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53" r:id="rId2"/>
  </p:sldMasterIdLst>
  <p:notesMasterIdLst>
    <p:notesMasterId r:id="rId29"/>
  </p:notesMasterIdLst>
  <p:sldIdLst>
    <p:sldId id="324" r:id="rId3"/>
    <p:sldId id="327" r:id="rId4"/>
    <p:sldId id="344" r:id="rId5"/>
    <p:sldId id="326" r:id="rId6"/>
    <p:sldId id="358" r:id="rId7"/>
    <p:sldId id="347" r:id="rId8"/>
    <p:sldId id="352" r:id="rId9"/>
    <p:sldId id="365" r:id="rId10"/>
    <p:sldId id="353" r:id="rId11"/>
    <p:sldId id="355" r:id="rId12"/>
    <p:sldId id="356" r:id="rId13"/>
    <p:sldId id="359" r:id="rId14"/>
    <p:sldId id="354" r:id="rId15"/>
    <p:sldId id="360" r:id="rId16"/>
    <p:sldId id="366" r:id="rId17"/>
    <p:sldId id="357" r:id="rId18"/>
    <p:sldId id="361" r:id="rId19"/>
    <p:sldId id="362" r:id="rId20"/>
    <p:sldId id="363" r:id="rId21"/>
    <p:sldId id="364" r:id="rId22"/>
    <p:sldId id="350" r:id="rId23"/>
    <p:sldId id="345" r:id="rId24"/>
    <p:sldId id="367" r:id="rId25"/>
    <p:sldId id="368" r:id="rId26"/>
    <p:sldId id="369" r:id="rId27"/>
    <p:sldId id="333" r:id="rId28"/>
  </p:sldIdLst>
  <p:sldSz cx="24384000" cy="13716000"/>
  <p:notesSz cx="6858000" cy="9144000"/>
  <p:defaultText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320">
          <p15:clr>
            <a:srgbClr val="A4A3A4"/>
          </p15:clr>
        </p15:guide>
        <p15:guide id="2" pos="7640">
          <p15:clr>
            <a:srgbClr val="A4A3A4"/>
          </p15:clr>
        </p15:guide>
      </p15:sldGuideLst>
    </p:ext>
    <p:ext uri="{2D200454-40CA-4A62-9FC3-DE9A4176ACB9}">
      <p15:notesGuideLst xmlns:p15="http://schemas.microsoft.com/office/powerpoint/2012/main">
        <p15:guide id="1" orient="horz" pos="2880">
          <p15:clr>
            <a:srgbClr val="A4A3A4"/>
          </p15:clr>
        </p15:guide>
        <p15:guide id="2" pos="2149">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BH" initials="K" lastIdx="15" clrIdx="0"/>
  <p:cmAuthor id="1" name="Tom Shannon" initials="TS" lastIdx="1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F3F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7CE84F3-28C3-443E-9E96-99CF82512B78}" styleName="深色样式 1 - 强调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17" autoAdjust="0"/>
    <p:restoredTop sz="58208" autoAdjust="0"/>
  </p:normalViewPr>
  <p:slideViewPr>
    <p:cSldViewPr snapToGrid="0">
      <p:cViewPr varScale="1">
        <p:scale>
          <a:sx n="36" d="100"/>
          <a:sy n="36" d="100"/>
        </p:scale>
        <p:origin x="84" y="672"/>
      </p:cViewPr>
      <p:guideLst>
        <p:guide orient="horz" pos="4320"/>
        <p:guide pos="7640"/>
      </p:guideLst>
    </p:cSldViewPr>
  </p:slideViewPr>
  <p:notesTextViewPr>
    <p:cViewPr>
      <p:scale>
        <a:sx n="1" d="1"/>
        <a:sy n="1" d="1"/>
      </p:scale>
      <p:origin x="0" y="0"/>
    </p:cViewPr>
  </p:notesTextViewPr>
  <p:notesViewPr>
    <p:cSldViewPr snapToGrid="0">
      <p:cViewPr varScale="1">
        <p:scale>
          <a:sx n="67" d="100"/>
          <a:sy n="67" d="100"/>
        </p:scale>
        <p:origin x="-3120" y="-86"/>
      </p:cViewPr>
      <p:guideLst>
        <p:guide orient="horz" pos="2880"/>
        <p:guide pos="2149"/>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commentAuthors" Target="commentAuthor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0E42BC-8A47-448F-A68A-F4ACF20E9984}" type="datetimeFigureOut">
              <a:rPr lang="en-US" smtClean="0"/>
              <a:t>12/22/2021</a:t>
            </a:fld>
            <a:endParaRPr lang="zh-C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F17BB9-9CDD-491A-BF82-5D6AFE00870E}" type="slidenum">
              <a:rPr lang="en-US" smtClean="0"/>
              <a:t>‹#›</a:t>
            </a:fld>
            <a:endParaRPr lang="zh-CN"/>
          </a:p>
        </p:txBody>
      </p:sp>
    </p:spTree>
    <p:extLst>
      <p:ext uri="{BB962C8B-B14F-4D97-AF65-F5344CB8AC3E}">
        <p14:creationId xmlns:p14="http://schemas.microsoft.com/office/powerpoint/2010/main" val="1921931656"/>
      </p:ext>
    </p:extLst>
  </p:cSld>
  <p:clrMap bg1="lt1" tx1="dk1" bg2="lt2" tx2="dk2" accent1="accent1" accent2="accent2" accent3="accent3" accent4="accent4" accent5="accent5" accent6="accent6" hlink="hlink" folHlink="folHlink"/>
  <p:notesStyle>
    <a:lvl1pPr marL="0" algn="l" defTabSz="1828800" rtl="0" eaLnBrk="1" latinLnBrk="0" hangingPunct="1">
      <a:defRPr sz="2400" kern="1200">
        <a:solidFill>
          <a:schemeClr val="tx1"/>
        </a:solidFill>
        <a:latin typeface="+mn-lt"/>
        <a:ea typeface="+mn-ea"/>
        <a:cs typeface="+mn-cs"/>
      </a:defRPr>
    </a:lvl1pPr>
    <a:lvl2pPr marL="914400" algn="l" defTabSz="1828800" rtl="0" eaLnBrk="1" latinLnBrk="0" hangingPunct="1">
      <a:defRPr sz="2400" kern="1200">
        <a:solidFill>
          <a:schemeClr val="tx1"/>
        </a:solidFill>
        <a:latin typeface="+mn-lt"/>
        <a:ea typeface="+mn-ea"/>
        <a:cs typeface="+mn-cs"/>
      </a:defRPr>
    </a:lvl2pPr>
    <a:lvl3pPr marL="1828800" algn="l" defTabSz="1828800" rtl="0" eaLnBrk="1" latinLnBrk="0" hangingPunct="1">
      <a:defRPr sz="2400" kern="1200">
        <a:solidFill>
          <a:schemeClr val="tx1"/>
        </a:solidFill>
        <a:latin typeface="+mn-lt"/>
        <a:ea typeface="+mn-ea"/>
        <a:cs typeface="+mn-cs"/>
      </a:defRPr>
    </a:lvl3pPr>
    <a:lvl4pPr marL="2743200" algn="l" defTabSz="1828800" rtl="0" eaLnBrk="1" latinLnBrk="0" hangingPunct="1">
      <a:defRPr sz="2400" kern="1200">
        <a:solidFill>
          <a:schemeClr val="tx1"/>
        </a:solidFill>
        <a:latin typeface="+mn-lt"/>
        <a:ea typeface="+mn-ea"/>
        <a:cs typeface="+mn-cs"/>
      </a:defRPr>
    </a:lvl4pPr>
    <a:lvl5pPr marL="3657600" algn="l" defTabSz="1828800" rtl="0" eaLnBrk="1" latinLnBrk="0" hangingPunct="1">
      <a:defRPr sz="2400" kern="1200">
        <a:solidFill>
          <a:schemeClr val="tx1"/>
        </a:solidFill>
        <a:latin typeface="+mn-lt"/>
        <a:ea typeface="+mn-ea"/>
        <a:cs typeface="+mn-cs"/>
      </a:defRPr>
    </a:lvl5pPr>
    <a:lvl6pPr marL="4572000" algn="l" defTabSz="1828800" rtl="0" eaLnBrk="1" latinLnBrk="0" hangingPunct="1">
      <a:defRPr sz="2400" kern="1200">
        <a:solidFill>
          <a:schemeClr val="tx1"/>
        </a:solidFill>
        <a:latin typeface="+mn-lt"/>
        <a:ea typeface="+mn-ea"/>
        <a:cs typeface="+mn-cs"/>
      </a:defRPr>
    </a:lvl6pPr>
    <a:lvl7pPr marL="5486400" algn="l" defTabSz="1828800" rtl="0" eaLnBrk="1" latinLnBrk="0" hangingPunct="1">
      <a:defRPr sz="2400" kern="1200">
        <a:solidFill>
          <a:schemeClr val="tx1"/>
        </a:solidFill>
        <a:latin typeface="+mn-lt"/>
        <a:ea typeface="+mn-ea"/>
        <a:cs typeface="+mn-cs"/>
      </a:defRPr>
    </a:lvl7pPr>
    <a:lvl8pPr marL="6400800" algn="l" defTabSz="1828800" rtl="0" eaLnBrk="1" latinLnBrk="0" hangingPunct="1">
      <a:defRPr sz="2400" kern="1200">
        <a:solidFill>
          <a:schemeClr val="tx1"/>
        </a:solidFill>
        <a:latin typeface="+mn-lt"/>
        <a:ea typeface="+mn-ea"/>
        <a:cs typeface="+mn-cs"/>
      </a:defRPr>
    </a:lvl8pPr>
    <a:lvl9pPr marL="7315200" algn="l" defTabSz="1828800"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docs.microsoft.com/en-us/windows/desktop/api/d3d12/ns-d3d12-d3d12_gpu_descriptor_handle"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https://docs.microsoft.com/en-us/windows/desktop/api/d3d12/ns-d3d12-d3d12_cpu_descriptor_handle"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docs.microsoft.com/en-us/windows/desktop/direct3dhlsl/shader-model-5-1" TargetMode="External"/><Relationship Id="rId2" Type="http://schemas.openxmlformats.org/officeDocument/2006/relationships/slide" Target="../slides/slide17.xml"/><Relationship Id="rId1" Type="http://schemas.openxmlformats.org/officeDocument/2006/relationships/notesMaster" Target="../notesMasters/notesMaster1.xml"/><Relationship Id="rId4" Type="http://schemas.openxmlformats.org/officeDocument/2006/relationships/hyperlink" Target="https://docs.microsoft.com/en-us/windows/desktop/api/d3d12/ne-d3d12-d3d12_shader_visibility" TargetMode="Externa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docs.microsoft.com/en-us/windows/win32/direct3d12/specifying-root-signatures-in-hlsl"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docs.microsoft.com/en-us/windows/win32/api/d3d12/nf-d3d12-id3d12graphicscommandlist-omsetrendertargets"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82" name="Shape 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072911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介绍各种</a:t>
            </a:r>
            <a:r>
              <a:rPr lang="en-US" altLang="zh-CN" dirty="0" smtClean="0"/>
              <a:t>resource view</a:t>
            </a:r>
          </a:p>
          <a:p>
            <a:endParaRPr lang="en-US" altLang="zh-CN" dirty="0" smtClean="0"/>
          </a:p>
          <a:p>
            <a:r>
              <a:rPr lang="en-US" altLang="zh-CN" sz="2400" b="0" i="0" kern="1200" dirty="0" smtClean="0">
                <a:solidFill>
                  <a:schemeClr val="tx1"/>
                </a:solidFill>
                <a:effectLst/>
                <a:latin typeface="+mn-lt"/>
                <a:ea typeface="+mn-ea"/>
                <a:cs typeface="+mn-cs"/>
              </a:rPr>
              <a:t>Constant buffer view (CBV)</a:t>
            </a:r>
          </a:p>
          <a:p>
            <a:r>
              <a:rPr lang="en-US" altLang="zh-CN" sz="2400" b="0" i="0" kern="1200" dirty="0" smtClean="0">
                <a:solidFill>
                  <a:schemeClr val="tx1"/>
                </a:solidFill>
                <a:effectLst/>
                <a:latin typeface="+mn-lt"/>
                <a:ea typeface="+mn-ea"/>
                <a:cs typeface="+mn-cs"/>
              </a:rPr>
              <a:t>Unordered access view (UAV)</a:t>
            </a:r>
          </a:p>
          <a:p>
            <a:r>
              <a:rPr lang="en-US" altLang="zh-CN" sz="2400" b="0" i="0" kern="1200" dirty="0" err="1" smtClean="0">
                <a:solidFill>
                  <a:schemeClr val="tx1"/>
                </a:solidFill>
                <a:effectLst/>
                <a:latin typeface="+mn-lt"/>
                <a:ea typeface="+mn-ea"/>
                <a:cs typeface="+mn-cs"/>
              </a:rPr>
              <a:t>Shader</a:t>
            </a:r>
            <a:r>
              <a:rPr lang="en-US" altLang="zh-CN" sz="2400" b="0" i="0" kern="1200" dirty="0" smtClean="0">
                <a:solidFill>
                  <a:schemeClr val="tx1"/>
                </a:solidFill>
                <a:effectLst/>
                <a:latin typeface="+mn-lt"/>
                <a:ea typeface="+mn-ea"/>
                <a:cs typeface="+mn-cs"/>
              </a:rPr>
              <a:t> resource view (SRV)</a:t>
            </a:r>
          </a:p>
          <a:p>
            <a:r>
              <a:rPr lang="en-US" altLang="zh-CN" sz="2400" b="0" i="0" kern="1200" dirty="0" smtClean="0">
                <a:solidFill>
                  <a:schemeClr val="tx1"/>
                </a:solidFill>
                <a:effectLst/>
                <a:latin typeface="+mn-lt"/>
                <a:ea typeface="+mn-ea"/>
                <a:cs typeface="+mn-cs"/>
              </a:rPr>
              <a:t>Samplers</a:t>
            </a:r>
          </a:p>
          <a:p>
            <a:r>
              <a:rPr lang="en-US" altLang="zh-CN" sz="2400" b="0" i="0" kern="1200" dirty="0" smtClean="0">
                <a:solidFill>
                  <a:schemeClr val="tx1"/>
                </a:solidFill>
                <a:effectLst/>
                <a:latin typeface="+mn-lt"/>
                <a:ea typeface="+mn-ea"/>
                <a:cs typeface="+mn-cs"/>
              </a:rPr>
              <a:t>Render Target View (RTV)</a:t>
            </a:r>
          </a:p>
          <a:p>
            <a:r>
              <a:rPr lang="en-US" altLang="zh-CN" sz="2400" b="0" i="0" kern="1200" dirty="0" smtClean="0">
                <a:solidFill>
                  <a:schemeClr val="tx1"/>
                </a:solidFill>
                <a:effectLst/>
                <a:latin typeface="+mn-lt"/>
                <a:ea typeface="+mn-ea"/>
                <a:cs typeface="+mn-cs"/>
              </a:rPr>
              <a:t>Depth Stencil View (DSV)</a:t>
            </a:r>
          </a:p>
          <a:p>
            <a:r>
              <a:rPr lang="en-US" altLang="zh-CN" sz="2400" b="0" i="0" kern="1200" dirty="0" smtClean="0">
                <a:solidFill>
                  <a:schemeClr val="tx1"/>
                </a:solidFill>
                <a:effectLst/>
                <a:latin typeface="+mn-lt"/>
                <a:ea typeface="+mn-ea"/>
                <a:cs typeface="+mn-cs"/>
              </a:rPr>
              <a:t>Index Buffer View (IBV)</a:t>
            </a:r>
          </a:p>
          <a:p>
            <a:r>
              <a:rPr lang="en-US" altLang="zh-CN" sz="2400" b="0" i="0" kern="1200" dirty="0" smtClean="0">
                <a:solidFill>
                  <a:schemeClr val="tx1"/>
                </a:solidFill>
                <a:effectLst/>
                <a:latin typeface="+mn-lt"/>
                <a:ea typeface="+mn-ea"/>
                <a:cs typeface="+mn-cs"/>
              </a:rPr>
              <a:t>Vertex Buffer View (VBV)</a:t>
            </a:r>
          </a:p>
          <a:p>
            <a:r>
              <a:rPr lang="en-US" altLang="zh-CN" sz="2400" b="0" i="0" kern="1200" dirty="0" smtClean="0">
                <a:solidFill>
                  <a:schemeClr val="tx1"/>
                </a:solidFill>
                <a:effectLst/>
                <a:latin typeface="+mn-lt"/>
                <a:ea typeface="+mn-ea"/>
                <a:cs typeface="+mn-cs"/>
              </a:rPr>
              <a:t>Stream Output View (SOV)</a:t>
            </a:r>
          </a:p>
          <a:p>
            <a:endParaRPr lang="zh-CN" altLang="en-US" dirty="0"/>
          </a:p>
        </p:txBody>
      </p:sp>
      <p:sp>
        <p:nvSpPr>
          <p:cNvPr id="4" name="灯片编号占位符 3"/>
          <p:cNvSpPr>
            <a:spLocks noGrp="1"/>
          </p:cNvSpPr>
          <p:nvPr>
            <p:ph type="sldNum" sz="quarter" idx="10"/>
          </p:nvPr>
        </p:nvSpPr>
        <p:spPr/>
        <p:txBody>
          <a:bodyPr/>
          <a:lstStyle/>
          <a:p>
            <a:fld id="{E9F17BB9-9CDD-491A-BF82-5D6AFE00870E}" type="slidenum">
              <a:rPr lang="en-US" smtClean="0"/>
              <a:t>10</a:t>
            </a:fld>
            <a:endParaRPr lang="zh-CN"/>
          </a:p>
        </p:txBody>
      </p:sp>
    </p:spTree>
    <p:extLst>
      <p:ext uri="{BB962C8B-B14F-4D97-AF65-F5344CB8AC3E}">
        <p14:creationId xmlns:p14="http://schemas.microsoft.com/office/powerpoint/2010/main" val="17502757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457200" marR="0" lvl="0" indent="-457200" algn="l" defTabSz="1828800" rtl="0" eaLnBrk="1" fontAlgn="auto" latinLnBrk="0" hangingPunct="1">
              <a:lnSpc>
                <a:spcPct val="100000"/>
              </a:lnSpc>
              <a:spcBef>
                <a:spcPts val="0"/>
              </a:spcBef>
              <a:spcAft>
                <a:spcPts val="0"/>
              </a:spcAft>
              <a:buClrTx/>
              <a:buSzTx/>
              <a:buFontTx/>
              <a:buAutoNum type="arabicPeriod"/>
              <a:tabLst/>
              <a:defRPr/>
            </a:pPr>
            <a:r>
              <a:rPr lang="zh-CN" altLang="en-US" sz="2400" b="0" i="0" kern="1200" dirty="0" smtClean="0">
                <a:solidFill>
                  <a:schemeClr val="tx1"/>
                </a:solidFill>
                <a:effectLst/>
                <a:latin typeface="+mn-lt"/>
                <a:ea typeface="+mn-ea"/>
                <a:cs typeface="+mn-cs"/>
              </a:rPr>
              <a:t>回到上面关于</a:t>
            </a:r>
            <a:r>
              <a:rPr lang="en-US" altLang="zh-CN" sz="2400" b="0" i="0" kern="1200" dirty="0" smtClean="0">
                <a:solidFill>
                  <a:schemeClr val="tx1"/>
                </a:solidFill>
                <a:effectLst/>
                <a:latin typeface="+mn-lt"/>
                <a:ea typeface="+mn-ea"/>
                <a:cs typeface="+mn-cs"/>
              </a:rPr>
              <a:t>Descriptor</a:t>
            </a:r>
            <a:r>
              <a:rPr lang="zh-CN" altLang="en-US" sz="2400" b="0" i="0" kern="1200" dirty="0" smtClean="0">
                <a:solidFill>
                  <a:schemeClr val="tx1"/>
                </a:solidFill>
                <a:effectLst/>
                <a:latin typeface="+mn-lt"/>
                <a:ea typeface="+mn-ea"/>
                <a:cs typeface="+mn-cs"/>
              </a:rPr>
              <a:t>的描述，（</a:t>
            </a:r>
            <a:r>
              <a:rPr lang="en-US" altLang="zh-CN" sz="2400" b="0" i="0" kern="1200" dirty="0" smtClean="0">
                <a:solidFill>
                  <a:schemeClr val="tx1"/>
                </a:solidFill>
                <a:effectLst/>
                <a:latin typeface="+mn-lt"/>
                <a:ea typeface="+mn-ea"/>
                <a:cs typeface="+mn-cs"/>
              </a:rPr>
              <a:t>descriptor</a:t>
            </a:r>
            <a:r>
              <a:rPr lang="zh-CN" altLang="en-US" b="1" dirty="0" smtClean="0"/>
              <a:t>与驱动层分离，需要</a:t>
            </a:r>
            <a:r>
              <a:rPr lang="en-US" altLang="zh-CN" b="1" dirty="0" smtClean="0"/>
              <a:t>application</a:t>
            </a:r>
            <a:r>
              <a:rPr lang="zh-CN" altLang="en-US" b="1" dirty="0" smtClean="0"/>
              <a:t>层面去管理</a:t>
            </a:r>
            <a:r>
              <a:rPr lang="zh-CN" altLang="en-US" sz="2400" b="0" i="0" kern="1200" dirty="0" smtClean="0">
                <a:solidFill>
                  <a:schemeClr val="tx1"/>
                </a:solidFill>
                <a:effectLst/>
                <a:latin typeface="+mn-lt"/>
                <a:ea typeface="+mn-ea"/>
                <a:cs typeface="+mn-cs"/>
              </a:rPr>
              <a:t>），阐述</a:t>
            </a:r>
            <a:r>
              <a:rPr lang="en-US" altLang="zh-CN" sz="2400" b="0" i="0" kern="1200" dirty="0" smtClean="0">
                <a:solidFill>
                  <a:schemeClr val="tx1"/>
                </a:solidFill>
                <a:effectLst/>
                <a:latin typeface="+mn-lt"/>
                <a:ea typeface="+mn-ea"/>
                <a:cs typeface="+mn-cs"/>
              </a:rPr>
              <a:t>descriptor heap</a:t>
            </a:r>
            <a:r>
              <a:rPr lang="zh-CN" altLang="en-US" sz="2400" b="0" i="0" kern="1200" dirty="0" smtClean="0">
                <a:solidFill>
                  <a:schemeClr val="tx1"/>
                </a:solidFill>
                <a:effectLst/>
                <a:latin typeface="+mn-lt"/>
                <a:ea typeface="+mn-ea"/>
                <a:cs typeface="+mn-cs"/>
              </a:rPr>
              <a:t>就是</a:t>
            </a:r>
            <a:r>
              <a:rPr lang="en-US" altLang="zh-CN" sz="2400" b="0" i="0" kern="1200" dirty="0" smtClean="0">
                <a:solidFill>
                  <a:schemeClr val="tx1"/>
                </a:solidFill>
                <a:effectLst/>
                <a:latin typeface="+mn-lt"/>
                <a:ea typeface="+mn-ea"/>
                <a:cs typeface="+mn-cs"/>
              </a:rPr>
              <a:t>application</a:t>
            </a:r>
            <a:r>
              <a:rPr lang="zh-CN" altLang="en-US" sz="2400" b="0" i="0" kern="1200" dirty="0" smtClean="0">
                <a:solidFill>
                  <a:schemeClr val="tx1"/>
                </a:solidFill>
                <a:effectLst/>
                <a:latin typeface="+mn-lt"/>
                <a:ea typeface="+mn-ea"/>
                <a:cs typeface="+mn-cs"/>
              </a:rPr>
              <a:t>用来管理</a:t>
            </a:r>
            <a:r>
              <a:rPr lang="en-US" altLang="zh-CN" sz="2400" b="0" i="0" kern="1200" dirty="0" smtClean="0">
                <a:solidFill>
                  <a:schemeClr val="tx1"/>
                </a:solidFill>
                <a:effectLst/>
                <a:latin typeface="+mn-lt"/>
                <a:ea typeface="+mn-ea"/>
                <a:cs typeface="+mn-cs"/>
              </a:rPr>
              <a:t>descriptor</a:t>
            </a:r>
            <a:r>
              <a:rPr lang="zh-CN" altLang="en-US" sz="2400" b="0" i="0" kern="1200" dirty="0" smtClean="0">
                <a:solidFill>
                  <a:schemeClr val="tx1"/>
                </a:solidFill>
                <a:effectLst/>
                <a:latin typeface="+mn-lt"/>
                <a:ea typeface="+mn-ea"/>
                <a:cs typeface="+mn-cs"/>
              </a:rPr>
              <a:t>的工具：</a:t>
            </a:r>
            <a:endParaRPr lang="en-US" altLang="zh-CN" sz="2400" b="0" i="0" kern="1200" dirty="0" smtClean="0">
              <a:solidFill>
                <a:schemeClr val="tx1"/>
              </a:solidFill>
              <a:effectLst/>
              <a:latin typeface="+mn-lt"/>
              <a:ea typeface="+mn-ea"/>
              <a:cs typeface="+mn-cs"/>
            </a:endParaRPr>
          </a:p>
          <a:p>
            <a:pPr marL="457200" marR="0" lvl="0" indent="-457200" algn="l" defTabSz="1828800" rtl="0" eaLnBrk="1" fontAlgn="auto" latinLnBrk="0" hangingPunct="1">
              <a:lnSpc>
                <a:spcPct val="100000"/>
              </a:lnSpc>
              <a:spcBef>
                <a:spcPts val="0"/>
              </a:spcBef>
              <a:spcAft>
                <a:spcPts val="0"/>
              </a:spcAft>
              <a:buClrTx/>
              <a:buSzTx/>
              <a:buFontTx/>
              <a:buAutoNum type="arabicPeriod"/>
              <a:tabLst/>
              <a:defRPr/>
            </a:pPr>
            <a:endParaRPr lang="en-US" altLang="zh-CN" sz="2400" b="0" i="0" kern="1200" dirty="0" smtClean="0">
              <a:solidFill>
                <a:schemeClr val="tx1"/>
              </a:solidFill>
              <a:effectLst/>
              <a:latin typeface="+mn-lt"/>
              <a:ea typeface="+mn-ea"/>
              <a:cs typeface="+mn-cs"/>
            </a:endParaRPr>
          </a:p>
          <a:p>
            <a:pPr marL="0" marR="0" lvl="0" indent="0" algn="l" defTabSz="1828800" rtl="0" eaLnBrk="1" fontAlgn="auto" latinLnBrk="0" hangingPunct="1">
              <a:lnSpc>
                <a:spcPct val="100000"/>
              </a:lnSpc>
              <a:spcBef>
                <a:spcPts val="0"/>
              </a:spcBef>
              <a:spcAft>
                <a:spcPts val="0"/>
              </a:spcAft>
              <a:buClrTx/>
              <a:buSzTx/>
              <a:buFontTx/>
              <a:buNone/>
              <a:tabLst/>
              <a:defRPr/>
            </a:pPr>
            <a:r>
              <a:rPr lang="en-US" altLang="zh-CN" sz="2400" b="0" i="0" kern="1200" dirty="0" smtClean="0">
                <a:solidFill>
                  <a:schemeClr val="tx1"/>
                </a:solidFill>
                <a:effectLst/>
                <a:latin typeface="+mn-lt"/>
                <a:ea typeface="+mn-ea"/>
                <a:cs typeface="+mn-cs"/>
              </a:rPr>
              <a:t>4. </a:t>
            </a:r>
            <a:r>
              <a:rPr lang="en-US" altLang="zh-CN" sz="2400" b="0" i="0" kern="1200" dirty="0" err="1" smtClean="0">
                <a:solidFill>
                  <a:schemeClr val="tx1"/>
                </a:solidFill>
                <a:effectLst/>
                <a:latin typeface="+mn-lt"/>
                <a:ea typeface="+mn-ea"/>
                <a:cs typeface="+mn-cs"/>
              </a:rPr>
              <a:t>Gpu</a:t>
            </a:r>
            <a:r>
              <a:rPr lang="zh-CN" altLang="en-US" sz="2400" b="0" i="0" kern="1200" baseline="0" dirty="0" smtClean="0">
                <a:solidFill>
                  <a:schemeClr val="tx1"/>
                </a:solidFill>
                <a:effectLst/>
                <a:latin typeface="+mn-lt"/>
                <a:ea typeface="+mn-ea"/>
                <a:cs typeface="+mn-cs"/>
              </a:rPr>
              <a:t> </a:t>
            </a:r>
            <a:r>
              <a:rPr lang="en-US" altLang="zh-CN" sz="2400" b="0" i="0" kern="1200" baseline="0" dirty="0" smtClean="0">
                <a:solidFill>
                  <a:schemeClr val="tx1"/>
                </a:solidFill>
                <a:effectLst/>
                <a:latin typeface="+mn-lt"/>
                <a:ea typeface="+mn-ea"/>
                <a:cs typeface="+mn-cs"/>
              </a:rPr>
              <a:t>address </a:t>
            </a:r>
            <a:r>
              <a:rPr lang="zh-CN" altLang="en-US" sz="2400" b="0" i="0" kern="1200" baseline="0" dirty="0" smtClean="0">
                <a:solidFill>
                  <a:schemeClr val="tx1"/>
                </a:solidFill>
                <a:effectLst/>
                <a:latin typeface="+mn-lt"/>
                <a:ea typeface="+mn-ea"/>
                <a:cs typeface="+mn-cs"/>
              </a:rPr>
              <a:t>在绘制的时候设置</a:t>
            </a:r>
            <a:r>
              <a:rPr lang="en-US" altLang="zh-CN" sz="2400" b="0" i="0" kern="1200" baseline="0" dirty="0" smtClean="0">
                <a:solidFill>
                  <a:schemeClr val="tx1"/>
                </a:solidFill>
                <a:effectLst/>
                <a:latin typeface="+mn-lt"/>
                <a:ea typeface="+mn-ea"/>
                <a:cs typeface="+mn-cs"/>
              </a:rPr>
              <a:t>view</a:t>
            </a:r>
            <a:r>
              <a:rPr lang="zh-CN" altLang="en-US" sz="2400" b="0" i="0" kern="1200" baseline="0" dirty="0" smtClean="0">
                <a:solidFill>
                  <a:schemeClr val="tx1"/>
                </a:solidFill>
                <a:effectLst/>
                <a:latin typeface="+mn-lt"/>
                <a:ea typeface="+mn-ea"/>
                <a:cs typeface="+mn-cs"/>
              </a:rPr>
              <a:t>使用</a:t>
            </a:r>
            <a:r>
              <a:rPr lang="en-US" altLang="zh-CN" sz="2400" b="1" i="0" u="none" strike="noStrike" kern="1200" dirty="0" smtClean="0">
                <a:solidFill>
                  <a:schemeClr val="tx1"/>
                </a:solidFill>
                <a:effectLst/>
                <a:latin typeface="+mn-lt"/>
                <a:ea typeface="+mn-ea"/>
                <a:cs typeface="+mn-cs"/>
                <a:hlinkClick r:id="rId3"/>
              </a:rPr>
              <a:t>D3D12_GPU_DESCRIPTOR_HANDLE</a:t>
            </a:r>
            <a:r>
              <a:rPr lang="en-US" altLang="zh-CN" sz="2400" b="0" i="0" kern="1200" dirty="0" smtClean="0">
                <a:solidFill>
                  <a:schemeClr val="tx1"/>
                </a:solidFill>
                <a:effectLst/>
                <a:latin typeface="+mn-lt"/>
                <a:ea typeface="+mn-ea"/>
                <a:cs typeface="+mn-cs"/>
              </a:rPr>
              <a:t> </a:t>
            </a:r>
            <a:r>
              <a:rPr lang="zh-CN" altLang="en-US" sz="2400" b="0" i="0" kern="1200" baseline="0" dirty="0" smtClean="0">
                <a:solidFill>
                  <a:schemeClr val="tx1"/>
                </a:solidFill>
                <a:effectLst/>
                <a:latin typeface="+mn-lt"/>
                <a:ea typeface="+mn-ea"/>
                <a:cs typeface="+mn-cs"/>
              </a:rPr>
              <a:t>；</a:t>
            </a:r>
            <a:r>
              <a:rPr lang="en-US" altLang="zh-CN" sz="2400" b="1" i="0" u="none" strike="noStrike" kern="1200" dirty="0" smtClean="0">
                <a:solidFill>
                  <a:schemeClr val="tx1"/>
                </a:solidFill>
                <a:effectLst/>
                <a:latin typeface="+mn-lt"/>
                <a:ea typeface="+mn-ea"/>
                <a:cs typeface="+mn-cs"/>
                <a:hlinkClick r:id="rId4"/>
              </a:rPr>
              <a:t>D3D12_CPU_DESCRIPTOR_HANDLE</a:t>
            </a:r>
            <a:r>
              <a:rPr lang="en-US" altLang="zh-CN" sz="2400" b="0" i="0" kern="1200" dirty="0" smtClean="0">
                <a:solidFill>
                  <a:schemeClr val="tx1"/>
                </a:solidFill>
                <a:effectLst/>
                <a:latin typeface="+mn-lt"/>
                <a:ea typeface="+mn-ea"/>
                <a:cs typeface="+mn-cs"/>
              </a:rPr>
              <a:t> </a:t>
            </a:r>
            <a:r>
              <a:rPr lang="en-US" altLang="zh-CN" sz="2400" b="0" i="0" kern="1200" baseline="0" dirty="0" err="1" smtClean="0">
                <a:solidFill>
                  <a:schemeClr val="tx1"/>
                </a:solidFill>
                <a:effectLst/>
                <a:latin typeface="+mn-lt"/>
                <a:ea typeface="+mn-ea"/>
                <a:cs typeface="+mn-cs"/>
              </a:rPr>
              <a:t>cpu</a:t>
            </a:r>
            <a:r>
              <a:rPr lang="en-US" altLang="zh-CN" sz="2400" b="0" i="0" kern="1200" baseline="0" dirty="0" smtClean="0">
                <a:solidFill>
                  <a:schemeClr val="tx1"/>
                </a:solidFill>
                <a:effectLst/>
                <a:latin typeface="+mn-lt"/>
                <a:ea typeface="+mn-ea"/>
                <a:cs typeface="+mn-cs"/>
              </a:rPr>
              <a:t> address</a:t>
            </a:r>
            <a:r>
              <a:rPr lang="zh-CN" altLang="en-US" sz="2400" b="0" i="0" kern="1200" baseline="0" dirty="0" smtClean="0">
                <a:solidFill>
                  <a:schemeClr val="tx1"/>
                </a:solidFill>
                <a:effectLst/>
                <a:latin typeface="+mn-lt"/>
                <a:ea typeface="+mn-ea"/>
                <a:cs typeface="+mn-cs"/>
              </a:rPr>
              <a:t>，管理</a:t>
            </a:r>
            <a:r>
              <a:rPr lang="en-US" altLang="zh-CN" sz="2400" b="0" i="0" kern="1200" baseline="0" dirty="0" smtClean="0">
                <a:solidFill>
                  <a:schemeClr val="tx1"/>
                </a:solidFill>
                <a:effectLst/>
                <a:latin typeface="+mn-lt"/>
                <a:ea typeface="+mn-ea"/>
                <a:cs typeface="+mn-cs"/>
              </a:rPr>
              <a:t>descriptor</a:t>
            </a:r>
            <a:r>
              <a:rPr lang="zh-CN" altLang="en-US" sz="2400" b="0" i="0" kern="1200" baseline="0" dirty="0" smtClean="0">
                <a:solidFill>
                  <a:schemeClr val="tx1"/>
                </a:solidFill>
                <a:effectLst/>
                <a:latin typeface="+mn-lt"/>
                <a:ea typeface="+mn-ea"/>
                <a:cs typeface="+mn-cs"/>
              </a:rPr>
              <a:t>使用</a:t>
            </a:r>
            <a:endParaRPr lang="en-US" altLang="zh-CN" sz="2400" b="0" i="0" kern="1200" dirty="0" smtClean="0">
              <a:solidFill>
                <a:schemeClr val="tx1"/>
              </a:solidFill>
              <a:effectLst/>
              <a:latin typeface="+mn-lt"/>
              <a:ea typeface="+mn-ea"/>
              <a:cs typeface="+mn-cs"/>
            </a:endParaRPr>
          </a:p>
          <a:p>
            <a:pPr marL="0" marR="0" lvl="0" indent="0" algn="l" defTabSz="1828800" rtl="0" eaLnBrk="1" fontAlgn="auto" latinLnBrk="0" hangingPunct="1">
              <a:lnSpc>
                <a:spcPct val="100000"/>
              </a:lnSpc>
              <a:spcBef>
                <a:spcPts val="0"/>
              </a:spcBef>
              <a:spcAft>
                <a:spcPts val="0"/>
              </a:spcAft>
              <a:buClrTx/>
              <a:buSzTx/>
              <a:buFontTx/>
              <a:buNone/>
              <a:tabLst/>
              <a:defRPr/>
            </a:pPr>
            <a:endParaRPr lang="en-US" altLang="zh-CN" sz="2400" b="0" i="0" kern="1200" dirty="0" smtClean="0">
              <a:solidFill>
                <a:schemeClr val="tx1"/>
              </a:solidFill>
              <a:effectLst/>
              <a:latin typeface="+mn-lt"/>
              <a:ea typeface="+mn-ea"/>
              <a:cs typeface="+mn-cs"/>
            </a:endParaRPr>
          </a:p>
          <a:p>
            <a:pPr marL="0" marR="0" lvl="0" indent="0" algn="l" defTabSz="1828800" rtl="0" eaLnBrk="1" fontAlgn="auto" latinLnBrk="0" hangingPunct="1">
              <a:lnSpc>
                <a:spcPct val="100000"/>
              </a:lnSpc>
              <a:spcBef>
                <a:spcPts val="0"/>
              </a:spcBef>
              <a:spcAft>
                <a:spcPts val="0"/>
              </a:spcAft>
              <a:buClrTx/>
              <a:buSzTx/>
              <a:buFontTx/>
              <a:buNone/>
              <a:tabLst/>
              <a:defRPr/>
            </a:pPr>
            <a:r>
              <a:rPr lang="zh-CN" altLang="en-US" sz="2400" b="0" i="0" kern="1200" dirty="0" smtClean="0">
                <a:solidFill>
                  <a:schemeClr val="tx1"/>
                </a:solidFill>
                <a:effectLst/>
                <a:latin typeface="+mn-lt"/>
                <a:ea typeface="+mn-ea"/>
                <a:cs typeface="+mn-cs"/>
              </a:rPr>
              <a:t>优势在于</a:t>
            </a:r>
            <a:r>
              <a:rPr lang="en-US" altLang="zh-CN" sz="2400" b="0" i="0" kern="1200" dirty="0" smtClean="0">
                <a:solidFill>
                  <a:schemeClr val="tx1"/>
                </a:solidFill>
                <a:effectLst/>
                <a:latin typeface="+mn-lt"/>
                <a:ea typeface="+mn-ea"/>
                <a:cs typeface="+mn-cs"/>
              </a:rPr>
              <a:t>application</a:t>
            </a:r>
            <a:r>
              <a:rPr lang="zh-CN" altLang="en-US" sz="2400" b="0" i="0" kern="1200" dirty="0" smtClean="0">
                <a:solidFill>
                  <a:schemeClr val="tx1"/>
                </a:solidFill>
                <a:effectLst/>
                <a:latin typeface="+mn-lt"/>
                <a:ea typeface="+mn-ea"/>
                <a:cs typeface="+mn-cs"/>
              </a:rPr>
              <a:t>能够在没有大量</a:t>
            </a:r>
            <a:r>
              <a:rPr lang="en-US" altLang="zh-CN" sz="2400" b="0" i="0" kern="1200" dirty="0" err="1" smtClean="0">
                <a:solidFill>
                  <a:schemeClr val="tx1"/>
                </a:solidFill>
                <a:effectLst/>
                <a:latin typeface="+mn-lt"/>
                <a:ea typeface="+mn-ea"/>
                <a:cs typeface="+mn-cs"/>
              </a:rPr>
              <a:t>cpu</a:t>
            </a:r>
            <a:r>
              <a:rPr lang="en-US" altLang="zh-CN" sz="2400" b="0" i="0" kern="1200" dirty="0" smtClean="0">
                <a:solidFill>
                  <a:schemeClr val="tx1"/>
                </a:solidFill>
                <a:effectLst/>
                <a:latin typeface="+mn-lt"/>
                <a:ea typeface="+mn-ea"/>
                <a:cs typeface="+mn-cs"/>
              </a:rPr>
              <a:t> </a:t>
            </a:r>
            <a:r>
              <a:rPr lang="zh-CN" altLang="en-US" sz="2400" b="0" i="0" kern="1200" dirty="0" smtClean="0">
                <a:solidFill>
                  <a:schemeClr val="tx1"/>
                </a:solidFill>
                <a:effectLst/>
                <a:latin typeface="+mn-lt"/>
                <a:ea typeface="+mn-ea"/>
                <a:cs typeface="+mn-cs"/>
              </a:rPr>
              <a:t>消耗的情况下替换贴图</a:t>
            </a:r>
            <a:r>
              <a:rPr lang="en-US" altLang="zh-CN" sz="2400" b="0" i="0" kern="1200" dirty="0" smtClean="0">
                <a:solidFill>
                  <a:schemeClr val="tx1"/>
                </a:solidFill>
                <a:effectLst/>
                <a:latin typeface="+mn-lt"/>
                <a:ea typeface="+mn-ea"/>
                <a:cs typeface="+mn-cs"/>
              </a:rPr>
              <a:t>binding</a:t>
            </a:r>
            <a:r>
              <a:rPr lang="zh-CN" altLang="en-US" sz="2400" b="0" i="0" kern="1200" dirty="0" smtClean="0">
                <a:solidFill>
                  <a:schemeClr val="tx1"/>
                </a:solidFill>
                <a:effectLst/>
                <a:latin typeface="+mn-lt"/>
                <a:ea typeface="+mn-ea"/>
                <a:cs typeface="+mn-cs"/>
              </a:rPr>
              <a:t>；同时</a:t>
            </a:r>
            <a:r>
              <a:rPr lang="en-US" altLang="zh-CN" sz="2400" b="0" i="0" kern="1200" dirty="0" err="1" smtClean="0">
                <a:solidFill>
                  <a:schemeClr val="tx1"/>
                </a:solidFill>
                <a:effectLst/>
                <a:latin typeface="+mn-lt"/>
                <a:ea typeface="+mn-ea"/>
                <a:cs typeface="+mn-cs"/>
              </a:rPr>
              <a:t>shaders</a:t>
            </a:r>
            <a:r>
              <a:rPr lang="zh-CN" altLang="en-US" sz="2400" b="0" i="0" kern="1200" dirty="0" smtClean="0">
                <a:solidFill>
                  <a:schemeClr val="tx1"/>
                </a:solidFill>
                <a:effectLst/>
                <a:latin typeface="+mn-lt"/>
                <a:ea typeface="+mn-ea"/>
                <a:cs typeface="+mn-cs"/>
              </a:rPr>
              <a:t>计算能够使用大量</a:t>
            </a:r>
            <a:r>
              <a:rPr lang="en-US" altLang="zh-CN" sz="2400" b="0" i="0" kern="1200" dirty="0" smtClean="0">
                <a:solidFill>
                  <a:schemeClr val="tx1"/>
                </a:solidFill>
                <a:effectLst/>
                <a:latin typeface="+mn-lt"/>
                <a:ea typeface="+mn-ea"/>
                <a:cs typeface="+mn-cs"/>
              </a:rPr>
              <a:t>resource</a:t>
            </a:r>
            <a:r>
              <a:rPr lang="zh-CN" altLang="en-US" sz="2400" b="0" i="0" kern="1200" dirty="0" smtClean="0">
                <a:solidFill>
                  <a:schemeClr val="tx1"/>
                </a:solidFill>
                <a:effectLst/>
                <a:latin typeface="+mn-lt"/>
                <a:ea typeface="+mn-ea"/>
                <a:cs typeface="+mn-cs"/>
              </a:rPr>
              <a:t>；一个统一的</a:t>
            </a:r>
            <a:r>
              <a:rPr lang="en-US" altLang="zh-CN" sz="2400" b="0" i="0" kern="1200" dirty="0" smtClean="0">
                <a:solidFill>
                  <a:schemeClr val="tx1"/>
                </a:solidFill>
                <a:effectLst/>
                <a:latin typeface="+mn-lt"/>
                <a:ea typeface="+mn-ea"/>
                <a:cs typeface="+mn-cs"/>
              </a:rPr>
              <a:t>resource binding</a:t>
            </a:r>
            <a:r>
              <a:rPr lang="zh-CN" altLang="en-US" sz="2400" b="0" i="0" kern="1200" dirty="0" smtClean="0">
                <a:solidFill>
                  <a:schemeClr val="tx1"/>
                </a:solidFill>
                <a:effectLst/>
                <a:latin typeface="+mn-lt"/>
                <a:ea typeface="+mn-ea"/>
                <a:cs typeface="+mn-cs"/>
              </a:rPr>
              <a:t>模型能够在不同的硬件平台和应用内容流上使用</a:t>
            </a:r>
            <a:endParaRPr lang="en-US" altLang="zh-CN" sz="2400" b="0" i="0" kern="1200" dirty="0" smtClean="0">
              <a:solidFill>
                <a:schemeClr val="tx1"/>
              </a:solidFill>
              <a:effectLst/>
              <a:latin typeface="+mn-lt"/>
              <a:ea typeface="+mn-ea"/>
              <a:cs typeface="+mn-cs"/>
            </a:endParaRPr>
          </a:p>
          <a:p>
            <a:endParaRPr lang="en-US" altLang="zh-CN" sz="2400" b="0" i="0" kern="1200" dirty="0" smtClean="0">
              <a:solidFill>
                <a:schemeClr val="tx1"/>
              </a:solidFill>
              <a:effectLst/>
              <a:latin typeface="+mn-lt"/>
              <a:ea typeface="+mn-ea"/>
              <a:cs typeface="+mn-cs"/>
            </a:endParaRPr>
          </a:p>
          <a:p>
            <a:endParaRPr lang="en-US" altLang="zh-CN" sz="2400" b="0" i="0" kern="1200" dirty="0" smtClean="0">
              <a:solidFill>
                <a:schemeClr val="tx1"/>
              </a:solidFill>
              <a:effectLst/>
              <a:latin typeface="+mn-lt"/>
              <a:ea typeface="+mn-ea"/>
              <a:cs typeface="+mn-cs"/>
            </a:endParaRPr>
          </a:p>
          <a:p>
            <a:r>
              <a:rPr lang="en-US" altLang="zh-CN" sz="2400" b="0" i="0" kern="1200" dirty="0" smtClean="0">
                <a:solidFill>
                  <a:schemeClr val="tx1"/>
                </a:solidFill>
                <a:effectLst/>
                <a:latin typeface="+mn-lt"/>
                <a:ea typeface="+mn-ea"/>
                <a:cs typeface="+mn-cs"/>
              </a:rPr>
              <a:t>Descriptor heaps contain many object types that are not part of a Pipeline State Object (PSO), such as Shader Resource Views (SRVs), Unordered Access Views (UAVs), Constant Buffer Views (CBVs), and Samplers.</a:t>
            </a:r>
          </a:p>
          <a:p>
            <a:endParaRPr lang="en-US" altLang="zh-CN" sz="2400" b="0" i="0" kern="1200" dirty="0" smtClean="0">
              <a:solidFill>
                <a:schemeClr val="tx1"/>
              </a:solidFill>
              <a:effectLst/>
              <a:latin typeface="+mn-lt"/>
              <a:ea typeface="+mn-ea"/>
              <a:cs typeface="+mn-cs"/>
            </a:endParaRPr>
          </a:p>
          <a:p>
            <a:r>
              <a:rPr lang="zh-CN" altLang="en-US" sz="2400" b="0" i="0" kern="1200" dirty="0" smtClean="0">
                <a:solidFill>
                  <a:schemeClr val="tx1"/>
                </a:solidFill>
                <a:effectLst/>
                <a:latin typeface="+mn-lt"/>
                <a:ea typeface="+mn-ea"/>
                <a:cs typeface="+mn-cs"/>
              </a:rPr>
              <a:t>连续的存储</a:t>
            </a:r>
            <a:endParaRPr lang="en-US" altLang="zh-CN" sz="2400" b="0" i="0" kern="1200" dirty="0" smtClean="0">
              <a:solidFill>
                <a:schemeClr val="tx1"/>
              </a:solidFill>
              <a:effectLst/>
              <a:latin typeface="+mn-lt"/>
              <a:ea typeface="+mn-ea"/>
              <a:cs typeface="+mn-cs"/>
            </a:endParaRPr>
          </a:p>
          <a:p>
            <a:endParaRPr lang="en-US" altLang="zh-CN" sz="2400" b="0" i="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E9F17BB9-9CDD-491A-BF82-5D6AFE00870E}" type="slidenum">
              <a:rPr lang="en-US" smtClean="0"/>
              <a:t>11</a:t>
            </a:fld>
            <a:endParaRPr lang="zh-CN"/>
          </a:p>
        </p:txBody>
      </p:sp>
    </p:spTree>
    <p:extLst>
      <p:ext uri="{BB962C8B-B14F-4D97-AF65-F5344CB8AC3E}">
        <p14:creationId xmlns:p14="http://schemas.microsoft.com/office/powerpoint/2010/main" val="35925308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2400" b="0" i="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E9F17BB9-9CDD-491A-BF82-5D6AFE00870E}" type="slidenum">
              <a:rPr lang="en-US" smtClean="0"/>
              <a:t>12</a:t>
            </a:fld>
            <a:endParaRPr lang="zh-CN"/>
          </a:p>
        </p:txBody>
      </p:sp>
    </p:spTree>
    <p:extLst>
      <p:ext uri="{BB962C8B-B14F-4D97-AF65-F5344CB8AC3E}">
        <p14:creationId xmlns:p14="http://schemas.microsoft.com/office/powerpoint/2010/main" val="9250247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1828800" rtl="0" eaLnBrk="1" fontAlgn="auto" latinLnBrk="0" hangingPunct="1">
              <a:lnSpc>
                <a:spcPct val="100000"/>
              </a:lnSpc>
              <a:spcBef>
                <a:spcPts val="0"/>
              </a:spcBef>
              <a:spcAft>
                <a:spcPts val="0"/>
              </a:spcAft>
              <a:buClrTx/>
              <a:buSzTx/>
              <a:buFontTx/>
              <a:buNone/>
              <a:tabLst/>
              <a:defRPr/>
            </a:pPr>
            <a:r>
              <a:rPr lang="zh-CN" altLang="en-US" dirty="0" smtClean="0"/>
              <a:t>介绍</a:t>
            </a:r>
            <a:r>
              <a:rPr lang="en-US" altLang="zh-CN" dirty="0" err="1" smtClean="0"/>
              <a:t>descriptortable</a:t>
            </a:r>
            <a:r>
              <a:rPr lang="zh-CN" altLang="en-US" dirty="0" smtClean="0"/>
              <a:t>的作用，结构和具体使用</a:t>
            </a:r>
            <a:r>
              <a:rPr lang="zh-CN" altLang="en-US" dirty="0" smtClean="0"/>
              <a:t>，</a:t>
            </a:r>
            <a:endParaRPr lang="en-US" altLang="zh-CN" dirty="0" smtClean="0"/>
          </a:p>
          <a:p>
            <a:pPr marL="0" marR="0" lvl="0" indent="0" algn="l" defTabSz="1828800" rtl="0" eaLnBrk="1" fontAlgn="auto" latinLnBrk="0" hangingPunct="1">
              <a:lnSpc>
                <a:spcPct val="100000"/>
              </a:lnSpc>
              <a:spcBef>
                <a:spcPts val="0"/>
              </a:spcBef>
              <a:spcAft>
                <a:spcPts val="0"/>
              </a:spcAft>
              <a:buClrTx/>
              <a:buSzTx/>
              <a:buFontTx/>
              <a:buNone/>
              <a:tabLst/>
              <a:defRPr/>
            </a:pPr>
            <a:endParaRPr lang="en-US" altLang="zh-CN" dirty="0" smtClean="0"/>
          </a:p>
          <a:p>
            <a:pPr marL="0" marR="0" lvl="0" indent="0" algn="l" defTabSz="1828800" rtl="0" eaLnBrk="1" fontAlgn="auto" latinLnBrk="0" hangingPunct="1">
              <a:lnSpc>
                <a:spcPct val="100000"/>
              </a:lnSpc>
              <a:spcBef>
                <a:spcPts val="0"/>
              </a:spcBef>
              <a:spcAft>
                <a:spcPts val="0"/>
              </a:spcAft>
              <a:buClrTx/>
              <a:buSzTx/>
              <a:buFontTx/>
              <a:buNone/>
              <a:tabLst/>
              <a:defRPr/>
            </a:pPr>
            <a:r>
              <a:rPr lang="en-US" altLang="zh-CN" sz="2400" b="0" i="0" kern="1200" dirty="0" smtClean="0">
                <a:solidFill>
                  <a:schemeClr val="tx1"/>
                </a:solidFill>
                <a:effectLst/>
                <a:latin typeface="+mn-lt"/>
                <a:ea typeface="+mn-ea"/>
                <a:cs typeface="+mn-cs"/>
              </a:rPr>
              <a:t>The Root Signature references the descriptor table entry with a reference to the heap, the start location of the table (an offset from the start of the heap), and the length (in entries) of the table. The image below shows these concepts: the descriptor table pointers from the Root Signature and the descriptors within the descriptor heap referencing the full texture or buffer data in a heap (in the case of a texture, the default heap).</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E9F17BB9-9CDD-491A-BF82-5D6AFE00870E}" type="slidenum">
              <a:rPr lang="en-US" smtClean="0"/>
              <a:t>13</a:t>
            </a:fld>
            <a:endParaRPr lang="zh-CN"/>
          </a:p>
        </p:txBody>
      </p:sp>
    </p:spTree>
    <p:extLst>
      <p:ext uri="{BB962C8B-B14F-4D97-AF65-F5344CB8AC3E}">
        <p14:creationId xmlns:p14="http://schemas.microsoft.com/office/powerpoint/2010/main" val="703936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1828800" rtl="0" eaLnBrk="1" fontAlgn="auto" latinLnBrk="0" hangingPunct="1">
              <a:lnSpc>
                <a:spcPct val="100000"/>
              </a:lnSpc>
              <a:spcBef>
                <a:spcPts val="0"/>
              </a:spcBef>
              <a:spcAft>
                <a:spcPts val="0"/>
              </a:spcAft>
              <a:buClrTx/>
              <a:buSzTx/>
              <a:buFontTx/>
              <a:buNone/>
              <a:tabLst/>
              <a:defRPr/>
            </a:pPr>
            <a:r>
              <a:rPr lang="zh-CN" altLang="en-US" dirty="0" smtClean="0"/>
              <a:t>介绍</a:t>
            </a:r>
            <a:r>
              <a:rPr lang="en-US" altLang="zh-CN" dirty="0" err="1" smtClean="0"/>
              <a:t>descriptortable</a:t>
            </a:r>
            <a:r>
              <a:rPr lang="zh-CN" altLang="en-US" dirty="0" smtClean="0"/>
              <a:t>的作用，结构和具体使用</a:t>
            </a:r>
            <a:r>
              <a:rPr lang="zh-CN" altLang="en-US" dirty="0" smtClean="0"/>
              <a:t>，</a:t>
            </a:r>
            <a:endParaRPr lang="en-US" altLang="zh-CN" dirty="0" smtClean="0"/>
          </a:p>
          <a:p>
            <a:pPr marL="0" marR="0" lvl="0" indent="0" algn="l" defTabSz="1828800" rtl="0" eaLnBrk="1" fontAlgn="auto" latinLnBrk="0" hangingPunct="1">
              <a:lnSpc>
                <a:spcPct val="100000"/>
              </a:lnSpc>
              <a:spcBef>
                <a:spcPts val="0"/>
              </a:spcBef>
              <a:spcAft>
                <a:spcPts val="0"/>
              </a:spcAft>
              <a:buClrTx/>
              <a:buSzTx/>
              <a:buFontTx/>
              <a:buNone/>
              <a:tabLst/>
              <a:defRPr/>
            </a:pPr>
            <a:endParaRPr lang="en-US" altLang="zh-CN" sz="2400" b="0" i="0" kern="1200" dirty="0" smtClean="0">
              <a:solidFill>
                <a:schemeClr val="tx1"/>
              </a:solidFill>
              <a:effectLst/>
              <a:latin typeface="+mn-lt"/>
              <a:ea typeface="+mn-ea"/>
              <a:cs typeface="+mn-cs"/>
            </a:endParaRPr>
          </a:p>
          <a:p>
            <a:pPr marL="0" marR="0" lvl="0" indent="0" algn="l" defTabSz="1828800" rtl="0" eaLnBrk="1" fontAlgn="auto" latinLnBrk="0" hangingPunct="1">
              <a:lnSpc>
                <a:spcPct val="100000"/>
              </a:lnSpc>
              <a:spcBef>
                <a:spcPts val="0"/>
              </a:spcBef>
              <a:spcAft>
                <a:spcPts val="0"/>
              </a:spcAft>
              <a:buClrTx/>
              <a:buSzTx/>
              <a:buFontTx/>
              <a:buNone/>
              <a:tabLst/>
              <a:defRPr/>
            </a:pPr>
            <a:r>
              <a:rPr lang="en-US" altLang="zh-CN" sz="2400" b="0" i="0" kern="1200" dirty="0" smtClean="0">
                <a:solidFill>
                  <a:schemeClr val="tx1"/>
                </a:solidFill>
                <a:effectLst/>
                <a:latin typeface="+mn-lt"/>
                <a:ea typeface="+mn-ea"/>
                <a:cs typeface="+mn-cs"/>
              </a:rPr>
              <a:t>A descriptor table is actually just a sub-range of a descriptor heap. Descriptor heaps represent the underlying memory allocation for a collection of descriptors.</a:t>
            </a:r>
          </a:p>
          <a:p>
            <a:pPr marL="0" marR="0" lvl="0" indent="0" algn="l" defTabSz="1828800" rtl="0" eaLnBrk="1" fontAlgn="auto" latinLnBrk="0" hangingPunct="1">
              <a:lnSpc>
                <a:spcPct val="100000"/>
              </a:lnSpc>
              <a:spcBef>
                <a:spcPts val="0"/>
              </a:spcBef>
              <a:spcAft>
                <a:spcPts val="0"/>
              </a:spcAft>
              <a:buClrTx/>
              <a:buSzTx/>
              <a:buFontTx/>
              <a:buNone/>
              <a:tabLst/>
              <a:defRPr/>
            </a:pPr>
            <a:endParaRPr lang="en-US" altLang="zh-CN" sz="2400" b="0" i="0" kern="1200" dirty="0" smtClean="0">
              <a:solidFill>
                <a:schemeClr val="tx1"/>
              </a:solidFill>
              <a:effectLst/>
              <a:latin typeface="+mn-lt"/>
              <a:ea typeface="+mn-ea"/>
              <a:cs typeface="+mn-cs"/>
            </a:endParaRPr>
          </a:p>
          <a:p>
            <a:pPr marL="0" marR="0" lvl="0" indent="0" algn="l" defTabSz="1828800" rtl="0" eaLnBrk="1" fontAlgn="auto" latinLnBrk="0" hangingPunct="1">
              <a:lnSpc>
                <a:spcPct val="100000"/>
              </a:lnSpc>
              <a:spcBef>
                <a:spcPts val="0"/>
              </a:spcBef>
              <a:spcAft>
                <a:spcPts val="0"/>
              </a:spcAft>
              <a:buClrTx/>
              <a:buSzTx/>
              <a:buFontTx/>
              <a:buNone/>
              <a:tabLst/>
              <a:defRPr/>
            </a:pPr>
            <a:r>
              <a:rPr lang="en-US" altLang="zh-CN" sz="2400" b="0" i="0" kern="1200" dirty="0" smtClean="0">
                <a:solidFill>
                  <a:schemeClr val="tx1"/>
                </a:solidFill>
                <a:effectLst/>
                <a:latin typeface="+mn-lt"/>
                <a:ea typeface="+mn-ea"/>
                <a:cs typeface="+mn-cs"/>
              </a:rPr>
              <a:t>defining a descriptor table out of one is guaranteed to be as cheap as identifying a region in the heap to the hardware. </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E9F17BB9-9CDD-491A-BF82-5D6AFE00870E}" type="slidenum">
              <a:rPr lang="en-US" smtClean="0"/>
              <a:t>14</a:t>
            </a:fld>
            <a:endParaRPr lang="zh-CN"/>
          </a:p>
        </p:txBody>
      </p:sp>
    </p:spTree>
    <p:extLst>
      <p:ext uri="{BB962C8B-B14F-4D97-AF65-F5344CB8AC3E}">
        <p14:creationId xmlns:p14="http://schemas.microsoft.com/office/powerpoint/2010/main" val="24365200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buSzPct val="25000"/>
            </a:pPr>
            <a:r>
              <a:rPr lang="en-AU" sz="2800" kern="1200" dirty="0">
                <a:solidFill>
                  <a:schemeClr val="tx1"/>
                </a:solidFill>
                <a:effectLst/>
                <a:latin typeface="宋体" panose="02010600030101010101" pitchFamily="2" charset="-122"/>
                <a:cs typeface="宋体" panose="02010600030101010101" pitchFamily="2" charset="-122"/>
              </a:rPr>
              <a:t>虚拟现实（VR）的呈现需要同时用到硬件和软件。创建VR内容时，应了解各种设备和软件解决方案</a:t>
            </a:r>
            <a:r>
              <a:rPr dirty="0">
                <a:latin typeface="宋体" panose="02010600030101010101" pitchFamily="2" charset="-122"/>
                <a:cs typeface="宋体" panose="02010600030101010101" pitchFamily="2" charset="-122"/>
              </a:rPr>
              <a:t>。</a:t>
            </a:r>
            <a:endParaRPr lang="zh-CN" sz="2800" kern="0" dirty="0">
              <a:solidFill>
                <a:srgbClr val="434343"/>
              </a:solidFill>
              <a:latin typeface="宋体" panose="02010600030101010101" pitchFamily="2" charset="-122"/>
              <a:ea typeface="宋体" panose="02010600030101010101" pitchFamily="2" charset="-122"/>
              <a:cs typeface="宋体" panose="02010600030101010101" pitchFamily="2" charset="-122"/>
              <a:sym typeface="Calibri" panose="020F0502020204030204"/>
            </a:endParaRPr>
          </a:p>
        </p:txBody>
      </p:sp>
      <p:sp>
        <p:nvSpPr>
          <p:cNvPr id="4" name="Slide Number Placeholder 3"/>
          <p:cNvSpPr>
            <a:spLocks noGrp="1"/>
          </p:cNvSpPr>
          <p:nvPr>
            <p:ph type="sldNum" sz="quarter" idx="10"/>
          </p:nvPr>
        </p:nvSpPr>
        <p:spPr/>
        <p:txBody>
          <a:bodyPr/>
          <a:lstStyle/>
          <a:p>
            <a:fld id="{438DF56B-8CBC-4293-992F-179621AF3D25}" type="slidenum">
              <a:rPr lang="en-AU" smtClean="0">
                <a:solidFill>
                  <a:prstClr val="black"/>
                </a:solidFill>
              </a:rPr>
              <a:t>15</a:t>
            </a:fld>
            <a:endParaRPr lang="zh-CN">
              <a:solidFill>
                <a:prstClr val="black"/>
              </a:solidFill>
            </a:endParaRPr>
          </a:p>
        </p:txBody>
      </p:sp>
    </p:spTree>
    <p:extLst>
      <p:ext uri="{BB962C8B-B14F-4D97-AF65-F5344CB8AC3E}">
        <p14:creationId xmlns:p14="http://schemas.microsoft.com/office/powerpoint/2010/main" val="12635605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主要讲，</a:t>
            </a:r>
            <a:r>
              <a:rPr lang="en-US" altLang="zh-CN" dirty="0" smtClean="0"/>
              <a:t>RS</a:t>
            </a:r>
            <a:r>
              <a:rPr lang="zh-CN" altLang="en-US" dirty="0" smtClean="0"/>
              <a:t>在</a:t>
            </a:r>
            <a:r>
              <a:rPr lang="en-US" altLang="zh-CN" dirty="0" smtClean="0"/>
              <a:t>pipeline </a:t>
            </a:r>
            <a:r>
              <a:rPr lang="zh-CN" altLang="en-US" dirty="0" smtClean="0"/>
              <a:t>中的作用；</a:t>
            </a:r>
            <a:endParaRPr lang="en-US" altLang="zh-CN" dirty="0" smtClean="0"/>
          </a:p>
          <a:p>
            <a:r>
              <a:rPr lang="en-US" altLang="zh-CN" sz="2400" b="0" i="0" kern="1200" dirty="0" smtClean="0">
                <a:solidFill>
                  <a:schemeClr val="tx1"/>
                </a:solidFill>
                <a:effectLst/>
                <a:latin typeface="+mn-lt"/>
                <a:ea typeface="+mn-ea"/>
                <a:cs typeface="+mn-cs"/>
              </a:rPr>
              <a:t>Another concept is that of a </a:t>
            </a:r>
            <a:r>
              <a:rPr lang="en-US" altLang="zh-CN" sz="2400" b="0" i="1" kern="1200" dirty="0" smtClean="0">
                <a:solidFill>
                  <a:schemeClr val="tx1"/>
                </a:solidFill>
                <a:effectLst/>
                <a:latin typeface="+mn-lt"/>
                <a:ea typeface="+mn-ea"/>
                <a:cs typeface="+mn-cs"/>
              </a:rPr>
              <a:t>root signature</a:t>
            </a:r>
            <a:r>
              <a:rPr lang="en-US" altLang="zh-CN" sz="2400" b="0" i="0" kern="1200" dirty="0" smtClean="0">
                <a:solidFill>
                  <a:schemeClr val="tx1"/>
                </a:solidFill>
                <a:effectLst/>
                <a:latin typeface="+mn-lt"/>
                <a:ea typeface="+mn-ea"/>
                <a:cs typeface="+mn-cs"/>
              </a:rPr>
              <a:t>. The root signature is a binding convention, defined by the application, that is used by </a:t>
            </a:r>
            <a:r>
              <a:rPr lang="en-US" altLang="zh-CN" sz="2400" b="0" i="0" kern="1200" dirty="0" err="1" smtClean="0">
                <a:solidFill>
                  <a:schemeClr val="tx1"/>
                </a:solidFill>
                <a:effectLst/>
                <a:latin typeface="+mn-lt"/>
                <a:ea typeface="+mn-ea"/>
                <a:cs typeface="+mn-cs"/>
              </a:rPr>
              <a:t>shaders</a:t>
            </a:r>
            <a:r>
              <a:rPr lang="en-US" altLang="zh-CN" sz="2400" b="0" i="0" kern="1200" dirty="0" smtClean="0">
                <a:solidFill>
                  <a:schemeClr val="tx1"/>
                </a:solidFill>
                <a:effectLst/>
                <a:latin typeface="+mn-lt"/>
                <a:ea typeface="+mn-ea"/>
                <a:cs typeface="+mn-cs"/>
              </a:rPr>
              <a:t> to locate the resources that they need access to. The root signature can store:</a:t>
            </a:r>
          </a:p>
          <a:p>
            <a:endParaRPr lang="en-US" altLang="zh-CN" sz="2400" b="0" i="0" kern="1200" dirty="0" smtClean="0">
              <a:solidFill>
                <a:schemeClr val="tx1"/>
              </a:solidFill>
              <a:effectLst/>
              <a:latin typeface="+mn-lt"/>
              <a:ea typeface="+mn-ea"/>
              <a:cs typeface="+mn-cs"/>
            </a:endParaRPr>
          </a:p>
          <a:p>
            <a:r>
              <a:rPr lang="en-US" altLang="zh-CN" sz="2400" b="0" i="0" kern="1200" dirty="0" smtClean="0">
                <a:solidFill>
                  <a:schemeClr val="tx1"/>
                </a:solidFill>
                <a:effectLst/>
                <a:latin typeface="+mn-lt"/>
                <a:ea typeface="+mn-ea"/>
                <a:cs typeface="+mn-cs"/>
              </a:rPr>
              <a:t>Indexes to descriptor tables in a descriptor heap, where the layout of the descriptor table has been pre-defined.</a:t>
            </a:r>
          </a:p>
          <a:p>
            <a:r>
              <a:rPr lang="en-US" altLang="zh-CN" sz="2400" b="0" i="0" kern="1200" dirty="0" smtClean="0">
                <a:solidFill>
                  <a:schemeClr val="tx1"/>
                </a:solidFill>
                <a:effectLst/>
                <a:latin typeface="+mn-lt"/>
                <a:ea typeface="+mn-ea"/>
                <a:cs typeface="+mn-cs"/>
              </a:rPr>
              <a:t>Constants, so apps can bind user-defined constants (known as </a:t>
            </a:r>
            <a:r>
              <a:rPr lang="en-US" altLang="zh-CN" sz="2400" b="0" i="1" kern="1200" dirty="0" smtClean="0">
                <a:solidFill>
                  <a:schemeClr val="tx1"/>
                </a:solidFill>
                <a:effectLst/>
                <a:latin typeface="+mn-lt"/>
                <a:ea typeface="+mn-ea"/>
                <a:cs typeface="+mn-cs"/>
              </a:rPr>
              <a:t>root constants</a:t>
            </a:r>
            <a:r>
              <a:rPr lang="en-US" altLang="zh-CN" sz="2400" b="0" i="0" kern="1200" dirty="0" smtClean="0">
                <a:solidFill>
                  <a:schemeClr val="tx1"/>
                </a:solidFill>
                <a:effectLst/>
                <a:latin typeface="+mn-lt"/>
                <a:ea typeface="+mn-ea"/>
                <a:cs typeface="+mn-cs"/>
              </a:rPr>
              <a:t>) directly to </a:t>
            </a:r>
            <a:r>
              <a:rPr lang="en-US" altLang="zh-CN" sz="2400" b="0" i="0" kern="1200" dirty="0" err="1" smtClean="0">
                <a:solidFill>
                  <a:schemeClr val="tx1"/>
                </a:solidFill>
                <a:effectLst/>
                <a:latin typeface="+mn-lt"/>
                <a:ea typeface="+mn-ea"/>
                <a:cs typeface="+mn-cs"/>
              </a:rPr>
              <a:t>shaders</a:t>
            </a:r>
            <a:r>
              <a:rPr lang="en-US" altLang="zh-CN" sz="2400" b="0" i="0" kern="1200" dirty="0" smtClean="0">
                <a:solidFill>
                  <a:schemeClr val="tx1"/>
                </a:solidFill>
                <a:effectLst/>
                <a:latin typeface="+mn-lt"/>
                <a:ea typeface="+mn-ea"/>
                <a:cs typeface="+mn-cs"/>
              </a:rPr>
              <a:t> without having to go through descriptors and descriptor tables.</a:t>
            </a:r>
          </a:p>
          <a:p>
            <a:r>
              <a:rPr lang="en-US" altLang="zh-CN" sz="2400" b="0" i="0" kern="1200" dirty="0" smtClean="0">
                <a:solidFill>
                  <a:schemeClr val="tx1"/>
                </a:solidFill>
                <a:effectLst/>
                <a:latin typeface="+mn-lt"/>
                <a:ea typeface="+mn-ea"/>
                <a:cs typeface="+mn-cs"/>
              </a:rPr>
              <a:t>A very small number of descriptors directly inside the root signature, such as a constant buffer view (CBV) that changes per draw, thereby saving the application from needing to put those descriptors in a descriptor heap.</a:t>
            </a:r>
          </a:p>
          <a:p>
            <a:endParaRPr lang="en-US" altLang="zh-CN" sz="2400" b="0" i="0" kern="1200" dirty="0" smtClean="0">
              <a:solidFill>
                <a:schemeClr val="tx1"/>
              </a:solidFill>
              <a:effectLst/>
              <a:latin typeface="+mn-lt"/>
              <a:ea typeface="+mn-ea"/>
              <a:cs typeface="+mn-cs"/>
            </a:endParaRPr>
          </a:p>
          <a:p>
            <a:r>
              <a:rPr lang="en-US" altLang="zh-CN" sz="2400" b="0" i="0" kern="1200" dirty="0" smtClean="0">
                <a:solidFill>
                  <a:schemeClr val="tx1"/>
                </a:solidFill>
                <a:effectLst/>
                <a:latin typeface="+mn-lt"/>
                <a:ea typeface="+mn-ea"/>
                <a:cs typeface="+mn-cs"/>
              </a:rPr>
              <a:t>In other words, the root signature provides performance optimizations suitable for small amounts of data that change per draw.</a:t>
            </a:r>
          </a:p>
          <a:p>
            <a:endParaRPr lang="zh-CN" altLang="en-US" dirty="0"/>
          </a:p>
        </p:txBody>
      </p:sp>
      <p:sp>
        <p:nvSpPr>
          <p:cNvPr id="4" name="灯片编号占位符 3"/>
          <p:cNvSpPr>
            <a:spLocks noGrp="1"/>
          </p:cNvSpPr>
          <p:nvPr>
            <p:ph type="sldNum" sz="quarter" idx="10"/>
          </p:nvPr>
        </p:nvSpPr>
        <p:spPr/>
        <p:txBody>
          <a:bodyPr/>
          <a:lstStyle/>
          <a:p>
            <a:fld id="{E9F17BB9-9CDD-491A-BF82-5D6AFE00870E}" type="slidenum">
              <a:rPr lang="en-US" smtClean="0"/>
              <a:t>16</a:t>
            </a:fld>
            <a:endParaRPr lang="zh-CN"/>
          </a:p>
        </p:txBody>
      </p:sp>
    </p:spTree>
    <p:extLst>
      <p:ext uri="{BB962C8B-B14F-4D97-AF65-F5344CB8AC3E}">
        <p14:creationId xmlns:p14="http://schemas.microsoft.com/office/powerpoint/2010/main" val="32497402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2400" b="0" i="0" kern="1200" dirty="0" smtClean="0">
                <a:solidFill>
                  <a:schemeClr val="tx1"/>
                </a:solidFill>
                <a:effectLst/>
                <a:latin typeface="+mn-lt"/>
                <a:ea typeface="+mn-ea"/>
                <a:cs typeface="+mn-cs"/>
              </a:rPr>
              <a:t>The root constants are inline 32-bit values that show up in the </a:t>
            </a:r>
            <a:r>
              <a:rPr lang="en-US" altLang="zh-CN" sz="2400" b="0" i="0" kern="1200" dirty="0" err="1" smtClean="0">
                <a:solidFill>
                  <a:schemeClr val="tx1"/>
                </a:solidFill>
                <a:effectLst/>
                <a:latin typeface="+mn-lt"/>
                <a:ea typeface="+mn-ea"/>
                <a:cs typeface="+mn-cs"/>
              </a:rPr>
              <a:t>shader</a:t>
            </a:r>
            <a:r>
              <a:rPr lang="en-US" altLang="zh-CN" sz="2400" b="0" i="0" kern="1200" dirty="0" smtClean="0">
                <a:solidFill>
                  <a:schemeClr val="tx1"/>
                </a:solidFill>
                <a:effectLst/>
                <a:latin typeface="+mn-lt"/>
                <a:ea typeface="+mn-ea"/>
                <a:cs typeface="+mn-cs"/>
              </a:rPr>
              <a:t> as a constant buffer.</a:t>
            </a:r>
          </a:p>
          <a:p>
            <a:endParaRPr lang="en-US" altLang="zh-CN" sz="2400" b="0" i="0" kern="1200" dirty="0" smtClean="0">
              <a:solidFill>
                <a:schemeClr val="tx1"/>
              </a:solidFill>
              <a:effectLst/>
              <a:latin typeface="+mn-lt"/>
              <a:ea typeface="+mn-ea"/>
              <a:cs typeface="+mn-cs"/>
            </a:endParaRPr>
          </a:p>
          <a:p>
            <a:r>
              <a:rPr lang="en-US" altLang="zh-CN" sz="2400" b="0" i="0" kern="1200" dirty="0" smtClean="0">
                <a:solidFill>
                  <a:schemeClr val="tx1"/>
                </a:solidFill>
                <a:effectLst/>
                <a:latin typeface="+mn-lt"/>
                <a:ea typeface="+mn-ea"/>
                <a:cs typeface="+mn-cs"/>
              </a:rPr>
              <a:t>The </a:t>
            </a:r>
            <a:r>
              <a:rPr lang="en-US" altLang="zh-CN" sz="2400" b="0" i="0" kern="1200" dirty="0" err="1" smtClean="0">
                <a:solidFill>
                  <a:schemeClr val="tx1"/>
                </a:solidFill>
                <a:effectLst/>
                <a:latin typeface="+mn-lt"/>
                <a:ea typeface="+mn-ea"/>
                <a:cs typeface="+mn-cs"/>
              </a:rPr>
              <a:t>inlined</a:t>
            </a:r>
            <a:r>
              <a:rPr lang="en-US" altLang="zh-CN" sz="2400" b="0" i="0" kern="1200" dirty="0" smtClean="0">
                <a:solidFill>
                  <a:schemeClr val="tx1"/>
                </a:solidFill>
                <a:effectLst/>
                <a:latin typeface="+mn-lt"/>
                <a:ea typeface="+mn-ea"/>
                <a:cs typeface="+mn-cs"/>
              </a:rPr>
              <a:t> root descriptors should contain descriptors that are accessed most often, though is limited to CBVs, and raw or structured UAV or SRV buffers. A more complex type, such as a 2D texture SRV, cannot be used as a root descriptor. Root descriptors do not include a size limit, so there can be no out-of-bounds checking, unlike descriptors in descriptor heaps, which do include a size.</a:t>
            </a:r>
          </a:p>
          <a:p>
            <a:endParaRPr lang="en-US" altLang="zh-CN" sz="2400" b="0" i="0" kern="1200" dirty="0" smtClean="0">
              <a:solidFill>
                <a:schemeClr val="tx1"/>
              </a:solidFill>
              <a:effectLst/>
              <a:latin typeface="+mn-lt"/>
              <a:ea typeface="+mn-ea"/>
              <a:cs typeface="+mn-cs"/>
            </a:endParaRPr>
          </a:p>
          <a:p>
            <a:r>
              <a:rPr lang="en-US" altLang="zh-CN" sz="2400" b="0" i="0" kern="1200" dirty="0" smtClean="0">
                <a:solidFill>
                  <a:schemeClr val="tx1"/>
                </a:solidFill>
                <a:effectLst/>
                <a:latin typeface="+mn-lt"/>
                <a:ea typeface="+mn-ea"/>
                <a:cs typeface="+mn-cs"/>
              </a:rPr>
              <a:t>Descriptor table entries within root signatures contain the descriptor, HLSL </a:t>
            </a:r>
            <a:r>
              <a:rPr lang="en-US" altLang="zh-CN" sz="2400" b="0" i="0" kern="1200" dirty="0" err="1" smtClean="0">
                <a:solidFill>
                  <a:schemeClr val="tx1"/>
                </a:solidFill>
                <a:effectLst/>
                <a:latin typeface="+mn-lt"/>
                <a:ea typeface="+mn-ea"/>
                <a:cs typeface="+mn-cs"/>
              </a:rPr>
              <a:t>shader</a:t>
            </a:r>
            <a:r>
              <a:rPr lang="en-US" altLang="zh-CN" sz="2400" b="0" i="0" kern="1200" dirty="0" smtClean="0">
                <a:solidFill>
                  <a:schemeClr val="tx1"/>
                </a:solidFill>
                <a:effectLst/>
                <a:latin typeface="+mn-lt"/>
                <a:ea typeface="+mn-ea"/>
                <a:cs typeface="+mn-cs"/>
              </a:rPr>
              <a:t> bind name and visibility flag. Refer to </a:t>
            </a:r>
            <a:r>
              <a:rPr lang="en-US" altLang="zh-CN" sz="2400" b="0" i="0" u="none" strike="noStrike" kern="1200" dirty="0" smtClean="0">
                <a:solidFill>
                  <a:schemeClr val="tx1"/>
                </a:solidFill>
                <a:effectLst/>
                <a:latin typeface="+mn-lt"/>
                <a:ea typeface="+mn-ea"/>
                <a:cs typeface="+mn-cs"/>
                <a:hlinkClick r:id="rId3"/>
              </a:rPr>
              <a:t>Shader Model 5.1</a:t>
            </a:r>
            <a:r>
              <a:rPr lang="en-US" altLang="zh-CN" sz="2400" b="0" i="0" kern="1200" dirty="0" smtClean="0">
                <a:solidFill>
                  <a:schemeClr val="tx1"/>
                </a:solidFill>
                <a:effectLst/>
                <a:latin typeface="+mn-lt"/>
                <a:ea typeface="+mn-ea"/>
                <a:cs typeface="+mn-cs"/>
              </a:rPr>
              <a:t> for details of </a:t>
            </a:r>
            <a:r>
              <a:rPr lang="en-US" altLang="zh-CN" sz="2400" b="0" i="0" kern="1200" dirty="0" err="1" smtClean="0">
                <a:solidFill>
                  <a:schemeClr val="tx1"/>
                </a:solidFill>
                <a:effectLst/>
                <a:latin typeface="+mn-lt"/>
                <a:ea typeface="+mn-ea"/>
                <a:cs typeface="+mn-cs"/>
              </a:rPr>
              <a:t>shader</a:t>
            </a:r>
            <a:r>
              <a:rPr lang="en-US" altLang="zh-CN" sz="2400" b="0" i="0" kern="1200" dirty="0" smtClean="0">
                <a:solidFill>
                  <a:schemeClr val="tx1"/>
                </a:solidFill>
                <a:effectLst/>
                <a:latin typeface="+mn-lt"/>
                <a:ea typeface="+mn-ea"/>
                <a:cs typeface="+mn-cs"/>
              </a:rPr>
              <a:t> names. On some hardware, there can be a performance gain from only making descriptors visible to the </a:t>
            </a:r>
            <a:r>
              <a:rPr lang="en-US" altLang="zh-CN" sz="2400" b="0" i="0" kern="1200" dirty="0" err="1" smtClean="0">
                <a:solidFill>
                  <a:schemeClr val="tx1"/>
                </a:solidFill>
                <a:effectLst/>
                <a:latin typeface="+mn-lt"/>
                <a:ea typeface="+mn-ea"/>
                <a:cs typeface="+mn-cs"/>
              </a:rPr>
              <a:t>shader</a:t>
            </a:r>
            <a:r>
              <a:rPr lang="en-US" altLang="zh-CN" sz="2400" b="0" i="0" kern="1200" dirty="0" smtClean="0">
                <a:solidFill>
                  <a:schemeClr val="tx1"/>
                </a:solidFill>
                <a:effectLst/>
                <a:latin typeface="+mn-lt"/>
                <a:ea typeface="+mn-ea"/>
                <a:cs typeface="+mn-cs"/>
              </a:rPr>
              <a:t> stages that require them (refer to </a:t>
            </a:r>
            <a:r>
              <a:rPr lang="en-US" altLang="zh-CN" sz="2400" b="1" i="0" u="none" strike="noStrike" kern="1200" dirty="0" smtClean="0">
                <a:solidFill>
                  <a:schemeClr val="tx1"/>
                </a:solidFill>
                <a:effectLst/>
                <a:latin typeface="+mn-lt"/>
                <a:ea typeface="+mn-ea"/>
                <a:cs typeface="+mn-cs"/>
                <a:hlinkClick r:id="rId4"/>
              </a:rPr>
              <a:t>D3D12_SHADER_VISIBILITY</a:t>
            </a:r>
            <a:r>
              <a:rPr lang="en-US" altLang="zh-CN" sz="2400" b="0" i="0" kern="1200" dirty="0" smtClean="0">
                <a:solidFill>
                  <a:schemeClr val="tx1"/>
                </a:solidFill>
                <a:effectLst/>
                <a:latin typeface="+mn-lt"/>
                <a:ea typeface="+mn-ea"/>
                <a:cs typeface="+mn-cs"/>
              </a:rPr>
              <a:t>).</a:t>
            </a:r>
          </a:p>
          <a:p>
            <a:endParaRPr lang="zh-CN" altLang="en-US" dirty="0"/>
          </a:p>
        </p:txBody>
      </p:sp>
      <p:sp>
        <p:nvSpPr>
          <p:cNvPr id="4" name="灯片编号占位符 3"/>
          <p:cNvSpPr>
            <a:spLocks noGrp="1"/>
          </p:cNvSpPr>
          <p:nvPr>
            <p:ph type="sldNum" sz="quarter" idx="10"/>
          </p:nvPr>
        </p:nvSpPr>
        <p:spPr/>
        <p:txBody>
          <a:bodyPr/>
          <a:lstStyle/>
          <a:p>
            <a:fld id="{E9F17BB9-9CDD-491A-BF82-5D6AFE00870E}" type="slidenum">
              <a:rPr lang="en-US" smtClean="0"/>
              <a:t>17</a:t>
            </a:fld>
            <a:endParaRPr lang="zh-CN"/>
          </a:p>
        </p:txBody>
      </p:sp>
    </p:spTree>
    <p:extLst>
      <p:ext uri="{BB962C8B-B14F-4D97-AF65-F5344CB8AC3E}">
        <p14:creationId xmlns:p14="http://schemas.microsoft.com/office/powerpoint/2010/main" val="35924251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1828800" rtl="0" eaLnBrk="1" fontAlgn="auto" latinLnBrk="0" hangingPunct="1">
              <a:lnSpc>
                <a:spcPct val="100000"/>
              </a:lnSpc>
              <a:spcBef>
                <a:spcPts val="0"/>
              </a:spcBef>
              <a:spcAft>
                <a:spcPts val="0"/>
              </a:spcAft>
              <a:buClrTx/>
              <a:buSzTx/>
              <a:buFontTx/>
              <a:buNone/>
              <a:tabLst/>
              <a:defRPr/>
            </a:pPr>
            <a:r>
              <a:rPr lang="en-US" altLang="zh-CN" sz="2400" b="0" i="0" kern="1200" dirty="0" smtClean="0">
                <a:solidFill>
                  <a:schemeClr val="tx1"/>
                </a:solidFill>
                <a:effectLst/>
                <a:latin typeface="+mn-lt"/>
                <a:ea typeface="+mn-ea"/>
                <a:cs typeface="+mn-cs"/>
              </a:rPr>
              <a:t>The layout of the root signature is quite flexible, with some constraints imposed on less capable hardware. Regardless of the level of hardware, applications should always try to make the root signature as small as needed for maximum efficiency. Applications can trade off having more descriptor tables in the root signature but less room for root constants, or vice versa.</a:t>
            </a:r>
          </a:p>
          <a:p>
            <a:pPr marL="0" marR="0" lvl="0" indent="0" algn="l" defTabSz="1828800" rtl="0" eaLnBrk="1" fontAlgn="auto" latinLnBrk="0" hangingPunct="1">
              <a:lnSpc>
                <a:spcPct val="100000"/>
              </a:lnSpc>
              <a:spcBef>
                <a:spcPts val="0"/>
              </a:spcBef>
              <a:spcAft>
                <a:spcPts val="0"/>
              </a:spcAft>
              <a:buClrTx/>
              <a:buSzTx/>
              <a:buFontTx/>
              <a:buNone/>
              <a:tabLst/>
              <a:defRPr/>
            </a:pPr>
            <a:endParaRPr lang="en-US" altLang="zh-CN" sz="2400" b="0" i="0" kern="1200" dirty="0" smtClean="0">
              <a:solidFill>
                <a:schemeClr val="tx1"/>
              </a:solidFill>
              <a:effectLst/>
              <a:latin typeface="+mn-lt"/>
              <a:ea typeface="+mn-ea"/>
              <a:cs typeface="+mn-cs"/>
            </a:endParaRPr>
          </a:p>
          <a:p>
            <a:r>
              <a:rPr lang="en-US" altLang="zh-CN" sz="2400" b="0" i="0" kern="1200" dirty="0" smtClean="0">
                <a:solidFill>
                  <a:schemeClr val="tx1"/>
                </a:solidFill>
                <a:effectLst/>
                <a:latin typeface="+mn-lt"/>
                <a:ea typeface="+mn-ea"/>
                <a:cs typeface="+mn-cs"/>
              </a:rPr>
              <a:t>The contents of the root signature (the descriptor tables, root constants and root descriptors) that the application has bound automatically get versioned by the D3D12 driver whenever any part of the contents change between draw (graphics)/dispatch (compute) calls. So each draw/dispatch gets a unique full set of root signature state.</a:t>
            </a:r>
          </a:p>
          <a:p>
            <a:endParaRPr lang="en-US" altLang="zh-CN" sz="2400" b="0" i="0" kern="1200" dirty="0" smtClean="0">
              <a:solidFill>
                <a:schemeClr val="tx1"/>
              </a:solidFill>
              <a:effectLst/>
              <a:latin typeface="+mn-lt"/>
              <a:ea typeface="+mn-ea"/>
              <a:cs typeface="+mn-cs"/>
            </a:endParaRPr>
          </a:p>
          <a:p>
            <a:r>
              <a:rPr lang="en-US" altLang="zh-CN" sz="2400" b="0" i="0" kern="1200" dirty="0" smtClean="0">
                <a:solidFill>
                  <a:schemeClr val="tx1"/>
                </a:solidFill>
                <a:effectLst/>
                <a:latin typeface="+mn-lt"/>
                <a:ea typeface="+mn-ea"/>
                <a:cs typeface="+mn-cs"/>
              </a:rPr>
              <a:t>Ideally, there are groups of Pipeline State Objects (PSOs) that share the same root signature. After a root signature is set on the pipeline, all the bindings that it defines (descriptor tables, descriptors, constants) can each be individually set or changed, including inheritance into bundles.</a:t>
            </a:r>
          </a:p>
          <a:p>
            <a:endParaRPr lang="en-US" altLang="zh-CN" sz="2400" b="0" i="0" kern="1200" dirty="0" smtClean="0">
              <a:solidFill>
                <a:schemeClr val="tx1"/>
              </a:solidFill>
              <a:effectLst/>
              <a:latin typeface="+mn-lt"/>
              <a:ea typeface="+mn-ea"/>
              <a:cs typeface="+mn-cs"/>
            </a:endParaRPr>
          </a:p>
          <a:p>
            <a:r>
              <a:rPr lang="en-US" altLang="zh-CN" sz="2400" b="0" i="0" kern="1200" dirty="0" smtClean="0">
                <a:solidFill>
                  <a:schemeClr val="tx1"/>
                </a:solidFill>
                <a:effectLst/>
                <a:latin typeface="+mn-lt"/>
                <a:ea typeface="+mn-ea"/>
                <a:cs typeface="+mn-cs"/>
              </a:rPr>
              <a:t>An app can make its own tradeoff between how many descriptor tables it wants verses inline descriptors (which take more space but remove an indirection) verses inline constants (which have no indirection) they want in the root signature. Applications should use the root signature as sparingly as possible, relying on application controlled memory such as heaps and descriptor heaps pointing into them to represent bulk data.</a:t>
            </a:r>
          </a:p>
          <a:p>
            <a:endParaRPr lang="zh-CN" altLang="en-US" dirty="0"/>
          </a:p>
        </p:txBody>
      </p:sp>
      <p:sp>
        <p:nvSpPr>
          <p:cNvPr id="4" name="灯片编号占位符 3"/>
          <p:cNvSpPr>
            <a:spLocks noGrp="1"/>
          </p:cNvSpPr>
          <p:nvPr>
            <p:ph type="sldNum" sz="quarter" idx="10"/>
          </p:nvPr>
        </p:nvSpPr>
        <p:spPr/>
        <p:txBody>
          <a:bodyPr/>
          <a:lstStyle/>
          <a:p>
            <a:fld id="{E9F17BB9-9CDD-491A-BF82-5D6AFE00870E}" type="slidenum">
              <a:rPr lang="en-US" smtClean="0"/>
              <a:t>18</a:t>
            </a:fld>
            <a:endParaRPr lang="zh-CN"/>
          </a:p>
        </p:txBody>
      </p:sp>
    </p:spTree>
    <p:extLst>
      <p:ext uri="{BB962C8B-B14F-4D97-AF65-F5344CB8AC3E}">
        <p14:creationId xmlns:p14="http://schemas.microsoft.com/office/powerpoint/2010/main" val="25486352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9F17BB9-9CDD-491A-BF82-5D6AFE00870E}" type="slidenum">
              <a:rPr lang="en-US" smtClean="0"/>
              <a:t>19</a:t>
            </a:fld>
            <a:endParaRPr lang="zh-CN"/>
          </a:p>
        </p:txBody>
      </p:sp>
    </p:spTree>
    <p:extLst>
      <p:ext uri="{BB962C8B-B14F-4D97-AF65-F5344CB8AC3E}">
        <p14:creationId xmlns:p14="http://schemas.microsoft.com/office/powerpoint/2010/main" val="3330668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buAutoNum type="arabicPeriod"/>
            </a:pPr>
            <a:r>
              <a:rPr lang="zh-CN" altLang="en-US" dirty="0" smtClean="0"/>
              <a:t>本课结束能，同学能够使用贴图，自定义</a:t>
            </a:r>
            <a:r>
              <a:rPr lang="en-US" altLang="zh-CN" dirty="0" smtClean="0"/>
              <a:t>buffer</a:t>
            </a:r>
            <a:r>
              <a:rPr lang="zh-CN" altLang="en-US" dirty="0" smtClean="0"/>
              <a:t>给</a:t>
            </a:r>
            <a:r>
              <a:rPr lang="en-US" altLang="zh-CN" dirty="0" err="1" smtClean="0"/>
              <a:t>gpu</a:t>
            </a:r>
            <a:r>
              <a:rPr lang="zh-CN" altLang="en-US" dirty="0" smtClean="0"/>
              <a:t>侧使用；</a:t>
            </a:r>
            <a:endParaRPr lang="en-US" altLang="zh-CN" dirty="0" smtClean="0"/>
          </a:p>
          <a:p>
            <a:pPr marL="457200" indent="-457200">
              <a:buAutoNum type="arabicPeriod"/>
            </a:pPr>
            <a:r>
              <a:rPr lang="zh-CN" altLang="en-US" dirty="0" smtClean="0"/>
              <a:t>相关渲染数据的封装是针对</a:t>
            </a:r>
            <a:r>
              <a:rPr lang="en-US" altLang="zh-CN" dirty="0" err="1" smtClean="0"/>
              <a:t>rhi</a:t>
            </a:r>
            <a:r>
              <a:rPr lang="zh-CN" altLang="en-US" dirty="0" smtClean="0"/>
              <a:t>封装这部分加入的；本课程的要求，涉及到工业使用中基础的渲染对象封装；</a:t>
            </a:r>
            <a:endParaRPr lang="en-US" dirty="0"/>
          </a:p>
        </p:txBody>
      </p:sp>
      <p:sp>
        <p:nvSpPr>
          <p:cNvPr id="4" name="Slide Number Placeholder 3"/>
          <p:cNvSpPr>
            <a:spLocks noGrp="1"/>
          </p:cNvSpPr>
          <p:nvPr>
            <p:ph type="sldNum" sz="quarter" idx="10"/>
          </p:nvPr>
        </p:nvSpPr>
        <p:spPr/>
        <p:txBody>
          <a:bodyPr/>
          <a:lstStyle/>
          <a:p>
            <a:fld id="{E9F17BB9-9CDD-491A-BF82-5D6AFE00870E}" type="slidenum">
              <a:rPr lang="en-US" smtClean="0"/>
              <a:t>2</a:t>
            </a:fld>
            <a:endParaRPr lang="zh-CN"/>
          </a:p>
        </p:txBody>
      </p:sp>
    </p:spTree>
    <p:extLst>
      <p:ext uri="{BB962C8B-B14F-4D97-AF65-F5344CB8AC3E}">
        <p14:creationId xmlns:p14="http://schemas.microsoft.com/office/powerpoint/2010/main" val="29487171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2400" b="1" i="0" kern="1200" dirty="0" smtClean="0">
                <a:solidFill>
                  <a:schemeClr val="tx1"/>
                </a:solidFill>
                <a:effectLst/>
                <a:latin typeface="+mn-lt"/>
                <a:ea typeface="+mn-ea"/>
                <a:cs typeface="+mn-cs"/>
              </a:rPr>
              <a:t>Memory limits and costs</a:t>
            </a:r>
          </a:p>
          <a:p>
            <a:r>
              <a:rPr lang="en-US" altLang="zh-CN" sz="2400" b="0" i="0" kern="1200" dirty="0" smtClean="0">
                <a:solidFill>
                  <a:schemeClr val="tx1"/>
                </a:solidFill>
                <a:effectLst/>
                <a:latin typeface="+mn-lt"/>
                <a:ea typeface="+mn-ea"/>
                <a:cs typeface="+mn-cs"/>
              </a:rPr>
              <a:t>The maximum size of a root signature is 64 DWORDs.</a:t>
            </a:r>
          </a:p>
          <a:p>
            <a:r>
              <a:rPr lang="en-US" altLang="zh-CN" sz="2400" b="0" i="0" kern="1200" dirty="0" smtClean="0">
                <a:solidFill>
                  <a:schemeClr val="tx1"/>
                </a:solidFill>
                <a:effectLst/>
                <a:latin typeface="+mn-lt"/>
                <a:ea typeface="+mn-ea"/>
                <a:cs typeface="+mn-cs"/>
              </a:rPr>
              <a:t>This maximum size is chosen to prevent abuse of the root signature as a way of storing bulk data. Each entry in the root signature has a cost towards this 64 DWORD limit:</a:t>
            </a:r>
          </a:p>
          <a:p>
            <a:r>
              <a:rPr lang="en-US" altLang="zh-CN" sz="2400" b="0" i="0" kern="1200" dirty="0" smtClean="0">
                <a:solidFill>
                  <a:schemeClr val="tx1"/>
                </a:solidFill>
                <a:effectLst/>
                <a:latin typeface="+mn-lt"/>
                <a:ea typeface="+mn-ea"/>
                <a:cs typeface="+mn-cs"/>
              </a:rPr>
              <a:t>Descriptor tables cost 1 DWORD each.</a:t>
            </a:r>
          </a:p>
          <a:p>
            <a:r>
              <a:rPr lang="en-US" altLang="zh-CN" sz="2400" b="0" i="0" kern="1200" dirty="0" smtClean="0">
                <a:solidFill>
                  <a:schemeClr val="tx1"/>
                </a:solidFill>
                <a:effectLst/>
                <a:latin typeface="+mn-lt"/>
                <a:ea typeface="+mn-ea"/>
                <a:cs typeface="+mn-cs"/>
              </a:rPr>
              <a:t>Root constants cost 1 DWORD each, since they are 32-bit values.</a:t>
            </a:r>
          </a:p>
          <a:p>
            <a:r>
              <a:rPr lang="en-US" altLang="zh-CN" sz="2400" b="0" i="0" kern="1200" dirty="0" smtClean="0">
                <a:solidFill>
                  <a:schemeClr val="tx1"/>
                </a:solidFill>
                <a:effectLst/>
                <a:latin typeface="+mn-lt"/>
                <a:ea typeface="+mn-ea"/>
                <a:cs typeface="+mn-cs"/>
              </a:rPr>
              <a:t>Root descriptors (64-bit GPU virtual addresses) cost 2 DWORDs each.</a:t>
            </a:r>
          </a:p>
          <a:p>
            <a:r>
              <a:rPr lang="en-US" altLang="zh-CN" sz="2400" b="0" i="0" kern="1200" dirty="0" smtClean="0">
                <a:solidFill>
                  <a:schemeClr val="tx1"/>
                </a:solidFill>
                <a:effectLst/>
                <a:latin typeface="+mn-lt"/>
                <a:ea typeface="+mn-ea"/>
                <a:cs typeface="+mn-cs"/>
              </a:rPr>
              <a:t>Static samplers do not have any cost in the size of the root signature.</a:t>
            </a:r>
          </a:p>
          <a:p>
            <a:r>
              <a:rPr lang="en-US" altLang="zh-CN" sz="2400" b="1" i="0" kern="1200" dirty="0" smtClean="0">
                <a:solidFill>
                  <a:schemeClr val="tx1"/>
                </a:solidFill>
                <a:effectLst/>
                <a:latin typeface="+mn-lt"/>
                <a:ea typeface="+mn-ea"/>
                <a:cs typeface="+mn-cs"/>
              </a:rPr>
              <a:t>Performance costs</a:t>
            </a:r>
          </a:p>
          <a:p>
            <a:r>
              <a:rPr lang="en-US" altLang="zh-CN" sz="2400" b="0" i="0" kern="1200" dirty="0" smtClean="0">
                <a:solidFill>
                  <a:schemeClr val="tx1"/>
                </a:solidFill>
                <a:effectLst/>
                <a:latin typeface="+mn-lt"/>
                <a:ea typeface="+mn-ea"/>
                <a:cs typeface="+mn-cs"/>
              </a:rPr>
              <a:t>The performance cost (in terms of levels of indirection) are zero for a root constant, 1 for a root descriptor, and 2 for a descriptor table. If a root signature is large and overflows out of the fastest memory into slightly slower memory (which can happen on some hardware), then add 1 to the performance cost for the overflowing items at the end of the root signature.</a:t>
            </a:r>
          </a:p>
          <a:p>
            <a:r>
              <a:rPr lang="en-US" altLang="zh-CN" sz="2400" b="0" i="0" kern="1200" dirty="0" smtClean="0">
                <a:solidFill>
                  <a:schemeClr val="tx1"/>
                </a:solidFill>
                <a:effectLst/>
                <a:latin typeface="+mn-lt"/>
                <a:ea typeface="+mn-ea"/>
                <a:cs typeface="+mn-cs"/>
              </a:rPr>
              <a:t>An overflow can occur on hardware that might have, for example, a fixed size of 16 DWORDs for root argument space. This limit might be further reduced by one if the Input Assembler is used. In this case there is overflow into slightly slower memory if the root signature is too large for the 15 or 16 DWORD native memory. In other hardware there is no fixed native root argument memory (so the overflow situation never occurs).</a:t>
            </a:r>
          </a:p>
          <a:p>
            <a:r>
              <a:rPr lang="en-US" altLang="zh-CN" sz="2400" b="0" i="0" kern="1200" dirty="0" smtClean="0">
                <a:solidFill>
                  <a:schemeClr val="tx1"/>
                </a:solidFill>
                <a:effectLst/>
                <a:latin typeface="+mn-lt"/>
                <a:ea typeface="+mn-ea"/>
                <a:cs typeface="+mn-cs"/>
              </a:rPr>
              <a:t>For all hardware, if any root argument changes, the driver must maintain a version of all the root arguments (unlike other storage such as descriptor heaps and buffer resources, which are not versioned by the driver). In hardware that an overflow situation occurs, only the native or overflow area needs to be versioned, depending on where the change occurred. The amount of versioning should obviously be kept to the necessary minimum.</a:t>
            </a:r>
          </a:p>
          <a:p>
            <a:r>
              <a:rPr lang="en-US" altLang="zh-CN" sz="2400" b="0" i="0" kern="1200" dirty="0" smtClean="0">
                <a:solidFill>
                  <a:schemeClr val="tx1"/>
                </a:solidFill>
                <a:effectLst/>
                <a:latin typeface="+mn-lt"/>
                <a:ea typeface="+mn-ea"/>
                <a:cs typeface="+mn-cs"/>
              </a:rPr>
              <a:t>Generally, consider the following guidelines:</a:t>
            </a:r>
          </a:p>
          <a:p>
            <a:r>
              <a:rPr lang="en-US" altLang="zh-CN" sz="2400" b="0" i="0" kern="1200" dirty="0" smtClean="0">
                <a:solidFill>
                  <a:schemeClr val="tx1"/>
                </a:solidFill>
                <a:effectLst/>
                <a:latin typeface="+mn-lt"/>
                <a:ea typeface="+mn-ea"/>
                <a:cs typeface="+mn-cs"/>
              </a:rPr>
              <a:t>Use a small a root signature as necessary, though balance this with the flexibility of a larger root signature.</a:t>
            </a:r>
          </a:p>
          <a:p>
            <a:r>
              <a:rPr lang="en-US" altLang="zh-CN" sz="2400" b="0" i="0" kern="1200" dirty="0" smtClean="0">
                <a:solidFill>
                  <a:schemeClr val="tx1"/>
                </a:solidFill>
                <a:effectLst/>
                <a:latin typeface="+mn-lt"/>
                <a:ea typeface="+mn-ea"/>
                <a:cs typeface="+mn-cs"/>
              </a:rPr>
              <a:t>Arrange parameters in a large root signature so that the parameters most likely to change often, or if low access latency for a given parameter is important, occur first.</a:t>
            </a:r>
          </a:p>
          <a:p>
            <a:r>
              <a:rPr lang="en-US" altLang="zh-CN" sz="2400" b="0" i="0" kern="1200" dirty="0" smtClean="0">
                <a:solidFill>
                  <a:schemeClr val="tx1"/>
                </a:solidFill>
                <a:effectLst/>
                <a:latin typeface="+mn-lt"/>
                <a:ea typeface="+mn-ea"/>
                <a:cs typeface="+mn-cs"/>
              </a:rPr>
              <a:t>If convenient, use root constants or root constant buffer views over putting constant buffer views in a descriptor heap.</a:t>
            </a:r>
          </a:p>
          <a:p>
            <a:r>
              <a:rPr lang="en-US" altLang="zh-CN" sz="2400" b="1" i="0" kern="1200" dirty="0" smtClean="0">
                <a:solidFill>
                  <a:schemeClr val="tx1"/>
                </a:solidFill>
                <a:effectLst/>
                <a:latin typeface="+mn-lt"/>
                <a:ea typeface="+mn-ea"/>
                <a:cs typeface="+mn-cs"/>
              </a:rPr>
              <a:t>Static samplers</a:t>
            </a:r>
          </a:p>
          <a:p>
            <a:r>
              <a:rPr lang="en-US" altLang="zh-CN" sz="2400" b="0" i="0" kern="1200" dirty="0" smtClean="0">
                <a:solidFill>
                  <a:schemeClr val="tx1"/>
                </a:solidFill>
                <a:effectLst/>
                <a:latin typeface="+mn-lt"/>
                <a:ea typeface="+mn-ea"/>
                <a:cs typeface="+mn-cs"/>
              </a:rPr>
              <a:t>Static samplers (samplers where the state is fully defined and immutable) are part of root signatures, but do not count towards the 64 DWORD limit. If a sampler can be defined as static, there is no need for the sampler to be part of a descriptor heap.</a:t>
            </a:r>
          </a:p>
          <a:p>
            <a:r>
              <a:rPr lang="en-US" altLang="zh-CN" sz="2400" b="0" i="0" kern="1200" dirty="0" smtClean="0">
                <a:solidFill>
                  <a:schemeClr val="tx1"/>
                </a:solidFill>
                <a:effectLst/>
                <a:latin typeface="+mn-lt"/>
                <a:ea typeface="+mn-ea"/>
                <a:cs typeface="+mn-cs"/>
              </a:rPr>
              <a:t>There is no performance cost to using static samplers, and a root signature can contain a mix of static samplers (stored in the root signature, or in reserved space on some hardware) and dynamic samplers (stored in a sampler descriptor heap). Samplers in a descriptor heap can be dynamically assigned and indexed, which static samplers cannot.</a:t>
            </a:r>
          </a:p>
          <a:p>
            <a:r>
              <a:rPr lang="en-US" altLang="zh-CN" sz="2400" b="0" i="0" kern="1200" dirty="0" smtClean="0">
                <a:solidFill>
                  <a:schemeClr val="tx1"/>
                </a:solidFill>
                <a:effectLst/>
                <a:latin typeface="+mn-lt"/>
                <a:ea typeface="+mn-ea"/>
                <a:cs typeface="+mn-cs"/>
              </a:rPr>
              <a:t>Static samplers can be written as part of the root signature in HLSL </a:t>
            </a:r>
            <a:r>
              <a:rPr lang="en-US" altLang="zh-CN" sz="2400" b="0" i="0" kern="1200" dirty="0" err="1" smtClean="0">
                <a:solidFill>
                  <a:schemeClr val="tx1"/>
                </a:solidFill>
                <a:effectLst/>
                <a:latin typeface="+mn-lt"/>
                <a:ea typeface="+mn-ea"/>
                <a:cs typeface="+mn-cs"/>
              </a:rPr>
              <a:t>shaders</a:t>
            </a:r>
            <a:r>
              <a:rPr lang="en-US" altLang="zh-CN" sz="2400" b="0" i="0" kern="1200" dirty="0" smtClean="0">
                <a:solidFill>
                  <a:schemeClr val="tx1"/>
                </a:solidFill>
                <a:effectLst/>
                <a:latin typeface="+mn-lt"/>
                <a:ea typeface="+mn-ea"/>
                <a:cs typeface="+mn-cs"/>
              </a:rPr>
              <a:t> (refer to </a:t>
            </a:r>
            <a:r>
              <a:rPr lang="en-US" altLang="zh-CN" sz="2400" b="0" i="0" u="none" strike="noStrike" kern="1200" dirty="0" smtClean="0">
                <a:solidFill>
                  <a:schemeClr val="tx1"/>
                </a:solidFill>
                <a:effectLst/>
                <a:latin typeface="+mn-lt"/>
                <a:ea typeface="+mn-ea"/>
                <a:cs typeface="+mn-cs"/>
                <a:hlinkClick r:id="rId3"/>
              </a:rPr>
              <a:t>Specifying Root Signatures in HLSL</a:t>
            </a:r>
            <a:r>
              <a:rPr lang="en-US" altLang="zh-CN" sz="2400" b="0" i="0" kern="1200" dirty="0" smtClean="0">
                <a:solidFill>
                  <a:schemeClr val="tx1"/>
                </a:solidFill>
                <a:effectLst/>
                <a:latin typeface="+mn-lt"/>
                <a:ea typeface="+mn-ea"/>
                <a:cs typeface="+mn-cs"/>
              </a:rPr>
              <a:t>)</a:t>
            </a:r>
          </a:p>
          <a:p>
            <a:endParaRPr lang="zh-CN" altLang="en-US" dirty="0"/>
          </a:p>
        </p:txBody>
      </p:sp>
      <p:sp>
        <p:nvSpPr>
          <p:cNvPr id="4" name="灯片编号占位符 3"/>
          <p:cNvSpPr>
            <a:spLocks noGrp="1"/>
          </p:cNvSpPr>
          <p:nvPr>
            <p:ph type="sldNum" sz="quarter" idx="10"/>
          </p:nvPr>
        </p:nvSpPr>
        <p:spPr/>
        <p:txBody>
          <a:bodyPr/>
          <a:lstStyle/>
          <a:p>
            <a:fld id="{E9F17BB9-9CDD-491A-BF82-5D6AFE00870E}" type="slidenum">
              <a:rPr lang="en-US" smtClean="0"/>
              <a:t>20</a:t>
            </a:fld>
            <a:endParaRPr lang="zh-CN"/>
          </a:p>
        </p:txBody>
      </p:sp>
    </p:spTree>
    <p:extLst>
      <p:ext uri="{BB962C8B-B14F-4D97-AF65-F5344CB8AC3E}">
        <p14:creationId xmlns:p14="http://schemas.microsoft.com/office/powerpoint/2010/main" val="34346929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514350" lvl="0" indent="-514350">
              <a:buSzPct val="25000"/>
              <a:buAutoNum type="arabicPeriod"/>
            </a:pPr>
            <a:r>
              <a:rPr lang="zh-CN" altLang="en-US" sz="2800" kern="0" dirty="0" smtClean="0">
                <a:solidFill>
                  <a:srgbClr val="434343"/>
                </a:solidFill>
                <a:latin typeface="宋体" panose="02010600030101010101" pitchFamily="2" charset="-122"/>
                <a:ea typeface="宋体" panose="02010600030101010101" pitchFamily="2" charset="-122"/>
                <a:cs typeface="宋体" panose="02010600030101010101" pitchFamily="2" charset="-122"/>
                <a:sym typeface="Calibri" panose="020F0502020204030204"/>
              </a:rPr>
              <a:t>下面两章介绍</a:t>
            </a:r>
            <a:r>
              <a:rPr lang="en-US" altLang="zh-CN" sz="2800" kern="0" dirty="0" err="1" smtClean="0">
                <a:solidFill>
                  <a:srgbClr val="434343"/>
                </a:solidFill>
                <a:latin typeface="宋体" panose="02010600030101010101" pitchFamily="2" charset="-122"/>
                <a:ea typeface="宋体" panose="02010600030101010101" pitchFamily="2" charset="-122"/>
                <a:cs typeface="宋体" panose="02010600030101010101" pitchFamily="2" charset="-122"/>
                <a:sym typeface="Calibri" panose="020F0502020204030204"/>
              </a:rPr>
              <a:t>rhi</a:t>
            </a:r>
            <a:r>
              <a:rPr lang="zh-CN" altLang="en-US" sz="2800" kern="0" dirty="0" smtClean="0">
                <a:solidFill>
                  <a:srgbClr val="434343"/>
                </a:solidFill>
                <a:latin typeface="宋体" panose="02010600030101010101" pitchFamily="2" charset="-122"/>
                <a:ea typeface="宋体" panose="02010600030101010101" pitchFamily="2" charset="-122"/>
                <a:cs typeface="宋体" panose="02010600030101010101" pitchFamily="2" charset="-122"/>
                <a:sym typeface="Calibri" panose="020F0502020204030204"/>
              </a:rPr>
              <a:t>封装相关的内容；帮助大家建立一个直观的框架想象！最起码知道游戏引擎的框架大概啥样</a:t>
            </a:r>
            <a:endParaRPr lang="en-US" altLang="zh-CN" sz="2800" kern="0" dirty="0" smtClean="0">
              <a:solidFill>
                <a:srgbClr val="434343"/>
              </a:solidFill>
              <a:latin typeface="宋体" panose="02010600030101010101" pitchFamily="2" charset="-122"/>
              <a:ea typeface="宋体" panose="02010600030101010101" pitchFamily="2" charset="-122"/>
              <a:cs typeface="宋体" panose="02010600030101010101" pitchFamily="2" charset="-122"/>
              <a:sym typeface="Calibri" panose="020F0502020204030204"/>
            </a:endParaRPr>
          </a:p>
          <a:p>
            <a:pPr marL="514350" lvl="0" indent="-514350">
              <a:buSzPct val="25000"/>
              <a:buAutoNum type="arabicPeriod"/>
            </a:pPr>
            <a:r>
              <a:rPr lang="zh-CN" altLang="en-US" sz="2800" kern="0" dirty="0" smtClean="0">
                <a:solidFill>
                  <a:srgbClr val="434343"/>
                </a:solidFill>
                <a:latin typeface="宋体" panose="02010600030101010101" pitchFamily="2" charset="-122"/>
                <a:ea typeface="宋体" panose="02010600030101010101" pitchFamily="2" charset="-122"/>
                <a:cs typeface="宋体" panose="02010600030101010101" pitchFamily="2" charset="-122"/>
                <a:sym typeface="Calibri" panose="020F0502020204030204"/>
              </a:rPr>
              <a:t>在此基础上做</a:t>
            </a:r>
            <a:r>
              <a:rPr lang="en-US" altLang="zh-CN" sz="2800" kern="0" dirty="0" err="1" smtClean="0">
                <a:solidFill>
                  <a:srgbClr val="434343"/>
                </a:solidFill>
                <a:latin typeface="宋体" panose="02010600030101010101" pitchFamily="2" charset="-122"/>
                <a:ea typeface="宋体" panose="02010600030101010101" pitchFamily="2" charset="-122"/>
                <a:cs typeface="宋体" panose="02010600030101010101" pitchFamily="2" charset="-122"/>
                <a:sym typeface="Calibri" panose="020F0502020204030204"/>
              </a:rPr>
              <a:t>rhi</a:t>
            </a:r>
            <a:r>
              <a:rPr lang="en-US" altLang="zh-CN" sz="2800" kern="0" dirty="0" smtClean="0">
                <a:solidFill>
                  <a:srgbClr val="434343"/>
                </a:solidFill>
                <a:latin typeface="宋体" panose="02010600030101010101" pitchFamily="2" charset="-122"/>
                <a:ea typeface="宋体" panose="02010600030101010101" pitchFamily="2" charset="-122"/>
                <a:cs typeface="宋体" panose="02010600030101010101" pitchFamily="2" charset="-122"/>
                <a:sym typeface="Calibri" panose="020F0502020204030204"/>
              </a:rPr>
              <a:t> </a:t>
            </a:r>
            <a:r>
              <a:rPr lang="zh-CN" altLang="en-US" sz="2800" kern="0" dirty="0" smtClean="0">
                <a:solidFill>
                  <a:srgbClr val="434343"/>
                </a:solidFill>
                <a:latin typeface="宋体" panose="02010600030101010101" pitchFamily="2" charset="-122"/>
                <a:ea typeface="宋体" panose="02010600030101010101" pitchFamily="2" charset="-122"/>
                <a:cs typeface="宋体" panose="02010600030101010101" pitchFamily="2" charset="-122"/>
                <a:sym typeface="Calibri" panose="020F0502020204030204"/>
              </a:rPr>
              <a:t>封装</a:t>
            </a:r>
            <a:endParaRPr lang="zh-CN" sz="2800" kern="0" dirty="0">
              <a:solidFill>
                <a:srgbClr val="434343"/>
              </a:solidFill>
              <a:latin typeface="宋体" panose="02010600030101010101" pitchFamily="2" charset="-122"/>
              <a:ea typeface="宋体" panose="02010600030101010101" pitchFamily="2" charset="-122"/>
              <a:cs typeface="宋体" panose="02010600030101010101" pitchFamily="2" charset="-122"/>
              <a:sym typeface="Calibri" panose="020F0502020204030204"/>
            </a:endParaRPr>
          </a:p>
        </p:txBody>
      </p:sp>
      <p:sp>
        <p:nvSpPr>
          <p:cNvPr id="4" name="Slide Number Placeholder 3"/>
          <p:cNvSpPr>
            <a:spLocks noGrp="1"/>
          </p:cNvSpPr>
          <p:nvPr>
            <p:ph type="sldNum" sz="quarter" idx="10"/>
          </p:nvPr>
        </p:nvSpPr>
        <p:spPr/>
        <p:txBody>
          <a:bodyPr/>
          <a:lstStyle/>
          <a:p>
            <a:fld id="{438DF56B-8CBC-4293-992F-179621AF3D25}" type="slidenum">
              <a:rPr lang="en-AU" smtClean="0">
                <a:solidFill>
                  <a:prstClr val="black"/>
                </a:solidFill>
              </a:rPr>
              <a:t>21</a:t>
            </a:fld>
            <a:endParaRPr lang="zh-CN">
              <a:solidFill>
                <a:prstClr val="black"/>
              </a:solidFill>
            </a:endParaRPr>
          </a:p>
        </p:txBody>
      </p:sp>
    </p:spTree>
    <p:extLst>
      <p:ext uri="{BB962C8B-B14F-4D97-AF65-F5344CB8AC3E}">
        <p14:creationId xmlns:p14="http://schemas.microsoft.com/office/powerpoint/2010/main" val="34589901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9F17BB9-9CDD-491A-BF82-5D6AFE00870E}" type="slidenum">
              <a:rPr lang="en-US" smtClean="0"/>
              <a:t>22</a:t>
            </a:fld>
            <a:endParaRPr lang="zh-CN"/>
          </a:p>
        </p:txBody>
      </p:sp>
    </p:spTree>
    <p:extLst>
      <p:ext uri="{BB962C8B-B14F-4D97-AF65-F5344CB8AC3E}">
        <p14:creationId xmlns:p14="http://schemas.microsoft.com/office/powerpoint/2010/main" val="5734750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9F17BB9-9CDD-491A-BF82-5D6AFE00870E}" type="slidenum">
              <a:rPr lang="en-US" smtClean="0"/>
              <a:t>23</a:t>
            </a:fld>
            <a:endParaRPr lang="zh-CN"/>
          </a:p>
        </p:txBody>
      </p:sp>
    </p:spTree>
    <p:extLst>
      <p:ext uri="{BB962C8B-B14F-4D97-AF65-F5344CB8AC3E}">
        <p14:creationId xmlns:p14="http://schemas.microsoft.com/office/powerpoint/2010/main" val="10392399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9F17BB9-9CDD-491A-BF82-5D6AFE00870E}" type="slidenum">
              <a:rPr lang="en-US" smtClean="0"/>
              <a:t>24</a:t>
            </a:fld>
            <a:endParaRPr lang="zh-CN"/>
          </a:p>
        </p:txBody>
      </p:sp>
    </p:spTree>
    <p:extLst>
      <p:ext uri="{BB962C8B-B14F-4D97-AF65-F5344CB8AC3E}">
        <p14:creationId xmlns:p14="http://schemas.microsoft.com/office/powerpoint/2010/main" val="130372696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9F17BB9-9CDD-491A-BF82-5D6AFE00870E}" type="slidenum">
              <a:rPr lang="en-US" smtClean="0"/>
              <a:t>25</a:t>
            </a:fld>
            <a:endParaRPr lang="zh-CN"/>
          </a:p>
        </p:txBody>
      </p:sp>
    </p:spTree>
    <p:extLst>
      <p:ext uri="{BB962C8B-B14F-4D97-AF65-F5344CB8AC3E}">
        <p14:creationId xmlns:p14="http://schemas.microsoft.com/office/powerpoint/2010/main" val="14649652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参考：</a:t>
            </a:r>
            <a:r>
              <a:rPr lang="en-US" altLang="zh-CN" dirty="0" smtClean="0"/>
              <a:t>https://docs.microsoft.com/en-us/windows/win32/direct3d12/resource-binding</a:t>
            </a:r>
            <a:endParaRPr lang="en-US" dirty="0"/>
          </a:p>
        </p:txBody>
      </p:sp>
      <p:sp>
        <p:nvSpPr>
          <p:cNvPr id="4" name="Slide Number Placeholder 3"/>
          <p:cNvSpPr>
            <a:spLocks noGrp="1"/>
          </p:cNvSpPr>
          <p:nvPr>
            <p:ph type="sldNum" sz="quarter" idx="10"/>
          </p:nvPr>
        </p:nvSpPr>
        <p:spPr/>
        <p:txBody>
          <a:bodyPr/>
          <a:lstStyle/>
          <a:p>
            <a:fld id="{E9F17BB9-9CDD-491A-BF82-5D6AFE00870E}" type="slidenum">
              <a:rPr lang="en-US" smtClean="0"/>
              <a:t>26</a:t>
            </a:fld>
            <a:endParaRPr lang="zh-CN"/>
          </a:p>
        </p:txBody>
      </p:sp>
    </p:spTree>
    <p:extLst>
      <p:ext uri="{BB962C8B-B14F-4D97-AF65-F5344CB8AC3E}">
        <p14:creationId xmlns:p14="http://schemas.microsoft.com/office/powerpoint/2010/main" val="10663755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buAutoNum type="arabicPeriod"/>
            </a:pPr>
            <a:r>
              <a:rPr lang="en-US" altLang="zh-CN" dirty="0" err="1" smtClean="0"/>
              <a:t>Gpu</a:t>
            </a:r>
            <a:r>
              <a:rPr lang="zh-CN" altLang="en-US" dirty="0" smtClean="0"/>
              <a:t>的</a:t>
            </a:r>
            <a:r>
              <a:rPr lang="en-US" altLang="zh-CN" dirty="0" smtClean="0"/>
              <a:t>memory</a:t>
            </a:r>
            <a:r>
              <a:rPr lang="zh-CN" altLang="en-US" dirty="0" smtClean="0"/>
              <a:t>相关内容</a:t>
            </a:r>
            <a:endParaRPr lang="en-US" altLang="zh-CN" dirty="0" smtClean="0"/>
          </a:p>
          <a:p>
            <a:pPr marL="457200" indent="-457200">
              <a:buAutoNum type="arabicPeriod"/>
            </a:pPr>
            <a:r>
              <a:rPr lang="en-US" dirty="0" smtClean="0"/>
              <a:t>https://blog.csdn.net/ZJU_fish1996/article/details/109269448</a:t>
            </a:r>
          </a:p>
          <a:p>
            <a:pPr marL="457200" indent="-457200">
              <a:buAutoNum type="arabicPeriod"/>
            </a:pPr>
            <a:r>
              <a:rPr lang="en-US" altLang="zh-CN" dirty="0" err="1" smtClean="0"/>
              <a:t>Gpu</a:t>
            </a:r>
            <a:r>
              <a:rPr lang="zh-CN" altLang="en-US" dirty="0" smtClean="0"/>
              <a:t>编程和</a:t>
            </a:r>
            <a:r>
              <a:rPr lang="en-US" altLang="zh-CN" dirty="0" err="1" smtClean="0"/>
              <a:t>cpu</a:t>
            </a:r>
            <a:r>
              <a:rPr lang="zh-CN" altLang="en-US" dirty="0" smtClean="0"/>
              <a:t>编程</a:t>
            </a:r>
            <a:endParaRPr lang="en-US" dirty="0"/>
          </a:p>
        </p:txBody>
      </p:sp>
      <p:sp>
        <p:nvSpPr>
          <p:cNvPr id="4" name="Slide Number Placeholder 3"/>
          <p:cNvSpPr>
            <a:spLocks noGrp="1"/>
          </p:cNvSpPr>
          <p:nvPr>
            <p:ph type="sldNum" sz="quarter" idx="10"/>
          </p:nvPr>
        </p:nvSpPr>
        <p:spPr/>
        <p:txBody>
          <a:bodyPr/>
          <a:lstStyle/>
          <a:p>
            <a:fld id="{E9F17BB9-9CDD-491A-BF82-5D6AFE00870E}" type="slidenum">
              <a:rPr lang="en-US" smtClean="0"/>
              <a:t>3</a:t>
            </a:fld>
            <a:endParaRPr lang="zh-CN"/>
          </a:p>
        </p:txBody>
      </p:sp>
    </p:spTree>
    <p:extLst>
      <p:ext uri="{BB962C8B-B14F-4D97-AF65-F5344CB8AC3E}">
        <p14:creationId xmlns:p14="http://schemas.microsoft.com/office/powerpoint/2010/main" val="5067310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buSzPct val="25000"/>
            </a:pPr>
            <a:r>
              <a:rPr lang="en-AU" sz="2800" kern="1200" dirty="0">
                <a:solidFill>
                  <a:schemeClr val="tx1"/>
                </a:solidFill>
                <a:effectLst/>
                <a:latin typeface="宋体" panose="02010600030101010101" pitchFamily="2" charset="-122"/>
                <a:cs typeface="宋体" panose="02010600030101010101" pitchFamily="2" charset="-122"/>
              </a:rPr>
              <a:t>虚拟现实（VR）的呈现需要同时用到硬件和软件。创建VR内容时，应了解各种设备和软件解决方案</a:t>
            </a:r>
            <a:r>
              <a:rPr dirty="0">
                <a:latin typeface="宋体" panose="02010600030101010101" pitchFamily="2" charset="-122"/>
                <a:cs typeface="宋体" panose="02010600030101010101" pitchFamily="2" charset="-122"/>
              </a:rPr>
              <a:t>。</a:t>
            </a:r>
            <a:endParaRPr lang="zh-CN" sz="2800" kern="0" dirty="0">
              <a:solidFill>
                <a:srgbClr val="434343"/>
              </a:solidFill>
              <a:latin typeface="宋体" panose="02010600030101010101" pitchFamily="2" charset="-122"/>
              <a:ea typeface="宋体" panose="02010600030101010101" pitchFamily="2" charset="-122"/>
              <a:cs typeface="宋体" panose="02010600030101010101" pitchFamily="2" charset="-122"/>
              <a:sym typeface="Calibri" panose="020F0502020204030204"/>
            </a:endParaRPr>
          </a:p>
        </p:txBody>
      </p:sp>
      <p:sp>
        <p:nvSpPr>
          <p:cNvPr id="4" name="Slide Number Placeholder 3"/>
          <p:cNvSpPr>
            <a:spLocks noGrp="1"/>
          </p:cNvSpPr>
          <p:nvPr>
            <p:ph type="sldNum" sz="quarter" idx="10"/>
          </p:nvPr>
        </p:nvSpPr>
        <p:spPr/>
        <p:txBody>
          <a:bodyPr/>
          <a:lstStyle/>
          <a:p>
            <a:fld id="{438DF56B-8CBC-4293-992F-179621AF3D25}" type="slidenum">
              <a:rPr lang="en-AU" smtClean="0">
                <a:solidFill>
                  <a:prstClr val="black"/>
                </a:solidFill>
              </a:rPr>
              <a:t>4</a:t>
            </a:fld>
            <a:endParaRPr lang="zh-CN">
              <a:solidFill>
                <a:prstClr val="black"/>
              </a:solidFill>
            </a:endParaRPr>
          </a:p>
        </p:txBody>
      </p:sp>
    </p:spTree>
    <p:extLst>
      <p:ext uri="{BB962C8B-B14F-4D97-AF65-F5344CB8AC3E}">
        <p14:creationId xmlns:p14="http://schemas.microsoft.com/office/powerpoint/2010/main" val="25947118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2400" b="0" dirty="0" smtClean="0">
                <a:solidFill>
                  <a:srgbClr val="000000"/>
                </a:solidFill>
                <a:sym typeface="Helvetica Light"/>
              </a:rPr>
              <a:t>先比较</a:t>
            </a:r>
            <a:r>
              <a:rPr lang="en-US" altLang="zh-CN" sz="2400" b="0" dirty="0" smtClean="0">
                <a:solidFill>
                  <a:srgbClr val="000000"/>
                </a:solidFill>
                <a:sym typeface="Helvetica Light"/>
              </a:rPr>
              <a:t>dx11</a:t>
            </a:r>
            <a:r>
              <a:rPr lang="zh-CN" altLang="en-US" sz="2400" b="0" dirty="0" smtClean="0">
                <a:solidFill>
                  <a:srgbClr val="000000"/>
                </a:solidFill>
                <a:sym typeface="Helvetica Light"/>
              </a:rPr>
              <a:t>和</a:t>
            </a:r>
            <a:r>
              <a:rPr lang="en-US" altLang="zh-CN" sz="2400" b="0" dirty="0" smtClean="0">
                <a:solidFill>
                  <a:srgbClr val="000000"/>
                </a:solidFill>
                <a:sym typeface="Helvetica Light"/>
              </a:rPr>
              <a:t>dx12</a:t>
            </a:r>
            <a:r>
              <a:rPr lang="zh-CN" altLang="en-US" sz="2400" b="0" dirty="0" smtClean="0">
                <a:solidFill>
                  <a:srgbClr val="000000"/>
                </a:solidFill>
                <a:sym typeface="Helvetica Light"/>
              </a:rPr>
              <a:t>对</a:t>
            </a:r>
            <a:r>
              <a:rPr lang="en-US" altLang="zh-CN" sz="2400" b="0" dirty="0" smtClean="0">
                <a:solidFill>
                  <a:srgbClr val="000000"/>
                </a:solidFill>
                <a:sym typeface="Helvetica Light"/>
              </a:rPr>
              <a:t>vertex buffer</a:t>
            </a:r>
            <a:r>
              <a:rPr lang="zh-CN" altLang="en-US" sz="2400" b="0" dirty="0" smtClean="0">
                <a:solidFill>
                  <a:srgbClr val="000000"/>
                </a:solidFill>
                <a:sym typeface="Helvetica Light"/>
              </a:rPr>
              <a:t>的使用；</a:t>
            </a:r>
            <a:r>
              <a:rPr lang="en-US" altLang="zh-CN" sz="2400" b="0" dirty="0" err="1" smtClean="0">
                <a:solidFill>
                  <a:srgbClr val="000000"/>
                </a:solidFill>
                <a:sym typeface="Helvetica Light"/>
              </a:rPr>
              <a:t>IASetVertex</a:t>
            </a:r>
            <a:r>
              <a:rPr lang="en-US" altLang="zh-CN" sz="2400" b="0" dirty="0" smtClean="0">
                <a:solidFill>
                  <a:srgbClr val="000000"/>
                </a:solidFill>
                <a:sym typeface="Helvetica Light"/>
              </a:rPr>
              <a:t> buffer</a:t>
            </a:r>
            <a:r>
              <a:rPr lang="zh-CN" altLang="en-US" sz="2400" b="0" dirty="0" smtClean="0">
                <a:solidFill>
                  <a:srgbClr val="000000"/>
                </a:solidFill>
                <a:sym typeface="Helvetica Light"/>
              </a:rPr>
              <a:t>的过程，</a:t>
            </a:r>
            <a:r>
              <a:rPr lang="en-US" altLang="zh-CN" sz="2400" b="0" dirty="0" smtClean="0">
                <a:solidFill>
                  <a:srgbClr val="000000"/>
                </a:solidFill>
                <a:sym typeface="Helvetica Light"/>
              </a:rPr>
              <a:t>dx11</a:t>
            </a:r>
            <a:r>
              <a:rPr lang="zh-CN" altLang="en-US" sz="2400" b="0" dirty="0" smtClean="0">
                <a:solidFill>
                  <a:srgbClr val="000000"/>
                </a:solidFill>
                <a:sym typeface="Helvetica Light"/>
              </a:rPr>
              <a:t>传入的是</a:t>
            </a:r>
            <a:r>
              <a:rPr lang="en-US" altLang="zh-CN" sz="2400" b="0" dirty="0" smtClean="0">
                <a:solidFill>
                  <a:srgbClr val="000000"/>
                </a:solidFill>
                <a:sym typeface="Helvetica Light"/>
              </a:rPr>
              <a:t>buffer</a:t>
            </a:r>
            <a:r>
              <a:rPr lang="zh-CN" altLang="en-US" sz="2400" b="0" dirty="0" smtClean="0">
                <a:solidFill>
                  <a:srgbClr val="000000"/>
                </a:solidFill>
                <a:sym typeface="Helvetica Light"/>
              </a:rPr>
              <a:t>，而</a:t>
            </a:r>
            <a:r>
              <a:rPr lang="en-US" altLang="zh-CN" sz="2400" b="0" dirty="0" smtClean="0">
                <a:solidFill>
                  <a:srgbClr val="000000"/>
                </a:solidFill>
                <a:sym typeface="Helvetica Light"/>
              </a:rPr>
              <a:t>dx12</a:t>
            </a:r>
            <a:r>
              <a:rPr lang="zh-CN" altLang="en-US" sz="2400" b="0" dirty="0" smtClean="0">
                <a:solidFill>
                  <a:srgbClr val="000000"/>
                </a:solidFill>
                <a:sym typeface="Helvetica Light"/>
              </a:rPr>
              <a:t>传入的是</a:t>
            </a:r>
            <a:r>
              <a:rPr lang="en-US" altLang="zh-CN" sz="2400" b="0" dirty="0" smtClean="0">
                <a:solidFill>
                  <a:srgbClr val="000000"/>
                </a:solidFill>
                <a:sym typeface="Helvetica Light"/>
              </a:rPr>
              <a:t>view</a:t>
            </a:r>
            <a:r>
              <a:rPr lang="zh-CN" altLang="en-US" sz="2400" b="0" dirty="0" smtClean="0">
                <a:solidFill>
                  <a:srgbClr val="000000"/>
                </a:solidFill>
                <a:sym typeface="Helvetica Light"/>
              </a:rPr>
              <a:t>；</a:t>
            </a:r>
            <a:endParaRPr lang="en-US" altLang="zh-CN" sz="2400" b="0" dirty="0" smtClean="0">
              <a:solidFill>
                <a:srgbClr val="000000"/>
              </a:solidFill>
              <a:sym typeface="Helvetica Light"/>
            </a:endParaRPr>
          </a:p>
          <a:p>
            <a:r>
              <a:rPr lang="zh-CN" altLang="en-US" sz="2400" b="0" dirty="0" smtClean="0">
                <a:solidFill>
                  <a:srgbClr val="000000"/>
                </a:solidFill>
                <a:sym typeface="Helvetica Light"/>
              </a:rPr>
              <a:t>引入下一页介绍</a:t>
            </a:r>
            <a:r>
              <a:rPr lang="en-US" altLang="zh-CN" sz="2400" b="0" dirty="0" smtClean="0">
                <a:solidFill>
                  <a:srgbClr val="000000"/>
                </a:solidFill>
                <a:sym typeface="Helvetica Light"/>
              </a:rPr>
              <a:t>dx12</a:t>
            </a:r>
            <a:r>
              <a:rPr lang="zh-CN" altLang="en-US" sz="2400" b="0" dirty="0" smtClean="0">
                <a:solidFill>
                  <a:srgbClr val="000000"/>
                </a:solidFill>
                <a:sym typeface="Helvetica Light"/>
              </a:rPr>
              <a:t>的</a:t>
            </a:r>
            <a:r>
              <a:rPr lang="en-US" altLang="zh-CN" sz="2400" b="0" dirty="0" smtClean="0">
                <a:solidFill>
                  <a:srgbClr val="000000"/>
                </a:solidFill>
                <a:sym typeface="Helvetica Light"/>
              </a:rPr>
              <a:t>resource binding</a:t>
            </a:r>
          </a:p>
          <a:p>
            <a:endParaRPr lang="en-US" altLang="zh-CN" sz="2400" b="0" dirty="0" smtClean="0">
              <a:solidFill>
                <a:srgbClr val="000000"/>
              </a:solidFill>
              <a:sym typeface="Helvetica Light"/>
            </a:endParaRPr>
          </a:p>
        </p:txBody>
      </p:sp>
      <p:sp>
        <p:nvSpPr>
          <p:cNvPr id="4" name="灯片编号占位符 3"/>
          <p:cNvSpPr>
            <a:spLocks noGrp="1"/>
          </p:cNvSpPr>
          <p:nvPr>
            <p:ph type="sldNum" sz="quarter" idx="10"/>
          </p:nvPr>
        </p:nvSpPr>
        <p:spPr/>
        <p:txBody>
          <a:bodyPr/>
          <a:lstStyle/>
          <a:p>
            <a:fld id="{E9F17BB9-9CDD-491A-BF82-5D6AFE00870E}" type="slidenum">
              <a:rPr lang="en-US" smtClean="0"/>
              <a:t>5</a:t>
            </a:fld>
            <a:endParaRPr lang="zh-CN"/>
          </a:p>
        </p:txBody>
      </p:sp>
    </p:spTree>
    <p:extLst>
      <p:ext uri="{BB962C8B-B14F-4D97-AF65-F5344CB8AC3E}">
        <p14:creationId xmlns:p14="http://schemas.microsoft.com/office/powerpoint/2010/main" val="17964736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说一下啥是</a:t>
            </a:r>
            <a:r>
              <a:rPr lang="en-US" altLang="zh-CN" dirty="0" err="1" smtClean="0"/>
              <a:t>shader</a:t>
            </a:r>
            <a:r>
              <a:rPr lang="en-US" altLang="zh-CN" dirty="0" smtClean="0"/>
              <a:t> resource</a:t>
            </a:r>
            <a:r>
              <a:rPr lang="zh-CN" altLang="en-US" dirty="0" smtClean="0"/>
              <a:t>；都有哪些：</a:t>
            </a:r>
            <a:r>
              <a:rPr lang="en-US" altLang="zh-CN" sz="2400" b="0" i="0" kern="1200" dirty="0" smtClean="0">
                <a:solidFill>
                  <a:schemeClr val="tx1"/>
                </a:solidFill>
                <a:effectLst/>
                <a:latin typeface="+mn-lt"/>
                <a:ea typeface="+mn-ea"/>
                <a:cs typeface="+mn-cs"/>
              </a:rPr>
              <a:t>Shader resources (such as textures, constant tables, images, buffers and so on) </a:t>
            </a:r>
          </a:p>
          <a:p>
            <a:r>
              <a:rPr lang="zh-CN" altLang="en-US" sz="2400" b="0" i="0" kern="1200" dirty="0" smtClean="0">
                <a:solidFill>
                  <a:schemeClr val="tx1"/>
                </a:solidFill>
                <a:effectLst/>
                <a:latin typeface="+mn-lt"/>
                <a:ea typeface="+mn-ea"/>
                <a:cs typeface="+mn-cs"/>
              </a:rPr>
              <a:t>可以对比</a:t>
            </a:r>
            <a:r>
              <a:rPr lang="en-US" altLang="zh-CN" sz="2400" b="0" i="0" kern="1200" dirty="0" err="1" smtClean="0">
                <a:solidFill>
                  <a:schemeClr val="tx1"/>
                </a:solidFill>
                <a:effectLst/>
                <a:latin typeface="+mn-lt"/>
                <a:ea typeface="+mn-ea"/>
                <a:cs typeface="+mn-cs"/>
              </a:rPr>
              <a:t>cpu</a:t>
            </a:r>
            <a:r>
              <a:rPr lang="zh-CN" altLang="en-US" sz="2400" b="0" i="0" kern="1200" dirty="0" smtClean="0">
                <a:solidFill>
                  <a:schemeClr val="tx1"/>
                </a:solidFill>
                <a:effectLst/>
                <a:latin typeface="+mn-lt"/>
                <a:ea typeface="+mn-ea"/>
                <a:cs typeface="+mn-cs"/>
              </a:rPr>
              <a:t>计算使用的数据来说明，</a:t>
            </a:r>
            <a:r>
              <a:rPr lang="en-US" altLang="zh-CN" sz="2400" b="0" i="0" kern="1200" dirty="0" smtClean="0">
                <a:solidFill>
                  <a:schemeClr val="tx1"/>
                </a:solidFill>
                <a:effectLst/>
                <a:latin typeface="+mn-lt"/>
                <a:ea typeface="+mn-ea"/>
                <a:cs typeface="+mn-cs"/>
              </a:rPr>
              <a:t>GPU</a:t>
            </a:r>
            <a:r>
              <a:rPr lang="zh-CN" altLang="en-US" sz="2400" b="0" i="0" kern="1200" dirty="0" smtClean="0">
                <a:solidFill>
                  <a:schemeClr val="tx1"/>
                </a:solidFill>
                <a:effectLst/>
                <a:latin typeface="+mn-lt"/>
                <a:ea typeface="+mn-ea"/>
                <a:cs typeface="+mn-cs"/>
              </a:rPr>
              <a:t>图形渲染管线使用比较固定化，我们渲染管线各个阶段有的是可以编程的，有的是不能编程的， 有的是可以配置的，有的是不能配置的。。。 数据的输入也不是随便输入的</a:t>
            </a:r>
            <a:endParaRPr lang="en-US" altLang="zh-CN" sz="2400" b="0" dirty="0" smtClean="0">
              <a:solidFill>
                <a:srgbClr val="000000"/>
              </a:solidFill>
              <a:sym typeface="Helvetica Light"/>
            </a:endParaRPr>
          </a:p>
          <a:p>
            <a:pPr marL="0" indent="0">
              <a:lnSpc>
                <a:spcPct val="150000"/>
              </a:lnSpc>
              <a:spcBef>
                <a:spcPts val="600"/>
              </a:spcBef>
              <a:buNone/>
            </a:pPr>
            <a:r>
              <a:rPr lang="en-US" altLang="zh-CN" sz="2400" b="0" dirty="0" smtClean="0">
                <a:solidFill>
                  <a:srgbClr val="000000"/>
                </a:solidFill>
                <a:sym typeface="Helvetica Light"/>
              </a:rPr>
              <a:t>2.</a:t>
            </a:r>
            <a:r>
              <a:rPr lang="zh-CN" altLang="en-US" sz="2400" b="0" dirty="0" smtClean="0">
                <a:solidFill>
                  <a:srgbClr val="000000"/>
                </a:solidFill>
                <a:sym typeface="Helvetica Light"/>
              </a:rPr>
              <a:t>提一下</a:t>
            </a:r>
            <a:r>
              <a:rPr lang="en-US" altLang="zh-CN" sz="2400" b="0" dirty="0" smtClean="0">
                <a:solidFill>
                  <a:srgbClr val="000000"/>
                </a:solidFill>
                <a:sym typeface="Helvetica Light"/>
              </a:rPr>
              <a:t>Descriptor Heap</a:t>
            </a:r>
            <a:r>
              <a:rPr lang="zh-CN" altLang="en-US" sz="2400" b="0" dirty="0" smtClean="0">
                <a:solidFill>
                  <a:srgbClr val="000000"/>
                </a:solidFill>
                <a:sym typeface="Helvetica Light"/>
              </a:rPr>
              <a:t>；</a:t>
            </a:r>
            <a:r>
              <a:rPr lang="en-US" altLang="zh-CN" sz="2400" b="0" dirty="0" smtClean="0">
                <a:solidFill>
                  <a:srgbClr val="000000"/>
                </a:solidFill>
                <a:sym typeface="Helvetica Light"/>
              </a:rPr>
              <a:t>Descriptor Table</a:t>
            </a:r>
            <a:r>
              <a:rPr lang="zh-CN" altLang="en-US" sz="2400" b="0" dirty="0" smtClean="0">
                <a:solidFill>
                  <a:srgbClr val="000000"/>
                </a:solidFill>
                <a:sym typeface="Helvetica Light"/>
              </a:rPr>
              <a:t>； </a:t>
            </a:r>
            <a:r>
              <a:rPr lang="en-US" altLang="zh-CN" sz="2400" b="0" dirty="0" smtClean="0">
                <a:solidFill>
                  <a:srgbClr val="000000"/>
                </a:solidFill>
                <a:sym typeface="Helvetica Light"/>
              </a:rPr>
              <a:t>Dx11</a:t>
            </a:r>
            <a:r>
              <a:rPr lang="zh-CN" altLang="en-US" sz="2400" b="0" dirty="0" smtClean="0">
                <a:solidFill>
                  <a:srgbClr val="000000"/>
                </a:solidFill>
                <a:sym typeface="Helvetica Light"/>
              </a:rPr>
              <a:t>中没有这么复杂的系统；很多东西都是驱动底层自动处理的；当然已经不适应现在的硬件发展</a:t>
            </a:r>
            <a:endParaRPr lang="en-US" altLang="zh-CN" sz="2400" b="0" dirty="0" smtClean="0">
              <a:solidFill>
                <a:srgbClr val="000000"/>
              </a:solidFill>
              <a:sym typeface="Helvetica Light"/>
            </a:endParaRPr>
          </a:p>
        </p:txBody>
      </p:sp>
      <p:sp>
        <p:nvSpPr>
          <p:cNvPr id="4" name="灯片编号占位符 3"/>
          <p:cNvSpPr>
            <a:spLocks noGrp="1"/>
          </p:cNvSpPr>
          <p:nvPr>
            <p:ph type="sldNum" sz="quarter" idx="10"/>
          </p:nvPr>
        </p:nvSpPr>
        <p:spPr/>
        <p:txBody>
          <a:bodyPr/>
          <a:lstStyle/>
          <a:p>
            <a:fld id="{E9F17BB9-9CDD-491A-BF82-5D6AFE00870E}" type="slidenum">
              <a:rPr lang="en-US" smtClean="0"/>
              <a:t>6</a:t>
            </a:fld>
            <a:endParaRPr lang="zh-CN"/>
          </a:p>
        </p:txBody>
      </p:sp>
    </p:spTree>
    <p:extLst>
      <p:ext uri="{BB962C8B-B14F-4D97-AF65-F5344CB8AC3E}">
        <p14:creationId xmlns:p14="http://schemas.microsoft.com/office/powerpoint/2010/main" val="32099463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主要介绍</a:t>
            </a:r>
            <a:r>
              <a:rPr lang="en-US" altLang="zh-CN" dirty="0" smtClean="0"/>
              <a:t>dx12</a:t>
            </a:r>
            <a:r>
              <a:rPr lang="zh-CN" altLang="en-US" dirty="0" smtClean="0"/>
              <a:t>里</a:t>
            </a:r>
            <a:r>
              <a:rPr lang="en-US" altLang="zh-CN" dirty="0" smtClean="0"/>
              <a:t>resource binding model</a:t>
            </a:r>
            <a:r>
              <a:rPr lang="zh-CN" altLang="en-US" dirty="0" smtClean="0"/>
              <a:t>的</a:t>
            </a:r>
            <a:r>
              <a:rPr lang="zh-CN" altLang="en-US" dirty="0" smtClean="0"/>
              <a:t>改动</a:t>
            </a:r>
            <a:endParaRPr lang="en-US" altLang="zh-CN" dirty="0" smtClean="0"/>
          </a:p>
          <a:p>
            <a:r>
              <a:rPr lang="zh-CN" altLang="en-US" dirty="0" smtClean="0"/>
              <a:t>主要的设计思想是</a:t>
            </a:r>
            <a:r>
              <a:rPr lang="en-US" altLang="zh-CN" dirty="0" smtClean="0"/>
              <a:t>Resource Binding </a:t>
            </a:r>
            <a:r>
              <a:rPr lang="zh-CN" altLang="en-US" dirty="0" smtClean="0"/>
              <a:t>与其他的管理任务分离；提高了</a:t>
            </a:r>
            <a:r>
              <a:rPr lang="en-US" altLang="zh-CN" dirty="0" smtClean="0"/>
              <a:t>application </a:t>
            </a:r>
            <a:r>
              <a:rPr lang="zh-CN" altLang="en-US" dirty="0" smtClean="0"/>
              <a:t>对</a:t>
            </a:r>
            <a:r>
              <a:rPr lang="en-US" altLang="zh-CN" dirty="0" smtClean="0"/>
              <a:t>binding </a:t>
            </a:r>
            <a:r>
              <a:rPr lang="zh-CN" altLang="en-US" dirty="0" smtClean="0"/>
              <a:t>操作的自由度；但是同时要求</a:t>
            </a:r>
            <a:r>
              <a:rPr lang="en-US" altLang="zh-CN" dirty="0" smtClean="0"/>
              <a:t>application</a:t>
            </a:r>
            <a:r>
              <a:rPr lang="zh-CN" altLang="en-US" dirty="0" smtClean="0"/>
              <a:t>去处理潜在的问题</a:t>
            </a:r>
            <a:endParaRPr lang="en-US" altLang="zh-CN" dirty="0" smtClean="0"/>
          </a:p>
          <a:p>
            <a:endParaRPr lang="en-US" altLang="zh-CN" dirty="0" smtClean="0"/>
          </a:p>
          <a:p>
            <a:endParaRPr lang="en-US" altLang="zh-CN" dirty="0" smtClean="0"/>
          </a:p>
          <a:p>
            <a:r>
              <a:rPr lang="zh-CN" altLang="en-US" sz="2400" b="0" i="0" kern="1200" dirty="0" smtClean="0">
                <a:solidFill>
                  <a:schemeClr val="tx1"/>
                </a:solidFill>
                <a:effectLst/>
                <a:latin typeface="+mn-lt"/>
                <a:ea typeface="+mn-ea"/>
                <a:cs typeface="+mn-cs"/>
              </a:rPr>
              <a:t>优势在于</a:t>
            </a:r>
            <a:r>
              <a:rPr lang="en-US" altLang="zh-CN" sz="2400" b="0" i="0" kern="1200" dirty="0" smtClean="0">
                <a:solidFill>
                  <a:schemeClr val="tx1"/>
                </a:solidFill>
                <a:effectLst/>
                <a:latin typeface="+mn-lt"/>
                <a:ea typeface="+mn-ea"/>
                <a:cs typeface="+mn-cs"/>
              </a:rPr>
              <a:t>application</a:t>
            </a:r>
            <a:r>
              <a:rPr lang="zh-CN" altLang="en-US" sz="2400" b="0" i="0" kern="1200" dirty="0" smtClean="0">
                <a:solidFill>
                  <a:schemeClr val="tx1"/>
                </a:solidFill>
                <a:effectLst/>
                <a:latin typeface="+mn-lt"/>
                <a:ea typeface="+mn-ea"/>
                <a:cs typeface="+mn-cs"/>
              </a:rPr>
              <a:t>能够在没有大量</a:t>
            </a:r>
            <a:r>
              <a:rPr lang="en-US" altLang="zh-CN" sz="2400" b="0" i="0" kern="1200" dirty="0" err="1" smtClean="0">
                <a:solidFill>
                  <a:schemeClr val="tx1"/>
                </a:solidFill>
                <a:effectLst/>
                <a:latin typeface="+mn-lt"/>
                <a:ea typeface="+mn-ea"/>
                <a:cs typeface="+mn-cs"/>
              </a:rPr>
              <a:t>cpu</a:t>
            </a:r>
            <a:r>
              <a:rPr lang="en-US" altLang="zh-CN" sz="2400" b="0" i="0" kern="1200" dirty="0" smtClean="0">
                <a:solidFill>
                  <a:schemeClr val="tx1"/>
                </a:solidFill>
                <a:effectLst/>
                <a:latin typeface="+mn-lt"/>
                <a:ea typeface="+mn-ea"/>
                <a:cs typeface="+mn-cs"/>
              </a:rPr>
              <a:t> </a:t>
            </a:r>
            <a:r>
              <a:rPr lang="zh-CN" altLang="en-US" sz="2400" b="0" i="0" kern="1200" dirty="0" smtClean="0">
                <a:solidFill>
                  <a:schemeClr val="tx1"/>
                </a:solidFill>
                <a:effectLst/>
                <a:latin typeface="+mn-lt"/>
                <a:ea typeface="+mn-ea"/>
                <a:cs typeface="+mn-cs"/>
              </a:rPr>
              <a:t>消耗的情况下替换贴图</a:t>
            </a:r>
            <a:r>
              <a:rPr lang="en-US" altLang="zh-CN" sz="2400" b="0" i="0" kern="1200" dirty="0" smtClean="0">
                <a:solidFill>
                  <a:schemeClr val="tx1"/>
                </a:solidFill>
                <a:effectLst/>
                <a:latin typeface="+mn-lt"/>
                <a:ea typeface="+mn-ea"/>
                <a:cs typeface="+mn-cs"/>
              </a:rPr>
              <a:t>binding</a:t>
            </a:r>
            <a:r>
              <a:rPr lang="zh-CN" altLang="en-US" sz="2400" b="0" i="0" kern="1200" dirty="0" smtClean="0">
                <a:solidFill>
                  <a:schemeClr val="tx1"/>
                </a:solidFill>
                <a:effectLst/>
                <a:latin typeface="+mn-lt"/>
                <a:ea typeface="+mn-ea"/>
                <a:cs typeface="+mn-cs"/>
              </a:rPr>
              <a:t>；同时</a:t>
            </a:r>
            <a:r>
              <a:rPr lang="en-US" altLang="zh-CN" sz="2400" b="0" i="0" kern="1200" dirty="0" err="1" smtClean="0">
                <a:solidFill>
                  <a:schemeClr val="tx1"/>
                </a:solidFill>
                <a:effectLst/>
                <a:latin typeface="+mn-lt"/>
                <a:ea typeface="+mn-ea"/>
                <a:cs typeface="+mn-cs"/>
              </a:rPr>
              <a:t>shaders</a:t>
            </a:r>
            <a:r>
              <a:rPr lang="zh-CN" altLang="en-US" sz="2400" b="0" i="0" kern="1200" dirty="0" smtClean="0">
                <a:solidFill>
                  <a:schemeClr val="tx1"/>
                </a:solidFill>
                <a:effectLst/>
                <a:latin typeface="+mn-lt"/>
                <a:ea typeface="+mn-ea"/>
                <a:cs typeface="+mn-cs"/>
              </a:rPr>
              <a:t>计算能够使用大量</a:t>
            </a:r>
            <a:r>
              <a:rPr lang="en-US" altLang="zh-CN" sz="2400" b="0" i="0" kern="1200" dirty="0" smtClean="0">
                <a:solidFill>
                  <a:schemeClr val="tx1"/>
                </a:solidFill>
                <a:effectLst/>
                <a:latin typeface="+mn-lt"/>
                <a:ea typeface="+mn-ea"/>
                <a:cs typeface="+mn-cs"/>
              </a:rPr>
              <a:t>resource</a:t>
            </a:r>
            <a:r>
              <a:rPr lang="zh-CN" altLang="en-US" sz="2400" b="0" i="0" kern="1200" dirty="0" smtClean="0">
                <a:solidFill>
                  <a:schemeClr val="tx1"/>
                </a:solidFill>
                <a:effectLst/>
                <a:latin typeface="+mn-lt"/>
                <a:ea typeface="+mn-ea"/>
                <a:cs typeface="+mn-cs"/>
              </a:rPr>
              <a:t>；一个统一的</a:t>
            </a:r>
            <a:r>
              <a:rPr lang="en-US" altLang="zh-CN" sz="2400" b="0" i="0" kern="1200" dirty="0" smtClean="0">
                <a:solidFill>
                  <a:schemeClr val="tx1"/>
                </a:solidFill>
                <a:effectLst/>
                <a:latin typeface="+mn-lt"/>
                <a:ea typeface="+mn-ea"/>
                <a:cs typeface="+mn-cs"/>
              </a:rPr>
              <a:t>resource binding</a:t>
            </a:r>
            <a:r>
              <a:rPr lang="zh-CN" altLang="en-US" sz="2400" b="0" i="0" kern="1200" dirty="0" smtClean="0">
                <a:solidFill>
                  <a:schemeClr val="tx1"/>
                </a:solidFill>
                <a:effectLst/>
                <a:latin typeface="+mn-lt"/>
                <a:ea typeface="+mn-ea"/>
                <a:cs typeface="+mn-cs"/>
              </a:rPr>
              <a:t>模型能够在不同的硬件平台和应用内容流上使用</a:t>
            </a:r>
            <a:endParaRPr lang="en-US" altLang="zh-CN" sz="2400" b="0" i="0" kern="1200" dirty="0" smtClean="0">
              <a:solidFill>
                <a:schemeClr val="tx1"/>
              </a:solidFill>
              <a:effectLst/>
              <a:latin typeface="+mn-lt"/>
              <a:ea typeface="+mn-ea"/>
              <a:cs typeface="+mn-cs"/>
            </a:endParaRPr>
          </a:p>
          <a:p>
            <a:r>
              <a:rPr lang="en-US" altLang="zh-CN" sz="2400" b="0" i="0" kern="1200" dirty="0" smtClean="0">
                <a:solidFill>
                  <a:schemeClr val="tx1"/>
                </a:solidFill>
                <a:effectLst/>
                <a:latin typeface="+mn-lt"/>
                <a:ea typeface="+mn-ea"/>
                <a:cs typeface="+mn-cs"/>
              </a:rPr>
              <a:t>The main advantage of the D3D12 Binding Model is that it enables apps to change texture bindings frequently, without a huge CPU performance cost. Other benefits are that </a:t>
            </a:r>
            <a:r>
              <a:rPr lang="en-US" altLang="zh-CN" sz="2400" b="0" i="0" kern="1200" dirty="0" err="1" smtClean="0">
                <a:solidFill>
                  <a:schemeClr val="tx1"/>
                </a:solidFill>
                <a:effectLst/>
                <a:latin typeface="+mn-lt"/>
                <a:ea typeface="+mn-ea"/>
                <a:cs typeface="+mn-cs"/>
              </a:rPr>
              <a:t>shaders</a:t>
            </a:r>
            <a:r>
              <a:rPr lang="en-US" altLang="zh-CN" sz="2400" b="0" i="0" kern="1200" dirty="0" smtClean="0">
                <a:solidFill>
                  <a:schemeClr val="tx1"/>
                </a:solidFill>
                <a:effectLst/>
                <a:latin typeface="+mn-lt"/>
                <a:ea typeface="+mn-ea"/>
                <a:cs typeface="+mn-cs"/>
              </a:rPr>
              <a:t> have access to a very large number of resources, </a:t>
            </a:r>
            <a:r>
              <a:rPr lang="en-US" altLang="zh-CN" sz="2400" b="0" i="0" kern="1200" dirty="0" err="1" smtClean="0">
                <a:solidFill>
                  <a:schemeClr val="tx1"/>
                </a:solidFill>
                <a:effectLst/>
                <a:latin typeface="+mn-lt"/>
                <a:ea typeface="+mn-ea"/>
                <a:cs typeface="+mn-cs"/>
              </a:rPr>
              <a:t>shaders</a:t>
            </a:r>
            <a:r>
              <a:rPr lang="en-US" altLang="zh-CN" sz="2400" b="0" i="0" kern="1200" dirty="0" smtClean="0">
                <a:solidFill>
                  <a:schemeClr val="tx1"/>
                </a:solidFill>
                <a:effectLst/>
                <a:latin typeface="+mn-lt"/>
                <a:ea typeface="+mn-ea"/>
                <a:cs typeface="+mn-cs"/>
              </a:rPr>
              <a:t> need not know in advance how many resources will be bound, and that a unified resource binding model can be used regardless of hardware or the apps content flow.</a:t>
            </a:r>
          </a:p>
          <a:p>
            <a:endParaRPr lang="en-US" altLang="zh-CN" sz="2400" b="0" i="0" kern="1200" dirty="0" smtClean="0">
              <a:solidFill>
                <a:schemeClr val="tx1"/>
              </a:solidFill>
              <a:effectLst/>
              <a:latin typeface="+mn-lt"/>
              <a:ea typeface="+mn-ea"/>
              <a:cs typeface="+mn-cs"/>
            </a:endParaRPr>
          </a:p>
          <a:p>
            <a:r>
              <a:rPr lang="zh-CN" altLang="en-US" sz="2400" b="0" i="0" kern="1200" dirty="0" smtClean="0">
                <a:solidFill>
                  <a:schemeClr val="tx1"/>
                </a:solidFill>
                <a:effectLst/>
                <a:latin typeface="+mn-lt"/>
                <a:ea typeface="+mn-ea"/>
                <a:cs typeface="+mn-cs"/>
              </a:rPr>
              <a:t>为了提升性能，</a:t>
            </a:r>
            <a:r>
              <a:rPr lang="en-US" altLang="zh-CN" sz="2400" b="0" i="0" kern="1200" dirty="0" smtClean="0">
                <a:solidFill>
                  <a:schemeClr val="tx1"/>
                </a:solidFill>
                <a:effectLst/>
                <a:latin typeface="+mn-lt"/>
                <a:ea typeface="+mn-ea"/>
                <a:cs typeface="+mn-cs"/>
              </a:rPr>
              <a:t>binding model</a:t>
            </a:r>
            <a:r>
              <a:rPr lang="zh-CN" altLang="en-US" sz="2400" b="0" i="0" kern="1200" dirty="0" smtClean="0">
                <a:solidFill>
                  <a:schemeClr val="tx1"/>
                </a:solidFill>
                <a:effectLst/>
                <a:latin typeface="+mn-lt"/>
                <a:ea typeface="+mn-ea"/>
                <a:cs typeface="+mn-cs"/>
              </a:rPr>
              <a:t>不再要求系统追踪</a:t>
            </a:r>
            <a:r>
              <a:rPr lang="en-US" altLang="zh-CN" sz="2400" b="0" i="0" kern="1200" dirty="0" err="1" smtClean="0">
                <a:solidFill>
                  <a:schemeClr val="tx1"/>
                </a:solidFill>
                <a:effectLst/>
                <a:latin typeface="+mn-lt"/>
                <a:ea typeface="+mn-ea"/>
                <a:cs typeface="+mn-cs"/>
              </a:rPr>
              <a:t>appliction</a:t>
            </a:r>
            <a:r>
              <a:rPr lang="zh-CN" altLang="en-US" sz="2400" b="0" i="0" kern="1200" baseline="0" dirty="0" smtClean="0">
                <a:solidFill>
                  <a:schemeClr val="tx1"/>
                </a:solidFill>
                <a:effectLst/>
                <a:latin typeface="+mn-lt"/>
                <a:ea typeface="+mn-ea"/>
                <a:cs typeface="+mn-cs"/>
              </a:rPr>
              <a:t> 请求的</a:t>
            </a:r>
            <a:r>
              <a:rPr lang="en-US" altLang="zh-CN" sz="2400" b="0" i="0" kern="1200" baseline="0" dirty="0" smtClean="0">
                <a:solidFill>
                  <a:schemeClr val="tx1"/>
                </a:solidFill>
                <a:effectLst/>
                <a:latin typeface="+mn-lt"/>
                <a:ea typeface="+mn-ea"/>
                <a:cs typeface="+mn-cs"/>
              </a:rPr>
              <a:t>binding</a:t>
            </a:r>
            <a:r>
              <a:rPr lang="zh-CN" altLang="en-US" sz="2400" b="0" i="0" kern="1200" baseline="0" dirty="0" smtClean="0">
                <a:solidFill>
                  <a:schemeClr val="tx1"/>
                </a:solidFill>
                <a:effectLst/>
                <a:latin typeface="+mn-lt"/>
                <a:ea typeface="+mn-ea"/>
                <a:cs typeface="+mn-cs"/>
              </a:rPr>
              <a:t>内容，在</a:t>
            </a:r>
            <a:r>
              <a:rPr lang="en-US" altLang="zh-CN" sz="2400" b="0" i="0" kern="1200" baseline="0" dirty="0" smtClean="0">
                <a:solidFill>
                  <a:schemeClr val="tx1"/>
                </a:solidFill>
                <a:effectLst/>
                <a:latin typeface="+mn-lt"/>
                <a:ea typeface="+mn-ea"/>
                <a:cs typeface="+mn-cs"/>
              </a:rPr>
              <a:t>binding </a:t>
            </a:r>
            <a:r>
              <a:rPr lang="zh-CN" altLang="en-US" sz="2400" b="0" i="0" kern="1200" baseline="0" dirty="0" smtClean="0">
                <a:solidFill>
                  <a:schemeClr val="tx1"/>
                </a:solidFill>
                <a:effectLst/>
                <a:latin typeface="+mn-lt"/>
                <a:ea typeface="+mn-ea"/>
                <a:cs typeface="+mn-cs"/>
              </a:rPr>
              <a:t>和多线程的</a:t>
            </a:r>
            <a:r>
              <a:rPr lang="en-US" altLang="zh-CN" sz="2400" b="0" i="0" kern="1200" baseline="0" dirty="0" smtClean="0">
                <a:solidFill>
                  <a:schemeClr val="tx1"/>
                </a:solidFill>
                <a:effectLst/>
                <a:latin typeface="+mn-lt"/>
                <a:ea typeface="+mn-ea"/>
                <a:cs typeface="+mn-cs"/>
              </a:rPr>
              <a:t>command list</a:t>
            </a:r>
            <a:r>
              <a:rPr lang="zh-CN" altLang="en-US" sz="2400" b="0" i="0" kern="1200" baseline="0" dirty="0" smtClean="0">
                <a:solidFill>
                  <a:schemeClr val="tx1"/>
                </a:solidFill>
                <a:effectLst/>
                <a:latin typeface="+mn-lt"/>
                <a:ea typeface="+mn-ea"/>
                <a:cs typeface="+mn-cs"/>
              </a:rPr>
              <a:t>之前也有清晰的整合。</a:t>
            </a:r>
            <a:endParaRPr lang="en-US" altLang="zh-CN" sz="2400" b="0" i="0" kern="1200" dirty="0" smtClean="0">
              <a:solidFill>
                <a:schemeClr val="tx1"/>
              </a:solidFill>
              <a:effectLst/>
              <a:latin typeface="+mn-lt"/>
              <a:ea typeface="+mn-ea"/>
              <a:cs typeface="+mn-cs"/>
            </a:endParaRPr>
          </a:p>
          <a:p>
            <a:r>
              <a:rPr lang="en-US" altLang="zh-CN" sz="2400" b="0" i="0" kern="1200" dirty="0" smtClean="0">
                <a:solidFill>
                  <a:schemeClr val="tx1"/>
                </a:solidFill>
                <a:effectLst/>
                <a:latin typeface="+mn-lt"/>
                <a:ea typeface="+mn-ea"/>
                <a:cs typeface="+mn-cs"/>
              </a:rPr>
              <a:t>To improve performance, the binding model does not require the system to keep track of what bindings an app has requested the GPU to use, and there is a clean integration between binding and multi-threaded command lists</a:t>
            </a:r>
            <a:r>
              <a:rPr lang="en-US" altLang="zh-CN" sz="2400" b="0" i="0" kern="1200" dirty="0" smtClean="0">
                <a:solidFill>
                  <a:schemeClr val="tx1"/>
                </a:solidFill>
                <a:effectLst/>
                <a:latin typeface="+mn-lt"/>
                <a:ea typeface="+mn-ea"/>
                <a:cs typeface="+mn-cs"/>
              </a:rPr>
              <a:t>.</a:t>
            </a:r>
          </a:p>
          <a:p>
            <a:endParaRPr lang="en-US" altLang="zh-CN" sz="2400" b="0" i="0" kern="1200" dirty="0" smtClean="0">
              <a:solidFill>
                <a:schemeClr val="tx1"/>
              </a:solidFill>
              <a:effectLst/>
              <a:latin typeface="+mn-lt"/>
              <a:ea typeface="+mn-ea"/>
              <a:cs typeface="+mn-cs"/>
            </a:endParaRPr>
          </a:p>
          <a:p>
            <a:r>
              <a:rPr lang="zh-CN" altLang="en-US" sz="2400" b="0" i="0" kern="1200" dirty="0" smtClean="0">
                <a:solidFill>
                  <a:schemeClr val="tx1"/>
                </a:solidFill>
                <a:effectLst/>
                <a:latin typeface="+mn-lt"/>
                <a:ea typeface="+mn-ea"/>
                <a:cs typeface="+mn-cs"/>
              </a:rPr>
              <a:t>这段跟目前的作业关系比较少，可能比较难懂。待定</a:t>
            </a:r>
            <a:endParaRPr lang="en-US" altLang="zh-CN" sz="2400" b="0" i="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E9F17BB9-9CDD-491A-BF82-5D6AFE00870E}" type="slidenum">
              <a:rPr lang="en-US" smtClean="0"/>
              <a:t>7</a:t>
            </a:fld>
            <a:endParaRPr lang="zh-CN"/>
          </a:p>
        </p:txBody>
      </p:sp>
    </p:spTree>
    <p:extLst>
      <p:ext uri="{BB962C8B-B14F-4D97-AF65-F5344CB8AC3E}">
        <p14:creationId xmlns:p14="http://schemas.microsoft.com/office/powerpoint/2010/main" val="42819580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buSzPct val="25000"/>
            </a:pPr>
            <a:r>
              <a:rPr lang="en-AU" sz="2800" kern="1200" dirty="0">
                <a:solidFill>
                  <a:schemeClr val="tx1"/>
                </a:solidFill>
                <a:effectLst/>
                <a:latin typeface="宋体" panose="02010600030101010101" pitchFamily="2" charset="-122"/>
                <a:cs typeface="宋体" panose="02010600030101010101" pitchFamily="2" charset="-122"/>
              </a:rPr>
              <a:t>虚拟现实（VR）的呈现需要同时用到硬件和软件。创建VR内容时，应了解各种设备和软件解决方案</a:t>
            </a:r>
            <a:r>
              <a:rPr dirty="0">
                <a:latin typeface="宋体" panose="02010600030101010101" pitchFamily="2" charset="-122"/>
                <a:cs typeface="宋体" panose="02010600030101010101" pitchFamily="2" charset="-122"/>
              </a:rPr>
              <a:t>。</a:t>
            </a:r>
            <a:endParaRPr lang="zh-CN" sz="2800" kern="0" dirty="0">
              <a:solidFill>
                <a:srgbClr val="434343"/>
              </a:solidFill>
              <a:latin typeface="宋体" panose="02010600030101010101" pitchFamily="2" charset="-122"/>
              <a:ea typeface="宋体" panose="02010600030101010101" pitchFamily="2" charset="-122"/>
              <a:cs typeface="宋体" panose="02010600030101010101" pitchFamily="2" charset="-122"/>
              <a:sym typeface="Calibri" panose="020F0502020204030204"/>
            </a:endParaRPr>
          </a:p>
        </p:txBody>
      </p:sp>
      <p:sp>
        <p:nvSpPr>
          <p:cNvPr id="4" name="Slide Number Placeholder 3"/>
          <p:cNvSpPr>
            <a:spLocks noGrp="1"/>
          </p:cNvSpPr>
          <p:nvPr>
            <p:ph type="sldNum" sz="quarter" idx="10"/>
          </p:nvPr>
        </p:nvSpPr>
        <p:spPr/>
        <p:txBody>
          <a:bodyPr/>
          <a:lstStyle/>
          <a:p>
            <a:fld id="{438DF56B-8CBC-4293-992F-179621AF3D25}" type="slidenum">
              <a:rPr lang="en-AU" smtClean="0">
                <a:solidFill>
                  <a:prstClr val="black"/>
                </a:solidFill>
              </a:rPr>
              <a:t>8</a:t>
            </a:fld>
            <a:endParaRPr lang="zh-CN">
              <a:solidFill>
                <a:prstClr val="black"/>
              </a:solidFill>
            </a:endParaRPr>
          </a:p>
        </p:txBody>
      </p:sp>
    </p:spTree>
    <p:extLst>
      <p:ext uri="{BB962C8B-B14F-4D97-AF65-F5344CB8AC3E}">
        <p14:creationId xmlns:p14="http://schemas.microsoft.com/office/powerpoint/2010/main" val="26892500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457200" indent="-457200">
              <a:buAutoNum type="arabicPeriod"/>
            </a:pPr>
            <a:r>
              <a:rPr lang="zh-CN" altLang="en-US" dirty="0" smtClean="0"/>
              <a:t>详细介绍</a:t>
            </a:r>
            <a:r>
              <a:rPr lang="en-US" altLang="zh-CN" dirty="0" smtClean="0"/>
              <a:t>descriptor</a:t>
            </a:r>
            <a:r>
              <a:rPr lang="zh-CN" altLang="en-US" dirty="0" smtClean="0"/>
              <a:t>是啥</a:t>
            </a:r>
            <a:r>
              <a:rPr lang="zh-CN" altLang="en-US" dirty="0" smtClean="0"/>
              <a:t>？</a:t>
            </a:r>
            <a:r>
              <a:rPr lang="en-US" altLang="zh-CN" sz="2400" b="0" i="0" kern="1200" dirty="0" smtClean="0">
                <a:solidFill>
                  <a:schemeClr val="tx1"/>
                </a:solidFill>
                <a:effectLst/>
                <a:latin typeface="+mn-lt"/>
                <a:ea typeface="+mn-ea"/>
                <a:cs typeface="+mn-cs"/>
              </a:rPr>
              <a:t>A descriptor is a relatively small block of data that fully describes an object to the GPU, in a GPU-specific opaque format. </a:t>
            </a:r>
            <a:r>
              <a:rPr lang="zh-CN" altLang="en-US" sz="2400" b="0" i="0" kern="1200" dirty="0" smtClean="0">
                <a:solidFill>
                  <a:schemeClr val="tx1"/>
                </a:solidFill>
                <a:effectLst/>
                <a:latin typeface="+mn-lt"/>
                <a:ea typeface="+mn-ea"/>
                <a:cs typeface="+mn-cs"/>
              </a:rPr>
              <a:t>从此来看，</a:t>
            </a:r>
            <a:r>
              <a:rPr lang="en-US" altLang="zh-CN" sz="2400" b="0" i="0" kern="1200" dirty="0" smtClean="0">
                <a:solidFill>
                  <a:schemeClr val="tx1"/>
                </a:solidFill>
                <a:effectLst/>
                <a:latin typeface="+mn-lt"/>
                <a:ea typeface="+mn-ea"/>
                <a:cs typeface="+mn-cs"/>
              </a:rPr>
              <a:t>descriptor</a:t>
            </a:r>
            <a:r>
              <a:rPr lang="zh-CN" altLang="en-US" sz="2400" b="0" i="0" kern="1200" dirty="0" smtClean="0">
                <a:solidFill>
                  <a:schemeClr val="tx1"/>
                </a:solidFill>
                <a:effectLst/>
                <a:latin typeface="+mn-lt"/>
                <a:ea typeface="+mn-ea"/>
                <a:cs typeface="+mn-cs"/>
              </a:rPr>
              <a:t>是传给</a:t>
            </a:r>
            <a:r>
              <a:rPr lang="en-US" altLang="zh-CN" sz="2400" b="0" i="0" kern="1200" dirty="0" err="1" smtClean="0">
                <a:solidFill>
                  <a:schemeClr val="tx1"/>
                </a:solidFill>
                <a:effectLst/>
                <a:latin typeface="+mn-lt"/>
                <a:ea typeface="+mn-ea"/>
                <a:cs typeface="+mn-cs"/>
              </a:rPr>
              <a:t>shader</a:t>
            </a:r>
            <a:r>
              <a:rPr lang="zh-CN" altLang="en-US" sz="2400" b="0" i="0" kern="1200" dirty="0" smtClean="0">
                <a:solidFill>
                  <a:schemeClr val="tx1"/>
                </a:solidFill>
                <a:effectLst/>
                <a:latin typeface="+mn-lt"/>
                <a:ea typeface="+mn-ea"/>
                <a:cs typeface="+mn-cs"/>
              </a:rPr>
              <a:t>计算使用的</a:t>
            </a:r>
            <a:endParaRPr lang="en-US" altLang="zh-CN" dirty="0" smtClean="0"/>
          </a:p>
          <a:p>
            <a:pPr marL="457200" indent="-457200">
              <a:buAutoNum type="arabicPeriod"/>
            </a:pPr>
            <a:endParaRPr lang="en-US" altLang="zh-CN" dirty="0" smtClean="0"/>
          </a:p>
          <a:p>
            <a:r>
              <a:rPr lang="en-US" altLang="zh-CN" sz="2400" b="0" i="0" kern="1200" dirty="0" smtClean="0">
                <a:solidFill>
                  <a:schemeClr val="tx1"/>
                </a:solidFill>
                <a:effectLst/>
                <a:latin typeface="+mn-lt"/>
                <a:ea typeface="+mn-ea"/>
                <a:cs typeface="+mn-cs"/>
              </a:rPr>
              <a:t>3. CPU handles are for immediate use, such as copying where both the source and destination need to be identified. Immediately after use (for example, a call to </a:t>
            </a:r>
            <a:r>
              <a:rPr lang="en-US" altLang="zh-CN" sz="2400" b="1" i="0" u="none" strike="noStrike" kern="1200" dirty="0" smtClean="0">
                <a:solidFill>
                  <a:schemeClr val="tx1"/>
                </a:solidFill>
                <a:effectLst/>
                <a:latin typeface="+mn-lt"/>
                <a:ea typeface="+mn-ea"/>
                <a:cs typeface="+mn-cs"/>
                <a:hlinkClick r:id="rId3"/>
              </a:rPr>
              <a:t>ID3D12GraphicsCommandList::</a:t>
            </a:r>
            <a:r>
              <a:rPr lang="en-US" altLang="zh-CN" sz="2400" b="1" i="0" u="none" strike="noStrike" kern="1200" dirty="0" err="1" smtClean="0">
                <a:solidFill>
                  <a:schemeClr val="tx1"/>
                </a:solidFill>
                <a:effectLst/>
                <a:latin typeface="+mn-lt"/>
                <a:ea typeface="+mn-ea"/>
                <a:cs typeface="+mn-cs"/>
                <a:hlinkClick r:id="rId3"/>
              </a:rPr>
              <a:t>OMSetRenderTargets</a:t>
            </a:r>
            <a:r>
              <a:rPr lang="en-US" altLang="zh-CN" sz="2400" b="0" i="0" kern="1200" dirty="0" smtClean="0">
                <a:solidFill>
                  <a:schemeClr val="tx1"/>
                </a:solidFill>
                <a:effectLst/>
                <a:latin typeface="+mn-lt"/>
                <a:ea typeface="+mn-ea"/>
                <a:cs typeface="+mn-cs"/>
              </a:rPr>
              <a:t>), they can be reused, or their underlying heap can be disposed.</a:t>
            </a:r>
          </a:p>
          <a:p>
            <a:r>
              <a:rPr lang="en-US" altLang="zh-CN" sz="2400" b="0" i="0" kern="1200" dirty="0" smtClean="0">
                <a:solidFill>
                  <a:schemeClr val="tx1"/>
                </a:solidFill>
                <a:effectLst/>
                <a:latin typeface="+mn-lt"/>
                <a:ea typeface="+mn-ea"/>
                <a:cs typeface="+mn-cs"/>
              </a:rPr>
              <a:t>GPU handles are not for immediate use—they identify locations from a command list, for use at GPU execution time. They must be preserved until any command lists referencing them have executed entirely.</a:t>
            </a:r>
          </a:p>
          <a:p>
            <a:pPr marL="457200" indent="-457200">
              <a:buAutoNum type="arabicPeriod"/>
            </a:pPr>
            <a:endParaRPr lang="en-US" altLang="zh-CN" dirty="0" smtClean="0"/>
          </a:p>
          <a:p>
            <a:pPr marL="457200" indent="-457200">
              <a:buAutoNum type="arabicPeriod"/>
            </a:pPr>
            <a:endParaRPr lang="en-US" altLang="zh-CN" dirty="0" smtClean="0"/>
          </a:p>
          <a:p>
            <a:pPr marL="0" indent="0">
              <a:buNone/>
            </a:pPr>
            <a:r>
              <a:rPr lang="en-US" altLang="zh-CN" sz="2400" b="0" i="0" kern="1200" dirty="0" smtClean="0">
                <a:solidFill>
                  <a:schemeClr val="tx1"/>
                </a:solidFill>
                <a:effectLst/>
                <a:latin typeface="+mn-lt"/>
                <a:ea typeface="+mn-ea"/>
                <a:cs typeface="+mn-cs"/>
              </a:rPr>
              <a:t>Descriptor tables are stored in a </a:t>
            </a:r>
            <a:r>
              <a:rPr lang="en-US" altLang="zh-CN" sz="2400" b="0" i="1" kern="1200" dirty="0" smtClean="0">
                <a:solidFill>
                  <a:schemeClr val="tx1"/>
                </a:solidFill>
                <a:effectLst/>
                <a:latin typeface="+mn-lt"/>
                <a:ea typeface="+mn-ea"/>
                <a:cs typeface="+mn-cs"/>
              </a:rPr>
              <a:t>descriptor heap</a:t>
            </a:r>
            <a:r>
              <a:rPr lang="en-US" altLang="zh-CN" sz="2400" b="0" i="0" kern="1200" dirty="0" smtClean="0">
                <a:solidFill>
                  <a:schemeClr val="tx1"/>
                </a:solidFill>
                <a:effectLst/>
                <a:latin typeface="+mn-lt"/>
                <a:ea typeface="+mn-ea"/>
                <a:cs typeface="+mn-cs"/>
              </a:rPr>
              <a:t>. Descriptor heaps will ideally contain all the descriptors (in descriptor tables) for one or more frames to be rendered. All the resources will be stored in user mode heaps.</a:t>
            </a:r>
            <a:endParaRPr lang="en-US" altLang="zh-CN" dirty="0" smtClean="0"/>
          </a:p>
        </p:txBody>
      </p:sp>
      <p:sp>
        <p:nvSpPr>
          <p:cNvPr id="4" name="灯片编号占位符 3"/>
          <p:cNvSpPr>
            <a:spLocks noGrp="1"/>
          </p:cNvSpPr>
          <p:nvPr>
            <p:ph type="sldNum" sz="quarter" idx="10"/>
          </p:nvPr>
        </p:nvSpPr>
        <p:spPr/>
        <p:txBody>
          <a:bodyPr/>
          <a:lstStyle/>
          <a:p>
            <a:fld id="{E9F17BB9-9CDD-491A-BF82-5D6AFE00870E}" type="slidenum">
              <a:rPr lang="en-US" smtClean="0"/>
              <a:t>9</a:t>
            </a:fld>
            <a:endParaRPr lang="zh-CN"/>
          </a:p>
        </p:txBody>
      </p:sp>
    </p:spTree>
    <p:extLst>
      <p:ext uri="{BB962C8B-B14F-4D97-AF65-F5344CB8AC3E}">
        <p14:creationId xmlns:p14="http://schemas.microsoft.com/office/powerpoint/2010/main" val="32500493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1">
    <p:spTree>
      <p:nvGrpSpPr>
        <p:cNvPr id="1" name=""/>
        <p:cNvGrpSpPr/>
        <p:nvPr/>
      </p:nvGrpSpPr>
      <p:grpSpPr>
        <a:xfrm>
          <a:off x="0" y="0"/>
          <a:ext cx="0" cy="0"/>
          <a:chOff x="0" y="0"/>
          <a:chExt cx="0" cy="0"/>
        </a:xfrm>
      </p:grpSpPr>
      <p:sp>
        <p:nvSpPr>
          <p:cNvPr id="11" name="Slide Number"/>
          <p:cNvSpPr txBox="1">
            <a:spLocks noGrp="1"/>
          </p:cNvSpPr>
          <p:nvPr>
            <p:ph type="sldNum" sz="quarter" idx="2"/>
          </p:nvPr>
        </p:nvSpPr>
        <p:spPr>
          <a:prstGeom prst="rect">
            <a:avLst/>
          </a:prstGeom>
        </p:spPr>
        <p:txBody>
          <a:bodyPr/>
          <a:lstStyle/>
          <a:p>
            <a:fld id="{86CB4B4D-7CA3-9044-876B-883B54F8677D}" type="slidenum">
              <a:rPr>
                <a:solidFill>
                  <a:srgbClr val="000000"/>
                </a:solidFill>
              </a:rPr>
              <a:t>‹#›</a:t>
            </a:fld>
            <a:endParaRPr>
              <a:solidFill>
                <a:srgbClr val="000000"/>
              </a:solidFill>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age">
    <p:spTree>
      <p:nvGrpSpPr>
        <p:cNvPr id="1" name=""/>
        <p:cNvGrpSpPr/>
        <p:nvPr/>
      </p:nvGrpSpPr>
      <p:grpSpPr>
        <a:xfrm>
          <a:off x="0" y="0"/>
          <a:ext cx="0" cy="0"/>
          <a:chOff x="0" y="0"/>
          <a:chExt cx="0" cy="0"/>
        </a:xfrm>
      </p:grpSpPr>
      <p:sp>
        <p:nvSpPr>
          <p:cNvPr id="34" name="Slide Number"/>
          <p:cNvSpPr txBox="1">
            <a:spLocks noGrp="1"/>
          </p:cNvSpPr>
          <p:nvPr>
            <p:ph type="sldNum" sz="quarter" idx="2"/>
          </p:nvPr>
        </p:nvSpPr>
        <p:spPr>
          <a:xfrm>
            <a:off x="23646937" y="13030200"/>
            <a:ext cx="479297" cy="471924"/>
          </a:xfrm>
          <a:prstGeom prst="rect">
            <a:avLst/>
          </a:prstGeom>
        </p:spPr>
        <p:txBody>
          <a:bodyPr/>
          <a:lstStyle>
            <a:lvl1pPr>
              <a:defRPr sz="2400">
                <a:latin typeface="+mn-lt"/>
                <a:ea typeface="+mn-ea"/>
                <a:cs typeface="+mn-cs"/>
                <a:sym typeface="Helvetica Light"/>
              </a:defRPr>
            </a:lvl1pPr>
          </a:lstStyle>
          <a:p>
            <a:fld id="{86CB4B4D-7CA3-9044-876B-883B54F8677D}" type="slidenum">
              <a:rPr>
                <a:solidFill>
                  <a:srgbClr val="000000"/>
                </a:solidFill>
              </a:rPr>
              <a:t>‹#›</a:t>
            </a:fld>
            <a:endParaRPr>
              <a:solidFill>
                <a:srgbClr val="000000"/>
              </a:solidFill>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1"/>
        <p:cNvGrpSpPr/>
        <p:nvPr/>
      </p:nvGrpSpPr>
      <p:grpSpPr>
        <a:xfrm>
          <a:off x="0" y="0"/>
          <a:ext cx="0" cy="0"/>
          <a:chOff x="0" y="0"/>
          <a:chExt cx="0" cy="0"/>
        </a:xfrm>
      </p:grpSpPr>
      <p:sp>
        <p:nvSpPr>
          <p:cNvPr id="12" name="Shape 12"/>
          <p:cNvSpPr txBox="1">
            <a:spLocks noGrp="1"/>
          </p:cNvSpPr>
          <p:nvPr>
            <p:ph type="ctrTitle"/>
          </p:nvPr>
        </p:nvSpPr>
        <p:spPr>
          <a:xfrm>
            <a:off x="3048000" y="2244724"/>
            <a:ext cx="18288000" cy="4775200"/>
          </a:xfrm>
          <a:prstGeom prst="rect">
            <a:avLst/>
          </a:prstGeom>
          <a:noFill/>
          <a:ln>
            <a:noFill/>
          </a:ln>
        </p:spPr>
        <p:txBody>
          <a:bodyPr lIns="91425" tIns="91425" rIns="91425" bIns="91425" anchor="b" anchorCtr="0"/>
          <a:lstStyle>
            <a:lvl1pPr marL="0" marR="0" lvl="0" indent="0" algn="ctr" rtl="0">
              <a:lnSpc>
                <a:spcPct val="90000"/>
              </a:lnSpc>
              <a:spcBef>
                <a:spcPts val="0"/>
              </a:spcBef>
              <a:buClr>
                <a:schemeClr val="dk1"/>
              </a:buClr>
              <a:buFont typeface="Calibri" panose="020F0502020204030204"/>
              <a:buNone/>
              <a:defRPr sz="12000" b="0" i="0" u="none" strike="noStrike" cap="none">
                <a:solidFill>
                  <a:schemeClr val="dk1"/>
                </a:solidFill>
                <a:latin typeface="+mj-lt"/>
                <a:ea typeface="Calibri" panose="020F0502020204030204"/>
                <a:cs typeface="Calibri" panose="020F0502020204030204"/>
                <a:sym typeface="Calibri" panose="020F0502020204030204"/>
              </a:defRPr>
            </a:lvl1pPr>
            <a:lvl2pPr lvl="1" indent="0">
              <a:spcBef>
                <a:spcPts val="0"/>
              </a:spcBef>
              <a:buNone/>
              <a:defRPr sz="3600"/>
            </a:lvl2pPr>
            <a:lvl3pPr lvl="2" indent="0">
              <a:spcBef>
                <a:spcPts val="0"/>
              </a:spcBef>
              <a:buNone/>
              <a:defRPr sz="3600"/>
            </a:lvl3pPr>
            <a:lvl4pPr lvl="3" indent="0">
              <a:spcBef>
                <a:spcPts val="0"/>
              </a:spcBef>
              <a:buNone/>
              <a:defRPr sz="3600"/>
            </a:lvl4pPr>
            <a:lvl5pPr lvl="4" indent="0">
              <a:spcBef>
                <a:spcPts val="0"/>
              </a:spcBef>
              <a:buNone/>
              <a:defRPr sz="3600"/>
            </a:lvl5pPr>
            <a:lvl6pPr lvl="5" indent="0">
              <a:spcBef>
                <a:spcPts val="0"/>
              </a:spcBef>
              <a:buNone/>
              <a:defRPr sz="3600"/>
            </a:lvl6pPr>
            <a:lvl7pPr lvl="6" indent="0">
              <a:spcBef>
                <a:spcPts val="0"/>
              </a:spcBef>
              <a:buNone/>
              <a:defRPr sz="3600"/>
            </a:lvl7pPr>
            <a:lvl8pPr lvl="7" indent="0">
              <a:spcBef>
                <a:spcPts val="0"/>
              </a:spcBef>
              <a:buNone/>
              <a:defRPr sz="3600"/>
            </a:lvl8pPr>
            <a:lvl9pPr lvl="8" indent="0">
              <a:spcBef>
                <a:spcPts val="0"/>
              </a:spcBef>
              <a:buNone/>
              <a:defRPr sz="3600"/>
            </a:lvl9pPr>
          </a:lstStyle>
          <a:p>
            <a:r>
              <a:rPr lang="en-US" dirty="0"/>
              <a:t>Click to edit Master title style</a:t>
            </a:r>
            <a:endParaRPr dirty="0"/>
          </a:p>
        </p:txBody>
      </p:sp>
      <p:sp>
        <p:nvSpPr>
          <p:cNvPr id="13" name="Shape 13"/>
          <p:cNvSpPr txBox="1">
            <a:spLocks noGrp="1"/>
          </p:cNvSpPr>
          <p:nvPr>
            <p:ph type="subTitle" idx="1"/>
          </p:nvPr>
        </p:nvSpPr>
        <p:spPr>
          <a:xfrm>
            <a:off x="3048000" y="7204077"/>
            <a:ext cx="18288000" cy="3311522"/>
          </a:xfrm>
          <a:prstGeom prst="rect">
            <a:avLst/>
          </a:prstGeom>
          <a:noFill/>
          <a:ln>
            <a:noFill/>
          </a:ln>
        </p:spPr>
        <p:txBody>
          <a:bodyPr lIns="91425" tIns="91425" rIns="91425" bIns="91425" anchor="t" anchorCtr="0"/>
          <a:lstStyle>
            <a:lvl1pPr marL="0" marR="0" lvl="0" indent="0" algn="ctr" rtl="0">
              <a:lnSpc>
                <a:spcPct val="90000"/>
              </a:lnSpc>
              <a:spcBef>
                <a:spcPts val="2000"/>
              </a:spcBef>
              <a:buClr>
                <a:schemeClr val="dk1"/>
              </a:buClr>
              <a:buFont typeface="Arial" panose="020B0604020202020204"/>
              <a:buNone/>
              <a:defRPr sz="4800" b="0" i="0" u="none" strike="noStrike" cap="none">
                <a:solidFill>
                  <a:schemeClr val="dk1"/>
                </a:solidFill>
                <a:latin typeface="+mn-lt"/>
                <a:ea typeface="Calibri" panose="020F0502020204030204"/>
                <a:cs typeface="Calibri" panose="020F0502020204030204"/>
                <a:sym typeface="Calibri" panose="020F0502020204030204"/>
              </a:defRPr>
            </a:lvl1pPr>
            <a:lvl2pPr marL="914400" marR="0" lvl="1" indent="0" algn="ctr" rtl="0">
              <a:lnSpc>
                <a:spcPct val="90000"/>
              </a:lnSpc>
              <a:spcBef>
                <a:spcPts val="1000"/>
              </a:spcBef>
              <a:buClr>
                <a:schemeClr val="dk1"/>
              </a:buClr>
              <a:buFont typeface="Arial" panose="020B0604020202020204"/>
              <a:buNone/>
              <a:defRPr sz="4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828800" marR="0" lvl="2" indent="0" algn="ctr" rtl="0">
              <a:lnSpc>
                <a:spcPct val="90000"/>
              </a:lnSpc>
              <a:spcBef>
                <a:spcPts val="1000"/>
              </a:spcBef>
              <a:buClr>
                <a:schemeClr val="dk1"/>
              </a:buClr>
              <a:buFont typeface="Arial" panose="020B0604020202020204"/>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2743200" marR="0" lvl="3" indent="0" algn="ctr" rtl="0">
              <a:lnSpc>
                <a:spcPct val="90000"/>
              </a:lnSpc>
              <a:spcBef>
                <a:spcPts val="1000"/>
              </a:spcBef>
              <a:buClr>
                <a:schemeClr val="dk1"/>
              </a:buClr>
              <a:buFont typeface="Arial" panose="020B0604020202020204"/>
              <a:buNone/>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3657600" marR="0" lvl="4" indent="0" algn="ctr" rtl="0">
              <a:lnSpc>
                <a:spcPct val="90000"/>
              </a:lnSpc>
              <a:spcBef>
                <a:spcPts val="1000"/>
              </a:spcBef>
              <a:buClr>
                <a:schemeClr val="dk1"/>
              </a:buClr>
              <a:buFont typeface="Arial" panose="020B0604020202020204"/>
              <a:buNone/>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4572000" marR="0" lvl="5" indent="0" algn="ctr" rtl="0">
              <a:lnSpc>
                <a:spcPct val="90000"/>
              </a:lnSpc>
              <a:spcBef>
                <a:spcPts val="1000"/>
              </a:spcBef>
              <a:buClr>
                <a:schemeClr val="dk1"/>
              </a:buClr>
              <a:buFont typeface="Arial" panose="020B0604020202020204"/>
              <a:buNone/>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5486400" marR="0" lvl="6" indent="0" algn="ctr" rtl="0">
              <a:lnSpc>
                <a:spcPct val="90000"/>
              </a:lnSpc>
              <a:spcBef>
                <a:spcPts val="1000"/>
              </a:spcBef>
              <a:buClr>
                <a:schemeClr val="dk1"/>
              </a:buClr>
              <a:buFont typeface="Arial" panose="020B0604020202020204"/>
              <a:buNone/>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6400800" marR="0" lvl="7" indent="0" algn="ctr" rtl="0">
              <a:lnSpc>
                <a:spcPct val="90000"/>
              </a:lnSpc>
              <a:spcBef>
                <a:spcPts val="1000"/>
              </a:spcBef>
              <a:buClr>
                <a:schemeClr val="dk1"/>
              </a:buClr>
              <a:buFont typeface="Arial" panose="020B0604020202020204"/>
              <a:buNone/>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7315200" marR="0" lvl="8" indent="0" algn="ctr" rtl="0">
              <a:lnSpc>
                <a:spcPct val="90000"/>
              </a:lnSpc>
              <a:spcBef>
                <a:spcPts val="1000"/>
              </a:spcBef>
              <a:buClr>
                <a:schemeClr val="dk1"/>
              </a:buClr>
              <a:buFont typeface="Arial" panose="020B0604020202020204"/>
              <a:buNone/>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r>
              <a:rPr lang="en-US" dirty="0"/>
              <a:t>Click to edit Master subtitle style</a:t>
            </a:r>
            <a:endParaRPr dirty="0"/>
          </a:p>
        </p:txBody>
      </p:sp>
      <p:sp>
        <p:nvSpPr>
          <p:cNvPr id="14" name="Shape 14"/>
          <p:cNvSpPr txBox="1">
            <a:spLocks noGrp="1"/>
          </p:cNvSpPr>
          <p:nvPr>
            <p:ph type="dt" idx="10"/>
          </p:nvPr>
        </p:nvSpPr>
        <p:spPr>
          <a:xfrm>
            <a:off x="1676403" y="12712703"/>
            <a:ext cx="5486398" cy="730250"/>
          </a:xfrm>
          <a:prstGeom prst="rect">
            <a:avLst/>
          </a:prstGeom>
          <a:noFill/>
          <a:ln>
            <a:noFill/>
          </a:ln>
        </p:spPr>
        <p:txBody>
          <a:bodyPr lIns="91425" tIns="91425" rIns="91425" bIns="91425" anchor="ctr" anchorCtr="0"/>
          <a:lstStyle>
            <a:lvl1pPr marL="0" marR="0" lvl="0" indent="0" algn="l" rtl="0">
              <a:spcBef>
                <a:spcPts val="0"/>
              </a:spcBef>
              <a:buNone/>
              <a:defRPr sz="24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914400" marR="0" lvl="1" indent="0" algn="l" rtl="0">
              <a:spcBef>
                <a:spcPts val="0"/>
              </a:spcBef>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828800" marR="0" lvl="2" indent="0" algn="l" rtl="0">
              <a:spcBef>
                <a:spcPts val="0"/>
              </a:spcBef>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2743200" marR="0" lvl="3" indent="0" algn="l" rtl="0">
              <a:spcBef>
                <a:spcPts val="0"/>
              </a:spcBef>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3657600" marR="0" lvl="4" indent="0" algn="l" rtl="0">
              <a:spcBef>
                <a:spcPts val="0"/>
              </a:spcBef>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4572000" marR="0" lvl="5" indent="0" algn="l" rtl="0">
              <a:spcBef>
                <a:spcPts val="0"/>
              </a:spcBef>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5486400" marR="0" lvl="6" indent="0" algn="l" rtl="0">
              <a:spcBef>
                <a:spcPts val="0"/>
              </a:spcBef>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6400800" marR="0" lvl="7" indent="0" algn="l" rtl="0">
              <a:spcBef>
                <a:spcPts val="0"/>
              </a:spcBef>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7315200" marR="0" lvl="8" indent="0" algn="l" rtl="0">
              <a:spcBef>
                <a:spcPts val="0"/>
              </a:spcBef>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lang="en-US"/>
          </a:p>
        </p:txBody>
      </p:sp>
      <p:sp>
        <p:nvSpPr>
          <p:cNvPr id="15" name="Shape 15"/>
          <p:cNvSpPr txBox="1">
            <a:spLocks noGrp="1"/>
          </p:cNvSpPr>
          <p:nvPr>
            <p:ph type="ftr" idx="11"/>
          </p:nvPr>
        </p:nvSpPr>
        <p:spPr>
          <a:xfrm>
            <a:off x="8077200" y="12712703"/>
            <a:ext cx="8229600" cy="730250"/>
          </a:xfrm>
          <a:prstGeom prst="rect">
            <a:avLst/>
          </a:prstGeom>
          <a:noFill/>
          <a:ln>
            <a:noFill/>
          </a:ln>
        </p:spPr>
        <p:txBody>
          <a:bodyPr lIns="91425" tIns="91425" rIns="91425" bIns="91425" anchor="ctr" anchorCtr="0"/>
          <a:lstStyle>
            <a:lvl1pPr marL="0" marR="0" lvl="0" indent="0" algn="ctr" rtl="0">
              <a:spcBef>
                <a:spcPts val="0"/>
              </a:spcBef>
              <a:buNone/>
              <a:defRPr sz="24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914400" marR="0" lvl="1" indent="0" algn="l" rtl="0">
              <a:spcBef>
                <a:spcPts val="0"/>
              </a:spcBef>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828800" marR="0" lvl="2" indent="0" algn="l" rtl="0">
              <a:spcBef>
                <a:spcPts val="0"/>
              </a:spcBef>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2743200" marR="0" lvl="3" indent="0" algn="l" rtl="0">
              <a:spcBef>
                <a:spcPts val="0"/>
              </a:spcBef>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3657600" marR="0" lvl="4" indent="0" algn="l" rtl="0">
              <a:spcBef>
                <a:spcPts val="0"/>
              </a:spcBef>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4572000" marR="0" lvl="5" indent="0" algn="l" rtl="0">
              <a:spcBef>
                <a:spcPts val="0"/>
              </a:spcBef>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5486400" marR="0" lvl="6" indent="0" algn="l" rtl="0">
              <a:spcBef>
                <a:spcPts val="0"/>
              </a:spcBef>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6400800" marR="0" lvl="7" indent="0" algn="l" rtl="0">
              <a:spcBef>
                <a:spcPts val="0"/>
              </a:spcBef>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7315200" marR="0" lvl="8" indent="0" algn="l" rtl="0">
              <a:spcBef>
                <a:spcPts val="0"/>
              </a:spcBef>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lang="en-US"/>
          </a:p>
        </p:txBody>
      </p:sp>
      <p:sp>
        <p:nvSpPr>
          <p:cNvPr id="16" name="Shape 16"/>
          <p:cNvSpPr txBox="1">
            <a:spLocks noGrp="1"/>
          </p:cNvSpPr>
          <p:nvPr>
            <p:ph type="sldNum" idx="12"/>
          </p:nvPr>
        </p:nvSpPr>
        <p:spPr>
          <a:xfrm>
            <a:off x="17221203" y="12712703"/>
            <a:ext cx="5486398" cy="730250"/>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2400" smtClean="0">
                <a:solidFill>
                  <a:srgbClr val="888888"/>
                </a:solidFill>
                <a:latin typeface="Calibri" panose="020F0502020204030204"/>
                <a:ea typeface="Calibri" panose="020F0502020204030204"/>
                <a:cs typeface="Calibri" panose="020F0502020204030204"/>
                <a:sym typeface="Calibri" panose="020F0502020204030204"/>
              </a:rPr>
              <a:t>‹#›</a:t>
            </a:fld>
            <a:endParaRPr lang="en-US" sz="2400">
              <a:solidFill>
                <a:srgbClr val="888888"/>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1">
    <p:spTree>
      <p:nvGrpSpPr>
        <p:cNvPr id="1" name=""/>
        <p:cNvGrpSpPr/>
        <p:nvPr/>
      </p:nvGrpSpPr>
      <p:grpSpPr>
        <a:xfrm>
          <a:off x="0" y="0"/>
          <a:ext cx="0" cy="0"/>
          <a:chOff x="0" y="0"/>
          <a:chExt cx="0" cy="0"/>
        </a:xfrm>
      </p:grpSpPr>
      <p:sp>
        <p:nvSpPr>
          <p:cNvPr id="11" name="Slide Number"/>
          <p:cNvSpPr txBox="1">
            <a:spLocks noGrp="1"/>
          </p:cNvSpPr>
          <p:nvPr>
            <p:ph type="sldNum" sz="quarter" idx="2"/>
          </p:nvPr>
        </p:nvSpPr>
        <p:spPr>
          <a:prstGeom prst="rect">
            <a:avLst/>
          </a:prstGeom>
        </p:spPr>
        <p:txBody>
          <a:bodyPr/>
          <a:lstStyle/>
          <a:p>
            <a:fld id="{86CB4B4D-7CA3-9044-876B-883B54F8677D}" type="slidenum">
              <a:rPr>
                <a:solidFill>
                  <a:srgbClr val="000000"/>
                </a:solidFill>
              </a:rPr>
              <a:t>‹#›</a:t>
            </a:fld>
            <a:endParaRPr>
              <a:solidFill>
                <a:srgbClr val="000000"/>
              </a:solidFill>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page 2">
    <p:spTree>
      <p:nvGrpSpPr>
        <p:cNvPr id="1" name=""/>
        <p:cNvGrpSpPr/>
        <p:nvPr/>
      </p:nvGrpSpPr>
      <p:grpSpPr>
        <a:xfrm>
          <a:off x="0" y="0"/>
          <a:ext cx="0" cy="0"/>
          <a:chOff x="0" y="0"/>
          <a:chExt cx="0" cy="0"/>
        </a:xfrm>
      </p:grpSpPr>
      <p:sp>
        <p:nvSpPr>
          <p:cNvPr id="26" name="Slide Number"/>
          <p:cNvSpPr txBox="1">
            <a:spLocks noGrp="1"/>
          </p:cNvSpPr>
          <p:nvPr>
            <p:ph type="sldNum" sz="quarter" idx="2"/>
          </p:nvPr>
        </p:nvSpPr>
        <p:spPr>
          <a:xfrm>
            <a:off x="23646937" y="13030200"/>
            <a:ext cx="479297" cy="471924"/>
          </a:xfrm>
          <a:prstGeom prst="rect">
            <a:avLst/>
          </a:prstGeom>
        </p:spPr>
        <p:txBody>
          <a:bodyPr/>
          <a:lstStyle>
            <a:lvl1pPr>
              <a:defRPr sz="2400">
                <a:latin typeface="+mn-lt"/>
                <a:ea typeface="+mn-ea"/>
                <a:cs typeface="+mn-cs"/>
                <a:sym typeface="Helvetica Light"/>
              </a:defRPr>
            </a:lvl1pPr>
          </a:lstStyle>
          <a:p>
            <a:fld id="{86CB4B4D-7CA3-9044-876B-883B54F8677D}" type="slidenum">
              <a:rPr>
                <a:solidFill>
                  <a:srgbClr val="000000"/>
                </a:solidFill>
              </a:rPr>
              <a:t>‹#›</a:t>
            </a:fld>
            <a:endParaRPr>
              <a:solidFill>
                <a:srgbClr val="000000"/>
              </a:solidFill>
            </a:endParaRPr>
          </a:p>
        </p:txBody>
      </p:sp>
      <p:sp>
        <p:nvSpPr>
          <p:cNvPr id="27" name="Rectangle"/>
          <p:cNvSpPr/>
          <p:nvPr/>
        </p:nvSpPr>
        <p:spPr>
          <a:xfrm>
            <a:off x="-20535" y="843427"/>
            <a:ext cx="477378" cy="1311938"/>
          </a:xfrm>
          <a:prstGeom prst="rect">
            <a:avLst/>
          </a:prstGeom>
          <a:solidFill>
            <a:srgbClr val="FFFC73"/>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a:solidFill>
                <a:srgbClr val="FFFFFF"/>
              </a:solidFill>
              <a:latin typeface="Helvetica"/>
              <a:ea typeface="Helvetica"/>
              <a:cs typeface="Helvetica"/>
              <a:sym typeface="Helvetica"/>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page">
    <p:spTree>
      <p:nvGrpSpPr>
        <p:cNvPr id="1" name=""/>
        <p:cNvGrpSpPr/>
        <p:nvPr/>
      </p:nvGrpSpPr>
      <p:grpSpPr>
        <a:xfrm>
          <a:off x="0" y="0"/>
          <a:ext cx="0" cy="0"/>
          <a:chOff x="0" y="0"/>
          <a:chExt cx="0" cy="0"/>
        </a:xfrm>
      </p:grpSpPr>
      <p:sp>
        <p:nvSpPr>
          <p:cNvPr id="34" name="Slide Number"/>
          <p:cNvSpPr txBox="1">
            <a:spLocks noGrp="1"/>
          </p:cNvSpPr>
          <p:nvPr>
            <p:ph type="sldNum" sz="quarter" idx="2"/>
          </p:nvPr>
        </p:nvSpPr>
        <p:spPr>
          <a:xfrm>
            <a:off x="23646937" y="13030200"/>
            <a:ext cx="479297" cy="471924"/>
          </a:xfrm>
          <a:prstGeom prst="rect">
            <a:avLst/>
          </a:prstGeom>
        </p:spPr>
        <p:txBody>
          <a:bodyPr/>
          <a:lstStyle>
            <a:lvl1pPr>
              <a:defRPr sz="2400">
                <a:latin typeface="+mn-lt"/>
                <a:ea typeface="+mn-ea"/>
                <a:cs typeface="+mn-cs"/>
                <a:sym typeface="Helvetica Light"/>
              </a:defRPr>
            </a:lvl1pPr>
          </a:lstStyle>
          <a:p>
            <a:fld id="{86CB4B4D-7CA3-9044-876B-883B54F8677D}" type="slidenum">
              <a:rPr>
                <a:solidFill>
                  <a:srgbClr val="000000"/>
                </a:solidFill>
              </a:rPr>
              <a:t>‹#›</a:t>
            </a:fld>
            <a:endParaRPr>
              <a:solidFill>
                <a:srgbClr val="000000"/>
              </a:solidFill>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Number"/>
          <p:cNvSpPr txBox="1">
            <a:spLocks noGrp="1"/>
          </p:cNvSpPr>
          <p:nvPr>
            <p:ph type="sldNum" sz="quarter" idx="2"/>
          </p:nvPr>
        </p:nvSpPr>
        <p:spPr>
          <a:xfrm>
            <a:off x="23729797" y="13131800"/>
            <a:ext cx="415178" cy="410369"/>
          </a:xfrm>
          <a:prstGeom prst="rect">
            <a:avLst/>
          </a:prstGeom>
          <a:ln w="12700">
            <a:miter lim="400000"/>
          </a:ln>
        </p:spPr>
        <p:txBody>
          <a:bodyPr wrap="none" lIns="50800" tIns="50800" rIns="50800" bIns="50800">
            <a:spAutoFit/>
          </a:bodyPr>
          <a:lstStyle>
            <a:lvl1pPr>
              <a:defRPr sz="2000">
                <a:latin typeface="Helvetica"/>
                <a:ea typeface="Helvetica"/>
                <a:cs typeface="Helvetica"/>
                <a:sym typeface="Helvetica"/>
              </a:defRPr>
            </a:lvl1pPr>
          </a:lstStyle>
          <a:p>
            <a:pPr algn="ctr" defTabSz="825500" hangingPunct="0"/>
            <a:fld id="{86CB4B4D-7CA3-9044-876B-883B54F8677D}" type="slidenum">
              <a:rPr kern="0">
                <a:solidFill>
                  <a:srgbClr val="000000"/>
                </a:solidFill>
              </a:rPr>
              <a:t>‹#›</a:t>
            </a:fld>
            <a:endParaRPr kern="0">
              <a:solidFill>
                <a:srgbClr val="000000"/>
              </a:solidFill>
            </a:endParaRPr>
          </a:p>
        </p:txBody>
      </p:sp>
      <p:sp>
        <p:nvSpPr>
          <p:cNvPr id="3" name="Title Text"/>
          <p:cNvSpPr txBox="1">
            <a:spLocks noGrp="1"/>
          </p:cNvSpPr>
          <p:nvPr>
            <p:ph type="title"/>
          </p:nvPr>
        </p:nvSpPr>
        <p:spPr>
          <a:xfrm>
            <a:off x="1689100" y="952500"/>
            <a:ext cx="21005800" cy="2286000"/>
          </a:xfrm>
          <a:prstGeom prst="rect">
            <a:avLst/>
          </a:prstGeom>
          <a:ln w="12700">
            <a:miter lim="400000"/>
          </a:ln>
        </p:spPr>
        <p:txBody>
          <a:bodyPr lIns="50800" tIns="50800" rIns="50800" bIns="50800" anchor="ctr">
            <a:normAutofit/>
          </a:bodyPr>
          <a:lstStyle/>
          <a:p>
            <a:r>
              <a:rPr dirty="0"/>
              <a:t>Title Text</a:t>
            </a:r>
          </a:p>
        </p:txBody>
      </p:sp>
      <p:sp>
        <p:nvSpPr>
          <p:cNvPr id="4" name="Body Level One…"/>
          <p:cNvSpPr txBox="1">
            <a:spLocks noGrp="1"/>
          </p:cNvSpPr>
          <p:nvPr>
            <p:ph type="body" idx="1"/>
          </p:nvPr>
        </p:nvSpPr>
        <p:spPr>
          <a:xfrm>
            <a:off x="1689100" y="3238500"/>
            <a:ext cx="21005800" cy="9207500"/>
          </a:xfrm>
          <a:prstGeom prst="rect">
            <a:avLst/>
          </a:prstGeom>
          <a:ln w="12700">
            <a:miter lim="400000"/>
          </a:ln>
        </p:spPr>
        <p:txBody>
          <a:bodyPr lIns="50800" tIns="50800" rIns="50800" bIns="50800" anchor="ctr">
            <a:normAutofit/>
          </a:body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ransition spd="med"/>
  <p:txStyles>
    <p:titleStyle>
      <a:lvl1pPr marL="0" marR="0" indent="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j-lt"/>
          <a:ea typeface="+mn-ea"/>
          <a:cs typeface="+mn-cs"/>
          <a:sym typeface="Helvetica Light"/>
        </a:defRPr>
      </a:lvl1pPr>
      <a:lvl2pPr marL="0" marR="0" indent="2286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2pPr>
      <a:lvl3pPr marL="0" marR="0" indent="4572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3pPr>
      <a:lvl4pPr marL="0" marR="0" indent="6858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4pPr>
      <a:lvl5pPr marL="0" marR="0" indent="9144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5pPr>
      <a:lvl6pPr marL="0" marR="0" indent="11430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6pPr>
      <a:lvl7pPr marL="0" marR="0" indent="13716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7pPr>
      <a:lvl8pPr marL="0" marR="0" indent="16002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8pPr>
      <a:lvl9pPr marL="0" marR="0" indent="18288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9pPr>
    </p:titleStyle>
    <p:bodyStyle>
      <a:lvl1pPr marL="635000" marR="0" indent="-635000" algn="l" defTabSz="825500" latinLnBrk="0">
        <a:lnSpc>
          <a:spcPct val="100000"/>
        </a:lnSpc>
        <a:spcBef>
          <a:spcPts val="52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1pPr>
      <a:lvl2pPr marL="1270000" marR="0" indent="-635000" algn="l" defTabSz="825500" latinLnBrk="0">
        <a:lnSpc>
          <a:spcPct val="100000"/>
        </a:lnSpc>
        <a:spcBef>
          <a:spcPts val="52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2pPr>
      <a:lvl3pPr marL="1905000" marR="0" indent="-635000" algn="l" defTabSz="825500" latinLnBrk="0">
        <a:lnSpc>
          <a:spcPct val="100000"/>
        </a:lnSpc>
        <a:spcBef>
          <a:spcPts val="52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3pPr>
      <a:lvl4pPr marL="2540000" marR="0" indent="-635000" algn="l" defTabSz="825500" latinLnBrk="0">
        <a:lnSpc>
          <a:spcPct val="100000"/>
        </a:lnSpc>
        <a:spcBef>
          <a:spcPts val="52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4pPr>
      <a:lvl5pPr marL="3175000" marR="0" indent="-635000" algn="l" defTabSz="825500" latinLnBrk="0">
        <a:lnSpc>
          <a:spcPct val="100000"/>
        </a:lnSpc>
        <a:spcBef>
          <a:spcPts val="52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5pPr>
      <a:lvl6pPr marL="3810000" marR="0" indent="-635000" algn="l" defTabSz="825500" latinLnBrk="0">
        <a:lnSpc>
          <a:spcPct val="100000"/>
        </a:lnSpc>
        <a:spcBef>
          <a:spcPts val="52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6pPr>
      <a:lvl7pPr marL="4445000" marR="0" indent="-635000" algn="l" defTabSz="825500" latinLnBrk="0">
        <a:lnSpc>
          <a:spcPct val="100000"/>
        </a:lnSpc>
        <a:spcBef>
          <a:spcPts val="52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7pPr>
      <a:lvl8pPr marL="5080000" marR="0" indent="-635000" algn="l" defTabSz="825500" latinLnBrk="0">
        <a:lnSpc>
          <a:spcPct val="100000"/>
        </a:lnSpc>
        <a:spcBef>
          <a:spcPts val="52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8pPr>
      <a:lvl9pPr marL="5715000" marR="0" indent="-635000" algn="l" defTabSz="825500" latinLnBrk="0">
        <a:lnSpc>
          <a:spcPct val="100000"/>
        </a:lnSpc>
        <a:spcBef>
          <a:spcPts val="52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9pPr>
    </p:bodyStyle>
    <p:otherStyle>
      <a:lvl1pPr marL="0" marR="0" indent="0" algn="ctr" defTabSz="825500" latinLnBrk="0">
        <a:lnSpc>
          <a:spcPct val="100000"/>
        </a:lnSpc>
        <a:spcBef>
          <a:spcPts val="0"/>
        </a:spcBef>
        <a:spcAft>
          <a:spcPts val="0"/>
        </a:spcAft>
        <a:buClrTx/>
        <a:buSzTx/>
        <a:buFontTx/>
        <a:buNone/>
        <a:defRPr sz="2000" b="0" i="0" u="none" strike="noStrike" cap="none" spc="0" baseline="0">
          <a:ln>
            <a:noFill/>
          </a:ln>
          <a:solidFill>
            <a:schemeClr val="tx1"/>
          </a:solidFill>
          <a:uFillTx/>
          <a:latin typeface="+mn-lt"/>
          <a:ea typeface="+mn-ea"/>
          <a:cs typeface="+mn-cs"/>
          <a:sym typeface="Helvetica"/>
        </a:defRPr>
      </a:lvl1pPr>
      <a:lvl2pPr marL="0" marR="0" indent="228600" algn="ctr" defTabSz="825500" latinLnBrk="0">
        <a:lnSpc>
          <a:spcPct val="100000"/>
        </a:lnSpc>
        <a:spcBef>
          <a:spcPts val="0"/>
        </a:spcBef>
        <a:spcAft>
          <a:spcPts val="0"/>
        </a:spcAft>
        <a:buClrTx/>
        <a:buSzTx/>
        <a:buFontTx/>
        <a:buNone/>
        <a:defRPr sz="2000" b="0" i="0" u="none" strike="noStrike" cap="none" spc="0" baseline="0">
          <a:ln>
            <a:noFill/>
          </a:ln>
          <a:solidFill>
            <a:schemeClr val="tx1"/>
          </a:solidFill>
          <a:uFillTx/>
          <a:latin typeface="+mn-lt"/>
          <a:ea typeface="+mn-ea"/>
          <a:cs typeface="+mn-cs"/>
          <a:sym typeface="Helvetica"/>
        </a:defRPr>
      </a:lvl2pPr>
      <a:lvl3pPr marL="0" marR="0" indent="457200" algn="ctr" defTabSz="825500" latinLnBrk="0">
        <a:lnSpc>
          <a:spcPct val="100000"/>
        </a:lnSpc>
        <a:spcBef>
          <a:spcPts val="0"/>
        </a:spcBef>
        <a:spcAft>
          <a:spcPts val="0"/>
        </a:spcAft>
        <a:buClrTx/>
        <a:buSzTx/>
        <a:buFontTx/>
        <a:buNone/>
        <a:defRPr sz="2000" b="0" i="0" u="none" strike="noStrike" cap="none" spc="0" baseline="0">
          <a:ln>
            <a:noFill/>
          </a:ln>
          <a:solidFill>
            <a:schemeClr val="tx1"/>
          </a:solidFill>
          <a:uFillTx/>
          <a:latin typeface="+mn-lt"/>
          <a:ea typeface="+mn-ea"/>
          <a:cs typeface="+mn-cs"/>
          <a:sym typeface="Helvetica"/>
        </a:defRPr>
      </a:lvl3pPr>
      <a:lvl4pPr marL="0" marR="0" indent="685800" algn="ctr" defTabSz="825500" latinLnBrk="0">
        <a:lnSpc>
          <a:spcPct val="100000"/>
        </a:lnSpc>
        <a:spcBef>
          <a:spcPts val="0"/>
        </a:spcBef>
        <a:spcAft>
          <a:spcPts val="0"/>
        </a:spcAft>
        <a:buClrTx/>
        <a:buSzTx/>
        <a:buFontTx/>
        <a:buNone/>
        <a:defRPr sz="2000" b="0" i="0" u="none" strike="noStrike" cap="none" spc="0" baseline="0">
          <a:ln>
            <a:noFill/>
          </a:ln>
          <a:solidFill>
            <a:schemeClr val="tx1"/>
          </a:solidFill>
          <a:uFillTx/>
          <a:latin typeface="+mn-lt"/>
          <a:ea typeface="+mn-ea"/>
          <a:cs typeface="+mn-cs"/>
          <a:sym typeface="Helvetica"/>
        </a:defRPr>
      </a:lvl4pPr>
      <a:lvl5pPr marL="0" marR="0" indent="914400" algn="ctr" defTabSz="825500" latinLnBrk="0">
        <a:lnSpc>
          <a:spcPct val="100000"/>
        </a:lnSpc>
        <a:spcBef>
          <a:spcPts val="0"/>
        </a:spcBef>
        <a:spcAft>
          <a:spcPts val="0"/>
        </a:spcAft>
        <a:buClrTx/>
        <a:buSzTx/>
        <a:buFontTx/>
        <a:buNone/>
        <a:defRPr sz="2000" b="0" i="0" u="none" strike="noStrike" cap="none" spc="0" baseline="0">
          <a:ln>
            <a:noFill/>
          </a:ln>
          <a:solidFill>
            <a:schemeClr val="tx1"/>
          </a:solidFill>
          <a:uFillTx/>
          <a:latin typeface="+mn-lt"/>
          <a:ea typeface="+mn-ea"/>
          <a:cs typeface="+mn-cs"/>
          <a:sym typeface="Helvetica"/>
        </a:defRPr>
      </a:lvl5pPr>
      <a:lvl6pPr marL="0" marR="0" indent="1143000" algn="ctr" defTabSz="825500" latinLnBrk="0">
        <a:lnSpc>
          <a:spcPct val="100000"/>
        </a:lnSpc>
        <a:spcBef>
          <a:spcPts val="0"/>
        </a:spcBef>
        <a:spcAft>
          <a:spcPts val="0"/>
        </a:spcAft>
        <a:buClrTx/>
        <a:buSzTx/>
        <a:buFontTx/>
        <a:buNone/>
        <a:defRPr sz="2000" b="0" i="0" u="none" strike="noStrike" cap="none" spc="0" baseline="0">
          <a:ln>
            <a:noFill/>
          </a:ln>
          <a:solidFill>
            <a:schemeClr val="tx1"/>
          </a:solidFill>
          <a:uFillTx/>
          <a:latin typeface="+mn-lt"/>
          <a:ea typeface="+mn-ea"/>
          <a:cs typeface="+mn-cs"/>
          <a:sym typeface="Helvetica"/>
        </a:defRPr>
      </a:lvl6pPr>
      <a:lvl7pPr marL="0" marR="0" indent="1371600" algn="ctr" defTabSz="825500" latinLnBrk="0">
        <a:lnSpc>
          <a:spcPct val="100000"/>
        </a:lnSpc>
        <a:spcBef>
          <a:spcPts val="0"/>
        </a:spcBef>
        <a:spcAft>
          <a:spcPts val="0"/>
        </a:spcAft>
        <a:buClrTx/>
        <a:buSzTx/>
        <a:buFontTx/>
        <a:buNone/>
        <a:defRPr sz="2000" b="0" i="0" u="none" strike="noStrike" cap="none" spc="0" baseline="0">
          <a:ln>
            <a:noFill/>
          </a:ln>
          <a:solidFill>
            <a:schemeClr val="tx1"/>
          </a:solidFill>
          <a:uFillTx/>
          <a:latin typeface="+mn-lt"/>
          <a:ea typeface="+mn-ea"/>
          <a:cs typeface="+mn-cs"/>
          <a:sym typeface="Helvetica"/>
        </a:defRPr>
      </a:lvl7pPr>
      <a:lvl8pPr marL="0" marR="0" indent="1600200" algn="ctr" defTabSz="825500" latinLnBrk="0">
        <a:lnSpc>
          <a:spcPct val="100000"/>
        </a:lnSpc>
        <a:spcBef>
          <a:spcPts val="0"/>
        </a:spcBef>
        <a:spcAft>
          <a:spcPts val="0"/>
        </a:spcAft>
        <a:buClrTx/>
        <a:buSzTx/>
        <a:buFontTx/>
        <a:buNone/>
        <a:defRPr sz="2000" b="0" i="0" u="none" strike="noStrike" cap="none" spc="0" baseline="0">
          <a:ln>
            <a:noFill/>
          </a:ln>
          <a:solidFill>
            <a:schemeClr val="tx1"/>
          </a:solidFill>
          <a:uFillTx/>
          <a:latin typeface="+mn-lt"/>
          <a:ea typeface="+mn-ea"/>
          <a:cs typeface="+mn-cs"/>
          <a:sym typeface="Helvetica"/>
        </a:defRPr>
      </a:lvl8pPr>
      <a:lvl9pPr marL="0" marR="0" indent="1828800" algn="ctr" defTabSz="825500" latinLnBrk="0">
        <a:lnSpc>
          <a:spcPct val="100000"/>
        </a:lnSpc>
        <a:spcBef>
          <a:spcPts val="0"/>
        </a:spcBef>
        <a:spcAft>
          <a:spcPts val="0"/>
        </a:spcAft>
        <a:buClrTx/>
        <a:buSzTx/>
        <a:buFontTx/>
        <a:buNone/>
        <a:defRPr sz="2000" b="0" i="0" u="none" strike="noStrike" cap="none" spc="0" baseline="0">
          <a:ln>
            <a:noFill/>
          </a:ln>
          <a:solidFill>
            <a:schemeClr val="tx1"/>
          </a:solidFill>
          <a:uFillTx/>
          <a:latin typeface="+mn-lt"/>
          <a:ea typeface="+mn-ea"/>
          <a:cs typeface="+mn-cs"/>
          <a:sym typeface="Helvetica"/>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Number"/>
          <p:cNvSpPr txBox="1">
            <a:spLocks noGrp="1"/>
          </p:cNvSpPr>
          <p:nvPr>
            <p:ph type="sldNum" sz="quarter" idx="2"/>
          </p:nvPr>
        </p:nvSpPr>
        <p:spPr>
          <a:xfrm>
            <a:off x="23729797" y="13131800"/>
            <a:ext cx="415178" cy="410369"/>
          </a:xfrm>
          <a:prstGeom prst="rect">
            <a:avLst/>
          </a:prstGeom>
          <a:ln w="12700">
            <a:miter lim="400000"/>
          </a:ln>
        </p:spPr>
        <p:txBody>
          <a:bodyPr wrap="none" lIns="50800" tIns="50800" rIns="50800" bIns="50800">
            <a:spAutoFit/>
          </a:bodyPr>
          <a:lstStyle>
            <a:lvl1pPr>
              <a:defRPr sz="2000">
                <a:latin typeface="Helvetica"/>
                <a:ea typeface="Helvetica"/>
                <a:cs typeface="Helvetica"/>
                <a:sym typeface="Helvetica"/>
              </a:defRPr>
            </a:lvl1pPr>
          </a:lstStyle>
          <a:p>
            <a:pPr algn="ctr" defTabSz="825500" hangingPunct="0"/>
            <a:fld id="{86CB4B4D-7CA3-9044-876B-883B54F8677D}" type="slidenum">
              <a:rPr kern="0">
                <a:solidFill>
                  <a:srgbClr val="000000"/>
                </a:solidFill>
              </a:rPr>
              <a:t>‹#›</a:t>
            </a:fld>
            <a:endParaRPr kern="0">
              <a:solidFill>
                <a:srgbClr val="000000"/>
              </a:solidFill>
            </a:endParaRPr>
          </a:p>
        </p:txBody>
      </p:sp>
      <p:sp>
        <p:nvSpPr>
          <p:cNvPr id="3" name="Title Text"/>
          <p:cNvSpPr txBox="1">
            <a:spLocks noGrp="1"/>
          </p:cNvSpPr>
          <p:nvPr>
            <p:ph type="title"/>
          </p:nvPr>
        </p:nvSpPr>
        <p:spPr>
          <a:xfrm>
            <a:off x="1689100" y="952500"/>
            <a:ext cx="21005800" cy="2286000"/>
          </a:xfrm>
          <a:prstGeom prst="rect">
            <a:avLst/>
          </a:prstGeom>
          <a:ln w="12700">
            <a:miter lim="400000"/>
          </a:ln>
        </p:spPr>
        <p:txBody>
          <a:bodyPr lIns="50800" tIns="50800" rIns="50800" bIns="50800" anchor="ctr">
            <a:normAutofit/>
          </a:bodyPr>
          <a:lstStyle/>
          <a:p>
            <a:r>
              <a:t>Title Text</a:t>
            </a:r>
          </a:p>
        </p:txBody>
      </p:sp>
      <p:sp>
        <p:nvSpPr>
          <p:cNvPr id="4" name="Body Level One…"/>
          <p:cNvSpPr txBox="1">
            <a:spLocks noGrp="1"/>
          </p:cNvSpPr>
          <p:nvPr>
            <p:ph type="body" idx="1"/>
          </p:nvPr>
        </p:nvSpPr>
        <p:spPr>
          <a:xfrm>
            <a:off x="1689100" y="3238500"/>
            <a:ext cx="21005800" cy="9207500"/>
          </a:xfrm>
          <a:prstGeom prst="rect">
            <a:avLst/>
          </a:prstGeom>
          <a:ln w="12700">
            <a:miter lim="400000"/>
          </a:ln>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Lst>
  <p:transition spd="med"/>
  <p:txStyles>
    <p:titleStyle>
      <a:lvl1pPr marL="0" marR="0" indent="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1pPr>
      <a:lvl2pPr marL="0" marR="0" indent="2286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2pPr>
      <a:lvl3pPr marL="0" marR="0" indent="4572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3pPr>
      <a:lvl4pPr marL="0" marR="0" indent="6858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4pPr>
      <a:lvl5pPr marL="0" marR="0" indent="9144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5pPr>
      <a:lvl6pPr marL="0" marR="0" indent="11430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6pPr>
      <a:lvl7pPr marL="0" marR="0" indent="13716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7pPr>
      <a:lvl8pPr marL="0" marR="0" indent="16002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8pPr>
      <a:lvl9pPr marL="0" marR="0" indent="18288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9pPr>
    </p:titleStyle>
    <p:bodyStyle>
      <a:lvl1pPr marL="635000" marR="0" indent="-635000" algn="l" defTabSz="825500" latinLnBrk="0">
        <a:lnSpc>
          <a:spcPct val="100000"/>
        </a:lnSpc>
        <a:spcBef>
          <a:spcPts val="52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1pPr>
      <a:lvl2pPr marL="1270000" marR="0" indent="-635000" algn="l" defTabSz="825500" latinLnBrk="0">
        <a:lnSpc>
          <a:spcPct val="100000"/>
        </a:lnSpc>
        <a:spcBef>
          <a:spcPts val="52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2pPr>
      <a:lvl3pPr marL="1905000" marR="0" indent="-635000" algn="l" defTabSz="825500" latinLnBrk="0">
        <a:lnSpc>
          <a:spcPct val="100000"/>
        </a:lnSpc>
        <a:spcBef>
          <a:spcPts val="52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3pPr>
      <a:lvl4pPr marL="2540000" marR="0" indent="-635000" algn="l" defTabSz="825500" latinLnBrk="0">
        <a:lnSpc>
          <a:spcPct val="100000"/>
        </a:lnSpc>
        <a:spcBef>
          <a:spcPts val="52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4pPr>
      <a:lvl5pPr marL="3175000" marR="0" indent="-635000" algn="l" defTabSz="825500" latinLnBrk="0">
        <a:lnSpc>
          <a:spcPct val="100000"/>
        </a:lnSpc>
        <a:spcBef>
          <a:spcPts val="52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5pPr>
      <a:lvl6pPr marL="3810000" marR="0" indent="-635000" algn="l" defTabSz="825500" latinLnBrk="0">
        <a:lnSpc>
          <a:spcPct val="100000"/>
        </a:lnSpc>
        <a:spcBef>
          <a:spcPts val="52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6pPr>
      <a:lvl7pPr marL="4445000" marR="0" indent="-635000" algn="l" defTabSz="825500" latinLnBrk="0">
        <a:lnSpc>
          <a:spcPct val="100000"/>
        </a:lnSpc>
        <a:spcBef>
          <a:spcPts val="52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7pPr>
      <a:lvl8pPr marL="5080000" marR="0" indent="-635000" algn="l" defTabSz="825500" latinLnBrk="0">
        <a:lnSpc>
          <a:spcPct val="100000"/>
        </a:lnSpc>
        <a:spcBef>
          <a:spcPts val="52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8pPr>
      <a:lvl9pPr marL="5715000" marR="0" indent="-635000" algn="l" defTabSz="825500" latinLnBrk="0">
        <a:lnSpc>
          <a:spcPct val="100000"/>
        </a:lnSpc>
        <a:spcBef>
          <a:spcPts val="52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9pPr>
    </p:bodyStyle>
    <p:otherStyle>
      <a:lvl1pPr marL="0" marR="0" indent="0" algn="ctr" defTabSz="825500" latinLnBrk="0">
        <a:lnSpc>
          <a:spcPct val="100000"/>
        </a:lnSpc>
        <a:spcBef>
          <a:spcPts val="0"/>
        </a:spcBef>
        <a:spcAft>
          <a:spcPts val="0"/>
        </a:spcAft>
        <a:buClrTx/>
        <a:buSzTx/>
        <a:buFontTx/>
        <a:buNone/>
        <a:defRPr sz="2000" b="0" i="0" u="none" strike="noStrike" cap="none" spc="0" baseline="0">
          <a:ln>
            <a:noFill/>
          </a:ln>
          <a:solidFill>
            <a:schemeClr val="tx1"/>
          </a:solidFill>
          <a:uFillTx/>
          <a:latin typeface="+mn-lt"/>
          <a:ea typeface="+mn-ea"/>
          <a:cs typeface="+mn-cs"/>
          <a:sym typeface="Helvetica"/>
        </a:defRPr>
      </a:lvl1pPr>
      <a:lvl2pPr marL="0" marR="0" indent="228600" algn="ctr" defTabSz="825500" latinLnBrk="0">
        <a:lnSpc>
          <a:spcPct val="100000"/>
        </a:lnSpc>
        <a:spcBef>
          <a:spcPts val="0"/>
        </a:spcBef>
        <a:spcAft>
          <a:spcPts val="0"/>
        </a:spcAft>
        <a:buClrTx/>
        <a:buSzTx/>
        <a:buFontTx/>
        <a:buNone/>
        <a:defRPr sz="2000" b="0" i="0" u="none" strike="noStrike" cap="none" spc="0" baseline="0">
          <a:ln>
            <a:noFill/>
          </a:ln>
          <a:solidFill>
            <a:schemeClr val="tx1"/>
          </a:solidFill>
          <a:uFillTx/>
          <a:latin typeface="+mn-lt"/>
          <a:ea typeface="+mn-ea"/>
          <a:cs typeface="+mn-cs"/>
          <a:sym typeface="Helvetica"/>
        </a:defRPr>
      </a:lvl2pPr>
      <a:lvl3pPr marL="0" marR="0" indent="457200" algn="ctr" defTabSz="825500" latinLnBrk="0">
        <a:lnSpc>
          <a:spcPct val="100000"/>
        </a:lnSpc>
        <a:spcBef>
          <a:spcPts val="0"/>
        </a:spcBef>
        <a:spcAft>
          <a:spcPts val="0"/>
        </a:spcAft>
        <a:buClrTx/>
        <a:buSzTx/>
        <a:buFontTx/>
        <a:buNone/>
        <a:defRPr sz="2000" b="0" i="0" u="none" strike="noStrike" cap="none" spc="0" baseline="0">
          <a:ln>
            <a:noFill/>
          </a:ln>
          <a:solidFill>
            <a:schemeClr val="tx1"/>
          </a:solidFill>
          <a:uFillTx/>
          <a:latin typeface="+mn-lt"/>
          <a:ea typeface="+mn-ea"/>
          <a:cs typeface="+mn-cs"/>
          <a:sym typeface="Helvetica"/>
        </a:defRPr>
      </a:lvl3pPr>
      <a:lvl4pPr marL="0" marR="0" indent="685800" algn="ctr" defTabSz="825500" latinLnBrk="0">
        <a:lnSpc>
          <a:spcPct val="100000"/>
        </a:lnSpc>
        <a:spcBef>
          <a:spcPts val="0"/>
        </a:spcBef>
        <a:spcAft>
          <a:spcPts val="0"/>
        </a:spcAft>
        <a:buClrTx/>
        <a:buSzTx/>
        <a:buFontTx/>
        <a:buNone/>
        <a:defRPr sz="2000" b="0" i="0" u="none" strike="noStrike" cap="none" spc="0" baseline="0">
          <a:ln>
            <a:noFill/>
          </a:ln>
          <a:solidFill>
            <a:schemeClr val="tx1"/>
          </a:solidFill>
          <a:uFillTx/>
          <a:latin typeface="+mn-lt"/>
          <a:ea typeface="+mn-ea"/>
          <a:cs typeface="+mn-cs"/>
          <a:sym typeface="Helvetica"/>
        </a:defRPr>
      </a:lvl4pPr>
      <a:lvl5pPr marL="0" marR="0" indent="914400" algn="ctr" defTabSz="825500" latinLnBrk="0">
        <a:lnSpc>
          <a:spcPct val="100000"/>
        </a:lnSpc>
        <a:spcBef>
          <a:spcPts val="0"/>
        </a:spcBef>
        <a:spcAft>
          <a:spcPts val="0"/>
        </a:spcAft>
        <a:buClrTx/>
        <a:buSzTx/>
        <a:buFontTx/>
        <a:buNone/>
        <a:defRPr sz="2000" b="0" i="0" u="none" strike="noStrike" cap="none" spc="0" baseline="0">
          <a:ln>
            <a:noFill/>
          </a:ln>
          <a:solidFill>
            <a:schemeClr val="tx1"/>
          </a:solidFill>
          <a:uFillTx/>
          <a:latin typeface="+mn-lt"/>
          <a:ea typeface="+mn-ea"/>
          <a:cs typeface="+mn-cs"/>
          <a:sym typeface="Helvetica"/>
        </a:defRPr>
      </a:lvl5pPr>
      <a:lvl6pPr marL="0" marR="0" indent="1143000" algn="ctr" defTabSz="825500" latinLnBrk="0">
        <a:lnSpc>
          <a:spcPct val="100000"/>
        </a:lnSpc>
        <a:spcBef>
          <a:spcPts val="0"/>
        </a:spcBef>
        <a:spcAft>
          <a:spcPts val="0"/>
        </a:spcAft>
        <a:buClrTx/>
        <a:buSzTx/>
        <a:buFontTx/>
        <a:buNone/>
        <a:defRPr sz="2000" b="0" i="0" u="none" strike="noStrike" cap="none" spc="0" baseline="0">
          <a:ln>
            <a:noFill/>
          </a:ln>
          <a:solidFill>
            <a:schemeClr val="tx1"/>
          </a:solidFill>
          <a:uFillTx/>
          <a:latin typeface="+mn-lt"/>
          <a:ea typeface="+mn-ea"/>
          <a:cs typeface="+mn-cs"/>
          <a:sym typeface="Helvetica"/>
        </a:defRPr>
      </a:lvl6pPr>
      <a:lvl7pPr marL="0" marR="0" indent="1371600" algn="ctr" defTabSz="825500" latinLnBrk="0">
        <a:lnSpc>
          <a:spcPct val="100000"/>
        </a:lnSpc>
        <a:spcBef>
          <a:spcPts val="0"/>
        </a:spcBef>
        <a:spcAft>
          <a:spcPts val="0"/>
        </a:spcAft>
        <a:buClrTx/>
        <a:buSzTx/>
        <a:buFontTx/>
        <a:buNone/>
        <a:defRPr sz="2000" b="0" i="0" u="none" strike="noStrike" cap="none" spc="0" baseline="0">
          <a:ln>
            <a:noFill/>
          </a:ln>
          <a:solidFill>
            <a:schemeClr val="tx1"/>
          </a:solidFill>
          <a:uFillTx/>
          <a:latin typeface="+mn-lt"/>
          <a:ea typeface="+mn-ea"/>
          <a:cs typeface="+mn-cs"/>
          <a:sym typeface="Helvetica"/>
        </a:defRPr>
      </a:lvl7pPr>
      <a:lvl8pPr marL="0" marR="0" indent="1600200" algn="ctr" defTabSz="825500" latinLnBrk="0">
        <a:lnSpc>
          <a:spcPct val="100000"/>
        </a:lnSpc>
        <a:spcBef>
          <a:spcPts val="0"/>
        </a:spcBef>
        <a:spcAft>
          <a:spcPts val="0"/>
        </a:spcAft>
        <a:buClrTx/>
        <a:buSzTx/>
        <a:buFontTx/>
        <a:buNone/>
        <a:defRPr sz="2000" b="0" i="0" u="none" strike="noStrike" cap="none" spc="0" baseline="0">
          <a:ln>
            <a:noFill/>
          </a:ln>
          <a:solidFill>
            <a:schemeClr val="tx1"/>
          </a:solidFill>
          <a:uFillTx/>
          <a:latin typeface="+mn-lt"/>
          <a:ea typeface="+mn-ea"/>
          <a:cs typeface="+mn-cs"/>
          <a:sym typeface="Helvetica"/>
        </a:defRPr>
      </a:lvl8pPr>
      <a:lvl9pPr marL="0" marR="0" indent="1828800" algn="ctr" defTabSz="825500" latinLnBrk="0">
        <a:lnSpc>
          <a:spcPct val="100000"/>
        </a:lnSpc>
        <a:spcBef>
          <a:spcPts val="0"/>
        </a:spcBef>
        <a:spcAft>
          <a:spcPts val="0"/>
        </a:spcAft>
        <a:buClrTx/>
        <a:buSzTx/>
        <a:buFontTx/>
        <a:buNone/>
        <a:defRPr sz="2000" b="0" i="0" u="none" strike="noStrike" cap="none" spc="0" baseline="0">
          <a:ln>
            <a:noFill/>
          </a:ln>
          <a:solidFill>
            <a:schemeClr val="tx1"/>
          </a:solidFill>
          <a:uFillTx/>
          <a:latin typeface="+mn-lt"/>
          <a:ea typeface="+mn-ea"/>
          <a:cs typeface="+mn-cs"/>
          <a:sym typeface="Helvetica"/>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docs.microsoft.com/en-us/windows/win32/direct3d12/resource-binding" TargetMode="External"/><Relationship Id="rId2" Type="http://schemas.openxmlformats.org/officeDocument/2006/relationships/notesSlide" Target="../notesSlides/notesSlide26.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hyperlink" Target="https://docs.microsoft.com/en-us/windows/win32/direct3d12/binding-model#cpu-gpu-mapped-memory-synchronization-separated-from-binding"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hyperlink" Target="https://docs.microsoft.com/en-us/windows/win32/direct3d12/binding-model#driver-resource-state-tracking-separated-from-binding" TargetMode="External"/><Relationship Id="rId5" Type="http://schemas.openxmlformats.org/officeDocument/2006/relationships/hyperlink" Target="https://docs.microsoft.com/en-us/windows/win32/direct3d12/binding-model#object-lifetime-management-separated-from-binding" TargetMode="External"/><Relationship Id="rId4" Type="http://schemas.openxmlformats.org/officeDocument/2006/relationships/hyperlink" Target="https://docs.microsoft.com/en-us/windows/win32/direct3d12/binding-model#memory-residency-management-separated-from-binding"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Shape 83"/>
        <p:cNvGrpSpPr/>
        <p:nvPr/>
      </p:nvGrpSpPr>
      <p:grpSpPr>
        <a:xfrm>
          <a:off x="0" y="0"/>
          <a:ext cx="0" cy="0"/>
          <a:chOff x="0" y="0"/>
          <a:chExt cx="0" cy="0"/>
        </a:xfrm>
      </p:grpSpPr>
      <p:sp>
        <p:nvSpPr>
          <p:cNvPr id="4" name="Shape 89"/>
          <p:cNvSpPr txBox="1"/>
          <p:nvPr/>
        </p:nvSpPr>
        <p:spPr>
          <a:xfrm>
            <a:off x="1910700" y="10678769"/>
            <a:ext cx="20562600" cy="1452398"/>
          </a:xfrm>
          <a:prstGeom prst="rect">
            <a:avLst/>
          </a:prstGeom>
          <a:noFill/>
          <a:ln>
            <a:noFill/>
          </a:ln>
        </p:spPr>
        <p:txBody>
          <a:bodyPr lIns="182850" tIns="91400" rIns="182850" bIns="91400" anchor="t" anchorCtr="0">
            <a:noAutofit/>
          </a:bodyPr>
          <a:lstStyle/>
          <a:p>
            <a:pPr algn="ctr"/>
            <a:r>
              <a:rPr lang="zh-CN" altLang="en-US" sz="5400" dirty="0">
                <a:solidFill>
                  <a:srgbClr val="FFFFFF"/>
                </a:solidFill>
                <a:latin typeface="宋体" panose="02010600030101010101" pitchFamily="2" charset="-122"/>
              </a:rPr>
              <a:t>杨璟</a:t>
            </a:r>
            <a:r>
              <a:rPr lang="zh-CN" altLang="en-US" sz="5400" dirty="0" smtClean="0">
                <a:solidFill>
                  <a:srgbClr val="FFFFFF"/>
                </a:solidFill>
                <a:latin typeface="宋体" panose="02010600030101010101" pitchFamily="2" charset="-122"/>
              </a:rPr>
              <a:t>昭 </a:t>
            </a:r>
            <a:r>
              <a:rPr lang="en-US" altLang="zh-CN" sz="5400" dirty="0" smtClean="0">
                <a:solidFill>
                  <a:srgbClr val="FFFFFF"/>
                </a:solidFill>
                <a:latin typeface="宋体" panose="02010600030101010101" pitchFamily="2" charset="-122"/>
              </a:rPr>
              <a:t>yangjingzhao@kingsoft.com</a:t>
            </a:r>
            <a:endParaRPr lang="zh-CN" sz="5400" dirty="0">
              <a:solidFill>
                <a:srgbClr val="FFFFFF"/>
              </a:solidFill>
            </a:endParaRPr>
          </a:p>
        </p:txBody>
      </p:sp>
      <p:sp>
        <p:nvSpPr>
          <p:cNvPr id="5" name="Shape 89"/>
          <p:cNvSpPr txBox="1"/>
          <p:nvPr/>
        </p:nvSpPr>
        <p:spPr>
          <a:xfrm>
            <a:off x="2202873" y="8793235"/>
            <a:ext cx="19978254" cy="1452398"/>
          </a:xfrm>
          <a:prstGeom prst="rect">
            <a:avLst/>
          </a:prstGeom>
          <a:noFill/>
          <a:ln>
            <a:noFill/>
          </a:ln>
        </p:spPr>
        <p:txBody>
          <a:bodyPr lIns="182850" tIns="91400" rIns="182850" bIns="91400" anchor="ctr" anchorCtr="0">
            <a:noAutofit/>
          </a:bodyPr>
          <a:lstStyle/>
          <a:p>
            <a:pPr algn="ctr">
              <a:buSzPct val="25000"/>
            </a:pPr>
            <a:r>
              <a:rPr lang="zh-CN" altLang="en-US" sz="12000" kern="0" cap="all" dirty="0" smtClean="0">
                <a:solidFill>
                  <a:srgbClr val="FFD966"/>
                </a:solidFill>
                <a:latin typeface="宋体" panose="02010600030101010101" pitchFamily="2" charset="-122"/>
                <a:ea typeface="宋体" panose="02010600030101010101" pitchFamily="2" charset="-122"/>
                <a:cs typeface="宋体" panose="02010600030101010101" pitchFamily="2" charset="-122"/>
                <a:sym typeface="Calibri" panose="020F0502020204030204"/>
              </a:rPr>
              <a:t>深入</a:t>
            </a:r>
            <a:r>
              <a:rPr lang="en-US" altLang="zh-CN" sz="12000" kern="0" cap="all" dirty="0" smtClean="0">
                <a:solidFill>
                  <a:srgbClr val="FFD966"/>
                </a:solidFill>
                <a:latin typeface="宋体" panose="02010600030101010101" pitchFamily="2" charset="-122"/>
                <a:ea typeface="宋体" panose="02010600030101010101" pitchFamily="2" charset="-122"/>
                <a:cs typeface="宋体" panose="02010600030101010101" pitchFamily="2" charset="-122"/>
                <a:sym typeface="Calibri" panose="020F0502020204030204"/>
              </a:rPr>
              <a:t>Dx12</a:t>
            </a:r>
            <a:r>
              <a:rPr lang="zh-CN" altLang="en-US" sz="12000" kern="0" cap="all" dirty="0" smtClean="0">
                <a:solidFill>
                  <a:srgbClr val="FFD966"/>
                </a:solidFill>
                <a:latin typeface="宋体" panose="02010600030101010101" pitchFamily="2" charset="-122"/>
                <a:ea typeface="宋体" panose="02010600030101010101" pitchFamily="2" charset="-122"/>
                <a:cs typeface="宋体" panose="02010600030101010101" pitchFamily="2" charset="-122"/>
                <a:sym typeface="Calibri" panose="020F0502020204030204"/>
              </a:rPr>
              <a:t>绘制二</a:t>
            </a:r>
            <a:endParaRPr lang="zh-CN" sz="12000" kern="0" cap="all" dirty="0">
              <a:solidFill>
                <a:srgbClr val="FFD966"/>
              </a:solidFill>
              <a:latin typeface="宋体" panose="02010600030101010101" pitchFamily="2" charset="-122"/>
              <a:ea typeface="宋体" panose="02010600030101010101" pitchFamily="2" charset="-122"/>
              <a:cs typeface="宋体" panose="02010600030101010101" pitchFamily="2" charset="-122"/>
              <a:sym typeface="Calibri" panose="020F0502020204030204"/>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2" name="组合 1"/>
          <p:cNvGrpSpPr/>
          <p:nvPr/>
        </p:nvGrpSpPr>
        <p:grpSpPr>
          <a:xfrm>
            <a:off x="1323975" y="0"/>
            <a:ext cx="13276928" cy="13716000"/>
            <a:chOff x="10467974" y="26142"/>
            <a:chExt cx="14478001" cy="13716000"/>
          </a:xfrm>
        </p:grpSpPr>
        <p:sp>
          <p:nvSpPr>
            <p:cNvPr id="3" name="Rectangle"/>
            <p:cNvSpPr/>
            <p:nvPr/>
          </p:nvSpPr>
          <p:spPr>
            <a:xfrm>
              <a:off x="10467975" y="26142"/>
              <a:ext cx="14478000" cy="13716000"/>
            </a:xfrm>
            <a:prstGeom prst="rect">
              <a:avLst/>
            </a:prstGeom>
            <a:solidFill>
              <a:schemeClr val="bg1">
                <a:alpha val="80000"/>
              </a:schemeClr>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dirty="0">
                <a:solidFill>
                  <a:srgbClr val="FFFFFF"/>
                </a:solidFill>
                <a:latin typeface="Helvetica"/>
                <a:ea typeface="Helvetica"/>
                <a:cs typeface="Helvetica"/>
                <a:sym typeface="Helvetica"/>
              </a:endParaRPr>
            </a:p>
          </p:txBody>
        </p:sp>
        <p:sp>
          <p:nvSpPr>
            <p:cNvPr id="4" name="Rectangle"/>
            <p:cNvSpPr/>
            <p:nvPr/>
          </p:nvSpPr>
          <p:spPr>
            <a:xfrm>
              <a:off x="10467974" y="3245592"/>
              <a:ext cx="8458201" cy="76200"/>
            </a:xfrm>
            <a:prstGeom prst="rect">
              <a:avLst/>
            </a:prstGeom>
            <a:solidFill>
              <a:srgbClr val="FFD966"/>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sz="3200">
                <a:solidFill>
                  <a:srgbClr val="FFFFFF"/>
                </a:solidFill>
                <a:latin typeface="方正姚体" panose="02010601030101010101" pitchFamily="2" charset="-122"/>
                <a:ea typeface="方正姚体" panose="02010601030101010101" pitchFamily="2" charset="-122"/>
                <a:cs typeface="Helvetica"/>
                <a:sym typeface="Helvetica"/>
              </a:endParaRPr>
            </a:p>
          </p:txBody>
        </p:sp>
        <p:pic>
          <p:nvPicPr>
            <p:cNvPr id="5"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16436" t="8536" r="16029" b="30822"/>
            <a:stretch>
              <a:fillRect/>
            </a:stretch>
          </p:blipFill>
          <p:spPr>
            <a:xfrm>
              <a:off x="10677524" y="1844694"/>
              <a:ext cx="1352551" cy="1381848"/>
            </a:xfrm>
            <a:prstGeom prst="rect">
              <a:avLst/>
            </a:prstGeom>
          </p:spPr>
        </p:pic>
      </p:grpSp>
      <p:sp>
        <p:nvSpPr>
          <p:cNvPr id="6" name="文本框 5"/>
          <p:cNvSpPr txBox="1"/>
          <p:nvPr/>
        </p:nvSpPr>
        <p:spPr>
          <a:xfrm>
            <a:off x="2873052" y="2141710"/>
            <a:ext cx="9414198" cy="1102866"/>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lvl="1">
              <a:lnSpc>
                <a:spcPct val="150000"/>
              </a:lnSpc>
              <a:spcBef>
                <a:spcPts val="600"/>
              </a:spcBef>
            </a:pPr>
            <a:r>
              <a:rPr lang="en-US" altLang="zh-CN" sz="4000" dirty="0" smtClean="0">
                <a:solidFill>
                  <a:srgbClr val="000000"/>
                </a:solidFill>
                <a:latin typeface="方正姚体" panose="02010601030101010101" pitchFamily="2" charset="-122"/>
                <a:ea typeface="方正姚体" panose="02010601030101010101" pitchFamily="2" charset="-122"/>
                <a:sym typeface="Helvetica Light"/>
              </a:rPr>
              <a:t>2.2 </a:t>
            </a:r>
            <a:r>
              <a:rPr kumimoji="0" lang="en-US" altLang="zh-CN" sz="4000" b="0" i="0" u="none" strike="noStrike" cap="none" spc="0" normalizeH="0" baseline="0" dirty="0" smtClean="0">
                <a:ln>
                  <a:noFill/>
                </a:ln>
                <a:solidFill>
                  <a:srgbClr val="000000"/>
                </a:solidFill>
                <a:effectLst/>
                <a:uFillTx/>
                <a:latin typeface="方正姚体" panose="02010601030101010101" pitchFamily="2" charset="-122"/>
                <a:ea typeface="方正姚体" panose="02010601030101010101" pitchFamily="2" charset="-122"/>
                <a:sym typeface="Helvetica Light"/>
              </a:rPr>
              <a:t>Views</a:t>
            </a:r>
            <a:endParaRPr kumimoji="0" lang="en-US" altLang="zh-CN" sz="4000" b="0" i="0" u="none" strike="noStrike" cap="none" spc="0" normalizeH="0" baseline="0" dirty="0" smtClean="0">
              <a:ln>
                <a:noFill/>
              </a:ln>
              <a:solidFill>
                <a:srgbClr val="000000"/>
              </a:solidFill>
              <a:effectLst/>
              <a:uFillTx/>
              <a:latin typeface="方正姚体" panose="02010601030101010101" pitchFamily="2" charset="-122"/>
              <a:ea typeface="方正姚体" panose="02010601030101010101" pitchFamily="2" charset="-122"/>
              <a:sym typeface="Helvetica Light"/>
            </a:endParaRPr>
          </a:p>
        </p:txBody>
      </p:sp>
      <p:sp>
        <p:nvSpPr>
          <p:cNvPr id="7" name="矩形 6"/>
          <p:cNvSpPr/>
          <p:nvPr/>
        </p:nvSpPr>
        <p:spPr>
          <a:xfrm>
            <a:off x="2756485" y="4232124"/>
            <a:ext cx="11578079" cy="5078313"/>
          </a:xfrm>
          <a:prstGeom prst="rect">
            <a:avLst/>
          </a:prstGeom>
        </p:spPr>
        <p:txBody>
          <a:bodyPr wrap="square">
            <a:spAutoFit/>
          </a:bodyPr>
          <a:lstStyle/>
          <a:p>
            <a:r>
              <a:rPr lang="en-US" altLang="zh-CN" dirty="0"/>
              <a:t>Constant buffer view (CBV)</a:t>
            </a:r>
          </a:p>
          <a:p>
            <a:r>
              <a:rPr lang="en-US" altLang="zh-CN" dirty="0"/>
              <a:t>Unordered access view (UAV)</a:t>
            </a:r>
          </a:p>
          <a:p>
            <a:r>
              <a:rPr lang="en-US" altLang="zh-CN" dirty="0"/>
              <a:t>Shader resource view (SRV)</a:t>
            </a:r>
          </a:p>
          <a:p>
            <a:r>
              <a:rPr lang="en-US" altLang="zh-CN" dirty="0"/>
              <a:t>Samplers</a:t>
            </a:r>
          </a:p>
          <a:p>
            <a:r>
              <a:rPr lang="en-US" altLang="zh-CN" dirty="0"/>
              <a:t>Render Target View (RTV)</a:t>
            </a:r>
          </a:p>
          <a:p>
            <a:r>
              <a:rPr lang="en-US" altLang="zh-CN" dirty="0"/>
              <a:t>Depth Stencil View (DSV)</a:t>
            </a:r>
          </a:p>
          <a:p>
            <a:r>
              <a:rPr lang="en-US" altLang="zh-CN" dirty="0"/>
              <a:t>Index Buffer View (IBV)</a:t>
            </a:r>
          </a:p>
          <a:p>
            <a:r>
              <a:rPr lang="en-US" altLang="zh-CN" dirty="0"/>
              <a:t>Vertex Buffer View (VBV)</a:t>
            </a:r>
          </a:p>
          <a:p>
            <a:r>
              <a:rPr lang="en-US" altLang="zh-CN" dirty="0"/>
              <a:t>Stream Output View (SOV)</a:t>
            </a:r>
          </a:p>
        </p:txBody>
      </p:sp>
    </p:spTree>
    <p:extLst>
      <p:ext uri="{BB962C8B-B14F-4D97-AF65-F5344CB8AC3E}">
        <p14:creationId xmlns:p14="http://schemas.microsoft.com/office/powerpoint/2010/main" val="415812730"/>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2" name="组合 1"/>
          <p:cNvGrpSpPr/>
          <p:nvPr/>
        </p:nvGrpSpPr>
        <p:grpSpPr>
          <a:xfrm>
            <a:off x="1323975" y="0"/>
            <a:ext cx="13276928" cy="13716000"/>
            <a:chOff x="10467974" y="26142"/>
            <a:chExt cx="14478001" cy="13716000"/>
          </a:xfrm>
        </p:grpSpPr>
        <p:sp>
          <p:nvSpPr>
            <p:cNvPr id="3" name="Rectangle"/>
            <p:cNvSpPr/>
            <p:nvPr/>
          </p:nvSpPr>
          <p:spPr>
            <a:xfrm>
              <a:off x="10467975" y="26142"/>
              <a:ext cx="14478000" cy="13716000"/>
            </a:xfrm>
            <a:prstGeom prst="rect">
              <a:avLst/>
            </a:prstGeom>
            <a:solidFill>
              <a:schemeClr val="bg1">
                <a:alpha val="80000"/>
              </a:schemeClr>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dirty="0">
                <a:solidFill>
                  <a:srgbClr val="FFFFFF"/>
                </a:solidFill>
                <a:latin typeface="Helvetica"/>
                <a:ea typeface="Helvetica"/>
                <a:cs typeface="Helvetica"/>
                <a:sym typeface="Helvetica"/>
              </a:endParaRPr>
            </a:p>
          </p:txBody>
        </p:sp>
        <p:sp>
          <p:nvSpPr>
            <p:cNvPr id="4" name="Rectangle"/>
            <p:cNvSpPr/>
            <p:nvPr/>
          </p:nvSpPr>
          <p:spPr>
            <a:xfrm>
              <a:off x="10467974" y="3245592"/>
              <a:ext cx="8458201" cy="76200"/>
            </a:xfrm>
            <a:prstGeom prst="rect">
              <a:avLst/>
            </a:prstGeom>
            <a:solidFill>
              <a:srgbClr val="FFD966"/>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sz="3200">
                <a:solidFill>
                  <a:srgbClr val="FFFFFF"/>
                </a:solidFill>
                <a:latin typeface="方正姚体" panose="02010601030101010101" pitchFamily="2" charset="-122"/>
                <a:ea typeface="方正姚体" panose="02010601030101010101" pitchFamily="2" charset="-122"/>
                <a:cs typeface="Helvetica"/>
                <a:sym typeface="Helvetica"/>
              </a:endParaRPr>
            </a:p>
          </p:txBody>
        </p:sp>
        <p:pic>
          <p:nvPicPr>
            <p:cNvPr id="5"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16436" t="8536" r="16029" b="30822"/>
            <a:stretch>
              <a:fillRect/>
            </a:stretch>
          </p:blipFill>
          <p:spPr>
            <a:xfrm>
              <a:off x="10677524" y="1844694"/>
              <a:ext cx="1352551" cy="1381848"/>
            </a:xfrm>
            <a:prstGeom prst="rect">
              <a:avLst/>
            </a:prstGeom>
          </p:spPr>
        </p:pic>
      </p:grpSp>
      <p:sp>
        <p:nvSpPr>
          <p:cNvPr id="6" name="文本框 5"/>
          <p:cNvSpPr txBox="1"/>
          <p:nvPr/>
        </p:nvSpPr>
        <p:spPr>
          <a:xfrm>
            <a:off x="2873052" y="2141710"/>
            <a:ext cx="9414198" cy="1102866"/>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lvl="1">
              <a:lnSpc>
                <a:spcPct val="150000"/>
              </a:lnSpc>
              <a:spcBef>
                <a:spcPts val="600"/>
              </a:spcBef>
            </a:pPr>
            <a:r>
              <a:rPr lang="en-US" altLang="zh-CN" sz="4000" dirty="0" smtClean="0">
                <a:solidFill>
                  <a:srgbClr val="000000"/>
                </a:solidFill>
                <a:latin typeface="方正姚体" panose="02010601030101010101" pitchFamily="2" charset="-122"/>
                <a:ea typeface="方正姚体" panose="02010601030101010101" pitchFamily="2" charset="-122"/>
                <a:sym typeface="Helvetica Light"/>
              </a:rPr>
              <a:t>2.3 </a:t>
            </a:r>
            <a:r>
              <a:rPr kumimoji="0" lang="en-US" altLang="zh-CN" sz="4000" b="0" i="0" u="none" strike="noStrike" cap="none" spc="0" normalizeH="0" baseline="0" dirty="0" smtClean="0">
                <a:ln>
                  <a:noFill/>
                </a:ln>
                <a:solidFill>
                  <a:srgbClr val="000000"/>
                </a:solidFill>
                <a:effectLst/>
                <a:uFillTx/>
                <a:latin typeface="方正姚体" panose="02010601030101010101" pitchFamily="2" charset="-122"/>
                <a:ea typeface="方正姚体" panose="02010601030101010101" pitchFamily="2" charset="-122"/>
                <a:sym typeface="Helvetica Light"/>
              </a:rPr>
              <a:t>Descriptor </a:t>
            </a:r>
            <a:r>
              <a:rPr kumimoji="0" lang="en-US" altLang="zh-CN" sz="4000" b="0" i="0" u="none" strike="noStrike" cap="none" spc="0" normalizeH="0" baseline="0" dirty="0" smtClean="0">
                <a:ln>
                  <a:noFill/>
                </a:ln>
                <a:solidFill>
                  <a:srgbClr val="000000"/>
                </a:solidFill>
                <a:effectLst/>
                <a:uFillTx/>
                <a:latin typeface="方正姚体" panose="02010601030101010101" pitchFamily="2" charset="-122"/>
                <a:ea typeface="方正姚体" panose="02010601030101010101" pitchFamily="2" charset="-122"/>
                <a:sym typeface="Helvetica Light"/>
              </a:rPr>
              <a:t>Heap</a:t>
            </a:r>
            <a:endParaRPr lang="en-US" altLang="zh-CN" sz="3200" dirty="0" smtClean="0">
              <a:solidFill>
                <a:srgbClr val="000000"/>
              </a:solidFill>
              <a:sym typeface="Helvetica Light"/>
            </a:endParaRPr>
          </a:p>
        </p:txBody>
      </p:sp>
      <p:sp>
        <p:nvSpPr>
          <p:cNvPr id="7" name="矩形 6"/>
          <p:cNvSpPr/>
          <p:nvPr/>
        </p:nvSpPr>
        <p:spPr>
          <a:xfrm>
            <a:off x="2756485" y="4232124"/>
            <a:ext cx="11578079" cy="5078313"/>
          </a:xfrm>
          <a:prstGeom prst="rect">
            <a:avLst/>
          </a:prstGeom>
        </p:spPr>
        <p:txBody>
          <a:bodyPr wrap="square">
            <a:spAutoFit/>
          </a:bodyPr>
          <a:lstStyle/>
          <a:p>
            <a:pPr marL="742950" indent="-742950">
              <a:buAutoNum type="arabicPeriod"/>
            </a:pPr>
            <a:r>
              <a:rPr lang="zh-CN" altLang="en-US" b="1" dirty="0" smtClean="0">
                <a:solidFill>
                  <a:srgbClr val="171717"/>
                </a:solidFill>
                <a:latin typeface="Segoe UI" panose="020B0502040204020203" pitchFamily="34" charset="0"/>
              </a:rPr>
              <a:t>连续的显存空间，存储的内容是</a:t>
            </a:r>
            <a:r>
              <a:rPr lang="en-US" altLang="zh-CN" b="1" dirty="0" smtClean="0">
                <a:solidFill>
                  <a:srgbClr val="171717"/>
                </a:solidFill>
                <a:latin typeface="Segoe UI" panose="020B0502040204020203" pitchFamily="34" charset="0"/>
              </a:rPr>
              <a:t>descriptor</a:t>
            </a:r>
            <a:r>
              <a:rPr lang="zh-CN" altLang="en-US" b="1" dirty="0" smtClean="0">
                <a:solidFill>
                  <a:srgbClr val="171717"/>
                </a:solidFill>
                <a:latin typeface="Segoe UI" panose="020B0502040204020203" pitchFamily="34" charset="0"/>
              </a:rPr>
              <a:t>地址</a:t>
            </a:r>
            <a:endParaRPr lang="en-US" altLang="zh-CN" b="1" dirty="0" smtClean="0">
              <a:solidFill>
                <a:srgbClr val="171717"/>
              </a:solidFill>
              <a:latin typeface="Segoe UI" panose="020B0502040204020203" pitchFamily="34" charset="0"/>
            </a:endParaRPr>
          </a:p>
          <a:p>
            <a:pPr marL="742950" indent="-742950">
              <a:buAutoNum type="arabicPeriod"/>
            </a:pPr>
            <a:r>
              <a:rPr lang="en-US" altLang="zh-CN" b="1" dirty="0" smtClean="0">
                <a:solidFill>
                  <a:srgbClr val="171717"/>
                </a:solidFill>
                <a:latin typeface="Segoe UI" panose="020B0502040204020203" pitchFamily="34" charset="0"/>
              </a:rPr>
              <a:t>Descriptor Heap</a:t>
            </a:r>
            <a:r>
              <a:rPr lang="zh-CN" altLang="en-US" b="1" dirty="0" smtClean="0">
                <a:solidFill>
                  <a:srgbClr val="171717"/>
                </a:solidFill>
                <a:latin typeface="Segoe UI" panose="020B0502040204020203" pitchFamily="34" charset="0"/>
              </a:rPr>
              <a:t>的主要目的是尽可能多的包含窗口绘制所需要的所有类型的</a:t>
            </a:r>
            <a:r>
              <a:rPr lang="en-US" altLang="zh-CN" b="1" dirty="0" smtClean="0">
                <a:solidFill>
                  <a:srgbClr val="171717"/>
                </a:solidFill>
                <a:latin typeface="Segoe UI" panose="020B0502040204020203" pitchFamily="34" charset="0"/>
              </a:rPr>
              <a:t>Descriptor</a:t>
            </a:r>
            <a:endParaRPr lang="en-US" altLang="zh-CN" b="1" dirty="0">
              <a:solidFill>
                <a:srgbClr val="171717"/>
              </a:solidFill>
              <a:latin typeface="Segoe UI" panose="020B0502040204020203" pitchFamily="34" charset="0"/>
            </a:endParaRPr>
          </a:p>
          <a:p>
            <a:pPr marL="742950" indent="-742950">
              <a:buAutoNum type="arabicPeriod"/>
            </a:pPr>
            <a:r>
              <a:rPr lang="zh-CN" altLang="en-US" b="1" dirty="0" smtClean="0">
                <a:solidFill>
                  <a:srgbClr val="171717"/>
                </a:solidFill>
                <a:latin typeface="Segoe UI" panose="020B0502040204020203" pitchFamily="34" charset="0"/>
              </a:rPr>
              <a:t>搭配</a:t>
            </a:r>
            <a:r>
              <a:rPr lang="en-US" altLang="zh-CN" b="1" dirty="0" smtClean="0">
                <a:solidFill>
                  <a:srgbClr val="171717"/>
                </a:solidFill>
                <a:latin typeface="Segoe UI" panose="020B0502040204020203" pitchFamily="34" charset="0"/>
              </a:rPr>
              <a:t>Descriptor table </a:t>
            </a:r>
            <a:r>
              <a:rPr lang="zh-CN" altLang="en-US" b="1" dirty="0" smtClean="0">
                <a:solidFill>
                  <a:srgbClr val="171717"/>
                </a:solidFill>
                <a:latin typeface="Segoe UI" panose="020B0502040204020203" pitchFamily="34" charset="0"/>
              </a:rPr>
              <a:t>实现快速切换</a:t>
            </a:r>
            <a:r>
              <a:rPr lang="en-US" altLang="zh-CN" b="1" dirty="0" err="1" smtClean="0">
                <a:solidFill>
                  <a:srgbClr val="171717"/>
                </a:solidFill>
                <a:latin typeface="Segoe UI" panose="020B0502040204020203" pitchFamily="34" charset="0"/>
              </a:rPr>
              <a:t>shader</a:t>
            </a:r>
            <a:r>
              <a:rPr lang="zh-CN" altLang="en-US" b="1" dirty="0" smtClean="0">
                <a:solidFill>
                  <a:srgbClr val="171717"/>
                </a:solidFill>
                <a:latin typeface="Segoe UI" panose="020B0502040204020203" pitchFamily="34" charset="0"/>
              </a:rPr>
              <a:t>访问</a:t>
            </a:r>
            <a:r>
              <a:rPr lang="en-US" altLang="zh-CN" b="1" dirty="0" err="1" smtClean="0">
                <a:solidFill>
                  <a:srgbClr val="171717"/>
                </a:solidFill>
                <a:latin typeface="Segoe UI" panose="020B0502040204020203" pitchFamily="34" charset="0"/>
              </a:rPr>
              <a:t>rexture</a:t>
            </a:r>
            <a:r>
              <a:rPr lang="en-US" altLang="zh-CN" b="1" dirty="0" smtClean="0">
                <a:solidFill>
                  <a:srgbClr val="171717"/>
                </a:solidFill>
                <a:latin typeface="Segoe UI" panose="020B0502040204020203" pitchFamily="34" charset="0"/>
              </a:rPr>
              <a:t> resource</a:t>
            </a:r>
            <a:r>
              <a:rPr lang="zh-CN" altLang="en-US" b="1" dirty="0" smtClean="0">
                <a:solidFill>
                  <a:srgbClr val="171717"/>
                </a:solidFill>
                <a:latin typeface="Segoe UI" panose="020B0502040204020203" pitchFamily="34" charset="0"/>
              </a:rPr>
              <a:t>的目的</a:t>
            </a:r>
            <a:endParaRPr lang="en-US" altLang="zh-CN" b="1" dirty="0" smtClean="0">
              <a:solidFill>
                <a:srgbClr val="171717"/>
              </a:solidFill>
              <a:latin typeface="Segoe UI" panose="020B0502040204020203" pitchFamily="34" charset="0"/>
            </a:endParaRPr>
          </a:p>
          <a:p>
            <a:pPr marL="742950" indent="-742950">
              <a:buAutoNum type="arabicPeriod"/>
            </a:pPr>
            <a:r>
              <a:rPr lang="zh-CN" altLang="en-US" b="1" dirty="0" smtClean="0">
                <a:solidFill>
                  <a:srgbClr val="171717"/>
                </a:solidFill>
                <a:latin typeface="Segoe UI" panose="020B0502040204020203" pitchFamily="34" charset="0"/>
              </a:rPr>
              <a:t>管理目的：对</a:t>
            </a:r>
            <a:r>
              <a:rPr lang="en-US" altLang="zh-CN" b="1" dirty="0" err="1" smtClean="0">
                <a:solidFill>
                  <a:srgbClr val="171717"/>
                </a:solidFill>
                <a:latin typeface="Segoe UI" panose="020B0502040204020203" pitchFamily="34" charset="0"/>
              </a:rPr>
              <a:t>cpu</a:t>
            </a:r>
            <a:r>
              <a:rPr lang="zh-CN" altLang="en-US" b="1" dirty="0" smtClean="0">
                <a:solidFill>
                  <a:srgbClr val="171717"/>
                </a:solidFill>
                <a:latin typeface="Segoe UI" panose="020B0502040204020203" pitchFamily="34" charset="0"/>
              </a:rPr>
              <a:t>可见；两个</a:t>
            </a:r>
            <a:r>
              <a:rPr lang="en-US" altLang="zh-CN" b="1" dirty="0" smtClean="0">
                <a:solidFill>
                  <a:srgbClr val="171717"/>
                </a:solidFill>
                <a:latin typeface="Segoe UI" panose="020B0502040204020203" pitchFamily="34" charset="0"/>
              </a:rPr>
              <a:t>address</a:t>
            </a:r>
            <a:r>
              <a:rPr lang="zh-CN" altLang="en-US" b="1" dirty="0" smtClean="0">
                <a:solidFill>
                  <a:srgbClr val="171717"/>
                </a:solidFill>
                <a:latin typeface="Segoe UI" panose="020B0502040204020203" pitchFamily="34" charset="0"/>
              </a:rPr>
              <a:t>（</a:t>
            </a:r>
            <a:r>
              <a:rPr lang="en-US" altLang="zh-CN" b="1" dirty="0" err="1" smtClean="0">
                <a:solidFill>
                  <a:srgbClr val="171717"/>
                </a:solidFill>
                <a:latin typeface="Segoe UI" panose="020B0502040204020203" pitchFamily="34" charset="0"/>
              </a:rPr>
              <a:t>cpu</a:t>
            </a:r>
            <a:r>
              <a:rPr lang="en-US" altLang="zh-CN" b="1" dirty="0" smtClean="0">
                <a:solidFill>
                  <a:srgbClr val="171717"/>
                </a:solidFill>
                <a:latin typeface="Segoe UI" panose="020B0502040204020203" pitchFamily="34" charset="0"/>
              </a:rPr>
              <a:t> address </a:t>
            </a:r>
            <a:r>
              <a:rPr lang="en-US" altLang="zh-CN" b="1" dirty="0" err="1" smtClean="0">
                <a:solidFill>
                  <a:srgbClr val="171717"/>
                </a:solidFill>
                <a:latin typeface="Segoe UI" panose="020B0502040204020203" pitchFamily="34" charset="0"/>
              </a:rPr>
              <a:t>gpu</a:t>
            </a:r>
            <a:r>
              <a:rPr lang="en-US" altLang="zh-CN" b="1" dirty="0" smtClean="0">
                <a:solidFill>
                  <a:srgbClr val="171717"/>
                </a:solidFill>
                <a:latin typeface="Segoe UI" panose="020B0502040204020203" pitchFamily="34" charset="0"/>
              </a:rPr>
              <a:t> address</a:t>
            </a:r>
            <a:r>
              <a:rPr lang="zh-CN" altLang="en-US" b="1" dirty="0" smtClean="0">
                <a:solidFill>
                  <a:srgbClr val="171717"/>
                </a:solidFill>
                <a:latin typeface="Segoe UI" panose="020B0502040204020203" pitchFamily="34" charset="0"/>
              </a:rPr>
              <a:t>）</a:t>
            </a:r>
            <a:endParaRPr lang="en-US" altLang="zh-CN" b="1" dirty="0" smtClean="0">
              <a:solidFill>
                <a:srgbClr val="171717"/>
              </a:solidFill>
              <a:latin typeface="Segoe UI" panose="020B0502040204020203" pitchFamily="34" charset="0"/>
            </a:endParaRPr>
          </a:p>
          <a:p>
            <a:pPr marL="742950" indent="-742950">
              <a:buAutoNum type="arabicPeriod"/>
            </a:pPr>
            <a:r>
              <a:rPr lang="en-US" altLang="zh-CN" b="1" dirty="0" smtClean="0">
                <a:solidFill>
                  <a:srgbClr val="171717"/>
                </a:solidFill>
                <a:latin typeface="Segoe UI" panose="020B0502040204020203" pitchFamily="34" charset="0"/>
              </a:rPr>
              <a:t>Shader Visible Descriptor Heaps</a:t>
            </a:r>
          </a:p>
          <a:p>
            <a:pPr marL="742950" indent="-742950">
              <a:buAutoNum type="arabicPeriod"/>
            </a:pPr>
            <a:r>
              <a:rPr lang="en-US" altLang="zh-CN" b="1" dirty="0" smtClean="0">
                <a:solidFill>
                  <a:srgbClr val="171717"/>
                </a:solidFill>
                <a:latin typeface="Segoe UI" panose="020B0502040204020203" pitchFamily="34" charset="0"/>
              </a:rPr>
              <a:t>Non Shader Visible Descriptor Heaps</a:t>
            </a:r>
            <a:endParaRPr lang="en-US" altLang="zh-CN" b="1" dirty="0"/>
          </a:p>
        </p:txBody>
      </p:sp>
    </p:spTree>
    <p:extLst>
      <p:ext uri="{BB962C8B-B14F-4D97-AF65-F5344CB8AC3E}">
        <p14:creationId xmlns:p14="http://schemas.microsoft.com/office/powerpoint/2010/main" val="1533512577"/>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2" name="组合 1"/>
          <p:cNvGrpSpPr/>
          <p:nvPr/>
        </p:nvGrpSpPr>
        <p:grpSpPr>
          <a:xfrm>
            <a:off x="1323975" y="0"/>
            <a:ext cx="13276928" cy="13716000"/>
            <a:chOff x="10467974" y="26142"/>
            <a:chExt cx="14478001" cy="13716000"/>
          </a:xfrm>
        </p:grpSpPr>
        <p:sp>
          <p:nvSpPr>
            <p:cNvPr id="3" name="Rectangle"/>
            <p:cNvSpPr/>
            <p:nvPr/>
          </p:nvSpPr>
          <p:spPr>
            <a:xfrm>
              <a:off x="10467975" y="26142"/>
              <a:ext cx="14478000" cy="13716000"/>
            </a:xfrm>
            <a:prstGeom prst="rect">
              <a:avLst/>
            </a:prstGeom>
            <a:solidFill>
              <a:schemeClr val="bg1">
                <a:alpha val="80000"/>
              </a:schemeClr>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dirty="0">
                <a:solidFill>
                  <a:srgbClr val="FFFFFF"/>
                </a:solidFill>
                <a:latin typeface="Helvetica"/>
                <a:ea typeface="Helvetica"/>
                <a:cs typeface="Helvetica"/>
                <a:sym typeface="Helvetica"/>
              </a:endParaRPr>
            </a:p>
          </p:txBody>
        </p:sp>
        <p:sp>
          <p:nvSpPr>
            <p:cNvPr id="4" name="Rectangle"/>
            <p:cNvSpPr/>
            <p:nvPr/>
          </p:nvSpPr>
          <p:spPr>
            <a:xfrm>
              <a:off x="10467974" y="3245592"/>
              <a:ext cx="8458201" cy="76200"/>
            </a:xfrm>
            <a:prstGeom prst="rect">
              <a:avLst/>
            </a:prstGeom>
            <a:solidFill>
              <a:srgbClr val="FFD966"/>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sz="3200">
                <a:solidFill>
                  <a:srgbClr val="FFFFFF"/>
                </a:solidFill>
                <a:latin typeface="方正姚体" panose="02010601030101010101" pitchFamily="2" charset="-122"/>
                <a:ea typeface="方正姚体" panose="02010601030101010101" pitchFamily="2" charset="-122"/>
                <a:cs typeface="Helvetica"/>
                <a:sym typeface="Helvetica"/>
              </a:endParaRPr>
            </a:p>
          </p:txBody>
        </p:sp>
        <p:pic>
          <p:nvPicPr>
            <p:cNvPr id="5"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16436" t="8536" r="16029" b="30822"/>
            <a:stretch>
              <a:fillRect/>
            </a:stretch>
          </p:blipFill>
          <p:spPr>
            <a:xfrm>
              <a:off x="10677524" y="1844694"/>
              <a:ext cx="1352551" cy="1381848"/>
            </a:xfrm>
            <a:prstGeom prst="rect">
              <a:avLst/>
            </a:prstGeom>
          </p:spPr>
        </p:pic>
      </p:grpSp>
      <p:sp>
        <p:nvSpPr>
          <p:cNvPr id="6" name="文本框 5"/>
          <p:cNvSpPr txBox="1"/>
          <p:nvPr/>
        </p:nvSpPr>
        <p:spPr>
          <a:xfrm>
            <a:off x="2873052" y="2141710"/>
            <a:ext cx="9414198" cy="1102866"/>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lvl="1">
              <a:lnSpc>
                <a:spcPct val="150000"/>
              </a:lnSpc>
              <a:spcBef>
                <a:spcPts val="600"/>
              </a:spcBef>
            </a:pPr>
            <a:r>
              <a:rPr lang="en-US" altLang="zh-CN" sz="4000" dirty="0" smtClean="0">
                <a:solidFill>
                  <a:srgbClr val="000000"/>
                </a:solidFill>
                <a:latin typeface="方正姚体" panose="02010601030101010101" pitchFamily="2" charset="-122"/>
                <a:ea typeface="方正姚体" panose="02010601030101010101" pitchFamily="2" charset="-122"/>
                <a:sym typeface="Helvetica Light"/>
              </a:rPr>
              <a:t>2.3 </a:t>
            </a:r>
            <a:r>
              <a:rPr kumimoji="0" lang="en-US" altLang="zh-CN" sz="4000" b="0" i="0" u="none" strike="noStrike" cap="none" spc="0" normalizeH="0" baseline="0" dirty="0" smtClean="0">
                <a:ln>
                  <a:noFill/>
                </a:ln>
                <a:solidFill>
                  <a:srgbClr val="000000"/>
                </a:solidFill>
                <a:effectLst/>
                <a:uFillTx/>
                <a:latin typeface="方正姚体" panose="02010601030101010101" pitchFamily="2" charset="-122"/>
                <a:ea typeface="方正姚体" panose="02010601030101010101" pitchFamily="2" charset="-122"/>
                <a:sym typeface="Helvetica Light"/>
              </a:rPr>
              <a:t>Descriptor </a:t>
            </a:r>
            <a:r>
              <a:rPr kumimoji="0" lang="en-US" altLang="zh-CN" sz="4000" b="0" i="0" u="none" strike="noStrike" cap="none" spc="0" normalizeH="0" baseline="0" dirty="0" smtClean="0">
                <a:ln>
                  <a:noFill/>
                </a:ln>
                <a:solidFill>
                  <a:srgbClr val="000000"/>
                </a:solidFill>
                <a:effectLst/>
                <a:uFillTx/>
                <a:latin typeface="方正姚体" panose="02010601030101010101" pitchFamily="2" charset="-122"/>
                <a:ea typeface="方正姚体" panose="02010601030101010101" pitchFamily="2" charset="-122"/>
                <a:sym typeface="Helvetica Light"/>
              </a:rPr>
              <a:t>Heap</a:t>
            </a:r>
            <a:endParaRPr lang="en-US" altLang="zh-CN" sz="3200" dirty="0" smtClean="0">
              <a:solidFill>
                <a:srgbClr val="000000"/>
              </a:solidFill>
              <a:sym typeface="Helvetica Light"/>
            </a:endParaRPr>
          </a:p>
        </p:txBody>
      </p:sp>
      <p:sp>
        <p:nvSpPr>
          <p:cNvPr id="7" name="矩形 6"/>
          <p:cNvSpPr/>
          <p:nvPr/>
        </p:nvSpPr>
        <p:spPr>
          <a:xfrm>
            <a:off x="2756485" y="4232124"/>
            <a:ext cx="11578079" cy="1200329"/>
          </a:xfrm>
          <a:prstGeom prst="rect">
            <a:avLst/>
          </a:prstGeom>
        </p:spPr>
        <p:txBody>
          <a:bodyPr wrap="square">
            <a:spAutoFit/>
          </a:bodyPr>
          <a:lstStyle/>
          <a:p>
            <a:pPr marL="742950" indent="-742950">
              <a:buAutoNum type="arabicPeriod"/>
            </a:pPr>
            <a:r>
              <a:rPr lang="en-US" altLang="zh-CN" b="1" dirty="0" smtClean="0">
                <a:solidFill>
                  <a:srgbClr val="171717"/>
                </a:solidFill>
                <a:latin typeface="Segoe UI" panose="020B0502040204020203" pitchFamily="34" charset="0"/>
              </a:rPr>
              <a:t>Shader Visible Descriptor Heaps</a:t>
            </a:r>
          </a:p>
          <a:p>
            <a:pPr marL="742950" indent="-742950">
              <a:buAutoNum type="arabicPeriod"/>
            </a:pPr>
            <a:r>
              <a:rPr lang="en-US" altLang="zh-CN" b="1" dirty="0" smtClean="0">
                <a:solidFill>
                  <a:srgbClr val="171717"/>
                </a:solidFill>
                <a:latin typeface="Segoe UI" panose="020B0502040204020203" pitchFamily="34" charset="0"/>
              </a:rPr>
              <a:t>Non Shader Visible Descriptor Heaps</a:t>
            </a:r>
            <a:endParaRPr lang="en-US" altLang="zh-CN" b="1" dirty="0"/>
          </a:p>
        </p:txBody>
      </p:sp>
      <p:pic>
        <p:nvPicPr>
          <p:cNvPr id="8" name="图片 7"/>
          <p:cNvPicPr>
            <a:picLocks noChangeAspect="1"/>
          </p:cNvPicPr>
          <p:nvPr/>
        </p:nvPicPr>
        <p:blipFill>
          <a:blip r:embed="rId4"/>
          <a:stretch>
            <a:fillRect/>
          </a:stretch>
        </p:blipFill>
        <p:spPr>
          <a:xfrm>
            <a:off x="15767073" y="3295650"/>
            <a:ext cx="7692482" cy="7422776"/>
          </a:xfrm>
          <a:prstGeom prst="rect">
            <a:avLst/>
          </a:prstGeom>
        </p:spPr>
      </p:pic>
    </p:spTree>
    <p:extLst>
      <p:ext uri="{BB962C8B-B14F-4D97-AF65-F5344CB8AC3E}">
        <p14:creationId xmlns:p14="http://schemas.microsoft.com/office/powerpoint/2010/main" val="1724737335"/>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2" name="组合 1"/>
          <p:cNvGrpSpPr/>
          <p:nvPr/>
        </p:nvGrpSpPr>
        <p:grpSpPr>
          <a:xfrm>
            <a:off x="1323975" y="0"/>
            <a:ext cx="13276928" cy="13716000"/>
            <a:chOff x="10467974" y="26142"/>
            <a:chExt cx="14478001" cy="13716000"/>
          </a:xfrm>
        </p:grpSpPr>
        <p:sp>
          <p:nvSpPr>
            <p:cNvPr id="3" name="Rectangle"/>
            <p:cNvSpPr/>
            <p:nvPr/>
          </p:nvSpPr>
          <p:spPr>
            <a:xfrm>
              <a:off x="10467975" y="26142"/>
              <a:ext cx="14478000" cy="13716000"/>
            </a:xfrm>
            <a:prstGeom prst="rect">
              <a:avLst/>
            </a:prstGeom>
            <a:solidFill>
              <a:schemeClr val="bg1">
                <a:alpha val="80000"/>
              </a:schemeClr>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dirty="0">
                <a:solidFill>
                  <a:srgbClr val="FFFFFF"/>
                </a:solidFill>
                <a:latin typeface="Helvetica"/>
                <a:ea typeface="Helvetica"/>
                <a:cs typeface="Helvetica"/>
                <a:sym typeface="Helvetica"/>
              </a:endParaRPr>
            </a:p>
          </p:txBody>
        </p:sp>
        <p:sp>
          <p:nvSpPr>
            <p:cNvPr id="4" name="Rectangle"/>
            <p:cNvSpPr/>
            <p:nvPr/>
          </p:nvSpPr>
          <p:spPr>
            <a:xfrm>
              <a:off x="10467974" y="3245592"/>
              <a:ext cx="8458201" cy="76200"/>
            </a:xfrm>
            <a:prstGeom prst="rect">
              <a:avLst/>
            </a:prstGeom>
            <a:solidFill>
              <a:srgbClr val="FFD966"/>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sz="3200">
                <a:solidFill>
                  <a:srgbClr val="FFFFFF"/>
                </a:solidFill>
                <a:latin typeface="方正姚体" panose="02010601030101010101" pitchFamily="2" charset="-122"/>
                <a:ea typeface="方正姚体" panose="02010601030101010101" pitchFamily="2" charset="-122"/>
                <a:cs typeface="Helvetica"/>
                <a:sym typeface="Helvetica"/>
              </a:endParaRPr>
            </a:p>
          </p:txBody>
        </p:sp>
        <p:pic>
          <p:nvPicPr>
            <p:cNvPr id="5"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16436" t="8536" r="16029" b="30822"/>
            <a:stretch>
              <a:fillRect/>
            </a:stretch>
          </p:blipFill>
          <p:spPr>
            <a:xfrm>
              <a:off x="10677524" y="1844694"/>
              <a:ext cx="1352551" cy="1381848"/>
            </a:xfrm>
            <a:prstGeom prst="rect">
              <a:avLst/>
            </a:prstGeom>
          </p:spPr>
        </p:pic>
      </p:grpSp>
      <p:sp>
        <p:nvSpPr>
          <p:cNvPr id="6" name="文本框 5"/>
          <p:cNvSpPr txBox="1"/>
          <p:nvPr/>
        </p:nvSpPr>
        <p:spPr>
          <a:xfrm>
            <a:off x="2873052" y="2141710"/>
            <a:ext cx="9414198" cy="1102866"/>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lvl="1">
              <a:lnSpc>
                <a:spcPct val="150000"/>
              </a:lnSpc>
              <a:spcBef>
                <a:spcPts val="600"/>
              </a:spcBef>
            </a:pPr>
            <a:r>
              <a:rPr lang="en-US" altLang="zh-CN" sz="4000" dirty="0" smtClean="0">
                <a:solidFill>
                  <a:srgbClr val="000000"/>
                </a:solidFill>
                <a:latin typeface="方正姚体" panose="02010601030101010101" pitchFamily="2" charset="-122"/>
                <a:ea typeface="方正姚体" panose="02010601030101010101" pitchFamily="2" charset="-122"/>
                <a:sym typeface="Helvetica Light"/>
              </a:rPr>
              <a:t>2.4 </a:t>
            </a:r>
            <a:r>
              <a:rPr kumimoji="0" lang="en-US" altLang="zh-CN" sz="4000" b="0" i="0" u="none" strike="noStrike" cap="none" spc="0" normalizeH="0" baseline="0" dirty="0" smtClean="0">
                <a:ln>
                  <a:noFill/>
                </a:ln>
                <a:solidFill>
                  <a:srgbClr val="000000"/>
                </a:solidFill>
                <a:effectLst/>
                <a:uFillTx/>
                <a:latin typeface="方正姚体" panose="02010601030101010101" pitchFamily="2" charset="-122"/>
                <a:ea typeface="方正姚体" panose="02010601030101010101" pitchFamily="2" charset="-122"/>
                <a:sym typeface="Helvetica Light"/>
              </a:rPr>
              <a:t>Descriptor </a:t>
            </a:r>
            <a:r>
              <a:rPr kumimoji="0" lang="en-US" altLang="zh-CN" sz="4000" b="0" i="0" u="none" strike="noStrike" cap="none" spc="0" normalizeH="0" baseline="0" dirty="0" smtClean="0">
                <a:ln>
                  <a:noFill/>
                </a:ln>
                <a:solidFill>
                  <a:srgbClr val="000000"/>
                </a:solidFill>
                <a:effectLst/>
                <a:uFillTx/>
                <a:latin typeface="方正姚体" panose="02010601030101010101" pitchFamily="2" charset="-122"/>
                <a:ea typeface="方正姚体" panose="02010601030101010101" pitchFamily="2" charset="-122"/>
                <a:sym typeface="Helvetica Light"/>
              </a:rPr>
              <a:t>Table</a:t>
            </a:r>
            <a:endParaRPr lang="en-US" altLang="zh-CN" sz="3200" dirty="0" smtClean="0">
              <a:solidFill>
                <a:srgbClr val="000000"/>
              </a:solidFill>
              <a:sym typeface="Helvetica Light"/>
            </a:endParaRPr>
          </a:p>
        </p:txBody>
      </p:sp>
      <p:pic>
        <p:nvPicPr>
          <p:cNvPr id="7" name="图片 6"/>
          <p:cNvPicPr>
            <a:picLocks noChangeAspect="1"/>
          </p:cNvPicPr>
          <p:nvPr/>
        </p:nvPicPr>
        <p:blipFill>
          <a:blip r:embed="rId4"/>
          <a:stretch>
            <a:fillRect/>
          </a:stretch>
        </p:blipFill>
        <p:spPr>
          <a:xfrm>
            <a:off x="15014038" y="4003301"/>
            <a:ext cx="9014430" cy="5006228"/>
          </a:xfrm>
          <a:prstGeom prst="rect">
            <a:avLst/>
          </a:prstGeom>
        </p:spPr>
      </p:pic>
      <p:sp>
        <p:nvSpPr>
          <p:cNvPr id="8" name="矩形 7"/>
          <p:cNvSpPr/>
          <p:nvPr/>
        </p:nvSpPr>
        <p:spPr>
          <a:xfrm>
            <a:off x="2756485" y="4232124"/>
            <a:ext cx="11578079" cy="3416320"/>
          </a:xfrm>
          <a:prstGeom prst="rect">
            <a:avLst/>
          </a:prstGeom>
        </p:spPr>
        <p:txBody>
          <a:bodyPr wrap="square">
            <a:spAutoFit/>
          </a:bodyPr>
          <a:lstStyle/>
          <a:p>
            <a:pPr marL="742950" indent="-742950">
              <a:buAutoNum type="arabicPeriod"/>
            </a:pPr>
            <a:r>
              <a:rPr lang="zh-CN" altLang="en-US" b="1" dirty="0" smtClean="0">
                <a:solidFill>
                  <a:srgbClr val="171717"/>
                </a:solidFill>
                <a:latin typeface="Segoe UI" panose="020B0502040204020203" pitchFamily="34" charset="0"/>
              </a:rPr>
              <a:t>保存的是</a:t>
            </a:r>
            <a:r>
              <a:rPr lang="en-US" altLang="zh-CN" b="1" dirty="0" smtClean="0">
                <a:solidFill>
                  <a:srgbClr val="171717"/>
                </a:solidFill>
                <a:latin typeface="Segoe UI" panose="020B0502040204020203" pitchFamily="34" charset="0"/>
              </a:rPr>
              <a:t>Descriptor Heap</a:t>
            </a:r>
            <a:r>
              <a:rPr lang="zh-CN" altLang="en-US" b="1" dirty="0" smtClean="0">
                <a:solidFill>
                  <a:srgbClr val="171717"/>
                </a:solidFill>
                <a:latin typeface="Segoe UI" panose="020B0502040204020203" pitchFamily="34" charset="0"/>
              </a:rPr>
              <a:t>上的一段</a:t>
            </a:r>
            <a:r>
              <a:rPr lang="en-US" altLang="zh-CN" b="1" dirty="0" smtClean="0">
                <a:solidFill>
                  <a:srgbClr val="171717"/>
                </a:solidFill>
                <a:latin typeface="Segoe UI" panose="020B0502040204020203" pitchFamily="34" charset="0"/>
              </a:rPr>
              <a:t>Descriptors </a:t>
            </a:r>
            <a:r>
              <a:rPr lang="zh-CN" altLang="en-US" b="1" dirty="0" smtClean="0">
                <a:solidFill>
                  <a:srgbClr val="171717"/>
                </a:solidFill>
                <a:latin typeface="Segoe UI" panose="020B0502040204020203" pitchFamily="34" charset="0"/>
              </a:rPr>
              <a:t>索引（</a:t>
            </a:r>
            <a:r>
              <a:rPr lang="en-US" altLang="zh-CN" b="1" dirty="0" smtClean="0">
                <a:solidFill>
                  <a:srgbClr val="171717"/>
                </a:solidFill>
                <a:latin typeface="Segoe UI" panose="020B0502040204020203" pitchFamily="34" charset="0"/>
              </a:rPr>
              <a:t>Offset + Length</a:t>
            </a:r>
            <a:r>
              <a:rPr lang="zh-CN" altLang="en-US" b="1" dirty="0" smtClean="0">
                <a:solidFill>
                  <a:srgbClr val="171717"/>
                </a:solidFill>
                <a:latin typeface="Segoe UI" panose="020B0502040204020203" pitchFamily="34" charset="0"/>
              </a:rPr>
              <a:t>）</a:t>
            </a:r>
            <a:endParaRPr lang="en-US" altLang="zh-CN" b="1" dirty="0" smtClean="0">
              <a:solidFill>
                <a:srgbClr val="171717"/>
              </a:solidFill>
              <a:latin typeface="Segoe UI" panose="020B0502040204020203" pitchFamily="34" charset="0"/>
            </a:endParaRPr>
          </a:p>
          <a:p>
            <a:pPr marL="742950" indent="-742950">
              <a:buFontTx/>
              <a:buAutoNum type="arabicPeriod"/>
            </a:pPr>
            <a:r>
              <a:rPr lang="zh-CN" altLang="en-US" b="1" dirty="0" smtClean="0">
                <a:solidFill>
                  <a:srgbClr val="171717"/>
                </a:solidFill>
                <a:latin typeface="Segoe UI" panose="020B0502040204020203" pitchFamily="34" charset="0"/>
              </a:rPr>
              <a:t>图形管线使用</a:t>
            </a:r>
            <a:r>
              <a:rPr lang="en-US" altLang="zh-CN" b="1" dirty="0" smtClean="0">
                <a:solidFill>
                  <a:srgbClr val="171717"/>
                </a:solidFill>
                <a:latin typeface="Segoe UI" panose="020B0502040204020203" pitchFamily="34" charset="0"/>
              </a:rPr>
              <a:t>Descriptor</a:t>
            </a:r>
            <a:r>
              <a:rPr lang="zh-CN" altLang="en-US" b="1" dirty="0" smtClean="0">
                <a:solidFill>
                  <a:srgbClr val="171717"/>
                </a:solidFill>
                <a:latin typeface="Segoe UI" panose="020B0502040204020203" pitchFamily="34" charset="0"/>
              </a:rPr>
              <a:t>的索引访问</a:t>
            </a:r>
            <a:r>
              <a:rPr lang="en-US" altLang="zh-CN" b="1" dirty="0" smtClean="0">
                <a:solidFill>
                  <a:srgbClr val="171717"/>
                </a:solidFill>
                <a:latin typeface="Segoe UI" panose="020B0502040204020203" pitchFamily="34" charset="0"/>
              </a:rPr>
              <a:t>Resource</a:t>
            </a:r>
          </a:p>
          <a:p>
            <a:pPr marL="742950" indent="-742950">
              <a:buFontTx/>
              <a:buAutoNum type="arabicPeriod"/>
            </a:pPr>
            <a:r>
              <a:rPr lang="zh-CN" altLang="en-US" b="1" dirty="0" smtClean="0">
                <a:solidFill>
                  <a:srgbClr val="171717"/>
                </a:solidFill>
                <a:latin typeface="Segoe UI" panose="020B0502040204020203" pitchFamily="34" charset="0"/>
              </a:rPr>
              <a:t>所以，与</a:t>
            </a:r>
            <a:r>
              <a:rPr lang="en-US" altLang="zh-CN" b="1" dirty="0" smtClean="0">
                <a:solidFill>
                  <a:srgbClr val="171717"/>
                </a:solidFill>
                <a:latin typeface="Segoe UI" panose="020B0502040204020203" pitchFamily="34" charset="0"/>
              </a:rPr>
              <a:t>Root Signature</a:t>
            </a:r>
            <a:r>
              <a:rPr lang="zh-CN" altLang="en-US" b="1" dirty="0" smtClean="0">
                <a:solidFill>
                  <a:srgbClr val="171717"/>
                </a:solidFill>
                <a:latin typeface="Segoe UI" panose="020B0502040204020203" pitchFamily="34" charset="0"/>
              </a:rPr>
              <a:t>和</a:t>
            </a:r>
            <a:r>
              <a:rPr lang="en-US" altLang="zh-CN" b="1" dirty="0" smtClean="0">
                <a:solidFill>
                  <a:srgbClr val="171717"/>
                </a:solidFill>
                <a:latin typeface="Segoe UI" panose="020B0502040204020203" pitchFamily="34" charset="0"/>
              </a:rPr>
              <a:t>Shader</a:t>
            </a:r>
            <a:r>
              <a:rPr lang="zh-CN" altLang="en-US" b="1" dirty="0" smtClean="0">
                <a:solidFill>
                  <a:srgbClr val="171717"/>
                </a:solidFill>
                <a:latin typeface="Segoe UI" panose="020B0502040204020203" pitchFamily="34" charset="0"/>
              </a:rPr>
              <a:t>关联性；</a:t>
            </a:r>
            <a:r>
              <a:rPr lang="en-US" altLang="zh-CN" b="1" dirty="0" smtClean="0">
                <a:solidFill>
                  <a:srgbClr val="171717"/>
                </a:solidFill>
                <a:latin typeface="Segoe UI" panose="020B0502040204020203" pitchFamily="34" charset="0"/>
              </a:rPr>
              <a:t>graphics pipeline</a:t>
            </a:r>
            <a:r>
              <a:rPr lang="zh-CN" altLang="en-US" b="1" dirty="0" smtClean="0">
                <a:solidFill>
                  <a:srgbClr val="171717"/>
                </a:solidFill>
                <a:latin typeface="Segoe UI" panose="020B0502040204020203" pitchFamily="34" charset="0"/>
              </a:rPr>
              <a:t>通过</a:t>
            </a:r>
            <a:r>
              <a:rPr lang="en-US" altLang="zh-CN" b="1" dirty="0" smtClean="0">
                <a:solidFill>
                  <a:srgbClr val="171717"/>
                </a:solidFill>
                <a:latin typeface="Segoe UI" panose="020B0502040204020203" pitchFamily="34" charset="0"/>
              </a:rPr>
              <a:t>Root Signature</a:t>
            </a:r>
            <a:r>
              <a:rPr lang="zh-CN" altLang="en-US" b="1" dirty="0" smtClean="0">
                <a:solidFill>
                  <a:srgbClr val="171717"/>
                </a:solidFill>
                <a:latin typeface="Segoe UI" panose="020B0502040204020203" pitchFamily="34" charset="0"/>
              </a:rPr>
              <a:t>使用</a:t>
            </a:r>
            <a:r>
              <a:rPr lang="en-US" altLang="zh-CN" b="1" dirty="0" smtClean="0">
                <a:solidFill>
                  <a:srgbClr val="171717"/>
                </a:solidFill>
                <a:latin typeface="Segoe UI" panose="020B0502040204020203" pitchFamily="34" charset="0"/>
              </a:rPr>
              <a:t>Descriptor Table</a:t>
            </a:r>
            <a:r>
              <a:rPr lang="zh-CN" altLang="en-US" b="1" dirty="0" smtClean="0">
                <a:solidFill>
                  <a:srgbClr val="171717"/>
                </a:solidFill>
                <a:latin typeface="Segoe UI" panose="020B0502040204020203" pitchFamily="34" charset="0"/>
              </a:rPr>
              <a:t>，给管线访问</a:t>
            </a:r>
            <a:r>
              <a:rPr lang="en-US" altLang="zh-CN" b="1" dirty="0" smtClean="0">
                <a:solidFill>
                  <a:srgbClr val="171717"/>
                </a:solidFill>
                <a:latin typeface="Segoe UI" panose="020B0502040204020203" pitchFamily="34" charset="0"/>
              </a:rPr>
              <a:t>resource</a:t>
            </a:r>
            <a:r>
              <a:rPr lang="zh-CN" altLang="en-US" b="1" dirty="0" smtClean="0">
                <a:solidFill>
                  <a:srgbClr val="171717"/>
                </a:solidFill>
                <a:latin typeface="Segoe UI" panose="020B0502040204020203" pitchFamily="34" charset="0"/>
              </a:rPr>
              <a:t>的权限</a:t>
            </a:r>
            <a:endParaRPr lang="en-US" altLang="zh-CN" b="1" dirty="0" smtClean="0">
              <a:solidFill>
                <a:srgbClr val="171717"/>
              </a:solidFill>
              <a:latin typeface="Segoe UI" panose="020B0502040204020203" pitchFamily="34" charset="0"/>
            </a:endParaRPr>
          </a:p>
        </p:txBody>
      </p:sp>
    </p:spTree>
    <p:extLst>
      <p:ext uri="{BB962C8B-B14F-4D97-AF65-F5344CB8AC3E}">
        <p14:creationId xmlns:p14="http://schemas.microsoft.com/office/powerpoint/2010/main" val="2680689968"/>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2" name="组合 1"/>
          <p:cNvGrpSpPr/>
          <p:nvPr/>
        </p:nvGrpSpPr>
        <p:grpSpPr>
          <a:xfrm>
            <a:off x="1323975" y="0"/>
            <a:ext cx="13276928" cy="13716000"/>
            <a:chOff x="10467974" y="26142"/>
            <a:chExt cx="14478001" cy="13716000"/>
          </a:xfrm>
        </p:grpSpPr>
        <p:sp>
          <p:nvSpPr>
            <p:cNvPr id="3" name="Rectangle"/>
            <p:cNvSpPr/>
            <p:nvPr/>
          </p:nvSpPr>
          <p:spPr>
            <a:xfrm>
              <a:off x="10467975" y="26142"/>
              <a:ext cx="14478000" cy="13716000"/>
            </a:xfrm>
            <a:prstGeom prst="rect">
              <a:avLst/>
            </a:prstGeom>
            <a:solidFill>
              <a:schemeClr val="bg1">
                <a:alpha val="80000"/>
              </a:schemeClr>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dirty="0">
                <a:solidFill>
                  <a:srgbClr val="FFFFFF"/>
                </a:solidFill>
                <a:latin typeface="Helvetica"/>
                <a:ea typeface="Helvetica"/>
                <a:cs typeface="Helvetica"/>
                <a:sym typeface="Helvetica"/>
              </a:endParaRPr>
            </a:p>
          </p:txBody>
        </p:sp>
        <p:sp>
          <p:nvSpPr>
            <p:cNvPr id="4" name="Rectangle"/>
            <p:cNvSpPr/>
            <p:nvPr/>
          </p:nvSpPr>
          <p:spPr>
            <a:xfrm>
              <a:off x="10467974" y="3245592"/>
              <a:ext cx="8458201" cy="76200"/>
            </a:xfrm>
            <a:prstGeom prst="rect">
              <a:avLst/>
            </a:prstGeom>
            <a:solidFill>
              <a:srgbClr val="FFD966"/>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sz="3200">
                <a:solidFill>
                  <a:srgbClr val="FFFFFF"/>
                </a:solidFill>
                <a:latin typeface="方正姚体" panose="02010601030101010101" pitchFamily="2" charset="-122"/>
                <a:ea typeface="方正姚体" panose="02010601030101010101" pitchFamily="2" charset="-122"/>
                <a:cs typeface="Helvetica"/>
                <a:sym typeface="Helvetica"/>
              </a:endParaRPr>
            </a:p>
          </p:txBody>
        </p:sp>
        <p:pic>
          <p:nvPicPr>
            <p:cNvPr id="5"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16436" t="8536" r="16029" b="30822"/>
            <a:stretch>
              <a:fillRect/>
            </a:stretch>
          </p:blipFill>
          <p:spPr>
            <a:xfrm>
              <a:off x="10677524" y="1844694"/>
              <a:ext cx="1352551" cy="1381848"/>
            </a:xfrm>
            <a:prstGeom prst="rect">
              <a:avLst/>
            </a:prstGeom>
          </p:spPr>
        </p:pic>
      </p:grpSp>
      <p:sp>
        <p:nvSpPr>
          <p:cNvPr id="6" name="文本框 5"/>
          <p:cNvSpPr txBox="1"/>
          <p:nvPr/>
        </p:nvSpPr>
        <p:spPr>
          <a:xfrm>
            <a:off x="2873052" y="2141710"/>
            <a:ext cx="9414198" cy="1102866"/>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lvl="1">
              <a:lnSpc>
                <a:spcPct val="150000"/>
              </a:lnSpc>
              <a:spcBef>
                <a:spcPts val="600"/>
              </a:spcBef>
            </a:pPr>
            <a:r>
              <a:rPr lang="en-US" altLang="zh-CN" sz="4000" dirty="0" smtClean="0">
                <a:solidFill>
                  <a:srgbClr val="000000"/>
                </a:solidFill>
                <a:latin typeface="方正姚体" panose="02010601030101010101" pitchFamily="2" charset="-122"/>
                <a:ea typeface="方正姚体" panose="02010601030101010101" pitchFamily="2" charset="-122"/>
                <a:sym typeface="Helvetica Light"/>
              </a:rPr>
              <a:t>2.5 </a:t>
            </a:r>
            <a:r>
              <a:rPr kumimoji="0" lang="en-US" altLang="zh-CN" sz="4000" b="0" i="0" u="none" strike="noStrike" cap="none" spc="0" normalizeH="0" baseline="0" dirty="0" smtClean="0">
                <a:ln>
                  <a:noFill/>
                </a:ln>
                <a:solidFill>
                  <a:srgbClr val="000000"/>
                </a:solidFill>
                <a:effectLst/>
                <a:uFillTx/>
                <a:latin typeface="方正姚体" panose="02010601030101010101" pitchFamily="2" charset="-122"/>
                <a:ea typeface="方正姚体" panose="02010601030101010101" pitchFamily="2" charset="-122"/>
                <a:sym typeface="Helvetica Light"/>
              </a:rPr>
              <a:t>Descriptor Table VS Descriptor Heap</a:t>
            </a:r>
            <a:endParaRPr lang="en-US" altLang="zh-CN" sz="3200" dirty="0" smtClean="0">
              <a:solidFill>
                <a:srgbClr val="000000"/>
              </a:solidFill>
              <a:sym typeface="Helvetica Light"/>
            </a:endParaRPr>
          </a:p>
        </p:txBody>
      </p:sp>
      <p:sp>
        <p:nvSpPr>
          <p:cNvPr id="8" name="矩形 7"/>
          <p:cNvSpPr/>
          <p:nvPr/>
        </p:nvSpPr>
        <p:spPr>
          <a:xfrm>
            <a:off x="2756485" y="4232124"/>
            <a:ext cx="11578079" cy="1200329"/>
          </a:xfrm>
          <a:prstGeom prst="rect">
            <a:avLst/>
          </a:prstGeom>
        </p:spPr>
        <p:txBody>
          <a:bodyPr wrap="square">
            <a:spAutoFit/>
          </a:bodyPr>
          <a:lstStyle/>
          <a:p>
            <a:pPr marL="742950" indent="-742950">
              <a:buFontTx/>
              <a:buAutoNum type="arabicPeriod"/>
            </a:pPr>
            <a:r>
              <a:rPr lang="zh-CN" altLang="en-US" b="1" dirty="0" smtClean="0">
                <a:solidFill>
                  <a:srgbClr val="171717"/>
                </a:solidFill>
                <a:latin typeface="Segoe UI" panose="020B0502040204020203" pitchFamily="34" charset="0"/>
              </a:rPr>
              <a:t>是否是</a:t>
            </a:r>
            <a:r>
              <a:rPr lang="en-US" altLang="zh-CN" b="1" dirty="0" smtClean="0">
                <a:solidFill>
                  <a:srgbClr val="171717"/>
                </a:solidFill>
                <a:latin typeface="Segoe UI" panose="020B0502040204020203" pitchFamily="34" charset="0"/>
              </a:rPr>
              <a:t>Memory Allocation</a:t>
            </a:r>
            <a:r>
              <a:rPr lang="zh-CN" altLang="en-US" b="1" dirty="0" smtClean="0">
                <a:solidFill>
                  <a:srgbClr val="171717"/>
                </a:solidFill>
                <a:latin typeface="Segoe UI" panose="020B0502040204020203" pitchFamily="34" charset="0"/>
              </a:rPr>
              <a:t>？</a:t>
            </a:r>
            <a:endParaRPr lang="en-US" altLang="zh-CN" b="1" dirty="0" smtClean="0">
              <a:solidFill>
                <a:srgbClr val="171717"/>
              </a:solidFill>
              <a:latin typeface="Segoe UI" panose="020B0502040204020203" pitchFamily="34" charset="0"/>
            </a:endParaRPr>
          </a:p>
          <a:p>
            <a:pPr marL="742950" indent="-742950">
              <a:buFontTx/>
              <a:buAutoNum type="arabicPeriod"/>
            </a:pPr>
            <a:r>
              <a:rPr lang="zh-CN" altLang="en-US" b="1" dirty="0" smtClean="0">
                <a:solidFill>
                  <a:srgbClr val="171717"/>
                </a:solidFill>
                <a:latin typeface="Segoe UI" panose="020B0502040204020203" pitchFamily="34" charset="0"/>
              </a:rPr>
              <a:t>与</a:t>
            </a:r>
            <a:r>
              <a:rPr lang="en-US" altLang="zh-CN" b="1" dirty="0" smtClean="0">
                <a:solidFill>
                  <a:srgbClr val="171717"/>
                </a:solidFill>
                <a:latin typeface="Segoe UI" panose="020B0502040204020203" pitchFamily="34" charset="0"/>
              </a:rPr>
              <a:t>Graphics pipeline</a:t>
            </a:r>
            <a:r>
              <a:rPr lang="zh-CN" altLang="en-US" b="1" dirty="0" smtClean="0">
                <a:solidFill>
                  <a:srgbClr val="171717"/>
                </a:solidFill>
                <a:latin typeface="Segoe UI" panose="020B0502040204020203" pitchFamily="34" charset="0"/>
              </a:rPr>
              <a:t>的关联性</a:t>
            </a:r>
            <a:endParaRPr lang="en-US" altLang="zh-CN" b="1" dirty="0" smtClean="0">
              <a:solidFill>
                <a:srgbClr val="171717"/>
              </a:solidFill>
              <a:latin typeface="Segoe UI" panose="020B0502040204020203" pitchFamily="34" charset="0"/>
            </a:endParaRPr>
          </a:p>
        </p:txBody>
      </p:sp>
    </p:spTree>
    <p:extLst>
      <p:ext uri="{BB962C8B-B14F-4D97-AF65-F5344CB8AC3E}">
        <p14:creationId xmlns:p14="http://schemas.microsoft.com/office/powerpoint/2010/main" val="3956441575"/>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292929"/>
        </a:solidFill>
        <a:effectLst/>
      </p:bgPr>
    </p:bg>
    <p:spTree>
      <p:nvGrpSpPr>
        <p:cNvPr id="1" name=""/>
        <p:cNvGrpSpPr/>
        <p:nvPr/>
      </p:nvGrpSpPr>
      <p:grpSpPr>
        <a:xfrm>
          <a:off x="0" y="0"/>
          <a:ext cx="0" cy="0"/>
          <a:chOff x="0" y="0"/>
          <a:chExt cx="0" cy="0"/>
        </a:xfrm>
      </p:grpSpPr>
      <p:sp>
        <p:nvSpPr>
          <p:cNvPr id="44" name="You are the face that has changed my whole world. You are the face that I see everywhere I go. You are so beautiful to me that I can’t explain , Just like a green flower porcelain"/>
          <p:cNvSpPr txBox="1"/>
          <p:nvPr/>
        </p:nvSpPr>
        <p:spPr>
          <a:xfrm>
            <a:off x="4366159" y="7443589"/>
            <a:ext cx="15651686" cy="1025922"/>
          </a:xfrm>
          <a:prstGeom prst="rect">
            <a:avLst/>
          </a:prstGeom>
          <a:ln w="12700">
            <a:miter lim="400000"/>
          </a:ln>
        </p:spPr>
        <p:txBody>
          <a:bodyPr lIns="50800" tIns="50800" rIns="50800" bIns="50800" anchor="ctr">
            <a:spAutoFit/>
          </a:bodyPr>
          <a:lstStyle>
            <a:lvl1pPr>
              <a:defRPr sz="2400">
                <a:solidFill>
                  <a:srgbClr val="FFFFFF"/>
                </a:solidFill>
                <a:latin typeface="Helvetica"/>
                <a:ea typeface="Helvetica"/>
                <a:cs typeface="Helvetica"/>
                <a:sym typeface="Helvetica"/>
              </a:defRPr>
            </a:lvl1pPr>
          </a:lstStyle>
          <a:p>
            <a:pPr algn="ctr" defTabSz="825500" hangingPunct="0"/>
            <a:r>
              <a:rPr lang="zh-CN" altLang="en-US" sz="6000" dirty="0" smtClean="0">
                <a:solidFill>
                  <a:schemeClr val="bg1"/>
                </a:solidFill>
                <a:sym typeface="Helvetica Light"/>
              </a:rPr>
              <a:t>深入</a:t>
            </a:r>
            <a:r>
              <a:rPr lang="en-US" altLang="zh-CN" sz="6000" dirty="0" smtClean="0">
                <a:solidFill>
                  <a:schemeClr val="bg1"/>
                </a:solidFill>
                <a:sym typeface="Helvetica Light"/>
              </a:rPr>
              <a:t>Resource </a:t>
            </a:r>
            <a:r>
              <a:rPr lang="en-US" altLang="zh-CN" sz="6000" dirty="0" smtClean="0">
                <a:solidFill>
                  <a:schemeClr val="bg1"/>
                </a:solidFill>
                <a:sym typeface="Helvetica Light"/>
              </a:rPr>
              <a:t>Binding</a:t>
            </a:r>
            <a:endParaRPr lang="en-US" altLang="zh-CN" sz="6000" dirty="0">
              <a:solidFill>
                <a:schemeClr val="bg1"/>
              </a:solidFill>
              <a:sym typeface="Helvetica Light"/>
            </a:endParaRPr>
          </a:p>
        </p:txBody>
      </p:sp>
      <p:sp>
        <p:nvSpPr>
          <p:cNvPr id="45" name="AEVER"/>
          <p:cNvSpPr txBox="1"/>
          <p:nvPr/>
        </p:nvSpPr>
        <p:spPr>
          <a:xfrm>
            <a:off x="11017817" y="5638703"/>
            <a:ext cx="2348400" cy="1333698"/>
          </a:xfrm>
          <a:prstGeom prst="rect">
            <a:avLst/>
          </a:prstGeom>
          <a:ln w="12700">
            <a:miter lim="400000"/>
          </a:ln>
        </p:spPr>
        <p:txBody>
          <a:bodyPr wrap="none" lIns="50800" tIns="50800" rIns="50800" bIns="50800" anchor="ctr">
            <a:spAutoFit/>
          </a:bodyPr>
          <a:lstStyle>
            <a:lvl1pPr>
              <a:defRPr sz="12000" b="1" spc="1800">
                <a:solidFill>
                  <a:srgbClr val="FFFC73"/>
                </a:solidFill>
                <a:latin typeface="Helvetica"/>
                <a:ea typeface="Helvetica"/>
                <a:cs typeface="Helvetica"/>
                <a:sym typeface="Helvetica"/>
              </a:defRPr>
            </a:lvl1pPr>
          </a:lstStyle>
          <a:p>
            <a:pPr algn="ctr" defTabSz="825500" hangingPunct="0"/>
            <a:r>
              <a:rPr lang="en-US" sz="8000" cap="all" dirty="0">
                <a:solidFill>
                  <a:srgbClr val="FFD966"/>
                </a:solidFill>
                <a:latin typeface="宋体" panose="02010600030101010101" pitchFamily="2" charset="-122"/>
                <a:cs typeface="宋体" panose="02010600030101010101" pitchFamily="2" charset="-122"/>
              </a:rPr>
              <a:t>ch1</a:t>
            </a:r>
            <a:endParaRPr lang="zh-CN" sz="8000" cap="all" dirty="0">
              <a:solidFill>
                <a:srgbClr val="FFD966"/>
              </a:solidFill>
            </a:endParaRPr>
          </a:p>
        </p:txBody>
      </p:sp>
    </p:spTree>
    <p:extLst>
      <p:ext uri="{BB962C8B-B14F-4D97-AF65-F5344CB8AC3E}">
        <p14:creationId xmlns:p14="http://schemas.microsoft.com/office/powerpoint/2010/main" val="3452720929"/>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2" name="组合 1"/>
          <p:cNvGrpSpPr/>
          <p:nvPr/>
        </p:nvGrpSpPr>
        <p:grpSpPr>
          <a:xfrm>
            <a:off x="1323975" y="0"/>
            <a:ext cx="13276928" cy="13716000"/>
            <a:chOff x="10467974" y="26142"/>
            <a:chExt cx="14478001" cy="13716000"/>
          </a:xfrm>
        </p:grpSpPr>
        <p:sp>
          <p:nvSpPr>
            <p:cNvPr id="3" name="Rectangle"/>
            <p:cNvSpPr/>
            <p:nvPr/>
          </p:nvSpPr>
          <p:spPr>
            <a:xfrm>
              <a:off x="10467975" y="26142"/>
              <a:ext cx="14478000" cy="13716000"/>
            </a:xfrm>
            <a:prstGeom prst="rect">
              <a:avLst/>
            </a:prstGeom>
            <a:solidFill>
              <a:schemeClr val="bg1">
                <a:alpha val="80000"/>
              </a:schemeClr>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dirty="0">
                <a:solidFill>
                  <a:srgbClr val="FFFFFF"/>
                </a:solidFill>
                <a:latin typeface="Helvetica"/>
                <a:ea typeface="Helvetica"/>
                <a:cs typeface="Helvetica"/>
                <a:sym typeface="Helvetica"/>
              </a:endParaRPr>
            </a:p>
          </p:txBody>
        </p:sp>
        <p:sp>
          <p:nvSpPr>
            <p:cNvPr id="4" name="Rectangle"/>
            <p:cNvSpPr/>
            <p:nvPr/>
          </p:nvSpPr>
          <p:spPr>
            <a:xfrm>
              <a:off x="10467974" y="3245592"/>
              <a:ext cx="8458201" cy="76200"/>
            </a:xfrm>
            <a:prstGeom prst="rect">
              <a:avLst/>
            </a:prstGeom>
            <a:solidFill>
              <a:srgbClr val="FFD966"/>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sz="3200">
                <a:solidFill>
                  <a:srgbClr val="FFFFFF"/>
                </a:solidFill>
                <a:latin typeface="方正姚体" panose="02010601030101010101" pitchFamily="2" charset="-122"/>
                <a:ea typeface="方正姚体" panose="02010601030101010101" pitchFamily="2" charset="-122"/>
                <a:cs typeface="Helvetica"/>
                <a:sym typeface="Helvetica"/>
              </a:endParaRPr>
            </a:p>
          </p:txBody>
        </p:sp>
        <p:pic>
          <p:nvPicPr>
            <p:cNvPr id="5"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16436" t="8536" r="16029" b="30822"/>
            <a:stretch>
              <a:fillRect/>
            </a:stretch>
          </p:blipFill>
          <p:spPr>
            <a:xfrm>
              <a:off x="10677524" y="1844694"/>
              <a:ext cx="1352551" cy="1381848"/>
            </a:xfrm>
            <a:prstGeom prst="rect">
              <a:avLst/>
            </a:prstGeom>
          </p:spPr>
        </p:pic>
      </p:grpSp>
      <p:sp>
        <p:nvSpPr>
          <p:cNvPr id="6" name="文本框 5"/>
          <p:cNvSpPr txBox="1"/>
          <p:nvPr/>
        </p:nvSpPr>
        <p:spPr>
          <a:xfrm>
            <a:off x="2873052" y="2141710"/>
            <a:ext cx="9414198" cy="1102866"/>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lvl="1">
              <a:lnSpc>
                <a:spcPct val="150000"/>
              </a:lnSpc>
              <a:spcBef>
                <a:spcPts val="600"/>
              </a:spcBef>
            </a:pPr>
            <a:r>
              <a:rPr lang="en-US" altLang="zh-CN" sz="4000" dirty="0" smtClean="0">
                <a:solidFill>
                  <a:srgbClr val="000000"/>
                </a:solidFill>
                <a:latin typeface="方正姚体" panose="02010601030101010101" pitchFamily="2" charset="-122"/>
                <a:ea typeface="方正姚体" panose="02010601030101010101" pitchFamily="2" charset="-122"/>
                <a:sym typeface="Helvetica Light"/>
              </a:rPr>
              <a:t>3.1 </a:t>
            </a:r>
            <a:r>
              <a:rPr kumimoji="0" lang="en-US" altLang="zh-CN" sz="4000" b="0" i="0" u="none" strike="noStrike" cap="none" spc="0" normalizeH="0" baseline="0" dirty="0" smtClean="0">
                <a:ln>
                  <a:noFill/>
                </a:ln>
                <a:solidFill>
                  <a:srgbClr val="000000"/>
                </a:solidFill>
                <a:effectLst/>
                <a:uFillTx/>
                <a:latin typeface="方正姚体" panose="02010601030101010101" pitchFamily="2" charset="-122"/>
                <a:ea typeface="方正姚体" panose="02010601030101010101" pitchFamily="2" charset="-122"/>
                <a:sym typeface="Helvetica Light"/>
              </a:rPr>
              <a:t>Root</a:t>
            </a:r>
            <a:r>
              <a:rPr kumimoji="0" lang="en-US" altLang="zh-CN" sz="4000" b="0" i="0" u="none" strike="noStrike" cap="none" spc="0" normalizeH="0" dirty="0" smtClean="0">
                <a:ln>
                  <a:noFill/>
                </a:ln>
                <a:solidFill>
                  <a:srgbClr val="000000"/>
                </a:solidFill>
                <a:effectLst/>
                <a:uFillTx/>
                <a:latin typeface="方正姚体" panose="02010601030101010101" pitchFamily="2" charset="-122"/>
                <a:ea typeface="方正姚体" panose="02010601030101010101" pitchFamily="2" charset="-122"/>
                <a:sym typeface="Helvetica Light"/>
              </a:rPr>
              <a:t> </a:t>
            </a:r>
            <a:r>
              <a:rPr kumimoji="0" lang="en-US" altLang="zh-CN" sz="4000" b="0" i="0" u="none" strike="noStrike" cap="none" spc="0" normalizeH="0" dirty="0" smtClean="0">
                <a:ln>
                  <a:noFill/>
                </a:ln>
                <a:solidFill>
                  <a:srgbClr val="000000"/>
                </a:solidFill>
                <a:effectLst/>
                <a:uFillTx/>
                <a:latin typeface="方正姚体" panose="02010601030101010101" pitchFamily="2" charset="-122"/>
                <a:ea typeface="方正姚体" panose="02010601030101010101" pitchFamily="2" charset="-122"/>
                <a:sym typeface="Helvetica Light"/>
              </a:rPr>
              <a:t>Signature</a:t>
            </a:r>
            <a:endParaRPr lang="en-US" altLang="zh-CN" sz="3200" dirty="0" smtClean="0">
              <a:solidFill>
                <a:srgbClr val="000000"/>
              </a:solidFill>
              <a:sym typeface="Helvetica Light"/>
            </a:endParaRPr>
          </a:p>
        </p:txBody>
      </p:sp>
      <p:sp>
        <p:nvSpPr>
          <p:cNvPr id="7" name="矩形 6"/>
          <p:cNvSpPr/>
          <p:nvPr/>
        </p:nvSpPr>
        <p:spPr>
          <a:xfrm>
            <a:off x="2379968" y="4278140"/>
            <a:ext cx="11578079" cy="2308324"/>
          </a:xfrm>
          <a:prstGeom prst="rect">
            <a:avLst/>
          </a:prstGeom>
        </p:spPr>
        <p:txBody>
          <a:bodyPr wrap="square">
            <a:spAutoFit/>
          </a:bodyPr>
          <a:lstStyle/>
          <a:p>
            <a:pPr marL="742950" indent="-742950">
              <a:buFontTx/>
              <a:buAutoNum type="arabicPeriod"/>
            </a:pPr>
            <a:r>
              <a:rPr lang="en-US" altLang="zh-CN" b="1" dirty="0" smtClean="0">
                <a:solidFill>
                  <a:srgbClr val="171717"/>
                </a:solidFill>
                <a:latin typeface="Segoe UI" panose="020B0502040204020203" pitchFamily="34" charset="0"/>
              </a:rPr>
              <a:t>App</a:t>
            </a:r>
            <a:r>
              <a:rPr lang="zh-CN" altLang="en-US" b="1" dirty="0" smtClean="0">
                <a:solidFill>
                  <a:srgbClr val="171717"/>
                </a:solidFill>
                <a:latin typeface="Segoe UI" panose="020B0502040204020203" pitchFamily="34" charset="0"/>
              </a:rPr>
              <a:t>层配置</a:t>
            </a:r>
            <a:r>
              <a:rPr lang="en-US" altLang="zh-CN" b="1" dirty="0" smtClean="0">
                <a:solidFill>
                  <a:srgbClr val="171717"/>
                </a:solidFill>
                <a:latin typeface="Segoe UI" panose="020B0502040204020203" pitchFamily="34" charset="0"/>
              </a:rPr>
              <a:t>; </a:t>
            </a:r>
            <a:r>
              <a:rPr lang="zh-CN" altLang="en-US" b="1" dirty="0" smtClean="0">
                <a:solidFill>
                  <a:srgbClr val="171717"/>
                </a:solidFill>
                <a:latin typeface="Segoe UI" panose="020B0502040204020203" pitchFamily="34" charset="0"/>
              </a:rPr>
              <a:t>定义</a:t>
            </a:r>
            <a:r>
              <a:rPr lang="en-US" altLang="zh-CN" b="1" dirty="0" err="1" smtClean="0">
                <a:solidFill>
                  <a:srgbClr val="171717"/>
                </a:solidFill>
                <a:latin typeface="Segoe UI" panose="020B0502040204020203" pitchFamily="34" charset="0"/>
              </a:rPr>
              <a:t>shader</a:t>
            </a:r>
            <a:r>
              <a:rPr lang="zh-CN" altLang="en-US" b="1" dirty="0" smtClean="0">
                <a:solidFill>
                  <a:srgbClr val="171717"/>
                </a:solidFill>
                <a:latin typeface="Segoe UI" panose="020B0502040204020203" pitchFamily="34" charset="0"/>
              </a:rPr>
              <a:t>计算时需要的</a:t>
            </a:r>
            <a:r>
              <a:rPr lang="en-US" altLang="zh-CN" b="1" dirty="0" smtClean="0">
                <a:solidFill>
                  <a:srgbClr val="171717"/>
                </a:solidFill>
                <a:latin typeface="Segoe UI" panose="020B0502040204020203" pitchFamily="34" charset="0"/>
              </a:rPr>
              <a:t>Resource</a:t>
            </a:r>
            <a:r>
              <a:rPr lang="zh-CN" altLang="en-US" b="1" dirty="0" smtClean="0">
                <a:solidFill>
                  <a:srgbClr val="171717"/>
                </a:solidFill>
                <a:latin typeface="Segoe UI" panose="020B0502040204020203" pitchFamily="34" charset="0"/>
              </a:rPr>
              <a:t>类型</a:t>
            </a:r>
            <a:endParaRPr lang="en-US" altLang="zh-CN" b="1" dirty="0" smtClean="0">
              <a:solidFill>
                <a:srgbClr val="171717"/>
              </a:solidFill>
              <a:latin typeface="Segoe UI" panose="020B0502040204020203" pitchFamily="34" charset="0"/>
            </a:endParaRPr>
          </a:p>
          <a:p>
            <a:pPr marL="742950" indent="-742950">
              <a:buFontTx/>
              <a:buAutoNum type="arabicPeriod"/>
            </a:pPr>
            <a:r>
              <a:rPr lang="zh-CN" altLang="en-US" b="1" dirty="0" smtClean="0">
                <a:solidFill>
                  <a:srgbClr val="171717"/>
                </a:solidFill>
                <a:latin typeface="Segoe UI" panose="020B0502040204020203" pitchFamily="34" charset="0"/>
              </a:rPr>
              <a:t>类似接口的定义，定义</a:t>
            </a:r>
            <a:r>
              <a:rPr lang="en-US" altLang="zh-CN" b="1" dirty="0" err="1" smtClean="0">
                <a:solidFill>
                  <a:srgbClr val="171717"/>
                </a:solidFill>
                <a:latin typeface="Segoe UI" panose="020B0502040204020203" pitchFamily="34" charset="0"/>
              </a:rPr>
              <a:t>shader</a:t>
            </a:r>
            <a:r>
              <a:rPr lang="zh-CN" altLang="en-US" b="1" dirty="0" smtClean="0">
                <a:solidFill>
                  <a:srgbClr val="171717"/>
                </a:solidFill>
                <a:latin typeface="Segoe UI" panose="020B0502040204020203" pitchFamily="34" charset="0"/>
              </a:rPr>
              <a:t>希望的数据类型，但不定义具体的数据</a:t>
            </a:r>
            <a:endParaRPr lang="en-US" altLang="zh-CN" b="1" dirty="0" smtClean="0">
              <a:solidFill>
                <a:srgbClr val="171717"/>
              </a:solidFill>
              <a:latin typeface="Segoe UI" panose="020B0502040204020203" pitchFamily="34" charset="0"/>
            </a:endParaRPr>
          </a:p>
          <a:p>
            <a:pPr marL="742950" indent="-742950">
              <a:buFontTx/>
              <a:buAutoNum type="arabicPeriod"/>
            </a:pPr>
            <a:r>
              <a:rPr lang="zh-CN" altLang="en-US" b="1" dirty="0" smtClean="0">
                <a:solidFill>
                  <a:srgbClr val="171717"/>
                </a:solidFill>
                <a:latin typeface="Segoe UI" panose="020B0502040204020203" pitchFamily="34" charset="0"/>
              </a:rPr>
              <a:t>通过</a:t>
            </a:r>
            <a:r>
              <a:rPr lang="en-US" altLang="zh-CN" b="1" dirty="0" smtClean="0">
                <a:solidFill>
                  <a:srgbClr val="171717"/>
                </a:solidFill>
                <a:latin typeface="Segoe UI" panose="020B0502040204020203" pitchFamily="34" charset="0"/>
              </a:rPr>
              <a:t>Root Parameter</a:t>
            </a:r>
            <a:r>
              <a:rPr lang="zh-CN" altLang="en-US" b="1" dirty="0" smtClean="0">
                <a:solidFill>
                  <a:srgbClr val="171717"/>
                </a:solidFill>
                <a:latin typeface="Segoe UI" panose="020B0502040204020203" pitchFamily="34" charset="0"/>
              </a:rPr>
              <a:t>指定</a:t>
            </a:r>
            <a:endParaRPr lang="en-US" altLang="zh-CN" b="1" dirty="0" smtClean="0">
              <a:solidFill>
                <a:srgbClr val="171717"/>
              </a:solidFill>
              <a:latin typeface="Segoe UI" panose="020B0502040204020203" pitchFamily="34" charset="0"/>
            </a:endParaRPr>
          </a:p>
        </p:txBody>
      </p:sp>
      <p:sp>
        <p:nvSpPr>
          <p:cNvPr id="8" name="矩形 7"/>
          <p:cNvSpPr/>
          <p:nvPr/>
        </p:nvSpPr>
        <p:spPr>
          <a:xfrm>
            <a:off x="16866932" y="4601305"/>
            <a:ext cx="5320715" cy="1200329"/>
          </a:xfrm>
          <a:prstGeom prst="rect">
            <a:avLst/>
          </a:prstGeom>
        </p:spPr>
        <p:txBody>
          <a:bodyPr wrap="square">
            <a:spAutoFit/>
          </a:bodyPr>
          <a:lstStyle/>
          <a:p>
            <a:pPr marL="742950" indent="-742950">
              <a:buFontTx/>
              <a:buAutoNum type="arabicPeriod"/>
            </a:pPr>
            <a:r>
              <a:rPr lang="en-US" altLang="zh-CN" b="1" dirty="0" smtClean="0">
                <a:solidFill>
                  <a:srgbClr val="171717"/>
                </a:solidFill>
                <a:latin typeface="Segoe UI" panose="020B0502040204020203" pitchFamily="34" charset="0"/>
              </a:rPr>
              <a:t>App</a:t>
            </a:r>
            <a:r>
              <a:rPr lang="zh-CN" altLang="en-US" b="1" dirty="0" smtClean="0">
                <a:solidFill>
                  <a:srgbClr val="171717"/>
                </a:solidFill>
                <a:latin typeface="Segoe UI" panose="020B0502040204020203" pitchFamily="34" charset="0"/>
              </a:rPr>
              <a:t>层</a:t>
            </a:r>
            <a:endParaRPr lang="en-US" altLang="zh-CN" b="1" dirty="0" smtClean="0">
              <a:solidFill>
                <a:srgbClr val="171717"/>
              </a:solidFill>
              <a:latin typeface="Segoe UI" panose="020B0502040204020203" pitchFamily="34" charset="0"/>
            </a:endParaRPr>
          </a:p>
          <a:p>
            <a:pPr marL="742950" indent="-742950">
              <a:buFontTx/>
              <a:buAutoNum type="arabicPeriod"/>
            </a:pPr>
            <a:r>
              <a:rPr lang="en-US" altLang="zh-CN" b="1" dirty="0" smtClean="0">
                <a:solidFill>
                  <a:srgbClr val="171717"/>
                </a:solidFill>
                <a:latin typeface="Segoe UI" panose="020B0502040204020203" pitchFamily="34" charset="0"/>
              </a:rPr>
              <a:t>Driver</a:t>
            </a:r>
            <a:r>
              <a:rPr lang="zh-CN" altLang="en-US" b="1" dirty="0" smtClean="0">
                <a:solidFill>
                  <a:srgbClr val="171717"/>
                </a:solidFill>
                <a:latin typeface="Segoe UI" panose="020B0502040204020203" pitchFamily="34" charset="0"/>
              </a:rPr>
              <a:t>层</a:t>
            </a:r>
            <a:endParaRPr lang="en-US" altLang="zh-CN" b="1" dirty="0" smtClean="0">
              <a:solidFill>
                <a:srgbClr val="171717"/>
              </a:solidFill>
              <a:latin typeface="Segoe UI" panose="020B0502040204020203" pitchFamily="34" charset="0"/>
            </a:endParaRPr>
          </a:p>
        </p:txBody>
      </p:sp>
    </p:spTree>
    <p:extLst>
      <p:ext uri="{BB962C8B-B14F-4D97-AF65-F5344CB8AC3E}">
        <p14:creationId xmlns:p14="http://schemas.microsoft.com/office/powerpoint/2010/main" val="1207875745"/>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2" name="组合 1"/>
          <p:cNvGrpSpPr/>
          <p:nvPr/>
        </p:nvGrpSpPr>
        <p:grpSpPr>
          <a:xfrm>
            <a:off x="1323975" y="0"/>
            <a:ext cx="13276928" cy="13716000"/>
            <a:chOff x="10467974" y="26142"/>
            <a:chExt cx="14478001" cy="13716000"/>
          </a:xfrm>
        </p:grpSpPr>
        <p:sp>
          <p:nvSpPr>
            <p:cNvPr id="3" name="Rectangle"/>
            <p:cNvSpPr/>
            <p:nvPr/>
          </p:nvSpPr>
          <p:spPr>
            <a:xfrm>
              <a:off x="10467975" y="26142"/>
              <a:ext cx="14478000" cy="13716000"/>
            </a:xfrm>
            <a:prstGeom prst="rect">
              <a:avLst/>
            </a:prstGeom>
            <a:solidFill>
              <a:schemeClr val="bg1">
                <a:alpha val="80000"/>
              </a:schemeClr>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dirty="0">
                <a:solidFill>
                  <a:srgbClr val="FFFFFF"/>
                </a:solidFill>
                <a:latin typeface="Helvetica"/>
                <a:ea typeface="Helvetica"/>
                <a:cs typeface="Helvetica"/>
                <a:sym typeface="Helvetica"/>
              </a:endParaRPr>
            </a:p>
          </p:txBody>
        </p:sp>
        <p:sp>
          <p:nvSpPr>
            <p:cNvPr id="4" name="Rectangle"/>
            <p:cNvSpPr/>
            <p:nvPr/>
          </p:nvSpPr>
          <p:spPr>
            <a:xfrm>
              <a:off x="10467974" y="3245592"/>
              <a:ext cx="8458201" cy="76200"/>
            </a:xfrm>
            <a:prstGeom prst="rect">
              <a:avLst/>
            </a:prstGeom>
            <a:solidFill>
              <a:srgbClr val="FFD966"/>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sz="3200">
                <a:solidFill>
                  <a:srgbClr val="FFFFFF"/>
                </a:solidFill>
                <a:latin typeface="方正姚体" panose="02010601030101010101" pitchFamily="2" charset="-122"/>
                <a:ea typeface="方正姚体" panose="02010601030101010101" pitchFamily="2" charset="-122"/>
                <a:cs typeface="Helvetica"/>
                <a:sym typeface="Helvetica"/>
              </a:endParaRPr>
            </a:p>
          </p:txBody>
        </p:sp>
        <p:pic>
          <p:nvPicPr>
            <p:cNvPr id="5"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16436" t="8536" r="16029" b="30822"/>
            <a:stretch>
              <a:fillRect/>
            </a:stretch>
          </p:blipFill>
          <p:spPr>
            <a:xfrm>
              <a:off x="10677524" y="1844694"/>
              <a:ext cx="1352551" cy="1381848"/>
            </a:xfrm>
            <a:prstGeom prst="rect">
              <a:avLst/>
            </a:prstGeom>
          </p:spPr>
        </p:pic>
      </p:grpSp>
      <p:sp>
        <p:nvSpPr>
          <p:cNvPr id="6" name="文本框 5"/>
          <p:cNvSpPr txBox="1"/>
          <p:nvPr/>
        </p:nvSpPr>
        <p:spPr>
          <a:xfrm>
            <a:off x="2873052" y="2141710"/>
            <a:ext cx="9414198" cy="1102866"/>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lvl="1">
              <a:lnSpc>
                <a:spcPct val="150000"/>
              </a:lnSpc>
              <a:spcBef>
                <a:spcPts val="600"/>
              </a:spcBef>
            </a:pPr>
            <a:r>
              <a:rPr lang="en-US" altLang="zh-CN" sz="4000" dirty="0" smtClean="0">
                <a:solidFill>
                  <a:srgbClr val="000000"/>
                </a:solidFill>
                <a:latin typeface="方正姚体" panose="02010601030101010101" pitchFamily="2" charset="-122"/>
                <a:ea typeface="方正姚体" panose="02010601030101010101" pitchFamily="2" charset="-122"/>
                <a:sym typeface="Helvetica Light"/>
              </a:rPr>
              <a:t>3.2 </a:t>
            </a:r>
            <a:r>
              <a:rPr kumimoji="0" lang="en-US" altLang="zh-CN" sz="4000" b="0" i="0" u="none" strike="noStrike" cap="none" spc="0" normalizeH="0" baseline="0" dirty="0" smtClean="0">
                <a:ln>
                  <a:noFill/>
                </a:ln>
                <a:solidFill>
                  <a:srgbClr val="000000"/>
                </a:solidFill>
                <a:effectLst/>
                <a:uFillTx/>
                <a:latin typeface="方正姚体" panose="02010601030101010101" pitchFamily="2" charset="-122"/>
                <a:ea typeface="方正姚体" panose="02010601030101010101" pitchFamily="2" charset="-122"/>
                <a:sym typeface="Helvetica Light"/>
              </a:rPr>
              <a:t>Root</a:t>
            </a:r>
            <a:r>
              <a:rPr kumimoji="0" lang="en-US" altLang="zh-CN" sz="4000" b="0" i="0" u="none" strike="noStrike" cap="none" spc="0" normalizeH="0" dirty="0" smtClean="0">
                <a:ln>
                  <a:noFill/>
                </a:ln>
                <a:solidFill>
                  <a:srgbClr val="000000"/>
                </a:solidFill>
                <a:effectLst/>
                <a:uFillTx/>
                <a:latin typeface="方正姚体" panose="02010601030101010101" pitchFamily="2" charset="-122"/>
                <a:ea typeface="方正姚体" panose="02010601030101010101" pitchFamily="2" charset="-122"/>
                <a:sym typeface="Helvetica Light"/>
              </a:rPr>
              <a:t> </a:t>
            </a:r>
            <a:r>
              <a:rPr kumimoji="0" lang="en-US" altLang="zh-CN" sz="4000" b="0" i="0" u="none" strike="noStrike" cap="none" spc="0" normalizeH="0" dirty="0" smtClean="0">
                <a:ln>
                  <a:noFill/>
                </a:ln>
                <a:solidFill>
                  <a:srgbClr val="000000"/>
                </a:solidFill>
                <a:effectLst/>
                <a:uFillTx/>
                <a:latin typeface="方正姚体" panose="02010601030101010101" pitchFamily="2" charset="-122"/>
                <a:ea typeface="方正姚体" panose="02010601030101010101" pitchFamily="2" charset="-122"/>
                <a:sym typeface="Helvetica Light"/>
              </a:rPr>
              <a:t>Signature</a:t>
            </a:r>
            <a:endParaRPr lang="en-US" altLang="zh-CN" sz="3200" dirty="0" smtClean="0">
              <a:solidFill>
                <a:srgbClr val="000000"/>
              </a:solidFill>
              <a:sym typeface="Helvetica Light"/>
            </a:endParaRPr>
          </a:p>
        </p:txBody>
      </p:sp>
      <p:sp>
        <p:nvSpPr>
          <p:cNvPr id="7" name="矩形 6"/>
          <p:cNvSpPr/>
          <p:nvPr/>
        </p:nvSpPr>
        <p:spPr>
          <a:xfrm>
            <a:off x="2379968" y="4278140"/>
            <a:ext cx="11578079" cy="2308324"/>
          </a:xfrm>
          <a:prstGeom prst="rect">
            <a:avLst/>
          </a:prstGeom>
        </p:spPr>
        <p:txBody>
          <a:bodyPr wrap="square">
            <a:spAutoFit/>
          </a:bodyPr>
          <a:lstStyle/>
          <a:p>
            <a:pPr marL="742950" indent="-742950">
              <a:buFontTx/>
              <a:buAutoNum type="arabicPeriod"/>
            </a:pPr>
            <a:r>
              <a:rPr lang="en-US" altLang="zh-CN" b="1" dirty="0" smtClean="0">
                <a:solidFill>
                  <a:srgbClr val="171717"/>
                </a:solidFill>
                <a:latin typeface="Segoe UI" panose="020B0502040204020203" pitchFamily="34" charset="0"/>
              </a:rPr>
              <a:t>Root Constants</a:t>
            </a:r>
          </a:p>
          <a:p>
            <a:pPr marL="742950" indent="-742950">
              <a:buFontTx/>
              <a:buAutoNum type="arabicPeriod"/>
            </a:pPr>
            <a:r>
              <a:rPr lang="en-US" altLang="zh-CN" b="1" dirty="0" smtClean="0">
                <a:solidFill>
                  <a:srgbClr val="171717"/>
                </a:solidFill>
                <a:latin typeface="Segoe UI" panose="020B0502040204020203" pitchFamily="34" charset="0"/>
              </a:rPr>
              <a:t>Root Descriptor</a:t>
            </a:r>
            <a:r>
              <a:rPr lang="zh-CN" altLang="en-US" b="1" dirty="0" smtClean="0">
                <a:solidFill>
                  <a:srgbClr val="171717"/>
                </a:solidFill>
                <a:latin typeface="Segoe UI" panose="020B0502040204020203" pitchFamily="34" charset="0"/>
              </a:rPr>
              <a:t>（</a:t>
            </a:r>
            <a:r>
              <a:rPr lang="en-US" altLang="zh-CN" b="1" dirty="0" smtClean="0">
                <a:solidFill>
                  <a:srgbClr val="171717"/>
                </a:solidFill>
                <a:latin typeface="Segoe UI" panose="020B0502040204020203" pitchFamily="34" charset="0"/>
              </a:rPr>
              <a:t>inline Descriptor</a:t>
            </a:r>
            <a:r>
              <a:rPr lang="zh-CN" altLang="en-US" b="1" dirty="0" smtClean="0">
                <a:solidFill>
                  <a:srgbClr val="171717"/>
                </a:solidFill>
                <a:latin typeface="Segoe UI" panose="020B0502040204020203" pitchFamily="34" charset="0"/>
              </a:rPr>
              <a:t>，</a:t>
            </a:r>
            <a:r>
              <a:rPr lang="en-US" altLang="zh-CN" b="1" dirty="0" smtClean="0">
                <a:solidFill>
                  <a:srgbClr val="171717"/>
                </a:solidFill>
                <a:latin typeface="Segoe UI" panose="020B0502040204020203" pitchFamily="34" charset="0"/>
              </a:rPr>
              <a:t>used many times</a:t>
            </a:r>
            <a:r>
              <a:rPr lang="zh-CN" altLang="en-US" b="1" dirty="0" smtClean="0">
                <a:solidFill>
                  <a:srgbClr val="171717"/>
                </a:solidFill>
                <a:latin typeface="Segoe UI" panose="020B0502040204020203" pitchFamily="34" charset="0"/>
              </a:rPr>
              <a:t>）</a:t>
            </a:r>
            <a:endParaRPr lang="en-US" altLang="zh-CN" b="1" dirty="0" smtClean="0">
              <a:solidFill>
                <a:srgbClr val="171717"/>
              </a:solidFill>
              <a:latin typeface="Segoe UI" panose="020B0502040204020203" pitchFamily="34" charset="0"/>
            </a:endParaRPr>
          </a:p>
          <a:p>
            <a:pPr marL="742950" indent="-742950">
              <a:buFontTx/>
              <a:buAutoNum type="arabicPeriod"/>
            </a:pPr>
            <a:r>
              <a:rPr lang="en-US" altLang="zh-CN" b="1" dirty="0" smtClean="0">
                <a:solidFill>
                  <a:srgbClr val="171717"/>
                </a:solidFill>
                <a:latin typeface="Segoe UI" panose="020B0502040204020203" pitchFamily="34" charset="0"/>
              </a:rPr>
              <a:t>Descriptor</a:t>
            </a:r>
            <a:r>
              <a:rPr lang="en-US" altLang="zh-CN" b="1" dirty="0">
                <a:solidFill>
                  <a:srgbClr val="171717"/>
                </a:solidFill>
                <a:latin typeface="Segoe UI" panose="020B0502040204020203" pitchFamily="34" charset="0"/>
              </a:rPr>
              <a:t> </a:t>
            </a:r>
            <a:r>
              <a:rPr lang="en-US" altLang="zh-CN" b="1" dirty="0" smtClean="0">
                <a:solidFill>
                  <a:srgbClr val="171717"/>
                </a:solidFill>
                <a:latin typeface="Segoe UI" panose="020B0502040204020203" pitchFamily="34" charset="0"/>
              </a:rPr>
              <a:t>Tables</a:t>
            </a:r>
          </a:p>
        </p:txBody>
      </p:sp>
      <p:pic>
        <p:nvPicPr>
          <p:cNvPr id="9" name="图片 8"/>
          <p:cNvPicPr>
            <a:picLocks noChangeAspect="1"/>
          </p:cNvPicPr>
          <p:nvPr/>
        </p:nvPicPr>
        <p:blipFill>
          <a:blip r:embed="rId4"/>
          <a:stretch>
            <a:fillRect/>
          </a:stretch>
        </p:blipFill>
        <p:spPr>
          <a:xfrm>
            <a:off x="16486095" y="5184121"/>
            <a:ext cx="6718980" cy="3798514"/>
          </a:xfrm>
          <a:prstGeom prst="rect">
            <a:avLst/>
          </a:prstGeom>
        </p:spPr>
      </p:pic>
    </p:spTree>
    <p:extLst>
      <p:ext uri="{BB962C8B-B14F-4D97-AF65-F5344CB8AC3E}">
        <p14:creationId xmlns:p14="http://schemas.microsoft.com/office/powerpoint/2010/main" val="794358830"/>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2" name="组合 1"/>
          <p:cNvGrpSpPr/>
          <p:nvPr/>
        </p:nvGrpSpPr>
        <p:grpSpPr>
          <a:xfrm>
            <a:off x="1323975" y="0"/>
            <a:ext cx="13276928" cy="13716000"/>
            <a:chOff x="10467974" y="26142"/>
            <a:chExt cx="14478001" cy="13716000"/>
          </a:xfrm>
        </p:grpSpPr>
        <p:sp>
          <p:nvSpPr>
            <p:cNvPr id="3" name="Rectangle"/>
            <p:cNvSpPr/>
            <p:nvPr/>
          </p:nvSpPr>
          <p:spPr>
            <a:xfrm>
              <a:off x="10467975" y="26142"/>
              <a:ext cx="14478000" cy="13716000"/>
            </a:xfrm>
            <a:prstGeom prst="rect">
              <a:avLst/>
            </a:prstGeom>
            <a:solidFill>
              <a:schemeClr val="bg1">
                <a:alpha val="80000"/>
              </a:schemeClr>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dirty="0">
                <a:solidFill>
                  <a:srgbClr val="FFFFFF"/>
                </a:solidFill>
                <a:latin typeface="Helvetica"/>
                <a:ea typeface="Helvetica"/>
                <a:cs typeface="Helvetica"/>
                <a:sym typeface="Helvetica"/>
              </a:endParaRPr>
            </a:p>
          </p:txBody>
        </p:sp>
        <p:sp>
          <p:nvSpPr>
            <p:cNvPr id="4" name="Rectangle"/>
            <p:cNvSpPr/>
            <p:nvPr/>
          </p:nvSpPr>
          <p:spPr>
            <a:xfrm>
              <a:off x="10467974" y="3245592"/>
              <a:ext cx="8458201" cy="76200"/>
            </a:xfrm>
            <a:prstGeom prst="rect">
              <a:avLst/>
            </a:prstGeom>
            <a:solidFill>
              <a:srgbClr val="FFD966"/>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sz="3200">
                <a:solidFill>
                  <a:srgbClr val="FFFFFF"/>
                </a:solidFill>
                <a:latin typeface="方正姚体" panose="02010601030101010101" pitchFamily="2" charset="-122"/>
                <a:ea typeface="方正姚体" panose="02010601030101010101" pitchFamily="2" charset="-122"/>
                <a:cs typeface="Helvetica"/>
                <a:sym typeface="Helvetica"/>
              </a:endParaRPr>
            </a:p>
          </p:txBody>
        </p:sp>
        <p:pic>
          <p:nvPicPr>
            <p:cNvPr id="5"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16436" t="8536" r="16029" b="30822"/>
            <a:stretch>
              <a:fillRect/>
            </a:stretch>
          </p:blipFill>
          <p:spPr>
            <a:xfrm>
              <a:off x="10677524" y="1844694"/>
              <a:ext cx="1352551" cy="1381848"/>
            </a:xfrm>
            <a:prstGeom prst="rect">
              <a:avLst/>
            </a:prstGeom>
          </p:spPr>
        </p:pic>
      </p:grpSp>
      <p:sp>
        <p:nvSpPr>
          <p:cNvPr id="6" name="文本框 5"/>
          <p:cNvSpPr txBox="1"/>
          <p:nvPr/>
        </p:nvSpPr>
        <p:spPr>
          <a:xfrm>
            <a:off x="2873052" y="2141710"/>
            <a:ext cx="9414198" cy="1102866"/>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lvl="1">
              <a:lnSpc>
                <a:spcPct val="150000"/>
              </a:lnSpc>
              <a:spcBef>
                <a:spcPts val="600"/>
              </a:spcBef>
            </a:pPr>
            <a:r>
              <a:rPr lang="en-US" altLang="zh-CN" sz="4000" dirty="0">
                <a:solidFill>
                  <a:srgbClr val="000000"/>
                </a:solidFill>
                <a:latin typeface="方正姚体" panose="02010601030101010101" pitchFamily="2" charset="-122"/>
                <a:ea typeface="方正姚体" panose="02010601030101010101" pitchFamily="2" charset="-122"/>
                <a:sym typeface="Helvetica Light"/>
              </a:rPr>
              <a:t>1</a:t>
            </a:r>
            <a:r>
              <a:rPr kumimoji="0" lang="en-US" altLang="zh-CN" sz="4000" b="0" i="0" u="none" strike="noStrike" cap="none" spc="0" normalizeH="0" baseline="0" dirty="0" smtClean="0">
                <a:ln>
                  <a:noFill/>
                </a:ln>
                <a:solidFill>
                  <a:srgbClr val="000000"/>
                </a:solidFill>
                <a:effectLst/>
                <a:uFillTx/>
                <a:latin typeface="方正姚体" panose="02010601030101010101" pitchFamily="2" charset="-122"/>
                <a:ea typeface="方正姚体" panose="02010601030101010101" pitchFamily="2" charset="-122"/>
                <a:sym typeface="Helvetica Light"/>
              </a:rPr>
              <a:t>. Root</a:t>
            </a:r>
            <a:r>
              <a:rPr kumimoji="0" lang="en-US" altLang="zh-CN" sz="4000" b="0" i="0" u="none" strike="noStrike" cap="none" spc="0" normalizeH="0" dirty="0" smtClean="0">
                <a:ln>
                  <a:noFill/>
                </a:ln>
                <a:solidFill>
                  <a:srgbClr val="000000"/>
                </a:solidFill>
                <a:effectLst/>
                <a:uFillTx/>
                <a:latin typeface="方正姚体" panose="02010601030101010101" pitchFamily="2" charset="-122"/>
                <a:ea typeface="方正姚体" panose="02010601030101010101" pitchFamily="2" charset="-122"/>
                <a:sym typeface="Helvetica Light"/>
              </a:rPr>
              <a:t> Signature</a:t>
            </a:r>
            <a:endParaRPr lang="en-US" altLang="zh-CN" sz="3200" dirty="0" smtClean="0">
              <a:solidFill>
                <a:srgbClr val="000000"/>
              </a:solidFill>
              <a:sym typeface="Helvetica Light"/>
            </a:endParaRPr>
          </a:p>
        </p:txBody>
      </p:sp>
      <p:sp>
        <p:nvSpPr>
          <p:cNvPr id="7" name="矩形 6"/>
          <p:cNvSpPr/>
          <p:nvPr/>
        </p:nvSpPr>
        <p:spPr>
          <a:xfrm>
            <a:off x="2379968" y="4278140"/>
            <a:ext cx="11578079" cy="7294305"/>
          </a:xfrm>
          <a:prstGeom prst="rect">
            <a:avLst/>
          </a:prstGeom>
        </p:spPr>
        <p:txBody>
          <a:bodyPr wrap="square">
            <a:spAutoFit/>
          </a:bodyPr>
          <a:lstStyle/>
          <a:p>
            <a:pPr marL="742950" indent="-742950">
              <a:buFontTx/>
              <a:buAutoNum type="arabicPeriod"/>
            </a:pPr>
            <a:r>
              <a:rPr lang="en-US" altLang="zh-CN" b="1" dirty="0" smtClean="0">
                <a:solidFill>
                  <a:srgbClr val="171717"/>
                </a:solidFill>
                <a:latin typeface="Segoe UI" panose="020B0502040204020203" pitchFamily="34" charset="0"/>
              </a:rPr>
              <a:t>Root Signature</a:t>
            </a:r>
            <a:r>
              <a:rPr lang="zh-CN" altLang="en-US" b="1" dirty="0" smtClean="0">
                <a:solidFill>
                  <a:srgbClr val="171717"/>
                </a:solidFill>
                <a:latin typeface="Segoe UI" panose="020B0502040204020203" pitchFamily="34" charset="0"/>
              </a:rPr>
              <a:t>的布局灵活，但</a:t>
            </a:r>
            <a:r>
              <a:rPr lang="en-US" altLang="zh-CN" b="1" dirty="0" smtClean="0">
                <a:solidFill>
                  <a:srgbClr val="171717"/>
                </a:solidFill>
                <a:latin typeface="Segoe UI" panose="020B0502040204020203" pitchFamily="34" charset="0"/>
              </a:rPr>
              <a:t>app</a:t>
            </a:r>
            <a:r>
              <a:rPr lang="zh-CN" altLang="en-US" b="1" dirty="0" smtClean="0">
                <a:solidFill>
                  <a:srgbClr val="171717"/>
                </a:solidFill>
                <a:latin typeface="Segoe UI" panose="020B0502040204020203" pitchFamily="34" charset="0"/>
              </a:rPr>
              <a:t>层应当控制</a:t>
            </a:r>
            <a:r>
              <a:rPr lang="en-US" altLang="zh-CN" b="1" dirty="0" smtClean="0">
                <a:solidFill>
                  <a:srgbClr val="171717"/>
                </a:solidFill>
                <a:latin typeface="Segoe UI" panose="020B0502040204020203" pitchFamily="34" charset="0"/>
              </a:rPr>
              <a:t>Root Signature </a:t>
            </a:r>
            <a:r>
              <a:rPr lang="zh-CN" altLang="en-US" b="1" dirty="0" smtClean="0">
                <a:solidFill>
                  <a:srgbClr val="171717"/>
                </a:solidFill>
                <a:latin typeface="Segoe UI" panose="020B0502040204020203" pitchFamily="34" charset="0"/>
              </a:rPr>
              <a:t>越小越好</a:t>
            </a:r>
            <a:endParaRPr lang="en-US" altLang="zh-CN" b="1" dirty="0" smtClean="0">
              <a:solidFill>
                <a:srgbClr val="171717"/>
              </a:solidFill>
              <a:latin typeface="Segoe UI" panose="020B0502040204020203" pitchFamily="34" charset="0"/>
            </a:endParaRPr>
          </a:p>
          <a:p>
            <a:pPr marL="742950" indent="-742950">
              <a:buFontTx/>
              <a:buAutoNum type="arabicPeriod"/>
            </a:pPr>
            <a:r>
              <a:rPr lang="zh-CN" altLang="en-US" b="1" dirty="0" smtClean="0">
                <a:solidFill>
                  <a:srgbClr val="171717"/>
                </a:solidFill>
                <a:latin typeface="Segoe UI" panose="020B0502040204020203" pitchFamily="34" charset="0"/>
              </a:rPr>
              <a:t>绘制时通过</a:t>
            </a:r>
            <a:r>
              <a:rPr lang="en-US" altLang="zh-CN" b="1" dirty="0" smtClean="0">
                <a:solidFill>
                  <a:srgbClr val="171717"/>
                </a:solidFill>
                <a:latin typeface="Segoe UI" panose="020B0502040204020203" pitchFamily="34" charset="0"/>
              </a:rPr>
              <a:t>Root Signature </a:t>
            </a:r>
            <a:r>
              <a:rPr lang="zh-CN" altLang="en-US" b="1" dirty="0" smtClean="0">
                <a:solidFill>
                  <a:srgbClr val="171717"/>
                </a:solidFill>
                <a:latin typeface="Segoe UI" panose="020B0502040204020203" pitchFamily="34" charset="0"/>
              </a:rPr>
              <a:t>传给</a:t>
            </a:r>
            <a:r>
              <a:rPr lang="en-US" altLang="zh-CN" b="1" dirty="0" err="1" smtClean="0">
                <a:solidFill>
                  <a:srgbClr val="171717"/>
                </a:solidFill>
                <a:latin typeface="Segoe UI" panose="020B0502040204020203" pitchFamily="34" charset="0"/>
              </a:rPr>
              <a:t>shader</a:t>
            </a:r>
            <a:r>
              <a:rPr lang="zh-CN" altLang="en-US" b="1" dirty="0" smtClean="0">
                <a:solidFill>
                  <a:srgbClr val="171717"/>
                </a:solidFill>
                <a:latin typeface="Segoe UI" panose="020B0502040204020203" pitchFamily="34" charset="0"/>
              </a:rPr>
              <a:t>计算的</a:t>
            </a:r>
            <a:r>
              <a:rPr lang="en-US" altLang="zh-CN" b="1" dirty="0" smtClean="0">
                <a:solidFill>
                  <a:srgbClr val="171717"/>
                </a:solidFill>
                <a:latin typeface="Segoe UI" panose="020B0502040204020203" pitchFamily="34" charset="0"/>
              </a:rPr>
              <a:t>resource</a:t>
            </a:r>
            <a:r>
              <a:rPr lang="zh-CN" altLang="en-US" b="1" dirty="0" smtClean="0">
                <a:solidFill>
                  <a:srgbClr val="171717"/>
                </a:solidFill>
                <a:latin typeface="Segoe UI" panose="020B0502040204020203" pitchFamily="34" charset="0"/>
              </a:rPr>
              <a:t>会根据</a:t>
            </a:r>
            <a:r>
              <a:rPr lang="en-US" altLang="zh-CN" b="1" dirty="0" err="1" smtClean="0">
                <a:solidFill>
                  <a:srgbClr val="171717"/>
                </a:solidFill>
                <a:latin typeface="Segoe UI" panose="020B0502040204020203" pitchFamily="34" charset="0"/>
              </a:rPr>
              <a:t>drawcall</a:t>
            </a:r>
            <a:r>
              <a:rPr lang="zh-CN" altLang="en-US" b="1" dirty="0" smtClean="0">
                <a:solidFill>
                  <a:srgbClr val="171717"/>
                </a:solidFill>
                <a:latin typeface="Segoe UI" panose="020B0502040204020203" pitchFamily="34" charset="0"/>
              </a:rPr>
              <a:t>变化，所以，在绘制时每个</a:t>
            </a:r>
            <a:r>
              <a:rPr lang="en-US" altLang="zh-CN" b="1" dirty="0" err="1" smtClean="0">
                <a:solidFill>
                  <a:srgbClr val="171717"/>
                </a:solidFill>
                <a:latin typeface="Segoe UI" panose="020B0502040204020203" pitchFamily="34" charset="0"/>
              </a:rPr>
              <a:t>Drawcacll</a:t>
            </a:r>
            <a:r>
              <a:rPr lang="zh-CN" altLang="en-US" b="1" dirty="0" smtClean="0">
                <a:solidFill>
                  <a:srgbClr val="171717"/>
                </a:solidFill>
                <a:latin typeface="Segoe UI" panose="020B0502040204020203" pitchFamily="34" charset="0"/>
              </a:rPr>
              <a:t>可能有一套独一无二的</a:t>
            </a:r>
            <a:r>
              <a:rPr lang="en-US" altLang="zh-CN" b="1" dirty="0" smtClean="0">
                <a:solidFill>
                  <a:srgbClr val="171717"/>
                </a:solidFill>
                <a:latin typeface="Segoe UI" panose="020B0502040204020203" pitchFamily="34" charset="0"/>
              </a:rPr>
              <a:t>Root Signature</a:t>
            </a:r>
            <a:r>
              <a:rPr lang="zh-CN" altLang="en-US" b="1" dirty="0" smtClean="0">
                <a:solidFill>
                  <a:srgbClr val="171717"/>
                </a:solidFill>
                <a:latin typeface="Segoe UI" panose="020B0502040204020203" pitchFamily="34" charset="0"/>
              </a:rPr>
              <a:t>状态；这就是所说的，</a:t>
            </a:r>
            <a:r>
              <a:rPr lang="en-US" altLang="zh-CN" b="1" dirty="0" smtClean="0">
                <a:solidFill>
                  <a:srgbClr val="171717"/>
                </a:solidFill>
                <a:latin typeface="Segoe UI" panose="020B0502040204020203" pitchFamily="34" charset="0"/>
              </a:rPr>
              <a:t>Root Signature</a:t>
            </a:r>
            <a:r>
              <a:rPr lang="zh-CN" altLang="en-US" b="1" dirty="0" smtClean="0">
                <a:solidFill>
                  <a:srgbClr val="171717"/>
                </a:solidFill>
                <a:latin typeface="Segoe UI" panose="020B0502040204020203" pitchFamily="34" charset="0"/>
              </a:rPr>
              <a:t>定义时只定义数据类型（</a:t>
            </a:r>
            <a:r>
              <a:rPr lang="en-US" altLang="zh-CN" b="1" dirty="0" smtClean="0">
                <a:solidFill>
                  <a:srgbClr val="171717"/>
                </a:solidFill>
                <a:latin typeface="Segoe UI" panose="020B0502040204020203" pitchFamily="34" charset="0"/>
              </a:rPr>
              <a:t>Data Type</a:t>
            </a:r>
            <a:r>
              <a:rPr lang="zh-CN" altLang="en-US" b="1" dirty="0" smtClean="0">
                <a:solidFill>
                  <a:srgbClr val="171717"/>
                </a:solidFill>
                <a:latin typeface="Segoe UI" panose="020B0502040204020203" pitchFamily="34" charset="0"/>
              </a:rPr>
              <a:t>），不定义数据内容（</a:t>
            </a:r>
            <a:r>
              <a:rPr lang="en-US" altLang="zh-CN" b="1" dirty="0" smtClean="0">
                <a:solidFill>
                  <a:srgbClr val="171717"/>
                </a:solidFill>
                <a:latin typeface="Segoe UI" panose="020B0502040204020203" pitchFamily="34" charset="0"/>
              </a:rPr>
              <a:t>Data Content</a:t>
            </a:r>
            <a:r>
              <a:rPr lang="zh-CN" altLang="en-US" b="1" dirty="0" smtClean="0">
                <a:solidFill>
                  <a:srgbClr val="171717"/>
                </a:solidFill>
                <a:latin typeface="Segoe UI" panose="020B0502040204020203" pitchFamily="34" charset="0"/>
              </a:rPr>
              <a:t>）</a:t>
            </a:r>
            <a:endParaRPr lang="en-US" altLang="zh-CN" b="1" dirty="0" smtClean="0">
              <a:solidFill>
                <a:srgbClr val="171717"/>
              </a:solidFill>
              <a:latin typeface="Segoe UI" panose="020B0502040204020203" pitchFamily="34" charset="0"/>
            </a:endParaRPr>
          </a:p>
          <a:p>
            <a:pPr marL="742950" indent="-742950">
              <a:buFontTx/>
              <a:buAutoNum type="arabicPeriod"/>
            </a:pPr>
            <a:r>
              <a:rPr lang="zh-CN" altLang="en-US" b="1" dirty="0">
                <a:solidFill>
                  <a:srgbClr val="171717"/>
                </a:solidFill>
                <a:latin typeface="Segoe UI" panose="020B0502040204020203" pitchFamily="34" charset="0"/>
              </a:rPr>
              <a:t>理想情况</a:t>
            </a:r>
            <a:r>
              <a:rPr lang="zh-CN" altLang="en-US" b="1" dirty="0" smtClean="0">
                <a:solidFill>
                  <a:srgbClr val="171717"/>
                </a:solidFill>
                <a:latin typeface="Segoe UI" panose="020B0502040204020203" pitchFamily="34" charset="0"/>
              </a:rPr>
              <a:t>下，会有一组</a:t>
            </a:r>
            <a:r>
              <a:rPr lang="en-US" altLang="zh-CN" b="1" dirty="0" smtClean="0">
                <a:solidFill>
                  <a:srgbClr val="171717"/>
                </a:solidFill>
                <a:latin typeface="Segoe UI" panose="020B0502040204020203" pitchFamily="34" charset="0"/>
              </a:rPr>
              <a:t>PSO</a:t>
            </a:r>
            <a:r>
              <a:rPr lang="zh-CN" altLang="en-US" b="1" dirty="0" smtClean="0">
                <a:solidFill>
                  <a:srgbClr val="171717"/>
                </a:solidFill>
                <a:latin typeface="Segoe UI" panose="020B0502040204020203" pitchFamily="34" charset="0"/>
              </a:rPr>
              <a:t>对应一个相同的</a:t>
            </a:r>
            <a:r>
              <a:rPr lang="en-US" altLang="zh-CN" b="1" dirty="0" smtClean="0">
                <a:solidFill>
                  <a:srgbClr val="171717"/>
                </a:solidFill>
                <a:latin typeface="Segoe UI" panose="020B0502040204020203" pitchFamily="34" charset="0"/>
              </a:rPr>
              <a:t>Root Signature</a:t>
            </a:r>
            <a:r>
              <a:rPr lang="zh-CN" altLang="en-US" b="1" dirty="0" smtClean="0">
                <a:solidFill>
                  <a:srgbClr val="171717"/>
                </a:solidFill>
                <a:latin typeface="Segoe UI" panose="020B0502040204020203" pitchFamily="34" charset="0"/>
              </a:rPr>
              <a:t>，每个</a:t>
            </a:r>
            <a:r>
              <a:rPr lang="en-US" altLang="zh-CN" b="1" dirty="0" err="1" smtClean="0">
                <a:solidFill>
                  <a:srgbClr val="171717"/>
                </a:solidFill>
                <a:latin typeface="Segoe UI" panose="020B0502040204020203" pitchFamily="34" charset="0"/>
              </a:rPr>
              <a:t>pso</a:t>
            </a:r>
            <a:r>
              <a:rPr lang="zh-CN" altLang="en-US" b="1" dirty="0" smtClean="0">
                <a:solidFill>
                  <a:srgbClr val="171717"/>
                </a:solidFill>
                <a:latin typeface="Segoe UI" panose="020B0502040204020203" pitchFamily="34" charset="0"/>
              </a:rPr>
              <a:t>执行时可以单个设置自己的</a:t>
            </a:r>
            <a:r>
              <a:rPr lang="en-US" altLang="zh-CN" b="1" dirty="0" smtClean="0">
                <a:solidFill>
                  <a:srgbClr val="171717"/>
                </a:solidFill>
                <a:latin typeface="Segoe UI" panose="020B0502040204020203" pitchFamily="34" charset="0"/>
              </a:rPr>
              <a:t>binding</a:t>
            </a:r>
            <a:r>
              <a:rPr lang="zh-CN" altLang="en-US" b="1" dirty="0" smtClean="0">
                <a:solidFill>
                  <a:srgbClr val="171717"/>
                </a:solidFill>
                <a:latin typeface="Segoe UI" panose="020B0502040204020203" pitchFamily="34" charset="0"/>
              </a:rPr>
              <a:t>数据</a:t>
            </a:r>
            <a:endParaRPr lang="en-US" altLang="zh-CN" b="1" dirty="0" smtClean="0">
              <a:solidFill>
                <a:srgbClr val="171717"/>
              </a:solidFill>
              <a:latin typeface="Segoe UI" panose="020B0502040204020203" pitchFamily="34" charset="0"/>
            </a:endParaRPr>
          </a:p>
          <a:p>
            <a:pPr marL="742950" indent="-742950">
              <a:buFontTx/>
              <a:buAutoNum type="arabicPeriod"/>
            </a:pPr>
            <a:r>
              <a:rPr lang="en-US" altLang="zh-CN" b="1" dirty="0" smtClean="0">
                <a:solidFill>
                  <a:srgbClr val="171717"/>
                </a:solidFill>
                <a:latin typeface="Segoe UI" panose="020B0502040204020203" pitchFamily="34" charset="0"/>
              </a:rPr>
              <a:t>App</a:t>
            </a:r>
            <a:r>
              <a:rPr lang="zh-CN" altLang="en-US" b="1" dirty="0" smtClean="0">
                <a:solidFill>
                  <a:srgbClr val="171717"/>
                </a:solidFill>
                <a:latin typeface="Segoe UI" panose="020B0502040204020203" pitchFamily="34" charset="0"/>
              </a:rPr>
              <a:t>层可以控制</a:t>
            </a:r>
            <a:r>
              <a:rPr lang="en-US" altLang="zh-CN" b="1" dirty="0" smtClean="0">
                <a:solidFill>
                  <a:srgbClr val="171717"/>
                </a:solidFill>
                <a:latin typeface="Segoe UI" panose="020B0502040204020203" pitchFamily="34" charset="0"/>
              </a:rPr>
              <a:t>descriptor table </a:t>
            </a:r>
            <a:r>
              <a:rPr lang="zh-CN" altLang="en-US" b="1" dirty="0" smtClean="0">
                <a:solidFill>
                  <a:srgbClr val="171717"/>
                </a:solidFill>
                <a:latin typeface="Segoe UI" panose="020B0502040204020203" pitchFamily="34" charset="0"/>
              </a:rPr>
              <a:t>和</a:t>
            </a:r>
            <a:r>
              <a:rPr lang="en-US" altLang="zh-CN" b="1" dirty="0" smtClean="0">
                <a:solidFill>
                  <a:srgbClr val="171717"/>
                </a:solidFill>
                <a:latin typeface="Segoe UI" panose="020B0502040204020203" pitchFamily="34" charset="0"/>
              </a:rPr>
              <a:t>inline descriptor</a:t>
            </a:r>
            <a:r>
              <a:rPr lang="zh-CN" altLang="en-US" b="1" dirty="0" smtClean="0">
                <a:solidFill>
                  <a:srgbClr val="171717"/>
                </a:solidFill>
                <a:latin typeface="Segoe UI" panose="020B0502040204020203" pitchFamily="34" charset="0"/>
              </a:rPr>
              <a:t>的数量</a:t>
            </a:r>
            <a:endParaRPr lang="en-US" altLang="zh-CN" b="1" dirty="0" smtClean="0">
              <a:solidFill>
                <a:srgbClr val="171717"/>
              </a:solidFill>
              <a:latin typeface="Segoe UI" panose="020B0502040204020203" pitchFamily="34" charset="0"/>
            </a:endParaRPr>
          </a:p>
        </p:txBody>
      </p:sp>
    </p:spTree>
    <p:extLst>
      <p:ext uri="{BB962C8B-B14F-4D97-AF65-F5344CB8AC3E}">
        <p14:creationId xmlns:p14="http://schemas.microsoft.com/office/powerpoint/2010/main" val="3491304662"/>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2" name="组合 1"/>
          <p:cNvGrpSpPr/>
          <p:nvPr/>
        </p:nvGrpSpPr>
        <p:grpSpPr>
          <a:xfrm>
            <a:off x="1323975" y="0"/>
            <a:ext cx="13276928" cy="13716000"/>
            <a:chOff x="10467974" y="26142"/>
            <a:chExt cx="14478001" cy="13716000"/>
          </a:xfrm>
        </p:grpSpPr>
        <p:sp>
          <p:nvSpPr>
            <p:cNvPr id="3" name="Rectangle"/>
            <p:cNvSpPr/>
            <p:nvPr/>
          </p:nvSpPr>
          <p:spPr>
            <a:xfrm>
              <a:off x="10467975" y="26142"/>
              <a:ext cx="14478000" cy="13716000"/>
            </a:xfrm>
            <a:prstGeom prst="rect">
              <a:avLst/>
            </a:prstGeom>
            <a:solidFill>
              <a:schemeClr val="bg1">
                <a:alpha val="80000"/>
              </a:schemeClr>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dirty="0">
                <a:solidFill>
                  <a:srgbClr val="FFFFFF"/>
                </a:solidFill>
                <a:latin typeface="Helvetica"/>
                <a:ea typeface="Helvetica"/>
                <a:cs typeface="Helvetica"/>
                <a:sym typeface="Helvetica"/>
              </a:endParaRPr>
            </a:p>
          </p:txBody>
        </p:sp>
        <p:sp>
          <p:nvSpPr>
            <p:cNvPr id="4" name="Rectangle"/>
            <p:cNvSpPr/>
            <p:nvPr/>
          </p:nvSpPr>
          <p:spPr>
            <a:xfrm>
              <a:off x="10467974" y="3245592"/>
              <a:ext cx="8458201" cy="76200"/>
            </a:xfrm>
            <a:prstGeom prst="rect">
              <a:avLst/>
            </a:prstGeom>
            <a:solidFill>
              <a:srgbClr val="FFD966"/>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sz="3200">
                <a:solidFill>
                  <a:srgbClr val="FFFFFF"/>
                </a:solidFill>
                <a:latin typeface="方正姚体" panose="02010601030101010101" pitchFamily="2" charset="-122"/>
                <a:ea typeface="方正姚体" panose="02010601030101010101" pitchFamily="2" charset="-122"/>
                <a:cs typeface="Helvetica"/>
                <a:sym typeface="Helvetica"/>
              </a:endParaRPr>
            </a:p>
          </p:txBody>
        </p:sp>
        <p:pic>
          <p:nvPicPr>
            <p:cNvPr id="5"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16436" t="8536" r="16029" b="30822"/>
            <a:stretch>
              <a:fillRect/>
            </a:stretch>
          </p:blipFill>
          <p:spPr>
            <a:xfrm>
              <a:off x="10677524" y="1844694"/>
              <a:ext cx="1352551" cy="1381848"/>
            </a:xfrm>
            <a:prstGeom prst="rect">
              <a:avLst/>
            </a:prstGeom>
          </p:spPr>
        </p:pic>
      </p:grpSp>
      <p:sp>
        <p:nvSpPr>
          <p:cNvPr id="6" name="文本框 5"/>
          <p:cNvSpPr txBox="1"/>
          <p:nvPr/>
        </p:nvSpPr>
        <p:spPr>
          <a:xfrm>
            <a:off x="2873052" y="2141710"/>
            <a:ext cx="9414198" cy="1102866"/>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lvl="1">
              <a:lnSpc>
                <a:spcPct val="150000"/>
              </a:lnSpc>
              <a:spcBef>
                <a:spcPts val="600"/>
              </a:spcBef>
            </a:pPr>
            <a:r>
              <a:rPr lang="en-US" altLang="zh-CN" sz="4000" dirty="0">
                <a:solidFill>
                  <a:srgbClr val="000000"/>
                </a:solidFill>
                <a:latin typeface="方正姚体" panose="02010601030101010101" pitchFamily="2" charset="-122"/>
                <a:ea typeface="方正姚体" panose="02010601030101010101" pitchFamily="2" charset="-122"/>
                <a:sym typeface="Helvetica Light"/>
              </a:rPr>
              <a:t>1</a:t>
            </a:r>
            <a:r>
              <a:rPr kumimoji="0" lang="en-US" altLang="zh-CN" sz="4000" b="0" i="0" u="none" strike="noStrike" cap="none" spc="0" normalizeH="0" baseline="0" dirty="0" smtClean="0">
                <a:ln>
                  <a:noFill/>
                </a:ln>
                <a:solidFill>
                  <a:srgbClr val="000000"/>
                </a:solidFill>
                <a:effectLst/>
                <a:uFillTx/>
                <a:latin typeface="方正姚体" panose="02010601030101010101" pitchFamily="2" charset="-122"/>
                <a:ea typeface="方正姚体" panose="02010601030101010101" pitchFamily="2" charset="-122"/>
                <a:sym typeface="Helvetica Light"/>
              </a:rPr>
              <a:t>. </a:t>
            </a:r>
            <a:r>
              <a:rPr kumimoji="0" lang="en-US" altLang="zh-CN" sz="4000" b="0" i="0" u="none" strike="noStrike" cap="none" spc="0" normalizeH="0" baseline="0" dirty="0" smtClean="0">
                <a:ln>
                  <a:noFill/>
                </a:ln>
                <a:solidFill>
                  <a:srgbClr val="000000"/>
                </a:solidFill>
                <a:effectLst/>
                <a:uFillTx/>
                <a:latin typeface="方正姚体" panose="02010601030101010101" pitchFamily="2" charset="-122"/>
                <a:ea typeface="方正姚体" panose="02010601030101010101" pitchFamily="2" charset="-122"/>
                <a:sym typeface="Helvetica Light"/>
              </a:rPr>
              <a:t>Case</a:t>
            </a:r>
            <a:endParaRPr lang="en-US" altLang="zh-CN" sz="3200" dirty="0" smtClean="0">
              <a:solidFill>
                <a:srgbClr val="000000"/>
              </a:solidFill>
              <a:sym typeface="Helvetica Light"/>
            </a:endParaRPr>
          </a:p>
        </p:txBody>
      </p:sp>
      <p:sp>
        <p:nvSpPr>
          <p:cNvPr id="7" name="矩形 6"/>
          <p:cNvSpPr/>
          <p:nvPr/>
        </p:nvSpPr>
        <p:spPr>
          <a:xfrm>
            <a:off x="2379968" y="4278140"/>
            <a:ext cx="11578079" cy="646331"/>
          </a:xfrm>
          <a:prstGeom prst="rect">
            <a:avLst/>
          </a:prstGeom>
        </p:spPr>
        <p:txBody>
          <a:bodyPr wrap="square">
            <a:spAutoFit/>
          </a:bodyPr>
          <a:lstStyle/>
          <a:p>
            <a:pPr marL="742950" indent="-742950">
              <a:buFontTx/>
              <a:buAutoNum type="arabicPeriod"/>
            </a:pPr>
            <a:r>
              <a:rPr lang="zh-CN" altLang="en-US" b="1" dirty="0" smtClean="0">
                <a:solidFill>
                  <a:srgbClr val="171717"/>
                </a:solidFill>
                <a:latin typeface="Segoe UI" panose="020B0502040204020203" pitchFamily="34" charset="0"/>
              </a:rPr>
              <a:t>示例</a:t>
            </a:r>
            <a:endParaRPr lang="en-US" altLang="zh-CN" b="1" dirty="0" smtClean="0">
              <a:solidFill>
                <a:srgbClr val="171717"/>
              </a:solidFill>
              <a:latin typeface="Segoe UI" panose="020B0502040204020203" pitchFamily="34" charset="0"/>
            </a:endParaRPr>
          </a:p>
        </p:txBody>
      </p:sp>
    </p:spTree>
    <p:extLst>
      <p:ext uri="{BB962C8B-B14F-4D97-AF65-F5344CB8AC3E}">
        <p14:creationId xmlns:p14="http://schemas.microsoft.com/office/powerpoint/2010/main" val="4168121856"/>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
        <p:cNvGrpSpPr/>
        <p:nvPr/>
      </p:nvGrpSpPr>
      <p:grpSpPr>
        <a:xfrm>
          <a:off x="0" y="0"/>
          <a:ext cx="0" cy="0"/>
          <a:chOff x="0" y="0"/>
          <a:chExt cx="0" cy="0"/>
        </a:xfrm>
      </p:grpSpPr>
      <p:sp>
        <p:nvSpPr>
          <p:cNvPr id="7" name="Rectangle"/>
          <p:cNvSpPr/>
          <p:nvPr/>
        </p:nvSpPr>
        <p:spPr>
          <a:xfrm>
            <a:off x="1843701" y="0"/>
            <a:ext cx="13055640" cy="13716000"/>
          </a:xfrm>
          <a:prstGeom prst="rect">
            <a:avLst/>
          </a:prstGeom>
          <a:solidFill>
            <a:schemeClr val="bg1">
              <a:alpha val="80000"/>
            </a:schemeClr>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dirty="0">
              <a:solidFill>
                <a:srgbClr val="FFFFFF"/>
              </a:solidFill>
              <a:latin typeface="Helvetica"/>
              <a:ea typeface="Helvetica"/>
              <a:cs typeface="Helvetica"/>
              <a:sym typeface="Helvetica"/>
            </a:endParaRPr>
          </a:p>
        </p:txBody>
      </p:sp>
      <p:sp>
        <p:nvSpPr>
          <p:cNvPr id="8" name="The Picture slide"/>
          <p:cNvSpPr txBox="1"/>
          <p:nvPr/>
        </p:nvSpPr>
        <p:spPr>
          <a:xfrm>
            <a:off x="2706624" y="3457011"/>
            <a:ext cx="7104888" cy="872034"/>
          </a:xfrm>
          <a:prstGeom prst="rect">
            <a:avLst/>
          </a:prstGeom>
          <a:ln w="12700">
            <a:miter lim="400000"/>
          </a:ln>
        </p:spPr>
        <p:txBody>
          <a:bodyPr wrap="square" lIns="54864" tIns="50800" rIns="50800" bIns="50800" anchor="b">
            <a:spAutoFit/>
          </a:bodyPr>
          <a:lstStyle>
            <a:lvl1pPr>
              <a:defRPr b="1">
                <a:latin typeface="Helvetica"/>
                <a:ea typeface="Helvetica"/>
                <a:cs typeface="Helvetica"/>
                <a:sym typeface="Helvetica"/>
              </a:defRPr>
            </a:lvl1pPr>
          </a:lstStyle>
          <a:p>
            <a:pPr defTabSz="825500" hangingPunct="0"/>
            <a:r>
              <a:rPr lang="en-US" altLang="zh-CN" sz="5000" kern="0" cap="all" dirty="0">
                <a:solidFill>
                  <a:srgbClr val="000000"/>
                </a:solidFill>
              </a:rPr>
              <a:t>Objectives</a:t>
            </a:r>
            <a:endParaRPr lang="zh-CN" sz="5000" kern="0" cap="all" dirty="0">
              <a:solidFill>
                <a:srgbClr val="000000"/>
              </a:solidFill>
            </a:endParaRPr>
          </a:p>
        </p:txBody>
      </p:sp>
      <p:sp>
        <p:nvSpPr>
          <p:cNvPr id="10" name="Rectangle"/>
          <p:cNvSpPr/>
          <p:nvPr/>
        </p:nvSpPr>
        <p:spPr>
          <a:xfrm>
            <a:off x="2724911" y="4572000"/>
            <a:ext cx="10018631" cy="145143"/>
          </a:xfrm>
          <a:prstGeom prst="rect">
            <a:avLst/>
          </a:prstGeom>
          <a:solidFill>
            <a:srgbClr val="FFD966"/>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a:solidFill>
                <a:srgbClr val="FFFFFF"/>
              </a:solidFill>
              <a:latin typeface="Helvetica"/>
              <a:ea typeface="Helvetica"/>
              <a:cs typeface="Helvetica"/>
              <a:sym typeface="Helvetica"/>
            </a:endParaRPr>
          </a:p>
        </p:txBody>
      </p:sp>
      <p:sp>
        <p:nvSpPr>
          <p:cNvPr id="15" name="The Picture slide"/>
          <p:cNvSpPr txBox="1"/>
          <p:nvPr/>
        </p:nvSpPr>
        <p:spPr>
          <a:xfrm>
            <a:off x="2888670" y="4942320"/>
            <a:ext cx="9040091" cy="3123291"/>
          </a:xfrm>
          <a:prstGeom prst="rect">
            <a:avLst/>
          </a:prstGeom>
          <a:ln w="12700">
            <a:miter lim="400000"/>
          </a:ln>
        </p:spPr>
        <p:txBody>
          <a:bodyPr wrap="square" lIns="50800" tIns="50800" rIns="50800" bIns="50800" anchor="t">
            <a:spAutoFit/>
          </a:bodyPr>
          <a:lstStyle>
            <a:lvl1pPr>
              <a:defRPr b="1">
                <a:latin typeface="Helvetica"/>
                <a:ea typeface="Helvetica"/>
                <a:cs typeface="Helvetica"/>
                <a:sym typeface="Helvetica"/>
              </a:defRPr>
            </a:lvl1pPr>
          </a:lstStyle>
          <a:p>
            <a:pPr marL="742950" indent="-742950">
              <a:lnSpc>
                <a:spcPct val="150000"/>
              </a:lnSpc>
              <a:spcBef>
                <a:spcPts val="1200"/>
              </a:spcBef>
              <a:buAutoNum type="arabicPeriod"/>
            </a:pPr>
            <a:r>
              <a:rPr lang="zh-CN" altLang="en-US" sz="3200" b="0" dirty="0" smtClean="0">
                <a:solidFill>
                  <a:srgbClr val="000000"/>
                </a:solidFill>
                <a:sym typeface="Helvetica Light"/>
              </a:rPr>
              <a:t>深入</a:t>
            </a:r>
            <a:r>
              <a:rPr lang="en-US" altLang="zh-CN" sz="3200" b="0" dirty="0" smtClean="0">
                <a:solidFill>
                  <a:srgbClr val="000000"/>
                </a:solidFill>
                <a:sym typeface="Helvetica Light"/>
              </a:rPr>
              <a:t>Resource Binding</a:t>
            </a:r>
            <a:r>
              <a:rPr lang="zh-CN" altLang="en-US" sz="3200" b="0" dirty="0" smtClean="0">
                <a:solidFill>
                  <a:srgbClr val="000000"/>
                </a:solidFill>
                <a:sym typeface="Helvetica Light"/>
              </a:rPr>
              <a:t>，掌握</a:t>
            </a:r>
            <a:r>
              <a:rPr lang="en-US" altLang="zh-CN" sz="3200" b="0" dirty="0" smtClean="0">
                <a:solidFill>
                  <a:srgbClr val="000000"/>
                </a:solidFill>
                <a:sym typeface="Helvetica Light"/>
              </a:rPr>
              <a:t>Root Signature</a:t>
            </a:r>
            <a:r>
              <a:rPr lang="zh-CN" altLang="en-US" sz="3200" b="0" dirty="0" smtClean="0">
                <a:solidFill>
                  <a:srgbClr val="000000"/>
                </a:solidFill>
                <a:sym typeface="Helvetica Light"/>
              </a:rPr>
              <a:t>，</a:t>
            </a:r>
            <a:r>
              <a:rPr lang="en-US" altLang="zh-CN" sz="3200" b="0" dirty="0" smtClean="0">
                <a:solidFill>
                  <a:srgbClr val="000000"/>
                </a:solidFill>
                <a:sym typeface="Helvetica Light"/>
              </a:rPr>
              <a:t>Descriptor Heap</a:t>
            </a:r>
            <a:r>
              <a:rPr lang="zh-CN" altLang="en-US" sz="3200" b="0" dirty="0">
                <a:solidFill>
                  <a:srgbClr val="000000"/>
                </a:solidFill>
                <a:sym typeface="Helvetica Light"/>
              </a:rPr>
              <a:t>以及</a:t>
            </a:r>
            <a:r>
              <a:rPr lang="zh-CN" altLang="en-US" sz="3200" b="0" dirty="0" smtClean="0">
                <a:solidFill>
                  <a:srgbClr val="000000"/>
                </a:solidFill>
                <a:sym typeface="Helvetica Light"/>
              </a:rPr>
              <a:t>各种</a:t>
            </a:r>
            <a:r>
              <a:rPr lang="en-US" altLang="zh-CN" sz="3200" b="0" dirty="0" smtClean="0">
                <a:solidFill>
                  <a:srgbClr val="000000"/>
                </a:solidFill>
                <a:sym typeface="Helvetica Light"/>
              </a:rPr>
              <a:t>View</a:t>
            </a:r>
            <a:r>
              <a:rPr lang="zh-CN" altLang="en-US" sz="3200" b="0" dirty="0" smtClean="0">
                <a:solidFill>
                  <a:srgbClr val="000000"/>
                </a:solidFill>
                <a:sym typeface="Helvetica Light"/>
              </a:rPr>
              <a:t>的使用。</a:t>
            </a:r>
            <a:endParaRPr lang="en-US" altLang="zh-CN" sz="3200" b="0" dirty="0" smtClean="0">
              <a:solidFill>
                <a:srgbClr val="000000"/>
              </a:solidFill>
              <a:sym typeface="Helvetica Light"/>
            </a:endParaRPr>
          </a:p>
          <a:p>
            <a:pPr marL="742950" indent="-742950">
              <a:lnSpc>
                <a:spcPct val="150000"/>
              </a:lnSpc>
              <a:spcBef>
                <a:spcPts val="1200"/>
              </a:spcBef>
              <a:buAutoNum type="arabicPeriod"/>
            </a:pPr>
            <a:r>
              <a:rPr lang="zh-CN" altLang="en-US" sz="3200" b="0" dirty="0" smtClean="0">
                <a:solidFill>
                  <a:srgbClr val="000000"/>
                </a:solidFill>
                <a:sym typeface="Helvetica Light"/>
              </a:rPr>
              <a:t>掌握渲染器（</a:t>
            </a:r>
            <a:r>
              <a:rPr lang="en-US" altLang="zh-CN" sz="3200" b="0" dirty="0" smtClean="0">
                <a:solidFill>
                  <a:srgbClr val="000000"/>
                </a:solidFill>
                <a:sym typeface="Helvetica Light"/>
              </a:rPr>
              <a:t>Renderer</a:t>
            </a:r>
            <a:r>
              <a:rPr lang="zh-CN" altLang="en-US" sz="3200" b="0" dirty="0" smtClean="0">
                <a:solidFill>
                  <a:srgbClr val="000000"/>
                </a:solidFill>
                <a:sym typeface="Helvetica Light"/>
              </a:rPr>
              <a:t>）对相关渲染数据的封装。</a:t>
            </a:r>
            <a:endParaRPr lang="en-US" altLang="zh-CN" sz="3200" b="0" dirty="0" smtClean="0">
              <a:solidFill>
                <a:srgbClr val="000000"/>
              </a:solidFill>
              <a:sym typeface="Helvetica Light"/>
            </a:endParaRP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2" name="组合 1"/>
          <p:cNvGrpSpPr/>
          <p:nvPr/>
        </p:nvGrpSpPr>
        <p:grpSpPr>
          <a:xfrm>
            <a:off x="1323975" y="0"/>
            <a:ext cx="13276928" cy="13716000"/>
            <a:chOff x="10467974" y="26142"/>
            <a:chExt cx="14478001" cy="13716000"/>
          </a:xfrm>
        </p:grpSpPr>
        <p:sp>
          <p:nvSpPr>
            <p:cNvPr id="3" name="Rectangle"/>
            <p:cNvSpPr/>
            <p:nvPr/>
          </p:nvSpPr>
          <p:spPr>
            <a:xfrm>
              <a:off x="10467975" y="26142"/>
              <a:ext cx="14478000" cy="13716000"/>
            </a:xfrm>
            <a:prstGeom prst="rect">
              <a:avLst/>
            </a:prstGeom>
            <a:solidFill>
              <a:schemeClr val="bg1">
                <a:alpha val="80000"/>
              </a:schemeClr>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dirty="0">
                <a:solidFill>
                  <a:srgbClr val="FFFFFF"/>
                </a:solidFill>
                <a:latin typeface="Helvetica"/>
                <a:ea typeface="Helvetica"/>
                <a:cs typeface="Helvetica"/>
                <a:sym typeface="Helvetica"/>
              </a:endParaRPr>
            </a:p>
          </p:txBody>
        </p:sp>
        <p:sp>
          <p:nvSpPr>
            <p:cNvPr id="4" name="Rectangle"/>
            <p:cNvSpPr/>
            <p:nvPr/>
          </p:nvSpPr>
          <p:spPr>
            <a:xfrm>
              <a:off x="10467974" y="3245592"/>
              <a:ext cx="8458201" cy="76200"/>
            </a:xfrm>
            <a:prstGeom prst="rect">
              <a:avLst/>
            </a:prstGeom>
            <a:solidFill>
              <a:srgbClr val="FFD966"/>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sz="3200">
                <a:solidFill>
                  <a:srgbClr val="FFFFFF"/>
                </a:solidFill>
                <a:latin typeface="方正姚体" panose="02010601030101010101" pitchFamily="2" charset="-122"/>
                <a:ea typeface="方正姚体" panose="02010601030101010101" pitchFamily="2" charset="-122"/>
                <a:cs typeface="Helvetica"/>
                <a:sym typeface="Helvetica"/>
              </a:endParaRPr>
            </a:p>
          </p:txBody>
        </p:sp>
        <p:pic>
          <p:nvPicPr>
            <p:cNvPr id="5"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16436" t="8536" r="16029" b="30822"/>
            <a:stretch>
              <a:fillRect/>
            </a:stretch>
          </p:blipFill>
          <p:spPr>
            <a:xfrm>
              <a:off x="10677524" y="1844694"/>
              <a:ext cx="1352551" cy="1381848"/>
            </a:xfrm>
            <a:prstGeom prst="rect">
              <a:avLst/>
            </a:prstGeom>
          </p:spPr>
        </p:pic>
      </p:grpSp>
      <p:sp>
        <p:nvSpPr>
          <p:cNvPr id="6" name="文本框 5"/>
          <p:cNvSpPr txBox="1"/>
          <p:nvPr/>
        </p:nvSpPr>
        <p:spPr>
          <a:xfrm>
            <a:off x="2873052" y="2141710"/>
            <a:ext cx="9414198" cy="1102866"/>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lvl="1">
              <a:lnSpc>
                <a:spcPct val="150000"/>
              </a:lnSpc>
              <a:spcBef>
                <a:spcPts val="600"/>
              </a:spcBef>
            </a:pPr>
            <a:r>
              <a:rPr lang="en-US" altLang="zh-CN" sz="4000" dirty="0">
                <a:solidFill>
                  <a:srgbClr val="000000"/>
                </a:solidFill>
                <a:latin typeface="方正姚体" panose="02010601030101010101" pitchFamily="2" charset="-122"/>
                <a:ea typeface="方正姚体" panose="02010601030101010101" pitchFamily="2" charset="-122"/>
                <a:sym typeface="Helvetica Light"/>
              </a:rPr>
              <a:t>1</a:t>
            </a:r>
            <a:r>
              <a:rPr kumimoji="0" lang="en-US" altLang="zh-CN" sz="4000" b="0" i="0" u="none" strike="noStrike" cap="none" spc="0" normalizeH="0" baseline="0" dirty="0" smtClean="0">
                <a:ln>
                  <a:noFill/>
                </a:ln>
                <a:solidFill>
                  <a:srgbClr val="000000"/>
                </a:solidFill>
                <a:effectLst/>
                <a:uFillTx/>
                <a:latin typeface="方正姚体" panose="02010601030101010101" pitchFamily="2" charset="-122"/>
                <a:ea typeface="方正姚体" panose="02010601030101010101" pitchFamily="2" charset="-122"/>
                <a:sym typeface="Helvetica Light"/>
              </a:rPr>
              <a:t>. </a:t>
            </a:r>
            <a:r>
              <a:rPr kumimoji="0" lang="en-US" altLang="zh-CN" sz="4000" b="0" i="0" u="none" strike="noStrike" cap="none" spc="0" normalizeH="0" baseline="0" dirty="0" smtClean="0">
                <a:ln>
                  <a:noFill/>
                </a:ln>
                <a:solidFill>
                  <a:srgbClr val="000000"/>
                </a:solidFill>
                <a:effectLst/>
                <a:uFillTx/>
                <a:latin typeface="方正姚体" panose="02010601030101010101" pitchFamily="2" charset="-122"/>
                <a:ea typeface="方正姚体" panose="02010601030101010101" pitchFamily="2" charset="-122"/>
                <a:sym typeface="Helvetica Light"/>
              </a:rPr>
              <a:t>Limits</a:t>
            </a:r>
            <a:endParaRPr lang="en-US" altLang="zh-CN" sz="3200" dirty="0" smtClean="0">
              <a:solidFill>
                <a:srgbClr val="000000"/>
              </a:solidFill>
              <a:sym typeface="Helvetica Light"/>
            </a:endParaRPr>
          </a:p>
        </p:txBody>
      </p:sp>
      <p:sp>
        <p:nvSpPr>
          <p:cNvPr id="7" name="矩形 6"/>
          <p:cNvSpPr/>
          <p:nvPr/>
        </p:nvSpPr>
        <p:spPr>
          <a:xfrm>
            <a:off x="2379968" y="4278140"/>
            <a:ext cx="11578079" cy="1754326"/>
          </a:xfrm>
          <a:prstGeom prst="rect">
            <a:avLst/>
          </a:prstGeom>
        </p:spPr>
        <p:txBody>
          <a:bodyPr wrap="square">
            <a:spAutoFit/>
          </a:bodyPr>
          <a:lstStyle/>
          <a:p>
            <a:pPr marL="742950" indent="-742950">
              <a:buFontTx/>
              <a:buAutoNum type="arabicPeriod"/>
            </a:pPr>
            <a:r>
              <a:rPr lang="en-US" altLang="zh-CN" b="1" dirty="0"/>
              <a:t>Memory limits and costs</a:t>
            </a:r>
          </a:p>
          <a:p>
            <a:pPr marL="742950" indent="-742950">
              <a:buFontTx/>
              <a:buAutoNum type="arabicPeriod"/>
            </a:pPr>
            <a:r>
              <a:rPr lang="en-US" altLang="zh-CN" b="1" dirty="0"/>
              <a:t>Performance costs</a:t>
            </a:r>
          </a:p>
          <a:p>
            <a:pPr marL="742950" indent="-742950">
              <a:buFontTx/>
              <a:buAutoNum type="arabicPeriod"/>
            </a:pPr>
            <a:r>
              <a:rPr lang="en-US" altLang="zh-CN" b="1" dirty="0"/>
              <a:t>Static </a:t>
            </a:r>
            <a:r>
              <a:rPr lang="en-US" altLang="zh-CN" b="1" dirty="0" smtClean="0"/>
              <a:t>samplers</a:t>
            </a:r>
            <a:endParaRPr lang="en-US" altLang="zh-CN" b="1" dirty="0"/>
          </a:p>
        </p:txBody>
      </p:sp>
    </p:spTree>
    <p:extLst>
      <p:ext uri="{BB962C8B-B14F-4D97-AF65-F5344CB8AC3E}">
        <p14:creationId xmlns:p14="http://schemas.microsoft.com/office/powerpoint/2010/main" val="3169991547"/>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292929"/>
        </a:solidFill>
        <a:effectLst/>
      </p:bgPr>
    </p:bg>
    <p:spTree>
      <p:nvGrpSpPr>
        <p:cNvPr id="1" name=""/>
        <p:cNvGrpSpPr/>
        <p:nvPr/>
      </p:nvGrpSpPr>
      <p:grpSpPr>
        <a:xfrm>
          <a:off x="0" y="0"/>
          <a:ext cx="0" cy="0"/>
          <a:chOff x="0" y="0"/>
          <a:chExt cx="0" cy="0"/>
        </a:xfrm>
      </p:grpSpPr>
      <p:sp>
        <p:nvSpPr>
          <p:cNvPr id="44" name="You are the face that has changed my whole world. You are the face that I see everywhere I go. You are so beautiful to me that I can’t explain , Just like a green flower porcelain"/>
          <p:cNvSpPr txBox="1"/>
          <p:nvPr/>
        </p:nvSpPr>
        <p:spPr>
          <a:xfrm>
            <a:off x="4366159" y="7443589"/>
            <a:ext cx="15651686" cy="1025922"/>
          </a:xfrm>
          <a:prstGeom prst="rect">
            <a:avLst/>
          </a:prstGeom>
          <a:ln w="12700">
            <a:miter lim="400000"/>
          </a:ln>
        </p:spPr>
        <p:txBody>
          <a:bodyPr lIns="50800" tIns="50800" rIns="50800" bIns="50800" anchor="ctr">
            <a:spAutoFit/>
          </a:bodyPr>
          <a:lstStyle>
            <a:lvl1pPr>
              <a:defRPr sz="2400">
                <a:solidFill>
                  <a:srgbClr val="FFFFFF"/>
                </a:solidFill>
                <a:latin typeface="Helvetica"/>
                <a:ea typeface="Helvetica"/>
                <a:cs typeface="Helvetica"/>
                <a:sym typeface="Helvetica"/>
              </a:defRPr>
            </a:lvl1pPr>
          </a:lstStyle>
          <a:p>
            <a:pPr algn="ctr" defTabSz="825500" hangingPunct="0"/>
            <a:r>
              <a:rPr lang="en-US" altLang="zh-CN" sz="6000" dirty="0" smtClean="0">
                <a:solidFill>
                  <a:schemeClr val="bg1"/>
                </a:solidFill>
                <a:sym typeface="Helvetica Light"/>
              </a:rPr>
              <a:t>RHI</a:t>
            </a:r>
            <a:r>
              <a:rPr lang="zh-CN" altLang="en-US" sz="6000" dirty="0" smtClean="0">
                <a:solidFill>
                  <a:schemeClr val="bg1"/>
                </a:solidFill>
                <a:sym typeface="Helvetica Light"/>
              </a:rPr>
              <a:t>封装</a:t>
            </a:r>
            <a:endParaRPr lang="en-US" altLang="zh-CN" sz="6000" dirty="0">
              <a:solidFill>
                <a:schemeClr val="bg1"/>
              </a:solidFill>
              <a:sym typeface="Helvetica Light"/>
            </a:endParaRPr>
          </a:p>
        </p:txBody>
      </p:sp>
      <p:sp>
        <p:nvSpPr>
          <p:cNvPr id="45" name="AEVER"/>
          <p:cNvSpPr txBox="1"/>
          <p:nvPr/>
        </p:nvSpPr>
        <p:spPr>
          <a:xfrm>
            <a:off x="11017817" y="5638703"/>
            <a:ext cx="2348400" cy="1333698"/>
          </a:xfrm>
          <a:prstGeom prst="rect">
            <a:avLst/>
          </a:prstGeom>
          <a:ln w="12700">
            <a:miter lim="400000"/>
          </a:ln>
        </p:spPr>
        <p:txBody>
          <a:bodyPr wrap="none" lIns="50800" tIns="50800" rIns="50800" bIns="50800" anchor="ctr">
            <a:spAutoFit/>
          </a:bodyPr>
          <a:lstStyle>
            <a:lvl1pPr>
              <a:defRPr sz="12000" b="1" spc="1800">
                <a:solidFill>
                  <a:srgbClr val="FFFC73"/>
                </a:solidFill>
                <a:latin typeface="Helvetica"/>
                <a:ea typeface="Helvetica"/>
                <a:cs typeface="Helvetica"/>
                <a:sym typeface="Helvetica"/>
              </a:defRPr>
            </a:lvl1pPr>
          </a:lstStyle>
          <a:p>
            <a:pPr algn="ctr" defTabSz="825500" hangingPunct="0"/>
            <a:r>
              <a:rPr lang="en-US" sz="8000" cap="all" dirty="0" smtClean="0">
                <a:solidFill>
                  <a:srgbClr val="FFD966"/>
                </a:solidFill>
                <a:latin typeface="宋体" panose="02010600030101010101" pitchFamily="2" charset="-122"/>
                <a:cs typeface="宋体" panose="02010600030101010101" pitchFamily="2" charset="-122"/>
              </a:rPr>
              <a:t>ch4</a:t>
            </a:r>
            <a:endParaRPr lang="zh-CN" sz="8000" cap="all" dirty="0">
              <a:solidFill>
                <a:srgbClr val="FFD966"/>
              </a:solidFill>
            </a:endParaRPr>
          </a:p>
        </p:txBody>
      </p:sp>
    </p:spTree>
    <p:extLst>
      <p:ext uri="{BB962C8B-B14F-4D97-AF65-F5344CB8AC3E}">
        <p14:creationId xmlns:p14="http://schemas.microsoft.com/office/powerpoint/2010/main" val="3290432443"/>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2" name="组合 1"/>
          <p:cNvGrpSpPr/>
          <p:nvPr/>
        </p:nvGrpSpPr>
        <p:grpSpPr>
          <a:xfrm>
            <a:off x="1323975" y="0"/>
            <a:ext cx="13276928" cy="13716000"/>
            <a:chOff x="10467974" y="26142"/>
            <a:chExt cx="14478001" cy="13716000"/>
          </a:xfrm>
        </p:grpSpPr>
        <p:sp>
          <p:nvSpPr>
            <p:cNvPr id="3" name="Rectangle"/>
            <p:cNvSpPr/>
            <p:nvPr/>
          </p:nvSpPr>
          <p:spPr>
            <a:xfrm>
              <a:off x="10467975" y="26142"/>
              <a:ext cx="14478000" cy="13716000"/>
            </a:xfrm>
            <a:prstGeom prst="rect">
              <a:avLst/>
            </a:prstGeom>
            <a:solidFill>
              <a:schemeClr val="bg1">
                <a:alpha val="80000"/>
              </a:schemeClr>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dirty="0">
                <a:solidFill>
                  <a:srgbClr val="FFFFFF"/>
                </a:solidFill>
                <a:latin typeface="Helvetica"/>
                <a:ea typeface="Helvetica"/>
                <a:cs typeface="Helvetica"/>
                <a:sym typeface="Helvetica"/>
              </a:endParaRPr>
            </a:p>
          </p:txBody>
        </p:sp>
        <p:sp>
          <p:nvSpPr>
            <p:cNvPr id="4" name="Rectangle"/>
            <p:cNvSpPr/>
            <p:nvPr/>
          </p:nvSpPr>
          <p:spPr>
            <a:xfrm>
              <a:off x="10467974" y="3245592"/>
              <a:ext cx="8458201" cy="76200"/>
            </a:xfrm>
            <a:prstGeom prst="rect">
              <a:avLst/>
            </a:prstGeom>
            <a:solidFill>
              <a:srgbClr val="FFD966"/>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sz="3200">
                <a:solidFill>
                  <a:srgbClr val="FFFFFF"/>
                </a:solidFill>
                <a:latin typeface="方正姚体" panose="02010601030101010101" pitchFamily="2" charset="-122"/>
                <a:ea typeface="方正姚体" panose="02010601030101010101" pitchFamily="2" charset="-122"/>
                <a:cs typeface="Helvetica"/>
                <a:sym typeface="Helvetica"/>
              </a:endParaRPr>
            </a:p>
          </p:txBody>
        </p:sp>
        <p:pic>
          <p:nvPicPr>
            <p:cNvPr id="5"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16436" t="8536" r="16029" b="30822"/>
            <a:stretch>
              <a:fillRect/>
            </a:stretch>
          </p:blipFill>
          <p:spPr>
            <a:xfrm>
              <a:off x="10677524" y="1844694"/>
              <a:ext cx="1352551" cy="1381848"/>
            </a:xfrm>
            <a:prstGeom prst="rect">
              <a:avLst/>
            </a:prstGeom>
          </p:spPr>
        </p:pic>
      </p:grpSp>
      <p:sp>
        <p:nvSpPr>
          <p:cNvPr id="6" name="文本框 5"/>
          <p:cNvSpPr txBox="1"/>
          <p:nvPr/>
        </p:nvSpPr>
        <p:spPr>
          <a:xfrm>
            <a:off x="2873052" y="2141710"/>
            <a:ext cx="12187654" cy="1102866"/>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1657350" lvl="1" indent="-742950">
              <a:lnSpc>
                <a:spcPct val="150000"/>
              </a:lnSpc>
              <a:spcBef>
                <a:spcPts val="600"/>
              </a:spcBef>
              <a:buFont typeface="+mj-lt"/>
              <a:buAutoNum type="arabicPeriod" startAt="4"/>
            </a:pPr>
            <a:r>
              <a:rPr lang="en-US" altLang="zh-CN" sz="4000" dirty="0">
                <a:solidFill>
                  <a:srgbClr val="000000"/>
                </a:solidFill>
                <a:latin typeface="方正姚体" panose="02010601030101010101" pitchFamily="2" charset="-122"/>
                <a:ea typeface="方正姚体" panose="02010601030101010101" pitchFamily="2" charset="-122"/>
                <a:sym typeface="Helvetica Light"/>
              </a:rPr>
              <a:t>1</a:t>
            </a:r>
            <a:r>
              <a:rPr kumimoji="0" lang="en-US" altLang="zh-CN" sz="4000" b="0" i="0" u="none" strike="noStrike" cap="none" spc="0" normalizeH="0" baseline="0" dirty="0" smtClean="0">
                <a:ln>
                  <a:noFill/>
                </a:ln>
                <a:solidFill>
                  <a:srgbClr val="000000"/>
                </a:solidFill>
                <a:effectLst/>
                <a:uFillTx/>
                <a:latin typeface="方正姚体" panose="02010601030101010101" pitchFamily="2" charset="-122"/>
                <a:ea typeface="方正姚体" panose="02010601030101010101" pitchFamily="2" charset="-122"/>
                <a:sym typeface="Helvetica Light"/>
              </a:rPr>
              <a:t>. </a:t>
            </a:r>
            <a:r>
              <a:rPr lang="en-US" altLang="zh-CN" sz="4000" dirty="0">
                <a:solidFill>
                  <a:srgbClr val="000000"/>
                </a:solidFill>
                <a:sym typeface="Helvetica Light"/>
              </a:rPr>
              <a:t>Game Thread VS Render Thread</a:t>
            </a:r>
          </a:p>
        </p:txBody>
      </p:sp>
      <p:sp>
        <p:nvSpPr>
          <p:cNvPr id="7" name="矩形 6"/>
          <p:cNvSpPr/>
          <p:nvPr/>
        </p:nvSpPr>
        <p:spPr>
          <a:xfrm>
            <a:off x="2379968" y="4278140"/>
            <a:ext cx="11578079" cy="1754326"/>
          </a:xfrm>
          <a:prstGeom prst="rect">
            <a:avLst/>
          </a:prstGeom>
        </p:spPr>
        <p:txBody>
          <a:bodyPr wrap="square">
            <a:spAutoFit/>
          </a:bodyPr>
          <a:lstStyle/>
          <a:p>
            <a:pPr marL="742950" indent="-742950">
              <a:buFontTx/>
              <a:buAutoNum type="arabicPeriod"/>
            </a:pPr>
            <a:r>
              <a:rPr lang="zh-CN" altLang="en-US" b="1" dirty="0" smtClean="0"/>
              <a:t>渲染引擎具体负责哪方面的工作？</a:t>
            </a:r>
            <a:endParaRPr lang="en-US" altLang="zh-CN" b="1" dirty="0" smtClean="0"/>
          </a:p>
          <a:p>
            <a:pPr marL="742950" indent="-742950">
              <a:buFontTx/>
              <a:buAutoNum type="arabicPeriod"/>
            </a:pPr>
            <a:r>
              <a:rPr lang="zh-CN" altLang="en-US" b="1" dirty="0" smtClean="0"/>
              <a:t>为什么要分游戏线程，渲染线程？</a:t>
            </a:r>
            <a:endParaRPr lang="en-US" altLang="zh-CN" b="1" dirty="0" smtClean="0"/>
          </a:p>
          <a:p>
            <a:pPr marL="742950" indent="-742950">
              <a:buFontTx/>
              <a:buAutoNum type="arabicPeriod"/>
            </a:pPr>
            <a:r>
              <a:rPr lang="zh-CN" altLang="en-US" b="1" dirty="0" smtClean="0"/>
              <a:t>如何分？</a:t>
            </a:r>
            <a:endParaRPr lang="en-US" altLang="zh-CN" b="1" dirty="0"/>
          </a:p>
        </p:txBody>
      </p:sp>
    </p:spTree>
    <p:extLst>
      <p:ext uri="{BB962C8B-B14F-4D97-AF65-F5344CB8AC3E}">
        <p14:creationId xmlns:p14="http://schemas.microsoft.com/office/powerpoint/2010/main" val="1293735409"/>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2" name="组合 1"/>
          <p:cNvGrpSpPr/>
          <p:nvPr/>
        </p:nvGrpSpPr>
        <p:grpSpPr>
          <a:xfrm>
            <a:off x="1323975" y="0"/>
            <a:ext cx="13276928" cy="13716000"/>
            <a:chOff x="10467974" y="26142"/>
            <a:chExt cx="14478001" cy="13716000"/>
          </a:xfrm>
        </p:grpSpPr>
        <p:sp>
          <p:nvSpPr>
            <p:cNvPr id="3" name="Rectangle"/>
            <p:cNvSpPr/>
            <p:nvPr/>
          </p:nvSpPr>
          <p:spPr>
            <a:xfrm>
              <a:off x="10467975" y="26142"/>
              <a:ext cx="14478000" cy="13716000"/>
            </a:xfrm>
            <a:prstGeom prst="rect">
              <a:avLst/>
            </a:prstGeom>
            <a:solidFill>
              <a:schemeClr val="bg1">
                <a:alpha val="80000"/>
              </a:schemeClr>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dirty="0">
                <a:solidFill>
                  <a:srgbClr val="FFFFFF"/>
                </a:solidFill>
                <a:latin typeface="Helvetica"/>
                <a:ea typeface="Helvetica"/>
                <a:cs typeface="Helvetica"/>
                <a:sym typeface="Helvetica"/>
              </a:endParaRPr>
            </a:p>
          </p:txBody>
        </p:sp>
        <p:sp>
          <p:nvSpPr>
            <p:cNvPr id="4" name="Rectangle"/>
            <p:cNvSpPr/>
            <p:nvPr/>
          </p:nvSpPr>
          <p:spPr>
            <a:xfrm>
              <a:off x="10467974" y="3245592"/>
              <a:ext cx="8458201" cy="76200"/>
            </a:xfrm>
            <a:prstGeom prst="rect">
              <a:avLst/>
            </a:prstGeom>
            <a:solidFill>
              <a:srgbClr val="FFD966"/>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sz="3200">
                <a:solidFill>
                  <a:srgbClr val="FFFFFF"/>
                </a:solidFill>
                <a:latin typeface="方正姚体" panose="02010601030101010101" pitchFamily="2" charset="-122"/>
                <a:ea typeface="方正姚体" panose="02010601030101010101" pitchFamily="2" charset="-122"/>
                <a:cs typeface="Helvetica"/>
                <a:sym typeface="Helvetica"/>
              </a:endParaRPr>
            </a:p>
          </p:txBody>
        </p:sp>
        <p:pic>
          <p:nvPicPr>
            <p:cNvPr id="5"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16436" t="8536" r="16029" b="30822"/>
            <a:stretch>
              <a:fillRect/>
            </a:stretch>
          </p:blipFill>
          <p:spPr>
            <a:xfrm>
              <a:off x="10677524" y="1844694"/>
              <a:ext cx="1352551" cy="1381848"/>
            </a:xfrm>
            <a:prstGeom prst="rect">
              <a:avLst/>
            </a:prstGeom>
          </p:spPr>
        </p:pic>
      </p:grpSp>
      <p:sp>
        <p:nvSpPr>
          <p:cNvPr id="6" name="文本框 5"/>
          <p:cNvSpPr txBox="1"/>
          <p:nvPr/>
        </p:nvSpPr>
        <p:spPr>
          <a:xfrm>
            <a:off x="2873052" y="2141710"/>
            <a:ext cx="12187654" cy="1102866"/>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lvl="1">
              <a:lnSpc>
                <a:spcPct val="150000"/>
              </a:lnSpc>
              <a:spcBef>
                <a:spcPts val="600"/>
              </a:spcBef>
            </a:pPr>
            <a:r>
              <a:rPr lang="en-US" altLang="zh-CN" sz="4000" dirty="0" smtClean="0">
                <a:solidFill>
                  <a:srgbClr val="000000"/>
                </a:solidFill>
                <a:latin typeface="方正姚体" panose="02010601030101010101" pitchFamily="2" charset="-122"/>
                <a:ea typeface="方正姚体" panose="02010601030101010101" pitchFamily="2" charset="-122"/>
                <a:sym typeface="Helvetica Light"/>
              </a:rPr>
              <a:t>4.2 </a:t>
            </a:r>
            <a:r>
              <a:rPr lang="en-US" altLang="zh-CN" sz="4000" dirty="0" smtClean="0">
                <a:solidFill>
                  <a:srgbClr val="000000"/>
                </a:solidFill>
                <a:sym typeface="Helvetica Light"/>
              </a:rPr>
              <a:t>Game Thread Objects</a:t>
            </a:r>
            <a:endParaRPr lang="en-US" altLang="zh-CN" sz="4000" dirty="0">
              <a:solidFill>
                <a:srgbClr val="000000"/>
              </a:solidFill>
              <a:sym typeface="Helvetica Light"/>
            </a:endParaRPr>
          </a:p>
        </p:txBody>
      </p:sp>
      <p:sp>
        <p:nvSpPr>
          <p:cNvPr id="7" name="矩形 6"/>
          <p:cNvSpPr/>
          <p:nvPr/>
        </p:nvSpPr>
        <p:spPr>
          <a:xfrm>
            <a:off x="2379968" y="4278140"/>
            <a:ext cx="11578079" cy="1754326"/>
          </a:xfrm>
          <a:prstGeom prst="rect">
            <a:avLst/>
          </a:prstGeom>
        </p:spPr>
        <p:txBody>
          <a:bodyPr wrap="square">
            <a:spAutoFit/>
          </a:bodyPr>
          <a:lstStyle/>
          <a:p>
            <a:pPr marL="742950" indent="-742950">
              <a:buFontTx/>
              <a:buAutoNum type="arabicPeriod"/>
            </a:pPr>
            <a:r>
              <a:rPr lang="en-US" altLang="zh-CN" b="1" dirty="0" smtClean="0"/>
              <a:t>World</a:t>
            </a:r>
          </a:p>
          <a:p>
            <a:pPr marL="742950" indent="-742950">
              <a:buFontTx/>
              <a:buAutoNum type="arabicPeriod"/>
            </a:pPr>
            <a:r>
              <a:rPr lang="en-US" altLang="zh-CN" b="1" dirty="0" smtClean="0"/>
              <a:t>Actor</a:t>
            </a:r>
          </a:p>
          <a:p>
            <a:pPr marL="742950" indent="-742950">
              <a:buFontTx/>
              <a:buAutoNum type="arabicPeriod"/>
            </a:pPr>
            <a:r>
              <a:rPr lang="en-US" altLang="zh-CN" b="1" dirty="0"/>
              <a:t>Mesh</a:t>
            </a:r>
            <a:endParaRPr lang="en-US" altLang="zh-CN" b="1" dirty="0"/>
          </a:p>
        </p:txBody>
      </p:sp>
    </p:spTree>
    <p:extLst>
      <p:ext uri="{BB962C8B-B14F-4D97-AF65-F5344CB8AC3E}">
        <p14:creationId xmlns:p14="http://schemas.microsoft.com/office/powerpoint/2010/main" val="3843258639"/>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2" name="组合 1"/>
          <p:cNvGrpSpPr/>
          <p:nvPr/>
        </p:nvGrpSpPr>
        <p:grpSpPr>
          <a:xfrm>
            <a:off x="1323975" y="0"/>
            <a:ext cx="13276928" cy="13716000"/>
            <a:chOff x="10467974" y="26142"/>
            <a:chExt cx="14478001" cy="13716000"/>
          </a:xfrm>
        </p:grpSpPr>
        <p:sp>
          <p:nvSpPr>
            <p:cNvPr id="3" name="Rectangle"/>
            <p:cNvSpPr/>
            <p:nvPr/>
          </p:nvSpPr>
          <p:spPr>
            <a:xfrm>
              <a:off x="10467975" y="26142"/>
              <a:ext cx="14478000" cy="13716000"/>
            </a:xfrm>
            <a:prstGeom prst="rect">
              <a:avLst/>
            </a:prstGeom>
            <a:solidFill>
              <a:schemeClr val="bg1">
                <a:alpha val="80000"/>
              </a:schemeClr>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dirty="0">
                <a:solidFill>
                  <a:srgbClr val="FFFFFF"/>
                </a:solidFill>
                <a:latin typeface="Helvetica"/>
                <a:ea typeface="Helvetica"/>
                <a:cs typeface="Helvetica"/>
                <a:sym typeface="Helvetica"/>
              </a:endParaRPr>
            </a:p>
          </p:txBody>
        </p:sp>
        <p:sp>
          <p:nvSpPr>
            <p:cNvPr id="4" name="Rectangle"/>
            <p:cNvSpPr/>
            <p:nvPr/>
          </p:nvSpPr>
          <p:spPr>
            <a:xfrm>
              <a:off x="10467974" y="3245592"/>
              <a:ext cx="8458201" cy="76200"/>
            </a:xfrm>
            <a:prstGeom prst="rect">
              <a:avLst/>
            </a:prstGeom>
            <a:solidFill>
              <a:srgbClr val="FFD966"/>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sz="3200">
                <a:solidFill>
                  <a:srgbClr val="FFFFFF"/>
                </a:solidFill>
                <a:latin typeface="方正姚体" panose="02010601030101010101" pitchFamily="2" charset="-122"/>
                <a:ea typeface="方正姚体" panose="02010601030101010101" pitchFamily="2" charset="-122"/>
                <a:cs typeface="Helvetica"/>
                <a:sym typeface="Helvetica"/>
              </a:endParaRPr>
            </a:p>
          </p:txBody>
        </p:sp>
        <p:pic>
          <p:nvPicPr>
            <p:cNvPr id="5"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16436" t="8536" r="16029" b="30822"/>
            <a:stretch>
              <a:fillRect/>
            </a:stretch>
          </p:blipFill>
          <p:spPr>
            <a:xfrm>
              <a:off x="10677524" y="1844694"/>
              <a:ext cx="1352551" cy="1381848"/>
            </a:xfrm>
            <a:prstGeom prst="rect">
              <a:avLst/>
            </a:prstGeom>
          </p:spPr>
        </p:pic>
      </p:grpSp>
      <p:sp>
        <p:nvSpPr>
          <p:cNvPr id="6" name="文本框 5"/>
          <p:cNvSpPr txBox="1"/>
          <p:nvPr/>
        </p:nvSpPr>
        <p:spPr>
          <a:xfrm>
            <a:off x="2873052" y="2141710"/>
            <a:ext cx="12187654" cy="1102866"/>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lvl="1">
              <a:lnSpc>
                <a:spcPct val="150000"/>
              </a:lnSpc>
              <a:spcBef>
                <a:spcPts val="600"/>
              </a:spcBef>
            </a:pPr>
            <a:r>
              <a:rPr lang="en-US" altLang="zh-CN" sz="4000" dirty="0" smtClean="0">
                <a:solidFill>
                  <a:srgbClr val="000000"/>
                </a:solidFill>
                <a:latin typeface="方正姚体" panose="02010601030101010101" pitchFamily="2" charset="-122"/>
                <a:ea typeface="方正姚体" panose="02010601030101010101" pitchFamily="2" charset="-122"/>
                <a:sym typeface="Helvetica Light"/>
              </a:rPr>
              <a:t>4.2 </a:t>
            </a:r>
            <a:r>
              <a:rPr lang="en-US" altLang="zh-CN" sz="4000" dirty="0">
                <a:solidFill>
                  <a:srgbClr val="000000"/>
                </a:solidFill>
                <a:sym typeface="Helvetica Light"/>
              </a:rPr>
              <a:t>Render</a:t>
            </a:r>
            <a:r>
              <a:rPr lang="en-US" altLang="zh-CN" sz="4000" dirty="0" smtClean="0">
                <a:solidFill>
                  <a:srgbClr val="000000"/>
                </a:solidFill>
                <a:sym typeface="Helvetica Light"/>
              </a:rPr>
              <a:t> Thread Objects</a:t>
            </a:r>
            <a:endParaRPr lang="en-US" altLang="zh-CN" sz="4000" dirty="0">
              <a:solidFill>
                <a:srgbClr val="000000"/>
              </a:solidFill>
              <a:sym typeface="Helvetica Light"/>
            </a:endParaRPr>
          </a:p>
        </p:txBody>
      </p:sp>
      <p:sp>
        <p:nvSpPr>
          <p:cNvPr id="7" name="矩形 6"/>
          <p:cNvSpPr/>
          <p:nvPr/>
        </p:nvSpPr>
        <p:spPr>
          <a:xfrm>
            <a:off x="2379968" y="4278140"/>
            <a:ext cx="11578079" cy="2308324"/>
          </a:xfrm>
          <a:prstGeom prst="rect">
            <a:avLst/>
          </a:prstGeom>
        </p:spPr>
        <p:txBody>
          <a:bodyPr wrap="square">
            <a:spAutoFit/>
          </a:bodyPr>
          <a:lstStyle/>
          <a:p>
            <a:pPr marL="742950" indent="-742950">
              <a:buFontTx/>
              <a:buAutoNum type="arabicPeriod"/>
            </a:pPr>
            <a:r>
              <a:rPr lang="en-US" altLang="zh-CN" b="1" dirty="0" smtClean="0"/>
              <a:t>Render Proxy</a:t>
            </a:r>
          </a:p>
          <a:p>
            <a:pPr marL="742950" indent="-742950">
              <a:buFontTx/>
              <a:buAutoNum type="arabicPeriod"/>
            </a:pPr>
            <a:r>
              <a:rPr lang="en-US" altLang="zh-CN" b="1" dirty="0" smtClean="0"/>
              <a:t>Material</a:t>
            </a:r>
          </a:p>
          <a:p>
            <a:pPr marL="742950" indent="-742950">
              <a:buFontTx/>
              <a:buAutoNum type="arabicPeriod"/>
            </a:pPr>
            <a:r>
              <a:rPr lang="en-US" altLang="zh-CN" b="1" dirty="0" smtClean="0"/>
              <a:t>Scene</a:t>
            </a:r>
          </a:p>
          <a:p>
            <a:pPr marL="742950" indent="-742950">
              <a:buFontTx/>
              <a:buAutoNum type="arabicPeriod"/>
            </a:pPr>
            <a:r>
              <a:rPr lang="en-US" altLang="zh-CN" b="1" dirty="0"/>
              <a:t>Renderer</a:t>
            </a:r>
            <a:endParaRPr lang="en-US" altLang="zh-CN" b="1" dirty="0"/>
          </a:p>
        </p:txBody>
      </p:sp>
    </p:spTree>
    <p:extLst>
      <p:ext uri="{BB962C8B-B14F-4D97-AF65-F5344CB8AC3E}">
        <p14:creationId xmlns:p14="http://schemas.microsoft.com/office/powerpoint/2010/main" val="1227707516"/>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2" name="组合 1"/>
          <p:cNvGrpSpPr/>
          <p:nvPr/>
        </p:nvGrpSpPr>
        <p:grpSpPr>
          <a:xfrm>
            <a:off x="1323975" y="0"/>
            <a:ext cx="13276928" cy="13716000"/>
            <a:chOff x="10467974" y="26142"/>
            <a:chExt cx="14478001" cy="13716000"/>
          </a:xfrm>
        </p:grpSpPr>
        <p:sp>
          <p:nvSpPr>
            <p:cNvPr id="3" name="Rectangle"/>
            <p:cNvSpPr/>
            <p:nvPr/>
          </p:nvSpPr>
          <p:spPr>
            <a:xfrm>
              <a:off x="10467975" y="26142"/>
              <a:ext cx="14478000" cy="13716000"/>
            </a:xfrm>
            <a:prstGeom prst="rect">
              <a:avLst/>
            </a:prstGeom>
            <a:solidFill>
              <a:schemeClr val="bg1">
                <a:alpha val="80000"/>
              </a:schemeClr>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dirty="0">
                <a:solidFill>
                  <a:srgbClr val="FFFFFF"/>
                </a:solidFill>
                <a:latin typeface="Helvetica"/>
                <a:ea typeface="Helvetica"/>
                <a:cs typeface="Helvetica"/>
                <a:sym typeface="Helvetica"/>
              </a:endParaRPr>
            </a:p>
          </p:txBody>
        </p:sp>
        <p:sp>
          <p:nvSpPr>
            <p:cNvPr id="4" name="Rectangle"/>
            <p:cNvSpPr/>
            <p:nvPr/>
          </p:nvSpPr>
          <p:spPr>
            <a:xfrm>
              <a:off x="10467974" y="3245592"/>
              <a:ext cx="8458201" cy="76200"/>
            </a:xfrm>
            <a:prstGeom prst="rect">
              <a:avLst/>
            </a:prstGeom>
            <a:solidFill>
              <a:srgbClr val="FFD966"/>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sz="3200">
                <a:solidFill>
                  <a:srgbClr val="FFFFFF"/>
                </a:solidFill>
                <a:latin typeface="方正姚体" panose="02010601030101010101" pitchFamily="2" charset="-122"/>
                <a:ea typeface="方正姚体" panose="02010601030101010101" pitchFamily="2" charset="-122"/>
                <a:cs typeface="Helvetica"/>
                <a:sym typeface="Helvetica"/>
              </a:endParaRPr>
            </a:p>
          </p:txBody>
        </p:sp>
        <p:pic>
          <p:nvPicPr>
            <p:cNvPr id="5"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16436" t="8536" r="16029" b="30822"/>
            <a:stretch>
              <a:fillRect/>
            </a:stretch>
          </p:blipFill>
          <p:spPr>
            <a:xfrm>
              <a:off x="10677524" y="1844694"/>
              <a:ext cx="1352551" cy="1381848"/>
            </a:xfrm>
            <a:prstGeom prst="rect">
              <a:avLst/>
            </a:prstGeom>
          </p:spPr>
        </p:pic>
      </p:grpSp>
      <p:sp>
        <p:nvSpPr>
          <p:cNvPr id="6" name="文本框 5"/>
          <p:cNvSpPr txBox="1"/>
          <p:nvPr/>
        </p:nvSpPr>
        <p:spPr>
          <a:xfrm>
            <a:off x="2873052" y="2141710"/>
            <a:ext cx="12187654" cy="1102866"/>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lvl="1">
              <a:lnSpc>
                <a:spcPct val="150000"/>
              </a:lnSpc>
              <a:spcBef>
                <a:spcPts val="600"/>
              </a:spcBef>
            </a:pPr>
            <a:r>
              <a:rPr lang="en-US" altLang="zh-CN" sz="4000" dirty="0" smtClean="0">
                <a:solidFill>
                  <a:srgbClr val="000000"/>
                </a:solidFill>
                <a:latin typeface="方正姚体" panose="02010601030101010101" pitchFamily="2" charset="-122"/>
                <a:ea typeface="方正姚体" panose="02010601030101010101" pitchFamily="2" charset="-122"/>
                <a:sym typeface="Helvetica Light"/>
              </a:rPr>
              <a:t>4.2 RHI</a:t>
            </a:r>
            <a:endParaRPr lang="en-US" altLang="zh-CN" sz="4000" dirty="0">
              <a:solidFill>
                <a:srgbClr val="000000"/>
              </a:solidFill>
              <a:sym typeface="Helvetica Light"/>
            </a:endParaRPr>
          </a:p>
        </p:txBody>
      </p:sp>
      <p:sp>
        <p:nvSpPr>
          <p:cNvPr id="7" name="矩形 6"/>
          <p:cNvSpPr/>
          <p:nvPr/>
        </p:nvSpPr>
        <p:spPr>
          <a:xfrm>
            <a:off x="2379968" y="4278140"/>
            <a:ext cx="11578079" cy="1754326"/>
          </a:xfrm>
          <a:prstGeom prst="rect">
            <a:avLst/>
          </a:prstGeom>
        </p:spPr>
        <p:txBody>
          <a:bodyPr wrap="square">
            <a:spAutoFit/>
          </a:bodyPr>
          <a:lstStyle/>
          <a:p>
            <a:pPr marL="742950" indent="-742950">
              <a:buFontTx/>
              <a:buAutoNum type="arabicPeriod"/>
            </a:pPr>
            <a:r>
              <a:rPr lang="en-US" altLang="zh-CN" b="1" dirty="0" smtClean="0"/>
              <a:t>What</a:t>
            </a:r>
            <a:r>
              <a:rPr lang="zh-CN" altLang="en-US" b="1" dirty="0" smtClean="0"/>
              <a:t>‘</a:t>
            </a:r>
            <a:r>
              <a:rPr lang="en-US" altLang="zh-CN" b="1" dirty="0" smtClean="0"/>
              <a:t>s RHI</a:t>
            </a:r>
            <a:r>
              <a:rPr lang="zh-CN" altLang="en-US" b="1" dirty="0" smtClean="0"/>
              <a:t>？</a:t>
            </a:r>
            <a:endParaRPr lang="en-US" altLang="zh-CN" b="1" dirty="0" smtClean="0"/>
          </a:p>
          <a:p>
            <a:pPr marL="742950" indent="-742950">
              <a:buFontTx/>
              <a:buAutoNum type="arabicPeriod"/>
            </a:pPr>
            <a:r>
              <a:rPr lang="zh-CN" altLang="en-US" b="1" dirty="0" smtClean="0"/>
              <a:t>平台无关性</a:t>
            </a:r>
            <a:endParaRPr lang="en-US" altLang="zh-CN" b="1" dirty="0" smtClean="0"/>
          </a:p>
          <a:p>
            <a:pPr marL="742950" indent="-742950">
              <a:buFontTx/>
              <a:buAutoNum type="arabicPeriod"/>
            </a:pPr>
            <a:r>
              <a:rPr lang="en-US" altLang="zh-CN" b="1" dirty="0" smtClean="0"/>
              <a:t>Render Thread</a:t>
            </a:r>
            <a:r>
              <a:rPr lang="zh-CN" altLang="en-US" b="1" dirty="0" smtClean="0"/>
              <a:t>对接</a:t>
            </a:r>
            <a:endParaRPr lang="en-US" altLang="zh-CN" b="1" dirty="0"/>
          </a:p>
        </p:txBody>
      </p:sp>
    </p:spTree>
    <p:extLst>
      <p:ext uri="{BB962C8B-B14F-4D97-AF65-F5344CB8AC3E}">
        <p14:creationId xmlns:p14="http://schemas.microsoft.com/office/powerpoint/2010/main" val="392048819"/>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2" name="Rectangle"/>
          <p:cNvSpPr/>
          <p:nvPr/>
        </p:nvSpPr>
        <p:spPr>
          <a:xfrm>
            <a:off x="1400175" y="0"/>
            <a:ext cx="7765125" cy="13716000"/>
          </a:xfrm>
          <a:prstGeom prst="rect">
            <a:avLst/>
          </a:prstGeom>
          <a:solidFill>
            <a:srgbClr val="FFD966"/>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a:solidFill>
                <a:srgbClr val="FFFFFF"/>
              </a:solidFill>
              <a:latin typeface="Helvetica"/>
              <a:ea typeface="Helvetica"/>
              <a:cs typeface="Helvetica"/>
              <a:sym typeface="Helvetica"/>
            </a:endParaRPr>
          </a:p>
        </p:txBody>
      </p:sp>
      <p:sp>
        <p:nvSpPr>
          <p:cNvPr id="684" name="I see your face on the leaves,telling me how lonely I have been. This is a dream of mine that I have just dreamed. Just see your smiling face everywhere I go. The love I feel for you to shine inside me. But it’s all over now you’re gone. This is a dream of mine that I have just ..."/>
          <p:cNvSpPr txBox="1"/>
          <p:nvPr/>
        </p:nvSpPr>
        <p:spPr>
          <a:xfrm>
            <a:off x="9989292" y="4183930"/>
            <a:ext cx="12700000" cy="656590"/>
          </a:xfrm>
          <a:prstGeom prst="rect">
            <a:avLst/>
          </a:prstGeom>
          <a:ln w="12700">
            <a:miter lim="400000"/>
          </a:ln>
        </p:spPr>
        <p:txBody>
          <a:bodyPr lIns="50800" tIns="50800" rIns="50800" bIns="50800" anchor="t">
            <a:spAutoFit/>
          </a:bodyPr>
          <a:lstStyle>
            <a:lvl1pPr algn="l">
              <a:defRPr sz="2400">
                <a:latin typeface="Helvetica"/>
                <a:ea typeface="Helvetica"/>
                <a:cs typeface="Helvetica"/>
                <a:sym typeface="Helvetica"/>
              </a:defRPr>
            </a:lvl1pPr>
          </a:lstStyle>
          <a:p>
            <a:pPr marL="457200" indent="-457200">
              <a:buFont typeface="Wingdings" panose="05000000000000000000" pitchFamily="2" charset="2"/>
              <a:buChar char="ü"/>
            </a:pPr>
            <a:r>
              <a:rPr lang="en-US" altLang="zh-CN" sz="3600" b="1" dirty="0">
                <a:hlinkClick r:id="rId3"/>
              </a:rPr>
              <a:t>Resource </a:t>
            </a:r>
            <a:r>
              <a:rPr lang="en-US" altLang="zh-CN" sz="3600" b="1" dirty="0" smtClean="0">
                <a:hlinkClick r:id="rId3"/>
              </a:rPr>
              <a:t>Binding</a:t>
            </a:r>
            <a:r>
              <a:rPr lang="zh-CN" altLang="en-US" sz="3600" b="1" dirty="0" smtClean="0"/>
              <a:t>（</a:t>
            </a:r>
            <a:r>
              <a:rPr lang="en-US" altLang="zh-CN" sz="3600" b="1" dirty="0" smtClean="0"/>
              <a:t>DX12 Document</a:t>
            </a:r>
            <a:r>
              <a:rPr lang="zh-CN" altLang="en-US" sz="3600" b="1" dirty="0" smtClean="0"/>
              <a:t>）</a:t>
            </a:r>
            <a:endParaRPr lang="en-US" altLang="zh-CN" sz="3600" b="1" dirty="0"/>
          </a:p>
        </p:txBody>
      </p:sp>
      <p:pic>
        <p:nvPicPr>
          <p:cNvPr id="6" name="Picture 5"/>
          <p:cNvPicPr>
            <a:picLocks noChangeAspect="1"/>
          </p:cNvPicPr>
          <p:nvPr/>
        </p:nvPicPr>
        <p:blipFill rotWithShape="1">
          <a:blip r:embed="rId4" cstate="print">
            <a:extLst>
              <a:ext uri="{28A0092B-C50C-407E-A947-70E740481C1C}">
                <a14:useLocalDpi xmlns:a14="http://schemas.microsoft.com/office/drawing/2010/main" val="0"/>
              </a:ext>
            </a:extLst>
          </a:blip>
          <a:srcRect l="16436" t="8536" r="16029" b="30822"/>
          <a:stretch>
            <a:fillRect/>
          </a:stretch>
        </p:blipFill>
        <p:spPr>
          <a:xfrm>
            <a:off x="2656007" y="3662854"/>
            <a:ext cx="2626729" cy="2683625"/>
          </a:xfrm>
          <a:prstGeom prst="rect">
            <a:avLst/>
          </a:prstGeom>
        </p:spPr>
      </p:pic>
      <p:sp>
        <p:nvSpPr>
          <p:cNvPr id="7" name="Just like flower porcelain  You’re like a moon that  awaken to say hello So beautiful and bright that you make me content to play it  world"/>
          <p:cNvSpPr txBox="1"/>
          <p:nvPr/>
        </p:nvSpPr>
        <p:spPr>
          <a:xfrm>
            <a:off x="5282736" y="4183930"/>
            <a:ext cx="3575513" cy="1641475"/>
          </a:xfrm>
          <a:prstGeom prst="rect">
            <a:avLst/>
          </a:prstGeom>
          <a:ln w="12700">
            <a:miter lim="400000"/>
          </a:ln>
        </p:spPr>
        <p:txBody>
          <a:bodyPr wrap="square" lIns="50800" tIns="50800" rIns="50800" bIns="50800" anchor="t">
            <a:spAutoFit/>
          </a:bodyPr>
          <a:lstStyle>
            <a:lvl1pPr algn="r">
              <a:defRPr b="1">
                <a:latin typeface="Helvetica"/>
                <a:ea typeface="Helvetica"/>
                <a:cs typeface="Helvetica"/>
                <a:sym typeface="Helvetica"/>
              </a:defRPr>
            </a:lvl1pPr>
          </a:lstStyle>
          <a:p>
            <a:pPr defTabSz="825500" hangingPunct="0"/>
            <a:r>
              <a:rPr lang="en-US" altLang="zh-CN" sz="5000" kern="0" dirty="0" smtClean="0">
                <a:solidFill>
                  <a:srgbClr val="000000"/>
                </a:solidFill>
                <a:latin typeface="方正姚体" panose="02010601030101010101" pitchFamily="2" charset="-122"/>
                <a:ea typeface="方正姚体" panose="02010601030101010101" pitchFamily="2" charset="-122"/>
                <a:cs typeface="宋体" panose="02010600030101010101" pitchFamily="2" charset="-122"/>
              </a:rPr>
              <a:t>Reference</a:t>
            </a:r>
            <a:r>
              <a:rPr lang="en-US" sz="5000" kern="0" dirty="0" smtClean="0">
                <a:solidFill>
                  <a:srgbClr val="000000"/>
                </a:solidFill>
                <a:latin typeface="方正姚体" panose="02010601030101010101" pitchFamily="2" charset="-122"/>
                <a:ea typeface="方正姚体" panose="02010601030101010101" pitchFamily="2" charset="-122"/>
                <a:cs typeface="宋体" panose="02010600030101010101" pitchFamily="2" charset="-122"/>
              </a:rPr>
              <a:t>：</a:t>
            </a:r>
            <a:r>
              <a:rPr lang="en-US" sz="5000" kern="0" dirty="0">
                <a:solidFill>
                  <a:srgbClr val="000000"/>
                </a:solidFill>
                <a:latin typeface="方正姚体" panose="02010601030101010101" pitchFamily="2" charset="-122"/>
                <a:ea typeface="方正姚体" panose="02010601030101010101" pitchFamily="2" charset="-122"/>
                <a:cs typeface="宋体" panose="02010600030101010101" pitchFamily="2" charset="-122"/>
              </a:rPr>
              <a:t/>
            </a:r>
            <a:br>
              <a:rPr lang="en-US" sz="5000" kern="0" dirty="0">
                <a:solidFill>
                  <a:srgbClr val="000000"/>
                </a:solidFill>
                <a:latin typeface="方正姚体" panose="02010601030101010101" pitchFamily="2" charset="-122"/>
                <a:ea typeface="方正姚体" panose="02010601030101010101" pitchFamily="2" charset="-122"/>
                <a:cs typeface="宋体" panose="02010600030101010101" pitchFamily="2" charset="-122"/>
              </a:rPr>
            </a:br>
            <a:r>
              <a:rPr lang="zh-CN" altLang="en-US" sz="5000" kern="0" dirty="0" smtClean="0">
                <a:solidFill>
                  <a:srgbClr val="000000"/>
                </a:solidFill>
                <a:latin typeface="方正姚体" panose="02010601030101010101" pitchFamily="2" charset="-122"/>
                <a:ea typeface="方正姚体" panose="02010601030101010101" pitchFamily="2" charset="-122"/>
                <a:cs typeface="宋体" panose="02010600030101010101" pitchFamily="2" charset="-122"/>
              </a:rPr>
              <a:t>参考</a:t>
            </a:r>
            <a:endParaRPr lang="zh-CN" sz="5000" kern="0" dirty="0">
              <a:solidFill>
                <a:srgbClr val="000000"/>
              </a:solidFill>
              <a:latin typeface="方正姚体" panose="02010601030101010101" pitchFamily="2" charset="-122"/>
              <a:ea typeface="方正姚体" panose="02010601030101010101" pitchFamily="2" charset="-122"/>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
        <p:cNvGrpSpPr/>
        <p:nvPr/>
      </p:nvGrpSpPr>
      <p:grpSpPr>
        <a:xfrm>
          <a:off x="0" y="0"/>
          <a:ext cx="0" cy="0"/>
          <a:chOff x="0" y="0"/>
          <a:chExt cx="0" cy="0"/>
        </a:xfrm>
      </p:grpSpPr>
      <p:sp>
        <p:nvSpPr>
          <p:cNvPr id="7" name="Rectangle"/>
          <p:cNvSpPr/>
          <p:nvPr/>
        </p:nvSpPr>
        <p:spPr>
          <a:xfrm>
            <a:off x="1843701" y="0"/>
            <a:ext cx="13055640" cy="13716000"/>
          </a:xfrm>
          <a:prstGeom prst="rect">
            <a:avLst/>
          </a:prstGeom>
          <a:solidFill>
            <a:schemeClr val="bg1">
              <a:alpha val="80000"/>
            </a:schemeClr>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dirty="0">
              <a:solidFill>
                <a:srgbClr val="FFFFFF"/>
              </a:solidFill>
              <a:latin typeface="Helvetica"/>
              <a:ea typeface="Helvetica"/>
              <a:cs typeface="Helvetica"/>
              <a:sym typeface="Helvetica"/>
            </a:endParaRPr>
          </a:p>
        </p:txBody>
      </p:sp>
      <p:sp>
        <p:nvSpPr>
          <p:cNvPr id="8" name="The Picture slide"/>
          <p:cNvSpPr txBox="1"/>
          <p:nvPr/>
        </p:nvSpPr>
        <p:spPr>
          <a:xfrm>
            <a:off x="2706624" y="3457011"/>
            <a:ext cx="7104888" cy="872034"/>
          </a:xfrm>
          <a:prstGeom prst="rect">
            <a:avLst/>
          </a:prstGeom>
          <a:ln w="12700">
            <a:miter lim="400000"/>
          </a:ln>
        </p:spPr>
        <p:txBody>
          <a:bodyPr wrap="square" lIns="54864" tIns="50800" rIns="50800" bIns="50800" anchor="b">
            <a:spAutoFit/>
          </a:bodyPr>
          <a:lstStyle>
            <a:lvl1pPr>
              <a:defRPr b="1">
                <a:latin typeface="Helvetica"/>
                <a:ea typeface="Helvetica"/>
                <a:cs typeface="Helvetica"/>
                <a:sym typeface="Helvetica"/>
              </a:defRPr>
            </a:lvl1pPr>
          </a:lstStyle>
          <a:p>
            <a:pPr defTabSz="825500" hangingPunct="0"/>
            <a:r>
              <a:rPr lang="en-US" altLang="zh-CN" sz="5000" kern="0" cap="all" dirty="0" smtClean="0">
                <a:solidFill>
                  <a:srgbClr val="000000"/>
                </a:solidFill>
              </a:rPr>
              <a:t>Contents</a:t>
            </a:r>
            <a:endParaRPr lang="zh-CN" sz="5000" kern="0" cap="all" dirty="0">
              <a:solidFill>
                <a:srgbClr val="000000"/>
              </a:solidFill>
            </a:endParaRPr>
          </a:p>
        </p:txBody>
      </p:sp>
      <p:sp>
        <p:nvSpPr>
          <p:cNvPr id="10" name="Rectangle"/>
          <p:cNvSpPr/>
          <p:nvPr/>
        </p:nvSpPr>
        <p:spPr>
          <a:xfrm>
            <a:off x="2724911" y="4572000"/>
            <a:ext cx="10018631" cy="145143"/>
          </a:xfrm>
          <a:prstGeom prst="rect">
            <a:avLst/>
          </a:prstGeom>
          <a:solidFill>
            <a:srgbClr val="FFD966"/>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a:solidFill>
                <a:srgbClr val="FFFFFF"/>
              </a:solidFill>
              <a:latin typeface="Helvetica"/>
              <a:ea typeface="Helvetica"/>
              <a:cs typeface="Helvetica"/>
              <a:sym typeface="Helvetica"/>
            </a:endParaRPr>
          </a:p>
        </p:txBody>
      </p:sp>
      <p:sp>
        <p:nvSpPr>
          <p:cNvPr id="15" name="The Picture slide"/>
          <p:cNvSpPr txBox="1"/>
          <p:nvPr/>
        </p:nvSpPr>
        <p:spPr>
          <a:xfrm>
            <a:off x="2724912" y="4942320"/>
            <a:ext cx="10018630" cy="5473293"/>
          </a:xfrm>
          <a:prstGeom prst="rect">
            <a:avLst/>
          </a:prstGeom>
          <a:ln w="12700">
            <a:miter lim="400000"/>
          </a:ln>
        </p:spPr>
        <p:txBody>
          <a:bodyPr wrap="square" lIns="50800" tIns="50800" rIns="50800" bIns="50800" anchor="t">
            <a:spAutoFit/>
          </a:bodyPr>
          <a:lstStyle>
            <a:lvl1pPr>
              <a:defRPr b="1">
                <a:latin typeface="Helvetica"/>
                <a:ea typeface="Helvetica"/>
                <a:cs typeface="Helvetica"/>
                <a:sym typeface="Helvetica"/>
              </a:defRPr>
            </a:lvl1pPr>
          </a:lstStyle>
          <a:p>
            <a:pPr marL="742950" indent="-742950">
              <a:lnSpc>
                <a:spcPct val="150000"/>
              </a:lnSpc>
              <a:spcBef>
                <a:spcPts val="600"/>
              </a:spcBef>
              <a:buAutoNum type="arabicPeriod"/>
            </a:pPr>
            <a:r>
              <a:rPr lang="zh-CN" altLang="en-US" sz="4000" b="0" dirty="0" smtClean="0">
                <a:solidFill>
                  <a:srgbClr val="000000"/>
                </a:solidFill>
                <a:sym typeface="Helvetica Light"/>
              </a:rPr>
              <a:t>深入</a:t>
            </a:r>
            <a:r>
              <a:rPr lang="en-US" altLang="zh-CN" sz="4000" b="0" dirty="0" smtClean="0">
                <a:solidFill>
                  <a:srgbClr val="000000"/>
                </a:solidFill>
                <a:sym typeface="Helvetica Light"/>
              </a:rPr>
              <a:t>Resource Binding</a:t>
            </a:r>
          </a:p>
          <a:p>
            <a:pPr marL="1657350" lvl="1" indent="-742950">
              <a:lnSpc>
                <a:spcPct val="150000"/>
              </a:lnSpc>
              <a:spcBef>
                <a:spcPts val="600"/>
              </a:spcBef>
              <a:buAutoNum type="arabicPeriod"/>
            </a:pPr>
            <a:r>
              <a:rPr lang="en-US" altLang="zh-CN" sz="3200" b="0" dirty="0" smtClean="0">
                <a:solidFill>
                  <a:srgbClr val="000000"/>
                </a:solidFill>
                <a:sym typeface="Helvetica Light"/>
              </a:rPr>
              <a:t>Resource Binding</a:t>
            </a:r>
          </a:p>
          <a:p>
            <a:pPr marL="1657350" lvl="1" indent="-742950">
              <a:lnSpc>
                <a:spcPct val="150000"/>
              </a:lnSpc>
              <a:spcBef>
                <a:spcPts val="600"/>
              </a:spcBef>
              <a:buAutoNum type="arabicPeriod"/>
            </a:pPr>
            <a:r>
              <a:rPr lang="en-US" altLang="zh-CN" sz="3200" b="0" dirty="0" smtClean="0">
                <a:solidFill>
                  <a:srgbClr val="000000"/>
                </a:solidFill>
                <a:sym typeface="Helvetica Light"/>
              </a:rPr>
              <a:t>Descriptor Heap</a:t>
            </a:r>
          </a:p>
          <a:p>
            <a:pPr marL="1657350" lvl="1" indent="-742950">
              <a:lnSpc>
                <a:spcPct val="150000"/>
              </a:lnSpc>
              <a:spcBef>
                <a:spcPts val="600"/>
              </a:spcBef>
              <a:buFontTx/>
              <a:buAutoNum type="arabicPeriod"/>
            </a:pPr>
            <a:r>
              <a:rPr lang="en-US" altLang="zh-CN" sz="3200" dirty="0">
                <a:solidFill>
                  <a:srgbClr val="000000"/>
                </a:solidFill>
                <a:sym typeface="Helvetica Light"/>
              </a:rPr>
              <a:t>Root </a:t>
            </a:r>
            <a:r>
              <a:rPr lang="en-US" altLang="zh-CN" sz="3200" dirty="0" smtClean="0">
                <a:solidFill>
                  <a:srgbClr val="000000"/>
                </a:solidFill>
                <a:sym typeface="Helvetica Light"/>
              </a:rPr>
              <a:t>Signature</a:t>
            </a:r>
            <a:endParaRPr lang="en-US" altLang="zh-CN" sz="3200" b="0" dirty="0" smtClean="0">
              <a:solidFill>
                <a:srgbClr val="000000"/>
              </a:solidFill>
              <a:sym typeface="Helvetica Light"/>
            </a:endParaRPr>
          </a:p>
          <a:p>
            <a:pPr marL="742950" indent="-742950">
              <a:lnSpc>
                <a:spcPct val="150000"/>
              </a:lnSpc>
              <a:spcBef>
                <a:spcPts val="600"/>
              </a:spcBef>
              <a:buAutoNum type="arabicPeriod"/>
            </a:pPr>
            <a:r>
              <a:rPr lang="en-US" altLang="zh-CN" sz="4000" b="0" dirty="0">
                <a:solidFill>
                  <a:srgbClr val="000000"/>
                </a:solidFill>
                <a:sym typeface="Helvetica Light"/>
              </a:rPr>
              <a:t>RHI</a:t>
            </a:r>
            <a:r>
              <a:rPr lang="zh-CN" altLang="en-US" sz="4000" b="0" dirty="0" smtClean="0">
                <a:solidFill>
                  <a:srgbClr val="000000"/>
                </a:solidFill>
                <a:sym typeface="Helvetica Light"/>
              </a:rPr>
              <a:t>封装主要对象</a:t>
            </a:r>
            <a:endParaRPr lang="en-US" altLang="zh-CN" sz="4000" b="0" dirty="0" smtClean="0">
              <a:solidFill>
                <a:srgbClr val="000000"/>
              </a:solidFill>
              <a:sym typeface="Helvetica Light"/>
            </a:endParaRPr>
          </a:p>
          <a:p>
            <a:pPr marL="1657350" lvl="1" indent="-742950">
              <a:lnSpc>
                <a:spcPct val="150000"/>
              </a:lnSpc>
              <a:spcBef>
                <a:spcPts val="600"/>
              </a:spcBef>
              <a:buFont typeface="+mj-lt"/>
              <a:buAutoNum type="arabicPeriod" startAt="4"/>
            </a:pPr>
            <a:r>
              <a:rPr lang="en-US" altLang="zh-CN" sz="4000" b="0" dirty="0" smtClean="0">
                <a:solidFill>
                  <a:srgbClr val="000000"/>
                </a:solidFill>
                <a:sym typeface="Helvetica Light"/>
              </a:rPr>
              <a:t>RHI</a:t>
            </a:r>
            <a:r>
              <a:rPr lang="zh-CN" altLang="en-US" sz="4000" b="0" dirty="0" smtClean="0">
                <a:solidFill>
                  <a:srgbClr val="000000"/>
                </a:solidFill>
                <a:sym typeface="Helvetica Light"/>
              </a:rPr>
              <a:t>封装</a:t>
            </a:r>
            <a:endParaRPr lang="en-US" altLang="zh-CN" sz="4000" b="0" dirty="0" smtClean="0">
              <a:solidFill>
                <a:srgbClr val="000000"/>
              </a:solidFill>
              <a:sym typeface="Helvetica Light"/>
            </a:endParaRPr>
          </a:p>
        </p:txBody>
      </p:sp>
    </p:spTree>
    <p:extLst>
      <p:ext uri="{BB962C8B-B14F-4D97-AF65-F5344CB8AC3E}">
        <p14:creationId xmlns:p14="http://schemas.microsoft.com/office/powerpoint/2010/main" val="1269678161"/>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292929"/>
        </a:solidFill>
        <a:effectLst/>
      </p:bgPr>
    </p:bg>
    <p:spTree>
      <p:nvGrpSpPr>
        <p:cNvPr id="1" name=""/>
        <p:cNvGrpSpPr/>
        <p:nvPr/>
      </p:nvGrpSpPr>
      <p:grpSpPr>
        <a:xfrm>
          <a:off x="0" y="0"/>
          <a:ext cx="0" cy="0"/>
          <a:chOff x="0" y="0"/>
          <a:chExt cx="0" cy="0"/>
        </a:xfrm>
      </p:grpSpPr>
      <p:sp>
        <p:nvSpPr>
          <p:cNvPr id="44" name="You are the face that has changed my whole world. You are the face that I see everywhere I go. You are so beautiful to me that I can’t explain , Just like a green flower porcelain"/>
          <p:cNvSpPr txBox="1"/>
          <p:nvPr/>
        </p:nvSpPr>
        <p:spPr>
          <a:xfrm>
            <a:off x="4366159" y="7443589"/>
            <a:ext cx="15651686" cy="1025922"/>
          </a:xfrm>
          <a:prstGeom prst="rect">
            <a:avLst/>
          </a:prstGeom>
          <a:ln w="12700">
            <a:miter lim="400000"/>
          </a:ln>
        </p:spPr>
        <p:txBody>
          <a:bodyPr lIns="50800" tIns="50800" rIns="50800" bIns="50800" anchor="ctr">
            <a:spAutoFit/>
          </a:bodyPr>
          <a:lstStyle>
            <a:lvl1pPr>
              <a:defRPr sz="2400">
                <a:solidFill>
                  <a:srgbClr val="FFFFFF"/>
                </a:solidFill>
                <a:latin typeface="Helvetica"/>
                <a:ea typeface="Helvetica"/>
                <a:cs typeface="Helvetica"/>
                <a:sym typeface="Helvetica"/>
              </a:defRPr>
            </a:lvl1pPr>
          </a:lstStyle>
          <a:p>
            <a:pPr algn="ctr" defTabSz="825500" hangingPunct="0"/>
            <a:r>
              <a:rPr lang="zh-CN" altLang="en-US" sz="6000" dirty="0" smtClean="0">
                <a:solidFill>
                  <a:schemeClr val="bg1"/>
                </a:solidFill>
                <a:sym typeface="Helvetica Light"/>
              </a:rPr>
              <a:t>深入</a:t>
            </a:r>
            <a:r>
              <a:rPr lang="en-US" altLang="zh-CN" sz="6000" dirty="0" smtClean="0">
                <a:solidFill>
                  <a:schemeClr val="bg1"/>
                </a:solidFill>
                <a:sym typeface="Helvetica Light"/>
              </a:rPr>
              <a:t>Resource </a:t>
            </a:r>
            <a:r>
              <a:rPr lang="en-US" altLang="zh-CN" sz="6000" dirty="0" smtClean="0">
                <a:solidFill>
                  <a:schemeClr val="bg1"/>
                </a:solidFill>
                <a:sym typeface="Helvetica Light"/>
              </a:rPr>
              <a:t>Binding</a:t>
            </a:r>
            <a:endParaRPr lang="en-US" altLang="zh-CN" sz="6000" dirty="0">
              <a:solidFill>
                <a:schemeClr val="bg1"/>
              </a:solidFill>
              <a:sym typeface="Helvetica Light"/>
            </a:endParaRPr>
          </a:p>
        </p:txBody>
      </p:sp>
      <p:sp>
        <p:nvSpPr>
          <p:cNvPr id="45" name="AEVER"/>
          <p:cNvSpPr txBox="1"/>
          <p:nvPr/>
        </p:nvSpPr>
        <p:spPr>
          <a:xfrm>
            <a:off x="11017817" y="5638703"/>
            <a:ext cx="2348400" cy="1333698"/>
          </a:xfrm>
          <a:prstGeom prst="rect">
            <a:avLst/>
          </a:prstGeom>
          <a:ln w="12700">
            <a:miter lim="400000"/>
          </a:ln>
        </p:spPr>
        <p:txBody>
          <a:bodyPr wrap="none" lIns="50800" tIns="50800" rIns="50800" bIns="50800" anchor="ctr">
            <a:spAutoFit/>
          </a:bodyPr>
          <a:lstStyle>
            <a:lvl1pPr>
              <a:defRPr sz="12000" b="1" spc="1800">
                <a:solidFill>
                  <a:srgbClr val="FFFC73"/>
                </a:solidFill>
                <a:latin typeface="Helvetica"/>
                <a:ea typeface="Helvetica"/>
                <a:cs typeface="Helvetica"/>
                <a:sym typeface="Helvetica"/>
              </a:defRPr>
            </a:lvl1pPr>
          </a:lstStyle>
          <a:p>
            <a:pPr algn="ctr" defTabSz="825500" hangingPunct="0"/>
            <a:r>
              <a:rPr lang="en-US" sz="8000" cap="all" dirty="0">
                <a:solidFill>
                  <a:srgbClr val="FFD966"/>
                </a:solidFill>
                <a:latin typeface="宋体" panose="02010600030101010101" pitchFamily="2" charset="-122"/>
                <a:cs typeface="宋体" panose="02010600030101010101" pitchFamily="2" charset="-122"/>
              </a:rPr>
              <a:t>ch1</a:t>
            </a:r>
            <a:endParaRPr lang="zh-CN" sz="8000" cap="all" dirty="0">
              <a:solidFill>
                <a:srgbClr val="FFD966"/>
              </a:solidFill>
            </a:endParaRP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2" name="组合 1"/>
          <p:cNvGrpSpPr/>
          <p:nvPr/>
        </p:nvGrpSpPr>
        <p:grpSpPr>
          <a:xfrm>
            <a:off x="1323975" y="0"/>
            <a:ext cx="13276928" cy="13716000"/>
            <a:chOff x="10467974" y="26142"/>
            <a:chExt cx="14478001" cy="13716000"/>
          </a:xfrm>
        </p:grpSpPr>
        <p:sp>
          <p:nvSpPr>
            <p:cNvPr id="3" name="Rectangle"/>
            <p:cNvSpPr/>
            <p:nvPr/>
          </p:nvSpPr>
          <p:spPr>
            <a:xfrm>
              <a:off x="10467975" y="26142"/>
              <a:ext cx="14478000" cy="13716000"/>
            </a:xfrm>
            <a:prstGeom prst="rect">
              <a:avLst/>
            </a:prstGeom>
            <a:solidFill>
              <a:schemeClr val="bg1">
                <a:alpha val="80000"/>
              </a:schemeClr>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dirty="0">
                <a:solidFill>
                  <a:srgbClr val="FFFFFF"/>
                </a:solidFill>
                <a:latin typeface="Helvetica"/>
                <a:ea typeface="Helvetica"/>
                <a:cs typeface="Helvetica"/>
                <a:sym typeface="Helvetica"/>
              </a:endParaRPr>
            </a:p>
          </p:txBody>
        </p:sp>
        <p:sp>
          <p:nvSpPr>
            <p:cNvPr id="4" name="Rectangle"/>
            <p:cNvSpPr/>
            <p:nvPr/>
          </p:nvSpPr>
          <p:spPr>
            <a:xfrm>
              <a:off x="10467974" y="3245592"/>
              <a:ext cx="8458201" cy="76200"/>
            </a:xfrm>
            <a:prstGeom prst="rect">
              <a:avLst/>
            </a:prstGeom>
            <a:solidFill>
              <a:srgbClr val="FFD966"/>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sz="3200">
                <a:solidFill>
                  <a:srgbClr val="FFFFFF"/>
                </a:solidFill>
                <a:latin typeface="方正姚体" panose="02010601030101010101" pitchFamily="2" charset="-122"/>
                <a:ea typeface="方正姚体" panose="02010601030101010101" pitchFamily="2" charset="-122"/>
                <a:cs typeface="Helvetica"/>
                <a:sym typeface="Helvetica"/>
              </a:endParaRPr>
            </a:p>
          </p:txBody>
        </p:sp>
        <p:pic>
          <p:nvPicPr>
            <p:cNvPr id="5"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16436" t="8536" r="16029" b="30822"/>
            <a:stretch>
              <a:fillRect/>
            </a:stretch>
          </p:blipFill>
          <p:spPr>
            <a:xfrm>
              <a:off x="10677524" y="1844694"/>
              <a:ext cx="1352551" cy="1381848"/>
            </a:xfrm>
            <a:prstGeom prst="rect">
              <a:avLst/>
            </a:prstGeom>
          </p:spPr>
        </p:pic>
      </p:grpSp>
      <p:sp>
        <p:nvSpPr>
          <p:cNvPr id="6" name="文本框 5"/>
          <p:cNvSpPr txBox="1"/>
          <p:nvPr/>
        </p:nvSpPr>
        <p:spPr>
          <a:xfrm>
            <a:off x="2873052" y="2141710"/>
            <a:ext cx="9414198" cy="1102866"/>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lvl="1">
              <a:lnSpc>
                <a:spcPct val="150000"/>
              </a:lnSpc>
              <a:spcBef>
                <a:spcPts val="600"/>
              </a:spcBef>
            </a:pPr>
            <a:r>
              <a:rPr lang="en-US" altLang="zh-CN" sz="4000" dirty="0">
                <a:solidFill>
                  <a:srgbClr val="000000"/>
                </a:solidFill>
                <a:latin typeface="方正姚体" panose="02010601030101010101" pitchFamily="2" charset="-122"/>
                <a:ea typeface="方正姚体" panose="02010601030101010101" pitchFamily="2" charset="-122"/>
                <a:sym typeface="Helvetica Light"/>
              </a:rPr>
              <a:t>1</a:t>
            </a:r>
            <a:r>
              <a:rPr kumimoji="0" lang="en-US" altLang="zh-CN" sz="4000" b="0" i="0" u="none" strike="noStrike" cap="none" spc="0" normalizeH="0" baseline="0" dirty="0" smtClean="0">
                <a:ln>
                  <a:noFill/>
                </a:ln>
                <a:solidFill>
                  <a:srgbClr val="000000"/>
                </a:solidFill>
                <a:effectLst/>
                <a:uFillTx/>
                <a:latin typeface="方正姚体" panose="02010601030101010101" pitchFamily="2" charset="-122"/>
                <a:ea typeface="方正姚体" panose="02010601030101010101" pitchFamily="2" charset="-122"/>
                <a:sym typeface="Helvetica Light"/>
              </a:rPr>
              <a:t>. </a:t>
            </a:r>
            <a:r>
              <a:rPr kumimoji="0" lang="en-US" altLang="zh-CN" sz="4000" b="0" i="0" u="none" strike="noStrike" cap="none" spc="0" normalizeH="0" baseline="0" dirty="0" smtClean="0">
                <a:ln>
                  <a:noFill/>
                </a:ln>
                <a:solidFill>
                  <a:srgbClr val="000000"/>
                </a:solidFill>
                <a:effectLst/>
                <a:uFillTx/>
                <a:latin typeface="方正姚体" panose="02010601030101010101" pitchFamily="2" charset="-122"/>
                <a:ea typeface="方正姚体" panose="02010601030101010101" pitchFamily="2" charset="-122"/>
                <a:sym typeface="Helvetica Light"/>
              </a:rPr>
              <a:t>1 </a:t>
            </a:r>
            <a:r>
              <a:rPr lang="zh-CN" altLang="en-US" sz="3200" dirty="0" smtClean="0">
                <a:solidFill>
                  <a:srgbClr val="000000"/>
                </a:solidFill>
                <a:sym typeface="Helvetica Light"/>
              </a:rPr>
              <a:t>引入</a:t>
            </a:r>
            <a:endParaRPr lang="en-US" altLang="zh-CN" sz="3200" dirty="0" smtClean="0">
              <a:solidFill>
                <a:srgbClr val="000000"/>
              </a:solidFill>
              <a:sym typeface="Helvetica Light"/>
            </a:endParaRPr>
          </a:p>
        </p:txBody>
      </p:sp>
      <p:pic>
        <p:nvPicPr>
          <p:cNvPr id="9" name="图片 8"/>
          <p:cNvPicPr>
            <a:picLocks noChangeAspect="1"/>
          </p:cNvPicPr>
          <p:nvPr/>
        </p:nvPicPr>
        <p:blipFill>
          <a:blip r:embed="rId4"/>
          <a:stretch>
            <a:fillRect/>
          </a:stretch>
        </p:blipFill>
        <p:spPr>
          <a:xfrm>
            <a:off x="15050823" y="3200400"/>
            <a:ext cx="9034861" cy="7923119"/>
          </a:xfrm>
          <a:prstGeom prst="rect">
            <a:avLst/>
          </a:prstGeom>
        </p:spPr>
      </p:pic>
      <p:pic>
        <p:nvPicPr>
          <p:cNvPr id="10" name="图片 9"/>
          <p:cNvPicPr>
            <a:picLocks noChangeAspect="1"/>
          </p:cNvPicPr>
          <p:nvPr/>
        </p:nvPicPr>
        <p:blipFill>
          <a:blip r:embed="rId5"/>
          <a:stretch>
            <a:fillRect/>
          </a:stretch>
        </p:blipFill>
        <p:spPr>
          <a:xfrm>
            <a:off x="3128501" y="3895444"/>
            <a:ext cx="9667875" cy="7915275"/>
          </a:xfrm>
          <a:prstGeom prst="rect">
            <a:avLst/>
          </a:prstGeom>
        </p:spPr>
      </p:pic>
      <p:pic>
        <p:nvPicPr>
          <p:cNvPr id="11" name="图片 10"/>
          <p:cNvPicPr>
            <a:picLocks noChangeAspect="1"/>
          </p:cNvPicPr>
          <p:nvPr/>
        </p:nvPicPr>
        <p:blipFill>
          <a:blip r:embed="rId6"/>
          <a:stretch>
            <a:fillRect/>
          </a:stretch>
        </p:blipFill>
        <p:spPr>
          <a:xfrm>
            <a:off x="3128501" y="11810719"/>
            <a:ext cx="7440887" cy="330412"/>
          </a:xfrm>
          <a:prstGeom prst="rect">
            <a:avLst/>
          </a:prstGeom>
        </p:spPr>
      </p:pic>
    </p:spTree>
    <p:extLst>
      <p:ext uri="{BB962C8B-B14F-4D97-AF65-F5344CB8AC3E}">
        <p14:creationId xmlns:p14="http://schemas.microsoft.com/office/powerpoint/2010/main" val="3185151581"/>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2" name="组合 1"/>
          <p:cNvGrpSpPr/>
          <p:nvPr/>
        </p:nvGrpSpPr>
        <p:grpSpPr>
          <a:xfrm>
            <a:off x="1323975" y="0"/>
            <a:ext cx="13276928" cy="13716000"/>
            <a:chOff x="10467974" y="26142"/>
            <a:chExt cx="14478001" cy="13716000"/>
          </a:xfrm>
        </p:grpSpPr>
        <p:sp>
          <p:nvSpPr>
            <p:cNvPr id="3" name="Rectangle"/>
            <p:cNvSpPr/>
            <p:nvPr/>
          </p:nvSpPr>
          <p:spPr>
            <a:xfrm>
              <a:off x="10467975" y="26142"/>
              <a:ext cx="14478000" cy="13716000"/>
            </a:xfrm>
            <a:prstGeom prst="rect">
              <a:avLst/>
            </a:prstGeom>
            <a:solidFill>
              <a:schemeClr val="bg1">
                <a:alpha val="80000"/>
              </a:schemeClr>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dirty="0">
                <a:solidFill>
                  <a:srgbClr val="FFFFFF"/>
                </a:solidFill>
                <a:latin typeface="Helvetica"/>
                <a:ea typeface="Helvetica"/>
                <a:cs typeface="Helvetica"/>
                <a:sym typeface="Helvetica"/>
              </a:endParaRPr>
            </a:p>
          </p:txBody>
        </p:sp>
        <p:sp>
          <p:nvSpPr>
            <p:cNvPr id="4" name="Rectangle"/>
            <p:cNvSpPr/>
            <p:nvPr/>
          </p:nvSpPr>
          <p:spPr>
            <a:xfrm>
              <a:off x="10467974" y="3245592"/>
              <a:ext cx="8458201" cy="76200"/>
            </a:xfrm>
            <a:prstGeom prst="rect">
              <a:avLst/>
            </a:prstGeom>
            <a:solidFill>
              <a:srgbClr val="FFD966"/>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sz="3200">
                <a:solidFill>
                  <a:srgbClr val="FFFFFF"/>
                </a:solidFill>
                <a:latin typeface="方正姚体" panose="02010601030101010101" pitchFamily="2" charset="-122"/>
                <a:ea typeface="方正姚体" panose="02010601030101010101" pitchFamily="2" charset="-122"/>
                <a:cs typeface="Helvetica"/>
                <a:sym typeface="Helvetica"/>
              </a:endParaRPr>
            </a:p>
          </p:txBody>
        </p:sp>
        <p:pic>
          <p:nvPicPr>
            <p:cNvPr id="5"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16436" t="8536" r="16029" b="30822"/>
            <a:stretch>
              <a:fillRect/>
            </a:stretch>
          </p:blipFill>
          <p:spPr>
            <a:xfrm>
              <a:off x="10677524" y="1844694"/>
              <a:ext cx="1352551" cy="1381848"/>
            </a:xfrm>
            <a:prstGeom prst="rect">
              <a:avLst/>
            </a:prstGeom>
          </p:spPr>
        </p:pic>
      </p:grpSp>
      <p:sp>
        <p:nvSpPr>
          <p:cNvPr id="6" name="文本框 5"/>
          <p:cNvSpPr txBox="1"/>
          <p:nvPr/>
        </p:nvSpPr>
        <p:spPr>
          <a:xfrm>
            <a:off x="2873052" y="2141710"/>
            <a:ext cx="9414198" cy="1102866"/>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lvl="1">
              <a:lnSpc>
                <a:spcPct val="150000"/>
              </a:lnSpc>
              <a:spcBef>
                <a:spcPts val="600"/>
              </a:spcBef>
            </a:pPr>
            <a:r>
              <a:rPr lang="en-US" altLang="zh-CN" sz="4000" dirty="0">
                <a:solidFill>
                  <a:srgbClr val="000000"/>
                </a:solidFill>
                <a:latin typeface="方正姚体" panose="02010601030101010101" pitchFamily="2" charset="-122"/>
                <a:ea typeface="方正姚体" panose="02010601030101010101" pitchFamily="2" charset="-122"/>
                <a:sym typeface="Helvetica Light"/>
              </a:rPr>
              <a:t>1</a:t>
            </a:r>
            <a:r>
              <a:rPr kumimoji="0" lang="en-US" altLang="zh-CN" sz="4000" b="0" i="0" u="none" strike="noStrike" cap="none" spc="0" normalizeH="0" baseline="0" dirty="0" smtClean="0">
                <a:ln>
                  <a:noFill/>
                </a:ln>
                <a:solidFill>
                  <a:srgbClr val="000000"/>
                </a:solidFill>
                <a:effectLst/>
                <a:uFillTx/>
                <a:latin typeface="方正姚体" panose="02010601030101010101" pitchFamily="2" charset="-122"/>
                <a:ea typeface="方正姚体" panose="02010601030101010101" pitchFamily="2" charset="-122"/>
                <a:sym typeface="Helvetica Light"/>
              </a:rPr>
              <a:t>. </a:t>
            </a:r>
            <a:r>
              <a:rPr kumimoji="0" lang="en-US" altLang="zh-CN" sz="4000" b="0" i="0" u="none" strike="noStrike" cap="none" spc="0" normalizeH="0" baseline="0" dirty="0" smtClean="0">
                <a:ln>
                  <a:noFill/>
                </a:ln>
                <a:solidFill>
                  <a:srgbClr val="000000"/>
                </a:solidFill>
                <a:effectLst/>
                <a:uFillTx/>
                <a:latin typeface="方正姚体" panose="02010601030101010101" pitchFamily="2" charset="-122"/>
                <a:ea typeface="方正姚体" panose="02010601030101010101" pitchFamily="2" charset="-122"/>
                <a:sym typeface="Helvetica Light"/>
              </a:rPr>
              <a:t>2 </a:t>
            </a:r>
            <a:r>
              <a:rPr lang="en-US" altLang="zh-CN" sz="3200" dirty="0" smtClean="0">
                <a:solidFill>
                  <a:srgbClr val="000000"/>
                </a:solidFill>
                <a:sym typeface="Helvetica Light"/>
              </a:rPr>
              <a:t>Resource </a:t>
            </a:r>
            <a:r>
              <a:rPr lang="en-US" altLang="zh-CN" sz="3200" dirty="0" smtClean="0">
                <a:solidFill>
                  <a:srgbClr val="000000"/>
                </a:solidFill>
                <a:sym typeface="Helvetica Light"/>
              </a:rPr>
              <a:t>Binding</a:t>
            </a:r>
          </a:p>
        </p:txBody>
      </p:sp>
      <p:sp>
        <p:nvSpPr>
          <p:cNvPr id="7" name="The Picture slide"/>
          <p:cNvSpPr txBox="1"/>
          <p:nvPr/>
        </p:nvSpPr>
        <p:spPr>
          <a:xfrm>
            <a:off x="2426713" y="3954550"/>
            <a:ext cx="11521373" cy="4688463"/>
          </a:xfrm>
          <a:prstGeom prst="rect">
            <a:avLst/>
          </a:prstGeom>
          <a:ln w="12700">
            <a:miter lim="400000"/>
          </a:ln>
        </p:spPr>
        <p:txBody>
          <a:bodyPr wrap="square" lIns="50800" tIns="50800" rIns="50800" bIns="50800" anchor="t">
            <a:spAutoFit/>
          </a:bodyPr>
          <a:lstStyle>
            <a:lvl1pPr>
              <a:defRPr b="1">
                <a:latin typeface="Helvetica"/>
                <a:ea typeface="Helvetica"/>
                <a:cs typeface="Helvetica"/>
                <a:sym typeface="Helvetica"/>
              </a:defRPr>
            </a:lvl1pPr>
          </a:lstStyle>
          <a:p>
            <a:pPr marL="514350" indent="-514350">
              <a:lnSpc>
                <a:spcPct val="150000"/>
              </a:lnSpc>
              <a:spcBef>
                <a:spcPts val="600"/>
              </a:spcBef>
              <a:buAutoNum type="arabicPeriod"/>
            </a:pPr>
            <a:r>
              <a:rPr lang="zh-CN" altLang="en-US" sz="3200" b="0" dirty="0" smtClean="0">
                <a:solidFill>
                  <a:srgbClr val="000000"/>
                </a:solidFill>
                <a:sym typeface="Helvetica Light"/>
              </a:rPr>
              <a:t>渲染管线的数据（</a:t>
            </a:r>
            <a:r>
              <a:rPr lang="en-US" altLang="zh-CN" sz="3200" b="0" dirty="0">
                <a:solidFill>
                  <a:srgbClr val="000000"/>
                </a:solidFill>
                <a:sym typeface="Helvetica Light"/>
              </a:rPr>
              <a:t> Shader Resource </a:t>
            </a:r>
            <a:r>
              <a:rPr lang="zh-CN" altLang="en-US" sz="3200" b="0" dirty="0" smtClean="0">
                <a:solidFill>
                  <a:srgbClr val="000000"/>
                </a:solidFill>
                <a:sym typeface="Helvetica Light"/>
              </a:rPr>
              <a:t>）不能直接给</a:t>
            </a:r>
            <a:r>
              <a:rPr lang="en-US" altLang="zh-CN" sz="3200" b="0" dirty="0" smtClean="0">
                <a:solidFill>
                  <a:srgbClr val="000000"/>
                </a:solidFill>
                <a:sym typeface="Helvetica Light"/>
              </a:rPr>
              <a:t>GPU</a:t>
            </a:r>
            <a:r>
              <a:rPr lang="zh-CN" altLang="en-US" sz="3200" b="0" dirty="0" smtClean="0">
                <a:solidFill>
                  <a:srgbClr val="000000"/>
                </a:solidFill>
                <a:sym typeface="Helvetica Light"/>
              </a:rPr>
              <a:t>的计算</a:t>
            </a:r>
            <a:r>
              <a:rPr lang="zh-CN" altLang="en-US" sz="3200" b="0" dirty="0" smtClean="0">
                <a:solidFill>
                  <a:srgbClr val="000000"/>
                </a:solidFill>
                <a:sym typeface="Helvetica Light"/>
              </a:rPr>
              <a:t>使用</a:t>
            </a:r>
            <a:r>
              <a:rPr lang="zh-CN" altLang="en-US" sz="3200" b="0" dirty="0">
                <a:solidFill>
                  <a:srgbClr val="000000"/>
                </a:solidFill>
                <a:sym typeface="Helvetica Light"/>
              </a:rPr>
              <a:t>；</a:t>
            </a:r>
            <a:r>
              <a:rPr lang="zh-CN" altLang="en-US" sz="3200" b="0" dirty="0" smtClean="0">
                <a:solidFill>
                  <a:srgbClr val="000000"/>
                </a:solidFill>
                <a:sym typeface="Helvetica Light"/>
              </a:rPr>
              <a:t>需要解释，</a:t>
            </a:r>
            <a:r>
              <a:rPr lang="en-US" altLang="zh-CN" sz="3200" b="0" dirty="0" smtClean="0">
                <a:solidFill>
                  <a:srgbClr val="000000"/>
                </a:solidFill>
                <a:sym typeface="Helvetica Light"/>
              </a:rPr>
              <a:t>Descriptor</a:t>
            </a:r>
          </a:p>
          <a:p>
            <a:pPr marL="514350" indent="-514350">
              <a:lnSpc>
                <a:spcPct val="150000"/>
              </a:lnSpc>
              <a:spcBef>
                <a:spcPts val="600"/>
              </a:spcBef>
              <a:buAutoNum type="arabicPeriod"/>
            </a:pPr>
            <a:r>
              <a:rPr lang="zh-CN" altLang="en-US" sz="3200" b="0" dirty="0" smtClean="0">
                <a:solidFill>
                  <a:srgbClr val="000000"/>
                </a:solidFill>
                <a:sym typeface="Helvetica Light"/>
              </a:rPr>
              <a:t>不同的资源类型，不同的管线阶段</a:t>
            </a:r>
            <a:r>
              <a:rPr lang="en-US" altLang="zh-CN" sz="3200" b="0" dirty="0" smtClean="0">
                <a:solidFill>
                  <a:srgbClr val="000000"/>
                </a:solidFill>
                <a:sym typeface="Helvetica Light"/>
              </a:rPr>
              <a:t>descriptor</a:t>
            </a:r>
            <a:r>
              <a:rPr lang="zh-CN" altLang="en-US" sz="3200" b="0" dirty="0" smtClean="0">
                <a:solidFill>
                  <a:srgbClr val="000000"/>
                </a:solidFill>
                <a:sym typeface="Helvetica Light"/>
              </a:rPr>
              <a:t>管理，等需求都一套比较科学的系统，称之为</a:t>
            </a:r>
            <a:r>
              <a:rPr lang="en-US" altLang="zh-CN" sz="3200" b="0" dirty="0" smtClean="0">
                <a:solidFill>
                  <a:srgbClr val="000000"/>
                </a:solidFill>
                <a:sym typeface="Helvetica Light"/>
              </a:rPr>
              <a:t>Resource Binding</a:t>
            </a:r>
            <a:r>
              <a:rPr lang="zh-CN" altLang="en-US" sz="3200" b="0" dirty="0" smtClean="0">
                <a:solidFill>
                  <a:srgbClr val="000000"/>
                </a:solidFill>
                <a:sym typeface="Helvetica Light"/>
              </a:rPr>
              <a:t>的机制</a:t>
            </a:r>
            <a:endParaRPr lang="en-US" altLang="zh-CN" sz="3200" b="0" dirty="0" smtClean="0">
              <a:solidFill>
                <a:srgbClr val="000000"/>
              </a:solidFill>
              <a:sym typeface="Helvetica Light"/>
            </a:endParaRPr>
          </a:p>
          <a:p>
            <a:pPr marL="514350" indent="-514350">
              <a:lnSpc>
                <a:spcPct val="150000"/>
              </a:lnSpc>
              <a:spcBef>
                <a:spcPts val="600"/>
              </a:spcBef>
              <a:buAutoNum type="arabicPeriod"/>
            </a:pPr>
            <a:r>
              <a:rPr lang="zh-CN" altLang="en-US" sz="3200" b="0" dirty="0" smtClean="0">
                <a:solidFill>
                  <a:srgbClr val="000000"/>
                </a:solidFill>
                <a:sym typeface="Helvetica Light"/>
              </a:rPr>
              <a:t>包括</a:t>
            </a:r>
            <a:r>
              <a:rPr lang="en-US" altLang="zh-CN" sz="3200" b="0" dirty="0" smtClean="0">
                <a:solidFill>
                  <a:srgbClr val="000000"/>
                </a:solidFill>
                <a:sym typeface="Helvetica Light"/>
              </a:rPr>
              <a:t>Heap</a:t>
            </a:r>
            <a:r>
              <a:rPr lang="zh-CN" altLang="en-US" sz="3200" b="0" dirty="0" smtClean="0">
                <a:solidFill>
                  <a:srgbClr val="000000"/>
                </a:solidFill>
                <a:sym typeface="Helvetica Light"/>
              </a:rPr>
              <a:t>的管理和使用，资源的生命周期，存储的管理，状态的转换等；</a:t>
            </a:r>
            <a:endParaRPr lang="en-US" altLang="zh-CN" sz="3200" b="0" dirty="0" smtClean="0">
              <a:solidFill>
                <a:srgbClr val="000000"/>
              </a:solidFill>
              <a:sym typeface="Helvetica Light"/>
            </a:endParaRPr>
          </a:p>
        </p:txBody>
      </p:sp>
    </p:spTree>
    <p:extLst>
      <p:ext uri="{BB962C8B-B14F-4D97-AF65-F5344CB8AC3E}">
        <p14:creationId xmlns:p14="http://schemas.microsoft.com/office/powerpoint/2010/main" val="628867827"/>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2" name="组合 1"/>
          <p:cNvGrpSpPr/>
          <p:nvPr/>
        </p:nvGrpSpPr>
        <p:grpSpPr>
          <a:xfrm>
            <a:off x="1323975" y="0"/>
            <a:ext cx="13276928" cy="13716000"/>
            <a:chOff x="10467974" y="26142"/>
            <a:chExt cx="14478001" cy="13716000"/>
          </a:xfrm>
        </p:grpSpPr>
        <p:sp>
          <p:nvSpPr>
            <p:cNvPr id="3" name="Rectangle"/>
            <p:cNvSpPr/>
            <p:nvPr/>
          </p:nvSpPr>
          <p:spPr>
            <a:xfrm>
              <a:off x="10467975" y="26142"/>
              <a:ext cx="14478000" cy="13716000"/>
            </a:xfrm>
            <a:prstGeom prst="rect">
              <a:avLst/>
            </a:prstGeom>
            <a:solidFill>
              <a:schemeClr val="bg1">
                <a:alpha val="80000"/>
              </a:schemeClr>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dirty="0">
                <a:solidFill>
                  <a:srgbClr val="FFFFFF"/>
                </a:solidFill>
                <a:latin typeface="Helvetica"/>
                <a:ea typeface="Helvetica"/>
                <a:cs typeface="Helvetica"/>
                <a:sym typeface="Helvetica"/>
              </a:endParaRPr>
            </a:p>
          </p:txBody>
        </p:sp>
        <p:sp>
          <p:nvSpPr>
            <p:cNvPr id="4" name="Rectangle"/>
            <p:cNvSpPr/>
            <p:nvPr/>
          </p:nvSpPr>
          <p:spPr>
            <a:xfrm>
              <a:off x="10467974" y="3245592"/>
              <a:ext cx="8458201" cy="76200"/>
            </a:xfrm>
            <a:prstGeom prst="rect">
              <a:avLst/>
            </a:prstGeom>
            <a:solidFill>
              <a:srgbClr val="FFD966"/>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sz="3200">
                <a:solidFill>
                  <a:srgbClr val="FFFFFF"/>
                </a:solidFill>
                <a:latin typeface="方正姚体" panose="02010601030101010101" pitchFamily="2" charset="-122"/>
                <a:ea typeface="方正姚体" panose="02010601030101010101" pitchFamily="2" charset="-122"/>
                <a:cs typeface="Helvetica"/>
                <a:sym typeface="Helvetica"/>
              </a:endParaRPr>
            </a:p>
          </p:txBody>
        </p:sp>
        <p:pic>
          <p:nvPicPr>
            <p:cNvPr id="5"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16436" t="8536" r="16029" b="30822"/>
            <a:stretch>
              <a:fillRect/>
            </a:stretch>
          </p:blipFill>
          <p:spPr>
            <a:xfrm>
              <a:off x="10677524" y="1844694"/>
              <a:ext cx="1352551" cy="1381848"/>
            </a:xfrm>
            <a:prstGeom prst="rect">
              <a:avLst/>
            </a:prstGeom>
          </p:spPr>
        </p:pic>
      </p:grpSp>
      <p:sp>
        <p:nvSpPr>
          <p:cNvPr id="6" name="文本框 5"/>
          <p:cNvSpPr txBox="1"/>
          <p:nvPr/>
        </p:nvSpPr>
        <p:spPr>
          <a:xfrm>
            <a:off x="2873052" y="2141710"/>
            <a:ext cx="9414198" cy="1102866"/>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lvl="1">
              <a:lnSpc>
                <a:spcPct val="150000"/>
              </a:lnSpc>
              <a:spcBef>
                <a:spcPts val="600"/>
              </a:spcBef>
            </a:pPr>
            <a:r>
              <a:rPr lang="en-US" altLang="zh-CN" sz="4000" dirty="0" smtClean="0">
                <a:solidFill>
                  <a:srgbClr val="000000"/>
                </a:solidFill>
                <a:latin typeface="方正姚体" panose="02010601030101010101" pitchFamily="2" charset="-122"/>
                <a:ea typeface="方正姚体" panose="02010601030101010101" pitchFamily="2" charset="-122"/>
                <a:sym typeface="Helvetica Light"/>
              </a:rPr>
              <a:t>1.3 </a:t>
            </a:r>
            <a:r>
              <a:rPr lang="en-US" altLang="zh-CN" sz="3200" dirty="0" smtClean="0">
                <a:solidFill>
                  <a:srgbClr val="000000"/>
                </a:solidFill>
                <a:sym typeface="Helvetica Light"/>
              </a:rPr>
              <a:t>Resource </a:t>
            </a:r>
            <a:r>
              <a:rPr lang="en-US" altLang="zh-CN" sz="3200" dirty="0" smtClean="0">
                <a:solidFill>
                  <a:srgbClr val="000000"/>
                </a:solidFill>
                <a:sym typeface="Helvetica Light"/>
              </a:rPr>
              <a:t>Binding Model In Dx12</a:t>
            </a:r>
          </a:p>
        </p:txBody>
      </p:sp>
      <p:sp>
        <p:nvSpPr>
          <p:cNvPr id="7" name="The Picture slide"/>
          <p:cNvSpPr txBox="1"/>
          <p:nvPr/>
        </p:nvSpPr>
        <p:spPr>
          <a:xfrm>
            <a:off x="2426713" y="3954550"/>
            <a:ext cx="11521373" cy="2564805"/>
          </a:xfrm>
          <a:prstGeom prst="rect">
            <a:avLst/>
          </a:prstGeom>
          <a:ln w="12700">
            <a:miter lim="400000"/>
          </a:ln>
        </p:spPr>
        <p:txBody>
          <a:bodyPr wrap="square" lIns="50800" tIns="50800" rIns="50800" bIns="50800" anchor="t">
            <a:spAutoFit/>
          </a:bodyPr>
          <a:lstStyle>
            <a:lvl1pPr>
              <a:defRPr b="1">
                <a:latin typeface="Helvetica"/>
                <a:ea typeface="Helvetica"/>
                <a:cs typeface="Helvetica"/>
                <a:sym typeface="Helvetica"/>
              </a:defRPr>
            </a:lvl1pPr>
          </a:lstStyle>
          <a:p>
            <a:pPr marL="514350" indent="-514350">
              <a:buAutoNum type="arabicPeriod"/>
            </a:pPr>
            <a:r>
              <a:rPr lang="en-US" altLang="zh-CN" sz="3200" b="0" dirty="0" smtClean="0">
                <a:hlinkClick r:id="rId4"/>
              </a:rPr>
              <a:t>Memory </a:t>
            </a:r>
            <a:r>
              <a:rPr lang="en-US" altLang="zh-CN" sz="3200" b="0" dirty="0">
                <a:hlinkClick r:id="rId4"/>
              </a:rPr>
              <a:t>Residency Management Separated From </a:t>
            </a:r>
            <a:r>
              <a:rPr lang="en-US" altLang="zh-CN" sz="3200" b="0" dirty="0" smtClean="0">
                <a:hlinkClick r:id="rId4"/>
              </a:rPr>
              <a:t>Binding</a:t>
            </a:r>
            <a:endParaRPr lang="en-US" altLang="zh-CN" sz="3200" b="0" dirty="0"/>
          </a:p>
          <a:p>
            <a:pPr marL="514350" indent="-514350">
              <a:buAutoNum type="arabicPeriod"/>
            </a:pPr>
            <a:r>
              <a:rPr lang="en-US" altLang="zh-CN" sz="3200" b="0" dirty="0" smtClean="0">
                <a:hlinkClick r:id="rId5"/>
              </a:rPr>
              <a:t>Object </a:t>
            </a:r>
            <a:r>
              <a:rPr lang="en-US" altLang="zh-CN" sz="3200" b="0" dirty="0">
                <a:hlinkClick r:id="rId5"/>
              </a:rPr>
              <a:t>Lifetime Management Separated From </a:t>
            </a:r>
            <a:r>
              <a:rPr lang="en-US" altLang="zh-CN" sz="3200" b="0" dirty="0" smtClean="0">
                <a:hlinkClick r:id="rId5"/>
              </a:rPr>
              <a:t>Binding</a:t>
            </a:r>
            <a:endParaRPr lang="en-US" altLang="zh-CN" sz="3200" b="0" dirty="0"/>
          </a:p>
          <a:p>
            <a:pPr marL="514350" indent="-514350">
              <a:buAutoNum type="arabicPeriod"/>
            </a:pPr>
            <a:r>
              <a:rPr lang="en-US" altLang="zh-CN" sz="3200" b="0" dirty="0" smtClean="0">
                <a:hlinkClick r:id="rId6"/>
              </a:rPr>
              <a:t>Driver </a:t>
            </a:r>
            <a:r>
              <a:rPr lang="en-US" altLang="zh-CN" sz="3200" b="0" dirty="0">
                <a:hlinkClick r:id="rId6"/>
              </a:rPr>
              <a:t>Resource State Tracking Separated From </a:t>
            </a:r>
            <a:r>
              <a:rPr lang="en-US" altLang="zh-CN" sz="3200" b="0" dirty="0" smtClean="0">
                <a:hlinkClick r:id="rId6"/>
              </a:rPr>
              <a:t>Binding</a:t>
            </a:r>
            <a:endParaRPr lang="en-US" altLang="zh-CN" sz="3200" b="0" dirty="0"/>
          </a:p>
          <a:p>
            <a:pPr marL="514350" indent="-514350">
              <a:buAutoNum type="arabicPeriod"/>
            </a:pPr>
            <a:r>
              <a:rPr lang="en-US" altLang="zh-CN" sz="3200" b="0" dirty="0" smtClean="0">
                <a:hlinkClick r:id="rId7"/>
              </a:rPr>
              <a:t>CPU </a:t>
            </a:r>
            <a:r>
              <a:rPr lang="en-US" altLang="zh-CN" sz="3200" b="0" dirty="0">
                <a:hlinkClick r:id="rId7"/>
              </a:rPr>
              <a:t>GPU Mapped Memory Synchronization Separated From </a:t>
            </a:r>
            <a:r>
              <a:rPr lang="en-US" altLang="zh-CN" sz="3200" b="0" dirty="0" smtClean="0">
                <a:hlinkClick r:id="rId7"/>
              </a:rPr>
              <a:t>Binding</a:t>
            </a:r>
            <a:endParaRPr lang="en-US" altLang="zh-CN" sz="3200" b="0" dirty="0"/>
          </a:p>
        </p:txBody>
      </p:sp>
    </p:spTree>
    <p:extLst>
      <p:ext uri="{BB962C8B-B14F-4D97-AF65-F5344CB8AC3E}">
        <p14:creationId xmlns:p14="http://schemas.microsoft.com/office/powerpoint/2010/main" val="854565335"/>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292929"/>
        </a:solidFill>
        <a:effectLst/>
      </p:bgPr>
    </p:bg>
    <p:spTree>
      <p:nvGrpSpPr>
        <p:cNvPr id="1" name=""/>
        <p:cNvGrpSpPr/>
        <p:nvPr/>
      </p:nvGrpSpPr>
      <p:grpSpPr>
        <a:xfrm>
          <a:off x="0" y="0"/>
          <a:ext cx="0" cy="0"/>
          <a:chOff x="0" y="0"/>
          <a:chExt cx="0" cy="0"/>
        </a:xfrm>
      </p:grpSpPr>
      <p:sp>
        <p:nvSpPr>
          <p:cNvPr id="44" name="You are the face that has changed my whole world. You are the face that I see everywhere I go. You are so beautiful to me that I can’t explain , Just like a green flower porcelain"/>
          <p:cNvSpPr txBox="1"/>
          <p:nvPr/>
        </p:nvSpPr>
        <p:spPr>
          <a:xfrm>
            <a:off x="4366159" y="7443589"/>
            <a:ext cx="15651686" cy="1025922"/>
          </a:xfrm>
          <a:prstGeom prst="rect">
            <a:avLst/>
          </a:prstGeom>
          <a:ln w="12700">
            <a:miter lim="400000"/>
          </a:ln>
        </p:spPr>
        <p:txBody>
          <a:bodyPr lIns="50800" tIns="50800" rIns="50800" bIns="50800" anchor="ctr">
            <a:spAutoFit/>
          </a:bodyPr>
          <a:lstStyle>
            <a:lvl1pPr>
              <a:defRPr sz="2400">
                <a:solidFill>
                  <a:srgbClr val="FFFFFF"/>
                </a:solidFill>
                <a:latin typeface="Helvetica"/>
                <a:ea typeface="Helvetica"/>
                <a:cs typeface="Helvetica"/>
                <a:sym typeface="Helvetica"/>
              </a:defRPr>
            </a:lvl1pPr>
          </a:lstStyle>
          <a:p>
            <a:pPr algn="ctr" defTabSz="825500" hangingPunct="0"/>
            <a:r>
              <a:rPr lang="zh-CN" altLang="en-US" sz="6000" dirty="0" smtClean="0">
                <a:solidFill>
                  <a:schemeClr val="bg1"/>
                </a:solidFill>
                <a:sym typeface="Helvetica Light"/>
              </a:rPr>
              <a:t>深入</a:t>
            </a:r>
            <a:r>
              <a:rPr lang="en-US" altLang="zh-CN" sz="6000" dirty="0" smtClean="0">
                <a:solidFill>
                  <a:schemeClr val="bg1"/>
                </a:solidFill>
                <a:sym typeface="Helvetica Light"/>
              </a:rPr>
              <a:t>Resource </a:t>
            </a:r>
            <a:r>
              <a:rPr lang="en-US" altLang="zh-CN" sz="6000" dirty="0" smtClean="0">
                <a:solidFill>
                  <a:schemeClr val="bg1"/>
                </a:solidFill>
                <a:sym typeface="Helvetica Light"/>
              </a:rPr>
              <a:t>Binding</a:t>
            </a:r>
            <a:endParaRPr lang="en-US" altLang="zh-CN" sz="6000" dirty="0">
              <a:solidFill>
                <a:schemeClr val="bg1"/>
              </a:solidFill>
              <a:sym typeface="Helvetica Light"/>
            </a:endParaRPr>
          </a:p>
        </p:txBody>
      </p:sp>
      <p:sp>
        <p:nvSpPr>
          <p:cNvPr id="45" name="AEVER"/>
          <p:cNvSpPr txBox="1"/>
          <p:nvPr/>
        </p:nvSpPr>
        <p:spPr>
          <a:xfrm>
            <a:off x="11017817" y="5638703"/>
            <a:ext cx="2348400" cy="1333698"/>
          </a:xfrm>
          <a:prstGeom prst="rect">
            <a:avLst/>
          </a:prstGeom>
          <a:ln w="12700">
            <a:miter lim="400000"/>
          </a:ln>
        </p:spPr>
        <p:txBody>
          <a:bodyPr wrap="none" lIns="50800" tIns="50800" rIns="50800" bIns="50800" anchor="ctr">
            <a:spAutoFit/>
          </a:bodyPr>
          <a:lstStyle>
            <a:lvl1pPr>
              <a:defRPr sz="12000" b="1" spc="1800">
                <a:solidFill>
                  <a:srgbClr val="FFFC73"/>
                </a:solidFill>
                <a:latin typeface="Helvetica"/>
                <a:ea typeface="Helvetica"/>
                <a:cs typeface="Helvetica"/>
                <a:sym typeface="Helvetica"/>
              </a:defRPr>
            </a:lvl1pPr>
          </a:lstStyle>
          <a:p>
            <a:pPr algn="ctr" defTabSz="825500" hangingPunct="0"/>
            <a:r>
              <a:rPr lang="en-US" sz="8000" cap="all" dirty="0">
                <a:solidFill>
                  <a:srgbClr val="FFD966"/>
                </a:solidFill>
                <a:latin typeface="宋体" panose="02010600030101010101" pitchFamily="2" charset="-122"/>
                <a:cs typeface="宋体" panose="02010600030101010101" pitchFamily="2" charset="-122"/>
              </a:rPr>
              <a:t>ch1</a:t>
            </a:r>
            <a:endParaRPr lang="zh-CN" sz="8000" cap="all" dirty="0">
              <a:solidFill>
                <a:srgbClr val="FFD966"/>
              </a:solidFill>
            </a:endParaRPr>
          </a:p>
        </p:txBody>
      </p:sp>
    </p:spTree>
    <p:extLst>
      <p:ext uri="{BB962C8B-B14F-4D97-AF65-F5344CB8AC3E}">
        <p14:creationId xmlns:p14="http://schemas.microsoft.com/office/powerpoint/2010/main" val="1252085481"/>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2" name="组合 1"/>
          <p:cNvGrpSpPr/>
          <p:nvPr/>
        </p:nvGrpSpPr>
        <p:grpSpPr>
          <a:xfrm>
            <a:off x="1323975" y="0"/>
            <a:ext cx="13276928" cy="13716000"/>
            <a:chOff x="10467974" y="26142"/>
            <a:chExt cx="14478001" cy="13716000"/>
          </a:xfrm>
        </p:grpSpPr>
        <p:sp>
          <p:nvSpPr>
            <p:cNvPr id="3" name="Rectangle"/>
            <p:cNvSpPr/>
            <p:nvPr/>
          </p:nvSpPr>
          <p:spPr>
            <a:xfrm>
              <a:off x="10467975" y="26142"/>
              <a:ext cx="14478000" cy="13716000"/>
            </a:xfrm>
            <a:prstGeom prst="rect">
              <a:avLst/>
            </a:prstGeom>
            <a:solidFill>
              <a:schemeClr val="bg1">
                <a:alpha val="80000"/>
              </a:schemeClr>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dirty="0">
                <a:solidFill>
                  <a:srgbClr val="FFFFFF"/>
                </a:solidFill>
                <a:latin typeface="Helvetica"/>
                <a:ea typeface="Helvetica"/>
                <a:cs typeface="Helvetica"/>
                <a:sym typeface="Helvetica"/>
              </a:endParaRPr>
            </a:p>
          </p:txBody>
        </p:sp>
        <p:sp>
          <p:nvSpPr>
            <p:cNvPr id="4" name="Rectangle"/>
            <p:cNvSpPr/>
            <p:nvPr/>
          </p:nvSpPr>
          <p:spPr>
            <a:xfrm>
              <a:off x="10467974" y="3245592"/>
              <a:ext cx="8458201" cy="76200"/>
            </a:xfrm>
            <a:prstGeom prst="rect">
              <a:avLst/>
            </a:prstGeom>
            <a:solidFill>
              <a:srgbClr val="FFD966"/>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sz="3200">
                <a:solidFill>
                  <a:srgbClr val="FFFFFF"/>
                </a:solidFill>
                <a:latin typeface="方正姚体" panose="02010601030101010101" pitchFamily="2" charset="-122"/>
                <a:ea typeface="方正姚体" panose="02010601030101010101" pitchFamily="2" charset="-122"/>
                <a:cs typeface="Helvetica"/>
                <a:sym typeface="Helvetica"/>
              </a:endParaRPr>
            </a:p>
          </p:txBody>
        </p:sp>
        <p:pic>
          <p:nvPicPr>
            <p:cNvPr id="5"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16436" t="8536" r="16029" b="30822"/>
            <a:stretch>
              <a:fillRect/>
            </a:stretch>
          </p:blipFill>
          <p:spPr>
            <a:xfrm>
              <a:off x="10677524" y="1844694"/>
              <a:ext cx="1352551" cy="1381848"/>
            </a:xfrm>
            <a:prstGeom prst="rect">
              <a:avLst/>
            </a:prstGeom>
          </p:spPr>
        </p:pic>
      </p:grpSp>
      <p:sp>
        <p:nvSpPr>
          <p:cNvPr id="6" name="文本框 5"/>
          <p:cNvSpPr txBox="1"/>
          <p:nvPr/>
        </p:nvSpPr>
        <p:spPr>
          <a:xfrm>
            <a:off x="2873052" y="2141710"/>
            <a:ext cx="9414198" cy="1102866"/>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lvl="1">
              <a:lnSpc>
                <a:spcPct val="150000"/>
              </a:lnSpc>
              <a:spcBef>
                <a:spcPts val="600"/>
              </a:spcBef>
            </a:pPr>
            <a:r>
              <a:rPr lang="en-US" altLang="zh-CN" sz="4000" dirty="0" smtClean="0">
                <a:solidFill>
                  <a:srgbClr val="000000"/>
                </a:solidFill>
                <a:latin typeface="方正姚体" panose="02010601030101010101" pitchFamily="2" charset="-122"/>
                <a:ea typeface="方正姚体" panose="02010601030101010101" pitchFamily="2" charset="-122"/>
                <a:sym typeface="Helvetica Light"/>
              </a:rPr>
              <a:t>2.1 </a:t>
            </a:r>
            <a:r>
              <a:rPr kumimoji="0" lang="en-US" altLang="zh-CN" sz="4000" b="0" i="0" u="none" strike="noStrike" cap="none" spc="0" normalizeH="0" baseline="0" dirty="0" smtClean="0">
                <a:ln>
                  <a:noFill/>
                </a:ln>
                <a:solidFill>
                  <a:srgbClr val="000000"/>
                </a:solidFill>
                <a:effectLst/>
                <a:uFillTx/>
                <a:latin typeface="方正姚体" panose="02010601030101010101" pitchFamily="2" charset="-122"/>
                <a:ea typeface="方正姚体" panose="02010601030101010101" pitchFamily="2" charset="-122"/>
                <a:sym typeface="Helvetica Light"/>
              </a:rPr>
              <a:t>Descriptor</a:t>
            </a:r>
            <a:endParaRPr lang="en-US" altLang="zh-CN" sz="3200" dirty="0" smtClean="0">
              <a:solidFill>
                <a:srgbClr val="000000"/>
              </a:solidFill>
              <a:sym typeface="Helvetica Light"/>
            </a:endParaRPr>
          </a:p>
        </p:txBody>
      </p:sp>
      <p:sp>
        <p:nvSpPr>
          <p:cNvPr id="7" name="矩形 6"/>
          <p:cNvSpPr/>
          <p:nvPr/>
        </p:nvSpPr>
        <p:spPr>
          <a:xfrm>
            <a:off x="2756485" y="4232124"/>
            <a:ext cx="11578079" cy="3416320"/>
          </a:xfrm>
          <a:prstGeom prst="rect">
            <a:avLst/>
          </a:prstGeom>
        </p:spPr>
        <p:txBody>
          <a:bodyPr wrap="square">
            <a:spAutoFit/>
          </a:bodyPr>
          <a:lstStyle/>
          <a:p>
            <a:r>
              <a:rPr lang="en-US" altLang="zh-CN" b="1" dirty="0" smtClean="0">
                <a:solidFill>
                  <a:srgbClr val="171717"/>
                </a:solidFill>
                <a:latin typeface="Segoe UI" panose="020B0502040204020203" pitchFamily="34" charset="0"/>
              </a:rPr>
              <a:t>1. Descriptor</a:t>
            </a:r>
            <a:r>
              <a:rPr lang="zh-CN" altLang="en-US" b="1" dirty="0" smtClean="0">
                <a:solidFill>
                  <a:srgbClr val="171717"/>
                </a:solidFill>
                <a:latin typeface="Segoe UI" panose="020B0502040204020203" pitchFamily="34" charset="0"/>
              </a:rPr>
              <a:t>可以看作向</a:t>
            </a:r>
            <a:r>
              <a:rPr lang="en-US" altLang="zh-CN" b="1" dirty="0" smtClean="0">
                <a:solidFill>
                  <a:srgbClr val="171717"/>
                </a:solidFill>
                <a:latin typeface="Segoe UI" panose="020B0502040204020203" pitchFamily="34" charset="0"/>
              </a:rPr>
              <a:t>GPU</a:t>
            </a:r>
            <a:r>
              <a:rPr lang="zh-CN" altLang="en-US" b="1" dirty="0" smtClean="0">
                <a:solidFill>
                  <a:srgbClr val="171717"/>
                </a:solidFill>
                <a:latin typeface="Segoe UI" panose="020B0502040204020203" pitchFamily="34" charset="0"/>
              </a:rPr>
              <a:t>解析资源数据的小数据块，包含资源的</a:t>
            </a:r>
            <a:r>
              <a:rPr lang="zh-CN" altLang="en-US" b="1" dirty="0">
                <a:solidFill>
                  <a:srgbClr val="171717"/>
                </a:solidFill>
                <a:latin typeface="Segoe UI" panose="020B0502040204020203" pitchFamily="34" charset="0"/>
              </a:rPr>
              <a:t>解释</a:t>
            </a:r>
            <a:r>
              <a:rPr lang="zh-CN" altLang="en-US" b="1" dirty="0" smtClean="0">
                <a:solidFill>
                  <a:srgbClr val="171717"/>
                </a:solidFill>
                <a:latin typeface="Segoe UI" panose="020B0502040204020203" pitchFamily="34" charset="0"/>
              </a:rPr>
              <a:t>信息。</a:t>
            </a:r>
            <a:endParaRPr lang="en-US" altLang="zh-CN" b="1" dirty="0" smtClean="0">
              <a:solidFill>
                <a:srgbClr val="171717"/>
              </a:solidFill>
              <a:latin typeface="Segoe UI" panose="020B0502040204020203" pitchFamily="34" charset="0"/>
            </a:endParaRPr>
          </a:p>
          <a:p>
            <a:r>
              <a:rPr lang="en-US" altLang="zh-CN" b="1" dirty="0" smtClean="0"/>
              <a:t>2. </a:t>
            </a:r>
            <a:r>
              <a:rPr lang="zh-CN" altLang="en-US" b="1" dirty="0" smtClean="0"/>
              <a:t>与驱动层分离，需要</a:t>
            </a:r>
            <a:r>
              <a:rPr lang="en-US" altLang="zh-CN" b="1" dirty="0" smtClean="0"/>
              <a:t>application</a:t>
            </a:r>
            <a:r>
              <a:rPr lang="zh-CN" altLang="en-US" b="1" dirty="0" smtClean="0"/>
              <a:t>层面去管理</a:t>
            </a:r>
            <a:endParaRPr lang="en-US" altLang="zh-CN" b="1" dirty="0" smtClean="0"/>
          </a:p>
          <a:p>
            <a:r>
              <a:rPr lang="en-US" altLang="zh-CN" b="1" dirty="0" smtClean="0"/>
              <a:t>3. Descriptor Handle</a:t>
            </a:r>
            <a:r>
              <a:rPr lang="zh-CN" altLang="en-US" b="1" dirty="0" smtClean="0"/>
              <a:t>：</a:t>
            </a:r>
            <a:r>
              <a:rPr lang="en-US" altLang="zh-CN" dirty="0" smtClean="0"/>
              <a:t>the </a:t>
            </a:r>
            <a:r>
              <a:rPr lang="en-US" altLang="zh-CN" dirty="0"/>
              <a:t>unique address of the descriptor</a:t>
            </a:r>
            <a:r>
              <a:rPr lang="en-US" altLang="zh-CN" b="1" dirty="0" smtClean="0"/>
              <a:t> </a:t>
            </a:r>
          </a:p>
          <a:p>
            <a:r>
              <a:rPr lang="en-US" altLang="zh-CN" b="1" dirty="0" smtClean="0"/>
              <a:t>4. Null descriptors &amp;&amp; Default </a:t>
            </a:r>
            <a:r>
              <a:rPr lang="en-US" altLang="zh-CN" b="1" dirty="0"/>
              <a:t>descriptors</a:t>
            </a:r>
          </a:p>
        </p:txBody>
      </p:sp>
    </p:spTree>
    <p:extLst>
      <p:ext uri="{BB962C8B-B14F-4D97-AF65-F5344CB8AC3E}">
        <p14:creationId xmlns:p14="http://schemas.microsoft.com/office/powerpoint/2010/main" val="1659320953"/>
      </p:ext>
    </p:extLst>
  </p:cSld>
  <p:clrMapOvr>
    <a:masterClrMapping/>
  </p:clrMapOvr>
  <p:transition spd="med"/>
</p:sld>
</file>

<file path=ppt/theme/theme1.xml><?xml version="1.0" encoding="utf-8"?>
<a:theme xmlns:a="http://schemas.openxmlformats.org/drawingml/2006/main" name="White">
  <a:themeElements>
    <a:clrScheme name="Epic">
      <a:dk1>
        <a:srgbClr val="27292E"/>
      </a:dk1>
      <a:lt1>
        <a:srgbClr val="FFFFFF"/>
      </a:lt1>
      <a:dk2>
        <a:srgbClr val="323233"/>
      </a:dk2>
      <a:lt2>
        <a:srgbClr val="EDEFF3"/>
      </a:lt2>
      <a:accent1>
        <a:srgbClr val="F7941E"/>
      </a:accent1>
      <a:accent2>
        <a:srgbClr val="D9821D"/>
      </a:accent2>
      <a:accent3>
        <a:srgbClr val="A44724"/>
      </a:accent3>
      <a:accent4>
        <a:srgbClr val="F7941E"/>
      </a:accent4>
      <a:accent5>
        <a:srgbClr val="007EBF"/>
      </a:accent5>
      <a:accent6>
        <a:srgbClr val="00B0F0"/>
      </a:accent6>
      <a:hlink>
        <a:srgbClr val="F7941E"/>
      </a:hlink>
      <a:folHlink>
        <a:srgbClr val="A44724"/>
      </a:folHlink>
    </a:clrScheme>
    <a:fontScheme name="Epic Helvetica">
      <a:majorFont>
        <a:latin typeface="Helvetica"/>
        <a:ea typeface=""/>
        <a:cs typeface=""/>
      </a:majorFont>
      <a:minorFont>
        <a:latin typeface="Helvetica"/>
        <a:ea typeface=""/>
        <a:cs typeface=""/>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F3F3F"/>
        </a:solidFill>
        <a:ln w="12700" cap="flat">
          <a:noFill/>
          <a:miter lim="400000"/>
        </a:ln>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defRPr kumimoji="0" sz="3200" b="0" i="0" u="none" strike="noStrike" cap="none" spc="0" normalizeH="0" baseline="0">
            <a:ln>
              <a:noFill/>
            </a:ln>
            <a:solidFill>
              <a:srgbClr val="FFFFFF"/>
            </a:solidFill>
            <a:effectLst/>
            <a:uFillTx/>
            <a:latin typeface="Helvetica"/>
            <a:ea typeface="Helvetica"/>
            <a:cs typeface="Helvetica"/>
            <a:sym typeface="Helvetica"/>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White">
  <a:themeElements>
    <a:clrScheme name="Epic">
      <a:dk1>
        <a:srgbClr val="27292E"/>
      </a:dk1>
      <a:lt1>
        <a:srgbClr val="FFFFFF"/>
      </a:lt1>
      <a:dk2>
        <a:srgbClr val="323233"/>
      </a:dk2>
      <a:lt2>
        <a:srgbClr val="EDEFF3"/>
      </a:lt2>
      <a:accent1>
        <a:srgbClr val="F7941E"/>
      </a:accent1>
      <a:accent2>
        <a:srgbClr val="D9821D"/>
      </a:accent2>
      <a:accent3>
        <a:srgbClr val="A44724"/>
      </a:accent3>
      <a:accent4>
        <a:srgbClr val="F7941E"/>
      </a:accent4>
      <a:accent5>
        <a:srgbClr val="007EBF"/>
      </a:accent5>
      <a:accent6>
        <a:srgbClr val="00B0F0"/>
      </a:accent6>
      <a:hlink>
        <a:srgbClr val="F7941E"/>
      </a:hlink>
      <a:folHlink>
        <a:srgbClr val="A44724"/>
      </a:folHlink>
    </a:clrScheme>
    <a:fontScheme name="Epic Helvetica">
      <a:majorFont>
        <a:latin typeface="Helvetica"/>
        <a:ea typeface=""/>
        <a:cs typeface=""/>
      </a:majorFont>
      <a:minorFont>
        <a:latin typeface="Helvetica"/>
        <a:ea typeface=""/>
        <a:cs typeface=""/>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F3F3F"/>
        </a:solidFill>
        <a:ln w="12700" cap="flat">
          <a:noFill/>
          <a:miter lim="400000"/>
        </a:ln>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defRPr kumimoji="0" sz="3200" b="0" i="0" u="none" strike="noStrike" cap="none" spc="0" normalizeH="0" baseline="0">
            <a:ln>
              <a:noFill/>
            </a:ln>
            <a:solidFill>
              <a:srgbClr val="FFFFFF"/>
            </a:solidFill>
            <a:effectLst/>
            <a:uFillTx/>
            <a:latin typeface="Helvetica"/>
            <a:ea typeface="Helvetica"/>
            <a:cs typeface="Helvetica"/>
            <a:sym typeface="Helvetica"/>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3055</TotalTime>
  <Words>2509</Words>
  <Application>Microsoft Office PowerPoint</Application>
  <PresentationFormat>自定义</PresentationFormat>
  <Paragraphs>229</Paragraphs>
  <Slides>26</Slides>
  <Notes>26</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26</vt:i4>
      </vt:variant>
    </vt:vector>
  </HeadingPairs>
  <TitlesOfParts>
    <vt:vector size="37" baseType="lpstr">
      <vt:lpstr>Helvetica Light</vt:lpstr>
      <vt:lpstr>等线</vt:lpstr>
      <vt:lpstr>方正姚体</vt:lpstr>
      <vt:lpstr>宋体</vt:lpstr>
      <vt:lpstr>Arial</vt:lpstr>
      <vt:lpstr>Calibri</vt:lpstr>
      <vt:lpstr>Helvetica</vt:lpstr>
      <vt:lpstr>Segoe UI</vt:lpstr>
      <vt:lpstr>Wingdings</vt:lpstr>
      <vt:lpstr>White</vt:lpstr>
      <vt:lpstr>1_White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Hour 1</dc:title>
  <dc:creator>Aram Cookson</dc:creator>
  <cp:lastModifiedBy>test</cp:lastModifiedBy>
  <cp:revision>350</cp:revision>
  <dcterms:created xsi:type="dcterms:W3CDTF">2017-07-18T17:55:00Z</dcterms:created>
  <dcterms:modified xsi:type="dcterms:W3CDTF">2021-12-23T08:06:15Z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2052-10.1.0.7022</vt:lpwstr>
  </property>
</Properties>
</file>