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6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4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2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2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0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0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81C-3A01-4960-9C74-3DE450E8B2A9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3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281C-3A01-4960-9C74-3DE450E8B2A9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5659-4129-4C1F-BD55-E61AC33EA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6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39"/>
          <p:cNvSpPr>
            <a:spLocks noChangeArrowheads="1"/>
          </p:cNvSpPr>
          <p:nvPr/>
        </p:nvSpPr>
        <p:spPr bwMode="auto">
          <a:xfrm>
            <a:off x="1527175" y="6346826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2"/>
              <a:gd name="T40" fmla="*/ 0 h 444"/>
              <a:gd name="T41" fmla="*/ 5752 w 5752"/>
              <a:gd name="T42" fmla="*/ 444 h 4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Freeform 29"/>
          <p:cNvSpPr>
            <a:spLocks noChangeArrowheads="1"/>
          </p:cNvSpPr>
          <p:nvPr/>
        </p:nvSpPr>
        <p:spPr bwMode="auto">
          <a:xfrm>
            <a:off x="1524001" y="1"/>
            <a:ext cx="9153525" cy="4938713"/>
          </a:xfrm>
          <a:custGeom>
            <a:avLst/>
            <a:gdLst>
              <a:gd name="T0" fmla="*/ 20154580 w 5767"/>
              <a:gd name="T1" fmla="*/ 2147483646 h 3128"/>
              <a:gd name="T2" fmla="*/ 2147483646 w 5767"/>
              <a:gd name="T3" fmla="*/ 2147483646 h 3128"/>
              <a:gd name="T4" fmla="*/ 2147483646 w 5767"/>
              <a:gd name="T5" fmla="*/ 2147483646 h 3128"/>
              <a:gd name="T6" fmla="*/ 2147483646 w 5767"/>
              <a:gd name="T7" fmla="*/ 2147483646 h 3128"/>
              <a:gd name="T8" fmla="*/ 2147483646 w 5767"/>
              <a:gd name="T9" fmla="*/ 2147483646 h 3128"/>
              <a:gd name="T10" fmla="*/ 2147483646 w 5767"/>
              <a:gd name="T11" fmla="*/ 2147483646 h 3128"/>
              <a:gd name="T12" fmla="*/ 2147483646 w 5767"/>
              <a:gd name="T13" fmla="*/ 0 h 3128"/>
              <a:gd name="T14" fmla="*/ 0 w 5767"/>
              <a:gd name="T15" fmla="*/ 2493040 h 3128"/>
              <a:gd name="T16" fmla="*/ 20154580 w 5767"/>
              <a:gd name="T17" fmla="*/ 2147483646 h 31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7"/>
              <a:gd name="T28" fmla="*/ 0 h 3128"/>
              <a:gd name="T29" fmla="*/ 5767 w 5767"/>
              <a:gd name="T30" fmla="*/ 3128 h 31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rgbClr val="768A7B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Freeform 28"/>
          <p:cNvSpPr>
            <a:spLocks noChangeArrowheads="1"/>
          </p:cNvSpPr>
          <p:nvPr/>
        </p:nvSpPr>
        <p:spPr bwMode="auto">
          <a:xfrm>
            <a:off x="1524001" y="1"/>
            <a:ext cx="9155113" cy="4333875"/>
          </a:xfrm>
          <a:custGeom>
            <a:avLst/>
            <a:gdLst>
              <a:gd name="T0" fmla="*/ 20161251 w 5767"/>
              <a:gd name="T1" fmla="*/ 2147483646 h 2730"/>
              <a:gd name="T2" fmla="*/ 2147483646 w 5767"/>
              <a:gd name="T3" fmla="*/ 2147483646 h 2730"/>
              <a:gd name="T4" fmla="*/ 2147483646 w 5767"/>
              <a:gd name="T5" fmla="*/ 2147483646 h 2730"/>
              <a:gd name="T6" fmla="*/ 2147483646 w 5767"/>
              <a:gd name="T7" fmla="*/ 2147483646 h 2730"/>
              <a:gd name="T8" fmla="*/ 2147483646 w 5767"/>
              <a:gd name="T9" fmla="*/ 2147483646 h 2730"/>
              <a:gd name="T10" fmla="*/ 2147483646 w 5767"/>
              <a:gd name="T11" fmla="*/ 2147483646 h 2730"/>
              <a:gd name="T12" fmla="*/ 2147483646 w 5767"/>
              <a:gd name="T13" fmla="*/ 0 h 2730"/>
              <a:gd name="T14" fmla="*/ 0 w 5767"/>
              <a:gd name="T15" fmla="*/ 2520950 h 2730"/>
              <a:gd name="T16" fmla="*/ 20161251 w 5767"/>
              <a:gd name="T17" fmla="*/ 2147483646 h 27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7"/>
              <a:gd name="T28" fmla="*/ 0 h 2730"/>
              <a:gd name="T29" fmla="*/ 5767 w 5767"/>
              <a:gd name="T30" fmla="*/ 2730 h 27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AD4C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30"/>
          <p:cNvSpPr>
            <a:spLocks noChangeArrowheads="1"/>
          </p:cNvSpPr>
          <p:nvPr/>
        </p:nvSpPr>
        <p:spPr bwMode="auto">
          <a:xfrm>
            <a:off x="1524001" y="0"/>
            <a:ext cx="9153525" cy="1600200"/>
          </a:xfrm>
          <a:custGeom>
            <a:avLst/>
            <a:gdLst>
              <a:gd name="T0" fmla="*/ 0 w 5766"/>
              <a:gd name="T1" fmla="*/ 2147483646 h 1008"/>
              <a:gd name="T2" fmla="*/ 2147483646 w 5766"/>
              <a:gd name="T3" fmla="*/ 2147483646 h 1008"/>
              <a:gd name="T4" fmla="*/ 2147483646 w 5766"/>
              <a:gd name="T5" fmla="*/ 2147483646 h 1008"/>
              <a:gd name="T6" fmla="*/ 2147483646 w 5766"/>
              <a:gd name="T7" fmla="*/ 1338203763 h 1008"/>
              <a:gd name="T8" fmla="*/ 2147483646 w 5766"/>
              <a:gd name="T9" fmla="*/ 1129030000 h 1008"/>
              <a:gd name="T10" fmla="*/ 2147483646 w 5766"/>
              <a:gd name="T11" fmla="*/ 1161792825 h 1008"/>
              <a:gd name="T12" fmla="*/ 2147483646 w 5766"/>
              <a:gd name="T13" fmla="*/ 0 h 1008"/>
              <a:gd name="T14" fmla="*/ 0 w 5766"/>
              <a:gd name="T15" fmla="*/ 5040313 h 1008"/>
              <a:gd name="T16" fmla="*/ 0 w 5766"/>
              <a:gd name="T17" fmla="*/ 2147483646 h 10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6"/>
              <a:gd name="T28" fmla="*/ 0 h 1008"/>
              <a:gd name="T29" fmla="*/ 5766 w 5766"/>
              <a:gd name="T30" fmla="*/ 1008 h 10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rgbClr val="CAD4CF"/>
              </a:gs>
              <a:gs pos="100000">
                <a:srgbClr val="768A7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37"/>
          <p:cNvSpPr>
            <a:spLocks noChangeArrowheads="1"/>
          </p:cNvSpPr>
          <p:nvPr/>
        </p:nvSpPr>
        <p:spPr bwMode="auto">
          <a:xfrm>
            <a:off x="1527175" y="4562476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2"/>
              <a:gd name="T40" fmla="*/ 0 h 444"/>
              <a:gd name="T41" fmla="*/ 5752 w 5752"/>
              <a:gd name="T42" fmla="*/ 444 h 4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9" name="Picture 52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8607425" y="-228600"/>
            <a:ext cx="19065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Line 53"/>
          <p:cNvSpPr>
            <a:spLocks noChangeShapeType="1"/>
          </p:cNvSpPr>
          <p:nvPr/>
        </p:nvSpPr>
        <p:spPr bwMode="auto">
          <a:xfrm>
            <a:off x="7524751" y="4941889"/>
            <a:ext cx="2447925" cy="1587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Line 55"/>
          <p:cNvSpPr>
            <a:spLocks noChangeShapeType="1"/>
          </p:cNvSpPr>
          <p:nvPr/>
        </p:nvSpPr>
        <p:spPr bwMode="auto">
          <a:xfrm>
            <a:off x="7524751" y="5572125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TextBox 38"/>
          <p:cNvSpPr>
            <a:spLocks noChangeArrowheads="1"/>
          </p:cNvSpPr>
          <p:nvPr/>
        </p:nvSpPr>
        <p:spPr bwMode="auto">
          <a:xfrm>
            <a:off x="2166939" y="1857375"/>
            <a:ext cx="8072437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003366"/>
                </a:solidFill>
                <a:latin typeface="汉仪大黑简" pitchFamily="1" charset="-122"/>
                <a:ea typeface="汉仪大黑简" pitchFamily="1" charset="-122"/>
                <a:sym typeface="汉仪大黑简" pitchFamily="1" charset="-122"/>
              </a:rPr>
              <a:t>基于内容与大众分类法的在线影视推荐系统的设计与实现</a:t>
            </a:r>
          </a:p>
        </p:txBody>
      </p:sp>
      <p:sp>
        <p:nvSpPr>
          <p:cNvPr id="3083" name="Text Box 56"/>
          <p:cNvSpPr>
            <a:spLocks noChangeArrowheads="1"/>
          </p:cNvSpPr>
          <p:nvPr/>
        </p:nvSpPr>
        <p:spPr bwMode="auto">
          <a:xfrm>
            <a:off x="7524751" y="5643564"/>
            <a:ext cx="2519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导师：吴晓军</a:t>
            </a:r>
          </a:p>
        </p:txBody>
      </p:sp>
      <p:sp>
        <p:nvSpPr>
          <p:cNvPr id="3084" name="Line 53"/>
          <p:cNvSpPr>
            <a:spLocks noChangeShapeType="1"/>
          </p:cNvSpPr>
          <p:nvPr/>
        </p:nvSpPr>
        <p:spPr bwMode="auto">
          <a:xfrm>
            <a:off x="7524751" y="6215064"/>
            <a:ext cx="2447925" cy="1587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85" name="Group 35"/>
          <p:cNvGrpSpPr>
            <a:grpSpLocks/>
          </p:cNvGrpSpPr>
          <p:nvPr/>
        </p:nvGrpSpPr>
        <p:grpSpPr bwMode="auto">
          <a:xfrm>
            <a:off x="2381250" y="5072064"/>
            <a:ext cx="1676400" cy="1093787"/>
            <a:chOff x="0" y="0"/>
            <a:chExt cx="618" cy="403"/>
          </a:xfrm>
        </p:grpSpPr>
        <p:sp>
          <p:nvSpPr>
            <p:cNvPr id="3117" name="Freeform 36"/>
            <p:cNvSpPr>
              <a:spLocks noChangeArrowheads="1"/>
            </p:cNvSpPr>
            <p:nvPr/>
          </p:nvSpPr>
          <p:spPr bwMode="auto">
            <a:xfrm>
              <a:off x="0" y="181"/>
              <a:ext cx="81" cy="87"/>
            </a:xfrm>
            <a:custGeom>
              <a:avLst/>
              <a:gdLst>
                <a:gd name="T0" fmla="*/ 44 w 108"/>
                <a:gd name="T1" fmla="*/ 8 h 87"/>
                <a:gd name="T2" fmla="*/ 5 w 108"/>
                <a:gd name="T3" fmla="*/ 18 h 87"/>
                <a:gd name="T4" fmla="*/ 0 w 108"/>
                <a:gd name="T5" fmla="*/ 41 h 87"/>
                <a:gd name="T6" fmla="*/ 20 w 108"/>
                <a:gd name="T7" fmla="*/ 87 h 87"/>
                <a:gd name="T8" fmla="*/ 51 w 108"/>
                <a:gd name="T9" fmla="*/ 81 h 87"/>
                <a:gd name="T10" fmla="*/ 59 w 108"/>
                <a:gd name="T11" fmla="*/ 63 h 87"/>
                <a:gd name="T12" fmla="*/ 44 w 108"/>
                <a:gd name="T13" fmla="*/ 8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"/>
                <a:gd name="T22" fmla="*/ 0 h 87"/>
                <a:gd name="T23" fmla="*/ 108 w 108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Freeform 37"/>
            <p:cNvSpPr>
              <a:spLocks noChangeArrowheads="1"/>
            </p:cNvSpPr>
            <p:nvPr/>
          </p:nvSpPr>
          <p:spPr bwMode="auto">
            <a:xfrm>
              <a:off x="0" y="316"/>
              <a:ext cx="81" cy="87"/>
            </a:xfrm>
            <a:custGeom>
              <a:avLst/>
              <a:gdLst>
                <a:gd name="T0" fmla="*/ 44 w 108"/>
                <a:gd name="T1" fmla="*/ 8 h 87"/>
                <a:gd name="T2" fmla="*/ 5 w 108"/>
                <a:gd name="T3" fmla="*/ 18 h 87"/>
                <a:gd name="T4" fmla="*/ 0 w 108"/>
                <a:gd name="T5" fmla="*/ 41 h 87"/>
                <a:gd name="T6" fmla="*/ 20 w 108"/>
                <a:gd name="T7" fmla="*/ 87 h 87"/>
                <a:gd name="T8" fmla="*/ 51 w 108"/>
                <a:gd name="T9" fmla="*/ 81 h 87"/>
                <a:gd name="T10" fmla="*/ 59 w 108"/>
                <a:gd name="T11" fmla="*/ 63 h 87"/>
                <a:gd name="T12" fmla="*/ 44 w 108"/>
                <a:gd name="T13" fmla="*/ 8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"/>
                <a:gd name="T22" fmla="*/ 0 h 87"/>
                <a:gd name="T23" fmla="*/ 108 w 108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9" name="Freeform 38"/>
            <p:cNvSpPr>
              <a:spLocks noChangeArrowheads="1"/>
            </p:cNvSpPr>
            <p:nvPr/>
          </p:nvSpPr>
          <p:spPr bwMode="auto">
            <a:xfrm>
              <a:off x="136" y="177"/>
              <a:ext cx="80" cy="79"/>
            </a:xfrm>
            <a:custGeom>
              <a:avLst/>
              <a:gdLst>
                <a:gd name="T0" fmla="*/ 64 w 100"/>
                <a:gd name="T1" fmla="*/ 0 h 90"/>
                <a:gd name="T2" fmla="*/ 14 w 100"/>
                <a:gd name="T3" fmla="*/ 60 h 90"/>
                <a:gd name="T4" fmla="*/ 0 w 100"/>
                <a:gd name="T5" fmla="*/ 61 h 90"/>
                <a:gd name="T6" fmla="*/ 0 60000 65536"/>
                <a:gd name="T7" fmla="*/ 0 60000 65536"/>
                <a:gd name="T8" fmla="*/ 0 60000 65536"/>
                <a:gd name="T9" fmla="*/ 0 w 100"/>
                <a:gd name="T10" fmla="*/ 0 h 90"/>
                <a:gd name="T11" fmla="*/ 100 w 100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" name="Freeform 39"/>
            <p:cNvSpPr>
              <a:spLocks noChangeArrowheads="1"/>
            </p:cNvSpPr>
            <p:nvPr/>
          </p:nvSpPr>
          <p:spPr bwMode="auto">
            <a:xfrm>
              <a:off x="148" y="184"/>
              <a:ext cx="60" cy="62"/>
            </a:xfrm>
            <a:custGeom>
              <a:avLst/>
              <a:gdLst>
                <a:gd name="T0" fmla="*/ 0 w 60"/>
                <a:gd name="T1" fmla="*/ 0 h 62"/>
                <a:gd name="T2" fmla="*/ 29 w 60"/>
                <a:gd name="T3" fmla="*/ 23 h 62"/>
                <a:gd name="T4" fmla="*/ 60 w 60"/>
                <a:gd name="T5" fmla="*/ 62 h 62"/>
                <a:gd name="T6" fmla="*/ 0 60000 65536"/>
                <a:gd name="T7" fmla="*/ 0 60000 65536"/>
                <a:gd name="T8" fmla="*/ 0 60000 65536"/>
                <a:gd name="T9" fmla="*/ 0 w 60"/>
                <a:gd name="T10" fmla="*/ 0 h 62"/>
                <a:gd name="T11" fmla="*/ 60 w 60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62">
                  <a:moveTo>
                    <a:pt x="0" y="0"/>
                  </a:moveTo>
                  <a:cubicBezTo>
                    <a:pt x="9" y="6"/>
                    <a:pt x="19" y="13"/>
                    <a:pt x="29" y="23"/>
                  </a:cubicBezTo>
                  <a:cubicBezTo>
                    <a:pt x="39" y="33"/>
                    <a:pt x="55" y="56"/>
                    <a:pt x="60" y="62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21" name="Group 40"/>
            <p:cNvGrpSpPr>
              <a:grpSpLocks/>
            </p:cNvGrpSpPr>
            <p:nvPr/>
          </p:nvGrpSpPr>
          <p:grpSpPr bwMode="auto">
            <a:xfrm>
              <a:off x="196" y="0"/>
              <a:ext cx="422" cy="337"/>
              <a:chOff x="0" y="0"/>
              <a:chExt cx="422" cy="337"/>
            </a:xfrm>
          </p:grpSpPr>
          <p:sp>
            <p:nvSpPr>
              <p:cNvPr id="3123" name="Freeform 41"/>
              <p:cNvSpPr>
                <a:spLocks noChangeArrowheads="1"/>
              </p:cNvSpPr>
              <p:nvPr/>
            </p:nvSpPr>
            <p:spPr bwMode="auto">
              <a:xfrm>
                <a:off x="306" y="0"/>
                <a:ext cx="116" cy="117"/>
              </a:xfrm>
              <a:custGeom>
                <a:avLst/>
                <a:gdLst>
                  <a:gd name="T0" fmla="*/ 12 w 116"/>
                  <a:gd name="T1" fmla="*/ 0 h 117"/>
                  <a:gd name="T2" fmla="*/ 0 w 116"/>
                  <a:gd name="T3" fmla="*/ 67 h 117"/>
                  <a:gd name="T4" fmla="*/ 53 w 116"/>
                  <a:gd name="T5" fmla="*/ 117 h 117"/>
                  <a:gd name="T6" fmla="*/ 108 w 116"/>
                  <a:gd name="T7" fmla="*/ 105 h 117"/>
                  <a:gd name="T8" fmla="*/ 116 w 116"/>
                  <a:gd name="T9" fmla="*/ 54 h 117"/>
                  <a:gd name="T10" fmla="*/ 65 w 116"/>
                  <a:gd name="T11" fmla="*/ 0 h 117"/>
                  <a:gd name="T12" fmla="*/ 12 w 116"/>
                  <a:gd name="T13" fmla="*/ 0 h 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6"/>
                  <a:gd name="T22" fmla="*/ 0 h 117"/>
                  <a:gd name="T23" fmla="*/ 116 w 116"/>
                  <a:gd name="T24" fmla="*/ 117 h 1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6" h="117">
                    <a:moveTo>
                      <a:pt x="12" y="0"/>
                    </a:moveTo>
                    <a:lnTo>
                      <a:pt x="0" y="67"/>
                    </a:lnTo>
                    <a:lnTo>
                      <a:pt x="53" y="117"/>
                    </a:lnTo>
                    <a:lnTo>
                      <a:pt x="108" y="105"/>
                    </a:lnTo>
                    <a:lnTo>
                      <a:pt x="116" y="54"/>
                    </a:lnTo>
                    <a:lnTo>
                      <a:pt x="65" y="0"/>
                    </a:lnTo>
                    <a:lnTo>
                      <a:pt x="12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Freeform 42"/>
              <p:cNvSpPr>
                <a:spLocks noChangeArrowheads="1"/>
              </p:cNvSpPr>
              <p:nvPr/>
            </p:nvSpPr>
            <p:spPr bwMode="auto">
              <a:xfrm>
                <a:off x="90" y="66"/>
                <a:ext cx="273" cy="228"/>
              </a:xfrm>
              <a:custGeom>
                <a:avLst/>
                <a:gdLst>
                  <a:gd name="T0" fmla="*/ 0 w 273"/>
                  <a:gd name="T1" fmla="*/ 169 h 228"/>
                  <a:gd name="T2" fmla="*/ 45 w 273"/>
                  <a:gd name="T3" fmla="*/ 228 h 228"/>
                  <a:gd name="T4" fmla="*/ 273 w 273"/>
                  <a:gd name="T5" fmla="*/ 49 h 228"/>
                  <a:gd name="T6" fmla="*/ 215 w 273"/>
                  <a:gd name="T7" fmla="*/ 0 h 228"/>
                  <a:gd name="T8" fmla="*/ 0 w 273"/>
                  <a:gd name="T9" fmla="*/ 16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3"/>
                  <a:gd name="T16" fmla="*/ 0 h 228"/>
                  <a:gd name="T17" fmla="*/ 273 w 273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3" h="228">
                    <a:moveTo>
                      <a:pt x="0" y="169"/>
                    </a:moveTo>
                    <a:lnTo>
                      <a:pt x="45" y="228"/>
                    </a:lnTo>
                    <a:lnTo>
                      <a:pt x="273" y="49"/>
                    </a:lnTo>
                    <a:lnTo>
                      <a:pt x="215" y="0"/>
                    </a:lnTo>
                    <a:lnTo>
                      <a:pt x="0" y="1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Freeform 43"/>
              <p:cNvSpPr>
                <a:spLocks noChangeArrowheads="1"/>
              </p:cNvSpPr>
              <p:nvPr/>
            </p:nvSpPr>
            <p:spPr bwMode="auto">
              <a:xfrm>
                <a:off x="90" y="0"/>
                <a:ext cx="228" cy="237"/>
              </a:xfrm>
              <a:custGeom>
                <a:avLst/>
                <a:gdLst>
                  <a:gd name="T0" fmla="*/ 21 w 228"/>
                  <a:gd name="T1" fmla="*/ 172 h 237"/>
                  <a:gd name="T2" fmla="*/ 0 w 228"/>
                  <a:gd name="T3" fmla="*/ 237 h 237"/>
                  <a:gd name="T4" fmla="*/ 219 w 228"/>
                  <a:gd name="T5" fmla="*/ 64 h 237"/>
                  <a:gd name="T6" fmla="*/ 228 w 228"/>
                  <a:gd name="T7" fmla="*/ 0 h 237"/>
                  <a:gd name="T8" fmla="*/ 21 w 228"/>
                  <a:gd name="T9" fmla="*/ 172 h 2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"/>
                  <a:gd name="T16" fmla="*/ 0 h 237"/>
                  <a:gd name="T17" fmla="*/ 228 w 228"/>
                  <a:gd name="T18" fmla="*/ 237 h 2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" h="237">
                    <a:moveTo>
                      <a:pt x="21" y="172"/>
                    </a:moveTo>
                    <a:lnTo>
                      <a:pt x="0" y="237"/>
                    </a:lnTo>
                    <a:lnTo>
                      <a:pt x="219" y="64"/>
                    </a:lnTo>
                    <a:lnTo>
                      <a:pt x="228" y="0"/>
                    </a:lnTo>
                    <a:lnTo>
                      <a:pt x="21" y="172"/>
                    </a:lnTo>
                    <a:close/>
                  </a:path>
                </a:pathLst>
              </a:custGeom>
              <a:solidFill>
                <a:srgbClr val="FFFFFF">
                  <a:alpha val="38039"/>
                </a:srgbClr>
              </a:solidFill>
              <a:ln w="9525" cap="flat" cmpd="sng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Freeform 44"/>
              <p:cNvSpPr>
                <a:spLocks noChangeArrowheads="1"/>
              </p:cNvSpPr>
              <p:nvPr/>
            </p:nvSpPr>
            <p:spPr bwMode="auto">
              <a:xfrm>
                <a:off x="135" y="105"/>
                <a:ext cx="281" cy="189"/>
              </a:xfrm>
              <a:custGeom>
                <a:avLst/>
                <a:gdLst>
                  <a:gd name="T0" fmla="*/ 63 w 281"/>
                  <a:gd name="T1" fmla="*/ 178 h 189"/>
                  <a:gd name="T2" fmla="*/ 0 w 281"/>
                  <a:gd name="T3" fmla="*/ 189 h 189"/>
                  <a:gd name="T4" fmla="*/ 227 w 281"/>
                  <a:gd name="T5" fmla="*/ 10 h 189"/>
                  <a:gd name="T6" fmla="*/ 281 w 281"/>
                  <a:gd name="T7" fmla="*/ 0 h 189"/>
                  <a:gd name="T8" fmla="*/ 63 w 281"/>
                  <a:gd name="T9" fmla="*/ 178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1"/>
                  <a:gd name="T16" fmla="*/ 0 h 189"/>
                  <a:gd name="T17" fmla="*/ 281 w 28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1" h="189">
                    <a:moveTo>
                      <a:pt x="63" y="178"/>
                    </a:moveTo>
                    <a:lnTo>
                      <a:pt x="0" y="189"/>
                    </a:lnTo>
                    <a:lnTo>
                      <a:pt x="227" y="10"/>
                    </a:lnTo>
                    <a:lnTo>
                      <a:pt x="281" y="0"/>
                    </a:lnTo>
                    <a:lnTo>
                      <a:pt x="63" y="178"/>
                    </a:lnTo>
                    <a:close/>
                  </a:path>
                </a:pathLst>
              </a:custGeom>
              <a:solidFill>
                <a:srgbClr val="FFFFFF">
                  <a:alpha val="38039"/>
                </a:srgbClr>
              </a:solidFill>
              <a:ln w="9525" cap="flat" cmpd="sng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Freeform 45"/>
              <p:cNvSpPr>
                <a:spLocks noChangeArrowheads="1"/>
              </p:cNvSpPr>
              <p:nvPr/>
            </p:nvSpPr>
            <p:spPr bwMode="auto">
              <a:xfrm>
                <a:off x="21" y="168"/>
                <a:ext cx="161" cy="163"/>
              </a:xfrm>
              <a:custGeom>
                <a:avLst/>
                <a:gdLst>
                  <a:gd name="T0" fmla="*/ 0 w 161"/>
                  <a:gd name="T1" fmla="*/ 135 h 163"/>
                  <a:gd name="T2" fmla="*/ 18 w 161"/>
                  <a:gd name="T3" fmla="*/ 163 h 163"/>
                  <a:gd name="T4" fmla="*/ 161 w 161"/>
                  <a:gd name="T5" fmla="*/ 120 h 163"/>
                  <a:gd name="T6" fmla="*/ 114 w 161"/>
                  <a:gd name="T7" fmla="*/ 124 h 163"/>
                  <a:gd name="T8" fmla="*/ 69 w 161"/>
                  <a:gd name="T9" fmla="*/ 67 h 163"/>
                  <a:gd name="T10" fmla="*/ 90 w 161"/>
                  <a:gd name="T11" fmla="*/ 0 h 163"/>
                  <a:gd name="T12" fmla="*/ 0 w 161"/>
                  <a:gd name="T13" fmla="*/ 135 h 1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1"/>
                  <a:gd name="T22" fmla="*/ 0 h 163"/>
                  <a:gd name="T23" fmla="*/ 161 w 161"/>
                  <a:gd name="T24" fmla="*/ 163 h 1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1" h="163">
                    <a:moveTo>
                      <a:pt x="0" y="135"/>
                    </a:moveTo>
                    <a:lnTo>
                      <a:pt x="18" y="163"/>
                    </a:lnTo>
                    <a:lnTo>
                      <a:pt x="161" y="120"/>
                    </a:lnTo>
                    <a:lnTo>
                      <a:pt x="114" y="124"/>
                    </a:lnTo>
                    <a:lnTo>
                      <a:pt x="69" y="67"/>
                    </a:lnTo>
                    <a:lnTo>
                      <a:pt x="9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Freeform 46"/>
              <p:cNvSpPr>
                <a:spLocks noChangeArrowheads="1"/>
              </p:cNvSpPr>
              <p:nvPr/>
            </p:nvSpPr>
            <p:spPr bwMode="auto">
              <a:xfrm>
                <a:off x="0" y="304"/>
                <a:ext cx="39" cy="33"/>
              </a:xfrm>
              <a:custGeom>
                <a:avLst/>
                <a:gdLst>
                  <a:gd name="T0" fmla="*/ 27 w 39"/>
                  <a:gd name="T1" fmla="*/ 0 h 33"/>
                  <a:gd name="T2" fmla="*/ 0 w 39"/>
                  <a:gd name="T3" fmla="*/ 33 h 33"/>
                  <a:gd name="T4" fmla="*/ 39 w 39"/>
                  <a:gd name="T5" fmla="*/ 25 h 33"/>
                  <a:gd name="T6" fmla="*/ 27 w 39"/>
                  <a:gd name="T7" fmla="*/ 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"/>
                  <a:gd name="T13" fmla="*/ 0 h 33"/>
                  <a:gd name="T14" fmla="*/ 39 w 39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" h="33">
                    <a:moveTo>
                      <a:pt x="27" y="0"/>
                    </a:moveTo>
                    <a:lnTo>
                      <a:pt x="0" y="33"/>
                    </a:lnTo>
                    <a:lnTo>
                      <a:pt x="39" y="2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>
                  <a:alpha val="3803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47"/>
              <p:cNvSpPr>
                <a:spLocks noChangeShapeType="1"/>
              </p:cNvSpPr>
              <p:nvPr/>
            </p:nvSpPr>
            <p:spPr bwMode="auto">
              <a:xfrm flipV="1">
                <a:off x="29" y="234"/>
                <a:ext cx="66" cy="7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48"/>
              <p:cNvSpPr>
                <a:spLocks noChangeShapeType="1"/>
              </p:cNvSpPr>
              <p:nvPr/>
            </p:nvSpPr>
            <p:spPr bwMode="auto">
              <a:xfrm flipV="1">
                <a:off x="38" y="291"/>
                <a:ext cx="100" cy="3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6862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Oval 49"/>
              <p:cNvSpPr>
                <a:spLocks noChangeArrowheads="1"/>
              </p:cNvSpPr>
              <p:nvPr/>
            </p:nvSpPr>
            <p:spPr bwMode="auto">
              <a:xfrm rot="1507387">
                <a:off x="348" y="39"/>
                <a:ext cx="43" cy="27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22" name="Freeform 50"/>
            <p:cNvSpPr>
              <a:spLocks noChangeArrowheads="1"/>
            </p:cNvSpPr>
            <p:nvPr/>
          </p:nvSpPr>
          <p:spPr bwMode="auto">
            <a:xfrm>
              <a:off x="134" y="312"/>
              <a:ext cx="80" cy="79"/>
            </a:xfrm>
            <a:custGeom>
              <a:avLst/>
              <a:gdLst>
                <a:gd name="T0" fmla="*/ 64 w 100"/>
                <a:gd name="T1" fmla="*/ 0 h 90"/>
                <a:gd name="T2" fmla="*/ 14 w 100"/>
                <a:gd name="T3" fmla="*/ 60 h 90"/>
                <a:gd name="T4" fmla="*/ 0 w 100"/>
                <a:gd name="T5" fmla="*/ 61 h 90"/>
                <a:gd name="T6" fmla="*/ 0 60000 65536"/>
                <a:gd name="T7" fmla="*/ 0 60000 65536"/>
                <a:gd name="T8" fmla="*/ 0 60000 65536"/>
                <a:gd name="T9" fmla="*/ 0 w 100"/>
                <a:gd name="T10" fmla="*/ 0 h 90"/>
                <a:gd name="T11" fmla="*/ 100 w 100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6" name="组合 71"/>
          <p:cNvGrpSpPr>
            <a:grpSpLocks/>
          </p:cNvGrpSpPr>
          <p:nvPr/>
        </p:nvGrpSpPr>
        <p:grpSpPr bwMode="auto">
          <a:xfrm>
            <a:off x="2238375" y="3500438"/>
            <a:ext cx="2971800" cy="1606550"/>
            <a:chOff x="0" y="0"/>
            <a:chExt cx="2971794" cy="1606550"/>
          </a:xfrm>
        </p:grpSpPr>
        <p:grpSp>
          <p:nvGrpSpPr>
            <p:cNvPr id="3090" name="Group 35"/>
            <p:cNvGrpSpPr>
              <a:grpSpLocks/>
            </p:cNvGrpSpPr>
            <p:nvPr/>
          </p:nvGrpSpPr>
          <p:grpSpPr bwMode="auto">
            <a:xfrm>
              <a:off x="1295397" y="0"/>
              <a:ext cx="1676397" cy="1093788"/>
              <a:chOff x="0" y="0"/>
              <a:chExt cx="618" cy="403"/>
            </a:xfrm>
          </p:grpSpPr>
          <p:sp>
            <p:nvSpPr>
              <p:cNvPr id="3102" name="Freeform 36"/>
              <p:cNvSpPr>
                <a:spLocks noChangeArrowheads="1"/>
              </p:cNvSpPr>
              <p:nvPr/>
            </p:nvSpPr>
            <p:spPr bwMode="auto">
              <a:xfrm>
                <a:off x="0" y="181"/>
                <a:ext cx="81" cy="87"/>
              </a:xfrm>
              <a:custGeom>
                <a:avLst/>
                <a:gdLst>
                  <a:gd name="T0" fmla="*/ 44 w 108"/>
                  <a:gd name="T1" fmla="*/ 8 h 87"/>
                  <a:gd name="T2" fmla="*/ 5 w 108"/>
                  <a:gd name="T3" fmla="*/ 18 h 87"/>
                  <a:gd name="T4" fmla="*/ 0 w 108"/>
                  <a:gd name="T5" fmla="*/ 41 h 87"/>
                  <a:gd name="T6" fmla="*/ 20 w 108"/>
                  <a:gd name="T7" fmla="*/ 87 h 87"/>
                  <a:gd name="T8" fmla="*/ 51 w 108"/>
                  <a:gd name="T9" fmla="*/ 81 h 87"/>
                  <a:gd name="T10" fmla="*/ 59 w 108"/>
                  <a:gd name="T11" fmla="*/ 63 h 87"/>
                  <a:gd name="T12" fmla="*/ 44 w 108"/>
                  <a:gd name="T13" fmla="*/ 8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8"/>
                  <a:gd name="T22" fmla="*/ 0 h 87"/>
                  <a:gd name="T23" fmla="*/ 108 w 108"/>
                  <a:gd name="T24" fmla="*/ 87 h 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3" name="Freeform 37"/>
              <p:cNvSpPr>
                <a:spLocks noChangeArrowheads="1"/>
              </p:cNvSpPr>
              <p:nvPr/>
            </p:nvSpPr>
            <p:spPr bwMode="auto">
              <a:xfrm>
                <a:off x="0" y="316"/>
                <a:ext cx="81" cy="87"/>
              </a:xfrm>
              <a:custGeom>
                <a:avLst/>
                <a:gdLst>
                  <a:gd name="T0" fmla="*/ 44 w 108"/>
                  <a:gd name="T1" fmla="*/ 8 h 87"/>
                  <a:gd name="T2" fmla="*/ 5 w 108"/>
                  <a:gd name="T3" fmla="*/ 18 h 87"/>
                  <a:gd name="T4" fmla="*/ 0 w 108"/>
                  <a:gd name="T5" fmla="*/ 41 h 87"/>
                  <a:gd name="T6" fmla="*/ 20 w 108"/>
                  <a:gd name="T7" fmla="*/ 87 h 87"/>
                  <a:gd name="T8" fmla="*/ 51 w 108"/>
                  <a:gd name="T9" fmla="*/ 81 h 87"/>
                  <a:gd name="T10" fmla="*/ 59 w 108"/>
                  <a:gd name="T11" fmla="*/ 63 h 87"/>
                  <a:gd name="T12" fmla="*/ 44 w 108"/>
                  <a:gd name="T13" fmla="*/ 8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8"/>
                  <a:gd name="T22" fmla="*/ 0 h 87"/>
                  <a:gd name="T23" fmla="*/ 108 w 108"/>
                  <a:gd name="T24" fmla="*/ 87 h 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4" name="Freeform 38"/>
              <p:cNvSpPr>
                <a:spLocks noChangeArrowheads="1"/>
              </p:cNvSpPr>
              <p:nvPr/>
            </p:nvSpPr>
            <p:spPr bwMode="auto">
              <a:xfrm>
                <a:off x="136" y="177"/>
                <a:ext cx="80" cy="79"/>
              </a:xfrm>
              <a:custGeom>
                <a:avLst/>
                <a:gdLst>
                  <a:gd name="T0" fmla="*/ 64 w 100"/>
                  <a:gd name="T1" fmla="*/ 0 h 90"/>
                  <a:gd name="T2" fmla="*/ 14 w 100"/>
                  <a:gd name="T3" fmla="*/ 60 h 90"/>
                  <a:gd name="T4" fmla="*/ 0 w 100"/>
                  <a:gd name="T5" fmla="*/ 61 h 90"/>
                  <a:gd name="T6" fmla="*/ 0 60000 65536"/>
                  <a:gd name="T7" fmla="*/ 0 60000 65536"/>
                  <a:gd name="T8" fmla="*/ 0 60000 65536"/>
                  <a:gd name="T9" fmla="*/ 0 w 100"/>
                  <a:gd name="T10" fmla="*/ 0 h 90"/>
                  <a:gd name="T11" fmla="*/ 100 w 100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Freeform 39"/>
              <p:cNvSpPr>
                <a:spLocks noChangeArrowheads="1"/>
              </p:cNvSpPr>
              <p:nvPr/>
            </p:nvSpPr>
            <p:spPr bwMode="auto">
              <a:xfrm>
                <a:off x="148" y="184"/>
                <a:ext cx="60" cy="62"/>
              </a:xfrm>
              <a:custGeom>
                <a:avLst/>
                <a:gdLst>
                  <a:gd name="T0" fmla="*/ 0 w 60"/>
                  <a:gd name="T1" fmla="*/ 0 h 62"/>
                  <a:gd name="T2" fmla="*/ 29 w 60"/>
                  <a:gd name="T3" fmla="*/ 23 h 62"/>
                  <a:gd name="T4" fmla="*/ 60 w 60"/>
                  <a:gd name="T5" fmla="*/ 62 h 62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62"/>
                  <a:gd name="T11" fmla="*/ 60 w 60"/>
                  <a:gd name="T12" fmla="*/ 62 h 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62">
                    <a:moveTo>
                      <a:pt x="0" y="0"/>
                    </a:moveTo>
                    <a:cubicBezTo>
                      <a:pt x="9" y="6"/>
                      <a:pt x="19" y="13"/>
                      <a:pt x="29" y="23"/>
                    </a:cubicBezTo>
                    <a:cubicBezTo>
                      <a:pt x="39" y="33"/>
                      <a:pt x="55" y="56"/>
                      <a:pt x="60" y="62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06" name="Group 40"/>
              <p:cNvGrpSpPr>
                <a:grpSpLocks/>
              </p:cNvGrpSpPr>
              <p:nvPr/>
            </p:nvGrpSpPr>
            <p:grpSpPr bwMode="auto">
              <a:xfrm>
                <a:off x="196" y="0"/>
                <a:ext cx="422" cy="337"/>
                <a:chOff x="0" y="0"/>
                <a:chExt cx="422" cy="337"/>
              </a:xfrm>
            </p:grpSpPr>
            <p:sp>
              <p:nvSpPr>
                <p:cNvPr id="3108" name="Freeform 41"/>
                <p:cNvSpPr>
                  <a:spLocks noChangeArrowheads="1"/>
                </p:cNvSpPr>
                <p:nvPr/>
              </p:nvSpPr>
              <p:spPr bwMode="auto">
                <a:xfrm>
                  <a:off x="306" y="0"/>
                  <a:ext cx="116" cy="117"/>
                </a:xfrm>
                <a:custGeom>
                  <a:avLst/>
                  <a:gdLst>
                    <a:gd name="T0" fmla="*/ 12 w 116"/>
                    <a:gd name="T1" fmla="*/ 0 h 117"/>
                    <a:gd name="T2" fmla="*/ 0 w 116"/>
                    <a:gd name="T3" fmla="*/ 67 h 117"/>
                    <a:gd name="T4" fmla="*/ 53 w 116"/>
                    <a:gd name="T5" fmla="*/ 117 h 117"/>
                    <a:gd name="T6" fmla="*/ 108 w 116"/>
                    <a:gd name="T7" fmla="*/ 105 h 117"/>
                    <a:gd name="T8" fmla="*/ 116 w 116"/>
                    <a:gd name="T9" fmla="*/ 54 h 117"/>
                    <a:gd name="T10" fmla="*/ 65 w 116"/>
                    <a:gd name="T11" fmla="*/ 0 h 117"/>
                    <a:gd name="T12" fmla="*/ 12 w 116"/>
                    <a:gd name="T13" fmla="*/ 0 h 1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6"/>
                    <a:gd name="T22" fmla="*/ 0 h 117"/>
                    <a:gd name="T23" fmla="*/ 116 w 116"/>
                    <a:gd name="T24" fmla="*/ 117 h 1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6" h="117">
                      <a:moveTo>
                        <a:pt x="12" y="0"/>
                      </a:moveTo>
                      <a:lnTo>
                        <a:pt x="0" y="67"/>
                      </a:lnTo>
                      <a:lnTo>
                        <a:pt x="53" y="117"/>
                      </a:lnTo>
                      <a:lnTo>
                        <a:pt x="108" y="105"/>
                      </a:lnTo>
                      <a:lnTo>
                        <a:pt x="116" y="54"/>
                      </a:lnTo>
                      <a:lnTo>
                        <a:pt x="65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9" name="Freeform 42"/>
                <p:cNvSpPr>
                  <a:spLocks noChangeArrowheads="1"/>
                </p:cNvSpPr>
                <p:nvPr/>
              </p:nvSpPr>
              <p:spPr bwMode="auto">
                <a:xfrm>
                  <a:off x="90" y="66"/>
                  <a:ext cx="273" cy="228"/>
                </a:xfrm>
                <a:custGeom>
                  <a:avLst/>
                  <a:gdLst>
                    <a:gd name="T0" fmla="*/ 0 w 273"/>
                    <a:gd name="T1" fmla="*/ 169 h 228"/>
                    <a:gd name="T2" fmla="*/ 45 w 273"/>
                    <a:gd name="T3" fmla="*/ 228 h 228"/>
                    <a:gd name="T4" fmla="*/ 273 w 273"/>
                    <a:gd name="T5" fmla="*/ 49 h 228"/>
                    <a:gd name="T6" fmla="*/ 215 w 273"/>
                    <a:gd name="T7" fmla="*/ 0 h 228"/>
                    <a:gd name="T8" fmla="*/ 0 w 273"/>
                    <a:gd name="T9" fmla="*/ 169 h 2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3"/>
                    <a:gd name="T16" fmla="*/ 0 h 228"/>
                    <a:gd name="T17" fmla="*/ 273 w 273"/>
                    <a:gd name="T18" fmla="*/ 228 h 2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3" h="228">
                      <a:moveTo>
                        <a:pt x="0" y="169"/>
                      </a:moveTo>
                      <a:lnTo>
                        <a:pt x="45" y="228"/>
                      </a:lnTo>
                      <a:lnTo>
                        <a:pt x="273" y="49"/>
                      </a:lnTo>
                      <a:lnTo>
                        <a:pt x="215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0" name="Freeform 43"/>
                <p:cNvSpPr>
                  <a:spLocks noChangeArrowheads="1"/>
                </p:cNvSpPr>
                <p:nvPr/>
              </p:nvSpPr>
              <p:spPr bwMode="auto">
                <a:xfrm>
                  <a:off x="90" y="0"/>
                  <a:ext cx="228" cy="237"/>
                </a:xfrm>
                <a:custGeom>
                  <a:avLst/>
                  <a:gdLst>
                    <a:gd name="T0" fmla="*/ 21 w 228"/>
                    <a:gd name="T1" fmla="*/ 172 h 237"/>
                    <a:gd name="T2" fmla="*/ 0 w 228"/>
                    <a:gd name="T3" fmla="*/ 237 h 237"/>
                    <a:gd name="T4" fmla="*/ 219 w 228"/>
                    <a:gd name="T5" fmla="*/ 64 h 237"/>
                    <a:gd name="T6" fmla="*/ 228 w 228"/>
                    <a:gd name="T7" fmla="*/ 0 h 237"/>
                    <a:gd name="T8" fmla="*/ 21 w 228"/>
                    <a:gd name="T9" fmla="*/ 172 h 2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"/>
                    <a:gd name="T16" fmla="*/ 0 h 237"/>
                    <a:gd name="T17" fmla="*/ 228 w 228"/>
                    <a:gd name="T18" fmla="*/ 237 h 2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" h="237">
                      <a:moveTo>
                        <a:pt x="21" y="172"/>
                      </a:moveTo>
                      <a:lnTo>
                        <a:pt x="0" y="237"/>
                      </a:lnTo>
                      <a:lnTo>
                        <a:pt x="219" y="64"/>
                      </a:lnTo>
                      <a:lnTo>
                        <a:pt x="228" y="0"/>
                      </a:lnTo>
                      <a:lnTo>
                        <a:pt x="21" y="172"/>
                      </a:lnTo>
                      <a:close/>
                    </a:path>
                  </a:pathLst>
                </a:custGeom>
                <a:solidFill>
                  <a:srgbClr val="FFFFFF">
                    <a:alpha val="38039"/>
                  </a:srgbClr>
                </a:solidFill>
                <a:ln w="9525" cap="flat" cmpd="sng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1" name="Freeform 44"/>
                <p:cNvSpPr>
                  <a:spLocks noChangeArrowheads="1"/>
                </p:cNvSpPr>
                <p:nvPr/>
              </p:nvSpPr>
              <p:spPr bwMode="auto">
                <a:xfrm>
                  <a:off x="135" y="105"/>
                  <a:ext cx="281" cy="189"/>
                </a:xfrm>
                <a:custGeom>
                  <a:avLst/>
                  <a:gdLst>
                    <a:gd name="T0" fmla="*/ 63 w 281"/>
                    <a:gd name="T1" fmla="*/ 178 h 189"/>
                    <a:gd name="T2" fmla="*/ 0 w 281"/>
                    <a:gd name="T3" fmla="*/ 189 h 189"/>
                    <a:gd name="T4" fmla="*/ 227 w 281"/>
                    <a:gd name="T5" fmla="*/ 10 h 189"/>
                    <a:gd name="T6" fmla="*/ 281 w 281"/>
                    <a:gd name="T7" fmla="*/ 0 h 189"/>
                    <a:gd name="T8" fmla="*/ 63 w 281"/>
                    <a:gd name="T9" fmla="*/ 178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1"/>
                    <a:gd name="T16" fmla="*/ 0 h 189"/>
                    <a:gd name="T17" fmla="*/ 281 w 28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1" h="189">
                      <a:moveTo>
                        <a:pt x="63" y="178"/>
                      </a:moveTo>
                      <a:lnTo>
                        <a:pt x="0" y="189"/>
                      </a:lnTo>
                      <a:lnTo>
                        <a:pt x="227" y="10"/>
                      </a:lnTo>
                      <a:lnTo>
                        <a:pt x="281" y="0"/>
                      </a:lnTo>
                      <a:lnTo>
                        <a:pt x="63" y="178"/>
                      </a:lnTo>
                      <a:close/>
                    </a:path>
                  </a:pathLst>
                </a:custGeom>
                <a:solidFill>
                  <a:srgbClr val="FFFFFF">
                    <a:alpha val="38039"/>
                  </a:srgbClr>
                </a:solidFill>
                <a:ln w="9525" cap="flat" cmpd="sng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2" name="Freeform 45"/>
                <p:cNvSpPr>
                  <a:spLocks noChangeArrowheads="1"/>
                </p:cNvSpPr>
                <p:nvPr/>
              </p:nvSpPr>
              <p:spPr bwMode="auto">
                <a:xfrm>
                  <a:off x="21" y="168"/>
                  <a:ext cx="161" cy="163"/>
                </a:xfrm>
                <a:custGeom>
                  <a:avLst/>
                  <a:gdLst>
                    <a:gd name="T0" fmla="*/ 0 w 161"/>
                    <a:gd name="T1" fmla="*/ 135 h 163"/>
                    <a:gd name="T2" fmla="*/ 18 w 161"/>
                    <a:gd name="T3" fmla="*/ 163 h 163"/>
                    <a:gd name="T4" fmla="*/ 161 w 161"/>
                    <a:gd name="T5" fmla="*/ 120 h 163"/>
                    <a:gd name="T6" fmla="*/ 114 w 161"/>
                    <a:gd name="T7" fmla="*/ 124 h 163"/>
                    <a:gd name="T8" fmla="*/ 69 w 161"/>
                    <a:gd name="T9" fmla="*/ 67 h 163"/>
                    <a:gd name="T10" fmla="*/ 90 w 161"/>
                    <a:gd name="T11" fmla="*/ 0 h 163"/>
                    <a:gd name="T12" fmla="*/ 0 w 161"/>
                    <a:gd name="T13" fmla="*/ 135 h 1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1"/>
                    <a:gd name="T22" fmla="*/ 0 h 163"/>
                    <a:gd name="T23" fmla="*/ 161 w 161"/>
                    <a:gd name="T24" fmla="*/ 163 h 1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1" h="163">
                      <a:moveTo>
                        <a:pt x="0" y="135"/>
                      </a:moveTo>
                      <a:lnTo>
                        <a:pt x="18" y="163"/>
                      </a:lnTo>
                      <a:lnTo>
                        <a:pt x="161" y="120"/>
                      </a:lnTo>
                      <a:lnTo>
                        <a:pt x="114" y="124"/>
                      </a:lnTo>
                      <a:lnTo>
                        <a:pt x="69" y="67"/>
                      </a:lnTo>
                      <a:lnTo>
                        <a:pt x="90" y="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3" name="Freeform 46"/>
                <p:cNvSpPr>
                  <a:spLocks noChangeArrowheads="1"/>
                </p:cNvSpPr>
                <p:nvPr/>
              </p:nvSpPr>
              <p:spPr bwMode="auto">
                <a:xfrm>
                  <a:off x="0" y="304"/>
                  <a:ext cx="39" cy="33"/>
                </a:xfrm>
                <a:custGeom>
                  <a:avLst/>
                  <a:gdLst>
                    <a:gd name="T0" fmla="*/ 27 w 39"/>
                    <a:gd name="T1" fmla="*/ 0 h 33"/>
                    <a:gd name="T2" fmla="*/ 0 w 39"/>
                    <a:gd name="T3" fmla="*/ 33 h 33"/>
                    <a:gd name="T4" fmla="*/ 39 w 39"/>
                    <a:gd name="T5" fmla="*/ 25 h 33"/>
                    <a:gd name="T6" fmla="*/ 27 w 39"/>
                    <a:gd name="T7" fmla="*/ 0 h 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9"/>
                    <a:gd name="T13" fmla="*/ 0 h 33"/>
                    <a:gd name="T14" fmla="*/ 39 w 39"/>
                    <a:gd name="T15" fmla="*/ 33 h 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9" h="33">
                      <a:moveTo>
                        <a:pt x="27" y="0"/>
                      </a:moveTo>
                      <a:lnTo>
                        <a:pt x="0" y="33"/>
                      </a:lnTo>
                      <a:lnTo>
                        <a:pt x="39" y="2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>
                    <a:alpha val="3803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4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9" y="234"/>
                  <a:ext cx="66" cy="72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5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8" y="291"/>
                  <a:ext cx="100" cy="34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6862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6" name="Oval 49"/>
                <p:cNvSpPr>
                  <a:spLocks noChangeArrowheads="1"/>
                </p:cNvSpPr>
                <p:nvPr/>
              </p:nvSpPr>
              <p:spPr bwMode="auto">
                <a:xfrm rot="1507387">
                  <a:off x="348" y="39"/>
                  <a:ext cx="43" cy="27"/>
                </a:xfrm>
                <a:prstGeom prst="ellipse">
                  <a:avLst/>
                </a:prstGeom>
                <a:solidFill>
                  <a:srgbClr val="FFFFFF">
                    <a:alpha val="3803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</p:grpSp>
          <p:sp>
            <p:nvSpPr>
              <p:cNvPr id="3107" name="Freeform 50"/>
              <p:cNvSpPr>
                <a:spLocks noChangeArrowheads="1"/>
              </p:cNvSpPr>
              <p:nvPr/>
            </p:nvSpPr>
            <p:spPr bwMode="auto">
              <a:xfrm>
                <a:off x="134" y="312"/>
                <a:ext cx="80" cy="79"/>
              </a:xfrm>
              <a:custGeom>
                <a:avLst/>
                <a:gdLst>
                  <a:gd name="T0" fmla="*/ 64 w 100"/>
                  <a:gd name="T1" fmla="*/ 0 h 90"/>
                  <a:gd name="T2" fmla="*/ 14 w 100"/>
                  <a:gd name="T3" fmla="*/ 60 h 90"/>
                  <a:gd name="T4" fmla="*/ 0 w 100"/>
                  <a:gd name="T5" fmla="*/ 61 h 90"/>
                  <a:gd name="T6" fmla="*/ 0 60000 65536"/>
                  <a:gd name="T7" fmla="*/ 0 60000 65536"/>
                  <a:gd name="T8" fmla="*/ 0 60000 65536"/>
                  <a:gd name="T9" fmla="*/ 0 w 100"/>
                  <a:gd name="T10" fmla="*/ 0 h 90"/>
                  <a:gd name="T11" fmla="*/ 100 w 100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91" name="Group 24"/>
            <p:cNvGrpSpPr>
              <a:grpSpLocks/>
            </p:cNvGrpSpPr>
            <p:nvPr/>
          </p:nvGrpSpPr>
          <p:grpSpPr bwMode="auto">
            <a:xfrm>
              <a:off x="0" y="720725"/>
              <a:ext cx="1870075" cy="885825"/>
              <a:chOff x="0" y="0"/>
              <a:chExt cx="3946" cy="1960"/>
            </a:xfrm>
          </p:grpSpPr>
          <p:sp>
            <p:nvSpPr>
              <p:cNvPr id="3092" name="Freeform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20" cy="1720"/>
              </a:xfrm>
              <a:custGeom>
                <a:avLst/>
                <a:gdLst>
                  <a:gd name="T0" fmla="*/ 0 w 3920"/>
                  <a:gd name="T1" fmla="*/ 1500 h 1720"/>
                  <a:gd name="T2" fmla="*/ 768 w 3920"/>
                  <a:gd name="T3" fmla="*/ 424 h 1720"/>
                  <a:gd name="T4" fmla="*/ 2208 w 3920"/>
                  <a:gd name="T5" fmla="*/ 424 h 1720"/>
                  <a:gd name="T6" fmla="*/ 3920 w 3920"/>
                  <a:gd name="T7" fmla="*/ 828 h 1720"/>
                  <a:gd name="T8" fmla="*/ 3216 w 3920"/>
                  <a:gd name="T9" fmla="*/ 1720 h 1720"/>
                  <a:gd name="T10" fmla="*/ 1524 w 3920"/>
                  <a:gd name="T11" fmla="*/ 1600 h 1720"/>
                  <a:gd name="T12" fmla="*/ 3232 w 3920"/>
                  <a:gd name="T13" fmla="*/ 1628 h 1720"/>
                  <a:gd name="T14" fmla="*/ 3748 w 3920"/>
                  <a:gd name="T15" fmla="*/ 820 h 1720"/>
                  <a:gd name="T16" fmla="*/ 2256 w 3920"/>
                  <a:gd name="T17" fmla="*/ 472 h 1720"/>
                  <a:gd name="T18" fmla="*/ 1468 w 3920"/>
                  <a:gd name="T19" fmla="*/ 1524 h 1720"/>
                  <a:gd name="T20" fmla="*/ 2160 w 3920"/>
                  <a:gd name="T21" fmla="*/ 472 h 1720"/>
                  <a:gd name="T22" fmla="*/ 812 w 3920"/>
                  <a:gd name="T23" fmla="*/ 508 h 1720"/>
                  <a:gd name="T24" fmla="*/ 96 w 3920"/>
                  <a:gd name="T25" fmla="*/ 1432 h 1720"/>
                  <a:gd name="T26" fmla="*/ 1488 w 3920"/>
                  <a:gd name="T27" fmla="*/ 1576 h 1720"/>
                  <a:gd name="T28" fmla="*/ 0 w 3920"/>
                  <a:gd name="T29" fmla="*/ 1500 h 17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920"/>
                  <a:gd name="T46" fmla="*/ 0 h 1720"/>
                  <a:gd name="T47" fmla="*/ 3920 w 3920"/>
                  <a:gd name="T48" fmla="*/ 1720 h 172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920" h="1720">
                    <a:moveTo>
                      <a:pt x="0" y="1500"/>
                    </a:moveTo>
                    <a:cubicBezTo>
                      <a:pt x="0" y="1500"/>
                      <a:pt x="288" y="936"/>
                      <a:pt x="768" y="424"/>
                    </a:cubicBezTo>
                    <a:cubicBezTo>
                      <a:pt x="1652" y="0"/>
                      <a:pt x="2208" y="424"/>
                      <a:pt x="2208" y="424"/>
                    </a:cubicBezTo>
                    <a:cubicBezTo>
                      <a:pt x="3440" y="8"/>
                      <a:pt x="3752" y="612"/>
                      <a:pt x="3920" y="828"/>
                    </a:cubicBezTo>
                    <a:cubicBezTo>
                      <a:pt x="3660" y="1224"/>
                      <a:pt x="3216" y="1720"/>
                      <a:pt x="3216" y="1720"/>
                    </a:cubicBezTo>
                    <a:cubicBezTo>
                      <a:pt x="2844" y="1540"/>
                      <a:pt x="2504" y="1284"/>
                      <a:pt x="1524" y="1600"/>
                    </a:cubicBezTo>
                    <a:cubicBezTo>
                      <a:pt x="2400" y="1068"/>
                      <a:pt x="3000" y="1500"/>
                      <a:pt x="3232" y="1628"/>
                    </a:cubicBezTo>
                    <a:cubicBezTo>
                      <a:pt x="3512" y="1242"/>
                      <a:pt x="3672" y="1012"/>
                      <a:pt x="3748" y="820"/>
                    </a:cubicBezTo>
                    <a:cubicBezTo>
                      <a:pt x="3316" y="320"/>
                      <a:pt x="2643" y="350"/>
                      <a:pt x="2256" y="472"/>
                    </a:cubicBezTo>
                    <a:cubicBezTo>
                      <a:pt x="1872" y="1000"/>
                      <a:pt x="1484" y="1524"/>
                      <a:pt x="1468" y="1524"/>
                    </a:cubicBezTo>
                    <a:cubicBezTo>
                      <a:pt x="1700" y="948"/>
                      <a:pt x="2160" y="472"/>
                      <a:pt x="2160" y="472"/>
                    </a:cubicBezTo>
                    <a:cubicBezTo>
                      <a:pt x="2051" y="303"/>
                      <a:pt x="1280" y="296"/>
                      <a:pt x="812" y="508"/>
                    </a:cubicBezTo>
                    <a:cubicBezTo>
                      <a:pt x="452" y="988"/>
                      <a:pt x="96" y="1432"/>
                      <a:pt x="96" y="1432"/>
                    </a:cubicBezTo>
                    <a:cubicBezTo>
                      <a:pt x="1024" y="1112"/>
                      <a:pt x="1488" y="1576"/>
                      <a:pt x="1488" y="1576"/>
                    </a:cubicBezTo>
                    <a:cubicBezTo>
                      <a:pt x="1472" y="1587"/>
                      <a:pt x="792" y="1324"/>
                      <a:pt x="0" y="1500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3" name="Freeform 26"/>
              <p:cNvSpPr>
                <a:spLocks noChangeArrowheads="1"/>
              </p:cNvSpPr>
              <p:nvPr/>
            </p:nvSpPr>
            <p:spPr bwMode="auto">
              <a:xfrm>
                <a:off x="1728" y="1000"/>
                <a:ext cx="2218" cy="960"/>
              </a:xfrm>
              <a:custGeom>
                <a:avLst/>
                <a:gdLst>
                  <a:gd name="T0" fmla="*/ 0 w 2218"/>
                  <a:gd name="T1" fmla="*/ 672 h 960"/>
                  <a:gd name="T2" fmla="*/ 1640 w 2218"/>
                  <a:gd name="T3" fmla="*/ 960 h 960"/>
                  <a:gd name="T4" fmla="*/ 2208 w 2218"/>
                  <a:gd name="T5" fmla="*/ 0 h 960"/>
                  <a:gd name="T6" fmla="*/ 1580 w 2218"/>
                  <a:gd name="T7" fmla="*/ 888 h 960"/>
                  <a:gd name="T8" fmla="*/ 0 w 2218"/>
                  <a:gd name="T9" fmla="*/ 67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8"/>
                  <a:gd name="T16" fmla="*/ 0 h 960"/>
                  <a:gd name="T17" fmla="*/ 2218 w 2218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8" h="960">
                    <a:moveTo>
                      <a:pt x="0" y="672"/>
                    </a:moveTo>
                    <a:cubicBezTo>
                      <a:pt x="1004" y="672"/>
                      <a:pt x="1252" y="944"/>
                      <a:pt x="1640" y="960"/>
                    </a:cubicBezTo>
                    <a:cubicBezTo>
                      <a:pt x="2068" y="464"/>
                      <a:pt x="2218" y="12"/>
                      <a:pt x="2208" y="0"/>
                    </a:cubicBezTo>
                    <a:cubicBezTo>
                      <a:pt x="2148" y="40"/>
                      <a:pt x="1840" y="516"/>
                      <a:pt x="1580" y="888"/>
                    </a:cubicBezTo>
                    <a:cubicBezTo>
                      <a:pt x="740" y="544"/>
                      <a:pt x="268" y="624"/>
                      <a:pt x="0" y="672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4" name="Freeform 27"/>
              <p:cNvSpPr>
                <a:spLocks noChangeArrowheads="1"/>
              </p:cNvSpPr>
              <p:nvPr/>
            </p:nvSpPr>
            <p:spPr bwMode="auto">
              <a:xfrm>
                <a:off x="96" y="1448"/>
                <a:ext cx="1584" cy="392"/>
              </a:xfrm>
              <a:custGeom>
                <a:avLst/>
                <a:gdLst>
                  <a:gd name="T0" fmla="*/ 0 w 1584"/>
                  <a:gd name="T1" fmla="*/ 224 h 392"/>
                  <a:gd name="T2" fmla="*/ 1152 w 1584"/>
                  <a:gd name="T3" fmla="*/ 224 h 392"/>
                  <a:gd name="T4" fmla="*/ 1584 w 1584"/>
                  <a:gd name="T5" fmla="*/ 272 h 392"/>
                  <a:gd name="T6" fmla="*/ 1144 w 1584"/>
                  <a:gd name="T7" fmla="*/ 144 h 392"/>
                  <a:gd name="T8" fmla="*/ 0 w 1584"/>
                  <a:gd name="T9" fmla="*/ 224 h 3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4"/>
                  <a:gd name="T16" fmla="*/ 0 h 392"/>
                  <a:gd name="T17" fmla="*/ 1584 w 1584"/>
                  <a:gd name="T18" fmla="*/ 392 h 3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4" h="392">
                    <a:moveTo>
                      <a:pt x="0" y="224"/>
                    </a:moveTo>
                    <a:cubicBezTo>
                      <a:pt x="628" y="84"/>
                      <a:pt x="892" y="108"/>
                      <a:pt x="1152" y="224"/>
                    </a:cubicBezTo>
                    <a:cubicBezTo>
                      <a:pt x="1320" y="336"/>
                      <a:pt x="1380" y="392"/>
                      <a:pt x="1584" y="272"/>
                    </a:cubicBezTo>
                    <a:cubicBezTo>
                      <a:pt x="1360" y="320"/>
                      <a:pt x="1240" y="188"/>
                      <a:pt x="1144" y="144"/>
                    </a:cubicBezTo>
                    <a:cubicBezTo>
                      <a:pt x="1048" y="100"/>
                      <a:pt x="372" y="0"/>
                      <a:pt x="0" y="224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5" name="Freeform 28"/>
              <p:cNvSpPr>
                <a:spLocks noChangeArrowheads="1"/>
              </p:cNvSpPr>
              <p:nvPr/>
            </p:nvSpPr>
            <p:spPr bwMode="auto">
              <a:xfrm>
                <a:off x="1632" y="1448"/>
                <a:ext cx="1731" cy="344"/>
              </a:xfrm>
              <a:custGeom>
                <a:avLst/>
                <a:gdLst>
                  <a:gd name="T0" fmla="*/ 0 w 1731"/>
                  <a:gd name="T1" fmla="*/ 176 h 344"/>
                  <a:gd name="T2" fmla="*/ 1604 w 1731"/>
                  <a:gd name="T3" fmla="*/ 344 h 344"/>
                  <a:gd name="T4" fmla="*/ 760 w 1731"/>
                  <a:gd name="T5" fmla="*/ 72 h 344"/>
                  <a:gd name="T6" fmla="*/ 0 w 1731"/>
                  <a:gd name="T7" fmla="*/ 176 h 3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31"/>
                  <a:gd name="T13" fmla="*/ 0 h 344"/>
                  <a:gd name="T14" fmla="*/ 1731 w 1731"/>
                  <a:gd name="T15" fmla="*/ 344 h 3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31" h="344">
                    <a:moveTo>
                      <a:pt x="0" y="176"/>
                    </a:moveTo>
                    <a:cubicBezTo>
                      <a:pt x="856" y="0"/>
                      <a:pt x="1604" y="344"/>
                      <a:pt x="1604" y="344"/>
                    </a:cubicBezTo>
                    <a:cubicBezTo>
                      <a:pt x="1731" y="327"/>
                      <a:pt x="1056" y="80"/>
                      <a:pt x="760" y="72"/>
                    </a:cubicBezTo>
                    <a:cubicBezTo>
                      <a:pt x="464" y="64"/>
                      <a:pt x="244" y="60"/>
                      <a:pt x="0" y="17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6" name="Freeform 29"/>
              <p:cNvSpPr>
                <a:spLocks noChangeArrowheads="1"/>
              </p:cNvSpPr>
              <p:nvPr/>
            </p:nvSpPr>
            <p:spPr bwMode="auto">
              <a:xfrm>
                <a:off x="3288" y="1096"/>
                <a:ext cx="504" cy="672"/>
              </a:xfrm>
              <a:custGeom>
                <a:avLst/>
                <a:gdLst>
                  <a:gd name="T0" fmla="*/ 456 w 504"/>
                  <a:gd name="T1" fmla="*/ 48 h 672"/>
                  <a:gd name="T2" fmla="*/ 312 w 504"/>
                  <a:gd name="T3" fmla="*/ 336 h 672"/>
                  <a:gd name="T4" fmla="*/ 24 w 504"/>
                  <a:gd name="T5" fmla="*/ 624 h 672"/>
                  <a:gd name="T6" fmla="*/ 456 w 504"/>
                  <a:gd name="T7" fmla="*/ 48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4"/>
                  <a:gd name="T13" fmla="*/ 0 h 672"/>
                  <a:gd name="T14" fmla="*/ 504 w 50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4" h="672">
                    <a:moveTo>
                      <a:pt x="456" y="48"/>
                    </a:moveTo>
                    <a:cubicBezTo>
                      <a:pt x="504" y="0"/>
                      <a:pt x="384" y="240"/>
                      <a:pt x="312" y="336"/>
                    </a:cubicBezTo>
                    <a:cubicBezTo>
                      <a:pt x="240" y="432"/>
                      <a:pt x="0" y="672"/>
                      <a:pt x="24" y="624"/>
                    </a:cubicBezTo>
                    <a:lnTo>
                      <a:pt x="456" y="48"/>
                    </a:ln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7" name="Freeform 30"/>
              <p:cNvSpPr>
                <a:spLocks noChangeArrowheads="1"/>
              </p:cNvSpPr>
              <p:nvPr/>
            </p:nvSpPr>
            <p:spPr bwMode="auto">
              <a:xfrm>
                <a:off x="2272" y="844"/>
                <a:ext cx="1081" cy="301"/>
              </a:xfrm>
              <a:custGeom>
                <a:avLst/>
                <a:gdLst>
                  <a:gd name="T0" fmla="*/ 0 w 1081"/>
                  <a:gd name="T1" fmla="*/ 36 h 301"/>
                  <a:gd name="T2" fmla="*/ 992 w 1081"/>
                  <a:gd name="T3" fmla="*/ 300 h 301"/>
                  <a:gd name="T4" fmla="*/ 536 w 1081"/>
                  <a:gd name="T5" fmla="*/ 44 h 301"/>
                  <a:gd name="T6" fmla="*/ 0 w 1081"/>
                  <a:gd name="T7" fmla="*/ 36 h 3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1"/>
                  <a:gd name="T13" fmla="*/ 0 h 301"/>
                  <a:gd name="T14" fmla="*/ 1081 w 1081"/>
                  <a:gd name="T15" fmla="*/ 301 h 3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8" name="Freeform 31"/>
              <p:cNvSpPr>
                <a:spLocks noChangeArrowheads="1"/>
              </p:cNvSpPr>
              <p:nvPr/>
            </p:nvSpPr>
            <p:spPr bwMode="auto">
              <a:xfrm rot="-136485">
                <a:off x="2372" y="532"/>
                <a:ext cx="1081" cy="301"/>
              </a:xfrm>
              <a:custGeom>
                <a:avLst/>
                <a:gdLst>
                  <a:gd name="T0" fmla="*/ 0 w 1081"/>
                  <a:gd name="T1" fmla="*/ 36 h 301"/>
                  <a:gd name="T2" fmla="*/ 992 w 1081"/>
                  <a:gd name="T3" fmla="*/ 300 h 301"/>
                  <a:gd name="T4" fmla="*/ 536 w 1081"/>
                  <a:gd name="T5" fmla="*/ 44 h 301"/>
                  <a:gd name="T6" fmla="*/ 0 w 1081"/>
                  <a:gd name="T7" fmla="*/ 36 h 3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1"/>
                  <a:gd name="T13" fmla="*/ 0 h 301"/>
                  <a:gd name="T14" fmla="*/ 1081 w 1081"/>
                  <a:gd name="T15" fmla="*/ 301 h 3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" name="Freeform 32"/>
              <p:cNvSpPr>
                <a:spLocks noChangeArrowheads="1"/>
              </p:cNvSpPr>
              <p:nvPr/>
            </p:nvSpPr>
            <p:spPr bwMode="auto">
              <a:xfrm>
                <a:off x="788" y="544"/>
                <a:ext cx="1013" cy="171"/>
              </a:xfrm>
              <a:custGeom>
                <a:avLst/>
                <a:gdLst>
                  <a:gd name="T0" fmla="*/ 0 w 1013"/>
                  <a:gd name="T1" fmla="*/ 116 h 171"/>
                  <a:gd name="T2" fmla="*/ 932 w 1013"/>
                  <a:gd name="T3" fmla="*/ 156 h 171"/>
                  <a:gd name="T4" fmla="*/ 485 w 1013"/>
                  <a:gd name="T5" fmla="*/ 23 h 171"/>
                  <a:gd name="T6" fmla="*/ 0 w 1013"/>
                  <a:gd name="T7" fmla="*/ 116 h 1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3"/>
                  <a:gd name="T13" fmla="*/ 0 h 171"/>
                  <a:gd name="T14" fmla="*/ 1013 w 1013"/>
                  <a:gd name="T15" fmla="*/ 171 h 1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0" name="Freeform 33"/>
              <p:cNvSpPr>
                <a:spLocks noChangeArrowheads="1"/>
              </p:cNvSpPr>
              <p:nvPr/>
            </p:nvSpPr>
            <p:spPr bwMode="auto">
              <a:xfrm>
                <a:off x="652" y="792"/>
                <a:ext cx="1013" cy="171"/>
              </a:xfrm>
              <a:custGeom>
                <a:avLst/>
                <a:gdLst>
                  <a:gd name="T0" fmla="*/ 0 w 1013"/>
                  <a:gd name="T1" fmla="*/ 116 h 171"/>
                  <a:gd name="T2" fmla="*/ 932 w 1013"/>
                  <a:gd name="T3" fmla="*/ 156 h 171"/>
                  <a:gd name="T4" fmla="*/ 485 w 1013"/>
                  <a:gd name="T5" fmla="*/ 23 h 171"/>
                  <a:gd name="T6" fmla="*/ 0 w 1013"/>
                  <a:gd name="T7" fmla="*/ 116 h 1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3"/>
                  <a:gd name="T13" fmla="*/ 0 h 171"/>
                  <a:gd name="T14" fmla="*/ 1013 w 1013"/>
                  <a:gd name="T15" fmla="*/ 171 h 1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1" name="Freeform 34"/>
              <p:cNvSpPr>
                <a:spLocks noChangeArrowheads="1"/>
              </p:cNvSpPr>
              <p:nvPr/>
            </p:nvSpPr>
            <p:spPr bwMode="auto">
              <a:xfrm>
                <a:off x="452" y="1092"/>
                <a:ext cx="1057" cy="155"/>
              </a:xfrm>
              <a:custGeom>
                <a:avLst/>
                <a:gdLst>
                  <a:gd name="T0" fmla="*/ 0 w 1057"/>
                  <a:gd name="T1" fmla="*/ 100 h 155"/>
                  <a:gd name="T2" fmla="*/ 972 w 1057"/>
                  <a:gd name="T3" fmla="*/ 140 h 155"/>
                  <a:gd name="T4" fmla="*/ 506 w 1057"/>
                  <a:gd name="T5" fmla="*/ 7 h 155"/>
                  <a:gd name="T6" fmla="*/ 0 w 1057"/>
                  <a:gd name="T7" fmla="*/ 100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7"/>
                  <a:gd name="T13" fmla="*/ 0 h 155"/>
                  <a:gd name="T14" fmla="*/ 1057 w 1057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7" h="155">
                    <a:moveTo>
                      <a:pt x="0" y="100"/>
                    </a:moveTo>
                    <a:cubicBezTo>
                      <a:pt x="652" y="36"/>
                      <a:pt x="888" y="155"/>
                      <a:pt x="972" y="140"/>
                    </a:cubicBezTo>
                    <a:cubicBezTo>
                      <a:pt x="1057" y="125"/>
                      <a:pt x="668" y="14"/>
                      <a:pt x="506" y="7"/>
                    </a:cubicBezTo>
                    <a:cubicBezTo>
                      <a:pt x="352" y="0"/>
                      <a:pt x="190" y="43"/>
                      <a:pt x="0" y="100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087" name="Picture 23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6879189">
            <a:off x="3690938" y="385763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8" name="Text Box 56"/>
          <p:cNvSpPr>
            <a:spLocks noChangeArrowheads="1"/>
          </p:cNvSpPr>
          <p:nvPr/>
        </p:nvSpPr>
        <p:spPr bwMode="auto">
          <a:xfrm>
            <a:off x="7464426" y="5013326"/>
            <a:ext cx="2519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2098班</a:t>
            </a:r>
          </a:p>
        </p:txBody>
      </p:sp>
      <p:sp>
        <p:nvSpPr>
          <p:cNvPr id="3089" name="Text Box 56"/>
          <p:cNvSpPr>
            <a:spLocks noChangeArrowheads="1"/>
          </p:cNvSpPr>
          <p:nvPr/>
        </p:nvSpPr>
        <p:spPr bwMode="auto">
          <a:xfrm>
            <a:off x="7489826" y="4357689"/>
            <a:ext cx="2517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高岩</a:t>
            </a:r>
          </a:p>
        </p:txBody>
      </p:sp>
    </p:spTree>
    <p:extLst>
      <p:ext uri="{BB962C8B-B14F-4D97-AF65-F5344CB8AC3E}">
        <p14:creationId xmlns:p14="http://schemas.microsoft.com/office/powerpoint/2010/main" val="33847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03389" y="260351"/>
            <a:ext cx="3375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主要工作内容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	-即时计算模块</a:t>
            </a:r>
          </a:p>
        </p:txBody>
      </p:sp>
      <p:sp>
        <p:nvSpPr>
          <p:cNvPr id="12293" name="文本框 1"/>
          <p:cNvSpPr txBox="1">
            <a:spLocks noChangeArrowheads="1"/>
          </p:cNvSpPr>
          <p:nvPr/>
        </p:nvSpPr>
        <p:spPr bwMode="auto">
          <a:xfrm>
            <a:off x="1703388" y="2133601"/>
            <a:ext cx="23685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用户进入推荐界面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判断是否登录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尝试提取用户偏好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提取离线数据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生成最终推荐结果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endParaRPr lang="zh-CN" altLang="en-US"/>
          </a:p>
        </p:txBody>
      </p:sp>
      <p:pic>
        <p:nvPicPr>
          <p:cNvPr id="1229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2060576"/>
            <a:ext cx="665480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30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03389" y="260351"/>
            <a:ext cx="3375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主要工作内容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	-标签管理模块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03388" y="2133600"/>
            <a:ext cx="2368550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/>
              <a:t>用户新增评论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/>
              <a:t>标签点赞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/>
              <a:t>标签点“踩”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  <a:defRPr/>
            </a:pPr>
            <a:endParaRPr lang="zh-CN" altLang="en-US" dirty="0"/>
          </a:p>
        </p:txBody>
      </p:sp>
      <p:pic>
        <p:nvPicPr>
          <p:cNvPr id="133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2205039"/>
            <a:ext cx="4306888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116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776414" y="549275"/>
            <a:ext cx="287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关键技术介绍</a:t>
            </a:r>
          </a:p>
        </p:txBody>
      </p:sp>
      <p:sp>
        <p:nvSpPr>
          <p:cNvPr id="14339" name="文本框 5"/>
          <p:cNvSpPr txBox="1">
            <a:spLocks noChangeArrowheads="1"/>
          </p:cNvSpPr>
          <p:nvPr/>
        </p:nvSpPr>
        <p:spPr bwMode="auto">
          <a:xfrm>
            <a:off x="1919289" y="1412876"/>
            <a:ext cx="4105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基于内容与大众分类法的推荐技术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基于</a:t>
            </a:r>
            <a:r>
              <a:rPr lang="en-US" altLang="zh-CN"/>
              <a:t>TextRank</a:t>
            </a:r>
            <a:r>
              <a:rPr lang="zh-CN" altLang="en-US"/>
              <a:t>的中文关键词提取</a:t>
            </a:r>
          </a:p>
        </p:txBody>
      </p:sp>
      <p:sp>
        <p:nvSpPr>
          <p:cNvPr id="14340" name="文本框 6"/>
          <p:cNvSpPr txBox="1">
            <a:spLocks noChangeArrowheads="1"/>
          </p:cNvSpPr>
          <p:nvPr/>
        </p:nvSpPr>
        <p:spPr bwMode="auto">
          <a:xfrm>
            <a:off x="1919288" y="2554288"/>
            <a:ext cx="5040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采用</a:t>
            </a:r>
            <a:r>
              <a:rPr lang="en-US" altLang="zh-CN"/>
              <a:t>Ansj</a:t>
            </a:r>
            <a:r>
              <a:rPr lang="zh-CN" altLang="en-US"/>
              <a:t>组织提供的中文分词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采用基于</a:t>
            </a:r>
            <a:r>
              <a:rPr lang="en-US" altLang="zh-CN"/>
              <a:t>《</a:t>
            </a:r>
            <a:r>
              <a:rPr lang="zh-CN" altLang="en-US"/>
              <a:t>知网</a:t>
            </a:r>
            <a:r>
              <a:rPr lang="en-US" altLang="zh-CN"/>
              <a:t>》</a:t>
            </a:r>
            <a:r>
              <a:rPr lang="zh-CN" altLang="en-US"/>
              <a:t>的词汇相似度计算的实现</a:t>
            </a:r>
          </a:p>
        </p:txBody>
      </p:sp>
    </p:spTree>
    <p:extLst>
      <p:ext uri="{BB962C8B-B14F-4D97-AF65-F5344CB8AC3E}">
        <p14:creationId xmlns:p14="http://schemas.microsoft.com/office/powerpoint/2010/main" val="1212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53975"/>
            <a:ext cx="8310563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2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881189" y="581026"/>
            <a:ext cx="2198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主要工作内容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	--开发环境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2424114" y="2060575"/>
          <a:ext cx="7578725" cy="4656139"/>
        </p:xfrm>
        <a:graphic>
          <a:graphicData uri="http://schemas.openxmlformats.org/drawingml/2006/table">
            <a:tbl>
              <a:tblPr/>
              <a:tblGrid>
                <a:gridCol w="1312863"/>
                <a:gridCol w="1311275"/>
                <a:gridCol w="2940050"/>
                <a:gridCol w="2014537"/>
              </a:tblGrid>
              <a:tr h="533501">
                <a:tc grid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名称</a:t>
                      </a:r>
                      <a:endParaRPr kumimoji="0" 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版本</a:t>
                      </a:r>
                      <a:endParaRPr kumimoji="0" 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</a:tr>
              <a:tr h="498776">
                <a:tc grid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操作系统</a:t>
                      </a:r>
                      <a:endParaRPr kumimoji="0" 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Windows 7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pro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418">
                <a:tc rowSpan="4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4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开发平台</a:t>
                      </a:r>
                      <a:endParaRPr kumimoji="0" 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服务器端</a:t>
                      </a:r>
                      <a:endParaRPr kumimoji="0" 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Tomcat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6.0.29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8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编译环境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IntelliJ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idea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.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1.3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8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构建工具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Maven</a:t>
                      </a: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3.2.1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客户端</a:t>
                      </a:r>
                      <a:endParaRPr kumimoji="0" 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WebStorm</a:t>
                      </a:r>
                      <a:r>
                        <a:rPr kumimoji="0" 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、</a:t>
                      </a:r>
                      <a:r>
                        <a:rPr kumimoji="0" lang="zh-CN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Node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WebStorm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 8</a:t>
                      </a:r>
                      <a:r>
                        <a:rPr kumimoji="0" lang="zh-CN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.0.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</a:t>
                      </a: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node.js 0.10.9</a:t>
                      </a: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97">
                <a:tc row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数据库平台</a:t>
                      </a:r>
                      <a:endParaRPr kumimoji="0" 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服务器端</a:t>
                      </a:r>
                      <a:endParaRPr kumimoji="0" 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2A1C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MySQL   Server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5.1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MongoDB</a:t>
                      </a:r>
                      <a:endParaRPr kumimoji="0" lang="zh-CN" altLang="en-US" sz="1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22.2.6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07963" marR="10796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77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6" y="188914"/>
            <a:ext cx="91471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4813"/>
            <a:ext cx="9144000" cy="542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563"/>
            <a:ext cx="91440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6" y="747714"/>
            <a:ext cx="91471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82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847850" y="555626"/>
            <a:ext cx="2952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结论与展望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3461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39"/>
          <p:cNvSpPr>
            <a:spLocks noChangeArrowheads="1"/>
          </p:cNvSpPr>
          <p:nvPr/>
        </p:nvSpPr>
        <p:spPr bwMode="auto">
          <a:xfrm>
            <a:off x="1527175" y="6346826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2"/>
              <a:gd name="T40" fmla="*/ 0 h 444"/>
              <a:gd name="T41" fmla="*/ 5752 w 5752"/>
              <a:gd name="T42" fmla="*/ 444 h 4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Freeform 29"/>
          <p:cNvSpPr>
            <a:spLocks noChangeArrowheads="1"/>
          </p:cNvSpPr>
          <p:nvPr/>
        </p:nvSpPr>
        <p:spPr bwMode="auto">
          <a:xfrm>
            <a:off x="1524001" y="1"/>
            <a:ext cx="9153525" cy="4938713"/>
          </a:xfrm>
          <a:custGeom>
            <a:avLst/>
            <a:gdLst>
              <a:gd name="T0" fmla="*/ 20154580 w 5767"/>
              <a:gd name="T1" fmla="*/ 2147483646 h 3128"/>
              <a:gd name="T2" fmla="*/ 2147483646 w 5767"/>
              <a:gd name="T3" fmla="*/ 2147483646 h 3128"/>
              <a:gd name="T4" fmla="*/ 2147483646 w 5767"/>
              <a:gd name="T5" fmla="*/ 2147483646 h 3128"/>
              <a:gd name="T6" fmla="*/ 2147483646 w 5767"/>
              <a:gd name="T7" fmla="*/ 2147483646 h 3128"/>
              <a:gd name="T8" fmla="*/ 2147483646 w 5767"/>
              <a:gd name="T9" fmla="*/ 2147483646 h 3128"/>
              <a:gd name="T10" fmla="*/ 2147483646 w 5767"/>
              <a:gd name="T11" fmla="*/ 2147483646 h 3128"/>
              <a:gd name="T12" fmla="*/ 2147483646 w 5767"/>
              <a:gd name="T13" fmla="*/ 0 h 3128"/>
              <a:gd name="T14" fmla="*/ 0 w 5767"/>
              <a:gd name="T15" fmla="*/ 2493040 h 3128"/>
              <a:gd name="T16" fmla="*/ 20154580 w 5767"/>
              <a:gd name="T17" fmla="*/ 2147483646 h 31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7"/>
              <a:gd name="T28" fmla="*/ 0 h 3128"/>
              <a:gd name="T29" fmla="*/ 5767 w 5767"/>
              <a:gd name="T30" fmla="*/ 3128 h 31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rgbClr val="768A7B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Freeform 28"/>
          <p:cNvSpPr>
            <a:spLocks noChangeArrowheads="1"/>
          </p:cNvSpPr>
          <p:nvPr/>
        </p:nvSpPr>
        <p:spPr bwMode="auto">
          <a:xfrm>
            <a:off x="1524001" y="1"/>
            <a:ext cx="9155113" cy="4333875"/>
          </a:xfrm>
          <a:custGeom>
            <a:avLst/>
            <a:gdLst>
              <a:gd name="T0" fmla="*/ 20161251 w 5767"/>
              <a:gd name="T1" fmla="*/ 2147483646 h 2730"/>
              <a:gd name="T2" fmla="*/ 2147483646 w 5767"/>
              <a:gd name="T3" fmla="*/ 2147483646 h 2730"/>
              <a:gd name="T4" fmla="*/ 2147483646 w 5767"/>
              <a:gd name="T5" fmla="*/ 2147483646 h 2730"/>
              <a:gd name="T6" fmla="*/ 2147483646 w 5767"/>
              <a:gd name="T7" fmla="*/ 2147483646 h 2730"/>
              <a:gd name="T8" fmla="*/ 2147483646 w 5767"/>
              <a:gd name="T9" fmla="*/ 2147483646 h 2730"/>
              <a:gd name="T10" fmla="*/ 2147483646 w 5767"/>
              <a:gd name="T11" fmla="*/ 2147483646 h 2730"/>
              <a:gd name="T12" fmla="*/ 2147483646 w 5767"/>
              <a:gd name="T13" fmla="*/ 0 h 2730"/>
              <a:gd name="T14" fmla="*/ 0 w 5767"/>
              <a:gd name="T15" fmla="*/ 2520950 h 2730"/>
              <a:gd name="T16" fmla="*/ 20161251 w 5767"/>
              <a:gd name="T17" fmla="*/ 2147483646 h 27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7"/>
              <a:gd name="T28" fmla="*/ 0 h 2730"/>
              <a:gd name="T29" fmla="*/ 5767 w 5767"/>
              <a:gd name="T30" fmla="*/ 2730 h 27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AD4C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Freeform 30"/>
          <p:cNvSpPr>
            <a:spLocks noChangeArrowheads="1"/>
          </p:cNvSpPr>
          <p:nvPr/>
        </p:nvSpPr>
        <p:spPr bwMode="auto">
          <a:xfrm>
            <a:off x="1524001" y="0"/>
            <a:ext cx="9153525" cy="1600200"/>
          </a:xfrm>
          <a:custGeom>
            <a:avLst/>
            <a:gdLst>
              <a:gd name="T0" fmla="*/ 0 w 5766"/>
              <a:gd name="T1" fmla="*/ 2147483646 h 1008"/>
              <a:gd name="T2" fmla="*/ 2147483646 w 5766"/>
              <a:gd name="T3" fmla="*/ 2147483646 h 1008"/>
              <a:gd name="T4" fmla="*/ 2147483646 w 5766"/>
              <a:gd name="T5" fmla="*/ 2147483646 h 1008"/>
              <a:gd name="T6" fmla="*/ 2147483646 w 5766"/>
              <a:gd name="T7" fmla="*/ 1338203763 h 1008"/>
              <a:gd name="T8" fmla="*/ 2147483646 w 5766"/>
              <a:gd name="T9" fmla="*/ 1129030000 h 1008"/>
              <a:gd name="T10" fmla="*/ 2147483646 w 5766"/>
              <a:gd name="T11" fmla="*/ 1161792825 h 1008"/>
              <a:gd name="T12" fmla="*/ 2147483646 w 5766"/>
              <a:gd name="T13" fmla="*/ 0 h 1008"/>
              <a:gd name="T14" fmla="*/ 0 w 5766"/>
              <a:gd name="T15" fmla="*/ 5040313 h 1008"/>
              <a:gd name="T16" fmla="*/ 0 w 5766"/>
              <a:gd name="T17" fmla="*/ 2147483646 h 10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6"/>
              <a:gd name="T28" fmla="*/ 0 h 1008"/>
              <a:gd name="T29" fmla="*/ 5766 w 5766"/>
              <a:gd name="T30" fmla="*/ 1008 h 10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rgbClr val="CAD4CF"/>
              </a:gs>
              <a:gs pos="100000">
                <a:srgbClr val="768A7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Freeform 37"/>
          <p:cNvSpPr>
            <a:spLocks noChangeArrowheads="1"/>
          </p:cNvSpPr>
          <p:nvPr/>
        </p:nvSpPr>
        <p:spPr bwMode="auto">
          <a:xfrm>
            <a:off x="1527175" y="4562476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2"/>
              <a:gd name="T40" fmla="*/ 0 h 444"/>
              <a:gd name="T41" fmla="*/ 5752 w 5752"/>
              <a:gd name="T42" fmla="*/ 444 h 4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WordArt 2"/>
          <p:cNvSpPr>
            <a:spLocks noChangeArrowheads="1" noChangeShapeType="1" noTextEdit="1"/>
          </p:cNvSpPr>
          <p:nvPr/>
        </p:nvSpPr>
        <p:spPr bwMode="auto">
          <a:xfrm>
            <a:off x="1828800" y="2371725"/>
            <a:ext cx="5181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25400">
                  <a:solidFill>
                    <a:srgbClr val="FFFFFF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425462"/>
                    </a:gs>
                    <a:gs pos="50000">
                      <a:srgbClr val="939DA6"/>
                    </a:gs>
                    <a:gs pos="100000">
                      <a:srgbClr val="425462"/>
                    </a:gs>
                  </a:gsLst>
                  <a:lin ang="0" scaled="1"/>
                </a:gra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lang="zh-CN" altLang="en-US" sz="5400" b="1" kern="10">
              <a:ln w="25400">
                <a:solidFill>
                  <a:srgbClr val="FFFFFF"/>
                </a:solidFill>
                <a:miter lim="800000"/>
                <a:headEnd/>
                <a:tailEnd/>
              </a:ln>
              <a:gradFill rotWithShape="1">
                <a:gsLst>
                  <a:gs pos="0">
                    <a:srgbClr val="425462"/>
                  </a:gs>
                  <a:gs pos="50000">
                    <a:srgbClr val="939DA6"/>
                  </a:gs>
                  <a:gs pos="100000">
                    <a:srgbClr val="425462"/>
                  </a:gs>
                </a:gsLst>
                <a:lin ang="0" scaled="1"/>
              </a:gra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464" name="Picture 4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 t="16373" b="27486"/>
          <a:stretch>
            <a:fillRect/>
          </a:stretch>
        </p:blipFill>
        <p:spPr bwMode="auto">
          <a:xfrm rot="786797">
            <a:off x="8250238" y="0"/>
            <a:ext cx="2417762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2424113" y="2522538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2850"/>
                </a:solidFill>
              </a:rPr>
              <a:t>选题背景</a:t>
            </a: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2424113" y="2516188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1" i="1">
              <a:solidFill>
                <a:srgbClr val="000000"/>
              </a:solidFill>
            </a:endParaRPr>
          </a:p>
        </p:txBody>
      </p:sp>
      <p:sp>
        <p:nvSpPr>
          <p:cNvPr id="4102" name="WordArt 5"/>
          <p:cNvSpPr>
            <a:spLocks noChangeArrowheads="1" noChangeShapeType="1" noTextEdit="1"/>
          </p:cNvSpPr>
          <p:nvPr/>
        </p:nvSpPr>
        <p:spPr bwMode="auto">
          <a:xfrm>
            <a:off x="2566989" y="2642801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400" strike="sngStrike" spc="-70">
                <a:solidFill>
                  <a:srgbClr val="FFFFFF"/>
                </a:solidFill>
                <a:latin typeface="Arial Black" panose="020B0A04020102020204" pitchFamily="34" charset="0"/>
              </a:rPr>
              <a:t>01</a:t>
            </a:r>
            <a:endParaRPr lang="zh-CN" altLang="en-US" sz="1400" strike="sngStrike" spc="-7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103" name="AutoShape 6"/>
          <p:cNvSpPr>
            <a:spLocks noChangeArrowheads="1"/>
          </p:cNvSpPr>
          <p:nvPr/>
        </p:nvSpPr>
        <p:spPr bwMode="auto">
          <a:xfrm>
            <a:off x="2424113" y="3465513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2850"/>
                </a:solidFill>
              </a:rPr>
              <a:t>主要工作内容</a:t>
            </a:r>
          </a:p>
        </p:txBody>
      </p:sp>
      <p:sp>
        <p:nvSpPr>
          <p:cNvPr id="4104" name="AutoShape 7"/>
          <p:cNvSpPr>
            <a:spLocks noChangeArrowheads="1"/>
          </p:cNvSpPr>
          <p:nvPr/>
        </p:nvSpPr>
        <p:spPr bwMode="auto">
          <a:xfrm>
            <a:off x="2424113" y="3465513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1" i="1">
              <a:solidFill>
                <a:srgbClr val="000000"/>
              </a:solidFill>
            </a:endParaRPr>
          </a:p>
        </p:txBody>
      </p:sp>
      <p:sp>
        <p:nvSpPr>
          <p:cNvPr id="4105" name="WordArt 8"/>
          <p:cNvSpPr>
            <a:spLocks noChangeArrowheads="1" noChangeShapeType="1" noTextEdit="1"/>
          </p:cNvSpPr>
          <p:nvPr/>
        </p:nvSpPr>
        <p:spPr bwMode="auto">
          <a:xfrm>
            <a:off x="2566989" y="3593195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400" strike="sngStrike" spc="-70">
                <a:solidFill>
                  <a:srgbClr val="FFFFFF"/>
                </a:solidFill>
                <a:latin typeface="Arial Black" panose="020B0A04020102020204" pitchFamily="34" charset="0"/>
              </a:rPr>
              <a:t>02</a:t>
            </a:r>
            <a:endParaRPr lang="zh-CN" altLang="en-US" sz="1400" strike="sngStrike" spc="-7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106" name="AutoShape 9"/>
          <p:cNvSpPr>
            <a:spLocks noChangeArrowheads="1"/>
          </p:cNvSpPr>
          <p:nvPr/>
        </p:nvSpPr>
        <p:spPr bwMode="auto">
          <a:xfrm>
            <a:off x="2424113" y="4410075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2850"/>
                </a:solidFill>
              </a:rPr>
              <a:t>结论展望</a:t>
            </a:r>
          </a:p>
        </p:txBody>
      </p:sp>
      <p:sp>
        <p:nvSpPr>
          <p:cNvPr id="4107" name="AutoShape 10"/>
          <p:cNvSpPr>
            <a:spLocks noChangeArrowheads="1"/>
          </p:cNvSpPr>
          <p:nvPr/>
        </p:nvSpPr>
        <p:spPr bwMode="auto">
          <a:xfrm>
            <a:off x="2424113" y="4410075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1" i="1">
              <a:solidFill>
                <a:srgbClr val="000000"/>
              </a:solidFill>
            </a:endParaRPr>
          </a:p>
        </p:txBody>
      </p:sp>
      <p:sp>
        <p:nvSpPr>
          <p:cNvPr id="4114" name="WordArt 11"/>
          <p:cNvSpPr>
            <a:spLocks noChangeArrowheads="1" noChangeShapeType="1" noTextEdit="1"/>
          </p:cNvSpPr>
          <p:nvPr/>
        </p:nvSpPr>
        <p:spPr bwMode="auto">
          <a:xfrm>
            <a:off x="2566989" y="4537239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400" strike="sngStrike" spc="-70">
                <a:solidFill>
                  <a:srgbClr val="FFFFFF"/>
                </a:solidFill>
                <a:latin typeface="Arial Black" panose="020B0A04020102020204" pitchFamily="34" charset="0"/>
              </a:rPr>
              <a:t>05</a:t>
            </a:r>
            <a:endParaRPr lang="zh-CN" altLang="en-US" sz="1400" strike="sngStrike" spc="-7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95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4005264"/>
            <a:ext cx="8123238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992314" y="476251"/>
            <a:ext cx="2395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选题背景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1339850"/>
            <a:ext cx="1727200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729163" y="1676400"/>
            <a:ext cx="5472112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亚马逊的商品推荐，Facebook的好友推荐，Digg的文章推荐，豆瓣的豆瓣猜，Last.fm和豆瓣FM的音乐推荐，Gmail里的广告，各个视频网站的推荐......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推荐系统可以解决互联网信息过载的问题。</a:t>
            </a:r>
          </a:p>
        </p:txBody>
      </p:sp>
    </p:spTree>
    <p:extLst>
      <p:ext uri="{BB962C8B-B14F-4D97-AF65-F5344CB8AC3E}">
        <p14:creationId xmlns:p14="http://schemas.microsoft.com/office/powerpoint/2010/main" val="1615295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992313" y="476251"/>
            <a:ext cx="130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选题背景</a:t>
            </a:r>
          </a:p>
        </p:txBody>
      </p:sp>
      <p:pic>
        <p:nvPicPr>
          <p:cNvPr id="614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3529014"/>
            <a:ext cx="6626225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135189" y="1562100"/>
            <a:ext cx="4681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视频太多、太杂看不过来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35189" y="2128839"/>
            <a:ext cx="662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电视剧、电影：争相买版权，一个网站涵盖不了所有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114551" y="2697163"/>
            <a:ext cx="5040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用户倾向太明显，看优酷不看土豆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987551" y="5732463"/>
            <a:ext cx="304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需要一款跨平台、第三方视频发现工具</a:t>
            </a:r>
            <a:r>
              <a:rPr lang="en-US" altLang="zh-CN"/>
              <a:t>~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00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368551"/>
            <a:ext cx="36052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6" descr="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347914"/>
            <a:ext cx="367188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 descr="images (1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9" y="3068639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325813" y="4168776"/>
            <a:ext cx="1655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CBR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967663" y="4168775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/>
              <a:t>Folksonomy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776414" y="5813426"/>
            <a:ext cx="6878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大众分类法解决了推荐物品的内容来源问题，提高了用户参与度，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为精准推荐物品提供更多的数据。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776413" y="5146675"/>
            <a:ext cx="7118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Folksonomy：群众自发性定义的平面非等级标签分类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776414" y="998539"/>
            <a:ext cx="4752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单一协同过滤？缺乏用户数据</a:t>
            </a:r>
          </a:p>
        </p:txBody>
      </p:sp>
      <p:sp>
        <p:nvSpPr>
          <p:cNvPr id="7180" name="文本框 2"/>
          <p:cNvSpPr txBox="1">
            <a:spLocks noChangeArrowheads="1"/>
          </p:cNvSpPr>
          <p:nvPr/>
        </p:nvSpPr>
        <p:spPr bwMode="auto">
          <a:xfrm>
            <a:off x="1776414" y="1419225"/>
            <a:ext cx="407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基于内容的推荐？缺乏视频数据</a:t>
            </a:r>
          </a:p>
        </p:txBody>
      </p:sp>
      <p:sp>
        <p:nvSpPr>
          <p:cNvPr id="7181" name="文本框 3"/>
          <p:cNvSpPr txBox="1">
            <a:spLocks noChangeArrowheads="1"/>
          </p:cNvSpPr>
          <p:nvPr/>
        </p:nvSpPr>
        <p:spPr bwMode="auto">
          <a:xfrm>
            <a:off x="1779589" y="1866900"/>
            <a:ext cx="806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==&gt;</a:t>
            </a:r>
            <a:r>
              <a:rPr lang="zh-CN" altLang="en-US"/>
              <a:t>基于内容推荐（</a:t>
            </a:r>
            <a:r>
              <a:rPr lang="en-US" altLang="zh-CN"/>
              <a:t>CBR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大众分类法（</a:t>
            </a:r>
            <a:r>
              <a:rPr lang="en-US" altLang="zh-CN"/>
              <a:t>Folksonomy</a:t>
            </a:r>
            <a:r>
              <a:rPr lang="zh-CN" altLang="en-US"/>
              <a:t>）  辅以协同过滤技术</a:t>
            </a:r>
          </a:p>
        </p:txBody>
      </p:sp>
    </p:spTree>
    <p:extLst>
      <p:ext uri="{BB962C8B-B14F-4D97-AF65-F5344CB8AC3E}">
        <p14:creationId xmlns:p14="http://schemas.microsoft.com/office/powerpoint/2010/main" val="539020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ldLvl="0" autoUpdateAnimBg="0"/>
      <p:bldP spid="7177" grpId="0" bldLvl="0" autoUpdateAnimBg="0"/>
      <p:bldP spid="7178" grpId="0" bldLvl="0" autoUpdateAnimBg="0"/>
      <p:bldP spid="7179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1847851" y="549275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用户交互</a:t>
            </a:r>
          </a:p>
        </p:txBody>
      </p:sp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2133601"/>
            <a:ext cx="511175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文本框 6"/>
          <p:cNvSpPr txBox="1">
            <a:spLocks noChangeArrowheads="1"/>
          </p:cNvSpPr>
          <p:nvPr/>
        </p:nvSpPr>
        <p:spPr bwMode="auto">
          <a:xfrm>
            <a:off x="1847851" y="2060575"/>
            <a:ext cx="2303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核心交互</a:t>
            </a:r>
            <a:r>
              <a:rPr lang="en-US" altLang="zh-CN"/>
              <a:t>-</a:t>
            </a:r>
            <a:r>
              <a:rPr lang="zh-CN" altLang="en-US"/>
              <a:t>获取推荐</a:t>
            </a:r>
          </a:p>
        </p:txBody>
      </p:sp>
      <p:sp>
        <p:nvSpPr>
          <p:cNvPr id="8197" name="文本框 7"/>
          <p:cNvSpPr txBox="1">
            <a:spLocks noChangeArrowheads="1"/>
          </p:cNvSpPr>
          <p:nvPr/>
        </p:nvSpPr>
        <p:spPr bwMode="auto">
          <a:xfrm>
            <a:off x="1846263" y="2708276"/>
            <a:ext cx="2305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评论管理提供标签基础，添加了一点社交元素</a:t>
            </a:r>
          </a:p>
        </p:txBody>
      </p:sp>
      <p:sp>
        <p:nvSpPr>
          <p:cNvPr id="8198" name="文本框 8"/>
          <p:cNvSpPr txBox="1">
            <a:spLocks noChangeArrowheads="1"/>
          </p:cNvSpPr>
          <p:nvPr/>
        </p:nvSpPr>
        <p:spPr bwMode="auto">
          <a:xfrm>
            <a:off x="1846264" y="4005263"/>
            <a:ext cx="2376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管理员维护词汇改进推荐效果</a:t>
            </a:r>
          </a:p>
        </p:txBody>
      </p:sp>
    </p:spTree>
    <p:extLst>
      <p:ext uri="{BB962C8B-B14F-4D97-AF65-F5344CB8AC3E}">
        <p14:creationId xmlns:p14="http://schemas.microsoft.com/office/powerpoint/2010/main" val="13071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993900" y="549276"/>
            <a:ext cx="5759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主要工作内容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	--CBR-Folksonomy推荐系统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/>
              <a:t>	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878014" y="1660525"/>
            <a:ext cx="33115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视频数据的获取</a:t>
            </a:r>
            <a:endParaRPr lang="en-US" altLang="zh-CN" sz="180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相似视频的计算</a:t>
            </a:r>
            <a:endParaRPr lang="en-US" altLang="zh-CN" sz="180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相似用户的计算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标签数据的维护</a:t>
            </a:r>
            <a:endParaRPr lang="en-US" altLang="zh-CN" sz="180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用户偏好的维护</a:t>
            </a:r>
            <a:endParaRPr lang="en-US" altLang="zh-CN" sz="180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/>
              <a:t>最终推荐结果的生成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519739" y="1628776"/>
            <a:ext cx="4321175" cy="1655763"/>
          </a:xfrm>
          <a:prstGeom prst="rect">
            <a:avLst/>
          </a:prstGeom>
          <a:solidFill>
            <a:srgbClr val="ECEF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5737225" y="1844676"/>
            <a:ext cx="935038" cy="360363"/>
          </a:xfrm>
          <a:prstGeom prst="roundRect">
            <a:avLst>
              <a:gd name="adj" fmla="val 16667"/>
            </a:avLst>
          </a:prstGeom>
          <a:solidFill>
            <a:srgbClr val="FCE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737225" y="1917701"/>
            <a:ext cx="9477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视频获取平台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5737225" y="2708276"/>
            <a:ext cx="935038" cy="360363"/>
          </a:xfrm>
          <a:prstGeom prst="roundRect">
            <a:avLst>
              <a:gd name="adj" fmla="val 16667"/>
            </a:avLst>
          </a:prstGeom>
          <a:solidFill>
            <a:srgbClr val="FCEDF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737225" y="2781301"/>
            <a:ext cx="10287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调试测试平台</a:t>
            </a: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7321551" y="2133600"/>
            <a:ext cx="574675" cy="719138"/>
          </a:xfrm>
          <a:prstGeom prst="can">
            <a:avLst>
              <a:gd name="adj" fmla="val 31285"/>
            </a:avLst>
          </a:prstGeom>
          <a:solidFill>
            <a:srgbClr val="ECEF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8543925" y="2708275"/>
            <a:ext cx="865188" cy="431800"/>
          </a:xfrm>
          <a:prstGeom prst="roundRect">
            <a:avLst>
              <a:gd name="adj" fmla="val 16667"/>
            </a:avLst>
          </a:prstGeom>
          <a:solidFill>
            <a:srgbClr val="ECEF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8" name="双箭头 367"/>
          <p:cNvSpPr>
            <a:spLocks noChangeShapeType="1"/>
          </p:cNvSpPr>
          <p:nvPr/>
        </p:nvSpPr>
        <p:spPr bwMode="auto">
          <a:xfrm>
            <a:off x="6743700" y="2060575"/>
            <a:ext cx="43180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双箭头 368"/>
          <p:cNvSpPr>
            <a:spLocks noChangeShapeType="1"/>
          </p:cNvSpPr>
          <p:nvPr/>
        </p:nvSpPr>
        <p:spPr bwMode="auto">
          <a:xfrm flipV="1">
            <a:off x="6745288" y="270827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双箭头 369"/>
          <p:cNvSpPr>
            <a:spLocks noChangeShapeType="1"/>
          </p:cNvSpPr>
          <p:nvPr/>
        </p:nvSpPr>
        <p:spPr bwMode="auto">
          <a:xfrm>
            <a:off x="6169025" y="23495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231" name="AutoShape 15"/>
          <p:cNvCxnSpPr>
            <a:cxnSpLocks noChangeShapeType="1"/>
            <a:stCxn id="9226" idx="4"/>
            <a:endCxn id="9227" idx="0"/>
          </p:cNvCxnSpPr>
          <p:nvPr/>
        </p:nvCxnSpPr>
        <p:spPr bwMode="auto">
          <a:xfrm>
            <a:off x="7896225" y="2492375"/>
            <a:ext cx="1081088" cy="215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8664575" y="2803526"/>
            <a:ext cx="8509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同步组件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519738" y="3860801"/>
            <a:ext cx="2089150" cy="1800225"/>
          </a:xfrm>
          <a:prstGeom prst="rect">
            <a:avLst/>
          </a:prstGeom>
          <a:solidFill>
            <a:srgbClr val="ECEF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5592763" y="4005263"/>
            <a:ext cx="863600" cy="360362"/>
          </a:xfrm>
          <a:prstGeom prst="roundRect">
            <a:avLst>
              <a:gd name="adj" fmla="val 16667"/>
            </a:avLst>
          </a:prstGeom>
          <a:solidFill>
            <a:srgbClr val="ECEF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649913" y="4065589"/>
            <a:ext cx="749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实时反馈</a:t>
            </a:r>
          </a:p>
        </p:txBody>
      </p:sp>
      <p:sp>
        <p:nvSpPr>
          <p:cNvPr id="9236" name="AutoShape 20"/>
          <p:cNvSpPr>
            <a:spLocks noChangeArrowheads="1"/>
          </p:cNvSpPr>
          <p:nvPr/>
        </p:nvSpPr>
        <p:spPr bwMode="auto">
          <a:xfrm>
            <a:off x="5664201" y="4940301"/>
            <a:ext cx="792163" cy="360363"/>
          </a:xfrm>
          <a:prstGeom prst="roundRect">
            <a:avLst>
              <a:gd name="adj" fmla="val 16667"/>
            </a:avLst>
          </a:prstGeom>
          <a:solidFill>
            <a:srgbClr val="ECEF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5702301" y="4943475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用户偏好获取</a:t>
            </a:r>
          </a:p>
        </p:txBody>
      </p:sp>
      <p:sp>
        <p:nvSpPr>
          <p:cNvPr id="9238" name="AutoShape 22"/>
          <p:cNvSpPr>
            <a:spLocks noChangeArrowheads="1"/>
          </p:cNvSpPr>
          <p:nvPr/>
        </p:nvSpPr>
        <p:spPr bwMode="auto">
          <a:xfrm>
            <a:off x="6888163" y="3933825"/>
            <a:ext cx="576262" cy="719138"/>
          </a:xfrm>
          <a:prstGeom prst="can">
            <a:avLst>
              <a:gd name="adj" fmla="val 31198"/>
            </a:avLst>
          </a:prstGeom>
          <a:solidFill>
            <a:srgbClr val="ECEF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7329488" y="2895601"/>
            <a:ext cx="639762" cy="244475"/>
          </a:xfrm>
          <a:prstGeom prst="rect">
            <a:avLst/>
          </a:prstGeom>
          <a:solidFill>
            <a:srgbClr val="ECE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视频库</a:t>
            </a:r>
          </a:p>
        </p:txBody>
      </p:sp>
      <p:sp>
        <p:nvSpPr>
          <p:cNvPr id="9240" name="双箭头 380"/>
          <p:cNvSpPr>
            <a:spLocks noChangeShapeType="1"/>
          </p:cNvSpPr>
          <p:nvPr/>
        </p:nvSpPr>
        <p:spPr bwMode="auto">
          <a:xfrm flipH="1">
            <a:off x="6527801" y="41497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双箭头 381"/>
          <p:cNvSpPr>
            <a:spLocks noChangeShapeType="1"/>
          </p:cNvSpPr>
          <p:nvPr/>
        </p:nvSpPr>
        <p:spPr bwMode="auto">
          <a:xfrm>
            <a:off x="6024563" y="45085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7753351" y="3860801"/>
            <a:ext cx="2087563" cy="1800225"/>
          </a:xfrm>
          <a:prstGeom prst="rect">
            <a:avLst/>
          </a:prstGeom>
          <a:solidFill>
            <a:srgbClr val="ECEF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43" name="AutoShape 27"/>
          <p:cNvSpPr>
            <a:spLocks noChangeArrowheads="1"/>
          </p:cNvSpPr>
          <p:nvPr/>
        </p:nvSpPr>
        <p:spPr bwMode="auto">
          <a:xfrm>
            <a:off x="7824788" y="4005263"/>
            <a:ext cx="863600" cy="360362"/>
          </a:xfrm>
          <a:prstGeom prst="roundRect">
            <a:avLst>
              <a:gd name="adj" fmla="val 16667"/>
            </a:avLst>
          </a:prstGeom>
          <a:solidFill>
            <a:srgbClr val="ECEF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7867650" y="4057651"/>
            <a:ext cx="749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离线计算</a:t>
            </a:r>
          </a:p>
        </p:txBody>
      </p:sp>
      <p:sp>
        <p:nvSpPr>
          <p:cNvPr id="9245" name="AutoShape 29"/>
          <p:cNvSpPr>
            <a:spLocks noChangeArrowheads="1"/>
          </p:cNvSpPr>
          <p:nvPr/>
        </p:nvSpPr>
        <p:spPr bwMode="auto">
          <a:xfrm>
            <a:off x="7896225" y="4940301"/>
            <a:ext cx="1619250" cy="360363"/>
          </a:xfrm>
          <a:prstGeom prst="roundRect">
            <a:avLst>
              <a:gd name="adj" fmla="val 16667"/>
            </a:avLst>
          </a:prstGeom>
          <a:solidFill>
            <a:srgbClr val="ECEF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7923214" y="4945064"/>
            <a:ext cx="1735137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视频相似度计算</a:t>
            </a:r>
            <a:r>
              <a:rPr lang="en-US" altLang="zh-CN" sz="1000"/>
              <a:t>+</a:t>
            </a:r>
            <a:r>
              <a:rPr lang="zh-CN" altLang="en-US" sz="1000"/>
              <a:t>用户相似度计算</a:t>
            </a:r>
          </a:p>
        </p:txBody>
      </p:sp>
      <p:sp>
        <p:nvSpPr>
          <p:cNvPr id="9247" name="AutoShape 31"/>
          <p:cNvSpPr>
            <a:spLocks noChangeArrowheads="1"/>
          </p:cNvSpPr>
          <p:nvPr/>
        </p:nvSpPr>
        <p:spPr bwMode="auto">
          <a:xfrm>
            <a:off x="9121776" y="3933825"/>
            <a:ext cx="574675" cy="719138"/>
          </a:xfrm>
          <a:prstGeom prst="can">
            <a:avLst>
              <a:gd name="adj" fmla="val 31285"/>
            </a:avLst>
          </a:prstGeom>
          <a:solidFill>
            <a:srgbClr val="ECEF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48" name="双箭头 380"/>
          <p:cNvSpPr>
            <a:spLocks noChangeShapeType="1"/>
          </p:cNvSpPr>
          <p:nvPr/>
        </p:nvSpPr>
        <p:spPr bwMode="auto">
          <a:xfrm flipH="1">
            <a:off x="8761414" y="414972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9" name="双箭头 381"/>
          <p:cNvSpPr>
            <a:spLocks noChangeShapeType="1"/>
          </p:cNvSpPr>
          <p:nvPr/>
        </p:nvSpPr>
        <p:spPr bwMode="auto">
          <a:xfrm>
            <a:off x="8256589" y="4508501"/>
            <a:ext cx="1587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7032625" y="5373689"/>
            <a:ext cx="7302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online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9320213" y="5391151"/>
            <a:ext cx="520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000"/>
              <a:t>offline</a:t>
            </a:r>
          </a:p>
        </p:txBody>
      </p:sp>
      <p:cxnSp>
        <p:nvCxnSpPr>
          <p:cNvPr id="9252" name="AutoShape 36"/>
          <p:cNvCxnSpPr>
            <a:cxnSpLocks noChangeShapeType="1"/>
            <a:stCxn id="9227" idx="2"/>
            <a:endCxn id="9238" idx="1"/>
          </p:cNvCxnSpPr>
          <p:nvPr/>
        </p:nvCxnSpPr>
        <p:spPr bwMode="auto">
          <a:xfrm rot="5400000">
            <a:off x="7679532" y="2636045"/>
            <a:ext cx="792163" cy="1800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3" name="AutoShape 37"/>
          <p:cNvCxnSpPr>
            <a:cxnSpLocks noChangeShapeType="1"/>
            <a:stCxn id="9247" idx="1"/>
            <a:endCxn id="9227" idx="3"/>
          </p:cNvCxnSpPr>
          <p:nvPr/>
        </p:nvCxnSpPr>
        <p:spPr bwMode="auto">
          <a:xfrm flipH="1" flipV="1">
            <a:off x="9409113" y="29241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6600825" y="5949950"/>
            <a:ext cx="3086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推荐系统整体框架</a:t>
            </a:r>
          </a:p>
        </p:txBody>
      </p:sp>
    </p:spTree>
    <p:extLst>
      <p:ext uri="{BB962C8B-B14F-4D97-AF65-F5344CB8AC3E}">
        <p14:creationId xmlns:p14="http://schemas.microsoft.com/office/powerpoint/2010/main" val="595796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920875" y="549276"/>
            <a:ext cx="2952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主要工作内容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	-</a:t>
            </a:r>
            <a:r>
              <a:rPr lang="zh-CN" altLang="en-US" sz="1800"/>
              <a:t>数据获取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463801" y="1647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0246" name="文本框 2"/>
          <p:cNvSpPr txBox="1">
            <a:spLocks noChangeArrowheads="1"/>
          </p:cNvSpPr>
          <p:nvPr/>
        </p:nvSpPr>
        <p:spPr bwMode="auto">
          <a:xfrm>
            <a:off x="2063751" y="2012950"/>
            <a:ext cx="2303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爬取网页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解析网页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通过</a:t>
            </a:r>
            <a:r>
              <a:rPr lang="en-US" altLang="zh-CN"/>
              <a:t>API</a:t>
            </a:r>
            <a:r>
              <a:rPr lang="zh-CN" altLang="en-US"/>
              <a:t>获取信息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持久化</a:t>
            </a:r>
          </a:p>
        </p:txBody>
      </p:sp>
      <p:pic>
        <p:nvPicPr>
          <p:cNvPr id="10247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1916114"/>
            <a:ext cx="6407150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913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1663314">
            <a:off x="7386638" y="4645026"/>
            <a:ext cx="9080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3" r="19472"/>
          <a:stretch>
            <a:fillRect/>
          </a:stretch>
        </p:blipFill>
        <p:spPr bwMode="auto">
          <a:xfrm rot="-7700521">
            <a:off x="8548688" y="146051"/>
            <a:ext cx="98901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703389" y="260351"/>
            <a:ext cx="3375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主要工作内容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	-离线计算模块</a:t>
            </a:r>
          </a:p>
        </p:txBody>
      </p:sp>
      <p:pic>
        <p:nvPicPr>
          <p:cNvPr id="1126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4" y="1874838"/>
            <a:ext cx="6084887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文本框 1"/>
          <p:cNvSpPr txBox="1">
            <a:spLocks noChangeArrowheads="1"/>
          </p:cNvSpPr>
          <p:nvPr/>
        </p:nvSpPr>
        <p:spPr bwMode="auto">
          <a:xfrm>
            <a:off x="1992313" y="2060576"/>
            <a:ext cx="2374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获取视频信息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评论分解、生成标签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结构化生成统一视频数据结构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获取视频标签数据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计算视频相似度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循环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提取用户偏好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计算相似用户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持久化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退出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词汇管理（相关）</a:t>
            </a: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endParaRPr lang="en-US" altLang="zh-CN"/>
          </a:p>
          <a:p>
            <a:pPr>
              <a:buFont typeface="Arial" panose="020B0604020202020204" pitchFamily="34" charset="0"/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55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482</Words>
  <Application>Microsoft Office PowerPoint</Application>
  <PresentationFormat>宽屏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 Unicode MS</vt:lpstr>
      <vt:lpstr>汉仪大黑简</vt:lpstr>
      <vt:lpstr>宋体</vt:lpstr>
      <vt:lpstr>Arial</vt:lpstr>
      <vt:lpstr>Arial Black</vt:lpstr>
      <vt:lpstr>Calibri</vt:lpstr>
      <vt:lpstr>Calibri Light</vt:lpstr>
      <vt:lpstr>Tahoma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gaoyan</cp:lastModifiedBy>
  <cp:revision>1</cp:revision>
  <dcterms:created xsi:type="dcterms:W3CDTF">2015-03-24T05:34:07Z</dcterms:created>
  <dcterms:modified xsi:type="dcterms:W3CDTF">2015-04-11T08:56:13Z</dcterms:modified>
</cp:coreProperties>
</file>