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0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281C-3A01-4960-9C74-3DE450E8B2A9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39"/>
          <p:cNvSpPr>
            <a:spLocks noChangeArrowheads="1"/>
          </p:cNvSpPr>
          <p:nvPr/>
        </p:nvSpPr>
        <p:spPr bwMode="auto">
          <a:xfrm>
            <a:off x="1527175" y="634682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29"/>
          <p:cNvSpPr>
            <a:spLocks noChangeArrowheads="1"/>
          </p:cNvSpPr>
          <p:nvPr/>
        </p:nvSpPr>
        <p:spPr bwMode="auto">
          <a:xfrm>
            <a:off x="1524001" y="1"/>
            <a:ext cx="9153525" cy="4938713"/>
          </a:xfrm>
          <a:custGeom>
            <a:avLst/>
            <a:gdLst>
              <a:gd name="T0" fmla="*/ 20154580 w 5767"/>
              <a:gd name="T1" fmla="*/ 2147483646 h 3128"/>
              <a:gd name="T2" fmla="*/ 2147483646 w 5767"/>
              <a:gd name="T3" fmla="*/ 2147483646 h 3128"/>
              <a:gd name="T4" fmla="*/ 2147483646 w 5767"/>
              <a:gd name="T5" fmla="*/ 2147483646 h 3128"/>
              <a:gd name="T6" fmla="*/ 2147483646 w 5767"/>
              <a:gd name="T7" fmla="*/ 2147483646 h 3128"/>
              <a:gd name="T8" fmla="*/ 2147483646 w 5767"/>
              <a:gd name="T9" fmla="*/ 2147483646 h 3128"/>
              <a:gd name="T10" fmla="*/ 2147483646 w 5767"/>
              <a:gd name="T11" fmla="*/ 2147483646 h 3128"/>
              <a:gd name="T12" fmla="*/ 2147483646 w 5767"/>
              <a:gd name="T13" fmla="*/ 0 h 3128"/>
              <a:gd name="T14" fmla="*/ 0 w 5767"/>
              <a:gd name="T15" fmla="*/ 2493040 h 3128"/>
              <a:gd name="T16" fmla="*/ 20154580 w 5767"/>
              <a:gd name="T17" fmla="*/ 2147483646 h 3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3128"/>
              <a:gd name="T29" fmla="*/ 5767 w 5767"/>
              <a:gd name="T30" fmla="*/ 3128 h 31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rgbClr val="768A7B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28"/>
          <p:cNvSpPr>
            <a:spLocks noChangeArrowheads="1"/>
          </p:cNvSpPr>
          <p:nvPr/>
        </p:nvSpPr>
        <p:spPr bwMode="auto">
          <a:xfrm>
            <a:off x="1524001" y="1"/>
            <a:ext cx="9155113" cy="4333875"/>
          </a:xfrm>
          <a:custGeom>
            <a:avLst/>
            <a:gdLst>
              <a:gd name="T0" fmla="*/ 20161251 w 5767"/>
              <a:gd name="T1" fmla="*/ 2147483646 h 2730"/>
              <a:gd name="T2" fmla="*/ 2147483646 w 5767"/>
              <a:gd name="T3" fmla="*/ 2147483646 h 2730"/>
              <a:gd name="T4" fmla="*/ 2147483646 w 5767"/>
              <a:gd name="T5" fmla="*/ 2147483646 h 2730"/>
              <a:gd name="T6" fmla="*/ 2147483646 w 5767"/>
              <a:gd name="T7" fmla="*/ 2147483646 h 2730"/>
              <a:gd name="T8" fmla="*/ 2147483646 w 5767"/>
              <a:gd name="T9" fmla="*/ 2147483646 h 2730"/>
              <a:gd name="T10" fmla="*/ 2147483646 w 5767"/>
              <a:gd name="T11" fmla="*/ 2147483646 h 2730"/>
              <a:gd name="T12" fmla="*/ 2147483646 w 5767"/>
              <a:gd name="T13" fmla="*/ 0 h 2730"/>
              <a:gd name="T14" fmla="*/ 0 w 5767"/>
              <a:gd name="T15" fmla="*/ 2520950 h 2730"/>
              <a:gd name="T16" fmla="*/ 20161251 w 5767"/>
              <a:gd name="T17" fmla="*/ 2147483646 h 27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2730"/>
              <a:gd name="T29" fmla="*/ 5767 w 5767"/>
              <a:gd name="T30" fmla="*/ 2730 h 27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AD4C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30"/>
          <p:cNvSpPr>
            <a:spLocks noChangeArrowheads="1"/>
          </p:cNvSpPr>
          <p:nvPr/>
        </p:nvSpPr>
        <p:spPr bwMode="auto">
          <a:xfrm>
            <a:off x="1524001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6"/>
              <a:gd name="T28" fmla="*/ 0 h 1008"/>
              <a:gd name="T29" fmla="*/ 5766 w 5766"/>
              <a:gd name="T30" fmla="*/ 1008 h 10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rgbClr val="CAD4CF"/>
              </a:gs>
              <a:gs pos="100000">
                <a:srgbClr val="768A7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37"/>
          <p:cNvSpPr>
            <a:spLocks noChangeArrowheads="1"/>
          </p:cNvSpPr>
          <p:nvPr/>
        </p:nvSpPr>
        <p:spPr bwMode="auto">
          <a:xfrm>
            <a:off x="1527175" y="456247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9" name="Picture 52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8607425" y="-228600"/>
            <a:ext cx="1906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Line 53"/>
          <p:cNvSpPr>
            <a:spLocks noChangeShapeType="1"/>
          </p:cNvSpPr>
          <p:nvPr/>
        </p:nvSpPr>
        <p:spPr bwMode="auto">
          <a:xfrm>
            <a:off x="7524751" y="4941889"/>
            <a:ext cx="2447925" cy="158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55"/>
          <p:cNvSpPr>
            <a:spLocks noChangeShapeType="1"/>
          </p:cNvSpPr>
          <p:nvPr/>
        </p:nvSpPr>
        <p:spPr bwMode="auto">
          <a:xfrm>
            <a:off x="7524751" y="5572125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TextBox 38"/>
          <p:cNvSpPr>
            <a:spLocks noChangeArrowheads="1"/>
          </p:cNvSpPr>
          <p:nvPr/>
        </p:nvSpPr>
        <p:spPr bwMode="auto">
          <a:xfrm>
            <a:off x="2166939" y="1857375"/>
            <a:ext cx="807243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3366"/>
                </a:solidFill>
                <a:latin typeface="汉仪大黑简" pitchFamily="1" charset="-122"/>
                <a:ea typeface="汉仪大黑简" pitchFamily="1" charset="-122"/>
                <a:sym typeface="汉仪大黑简" pitchFamily="1" charset="-122"/>
              </a:rPr>
              <a:t>基于内容与大众分类法的在线影视推荐系统的设计与实现</a:t>
            </a:r>
          </a:p>
        </p:txBody>
      </p:sp>
      <p:sp>
        <p:nvSpPr>
          <p:cNvPr id="3083" name="Text Box 56"/>
          <p:cNvSpPr>
            <a:spLocks noChangeArrowheads="1"/>
          </p:cNvSpPr>
          <p:nvPr/>
        </p:nvSpPr>
        <p:spPr bwMode="auto">
          <a:xfrm>
            <a:off x="7524751" y="5643564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导师：吴晓军</a:t>
            </a:r>
          </a:p>
        </p:txBody>
      </p:sp>
      <p:sp>
        <p:nvSpPr>
          <p:cNvPr id="3084" name="Line 53"/>
          <p:cNvSpPr>
            <a:spLocks noChangeShapeType="1"/>
          </p:cNvSpPr>
          <p:nvPr/>
        </p:nvSpPr>
        <p:spPr bwMode="auto">
          <a:xfrm>
            <a:off x="7524751" y="6215064"/>
            <a:ext cx="2447925" cy="158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5" name="Group 35"/>
          <p:cNvGrpSpPr>
            <a:grpSpLocks/>
          </p:cNvGrpSpPr>
          <p:nvPr/>
        </p:nvGrpSpPr>
        <p:grpSpPr bwMode="auto">
          <a:xfrm>
            <a:off x="2381250" y="5072064"/>
            <a:ext cx="1676400" cy="1093787"/>
            <a:chOff x="0" y="0"/>
            <a:chExt cx="618" cy="403"/>
          </a:xfrm>
        </p:grpSpPr>
        <p:sp>
          <p:nvSpPr>
            <p:cNvPr id="3117" name="Freeform 36"/>
            <p:cNvSpPr>
              <a:spLocks noChangeArrowheads="1"/>
            </p:cNvSpPr>
            <p:nvPr/>
          </p:nvSpPr>
          <p:spPr bwMode="auto">
            <a:xfrm>
              <a:off x="0" y="181"/>
              <a:ext cx="81" cy="87"/>
            </a:xfrm>
            <a:custGeom>
              <a:avLst/>
              <a:gdLst>
                <a:gd name="T0" fmla="*/ 44 w 108"/>
                <a:gd name="T1" fmla="*/ 8 h 87"/>
                <a:gd name="T2" fmla="*/ 5 w 108"/>
                <a:gd name="T3" fmla="*/ 18 h 87"/>
                <a:gd name="T4" fmla="*/ 0 w 108"/>
                <a:gd name="T5" fmla="*/ 41 h 87"/>
                <a:gd name="T6" fmla="*/ 20 w 108"/>
                <a:gd name="T7" fmla="*/ 87 h 87"/>
                <a:gd name="T8" fmla="*/ 51 w 108"/>
                <a:gd name="T9" fmla="*/ 81 h 87"/>
                <a:gd name="T10" fmla="*/ 59 w 108"/>
                <a:gd name="T11" fmla="*/ 63 h 87"/>
                <a:gd name="T12" fmla="*/ 44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Freeform 37"/>
            <p:cNvSpPr>
              <a:spLocks noChangeArrowheads="1"/>
            </p:cNvSpPr>
            <p:nvPr/>
          </p:nvSpPr>
          <p:spPr bwMode="auto">
            <a:xfrm>
              <a:off x="0" y="316"/>
              <a:ext cx="81" cy="87"/>
            </a:xfrm>
            <a:custGeom>
              <a:avLst/>
              <a:gdLst>
                <a:gd name="T0" fmla="*/ 44 w 108"/>
                <a:gd name="T1" fmla="*/ 8 h 87"/>
                <a:gd name="T2" fmla="*/ 5 w 108"/>
                <a:gd name="T3" fmla="*/ 18 h 87"/>
                <a:gd name="T4" fmla="*/ 0 w 108"/>
                <a:gd name="T5" fmla="*/ 41 h 87"/>
                <a:gd name="T6" fmla="*/ 20 w 108"/>
                <a:gd name="T7" fmla="*/ 87 h 87"/>
                <a:gd name="T8" fmla="*/ 51 w 108"/>
                <a:gd name="T9" fmla="*/ 81 h 87"/>
                <a:gd name="T10" fmla="*/ 59 w 108"/>
                <a:gd name="T11" fmla="*/ 63 h 87"/>
                <a:gd name="T12" fmla="*/ 44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Freeform 38"/>
            <p:cNvSpPr>
              <a:spLocks noChangeArrowheads="1"/>
            </p:cNvSpPr>
            <p:nvPr/>
          </p:nvSpPr>
          <p:spPr bwMode="auto">
            <a:xfrm>
              <a:off x="136" y="177"/>
              <a:ext cx="80" cy="79"/>
            </a:xfrm>
            <a:custGeom>
              <a:avLst/>
              <a:gdLst>
                <a:gd name="T0" fmla="*/ 64 w 100"/>
                <a:gd name="T1" fmla="*/ 0 h 90"/>
                <a:gd name="T2" fmla="*/ 14 w 100"/>
                <a:gd name="T3" fmla="*/ 60 h 90"/>
                <a:gd name="T4" fmla="*/ 0 w 100"/>
                <a:gd name="T5" fmla="*/ 61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" name="Freeform 39"/>
            <p:cNvSpPr>
              <a:spLocks noChangeArrowheads="1"/>
            </p:cNvSpPr>
            <p:nvPr/>
          </p:nvSpPr>
          <p:spPr bwMode="auto">
            <a:xfrm>
              <a:off x="148" y="184"/>
              <a:ext cx="60" cy="62"/>
            </a:xfrm>
            <a:custGeom>
              <a:avLst/>
              <a:gdLst>
                <a:gd name="T0" fmla="*/ 0 w 60"/>
                <a:gd name="T1" fmla="*/ 0 h 62"/>
                <a:gd name="T2" fmla="*/ 29 w 60"/>
                <a:gd name="T3" fmla="*/ 23 h 62"/>
                <a:gd name="T4" fmla="*/ 60 w 60"/>
                <a:gd name="T5" fmla="*/ 62 h 62"/>
                <a:gd name="T6" fmla="*/ 0 60000 65536"/>
                <a:gd name="T7" fmla="*/ 0 60000 65536"/>
                <a:gd name="T8" fmla="*/ 0 60000 65536"/>
                <a:gd name="T9" fmla="*/ 0 w 60"/>
                <a:gd name="T10" fmla="*/ 0 h 62"/>
                <a:gd name="T11" fmla="*/ 60 w 6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21" name="Group 40"/>
            <p:cNvGrpSpPr>
              <a:grpSpLocks/>
            </p:cNvGrpSpPr>
            <p:nvPr/>
          </p:nvGrpSpPr>
          <p:grpSpPr bwMode="auto">
            <a:xfrm>
              <a:off x="196" y="0"/>
              <a:ext cx="422" cy="337"/>
              <a:chOff x="0" y="0"/>
              <a:chExt cx="422" cy="337"/>
            </a:xfrm>
          </p:grpSpPr>
          <p:sp>
            <p:nvSpPr>
              <p:cNvPr id="3123" name="Freeform 41"/>
              <p:cNvSpPr>
                <a:spLocks noChangeArrowheads="1"/>
              </p:cNvSpPr>
              <p:nvPr/>
            </p:nvSpPr>
            <p:spPr bwMode="auto">
              <a:xfrm>
                <a:off x="306" y="0"/>
                <a:ext cx="116" cy="117"/>
              </a:xfrm>
              <a:custGeom>
                <a:avLst/>
                <a:gdLst>
                  <a:gd name="T0" fmla="*/ 12 w 116"/>
                  <a:gd name="T1" fmla="*/ 0 h 117"/>
                  <a:gd name="T2" fmla="*/ 0 w 116"/>
                  <a:gd name="T3" fmla="*/ 67 h 117"/>
                  <a:gd name="T4" fmla="*/ 53 w 116"/>
                  <a:gd name="T5" fmla="*/ 117 h 117"/>
                  <a:gd name="T6" fmla="*/ 108 w 116"/>
                  <a:gd name="T7" fmla="*/ 105 h 117"/>
                  <a:gd name="T8" fmla="*/ 116 w 116"/>
                  <a:gd name="T9" fmla="*/ 54 h 117"/>
                  <a:gd name="T10" fmla="*/ 65 w 116"/>
                  <a:gd name="T11" fmla="*/ 0 h 117"/>
                  <a:gd name="T12" fmla="*/ 12 w 116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"/>
                  <a:gd name="T22" fmla="*/ 0 h 117"/>
                  <a:gd name="T23" fmla="*/ 116 w 116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Freeform 42"/>
              <p:cNvSpPr>
                <a:spLocks noChangeArrowheads="1"/>
              </p:cNvSpPr>
              <p:nvPr/>
            </p:nvSpPr>
            <p:spPr bwMode="auto">
              <a:xfrm>
                <a:off x="90" y="66"/>
                <a:ext cx="273" cy="228"/>
              </a:xfrm>
              <a:custGeom>
                <a:avLst/>
                <a:gdLst>
                  <a:gd name="T0" fmla="*/ 0 w 273"/>
                  <a:gd name="T1" fmla="*/ 169 h 228"/>
                  <a:gd name="T2" fmla="*/ 45 w 273"/>
                  <a:gd name="T3" fmla="*/ 228 h 228"/>
                  <a:gd name="T4" fmla="*/ 273 w 273"/>
                  <a:gd name="T5" fmla="*/ 49 h 228"/>
                  <a:gd name="T6" fmla="*/ 215 w 273"/>
                  <a:gd name="T7" fmla="*/ 0 h 228"/>
                  <a:gd name="T8" fmla="*/ 0 w 273"/>
                  <a:gd name="T9" fmla="*/ 16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"/>
                  <a:gd name="T16" fmla="*/ 0 h 228"/>
                  <a:gd name="T17" fmla="*/ 273 w 273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Freeform 43"/>
              <p:cNvSpPr>
                <a:spLocks noChangeArrowheads="1"/>
              </p:cNvSpPr>
              <p:nvPr/>
            </p:nvSpPr>
            <p:spPr bwMode="auto">
              <a:xfrm>
                <a:off x="90" y="0"/>
                <a:ext cx="228" cy="237"/>
              </a:xfrm>
              <a:custGeom>
                <a:avLst/>
                <a:gdLst>
                  <a:gd name="T0" fmla="*/ 21 w 228"/>
                  <a:gd name="T1" fmla="*/ 172 h 237"/>
                  <a:gd name="T2" fmla="*/ 0 w 228"/>
                  <a:gd name="T3" fmla="*/ 237 h 237"/>
                  <a:gd name="T4" fmla="*/ 219 w 228"/>
                  <a:gd name="T5" fmla="*/ 64 h 237"/>
                  <a:gd name="T6" fmla="*/ 228 w 228"/>
                  <a:gd name="T7" fmla="*/ 0 h 237"/>
                  <a:gd name="T8" fmla="*/ 21 w 228"/>
                  <a:gd name="T9" fmla="*/ 172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237"/>
                  <a:gd name="T17" fmla="*/ 228 w 228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Freeform 44"/>
              <p:cNvSpPr>
                <a:spLocks noChangeArrowheads="1"/>
              </p:cNvSpPr>
              <p:nvPr/>
            </p:nvSpPr>
            <p:spPr bwMode="auto">
              <a:xfrm>
                <a:off x="135" y="105"/>
                <a:ext cx="281" cy="189"/>
              </a:xfrm>
              <a:custGeom>
                <a:avLst/>
                <a:gdLst>
                  <a:gd name="T0" fmla="*/ 63 w 281"/>
                  <a:gd name="T1" fmla="*/ 178 h 189"/>
                  <a:gd name="T2" fmla="*/ 0 w 281"/>
                  <a:gd name="T3" fmla="*/ 189 h 189"/>
                  <a:gd name="T4" fmla="*/ 227 w 281"/>
                  <a:gd name="T5" fmla="*/ 10 h 189"/>
                  <a:gd name="T6" fmla="*/ 281 w 281"/>
                  <a:gd name="T7" fmla="*/ 0 h 189"/>
                  <a:gd name="T8" fmla="*/ 63 w 281"/>
                  <a:gd name="T9" fmla="*/ 178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1"/>
                  <a:gd name="T16" fmla="*/ 0 h 189"/>
                  <a:gd name="T17" fmla="*/ 281 w 28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Freeform 45"/>
              <p:cNvSpPr>
                <a:spLocks noChangeArrowheads="1"/>
              </p:cNvSpPr>
              <p:nvPr/>
            </p:nvSpPr>
            <p:spPr bwMode="auto">
              <a:xfrm>
                <a:off x="21" y="168"/>
                <a:ext cx="161" cy="163"/>
              </a:xfrm>
              <a:custGeom>
                <a:avLst/>
                <a:gdLst>
                  <a:gd name="T0" fmla="*/ 0 w 161"/>
                  <a:gd name="T1" fmla="*/ 135 h 163"/>
                  <a:gd name="T2" fmla="*/ 18 w 161"/>
                  <a:gd name="T3" fmla="*/ 163 h 163"/>
                  <a:gd name="T4" fmla="*/ 161 w 161"/>
                  <a:gd name="T5" fmla="*/ 120 h 163"/>
                  <a:gd name="T6" fmla="*/ 114 w 161"/>
                  <a:gd name="T7" fmla="*/ 124 h 163"/>
                  <a:gd name="T8" fmla="*/ 69 w 161"/>
                  <a:gd name="T9" fmla="*/ 67 h 163"/>
                  <a:gd name="T10" fmla="*/ 90 w 161"/>
                  <a:gd name="T11" fmla="*/ 0 h 163"/>
                  <a:gd name="T12" fmla="*/ 0 w 161"/>
                  <a:gd name="T13" fmla="*/ 135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1"/>
                  <a:gd name="T22" fmla="*/ 0 h 163"/>
                  <a:gd name="T23" fmla="*/ 161 w 161"/>
                  <a:gd name="T24" fmla="*/ 163 h 1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Freeform 46"/>
              <p:cNvSpPr>
                <a:spLocks noChangeArrowheads="1"/>
              </p:cNvSpPr>
              <p:nvPr/>
            </p:nvSpPr>
            <p:spPr bwMode="auto">
              <a:xfrm>
                <a:off x="0" y="304"/>
                <a:ext cx="39" cy="33"/>
              </a:xfrm>
              <a:custGeom>
                <a:avLst/>
                <a:gdLst>
                  <a:gd name="T0" fmla="*/ 27 w 39"/>
                  <a:gd name="T1" fmla="*/ 0 h 33"/>
                  <a:gd name="T2" fmla="*/ 0 w 39"/>
                  <a:gd name="T3" fmla="*/ 33 h 33"/>
                  <a:gd name="T4" fmla="*/ 39 w 39"/>
                  <a:gd name="T5" fmla="*/ 25 h 33"/>
                  <a:gd name="T6" fmla="*/ 27 w 3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33"/>
                  <a:gd name="T14" fmla="*/ 39 w 39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47"/>
              <p:cNvSpPr>
                <a:spLocks noChangeShapeType="1"/>
              </p:cNvSpPr>
              <p:nvPr/>
            </p:nvSpPr>
            <p:spPr bwMode="auto">
              <a:xfrm flipV="1">
                <a:off x="29" y="234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48"/>
              <p:cNvSpPr>
                <a:spLocks noChangeShapeType="1"/>
              </p:cNvSpPr>
              <p:nvPr/>
            </p:nvSpPr>
            <p:spPr bwMode="auto">
              <a:xfrm flipV="1">
                <a:off x="38" y="291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Oval 49"/>
              <p:cNvSpPr>
                <a:spLocks noChangeArrowheads="1"/>
              </p:cNvSpPr>
              <p:nvPr/>
            </p:nvSpPr>
            <p:spPr bwMode="auto">
              <a:xfrm rot="1507387">
                <a:off x="348" y="39"/>
                <a:ext cx="43" cy="27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134" y="312"/>
              <a:ext cx="80" cy="79"/>
            </a:xfrm>
            <a:custGeom>
              <a:avLst/>
              <a:gdLst>
                <a:gd name="T0" fmla="*/ 64 w 100"/>
                <a:gd name="T1" fmla="*/ 0 h 90"/>
                <a:gd name="T2" fmla="*/ 14 w 100"/>
                <a:gd name="T3" fmla="*/ 60 h 90"/>
                <a:gd name="T4" fmla="*/ 0 w 100"/>
                <a:gd name="T5" fmla="*/ 61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6" name="组合 71"/>
          <p:cNvGrpSpPr>
            <a:grpSpLocks/>
          </p:cNvGrpSpPr>
          <p:nvPr/>
        </p:nvGrpSpPr>
        <p:grpSpPr bwMode="auto">
          <a:xfrm>
            <a:off x="2238375" y="3500438"/>
            <a:ext cx="2971800" cy="1606550"/>
            <a:chOff x="0" y="0"/>
            <a:chExt cx="2971794" cy="1606550"/>
          </a:xfrm>
        </p:grpSpPr>
        <p:grpSp>
          <p:nvGrpSpPr>
            <p:cNvPr id="3090" name="Group 35"/>
            <p:cNvGrpSpPr>
              <a:grpSpLocks/>
            </p:cNvGrpSpPr>
            <p:nvPr/>
          </p:nvGrpSpPr>
          <p:grpSpPr bwMode="auto">
            <a:xfrm>
              <a:off x="1295397" y="0"/>
              <a:ext cx="1676397" cy="1093788"/>
              <a:chOff x="0" y="0"/>
              <a:chExt cx="618" cy="403"/>
            </a:xfrm>
          </p:grpSpPr>
          <p:sp>
            <p:nvSpPr>
              <p:cNvPr id="3102" name="Freeform 36"/>
              <p:cNvSpPr>
                <a:spLocks noChangeArrowheads="1"/>
              </p:cNvSpPr>
              <p:nvPr/>
            </p:nvSpPr>
            <p:spPr bwMode="auto">
              <a:xfrm>
                <a:off x="0" y="181"/>
                <a:ext cx="81" cy="87"/>
              </a:xfrm>
              <a:custGeom>
                <a:avLst/>
                <a:gdLst>
                  <a:gd name="T0" fmla="*/ 44 w 108"/>
                  <a:gd name="T1" fmla="*/ 8 h 87"/>
                  <a:gd name="T2" fmla="*/ 5 w 108"/>
                  <a:gd name="T3" fmla="*/ 18 h 87"/>
                  <a:gd name="T4" fmla="*/ 0 w 108"/>
                  <a:gd name="T5" fmla="*/ 41 h 87"/>
                  <a:gd name="T6" fmla="*/ 20 w 108"/>
                  <a:gd name="T7" fmla="*/ 87 h 87"/>
                  <a:gd name="T8" fmla="*/ 51 w 108"/>
                  <a:gd name="T9" fmla="*/ 81 h 87"/>
                  <a:gd name="T10" fmla="*/ 59 w 108"/>
                  <a:gd name="T11" fmla="*/ 63 h 87"/>
                  <a:gd name="T12" fmla="*/ 44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Freeform 37"/>
              <p:cNvSpPr>
                <a:spLocks noChangeArrowheads="1"/>
              </p:cNvSpPr>
              <p:nvPr/>
            </p:nvSpPr>
            <p:spPr bwMode="auto">
              <a:xfrm>
                <a:off x="0" y="316"/>
                <a:ext cx="81" cy="87"/>
              </a:xfrm>
              <a:custGeom>
                <a:avLst/>
                <a:gdLst>
                  <a:gd name="T0" fmla="*/ 44 w 108"/>
                  <a:gd name="T1" fmla="*/ 8 h 87"/>
                  <a:gd name="T2" fmla="*/ 5 w 108"/>
                  <a:gd name="T3" fmla="*/ 18 h 87"/>
                  <a:gd name="T4" fmla="*/ 0 w 108"/>
                  <a:gd name="T5" fmla="*/ 41 h 87"/>
                  <a:gd name="T6" fmla="*/ 20 w 108"/>
                  <a:gd name="T7" fmla="*/ 87 h 87"/>
                  <a:gd name="T8" fmla="*/ 51 w 108"/>
                  <a:gd name="T9" fmla="*/ 81 h 87"/>
                  <a:gd name="T10" fmla="*/ 59 w 108"/>
                  <a:gd name="T11" fmla="*/ 63 h 87"/>
                  <a:gd name="T12" fmla="*/ 44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Freeform 38"/>
              <p:cNvSpPr>
                <a:spLocks noChangeArrowheads="1"/>
              </p:cNvSpPr>
              <p:nvPr/>
            </p:nvSpPr>
            <p:spPr bwMode="auto">
              <a:xfrm>
                <a:off x="136" y="177"/>
                <a:ext cx="80" cy="79"/>
              </a:xfrm>
              <a:custGeom>
                <a:avLst/>
                <a:gdLst>
                  <a:gd name="T0" fmla="*/ 64 w 100"/>
                  <a:gd name="T1" fmla="*/ 0 h 90"/>
                  <a:gd name="T2" fmla="*/ 14 w 100"/>
                  <a:gd name="T3" fmla="*/ 60 h 90"/>
                  <a:gd name="T4" fmla="*/ 0 w 100"/>
                  <a:gd name="T5" fmla="*/ 61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Freeform 39"/>
              <p:cNvSpPr>
                <a:spLocks noChangeArrowheads="1"/>
              </p:cNvSpPr>
              <p:nvPr/>
            </p:nvSpPr>
            <p:spPr bwMode="auto">
              <a:xfrm>
                <a:off x="148" y="184"/>
                <a:ext cx="60" cy="62"/>
              </a:xfrm>
              <a:custGeom>
                <a:avLst/>
                <a:gdLst>
                  <a:gd name="T0" fmla="*/ 0 w 60"/>
                  <a:gd name="T1" fmla="*/ 0 h 62"/>
                  <a:gd name="T2" fmla="*/ 29 w 60"/>
                  <a:gd name="T3" fmla="*/ 23 h 62"/>
                  <a:gd name="T4" fmla="*/ 60 w 60"/>
                  <a:gd name="T5" fmla="*/ 62 h 62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62"/>
                  <a:gd name="T11" fmla="*/ 60 w 60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06" name="Group 40"/>
              <p:cNvGrpSpPr>
                <a:grpSpLocks/>
              </p:cNvGrpSpPr>
              <p:nvPr/>
            </p:nvGrpSpPr>
            <p:grpSpPr bwMode="auto">
              <a:xfrm>
                <a:off x="196" y="0"/>
                <a:ext cx="422" cy="337"/>
                <a:chOff x="0" y="0"/>
                <a:chExt cx="422" cy="337"/>
              </a:xfrm>
            </p:grpSpPr>
            <p:sp>
              <p:nvSpPr>
                <p:cNvPr id="3108" name="Freeform 41"/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116" cy="117"/>
                </a:xfrm>
                <a:custGeom>
                  <a:avLst/>
                  <a:gdLst>
                    <a:gd name="T0" fmla="*/ 12 w 116"/>
                    <a:gd name="T1" fmla="*/ 0 h 117"/>
                    <a:gd name="T2" fmla="*/ 0 w 116"/>
                    <a:gd name="T3" fmla="*/ 67 h 117"/>
                    <a:gd name="T4" fmla="*/ 53 w 116"/>
                    <a:gd name="T5" fmla="*/ 117 h 117"/>
                    <a:gd name="T6" fmla="*/ 108 w 116"/>
                    <a:gd name="T7" fmla="*/ 105 h 117"/>
                    <a:gd name="T8" fmla="*/ 116 w 116"/>
                    <a:gd name="T9" fmla="*/ 54 h 117"/>
                    <a:gd name="T10" fmla="*/ 65 w 116"/>
                    <a:gd name="T11" fmla="*/ 0 h 117"/>
                    <a:gd name="T12" fmla="*/ 12 w 116"/>
                    <a:gd name="T13" fmla="*/ 0 h 1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6"/>
                    <a:gd name="T22" fmla="*/ 0 h 117"/>
                    <a:gd name="T23" fmla="*/ 116 w 116"/>
                    <a:gd name="T24" fmla="*/ 117 h 1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9" name="Freeform 42"/>
                <p:cNvSpPr>
                  <a:spLocks noChangeArrowheads="1"/>
                </p:cNvSpPr>
                <p:nvPr/>
              </p:nvSpPr>
              <p:spPr bwMode="auto">
                <a:xfrm>
                  <a:off x="90" y="66"/>
                  <a:ext cx="273" cy="228"/>
                </a:xfrm>
                <a:custGeom>
                  <a:avLst/>
                  <a:gdLst>
                    <a:gd name="T0" fmla="*/ 0 w 273"/>
                    <a:gd name="T1" fmla="*/ 169 h 228"/>
                    <a:gd name="T2" fmla="*/ 45 w 273"/>
                    <a:gd name="T3" fmla="*/ 228 h 228"/>
                    <a:gd name="T4" fmla="*/ 273 w 273"/>
                    <a:gd name="T5" fmla="*/ 49 h 228"/>
                    <a:gd name="T6" fmla="*/ 215 w 273"/>
                    <a:gd name="T7" fmla="*/ 0 h 228"/>
                    <a:gd name="T8" fmla="*/ 0 w 273"/>
                    <a:gd name="T9" fmla="*/ 169 h 2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"/>
                    <a:gd name="T16" fmla="*/ 0 h 228"/>
                    <a:gd name="T17" fmla="*/ 273 w 273"/>
                    <a:gd name="T18" fmla="*/ 228 h 2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0" name="Freeform 43"/>
                <p:cNvSpPr>
                  <a:spLocks noChangeArrowheads="1"/>
                </p:cNvSpPr>
                <p:nvPr/>
              </p:nvSpPr>
              <p:spPr bwMode="auto">
                <a:xfrm>
                  <a:off x="90" y="0"/>
                  <a:ext cx="228" cy="237"/>
                </a:xfrm>
                <a:custGeom>
                  <a:avLst/>
                  <a:gdLst>
                    <a:gd name="T0" fmla="*/ 21 w 228"/>
                    <a:gd name="T1" fmla="*/ 172 h 237"/>
                    <a:gd name="T2" fmla="*/ 0 w 228"/>
                    <a:gd name="T3" fmla="*/ 237 h 237"/>
                    <a:gd name="T4" fmla="*/ 219 w 228"/>
                    <a:gd name="T5" fmla="*/ 64 h 237"/>
                    <a:gd name="T6" fmla="*/ 228 w 228"/>
                    <a:gd name="T7" fmla="*/ 0 h 237"/>
                    <a:gd name="T8" fmla="*/ 21 w 228"/>
                    <a:gd name="T9" fmla="*/ 172 h 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237"/>
                    <a:gd name="T17" fmla="*/ 228 w 228"/>
                    <a:gd name="T18" fmla="*/ 237 h 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1" name="Freeform 44"/>
                <p:cNvSpPr>
                  <a:spLocks noChangeArrowheads="1"/>
                </p:cNvSpPr>
                <p:nvPr/>
              </p:nvSpPr>
              <p:spPr bwMode="auto">
                <a:xfrm>
                  <a:off x="135" y="105"/>
                  <a:ext cx="281" cy="189"/>
                </a:xfrm>
                <a:custGeom>
                  <a:avLst/>
                  <a:gdLst>
                    <a:gd name="T0" fmla="*/ 63 w 281"/>
                    <a:gd name="T1" fmla="*/ 178 h 189"/>
                    <a:gd name="T2" fmla="*/ 0 w 281"/>
                    <a:gd name="T3" fmla="*/ 189 h 189"/>
                    <a:gd name="T4" fmla="*/ 227 w 281"/>
                    <a:gd name="T5" fmla="*/ 10 h 189"/>
                    <a:gd name="T6" fmla="*/ 281 w 281"/>
                    <a:gd name="T7" fmla="*/ 0 h 189"/>
                    <a:gd name="T8" fmla="*/ 63 w 281"/>
                    <a:gd name="T9" fmla="*/ 178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1"/>
                    <a:gd name="T16" fmla="*/ 0 h 189"/>
                    <a:gd name="T17" fmla="*/ 281 w 28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2" name="Freeform 45"/>
                <p:cNvSpPr>
                  <a:spLocks noChangeArrowheads="1"/>
                </p:cNvSpPr>
                <p:nvPr/>
              </p:nvSpPr>
              <p:spPr bwMode="auto">
                <a:xfrm>
                  <a:off x="21" y="168"/>
                  <a:ext cx="161" cy="163"/>
                </a:xfrm>
                <a:custGeom>
                  <a:avLst/>
                  <a:gdLst>
                    <a:gd name="T0" fmla="*/ 0 w 161"/>
                    <a:gd name="T1" fmla="*/ 135 h 163"/>
                    <a:gd name="T2" fmla="*/ 18 w 161"/>
                    <a:gd name="T3" fmla="*/ 163 h 163"/>
                    <a:gd name="T4" fmla="*/ 161 w 161"/>
                    <a:gd name="T5" fmla="*/ 120 h 163"/>
                    <a:gd name="T6" fmla="*/ 114 w 161"/>
                    <a:gd name="T7" fmla="*/ 124 h 163"/>
                    <a:gd name="T8" fmla="*/ 69 w 161"/>
                    <a:gd name="T9" fmla="*/ 67 h 163"/>
                    <a:gd name="T10" fmla="*/ 90 w 161"/>
                    <a:gd name="T11" fmla="*/ 0 h 163"/>
                    <a:gd name="T12" fmla="*/ 0 w 161"/>
                    <a:gd name="T13" fmla="*/ 135 h 1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1"/>
                    <a:gd name="T22" fmla="*/ 0 h 163"/>
                    <a:gd name="T23" fmla="*/ 161 w 161"/>
                    <a:gd name="T24" fmla="*/ 163 h 1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3" name="Freeform 46"/>
                <p:cNvSpPr>
                  <a:spLocks noChangeArrowheads="1"/>
                </p:cNvSpPr>
                <p:nvPr/>
              </p:nvSpPr>
              <p:spPr bwMode="auto">
                <a:xfrm>
                  <a:off x="0" y="304"/>
                  <a:ext cx="39" cy="33"/>
                </a:xfrm>
                <a:custGeom>
                  <a:avLst/>
                  <a:gdLst>
                    <a:gd name="T0" fmla="*/ 27 w 39"/>
                    <a:gd name="T1" fmla="*/ 0 h 33"/>
                    <a:gd name="T2" fmla="*/ 0 w 39"/>
                    <a:gd name="T3" fmla="*/ 33 h 33"/>
                    <a:gd name="T4" fmla="*/ 39 w 39"/>
                    <a:gd name="T5" fmla="*/ 25 h 33"/>
                    <a:gd name="T6" fmla="*/ 27 w 39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9"/>
                    <a:gd name="T13" fmla="*/ 0 h 33"/>
                    <a:gd name="T14" fmla="*/ 39 w 39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4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" y="234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8" y="291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6" name="Oval 49"/>
                <p:cNvSpPr>
                  <a:spLocks noChangeArrowheads="1"/>
                </p:cNvSpPr>
                <p:nvPr/>
              </p:nvSpPr>
              <p:spPr bwMode="auto">
                <a:xfrm rot="1507387">
                  <a:off x="348" y="39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3107" name="Freeform 50"/>
              <p:cNvSpPr>
                <a:spLocks noChangeArrowheads="1"/>
              </p:cNvSpPr>
              <p:nvPr/>
            </p:nvSpPr>
            <p:spPr bwMode="auto">
              <a:xfrm>
                <a:off x="134" y="312"/>
                <a:ext cx="80" cy="79"/>
              </a:xfrm>
              <a:custGeom>
                <a:avLst/>
                <a:gdLst>
                  <a:gd name="T0" fmla="*/ 64 w 100"/>
                  <a:gd name="T1" fmla="*/ 0 h 90"/>
                  <a:gd name="T2" fmla="*/ 14 w 100"/>
                  <a:gd name="T3" fmla="*/ 60 h 90"/>
                  <a:gd name="T4" fmla="*/ 0 w 100"/>
                  <a:gd name="T5" fmla="*/ 61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91" name="Group 24"/>
            <p:cNvGrpSpPr>
              <a:grpSpLocks/>
            </p:cNvGrpSpPr>
            <p:nvPr/>
          </p:nvGrpSpPr>
          <p:grpSpPr bwMode="auto">
            <a:xfrm>
              <a:off x="0" y="720725"/>
              <a:ext cx="1870075" cy="885825"/>
              <a:chOff x="0" y="0"/>
              <a:chExt cx="3946" cy="1960"/>
            </a:xfrm>
          </p:grpSpPr>
          <p:sp>
            <p:nvSpPr>
              <p:cNvPr id="3092" name="Freeform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20" cy="1720"/>
              </a:xfrm>
              <a:custGeom>
                <a:avLst/>
                <a:gdLst>
                  <a:gd name="T0" fmla="*/ 0 w 3920"/>
                  <a:gd name="T1" fmla="*/ 1500 h 1720"/>
                  <a:gd name="T2" fmla="*/ 768 w 3920"/>
                  <a:gd name="T3" fmla="*/ 424 h 1720"/>
                  <a:gd name="T4" fmla="*/ 2208 w 3920"/>
                  <a:gd name="T5" fmla="*/ 424 h 1720"/>
                  <a:gd name="T6" fmla="*/ 3920 w 3920"/>
                  <a:gd name="T7" fmla="*/ 828 h 1720"/>
                  <a:gd name="T8" fmla="*/ 3216 w 3920"/>
                  <a:gd name="T9" fmla="*/ 1720 h 1720"/>
                  <a:gd name="T10" fmla="*/ 1524 w 3920"/>
                  <a:gd name="T11" fmla="*/ 1600 h 1720"/>
                  <a:gd name="T12" fmla="*/ 3232 w 3920"/>
                  <a:gd name="T13" fmla="*/ 1628 h 1720"/>
                  <a:gd name="T14" fmla="*/ 3748 w 3920"/>
                  <a:gd name="T15" fmla="*/ 820 h 1720"/>
                  <a:gd name="T16" fmla="*/ 2256 w 3920"/>
                  <a:gd name="T17" fmla="*/ 472 h 1720"/>
                  <a:gd name="T18" fmla="*/ 1468 w 3920"/>
                  <a:gd name="T19" fmla="*/ 1524 h 1720"/>
                  <a:gd name="T20" fmla="*/ 2160 w 3920"/>
                  <a:gd name="T21" fmla="*/ 472 h 1720"/>
                  <a:gd name="T22" fmla="*/ 812 w 3920"/>
                  <a:gd name="T23" fmla="*/ 508 h 1720"/>
                  <a:gd name="T24" fmla="*/ 96 w 3920"/>
                  <a:gd name="T25" fmla="*/ 1432 h 1720"/>
                  <a:gd name="T26" fmla="*/ 1488 w 3920"/>
                  <a:gd name="T27" fmla="*/ 1576 h 1720"/>
                  <a:gd name="T28" fmla="*/ 0 w 3920"/>
                  <a:gd name="T29" fmla="*/ 1500 h 17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20"/>
                  <a:gd name="T46" fmla="*/ 0 h 1720"/>
                  <a:gd name="T47" fmla="*/ 3920 w 3920"/>
                  <a:gd name="T48" fmla="*/ 1720 h 172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Freeform 26"/>
              <p:cNvSpPr>
                <a:spLocks noChangeArrowheads="1"/>
              </p:cNvSpPr>
              <p:nvPr/>
            </p:nvSpPr>
            <p:spPr bwMode="auto">
              <a:xfrm>
                <a:off x="1728" y="1000"/>
                <a:ext cx="2218" cy="960"/>
              </a:xfrm>
              <a:custGeom>
                <a:avLst/>
                <a:gdLst>
                  <a:gd name="T0" fmla="*/ 0 w 2218"/>
                  <a:gd name="T1" fmla="*/ 672 h 960"/>
                  <a:gd name="T2" fmla="*/ 1640 w 2218"/>
                  <a:gd name="T3" fmla="*/ 960 h 960"/>
                  <a:gd name="T4" fmla="*/ 2208 w 2218"/>
                  <a:gd name="T5" fmla="*/ 0 h 960"/>
                  <a:gd name="T6" fmla="*/ 1580 w 2218"/>
                  <a:gd name="T7" fmla="*/ 888 h 960"/>
                  <a:gd name="T8" fmla="*/ 0 w 2218"/>
                  <a:gd name="T9" fmla="*/ 67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8"/>
                  <a:gd name="T16" fmla="*/ 0 h 960"/>
                  <a:gd name="T17" fmla="*/ 2218 w 2218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27"/>
              <p:cNvSpPr>
                <a:spLocks noChangeArrowheads="1"/>
              </p:cNvSpPr>
              <p:nvPr/>
            </p:nvSpPr>
            <p:spPr bwMode="auto">
              <a:xfrm>
                <a:off x="96" y="1448"/>
                <a:ext cx="1584" cy="392"/>
              </a:xfrm>
              <a:custGeom>
                <a:avLst/>
                <a:gdLst>
                  <a:gd name="T0" fmla="*/ 0 w 1584"/>
                  <a:gd name="T1" fmla="*/ 224 h 392"/>
                  <a:gd name="T2" fmla="*/ 1152 w 1584"/>
                  <a:gd name="T3" fmla="*/ 224 h 392"/>
                  <a:gd name="T4" fmla="*/ 1584 w 1584"/>
                  <a:gd name="T5" fmla="*/ 272 h 392"/>
                  <a:gd name="T6" fmla="*/ 1144 w 1584"/>
                  <a:gd name="T7" fmla="*/ 144 h 392"/>
                  <a:gd name="T8" fmla="*/ 0 w 1584"/>
                  <a:gd name="T9" fmla="*/ 224 h 3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4"/>
                  <a:gd name="T16" fmla="*/ 0 h 392"/>
                  <a:gd name="T17" fmla="*/ 1584 w 1584"/>
                  <a:gd name="T18" fmla="*/ 392 h 3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28"/>
              <p:cNvSpPr>
                <a:spLocks noChangeArrowheads="1"/>
              </p:cNvSpPr>
              <p:nvPr/>
            </p:nvSpPr>
            <p:spPr bwMode="auto">
              <a:xfrm>
                <a:off x="1632" y="1448"/>
                <a:ext cx="1731" cy="344"/>
              </a:xfrm>
              <a:custGeom>
                <a:avLst/>
                <a:gdLst>
                  <a:gd name="T0" fmla="*/ 0 w 1731"/>
                  <a:gd name="T1" fmla="*/ 176 h 344"/>
                  <a:gd name="T2" fmla="*/ 1604 w 1731"/>
                  <a:gd name="T3" fmla="*/ 344 h 344"/>
                  <a:gd name="T4" fmla="*/ 760 w 1731"/>
                  <a:gd name="T5" fmla="*/ 72 h 344"/>
                  <a:gd name="T6" fmla="*/ 0 w 1731"/>
                  <a:gd name="T7" fmla="*/ 176 h 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31"/>
                  <a:gd name="T13" fmla="*/ 0 h 344"/>
                  <a:gd name="T14" fmla="*/ 1731 w 1731"/>
                  <a:gd name="T15" fmla="*/ 344 h 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29"/>
              <p:cNvSpPr>
                <a:spLocks noChangeArrowheads="1"/>
              </p:cNvSpPr>
              <p:nvPr/>
            </p:nvSpPr>
            <p:spPr bwMode="auto">
              <a:xfrm>
                <a:off x="3288" y="1096"/>
                <a:ext cx="504" cy="672"/>
              </a:xfrm>
              <a:custGeom>
                <a:avLst/>
                <a:gdLst>
                  <a:gd name="T0" fmla="*/ 456 w 504"/>
                  <a:gd name="T1" fmla="*/ 48 h 672"/>
                  <a:gd name="T2" fmla="*/ 312 w 504"/>
                  <a:gd name="T3" fmla="*/ 336 h 672"/>
                  <a:gd name="T4" fmla="*/ 24 w 504"/>
                  <a:gd name="T5" fmla="*/ 624 h 672"/>
                  <a:gd name="T6" fmla="*/ 456 w 504"/>
                  <a:gd name="T7" fmla="*/ 48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4"/>
                  <a:gd name="T13" fmla="*/ 0 h 672"/>
                  <a:gd name="T14" fmla="*/ 504 w 50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30"/>
              <p:cNvSpPr>
                <a:spLocks noChangeArrowheads="1"/>
              </p:cNvSpPr>
              <p:nvPr/>
            </p:nvSpPr>
            <p:spPr bwMode="auto">
              <a:xfrm>
                <a:off x="2272" y="844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31"/>
              <p:cNvSpPr>
                <a:spLocks noChangeArrowheads="1"/>
              </p:cNvSpPr>
              <p:nvPr/>
            </p:nvSpPr>
            <p:spPr bwMode="auto">
              <a:xfrm rot="-136485">
                <a:off x="2372" y="532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32"/>
              <p:cNvSpPr>
                <a:spLocks noChangeArrowheads="1"/>
              </p:cNvSpPr>
              <p:nvPr/>
            </p:nvSpPr>
            <p:spPr bwMode="auto">
              <a:xfrm>
                <a:off x="788" y="544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33"/>
              <p:cNvSpPr>
                <a:spLocks noChangeArrowheads="1"/>
              </p:cNvSpPr>
              <p:nvPr/>
            </p:nvSpPr>
            <p:spPr bwMode="auto">
              <a:xfrm>
                <a:off x="652" y="792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34"/>
              <p:cNvSpPr>
                <a:spLocks noChangeArrowheads="1"/>
              </p:cNvSpPr>
              <p:nvPr/>
            </p:nvSpPr>
            <p:spPr bwMode="auto">
              <a:xfrm>
                <a:off x="452" y="1092"/>
                <a:ext cx="1057" cy="155"/>
              </a:xfrm>
              <a:custGeom>
                <a:avLst/>
                <a:gdLst>
                  <a:gd name="T0" fmla="*/ 0 w 1057"/>
                  <a:gd name="T1" fmla="*/ 100 h 155"/>
                  <a:gd name="T2" fmla="*/ 972 w 1057"/>
                  <a:gd name="T3" fmla="*/ 140 h 155"/>
                  <a:gd name="T4" fmla="*/ 506 w 1057"/>
                  <a:gd name="T5" fmla="*/ 7 h 155"/>
                  <a:gd name="T6" fmla="*/ 0 w 1057"/>
                  <a:gd name="T7" fmla="*/ 100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7"/>
                  <a:gd name="T13" fmla="*/ 0 h 155"/>
                  <a:gd name="T14" fmla="*/ 1057 w 1057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087" name="Picture 23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6879189">
            <a:off x="3690938" y="385763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Text Box 56"/>
          <p:cNvSpPr>
            <a:spLocks noChangeArrowheads="1"/>
          </p:cNvSpPr>
          <p:nvPr/>
        </p:nvSpPr>
        <p:spPr bwMode="auto">
          <a:xfrm>
            <a:off x="7464426" y="5013326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2098班</a:t>
            </a:r>
          </a:p>
        </p:txBody>
      </p:sp>
      <p:sp>
        <p:nvSpPr>
          <p:cNvPr id="3089" name="Text Box 56"/>
          <p:cNvSpPr>
            <a:spLocks noChangeArrowheads="1"/>
          </p:cNvSpPr>
          <p:nvPr/>
        </p:nvSpPr>
        <p:spPr bwMode="auto">
          <a:xfrm>
            <a:off x="7489826" y="4357689"/>
            <a:ext cx="251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高岩</a:t>
            </a:r>
          </a:p>
        </p:txBody>
      </p:sp>
    </p:spTree>
    <p:extLst>
      <p:ext uri="{BB962C8B-B14F-4D97-AF65-F5344CB8AC3E}">
        <p14:creationId xmlns:p14="http://schemas.microsoft.com/office/powerpoint/2010/main" val="33847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-即时计算模块</a:t>
            </a:r>
          </a:p>
        </p:txBody>
      </p:sp>
      <p:sp>
        <p:nvSpPr>
          <p:cNvPr id="12293" name="文本框 1"/>
          <p:cNvSpPr txBox="1">
            <a:spLocks noChangeArrowheads="1"/>
          </p:cNvSpPr>
          <p:nvPr/>
        </p:nvSpPr>
        <p:spPr bwMode="auto">
          <a:xfrm>
            <a:off x="1703388" y="2133601"/>
            <a:ext cx="23685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用户进入推荐界面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判断是否登录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尝试提取用户偏好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提取离线数据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生成最终推荐结果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  <p:pic>
        <p:nvPicPr>
          <p:cNvPr id="1229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2060576"/>
            <a:ext cx="66548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3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-标签管理模块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3388" y="2133600"/>
            <a:ext cx="236855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用户新增评论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标签点赞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标签点“踩”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endParaRPr lang="zh-CN" altLang="en-US" dirty="0"/>
          </a:p>
        </p:txBody>
      </p:sp>
      <p:pic>
        <p:nvPicPr>
          <p:cNvPr id="133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205039"/>
            <a:ext cx="430688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1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776414" y="549275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关键技术介绍</a:t>
            </a:r>
          </a:p>
        </p:txBody>
      </p:sp>
      <p:sp>
        <p:nvSpPr>
          <p:cNvPr id="14339" name="文本框 5"/>
          <p:cNvSpPr txBox="1">
            <a:spLocks noChangeArrowheads="1"/>
          </p:cNvSpPr>
          <p:nvPr/>
        </p:nvSpPr>
        <p:spPr bwMode="auto">
          <a:xfrm>
            <a:off x="1919289" y="1412876"/>
            <a:ext cx="4105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基于内容与大众分类法的推荐技术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TextRank</a:t>
            </a:r>
            <a:r>
              <a:rPr lang="zh-CN" altLang="en-US"/>
              <a:t>的中文关键词提取</a:t>
            </a:r>
          </a:p>
        </p:txBody>
      </p:sp>
      <p:sp>
        <p:nvSpPr>
          <p:cNvPr id="14340" name="文本框 6"/>
          <p:cNvSpPr txBox="1">
            <a:spLocks noChangeArrowheads="1"/>
          </p:cNvSpPr>
          <p:nvPr/>
        </p:nvSpPr>
        <p:spPr bwMode="auto">
          <a:xfrm>
            <a:off x="1919288" y="2554288"/>
            <a:ext cx="5040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采用</a:t>
            </a:r>
            <a:r>
              <a:rPr lang="en-US" altLang="zh-CN"/>
              <a:t>Ansj</a:t>
            </a:r>
            <a:r>
              <a:rPr lang="zh-CN" altLang="en-US"/>
              <a:t>组织提供的中文分词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采用基于</a:t>
            </a:r>
            <a:r>
              <a:rPr lang="en-US" altLang="zh-CN"/>
              <a:t>《</a:t>
            </a:r>
            <a:r>
              <a:rPr lang="zh-CN" altLang="en-US"/>
              <a:t>知网</a:t>
            </a:r>
            <a:r>
              <a:rPr lang="en-US" altLang="zh-CN"/>
              <a:t>》</a:t>
            </a:r>
            <a:r>
              <a:rPr lang="zh-CN" altLang="en-US"/>
              <a:t>的词汇相似度计算的实现</a:t>
            </a:r>
          </a:p>
        </p:txBody>
      </p:sp>
    </p:spTree>
    <p:extLst>
      <p:ext uri="{BB962C8B-B14F-4D97-AF65-F5344CB8AC3E}">
        <p14:creationId xmlns:p14="http://schemas.microsoft.com/office/powerpoint/2010/main" val="1212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3975"/>
            <a:ext cx="8310563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1189" y="581026"/>
            <a:ext cx="219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--开发环境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2424114" y="2060575"/>
          <a:ext cx="7578725" cy="4656139"/>
        </p:xfrm>
        <a:graphic>
          <a:graphicData uri="http://schemas.openxmlformats.org/drawingml/2006/table">
            <a:tbl>
              <a:tblPr/>
              <a:tblGrid>
                <a:gridCol w="1312863"/>
                <a:gridCol w="1311275"/>
                <a:gridCol w="2940050"/>
                <a:gridCol w="2014537"/>
              </a:tblGrid>
              <a:tr h="533501">
                <a:tc grid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名称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版本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498776">
                <a:tc grid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操作系统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Windows 7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pro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418">
                <a:tc rowSpan="4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4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开发平台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服务器端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Tomcat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6.0.29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编译环境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IntelliJ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idea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1.3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构建工具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Maven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3.2.1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客户端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WebStorm</a:t>
                      </a: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、</a:t>
                      </a: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Node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WebStorm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8</a:t>
                      </a: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.0.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node.js 0.10.9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97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数据库平台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服务器端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MySQL   Server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5.1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MongoDB</a:t>
                      </a:r>
                      <a:endParaRPr kumimoji="0" lang="zh-CN" altLang="en-US" sz="1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22.2.6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6" y="188914"/>
            <a:ext cx="91471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813"/>
            <a:ext cx="914400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563"/>
            <a:ext cx="9144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6" y="747714"/>
            <a:ext cx="91471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8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47850" y="555626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结论与展望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3461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9"/>
          <p:cNvSpPr>
            <a:spLocks noChangeArrowheads="1"/>
          </p:cNvSpPr>
          <p:nvPr/>
        </p:nvSpPr>
        <p:spPr bwMode="auto">
          <a:xfrm>
            <a:off x="1527175" y="634682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Freeform 29"/>
          <p:cNvSpPr>
            <a:spLocks noChangeArrowheads="1"/>
          </p:cNvSpPr>
          <p:nvPr/>
        </p:nvSpPr>
        <p:spPr bwMode="auto">
          <a:xfrm>
            <a:off x="1524001" y="1"/>
            <a:ext cx="9153525" cy="4938713"/>
          </a:xfrm>
          <a:custGeom>
            <a:avLst/>
            <a:gdLst>
              <a:gd name="T0" fmla="*/ 20154580 w 5767"/>
              <a:gd name="T1" fmla="*/ 2147483646 h 3128"/>
              <a:gd name="T2" fmla="*/ 2147483646 w 5767"/>
              <a:gd name="T3" fmla="*/ 2147483646 h 3128"/>
              <a:gd name="T4" fmla="*/ 2147483646 w 5767"/>
              <a:gd name="T5" fmla="*/ 2147483646 h 3128"/>
              <a:gd name="T6" fmla="*/ 2147483646 w 5767"/>
              <a:gd name="T7" fmla="*/ 2147483646 h 3128"/>
              <a:gd name="T8" fmla="*/ 2147483646 w 5767"/>
              <a:gd name="T9" fmla="*/ 2147483646 h 3128"/>
              <a:gd name="T10" fmla="*/ 2147483646 w 5767"/>
              <a:gd name="T11" fmla="*/ 2147483646 h 3128"/>
              <a:gd name="T12" fmla="*/ 2147483646 w 5767"/>
              <a:gd name="T13" fmla="*/ 0 h 3128"/>
              <a:gd name="T14" fmla="*/ 0 w 5767"/>
              <a:gd name="T15" fmla="*/ 2493040 h 3128"/>
              <a:gd name="T16" fmla="*/ 20154580 w 5767"/>
              <a:gd name="T17" fmla="*/ 2147483646 h 3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3128"/>
              <a:gd name="T29" fmla="*/ 5767 w 5767"/>
              <a:gd name="T30" fmla="*/ 3128 h 31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rgbClr val="768A7B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Freeform 28"/>
          <p:cNvSpPr>
            <a:spLocks noChangeArrowheads="1"/>
          </p:cNvSpPr>
          <p:nvPr/>
        </p:nvSpPr>
        <p:spPr bwMode="auto">
          <a:xfrm>
            <a:off x="1524001" y="1"/>
            <a:ext cx="9155113" cy="4333875"/>
          </a:xfrm>
          <a:custGeom>
            <a:avLst/>
            <a:gdLst>
              <a:gd name="T0" fmla="*/ 20161251 w 5767"/>
              <a:gd name="T1" fmla="*/ 2147483646 h 2730"/>
              <a:gd name="T2" fmla="*/ 2147483646 w 5767"/>
              <a:gd name="T3" fmla="*/ 2147483646 h 2730"/>
              <a:gd name="T4" fmla="*/ 2147483646 w 5767"/>
              <a:gd name="T5" fmla="*/ 2147483646 h 2730"/>
              <a:gd name="T6" fmla="*/ 2147483646 w 5767"/>
              <a:gd name="T7" fmla="*/ 2147483646 h 2730"/>
              <a:gd name="T8" fmla="*/ 2147483646 w 5767"/>
              <a:gd name="T9" fmla="*/ 2147483646 h 2730"/>
              <a:gd name="T10" fmla="*/ 2147483646 w 5767"/>
              <a:gd name="T11" fmla="*/ 2147483646 h 2730"/>
              <a:gd name="T12" fmla="*/ 2147483646 w 5767"/>
              <a:gd name="T13" fmla="*/ 0 h 2730"/>
              <a:gd name="T14" fmla="*/ 0 w 5767"/>
              <a:gd name="T15" fmla="*/ 2520950 h 2730"/>
              <a:gd name="T16" fmla="*/ 20161251 w 5767"/>
              <a:gd name="T17" fmla="*/ 2147483646 h 27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2730"/>
              <a:gd name="T29" fmla="*/ 5767 w 5767"/>
              <a:gd name="T30" fmla="*/ 2730 h 27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AD4C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Freeform 30"/>
          <p:cNvSpPr>
            <a:spLocks noChangeArrowheads="1"/>
          </p:cNvSpPr>
          <p:nvPr/>
        </p:nvSpPr>
        <p:spPr bwMode="auto">
          <a:xfrm>
            <a:off x="1524001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6"/>
              <a:gd name="T28" fmla="*/ 0 h 1008"/>
              <a:gd name="T29" fmla="*/ 5766 w 5766"/>
              <a:gd name="T30" fmla="*/ 1008 h 10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rgbClr val="CAD4CF"/>
              </a:gs>
              <a:gs pos="100000">
                <a:srgbClr val="768A7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Freeform 37"/>
          <p:cNvSpPr>
            <a:spLocks noChangeArrowheads="1"/>
          </p:cNvSpPr>
          <p:nvPr/>
        </p:nvSpPr>
        <p:spPr bwMode="auto">
          <a:xfrm>
            <a:off x="1527175" y="456247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WordArt 2"/>
          <p:cNvSpPr>
            <a:spLocks noChangeArrowheads="1" noChangeShapeType="1" noTextEdit="1"/>
          </p:cNvSpPr>
          <p:nvPr/>
        </p:nvSpPr>
        <p:spPr bwMode="auto">
          <a:xfrm>
            <a:off x="1828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425462"/>
                    </a:gs>
                    <a:gs pos="50000">
                      <a:srgbClr val="939DA6"/>
                    </a:gs>
                    <a:gs pos="100000">
                      <a:srgbClr val="425462"/>
                    </a:gs>
                  </a:gsLst>
                  <a:lin ang="0" scaled="1"/>
                </a:gra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5400" b="1" kern="10">
              <a:ln w="25400">
                <a:solidFill>
                  <a:srgbClr val="FFFFFF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425462"/>
                  </a:gs>
                  <a:gs pos="50000">
                    <a:srgbClr val="939DA6"/>
                  </a:gs>
                  <a:gs pos="100000">
                    <a:srgbClr val="425462"/>
                  </a:gs>
                </a:gsLst>
                <a:lin ang="0" scaled="1"/>
              </a:gra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464" name="Picture 4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8250238" y="0"/>
            <a:ext cx="2417762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2424113" y="252253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选题背景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2424113" y="251618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02" name="WordArt 5"/>
          <p:cNvSpPr>
            <a:spLocks noChangeArrowheads="1" noChangeShapeType="1" noTextEdit="1"/>
          </p:cNvSpPr>
          <p:nvPr/>
        </p:nvSpPr>
        <p:spPr bwMode="auto">
          <a:xfrm>
            <a:off x="2566989" y="2642801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01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2424113" y="3465513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主要工作内容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2424113" y="3465513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05" name="WordArt 8"/>
          <p:cNvSpPr>
            <a:spLocks noChangeArrowheads="1" noChangeShapeType="1" noTextEdit="1"/>
          </p:cNvSpPr>
          <p:nvPr/>
        </p:nvSpPr>
        <p:spPr bwMode="auto">
          <a:xfrm>
            <a:off x="2566989" y="3593195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02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106" name="AutoShape 9"/>
          <p:cNvSpPr>
            <a:spLocks noChangeArrowheads="1"/>
          </p:cNvSpPr>
          <p:nvPr/>
        </p:nvSpPr>
        <p:spPr bwMode="auto">
          <a:xfrm>
            <a:off x="2424113" y="4410075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结论展望</a:t>
            </a:r>
          </a:p>
        </p:txBody>
      </p:sp>
      <p:sp>
        <p:nvSpPr>
          <p:cNvPr id="4107" name="AutoShape 10"/>
          <p:cNvSpPr>
            <a:spLocks noChangeArrowheads="1"/>
          </p:cNvSpPr>
          <p:nvPr/>
        </p:nvSpPr>
        <p:spPr bwMode="auto">
          <a:xfrm>
            <a:off x="2424113" y="4410075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14" name="WordArt 11"/>
          <p:cNvSpPr>
            <a:spLocks noChangeArrowheads="1" noChangeShapeType="1" noTextEdit="1"/>
          </p:cNvSpPr>
          <p:nvPr/>
        </p:nvSpPr>
        <p:spPr bwMode="auto">
          <a:xfrm>
            <a:off x="2566989" y="4537239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05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95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005264"/>
            <a:ext cx="81232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92314" y="476251"/>
            <a:ext cx="2395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选题背景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339850"/>
            <a:ext cx="17272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29163" y="1676400"/>
            <a:ext cx="547211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亚马逊的商品推荐，Facebook的好友推荐，Digg的文章推荐，豆瓣的豆瓣猜，Last.fm和豆瓣FM的音乐推荐，Gmail里的广告，各个视频网站的推荐......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推荐系统可以解决互联网信息过载的问题。</a:t>
            </a:r>
          </a:p>
        </p:txBody>
      </p:sp>
    </p:spTree>
    <p:extLst>
      <p:ext uri="{BB962C8B-B14F-4D97-AF65-F5344CB8AC3E}">
        <p14:creationId xmlns:p14="http://schemas.microsoft.com/office/powerpoint/2010/main" val="161529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92313" y="476251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选题背景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529014"/>
            <a:ext cx="662622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35189" y="1562100"/>
            <a:ext cx="4681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视频太多、太杂看不过来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35189" y="2128839"/>
            <a:ext cx="662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电视剧、电影：争相买版权，一个网站涵盖不了所有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114551" y="2697163"/>
            <a:ext cx="5040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用户倾向太明显，看优酷不看土豆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87551" y="5732463"/>
            <a:ext cx="304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需要一款跨平台、第三方视频发现工具</a:t>
            </a:r>
            <a:r>
              <a:rPr lang="en-US" altLang="zh-CN"/>
              <a:t>~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00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368551"/>
            <a:ext cx="36052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6" descr="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347914"/>
            <a:ext cx="367188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images (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9" y="3068639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325813" y="4168776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CBR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967663" y="4168775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/>
              <a:t>Folksonomy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76414" y="5813426"/>
            <a:ext cx="6878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大众分类法解决了推荐物品的内容来源问题，提高了用户参与度，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为精准推荐物品提供更多的数据。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776413" y="5146675"/>
            <a:ext cx="7118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Folksonomy：群众自发性定义的平面非等级标签分类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776414" y="998539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单一协同过滤？缺乏用户数据</a:t>
            </a:r>
          </a:p>
        </p:txBody>
      </p:sp>
      <p:sp>
        <p:nvSpPr>
          <p:cNvPr id="7180" name="文本框 2"/>
          <p:cNvSpPr txBox="1">
            <a:spLocks noChangeArrowheads="1"/>
          </p:cNvSpPr>
          <p:nvPr/>
        </p:nvSpPr>
        <p:spPr bwMode="auto">
          <a:xfrm>
            <a:off x="1776414" y="1419225"/>
            <a:ext cx="407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基于内容的推荐？缺乏视频数据</a:t>
            </a:r>
          </a:p>
        </p:txBody>
      </p:sp>
      <p:sp>
        <p:nvSpPr>
          <p:cNvPr id="7181" name="文本框 3"/>
          <p:cNvSpPr txBox="1">
            <a:spLocks noChangeArrowheads="1"/>
          </p:cNvSpPr>
          <p:nvPr/>
        </p:nvSpPr>
        <p:spPr bwMode="auto">
          <a:xfrm>
            <a:off x="1779589" y="1866900"/>
            <a:ext cx="806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==&gt;</a:t>
            </a:r>
            <a:r>
              <a:rPr lang="zh-CN" altLang="en-US"/>
              <a:t>基于内容推荐（</a:t>
            </a:r>
            <a:r>
              <a:rPr lang="en-US" altLang="zh-CN"/>
              <a:t>CBR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大众分类法（</a:t>
            </a:r>
            <a:r>
              <a:rPr lang="en-US" altLang="zh-CN"/>
              <a:t>Folksonomy</a:t>
            </a:r>
            <a:r>
              <a:rPr lang="zh-CN" altLang="en-US"/>
              <a:t>）  辅以协同过滤技术</a:t>
            </a:r>
          </a:p>
        </p:txBody>
      </p:sp>
    </p:spTree>
    <p:extLst>
      <p:ext uri="{BB962C8B-B14F-4D97-AF65-F5344CB8AC3E}">
        <p14:creationId xmlns:p14="http://schemas.microsoft.com/office/powerpoint/2010/main" val="53902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utoUpdateAnimBg="0"/>
      <p:bldP spid="7177" grpId="0" bldLvl="0" autoUpdateAnimBg="0"/>
      <p:bldP spid="7178" grpId="0" bldLvl="0" autoUpdateAnimBg="0"/>
      <p:bldP spid="7179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1847851" y="54927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用户交互</a:t>
            </a:r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2133601"/>
            <a:ext cx="511175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6"/>
          <p:cNvSpPr txBox="1">
            <a:spLocks noChangeArrowheads="1"/>
          </p:cNvSpPr>
          <p:nvPr/>
        </p:nvSpPr>
        <p:spPr bwMode="auto">
          <a:xfrm>
            <a:off x="1847851" y="2060575"/>
            <a:ext cx="2303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核心交互</a:t>
            </a:r>
            <a:r>
              <a:rPr lang="en-US" altLang="zh-CN"/>
              <a:t>-</a:t>
            </a:r>
            <a:r>
              <a:rPr lang="zh-CN" altLang="en-US"/>
              <a:t>获取推荐</a:t>
            </a:r>
          </a:p>
        </p:txBody>
      </p:sp>
      <p:sp>
        <p:nvSpPr>
          <p:cNvPr id="8197" name="文本框 7"/>
          <p:cNvSpPr txBox="1">
            <a:spLocks noChangeArrowheads="1"/>
          </p:cNvSpPr>
          <p:nvPr/>
        </p:nvSpPr>
        <p:spPr bwMode="auto">
          <a:xfrm>
            <a:off x="1846263" y="2708276"/>
            <a:ext cx="230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评论管理提供标签基础，添加了一点社交元素</a:t>
            </a:r>
          </a:p>
        </p:txBody>
      </p:sp>
      <p:sp>
        <p:nvSpPr>
          <p:cNvPr id="8198" name="文本框 8"/>
          <p:cNvSpPr txBox="1">
            <a:spLocks noChangeArrowheads="1"/>
          </p:cNvSpPr>
          <p:nvPr/>
        </p:nvSpPr>
        <p:spPr bwMode="auto">
          <a:xfrm>
            <a:off x="1846264" y="4005263"/>
            <a:ext cx="2376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管理员维护词汇改进推荐效果</a:t>
            </a:r>
          </a:p>
        </p:txBody>
      </p:sp>
    </p:spTree>
    <p:extLst>
      <p:ext uri="{BB962C8B-B14F-4D97-AF65-F5344CB8AC3E}">
        <p14:creationId xmlns:p14="http://schemas.microsoft.com/office/powerpoint/2010/main" val="13071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93900" y="549276"/>
            <a:ext cx="5759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--CBR-Folksonomy推荐系统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	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78014" y="1660525"/>
            <a:ext cx="33115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视频数据的获取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相似视频的计算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相似用户的计算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标签数据的维护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用户偏好的维护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最终推荐结果的生成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519739" y="1628776"/>
            <a:ext cx="4321175" cy="1655763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737225" y="1844676"/>
            <a:ext cx="935038" cy="360363"/>
          </a:xfrm>
          <a:prstGeom prst="roundRect">
            <a:avLst>
              <a:gd name="adj" fmla="val 16667"/>
            </a:avLst>
          </a:prstGeom>
          <a:solidFill>
            <a:srgbClr val="FCE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737225" y="1917701"/>
            <a:ext cx="9477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视频获取平台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737225" y="2708276"/>
            <a:ext cx="935038" cy="360363"/>
          </a:xfrm>
          <a:prstGeom prst="roundRect">
            <a:avLst>
              <a:gd name="adj" fmla="val 16667"/>
            </a:avLst>
          </a:prstGeom>
          <a:solidFill>
            <a:srgbClr val="FCE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737225" y="2781301"/>
            <a:ext cx="10287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调试测试平台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7321551" y="2133600"/>
            <a:ext cx="574675" cy="719138"/>
          </a:xfrm>
          <a:prstGeom prst="can">
            <a:avLst>
              <a:gd name="adj" fmla="val 31285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8543925" y="2708275"/>
            <a:ext cx="865188" cy="431800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8" name="双箭头 367"/>
          <p:cNvSpPr>
            <a:spLocks noChangeShapeType="1"/>
          </p:cNvSpPr>
          <p:nvPr/>
        </p:nvSpPr>
        <p:spPr bwMode="auto">
          <a:xfrm>
            <a:off x="6743700" y="2060575"/>
            <a:ext cx="4318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双箭头 368"/>
          <p:cNvSpPr>
            <a:spLocks noChangeShapeType="1"/>
          </p:cNvSpPr>
          <p:nvPr/>
        </p:nvSpPr>
        <p:spPr bwMode="auto">
          <a:xfrm flipV="1">
            <a:off x="6745288" y="27082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双箭头 369"/>
          <p:cNvSpPr>
            <a:spLocks noChangeShapeType="1"/>
          </p:cNvSpPr>
          <p:nvPr/>
        </p:nvSpPr>
        <p:spPr bwMode="auto">
          <a:xfrm>
            <a:off x="6169025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231" name="AutoShape 15"/>
          <p:cNvCxnSpPr>
            <a:cxnSpLocks noChangeShapeType="1"/>
            <a:stCxn id="9226" idx="4"/>
            <a:endCxn id="9227" idx="0"/>
          </p:cNvCxnSpPr>
          <p:nvPr/>
        </p:nvCxnSpPr>
        <p:spPr bwMode="auto">
          <a:xfrm>
            <a:off x="7896225" y="2492375"/>
            <a:ext cx="1081088" cy="215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664575" y="2803526"/>
            <a:ext cx="8509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同步组件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519738" y="3860801"/>
            <a:ext cx="2089150" cy="1800225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5592763" y="4005263"/>
            <a:ext cx="863600" cy="360362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649913" y="4065589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实时反馈</a:t>
            </a: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5664201" y="4940301"/>
            <a:ext cx="792163" cy="360363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702301" y="4943475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用户偏好获取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6888163" y="3933825"/>
            <a:ext cx="576262" cy="719138"/>
          </a:xfrm>
          <a:prstGeom prst="can">
            <a:avLst>
              <a:gd name="adj" fmla="val 31198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329488" y="2895601"/>
            <a:ext cx="639762" cy="244475"/>
          </a:xfrm>
          <a:prstGeom prst="rect">
            <a:avLst/>
          </a:prstGeom>
          <a:solidFill>
            <a:srgbClr val="ECE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视频库</a:t>
            </a:r>
          </a:p>
        </p:txBody>
      </p:sp>
      <p:sp>
        <p:nvSpPr>
          <p:cNvPr id="9240" name="双箭头 380"/>
          <p:cNvSpPr>
            <a:spLocks noChangeShapeType="1"/>
          </p:cNvSpPr>
          <p:nvPr/>
        </p:nvSpPr>
        <p:spPr bwMode="auto">
          <a:xfrm flipH="1">
            <a:off x="6527801" y="41497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双箭头 381"/>
          <p:cNvSpPr>
            <a:spLocks noChangeShapeType="1"/>
          </p:cNvSpPr>
          <p:nvPr/>
        </p:nvSpPr>
        <p:spPr bwMode="auto">
          <a:xfrm>
            <a:off x="6024563" y="45085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53351" y="3860801"/>
            <a:ext cx="2087563" cy="1800225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7824788" y="4005263"/>
            <a:ext cx="863600" cy="360362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867650" y="4057651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离线计算</a:t>
            </a:r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7896225" y="4940301"/>
            <a:ext cx="1619250" cy="360363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7923214" y="4945064"/>
            <a:ext cx="17351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视频相似度计算</a:t>
            </a:r>
            <a:r>
              <a:rPr lang="en-US" altLang="zh-CN" sz="1000"/>
              <a:t>+</a:t>
            </a:r>
            <a:r>
              <a:rPr lang="zh-CN" altLang="en-US" sz="1000"/>
              <a:t>用户相似度计算</a:t>
            </a:r>
          </a:p>
        </p:txBody>
      </p:sp>
      <p:sp>
        <p:nvSpPr>
          <p:cNvPr id="9247" name="AutoShape 31"/>
          <p:cNvSpPr>
            <a:spLocks noChangeArrowheads="1"/>
          </p:cNvSpPr>
          <p:nvPr/>
        </p:nvSpPr>
        <p:spPr bwMode="auto">
          <a:xfrm>
            <a:off x="9121776" y="3933825"/>
            <a:ext cx="574675" cy="719138"/>
          </a:xfrm>
          <a:prstGeom prst="can">
            <a:avLst>
              <a:gd name="adj" fmla="val 31285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8" name="双箭头 380"/>
          <p:cNvSpPr>
            <a:spLocks noChangeShapeType="1"/>
          </p:cNvSpPr>
          <p:nvPr/>
        </p:nvSpPr>
        <p:spPr bwMode="auto">
          <a:xfrm flipH="1">
            <a:off x="8761414" y="41497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双箭头 381"/>
          <p:cNvSpPr>
            <a:spLocks noChangeShapeType="1"/>
          </p:cNvSpPr>
          <p:nvPr/>
        </p:nvSpPr>
        <p:spPr bwMode="auto">
          <a:xfrm>
            <a:off x="8256589" y="4508501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032625" y="5373689"/>
            <a:ext cx="730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online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9320213" y="5391151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offline</a:t>
            </a:r>
          </a:p>
        </p:txBody>
      </p:sp>
      <p:cxnSp>
        <p:nvCxnSpPr>
          <p:cNvPr id="9252" name="AutoShape 36"/>
          <p:cNvCxnSpPr>
            <a:cxnSpLocks noChangeShapeType="1"/>
            <a:stCxn id="9227" idx="2"/>
            <a:endCxn id="9238" idx="1"/>
          </p:cNvCxnSpPr>
          <p:nvPr/>
        </p:nvCxnSpPr>
        <p:spPr bwMode="auto">
          <a:xfrm rot="5400000">
            <a:off x="7679532" y="2636045"/>
            <a:ext cx="792163" cy="180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3" name="AutoShape 37"/>
          <p:cNvCxnSpPr>
            <a:cxnSpLocks noChangeShapeType="1"/>
            <a:stCxn id="9247" idx="1"/>
            <a:endCxn id="9227" idx="3"/>
          </p:cNvCxnSpPr>
          <p:nvPr/>
        </p:nvCxnSpPr>
        <p:spPr bwMode="auto">
          <a:xfrm flipH="1" flipV="1">
            <a:off x="9409113" y="29241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600825" y="5949950"/>
            <a:ext cx="3086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推荐系统整体框架</a:t>
            </a:r>
          </a:p>
        </p:txBody>
      </p:sp>
    </p:spTree>
    <p:extLst>
      <p:ext uri="{BB962C8B-B14F-4D97-AF65-F5344CB8AC3E}">
        <p14:creationId xmlns:p14="http://schemas.microsoft.com/office/powerpoint/2010/main" val="595796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20875" y="549276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	-</a:t>
            </a:r>
            <a:r>
              <a:rPr lang="zh-CN" altLang="en-US" sz="1800"/>
              <a:t>数据获取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63801" y="1647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0246" name="文本框 2"/>
          <p:cNvSpPr txBox="1">
            <a:spLocks noChangeArrowheads="1"/>
          </p:cNvSpPr>
          <p:nvPr/>
        </p:nvSpPr>
        <p:spPr bwMode="auto">
          <a:xfrm>
            <a:off x="2063751" y="2012950"/>
            <a:ext cx="2303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爬取网页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解析网页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API</a:t>
            </a:r>
            <a:r>
              <a:rPr lang="zh-CN" altLang="en-US"/>
              <a:t>获取信息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持久化</a:t>
            </a:r>
          </a:p>
        </p:txBody>
      </p:sp>
      <p:pic>
        <p:nvPicPr>
          <p:cNvPr id="1024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916114"/>
            <a:ext cx="640715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913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-离线计算模块</a:t>
            </a:r>
          </a:p>
        </p:txBody>
      </p:sp>
      <p:pic>
        <p:nvPicPr>
          <p:cNvPr id="1126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1874838"/>
            <a:ext cx="6084887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文本框 1"/>
          <p:cNvSpPr txBox="1">
            <a:spLocks noChangeArrowheads="1"/>
          </p:cNvSpPr>
          <p:nvPr/>
        </p:nvSpPr>
        <p:spPr bwMode="auto">
          <a:xfrm>
            <a:off x="1992313" y="2060576"/>
            <a:ext cx="2374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获取视频信息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评论分解、生成标签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结构化生成统一视频数据结构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获取视频标签数据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计算视频相似度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循环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提取用户偏好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计算相似用户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持久化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退出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词汇管理（相关）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5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汉仪大黑简</vt:lpstr>
      <vt:lpstr>宋体</vt:lpstr>
      <vt:lpstr>Arial</vt:lpstr>
      <vt:lpstr>Arial Black</vt:lpstr>
      <vt:lpstr>Calibri</vt:lpstr>
      <vt:lpstr>Calibri Light</vt:lpstr>
      <vt:lpstr>Tahoma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1</cp:revision>
  <dcterms:created xsi:type="dcterms:W3CDTF">2015-03-24T05:34:07Z</dcterms:created>
  <dcterms:modified xsi:type="dcterms:W3CDTF">2015-03-24T05:34:16Z</dcterms:modified>
</cp:coreProperties>
</file>