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양재튼튼체B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D0"/>
    <a:srgbClr val="E7E2B9"/>
    <a:srgbClr val="C54047"/>
    <a:srgbClr val="56304B"/>
    <a:srgbClr val="F85059"/>
    <a:srgbClr val="373B47"/>
    <a:srgbClr val="F6BFC8"/>
    <a:srgbClr val="D3F7EF"/>
    <a:srgbClr val="C74047"/>
    <a:srgbClr val="F55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C10F7-60A5-4D8A-86B6-2DBD94FF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66188-66EC-437B-BE64-0A34A200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097DA-0EC4-47D7-9C68-96729AD9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3D17F-0810-4328-9E2A-3A27CF00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EE442-958E-4269-B186-5D58E56B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92310-AF97-4D7D-8212-972A8B0D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5FBDF-02C3-428B-B823-A6B6605E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5332F-6083-484A-8528-AD59447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0C383-03DE-4C0B-A7DC-96212EA3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039BA-397A-484D-BC62-70E47DF8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FD1649-1933-4118-9B16-2A1530B95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49B3A-11AC-47FB-AFD3-686C9E70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6B564-F307-4B4E-8EEE-5CBC16B4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84832-21B0-4A51-B318-4542CAF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2B561-CDC0-44B4-B074-796E057D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4FC62-EF28-47C4-A7B3-CF1960E1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2AAA2-511D-45DB-A060-AF6B5996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6F1D4-6588-4CF0-8942-ED35E86B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1233-9760-41B1-B57D-257C702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89566-FE16-4053-8EE1-C057DB2F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8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5C50-E0B0-4991-8C33-790C379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2820C-41A5-4F81-A404-C633784F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55282-6E25-4009-99F9-DFBE1E7F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D362-6B46-4035-83FA-B925FC7C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A332D-6407-420D-97BF-A041B5D5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2574-C5ED-4F2D-913D-E838507A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090B8-5701-475D-B080-94F1AD2E1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92C3B-1631-4C93-BD38-6683F1C3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2C3FA-C265-4A6A-8530-97161A9A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13BB9-5ED5-4230-9A85-DF37B6BF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2A3E6-F5C6-4F9F-A796-6B7AD9FD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D758-CC2A-4C5B-9B66-A5B0C802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67018-83FC-4D8B-B04E-05884EC7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C513B-4C72-4F9E-8E6A-F4472791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94AAB-4E49-4D4E-9663-DEE34CEEC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D9CC1-D370-483F-937A-0F26949E5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BD108B-33D4-458B-B2CD-E733C7CE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EFBB9-0B84-402B-BD26-064582FD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AB29A9-432C-4B8D-ABD2-00FF1A97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7886A-D5A9-4796-9087-6779F444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285DF0-EE5D-426A-AF4E-EDE5013C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9A47B-B6FD-4EF0-A61C-BBB9EFE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A147D-5016-43D7-9B24-1DBCF56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A0F10-C646-4B9B-88EF-39B1612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B0EF45-C3A5-4740-B900-59B80F65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52582-238B-4E8F-8413-FF52CB5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7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FA7E8-1ED9-46B2-BD76-386F4CC2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EA5F-15CC-4A91-95E7-49487EC2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83D09-E050-462B-AE46-661863A2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17856-3422-4602-ABFD-3F761D5D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416C5-D699-4EC6-90B5-420543F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3A1DE-34B4-4896-B51E-1DCB5571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F8A0-2DCA-4395-886D-59AF5E1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4CB644-E70E-4533-B2C3-8837EE554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AEFE8-598C-42BC-B2EC-E44AF354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D7EE2-D0DF-42E4-B1D5-4EEBFD4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62534-592E-4846-B73F-171B86A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45A5B-0345-40C7-99DA-9E564BC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A47A65-DA52-4C38-B104-BBF0A3A7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4C69A-527D-4B9B-BCD5-EC361158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56257-6584-4DF3-819E-A8FA1FA91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FF64-EA6A-406D-84DA-ECDE8F663C1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DC74-A41C-4F13-9C07-196740B2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AE1E-9225-41FB-83D1-F20200668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88495-DF48-4E9B-94C0-ECBC1D548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6B68F00F-81C6-4AC2-87BC-C6A0D35FD0D3}"/>
              </a:ext>
            </a:extLst>
          </p:cNvPr>
          <p:cNvSpPr/>
          <p:nvPr/>
        </p:nvSpPr>
        <p:spPr>
          <a:xfrm>
            <a:off x="4052773" y="4274993"/>
            <a:ext cx="4086453" cy="1239936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64F7248-DF6C-47D7-A36A-51D0BB551EF4}"/>
              </a:ext>
            </a:extLst>
          </p:cNvPr>
          <p:cNvSpPr/>
          <p:nvPr/>
        </p:nvSpPr>
        <p:spPr>
          <a:xfrm>
            <a:off x="1626393" y="1204571"/>
            <a:ext cx="8939211" cy="2123658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9F553-4ADA-4415-B050-E6A9F6329445}"/>
              </a:ext>
            </a:extLst>
          </p:cNvPr>
          <p:cNvSpPr txBox="1"/>
          <p:nvPr/>
        </p:nvSpPr>
        <p:spPr>
          <a:xfrm>
            <a:off x="1843314" y="1343071"/>
            <a:ext cx="850537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 b="0" i="0" dirty="0">
                <a:solidFill>
                  <a:srgbClr val="E7E2B9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모바일 프로그래밍</a:t>
            </a:r>
            <a:endParaRPr lang="en-US" altLang="ko-KR" sz="6000" b="0" i="0" dirty="0">
              <a:solidFill>
                <a:srgbClr val="E7E2B9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/>
            <a:r>
              <a:rPr lang="en-US" altLang="ko-KR" sz="50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14</a:t>
            </a:r>
            <a:r>
              <a:rPr lang="ko-KR" altLang="en-US" sz="50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장 </a:t>
            </a:r>
            <a:r>
              <a:rPr lang="en-US" altLang="ko-KR" sz="50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endParaRPr lang="ko-KR" altLang="en-US" sz="5000" b="0" i="0" dirty="0">
              <a:solidFill>
                <a:srgbClr val="E7E2B9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24129-FBEB-4183-8F64-A5DC613BCE23}"/>
              </a:ext>
            </a:extLst>
          </p:cNvPr>
          <p:cNvSpPr txBox="1"/>
          <p:nvPr/>
        </p:nvSpPr>
        <p:spPr>
          <a:xfrm>
            <a:off x="4260166" y="4343651"/>
            <a:ext cx="3805015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0" i="0" dirty="0">
                <a:solidFill>
                  <a:srgbClr val="E7E2B9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최승은 </a:t>
            </a:r>
            <a:r>
              <a:rPr lang="en-US" altLang="ko-KR" sz="2800" b="0" i="0" dirty="0">
                <a:solidFill>
                  <a:srgbClr val="E7E2B9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2016162060</a:t>
            </a: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한준호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2017162062</a:t>
            </a:r>
            <a:endParaRPr lang="ko-KR" altLang="en-US" sz="2800" b="0" i="0" dirty="0">
              <a:solidFill>
                <a:srgbClr val="E7E2B9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1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8E17241-BD30-4BA3-AEE7-AB4E27790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48" t="-1" b="1966"/>
          <a:stretch/>
        </p:blipFill>
        <p:spPr>
          <a:xfrm>
            <a:off x="399817" y="1766658"/>
            <a:ext cx="365091" cy="45638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F13D1F-C22C-4F0E-8904-A937BCCE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48" t="-1" b="1966"/>
          <a:stretch/>
        </p:blipFill>
        <p:spPr>
          <a:xfrm>
            <a:off x="6540758" y="1150147"/>
            <a:ext cx="457232" cy="914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084185" y="1150147"/>
            <a:ext cx="5005753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14-9: app/models.py</a:t>
            </a: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generate_auth_token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()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메소드는    사용자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id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필드를 인코딩하는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사인된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토큰을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verify_auth_token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()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메소드는 토큰을 갖고 올바르면 그 안에 저장된 사용자를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498B103-560F-44F9-93A8-1E0DB3F5067E}"/>
              </a:ext>
            </a:extLst>
          </p:cNvPr>
          <p:cNvSpPr/>
          <p:nvPr/>
        </p:nvSpPr>
        <p:spPr>
          <a:xfrm>
            <a:off x="352925" y="216151"/>
            <a:ext cx="4019783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CD73B-8588-4D31-A33F-203009ED2FC6}"/>
              </a:ext>
            </a:extLst>
          </p:cNvPr>
          <p:cNvSpPr txBox="1"/>
          <p:nvPr/>
        </p:nvSpPr>
        <p:spPr>
          <a:xfrm>
            <a:off x="560319" y="216151"/>
            <a:ext cx="3913380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토큰 기반 인증 지원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78E5F2-3E92-4A4A-A50B-858FB536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15" y="1785114"/>
            <a:ext cx="6277409" cy="454534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26EC1B-2BE5-47D8-A72F-B96334D9FD55}"/>
              </a:ext>
            </a:extLst>
          </p:cNvPr>
          <p:cNvSpPr/>
          <p:nvPr/>
        </p:nvSpPr>
        <p:spPr>
          <a:xfrm>
            <a:off x="582362" y="2909920"/>
            <a:ext cx="5958396" cy="2740604"/>
          </a:xfrm>
          <a:prstGeom prst="roundRect">
            <a:avLst>
              <a:gd name="adj" fmla="val 7865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E5AE2-68D5-4CBA-BBBC-E6E22B78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966"/>
          <a:stretch/>
        </p:blipFill>
        <p:spPr>
          <a:xfrm>
            <a:off x="399817" y="1150147"/>
            <a:ext cx="6140941" cy="699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4AC96E-A9AD-49D8-84FF-56187CD6EC27}"/>
              </a:ext>
            </a:extLst>
          </p:cNvPr>
          <p:cNvSpPr txBox="1"/>
          <p:nvPr/>
        </p:nvSpPr>
        <p:spPr>
          <a:xfrm>
            <a:off x="7266730" y="5468936"/>
            <a:ext cx="44366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(class User</a:t>
            </a:r>
            <a:r>
              <a:rPr lang="ko-KR" altLang="en-US" sz="16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의 맨 밑 </a:t>
            </a:r>
            <a:r>
              <a:rPr lang="ko-KR" altLang="en-US" sz="16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쯤에</a:t>
            </a:r>
            <a:r>
              <a:rPr lang="ko-KR" altLang="en-US" sz="16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작성</a:t>
            </a:r>
            <a:r>
              <a:rPr lang="en-US" altLang="ko-KR" sz="16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endParaRPr lang="ko-KR" altLang="en-US" sz="16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6B897D-B11D-4A09-89AF-4D6AD98B9187}"/>
              </a:ext>
            </a:extLst>
          </p:cNvPr>
          <p:cNvCxnSpPr>
            <a:cxnSpLocks/>
          </p:cNvCxnSpPr>
          <p:nvPr/>
        </p:nvCxnSpPr>
        <p:spPr>
          <a:xfrm flipH="1" flipV="1">
            <a:off x="6540758" y="5468936"/>
            <a:ext cx="772864" cy="18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31FED-41B8-42FC-81FF-DA60CF586A1B}"/>
              </a:ext>
            </a:extLst>
          </p:cNvPr>
          <p:cNvSpPr txBox="1"/>
          <p:nvPr/>
        </p:nvSpPr>
        <p:spPr>
          <a:xfrm>
            <a:off x="-57415" y="1734979"/>
            <a:ext cx="772864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생략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F554BB-D73E-40A0-812D-15A8E1CCEEC4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99817" y="1881612"/>
            <a:ext cx="315632" cy="11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2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4FABE0-6F44-4FEF-AB58-B252B4F9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1073234"/>
            <a:ext cx="7276459" cy="535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720346" y="1172130"/>
            <a:ext cx="4321419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14-10: app/api/authentication.py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토큰과 함께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리퀘스트를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인증하기 위해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 Flask-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HTTPAuth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를 위한 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verify_password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콜백은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일반적인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자격뿐만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아니라 토큰도 받을 수  있도록 수정되어야 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F373BB-7274-43BF-AC5D-BCD2EFC96FF7}"/>
              </a:ext>
            </a:extLst>
          </p:cNvPr>
          <p:cNvSpPr/>
          <p:nvPr/>
        </p:nvSpPr>
        <p:spPr>
          <a:xfrm>
            <a:off x="334326" y="2162279"/>
            <a:ext cx="7133273" cy="4268815"/>
          </a:xfrm>
          <a:prstGeom prst="roundRect">
            <a:avLst>
              <a:gd name="adj" fmla="val 212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6240E0-0B5F-4943-9DC0-A90F8158D425}"/>
              </a:ext>
            </a:extLst>
          </p:cNvPr>
          <p:cNvSpPr/>
          <p:nvPr/>
        </p:nvSpPr>
        <p:spPr>
          <a:xfrm>
            <a:off x="352925" y="1067373"/>
            <a:ext cx="3457075" cy="984165"/>
          </a:xfrm>
          <a:prstGeom prst="roundRect">
            <a:avLst>
              <a:gd name="adj" fmla="val 671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4B99F603-8DF3-43B3-B64C-CCE089D34247}"/>
              </a:ext>
            </a:extLst>
          </p:cNvPr>
          <p:cNvSpPr/>
          <p:nvPr/>
        </p:nvSpPr>
        <p:spPr>
          <a:xfrm>
            <a:off x="352925" y="216151"/>
            <a:ext cx="6794041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96F15-07E7-49B9-848A-FECF16FC8F06}"/>
              </a:ext>
            </a:extLst>
          </p:cNvPr>
          <p:cNvSpPr txBox="1"/>
          <p:nvPr/>
        </p:nvSpPr>
        <p:spPr>
          <a:xfrm>
            <a:off x="560319" y="216151"/>
            <a:ext cx="6614204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토큰 지원을 사용한 향상된 인증 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5488B-DA9C-4311-A833-4C18D5BA649B}"/>
              </a:ext>
            </a:extLst>
          </p:cNvPr>
          <p:cNvSpPr txBox="1"/>
          <p:nvPr/>
        </p:nvSpPr>
        <p:spPr>
          <a:xfrm>
            <a:off x="3854070" y="1349216"/>
            <a:ext cx="772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6BF48-C6EB-46EB-8D89-99C0A63F0919}"/>
              </a:ext>
            </a:extLst>
          </p:cNvPr>
          <p:cNvSpPr txBox="1"/>
          <p:nvPr/>
        </p:nvSpPr>
        <p:spPr>
          <a:xfrm>
            <a:off x="5167054" y="1718354"/>
            <a:ext cx="772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5537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8260559" y="1090612"/>
            <a:ext cx="3931441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14-11: app/api/authentication.py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클라이언트에 인증 토큰을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리턴하는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라우트는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또한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블루프린트에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추가됩니다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73BE0-4231-40DF-9333-B803B1E1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88"/>
          <a:stretch/>
        </p:blipFill>
        <p:spPr>
          <a:xfrm>
            <a:off x="352926" y="1090612"/>
            <a:ext cx="7813848" cy="1816711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EC3F82E-7260-410B-80C1-A55ADC5DEEF4}"/>
              </a:ext>
            </a:extLst>
          </p:cNvPr>
          <p:cNvSpPr/>
          <p:nvPr/>
        </p:nvSpPr>
        <p:spPr>
          <a:xfrm>
            <a:off x="352926" y="216151"/>
            <a:ext cx="3109244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ED4B0-DB3D-4137-A64D-0D47C8651CD6}"/>
              </a:ext>
            </a:extLst>
          </p:cNvPr>
          <p:cNvSpPr txBox="1"/>
          <p:nvPr/>
        </p:nvSpPr>
        <p:spPr>
          <a:xfrm>
            <a:off x="560319" y="216151"/>
            <a:ext cx="3026943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인증 토큰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1C8F9-858F-4666-A13F-4C628C204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46"/>
          <a:stretch/>
        </p:blipFill>
        <p:spPr>
          <a:xfrm>
            <a:off x="352926" y="2908463"/>
            <a:ext cx="7813848" cy="24255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0AE54A-0C18-4AE0-A05B-B6E5F28A4AB2}"/>
              </a:ext>
            </a:extLst>
          </p:cNvPr>
          <p:cNvSpPr/>
          <p:nvPr/>
        </p:nvSpPr>
        <p:spPr>
          <a:xfrm>
            <a:off x="352926" y="3031573"/>
            <a:ext cx="7813848" cy="2044519"/>
          </a:xfrm>
          <a:prstGeom prst="roundRect">
            <a:avLst>
              <a:gd name="adj" fmla="val 989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9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151078" y="1501659"/>
            <a:ext cx="3461971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14-12: app/models.py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url_for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249F2A-BD2F-4F2B-97B3-06C128F1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47" b="7140"/>
          <a:stretch/>
        </p:blipFill>
        <p:spPr>
          <a:xfrm>
            <a:off x="219076" y="1617172"/>
            <a:ext cx="6775322" cy="117230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42ABEB-1F33-4A4C-A0C6-729B06268F86}"/>
              </a:ext>
            </a:extLst>
          </p:cNvPr>
          <p:cNvSpPr/>
          <p:nvPr/>
        </p:nvSpPr>
        <p:spPr>
          <a:xfrm>
            <a:off x="189140" y="1877066"/>
            <a:ext cx="4785058" cy="26193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57CED-9299-4BB5-B417-62E8B24F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789545"/>
            <a:ext cx="8277077" cy="309345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DDB97CD-05B6-4A2B-ABDF-A1A7ED121B7D}"/>
              </a:ext>
            </a:extLst>
          </p:cNvPr>
          <p:cNvSpPr/>
          <p:nvPr/>
        </p:nvSpPr>
        <p:spPr>
          <a:xfrm>
            <a:off x="219074" y="3259015"/>
            <a:ext cx="8277077" cy="2585908"/>
          </a:xfrm>
          <a:prstGeom prst="roundRect">
            <a:avLst>
              <a:gd name="adj" fmla="val 3841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03ACD86F-1F2C-4A49-82FA-D620EF00E1D5}"/>
              </a:ext>
            </a:extLst>
          </p:cNvPr>
          <p:cNvSpPr/>
          <p:nvPr/>
        </p:nvSpPr>
        <p:spPr>
          <a:xfrm>
            <a:off x="352926" y="216151"/>
            <a:ext cx="7267074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1ED28-11D4-4E69-8BF5-D93A5D9925F6}"/>
              </a:ext>
            </a:extLst>
          </p:cNvPr>
          <p:cNvSpPr txBox="1"/>
          <p:nvPr/>
        </p:nvSpPr>
        <p:spPr>
          <a:xfrm>
            <a:off x="560319" y="216151"/>
            <a:ext cx="7074716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포스트를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JSON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직렬화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딕셔너리로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변환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7A855-86C2-4CC6-8AFD-481AC527A817}"/>
              </a:ext>
            </a:extLst>
          </p:cNvPr>
          <p:cNvSpPr txBox="1"/>
          <p:nvPr/>
        </p:nvSpPr>
        <p:spPr>
          <a:xfrm>
            <a:off x="8612798" y="2862582"/>
            <a:ext cx="346197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url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author,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comments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필드는 각각의 리소스에 대한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URL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을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리턴해야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따라서 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url_for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()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를 사용하여 생성되며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안에 정의됩니다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4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36671" y="1430216"/>
            <a:ext cx="456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14-13: app/models.py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006E6-788B-4981-93ED-8F1E670D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5" y="2006477"/>
            <a:ext cx="7992358" cy="340958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DDB97CD-05B6-4A2B-ABDF-A1A7ED121B7D}"/>
              </a:ext>
            </a:extLst>
          </p:cNvPr>
          <p:cNvSpPr/>
          <p:nvPr/>
        </p:nvSpPr>
        <p:spPr>
          <a:xfrm>
            <a:off x="195995" y="2497014"/>
            <a:ext cx="7992358" cy="2930770"/>
          </a:xfrm>
          <a:prstGeom prst="roundRect">
            <a:avLst>
              <a:gd name="adj" fmla="val 49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22109CC2-9830-4660-8CD4-4A5FDF789A3B}"/>
              </a:ext>
            </a:extLst>
          </p:cNvPr>
          <p:cNvSpPr/>
          <p:nvPr/>
        </p:nvSpPr>
        <p:spPr>
          <a:xfrm>
            <a:off x="352926" y="216151"/>
            <a:ext cx="7267074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BA2FC-7498-4833-BBE1-E7651750D20F}"/>
              </a:ext>
            </a:extLst>
          </p:cNvPr>
          <p:cNvSpPr txBox="1"/>
          <p:nvPr/>
        </p:nvSpPr>
        <p:spPr>
          <a:xfrm>
            <a:off x="560319" y="216151"/>
            <a:ext cx="7074716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사용자를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JSON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직렬화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딕셔너리로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1017-D936-47D6-85C0-193D202B38BD}"/>
              </a:ext>
            </a:extLst>
          </p:cNvPr>
          <p:cNvSpPr txBox="1"/>
          <p:nvPr/>
        </p:nvSpPr>
        <p:spPr>
          <a:xfrm>
            <a:off x="8293860" y="1779778"/>
            <a:ext cx="3912727" cy="386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User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모델을 위한 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to_json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()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메소드는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Post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와 비슷한 방법으로 만들어집니다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예제는 클라이언트에 제공된 리소스의 표현이 대응하는  데이터베이스 모델의 내부  표현과 동일할 필요가 없다는 것을 보여줍니다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0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831016" y="1160230"/>
            <a:ext cx="4196861" cy="505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14-14: app/models.py</a:t>
            </a: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endParaRPr lang="en-US" altLang="ko-KR" sz="1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이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구현은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JSON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딕셔너리에서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body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속성을 단지 사용만 하도록 선택합니다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Body_html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속성은 무시됩니다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서버 측 마크다운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랜더링이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body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속성이 수정될 때마다 자동으로 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트리거되기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때문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)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0E848A-A90B-4966-9C01-F2D771872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66"/>
          <a:stretch/>
        </p:blipFill>
        <p:spPr>
          <a:xfrm>
            <a:off x="364997" y="1146938"/>
            <a:ext cx="7271413" cy="11881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BEBF6C-E525-40C3-A81A-1314928D43EA}"/>
              </a:ext>
            </a:extLst>
          </p:cNvPr>
          <p:cNvSpPr/>
          <p:nvPr/>
        </p:nvSpPr>
        <p:spPr>
          <a:xfrm>
            <a:off x="352926" y="1642807"/>
            <a:ext cx="4271661" cy="2667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BE97DDE7-AEF0-408E-87BE-541047544844}"/>
              </a:ext>
            </a:extLst>
          </p:cNvPr>
          <p:cNvSpPr/>
          <p:nvPr/>
        </p:nvSpPr>
        <p:spPr>
          <a:xfrm>
            <a:off x="352926" y="216151"/>
            <a:ext cx="6083574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25159-DD5C-49AA-89B1-2850B070579E}"/>
              </a:ext>
            </a:extLst>
          </p:cNvPr>
          <p:cNvSpPr txBox="1"/>
          <p:nvPr/>
        </p:nvSpPr>
        <p:spPr>
          <a:xfrm>
            <a:off x="560319" y="216151"/>
            <a:ext cx="5922543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JSON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에서 블로그 포스트의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F48975-4BAB-4AEB-96A0-1A2DD6DF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7" y="2224342"/>
            <a:ext cx="7259342" cy="44175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A930A-E567-4C2B-BC31-00AFF67C545B}"/>
              </a:ext>
            </a:extLst>
          </p:cNvPr>
          <p:cNvSpPr/>
          <p:nvPr/>
        </p:nvSpPr>
        <p:spPr>
          <a:xfrm>
            <a:off x="352926" y="4014507"/>
            <a:ext cx="7271413" cy="1811862"/>
          </a:xfrm>
          <a:prstGeom prst="roundRect">
            <a:avLst>
              <a:gd name="adj" fmla="val 446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7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52926" y="1123477"/>
            <a:ext cx="11581166" cy="412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14-15: app/exceptions.py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폴더에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exceptions.py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만약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body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필드가 비어 있으면 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ValidationError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예외가 발생합니다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예외는 효과적으로 에러를 호출자에게 전달하여 에러 핸들링을 더 상위 레벨 코드에서  처리하도록 해 줍니다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2F270-AF38-4DDA-91D3-CB56DAD9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1" y="2265119"/>
            <a:ext cx="6596991" cy="1281112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1B1FD2B-6F06-41BF-B4E8-D92DE94A6A68}"/>
              </a:ext>
            </a:extLst>
          </p:cNvPr>
          <p:cNvSpPr/>
          <p:nvPr/>
        </p:nvSpPr>
        <p:spPr>
          <a:xfrm>
            <a:off x="352926" y="216151"/>
            <a:ext cx="414484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5CAC6-DDB3-446F-8270-51E223C30311}"/>
              </a:ext>
            </a:extLst>
          </p:cNvPr>
          <p:cNvSpPr txBox="1"/>
          <p:nvPr/>
        </p:nvSpPr>
        <p:spPr>
          <a:xfrm>
            <a:off x="560319" y="216151"/>
            <a:ext cx="40351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ValidationError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예외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6A4412-7E86-4CAA-91C5-1CF0C058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89" r="95071"/>
          <a:stretch/>
        </p:blipFill>
        <p:spPr>
          <a:xfrm>
            <a:off x="2714458" y="2263032"/>
            <a:ext cx="4329244" cy="3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4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52924" y="1218653"/>
            <a:ext cx="11510829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14-16: app/api/errors.py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이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핸들러는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블루프린터로부터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라우트가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처리되는 동안 예외가 발생할 때만 호출됩니다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7A2819-20C9-4CB8-9FC0-9D369FA7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60"/>
          <a:stretch/>
        </p:blipFill>
        <p:spPr>
          <a:xfrm>
            <a:off x="405911" y="2267402"/>
            <a:ext cx="8705764" cy="981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3B6327-5A27-409D-808B-C39F7172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27"/>
          <a:stretch/>
        </p:blipFill>
        <p:spPr>
          <a:xfrm>
            <a:off x="405911" y="3248438"/>
            <a:ext cx="8705763" cy="2715141"/>
          </a:xfrm>
          <a:prstGeom prst="rect">
            <a:avLst/>
          </a:prstGeom>
        </p:spPr>
      </p:pic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89FA6D21-35C2-438F-AF95-BA32572646D4}"/>
              </a:ext>
            </a:extLst>
          </p:cNvPr>
          <p:cNvSpPr/>
          <p:nvPr/>
        </p:nvSpPr>
        <p:spPr>
          <a:xfrm>
            <a:off x="352925" y="216151"/>
            <a:ext cx="8166809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69B56-468B-4454-B2A5-1B39B4F07ECA}"/>
              </a:ext>
            </a:extLst>
          </p:cNvPr>
          <p:cNvSpPr txBox="1"/>
          <p:nvPr/>
        </p:nvSpPr>
        <p:spPr>
          <a:xfrm>
            <a:off x="560319" y="216151"/>
            <a:ext cx="7950635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ValidationError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예외를 위한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7D3750E-C618-4639-8BC2-C0065562780D}"/>
              </a:ext>
            </a:extLst>
          </p:cNvPr>
          <p:cNvSpPr/>
          <p:nvPr/>
        </p:nvSpPr>
        <p:spPr>
          <a:xfrm>
            <a:off x="405911" y="5057648"/>
            <a:ext cx="5010152" cy="905931"/>
          </a:xfrm>
          <a:prstGeom prst="roundRect">
            <a:avLst>
              <a:gd name="adj" fmla="val 446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46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8475CB-36A6-48BD-AAFD-F0DE4947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" y="1827245"/>
            <a:ext cx="7081669" cy="4471988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F8F857DE-46CC-4185-B9B0-BE4097112D7E}"/>
              </a:ext>
            </a:extLst>
          </p:cNvPr>
          <p:cNvSpPr/>
          <p:nvPr/>
        </p:nvSpPr>
        <p:spPr>
          <a:xfrm>
            <a:off x="352925" y="216151"/>
            <a:ext cx="6492995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C06BA-9332-4997-8BD2-4A4185AC531E}"/>
              </a:ext>
            </a:extLst>
          </p:cNvPr>
          <p:cNvSpPr txBox="1"/>
          <p:nvPr/>
        </p:nvSpPr>
        <p:spPr>
          <a:xfrm>
            <a:off x="560319" y="216151"/>
            <a:ext cx="63211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포스트에 대한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GET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리소스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5B12B-A398-4F7B-A0C1-B8CB09072BE6}"/>
              </a:ext>
            </a:extLst>
          </p:cNvPr>
          <p:cNvSpPr txBox="1"/>
          <p:nvPr/>
        </p:nvSpPr>
        <p:spPr>
          <a:xfrm>
            <a:off x="352925" y="944514"/>
            <a:ext cx="1158116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14-17: app/api/posts.py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폴더에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posts.py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68E36-E593-4CF9-8C2C-6DE306E86C39}"/>
              </a:ext>
            </a:extLst>
          </p:cNvPr>
          <p:cNvSpPr txBox="1"/>
          <p:nvPr/>
        </p:nvSpPr>
        <p:spPr>
          <a:xfrm>
            <a:off x="7434594" y="1977576"/>
            <a:ext cx="4689588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첫 번째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포스트의 컬렉션에 대한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리퀘스트를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처리합니다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이 함수는 모든 포스트에 대해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JSON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버전을 생성하기 위해 리스트를 사용합니다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두번째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하나의 블로그 포스트를 리턴하고 주어진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id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를 데이터베이스에서 찾을 수 없을 때는 코드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404 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에러와 함께 응답합니다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72AF66F-10A8-4989-BAE0-CA7EA459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5"/>
          <a:stretch/>
        </p:blipFill>
        <p:spPr>
          <a:xfrm>
            <a:off x="199293" y="1689151"/>
            <a:ext cx="8055688" cy="4113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52925" y="1194573"/>
            <a:ext cx="3855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14-18: app/api/posts.py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C5FFBD-2F5F-4431-B30E-705CFEABE259}"/>
              </a:ext>
            </a:extLst>
          </p:cNvPr>
          <p:cNvSpPr/>
          <p:nvPr/>
        </p:nvSpPr>
        <p:spPr>
          <a:xfrm>
            <a:off x="199293" y="3196452"/>
            <a:ext cx="8055688" cy="2466975"/>
          </a:xfrm>
          <a:prstGeom prst="roundRect">
            <a:avLst>
              <a:gd name="adj" fmla="val 723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084277C0-9972-4793-99EF-B7754904D6D3}"/>
              </a:ext>
            </a:extLst>
          </p:cNvPr>
          <p:cNvSpPr/>
          <p:nvPr/>
        </p:nvSpPr>
        <p:spPr>
          <a:xfrm>
            <a:off x="352925" y="216151"/>
            <a:ext cx="6492995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2D89-6244-47CF-A0D3-63F79A5C4222}"/>
              </a:ext>
            </a:extLst>
          </p:cNvPr>
          <p:cNvSpPr txBox="1"/>
          <p:nvPr/>
        </p:nvSpPr>
        <p:spPr>
          <a:xfrm>
            <a:off x="560319" y="216151"/>
            <a:ext cx="63211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포스트를 위한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POST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리소스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83B2-A0CB-4A11-9A57-E2D09414C272}"/>
              </a:ext>
            </a:extLst>
          </p:cNvPr>
          <p:cNvSpPr txBox="1"/>
          <p:nvPr/>
        </p:nvSpPr>
        <p:spPr>
          <a:xfrm>
            <a:off x="8289448" y="1609789"/>
            <a:ext cx="3855660" cy="419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Permission_required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데코레이터는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인증된 사용자들이 블로그 포스트를 작성할 권한을 갖도록 보장합니다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블로그 포스트는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JSON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데이터로부터 생성되며 그 작성자는 정확하게 인증된 사용자로 할당됩니다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데이터베이스에 모델이 작성된 후에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201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상태 코드가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리턴되며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Location 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헤더가 새로 생성된 리소스의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URL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과 함께 추가됩니다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90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6BB55A-9034-45E6-8639-3A84036A0C60}"/>
              </a:ext>
            </a:extLst>
          </p:cNvPr>
          <p:cNvSpPr txBox="1"/>
          <p:nvPr/>
        </p:nvSpPr>
        <p:spPr>
          <a:xfrm>
            <a:off x="3993330" y="411833"/>
            <a:ext cx="7596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(Representational State Transfer Application Programming Interface)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ED4A4030-8C5F-4664-BF28-F1CF9C0AC87D}"/>
              </a:ext>
            </a:extLst>
          </p:cNvPr>
          <p:cNvSpPr/>
          <p:nvPr/>
        </p:nvSpPr>
        <p:spPr>
          <a:xfrm>
            <a:off x="395173" y="202442"/>
            <a:ext cx="3390763" cy="922649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E4474-DBA3-4FA0-997F-97F6B066FC32}"/>
              </a:ext>
            </a:extLst>
          </p:cNvPr>
          <p:cNvSpPr txBox="1"/>
          <p:nvPr/>
        </p:nvSpPr>
        <p:spPr>
          <a:xfrm>
            <a:off x="602567" y="271100"/>
            <a:ext cx="2962754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REST</a:t>
            </a:r>
            <a:r>
              <a:rPr lang="ko-KR" altLang="en-US" sz="32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32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32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란</a:t>
            </a:r>
            <a:r>
              <a:rPr lang="en-US" altLang="ko-KR" sz="32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?</a:t>
            </a:r>
            <a:endParaRPr lang="ko-KR" altLang="en-US" sz="3200" b="0" i="0" dirty="0">
              <a:solidFill>
                <a:srgbClr val="E7E2B9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E0E25-AFAC-45D7-A093-1E4BC1840ABD}"/>
              </a:ext>
            </a:extLst>
          </p:cNvPr>
          <p:cNvSpPr txBox="1"/>
          <p:nvPr/>
        </p:nvSpPr>
        <p:spPr>
          <a:xfrm>
            <a:off x="938127" y="3140762"/>
            <a:ext cx="3267110" cy="212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REST API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의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구성</a:t>
            </a:r>
            <a:endParaRPr lang="en-US" altLang="ko-KR" sz="2400" b="0" i="0" dirty="0">
              <a:solidFill>
                <a:srgbClr val="222222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b="0" i="0" dirty="0">
              <a:solidFill>
                <a:srgbClr val="222222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자원</a:t>
            </a:r>
            <a:r>
              <a:rPr lang="en-US" altLang="ko-KR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(resource) – URL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행위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(verb) – HTTP Method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표현</a:t>
            </a:r>
            <a:r>
              <a:rPr lang="en-US" altLang="ko-KR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(representations)</a:t>
            </a:r>
            <a:endParaRPr lang="ko-KR" altLang="en-US" b="0" i="0" dirty="0">
              <a:solidFill>
                <a:srgbClr val="222222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561161-557A-47DA-B643-21C6FFA6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45" y="3829484"/>
            <a:ext cx="6335828" cy="20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0FDC3-DF74-4302-A3B9-ED1E02E2E30D}"/>
              </a:ext>
            </a:extLst>
          </p:cNvPr>
          <p:cNvSpPr txBox="1"/>
          <p:nvPr/>
        </p:nvSpPr>
        <p:spPr>
          <a:xfrm>
            <a:off x="4918044" y="3240112"/>
            <a:ext cx="2956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REST API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의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5E046-C50A-484B-A8A6-F445D75BB9D5}"/>
              </a:ext>
            </a:extLst>
          </p:cNvPr>
          <p:cNvSpPr txBox="1"/>
          <p:nvPr/>
        </p:nvSpPr>
        <p:spPr>
          <a:xfrm>
            <a:off x="663408" y="1636357"/>
            <a:ext cx="10865183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웹 상의 자료를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HTTP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위에서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SOAP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이나 쿠키를 통한 세션 </a:t>
            </a:r>
            <a:r>
              <a:rPr lang="ko-KR" altLang="en-US" sz="2400" b="0" i="0" dirty="0" err="1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트랙킹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 같은</a:t>
            </a:r>
            <a:endParaRPr lang="en-US" altLang="ko-KR" sz="2400" b="0" i="0" dirty="0">
              <a:solidFill>
                <a:srgbClr val="222222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400" dirty="0">
                <a:solidFill>
                  <a:srgbClr val="22222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 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별도의 전송 계층 없이 전송하기 위한 아주 간단한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106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464B7C-BBE7-41D2-968E-D59DFC1A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6" y="2086659"/>
            <a:ext cx="8062402" cy="4219575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D269963-9319-4F66-AD2F-756B3815A000}"/>
              </a:ext>
            </a:extLst>
          </p:cNvPr>
          <p:cNvSpPr/>
          <p:nvPr/>
        </p:nvSpPr>
        <p:spPr>
          <a:xfrm>
            <a:off x="352926" y="216151"/>
            <a:ext cx="614166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689F4-B37E-4B70-BF36-495544791DBD}"/>
              </a:ext>
            </a:extLst>
          </p:cNvPr>
          <p:cNvSpPr txBox="1"/>
          <p:nvPr/>
        </p:nvSpPr>
        <p:spPr>
          <a:xfrm>
            <a:off x="560319" y="216151"/>
            <a:ext cx="63211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permission_required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9DD41-C14B-4664-B278-8BBAC85C6517}"/>
              </a:ext>
            </a:extLst>
          </p:cNvPr>
          <p:cNvSpPr txBox="1"/>
          <p:nvPr/>
        </p:nvSpPr>
        <p:spPr>
          <a:xfrm>
            <a:off x="352925" y="944514"/>
            <a:ext cx="11581166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14-19: app/api/decorators.py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폴더에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decorators.py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BF7-7AE4-4984-AE9F-D5EBF3755720}"/>
              </a:ext>
            </a:extLst>
          </p:cNvPr>
          <p:cNvSpPr txBox="1"/>
          <p:nvPr/>
        </p:nvSpPr>
        <p:spPr>
          <a:xfrm>
            <a:off x="8289448" y="2612469"/>
            <a:ext cx="3855660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새로운 블로그 포스트를 생성할 때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비권한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사용자를 차단하는 데 사용되는 </a:t>
            </a:r>
            <a:r>
              <a:rPr lang="en-US" altLang="ko-KR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permission_required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데코레이터는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애플리케이션에서 사용하는 것과 비슷하지만 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블루프린트에</a:t>
            </a:r>
            <a:r>
              <a:rPr lang="ko-KR" altLang="en-US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커스터마이즈 되어있습니다</a:t>
            </a:r>
            <a:r>
              <a:rPr lang="en-US" altLang="ko-KR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80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716047" y="1263161"/>
            <a:ext cx="424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14-20: app/api/posts.py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5FD26-91B1-4CE7-8FF0-DF0B1759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0" b="52686"/>
          <a:stretch/>
        </p:blipFill>
        <p:spPr>
          <a:xfrm>
            <a:off x="352925" y="1263161"/>
            <a:ext cx="7245891" cy="2417885"/>
          </a:xfrm>
          <a:prstGeom prst="rect">
            <a:avLst/>
          </a:prstGeom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7A70B63-FFE4-4DC7-B03B-5256D4A54548}"/>
              </a:ext>
            </a:extLst>
          </p:cNvPr>
          <p:cNvSpPr/>
          <p:nvPr/>
        </p:nvSpPr>
        <p:spPr>
          <a:xfrm>
            <a:off x="352925" y="216151"/>
            <a:ext cx="6321127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E458-1C45-4C68-9717-FD91606728E5}"/>
              </a:ext>
            </a:extLst>
          </p:cNvPr>
          <p:cNvSpPr txBox="1"/>
          <p:nvPr/>
        </p:nvSpPr>
        <p:spPr>
          <a:xfrm>
            <a:off x="560319" y="216151"/>
            <a:ext cx="63211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포스트를 위한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PUT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리소스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491418-F4CF-4FEF-85D1-665EABDE8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86"/>
          <a:stretch/>
        </p:blipFill>
        <p:spPr>
          <a:xfrm>
            <a:off x="352925" y="3681046"/>
            <a:ext cx="7245891" cy="272639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0E5183-E44B-4452-881D-0FBC88B1CA98}"/>
              </a:ext>
            </a:extLst>
          </p:cNvPr>
          <p:cNvSpPr/>
          <p:nvPr/>
        </p:nvSpPr>
        <p:spPr>
          <a:xfrm>
            <a:off x="352924" y="3637835"/>
            <a:ext cx="5848583" cy="2769607"/>
          </a:xfrm>
          <a:prstGeom prst="roundRect">
            <a:avLst>
              <a:gd name="adj" fmla="val 7071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39147-86AB-4EE0-9E64-6B99403DFBBD}"/>
              </a:ext>
            </a:extLst>
          </p:cNvPr>
          <p:cNvSpPr txBox="1"/>
          <p:nvPr/>
        </p:nvSpPr>
        <p:spPr>
          <a:xfrm>
            <a:off x="7716047" y="2095500"/>
            <a:ext cx="4240259" cy="386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블로그 포스트에 글을 작성하는 권한에 대한 표준 체크는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데코레이터에서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이뤄지지만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사용자가 블로그 포스트를 편집할 수 있도록 해줍니다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이 체크가 여러 뷰 함수에 추가된다면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데코레이터의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구축은 코드 반복을 피할 수 있는 좋은 방법입니다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88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52926" y="970260"/>
            <a:ext cx="527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14-21: app/api/posts.py</a:t>
            </a:r>
            <a:endParaRPr lang="ko-KR" altLang="en-US" sz="24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9F22F7-4F97-45C2-B036-318B70C12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5"/>
          <a:stretch/>
        </p:blipFill>
        <p:spPr>
          <a:xfrm>
            <a:off x="352926" y="1551067"/>
            <a:ext cx="7536705" cy="497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7B039-EB5A-4EBF-9510-4769E8F0B3D9}"/>
              </a:ext>
            </a:extLst>
          </p:cNvPr>
          <p:cNvSpPr txBox="1"/>
          <p:nvPr/>
        </p:nvSpPr>
        <p:spPr>
          <a:xfrm>
            <a:off x="8159262" y="1431925"/>
            <a:ext cx="3801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폴더에 있는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posts.py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 내용을 수정합니다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4D58A95-491D-4F2B-A8CD-820C377DFB8C}"/>
              </a:ext>
            </a:extLst>
          </p:cNvPr>
          <p:cNvSpPr/>
          <p:nvPr/>
        </p:nvSpPr>
        <p:spPr>
          <a:xfrm>
            <a:off x="352926" y="216151"/>
            <a:ext cx="4128912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45C4F-5C50-4BBD-BA27-7BFAA2B94E4E}"/>
              </a:ext>
            </a:extLst>
          </p:cNvPr>
          <p:cNvSpPr txBox="1"/>
          <p:nvPr/>
        </p:nvSpPr>
        <p:spPr>
          <a:xfrm>
            <a:off x="560320" y="216151"/>
            <a:ext cx="4128912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포스트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페이지네이션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061B6B-0BAE-48A5-B6DB-FEAB9B82E033}"/>
              </a:ext>
            </a:extLst>
          </p:cNvPr>
          <p:cNvSpPr/>
          <p:nvPr/>
        </p:nvSpPr>
        <p:spPr>
          <a:xfrm>
            <a:off x="317757" y="1508093"/>
            <a:ext cx="7571874" cy="5021661"/>
          </a:xfrm>
          <a:prstGeom prst="roundRect">
            <a:avLst>
              <a:gd name="adj" fmla="val 2122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AC7C0-8AAC-4C01-9D72-9E1EFCF4982A}"/>
              </a:ext>
            </a:extLst>
          </p:cNvPr>
          <p:cNvSpPr txBox="1"/>
          <p:nvPr/>
        </p:nvSpPr>
        <p:spPr>
          <a:xfrm>
            <a:off x="6881876" y="1610402"/>
            <a:ext cx="77286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solidFill>
                  <a:srgbClr val="FF0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332F2-D062-40B8-97E0-C8280853C8BD}"/>
              </a:ext>
            </a:extLst>
          </p:cNvPr>
          <p:cNvSpPr txBox="1"/>
          <p:nvPr/>
        </p:nvSpPr>
        <p:spPr>
          <a:xfrm>
            <a:off x="8159262" y="2838695"/>
            <a:ext cx="3801939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리소스의 컬렉션을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리턴하는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GET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리퀘스트는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거대 규모의 컬렉션을 관리하기에는 비용이 많이 들고 어렵습니다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따라서 웹 서비스는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페이지네이션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  컬렉션을 선택할 수 있습니다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2F9322DE-9D24-431B-B63B-B5BEDE769813}"/>
              </a:ext>
            </a:extLst>
          </p:cNvPr>
          <p:cNvSpPr/>
          <p:nvPr/>
        </p:nvSpPr>
        <p:spPr>
          <a:xfrm>
            <a:off x="1626394" y="2367171"/>
            <a:ext cx="8939211" cy="2123658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8F02C-8D3F-401D-96C9-85CDFC89F709}"/>
              </a:ext>
            </a:extLst>
          </p:cNvPr>
          <p:cNvSpPr txBox="1"/>
          <p:nvPr/>
        </p:nvSpPr>
        <p:spPr>
          <a:xfrm>
            <a:off x="1843313" y="2644170"/>
            <a:ext cx="85053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500" b="0" i="0" dirty="0">
                <a:solidFill>
                  <a:srgbClr val="E7E2B9"/>
                </a:solidFill>
                <a:effectLst/>
                <a:latin typeface="양재튼튼체B" panose="02020603020101020101" pitchFamily="18" charset="-127"/>
                <a:ea typeface="양재튼튼체B" panose="02020603020101020101" pitchFamily="18" charset="-127"/>
              </a:rPr>
              <a:t>THANK YOU!</a:t>
            </a:r>
            <a:endParaRPr lang="ko-KR" altLang="en-US" sz="9500" b="0" i="0" dirty="0">
              <a:solidFill>
                <a:srgbClr val="E7E2B9"/>
              </a:solidFill>
              <a:effectLst/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26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691553" y="2346264"/>
            <a:ext cx="3946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14-2: app/api/__init__.py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A89E4-BA02-45DA-8D4B-F47808D6911B}"/>
              </a:ext>
            </a:extLst>
          </p:cNvPr>
          <p:cNvSpPr txBox="1"/>
          <p:nvPr/>
        </p:nvSpPr>
        <p:spPr>
          <a:xfrm>
            <a:off x="691553" y="1038969"/>
            <a:ext cx="8922230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 안에 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폴더를 생성합니다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폴더 안에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__init__.py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A9F97-2BA5-4215-B547-4F52B30CD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76"/>
          <a:stretch/>
        </p:blipFill>
        <p:spPr>
          <a:xfrm>
            <a:off x="560319" y="2845809"/>
            <a:ext cx="10974135" cy="430887"/>
          </a:xfrm>
          <a:prstGeom prst="rect">
            <a:avLst/>
          </a:prstGeom>
        </p:spPr>
      </p:pic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C0E99E43-8F66-4EB8-A1CB-EE31C223AE45}"/>
              </a:ext>
            </a:extLst>
          </p:cNvPr>
          <p:cNvSpPr/>
          <p:nvPr/>
        </p:nvSpPr>
        <p:spPr>
          <a:xfrm>
            <a:off x="352925" y="216151"/>
            <a:ext cx="451385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64EF0-5BAC-4F77-B23A-C2CC5F3981E5}"/>
              </a:ext>
            </a:extLst>
          </p:cNvPr>
          <p:cNvSpPr txBox="1"/>
          <p:nvPr/>
        </p:nvSpPr>
        <p:spPr>
          <a:xfrm>
            <a:off x="560319" y="216151"/>
            <a:ext cx="4306456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생성자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4B468-D675-439B-9787-1AA2A165F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33"/>
          <a:stretch/>
        </p:blipFill>
        <p:spPr>
          <a:xfrm>
            <a:off x="560319" y="3276696"/>
            <a:ext cx="10974135" cy="1872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8791D-A212-45BE-829E-89BA542F19A6}"/>
              </a:ext>
            </a:extLst>
          </p:cNvPr>
          <p:cNvSpPr txBox="1"/>
          <p:nvPr/>
        </p:nvSpPr>
        <p:spPr>
          <a:xfrm>
            <a:off x="691553" y="5294656"/>
            <a:ext cx="9799984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API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블루프린트는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독립된 모듈에서 각 리소스를 구현합니다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모듈은 인증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,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 처리를 다루며 커스텀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데코레이터를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제공합니다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3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405660" y="2479102"/>
            <a:ext cx="5133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14-3: app/__init__.py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E988EE-4A4A-43B9-8488-17AE76E3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69" y="499305"/>
            <a:ext cx="6556690" cy="562002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67FC74-F0B2-4F45-8703-E9CC15F60E9E}"/>
              </a:ext>
            </a:extLst>
          </p:cNvPr>
          <p:cNvSpPr/>
          <p:nvPr/>
        </p:nvSpPr>
        <p:spPr>
          <a:xfrm>
            <a:off x="5311287" y="4819260"/>
            <a:ext cx="6130436" cy="718417"/>
          </a:xfrm>
          <a:prstGeom prst="roundRect">
            <a:avLst>
              <a:gd name="adj" fmla="val 6099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8F897AA-3351-4D0A-B675-E807437010C0}"/>
              </a:ext>
            </a:extLst>
          </p:cNvPr>
          <p:cNvSpPr/>
          <p:nvPr/>
        </p:nvSpPr>
        <p:spPr>
          <a:xfrm>
            <a:off x="352925" y="216151"/>
            <a:ext cx="451385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07CF8-EA01-47A7-AA8D-A8EE22811C19}"/>
              </a:ext>
            </a:extLst>
          </p:cNvPr>
          <p:cNvSpPr txBox="1"/>
          <p:nvPr/>
        </p:nvSpPr>
        <p:spPr>
          <a:xfrm>
            <a:off x="560319" y="216151"/>
            <a:ext cx="4306456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FECDB-ED6A-4698-AB3D-A60FFE8C63A0}"/>
              </a:ext>
            </a:extLst>
          </p:cNvPr>
          <p:cNvSpPr txBox="1"/>
          <p:nvPr/>
        </p:nvSpPr>
        <p:spPr>
          <a:xfrm>
            <a:off x="405660" y="1320323"/>
            <a:ext cx="8922230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 안에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__init__.py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</a:t>
            </a: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내용을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추가합니다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E33E2-146D-4AE0-9860-6D310F595DCA}"/>
              </a:ext>
            </a:extLst>
          </p:cNvPr>
          <p:cNvSpPr txBox="1"/>
          <p:nvPr/>
        </p:nvSpPr>
        <p:spPr>
          <a:xfrm>
            <a:off x="405660" y="4819260"/>
            <a:ext cx="5133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블루프린트로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등록합니다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1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71168" y="2178320"/>
            <a:ext cx="5588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14-4: app/main/errors.py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17C5C-476E-4F49-8145-494A63D8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2" y="2609206"/>
            <a:ext cx="8702909" cy="335902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67FC74-F0B2-4F45-8703-E9CC15F60E9E}"/>
              </a:ext>
            </a:extLst>
          </p:cNvPr>
          <p:cNvSpPr/>
          <p:nvPr/>
        </p:nvSpPr>
        <p:spPr>
          <a:xfrm>
            <a:off x="1397034" y="3429000"/>
            <a:ext cx="7969703" cy="198706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828AB-62AE-4F60-BD6D-F10C355D489C}"/>
              </a:ext>
            </a:extLst>
          </p:cNvPr>
          <p:cNvSpPr txBox="1"/>
          <p:nvPr/>
        </p:nvSpPr>
        <p:spPr>
          <a:xfrm>
            <a:off x="771168" y="1077878"/>
            <a:ext cx="9345488" cy="104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URL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 참조된 리소스를 찾을 수 없을 때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404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에러를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핸들링합니다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app/main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 안에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있는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errors.py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 내용을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추가합니다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ACB2F429-EDCF-4E57-93AC-B728090C541F}"/>
              </a:ext>
            </a:extLst>
          </p:cNvPr>
          <p:cNvSpPr/>
          <p:nvPr/>
        </p:nvSpPr>
        <p:spPr>
          <a:xfrm>
            <a:off x="352925" y="216151"/>
            <a:ext cx="737937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6C8EE-2CB4-46D8-BB70-F24A3069A363}"/>
              </a:ext>
            </a:extLst>
          </p:cNvPr>
          <p:cNvSpPr txBox="1"/>
          <p:nvPr/>
        </p:nvSpPr>
        <p:spPr>
          <a:xfrm>
            <a:off x="560319" y="216151"/>
            <a:ext cx="9990450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HTTP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콘텐츠 협상을 이용한 에러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81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560318" y="2203351"/>
            <a:ext cx="415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14-5: app/api/errors.py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7AA89-05B8-47AB-A8D1-10E87A109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" b="87980"/>
          <a:stretch/>
        </p:blipFill>
        <p:spPr>
          <a:xfrm>
            <a:off x="799480" y="2719761"/>
            <a:ext cx="10976535" cy="1175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F0DBC-6B76-476A-8345-E36B4A6510DF}"/>
              </a:ext>
            </a:extLst>
          </p:cNvPr>
          <p:cNvSpPr txBox="1"/>
          <p:nvPr/>
        </p:nvSpPr>
        <p:spPr>
          <a:xfrm>
            <a:off x="560318" y="1041797"/>
            <a:ext cx="1121569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리퀘스트와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함께 전송된 인증 자격이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리퀘스트에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대해 불충분할 때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403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에러를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핸들링합니다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 안에 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errors.py 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7B3B96-F9F8-4A5F-8E39-A70685B8E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" t="62102" b="17074"/>
          <a:stretch/>
        </p:blipFill>
        <p:spPr>
          <a:xfrm>
            <a:off x="799480" y="3895519"/>
            <a:ext cx="10976534" cy="2036900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213C079-F6DA-4939-8E5B-7C674F9E5DF6}"/>
              </a:ext>
            </a:extLst>
          </p:cNvPr>
          <p:cNvSpPr/>
          <p:nvPr/>
        </p:nvSpPr>
        <p:spPr>
          <a:xfrm>
            <a:off x="352924" y="216151"/>
            <a:ext cx="7104763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46144-D8B5-43D0-A4D7-EDA6CE9DCDC5}"/>
              </a:ext>
            </a:extLst>
          </p:cNvPr>
          <p:cNvSpPr txBox="1"/>
          <p:nvPr/>
        </p:nvSpPr>
        <p:spPr>
          <a:xfrm>
            <a:off x="560318" y="216151"/>
            <a:ext cx="67783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403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상태 코드를 위한 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API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31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137452" y="3110646"/>
            <a:ext cx="4838281" cy="17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14-6: app/api/authentication.py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폴더 안에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authentication.py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파일을 생성 후 작성합니다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26E2A2-7C54-4716-B6F3-2DBDA1FE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2055898"/>
            <a:ext cx="6689743" cy="390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9F083-F705-4022-B095-1FAFB7D158A8}"/>
              </a:ext>
            </a:extLst>
          </p:cNvPr>
          <p:cNvSpPr txBox="1"/>
          <p:nvPr/>
        </p:nvSpPr>
        <p:spPr>
          <a:xfrm>
            <a:off x="7309594" y="2245828"/>
            <a:ext cx="3461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pip install 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flask_httpauth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50960-AC50-4FA2-A11D-1D4ED7F29991}"/>
              </a:ext>
            </a:extLst>
          </p:cNvPr>
          <p:cNvSpPr txBox="1"/>
          <p:nvPr/>
        </p:nvSpPr>
        <p:spPr>
          <a:xfrm>
            <a:off x="352925" y="893653"/>
            <a:ext cx="11545998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5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HTTP </a:t>
            </a:r>
            <a:r>
              <a:rPr lang="ko-KR" altLang="en-US" sz="215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기본 인증</a:t>
            </a:r>
            <a:endParaRPr lang="en-US" altLang="ko-KR" sz="215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5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확장이 어떻게 초기화되고 검증 </a:t>
            </a:r>
            <a:r>
              <a:rPr lang="ko-KR" altLang="en-US" sz="215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콜백을</a:t>
            </a:r>
            <a:r>
              <a:rPr lang="ko-KR" altLang="en-US" sz="215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사용하여 어떻게 제공되는지 보여주는 예제입니다</a:t>
            </a:r>
            <a:r>
              <a:rPr lang="en-US" altLang="ko-KR" sz="215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15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DE21E0F7-08F3-434A-ACA6-A138705826FB}"/>
              </a:ext>
            </a:extLst>
          </p:cNvPr>
          <p:cNvSpPr/>
          <p:nvPr/>
        </p:nvSpPr>
        <p:spPr>
          <a:xfrm>
            <a:off x="352925" y="216151"/>
            <a:ext cx="5986588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CDD16-BC8F-4634-89CD-24EBC1642FAB}"/>
              </a:ext>
            </a:extLst>
          </p:cNvPr>
          <p:cNvSpPr txBox="1"/>
          <p:nvPr/>
        </p:nvSpPr>
        <p:spPr>
          <a:xfrm>
            <a:off x="560318" y="216151"/>
            <a:ext cx="5711527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HTTPAuth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를 이용한 사용자 인증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7A81C8-9052-40D6-A038-C585B87FB9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74105" y="2245828"/>
            <a:ext cx="1935489" cy="2154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7361840" y="2567905"/>
            <a:ext cx="4133402" cy="259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14-7: app/api/authentication.py</a:t>
            </a:r>
          </a:p>
          <a:p>
            <a:pPr>
              <a:lnSpc>
                <a:spcPct val="125000"/>
              </a:lnSpc>
            </a:pP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app/</a:t>
            </a:r>
            <a:r>
              <a:rPr lang="en-US" altLang="ko-KR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api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폴더 안에 있는</a:t>
            </a:r>
            <a:endParaRPr lang="en-US" altLang="ko-KR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authentication.py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파일 내용을 추가합니다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5F6E5-00A1-45F6-8A0B-87C36962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5178910"/>
            <a:ext cx="6460724" cy="113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3F301-AF96-4BD5-A6D7-CFD44B087524}"/>
              </a:ext>
            </a:extLst>
          </p:cNvPr>
          <p:cNvSpPr txBox="1"/>
          <p:nvPr/>
        </p:nvSpPr>
        <p:spPr>
          <a:xfrm>
            <a:off x="352925" y="938207"/>
            <a:ext cx="7008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인증 자격이 맞지 않으면 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401 </a:t>
            </a:r>
            <a:r>
              <a:rPr lang="ko-KR" altLang="en-US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에러를 </a:t>
            </a:r>
            <a:r>
              <a:rPr lang="ko-KR" altLang="en-US" sz="22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리턴합니다</a:t>
            </a:r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D0F02F-74E8-4096-BDC6-0192C84B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1452389"/>
            <a:ext cx="6460724" cy="37746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FF86D9-0DF0-488E-B641-15100C526865}"/>
              </a:ext>
            </a:extLst>
          </p:cNvPr>
          <p:cNvSpPr/>
          <p:nvPr/>
        </p:nvSpPr>
        <p:spPr>
          <a:xfrm>
            <a:off x="352925" y="5161307"/>
            <a:ext cx="6460724" cy="1196744"/>
          </a:xfrm>
          <a:prstGeom prst="roundRect">
            <a:avLst>
              <a:gd name="adj" fmla="val 11911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516EECB1-92A1-4EFD-9328-DE228E5FAEEE}"/>
              </a:ext>
            </a:extLst>
          </p:cNvPr>
          <p:cNvSpPr/>
          <p:nvPr/>
        </p:nvSpPr>
        <p:spPr>
          <a:xfrm>
            <a:off x="352925" y="216151"/>
            <a:ext cx="4513850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90077-9445-42B0-974A-67C70D65A0B6}"/>
              </a:ext>
            </a:extLst>
          </p:cNvPr>
          <p:cNvSpPr txBox="1"/>
          <p:nvPr/>
        </p:nvSpPr>
        <p:spPr>
          <a:xfrm>
            <a:off x="560319" y="216151"/>
            <a:ext cx="4306456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HTTPAuth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에러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4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7540C-09CD-4B19-9E9F-0924232C06F1}"/>
              </a:ext>
            </a:extLst>
          </p:cNvPr>
          <p:cNvSpPr txBox="1"/>
          <p:nvPr/>
        </p:nvSpPr>
        <p:spPr>
          <a:xfrm>
            <a:off x="352925" y="1045893"/>
            <a:ext cx="5134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14-8: app/api/authentication.py</a:t>
            </a:r>
            <a:endParaRPr lang="ko-KR" altLang="en-US" sz="22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B4D16-C6CC-42CD-81F3-3A24E6AE8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71" b="12658"/>
          <a:stretch/>
        </p:blipFill>
        <p:spPr>
          <a:xfrm>
            <a:off x="431604" y="1545438"/>
            <a:ext cx="5688000" cy="15585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5B62E9-B852-4DBF-9273-0EF4EE833504}"/>
              </a:ext>
            </a:extLst>
          </p:cNvPr>
          <p:cNvSpPr/>
          <p:nvPr/>
        </p:nvSpPr>
        <p:spPr>
          <a:xfrm>
            <a:off x="431604" y="1811948"/>
            <a:ext cx="5429934" cy="3600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0152B3-8235-411F-86F6-079DCE5ED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71" b="2922"/>
          <a:stretch/>
        </p:blipFill>
        <p:spPr>
          <a:xfrm>
            <a:off x="431604" y="3255352"/>
            <a:ext cx="5687999" cy="32040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1B1D9D-AB62-4E07-B879-638A7A4D617C}"/>
              </a:ext>
            </a:extLst>
          </p:cNvPr>
          <p:cNvSpPr/>
          <p:nvPr/>
        </p:nvSpPr>
        <p:spPr>
          <a:xfrm>
            <a:off x="431604" y="4530969"/>
            <a:ext cx="5429934" cy="192844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24996-2DBB-4373-8E58-E376022924F2}"/>
              </a:ext>
            </a:extLst>
          </p:cNvPr>
          <p:cNvSpPr txBox="1"/>
          <p:nvPr/>
        </p:nvSpPr>
        <p:spPr>
          <a:xfrm>
            <a:off x="6310398" y="1764728"/>
            <a:ext cx="575264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블루프린트에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있는 모든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(route)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는 같은 방법으로 보호되어야 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Login_required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데코레이터는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블루프린트를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 위한 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before_request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안에 적어도 한 번은 포함되어야 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인증체크는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블루프린트에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있는 모든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라우트에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대해 자동으로 완료합니다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추가적인 체크로서 </a:t>
            </a:r>
            <a:r>
              <a:rPr lang="en-US" altLang="ko-KR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before_request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000" dirty="0" err="1"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핸들러는</a:t>
            </a:r>
            <a:r>
              <a:rPr lang="ko-KR" altLang="en-US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계정에 대해 확인되지 않은 인증된 사용자를   거절합니다</a:t>
            </a:r>
            <a:r>
              <a:rPr lang="en-US" altLang="ko-KR" sz="2000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.</a:t>
            </a:r>
            <a:endParaRPr lang="ko-KR" altLang="en-US" sz="2000" dirty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2A780D0-C18A-4AA1-B559-1871F69804F3}"/>
              </a:ext>
            </a:extLst>
          </p:cNvPr>
          <p:cNvSpPr/>
          <p:nvPr/>
        </p:nvSpPr>
        <p:spPr>
          <a:xfrm>
            <a:off x="352925" y="216151"/>
            <a:ext cx="6824982" cy="634967"/>
          </a:xfrm>
          <a:prstGeom prst="foldedCorner">
            <a:avLst/>
          </a:prstGeom>
          <a:solidFill>
            <a:srgbClr val="C54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1A1EC-FD70-4E4B-829A-B990390FCD1D}"/>
              </a:ext>
            </a:extLst>
          </p:cNvPr>
          <p:cNvSpPr txBox="1"/>
          <p:nvPr/>
        </p:nvSpPr>
        <p:spPr>
          <a:xfrm>
            <a:off x="560319" y="216151"/>
            <a:ext cx="6511400" cy="56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인증을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사용한 </a:t>
            </a:r>
            <a:r>
              <a:rPr lang="en-US" altLang="ko-KR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before_request</a:t>
            </a:r>
            <a:r>
              <a:rPr lang="en-US" altLang="ko-KR" sz="2800" dirty="0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E7E2B9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핸들러</a:t>
            </a:r>
            <a:endParaRPr lang="ko-KR" altLang="en-US" sz="2800" dirty="0">
              <a:solidFill>
                <a:srgbClr val="E7E2B9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5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967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양재튼튼체B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준호</dc:creator>
  <cp:lastModifiedBy>g787@naver.com</cp:lastModifiedBy>
  <cp:revision>48</cp:revision>
  <dcterms:created xsi:type="dcterms:W3CDTF">2020-12-05T12:08:27Z</dcterms:created>
  <dcterms:modified xsi:type="dcterms:W3CDTF">2020-12-06T13:26:08Z</dcterms:modified>
</cp:coreProperties>
</file>