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"/>
  </p:notesMasterIdLst>
  <p:sldIdLst>
    <p:sldId id="789" r:id="rId2"/>
    <p:sldId id="951" r:id="rId3"/>
    <p:sldId id="886" r:id="rId4"/>
    <p:sldId id="95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6344" autoAdjust="0"/>
  </p:normalViewPr>
  <p:slideViewPr>
    <p:cSldViewPr>
      <p:cViewPr varScale="1">
        <p:scale>
          <a:sx n="72" d="100"/>
          <a:sy n="72" d="100"/>
        </p:scale>
        <p:origin x="82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  <a:effectLst/>
              </a:rPr>
              <a:t>Data Structures</a:t>
            </a:r>
            <a:br>
              <a:rPr lang="en-US" altLang="ko-KR" dirty="0">
                <a:solidFill>
                  <a:schemeClr val="tx1"/>
                </a:solidFill>
                <a:effectLst/>
              </a:rPr>
            </a:br>
            <a:r>
              <a:rPr lang="en-US" altLang="ko-KR" dirty="0">
                <a:solidFill>
                  <a:schemeClr val="tx1"/>
                </a:solidFill>
                <a:effectLst/>
              </a:rPr>
              <a:t>Chapter 5 Tree</a:t>
            </a:r>
            <a:endParaRPr lang="ko-KR" altLang="en-US" dirty="0">
              <a:effectLst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585239" y="3166110"/>
            <a:ext cx="4983369" cy="276606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25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75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42" indent="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57" indent="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None/>
              <a:defRPr kumimoji="0" sz="1688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Binary tree</a:t>
            </a:r>
          </a:p>
          <a:p>
            <a:pPr lvl="1"/>
            <a:r>
              <a:rPr lang="en-US" altLang="ko-KR" dirty="0"/>
              <a:t>Definition and Properties</a:t>
            </a:r>
          </a:p>
          <a:p>
            <a:pPr lvl="1"/>
            <a:r>
              <a:rPr lang="en-US" altLang="ko-KR" dirty="0"/>
              <a:t>Traversal</a:t>
            </a:r>
          </a:p>
          <a:p>
            <a:pPr lvl="1"/>
            <a:r>
              <a:rPr lang="en-US" altLang="ko-KR" b="1" dirty="0"/>
              <a:t>Coding - Quizzes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Binary search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Tree balancing</a:t>
            </a:r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40388" cy="5482134"/>
          </a:xfrm>
        </p:spPr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dirty="0"/>
              <a:t>Q1. What is the total number of the function calls to complete with the tree and how many returns each?</a:t>
            </a:r>
          </a:p>
          <a:p>
            <a:pPr marL="0" indent="0">
              <a:buNone/>
            </a:pPr>
            <a:r>
              <a:rPr lang="en-US" altLang="ko-KR" sz="1800" b="1" dirty="0"/>
              <a:t>	</a:t>
            </a:r>
            <a:r>
              <a:rPr lang="en-US" altLang="ko-KR" sz="1800" b="1" dirty="0">
                <a:solidFill>
                  <a:srgbClr val="C00000"/>
                </a:solidFill>
              </a:rPr>
              <a:t>17 (return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b="1" dirty="0">
                <a:solidFill>
                  <a:srgbClr val="C00000"/>
                </a:solidFill>
              </a:rPr>
              <a:t>0 * 8 + return size * 9)</a:t>
            </a:r>
          </a:p>
          <a:p>
            <a:endParaRPr lang="en-US" altLang="ko-KR" sz="1800" dirty="0"/>
          </a:p>
          <a:p>
            <a:r>
              <a:rPr lang="en-US" altLang="ko-KR" sz="1800" dirty="0"/>
              <a:t>Q2. Which node invokes the last function call? </a:t>
            </a:r>
            <a:br>
              <a:rPr lang="en-US" altLang="ko-KR" sz="1800" dirty="0"/>
            </a:br>
            <a:r>
              <a:rPr lang="en-US" altLang="ko-KR" sz="1800" dirty="0"/>
              <a:t>	</a:t>
            </a:r>
            <a:r>
              <a:rPr lang="en-US" altLang="ko-KR" sz="1800" b="1" dirty="0">
                <a:solidFill>
                  <a:srgbClr val="C00000"/>
                </a:solidFill>
              </a:rPr>
              <a:t>Node 9</a:t>
            </a:r>
          </a:p>
          <a:p>
            <a:endParaRPr lang="en-US" altLang="ko-KR" sz="1800" dirty="0"/>
          </a:p>
          <a:p>
            <a:r>
              <a:rPr lang="en-US" altLang="ko-KR" sz="1800" dirty="0"/>
              <a:t>Q3. Which node finishes its size function call and returns size = 1 for the first time?</a:t>
            </a:r>
          </a:p>
          <a:p>
            <a:pPr marL="0" indent="0">
              <a:buNone/>
            </a:pPr>
            <a:r>
              <a:rPr lang="en-US" altLang="ko-KR" sz="1800" b="1" dirty="0"/>
              <a:t>	</a:t>
            </a:r>
            <a:r>
              <a:rPr lang="en-US" altLang="ko-KR" sz="1800" b="1" dirty="0">
                <a:solidFill>
                  <a:srgbClr val="C00000"/>
                </a:solidFill>
              </a:rPr>
              <a:t>Node 1</a:t>
            </a:r>
            <a:endParaRPr lang="ko-KR" altLang="en-US" sz="1800" b="1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size()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702273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the number of nodes in the binary tree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size(tree node)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(empty(node))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size(node-&gt;left) + size(node-&gt;right) + 1;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100" name="그룹 99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2" name="직선 화살표 연결선 111"/>
              <p:cNvCxnSpPr>
                <a:stCxn id="106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>
                <a:endCxn id="104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endCxn id="110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stCxn id="105" idx="3"/>
                <a:endCxn id="108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endCxn id="109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화살표 연결선 118"/>
              <p:cNvCxnSpPr>
                <a:stCxn id="106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4" name="그룹 123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1" name="직사각형 100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A04A4E01-3A8A-40D2-AF48-1BD9B456F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On my honor, I pledge that I have neither received nor provided improper assistance in the completion of this assignment.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서명: </a:t>
            </a:r>
            <a:r>
              <a:rPr kumimoji="0" lang="ko-KR" altLang="ko-KR" sz="1200" b="1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강동인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학번: 21500002___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27051" y="827187"/>
            <a:ext cx="6925340" cy="5482134"/>
          </a:xfrm>
        </p:spPr>
        <p:txBody>
          <a:bodyPr>
            <a:normAutofit/>
          </a:bodyPr>
          <a:lstStyle/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dirty="0"/>
          </a:p>
          <a:p>
            <a:r>
              <a:rPr lang="en-US" altLang="ko-KR" sz="1800" dirty="0"/>
              <a:t>Q1. What is the total number of the function call to complete with the tree below? </a:t>
            </a:r>
            <a:br>
              <a:rPr lang="en-US" altLang="ko-KR" sz="1800" b="1" dirty="0">
                <a:solidFill>
                  <a:srgbClr val="C00000"/>
                </a:solidFill>
              </a:rPr>
            </a:br>
            <a:r>
              <a:rPr lang="en-US" altLang="ko-KR" sz="1800" b="1" dirty="0">
                <a:solidFill>
                  <a:srgbClr val="C00000"/>
                </a:solidFill>
              </a:rPr>
              <a:t>	17 (return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b="1" dirty="0">
                <a:solidFill>
                  <a:srgbClr val="C00000"/>
                </a:solidFill>
              </a:rPr>
              <a:t>-1 * 8 + return height * 9)</a:t>
            </a:r>
          </a:p>
          <a:p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800" dirty="0"/>
              <a:t>Q2. What is the return value of the 10</a:t>
            </a:r>
            <a:r>
              <a:rPr lang="en-US" altLang="ko-KR" sz="1800" baseline="30000" dirty="0"/>
              <a:t>th</a:t>
            </a:r>
            <a:r>
              <a:rPr lang="en-US" altLang="ko-KR" sz="1800" dirty="0"/>
              <a:t> and 12</a:t>
            </a:r>
            <a:r>
              <a:rPr lang="en-US" altLang="ko-KR" sz="1800" baseline="30000" dirty="0"/>
              <a:t>th</a:t>
            </a:r>
            <a:r>
              <a:rPr lang="en-US" altLang="ko-KR" sz="1800" dirty="0"/>
              <a:t> function call?  </a:t>
            </a:r>
          </a:p>
          <a:p>
            <a:pPr marL="0" indent="0">
              <a:buNone/>
            </a:pPr>
            <a:r>
              <a:rPr lang="en-US" altLang="ko-KR" sz="1800" b="1" dirty="0"/>
              <a:t>	</a:t>
            </a:r>
            <a:r>
              <a:rPr lang="en-US" altLang="ko-KR" sz="1800" b="1" dirty="0">
                <a:solidFill>
                  <a:srgbClr val="C00000"/>
                </a:solidFill>
              </a:rPr>
              <a:t>-1, 1 (node 5’s left empty node, node 8)</a:t>
            </a:r>
            <a:br>
              <a:rPr lang="en-US" altLang="ko-KR" sz="1800" b="1" dirty="0">
                <a:solidFill>
                  <a:srgbClr val="C00000"/>
                </a:solidFill>
              </a:rPr>
            </a:br>
            <a:endParaRPr lang="en-US" altLang="ko-KR" sz="1800" b="1" dirty="0">
              <a:solidFill>
                <a:srgbClr val="C00000"/>
              </a:solidFill>
            </a:endParaRPr>
          </a:p>
          <a:p>
            <a:r>
              <a:rPr lang="en-US" altLang="ko-KR" sz="1800" dirty="0"/>
              <a:t>Q3. What is the return value of the node 2? 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C00000"/>
                </a:solidFill>
              </a:rPr>
              <a:t>	1 </a:t>
            </a:r>
          </a:p>
          <a:p>
            <a:endParaRPr lang="ko-KR" altLang="en-US" sz="18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height()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664552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the max depth of a tree.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// height = -1 for empty tree, 0 for root only tree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int height(tree node)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(empty(node)) return -1;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int left  = height(node-&gt;left);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int right = height(node-&gt;right);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max(left, right) + 1;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99" name="그룹 98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111" name="직선 화살표 연결선 110"/>
              <p:cNvCxnSpPr>
                <a:stCxn id="105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endCxn id="103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/>
              <p:cNvCxnSpPr>
                <a:endCxn id="109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stCxn id="104" idx="3"/>
                <a:endCxn id="107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/>
              <p:cNvCxnSpPr>
                <a:endCxn id="108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/>
              <p:cNvCxnSpPr>
                <a:stCxn id="105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그룹 118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2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3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130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31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1" name="그룹 120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8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9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2" name="그룹 121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12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7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23" name="그룹 122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125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100" name="직사각형 99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53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Operations: </a:t>
            </a:r>
            <a:r>
              <a:rPr lang="en-US" altLang="ko-KR" dirty="0" err="1"/>
              <a:t>containsBT</a:t>
            </a:r>
            <a:r>
              <a:rPr lang="en-US" altLang="ko-KR" dirty="0"/>
              <a:t>(), </a:t>
            </a:r>
            <a:r>
              <a:rPr lang="en-US" altLang="ko-KR" dirty="0" err="1"/>
              <a:t>findBT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B42C40-0C90-49BB-BEFA-21694DFDBB3E}"/>
              </a:ext>
            </a:extLst>
          </p:cNvPr>
          <p:cNvSpPr/>
          <p:nvPr/>
        </p:nvSpPr>
        <p:spPr>
          <a:xfrm>
            <a:off x="527051" y="830268"/>
            <a:ext cx="808922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// returns true if key is in a given binary tree, false otherwise.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bool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(tree root, int key)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(empty(root)) return 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if (key == root-&gt;key) return true;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(root-&gt;left, key) || </a:t>
            </a:r>
            <a:r>
              <a:rPr lang="en-US" altLang="ko-KR" sz="1600" dirty="0" err="1">
                <a:latin typeface="Consolas" panose="020B0609020204030204" pitchFamily="49" charset="0"/>
              </a:rPr>
              <a:t>containsBT</a:t>
            </a:r>
            <a:r>
              <a:rPr lang="en-US" altLang="ko-KR" sz="1600" dirty="0">
                <a:latin typeface="Consolas" panose="020B0609020204030204" pitchFamily="49" charset="0"/>
              </a:rPr>
              <a:t>(root-&gt;right, key);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7752184" y="2305272"/>
            <a:ext cx="3816424" cy="2602412"/>
            <a:chOff x="3575720" y="3706908"/>
            <a:chExt cx="3816424" cy="2602412"/>
          </a:xfrm>
        </p:grpSpPr>
        <p:grpSp>
          <p:nvGrpSpPr>
            <p:cNvPr id="61" name="그룹 60"/>
            <p:cNvGrpSpPr/>
            <p:nvPr/>
          </p:nvGrpSpPr>
          <p:grpSpPr>
            <a:xfrm>
              <a:off x="3575720" y="3706908"/>
              <a:ext cx="3724024" cy="2473215"/>
              <a:chOff x="527051" y="3551348"/>
              <a:chExt cx="3724024" cy="2473215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1585998" y="4199420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4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740448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9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3251804" y="4246285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8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441474" y="3551348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6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2016749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5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768284" y="487515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7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473135" y="5538324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3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594639" y="5531346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1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049190" y="4877043"/>
                <a:ext cx="432048" cy="430734"/>
              </a:xfrm>
              <a:prstGeom prst="ellips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Century Gothic" panose="020B0502020202020204" pitchFamily="34" charset="0"/>
                  </a:rPr>
                  <a:t>2</a:t>
                </a:r>
                <a:endParaRPr lang="ko-KR" altLang="en-US" dirty="0">
                  <a:latin typeface="Century Gothic" panose="020B0502020202020204" pitchFamily="34" charset="0"/>
                </a:endParaRPr>
              </a:p>
            </p:txBody>
          </p:sp>
          <p:cxnSp>
            <p:nvCxnSpPr>
              <p:cNvPr id="76" name="직선 화살표 연결선 75"/>
              <p:cNvCxnSpPr>
                <a:stCxn id="70" idx="3"/>
              </p:cNvCxnSpPr>
              <p:nvPr/>
            </p:nvCxnSpPr>
            <p:spPr>
              <a:xfrm flipH="1">
                <a:off x="1972466" y="3919002"/>
                <a:ext cx="532280" cy="35374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/>
              <p:nvPr/>
            </p:nvCxnSpPr>
            <p:spPr>
              <a:xfrm flipH="1">
                <a:off x="1381334" y="4573697"/>
                <a:ext cx="300292" cy="33347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>
                <a:endCxn id="68" idx="1"/>
              </p:cNvCxnSpPr>
              <p:nvPr/>
            </p:nvCxnSpPr>
            <p:spPr>
              <a:xfrm>
                <a:off x="3589974" y="4632645"/>
                <a:ext cx="213746" cy="305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/>
              <p:nvPr/>
            </p:nvCxnSpPr>
            <p:spPr>
              <a:xfrm>
                <a:off x="1910632" y="4600451"/>
                <a:ext cx="242516" cy="27996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endCxn id="74" idx="7"/>
              </p:cNvCxnSpPr>
              <p:nvPr/>
            </p:nvCxnSpPr>
            <p:spPr>
              <a:xfrm flipH="1">
                <a:off x="963415" y="5239432"/>
                <a:ext cx="145623" cy="3549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>
                <a:stCxn id="69" idx="3"/>
                <a:endCxn id="72" idx="7"/>
              </p:cNvCxnSpPr>
              <p:nvPr/>
            </p:nvCxnSpPr>
            <p:spPr>
              <a:xfrm flipH="1">
                <a:off x="3137060" y="4613939"/>
                <a:ext cx="178016" cy="32429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>
                <a:endCxn id="73" idx="1"/>
              </p:cNvCxnSpPr>
              <p:nvPr/>
            </p:nvCxnSpPr>
            <p:spPr>
              <a:xfrm>
                <a:off x="1414542" y="5239432"/>
                <a:ext cx="121865" cy="36197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70" idx="5"/>
              </p:cNvCxnSpPr>
              <p:nvPr/>
            </p:nvCxnSpPr>
            <p:spPr>
              <a:xfrm>
                <a:off x="2810250" y="3919002"/>
                <a:ext cx="472206" cy="42121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그룹 83"/>
              <p:cNvGrpSpPr/>
              <p:nvPr/>
            </p:nvGrpSpPr>
            <p:grpSpPr>
              <a:xfrm>
                <a:off x="527051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7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1405243" y="5842529"/>
                <a:ext cx="567223" cy="182034"/>
                <a:chOff x="1280306" y="5655478"/>
                <a:chExt cx="567223" cy="182034"/>
              </a:xfrm>
            </p:grpSpPr>
            <p:sp>
              <p:nvSpPr>
                <p:cNvPr id="95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1937270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3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4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2700696" y="5194458"/>
                <a:ext cx="567223" cy="182034"/>
                <a:chOff x="1280306" y="5655478"/>
                <a:chExt cx="567223" cy="182034"/>
              </a:xfrm>
            </p:grpSpPr>
            <p:sp>
              <p:nvSpPr>
                <p:cNvPr id="91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8" name="그룹 87"/>
              <p:cNvGrpSpPr/>
              <p:nvPr/>
            </p:nvGrpSpPr>
            <p:grpSpPr>
              <a:xfrm>
                <a:off x="3683852" y="5198989"/>
                <a:ext cx="567223" cy="182034"/>
                <a:chOff x="1280306" y="5655478"/>
                <a:chExt cx="567223" cy="182034"/>
              </a:xfrm>
            </p:grpSpPr>
            <p:sp>
              <p:nvSpPr>
                <p:cNvPr id="89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3237" y="5655479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  <p:sp>
              <p:nvSpPr>
                <p:cNvPr id="90" name="Rectangle 12"/>
                <p:cNvSpPr>
                  <a:spLocks noChangeArrowheads="1"/>
                </p:cNvSpPr>
                <p:nvPr/>
              </p:nvSpPr>
              <p:spPr bwMode="auto">
                <a:xfrm>
                  <a:off x="1280306" y="5655478"/>
                  <a:ext cx="164292" cy="182033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36000" tIns="36000" rIns="36000" bIns="36000" anchor="ctr">
                  <a:spAutoFit/>
                </a:bodyPr>
                <a:lstStyle>
                  <a:lvl1pPr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571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7145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286000" defTabSz="76200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latinLnBrk="0">
                    <a:lnSpc>
                      <a:spcPct val="110000"/>
                    </a:lnSpc>
                  </a:pPr>
                  <a:endParaRPr lang="en-US" altLang="ko-KR" sz="1200" i="1" dirty="0">
                    <a:latin typeface="Century Gothic" panose="020B0502020202020204" pitchFamily="34" charset="0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62" name="직사각형 61"/>
            <p:cNvSpPr/>
            <p:nvPr/>
          </p:nvSpPr>
          <p:spPr>
            <a:xfrm>
              <a:off x="3589350" y="4293096"/>
              <a:ext cx="2074602" cy="2016224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684431" y="4293096"/>
              <a:ext cx="1707713" cy="2016223"/>
            </a:xfrm>
            <a:prstGeom prst="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27051" y="827187"/>
            <a:ext cx="7141364" cy="5482134"/>
          </a:xfrm>
        </p:spPr>
        <p:txBody>
          <a:bodyPr>
            <a:no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800" dirty="0"/>
          </a:p>
          <a:p>
            <a:r>
              <a:rPr lang="en-US" altLang="ko-KR" sz="1800" dirty="0"/>
              <a:t>Q1: Which node invokes </a:t>
            </a:r>
            <a:r>
              <a:rPr lang="en-US" altLang="ko-KR" sz="1800" b="1" dirty="0" err="1">
                <a:latin typeface="Consolas" panose="020B0609020204030204" pitchFamily="49" charset="0"/>
              </a:rPr>
              <a:t>containsBT</a:t>
            </a:r>
            <a:r>
              <a:rPr lang="en-US" altLang="ko-KR" sz="1800" b="1" dirty="0">
                <a:latin typeface="Consolas" panose="020B0609020204030204" pitchFamily="49" charset="0"/>
              </a:rPr>
              <a:t>(root-&gt;right, key) </a:t>
            </a:r>
            <a:r>
              <a:rPr lang="en-US" altLang="ko-KR" sz="1800" dirty="0"/>
              <a:t>for the first time?  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b="1" dirty="0">
                <a:solidFill>
                  <a:srgbClr val="C00000"/>
                </a:solidFill>
              </a:rPr>
              <a:t>Node 1</a:t>
            </a:r>
          </a:p>
          <a:p>
            <a:r>
              <a:rPr lang="en-US" altLang="ko-KR" sz="1800" dirty="0"/>
              <a:t>Q2: Which node will invoke </a:t>
            </a:r>
            <a:r>
              <a:rPr lang="en-US" altLang="ko-KR" sz="1800" b="1" dirty="0">
                <a:latin typeface="Consolas" panose="020B0609020204030204" pitchFamily="49" charset="0"/>
              </a:rPr>
              <a:t>return false </a:t>
            </a:r>
            <a:r>
              <a:rPr lang="en-US" altLang="ko-KR" sz="1800" dirty="0"/>
              <a:t>for the first time?</a:t>
            </a:r>
            <a:br>
              <a:rPr lang="en-US" altLang="ko-KR" sz="1800" dirty="0"/>
            </a:br>
            <a:r>
              <a:rPr lang="en-US" altLang="ko-KR" sz="1800" dirty="0"/>
              <a:t>	</a:t>
            </a:r>
            <a:r>
              <a:rPr lang="en-US" altLang="ko-KR" sz="1800" b="1" dirty="0">
                <a:solidFill>
                  <a:srgbClr val="C00000"/>
                </a:solidFill>
              </a:rPr>
              <a:t>Node 1</a:t>
            </a:r>
            <a:r>
              <a:rPr lang="en-US" altLang="ko-KR" sz="1800" dirty="0"/>
              <a:t>	</a:t>
            </a:r>
          </a:p>
          <a:p>
            <a:r>
              <a:rPr lang="en-US" altLang="ko-KR" sz="1800" dirty="0"/>
              <a:t>Q3: How many function calls are made to reach the node </a:t>
            </a:r>
            <a:r>
              <a:rPr lang="en-US" altLang="ko-KR" sz="1800" b="1" dirty="0">
                <a:latin typeface="Consolas" panose="020B0609020204030204" pitchFamily="49" charset="0"/>
              </a:rPr>
              <a:t>key=5</a:t>
            </a:r>
            <a:r>
              <a:rPr lang="en-US" altLang="ko-KR" sz="1800" dirty="0"/>
              <a:t>?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b="1" dirty="0">
                <a:solidFill>
                  <a:srgbClr val="C00000"/>
                </a:solidFill>
              </a:rPr>
              <a:t>10 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Q4: How many function calls still remains in the system stack to finish after key=5 is found and what are they?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b="1" dirty="0">
                <a:solidFill>
                  <a:srgbClr val="C00000"/>
                </a:solidFill>
              </a:rPr>
              <a:t>0, </a:t>
            </a:r>
            <a:r>
              <a:rPr lang="en-US" altLang="ko-KR" sz="1050" b="1" dirty="0" err="1">
                <a:solidFill>
                  <a:srgbClr val="C00000"/>
                </a:solidFill>
              </a:rPr>
              <a:t>containsBT</a:t>
            </a:r>
            <a:r>
              <a:rPr lang="en-US" altLang="ko-KR" sz="1050" b="1" dirty="0">
                <a:solidFill>
                  <a:srgbClr val="C00000"/>
                </a:solidFill>
              </a:rPr>
              <a:t>(node 6, 5) returns true and exit, because </a:t>
            </a:r>
            <a:r>
              <a:rPr lang="en-US" altLang="ko-KR" sz="1050" b="1" dirty="0" err="1">
                <a:solidFill>
                  <a:srgbClr val="C00000"/>
                </a:solidFill>
              </a:rPr>
              <a:t>constainsBT</a:t>
            </a:r>
            <a:r>
              <a:rPr lang="en-US" altLang="ko-KR" sz="1050" b="1" dirty="0">
                <a:solidFill>
                  <a:srgbClr val="C00000"/>
                </a:solidFill>
              </a:rPr>
              <a:t>(root-&gt;left, 5) returns true</a:t>
            </a:r>
            <a:br>
              <a:rPr lang="en-US" altLang="ko-KR" sz="1800" dirty="0">
                <a:solidFill>
                  <a:srgbClr val="C00000"/>
                </a:solidFill>
              </a:rPr>
            </a:br>
            <a:endParaRPr lang="en-US" altLang="ko-KR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4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16904</TotalTime>
  <Words>538</Words>
  <Application>Microsoft Office PowerPoint</Application>
  <PresentationFormat>와이드스크린</PresentationFormat>
  <Paragraphs>99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맑은 고딕</vt:lpstr>
      <vt:lpstr>바탕체</vt:lpstr>
      <vt:lpstr>Arial</vt:lpstr>
      <vt:lpstr>Arial Rounded MT Bold</vt:lpstr>
      <vt:lpstr>Century Gothic</vt:lpstr>
      <vt:lpstr>Consolas</vt:lpstr>
      <vt:lpstr>Open Sans</vt:lpstr>
      <vt:lpstr>Wingdings</vt:lpstr>
      <vt:lpstr>고려청자</vt:lpstr>
      <vt:lpstr>Data Structures Chapter 5 Tree</vt:lpstr>
      <vt:lpstr>Operations: size()</vt:lpstr>
      <vt:lpstr>Operations: height()</vt:lpstr>
      <vt:lpstr>Operations: containsBT(), findBT()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강동인</cp:lastModifiedBy>
  <cp:revision>1011</cp:revision>
  <dcterms:created xsi:type="dcterms:W3CDTF">2014-02-12T09:15:05Z</dcterms:created>
  <dcterms:modified xsi:type="dcterms:W3CDTF">2022-01-08T15:47:06Z</dcterms:modified>
</cp:coreProperties>
</file>