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789" r:id="rId2"/>
    <p:sldId id="1323" r:id="rId3"/>
    <p:sldId id="1324" r:id="rId4"/>
    <p:sldId id="1325" r:id="rId5"/>
    <p:sldId id="1326" r:id="rId6"/>
    <p:sldId id="1328" r:id="rId7"/>
    <p:sldId id="1330" r:id="rId8"/>
    <p:sldId id="1331" r:id="rId9"/>
    <p:sldId id="132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>
        <p:scale>
          <a:sx n="100" d="100"/>
          <a:sy n="100" d="100"/>
        </p:scale>
        <p:origin x="936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0CD42-B8C6-4EA3-B8EE-591281984A79}"/>
              </a:ext>
            </a:extLst>
          </p:cNvPr>
          <p:cNvSpPr txBox="1"/>
          <p:nvPr/>
        </p:nvSpPr>
        <p:spPr>
          <a:xfrm>
            <a:off x="839416" y="4046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 my honor, I pledge that I have neither received nor provided improper assistance in the completion of this assignment.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서명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___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강동인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_______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____21500002___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linear probing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Q1.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24209"/>
              </p:ext>
            </p:extLst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5, 6, 7, 8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7, 8, 9, 10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43716"/>
              </p:ext>
            </p:extLst>
          </p:nvPr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pt-BR" altLang="ko-KR" dirty="0"/>
              <a:t>h0 (3) = (h(3) + 0) % 11 = 7 (collision) </a:t>
            </a:r>
          </a:p>
          <a:p>
            <a:r>
              <a:rPr lang="pt-BR" altLang="ko-KR" dirty="0"/>
              <a:t>h1 (3) = (h(3) + 1) % 11 = 8 (collision) </a:t>
            </a:r>
          </a:p>
          <a:p>
            <a:r>
              <a:rPr lang="pt-BR" altLang="ko-KR" dirty="0"/>
              <a:t>h2 (3) = (h(3) + 2) % 11 = 9 (collision) </a:t>
            </a:r>
          </a:p>
          <a:p>
            <a:r>
              <a:rPr lang="pt-BR" altLang="ko-KR" dirty="0"/>
              <a:t>h3 (3) = (h(3) + 3) % 11 = 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Q2. 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/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k % 10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For example, quadratic 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(h(58)+f(0)) % 10</a:t>
            </a:r>
            <a:r>
              <a:rPr lang="en-US" altLang="ko-KR" sz="1600" spc="15" dirty="0">
                <a:latin typeface="Tahoma"/>
                <a:cs typeface="Tahoma"/>
              </a:rPr>
              <a:t> </a:t>
            </a: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8 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5" baseline="-25000" dirty="0">
                <a:latin typeface="Tahoma"/>
                <a:cs typeface="Tahoma"/>
              </a:rPr>
              <a:t>2</a:t>
            </a:r>
            <a:r>
              <a:rPr lang="en-US" altLang="ko-KR" sz="1600" spc="-5" dirty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>
                <a:latin typeface="Tahoma"/>
                <a:cs typeface="Tahoma"/>
              </a:rPr>
              <a:t>) % 10 </a:t>
            </a:r>
            <a:r>
              <a:rPr lang="en-US" altLang="ko-KR" sz="1600" dirty="0">
                <a:latin typeface="Tahoma"/>
                <a:cs typeface="Tahoma"/>
              </a:rPr>
              <a:t>= 2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Tahoma"/>
                <a:cs typeface="Tahoma"/>
              </a:rPr>
              <a:t>h</a:t>
            </a:r>
            <a:r>
              <a:rPr lang="en-US" altLang="ko-KR" sz="1600" spc="-7" baseline="-20833" dirty="0">
                <a:latin typeface="Tahoma"/>
                <a:cs typeface="Tahoma"/>
              </a:rPr>
              <a:t>0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(h(69)+f(0)) % 10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>          = (     9 + 0) % 10 = 9 (collision)</a:t>
            </a:r>
            <a:r>
              <a:rPr lang="en-US" altLang="ko-KR" sz="1600" spc="-5" dirty="0">
                <a:latin typeface="Tahoma"/>
                <a:cs typeface="Tahoma"/>
              </a:rPr>
              <a:t> 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(h(69)+1) % 10 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>= 0 (collision)</a:t>
            </a:r>
            <a:r>
              <a:rPr lang="en-US" altLang="ko-KR" sz="1600" spc="-5" dirty="0">
                <a:latin typeface="Tahoma"/>
                <a:cs typeface="Tahoma"/>
              </a:rPr>
              <a:t> h</a:t>
            </a:r>
            <a:r>
              <a:rPr lang="en-US" altLang="ko-KR" sz="1600" spc="-7" baseline="-20833" dirty="0">
                <a:latin typeface="Tahoma"/>
                <a:cs typeface="Tahoma"/>
              </a:rPr>
              <a:t>1</a:t>
            </a:r>
            <a:r>
              <a:rPr lang="en-US" altLang="ko-KR" sz="1600" spc="-5" dirty="0">
                <a:latin typeface="Tahoma"/>
                <a:cs typeface="Tahoma"/>
              </a:rPr>
              <a:t>(69) </a:t>
            </a:r>
            <a:r>
              <a:rPr lang="en-US" altLang="ko-KR" sz="1600" dirty="0">
                <a:latin typeface="Tahoma"/>
                <a:cs typeface="Tahoma"/>
              </a:rPr>
              <a:t>= (h(69)+4) % 10  </a:t>
            </a:r>
            <a: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  <a:t>= 3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br>
              <a:rPr lang="en-US" altLang="ko-KR" sz="1600" spc="-5" dirty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Consider a hash table consisting of </a:t>
            </a:r>
            <a:r>
              <a:rPr lang="en-US" altLang="ko-KR" sz="1600" dirty="0" err="1"/>
              <a:t>TableSize</a:t>
            </a:r>
            <a:r>
              <a:rPr lang="en-US" altLang="ko-KR" sz="1600" dirty="0"/>
              <a:t> = 11, and suppose int keys are hashed into the table using the hash function </a:t>
            </a:r>
            <a:r>
              <a:rPr lang="en-US" altLang="ko-KR" sz="1600" dirty="0" err="1"/>
              <a:t>hash_function</a:t>
            </a:r>
            <a:r>
              <a:rPr lang="en-US" altLang="ko-KR" sz="1600" dirty="0"/>
              <a:t>(). Suppose that collisions are solved using </a:t>
            </a:r>
            <a:r>
              <a:rPr lang="en-US" altLang="ko-KR" sz="1600" b="1" dirty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key listed below are to be inserted, in order given. Show </a:t>
            </a:r>
            <a:r>
              <a:rPr lang="en-US" altLang="ko-KR" sz="1600" b="1" dirty="0"/>
              <a:t>the home bucket </a:t>
            </a:r>
            <a:r>
              <a:rPr lang="en-US" altLang="ko-KR" sz="1600" dirty="0"/>
              <a:t>(to which the key hashes, before any probing), </a:t>
            </a:r>
            <a:r>
              <a:rPr lang="en-US" altLang="ko-KR" sz="1600" b="1" dirty="0"/>
              <a:t>the probe sequence </a:t>
            </a:r>
            <a:r>
              <a:rPr lang="en-US" altLang="ko-KR" sz="1600" dirty="0"/>
              <a:t>(if any) for each key, and </a:t>
            </a:r>
            <a:r>
              <a:rPr lang="en-US" altLang="ko-KR" sz="1600" b="1" dirty="0"/>
              <a:t>the final hash table </a:t>
            </a:r>
            <a:r>
              <a:rPr lang="en-US" altLang="ko-KR" sz="1600" dirty="0"/>
              <a:t>contents.  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Q3. 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33477"/>
              </p:ext>
            </p:extLst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/>
                        <a:t>if</a:t>
                      </a:r>
                      <a:r>
                        <a:rPr lang="en-US" altLang="ko-KR" sz="1200" baseline="0" dirty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5, 6, 10 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/>
                        <a:t>7, 8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03267"/>
              </p:ext>
            </p:extLst>
          </p:nvPr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/>
              <a:t>Show </a:t>
            </a:r>
            <a:r>
              <a:rPr lang="en-US" altLang="ko-KR" dirty="0"/>
              <a:t>how you get the probe sequence for the last key 3.:</a:t>
            </a:r>
          </a:p>
          <a:p>
            <a:endParaRPr lang="en-US" altLang="ko-KR" dirty="0"/>
          </a:p>
          <a:p>
            <a:r>
              <a:rPr lang="pt-BR" altLang="ko-KR" dirty="0"/>
              <a:t>h0 (3) = (h(3) + 0) % 11 = 7 (collision) </a:t>
            </a:r>
          </a:p>
          <a:p>
            <a:r>
              <a:rPr lang="pt-BR" altLang="ko-KR" dirty="0"/>
              <a:t>h1 (3) = (h(3) + 1) % 11 = 8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Q4. 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/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/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/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/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3446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8, 1, 9, 6, </a:t>
            </a:r>
            <a:r>
              <a:rPr lang="fr-FR" altLang="ko-KR" sz="2000" b="1" dirty="0">
                <a:solidFill>
                  <a:srgbClr val="C00000"/>
                </a:solidFill>
              </a:rPr>
              <a:t>13</a:t>
            </a:r>
          </a:p>
        </p:txBody>
      </p:sp>
      <p:graphicFrame>
        <p:nvGraphicFramePr>
          <p:cNvPr id="27" name="object 42"/>
          <p:cNvGraphicFramePr>
            <a:graphicFrameLocks noGrp="1"/>
          </p:cNvGraphicFramePr>
          <p:nvPr/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(8) = 8 %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= 1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(1) = 1 % 7 = 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(1) = (h(1) + h’(1)) % 7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= (1    +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 - (1 %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% 7 = 5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(9) = 9 % 7 = 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(6) = 6 % 7 = 6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ko-KR" baseline="-25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(13) = 13 % 7 = 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ko-KR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(13) = (h(13) + h’(13)) % 7 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= (6 + 5 – (13 % 5)) % 7 = 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ko-KR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(13) = (h(13) + 2*h’(13)) % 7 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= (6 + 2*(5 – (13 % 5))) % 7 = 3</a:t>
            </a:r>
          </a:p>
          <a:p>
            <a:pPr fontAlgn="base"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dirty="0"/>
              <a:t>R is prime number less than </a:t>
            </a:r>
            <a:r>
              <a:rPr lang="en-US" altLang="ko-KR" dirty="0" err="1"/>
              <a:t>TableSize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Then, its sequence is </a:t>
            </a:r>
            <a:r>
              <a:rPr lang="en-US" altLang="ko-KR" dirty="0">
                <a:solidFill>
                  <a:srgbClr val="C00000"/>
                </a:solidFill>
              </a:rPr>
              <a:t>________1, 3___________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Insert keys </a:t>
            </a:r>
            <a:r>
              <a:rPr lang="en-US" altLang="ko-KR" sz="2000" b="1" spc="-5" dirty="0">
                <a:ea typeface="Tahoma" panose="020B0604030504040204" pitchFamily="34" charset="0"/>
                <a:cs typeface="Tahoma" panose="020B0604030504040204" pitchFamily="34" charset="0"/>
              </a:rPr>
              <a:t>43, 25 </a:t>
            </a:r>
            <a:r>
              <a:rPr lang="en-US" altLang="ko-KR" sz="2000" spc="-5" dirty="0">
                <a:ea typeface="Tahoma" panose="020B0604030504040204" pitchFamily="34" charset="0"/>
                <a:cs typeface="Tahoma" panose="020B0604030504040204" pitchFamily="34" charset="0"/>
              </a:rPr>
              <a:t>into the hash table below and find the probe sequence for each: </a:t>
            </a:r>
          </a:p>
          <a:p>
            <a:pPr marL="3556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ko-KR" sz="2000" dirty="0">
                <a:cs typeface="Times New Roman"/>
              </a:rPr>
              <a:t>Use </a:t>
            </a:r>
            <a:r>
              <a:rPr lang="en-US" altLang="ko-KR" sz="2000" spc="-5" dirty="0">
                <a:cs typeface="Tahoma"/>
              </a:rPr>
              <a:t>h(k) = k % 13 with R = 7.</a:t>
            </a:r>
            <a:endParaRPr lang="en-US" altLang="ko-KR" sz="2000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0</a:t>
            </a:r>
            <a:r>
              <a:rPr lang="en-US" altLang="ko-KR" sz="1800" b="1" spc="-5" dirty="0">
                <a:cs typeface="Tahoma"/>
              </a:rPr>
              <a:t>(43) </a:t>
            </a:r>
            <a:r>
              <a:rPr lang="en-US" altLang="ko-KR" sz="1800" b="1" dirty="0">
                <a:cs typeface="Tahoma"/>
              </a:rPr>
              <a:t>= h(43) = 43 % 13 = 4 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1</a:t>
            </a:r>
            <a:r>
              <a:rPr lang="en-US" altLang="ko-KR" sz="1800" b="1" spc="-5" dirty="0">
                <a:cs typeface="Tahoma"/>
              </a:rPr>
              <a:t>(43) </a:t>
            </a:r>
            <a:r>
              <a:rPr lang="en-US" altLang="ko-KR" sz="1800" b="1" dirty="0">
                <a:cs typeface="Tahoma"/>
              </a:rPr>
              <a:t>= (h(43) – h</a:t>
            </a:r>
            <a:r>
              <a:rPr lang="en-US" altLang="ko-KR" sz="1800" b="1" dirty="0">
                <a:latin typeface="+mn-lt"/>
              </a:rPr>
              <a:t>’(43)) % 13</a:t>
            </a:r>
            <a:r>
              <a:rPr lang="en-US" altLang="ko-KR" sz="1800" b="1" dirty="0">
                <a:latin typeface="+mn-lt"/>
                <a:cs typeface="Tahoma"/>
              </a:rPr>
              <a:t>  </a:t>
            </a:r>
            <a:r>
              <a:rPr lang="en-US" altLang="ko-KR" sz="1800" b="1" dirty="0">
                <a:cs typeface="Tahoma"/>
              </a:rPr>
              <a:t>= (4  + 7 – (43 % 7)) % 13 = 10  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0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h(25) = 25 % 13 = 12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1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(h(25) – h</a:t>
            </a:r>
            <a:r>
              <a:rPr lang="en-US" altLang="ko-KR" sz="1800" b="1" dirty="0">
                <a:latin typeface="+mn-lt"/>
              </a:rPr>
              <a:t>’(25)) % 13</a:t>
            </a:r>
            <a:r>
              <a:rPr lang="en-US" altLang="ko-KR" sz="1800" b="1" dirty="0">
                <a:latin typeface="+mn-lt"/>
                <a:cs typeface="Tahoma"/>
              </a:rPr>
              <a:t>  </a:t>
            </a:r>
            <a:r>
              <a:rPr lang="en-US" altLang="ko-KR" sz="1800" b="1" dirty="0">
                <a:cs typeface="Tahoma"/>
              </a:rPr>
              <a:t>= (12  + 7 – (25 % 7)) % 13 = 2 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2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(h(25) – 2*h</a:t>
            </a:r>
            <a:r>
              <a:rPr lang="en-US" altLang="ko-KR" sz="1800" b="1" dirty="0">
                <a:latin typeface="+mn-lt"/>
              </a:rPr>
              <a:t>’(25)) % 13</a:t>
            </a:r>
            <a:r>
              <a:rPr lang="en-US" altLang="ko-KR" sz="1800" b="1" dirty="0">
                <a:latin typeface="+mn-lt"/>
                <a:cs typeface="Tahoma"/>
              </a:rPr>
              <a:t>  </a:t>
            </a:r>
            <a:r>
              <a:rPr lang="en-US" altLang="ko-KR" sz="1800" b="1" dirty="0">
                <a:cs typeface="Tahoma"/>
              </a:rPr>
              <a:t>= (12  + 2*(7 – (25 % 7))) % 13 = 5 (collision)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b="1" spc="-5" dirty="0">
                <a:cs typeface="Tahoma"/>
              </a:rPr>
              <a:t>h</a:t>
            </a:r>
            <a:r>
              <a:rPr lang="en-US" altLang="ko-KR" sz="1800" b="1" spc="-7" baseline="-20833" dirty="0">
                <a:cs typeface="Tahoma"/>
              </a:rPr>
              <a:t>3</a:t>
            </a:r>
            <a:r>
              <a:rPr lang="en-US" altLang="ko-KR" sz="1800" b="1" spc="-5" dirty="0">
                <a:cs typeface="Tahoma"/>
              </a:rPr>
              <a:t>(25) </a:t>
            </a:r>
            <a:r>
              <a:rPr lang="en-US" altLang="ko-KR" sz="1800" b="1" dirty="0">
                <a:cs typeface="Tahoma"/>
              </a:rPr>
              <a:t>= (h(25) – 3*h</a:t>
            </a:r>
            <a:r>
              <a:rPr lang="en-US" altLang="ko-KR" sz="1800" b="1" dirty="0">
                <a:latin typeface="+mn-lt"/>
              </a:rPr>
              <a:t>’(25)) % 13</a:t>
            </a:r>
            <a:r>
              <a:rPr lang="en-US" altLang="ko-KR" sz="1800" b="1" dirty="0">
                <a:latin typeface="+mn-lt"/>
                <a:cs typeface="Tahoma"/>
              </a:rPr>
              <a:t>  </a:t>
            </a:r>
            <a:r>
              <a:rPr lang="en-US" altLang="ko-KR" sz="1800" b="1" dirty="0">
                <a:cs typeface="Tahoma"/>
              </a:rPr>
              <a:t>= (12  + 3*(7 – (25 % 7))) % 13 = 8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Q5. Collision – Double Hashing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9749"/>
              </p:ext>
            </p:extLst>
          </p:nvPr>
        </p:nvGraphicFramePr>
        <p:xfrm>
          <a:off x="1070652" y="1556792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None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46531"/>
              </p:ext>
            </p:extLst>
          </p:nvPr>
        </p:nvGraphicFramePr>
        <p:xfrm>
          <a:off x="1068015" y="5790184"/>
          <a:ext cx="9051666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282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370690423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11268504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1682909754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3165597841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2817969829"/>
                    </a:ext>
                  </a:extLst>
                </a:gridCol>
                <a:gridCol w="696282">
                  <a:extLst>
                    <a:ext uri="{9D8B030D-6E8A-4147-A177-3AD203B41FA5}">
                      <a16:colId xmlns:a16="http://schemas.microsoft.com/office/drawing/2014/main" val="50003034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26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31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43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17</a:t>
                      </a:r>
                      <a:endParaRPr lang="ko-KR" altLang="en-US" sz="14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5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Both"/>
            </a:pPr>
            <a:r>
              <a:rPr lang="en-US" altLang="ko-KR" sz="2000" dirty="0">
                <a:cs typeface="Times New Roman"/>
              </a:rPr>
              <a:t>Make a hash table with a sequence [</a:t>
            </a:r>
            <a:r>
              <a:rPr lang="en-US" altLang="ko-KR" sz="2000" b="1" dirty="0">
                <a:cs typeface="Times New Roman"/>
              </a:rPr>
              <a:t>56, 47, 30, 13, 70, 85</a:t>
            </a:r>
            <a:r>
              <a:rPr lang="en-US" altLang="ko-KR" sz="2000" dirty="0">
                <a:cs typeface="Times New Roman"/>
              </a:rPr>
              <a:t>] and initial table size </a:t>
            </a:r>
            <a:r>
              <a:rPr lang="en-US" altLang="ko-KR" sz="2000" b="1" dirty="0">
                <a:cs typeface="Times New Roman"/>
              </a:rPr>
              <a:t>7</a:t>
            </a:r>
            <a:r>
              <a:rPr lang="en-US" altLang="ko-KR" sz="2000" dirty="0">
                <a:cs typeface="Times New Roman"/>
              </a:rPr>
              <a:t> first.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cs typeface="Times New Roman"/>
              </a:rPr>
              <a:t>Then </a:t>
            </a:r>
            <a:r>
              <a:rPr lang="en-US" altLang="ko-KR" sz="2000" b="1" dirty="0">
                <a:cs typeface="Times New Roman"/>
              </a:rPr>
              <a:t>rehash</a:t>
            </a:r>
            <a:r>
              <a:rPr lang="en-US" altLang="ko-KR" sz="2000" dirty="0">
                <a:cs typeface="Times New Roman"/>
              </a:rPr>
              <a:t> the hash table. </a:t>
            </a:r>
          </a:p>
          <a:p>
            <a:pPr lvl="1"/>
            <a:r>
              <a:rPr lang="en-US" altLang="ko-KR" sz="1600" dirty="0">
                <a:cs typeface="Times New Roman"/>
              </a:rPr>
              <a:t>Use </a:t>
            </a:r>
            <a:r>
              <a:rPr lang="en-US" altLang="ko-KR" sz="1600" b="1" dirty="0">
                <a:cs typeface="Times New Roman"/>
              </a:rPr>
              <a:t>linear probing</a:t>
            </a:r>
            <a:r>
              <a:rPr lang="en-US" altLang="ko-KR" sz="1600" dirty="0">
                <a:cs typeface="Times New Roman"/>
              </a:rPr>
              <a:t> to resolve the collisions and show your computation, collision and resolution. </a:t>
            </a:r>
          </a:p>
          <a:p>
            <a:pPr lvl="1"/>
            <a:r>
              <a:rPr lang="en-US" altLang="ko-KR" sz="1600" dirty="0">
                <a:cs typeface="Times New Roman"/>
              </a:rPr>
              <a:t>Compute the load factors before and after rehashing. </a:t>
            </a: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b="1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(56) = 1		 	</a:t>
            </a:r>
            <a:r>
              <a:rPr lang="ko-KR" altLang="en-US" sz="1600" dirty="0">
                <a:cs typeface="Tahoma"/>
              </a:rPr>
              <a:t>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0.14		</a:t>
            </a:r>
            <a:r>
              <a:rPr lang="en-US" altLang="ko-KR" sz="1800" spc="-5" dirty="0">
                <a:cs typeface="Tahoma"/>
              </a:rPr>
              <a:t> 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(56) = 2		 	</a:t>
            </a:r>
            <a:r>
              <a:rPr lang="ko-KR" altLang="en-US" sz="1600" dirty="0">
                <a:cs typeface="Tahoma"/>
              </a:rPr>
              <a:t>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0.09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(47) = 6		  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0.28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(47) = 7		 	</a:t>
            </a:r>
            <a:r>
              <a:rPr lang="ko-KR" altLang="en-US" sz="1600" dirty="0">
                <a:cs typeface="Tahoma"/>
              </a:rPr>
              <a:t>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0.18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= 1 (collision)		</a:t>
            </a:r>
            <a:r>
              <a:rPr lang="ko-KR" altLang="en-US" sz="1800" dirty="0"/>
              <a:t> 𝜆 </a:t>
            </a:r>
            <a:r>
              <a:rPr lang="en-US" altLang="ko-KR" sz="1800" dirty="0"/>
              <a:t>= 0.43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= 7 (collision)	 	</a:t>
            </a:r>
            <a:r>
              <a:rPr lang="ko-KR" altLang="en-US" sz="1600" dirty="0">
                <a:cs typeface="Tahoma"/>
              </a:rPr>
              <a:t>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0.27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(30)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+1 = 2			 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(30)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+1 = 8 	 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(13) = 5	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0.57		</a:t>
            </a:r>
            <a:r>
              <a:rPr lang="en-US" altLang="ko-KR" sz="1800" spc="-5" dirty="0">
                <a:cs typeface="Tahoma"/>
              </a:rPr>
              <a:t> 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(13) = 0	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0.36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(70) = 1	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0.71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(70) = 3	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0.45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(70)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+1 = 2			 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(85) = 8 (</a:t>
            </a:r>
            <a:r>
              <a:rPr lang="en-US" altLang="ko-KR" sz="1800" dirty="0" err="1">
                <a:cs typeface="Tahoma"/>
              </a:rPr>
              <a:t>collsion</a:t>
            </a:r>
            <a:r>
              <a:rPr lang="en-US" altLang="ko-KR" sz="1800" dirty="0">
                <a:cs typeface="Tahoma"/>
              </a:rPr>
              <a:t>)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0.54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2</a:t>
            </a:r>
            <a:r>
              <a:rPr lang="en-US" altLang="ko-KR" sz="1800" dirty="0">
                <a:cs typeface="Tahoma"/>
              </a:rPr>
              <a:t>(70)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(30) +2 = 3		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(85)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(85) +1 = 9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(85) = 3 (</a:t>
            </a:r>
            <a:r>
              <a:rPr lang="en-US" altLang="ko-KR" sz="1800" dirty="0" err="1">
                <a:cs typeface="Tahoma"/>
              </a:rPr>
              <a:t>collsion</a:t>
            </a:r>
            <a:r>
              <a:rPr lang="en-US" altLang="ko-KR" sz="1800" dirty="0">
                <a:cs typeface="Tahoma"/>
              </a:rPr>
              <a:t>)		 </a:t>
            </a:r>
            <a:r>
              <a:rPr lang="ko-KR" altLang="en-US" sz="1800" dirty="0"/>
              <a:t>𝜆 </a:t>
            </a:r>
            <a:r>
              <a:rPr lang="en-US" altLang="ko-KR" sz="1800" dirty="0"/>
              <a:t>= 0.85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(85) =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(85) +1 = 4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Q6 and Q7. Hashing and Rehashing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43049"/>
              </p:ext>
            </p:extLst>
          </p:nvPr>
        </p:nvGraphicFramePr>
        <p:xfrm>
          <a:off x="1127448" y="2276872"/>
          <a:ext cx="40928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690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584690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1447D62-EBCF-463C-8E84-EF5E7E70702B}"/>
              </a:ext>
            </a:extLst>
          </p:cNvPr>
          <p:cNvSpPr/>
          <p:nvPr/>
        </p:nvSpPr>
        <p:spPr>
          <a:xfrm>
            <a:off x="9383688" y="5549950"/>
            <a:ext cx="2808312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4843B9-E013-4183-861F-62A5B1642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88030"/>
              </p:ext>
            </p:extLst>
          </p:nvPr>
        </p:nvGraphicFramePr>
        <p:xfrm>
          <a:off x="6212747" y="2276872"/>
          <a:ext cx="535904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86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376802025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2978315518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1188648752"/>
                    </a:ext>
                  </a:extLst>
                </a:gridCol>
                <a:gridCol w="487186">
                  <a:extLst>
                    <a:ext uri="{9D8B030D-6E8A-4147-A177-3AD203B41FA5}">
                      <a16:colId xmlns:a16="http://schemas.microsoft.com/office/drawing/2014/main" val="1249467587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7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cs typeface="Times New Roman"/>
              </a:rPr>
              <a:t>The table size in hashing should be a prime number. </a:t>
            </a:r>
          </a:p>
          <a:p>
            <a:r>
              <a:rPr lang="en-US" altLang="ko-KR" sz="2000" dirty="0">
                <a:cs typeface="Times New Roman"/>
              </a:rPr>
              <a:t>Explain the reason. You may create two hash tables for a sequence such as[64, 100, 128, 200, 300, 400, 500] with two difference table sizes 8  and 7, respectively. </a:t>
            </a: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3556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altLang="ko-KR" sz="20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spc="-5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(64) = 4		 	</a:t>
            </a:r>
            <a:r>
              <a:rPr lang="ko-KR" altLang="en-US" sz="1600" dirty="0">
                <a:cs typeface="Tahoma"/>
              </a:rPr>
              <a:t> </a:t>
            </a:r>
            <a:r>
              <a:rPr lang="en-US" altLang="ko-KR" sz="1800" dirty="0"/>
              <a:t>		</a:t>
            </a:r>
            <a:r>
              <a:rPr lang="en-US" altLang="ko-KR" sz="1800" spc="-5" dirty="0">
                <a:cs typeface="Tahoma"/>
              </a:rPr>
              <a:t> 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(64) = 1		 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(100) = 5		  	 </a:t>
            </a:r>
            <a:r>
              <a:rPr lang="en-US" altLang="ko-KR" sz="1800" dirty="0"/>
              <a:t>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(100) = 5		 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(128) = 1 		</a:t>
            </a:r>
            <a:r>
              <a:rPr lang="ko-KR" altLang="en-US" sz="1800" dirty="0"/>
              <a:t> </a:t>
            </a:r>
            <a:r>
              <a:rPr lang="en-US" altLang="ko-KR" sz="1800" dirty="0"/>
              <a:t>	 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(128) = 1 (1 collision) -&gt; 2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(200) = </a:t>
            </a:r>
            <a:r>
              <a:rPr lang="en-US" altLang="ko-KR" sz="1800" spc="-5" dirty="0">
                <a:cs typeface="Tahoma"/>
              </a:rPr>
              <a:t>5 </a:t>
            </a:r>
            <a:r>
              <a:rPr lang="en-US" altLang="ko-KR" sz="1800" dirty="0">
                <a:cs typeface="Tahoma"/>
              </a:rPr>
              <a:t>(collision) -&gt; 6	 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(200) = </a:t>
            </a:r>
            <a:r>
              <a:rPr lang="en-US" altLang="ko-KR" sz="1800" spc="-5" dirty="0">
                <a:cs typeface="Tahoma"/>
              </a:rPr>
              <a:t>2 </a:t>
            </a:r>
            <a:r>
              <a:rPr lang="en-US" altLang="ko-KR" sz="1800" dirty="0">
                <a:cs typeface="Tahoma"/>
              </a:rPr>
              <a:t>(1 collision) -&gt; 3	 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(300) = 3			 </a:t>
            </a:r>
            <a:r>
              <a:rPr lang="en-US" altLang="ko-KR" sz="1800" dirty="0"/>
              <a:t>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(300) = 2 (2 collision) -&gt; 4 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(400) = </a:t>
            </a:r>
            <a:r>
              <a:rPr lang="en-US" altLang="ko-KR" sz="1800" spc="-5" dirty="0">
                <a:cs typeface="Tahoma"/>
              </a:rPr>
              <a:t>4 (collision) -&gt; 0</a:t>
            </a:r>
            <a:r>
              <a:rPr lang="en-US" altLang="ko-KR" sz="1800" dirty="0">
                <a:cs typeface="Tahoma"/>
              </a:rPr>
              <a:t>	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(400) = 3 (2 collision) -&gt; 6	</a:t>
            </a: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0</a:t>
            </a:r>
            <a:r>
              <a:rPr lang="en-US" altLang="ko-KR" sz="1800" dirty="0">
                <a:cs typeface="Tahoma"/>
              </a:rPr>
              <a:t>(500) = </a:t>
            </a:r>
            <a:r>
              <a:rPr lang="en-US" altLang="ko-KR" sz="1800" spc="-5" dirty="0">
                <a:cs typeface="Tahoma"/>
              </a:rPr>
              <a:t>3 (collision) -&gt; 2</a:t>
            </a:r>
            <a:r>
              <a:rPr lang="en-US" altLang="ko-KR" sz="1800" dirty="0">
                <a:cs typeface="Tahoma"/>
              </a:rPr>
              <a:t>			 </a:t>
            </a:r>
            <a:r>
              <a:rPr lang="en-US" altLang="ko-KR" sz="1800" spc="-5" dirty="0">
                <a:cs typeface="Tahoma"/>
              </a:rPr>
              <a:t>h</a:t>
            </a:r>
            <a:r>
              <a:rPr lang="en-US" altLang="ko-KR" sz="1800" spc="-7" baseline="-20833" dirty="0">
                <a:cs typeface="Tahoma"/>
              </a:rPr>
              <a:t>1</a:t>
            </a:r>
            <a:r>
              <a:rPr lang="en-US" altLang="ko-KR" sz="1800" dirty="0">
                <a:cs typeface="Tahoma"/>
              </a:rPr>
              <a:t>(500) = </a:t>
            </a:r>
            <a:r>
              <a:rPr lang="en-US" altLang="ko-KR" sz="1800" spc="-5" dirty="0">
                <a:cs typeface="Tahoma"/>
              </a:rPr>
              <a:t>7</a:t>
            </a: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endParaRPr lang="en-US" altLang="ko-KR" sz="1800" dirty="0">
              <a:cs typeface="Tahoma"/>
            </a:endParaRPr>
          </a:p>
          <a:p>
            <a:pPr marL="508000" lvl="1" indent="0">
              <a:spcBef>
                <a:spcPts val="580"/>
              </a:spcBef>
              <a:buClr>
                <a:srgbClr val="FF0000"/>
              </a:buClr>
              <a:buSzPct val="54166"/>
              <a:buNone/>
              <a:tabLst>
                <a:tab pos="793115" algn="l"/>
                <a:tab pos="793750" algn="l"/>
              </a:tabLst>
            </a:pPr>
            <a:r>
              <a:rPr lang="en-US" altLang="ko-KR" sz="1800" dirty="0">
                <a:solidFill>
                  <a:srgbClr val="FF0000"/>
                </a:solidFill>
                <a:cs typeface="Tahoma"/>
              </a:rPr>
              <a:t>Because of modulo arithmetic, non-prime number table size returns common index</a:t>
            </a:r>
            <a:r>
              <a:rPr lang="en-US" altLang="ko-KR" sz="1800" dirty="0">
                <a:cs typeface="Tahom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Q8. Why Primes?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EEAAC0-28AF-4162-8B7C-06DE59B7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92787"/>
              </p:ext>
            </p:extLst>
          </p:nvPr>
        </p:nvGraphicFramePr>
        <p:xfrm>
          <a:off x="1127448" y="2060848"/>
          <a:ext cx="424847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5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6B93BA-ED64-4327-ACBF-5B091ACD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90526"/>
              </p:ext>
            </p:extLst>
          </p:nvPr>
        </p:nvGraphicFramePr>
        <p:xfrm>
          <a:off x="6212746" y="2060848"/>
          <a:ext cx="49958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78">
                  <a:extLst>
                    <a:ext uri="{9D8B030D-6E8A-4147-A177-3AD203B41FA5}">
                      <a16:colId xmlns:a16="http://schemas.microsoft.com/office/drawing/2014/main" val="2141639596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36916836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526059156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2893800122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3315258024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3229886335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1644060029"/>
                    </a:ext>
                  </a:extLst>
                </a:gridCol>
                <a:gridCol w="624478">
                  <a:extLst>
                    <a:ext uri="{9D8B030D-6E8A-4147-A177-3AD203B41FA5}">
                      <a16:colId xmlns:a16="http://schemas.microsoft.com/office/drawing/2014/main" val="376802025"/>
                    </a:ext>
                  </a:extLst>
                </a:gridCol>
              </a:tblGrid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94793"/>
                  </a:ext>
                </a:extLst>
              </a:tr>
              <a:tr h="2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20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508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CA81E8-A792-49A2-AD55-E8E8A487DB04}"/>
              </a:ext>
            </a:extLst>
          </p:cNvPr>
          <p:cNvSpPr/>
          <p:nvPr/>
        </p:nvSpPr>
        <p:spPr>
          <a:xfrm>
            <a:off x="9383688" y="3630216"/>
            <a:ext cx="2808312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>
                <a:latin typeface="Tahoma"/>
                <a:cs typeface="Tahoma"/>
              </a:rPr>
              <a:t>hash_function</a:t>
            </a:r>
            <a:r>
              <a:rPr lang="en-US" altLang="ko-KR" sz="1200" spc="-5" dirty="0">
                <a:latin typeface="Tahoma"/>
                <a:cs typeface="Tahoma"/>
              </a:rPr>
              <a:t>(int key) {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11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in 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21117</TotalTime>
  <Words>1998</Words>
  <Application>Microsoft Office PowerPoint</Application>
  <PresentationFormat>와이드스크린</PresentationFormat>
  <Paragraphs>439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바탕체</vt:lpstr>
      <vt:lpstr>Arial</vt:lpstr>
      <vt:lpstr>Arial Rounded MT Bold</vt:lpstr>
      <vt:lpstr>Century Gothic</vt:lpstr>
      <vt:lpstr>Consolas</vt:lpstr>
      <vt:lpstr>Tahoma</vt:lpstr>
      <vt:lpstr>Wingdings</vt:lpstr>
      <vt:lpstr>고려청자</vt:lpstr>
      <vt:lpstr>Data Structures: Hashing &amp; Hash Tables</vt:lpstr>
      <vt:lpstr>Q1. Linear Probing</vt:lpstr>
      <vt:lpstr>Q2. Quadratic Probing</vt:lpstr>
      <vt:lpstr>Q3. Quadratic Probing</vt:lpstr>
      <vt:lpstr>Q4. Double Hashing</vt:lpstr>
      <vt:lpstr>Q5. Collision – Double Hashing </vt:lpstr>
      <vt:lpstr>Q6 and Q7. Hashing and Rehashing</vt:lpstr>
      <vt:lpstr>Q8. Why Primes?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강동인</cp:lastModifiedBy>
  <cp:revision>1408</cp:revision>
  <dcterms:created xsi:type="dcterms:W3CDTF">2014-02-12T09:15:05Z</dcterms:created>
  <dcterms:modified xsi:type="dcterms:W3CDTF">2022-01-09T05:08:20Z</dcterms:modified>
</cp:coreProperties>
</file>