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4" r:id="rId8"/>
    <p:sldId id="265" r:id="rId9"/>
    <p:sldId id="262" r:id="rId10"/>
    <p:sldId id="263" r:id="rId11"/>
    <p:sldId id="266" r:id="rId12"/>
    <p:sldId id="267" r:id="rId13"/>
    <p:sldId id="270" r:id="rId14"/>
    <p:sldId id="271" r:id="rId15"/>
    <p:sldId id="272" r:id="rId16"/>
    <p:sldId id="273" r:id="rId17"/>
    <p:sldId id="275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94884-7FA0-A0E8-17D4-E83CC023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639F3-FA11-C832-8131-841448CE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F7A91-8CE6-EB07-07C8-057590CD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55E13-5F29-4F5D-3D40-6D5C8434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3DA45-0454-9118-F046-F99BA9E2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8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12F0C-B810-8CB1-27C3-0C65ADC7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71DC3-17C1-9D0C-98FD-6939761B6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6CFC6-E504-41A7-6E98-82D9DB68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B3BB9-4CB4-6FFF-DE0B-2815222E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807E-D6B6-159E-41D7-4C0D9485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91D820-B5A7-9E17-8B83-DD1CCE88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E645E2-7304-07CE-B0DB-25E7B2C3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4262E-320E-2D33-E19D-C4F7BBE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5193D-F159-E564-BA45-A69A2412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9C5BE-D750-61DF-2127-3C7F9A7C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0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D1DB1-CCE3-87AC-3620-0C64A210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11AD2-D523-E11F-0A3E-F3D489DD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476F5-EE9F-6D8F-557E-62F44D3C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866B5-4F58-4F2C-56BC-2AADA6CB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6138F-504C-D922-AAC6-F95F26E1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3B143-9413-23CD-C75C-C4E4227A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EBF09-FEAB-1035-6BD0-3C136E55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7193B-C23B-449B-6FEB-67388CCB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BCBE4-8B90-F62E-8F3E-0D5B7C3F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EDE93-637D-B2DC-3A09-FCA7880A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210CC-360A-91C9-1ABB-77F75247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C3963-68E3-13F0-77A5-5999534B7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C5159-3355-3C53-A049-562789D13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35434-2D98-0359-7BF9-31A07E72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39223-55DF-8C89-6112-5FBA0082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778E0-CFD0-D17E-0C7B-FB47CF1C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4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6308-59CA-82C2-B424-C3D820FE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2FC20-0366-A322-493D-D43E73A9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F0EC3-43AF-F452-345C-70D7244E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2DB433-22A0-BCFB-4B27-4B7A7637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A7F5C-74EA-2A5E-D6E8-282C08650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58715E-D77B-7F8E-1BAD-41BC9F65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B53E62-0A63-AD56-9E76-868E60E2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86412F-A357-F5AD-4477-CFBF1961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8B2E8-3A24-2F20-49B0-26510210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01E2C-C305-46A2-C360-9E2796C6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6625D-C1BF-48D0-B6ED-D5404A2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AE8B4-9E5A-1868-A76C-3A74AD07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D92A4D-181E-F99C-3FFC-68078D66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730445-E925-57CC-9C3B-683E8D70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69FFC-CAE4-80AE-F141-606CE894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4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4F677-7BCD-FE98-7CEF-A41B0089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18225-E6E5-27F9-C662-4C603F3F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C47C69-6CA4-8C73-F47E-F2F1FD05C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8CD4C-87A9-3DF9-4771-8EF0360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E2FEF-26E9-CB2B-5016-697A2C73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56EB3-F0F9-6110-F0AE-81C1FA63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55981-DA41-280E-2EFF-D6E971EA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84ECE-0B4A-C352-E48F-BE436DBDD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1DA5E-74BE-498B-E335-1282928E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465FF-CD10-5EA0-E814-D23986D7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AB5A9-31B6-4392-541A-54E7DF57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C2A2E-5F8B-7C92-320D-1C5D2604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A42FEE-E697-C75D-A810-21F64DA3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935D6-9626-65F3-A5CE-B38D4225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5E598-26C2-03CE-7836-7B7C4C958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B1CA-3825-435E-9491-42BF18F8EE2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A4F79-4F96-B452-D30E-36863F71F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8DC0E-85FC-77D6-62D8-F2B0BC52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C8E2-9D12-45BD-A46F-B3666920E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17.png"/><Relationship Id="rId9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chaduri7913/AWS-RDS-Lambda-%EC%97%B0%EA%B2%B0%ED%95%98%EA%B8%B0" TargetMode="External"/><Relationship Id="rId3" Type="http://schemas.openxmlformats.org/officeDocument/2006/relationships/hyperlink" Target="https://duckgugong.tistory.com/336" TargetMode="External"/><Relationship Id="rId7" Type="http://schemas.openxmlformats.org/officeDocument/2006/relationships/hyperlink" Target="https://medium.com/analytics-vidhya/transcribing-audio-files-with-amazon-transcribe-lambda-s3-474dc9a1ced7" TargetMode="External"/><Relationship Id="rId2" Type="http://schemas.openxmlformats.org/officeDocument/2006/relationships/hyperlink" Target="https://docs.aws.amazon.com/transcribe/latest/dg/getting-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transcribe/latest/APIReference/API_StartTranscriptionJob.html" TargetMode="External"/><Relationship Id="rId5" Type="http://schemas.openxmlformats.org/officeDocument/2006/relationships/hyperlink" Target="https://medium.com/@manishdiddi03/automating-audio-transcription-how-to-use-aws-api-gateway-s3-sns-lambda-and-transcribe-to-20c220b1e77f" TargetMode="External"/><Relationship Id="rId4" Type="http://schemas.openxmlformats.org/officeDocument/2006/relationships/hyperlink" Target="https://heytech.tistory.com/403" TargetMode="External"/><Relationship Id="rId9" Type="http://schemas.openxmlformats.org/officeDocument/2006/relationships/hyperlink" Target="https://icedhotchoco.tistory.com/entry/sending-email-with-pyth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nchoCoin/stt-servi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choCoin/stt-service/issues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9E2CC-D8C9-9841-616F-4593E2EE8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Transcribe</a:t>
            </a:r>
            <a:r>
              <a:rPr lang="ko-KR" altLang="en-US" dirty="0"/>
              <a:t>를 사용한</a:t>
            </a:r>
            <a:br>
              <a:rPr lang="en-US" altLang="ko-KR" dirty="0"/>
            </a:br>
            <a:r>
              <a:rPr lang="en-US" altLang="ko-KR" dirty="0" err="1"/>
              <a:t>SpeechNote</a:t>
            </a:r>
            <a:r>
              <a:rPr lang="en-US" altLang="ko-KR" dirty="0"/>
              <a:t> </a:t>
            </a:r>
            <a:r>
              <a:rPr lang="ko-KR" altLang="en-US" dirty="0"/>
              <a:t>웹서비스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55730-121E-7FAD-1D6C-D460CC5A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학년도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ko-KR" altLang="en-US" dirty="0" err="1"/>
              <a:t>클라우드컴퓨팅</a:t>
            </a:r>
            <a:r>
              <a:rPr lang="ko-KR" altLang="en-US" dirty="0"/>
              <a:t> </a:t>
            </a:r>
            <a:r>
              <a:rPr lang="ko-KR" altLang="en-US" dirty="0" err="1"/>
              <a:t>텀프로젝트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김태훈</a:t>
            </a:r>
            <a:r>
              <a:rPr lang="en-US" altLang="ko-KR" dirty="0"/>
              <a:t>, </a:t>
            </a:r>
            <a:r>
              <a:rPr lang="ko-KR" altLang="en-US" dirty="0"/>
              <a:t>박민재</a:t>
            </a:r>
            <a:r>
              <a:rPr lang="en-US" altLang="ko-KR" dirty="0"/>
              <a:t>, </a:t>
            </a:r>
            <a:r>
              <a:rPr lang="ko-KR" altLang="en-US" dirty="0" err="1"/>
              <a:t>김성문</a:t>
            </a:r>
            <a:r>
              <a:rPr lang="en-US" altLang="ko-KR" dirty="0"/>
              <a:t>, </a:t>
            </a:r>
            <a:r>
              <a:rPr lang="ko-KR" altLang="en-US" dirty="0"/>
              <a:t>박재열</a:t>
            </a:r>
          </a:p>
        </p:txBody>
      </p:sp>
      <p:pic>
        <p:nvPicPr>
          <p:cNvPr id="1026" name="Picture 2" descr="AWS Transcribe | New Relic">
            <a:extLst>
              <a:ext uri="{FF2B5EF4-FFF2-40B4-BE49-F238E27FC236}">
                <a16:creationId xmlns:a16="http://schemas.microsoft.com/office/drawing/2014/main" id="{D449470C-C616-A1C0-8CC5-D2AADE3F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778657"/>
            <a:ext cx="1618967" cy="161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Lambda - Wikipedia">
            <a:extLst>
              <a:ext uri="{FF2B5EF4-FFF2-40B4-BE49-F238E27FC236}">
                <a16:creationId xmlns:a16="http://schemas.microsoft.com/office/drawing/2014/main" id="{E3B5D171-A415-EB52-6402-94725C7B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821" y="4813806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1FC331E0-AA88-8889-DEC6-9EC15B85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016" y="4789488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EE5B78-FDAF-20D2-9EFF-E33FB02FF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95" y="0"/>
            <a:ext cx="1689605" cy="16896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154FA7-DEE0-01FE-2241-28DC15E8D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88"/>
            <a:ext cx="1524000" cy="14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6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결과물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808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지원되는 언어 </a:t>
            </a:r>
            <a:r>
              <a:rPr lang="en-US" altLang="ko-KR" dirty="0"/>
              <a:t>: </a:t>
            </a:r>
            <a:r>
              <a:rPr lang="ko-KR" altLang="en-US" dirty="0"/>
              <a:t>영어</a:t>
            </a:r>
            <a:r>
              <a:rPr lang="en-US" altLang="ko-KR" dirty="0"/>
              <a:t>(</a:t>
            </a:r>
            <a:r>
              <a:rPr lang="en-US" altLang="ko-KR" dirty="0" err="1"/>
              <a:t>en</a:t>
            </a:r>
            <a:r>
              <a:rPr lang="en-US" altLang="ko-KR" dirty="0"/>
              <a:t>-US), </a:t>
            </a:r>
            <a:r>
              <a:rPr lang="ko-KR" altLang="en-US" dirty="0"/>
              <a:t>한국어</a:t>
            </a:r>
            <a:r>
              <a:rPr lang="en-US" altLang="ko-KR" dirty="0"/>
              <a:t>(ko-KR), </a:t>
            </a:r>
            <a:r>
              <a:rPr lang="ko-KR" altLang="en-US" dirty="0"/>
              <a:t>중국어</a:t>
            </a:r>
            <a:r>
              <a:rPr lang="en-US" altLang="ko-KR" dirty="0"/>
              <a:t>(</a:t>
            </a:r>
            <a:r>
              <a:rPr lang="en-US" altLang="ko-KR" dirty="0" err="1"/>
              <a:t>zh</a:t>
            </a:r>
            <a:r>
              <a:rPr lang="en-US" altLang="ko-KR" dirty="0"/>
              <a:t>-CN), </a:t>
            </a:r>
            <a:r>
              <a:rPr lang="ko-KR" altLang="en-US" dirty="0"/>
              <a:t>일본어</a:t>
            </a:r>
            <a:r>
              <a:rPr lang="en-US" altLang="ko-KR" dirty="0"/>
              <a:t>(ja-JP)</a:t>
            </a:r>
          </a:p>
        </p:txBody>
      </p:sp>
      <p:pic>
        <p:nvPicPr>
          <p:cNvPr id="5122" name="Picture 2" descr="캡처2">
            <a:extLst>
              <a:ext uri="{FF2B5EF4-FFF2-40B4-BE49-F238E27FC236}">
                <a16:creationId xmlns:a16="http://schemas.microsoft.com/office/drawing/2014/main" id="{AC0C8D4C-84AC-E104-1DF6-AD60BA85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39" y="2334409"/>
            <a:ext cx="8910536" cy="28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6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결과물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559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Submit </a:t>
            </a:r>
            <a:r>
              <a:rPr lang="ko-KR" altLang="en-US" dirty="0"/>
              <a:t>버튼 누를 시 </a:t>
            </a:r>
            <a:r>
              <a:rPr lang="en-US" altLang="ko-KR" dirty="0"/>
              <a:t>API </a:t>
            </a:r>
            <a:r>
              <a:rPr lang="en-US" altLang="ko-KR" dirty="0" err="1"/>
              <a:t>GateWay</a:t>
            </a:r>
            <a:r>
              <a:rPr lang="en-US" altLang="ko-KR" dirty="0"/>
              <a:t> </a:t>
            </a:r>
            <a:r>
              <a:rPr lang="ko-KR" altLang="en-US" dirty="0"/>
              <a:t>주소로 전송됨</a:t>
            </a:r>
            <a:endParaRPr lang="en-US" altLang="ko-KR" dirty="0"/>
          </a:p>
        </p:txBody>
      </p:sp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C68EB3B5-F86A-3240-AD9E-47C4E9ED3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19" y="2147110"/>
            <a:ext cx="8485964" cy="30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A1371472-F915-BE4A-2CAC-6206740A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2" y="5100786"/>
            <a:ext cx="1416103" cy="1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WS CloudFront">
            <a:extLst>
              <a:ext uri="{FF2B5EF4-FFF2-40B4-BE49-F238E27FC236}">
                <a16:creationId xmlns:a16="http://schemas.microsoft.com/office/drawing/2014/main" id="{81538164-2CFB-0A3A-90ED-2DB64460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157" y="5124599"/>
            <a:ext cx="1404326" cy="14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ws Api Logo PNG Vectors Free Download">
            <a:extLst>
              <a:ext uri="{FF2B5EF4-FFF2-40B4-BE49-F238E27FC236}">
                <a16:creationId xmlns:a16="http://schemas.microsoft.com/office/drawing/2014/main" id="{3FF64F80-A49E-A87E-DD4F-8AA27F7A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48" y="5124599"/>
            <a:ext cx="1416103" cy="1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97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결과물 소개</a:t>
            </a:r>
            <a:r>
              <a:rPr lang="en-US" altLang="ko-KR" sz="4000" dirty="0"/>
              <a:t>(</a:t>
            </a:r>
            <a:r>
              <a:rPr lang="ko-KR" altLang="en-US" sz="4000" dirty="0"/>
              <a:t>내부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114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File_upload_backend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s3/bucket/</a:t>
            </a:r>
            <a:r>
              <a:rPr lang="en-US" altLang="ko-KR" dirty="0" err="1"/>
              <a:t>input_audio</a:t>
            </a:r>
            <a:r>
              <a:rPr lang="ko-KR" altLang="en-US" dirty="0"/>
              <a:t>에 파일을 업로드하고</a:t>
            </a:r>
            <a:r>
              <a:rPr lang="en-US" altLang="ko-KR" dirty="0"/>
              <a:t>, </a:t>
            </a:r>
            <a:r>
              <a:rPr lang="ko-KR" altLang="en-US" dirty="0"/>
              <a:t>테이블에 이메일과 언어코드 기록</a:t>
            </a:r>
            <a:endParaRPr lang="en-US" altLang="ko-KR" dirty="0"/>
          </a:p>
        </p:txBody>
      </p:sp>
      <p:pic>
        <p:nvPicPr>
          <p:cNvPr id="9218" name="Picture 2" descr="캡처5">
            <a:extLst>
              <a:ext uri="{FF2B5EF4-FFF2-40B4-BE49-F238E27FC236}">
                <a16:creationId xmlns:a16="http://schemas.microsoft.com/office/drawing/2014/main" id="{1A833749-DBFB-996C-06C4-14C9E396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12" y="1816526"/>
            <a:ext cx="5705677" cy="322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캡처12">
            <a:extLst>
              <a:ext uri="{FF2B5EF4-FFF2-40B4-BE49-F238E27FC236}">
                <a16:creationId xmlns:a16="http://schemas.microsoft.com/office/drawing/2014/main" id="{D2FA686E-72C8-5691-25CD-0B66E7C9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12" y="5171763"/>
            <a:ext cx="9077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WS Lambda - Wikipedia">
            <a:extLst>
              <a:ext uri="{FF2B5EF4-FFF2-40B4-BE49-F238E27FC236}">
                <a16:creationId xmlns:a16="http://schemas.microsoft.com/office/drawing/2014/main" id="{2F4D963B-4DF5-9CD6-3BD8-13A2A916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038" y="6094289"/>
            <a:ext cx="763711" cy="76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F142A56A-851E-2DE0-9A44-69965219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039" y="5267739"/>
            <a:ext cx="795544" cy="7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ws Api Logo PNG Vectors Free Download">
            <a:extLst>
              <a:ext uri="{FF2B5EF4-FFF2-40B4-BE49-F238E27FC236}">
                <a16:creationId xmlns:a16="http://schemas.microsoft.com/office/drawing/2014/main" id="{4C686B85-954B-BEFB-C9F7-1F9F8391C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985" y="5267739"/>
            <a:ext cx="766386" cy="76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WS RDS Pricing &amp; Cost Optimization Explained | Logicata">
            <a:extLst>
              <a:ext uri="{FF2B5EF4-FFF2-40B4-BE49-F238E27FC236}">
                <a16:creationId xmlns:a16="http://schemas.microsoft.com/office/drawing/2014/main" id="{0C039EAF-7499-A4CB-9C0D-4A9C3D10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88" y="6091614"/>
            <a:ext cx="766386" cy="76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9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결과물 소개</a:t>
            </a:r>
            <a:r>
              <a:rPr lang="en-US" altLang="ko-KR" sz="4000" dirty="0"/>
              <a:t>(</a:t>
            </a:r>
            <a:r>
              <a:rPr lang="ko-KR" altLang="en-US" sz="4000" dirty="0"/>
              <a:t>내부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579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Audio_transcribe</a:t>
            </a:r>
            <a:r>
              <a:rPr lang="ko-KR" altLang="en-US" dirty="0"/>
              <a:t>함수 </a:t>
            </a:r>
            <a:r>
              <a:rPr lang="en-US" altLang="ko-KR" dirty="0"/>
              <a:t>: AWS transcribe</a:t>
            </a:r>
            <a:r>
              <a:rPr lang="ko-KR" altLang="en-US" dirty="0"/>
              <a:t>에 변환 요청</a:t>
            </a:r>
            <a:endParaRPr lang="en-US" altLang="ko-KR" dirty="0"/>
          </a:p>
        </p:txBody>
      </p:sp>
      <p:pic>
        <p:nvPicPr>
          <p:cNvPr id="10242" name="Picture 2" descr="캡처6">
            <a:extLst>
              <a:ext uri="{FF2B5EF4-FFF2-40B4-BE49-F238E27FC236}">
                <a16:creationId xmlns:a16="http://schemas.microsoft.com/office/drawing/2014/main" id="{7FE6BB1C-E957-958A-8D01-EE9BFDB47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4171"/>
            <a:ext cx="12192000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698EC2-7334-1D76-CD53-7C94B9AC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048" y="177326"/>
            <a:ext cx="4561969" cy="2526735"/>
          </a:xfrm>
          <a:prstGeom prst="rect">
            <a:avLst/>
          </a:prstGeom>
        </p:spPr>
      </p:pic>
      <p:pic>
        <p:nvPicPr>
          <p:cNvPr id="6" name="Picture 2" descr="AWS Transcribe | New Relic">
            <a:extLst>
              <a:ext uri="{FF2B5EF4-FFF2-40B4-BE49-F238E27FC236}">
                <a16:creationId xmlns:a16="http://schemas.microsoft.com/office/drawing/2014/main" id="{0F60384F-572C-7DC9-4AC9-E86BCDFD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48" y="6364480"/>
            <a:ext cx="493520" cy="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WS Lambda - Wikipedia">
            <a:extLst>
              <a:ext uri="{FF2B5EF4-FFF2-40B4-BE49-F238E27FC236}">
                <a16:creationId xmlns:a16="http://schemas.microsoft.com/office/drawing/2014/main" id="{977A0974-694A-B1B2-ABFD-7E1C3C69F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90" y="6353264"/>
            <a:ext cx="504736" cy="50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결과물 소개</a:t>
            </a:r>
            <a:r>
              <a:rPr lang="en-US" altLang="ko-KR" sz="4000" dirty="0"/>
              <a:t>(</a:t>
            </a:r>
            <a:r>
              <a:rPr lang="ko-KR" altLang="en-US" sz="4000" dirty="0"/>
              <a:t>내부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70356" y="1039905"/>
            <a:ext cx="7598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Save_text</a:t>
            </a:r>
            <a:r>
              <a:rPr lang="ko-KR" altLang="en-US" dirty="0"/>
              <a:t>함수 </a:t>
            </a:r>
            <a:r>
              <a:rPr lang="en-US" altLang="ko-KR" dirty="0"/>
              <a:t>: s3/bucket/</a:t>
            </a:r>
            <a:r>
              <a:rPr lang="en-US" altLang="ko-KR" dirty="0" err="1"/>
              <a:t>output_text</a:t>
            </a:r>
            <a:r>
              <a:rPr lang="ko-KR" altLang="en-US" dirty="0"/>
              <a:t>에 변환결과를 </a:t>
            </a:r>
            <a:r>
              <a:rPr lang="en-US" altLang="ko-KR" dirty="0"/>
              <a:t>.txt </a:t>
            </a:r>
            <a:r>
              <a:rPr lang="ko-KR" altLang="en-US" dirty="0"/>
              <a:t>형태로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Send_email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DB</a:t>
            </a:r>
            <a:r>
              <a:rPr lang="ko-KR" altLang="en-US" dirty="0"/>
              <a:t>에 저장된 이메일로 </a:t>
            </a:r>
            <a:r>
              <a:rPr lang="en-US" altLang="ko-KR" dirty="0"/>
              <a:t>text </a:t>
            </a:r>
            <a:r>
              <a:rPr lang="ko-KR" altLang="en-US" dirty="0"/>
              <a:t>파일 첨부하여 전송</a:t>
            </a:r>
            <a:endParaRPr lang="en-US" altLang="ko-KR" dirty="0"/>
          </a:p>
        </p:txBody>
      </p:sp>
      <p:pic>
        <p:nvPicPr>
          <p:cNvPr id="12292" name="Picture 4" descr="캡처9">
            <a:extLst>
              <a:ext uri="{FF2B5EF4-FFF2-40B4-BE49-F238E27FC236}">
                <a16:creationId xmlns:a16="http://schemas.microsoft.com/office/drawing/2014/main" id="{61E1B48D-EED4-525D-0BC2-8BD714AE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54" y="1754330"/>
            <a:ext cx="6841357" cy="308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캡처10">
            <a:extLst>
              <a:ext uri="{FF2B5EF4-FFF2-40B4-BE49-F238E27FC236}">
                <a16:creationId xmlns:a16="http://schemas.microsoft.com/office/drawing/2014/main" id="{F8B66EF1-5E54-F035-1A92-F96DD00B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44" y="4845358"/>
            <a:ext cx="6000494" cy="194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캡처11">
            <a:extLst>
              <a:ext uri="{FF2B5EF4-FFF2-40B4-BE49-F238E27FC236}">
                <a16:creationId xmlns:a16="http://schemas.microsoft.com/office/drawing/2014/main" id="{DE302DF1-67F8-E6A4-DA99-290A476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87239"/>
            <a:ext cx="6142869" cy="19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45ACDF40-88FC-B96E-5633-86B6E059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953" y="1745946"/>
            <a:ext cx="4124528" cy="29815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afraid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United Airlines?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London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ticket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Sydney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All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2" descr="AWS Transcribe | New Relic">
            <a:extLst>
              <a:ext uri="{FF2B5EF4-FFF2-40B4-BE49-F238E27FC236}">
                <a16:creationId xmlns:a16="http://schemas.microsoft.com/office/drawing/2014/main" id="{6509E312-4F74-11C5-BC83-C732610A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512" y="674243"/>
            <a:ext cx="478375" cy="4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WS Lambda - Wikipedia">
            <a:extLst>
              <a:ext uri="{FF2B5EF4-FFF2-40B4-BE49-F238E27FC236}">
                <a16:creationId xmlns:a16="http://schemas.microsoft.com/office/drawing/2014/main" id="{F219125D-49FD-B2C4-E24C-C630B618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33" y="125287"/>
            <a:ext cx="489248" cy="4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7F7906C7-0D84-337A-ECF3-90A635BF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639" y="125287"/>
            <a:ext cx="489248" cy="4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AWS RDS Pricing &amp; Cost Optimization Explained | Logicata">
            <a:extLst>
              <a:ext uri="{FF2B5EF4-FFF2-40B4-BE49-F238E27FC236}">
                <a16:creationId xmlns:a16="http://schemas.microsoft.com/office/drawing/2014/main" id="{E9F6BE53-49C5-0FB7-49F4-B2F18B945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210" y="674243"/>
            <a:ext cx="485179" cy="48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WS Eventbridge - Coralogix">
            <a:extLst>
              <a:ext uri="{FF2B5EF4-FFF2-40B4-BE49-F238E27FC236}">
                <a16:creationId xmlns:a16="http://schemas.microsoft.com/office/drawing/2014/main" id="{30D3F635-E6A3-55F1-F932-63B3A2AF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683" y="1201059"/>
            <a:ext cx="561317" cy="5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4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활용방안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70356" y="1039905"/>
            <a:ext cx="348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강의</a:t>
            </a:r>
            <a:r>
              <a:rPr lang="en-US" altLang="ko-KR" dirty="0"/>
              <a:t>/</a:t>
            </a:r>
            <a:r>
              <a:rPr lang="ko-KR" altLang="en-US" dirty="0"/>
              <a:t>강연 녹음파일 변환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https://youtu.be/SEC13EslJKc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DB5AF-99D3-CB7F-B618-6D5D605C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62" y="28576"/>
            <a:ext cx="1725038" cy="1725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46DCCE-6C3F-97CD-B1EC-4F04A0C1586E}"/>
              </a:ext>
            </a:extLst>
          </p:cNvPr>
          <p:cNvSpPr txBox="1"/>
          <p:nvPr/>
        </p:nvSpPr>
        <p:spPr>
          <a:xfrm>
            <a:off x="595819" y="1971926"/>
            <a:ext cx="60943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인공 지능은 일반적으로 인간의 지능이 필요하거나 인간이 분석할 수 있는 것보다 규모가 큰 데이터를 포함하는 방식으로 추론, 학습 및 행동할 수 있는 컴퓨터 및 기계를 구축하는 것과 관련된 과학 분야입니다. 먼저, 인공지능 학습 모델에 대해 말씀드리겠습니다. 비즈니스에서 AI 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이야기할 때 학습 데이터에 관해 이야기하는 경우가 많습니다. 그것은 무엇을 의미할까요? 제한된 메모리 인공지능은 새로운 데이터로 학습 하여 시간이 지남에 따라 개선되는 AI 입니다. </a:t>
            </a:r>
            <a:r>
              <a:rPr lang="ko-KR" altLang="en-US" sz="1000" dirty="0" err="1"/>
              <a:t>머신러닝</a:t>
            </a:r>
            <a:r>
              <a:rPr lang="ko-KR" altLang="en-US" sz="1000" dirty="0"/>
              <a:t> 은 알고리즘으로 데이터를 학습 하여 결과를 얻는 인공 지능의 허위 집합 입니다. 일반적으로 </a:t>
            </a:r>
            <a:r>
              <a:rPr lang="ko-KR" altLang="en-US" sz="1000" dirty="0" err="1"/>
              <a:t>머신러닝</a:t>
            </a:r>
            <a:r>
              <a:rPr lang="ko-KR" altLang="en-US" sz="1000" dirty="0"/>
              <a:t> 에는 세 가지 유형의 학습 모델이 사용됩니다. 지도 학습은 라벨이 지정된 학습 데이터를 사용하여 특정 입력을 출력에 매칭 하는 </a:t>
            </a:r>
            <a:r>
              <a:rPr lang="ko-KR" altLang="en-US" sz="1000" dirty="0" err="1"/>
              <a:t>머신러닝</a:t>
            </a:r>
            <a:r>
              <a:rPr lang="ko-KR" altLang="en-US" sz="1000" dirty="0"/>
              <a:t> 모델입니다. 간단히 말해, 고양이 사진을 인식 하도록 알고리즘을 훈련 시키려면 고양이라는 라벨이 지정된 사진을 필드 합니다 비 지도 학습은 라벨이 지정되지 않은 데이터를 기반으로 패턴을 학습하는 머신 러닝 모델입니다. </a:t>
            </a:r>
            <a:r>
              <a:rPr lang="en-US" altLang="ko-KR" sz="1000" dirty="0"/>
              <a:t>…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12EA70-ED81-DF2A-B394-D5BEA995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47" y="5134786"/>
            <a:ext cx="4695825" cy="3238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3A50F04-1B1A-D444-2547-484D18EA323F}"/>
              </a:ext>
            </a:extLst>
          </p:cNvPr>
          <p:cNvSpPr/>
          <p:nvPr/>
        </p:nvSpPr>
        <p:spPr>
          <a:xfrm flipV="1">
            <a:off x="3156180" y="3686781"/>
            <a:ext cx="323079" cy="12451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102847-DBEE-EB3C-F16F-33446F8D5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486" y="4931922"/>
            <a:ext cx="5207540" cy="1745139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FA3ACCC-BD7D-ECD2-C1C1-27D4581071D6}"/>
              </a:ext>
            </a:extLst>
          </p:cNvPr>
          <p:cNvSpPr/>
          <p:nvPr/>
        </p:nvSpPr>
        <p:spPr>
          <a:xfrm flipV="1">
            <a:off x="9306716" y="3686779"/>
            <a:ext cx="323079" cy="12451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5DE9D-9FC6-9588-1AC0-3CC3EEC6C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937" y="1147158"/>
            <a:ext cx="3066638" cy="21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활용방안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70356" y="1039905"/>
            <a:ext cx="365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음성메모를 텍스트로 변환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https://youtu.be/-CuXJ7cM_Ck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6DCCE-6C3F-97CD-B1EC-4F04A0C1586E}"/>
              </a:ext>
            </a:extLst>
          </p:cNvPr>
          <p:cNvSpPr txBox="1"/>
          <p:nvPr/>
        </p:nvSpPr>
        <p:spPr>
          <a:xfrm>
            <a:off x="595819" y="1971926"/>
            <a:ext cx="60943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올해 목표 메모 육 개월 이내에 오픽 </a:t>
            </a:r>
            <a:r>
              <a:rPr lang="en-US" altLang="ko-KR" sz="1000"/>
              <a:t>IH </a:t>
            </a:r>
            <a:r>
              <a:rPr lang="ko-KR" altLang="en-US" sz="1000"/>
              <a:t>이상 달성 한다</a:t>
            </a:r>
            <a:r>
              <a:rPr lang="en-US" altLang="ko-KR" sz="1000"/>
              <a:t>. </a:t>
            </a:r>
            <a:r>
              <a:rPr lang="ko-KR" altLang="en-US" sz="1000"/>
              <a:t>매일 한 시간 이상 회화 연습을 하고 주 삼회 영어 회화 수업에 참여한다</a:t>
            </a:r>
            <a:r>
              <a:rPr lang="en-US" altLang="ko-KR" sz="1000"/>
              <a:t>. </a:t>
            </a:r>
            <a:r>
              <a:rPr lang="ko-KR" altLang="en-US" sz="1000"/>
              <a:t>이를 위해 오피 책과 영어</a:t>
            </a:r>
            <a:r>
              <a:rPr lang="en-US" altLang="ko-KR" sz="1000"/>
              <a:t>, </a:t>
            </a:r>
            <a:r>
              <a:rPr lang="ko-KR" altLang="en-US" sz="1000"/>
              <a:t>회화</a:t>
            </a:r>
            <a:r>
              <a:rPr lang="en-US" altLang="ko-KR" sz="1000"/>
              <a:t>, </a:t>
            </a:r>
            <a:r>
              <a:rPr lang="ko-KR" altLang="en-US" sz="1000"/>
              <a:t>책</a:t>
            </a:r>
            <a:r>
              <a:rPr lang="en-US" altLang="ko-KR" sz="1000"/>
              <a:t>, </a:t>
            </a:r>
            <a:r>
              <a:rPr lang="ko-KR" altLang="en-US" sz="1000"/>
              <a:t>영어 단어</a:t>
            </a:r>
            <a:r>
              <a:rPr lang="en-US" altLang="ko-KR" sz="1000"/>
              <a:t>, </a:t>
            </a:r>
            <a:r>
              <a:rPr lang="ko-KR" altLang="en-US" sz="1000"/>
              <a:t>책을 구매한다</a:t>
            </a:r>
            <a:r>
              <a:rPr lang="en-US" altLang="ko-KR" sz="1000"/>
              <a:t>. </a:t>
            </a:r>
            <a:r>
              <a:rPr lang="ko-KR" altLang="en-US" sz="1000"/>
              <a:t>단어는 하루에 서른 개를 외우는 것을 목표로 한다</a:t>
            </a:r>
            <a:r>
              <a:rPr lang="en-US" altLang="ko-KR" sz="1000"/>
              <a:t>. </a:t>
            </a:r>
            <a:r>
              <a:rPr lang="ko-KR" altLang="en-US" sz="1000"/>
              <a:t>그리고 개인 블로그를 개설하여 학교에서 배운 개념을 정리한다</a:t>
            </a:r>
            <a:r>
              <a:rPr lang="en-US" altLang="ko-KR" sz="1000"/>
              <a:t>. </a:t>
            </a:r>
            <a:r>
              <a:rPr lang="ko-KR" altLang="en-US" sz="1000"/>
              <a:t>잘 이해가 되지 않는 운영 체제는 컴퓨터 구조 위주로 정리하여 일주일에 한 개 이상 포스팅 하는 것을 목표로 한다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3A50F04-1B1A-D444-2547-484D18EA323F}"/>
              </a:ext>
            </a:extLst>
          </p:cNvPr>
          <p:cNvSpPr/>
          <p:nvPr/>
        </p:nvSpPr>
        <p:spPr>
          <a:xfrm flipV="1">
            <a:off x="3156180" y="3686781"/>
            <a:ext cx="323079" cy="12451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45901-E5D6-069C-F317-0A625B35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5198724"/>
            <a:ext cx="465772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938A5D-A83F-6078-3CB5-725CFF616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09" y="28575"/>
            <a:ext cx="1919591" cy="19195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CBB638-A55B-2703-7CF4-091FEF884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148" y="5129676"/>
            <a:ext cx="4923716" cy="150520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0854913-A7F8-CF6E-4768-9CF5C0335771}"/>
              </a:ext>
            </a:extLst>
          </p:cNvPr>
          <p:cNvSpPr/>
          <p:nvPr/>
        </p:nvSpPr>
        <p:spPr>
          <a:xfrm flipV="1">
            <a:off x="9409129" y="3686780"/>
            <a:ext cx="323079" cy="12451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022842-4D8D-5E72-B4D6-F435ED9F8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535" y="531269"/>
            <a:ext cx="2799742" cy="27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개선방안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99539" y="1020450"/>
            <a:ext cx="74927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앱으로 만들어 파일 업로드 등의 관점에서 접근성을 높인다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24</a:t>
            </a:r>
            <a:r>
              <a:rPr lang="ko-KR" altLang="en-US" dirty="0"/>
              <a:t>시간 또는 </a:t>
            </a:r>
            <a:r>
              <a:rPr lang="en-US" altLang="ko-KR" dirty="0"/>
              <a:t>1</a:t>
            </a:r>
            <a:r>
              <a:rPr lang="ko-KR" altLang="en-US" dirty="0"/>
              <a:t>개월 당 변환할 수 있는 음성 파일 시간을 제한한다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위해 로그인 기능을 구현하여 계정마다 시간을 제한한다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이메일을 보내는 방식이 아니라 웹에서 바로 확인할 수 있도록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clova</a:t>
            </a:r>
            <a:r>
              <a:rPr lang="en-US" altLang="ko-KR" dirty="0"/>
              <a:t> note</a:t>
            </a:r>
            <a:r>
              <a:rPr lang="ko-KR" altLang="en-US" dirty="0"/>
              <a:t>와 같이 </a:t>
            </a:r>
            <a:r>
              <a:rPr lang="en-US" altLang="ko-KR" dirty="0"/>
              <a:t>AI </a:t>
            </a:r>
            <a:r>
              <a:rPr lang="ko-KR" altLang="en-US" dirty="0"/>
              <a:t>요약 서비스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지정 단어집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파일을 </a:t>
            </a:r>
            <a:r>
              <a:rPr lang="en-US" altLang="ko-KR" dirty="0"/>
              <a:t>s3</a:t>
            </a:r>
            <a:r>
              <a:rPr lang="ko-KR" altLang="en-US" dirty="0"/>
              <a:t>에 바로 업로드하여 길이제한 없애기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현재는 약 </a:t>
            </a:r>
            <a:r>
              <a:rPr lang="en-US" altLang="ko-KR" dirty="0"/>
              <a:t>6MB</a:t>
            </a:r>
            <a:r>
              <a:rPr lang="ko-KR" altLang="en-US" dirty="0"/>
              <a:t>의 제한이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32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552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references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99539" y="1020450"/>
            <a:ext cx="95513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https://devocean.sk.com/blog/techBoardDetail.do?ID=163934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https://aws.amazon.com/ko/what-is/serverless-computing/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https://docs.aws.amazon.com/transcribe/latest/dg/getting-started.html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https://duckgugong.tistory.com/336</a:t>
            </a:r>
            <a:r>
              <a:rPr lang="en-US" altLang="ko-KR" dirty="0"/>
              <a:t> : </a:t>
            </a:r>
            <a:r>
              <a:rPr lang="en-US" altLang="ko-KR" dirty="0" err="1"/>
              <a:t>cloudfront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https://heytech.tistory.com/403</a:t>
            </a:r>
            <a:r>
              <a:rPr lang="en-US" altLang="ko-KR" dirty="0"/>
              <a:t> : </a:t>
            </a:r>
            <a:r>
              <a:rPr lang="ko-KR" altLang="en-US" dirty="0" err="1"/>
              <a:t>파일업로드</a:t>
            </a:r>
            <a:r>
              <a:rPr lang="ko-KR" altLang="en-US" dirty="0"/>
              <a:t> 웹페이지 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https://medium.com/@manishdiddi03/automating-audio-transcription-how-to-use-aws-api-gateway-s3-</a:t>
            </a:r>
            <a:r>
              <a:rPr lang="ko-KR" altLang="en-US" dirty="0">
                <a:hlinkClick r:id="rId5"/>
              </a:rPr>
              <a:t>눈</a:t>
            </a:r>
            <a:r>
              <a:rPr lang="en-US" altLang="ko-KR" dirty="0">
                <a:hlinkClick r:id="rId5"/>
              </a:rPr>
              <a:t>-lambda-and-transcribe-to-20c220b1e77f</a:t>
            </a:r>
            <a:r>
              <a:rPr lang="en-US" altLang="ko-KR" dirty="0"/>
              <a:t> : apiGateWay-s3-lambda-transcribe 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https://docs.aws.amazon.com/transcribe/latest/APIReference/API_StartTranscriptionJob.html</a:t>
            </a:r>
            <a:r>
              <a:rPr lang="en-US" altLang="ko-KR" dirty="0"/>
              <a:t> : transcribe API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https://medium.com/analytics-vidhya/transcribing-audio-files-with-amazon-transcribe-lambda-s3-474dc9a1ced7</a:t>
            </a:r>
            <a:r>
              <a:rPr lang="en-US" altLang="ko-KR" dirty="0"/>
              <a:t> : </a:t>
            </a:r>
            <a:r>
              <a:rPr lang="en-US" altLang="ko-KR" dirty="0" err="1"/>
              <a:t>cloudwatch</a:t>
            </a:r>
            <a:r>
              <a:rPr lang="en-US" altLang="ko-KR" dirty="0"/>
              <a:t> 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https://velog.io/@chaduri7913/AWS-RDS-Lambda-%EC%97%B0%EA%B2%B0%ED%95%98%EA%B8%B0</a:t>
            </a:r>
            <a:r>
              <a:rPr lang="en-US" altLang="ko-KR" dirty="0"/>
              <a:t> : lambda</a:t>
            </a:r>
            <a:r>
              <a:rPr lang="ko-KR" altLang="en-US" dirty="0"/>
              <a:t>와 </a:t>
            </a:r>
            <a:r>
              <a:rPr lang="en-US" altLang="ko-KR" dirty="0"/>
              <a:t>DB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9"/>
              </a:rPr>
              <a:t>https://icedhotchoco.tistory.com/entry/sending-email-with-python</a:t>
            </a:r>
            <a:r>
              <a:rPr lang="en-US" altLang="ko-KR" dirty="0"/>
              <a:t> : google SMTP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609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최종 결과물 </a:t>
            </a:r>
            <a:r>
              <a:rPr lang="ko-KR" altLang="en-US" sz="4000" dirty="0" err="1"/>
              <a:t>깃허브</a:t>
            </a:r>
            <a:r>
              <a:rPr lang="ko-KR" altLang="en-US" sz="4000" dirty="0"/>
              <a:t> 링크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99539" y="1020450"/>
            <a:ext cx="490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https://github.com/minchoCoin/stt-service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CAE554-C2F5-319D-2A10-E30C798F1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0"/>
            <a:ext cx="3400425" cy="3400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1C215F-E5C6-66E7-ED29-53DC1BF3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05" y="1706211"/>
            <a:ext cx="8302557" cy="48894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EDE924-24D2-F1FB-C3B2-18EFA94F5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2067" y="3852153"/>
            <a:ext cx="2882628" cy="26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10235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AWS Transcribe</a:t>
            </a:r>
            <a:r>
              <a:rPr lang="ko-KR" altLang="en-US" dirty="0"/>
              <a:t>를 사용한 음성을 글자로 변환</a:t>
            </a:r>
            <a:r>
              <a:rPr lang="en-US" altLang="ko-KR" dirty="0"/>
              <a:t>(Speech-To-Text)</a:t>
            </a:r>
            <a:r>
              <a:rPr lang="ko-KR" altLang="en-US" dirty="0"/>
              <a:t>해주는 웹사이트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AWS Transcribe</a:t>
            </a:r>
            <a:r>
              <a:rPr lang="ko-KR" altLang="en-US" dirty="0"/>
              <a:t>를 사용한 음성노트</a:t>
            </a:r>
            <a:r>
              <a:rPr lang="en-US" altLang="ko-KR" dirty="0"/>
              <a:t>(</a:t>
            </a:r>
            <a:r>
              <a:rPr lang="en-US" altLang="ko-KR" dirty="0" err="1"/>
              <a:t>SpeechNote</a:t>
            </a:r>
            <a:r>
              <a:rPr lang="en-US" altLang="ko-KR" dirty="0"/>
              <a:t>) </a:t>
            </a:r>
            <a:r>
              <a:rPr lang="ko-KR" altLang="en-US" dirty="0"/>
              <a:t>웹사이트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AWS Transcribe</a:t>
            </a:r>
            <a:r>
              <a:rPr lang="ko-KR" altLang="en-US" dirty="0"/>
              <a:t>를 사용한 음성을 텍스트로 변환</a:t>
            </a:r>
            <a:r>
              <a:rPr lang="en-US" altLang="ko-KR" dirty="0"/>
              <a:t>(STT)</a:t>
            </a:r>
            <a:r>
              <a:rPr lang="ko-KR" altLang="en-US" dirty="0"/>
              <a:t>해주는 서비스를 만드는 프로젝트입니다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음성 파일을 이메일 주소</a:t>
            </a:r>
            <a:r>
              <a:rPr lang="en-US" altLang="ko-KR" dirty="0"/>
              <a:t>, </a:t>
            </a:r>
            <a:r>
              <a:rPr lang="ko-KR" altLang="en-US" dirty="0"/>
              <a:t>언어코드와 함께 웹사이트를 통하여 업로드하면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텍스트로 변환되어 사용자의 이메일로 전송됩니다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사용된 </a:t>
            </a:r>
            <a:r>
              <a:rPr lang="en-US" altLang="ko-KR" dirty="0"/>
              <a:t>AWS </a:t>
            </a:r>
            <a:r>
              <a:rPr lang="ko-KR" altLang="en-US" dirty="0"/>
              <a:t>서비스</a:t>
            </a:r>
            <a:r>
              <a:rPr lang="en-US" altLang="ko-KR" dirty="0"/>
              <a:t>: S3, CloudFront, API </a:t>
            </a:r>
            <a:r>
              <a:rPr lang="en-US" altLang="ko-KR" dirty="0" err="1"/>
              <a:t>GateWay</a:t>
            </a:r>
            <a:r>
              <a:rPr lang="en-US" altLang="ko-KR" dirty="0"/>
              <a:t>, Lambda, Transcribe, </a:t>
            </a:r>
            <a:r>
              <a:rPr lang="en-US" altLang="ko-KR" dirty="0" err="1"/>
              <a:t>Eventbridge</a:t>
            </a:r>
            <a:r>
              <a:rPr lang="en-US" altLang="ko-KR" dirty="0"/>
              <a:t>, RDS</a:t>
            </a:r>
          </a:p>
        </p:txBody>
      </p:sp>
      <p:pic>
        <p:nvPicPr>
          <p:cNvPr id="10" name="Picture 2" descr="AWS Transcribe | New Relic">
            <a:extLst>
              <a:ext uri="{FF2B5EF4-FFF2-40B4-BE49-F238E27FC236}">
                <a16:creationId xmlns:a16="http://schemas.microsoft.com/office/drawing/2014/main" id="{A7818A1C-F327-F953-2148-1F164FCE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88" y="5432856"/>
            <a:ext cx="1083141" cy="108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WS Lambda - Wikipedia">
            <a:extLst>
              <a:ext uri="{FF2B5EF4-FFF2-40B4-BE49-F238E27FC236}">
                <a16:creationId xmlns:a16="http://schemas.microsoft.com/office/drawing/2014/main" id="{344CFB8C-3609-0206-35A9-CE612CDC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49" y="5397111"/>
            <a:ext cx="1107759" cy="110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57552F0C-2D8D-862D-6DFA-44623B4E4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" y="5412846"/>
            <a:ext cx="1107759" cy="110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WS CloudFront">
            <a:extLst>
              <a:ext uri="{FF2B5EF4-FFF2-40B4-BE49-F238E27FC236}">
                <a16:creationId xmlns:a16="http://schemas.microsoft.com/office/drawing/2014/main" id="{778B6731-E613-AA8D-AAA7-B5C7494B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50" y="5417451"/>
            <a:ext cx="1098546" cy="10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ws Api Logo PNG Vectors Free Download">
            <a:extLst>
              <a:ext uri="{FF2B5EF4-FFF2-40B4-BE49-F238E27FC236}">
                <a16:creationId xmlns:a16="http://schemas.microsoft.com/office/drawing/2014/main" id="{808A6A68-759F-E4F7-FE48-9F5364BEB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53" y="5406324"/>
            <a:ext cx="1107759" cy="110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WS RDS Pricing &amp; Cost Optimization Explained | Logicata">
            <a:extLst>
              <a:ext uri="{FF2B5EF4-FFF2-40B4-BE49-F238E27FC236}">
                <a16:creationId xmlns:a16="http://schemas.microsoft.com/office/drawing/2014/main" id="{DE1BACC6-281B-6D7A-BF86-DD7E98E0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260" y="5394772"/>
            <a:ext cx="1098546" cy="10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WS Eventbridge - Coralogix">
            <a:extLst>
              <a:ext uri="{FF2B5EF4-FFF2-40B4-BE49-F238E27FC236}">
                <a16:creationId xmlns:a16="http://schemas.microsoft.com/office/drawing/2014/main" id="{334ACF4E-472E-75C1-CCD6-82842B5F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65" y="5308576"/>
            <a:ext cx="1270939" cy="12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66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감사합니다, 피드백, 편지, 인사말 카드, 생일, 감사, 단어, 글쓰기">
            <a:extLst>
              <a:ext uri="{FF2B5EF4-FFF2-40B4-BE49-F238E27FC236}">
                <a16:creationId xmlns:a16="http://schemas.microsoft.com/office/drawing/2014/main" id="{0A0D424B-AF07-A078-8BCB-8137DD1C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95413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5FD625-FCCA-5E50-02C3-14DBCF9A7065}"/>
              </a:ext>
            </a:extLst>
          </p:cNvPr>
          <p:cNvSpPr txBox="1"/>
          <p:nvPr/>
        </p:nvSpPr>
        <p:spPr>
          <a:xfrm>
            <a:off x="3336588" y="6001967"/>
            <a:ext cx="531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https://github.com/minchoCoin/stt-service/issues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60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필요성 및 활용방안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8451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회의</a:t>
            </a:r>
            <a:r>
              <a:rPr lang="en-US" altLang="ko-KR" dirty="0"/>
              <a:t>, </a:t>
            </a:r>
            <a:r>
              <a:rPr lang="ko-KR" altLang="en-US" dirty="0"/>
              <a:t>강의</a:t>
            </a:r>
            <a:r>
              <a:rPr lang="en-US" altLang="ko-KR" dirty="0"/>
              <a:t>, </a:t>
            </a:r>
            <a:r>
              <a:rPr lang="ko-KR" altLang="en-US" dirty="0"/>
              <a:t>강연 등에서 녹음을 통해 다시 내용을 정리하거나 복습하곤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몇시간에 가까운 녹음 파일을 듣기에는 시간이 많이 걸린다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이것을 텍스트로 변환하여 볼 필요가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서비스는 사용자가 텍스트로 변환하고 싶은 음성 파일이 있을 경우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웹에서 음성 파일을 이메일과 언어 정보와 함께 업로드하면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이메일로 변환된 텍스트가 파일</a:t>
            </a:r>
            <a:r>
              <a:rPr lang="en-US" altLang="ko-KR" dirty="0"/>
              <a:t>(xxx.txt)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 descr="AWS Transcribe | New Relic">
            <a:extLst>
              <a:ext uri="{FF2B5EF4-FFF2-40B4-BE49-F238E27FC236}">
                <a16:creationId xmlns:a16="http://schemas.microsoft.com/office/drawing/2014/main" id="{838089B0-3C2E-9E7B-62E3-4A175F12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27" y="5437133"/>
            <a:ext cx="1083141" cy="108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WS Lambda - Wikipedia">
            <a:extLst>
              <a:ext uri="{FF2B5EF4-FFF2-40B4-BE49-F238E27FC236}">
                <a16:creationId xmlns:a16="http://schemas.microsoft.com/office/drawing/2014/main" id="{36344A75-C9DC-0D65-8252-08A437F9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93" y="5397110"/>
            <a:ext cx="1107759" cy="110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30C300DE-B109-0FBF-5750-15A55511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" y="5412846"/>
            <a:ext cx="1107759" cy="110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WS CloudFront">
            <a:extLst>
              <a:ext uri="{FF2B5EF4-FFF2-40B4-BE49-F238E27FC236}">
                <a16:creationId xmlns:a16="http://schemas.microsoft.com/office/drawing/2014/main" id="{8DEA9653-64EF-ED8B-8A9F-BC386A304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91" y="5406324"/>
            <a:ext cx="1098546" cy="10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ws Api Logo PNG Vectors Free Download">
            <a:extLst>
              <a:ext uri="{FF2B5EF4-FFF2-40B4-BE49-F238E27FC236}">
                <a16:creationId xmlns:a16="http://schemas.microsoft.com/office/drawing/2014/main" id="{AD7ADB91-ECB4-4EB2-3A65-1B1DA076E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42" y="5412846"/>
            <a:ext cx="1107759" cy="110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AWS RDS Pricing &amp; Cost Optimization Explained | Logicata">
            <a:extLst>
              <a:ext uri="{FF2B5EF4-FFF2-40B4-BE49-F238E27FC236}">
                <a16:creationId xmlns:a16="http://schemas.microsoft.com/office/drawing/2014/main" id="{E484CA68-7527-B5BE-9B7E-452689D7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107" y="5406324"/>
            <a:ext cx="1098546" cy="10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WS Eventbridge - Coralogix">
            <a:extLst>
              <a:ext uri="{FF2B5EF4-FFF2-40B4-BE49-F238E27FC236}">
                <a16:creationId xmlns:a16="http://schemas.microsoft.com/office/drawing/2014/main" id="{080B7A17-17EE-1DBB-FBC6-A5FB1D61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731" y="5331255"/>
            <a:ext cx="1270939" cy="12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4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6322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선행기술 조사</a:t>
            </a:r>
            <a:r>
              <a:rPr lang="en-US" altLang="ko-KR" sz="4000" dirty="0"/>
              <a:t>(</a:t>
            </a:r>
            <a:r>
              <a:rPr lang="ko-KR" altLang="en-US" sz="4000" dirty="0" err="1"/>
              <a:t>클로바노트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417437" y="2138890"/>
            <a:ext cx="57693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네이버에서 개발한 </a:t>
            </a:r>
            <a:r>
              <a:rPr lang="ko-KR" altLang="en-US" dirty="0" err="1"/>
              <a:t>클로바노트</a:t>
            </a:r>
            <a:r>
              <a:rPr lang="en-US" altLang="ko-KR" dirty="0"/>
              <a:t>(CLOVA note)</a:t>
            </a:r>
            <a:r>
              <a:rPr lang="ko-KR" altLang="en-US" dirty="0"/>
              <a:t>는 웹이나 모바일 앱에서 음성을 녹음하거나 음성파일을 업로드하면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그것을 텍스트로 변환해주고</a:t>
            </a:r>
            <a:r>
              <a:rPr lang="en-US" altLang="ko-KR" dirty="0"/>
              <a:t>, </a:t>
            </a:r>
            <a:r>
              <a:rPr lang="ko-KR" altLang="en-US" dirty="0"/>
              <a:t>이것을 시간과 화자와 함께 보여준다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녹음 파일 업로드 시 월 </a:t>
            </a:r>
            <a:r>
              <a:rPr lang="en-US" altLang="ko-KR" dirty="0"/>
              <a:t>300</a:t>
            </a:r>
            <a:r>
              <a:rPr lang="ko-KR" altLang="en-US" dirty="0"/>
              <a:t>분의 제한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녹음 파일의 길이는 </a:t>
            </a:r>
            <a:r>
              <a:rPr lang="en-US" altLang="ko-KR" dirty="0"/>
              <a:t>180</a:t>
            </a:r>
            <a:r>
              <a:rPr lang="ko-KR" altLang="en-US" dirty="0"/>
              <a:t>분으로 제한된다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앱이나 웹에서 녹음 시</a:t>
            </a:r>
            <a:r>
              <a:rPr lang="en-US" altLang="ko-KR" dirty="0"/>
              <a:t>, 1</a:t>
            </a:r>
            <a:r>
              <a:rPr lang="ko-KR" altLang="en-US" dirty="0"/>
              <a:t>회 녹음은 </a:t>
            </a:r>
            <a:r>
              <a:rPr lang="en-US" altLang="ko-KR" dirty="0"/>
              <a:t>180</a:t>
            </a:r>
            <a:r>
              <a:rPr lang="ko-KR" altLang="en-US" dirty="0"/>
              <a:t>분으로 제한되지만</a:t>
            </a:r>
            <a:r>
              <a:rPr lang="en-US" altLang="ko-KR" dirty="0"/>
              <a:t>, </a:t>
            </a:r>
            <a:r>
              <a:rPr lang="ko-KR" altLang="en-US" dirty="0"/>
              <a:t>텍스트 변환은 제한이 없다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다만 </a:t>
            </a:r>
            <a:r>
              <a:rPr lang="en-US" altLang="ko-KR" dirty="0"/>
              <a:t>300</a:t>
            </a:r>
            <a:r>
              <a:rPr lang="ko-KR" altLang="en-US" dirty="0"/>
              <a:t>분 초과시 텍스트 변환 속도가 매우 느려진다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24</a:t>
            </a:r>
            <a:r>
              <a:rPr lang="ko-KR" altLang="en-US" dirty="0"/>
              <a:t>시간</a:t>
            </a:r>
            <a:r>
              <a:rPr lang="en-US" altLang="ko-KR" dirty="0"/>
              <a:t>). </a:t>
            </a:r>
            <a:r>
              <a:rPr lang="ko-KR" altLang="en-US" dirty="0"/>
              <a:t>아직 유료 요금제는 제공되지 않는다</a:t>
            </a:r>
            <a:r>
              <a:rPr lang="en-US" altLang="ko-KR" dirty="0"/>
              <a:t>. </a:t>
            </a:r>
            <a:r>
              <a:rPr lang="ko-KR" altLang="en-US" dirty="0" err="1"/>
              <a:t>클로바노트는</a:t>
            </a:r>
            <a:r>
              <a:rPr lang="ko-KR" altLang="en-US" dirty="0"/>
              <a:t> 추가로 </a:t>
            </a:r>
            <a:r>
              <a:rPr lang="en-US" altLang="ko-KR" dirty="0"/>
              <a:t>AI</a:t>
            </a:r>
            <a:r>
              <a:rPr lang="ko-KR" altLang="en-US" dirty="0"/>
              <a:t>요약 기능도 있다</a:t>
            </a:r>
            <a:r>
              <a:rPr lang="en-US" altLang="ko-KR" dirty="0"/>
              <a:t>.</a:t>
            </a:r>
          </a:p>
        </p:txBody>
      </p:sp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8721313A-88C8-F61F-B42E-DA99E60F5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71" y="2041175"/>
            <a:ext cx="5422641" cy="38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3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23F3D4-9A9E-7F03-BCF2-315FD1E7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45253"/>
              </p:ext>
            </p:extLst>
          </p:nvPr>
        </p:nvGraphicFramePr>
        <p:xfrm>
          <a:off x="1248610" y="885212"/>
          <a:ext cx="9694780" cy="50875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7390">
                  <a:extLst>
                    <a:ext uri="{9D8B030D-6E8A-4147-A177-3AD203B41FA5}">
                      <a16:colId xmlns:a16="http://schemas.microsoft.com/office/drawing/2014/main" val="2163114243"/>
                    </a:ext>
                  </a:extLst>
                </a:gridCol>
                <a:gridCol w="4847390">
                  <a:extLst>
                    <a:ext uri="{9D8B030D-6E8A-4147-A177-3AD203B41FA5}">
                      <a16:colId xmlns:a16="http://schemas.microsoft.com/office/drawing/2014/main" val="291309347"/>
                    </a:ext>
                  </a:extLst>
                </a:gridCol>
              </a:tblGrid>
              <a:tr h="1017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60000"/>
                  </a:ext>
                </a:extLst>
              </a:tr>
              <a:tr h="1017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김태훈</a:t>
                      </a:r>
                      <a:r>
                        <a:rPr lang="en-US" altLang="ko-KR" sz="2000" dirty="0"/>
                        <a:t>*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AWS </a:t>
                      </a:r>
                      <a:r>
                        <a:rPr lang="ko-KR" altLang="en-US" sz="2000" dirty="0"/>
                        <a:t>전체 구축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파일 업로드 람다 함수 구현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file_upload_backend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3758"/>
                  </a:ext>
                </a:extLst>
              </a:tr>
              <a:tr h="1017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박민재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이메일 전송 람다 함수 구현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save_text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send_email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7502"/>
                  </a:ext>
                </a:extLst>
              </a:tr>
              <a:tr h="1017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김성문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오디오 텍스트 변환 람다 함수 구현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audio_transcribe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434849"/>
                  </a:ext>
                </a:extLst>
              </a:tr>
              <a:tr h="1017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박재열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프론트엔드</a:t>
                      </a:r>
                      <a:r>
                        <a:rPr lang="ko-KR" altLang="en-US" sz="2000" dirty="0"/>
                        <a:t> 구현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(HTML/CSS/JS(Vue.js))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13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42405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D50D69F-F417-E5E0-B0C8-1F843B94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78" y="34047"/>
            <a:ext cx="6526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결과물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홈화면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01F2E-3494-1A84-8071-865FC2D07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20" y="1"/>
            <a:ext cx="1404326" cy="1404326"/>
          </a:xfrm>
          <a:prstGeom prst="rect">
            <a:avLst/>
          </a:prstGeom>
        </p:spPr>
      </p:pic>
      <p:pic>
        <p:nvPicPr>
          <p:cNvPr id="6146" name="Picture 2" descr="캡처15">
            <a:extLst>
              <a:ext uri="{FF2B5EF4-FFF2-40B4-BE49-F238E27FC236}">
                <a16:creationId xmlns:a16="http://schemas.microsoft.com/office/drawing/2014/main" id="{C4A6E3C0-8ABF-F6E0-0E44-0F9E6E97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11" y="1850610"/>
            <a:ext cx="9815209" cy="42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480F86E1-7837-3C55-A3EC-F4048637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2" y="5100786"/>
            <a:ext cx="1416103" cy="1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WS CloudFront">
            <a:extLst>
              <a:ext uri="{FF2B5EF4-FFF2-40B4-BE49-F238E27FC236}">
                <a16:creationId xmlns:a16="http://schemas.microsoft.com/office/drawing/2014/main" id="{9324EFA2-3B63-F627-632D-3F5F43E4C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157" y="5124599"/>
            <a:ext cx="1404326" cy="14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3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결과물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업로드 화면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01F2E-3494-1A84-8071-865FC2D07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20" y="1"/>
            <a:ext cx="1404326" cy="1404326"/>
          </a:xfrm>
          <a:prstGeom prst="rect">
            <a:avLst/>
          </a:prstGeom>
        </p:spPr>
      </p:pic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702B5BE2-6663-086B-2CF1-06A259D8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40" y="2074624"/>
            <a:ext cx="9374119" cy="31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7D04421B-C467-03F0-8F40-4F75BA65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2" y="5100786"/>
            <a:ext cx="1416103" cy="1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WS CloudFront">
            <a:extLst>
              <a:ext uri="{FF2B5EF4-FFF2-40B4-BE49-F238E27FC236}">
                <a16:creationId xmlns:a16="http://schemas.microsoft.com/office/drawing/2014/main" id="{6D615C90-1946-32B5-3AE6-82757477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157" y="5124599"/>
            <a:ext cx="1404326" cy="14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ws Api Logo PNG Vectors Free Download">
            <a:extLst>
              <a:ext uri="{FF2B5EF4-FFF2-40B4-BE49-F238E27FC236}">
                <a16:creationId xmlns:a16="http://schemas.microsoft.com/office/drawing/2014/main" id="{CE525B52-0E7A-CA1A-D65B-C4F61A92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48" y="5124599"/>
            <a:ext cx="1416103" cy="1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2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97725-17A5-21C5-959F-C49FA1ACDFCB}"/>
              </a:ext>
            </a:extLst>
          </p:cNvPr>
          <p:cNvSpPr txBox="1"/>
          <p:nvPr/>
        </p:nvSpPr>
        <p:spPr>
          <a:xfrm>
            <a:off x="497305" y="17732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결과물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1AB6-8A5B-2919-1D47-3FCDE6E4BD17}"/>
              </a:ext>
            </a:extLst>
          </p:cNvPr>
          <p:cNvSpPr txBox="1"/>
          <p:nvPr/>
        </p:nvSpPr>
        <p:spPr>
          <a:xfrm>
            <a:off x="689811" y="1331495"/>
            <a:ext cx="57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간단한 동작 영상 </a:t>
            </a:r>
            <a:r>
              <a:rPr lang="en-US" altLang="ko-KR" dirty="0"/>
              <a:t>: https://youtu.be/KWpaLcgWzTE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01F2E-3494-1A84-8071-865FC2D07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20" y="1"/>
            <a:ext cx="1404326" cy="1404326"/>
          </a:xfrm>
          <a:prstGeom prst="rect">
            <a:avLst/>
          </a:prstGeom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E34D482A-5E3F-30CA-CA9E-8939744A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1" y="1873773"/>
            <a:ext cx="6040100" cy="20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캡처10">
            <a:extLst>
              <a:ext uri="{FF2B5EF4-FFF2-40B4-BE49-F238E27FC236}">
                <a16:creationId xmlns:a16="http://schemas.microsoft.com/office/drawing/2014/main" id="{471645FF-2C11-10F8-DD3F-16807D92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44" y="4134901"/>
            <a:ext cx="7078808" cy="22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캡처11">
            <a:extLst>
              <a:ext uri="{FF2B5EF4-FFF2-40B4-BE49-F238E27FC236}">
                <a16:creationId xmlns:a16="http://schemas.microsoft.com/office/drawing/2014/main" id="{B50B8D6E-E8B1-1BF7-6257-EA49617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443" y="2828302"/>
            <a:ext cx="5917660" cy="21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7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1081</Words>
  <Application>Microsoft Office PowerPoint</Application>
  <PresentationFormat>와이드스크린</PresentationFormat>
  <Paragraphs>111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Courier New</vt:lpstr>
      <vt:lpstr>Office 테마</vt:lpstr>
      <vt:lpstr>AWS Transcribe를 사용한 SpeechNote 웹서비스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태훈 김</dc:creator>
  <cp:lastModifiedBy>태훈 김</cp:lastModifiedBy>
  <cp:revision>13</cp:revision>
  <dcterms:created xsi:type="dcterms:W3CDTF">2024-06-05T16:02:43Z</dcterms:created>
  <dcterms:modified xsi:type="dcterms:W3CDTF">2024-06-06T09:45:58Z</dcterms:modified>
</cp:coreProperties>
</file>