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18"/>
  </p:notesMasterIdLst>
  <p:sldIdLst>
    <p:sldId id="259" r:id="rId2"/>
    <p:sldId id="269" r:id="rId3"/>
    <p:sldId id="272" r:id="rId4"/>
    <p:sldId id="299" r:id="rId5"/>
    <p:sldId id="257" r:id="rId6"/>
    <p:sldId id="270" r:id="rId7"/>
    <p:sldId id="271" r:id="rId8"/>
    <p:sldId id="285" r:id="rId9"/>
    <p:sldId id="283" r:id="rId10"/>
    <p:sldId id="286" r:id="rId11"/>
    <p:sldId id="294" r:id="rId12"/>
    <p:sldId id="295" r:id="rId13"/>
    <p:sldId id="296" r:id="rId14"/>
    <p:sldId id="297" r:id="rId15"/>
    <p:sldId id="293" r:id="rId16"/>
    <p:sldId id="298" r:id="rId17"/>
  </p:sldIdLst>
  <p:sldSz cx="9144000" cy="6858000" type="screen4x3"/>
  <p:notesSz cx="6858000" cy="9144000"/>
  <p:embeddedFontLst>
    <p:embeddedFont>
      <p:font typeface="나눔고딕" panose="020B0600000101010101" charset="-127"/>
      <p:regular r:id="rId19"/>
      <p:bold r:id="rId20"/>
    </p:embeddedFont>
    <p:embeddedFont>
      <p:font typeface="나눔고딕 ExtraBold" panose="020B0600000101010101" charset="-127"/>
      <p:bold r:id="rId21"/>
    </p:embeddedFon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Calibri Light" panose="020F0302020204030204" pitchFamily="34" charset="0"/>
      <p:regular r:id="rId26"/>
      <p:italic r:id="rId27"/>
    </p:embeddedFont>
    <p:embeddedFont>
      <p:font typeface="맑은 고딕" panose="020B0503020000020004" pitchFamily="50" charset="-127"/>
      <p:regular r:id="rId28"/>
      <p:bold r:id="rId2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  <a:srgbClr val="FBFBFB"/>
    <a:srgbClr val="762820"/>
    <a:srgbClr val="D8CDD0"/>
    <a:srgbClr val="E29A92"/>
    <a:srgbClr val="DC877E"/>
    <a:srgbClr val="EAB7B2"/>
    <a:srgbClr val="F9E9E7"/>
    <a:srgbClr val="C94537"/>
    <a:srgbClr val="D97B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710" autoAdjust="0"/>
  </p:normalViewPr>
  <p:slideViewPr>
    <p:cSldViewPr snapToGrid="0" showGuides="1">
      <p:cViewPr varScale="1">
        <p:scale>
          <a:sx n="50" d="100"/>
          <a:sy n="50" d="100"/>
        </p:scale>
        <p:origin x="1430" y="53"/>
      </p:cViewPr>
      <p:guideLst>
        <p:guide orient="horz" pos="213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8FCA8D-3BC7-4523-AF9E-30EEA34C4C75}" type="datetimeFigureOut">
              <a:rPr lang="ko-KR" altLang="en-US" smtClean="0"/>
              <a:t>2021-06-25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0C57F8-16F0-494D-8F1C-2DDC0FEA95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54553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C57F8-16F0-494D-8F1C-2DDC0FEA959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45315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DF1A3-4A8D-43D2-9F66-08082BA11B8A}" type="datetimeFigureOut">
              <a:rPr lang="ko-KR" altLang="en-US" smtClean="0"/>
              <a:t>2021-06-25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0DFD1-2F15-4174-8546-768C28305B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2900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DF1A3-4A8D-43D2-9F66-08082BA11B8A}" type="datetimeFigureOut">
              <a:rPr lang="ko-KR" altLang="en-US" smtClean="0"/>
              <a:t>2021-06-25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0DFD1-2F15-4174-8546-768C28305B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9380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DF1A3-4A8D-43D2-9F66-08082BA11B8A}" type="datetimeFigureOut">
              <a:rPr lang="ko-KR" altLang="en-US" smtClean="0"/>
              <a:t>2021-06-25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0DFD1-2F15-4174-8546-768C28305B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6589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DF1A3-4A8D-43D2-9F66-08082BA11B8A}" type="datetimeFigureOut">
              <a:rPr lang="ko-KR" altLang="en-US" smtClean="0"/>
              <a:t>2021-06-25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0DFD1-2F15-4174-8546-768C28305B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2570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DF1A3-4A8D-43D2-9F66-08082BA11B8A}" type="datetimeFigureOut">
              <a:rPr lang="ko-KR" altLang="en-US" smtClean="0"/>
              <a:t>2021-06-25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0DFD1-2F15-4174-8546-768C28305B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2335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DF1A3-4A8D-43D2-9F66-08082BA11B8A}" type="datetimeFigureOut">
              <a:rPr lang="ko-KR" altLang="en-US" smtClean="0"/>
              <a:t>2021-06-25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0DFD1-2F15-4174-8546-768C28305B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8277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DF1A3-4A8D-43D2-9F66-08082BA11B8A}" type="datetimeFigureOut">
              <a:rPr lang="ko-KR" altLang="en-US" smtClean="0"/>
              <a:t>2021-06-25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0DFD1-2F15-4174-8546-768C28305B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5268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DF1A3-4A8D-43D2-9F66-08082BA11B8A}" type="datetimeFigureOut">
              <a:rPr lang="ko-KR" altLang="en-US" smtClean="0"/>
              <a:t>2021-06-25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0DFD1-2F15-4174-8546-768C28305B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4653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DF1A3-4A8D-43D2-9F66-08082BA11B8A}" type="datetimeFigureOut">
              <a:rPr lang="ko-KR" altLang="en-US" smtClean="0"/>
              <a:t>2021-06-25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0DFD1-2F15-4174-8546-768C28305B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2069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DF1A3-4A8D-43D2-9F66-08082BA11B8A}" type="datetimeFigureOut">
              <a:rPr lang="ko-KR" altLang="en-US" smtClean="0"/>
              <a:t>2021-06-25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0DFD1-2F15-4174-8546-768C28305B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0163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DF1A3-4A8D-43D2-9F66-08082BA11B8A}" type="datetimeFigureOut">
              <a:rPr lang="ko-KR" altLang="en-US" smtClean="0"/>
              <a:t>2021-06-25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0DFD1-2F15-4174-8546-768C28305B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0743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DF1A3-4A8D-43D2-9F66-08082BA11B8A}" type="datetimeFigureOut">
              <a:rPr lang="ko-KR" altLang="en-US" smtClean="0"/>
              <a:t>2021-06-25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F0DFD1-2F15-4174-8546-768C28305B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6444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dapi.kakao.com/v2/vision/text/ocr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32548" y="2820150"/>
            <a:ext cx="5678904" cy="82939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791155" y="2880902"/>
            <a:ext cx="55616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하계 산학협력 프로젝트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0" y="134468"/>
            <a:ext cx="91440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0" y="6732496"/>
            <a:ext cx="91440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>
            <a:cxnSpLocks/>
          </p:cNvCxnSpPr>
          <p:nvPr/>
        </p:nvCxnSpPr>
        <p:spPr>
          <a:xfrm>
            <a:off x="1732548" y="3723423"/>
            <a:ext cx="5787189" cy="0"/>
          </a:xfrm>
          <a:prstGeom prst="line">
            <a:avLst/>
          </a:prstGeom>
          <a:ln w="25400">
            <a:solidFill>
              <a:srgbClr val="002060"/>
            </a:solidFill>
            <a:prstDash val="sysDot"/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9AD7EE0-9FE7-4CC9-AF8A-8A64AA6103F8}"/>
              </a:ext>
            </a:extLst>
          </p:cNvPr>
          <p:cNvSpPr txBox="1"/>
          <p:nvPr/>
        </p:nvSpPr>
        <p:spPr>
          <a:xfrm>
            <a:off x="4883270" y="3958389"/>
            <a:ext cx="2528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장문석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김보한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강지호</a:t>
            </a:r>
          </a:p>
        </p:txBody>
      </p:sp>
    </p:spTree>
    <p:extLst>
      <p:ext uri="{BB962C8B-B14F-4D97-AF65-F5344CB8AC3E}">
        <p14:creationId xmlns:p14="http://schemas.microsoft.com/office/powerpoint/2010/main" val="2537628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>
            <a:cxnSpLocks/>
          </p:cNvCxnSpPr>
          <p:nvPr/>
        </p:nvCxnSpPr>
        <p:spPr>
          <a:xfrm>
            <a:off x="233082" y="233082"/>
            <a:ext cx="333025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/>
          <p:cNvCxnSpPr>
            <a:cxnSpLocks/>
          </p:cNvCxnSpPr>
          <p:nvPr/>
        </p:nvCxnSpPr>
        <p:spPr>
          <a:xfrm>
            <a:off x="233082" y="1344706"/>
            <a:ext cx="3339677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33082" y="286868"/>
            <a:ext cx="11385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04</a:t>
            </a:r>
            <a:endParaRPr lang="ko-KR" altLang="en-US" sz="6000" b="1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45168" y="638672"/>
            <a:ext cx="2597273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3200" b="1" spc="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10000"/>
                  </a:schemeClr>
                </a:solidFill>
                <a:latin typeface="나눔고딕 ExtraBold" panose="020B0600000101010101" charset="-127"/>
                <a:ea typeface="나눔고딕 ExtraBold" panose="020B0600000101010101" charset="-127"/>
              </a:rPr>
              <a:t>데이터처리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8E5E99-ED4D-4942-A8F8-667422B09570}"/>
              </a:ext>
            </a:extLst>
          </p:cNvPr>
          <p:cNvSpPr txBox="1"/>
          <p:nvPr/>
        </p:nvSpPr>
        <p:spPr>
          <a:xfrm>
            <a:off x="36807" y="1366432"/>
            <a:ext cx="9085421" cy="2283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① 영양성분 </a:t>
            </a:r>
            <a:r>
              <a:rPr lang="en-US" altLang="ko-KR" sz="2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기저질환 관련</a:t>
            </a:r>
            <a:r>
              <a:rPr lang="en-US" altLang="ko-KR" sz="2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2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식품별로 영양성분을 표기에 사용하는 양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부피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등 다양하므로 통일시킬 필요성 존재 ⇒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일 영양성분 기준치에 대한 비율 이용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              (2000kcal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기준으로 비율 나타냄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5D5283EF-A280-4B18-8969-FD00016164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102" t="2857" r="4269" b="9048"/>
          <a:stretch/>
        </p:blipFill>
        <p:spPr>
          <a:xfrm>
            <a:off x="370115" y="3243943"/>
            <a:ext cx="2378479" cy="3341914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CA82E01D-4FB8-4DE9-8D2C-89B4B1C4973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9319"/>
          <a:stretch/>
        </p:blipFill>
        <p:spPr>
          <a:xfrm>
            <a:off x="3152774" y="3750130"/>
            <a:ext cx="2616653" cy="2873188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B504D421-29BC-45F6-8DEE-9EDCFCEED5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8041" y="3701144"/>
            <a:ext cx="2715885" cy="2973373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78CDED53-3061-42A8-8D1F-253315988D33}"/>
              </a:ext>
            </a:extLst>
          </p:cNvPr>
          <p:cNvSpPr/>
          <p:nvPr/>
        </p:nvSpPr>
        <p:spPr>
          <a:xfrm>
            <a:off x="4637314" y="3766457"/>
            <a:ext cx="1132116" cy="48985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7F6AAE3-4837-40BA-8F0D-781C37216A8A}"/>
              </a:ext>
            </a:extLst>
          </p:cNvPr>
          <p:cNvSpPr/>
          <p:nvPr/>
        </p:nvSpPr>
        <p:spPr>
          <a:xfrm>
            <a:off x="1240970" y="3233057"/>
            <a:ext cx="1415144" cy="51162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55601F8-A74D-4D8D-B451-8D39902327A6}"/>
              </a:ext>
            </a:extLst>
          </p:cNvPr>
          <p:cNvSpPr/>
          <p:nvPr/>
        </p:nvSpPr>
        <p:spPr>
          <a:xfrm>
            <a:off x="7195456" y="3701143"/>
            <a:ext cx="1502229" cy="46808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28340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>
            <a:cxnSpLocks/>
          </p:cNvCxnSpPr>
          <p:nvPr/>
        </p:nvCxnSpPr>
        <p:spPr>
          <a:xfrm>
            <a:off x="233082" y="233082"/>
            <a:ext cx="333025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/>
          <p:cNvCxnSpPr>
            <a:cxnSpLocks/>
          </p:cNvCxnSpPr>
          <p:nvPr/>
        </p:nvCxnSpPr>
        <p:spPr>
          <a:xfrm>
            <a:off x="233082" y="1344706"/>
            <a:ext cx="3339677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33082" y="286868"/>
            <a:ext cx="11385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04</a:t>
            </a:r>
            <a:endParaRPr lang="ko-KR" altLang="en-US" sz="6000" b="1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45168" y="638672"/>
            <a:ext cx="2597273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3200" b="1" spc="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10000"/>
                  </a:schemeClr>
                </a:solidFill>
                <a:latin typeface="나눔고딕 ExtraBold" panose="020B0600000101010101" charset="-127"/>
                <a:ea typeface="나눔고딕 ExtraBold" panose="020B0600000101010101" charset="-127"/>
              </a:rPr>
              <a:t>데이터처리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8E5E99-ED4D-4942-A8F8-667422B09570}"/>
              </a:ext>
            </a:extLst>
          </p:cNvPr>
          <p:cNvSpPr txBox="1"/>
          <p:nvPr/>
        </p:nvSpPr>
        <p:spPr>
          <a:xfrm>
            <a:off x="36807" y="1366432"/>
            <a:ext cx="9085421" cy="2306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① 영양성분 </a:t>
            </a:r>
            <a:r>
              <a:rPr lang="en-US" altLang="ko-KR" sz="2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기저질환 관련</a:t>
            </a:r>
            <a:r>
              <a:rPr lang="en-US" altLang="ko-KR" sz="2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2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앞서 체크박스로 입력된 </a:t>
            </a:r>
            <a:r>
              <a:rPr lang="en-US" altLang="ko-KR" sz="2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data</a:t>
            </a:r>
            <a:r>
              <a:rPr lang="ko-KR" altLang="en-US" sz="2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 이미지 인식을 통해 </a:t>
            </a:r>
            <a:r>
              <a:rPr lang="en-US" altLang="ko-KR" sz="2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text </a:t>
            </a:r>
            <a:r>
              <a:rPr lang="ko-KR" altLang="en-US" sz="2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변환된 </a:t>
            </a:r>
            <a:r>
              <a:rPr lang="en-US" altLang="ko-KR" sz="2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data </a:t>
            </a:r>
            <a:r>
              <a:rPr lang="ko-KR" altLang="en-US" sz="2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중 일치하는 것 들을 위쪽에 개별로 표시</a:t>
            </a:r>
            <a:endParaRPr lang="en-US" altLang="ko-KR" sz="25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8A6D12E-B196-4768-8F21-5554E4C7A6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40" t="17194"/>
          <a:stretch/>
        </p:blipFill>
        <p:spPr bwMode="auto">
          <a:xfrm>
            <a:off x="206828" y="3222173"/>
            <a:ext cx="3265714" cy="3351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29F65CF-AA8B-4B42-A03A-6F5E3D6C2FB4}"/>
              </a:ext>
            </a:extLst>
          </p:cNvPr>
          <p:cNvSpPr txBox="1"/>
          <p:nvPr/>
        </p:nvSpPr>
        <p:spPr>
          <a:xfrm>
            <a:off x="3542008" y="3521802"/>
            <a:ext cx="5504021" cy="26121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en-US" altLang="ko-KR"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PieChart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altLang="ko-KR" sz="2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2000kcal</a:t>
            </a:r>
            <a:r>
              <a:rPr lang="ko-KR" altLang="en-US" sz="2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기준으로 나타낸 각 비율 값을 왼쪽 형태로 표현</a:t>
            </a:r>
            <a:endParaRPr lang="en-US" altLang="ko-KR" sz="2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ko-KR" sz="2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⇒</a:t>
            </a:r>
            <a:r>
              <a:rPr lang="en-US" altLang="ko-KR" sz="2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100%</a:t>
            </a:r>
            <a:r>
              <a:rPr lang="ko-KR" altLang="en-US" sz="2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전체로 하여 그 중 어느 정도의 비율을 차지하고 있는지를 보여준다</a:t>
            </a:r>
            <a:r>
              <a:rPr lang="en-US" altLang="ko-KR" sz="2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619276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760F1315-0E90-4A9A-8F03-CF57BCC699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114" y="2392794"/>
            <a:ext cx="4251136" cy="3942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직선 연결선 2"/>
          <p:cNvCxnSpPr>
            <a:cxnSpLocks/>
          </p:cNvCxnSpPr>
          <p:nvPr/>
        </p:nvCxnSpPr>
        <p:spPr>
          <a:xfrm>
            <a:off x="233082" y="233082"/>
            <a:ext cx="333025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/>
          <p:cNvCxnSpPr>
            <a:cxnSpLocks/>
          </p:cNvCxnSpPr>
          <p:nvPr/>
        </p:nvCxnSpPr>
        <p:spPr>
          <a:xfrm>
            <a:off x="233082" y="1344706"/>
            <a:ext cx="3339677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33082" y="286868"/>
            <a:ext cx="11385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04</a:t>
            </a:r>
            <a:endParaRPr lang="ko-KR" altLang="en-US" sz="6000" b="1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45168" y="638672"/>
            <a:ext cx="2597273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3200" b="1" spc="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10000"/>
                  </a:schemeClr>
                </a:solidFill>
                <a:latin typeface="나눔고딕 ExtraBold" panose="020B0600000101010101" charset="-127"/>
                <a:ea typeface="나눔고딕 ExtraBold" panose="020B0600000101010101" charset="-127"/>
              </a:rPr>
              <a:t>데이터처리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8E5E99-ED4D-4942-A8F8-667422B09570}"/>
              </a:ext>
            </a:extLst>
          </p:cNvPr>
          <p:cNvSpPr txBox="1"/>
          <p:nvPr/>
        </p:nvSpPr>
        <p:spPr>
          <a:xfrm>
            <a:off x="4543493" y="3206116"/>
            <a:ext cx="4600507" cy="22369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영양성분 강조표시 조건에 따라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pie chart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색상을 다르게 표시하여 어느 정도의 양이 함유되어 있는지를 보여준다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99F169-B515-4A21-82BC-778F5504087F}"/>
              </a:ext>
            </a:extLst>
          </p:cNvPr>
          <p:cNvSpPr txBox="1"/>
          <p:nvPr/>
        </p:nvSpPr>
        <p:spPr>
          <a:xfrm>
            <a:off x="189206" y="1562378"/>
            <a:ext cx="4600507" cy="595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① 영양성분 </a:t>
            </a:r>
            <a:r>
              <a:rPr lang="en-US" altLang="ko-KR" sz="2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기저질환 관련</a:t>
            </a:r>
            <a:r>
              <a:rPr lang="en-US" altLang="ko-KR" sz="2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464670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>
            <a:cxnSpLocks/>
          </p:cNvCxnSpPr>
          <p:nvPr/>
        </p:nvCxnSpPr>
        <p:spPr>
          <a:xfrm>
            <a:off x="233082" y="233082"/>
            <a:ext cx="333025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/>
          <p:cNvCxnSpPr>
            <a:cxnSpLocks/>
          </p:cNvCxnSpPr>
          <p:nvPr/>
        </p:nvCxnSpPr>
        <p:spPr>
          <a:xfrm>
            <a:off x="233082" y="1344706"/>
            <a:ext cx="3339677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33082" y="286868"/>
            <a:ext cx="11385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04</a:t>
            </a:r>
            <a:endParaRPr lang="ko-KR" altLang="en-US" sz="6000" b="1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45168" y="638672"/>
            <a:ext cx="2597273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3200" b="1" spc="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10000"/>
                  </a:schemeClr>
                </a:solidFill>
                <a:latin typeface="나눔고딕 ExtraBold" panose="020B0600000101010101" charset="-127"/>
                <a:ea typeface="나눔고딕 ExtraBold" panose="020B0600000101010101" charset="-127"/>
              </a:rPr>
              <a:t>데이터처리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8E5E99-ED4D-4942-A8F8-667422B09570}"/>
              </a:ext>
            </a:extLst>
          </p:cNvPr>
          <p:cNvSpPr txBox="1"/>
          <p:nvPr/>
        </p:nvSpPr>
        <p:spPr>
          <a:xfrm>
            <a:off x="4391093" y="2959051"/>
            <a:ext cx="4839993" cy="3898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&lt;Radar chart&gt;</a:t>
            </a:r>
          </a:p>
          <a:p>
            <a:pPr>
              <a:lnSpc>
                <a:spcPct val="150000"/>
              </a:lnSpc>
            </a:pP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꽉 찼을 때를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100%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두고 비율 표시하여 전체 영양성분을 한눈에 보여줌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확대 가능하게 하여 궁금한 영양성분의 이름을 파악 가능하게 함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99F169-B515-4A21-82BC-778F5504087F}"/>
              </a:ext>
            </a:extLst>
          </p:cNvPr>
          <p:cNvSpPr txBox="1"/>
          <p:nvPr/>
        </p:nvSpPr>
        <p:spPr>
          <a:xfrm>
            <a:off x="189206" y="1562378"/>
            <a:ext cx="7583194" cy="1152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① 영양성분 </a:t>
            </a:r>
            <a:r>
              <a:rPr lang="en-US" altLang="ko-KR" sz="2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기저질환 관련</a:t>
            </a:r>
            <a:r>
              <a:rPr lang="en-US" altLang="ko-KR" sz="2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전체 영양성분 표시 →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Radar chart, Bar chart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이용 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D383CEEC-D5A4-4EEB-A0B8-F913A6ADE9F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61"/>
          <a:stretch/>
        </p:blipFill>
        <p:spPr bwMode="auto">
          <a:xfrm>
            <a:off x="306159" y="2873829"/>
            <a:ext cx="4091669" cy="3689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55480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>
            <a:cxnSpLocks/>
          </p:cNvCxnSpPr>
          <p:nvPr/>
        </p:nvCxnSpPr>
        <p:spPr>
          <a:xfrm>
            <a:off x="233082" y="233082"/>
            <a:ext cx="333025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/>
          <p:cNvCxnSpPr>
            <a:cxnSpLocks/>
          </p:cNvCxnSpPr>
          <p:nvPr/>
        </p:nvCxnSpPr>
        <p:spPr>
          <a:xfrm>
            <a:off x="233082" y="1344706"/>
            <a:ext cx="3339677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33082" y="286868"/>
            <a:ext cx="11385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04</a:t>
            </a:r>
            <a:endParaRPr lang="ko-KR" altLang="en-US" sz="6000" b="1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45168" y="638672"/>
            <a:ext cx="2597273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3200" b="1" spc="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10000"/>
                  </a:schemeClr>
                </a:solidFill>
                <a:latin typeface="나눔고딕 ExtraBold" panose="020B0600000101010101" charset="-127"/>
                <a:ea typeface="나눔고딕 ExtraBold" panose="020B0600000101010101" charset="-127"/>
              </a:rPr>
              <a:t>데이터처리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8E5E99-ED4D-4942-A8F8-667422B09570}"/>
              </a:ext>
            </a:extLst>
          </p:cNvPr>
          <p:cNvSpPr txBox="1"/>
          <p:nvPr/>
        </p:nvSpPr>
        <p:spPr>
          <a:xfrm>
            <a:off x="145665" y="4885822"/>
            <a:ext cx="8998335" cy="22369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&lt;Bar chart&gt;</a:t>
            </a:r>
          </a:p>
          <a:p>
            <a:pPr>
              <a:lnSpc>
                <a:spcPct val="150000"/>
              </a:lnSpc>
            </a:pP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각 영양성분의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‘1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일 영양성분 기준치에 대한 비율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’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막대그래프로 나타냄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영양성분별로 색 다르게 하여 구분되도록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99F169-B515-4A21-82BC-778F5504087F}"/>
              </a:ext>
            </a:extLst>
          </p:cNvPr>
          <p:cNvSpPr txBox="1"/>
          <p:nvPr/>
        </p:nvSpPr>
        <p:spPr>
          <a:xfrm>
            <a:off x="189206" y="1562378"/>
            <a:ext cx="7583194" cy="1152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① 영양성분 </a:t>
            </a:r>
            <a:r>
              <a:rPr lang="en-US" altLang="ko-KR" sz="2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기저질환 관련</a:t>
            </a:r>
            <a:r>
              <a:rPr lang="en-US" altLang="ko-KR" sz="2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전체 영양성분 표시 →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Radar chart, Bar chart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이용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FB483BD1-1C64-4C4E-973E-5FAA1E583D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6400" y="2869745"/>
            <a:ext cx="4139972" cy="2205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40957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>
            <a:cxnSpLocks/>
          </p:cNvCxnSpPr>
          <p:nvPr/>
        </p:nvCxnSpPr>
        <p:spPr>
          <a:xfrm>
            <a:off x="233082" y="233082"/>
            <a:ext cx="333025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/>
          <p:cNvCxnSpPr>
            <a:cxnSpLocks/>
          </p:cNvCxnSpPr>
          <p:nvPr/>
        </p:nvCxnSpPr>
        <p:spPr>
          <a:xfrm>
            <a:off x="233082" y="1344706"/>
            <a:ext cx="3339677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33082" y="286868"/>
            <a:ext cx="11385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04</a:t>
            </a:r>
            <a:endParaRPr lang="ko-KR" altLang="en-US" sz="6000" b="1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45168" y="638672"/>
            <a:ext cx="2597273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3200" b="1" spc="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10000"/>
                  </a:schemeClr>
                </a:solidFill>
                <a:latin typeface="나눔고딕 ExtraBold" panose="020B0600000101010101" charset="-127"/>
                <a:ea typeface="나눔고딕 ExtraBold" panose="020B0600000101010101" charset="-127"/>
              </a:rPr>
              <a:t>데이터처리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8E5E99-ED4D-4942-A8F8-667422B09570}"/>
              </a:ext>
            </a:extLst>
          </p:cNvPr>
          <p:cNvSpPr txBox="1"/>
          <p:nvPr/>
        </p:nvSpPr>
        <p:spPr>
          <a:xfrm>
            <a:off x="156550" y="1453520"/>
            <a:ext cx="8878590" cy="28251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② 원재료명 </a:t>
            </a:r>
            <a:r>
              <a:rPr lang="en-US" altLang="ko-KR" sz="2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알레르기 관련</a:t>
            </a:r>
            <a:r>
              <a:rPr lang="en-US" altLang="ko-KR" sz="2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대표적인 알레르기를 바탕으로 체크박스를 만들기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추가적인 원재료는 기타를 통해 입력 받음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⇒ 인식한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text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 일치하는 정보가 있을 때 해당 정보를 빨간 글씨와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icon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등으로 크게 강조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가장 앞부분에 하나씩 위치하게 함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8A084A-B653-4858-82BC-E4B25F831B80}"/>
              </a:ext>
            </a:extLst>
          </p:cNvPr>
          <p:cNvSpPr txBox="1"/>
          <p:nvPr/>
        </p:nvSpPr>
        <p:spPr>
          <a:xfrm>
            <a:off x="265410" y="4305577"/>
            <a:ext cx="8878590" cy="114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Ex)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복숭아 알레르기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2400" dirty="0"/>
          </a:p>
        </p:txBody>
      </p:sp>
      <p:pic>
        <p:nvPicPr>
          <p:cNvPr id="6146" name="Picture 2" descr="Free Peach Emoji Icon of Flat style - Available in SVG, PNG, EPS, AI &amp;amp; Icon  fonts">
            <a:extLst>
              <a:ext uri="{FF2B5EF4-FFF2-40B4-BE49-F238E27FC236}">
                <a16:creationId xmlns:a16="http://schemas.microsoft.com/office/drawing/2014/main" id="{8201E258-74E1-4B77-ACFB-CDF3BD6F6D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3943" y="4245429"/>
            <a:ext cx="2612571" cy="2612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emergency-icon - Red Trident Inc.">
            <a:extLst>
              <a:ext uri="{FF2B5EF4-FFF2-40B4-BE49-F238E27FC236}">
                <a16:creationId xmlns:a16="http://schemas.microsoft.com/office/drawing/2014/main" id="{86AA6048-AE5B-4D9D-9D48-FD958514A7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7196" y="4990420"/>
            <a:ext cx="1106261" cy="1063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46F93E9-C38C-498F-86F5-179C01BE0F07}"/>
              </a:ext>
            </a:extLst>
          </p:cNvPr>
          <p:cNvSpPr txBox="1"/>
          <p:nvPr/>
        </p:nvSpPr>
        <p:spPr>
          <a:xfrm>
            <a:off x="6361411" y="5176433"/>
            <a:ext cx="2456019" cy="114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복숭아 알레르기</a:t>
            </a:r>
            <a:endParaRPr lang="en-US" altLang="ko-KR" sz="24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37627585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 flipV="1">
            <a:off x="233082" y="224118"/>
            <a:ext cx="2384612" cy="8964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/>
          <p:cNvCxnSpPr/>
          <p:nvPr/>
        </p:nvCxnSpPr>
        <p:spPr>
          <a:xfrm flipV="1">
            <a:off x="233082" y="1335742"/>
            <a:ext cx="2384612" cy="8964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33082" y="286868"/>
            <a:ext cx="11385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05</a:t>
            </a:r>
            <a:endParaRPr lang="ko-KR" altLang="en-US" sz="6000" b="1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40840" y="602154"/>
            <a:ext cx="170391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3200" b="1" spc="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10000"/>
                  </a:schemeClr>
                </a:solidFill>
                <a:latin typeface="나눔고딕 ExtraBold" panose="020B0600000101010101" charset="-127"/>
                <a:ea typeface="나눔고딕 ExtraBold" panose="020B0600000101010101" charset="-127"/>
              </a:rPr>
              <a:t>일정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6048200-8429-4266-AAC5-9D2A0167E9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5673" y="1952095"/>
            <a:ext cx="5392654" cy="4088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881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995475" y="2033032"/>
            <a:ext cx="3153050" cy="584775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Contents</a:t>
            </a:r>
            <a:endParaRPr lang="ko-KR" altLang="en-US" sz="3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6" name="직선 연결선 5"/>
          <p:cNvCxnSpPr>
            <a:cxnSpLocks/>
          </p:cNvCxnSpPr>
          <p:nvPr/>
        </p:nvCxnSpPr>
        <p:spPr>
          <a:xfrm>
            <a:off x="2995474" y="2679525"/>
            <a:ext cx="3260947" cy="0"/>
          </a:xfrm>
          <a:prstGeom prst="line">
            <a:avLst/>
          </a:prstGeom>
          <a:ln w="25400">
            <a:solidFill>
              <a:srgbClr val="002060"/>
            </a:solidFill>
            <a:prstDash val="sysDot"/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0" y="134468"/>
            <a:ext cx="91440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0" y="6732496"/>
            <a:ext cx="91440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595287" y="2830637"/>
            <a:ext cx="255323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00/ </a:t>
            </a: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개요</a:t>
            </a:r>
            <a:endParaRPr lang="en-US" altLang="ko-KR" sz="2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01/ </a:t>
            </a: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사전조사</a:t>
            </a:r>
            <a:endParaRPr lang="en-US" altLang="ko-KR" sz="2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02/ OCR</a:t>
            </a:r>
          </a:p>
          <a:p>
            <a:r>
              <a:rPr lang="en-US" altLang="ko-KR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03/ </a:t>
            </a:r>
            <a:r>
              <a:rPr lang="ko-KR" altLang="en-US" sz="24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크롤링</a:t>
            </a:r>
            <a:endParaRPr lang="en-US" altLang="ko-KR" sz="2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04/ </a:t>
            </a: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처리</a:t>
            </a:r>
            <a:endParaRPr lang="en-US" altLang="ko-KR" sz="2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05/ </a:t>
            </a: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일정</a:t>
            </a:r>
            <a:endParaRPr lang="en-US" altLang="ko-KR" sz="2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3605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 flipV="1">
            <a:off x="233082" y="224118"/>
            <a:ext cx="2384612" cy="8964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/>
          <p:cNvCxnSpPr/>
          <p:nvPr/>
        </p:nvCxnSpPr>
        <p:spPr>
          <a:xfrm flipV="1">
            <a:off x="233082" y="1335742"/>
            <a:ext cx="2384612" cy="8964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33082" y="286868"/>
            <a:ext cx="11385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00</a:t>
            </a:r>
            <a:endParaRPr lang="ko-KR" altLang="en-US" sz="6000" b="1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92304" y="600965"/>
            <a:ext cx="13716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3200" b="1" spc="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10000"/>
                  </a:schemeClr>
                </a:solidFill>
                <a:latin typeface="나눔고딕 ExtraBold" panose="020B0600000101010101" charset="-127"/>
                <a:ea typeface="나눔고딕 ExtraBold" panose="020B0600000101010101" charset="-127"/>
              </a:rPr>
              <a:t>개요</a:t>
            </a:r>
            <a:endParaRPr lang="en-US" altLang="ko-KR" sz="3200" b="1" spc="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2">
                  <a:lumMod val="10000"/>
                </a:schemeClr>
              </a:solidFill>
              <a:latin typeface="나눔고딕 ExtraBold" panose="020B0600000101010101" charset="-127"/>
              <a:ea typeface="나눔고딕 ExtraBold" panose="020B0600000101010101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DB0B5D-C86E-49E0-A20E-90DF58F20169}"/>
              </a:ext>
            </a:extLst>
          </p:cNvPr>
          <p:cNvSpPr txBox="1"/>
          <p:nvPr/>
        </p:nvSpPr>
        <p:spPr>
          <a:xfrm>
            <a:off x="610510" y="2131990"/>
            <a:ext cx="865380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과제명</a:t>
            </a:r>
            <a:r>
              <a:rPr lang="en-US" altLang="ko-KR" dirty="0"/>
              <a:t>: </a:t>
            </a:r>
            <a:r>
              <a:rPr lang="ko-KR" altLang="en-US" dirty="0"/>
              <a:t>식품 정보의 시각 자료화</a:t>
            </a:r>
          </a:p>
          <a:p>
            <a:endParaRPr lang="ko-KR" altLang="en-US" dirty="0"/>
          </a:p>
          <a:p>
            <a:r>
              <a:rPr lang="ko-KR" altLang="en-US" dirty="0"/>
              <a:t>개요</a:t>
            </a:r>
            <a:r>
              <a:rPr lang="en-US" altLang="ko-KR" dirty="0"/>
              <a:t>: </a:t>
            </a:r>
            <a:r>
              <a:rPr lang="ko-KR" altLang="en-US" dirty="0"/>
              <a:t>한 눈에 파악하기 힘든 식품 정보들의 시각 자료화를 통한 </a:t>
            </a:r>
            <a:r>
              <a:rPr lang="ko-KR" altLang="en-US" dirty="0" err="1"/>
              <a:t>편이성</a:t>
            </a:r>
            <a:r>
              <a:rPr lang="ko-KR" altLang="en-US" dirty="0"/>
              <a:t> 향상</a:t>
            </a:r>
          </a:p>
          <a:p>
            <a:r>
              <a:rPr lang="ko-KR" altLang="en-US" dirty="0"/>
              <a:t>        </a:t>
            </a:r>
            <a:r>
              <a:rPr lang="en-US" altLang="ko-KR" dirty="0"/>
              <a:t>1. </a:t>
            </a:r>
            <a:r>
              <a:rPr lang="en-US" altLang="ko-KR" dirty="0" err="1"/>
              <a:t>kakao</a:t>
            </a:r>
            <a:r>
              <a:rPr lang="en-US" altLang="ko-KR" dirty="0"/>
              <a:t> </a:t>
            </a:r>
            <a:r>
              <a:rPr lang="en-US" altLang="ko-KR" dirty="0" err="1"/>
              <a:t>api</a:t>
            </a:r>
            <a:r>
              <a:rPr lang="ko-KR" altLang="en-US" dirty="0"/>
              <a:t>를 통해 </a:t>
            </a:r>
            <a:r>
              <a:rPr lang="en-US" altLang="ko-KR" dirty="0"/>
              <a:t>OCR </a:t>
            </a:r>
            <a:r>
              <a:rPr lang="ko-KR" altLang="en-US" dirty="0"/>
              <a:t>활용하고</a:t>
            </a:r>
            <a:r>
              <a:rPr lang="en-US" altLang="ko-KR" dirty="0"/>
              <a:t>, </a:t>
            </a:r>
            <a:r>
              <a:rPr lang="ko-KR" altLang="en-US" dirty="0"/>
              <a:t>데이터를 </a:t>
            </a:r>
            <a:r>
              <a:rPr lang="en-US" altLang="ko-KR" dirty="0" err="1"/>
              <a:t>MpAndroidChart</a:t>
            </a:r>
            <a:r>
              <a:rPr lang="ko-KR" altLang="en-US" dirty="0"/>
              <a:t>를 통해 가공</a:t>
            </a:r>
          </a:p>
          <a:p>
            <a:r>
              <a:rPr lang="ko-KR" altLang="en-US" dirty="0"/>
              <a:t>        </a:t>
            </a:r>
            <a:r>
              <a:rPr lang="en-US" altLang="ko-KR" dirty="0"/>
              <a:t>2. </a:t>
            </a:r>
            <a:r>
              <a:rPr lang="ko-KR" altLang="en-US" dirty="0"/>
              <a:t>눈이 나쁘거나</a:t>
            </a:r>
            <a:r>
              <a:rPr lang="en-US" altLang="ko-KR" dirty="0"/>
              <a:t>, </a:t>
            </a:r>
            <a:r>
              <a:rPr lang="ko-KR" altLang="en-US" dirty="0"/>
              <a:t>노안의 사람들에게 유용하게 쓰일 수 있음</a:t>
            </a:r>
          </a:p>
          <a:p>
            <a:endParaRPr lang="ko-KR" altLang="en-US" dirty="0"/>
          </a:p>
          <a:p>
            <a:r>
              <a:rPr lang="ko-KR" altLang="en-US" dirty="0"/>
              <a:t>과제기간</a:t>
            </a:r>
            <a:r>
              <a:rPr lang="en-US" altLang="ko-KR" dirty="0"/>
              <a:t>: 2021</a:t>
            </a:r>
            <a:r>
              <a:rPr lang="ko-KR" altLang="en-US" dirty="0"/>
              <a:t>년 </a:t>
            </a:r>
            <a:r>
              <a:rPr lang="en-US" altLang="ko-KR" dirty="0"/>
              <a:t>6</a:t>
            </a:r>
            <a:r>
              <a:rPr lang="ko-KR" altLang="en-US" dirty="0"/>
              <a:t>월 </a:t>
            </a:r>
            <a:r>
              <a:rPr lang="en-US" altLang="ko-KR" dirty="0"/>
              <a:t>22</a:t>
            </a:r>
            <a:r>
              <a:rPr lang="ko-KR" altLang="en-US" dirty="0"/>
              <a:t>일 </a:t>
            </a:r>
            <a:r>
              <a:rPr lang="en-US" altLang="ko-KR" dirty="0"/>
              <a:t>~ 2021</a:t>
            </a:r>
            <a:r>
              <a:rPr lang="ko-KR" altLang="en-US" dirty="0"/>
              <a:t>년 </a:t>
            </a:r>
            <a:r>
              <a:rPr lang="en-US" altLang="ko-KR" dirty="0"/>
              <a:t>8</a:t>
            </a:r>
            <a:r>
              <a:rPr lang="ko-KR" altLang="en-US" dirty="0"/>
              <a:t>월 </a:t>
            </a:r>
            <a:r>
              <a:rPr lang="en-US" altLang="ko-KR" dirty="0"/>
              <a:t>16</a:t>
            </a:r>
            <a:r>
              <a:rPr lang="ko-KR" altLang="en-US" dirty="0"/>
              <a:t>일</a:t>
            </a:r>
          </a:p>
          <a:p>
            <a:endParaRPr lang="ko-KR" altLang="en-US" dirty="0"/>
          </a:p>
          <a:p>
            <a:r>
              <a:rPr lang="ko-KR" altLang="en-US" dirty="0"/>
              <a:t>기대하는 결과물</a:t>
            </a:r>
            <a:r>
              <a:rPr lang="en-US" altLang="ko-KR" dirty="0"/>
              <a:t>: </a:t>
            </a:r>
          </a:p>
          <a:p>
            <a:r>
              <a:rPr lang="en-US" altLang="ko-KR" dirty="0"/>
              <a:t>	1. </a:t>
            </a:r>
            <a:r>
              <a:rPr lang="ko-KR" altLang="en-US" dirty="0"/>
              <a:t>사용하기 간편한 </a:t>
            </a:r>
            <a:r>
              <a:rPr lang="en-US" altLang="ko-KR" dirty="0"/>
              <a:t>UI</a:t>
            </a:r>
            <a:r>
              <a:rPr lang="ko-KR" altLang="en-US" dirty="0"/>
              <a:t>로 누구나 쉽게 쓸 수 있는 앱</a:t>
            </a:r>
          </a:p>
          <a:p>
            <a:r>
              <a:rPr lang="ko-KR" altLang="en-US" dirty="0"/>
              <a:t>	</a:t>
            </a:r>
            <a:r>
              <a:rPr lang="en-US" altLang="ko-KR" dirty="0"/>
              <a:t>2. </a:t>
            </a:r>
            <a:r>
              <a:rPr lang="ko-KR" altLang="en-US" dirty="0"/>
              <a:t>시각적 정보 </a:t>
            </a:r>
            <a:r>
              <a:rPr lang="ko-KR" altLang="en-US" dirty="0" err="1"/>
              <a:t>제공뿐</a:t>
            </a:r>
            <a:r>
              <a:rPr lang="ko-KR" altLang="en-US" dirty="0"/>
              <a:t> 아니라 인터넷 몰 링크 기능 포함</a:t>
            </a:r>
          </a:p>
        </p:txBody>
      </p:sp>
    </p:spTree>
    <p:extLst>
      <p:ext uri="{BB962C8B-B14F-4D97-AF65-F5344CB8AC3E}">
        <p14:creationId xmlns:p14="http://schemas.microsoft.com/office/powerpoint/2010/main" val="449030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>
            <a:cxnSpLocks/>
          </p:cNvCxnSpPr>
          <p:nvPr/>
        </p:nvCxnSpPr>
        <p:spPr>
          <a:xfrm>
            <a:off x="233082" y="233082"/>
            <a:ext cx="2875878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/>
          <p:cNvCxnSpPr>
            <a:cxnSpLocks/>
          </p:cNvCxnSpPr>
          <p:nvPr/>
        </p:nvCxnSpPr>
        <p:spPr>
          <a:xfrm>
            <a:off x="233082" y="1344706"/>
            <a:ext cx="2875878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33082" y="286868"/>
            <a:ext cx="11385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01</a:t>
            </a:r>
            <a:endParaRPr lang="ko-KR" altLang="en-US" sz="6000" b="1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92304" y="600965"/>
            <a:ext cx="213001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3200" b="1" spc="6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10000"/>
                  </a:schemeClr>
                </a:solidFill>
                <a:latin typeface="나눔고딕 ExtraBold" panose="020B0600000101010101" charset="-127"/>
                <a:ea typeface="나눔고딕 ExtraBold" panose="020B0600000101010101" charset="-127"/>
              </a:rPr>
              <a:t>사전조사</a:t>
            </a:r>
            <a:endParaRPr lang="en-US" altLang="ko-KR" sz="3200" b="1" spc="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2">
                  <a:lumMod val="10000"/>
                </a:schemeClr>
              </a:solidFill>
              <a:latin typeface="나눔고딕 ExtraBold" panose="020B0600000101010101" charset="-127"/>
              <a:ea typeface="나눔고딕 ExtraBold" panose="020B0600000101010101" charset="-127"/>
            </a:endParaRPr>
          </a:p>
        </p:txBody>
      </p:sp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445C03EC-A5A0-4B6B-BF55-DD05B1B44B6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545" y="1977614"/>
            <a:ext cx="1928813" cy="3429000"/>
          </a:xfrm>
          <a:prstGeom prst="rect">
            <a:avLst/>
          </a:prstGeom>
        </p:spPr>
      </p:pic>
      <p:pic>
        <p:nvPicPr>
          <p:cNvPr id="12" name="그림 11" descr="테이블이(가) 표시된 사진&#10;&#10;자동 생성된 설명">
            <a:extLst>
              <a:ext uri="{FF2B5EF4-FFF2-40B4-BE49-F238E27FC236}">
                <a16:creationId xmlns:a16="http://schemas.microsoft.com/office/drawing/2014/main" id="{2D61F346-0D50-494E-8310-3BA83059D3A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4269" y="1977614"/>
            <a:ext cx="1928813" cy="34290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B95E6F73-26E5-4373-B65D-3BFEC420DB1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8993" y="1977614"/>
            <a:ext cx="1928813" cy="34290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8619E5F-09FE-4552-802E-70CE945626F9}"/>
              </a:ext>
            </a:extLst>
          </p:cNvPr>
          <p:cNvSpPr txBox="1"/>
          <p:nvPr/>
        </p:nvSpPr>
        <p:spPr>
          <a:xfrm>
            <a:off x="1079545" y="5623560"/>
            <a:ext cx="7058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   </a:t>
            </a:r>
            <a:r>
              <a:rPr lang="ko-KR" altLang="en-US" dirty="0" err="1"/>
              <a:t>알려지알려줘</a:t>
            </a:r>
            <a:r>
              <a:rPr lang="en-US" altLang="ko-KR" dirty="0"/>
              <a:t>		         </a:t>
            </a:r>
            <a:r>
              <a:rPr lang="en-US" altLang="ko-KR" dirty="0" err="1"/>
              <a:t>Allso</a:t>
            </a:r>
            <a:r>
              <a:rPr lang="en-US" altLang="ko-KR" dirty="0"/>
              <a:t>	              </a:t>
            </a:r>
            <a:r>
              <a:rPr lang="ko-KR" altLang="en-US" dirty="0"/>
              <a:t>식품영양정보</a:t>
            </a:r>
          </a:p>
        </p:txBody>
      </p:sp>
    </p:spTree>
    <p:extLst>
      <p:ext uri="{BB962C8B-B14F-4D97-AF65-F5344CB8AC3E}">
        <p14:creationId xmlns:p14="http://schemas.microsoft.com/office/powerpoint/2010/main" val="37336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 flipV="1">
            <a:off x="233082" y="224118"/>
            <a:ext cx="2384612" cy="8964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/>
          <p:cNvCxnSpPr/>
          <p:nvPr/>
        </p:nvCxnSpPr>
        <p:spPr>
          <a:xfrm flipV="1">
            <a:off x="233082" y="1335742"/>
            <a:ext cx="2384612" cy="8964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33082" y="286868"/>
            <a:ext cx="11385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02</a:t>
            </a:r>
            <a:endParaRPr lang="ko-KR" altLang="en-US" sz="6000" b="1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92304" y="600965"/>
            <a:ext cx="13716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spc="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10000"/>
                  </a:schemeClr>
                </a:solidFill>
                <a:latin typeface="나눔고딕 ExtraBold" panose="020B0600000101010101" charset="-127"/>
                <a:ea typeface="나눔고딕 ExtraBold" panose="020B0600000101010101" charset="-127"/>
              </a:rPr>
              <a:t>OCR</a:t>
            </a:r>
            <a:endParaRPr lang="ko-KR" altLang="en-US" sz="3200" b="1" spc="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2">
                  <a:lumMod val="10000"/>
                </a:schemeClr>
              </a:solidFill>
              <a:latin typeface="나눔고딕 ExtraBold" panose="020B0600000101010101" charset="-127"/>
              <a:ea typeface="나눔고딕 ExtraBold" panose="020B0600000101010101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DB0B5D-C86E-49E0-A20E-90DF58F20169}"/>
              </a:ext>
            </a:extLst>
          </p:cNvPr>
          <p:cNvSpPr txBox="1"/>
          <p:nvPr/>
        </p:nvSpPr>
        <p:spPr>
          <a:xfrm>
            <a:off x="490194" y="1957550"/>
            <a:ext cx="86538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KAKAO</a:t>
            </a:r>
            <a:r>
              <a:rPr lang="ko-KR" altLang="en-US" dirty="0"/>
              <a:t> </a:t>
            </a:r>
            <a:r>
              <a:rPr lang="en-US" altLang="ko-KR" dirty="0"/>
              <a:t>VISION</a:t>
            </a:r>
            <a:r>
              <a:rPr lang="ko-KR" altLang="en-US" dirty="0"/>
              <a:t> </a:t>
            </a:r>
            <a:r>
              <a:rPr lang="en-US" altLang="ko-KR" dirty="0"/>
              <a:t>OCR</a:t>
            </a:r>
            <a:r>
              <a:rPr lang="ko-KR" altLang="en-US" dirty="0"/>
              <a:t> </a:t>
            </a:r>
            <a:r>
              <a:rPr lang="en-US" altLang="ko-KR" dirty="0"/>
              <a:t>API</a:t>
            </a:r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글자가 존재하는 영역 파악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해당 영역을 글자 판독기를 통해 글자 추출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안드로이드 앱에서 </a:t>
            </a:r>
            <a:r>
              <a:rPr lang="en-US" altLang="ko-KR" dirty="0"/>
              <a:t>API</a:t>
            </a:r>
            <a:r>
              <a:rPr lang="ko-KR" altLang="en-US" dirty="0"/>
              <a:t>를 사용하기 위해서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 - </a:t>
            </a:r>
            <a:r>
              <a:rPr lang="ko-KR" altLang="en-US" dirty="0"/>
              <a:t>통신 필요 </a:t>
            </a:r>
            <a:r>
              <a:rPr lang="en-US" altLang="ko-KR" dirty="0"/>
              <a:t>: </a:t>
            </a:r>
            <a:r>
              <a:rPr lang="en-US" altLang="ko-KR" dirty="0" err="1"/>
              <a:t>okhttp</a:t>
            </a:r>
            <a:endParaRPr lang="en-US" altLang="ko-KR" dirty="0"/>
          </a:p>
          <a:p>
            <a:r>
              <a:rPr lang="en-US" altLang="ko-KR" dirty="0"/>
              <a:t>	* </a:t>
            </a:r>
            <a:r>
              <a:rPr lang="en-US" altLang="ko-KR" dirty="0" err="1"/>
              <a:t>okhttp</a:t>
            </a:r>
            <a:r>
              <a:rPr lang="en-US" altLang="ko-KR" dirty="0"/>
              <a:t>: rest</a:t>
            </a:r>
            <a:r>
              <a:rPr lang="ko-KR" altLang="en-US" dirty="0"/>
              <a:t> </a:t>
            </a:r>
            <a:r>
              <a:rPr lang="en-US" altLang="ko-KR" dirty="0" err="1"/>
              <a:t>api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http </a:t>
            </a:r>
            <a:r>
              <a:rPr lang="ko-KR" altLang="en-US" dirty="0"/>
              <a:t>통신을 쉽게 구현할 수 있게 해주는 라이브러리</a:t>
            </a:r>
            <a:endParaRPr lang="en-US" altLang="ko-KR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A0F02F0-524D-48ED-B4CD-7A995E601E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3954" y="4637792"/>
            <a:ext cx="1095375" cy="135255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87681C7-E469-4DE4-AE51-B03026DB65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2061" y="4566354"/>
            <a:ext cx="1266825" cy="1495425"/>
          </a:xfrm>
          <a:prstGeom prst="rect">
            <a:avLst/>
          </a:prstGeom>
        </p:spPr>
      </p:pic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CF12EC57-7D24-4472-AA6B-C708B7986991}"/>
              </a:ext>
            </a:extLst>
          </p:cNvPr>
          <p:cNvCxnSpPr/>
          <p:nvPr/>
        </p:nvCxnSpPr>
        <p:spPr>
          <a:xfrm>
            <a:off x="3714161" y="5408335"/>
            <a:ext cx="12914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D46FA85-0E1D-42D6-ABC5-11899F8E30FF}"/>
              </a:ext>
            </a:extLst>
          </p:cNvPr>
          <p:cNvSpPr txBox="1"/>
          <p:nvPr/>
        </p:nvSpPr>
        <p:spPr>
          <a:xfrm>
            <a:off x="4008159" y="4878718"/>
            <a:ext cx="1095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okhttp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8147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 flipV="1">
            <a:off x="233082" y="224118"/>
            <a:ext cx="2384612" cy="8964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/>
          <p:cNvCxnSpPr/>
          <p:nvPr/>
        </p:nvCxnSpPr>
        <p:spPr>
          <a:xfrm flipV="1">
            <a:off x="233082" y="1335742"/>
            <a:ext cx="2384612" cy="8964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33082" y="286868"/>
            <a:ext cx="11385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02</a:t>
            </a:r>
            <a:endParaRPr lang="ko-KR" altLang="en-US" sz="6000" b="1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92304" y="600965"/>
            <a:ext cx="13716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spc="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10000"/>
                  </a:schemeClr>
                </a:solidFill>
                <a:latin typeface="나눔고딕 ExtraBold" panose="020B0600000101010101" charset="-127"/>
                <a:ea typeface="나눔고딕 ExtraBold" panose="020B0600000101010101" charset="-127"/>
              </a:rPr>
              <a:t>OCR</a:t>
            </a:r>
            <a:endParaRPr lang="ko-KR" altLang="en-US" sz="3200" b="1" spc="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2">
                  <a:lumMod val="10000"/>
                </a:schemeClr>
              </a:solidFill>
              <a:latin typeface="나눔고딕 ExtraBold" panose="020B0600000101010101" charset="-127"/>
              <a:ea typeface="나눔고딕 ExtraBold" panose="020B0600000101010101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09F933-FC5A-4004-A0DA-CA6EB9658165}"/>
              </a:ext>
            </a:extLst>
          </p:cNvPr>
          <p:cNvSpPr txBox="1"/>
          <p:nvPr/>
        </p:nvSpPr>
        <p:spPr>
          <a:xfrm>
            <a:off x="393942" y="1969581"/>
            <a:ext cx="865380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en-US" altLang="ko-KR" dirty="0" err="1"/>
              <a:t>Okhttp</a:t>
            </a:r>
            <a:r>
              <a:rPr lang="ko-KR" altLang="en-US" dirty="0"/>
              <a:t>를 통하여 </a:t>
            </a:r>
            <a:r>
              <a:rPr lang="en-US" altLang="ko-KR" dirty="0"/>
              <a:t>KAKAO VISION </a:t>
            </a:r>
            <a:r>
              <a:rPr lang="ko-KR" altLang="en-US" dirty="0"/>
              <a:t>서버로 </a:t>
            </a:r>
            <a:r>
              <a:rPr lang="en-US" altLang="ko-KR" dirty="0"/>
              <a:t>REQUEST</a:t>
            </a:r>
            <a:r>
              <a:rPr lang="ko-KR" altLang="en-US" dirty="0"/>
              <a:t>를 보낸다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( </a:t>
            </a:r>
            <a:r>
              <a:rPr lang="en-US" altLang="ko-KR" dirty="0">
                <a:hlinkClick r:id="rId2"/>
              </a:rPr>
              <a:t>https://dapi.kakao.com/v2/vision/text/ocr</a:t>
            </a:r>
            <a:r>
              <a:rPr lang="en-US" altLang="ko-KR" dirty="0"/>
              <a:t> )</a:t>
            </a:r>
          </a:p>
          <a:p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보낸 사진에 대해 </a:t>
            </a:r>
            <a:r>
              <a:rPr lang="en-US" altLang="ko-KR" dirty="0"/>
              <a:t>OCR </a:t>
            </a:r>
            <a:r>
              <a:rPr lang="ko-KR" altLang="en-US" dirty="0"/>
              <a:t>처리를 거친 후 데이터를 전송 받는다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이 때 받는 데이터는 </a:t>
            </a:r>
            <a:r>
              <a:rPr lang="en-US" altLang="ko-KR" dirty="0"/>
              <a:t>JSON </a:t>
            </a:r>
            <a:r>
              <a:rPr lang="ko-KR" altLang="en-US" dirty="0"/>
              <a:t>형태</a:t>
            </a:r>
            <a:endParaRPr lang="en-US" altLang="ko-KR" dirty="0"/>
          </a:p>
          <a:p>
            <a:r>
              <a:rPr lang="en-US" altLang="ko-KR" dirty="0"/>
              <a:t>   *JSON</a:t>
            </a:r>
            <a:r>
              <a:rPr lang="ko-KR" altLang="en-US" dirty="0"/>
              <a:t>이란</a:t>
            </a:r>
            <a:r>
              <a:rPr lang="en-US" altLang="ko-KR" dirty="0"/>
              <a:t>? : </a:t>
            </a:r>
          </a:p>
          <a:p>
            <a:r>
              <a:rPr lang="en-US" altLang="ko-KR" dirty="0"/>
              <a:t>	JSON </a:t>
            </a:r>
            <a:r>
              <a:rPr lang="ko-KR" altLang="en-US" dirty="0"/>
              <a:t>데이터는 이름과 값의 쌍으로 </a:t>
            </a:r>
            <a:r>
              <a:rPr lang="ko-KR" altLang="en-US" dirty="0" err="1"/>
              <a:t>이루어져있다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	</a:t>
            </a:r>
            <a:r>
              <a:rPr lang="ko-KR" altLang="en-US" dirty="0"/>
              <a:t>쉼표를 통해 구별되고 객체는 중괄호</a:t>
            </a:r>
            <a:r>
              <a:rPr lang="en-US" altLang="ko-KR" dirty="0"/>
              <a:t>, </a:t>
            </a:r>
            <a:r>
              <a:rPr lang="ko-KR" altLang="en-US" dirty="0"/>
              <a:t>배열은 대괄호로 </a:t>
            </a:r>
            <a:r>
              <a:rPr lang="ko-KR" altLang="en-US" dirty="0" err="1"/>
              <a:t>둘러쌓여</a:t>
            </a:r>
            <a:r>
              <a:rPr lang="ko-KR" altLang="en-US" dirty="0"/>
              <a:t> 표현된다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B1B76399-7282-4333-A766-6C1D6A488E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8104" y="4817408"/>
            <a:ext cx="5000625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217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 flipV="1">
            <a:off x="233082" y="224118"/>
            <a:ext cx="2384612" cy="8964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/>
          <p:cNvCxnSpPr/>
          <p:nvPr/>
        </p:nvCxnSpPr>
        <p:spPr>
          <a:xfrm flipV="1">
            <a:off x="233082" y="1335742"/>
            <a:ext cx="2384612" cy="8964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33082" y="286868"/>
            <a:ext cx="11385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02</a:t>
            </a:r>
            <a:endParaRPr lang="ko-KR" altLang="en-US" sz="6000" b="1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92304" y="600965"/>
            <a:ext cx="13716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spc="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10000"/>
                  </a:schemeClr>
                </a:solidFill>
                <a:latin typeface="나눔고딕 ExtraBold" panose="020B0600000101010101" charset="-127"/>
                <a:ea typeface="나눔고딕 ExtraBold" panose="020B0600000101010101" charset="-127"/>
              </a:rPr>
              <a:t>OCR</a:t>
            </a:r>
            <a:endParaRPr lang="ko-KR" altLang="en-US" sz="3200" b="1" spc="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2">
                  <a:lumMod val="10000"/>
                </a:schemeClr>
              </a:solidFill>
              <a:latin typeface="나눔고딕 ExtraBold" panose="020B0600000101010101" charset="-127"/>
              <a:ea typeface="나눔고딕 ExtraBold" panose="020B0600000101010101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64F9DF6-3A9E-49BF-A134-DD0C073A9A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120" y="2165684"/>
            <a:ext cx="3409950" cy="3200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4556243-950E-4CA5-9311-8B5140E3D32F}"/>
              </a:ext>
            </a:extLst>
          </p:cNvPr>
          <p:cNvSpPr txBox="1"/>
          <p:nvPr/>
        </p:nvSpPr>
        <p:spPr>
          <a:xfrm>
            <a:off x="4344637" y="2346158"/>
            <a:ext cx="4257941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00" dirty="0"/>
              <a:t>실제로 받는 </a:t>
            </a:r>
            <a:r>
              <a:rPr lang="en-US" altLang="ko-KR" sz="1700" dirty="0"/>
              <a:t>JSON </a:t>
            </a:r>
            <a:r>
              <a:rPr lang="ko-KR" altLang="en-US" sz="1700" dirty="0"/>
              <a:t>데이터는 왼쪽과 같다</a:t>
            </a:r>
            <a:r>
              <a:rPr lang="en-US" altLang="ko-KR" sz="1700" dirty="0"/>
              <a:t>.</a:t>
            </a:r>
          </a:p>
          <a:p>
            <a:endParaRPr lang="en-US" altLang="ko-KR" sz="1700" dirty="0"/>
          </a:p>
          <a:p>
            <a:r>
              <a:rPr lang="ko-KR" altLang="en-US" sz="1700" dirty="0"/>
              <a:t>추출한 글자 영역이 </a:t>
            </a:r>
            <a:r>
              <a:rPr lang="en-US" altLang="ko-KR" sz="1700" dirty="0"/>
              <a:t>boxes</a:t>
            </a:r>
            <a:r>
              <a:rPr lang="ko-KR" altLang="en-US" sz="1700" dirty="0"/>
              <a:t>라는 이름으로 </a:t>
            </a:r>
            <a:r>
              <a:rPr lang="en-US" altLang="ko-KR" sz="1700" dirty="0"/>
              <a:t>4</a:t>
            </a:r>
            <a:r>
              <a:rPr lang="ko-KR" altLang="en-US" sz="1700" dirty="0"/>
              <a:t>개의 좌표가 먼저 주어진다</a:t>
            </a:r>
            <a:r>
              <a:rPr lang="en-US" altLang="ko-KR" sz="1700" dirty="0"/>
              <a:t>.</a:t>
            </a:r>
          </a:p>
          <a:p>
            <a:endParaRPr lang="en-US" altLang="ko-KR" sz="1700" dirty="0"/>
          </a:p>
          <a:p>
            <a:r>
              <a:rPr lang="ko-KR" altLang="en-US" sz="1700" dirty="0"/>
              <a:t>글자는 </a:t>
            </a:r>
            <a:r>
              <a:rPr lang="en-US" altLang="ko-KR" sz="1700" dirty="0" err="1"/>
              <a:t>recognition_words</a:t>
            </a:r>
            <a:r>
              <a:rPr lang="ko-KR" altLang="en-US" sz="1700" dirty="0"/>
              <a:t>에서 볼 수 있다</a:t>
            </a:r>
            <a:r>
              <a:rPr lang="en-US" altLang="ko-KR" sz="1700" dirty="0"/>
              <a:t>.</a:t>
            </a:r>
          </a:p>
          <a:p>
            <a:endParaRPr lang="en-US" altLang="ko-KR" sz="1700" dirty="0"/>
          </a:p>
          <a:p>
            <a:r>
              <a:rPr lang="ko-KR" altLang="en-US" sz="1700" dirty="0"/>
              <a:t>실제로 필요한 데이터는 </a:t>
            </a:r>
            <a:r>
              <a:rPr lang="ko-KR" altLang="en-US" sz="1700" dirty="0" err="1"/>
              <a:t>글자뿐이므로</a:t>
            </a:r>
            <a:r>
              <a:rPr lang="ko-KR" altLang="en-US" sz="1700" dirty="0"/>
              <a:t> 이 </a:t>
            </a:r>
            <a:r>
              <a:rPr lang="en-US" altLang="ko-KR" sz="1700" dirty="0"/>
              <a:t>JSON</a:t>
            </a:r>
            <a:r>
              <a:rPr lang="ko-KR" altLang="en-US" sz="1700" dirty="0"/>
              <a:t>데이터를 가공해서 사용할 수 있다</a:t>
            </a:r>
            <a:r>
              <a:rPr lang="en-US" altLang="ko-KR" sz="17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44879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 flipV="1">
            <a:off x="233082" y="224118"/>
            <a:ext cx="2384612" cy="8964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/>
          <p:cNvCxnSpPr/>
          <p:nvPr/>
        </p:nvCxnSpPr>
        <p:spPr>
          <a:xfrm flipV="1">
            <a:off x="233082" y="1335742"/>
            <a:ext cx="2384612" cy="8964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33082" y="286868"/>
            <a:ext cx="11385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03</a:t>
            </a:r>
            <a:endParaRPr lang="ko-KR" altLang="en-US" sz="6000" b="1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40840" y="602154"/>
            <a:ext cx="170391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3200" b="1" spc="6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10000"/>
                  </a:schemeClr>
                </a:solidFill>
                <a:latin typeface="나눔고딕 ExtraBold" panose="020B0600000101010101" charset="-127"/>
                <a:ea typeface="나눔고딕 ExtraBold" panose="020B0600000101010101" charset="-127"/>
              </a:rPr>
              <a:t>크롤링</a:t>
            </a:r>
            <a:endParaRPr lang="ko-KR" altLang="en-US" sz="3200" b="1" spc="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2">
                  <a:lumMod val="10000"/>
                </a:schemeClr>
              </a:solidFill>
              <a:latin typeface="나눔고딕 ExtraBold" panose="020B0600000101010101" charset="-127"/>
              <a:ea typeface="나눔고딕 ExtraBold" panose="020B0600000101010101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FDB32E-83AE-47CC-847F-38FF73174448}"/>
              </a:ext>
            </a:extLst>
          </p:cNvPr>
          <p:cNvSpPr txBox="1"/>
          <p:nvPr/>
        </p:nvSpPr>
        <p:spPr>
          <a:xfrm>
            <a:off x="233082" y="1713778"/>
            <a:ext cx="8625526" cy="37492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endParaRPr lang="en-US" altLang="ko-KR" sz="100" dirty="0">
              <a:latin typeface="+mn-ea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2000" dirty="0">
                <a:latin typeface="+mn-ea"/>
                <a:ea typeface="맑은 고딕" panose="020B0503020000020004" pitchFamily="50" charset="-127"/>
              </a:rPr>
              <a:t>상품 원재료 명과 같이 적힌 상품명을 찍었을 때 온라인에서의 동일 제품과의 빠른 비교를 위한 기능</a:t>
            </a:r>
            <a:endParaRPr lang="en-US" altLang="ko-KR" sz="2000" dirty="0">
              <a:latin typeface="+mn-ea"/>
              <a:ea typeface="맑은 고딕" panose="020B0503020000020004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2000" dirty="0">
                <a:latin typeface="+mn-ea"/>
                <a:ea typeface="맑은 고딕" panose="020B0503020000020004" pitchFamily="50" charset="-127"/>
              </a:rPr>
              <a:t>이미지에서 인식된 상품명과 </a:t>
            </a:r>
            <a:r>
              <a:rPr lang="ko-KR" altLang="en-US" sz="2000" b="1" dirty="0" err="1">
                <a:latin typeface="+mn-ea"/>
                <a:ea typeface="맑은 고딕" panose="020B0503020000020004" pitchFamily="50" charset="-127"/>
              </a:rPr>
              <a:t>크롤링</a:t>
            </a:r>
            <a:r>
              <a:rPr lang="ko-KR" altLang="en-US" sz="2000" dirty="0" err="1">
                <a:latin typeface="+mn-ea"/>
                <a:ea typeface="맑은 고딕" panose="020B0503020000020004" pitchFamily="50" charset="-127"/>
              </a:rPr>
              <a:t>을</a:t>
            </a:r>
            <a:r>
              <a:rPr lang="ko-KR" altLang="en-US" sz="2000" dirty="0">
                <a:latin typeface="+mn-ea"/>
                <a:ea typeface="맑은 고딕" panose="020B0503020000020004" pitchFamily="50" charset="-127"/>
              </a:rPr>
              <a:t> 이용하여 인터넷 사이트에서의 상품과 비교</a:t>
            </a:r>
            <a:endParaRPr lang="en-US" altLang="ko-KR" sz="2000" dirty="0">
              <a:latin typeface="+mn-ea"/>
              <a:ea typeface="맑은 고딕" panose="020B0503020000020004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2000" dirty="0">
                <a:latin typeface="+mn-ea"/>
                <a:ea typeface="맑은 고딕" panose="020B0503020000020004" pitchFamily="50" charset="-127"/>
              </a:rPr>
              <a:t> </a:t>
            </a:r>
            <a:r>
              <a:rPr lang="ko-KR" altLang="en-US" sz="2000" dirty="0" err="1">
                <a:latin typeface="+mn-ea"/>
                <a:ea typeface="맑은 고딕" panose="020B0503020000020004" pitchFamily="50" charset="-127"/>
              </a:rPr>
              <a:t>크롤링</a:t>
            </a:r>
            <a:r>
              <a:rPr lang="ko-KR" altLang="en-US" sz="2000" dirty="0">
                <a:latin typeface="+mn-ea"/>
                <a:ea typeface="맑은 고딕" panose="020B0503020000020004" pitchFamily="50" charset="-127"/>
              </a:rPr>
              <a:t> </a:t>
            </a:r>
            <a:r>
              <a:rPr lang="en-US" altLang="ko-KR" sz="2000" dirty="0">
                <a:latin typeface="+mn-ea"/>
                <a:ea typeface="맑은 고딕" panose="020B0503020000020004" pitchFamily="50" charset="-127"/>
              </a:rPr>
              <a:t>: </a:t>
            </a:r>
            <a:r>
              <a:rPr lang="ko-KR" altLang="en-US" sz="2000" dirty="0" err="1">
                <a:latin typeface="+mn-ea"/>
                <a:ea typeface="맑은 고딕" panose="020B0503020000020004" pitchFamily="50" charset="-127"/>
              </a:rPr>
              <a:t>웹상의</a:t>
            </a:r>
            <a:r>
              <a:rPr lang="ko-KR" altLang="en-US" sz="2000" dirty="0">
                <a:latin typeface="+mn-ea"/>
                <a:ea typeface="맑은 고딕" panose="020B0503020000020004" pitchFamily="50" charset="-127"/>
              </a:rPr>
              <a:t> 데이터를 수집하고 분류</a:t>
            </a:r>
            <a:endParaRPr lang="en-US" altLang="ko-KR" sz="2000" dirty="0">
              <a:latin typeface="+mn-ea"/>
              <a:ea typeface="맑은 고딕" panose="020B0503020000020004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2000" dirty="0">
                <a:latin typeface="+mn-ea"/>
                <a:ea typeface="맑은 고딕" panose="020B0503020000020004" pitchFamily="50" charset="-127"/>
              </a:rPr>
              <a:t> → </a:t>
            </a:r>
            <a:r>
              <a:rPr lang="en-US" altLang="ko-KR" sz="2000" dirty="0" err="1">
                <a:latin typeface="+mn-ea"/>
                <a:ea typeface="맑은 고딕" panose="020B0503020000020004" pitchFamily="50" charset="-127"/>
              </a:rPr>
              <a:t>jsoup</a:t>
            </a:r>
            <a:r>
              <a:rPr lang="en-US" altLang="ko-KR" sz="2000" dirty="0">
                <a:latin typeface="+mn-ea"/>
                <a:ea typeface="맑은 고딕" panose="020B0503020000020004" pitchFamily="50" charset="-127"/>
              </a:rPr>
              <a:t> </a:t>
            </a:r>
            <a:r>
              <a:rPr lang="ko-KR" altLang="en-US" sz="2000" dirty="0">
                <a:latin typeface="+mn-ea"/>
                <a:ea typeface="맑은 고딕" panose="020B0503020000020004" pitchFamily="50" charset="-127"/>
              </a:rPr>
              <a:t>을 이용하여 구현</a:t>
            </a:r>
            <a:endParaRPr lang="en-US" altLang="ko-KR" sz="2000" dirty="0">
              <a:latin typeface="+mn-ea"/>
              <a:ea typeface="맑은 고딕" panose="020B0503020000020004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2000" dirty="0">
                <a:latin typeface="+mn-ea"/>
                <a:ea typeface="맑은 고딕" panose="020B0503020000020004" pitchFamily="50" charset="-127"/>
              </a:rPr>
              <a:t>Java</a:t>
            </a:r>
            <a:r>
              <a:rPr lang="ko-KR" altLang="en-US" sz="2000" dirty="0">
                <a:latin typeface="+mn-ea"/>
                <a:ea typeface="맑은 고딕" panose="020B0503020000020004" pitchFamily="50" charset="-127"/>
              </a:rPr>
              <a:t>에서는 </a:t>
            </a:r>
            <a:r>
              <a:rPr lang="en-US" altLang="ko-KR" sz="2000" dirty="0" err="1">
                <a:latin typeface="+mn-ea"/>
                <a:ea typeface="맑은 고딕" panose="020B0503020000020004" pitchFamily="50" charset="-127"/>
              </a:rPr>
              <a:t>jsoup</a:t>
            </a:r>
            <a:r>
              <a:rPr lang="ko-KR" altLang="en-US" sz="2000" dirty="0">
                <a:latin typeface="+mn-ea"/>
                <a:ea typeface="맑은 고딕" panose="020B0503020000020004" pitchFamily="50" charset="-127"/>
              </a:rPr>
              <a:t>의 </a:t>
            </a:r>
            <a:r>
              <a:rPr lang="en-US" altLang="ko-KR" sz="2000" dirty="0">
                <a:latin typeface="+mn-ea"/>
                <a:ea typeface="맑은 고딕" panose="020B0503020000020004" pitchFamily="50" charset="-127"/>
              </a:rPr>
              <a:t>library </a:t>
            </a:r>
            <a:r>
              <a:rPr lang="ko-KR" altLang="en-US" sz="2000" dirty="0">
                <a:latin typeface="+mn-ea"/>
                <a:ea typeface="맑은 고딕" panose="020B0503020000020004" pitchFamily="50" charset="-127"/>
              </a:rPr>
              <a:t>파일을 제공하고 있어 </a:t>
            </a:r>
            <a:r>
              <a:rPr lang="en-US" altLang="ko-KR" sz="2000" dirty="0" err="1">
                <a:latin typeface="+mn-ea"/>
                <a:ea typeface="맑은 고딕" panose="020B0503020000020004" pitchFamily="50" charset="-127"/>
              </a:rPr>
              <a:t>kotlin</a:t>
            </a:r>
            <a:r>
              <a:rPr lang="ko-KR" altLang="en-US" sz="2000" dirty="0">
                <a:latin typeface="+mn-ea"/>
                <a:ea typeface="맑은 고딕" panose="020B0503020000020004" pitchFamily="50" charset="-127"/>
              </a:rPr>
              <a:t>과 호환하여 이를 이용하여 적용</a:t>
            </a:r>
            <a:endParaRPr lang="en-US" altLang="ko-KR" sz="2000" dirty="0">
              <a:latin typeface="+mn-ea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302664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4B379372-7433-434E-B2EA-DC3F4DCB9C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8905" y="2518003"/>
            <a:ext cx="3060834" cy="414467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E5D84FB-6B2D-4EE8-8C19-47C0EF2582F7}"/>
              </a:ext>
            </a:extLst>
          </p:cNvPr>
          <p:cNvSpPr txBox="1"/>
          <p:nvPr/>
        </p:nvSpPr>
        <p:spPr>
          <a:xfrm>
            <a:off x="233082" y="1578260"/>
            <a:ext cx="8506657" cy="1879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000" dirty="0">
                <a:latin typeface="+mn-ea"/>
              </a:rPr>
              <a:t>인식된 상품명을 </a:t>
            </a:r>
            <a:r>
              <a:rPr lang="en-US" altLang="ko-KR" sz="2000" dirty="0" err="1">
                <a:latin typeface="+mn-ea"/>
              </a:rPr>
              <a:t>url</a:t>
            </a:r>
            <a:r>
              <a:rPr lang="ko-KR" altLang="en-US" sz="2000" dirty="0">
                <a:latin typeface="+mn-ea"/>
              </a:rPr>
              <a:t>의 상품 코드 부분에 대입하여 해당 상품을 검색하고 검색된 사이트 내에서 </a:t>
            </a:r>
            <a:r>
              <a:rPr lang="en-US" altLang="ko-KR" sz="2000" dirty="0">
                <a:latin typeface="+mn-ea"/>
              </a:rPr>
              <a:t>html </a:t>
            </a:r>
            <a:r>
              <a:rPr lang="ko-KR" altLang="en-US" sz="2000" dirty="0">
                <a:latin typeface="+mn-ea"/>
              </a:rPr>
              <a:t>코드 분석을 통하여 뽑아낸 상품 리스트</a:t>
            </a:r>
            <a:r>
              <a:rPr lang="en-US" altLang="ko-KR" sz="2000" dirty="0">
                <a:latin typeface="+mn-ea"/>
              </a:rPr>
              <a:t>(</a:t>
            </a:r>
            <a:r>
              <a:rPr lang="ko-KR" altLang="en-US" sz="2000" dirty="0">
                <a:latin typeface="+mn-ea"/>
              </a:rPr>
              <a:t>상품명과 가격</a:t>
            </a:r>
            <a:r>
              <a:rPr lang="en-US" altLang="ko-KR" sz="2000" dirty="0">
                <a:latin typeface="+mn-ea"/>
              </a:rPr>
              <a:t>)</a:t>
            </a:r>
            <a:r>
              <a:rPr lang="ko-KR" altLang="en-US" sz="2000" dirty="0">
                <a:latin typeface="+mn-ea"/>
              </a:rPr>
              <a:t> 제공</a:t>
            </a:r>
            <a:endParaRPr lang="en-US" altLang="ko-KR" sz="2000" dirty="0">
              <a:latin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2000" dirty="0">
                <a:latin typeface="+mn-ea"/>
              </a:rPr>
              <a:t> - </a:t>
            </a:r>
            <a:r>
              <a:rPr lang="en-US" altLang="ko-KR" sz="2000" dirty="0" err="1">
                <a:latin typeface="+mn-ea"/>
              </a:rPr>
              <a:t>jsoup</a:t>
            </a:r>
            <a:r>
              <a:rPr lang="ko-KR" altLang="en-US" sz="2000" dirty="0">
                <a:latin typeface="+mn-ea"/>
              </a:rPr>
              <a:t>을 이용한 </a:t>
            </a:r>
            <a:r>
              <a:rPr lang="en-US" altLang="ko-KR" sz="2000" dirty="0" err="1">
                <a:latin typeface="+mn-ea"/>
              </a:rPr>
              <a:t>naver</a:t>
            </a:r>
            <a:r>
              <a:rPr lang="en-US" altLang="ko-KR" sz="2000" dirty="0">
                <a:latin typeface="+mn-ea"/>
              </a:rPr>
              <a:t> movie </a:t>
            </a:r>
            <a:r>
              <a:rPr lang="ko-KR" altLang="en-US" sz="2000" dirty="0">
                <a:latin typeface="+mn-ea"/>
              </a:rPr>
              <a:t>예시</a:t>
            </a:r>
            <a:endParaRPr lang="en-US" altLang="ko-KR" sz="2000" dirty="0"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B646EB-C0FC-40E1-AA81-39E7443C7B14}"/>
              </a:ext>
            </a:extLst>
          </p:cNvPr>
          <p:cNvSpPr txBox="1"/>
          <p:nvPr/>
        </p:nvSpPr>
        <p:spPr>
          <a:xfrm>
            <a:off x="233081" y="3457749"/>
            <a:ext cx="5291819" cy="21162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800" dirty="0">
                <a:latin typeface="+mn-ea"/>
              </a:rPr>
              <a:t>현 문제점</a:t>
            </a:r>
            <a:endParaRPr lang="en-US" altLang="ko-KR" sz="1800" dirty="0">
              <a:latin typeface="+mn-ea"/>
            </a:endParaRPr>
          </a:p>
          <a:p>
            <a:pPr marL="342900" indent="-342900" algn="just">
              <a:lnSpc>
                <a:spcPct val="150000"/>
              </a:lnSpc>
              <a:buFontTx/>
              <a:buChar char="-"/>
            </a:pPr>
            <a:r>
              <a:rPr lang="ko-KR" altLang="en-US" sz="1800" dirty="0">
                <a:latin typeface="+mn-ea"/>
              </a:rPr>
              <a:t>다른 용량의 같은 상품의 상품명이 같다</a:t>
            </a:r>
            <a:endParaRPr lang="en-US" altLang="ko-KR" sz="1800" dirty="0">
              <a:latin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800" dirty="0">
                <a:latin typeface="+mn-ea"/>
              </a:rPr>
              <a:t> (</a:t>
            </a:r>
            <a:r>
              <a:rPr lang="ko-KR" altLang="en-US" sz="1800" dirty="0">
                <a:latin typeface="+mn-ea"/>
              </a:rPr>
              <a:t>서울우유 </a:t>
            </a:r>
            <a:r>
              <a:rPr lang="en-US" altLang="ko-KR" sz="1800" dirty="0">
                <a:latin typeface="+mn-ea"/>
              </a:rPr>
              <a:t>200ml, </a:t>
            </a:r>
            <a:r>
              <a:rPr lang="ko-KR" altLang="en-US" sz="1800" dirty="0">
                <a:latin typeface="+mn-ea"/>
              </a:rPr>
              <a:t>서울우유 </a:t>
            </a:r>
            <a:r>
              <a:rPr lang="en-US" altLang="ko-KR" sz="1800" dirty="0">
                <a:latin typeface="+mn-ea"/>
              </a:rPr>
              <a:t>1L = </a:t>
            </a:r>
            <a:r>
              <a:rPr lang="ko-KR" altLang="en-US" sz="1800" dirty="0">
                <a:latin typeface="+mn-ea"/>
              </a:rPr>
              <a:t>서울우유 나 </a:t>
            </a:r>
            <a:r>
              <a:rPr lang="en-US" altLang="ko-KR" sz="1800" dirty="0">
                <a:latin typeface="+mn-ea"/>
              </a:rPr>
              <a:t>100%)</a:t>
            </a:r>
          </a:p>
          <a:p>
            <a:pPr algn="just">
              <a:lnSpc>
                <a:spcPct val="150000"/>
              </a:lnSpc>
            </a:pPr>
            <a:endParaRPr lang="en-US" altLang="ko-KR" sz="1800" dirty="0">
              <a:latin typeface="+mn-ea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C2F88D06-2593-4474-A101-F55E34889F3F}"/>
              </a:ext>
            </a:extLst>
          </p:cNvPr>
          <p:cNvCxnSpPr/>
          <p:nvPr/>
        </p:nvCxnSpPr>
        <p:spPr>
          <a:xfrm flipV="1">
            <a:off x="233082" y="224118"/>
            <a:ext cx="2384612" cy="8964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C7A3335B-2175-4643-AADB-C31F32262A51}"/>
              </a:ext>
            </a:extLst>
          </p:cNvPr>
          <p:cNvCxnSpPr/>
          <p:nvPr/>
        </p:nvCxnSpPr>
        <p:spPr>
          <a:xfrm flipV="1">
            <a:off x="233082" y="1335742"/>
            <a:ext cx="2384612" cy="8964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95A4979-17F6-4D03-87F8-1675D72D7CD2}"/>
              </a:ext>
            </a:extLst>
          </p:cNvPr>
          <p:cNvSpPr txBox="1"/>
          <p:nvPr/>
        </p:nvSpPr>
        <p:spPr>
          <a:xfrm>
            <a:off x="233082" y="286868"/>
            <a:ext cx="11385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03</a:t>
            </a:r>
            <a:endParaRPr lang="ko-KR" altLang="en-US" sz="6000" b="1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E9EDC16-76CC-45DA-B2C4-39479B0DC0A0}"/>
              </a:ext>
            </a:extLst>
          </p:cNvPr>
          <p:cNvSpPr txBox="1"/>
          <p:nvPr/>
        </p:nvSpPr>
        <p:spPr>
          <a:xfrm>
            <a:off x="1140840" y="602154"/>
            <a:ext cx="170391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3200" b="1" spc="6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10000"/>
                  </a:schemeClr>
                </a:solidFill>
                <a:latin typeface="나눔고딕 ExtraBold" panose="020B0600000101010101" charset="-127"/>
                <a:ea typeface="나눔고딕 ExtraBold" panose="020B0600000101010101" charset="-127"/>
              </a:rPr>
              <a:t>크롤링</a:t>
            </a:r>
            <a:endParaRPr lang="ko-KR" altLang="en-US" sz="3200" b="1" spc="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2">
                  <a:lumMod val="10000"/>
                </a:schemeClr>
              </a:solidFill>
              <a:latin typeface="나눔고딕 ExtraBold" panose="020B0600000101010101" charset="-127"/>
              <a:ea typeface="나눔고딕 ExtraBold" panose="020B0600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382972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1105</TotalTime>
  <Words>663</Words>
  <Application>Microsoft Office PowerPoint</Application>
  <PresentationFormat>화면 슬라이드 쇼(4:3)</PresentationFormat>
  <Paragraphs>111</Paragraphs>
  <Slides>16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3" baseType="lpstr">
      <vt:lpstr>Calibri</vt:lpstr>
      <vt:lpstr>나눔고딕 ExtraBold</vt:lpstr>
      <vt:lpstr>Arial</vt:lpstr>
      <vt:lpstr>나눔고딕</vt:lpstr>
      <vt:lpstr>Calibri Light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song</dc:creator>
  <cp:lastModifiedBy>doorrock@o365.skku.edu</cp:lastModifiedBy>
  <cp:revision>78</cp:revision>
  <dcterms:created xsi:type="dcterms:W3CDTF">2016-09-27T00:42:39Z</dcterms:created>
  <dcterms:modified xsi:type="dcterms:W3CDTF">2021-06-25T01:20:43Z</dcterms:modified>
</cp:coreProperties>
</file>