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17610138" cy="9906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55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D996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0" autoAdjust="0"/>
    <p:restoredTop sz="92661" autoAdjust="0"/>
  </p:normalViewPr>
  <p:slideViewPr>
    <p:cSldViewPr>
      <p:cViewPr varScale="1">
        <p:scale>
          <a:sx n="57" d="100"/>
          <a:sy n="57" d="100"/>
        </p:scale>
        <p:origin x="701" y="72"/>
      </p:cViewPr>
      <p:guideLst>
        <p:guide orient="horz" pos="3120"/>
        <p:guide pos="55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2A497-FD93-4FD6-996E-A85196ABC869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0AB4D-721E-4906-93C6-DE4DFC5B74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551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F6109FF8-2362-455B-8E1B-359550CEF99C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47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CEA1514-0E2E-4349-B827-7F9093815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64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3863" y="704850"/>
            <a:ext cx="6254750" cy="3519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A1514-0E2E-4349-B827-7F9093815F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87" y="9245600"/>
            <a:ext cx="17605552" cy="66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9149568"/>
            <a:ext cx="17605552" cy="92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4912" y="1096264"/>
            <a:ext cx="14528364" cy="51511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11555" spc="-72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8915" y="6435897"/>
            <a:ext cx="14528364" cy="1651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3467" cap="all" spc="289" baseline="0">
                <a:solidFill>
                  <a:schemeClr val="tx2"/>
                </a:solidFill>
                <a:latin typeface="+mj-lt"/>
              </a:defRPr>
            </a:lvl1pPr>
            <a:lvl2pPr marL="660380" indent="0" algn="ctr">
              <a:buNone/>
              <a:defRPr sz="3467"/>
            </a:lvl2pPr>
            <a:lvl3pPr marL="1320759" indent="0" algn="ctr">
              <a:buNone/>
              <a:defRPr sz="3467"/>
            </a:lvl3pPr>
            <a:lvl4pPr marL="1981139" indent="0" algn="ctr">
              <a:buNone/>
              <a:defRPr sz="2889"/>
            </a:lvl4pPr>
            <a:lvl5pPr marL="2641519" indent="0" algn="ctr">
              <a:buNone/>
              <a:defRPr sz="2889"/>
            </a:lvl5pPr>
            <a:lvl6pPr marL="3301898" indent="0" algn="ctr">
              <a:buNone/>
              <a:defRPr sz="2889"/>
            </a:lvl6pPr>
            <a:lvl7pPr marL="3962278" indent="0" algn="ctr">
              <a:buNone/>
              <a:defRPr sz="2889"/>
            </a:lvl7pPr>
            <a:lvl8pPr marL="4622658" indent="0" algn="ctr">
              <a:buNone/>
              <a:defRPr sz="2889"/>
            </a:lvl8pPr>
            <a:lvl9pPr marL="5283037" indent="0" algn="ctr">
              <a:buNone/>
              <a:defRPr sz="288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744342" y="6273800"/>
            <a:ext cx="1426421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7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87" y="9245600"/>
            <a:ext cx="17605552" cy="66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9149568"/>
            <a:ext cx="17605552" cy="92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95547"/>
            <a:ext cx="3797186" cy="83198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95547"/>
            <a:ext cx="11171431" cy="8319853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1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9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87" y="9245600"/>
            <a:ext cx="17605552" cy="66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9149568"/>
            <a:ext cx="17605552" cy="92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912" y="1096264"/>
            <a:ext cx="14528364" cy="51511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11555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4912" y="6432296"/>
            <a:ext cx="14528364" cy="1651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3467" cap="all" spc="289" baseline="0">
                <a:solidFill>
                  <a:schemeClr val="tx2"/>
                </a:solidFill>
                <a:latin typeface="+mj-lt"/>
              </a:defRPr>
            </a:lvl1pPr>
            <a:lvl2pPr marL="66038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744342" y="6273800"/>
            <a:ext cx="1426421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36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84912" y="413983"/>
            <a:ext cx="14528364" cy="2095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4909" y="2666060"/>
            <a:ext cx="7132106" cy="581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81170" y="2666062"/>
            <a:ext cx="7132106" cy="581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4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584912" y="413983"/>
            <a:ext cx="14528364" cy="2095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4912" y="2666520"/>
            <a:ext cx="7132106" cy="106351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889" b="0" cap="all" baseline="0">
                <a:solidFill>
                  <a:schemeClr val="tx2"/>
                </a:solidFill>
              </a:defRPr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4912" y="3730038"/>
            <a:ext cx="7132106" cy="4879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81170" y="2666520"/>
            <a:ext cx="7132106" cy="106351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889" b="0" cap="all" baseline="0">
                <a:solidFill>
                  <a:schemeClr val="tx2"/>
                </a:solidFill>
              </a:defRPr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81170" y="3730038"/>
            <a:ext cx="7132106" cy="4879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1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87" y="9245600"/>
            <a:ext cx="17605552" cy="66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2" y="9149568"/>
            <a:ext cx="17605552" cy="92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7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4" y="0"/>
            <a:ext cx="5850967" cy="990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5835483" y="0"/>
            <a:ext cx="92453" cy="990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80" y="858519"/>
            <a:ext cx="4622661" cy="3302000"/>
          </a:xfrm>
        </p:spPr>
        <p:txBody>
          <a:bodyPr anchor="b">
            <a:normAutofit/>
          </a:bodyPr>
          <a:lstStyle>
            <a:lvl1pPr>
              <a:defRPr sz="5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3992" y="1056640"/>
            <a:ext cx="9377398" cy="759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380" y="4226560"/>
            <a:ext cx="4622661" cy="4880957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167">
                <a:solidFill>
                  <a:srgbClr val="FFFFFF"/>
                </a:solidFill>
              </a:defRPr>
            </a:lvl1pPr>
            <a:lvl2pPr marL="660380" indent="0">
              <a:buNone/>
              <a:defRPr sz="1733"/>
            </a:lvl2pPr>
            <a:lvl3pPr marL="1320759" indent="0">
              <a:buNone/>
              <a:defRPr sz="1444"/>
            </a:lvl3pPr>
            <a:lvl4pPr marL="1981139" indent="0">
              <a:buNone/>
              <a:defRPr sz="1300"/>
            </a:lvl4pPr>
            <a:lvl5pPr marL="2641519" indent="0">
              <a:buNone/>
              <a:defRPr sz="1300"/>
            </a:lvl5pPr>
            <a:lvl6pPr marL="3301898" indent="0">
              <a:buNone/>
              <a:defRPr sz="1300"/>
            </a:lvl6pPr>
            <a:lvl7pPr marL="3962278" indent="0">
              <a:buNone/>
              <a:defRPr sz="1300"/>
            </a:lvl7pPr>
            <a:lvl8pPr marL="4622658" indent="0">
              <a:buNone/>
              <a:defRPr sz="1300"/>
            </a:lvl8pPr>
            <a:lvl9pPr marL="528303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386" y="9330801"/>
            <a:ext cx="3782179" cy="52740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3992" y="9330801"/>
            <a:ext cx="6713865" cy="52740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9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7154333"/>
            <a:ext cx="17605552" cy="2751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" y="7099554"/>
            <a:ext cx="17605552" cy="92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913" y="7330440"/>
            <a:ext cx="14608160" cy="1188720"/>
          </a:xfrm>
        </p:spPr>
        <p:txBody>
          <a:bodyPr lIns="91440" tIns="0" rIns="91440" bIns="0" anchor="b">
            <a:noAutofit/>
          </a:bodyPr>
          <a:lstStyle>
            <a:lvl1pPr>
              <a:defRPr sz="5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" y="0"/>
            <a:ext cx="17610116" cy="7099554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4913" y="8532368"/>
            <a:ext cx="14607609" cy="85852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867"/>
              </a:spcAft>
              <a:buNone/>
              <a:defRPr sz="2167">
                <a:solidFill>
                  <a:srgbClr val="FFFFFF"/>
                </a:solidFill>
              </a:defRPr>
            </a:lvl1pPr>
            <a:lvl2pPr marL="660380" indent="0">
              <a:buNone/>
              <a:defRPr sz="1733"/>
            </a:lvl2pPr>
            <a:lvl3pPr marL="1320759" indent="0">
              <a:buNone/>
              <a:defRPr sz="1444"/>
            </a:lvl3pPr>
            <a:lvl4pPr marL="1981139" indent="0">
              <a:buNone/>
              <a:defRPr sz="1300"/>
            </a:lvl4pPr>
            <a:lvl5pPr marL="2641519" indent="0">
              <a:buNone/>
              <a:defRPr sz="1300"/>
            </a:lvl5pPr>
            <a:lvl6pPr marL="3301898" indent="0">
              <a:buNone/>
              <a:defRPr sz="1300"/>
            </a:lvl6pPr>
            <a:lvl7pPr marL="3962278" indent="0">
              <a:buNone/>
              <a:defRPr sz="1300"/>
            </a:lvl7pPr>
            <a:lvl8pPr marL="4622658" indent="0">
              <a:buNone/>
              <a:defRPr sz="1300"/>
            </a:lvl8pPr>
            <a:lvl9pPr marL="528303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9245600"/>
            <a:ext cx="17610138" cy="66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3" y="9149568"/>
            <a:ext cx="17610116" cy="96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4912" y="413983"/>
            <a:ext cx="14528364" cy="20955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4912" y="2666060"/>
            <a:ext cx="14528364" cy="5811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84913" y="9330801"/>
            <a:ext cx="357095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24330" y="9330801"/>
            <a:ext cx="6966063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300233" y="9330801"/>
            <a:ext cx="189509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7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723939" y="2510221"/>
            <a:ext cx="1439628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604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320759" rtl="0" eaLnBrk="1" latinLnBrk="0" hangingPunct="1">
        <a:lnSpc>
          <a:spcPct val="85000"/>
        </a:lnSpc>
        <a:spcBef>
          <a:spcPct val="0"/>
        </a:spcBef>
        <a:buNone/>
        <a:defRPr sz="6933" kern="1200" spc="-72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32076" indent="-132076" algn="l" defTabSz="1320759" rtl="0" eaLnBrk="1" latinLnBrk="0" hangingPunct="1">
        <a:lnSpc>
          <a:spcPct val="90000"/>
        </a:lnSpc>
        <a:spcBef>
          <a:spcPts val="1733"/>
        </a:spcBef>
        <a:spcAft>
          <a:spcPts val="289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8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4719" indent="-264152" algn="l" defTabSz="1320759" rtl="0" eaLnBrk="1" latinLnBrk="0" hangingPunct="1">
        <a:lnSpc>
          <a:spcPct val="90000"/>
        </a:lnSpc>
        <a:spcBef>
          <a:spcPts val="289"/>
        </a:spcBef>
        <a:spcAft>
          <a:spcPts val="578"/>
        </a:spcAft>
        <a:buClr>
          <a:schemeClr val="accent1"/>
        </a:buClr>
        <a:buFont typeface="Calibri" pitchFamily="34" charset="0"/>
        <a:buChar char="◦"/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8871" indent="-264152" algn="l" defTabSz="1320759" rtl="0" eaLnBrk="1" latinLnBrk="0" hangingPunct="1">
        <a:lnSpc>
          <a:spcPct val="90000"/>
        </a:lnSpc>
        <a:spcBef>
          <a:spcPts val="289"/>
        </a:spcBef>
        <a:spcAft>
          <a:spcPts val="578"/>
        </a:spcAft>
        <a:buClr>
          <a:schemeClr val="accent1"/>
        </a:buClr>
        <a:buFont typeface="Calibri" pitchFamily="34" charset="0"/>
        <a:buChar char="◦"/>
        <a:defRPr sz="202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83023" indent="-264152" algn="l" defTabSz="1320759" rtl="0" eaLnBrk="1" latinLnBrk="0" hangingPunct="1">
        <a:lnSpc>
          <a:spcPct val="90000"/>
        </a:lnSpc>
        <a:spcBef>
          <a:spcPts val="289"/>
        </a:spcBef>
        <a:spcAft>
          <a:spcPts val="578"/>
        </a:spcAft>
        <a:buClr>
          <a:schemeClr val="accent1"/>
        </a:buClr>
        <a:buFont typeface="Calibri" pitchFamily="34" charset="0"/>
        <a:buChar char="◦"/>
        <a:defRPr sz="202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175" indent="-264152" algn="l" defTabSz="1320759" rtl="0" eaLnBrk="1" latinLnBrk="0" hangingPunct="1">
        <a:lnSpc>
          <a:spcPct val="90000"/>
        </a:lnSpc>
        <a:spcBef>
          <a:spcPts val="289"/>
        </a:spcBef>
        <a:spcAft>
          <a:spcPts val="578"/>
        </a:spcAft>
        <a:buClr>
          <a:schemeClr val="accent1"/>
        </a:buClr>
        <a:buFont typeface="Calibri" pitchFamily="34" charset="0"/>
        <a:buChar char="◦"/>
        <a:defRPr sz="202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588840" indent="-330190" algn="l" defTabSz="1320759" rtl="0" eaLnBrk="1" latinLnBrk="0" hangingPunct="1">
        <a:lnSpc>
          <a:spcPct val="90000"/>
        </a:lnSpc>
        <a:spcBef>
          <a:spcPts val="289"/>
        </a:spcBef>
        <a:spcAft>
          <a:spcPts val="578"/>
        </a:spcAft>
        <a:buClr>
          <a:schemeClr val="accent1"/>
        </a:buClr>
        <a:buFont typeface="Calibri" pitchFamily="34" charset="0"/>
        <a:buChar char="◦"/>
        <a:defRPr sz="202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877720" indent="-330190" algn="l" defTabSz="1320759" rtl="0" eaLnBrk="1" latinLnBrk="0" hangingPunct="1">
        <a:lnSpc>
          <a:spcPct val="90000"/>
        </a:lnSpc>
        <a:spcBef>
          <a:spcPts val="289"/>
        </a:spcBef>
        <a:spcAft>
          <a:spcPts val="578"/>
        </a:spcAft>
        <a:buClr>
          <a:schemeClr val="accent1"/>
        </a:buClr>
        <a:buFont typeface="Calibri" pitchFamily="34" charset="0"/>
        <a:buChar char="◦"/>
        <a:defRPr sz="202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66600" indent="-330190" algn="l" defTabSz="1320759" rtl="0" eaLnBrk="1" latinLnBrk="0" hangingPunct="1">
        <a:lnSpc>
          <a:spcPct val="90000"/>
        </a:lnSpc>
        <a:spcBef>
          <a:spcPts val="289"/>
        </a:spcBef>
        <a:spcAft>
          <a:spcPts val="578"/>
        </a:spcAft>
        <a:buClr>
          <a:schemeClr val="accent1"/>
        </a:buClr>
        <a:buFont typeface="Calibri" pitchFamily="34" charset="0"/>
        <a:buChar char="◦"/>
        <a:defRPr sz="202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55480" indent="-330190" algn="l" defTabSz="1320759" rtl="0" eaLnBrk="1" latinLnBrk="0" hangingPunct="1">
        <a:lnSpc>
          <a:spcPct val="90000"/>
        </a:lnSpc>
        <a:spcBef>
          <a:spcPts val="289"/>
        </a:spcBef>
        <a:spcAft>
          <a:spcPts val="578"/>
        </a:spcAft>
        <a:buClr>
          <a:schemeClr val="accent1"/>
        </a:buClr>
        <a:buFont typeface="Calibri" pitchFamily="34" charset="0"/>
        <a:buChar char="◦"/>
        <a:defRPr sz="202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hyperlink" Target="http://merlot.stat.uconn.edu/www/consulting/application" TargetMode="Externa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167" y="5307958"/>
            <a:ext cx="5952265" cy="381758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947069" y="367624"/>
            <a:ext cx="739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>
                <a:solidFill>
                  <a:srgbClr val="002060"/>
                </a:solidFill>
                <a:cs typeface="Times New Roman" pitchFamily="18" charset="0"/>
              </a:rPr>
              <a:t>Statistical Consulting </a:t>
            </a:r>
            <a:r>
              <a:rPr lang="en-US" sz="2800" b="1" dirty="0" smtClean="0">
                <a:solidFill>
                  <a:srgbClr val="002060"/>
                </a:solidFill>
                <a:cs typeface="Times New Roman" pitchFamily="18" charset="0"/>
              </a:rPr>
              <a:t>Walk-In Services (</a:t>
            </a:r>
            <a:r>
              <a:rPr lang="en-US" sz="2800" b="1" dirty="0" smtClean="0">
                <a:solidFill>
                  <a:srgbClr val="002060"/>
                </a:solidFill>
                <a:cs typeface="Times New Roman" pitchFamily="18" charset="0"/>
              </a:rPr>
              <a:t>SCSWS*) </a:t>
            </a:r>
            <a:endParaRPr lang="en-US" sz="2800" b="1" dirty="0">
              <a:solidFill>
                <a:srgbClr val="002060"/>
              </a:solidFill>
              <a:cs typeface="Times New Roman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cs typeface="Times New Roman" pitchFamily="18" charset="0"/>
              </a:rPr>
              <a:t>Department of Statistics (www.stat.uconn.edu)</a:t>
            </a:r>
          </a:p>
          <a:p>
            <a:r>
              <a:rPr lang="en-US" dirty="0">
                <a:solidFill>
                  <a:srgbClr val="002060"/>
                </a:solidFill>
                <a:cs typeface="Times New Roman" pitchFamily="18" charset="0"/>
              </a:rPr>
              <a:t>College of Liberal Arts and Science</a:t>
            </a:r>
          </a:p>
        </p:txBody>
      </p:sp>
      <p:pic>
        <p:nvPicPr>
          <p:cNvPr id="30" name="Picture 29" descr="logo_uconn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9269" y="313838"/>
            <a:ext cx="1362562" cy="136256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955007" y="1595267"/>
            <a:ext cx="14740732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  <a:latin typeface="Cambria" panose="02040503050406030204" pitchFamily="18" charset="0"/>
                <a:cs typeface="Times New Roman" pitchFamily="18" charset="0"/>
              </a:rPr>
              <a:t>FREE</a:t>
            </a:r>
            <a:r>
              <a:rPr lang="en-US" sz="4400" b="1" dirty="0" smtClean="0">
                <a:latin typeface="Cambria" panose="02040503050406030204" pitchFamily="18" charset="0"/>
                <a:cs typeface="Times New Roman" pitchFamily="18" charset="0"/>
              </a:rPr>
              <a:t> STATISTICAL CONSULTING</a:t>
            </a:r>
            <a:r>
              <a:rPr lang="en-US" sz="4400" b="1" dirty="0" smtClean="0">
                <a:latin typeface="Cambria" panose="02040503050406030204" pitchFamily="18" charset="0"/>
                <a:cs typeface="Times New Roman" pitchFamily="18" charset="0"/>
              </a:rPr>
              <a:t>!!</a:t>
            </a:r>
          </a:p>
          <a:p>
            <a:pPr algn="ctr"/>
            <a:endParaRPr lang="en-US" sz="1200" dirty="0">
              <a:cs typeface="Times New Roman" pitchFamily="18" charset="0"/>
            </a:endParaRPr>
          </a:p>
          <a:p>
            <a:pPr algn="just"/>
            <a:r>
              <a:rPr lang="en-US" b="1" dirty="0">
                <a:solidFill>
                  <a:srgbClr val="002060"/>
                </a:solidFill>
                <a:cs typeface="Times New Roman" pitchFamily="18" charset="0"/>
              </a:rPr>
              <a:t>Available To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: 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All UConn </a:t>
            </a:r>
            <a:r>
              <a:rPr lang="en-US" b="1" dirty="0">
                <a:cs typeface="Times New Roman" pitchFamily="18" charset="0"/>
              </a:rPr>
              <a:t>undergraduate</a:t>
            </a:r>
            <a:r>
              <a:rPr lang="en-US" dirty="0">
                <a:cs typeface="Times New Roman" pitchFamily="18" charset="0"/>
              </a:rPr>
              <a:t> and </a:t>
            </a:r>
            <a:r>
              <a:rPr lang="en-US" b="1" dirty="0">
                <a:cs typeface="Times New Roman" pitchFamily="18" charset="0"/>
              </a:rPr>
              <a:t>graduate students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b="1" dirty="0" smtClean="0">
                <a:cs typeface="Times New Roman" pitchFamily="18" charset="0"/>
              </a:rPr>
              <a:t>postdocs</a:t>
            </a:r>
            <a:r>
              <a:rPr lang="en-US" dirty="0" smtClean="0">
                <a:cs typeface="Times New Roman" pitchFamily="18" charset="0"/>
              </a:rPr>
              <a:t>, </a:t>
            </a:r>
            <a:r>
              <a:rPr lang="en-US" b="1" dirty="0" smtClean="0">
                <a:cs typeface="Times New Roman" pitchFamily="18" charset="0"/>
              </a:rPr>
              <a:t>research fellows</a:t>
            </a:r>
            <a:r>
              <a:rPr lang="en-US" dirty="0" smtClean="0">
                <a:cs typeface="Times New Roman" pitchFamily="18" charset="0"/>
              </a:rPr>
              <a:t>, </a:t>
            </a:r>
            <a:r>
              <a:rPr lang="en-US" b="1" dirty="0" smtClean="0">
                <a:cs typeface="Times New Roman" pitchFamily="18" charset="0"/>
              </a:rPr>
              <a:t>faculty members. </a:t>
            </a:r>
            <a:endParaRPr lang="en-US" b="1" dirty="0" smtClean="0">
              <a:cs typeface="Times New Roman" pitchFamily="18" charset="0"/>
            </a:endParaRPr>
          </a:p>
          <a:p>
            <a:pPr algn="just"/>
            <a:endParaRPr lang="en-US" sz="1200" b="1" dirty="0" smtClean="0">
              <a:cs typeface="Times New Roman" pitchFamily="18" charset="0"/>
            </a:endParaRPr>
          </a:p>
          <a:p>
            <a:pPr algn="just"/>
            <a:r>
              <a:rPr lang="en-US" b="1" dirty="0">
                <a:solidFill>
                  <a:srgbClr val="002060"/>
                </a:solidFill>
                <a:cs typeface="Times New Roman" pitchFamily="18" charset="0"/>
              </a:rPr>
              <a:t>We can Help with</a:t>
            </a:r>
            <a:r>
              <a:rPr lang="en-US" sz="1600" b="1" dirty="0" smtClean="0">
                <a:cs typeface="Times New Roman" pitchFamily="18" charset="0"/>
              </a:rPr>
              <a:t>: Quick Questions </a:t>
            </a:r>
            <a:r>
              <a:rPr lang="en-US" sz="1600" dirty="0" smtClean="0">
                <a:cs typeface="Times New Roman" pitchFamily="18" charset="0"/>
              </a:rPr>
              <a:t>about</a:t>
            </a:r>
            <a:r>
              <a:rPr lang="en-US" sz="1600" b="1" dirty="0" smtClean="0">
                <a:cs typeface="Times New Roman" pitchFamily="18" charset="0"/>
              </a:rPr>
              <a:t> </a:t>
            </a:r>
            <a:r>
              <a:rPr lang="en-US" sz="1600" dirty="0" smtClean="0">
                <a:cs typeface="Times New Roman" pitchFamily="18" charset="0"/>
              </a:rPr>
              <a:t>Journal articles, PhD. Dissertations, M.S. Theses and Undergraduate projects. If it requires more than 30 minutes, we can initiate a project with one of our consultants separately to work with you. You can </a:t>
            </a:r>
            <a:r>
              <a:rPr lang="en-US" sz="1600" b="1" dirty="0" smtClean="0">
                <a:cs typeface="Times New Roman" pitchFamily="18" charset="0"/>
              </a:rPr>
              <a:t>apply </a:t>
            </a:r>
            <a:r>
              <a:rPr lang="en-US" sz="1600" b="1" dirty="0">
                <a:cs typeface="Times New Roman" pitchFamily="18" charset="0"/>
              </a:rPr>
              <a:t>online </a:t>
            </a:r>
            <a:r>
              <a:rPr lang="en-US" sz="1600" dirty="0">
                <a:cs typeface="Times New Roman" pitchFamily="18" charset="0"/>
              </a:rPr>
              <a:t>at </a:t>
            </a:r>
            <a:r>
              <a:rPr lang="en-US" sz="1600" dirty="0">
                <a:cs typeface="Times New Roman" pitchFamily="18" charset="0"/>
                <a:hlinkClick r:id="rId5"/>
              </a:rPr>
              <a:t>http://</a:t>
            </a:r>
            <a:r>
              <a:rPr lang="en-US" sz="1600" dirty="0" smtClean="0">
                <a:cs typeface="Times New Roman" pitchFamily="18" charset="0"/>
                <a:hlinkClick r:id="rId5"/>
              </a:rPr>
              <a:t>merlot.stat.uconn.edu/www/consulting/application</a:t>
            </a:r>
            <a:endParaRPr lang="en-US" sz="1600" dirty="0" smtClean="0">
              <a:cs typeface="Times New Roman" pitchFamily="18" charset="0"/>
            </a:endParaRPr>
          </a:p>
          <a:p>
            <a:pPr algn="just"/>
            <a:endParaRPr lang="en-US" sz="900" dirty="0">
              <a:cs typeface="Times New Roman" pitchFamily="18" charset="0"/>
            </a:endParaRPr>
          </a:p>
          <a:p>
            <a:pPr algn="just"/>
            <a:r>
              <a:rPr lang="en-US" dirty="0" smtClean="0">
                <a:cs typeface="Times New Roman" pitchFamily="18" charset="0"/>
              </a:rPr>
              <a:t>Students please note: We won’t be able to help with your course projects or homework! Sorry.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84655" y="3918166"/>
            <a:ext cx="145542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rgbClr val="002060"/>
                </a:solidFill>
                <a:cs typeface="Times New Roman" pitchFamily="18" charset="0"/>
              </a:rPr>
              <a:t>Who We Are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: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Graduate assistants </a:t>
            </a:r>
            <a:r>
              <a:rPr lang="en-US" dirty="0">
                <a:cs typeface="Times New Roman" pitchFamily="18" charset="0"/>
              </a:rPr>
              <a:t>in the Department of Statistics, working under the guidance of Dr. Ming-Hui Chen, Director of </a:t>
            </a:r>
            <a:r>
              <a:rPr lang="en-US" b="1" dirty="0" smtClean="0">
                <a:cs typeface="Times New Roman" pitchFamily="18" charset="0"/>
              </a:rPr>
              <a:t>Statistical Consulting Services (SCS)</a:t>
            </a:r>
            <a:r>
              <a:rPr lang="en-US" dirty="0" smtClean="0">
                <a:cs typeface="Times New Roman" pitchFamily="18" charset="0"/>
              </a:rPr>
              <a:t>. </a:t>
            </a:r>
            <a:endParaRPr lang="en-US" dirty="0">
              <a:cs typeface="Times New Roman" pitchFamily="18" charset="0"/>
            </a:endParaRPr>
          </a:p>
          <a:p>
            <a:pPr algn="just"/>
            <a:endParaRPr lang="en-US" sz="1600" b="1" dirty="0">
              <a:solidFill>
                <a:srgbClr val="002060"/>
              </a:solidFill>
              <a:cs typeface="Times New Roman" pitchFamily="18" charset="0"/>
            </a:endParaRPr>
          </a:p>
          <a:p>
            <a:pPr algn="just"/>
            <a:r>
              <a:rPr lang="en-US" b="1" dirty="0">
                <a:solidFill>
                  <a:srgbClr val="002060"/>
                </a:solidFill>
                <a:cs typeface="Times New Roman" pitchFamily="18" charset="0"/>
              </a:rPr>
              <a:t>What We Know</a:t>
            </a:r>
            <a:r>
              <a:rPr lang="en-US" dirty="0">
                <a:solidFill>
                  <a:srgbClr val="002060"/>
                </a:solidFill>
                <a:cs typeface="Times New Roman" pitchFamily="18" charset="0"/>
              </a:rPr>
              <a:t>: </a:t>
            </a:r>
            <a:r>
              <a:rPr lang="en-US" dirty="0" smtClean="0">
                <a:cs typeface="Times New Roman" pitchFamily="18" charset="0"/>
              </a:rPr>
              <a:t>Design of clinical trials, Regression </a:t>
            </a:r>
            <a:r>
              <a:rPr lang="en-US" dirty="0">
                <a:cs typeface="Times New Roman" pitchFamily="18" charset="0"/>
              </a:rPr>
              <a:t>Analysis, Meta-Analysis, Factor Analysis, (M)ANOVA</a:t>
            </a:r>
            <a:r>
              <a:rPr lang="en-US" dirty="0" smtClean="0">
                <a:cs typeface="Times New Roman" pitchFamily="18" charset="0"/>
              </a:rPr>
              <a:t>, ANCOVA, </a:t>
            </a:r>
            <a:r>
              <a:rPr lang="en-US" dirty="0">
                <a:cs typeface="Times New Roman" pitchFamily="18" charset="0"/>
              </a:rPr>
              <a:t>HLM,  Categorical Data Analysis, Handling Missing Data, R</a:t>
            </a:r>
            <a:r>
              <a:rPr lang="en-US" dirty="0" smtClean="0">
                <a:cs typeface="Times New Roman" pitchFamily="18" charset="0"/>
              </a:rPr>
              <a:t>epeated measures, High-dimensional data, (Non</a:t>
            </a:r>
            <a:r>
              <a:rPr lang="en-US" dirty="0">
                <a:cs typeface="Times New Roman" pitchFamily="18" charset="0"/>
              </a:rPr>
              <a:t>) Linear Mixed Modeling, Time Series and more</a:t>
            </a:r>
            <a:r>
              <a:rPr lang="en-US" dirty="0" smtClean="0">
                <a:cs typeface="Times New Roman" pitchFamily="18" charset="0"/>
              </a:rPr>
              <a:t>.</a:t>
            </a:r>
          </a:p>
          <a:p>
            <a:pPr algn="just"/>
            <a:endParaRPr lang="en-US" sz="1600" dirty="0">
              <a:cs typeface="Times New Roman" pitchFamily="18" charset="0"/>
            </a:endParaRPr>
          </a:p>
          <a:p>
            <a:pPr algn="just"/>
            <a:r>
              <a:rPr lang="en-US" b="1" dirty="0">
                <a:solidFill>
                  <a:srgbClr val="002060"/>
                </a:solidFill>
                <a:cs typeface="Times New Roman" pitchFamily="18" charset="0"/>
              </a:rPr>
              <a:t>Software Expertise</a:t>
            </a:r>
            <a:r>
              <a:rPr lang="en-US" dirty="0">
                <a:solidFill>
                  <a:srgbClr val="002060"/>
                </a:solidFill>
                <a:cs typeface="Times New Roman" pitchFamily="18" charset="0"/>
              </a:rPr>
              <a:t>:</a:t>
            </a:r>
            <a:r>
              <a:rPr lang="en-US" b="1" dirty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SAS, SPSS, R, Stata, Minitab, AMOS, MPlus, Excel and more.</a:t>
            </a:r>
          </a:p>
          <a:p>
            <a:pPr algn="just"/>
            <a:endParaRPr lang="en-US" sz="1600" dirty="0">
              <a:cs typeface="Times New Roman" pitchFamily="18" charset="0"/>
            </a:endParaRPr>
          </a:p>
          <a:p>
            <a:pPr algn="just"/>
            <a:r>
              <a:rPr lang="en-US" b="1" dirty="0">
                <a:solidFill>
                  <a:srgbClr val="002060"/>
                </a:solidFill>
                <a:cs typeface="Times New Roman" pitchFamily="18" charset="0"/>
              </a:rPr>
              <a:t>Where We Are: </a:t>
            </a:r>
            <a:r>
              <a:rPr lang="en-US" b="1" dirty="0">
                <a:cs typeface="Times New Roman" pitchFamily="18" charset="0"/>
              </a:rPr>
              <a:t>Philip E. Austin Building (Former CLAS),  Room 340</a:t>
            </a:r>
          </a:p>
          <a:p>
            <a:pPr algn="just"/>
            <a:endParaRPr lang="en-US" b="1" dirty="0">
              <a:solidFill>
                <a:srgbClr val="002060"/>
              </a:solidFill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84655" y="6423082"/>
            <a:ext cx="13297414" cy="280076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cs typeface="Times New Roman" pitchFamily="18" charset="0"/>
              </a:rPr>
              <a:t>Walk-In Hours </a:t>
            </a:r>
            <a:r>
              <a:rPr lang="en-US" b="1" dirty="0">
                <a:solidFill>
                  <a:srgbClr val="002060"/>
                </a:solidFill>
                <a:cs typeface="Times New Roman" pitchFamily="18" charset="0"/>
              </a:rPr>
              <a:t>(</a:t>
            </a:r>
            <a:r>
              <a:rPr lang="en-US" b="1" dirty="0" smtClean="0">
                <a:solidFill>
                  <a:srgbClr val="002060"/>
                </a:solidFill>
                <a:cs typeface="Times New Roman" pitchFamily="18" charset="0"/>
              </a:rPr>
              <a:t>Spring 2015)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:</a:t>
            </a:r>
            <a:endParaRPr lang="en-US" b="1" dirty="0">
              <a:solidFill>
                <a:schemeClr val="tx2">
                  <a:lumMod val="75000"/>
                </a:schemeClr>
              </a:solidFill>
              <a:cs typeface="Times New Roman" pitchFamily="18" charset="0"/>
            </a:endParaRPr>
          </a:p>
          <a:p>
            <a:endParaRPr lang="en-US" sz="1200" dirty="0">
              <a:solidFill>
                <a:schemeClr val="tx2">
                  <a:lumMod val="75000"/>
                </a:schemeClr>
              </a:solidFill>
              <a:cs typeface="Times New Roman" pitchFamily="18" charset="0"/>
            </a:endParaRPr>
          </a:p>
          <a:p>
            <a:r>
              <a:rPr lang="en-US" b="1" dirty="0">
                <a:cs typeface="Times New Roman" pitchFamily="18" charset="0"/>
              </a:rPr>
              <a:t>Monday:         9AM – 5PM</a:t>
            </a:r>
          </a:p>
          <a:p>
            <a:r>
              <a:rPr lang="en-US" b="1" dirty="0">
                <a:cs typeface="Times New Roman" pitchFamily="18" charset="0"/>
              </a:rPr>
              <a:t>Tuesday:         3:30PM – 6:30PM</a:t>
            </a:r>
          </a:p>
          <a:p>
            <a:r>
              <a:rPr lang="en-US" b="1" dirty="0">
                <a:cs typeface="Times New Roman" pitchFamily="18" charset="0"/>
              </a:rPr>
              <a:t>Wednesday:   9AM – 12PM</a:t>
            </a:r>
          </a:p>
          <a:p>
            <a:r>
              <a:rPr lang="en-US" b="1" dirty="0">
                <a:cs typeface="Times New Roman" pitchFamily="18" charset="0"/>
              </a:rPr>
              <a:t>Thursday:       3:30PM – 6:30PM</a:t>
            </a:r>
          </a:p>
          <a:p>
            <a:r>
              <a:rPr lang="en-US" b="1" dirty="0">
                <a:cs typeface="Times New Roman" pitchFamily="18" charset="0"/>
              </a:rPr>
              <a:t>Friday:             9AM – </a:t>
            </a:r>
            <a:r>
              <a:rPr lang="en-US" b="1" dirty="0" smtClean="0">
                <a:cs typeface="Times New Roman" pitchFamily="18" charset="0"/>
              </a:rPr>
              <a:t>3PM</a:t>
            </a:r>
          </a:p>
          <a:p>
            <a:endParaRPr lang="en-US" b="1" dirty="0">
              <a:cs typeface="Times New Roman" pitchFamily="18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*</a:t>
            </a:r>
            <a:r>
              <a:rPr lang="en-US" b="1" dirty="0" smtClean="0">
                <a:solidFill>
                  <a:srgbClr val="002060"/>
                </a:solidFill>
                <a:cs typeface="Times New Roman" pitchFamily="18" charset="0"/>
              </a:rPr>
              <a:t>SCSWS </a:t>
            </a:r>
            <a:r>
              <a:rPr lang="en-US" dirty="0">
                <a:solidFill>
                  <a:srgbClr val="002060"/>
                </a:solidFill>
                <a:cs typeface="Times New Roman" pitchFamily="18" charset="0"/>
              </a:rPr>
              <a:t>is jointly funded by </a:t>
            </a:r>
            <a:r>
              <a:rPr lang="en-US" i="1" dirty="0">
                <a:solidFill>
                  <a:srgbClr val="002060"/>
                </a:solidFill>
                <a:cs typeface="Times New Roman" pitchFamily="18" charset="0"/>
              </a:rPr>
              <a:t>Office of the Vice President for </a:t>
            </a:r>
            <a:r>
              <a:rPr lang="en-US" i="1" dirty="0" smtClean="0">
                <a:solidFill>
                  <a:srgbClr val="002060"/>
                </a:solidFill>
                <a:cs typeface="Times New Roman" pitchFamily="18" charset="0"/>
              </a:rPr>
              <a:t>Research (OVPR), </a:t>
            </a:r>
            <a:r>
              <a:rPr lang="en-US" i="1" dirty="0">
                <a:solidFill>
                  <a:srgbClr val="002060"/>
                </a:solidFill>
                <a:cs typeface="Times New Roman" pitchFamily="18" charset="0"/>
              </a:rPr>
              <a:t>Dean’s Office, CLAS </a:t>
            </a:r>
            <a:r>
              <a:rPr lang="en-US" b="1" dirty="0">
                <a:solidFill>
                  <a:srgbClr val="002060"/>
                </a:solidFill>
                <a:cs typeface="Times New Roman" pitchFamily="18" charset="0"/>
              </a:rPr>
              <a:t>&amp; </a:t>
            </a:r>
            <a:r>
              <a:rPr lang="en-US" i="1" dirty="0">
                <a:solidFill>
                  <a:srgbClr val="002060"/>
                </a:solidFill>
                <a:cs typeface="Times New Roman" pitchFamily="18" charset="0"/>
              </a:rPr>
              <a:t>Department of Statistics, UCONN</a:t>
            </a:r>
          </a:p>
          <a:p>
            <a:endParaRPr lang="en-US" b="1" dirty="0">
              <a:cs typeface="Times New Roman" pitchFamily="18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 rot="16200000">
            <a:off x="14392532" y="148810"/>
            <a:ext cx="3341250" cy="3043630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469" y="5891518"/>
            <a:ext cx="1842000" cy="26504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5873</TotalTime>
  <Words>288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</vt:lpstr>
      <vt:lpstr>Times New Roman</vt:lpstr>
      <vt:lpstr>Retrospect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Vickie</dc:creator>
  <cp:lastModifiedBy>Dooti Roy</cp:lastModifiedBy>
  <cp:revision>150</cp:revision>
  <dcterms:created xsi:type="dcterms:W3CDTF">2012-02-25T06:45:44Z</dcterms:created>
  <dcterms:modified xsi:type="dcterms:W3CDTF">2015-01-29T14:58:58Z</dcterms:modified>
</cp:coreProperties>
</file>