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6858000" cy="9906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0" autoAdjust="0"/>
    <p:restoredTop sz="92661" autoAdjust="0"/>
  </p:normalViewPr>
  <p:slideViewPr>
    <p:cSldViewPr>
      <p:cViewPr varScale="1">
        <p:scale>
          <a:sx n="57" d="100"/>
          <a:sy n="57" d="100"/>
        </p:scale>
        <p:origin x="2621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2A497-FD93-4FD6-996E-A85196ABC86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AB4D-721E-4906-93C6-DE4DFC5B7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6109FF8-2362-455B-8E1B-359550CEF99C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704850"/>
            <a:ext cx="24352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CEA1514-0E2E-4349-B827-7F9093815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A1514-0E2E-4349-B827-7F9093815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96264"/>
            <a:ext cx="5657850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6435897"/>
            <a:ext cx="5657850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9126"/>
            <a:ext cx="1478756" cy="8316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9125"/>
            <a:ext cx="4350544" cy="8316273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96264"/>
            <a:ext cx="5657850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6432296"/>
            <a:ext cx="5657850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9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666060"/>
            <a:ext cx="2777490" cy="581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666064"/>
            <a:ext cx="2777490" cy="58115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730038"/>
            <a:ext cx="2777490" cy="474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730038"/>
            <a:ext cx="2777490" cy="474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58519"/>
            <a:ext cx="1800225" cy="3302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1056640"/>
            <a:ext cx="3757045" cy="759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4226560"/>
            <a:ext cx="1800225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9330803"/>
            <a:ext cx="1472912" cy="52740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9330803"/>
            <a:ext cx="2614613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6856214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099554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330440"/>
            <a:ext cx="5692140" cy="11887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709955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8532368"/>
            <a:ext cx="5692140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45600"/>
            <a:ext cx="6858001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149567"/>
            <a:ext cx="6858001" cy="95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666060"/>
            <a:ext cx="5657851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9330803"/>
            <a:ext cx="139065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9330803"/>
            <a:ext cx="27128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9330803"/>
            <a:ext cx="7380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51022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5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676400" y="372070"/>
            <a:ext cx="48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002060"/>
                </a:solidFill>
                <a:cs typeface="Times New Roman" pitchFamily="18" charset="0"/>
              </a:rPr>
              <a:t>Statistical Consulting </a:t>
            </a:r>
            <a:r>
              <a:rPr lang="en-US" sz="2400" b="1" dirty="0" smtClean="0">
                <a:solidFill>
                  <a:srgbClr val="002060"/>
                </a:solidFill>
                <a:cs typeface="Times New Roman" pitchFamily="18" charset="0"/>
              </a:rPr>
              <a:t>Services*</a:t>
            </a:r>
            <a:endParaRPr lang="en-US" sz="2400" b="1" dirty="0">
              <a:solidFill>
                <a:srgbClr val="002060"/>
              </a:solidFill>
              <a:cs typeface="Times New Roman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cs typeface="Times New Roman" pitchFamily="18" charset="0"/>
              </a:rPr>
              <a:t>Department of Statistics (www.stat.uconn.edu)</a:t>
            </a:r>
          </a:p>
          <a:p>
            <a:r>
              <a:rPr lang="en-US" sz="1400" dirty="0" smtClean="0">
                <a:solidFill>
                  <a:srgbClr val="002060"/>
                </a:solidFill>
                <a:cs typeface="Times New Roman" pitchFamily="18" charset="0"/>
              </a:rPr>
              <a:t>College of Liberal Arts and Science</a:t>
            </a:r>
          </a:p>
        </p:txBody>
      </p:sp>
      <p:pic>
        <p:nvPicPr>
          <p:cNvPr id="30" name="Picture 29" descr="logo_ucon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875" y="295275"/>
            <a:ext cx="1000125" cy="1000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4800" y="1408272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cs typeface="Times New Roman" pitchFamily="18" charset="0"/>
              </a:rPr>
              <a:t>Statistical </a:t>
            </a:r>
            <a:r>
              <a:rPr lang="en-US" sz="1400" b="1" dirty="0">
                <a:cs typeface="Times New Roman" pitchFamily="18" charset="0"/>
              </a:rPr>
              <a:t>Consulting Services (SCS)</a:t>
            </a:r>
            <a:r>
              <a:rPr lang="en-US" sz="1400" dirty="0">
                <a:cs typeface="Times New Roman" pitchFamily="18" charset="0"/>
              </a:rPr>
              <a:t> provides statistical support for all stages </a:t>
            </a:r>
            <a:r>
              <a:rPr lang="en-US" sz="1400" dirty="0" smtClean="0">
                <a:cs typeface="Times New Roman" pitchFamily="18" charset="0"/>
              </a:rPr>
              <a:t>of the research process, </a:t>
            </a:r>
            <a:r>
              <a:rPr lang="en-US" sz="1400" dirty="0">
                <a:cs typeface="Times New Roman" pitchFamily="18" charset="0"/>
              </a:rPr>
              <a:t>including </a:t>
            </a:r>
            <a:r>
              <a:rPr lang="en-US" sz="1400" dirty="0" smtClean="0">
                <a:cs typeface="Times New Roman" pitchFamily="18" charset="0"/>
              </a:rPr>
              <a:t>study design, data analysis and visualization, and reporting of results.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2146936"/>
            <a:ext cx="6019800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Who We Are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400" dirty="0">
                <a:cs typeface="Times New Roman" pitchFamily="18" charset="0"/>
              </a:rPr>
              <a:t>SCS consists of a team of graduate </a:t>
            </a:r>
            <a:r>
              <a:rPr lang="en-US" sz="1400" dirty="0" smtClean="0">
                <a:cs typeface="Times New Roman" pitchFamily="18" charset="0"/>
              </a:rPr>
              <a:t>assistants </a:t>
            </a:r>
            <a:r>
              <a:rPr lang="en-US" sz="1400" dirty="0">
                <a:cs typeface="Times New Roman" pitchFamily="18" charset="0"/>
              </a:rPr>
              <a:t>in the Department of Statistics, </a:t>
            </a:r>
            <a:r>
              <a:rPr lang="en-US" sz="1400" dirty="0" smtClean="0">
                <a:cs typeface="Times New Roman" pitchFamily="18" charset="0"/>
              </a:rPr>
              <a:t>working under the guidance of Dr</a:t>
            </a:r>
            <a:r>
              <a:rPr lang="en-US" sz="1400" dirty="0">
                <a:cs typeface="Times New Roman" pitchFamily="18" charset="0"/>
              </a:rPr>
              <a:t>. Ming-Hui </a:t>
            </a:r>
            <a:r>
              <a:rPr lang="en-US" sz="1400" dirty="0" smtClean="0">
                <a:cs typeface="Times New Roman" pitchFamily="18" charset="0"/>
              </a:rPr>
              <a:t>Chen, Director of SCS. </a:t>
            </a:r>
            <a:endParaRPr lang="en-US" sz="1400" dirty="0">
              <a:cs typeface="Times New Roman" pitchFamily="18" charset="0"/>
            </a:endParaRPr>
          </a:p>
          <a:p>
            <a:pPr algn="just"/>
            <a:endParaRPr lang="en-US" sz="1000" b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What We 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 charset="0"/>
              </a:rPr>
              <a:t>Know</a:t>
            </a:r>
            <a:r>
              <a:rPr lang="en-US" sz="1400" dirty="0" smtClean="0">
                <a:solidFill>
                  <a:srgbClr val="002060"/>
                </a:solidFill>
                <a:cs typeface="Times New Roman" pitchFamily="18" charset="0"/>
              </a:rPr>
              <a:t>: </a:t>
            </a:r>
            <a:r>
              <a:rPr lang="en-US" sz="1400" dirty="0" smtClean="0">
                <a:cs typeface="Times New Roman" pitchFamily="18" charset="0"/>
              </a:rPr>
              <a:t>Design of clinical trials</a:t>
            </a:r>
            <a:r>
              <a:rPr lang="en-US" sz="1400" dirty="0" smtClean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1400" dirty="0" smtClean="0">
                <a:cs typeface="Times New Roman" pitchFamily="18" charset="0"/>
              </a:rPr>
              <a:t>Regression </a:t>
            </a:r>
            <a:r>
              <a:rPr lang="en-US" sz="1400" dirty="0">
                <a:cs typeface="Times New Roman" pitchFamily="18" charset="0"/>
              </a:rPr>
              <a:t>Analysis, Meta-Analysis, Factor Analysis, (M)ANOVA, </a:t>
            </a:r>
            <a:r>
              <a:rPr lang="en-US" sz="1400" dirty="0" smtClean="0">
                <a:cs typeface="Times New Roman" pitchFamily="18" charset="0"/>
              </a:rPr>
              <a:t>ANCOVA, HLM</a:t>
            </a:r>
            <a:r>
              <a:rPr lang="en-US" sz="1400" dirty="0">
                <a:cs typeface="Times New Roman" pitchFamily="18" charset="0"/>
              </a:rPr>
              <a:t>,  </a:t>
            </a:r>
            <a:r>
              <a:rPr lang="en-US" sz="1400" dirty="0" smtClean="0">
                <a:cs typeface="Times New Roman" pitchFamily="18" charset="0"/>
              </a:rPr>
              <a:t>Categorical Data Analysis, Handling </a:t>
            </a:r>
            <a:r>
              <a:rPr lang="en-US" sz="1400" dirty="0">
                <a:cs typeface="Times New Roman" pitchFamily="18" charset="0"/>
              </a:rPr>
              <a:t>Missing Data, </a:t>
            </a:r>
            <a:r>
              <a:rPr lang="en-US" sz="1400" dirty="0" smtClean="0">
                <a:cs typeface="Times New Roman" pitchFamily="18" charset="0"/>
              </a:rPr>
              <a:t>Repeated measures, High-dimensional data, (Non</a:t>
            </a:r>
            <a:r>
              <a:rPr lang="en-US" sz="1400" dirty="0">
                <a:cs typeface="Times New Roman" pitchFamily="18" charset="0"/>
              </a:rPr>
              <a:t>) Linear Mixed Modeling, Time Series and more</a:t>
            </a:r>
            <a:r>
              <a:rPr lang="en-US" sz="1400" dirty="0" smtClean="0">
                <a:cs typeface="Times New Roman" pitchFamily="18" charset="0"/>
              </a:rPr>
              <a:t>.</a:t>
            </a:r>
            <a:endParaRPr lang="en-US" sz="1400" dirty="0">
              <a:cs typeface="Times New Roman" pitchFamily="18" charset="0"/>
            </a:endParaRPr>
          </a:p>
          <a:p>
            <a:pPr algn="just"/>
            <a:endParaRPr lang="en-US" sz="1000" b="1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2060"/>
                </a:solidFill>
                <a:cs typeface="Times New Roman" pitchFamily="18" charset="0"/>
              </a:rPr>
              <a:t>Software Expertise</a:t>
            </a:r>
            <a:r>
              <a:rPr lang="en-US" sz="1400" dirty="0" smtClean="0">
                <a:solidFill>
                  <a:srgbClr val="002060"/>
                </a:solidFill>
                <a:cs typeface="Times New Roman" pitchFamily="18" charset="0"/>
              </a:rPr>
              <a:t>:</a:t>
            </a:r>
            <a:r>
              <a:rPr lang="en-US" sz="1400" b="1" dirty="0" smtClean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SAS, SPSS, R, Stata, Minitab, AMOS, MPlus, Excel and more.</a:t>
            </a:r>
          </a:p>
          <a:p>
            <a:pPr algn="just"/>
            <a:endParaRPr lang="en-US" sz="1000" dirty="0" smtClean="0">
              <a:cs typeface="Times New Roman" pitchFamily="18" charset="0"/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What We Do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 </a:t>
            </a:r>
            <a:r>
              <a:rPr lang="en-US" sz="1400" dirty="0" smtClean="0">
                <a:cs typeface="Times New Roman" pitchFamily="18" charset="0"/>
              </a:rPr>
              <a:t>Journal Articles, Ph.D. Dissertations, M.S. Theses, Undergraduate projects (except course projects), Industrial Projects, Grant Proposals, etc.</a:t>
            </a:r>
          </a:p>
          <a:p>
            <a:pPr algn="just"/>
            <a:endParaRPr lang="en-US" sz="1000" dirty="0">
              <a:cs typeface="Times New Roman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Available To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: </a:t>
            </a:r>
            <a:r>
              <a:rPr lang="en-US" sz="1400" b="1" dirty="0">
                <a:cs typeface="Times New Roman" pitchFamily="18" charset="0"/>
              </a:rPr>
              <a:t> </a:t>
            </a:r>
            <a:r>
              <a:rPr lang="en-US" sz="1400" dirty="0" smtClean="0">
                <a:cs typeface="Times New Roman" pitchFamily="18" charset="0"/>
              </a:rPr>
              <a:t>All UConn </a:t>
            </a:r>
            <a:r>
              <a:rPr lang="en-US" sz="1400" b="1" dirty="0" smtClean="0">
                <a:cs typeface="Times New Roman" pitchFamily="18" charset="0"/>
              </a:rPr>
              <a:t>undergraduate</a:t>
            </a:r>
            <a:r>
              <a:rPr lang="en-US" sz="1400" dirty="0" smtClean="0">
                <a:cs typeface="Times New Roman" pitchFamily="18" charset="0"/>
              </a:rPr>
              <a:t> and </a:t>
            </a:r>
            <a:r>
              <a:rPr lang="en-US" sz="1400" b="1" dirty="0" smtClean="0">
                <a:cs typeface="Times New Roman" pitchFamily="18" charset="0"/>
              </a:rPr>
              <a:t>graduate </a:t>
            </a:r>
            <a:r>
              <a:rPr lang="en-US" sz="1400" b="1" dirty="0">
                <a:cs typeface="Times New Roman" pitchFamily="18" charset="0"/>
              </a:rPr>
              <a:t>students</a:t>
            </a:r>
            <a:r>
              <a:rPr lang="en-US" sz="1400" dirty="0">
                <a:cs typeface="Times New Roman" pitchFamily="18" charset="0"/>
              </a:rPr>
              <a:t>, </a:t>
            </a:r>
            <a:r>
              <a:rPr lang="en-US" sz="1400" b="1" dirty="0">
                <a:cs typeface="Times New Roman" pitchFamily="18" charset="0"/>
              </a:rPr>
              <a:t>faculty members</a:t>
            </a:r>
            <a:r>
              <a:rPr lang="en-US" sz="1400" dirty="0">
                <a:cs typeface="Times New Roman" pitchFamily="18" charset="0"/>
              </a:rPr>
              <a:t>, </a:t>
            </a:r>
            <a:r>
              <a:rPr lang="en-US" sz="1400" dirty="0" smtClean="0">
                <a:cs typeface="Times New Roman" pitchFamily="18" charset="0"/>
              </a:rPr>
              <a:t>as well as </a:t>
            </a:r>
            <a:r>
              <a:rPr lang="en-US" sz="1400" b="1" dirty="0">
                <a:cs typeface="Times New Roman" pitchFamily="18" charset="0"/>
              </a:rPr>
              <a:t>non-university </a:t>
            </a:r>
            <a:r>
              <a:rPr lang="en-US" sz="1400" b="1" dirty="0" smtClean="0">
                <a:cs typeface="Times New Roman" pitchFamily="18" charset="0"/>
              </a:rPr>
              <a:t>clients.</a:t>
            </a:r>
          </a:p>
          <a:p>
            <a:endParaRPr lang="en-US" sz="1000" b="1" dirty="0">
              <a:cs typeface="Times New Roman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cs typeface="Times New Roman" pitchFamily="18" charset="0"/>
              </a:rPr>
              <a:t>Where We Are</a:t>
            </a:r>
            <a:r>
              <a:rPr lang="en-US" sz="1400" dirty="0" smtClean="0">
                <a:solidFill>
                  <a:srgbClr val="002060"/>
                </a:solidFill>
                <a:cs typeface="Times New Roman" pitchFamily="18" charset="0"/>
              </a:rPr>
              <a:t>: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Philip E. Austin Building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(Former CLAS),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Room 340</a:t>
            </a:r>
            <a:endParaRPr lang="en-US" sz="1400" b="1" dirty="0" smtClean="0"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" y="5542572"/>
            <a:ext cx="6553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HOW TO GET STARTED:</a:t>
            </a:r>
          </a:p>
          <a:p>
            <a:endParaRPr lang="en-US" sz="1000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r>
              <a:rPr lang="en-US" sz="1400" dirty="0" smtClean="0">
                <a:cs typeface="Times New Roman" pitchFamily="18" charset="0"/>
              </a:rPr>
              <a:t>1) </a:t>
            </a:r>
            <a:r>
              <a:rPr lang="en-US" sz="1400" b="1" dirty="0" smtClean="0">
                <a:cs typeface="Times New Roman" pitchFamily="18" charset="0"/>
              </a:rPr>
              <a:t>Apply online </a:t>
            </a:r>
            <a:r>
              <a:rPr lang="en-US" sz="1400" dirty="0" smtClean="0">
                <a:cs typeface="Times New Roman" pitchFamily="18" charset="0"/>
              </a:rPr>
              <a:t>at http://merlot.stat.uconn.edu/www/consulting/application</a:t>
            </a:r>
          </a:p>
          <a:p>
            <a:r>
              <a:rPr lang="en-US" sz="1400" dirty="0" smtClean="0">
                <a:cs typeface="Times New Roman" pitchFamily="18" charset="0"/>
              </a:rPr>
              <a:t>2) Alternatively, </a:t>
            </a:r>
            <a:r>
              <a:rPr lang="en-US" sz="1400" b="1" dirty="0" smtClean="0">
                <a:cs typeface="Times New Roman" pitchFamily="18" charset="0"/>
              </a:rPr>
              <a:t>walk-in</a:t>
            </a:r>
            <a:r>
              <a:rPr lang="en-US" sz="1400" dirty="0" smtClean="0">
                <a:cs typeface="Times New Roman" pitchFamily="18" charset="0"/>
              </a:rPr>
              <a:t> for a consultation (free services).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728" y="6442446"/>
            <a:ext cx="6306671" cy="270843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WALK-IN HOURS (SPRING 2015):</a:t>
            </a:r>
          </a:p>
          <a:p>
            <a:endParaRPr lang="en-US" sz="1200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r>
              <a:rPr lang="en-US" b="1" dirty="0" smtClean="0">
                <a:cs typeface="Times New Roman" pitchFamily="18" charset="0"/>
              </a:rPr>
              <a:t>Monday:         9AM – 5PM</a:t>
            </a:r>
          </a:p>
          <a:p>
            <a:r>
              <a:rPr lang="en-US" b="1" dirty="0" smtClean="0">
                <a:cs typeface="Times New Roman" pitchFamily="18" charset="0"/>
              </a:rPr>
              <a:t>Tuesday:         3:30PM – 6:30PM</a:t>
            </a:r>
          </a:p>
          <a:p>
            <a:r>
              <a:rPr lang="en-US" b="1" dirty="0" smtClean="0">
                <a:cs typeface="Times New Roman" pitchFamily="18" charset="0"/>
              </a:rPr>
              <a:t>Wednesday:   9AM – 12PM</a:t>
            </a:r>
          </a:p>
          <a:p>
            <a:r>
              <a:rPr lang="en-US" b="1" dirty="0" smtClean="0">
                <a:cs typeface="Times New Roman" pitchFamily="18" charset="0"/>
              </a:rPr>
              <a:t>Thursday:       3:30PM – 6:30PM</a:t>
            </a:r>
          </a:p>
          <a:p>
            <a:r>
              <a:rPr lang="en-US" b="1" dirty="0" smtClean="0">
                <a:cs typeface="Times New Roman" pitchFamily="18" charset="0"/>
              </a:rPr>
              <a:t>Friday:             9AM – </a:t>
            </a:r>
            <a:r>
              <a:rPr lang="en-US" b="1" dirty="0">
                <a:cs typeface="Times New Roman" pitchFamily="18" charset="0"/>
              </a:rPr>
              <a:t>3</a:t>
            </a:r>
            <a:r>
              <a:rPr lang="en-US" b="1" dirty="0" smtClean="0">
                <a:cs typeface="Times New Roman" pitchFamily="18" charset="0"/>
              </a:rPr>
              <a:t>PM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*</a:t>
            </a:r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SCS </a:t>
            </a:r>
            <a:r>
              <a:rPr lang="en-US" sz="1400" dirty="0">
                <a:solidFill>
                  <a:srgbClr val="002060"/>
                </a:solidFill>
                <a:cs typeface="Times New Roman" pitchFamily="18" charset="0"/>
              </a:rPr>
              <a:t>is jointly funded by </a:t>
            </a:r>
            <a:r>
              <a:rPr lang="en-US" sz="1400" i="1" dirty="0">
                <a:solidFill>
                  <a:srgbClr val="002060"/>
                </a:solidFill>
                <a:cs typeface="Times New Roman" pitchFamily="18" charset="0"/>
              </a:rPr>
              <a:t>Office of the Vice President for </a:t>
            </a:r>
            <a:r>
              <a:rPr lang="en-US" sz="1400" i="1" dirty="0" smtClean="0">
                <a:solidFill>
                  <a:srgbClr val="002060"/>
                </a:solidFill>
                <a:cs typeface="Times New Roman" pitchFamily="18" charset="0"/>
              </a:rPr>
              <a:t>Research (OVPR), </a:t>
            </a:r>
            <a:r>
              <a:rPr lang="en-US" sz="1400" i="1" dirty="0" smtClean="0">
                <a:solidFill>
                  <a:srgbClr val="002060"/>
                </a:solidFill>
                <a:cs typeface="Times New Roman" pitchFamily="18" charset="0"/>
              </a:rPr>
              <a:t>Dean’s </a:t>
            </a:r>
            <a:r>
              <a:rPr lang="en-US" sz="1400" i="1" dirty="0">
                <a:solidFill>
                  <a:srgbClr val="002060"/>
                </a:solidFill>
                <a:cs typeface="Times New Roman" pitchFamily="18" charset="0"/>
              </a:rPr>
              <a:t>Office, CLAS </a:t>
            </a:r>
            <a:r>
              <a:rPr lang="en-US" sz="1400" b="1" dirty="0">
                <a:solidFill>
                  <a:srgbClr val="002060"/>
                </a:solidFill>
                <a:cs typeface="Times New Roman" pitchFamily="18" charset="0"/>
              </a:rPr>
              <a:t>&amp; </a:t>
            </a:r>
            <a:r>
              <a:rPr lang="en-US" sz="1400" i="1" dirty="0">
                <a:solidFill>
                  <a:srgbClr val="002060"/>
                </a:solidFill>
                <a:cs typeface="Times New Roman" pitchFamily="18" charset="0"/>
              </a:rPr>
              <a:t>Department of Statistics, UCONN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5776</TotalTime>
  <Words>297</Words>
  <Application>Microsoft Office PowerPoint</Application>
  <PresentationFormat>A4 Paper (210x297 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Vickie</dc:creator>
  <cp:lastModifiedBy>Dooti Roy</cp:lastModifiedBy>
  <cp:revision>138</cp:revision>
  <dcterms:created xsi:type="dcterms:W3CDTF">2012-02-25T06:45:44Z</dcterms:created>
  <dcterms:modified xsi:type="dcterms:W3CDTF">2015-01-29T15:07:48Z</dcterms:modified>
</cp:coreProperties>
</file>