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9" r:id="rId3"/>
    <p:sldId id="300" r:id="rId4"/>
    <p:sldId id="299" r:id="rId5"/>
    <p:sldId id="281" r:id="rId6"/>
    <p:sldId id="285" r:id="rId7"/>
    <p:sldId id="310" r:id="rId8"/>
    <p:sldId id="311" r:id="rId9"/>
    <p:sldId id="302" r:id="rId10"/>
    <p:sldId id="304" r:id="rId11"/>
    <p:sldId id="305" r:id="rId12"/>
    <p:sldId id="306" r:id="rId13"/>
    <p:sldId id="308" r:id="rId14"/>
    <p:sldId id="309" r:id="rId15"/>
    <p:sldId id="290" r:id="rId16"/>
    <p:sldId id="312" r:id="rId17"/>
    <p:sldId id="260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54B"/>
    <a:srgbClr val="030E5E"/>
    <a:srgbClr val="001738"/>
    <a:srgbClr val="5BCF78"/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3" autoAdjust="0"/>
    <p:restoredTop sz="75571" autoAdjust="0"/>
  </p:normalViewPr>
  <p:slideViewPr>
    <p:cSldViewPr snapToGrid="0" snapToObjects="1">
      <p:cViewPr>
        <p:scale>
          <a:sx n="75" d="100"/>
          <a:sy n="75" d="100"/>
        </p:scale>
        <p:origin x="-147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4" y="82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44AF4-EEDC-7A4C-8EAB-5282989C0C9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5BA9F-8872-7D48-B39D-95C3A8B4DD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8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6C7D3-2C09-A74D-B844-8F0A2C87C8C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DBC45-161F-2D43-A227-6ED6B1C15F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6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Who am I,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, </a:t>
            </a:r>
            <a:r>
              <a:rPr lang="de-DE" dirty="0" err="1" smtClean="0"/>
              <a:t>Ox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CompNSC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Interdisciplinarry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intersection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Didactics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CogSci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Neuroscience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AI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Idea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Simulate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skill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acquisition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children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2 </a:t>
            </a:r>
            <a:r>
              <a:rPr lang="de-DE" baseline="0" dirty="0" err="1" smtClean="0"/>
              <a:t>most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popular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German </a:t>
            </a:r>
            <a:r>
              <a:rPr lang="de-DE" baseline="0" dirty="0" err="1" smtClean="0"/>
              <a:t>primary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schools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First </a:t>
            </a:r>
            <a:r>
              <a:rPr lang="de-DE" baseline="0" dirty="0" err="1" smtClean="0"/>
              <a:t>ever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simulation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comp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LdS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controversially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discussed</a:t>
            </a:r>
            <a:r>
              <a:rPr lang="de-DE" baseline="0" dirty="0" smtClean="0"/>
              <a:t>, lots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media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attraction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spoke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2 </a:t>
            </a:r>
            <a:r>
              <a:rPr lang="de-DE" baseline="0" dirty="0" err="1" smtClean="0"/>
              <a:t>professors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didactics</a:t>
            </a:r>
            <a:r>
              <a:rPr lang="de-DE" baseline="0" dirty="0" smtClean="0"/>
              <a:t>/</a:t>
            </a:r>
            <a:r>
              <a:rPr lang="de-DE" baseline="0" dirty="0" err="1" smtClean="0"/>
              <a:t>teaching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research</a:t>
            </a:r>
            <a:r>
              <a:rPr lang="de-DE" baseline="0" dirty="0" smtClean="0"/>
              <a:t> in Cologne, </a:t>
            </a:r>
            <a:r>
              <a:rPr lang="de-DE" baseline="0" dirty="0" err="1" smtClean="0"/>
              <a:t>who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Just </a:t>
            </a:r>
            <a:r>
              <a:rPr lang="de-DE" baseline="0" dirty="0" err="1" smtClean="0"/>
              <a:t>going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discuss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interrupt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whenever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unclear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bLSTM</a:t>
            </a:r>
            <a:r>
              <a:rPr lang="de-DE" dirty="0" smtClean="0"/>
              <a:t>, </a:t>
            </a:r>
            <a:r>
              <a:rPr lang="de-DE" dirty="0" err="1" smtClean="0"/>
              <a:t>originally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convert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audio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sequences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framewise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).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G2P (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called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).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P2G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G2P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essentially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alignment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bLSTM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P2G („</a:t>
            </a:r>
            <a:r>
              <a:rPr lang="de-DE" baseline="0" dirty="0" err="1" smtClean="0"/>
              <a:t>writing</a:t>
            </a:r>
            <a:r>
              <a:rPr lang="de-DE" baseline="0" dirty="0" smtClean="0"/>
              <a:t>“)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swapping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endParaRPr lang="de-DE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B-LSTM </a:t>
            </a:r>
            <a:r>
              <a:rPr lang="de-DE" baseline="0" dirty="0" err="1" smtClean="0"/>
              <a:t>nice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one-to-one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correspondence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graphemes</a:t>
            </a:r>
            <a:r>
              <a:rPr lang="de-DE" baseline="0" dirty="0" smtClean="0"/>
              <a:t>. LSTM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memory</a:t>
            </a:r>
            <a:r>
              <a:rPr lang="de-DE" baseline="0" dirty="0" smtClean="0"/>
              <a:t>/</a:t>
            </a:r>
            <a:r>
              <a:rPr lang="de-DE" baseline="0" dirty="0" err="1" smtClean="0"/>
              <a:t>backward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considering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grapheme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 But Future </a:t>
            </a:r>
            <a:r>
              <a:rPr lang="de-DE" baseline="0" dirty="0" err="1" smtClean="0"/>
              <a:t>phonemes</a:t>
            </a:r>
            <a:r>
              <a:rPr lang="de-DE" baseline="0" dirty="0" smtClean="0"/>
              <a:t> matter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combine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forward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backward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yield</a:t>
            </a:r>
            <a:r>
              <a:rPr lang="de-DE" baseline="0" dirty="0" smtClean="0"/>
              <a:t> b-LSTMs.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Reasonable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intuitively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kid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speak</a:t>
            </a:r>
            <a:r>
              <a:rPr lang="de-DE" baseline="0" dirty="0" smtClean="0"/>
              <a:t> out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loudly</a:t>
            </a:r>
            <a:r>
              <a:rPr lang="de-DE" baseline="0" dirty="0" smtClean="0"/>
              <a:t>, listen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all individual </a:t>
            </a:r>
            <a:r>
              <a:rPr lang="de-DE" baseline="0" dirty="0" err="1" smtClean="0"/>
              <a:t>components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happens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LdS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Model </a:t>
            </a:r>
            <a:r>
              <a:rPr lang="de-DE" baseline="0" dirty="0" err="1" smtClean="0"/>
              <a:t>instance</a:t>
            </a:r>
            <a:r>
              <a:rPr lang="de-DE" baseline="0" dirty="0" smtClean="0"/>
              <a:t> primer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traditional </a:t>
            </a:r>
            <a:r>
              <a:rPr lang="de-DE" baseline="0" dirty="0" err="1" smtClean="0"/>
              <a:t>supervised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uses</a:t>
            </a:r>
            <a:r>
              <a:rPr lang="de-DE" baseline="0" dirty="0" smtClean="0"/>
              <a:t> multiple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.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3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von </a:t>
            </a:r>
            <a:r>
              <a:rPr lang="de-DE" dirty="0" err="1" smtClean="0"/>
              <a:t>scratch</a:t>
            </a:r>
            <a:r>
              <a:rPr lang="de-DE" dirty="0" smtClean="0"/>
              <a:t>, also wie Kind das nicht schreiben kann.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Writing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1 </a:t>
            </a:r>
            <a:r>
              <a:rPr lang="de-DE" baseline="0" dirty="0" err="1" smtClean="0"/>
              <a:t>correct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writing</a:t>
            </a:r>
            <a:r>
              <a:rPr lang="de-DE" baseline="0" dirty="0" smtClean="0"/>
              <a:t>, like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done</a:t>
            </a:r>
            <a:r>
              <a:rPr lang="de-DE" baseline="0" dirty="0" smtClean="0"/>
              <a:t> at end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school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year</a:t>
            </a:r>
            <a:r>
              <a:rPr lang="de-DE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roughly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precise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mapping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lds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precisely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beginning</a:t>
            </a:r>
            <a:r>
              <a:rPr lang="de-DE" baseline="0" dirty="0" smtClean="0"/>
              <a:t> (primer)?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Train </a:t>
            </a:r>
            <a:r>
              <a:rPr lang="de-DE" baseline="0" dirty="0" err="1" smtClean="0"/>
              <a:t>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2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units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primer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, so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4 </a:t>
            </a:r>
            <a:r>
              <a:rPr lang="de-DE" baseline="0" dirty="0" err="1" smtClean="0"/>
              <a:t>units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Asymptotic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behavior</a:t>
            </a:r>
            <a:r>
              <a:rPr lang="de-DE" baseline="0" dirty="0" smtClean="0"/>
              <a:t>? 	Low </a:t>
            </a:r>
            <a:r>
              <a:rPr lang="de-DE" baseline="0" dirty="0" err="1" smtClean="0"/>
              <a:t>level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representations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destroyed</a:t>
            </a:r>
            <a:r>
              <a:rPr lang="de-DE" baseline="0" dirty="0" smtClean="0"/>
              <a:t>? 	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Special </a:t>
            </a:r>
            <a:r>
              <a:rPr lang="de-DE" baseline="0" dirty="0" err="1" smtClean="0"/>
              <a:t>instance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retraining</a:t>
            </a:r>
            <a:r>
              <a:rPr lang="de-DE" baseline="0" dirty="0" smtClean="0"/>
              <a:t> in NN,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difficult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7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Extension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1.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attempted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1 </a:t>
            </a:r>
            <a:r>
              <a:rPr lang="de-DE" baseline="0" dirty="0" err="1" smtClean="0"/>
              <a:t>works</a:t>
            </a:r>
            <a:r>
              <a:rPr lang="de-DE" baseline="0" dirty="0" smtClean="0"/>
              <a:t>. Key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self-produced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potentially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incorrect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writings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training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convert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sequence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latters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phonemes</a:t>
            </a:r>
            <a:r>
              <a:rPr lang="de-DE" baseline="0" dirty="0" smtClean="0"/>
              <a:t>, after </a:t>
            </a:r>
            <a:r>
              <a:rPr lang="de-DE" baseline="0" dirty="0" err="1" smtClean="0"/>
              <a:t>learning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3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train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r>
              <a:rPr lang="de-DE" dirty="0" smtClean="0"/>
              <a:t> </a:t>
            </a:r>
            <a:r>
              <a:rPr lang="de-DE" dirty="0" err="1" smtClean="0"/>
              <a:t>isolated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but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(i.e.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writings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Just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1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backwards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(G2P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), </a:t>
            </a:r>
            <a:r>
              <a:rPr lang="de-DE" baseline="0" dirty="0" err="1" smtClean="0"/>
              <a:t>ideally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similar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auto-</a:t>
            </a:r>
            <a:r>
              <a:rPr lang="de-DE" baseline="0" dirty="0" err="1" smtClean="0"/>
              <a:t>encoding</a:t>
            </a:r>
            <a:r>
              <a:rPr lang="de-DE" baseline="0" dirty="0" smtClean="0"/>
              <a:t> b-LSTM</a:t>
            </a:r>
            <a:r>
              <a:rPr lang="de-DE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: Child </a:t>
            </a:r>
            <a:r>
              <a:rPr lang="de-DE" dirty="0" err="1" smtClean="0"/>
              <a:t>speaks</a:t>
            </a:r>
            <a:r>
              <a:rPr lang="de-DE" dirty="0" smtClean="0"/>
              <a:t> out </a:t>
            </a:r>
            <a:r>
              <a:rPr lang="de-DE" dirty="0" err="1" smtClean="0"/>
              <a:t>word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couple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down, </a:t>
            </a:r>
            <a:r>
              <a:rPr lang="de-DE" baseline="0" dirty="0" err="1" smtClean="0"/>
              <a:t>gets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potentially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corrected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r>
              <a:rPr lang="de-DE" baseline="0" dirty="0" smtClean="0"/>
              <a:t> in time (</a:t>
            </a:r>
            <a:r>
              <a:rPr lang="de-DE" baseline="0" dirty="0" err="1" smtClean="0"/>
              <a:t>since</a:t>
            </a:r>
            <a:r>
              <a:rPr lang="de-DE" baseline="0" dirty="0" smtClean="0"/>
              <a:t> 2 separate </a:t>
            </a:r>
            <a:r>
              <a:rPr lang="de-DE" baseline="0" dirty="0" err="1" smtClean="0"/>
              <a:t>modules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writings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speaks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out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3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mtClean="0"/>
              <a:t>Wenn wir an den Punkt</a:t>
            </a:r>
            <a:r>
              <a:rPr lang="de-DE" baseline="0" smtClean="0"/>
              <a:t> gelangen, können wir zumindest die Forschungsfrage beantworten. Inwieweit uns das etwas über LdS bei Kindern sagt ist naturlich diskutierbar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7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Coxi</a:t>
            </a:r>
            <a:r>
              <a:rPr lang="de-DE" baseline="0" dirty="0" smtClean="0"/>
              <a:t>/</a:t>
            </a:r>
            <a:r>
              <a:rPr lang="de-DE" baseline="0" dirty="0" err="1" smtClean="0"/>
              <a:t>neuroscience</a:t>
            </a:r>
            <a:r>
              <a:rPr lang="de-DE" baseline="0" dirty="0" smtClean="0"/>
              <a:t> but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experience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didactics</a:t>
            </a:r>
            <a:r>
              <a:rPr lang="de-DE" baseline="0" dirty="0" smtClean="0"/>
              <a:t>/</a:t>
            </a:r>
            <a:r>
              <a:rPr lang="de-DE" baseline="0" dirty="0" err="1" smtClean="0"/>
              <a:t>teaching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research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cologne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>
                <a:sym typeface="Wingdings" panose="05000000000000000000" pitchFamily="2" charset="2"/>
              </a:rPr>
              <a:t>Have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used</a:t>
            </a:r>
            <a:r>
              <a:rPr lang="de-DE" baseline="0" dirty="0" smtClean="0">
                <a:sym typeface="Wingdings" panose="05000000000000000000" pitchFamily="2" charset="2"/>
              </a:rPr>
              <a:t> DL (</a:t>
            </a:r>
            <a:r>
              <a:rPr lang="de-DE" baseline="0" dirty="0" err="1" smtClean="0">
                <a:sym typeface="Wingdings" panose="05000000000000000000" pitchFamily="2" charset="2"/>
              </a:rPr>
              <a:t>mainly</a:t>
            </a:r>
            <a:r>
              <a:rPr lang="de-DE" baseline="0" dirty="0" smtClean="0">
                <a:sym typeface="Wingdings" panose="05000000000000000000" pitchFamily="2" charset="2"/>
              </a:rPr>
              <a:t> CNNs) </a:t>
            </a:r>
            <a:r>
              <a:rPr lang="de-DE" baseline="0" dirty="0" err="1" smtClean="0">
                <a:sym typeface="Wingdings" panose="05000000000000000000" pitchFamily="2" charset="2"/>
              </a:rPr>
              <a:t>beforehand</a:t>
            </a:r>
            <a:r>
              <a:rPr lang="de-DE" baseline="0" dirty="0" smtClean="0">
                <a:sym typeface="Wingdings" panose="05000000000000000000" pitchFamily="2" charset="2"/>
              </a:rPr>
              <a:t>, also </a:t>
            </a:r>
            <a:r>
              <a:rPr lang="de-DE" baseline="0" dirty="0" err="1" smtClean="0">
                <a:sym typeface="Wingdings" panose="05000000000000000000" pitchFamily="2" charset="2"/>
              </a:rPr>
              <a:t>little</a:t>
            </a:r>
            <a:r>
              <a:rPr lang="de-DE" baseline="0" dirty="0" smtClean="0">
                <a:sym typeface="Wingdings" panose="05000000000000000000" pitchFamily="2" charset="2"/>
              </a:rPr>
              <a:t> NLP </a:t>
            </a:r>
            <a:r>
              <a:rPr lang="de-DE" baseline="0" dirty="0" err="1" smtClean="0">
                <a:sym typeface="Wingdings" panose="05000000000000000000" pitchFamily="2" charset="2"/>
              </a:rPr>
              <a:t>experience</a:t>
            </a:r>
            <a:r>
              <a:rPr lang="de-DE" baseline="0" dirty="0" smtClean="0">
                <a:sym typeface="Wingdings" panose="05000000000000000000" pitchFamily="2" charset="2"/>
              </a:rPr>
              <a:t> (POS </a:t>
            </a:r>
            <a:r>
              <a:rPr lang="de-DE" baseline="0" dirty="0" err="1" smtClean="0">
                <a:sym typeface="Wingdings" panose="05000000000000000000" pitchFamily="2" charset="2"/>
              </a:rPr>
              <a:t>tagging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HMM) but not </a:t>
            </a:r>
            <a:r>
              <a:rPr lang="de-DE" baseline="0" dirty="0" err="1" smtClean="0">
                <a:sym typeface="Wingdings" panose="05000000000000000000" pitchFamily="2" charset="2"/>
              </a:rPr>
              <a:t>used</a:t>
            </a:r>
            <a:r>
              <a:rPr lang="de-DE" baseline="0" dirty="0" smtClean="0">
                <a:sym typeface="Wingdings" panose="05000000000000000000" pitchFamily="2" charset="2"/>
              </a:rPr>
              <a:t> LSTMs </a:t>
            </a:r>
            <a:r>
              <a:rPr lang="de-DE" baseline="0" dirty="0" err="1" smtClean="0">
                <a:sym typeface="Wingdings" panose="05000000000000000000" pitchFamily="2" charset="2"/>
              </a:rPr>
              <a:t>before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Know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it‘s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much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6 </a:t>
            </a:r>
            <a:r>
              <a:rPr lang="de-DE" baseline="0" dirty="0" err="1" smtClean="0">
                <a:sym typeface="Wingdings" panose="05000000000000000000" pitchFamily="2" charset="2"/>
              </a:rPr>
              <a:t>weeks</a:t>
            </a:r>
            <a:r>
              <a:rPr lang="de-DE" baseline="0" dirty="0" smtClean="0">
                <a:sym typeface="Wingdings" panose="05000000000000000000" pitchFamily="2" charset="2"/>
              </a:rPr>
              <a:t>, but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time </a:t>
            </a:r>
            <a:r>
              <a:rPr lang="de-DE" baseline="0" dirty="0" err="1" smtClean="0">
                <a:sym typeface="Wingdings" panose="05000000000000000000" pitchFamily="2" charset="2"/>
              </a:rPr>
              <a:t>does</a:t>
            </a:r>
            <a:r>
              <a:rPr lang="de-DE" baseline="0" dirty="0" smtClean="0">
                <a:sym typeface="Wingdings" panose="05000000000000000000" pitchFamily="2" charset="2"/>
              </a:rPr>
              <a:t> not matter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me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I‘m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interested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starting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project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from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scratch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bringing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an end. Great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have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you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supervise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progress</a:t>
            </a:r>
            <a:r>
              <a:rPr lang="de-DE" baseline="0" dirty="0" smtClean="0">
                <a:sym typeface="Wingdings" panose="05000000000000000000" pitchFamily="2" charset="2"/>
              </a:rPr>
              <a:t>, so I </a:t>
            </a:r>
            <a:r>
              <a:rPr lang="de-DE" baseline="0" dirty="0" err="1" smtClean="0">
                <a:sym typeface="Wingdings" panose="05000000000000000000" pitchFamily="2" charset="2"/>
              </a:rPr>
              <a:t>can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ask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questions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regarding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modelling</a:t>
            </a:r>
            <a:r>
              <a:rPr lang="de-DE" baseline="0" dirty="0" smtClean="0">
                <a:sym typeface="Wingdings" panose="05000000000000000000" pitchFamily="2" charset="2"/>
              </a:rPr>
              <a:t> part.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Nobody </a:t>
            </a:r>
            <a:r>
              <a:rPr lang="de-DE" baseline="0" dirty="0" err="1" smtClean="0">
                <a:sym typeface="Wingdings" panose="05000000000000000000" pitchFamily="2" charset="2"/>
              </a:rPr>
              <a:t>has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tested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LdS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method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self-learning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modells</a:t>
            </a:r>
            <a:r>
              <a:rPr lang="de-DE" baseline="0" dirty="0" smtClean="0">
                <a:sym typeface="Wingdings" panose="05000000000000000000" pitchFamily="2" charset="2"/>
              </a:rPr>
              <a:t>, so </a:t>
            </a:r>
            <a:r>
              <a:rPr lang="de-DE" baseline="0" dirty="0" err="1" smtClean="0">
                <a:sym typeface="Wingdings" panose="05000000000000000000" pitchFamily="2" charset="2"/>
              </a:rPr>
              <a:t>we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can</a:t>
            </a:r>
            <a:r>
              <a:rPr lang="de-DE" baseline="0" dirty="0" smtClean="0">
                <a:sym typeface="Wingdings" panose="05000000000000000000" pitchFamily="2" charset="2"/>
              </a:rPr>
              <a:t> do </a:t>
            </a:r>
            <a:r>
              <a:rPr lang="de-DE" baseline="0" dirty="0" err="1" smtClean="0">
                <a:sym typeface="Wingdings" panose="05000000000000000000" pitchFamily="2" charset="2"/>
              </a:rPr>
              <a:t>that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pioneering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work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look</a:t>
            </a:r>
            <a:r>
              <a:rPr lang="de-DE" baseline="0" dirty="0" smtClean="0">
                <a:sym typeface="Wingdings" panose="05000000000000000000" pitchFamily="2" charset="2"/>
              </a:rPr>
              <a:t> at </a:t>
            </a:r>
            <a:r>
              <a:rPr lang="de-DE" baseline="0" dirty="0" err="1" smtClean="0">
                <a:sym typeface="Wingdings" panose="05000000000000000000" pitchFamily="2" charset="2"/>
              </a:rPr>
              <a:t>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from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very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new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perspective</a:t>
            </a:r>
            <a:endParaRPr lang="de-DE" baseline="0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German </a:t>
            </a:r>
            <a:r>
              <a:rPr lang="de-DE" dirty="0" err="1" smtClean="0"/>
              <a:t>corpus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phonemic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graphemic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gpu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4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LdS</a:t>
            </a:r>
            <a:r>
              <a:rPr lang="de-DE" dirty="0" smtClean="0"/>
              <a:t>: </a:t>
            </a:r>
            <a:r>
              <a:rPr lang="de-DE" dirty="0" err="1" smtClean="0"/>
              <a:t>Heavily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 in German </a:t>
            </a:r>
            <a:r>
              <a:rPr lang="de-DE" dirty="0" err="1" smtClean="0"/>
              <a:t>media</a:t>
            </a:r>
            <a:r>
              <a:rPr lang="de-DE" dirty="0" smtClean="0"/>
              <a:t>. </a:t>
            </a:r>
            <a:r>
              <a:rPr lang="de-DE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parties</a:t>
            </a:r>
            <a:r>
              <a:rPr lang="de-DE" baseline="0" dirty="0" smtClean="0"/>
              <a:t>/</a:t>
            </a:r>
            <a:r>
              <a:rPr lang="de-DE" baseline="0" dirty="0" err="1" smtClean="0"/>
              <a:t>districts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official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prohibition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Children write based on this phonetic scheme and then use their own writings in order to learn reading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Explain procedure (letter corresponds to first sound of word depicted image, e.g. dinosaur is dinosaurier. E.g. write dog, go through list for every phoneme)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Do not correct all writings that make sense from a phonetic perspective (doc for dog is ok). Children write orthografic rubbish for 2 years! Year 3-4: classical correcting (one version per word)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Then, you learn reading, partially from your uncorrected own writings and partially from correct sources (books etc)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smtClean="0"/>
              <a:t>Why the heck??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smtClean="0"/>
              <a:t>- Children can write complicated sentences fairly quickly (no bothering with correctness)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Assumed (by reichen) to evoke less frustration (self-controlled speed of learning, enhances creativity, makes more fun, better learning, soft and shallow arguments)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Applied a lot in schools, since convenient for teachers (hands-off, can praise, less need to correct)</a:t>
            </a:r>
            <a:endParaRPr lang="de-DE" smtClean="0"/>
          </a:p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comparably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little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evidence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ambiguous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so, </a:t>
            </a:r>
            <a:r>
              <a:rPr lang="de-DE" baseline="0" dirty="0" err="1" smtClean="0"/>
              <a:t>having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evidence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crucial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debate</a:t>
            </a:r>
            <a:r>
              <a:rPr lang="de-DE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Ambiguoous</a:t>
            </a:r>
            <a:r>
              <a:rPr lang="de-DE" baseline="0" dirty="0" smtClean="0"/>
              <a:t>: </a:t>
            </a:r>
            <a:r>
              <a:rPr lang="de-DE" dirty="0" smtClean="0"/>
              <a:t>Funke meta-</a:t>
            </a:r>
            <a:r>
              <a:rPr lang="de-DE" dirty="0" err="1" smtClean="0"/>
              <a:t>analyzed</a:t>
            </a:r>
            <a:r>
              <a:rPr lang="de-DE" dirty="0" smtClean="0"/>
              <a:t> a </a:t>
            </a:r>
            <a:r>
              <a:rPr lang="de-DE" dirty="0" err="1" smtClean="0"/>
              <a:t>dozen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r>
              <a:rPr lang="de-DE" dirty="0" smtClean="0"/>
              <a:t> </a:t>
            </a: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r>
              <a:rPr lang="de-DE" dirty="0" smtClean="0"/>
              <a:t> </a:t>
            </a:r>
            <a:r>
              <a:rPr lang="de-DE" dirty="0" err="1" smtClean="0"/>
              <a:t>abiliites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children</a:t>
            </a:r>
            <a:r>
              <a:rPr lang="de-DE" dirty="0" smtClean="0"/>
              <a:t> after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4 </a:t>
            </a:r>
            <a:r>
              <a:rPr lang="de-DE" dirty="0" err="1" smtClean="0"/>
              <a:t>years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primary</a:t>
            </a:r>
            <a:r>
              <a:rPr lang="de-DE" dirty="0" smtClean="0"/>
              <a:t> </a:t>
            </a:r>
            <a:r>
              <a:rPr lang="de-DE" dirty="0" err="1" smtClean="0"/>
              <a:t>school</a:t>
            </a:r>
            <a:r>
              <a:rPr lang="de-DE" dirty="0" smtClean="0"/>
              <a:t>. </a:t>
            </a:r>
            <a:r>
              <a:rPr lang="de-DE" dirty="0" err="1" smtClean="0"/>
              <a:t>Partly</a:t>
            </a:r>
            <a:r>
              <a:rPr lang="de-DE" dirty="0" smtClean="0"/>
              <a:t> D, </a:t>
            </a:r>
            <a:r>
              <a:rPr lang="de-DE" dirty="0" err="1" smtClean="0"/>
              <a:t>partly</a:t>
            </a:r>
            <a:r>
              <a:rPr lang="de-DE" dirty="0" smtClean="0"/>
              <a:t> CH </a:t>
            </a:r>
            <a:r>
              <a:rPr lang="de-DE" dirty="0" err="1" smtClean="0"/>
              <a:t>betwen</a:t>
            </a:r>
            <a:r>
              <a:rPr lang="de-DE" dirty="0" smtClean="0"/>
              <a:t> 1990 </a:t>
            </a:r>
            <a:r>
              <a:rPr lang="de-DE" dirty="0" err="1" smtClean="0"/>
              <a:t>and</a:t>
            </a:r>
            <a:r>
              <a:rPr lang="de-DE" dirty="0" smtClean="0"/>
              <a:t> 2010.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Performance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subjects</a:t>
            </a:r>
            <a:r>
              <a:rPr lang="de-DE" baseline="0" dirty="0" smtClean="0"/>
              <a:t> was not </a:t>
            </a:r>
            <a:r>
              <a:rPr lang="de-DE" baseline="0" dirty="0" err="1" smtClean="0"/>
              <a:t>tested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compensated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skills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parents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neglect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subjects</a:t>
            </a:r>
            <a:r>
              <a:rPr lang="de-DE" baseline="0" dirty="0" smtClean="0">
                <a:sym typeface="Wingdings" panose="05000000000000000000" pitchFamily="2" charset="2"/>
              </a:rPr>
              <a:t>), </a:t>
            </a:r>
            <a:r>
              <a:rPr lang="de-DE" baseline="0" dirty="0" err="1" smtClean="0">
                <a:sym typeface="Wingdings" panose="05000000000000000000" pitchFamily="2" charset="2"/>
              </a:rPr>
              <a:t>maybe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less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frustration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year</a:t>
            </a:r>
            <a:r>
              <a:rPr lang="de-DE" baseline="0" dirty="0" smtClean="0">
                <a:sym typeface="Wingdings" panose="05000000000000000000" pitchFamily="2" charset="2"/>
              </a:rPr>
              <a:t> 1+2, but </a:t>
            </a:r>
            <a:r>
              <a:rPr lang="de-DE" baseline="0" dirty="0" err="1" smtClean="0">
                <a:sym typeface="Wingdings" panose="05000000000000000000" pitchFamily="2" charset="2"/>
              </a:rPr>
              <a:t>more</a:t>
            </a:r>
            <a:r>
              <a:rPr lang="de-DE" baseline="0" dirty="0" smtClean="0">
                <a:sym typeface="Wingdings" panose="05000000000000000000" pitchFamily="2" charset="2"/>
              </a:rPr>
              <a:t> in 3+4 -&gt; </a:t>
            </a:r>
            <a:r>
              <a:rPr lang="de-DE" baseline="0" dirty="0" err="1" smtClean="0">
                <a:sym typeface="Wingdings" panose="05000000000000000000" pitchFamily="2" charset="2"/>
              </a:rPr>
              <a:t>more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problematic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social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behavior</a:t>
            </a:r>
            <a:r>
              <a:rPr lang="de-DE" baseline="0" dirty="0" smtClean="0">
                <a:sym typeface="Wingdings" panose="05000000000000000000" pitchFamily="2" charset="2"/>
              </a:rPr>
              <a:t> ??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Across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academia</a:t>
            </a:r>
            <a:r>
              <a:rPr lang="de-DE" baseline="0" dirty="0" smtClean="0"/>
              <a:t>/</a:t>
            </a:r>
            <a:r>
              <a:rPr lang="de-DE" baseline="0" dirty="0" err="1" smtClean="0"/>
              <a:t>scientists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fairly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consensus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assumptions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. But </a:t>
            </a:r>
            <a:r>
              <a:rPr lang="de-DE" baseline="0" dirty="0" err="1" smtClean="0"/>
              <a:t>evidence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discrepancy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expectations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scientists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real </a:t>
            </a:r>
            <a:r>
              <a:rPr lang="de-DE" baseline="0" dirty="0" err="1" smtClean="0"/>
              <a:t>evidence</a:t>
            </a:r>
            <a:r>
              <a:rPr lang="de-DE" baseline="0" dirty="0" smtClean="0"/>
              <a:t> 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difficultiy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obtaining</a:t>
            </a:r>
            <a:r>
              <a:rPr lang="de-DE" baseline="0" dirty="0" smtClean="0"/>
              <a:t> clean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</a:t>
            </a:r>
            <a:r>
              <a:rPr lang="de-DE" baseline="0" dirty="0" smtClean="0"/>
              <a:t>? 2 </a:t>
            </a:r>
            <a:r>
              <a:rPr lang="de-DE" baseline="0" dirty="0" err="1" smtClean="0"/>
              <a:t>possibilities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Disadvantages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empiricla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All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. 		Efficiency: </a:t>
            </a:r>
            <a:r>
              <a:rPr lang="de-DE" baseline="0" dirty="0" err="1" smtClean="0"/>
              <a:t>Empiric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Difficult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actually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explained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itself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children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reading&amp;writing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school</a:t>
            </a:r>
            <a:r>
              <a:rPr lang="de-DE" baseline="0" dirty="0" smtClean="0"/>
              <a:t> but also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their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parents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videos</a:t>
            </a:r>
            <a:r>
              <a:rPr lang="de-DE" baseline="0" dirty="0" smtClean="0"/>
              <a:t> etc.). In </a:t>
            </a:r>
            <a:r>
              <a:rPr lang="de-DE" baseline="0" dirty="0" err="1" smtClean="0"/>
              <a:t>simulation</a:t>
            </a:r>
            <a:r>
              <a:rPr lang="de-DE" baseline="0" dirty="0" smtClean="0"/>
              <a:t>: 100%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explained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All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but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useful</a:t>
            </a:r>
            <a:r>
              <a:rPr lang="de-DE" baseline="0" dirty="0" smtClean="0"/>
              <a:t> so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assumptions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disregard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things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Q1 + Q2 </a:t>
            </a:r>
            <a:r>
              <a:rPr lang="de-DE" baseline="0" dirty="0" err="1" smtClean="0"/>
              <a:t>first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LdS</a:t>
            </a:r>
            <a:r>
              <a:rPr lang="de-DE" baseline="0" dirty="0" smtClean="0"/>
              <a:t> + primer </a:t>
            </a:r>
            <a:r>
              <a:rPr lang="de-DE" baseline="0" dirty="0" err="1" smtClean="0"/>
              <a:t>technique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2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instances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2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Writing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children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speak</a:t>
            </a:r>
            <a:r>
              <a:rPr lang="de-DE" baseline="0" dirty="0" smtClean="0"/>
              <a:t>. Write </a:t>
            </a:r>
            <a:r>
              <a:rPr lang="de-DE" baseline="0" dirty="0" err="1" smtClean="0"/>
              <a:t>dog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speak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dog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having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representation</a:t>
            </a:r>
            <a:r>
              <a:rPr lang="de-DE" baseline="0" dirty="0" smtClean="0"/>
              <a:t> -&gt; find </a:t>
            </a:r>
            <a:r>
              <a:rPr lang="de-DE" baseline="0" dirty="0" err="1" smtClean="0"/>
              <a:t>mapping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P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G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Similarily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Children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graphemic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representation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all </a:t>
            </a:r>
            <a:r>
              <a:rPr lang="de-DE" baseline="0" dirty="0" err="1" smtClean="0"/>
              <a:t>components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speak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out. -&gt; Find </a:t>
            </a:r>
            <a:r>
              <a:rPr lang="de-DE" baseline="0" dirty="0" err="1" smtClean="0"/>
              <a:t>mapping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G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P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Ultimately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amazing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crucial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primer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teaching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provided</a:t>
            </a:r>
            <a:r>
              <a:rPr lang="de-DE" baseline="0" dirty="0" smtClean="0"/>
              <a:t>: Primer </a:t>
            </a:r>
            <a:r>
              <a:rPr lang="de-DE" baseline="0" dirty="0" err="1" smtClean="0"/>
              <a:t>based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supervised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learning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unique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while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allows</a:t>
            </a:r>
            <a:r>
              <a:rPr lang="de-DE" baseline="0" dirty="0" smtClean="0"/>
              <a:t> multiple </a:t>
            </a:r>
            <a:r>
              <a:rPr lang="de-DE" baseline="0" dirty="0" err="1" smtClean="0"/>
              <a:t>spellings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thus</a:t>
            </a:r>
            <a:r>
              <a:rPr lang="de-DE" baseline="0" dirty="0" smtClean="0"/>
              <a:t> multiple </a:t>
            </a:r>
            <a:r>
              <a:rPr lang="de-DE" baseline="0" dirty="0" err="1" smtClean="0"/>
              <a:t>labels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5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5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Do</a:t>
            </a:r>
            <a:r>
              <a:rPr lang="de-DE" baseline="0" dirty="0" err="1" smtClean="0"/>
              <a:t>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attempt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better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Learning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kid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Saying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statistical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frustration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etc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incorporated.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statistically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useful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roughly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unique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spelling</a:t>
            </a:r>
            <a:r>
              <a:rPr lang="de-DE" baseline="0" dirty="0" smtClean="0"/>
              <a:t>?</a:t>
            </a:r>
          </a:p>
          <a:p>
            <a:pPr marL="0" indent="0">
              <a:buFontTx/>
              <a:buNone/>
            </a:pP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goog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roughly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precisely</a:t>
            </a:r>
            <a:r>
              <a:rPr lang="de-DE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Trying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argument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heated-up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Trying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order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argument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empirical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perspective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actually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9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- Was muss passieren, damit</a:t>
            </a:r>
            <a:r>
              <a:rPr lang="de-DE" baseline="0" smtClean="0"/>
              <a:t> ein Kind ein Wort korrekt schreibt?</a:t>
            </a:r>
            <a:r>
              <a:rPr lang="de-DE" smtClean="0"/>
              <a:t> 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BC45-161F-2D43-A227-6ED6B1C15F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-94071" y="0"/>
            <a:ext cx="5583481" cy="6858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040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-1" y="-11886"/>
            <a:ext cx="9143999" cy="686988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8313" y="1379538"/>
            <a:ext cx="7046875" cy="2923691"/>
          </a:xfrm>
        </p:spPr>
        <p:txBody>
          <a:bodyPr bIns="9144" anchor="b"/>
          <a:lstStyle>
            <a:lvl1pPr algn="ctr">
              <a:defRPr lang="en-US" sz="4500" i="1" cap="none" baseline="0" dirty="0">
                <a:solidFill>
                  <a:srgbClr val="04054B"/>
                </a:solidFill>
              </a:defRPr>
            </a:lvl1pPr>
          </a:lstStyle>
          <a:p>
            <a:r>
              <a:rPr lang="en-US" dirty="0" err="1" smtClean="0"/>
              <a:t>Hebbian</a:t>
            </a:r>
            <a:r>
              <a:rPr lang="en-US" dirty="0" smtClean="0"/>
              <a:t> learning of hand-</a:t>
            </a:r>
            <a:r>
              <a:rPr lang="en-US" dirty="0" err="1" smtClean="0"/>
              <a:t>centred</a:t>
            </a:r>
            <a:r>
              <a:rPr lang="en-US" dirty="0" smtClean="0"/>
              <a:t> visual representations in a hierarchical neural network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3090" y="5138746"/>
            <a:ext cx="8230910" cy="463390"/>
          </a:xfrm>
        </p:spPr>
        <p:txBody>
          <a:bodyPr tIns="9144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 lang="en-US" sz="1800" b="0" i="0" kern="1200" cap="none" baseline="0" dirty="0" err="1" smtClean="0">
                <a:solidFill>
                  <a:srgbClr val="04054B"/>
                </a:solidFill>
                <a:latin typeface="Baskerville"/>
                <a:ea typeface="+mj-ea"/>
                <a:cs typeface="Baskervill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DPhil in Experimental Psychology	     Jannis Born	</a:t>
            </a:r>
            <a:r>
              <a:rPr lang="en-US" smtClean="0"/>
              <a:t>     26. Februar 2018</a:t>
            </a:r>
            <a:endParaRPr lang="en-US" dirty="0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0" y="6565620"/>
            <a:ext cx="9160148" cy="297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i="1" kern="1200" cap="all" spc="200" baseline="0">
                <a:solidFill>
                  <a:schemeClr val="tx1"/>
                </a:solidFill>
                <a:latin typeface="Baskerville"/>
                <a:ea typeface="+mn-ea"/>
                <a:cs typeface="Baskervill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smtClean="0">
                <a:latin typeface="Baskerville"/>
                <a:cs typeface="Times New Roman" panose="02020603050405020304" pitchFamily="18" charset="0"/>
              </a:rPr>
              <a:t>1. März 2018</a:t>
            </a:r>
            <a:r>
              <a:rPr lang="en-US" smtClean="0">
                <a:latin typeface="Baskerville"/>
                <a:cs typeface="Times New Roman" panose="02020603050405020304" pitchFamily="18" charset="0"/>
              </a:rPr>
              <a:t>	</a:t>
            </a:r>
            <a:r>
              <a:rPr lang="en-US" baseline="0" smtClean="0">
                <a:latin typeface="Baskerville"/>
                <a:cs typeface="Times New Roman" panose="02020603050405020304" pitchFamily="18" charset="0"/>
              </a:rPr>
              <a:t>   	    </a:t>
            </a:r>
            <a:r>
              <a:rPr lang="en-US" cap="none" smtClean="0">
                <a:latin typeface="Baskerville"/>
                <a:cs typeface="Times New Roman" panose="02020603050405020304" pitchFamily="18" charset="0"/>
              </a:rPr>
              <a:t>LdS – A Computational Investigation	</a:t>
            </a:r>
            <a:r>
              <a:rPr lang="en-US" cap="none" baseline="0" smtClean="0">
                <a:latin typeface="Baskerville"/>
                <a:cs typeface="Times New Roman" panose="02020603050405020304" pitchFamily="18" charset="0"/>
              </a:rPr>
              <a:t>       	         </a:t>
            </a:r>
            <a:r>
              <a:rPr lang="en-US" cap="none" smtClean="0">
                <a:latin typeface="Baskerville"/>
                <a:cs typeface="Times New Roman" panose="02020603050405020304" pitchFamily="18" charset="0"/>
              </a:rPr>
              <a:t>Jannis Born</a:t>
            </a:r>
            <a:endParaRPr lang="en-US">
              <a:latin typeface="Baskerville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94B7499E-3031-413E-B01E-B94970708CAA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94B7499E-3031-413E-B01E-B94970708CAA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DC7EAB0C-2220-4D0E-A0DD-DB7FA0F742F4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E3416D63-31BF-4B94-B6C5-E20B2C63F515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A16C3AA4-67BE-44F7-809A-3582401494AF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25172EEB-1769-4776-AD69-E7C1260563EB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-76634" y="-936"/>
            <a:ext cx="4057857" cy="257769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040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" y="0"/>
            <a:ext cx="9143999" cy="257675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08218" y="1"/>
            <a:ext cx="7046875" cy="2676768"/>
          </a:xfrm>
        </p:spPr>
        <p:txBody>
          <a:bodyPr bIns="9144" anchor="b"/>
          <a:lstStyle>
            <a:lvl1pPr algn="ctr">
              <a:defRPr lang="en-US" sz="4000" i="1" cap="none" baseline="0" dirty="0">
                <a:solidFill>
                  <a:srgbClr val="04054B"/>
                </a:solidFill>
              </a:defRPr>
            </a:lvl1pPr>
          </a:lstStyle>
          <a:p>
            <a:r>
              <a:rPr lang="en-US" dirty="0" err="1" smtClean="0"/>
              <a:t>Hebbian</a:t>
            </a:r>
            <a:r>
              <a:rPr lang="en-US" dirty="0" smtClean="0"/>
              <a:t> learning of hand-</a:t>
            </a:r>
            <a:r>
              <a:rPr lang="en-US" dirty="0" err="1" smtClean="0"/>
              <a:t>centred</a:t>
            </a:r>
            <a:r>
              <a:rPr lang="en-US" dirty="0" smtClean="0"/>
              <a:t> visual representations in a hierarchical neural network model</a:t>
            </a:r>
            <a:br>
              <a:rPr lang="en-US" dirty="0" smtClean="0"/>
            </a:br>
            <a:r>
              <a:rPr lang="en-US" dirty="0" smtClean="0"/>
              <a:t>of the primate visual system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0" y="6565620"/>
            <a:ext cx="9160148" cy="297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i="1" kern="1200" cap="all" spc="200" baseline="0">
                <a:solidFill>
                  <a:schemeClr val="tx1"/>
                </a:solidFill>
                <a:latin typeface="Baskerville"/>
                <a:ea typeface="+mn-ea"/>
                <a:cs typeface="Baskervill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smtClean="0">
                <a:latin typeface="Baskerville"/>
                <a:cs typeface="Times New Roman" panose="02020603050405020304" pitchFamily="18" charset="0"/>
              </a:rPr>
              <a:t>1. März 2018</a:t>
            </a:r>
            <a:r>
              <a:rPr lang="en-US" smtClean="0">
                <a:latin typeface="Baskerville"/>
                <a:cs typeface="Times New Roman" panose="02020603050405020304" pitchFamily="18" charset="0"/>
              </a:rPr>
              <a:t>	</a:t>
            </a:r>
            <a:r>
              <a:rPr lang="en-US" baseline="0" smtClean="0">
                <a:latin typeface="Baskerville"/>
                <a:cs typeface="Times New Roman" panose="02020603050405020304" pitchFamily="18" charset="0"/>
              </a:rPr>
              <a:t>   	    </a:t>
            </a:r>
            <a:r>
              <a:rPr lang="en-US" cap="none" smtClean="0">
                <a:latin typeface="Baskerville"/>
                <a:cs typeface="Times New Roman" panose="02020603050405020304" pitchFamily="18" charset="0"/>
              </a:rPr>
              <a:t>LdS – A Computational Investigation	</a:t>
            </a:r>
            <a:r>
              <a:rPr lang="en-US" cap="none" baseline="0" smtClean="0">
                <a:latin typeface="Baskerville"/>
                <a:cs typeface="Times New Roman" panose="02020603050405020304" pitchFamily="18" charset="0"/>
              </a:rPr>
              <a:t>       	         </a:t>
            </a:r>
            <a:r>
              <a:rPr lang="en-US" cap="none" smtClean="0">
                <a:latin typeface="Baskerville"/>
                <a:cs typeface="Times New Roman" panose="02020603050405020304" pitchFamily="18" charset="0"/>
              </a:rPr>
              <a:t>Jannis Born</a:t>
            </a:r>
            <a:endParaRPr lang="en-US">
              <a:latin typeface="Baskervil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7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0" y="6565620"/>
            <a:ext cx="9160148" cy="297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i="1" kern="1200" cap="all" spc="200" baseline="0">
                <a:solidFill>
                  <a:schemeClr val="tx1"/>
                </a:solidFill>
                <a:latin typeface="Baskerville"/>
                <a:ea typeface="+mn-ea"/>
                <a:cs typeface="Baskervill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smtClean="0">
                <a:latin typeface="Baskerville"/>
                <a:cs typeface="Times New Roman" panose="02020603050405020304" pitchFamily="18" charset="0"/>
              </a:rPr>
              <a:t>1. März 2018</a:t>
            </a:r>
            <a:r>
              <a:rPr lang="en-US" smtClean="0">
                <a:latin typeface="Baskerville"/>
                <a:cs typeface="Times New Roman" panose="02020603050405020304" pitchFamily="18" charset="0"/>
              </a:rPr>
              <a:t>	</a:t>
            </a:r>
            <a:r>
              <a:rPr lang="en-US" baseline="0" smtClean="0">
                <a:latin typeface="Baskerville"/>
                <a:cs typeface="Times New Roman" panose="02020603050405020304" pitchFamily="18" charset="0"/>
              </a:rPr>
              <a:t>   	    </a:t>
            </a:r>
            <a:r>
              <a:rPr lang="en-US" cap="none" smtClean="0">
                <a:latin typeface="Baskerville"/>
                <a:cs typeface="Times New Roman" panose="02020603050405020304" pitchFamily="18" charset="0"/>
              </a:rPr>
              <a:t>LdS – A Computational Investigation	</a:t>
            </a:r>
            <a:r>
              <a:rPr lang="en-US" cap="none" baseline="0" smtClean="0">
                <a:latin typeface="Baskerville"/>
                <a:cs typeface="Times New Roman" panose="02020603050405020304" pitchFamily="18" charset="0"/>
              </a:rPr>
              <a:t>       	         </a:t>
            </a:r>
            <a:r>
              <a:rPr lang="en-US" cap="none" smtClean="0">
                <a:latin typeface="Baskerville"/>
                <a:cs typeface="Times New Roman" panose="02020603050405020304" pitchFamily="18" charset="0"/>
              </a:rPr>
              <a:t>Jannis Born</a:t>
            </a:r>
            <a:endParaRPr lang="en-US">
              <a:latin typeface="Baskervil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0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73" y="355256"/>
            <a:ext cx="7415968" cy="548640"/>
          </a:xfrm>
        </p:spPr>
        <p:txBody>
          <a:bodyPr/>
          <a:lstStyle>
            <a:lvl1pPr>
              <a:defRPr sz="4000" i="1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4054B"/>
                </a:solidFill>
              </a:defRPr>
            </a:lvl1pPr>
            <a:lvl2pPr>
              <a:defRPr>
                <a:solidFill>
                  <a:srgbClr val="04054B"/>
                </a:solidFill>
              </a:defRPr>
            </a:lvl2pPr>
            <a:lvl3pPr>
              <a:defRPr>
                <a:solidFill>
                  <a:srgbClr val="04054B"/>
                </a:solidFill>
              </a:defRPr>
            </a:lvl3pPr>
            <a:lvl4pPr>
              <a:defRPr>
                <a:solidFill>
                  <a:srgbClr val="04054B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022998" y="7459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565620"/>
            <a:ext cx="9160148" cy="297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i="1" kern="1200" cap="all" spc="200" baseline="0">
                <a:solidFill>
                  <a:schemeClr val="tx1"/>
                </a:solidFill>
                <a:latin typeface="Baskerville"/>
                <a:ea typeface="+mn-ea"/>
                <a:cs typeface="Baskervill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mtClean="0"/>
              <a:t>January, 7</a:t>
            </a:r>
            <a:r>
              <a:rPr lang="en-US" baseline="30000" smtClean="0"/>
              <a:t>th</a:t>
            </a:r>
            <a:r>
              <a:rPr lang="en-US" smtClean="0"/>
              <a:t> 2017	             Hebbian Learning of hand-centred visual representations 	                     Jannis borN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647D2193-4505-4A75-99BB-880C6989A757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113A18F4-33C3-445B-924C-31108C51719C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3AF7543A-E259-478F-9E0D-57BA40E442B7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1EFB012D-77A1-44B0-BB26-329BA1EE55C9}" type="datetime4">
              <a:rPr lang="en-US" smtClean="0"/>
              <a:pPr/>
              <a:t>March 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60168"/>
            <a:ext cx="9160148" cy="2978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62597" y="5026728"/>
            <a:ext cx="50292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rot="10800000">
            <a:off x="4780042" y="-17777"/>
            <a:ext cx="5783434" cy="139052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55215" y="-17778"/>
            <a:ext cx="4922361" cy="139052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040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4054B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0" y="-17777"/>
            <a:ext cx="5783434" cy="139052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530" y="355256"/>
            <a:ext cx="7415968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 for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530" y="15578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0" y="6565620"/>
            <a:ext cx="9160148" cy="297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i="1" kern="1200" cap="all" spc="200" baseline="0">
                <a:solidFill>
                  <a:schemeClr val="tx1"/>
                </a:solidFill>
                <a:latin typeface="Baskerville"/>
                <a:ea typeface="+mn-ea"/>
                <a:cs typeface="Baskervill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smtClean="0">
                <a:latin typeface="Baskerville"/>
                <a:cs typeface="Times New Roman" panose="02020603050405020304" pitchFamily="18" charset="0"/>
              </a:rPr>
              <a:t>1. März 2018</a:t>
            </a:r>
            <a:r>
              <a:rPr lang="en-US" smtClean="0">
                <a:latin typeface="Baskerville"/>
                <a:cs typeface="Times New Roman" panose="02020603050405020304" pitchFamily="18" charset="0"/>
              </a:rPr>
              <a:t>	</a:t>
            </a:r>
            <a:r>
              <a:rPr lang="en-US" baseline="0" smtClean="0">
                <a:latin typeface="Baskerville"/>
                <a:cs typeface="Times New Roman" panose="02020603050405020304" pitchFamily="18" charset="0"/>
              </a:rPr>
              <a:t>   	    </a:t>
            </a:r>
            <a:r>
              <a:rPr lang="en-US" cap="none" smtClean="0">
                <a:latin typeface="Baskerville"/>
                <a:cs typeface="Times New Roman" panose="02020603050405020304" pitchFamily="18" charset="0"/>
              </a:rPr>
              <a:t>LdS – A Computational Investigation	</a:t>
            </a:r>
            <a:r>
              <a:rPr lang="en-US" cap="none" baseline="0" smtClean="0">
                <a:latin typeface="Baskerville"/>
                <a:cs typeface="Times New Roman" panose="02020603050405020304" pitchFamily="18" charset="0"/>
              </a:rPr>
              <a:t>       	         </a:t>
            </a:r>
            <a:r>
              <a:rPr lang="en-US" cap="none" smtClean="0">
                <a:latin typeface="Baskerville"/>
                <a:cs typeface="Times New Roman" panose="02020603050405020304" pitchFamily="18" charset="0"/>
              </a:rPr>
              <a:t>Jannis Born</a:t>
            </a:r>
            <a:endParaRPr lang="en-US">
              <a:latin typeface="Baskerville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7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76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i="1" kern="1200" cap="none" baseline="0">
          <a:solidFill>
            <a:srgbClr val="04054B"/>
          </a:solidFill>
          <a:latin typeface="Baskerville"/>
          <a:ea typeface="+mj-ea"/>
          <a:cs typeface="Baskerville"/>
        </a:defRPr>
      </a:lvl1pPr>
    </p:titleStyle>
    <p:bodyStyle>
      <a:lvl1pPr marL="285750" indent="-285750" algn="l" defTabSz="914400" rtl="0" eaLnBrk="1" latinLnBrk="0" hangingPunct="1">
        <a:spcBef>
          <a:spcPts val="800"/>
        </a:spcBef>
        <a:buClr>
          <a:srgbClr val="5BCF78"/>
        </a:buClr>
        <a:buFont typeface="Arial"/>
        <a:buChar char="•"/>
        <a:defRPr sz="2200" b="1" kern="1200">
          <a:solidFill>
            <a:srgbClr val="04054B"/>
          </a:solidFill>
          <a:latin typeface="+mn-lt"/>
          <a:ea typeface="+mn-ea"/>
          <a:cs typeface="+mn-cs"/>
        </a:defRPr>
      </a:lvl1pPr>
      <a:lvl2pPr marL="682625" indent="-220663" algn="l" defTabSz="914400" rtl="0" eaLnBrk="1" latinLnBrk="0" hangingPunct="1">
        <a:spcBef>
          <a:spcPts val="300"/>
        </a:spcBef>
        <a:buClr>
          <a:srgbClr val="5BCF78"/>
        </a:buClr>
        <a:buFont typeface="Arial"/>
        <a:buChar char="•"/>
        <a:tabLst>
          <a:tab pos="630238" algn="l"/>
        </a:tabLst>
        <a:defRPr sz="2000" kern="1200">
          <a:solidFill>
            <a:srgbClr val="04054B"/>
          </a:solidFill>
          <a:latin typeface="+mn-lt"/>
          <a:ea typeface="+mn-ea"/>
          <a:cs typeface="+mn-cs"/>
        </a:defRPr>
      </a:lvl2pPr>
      <a:lvl3pPr marL="1081088" indent="-168275" algn="l" defTabSz="914400" rtl="0" eaLnBrk="1" latinLnBrk="0" hangingPunct="1">
        <a:spcBef>
          <a:spcPts val="300"/>
        </a:spcBef>
        <a:buClr>
          <a:srgbClr val="5BCF78"/>
        </a:buClr>
        <a:buFont typeface="Arial"/>
        <a:buChar char="•"/>
        <a:defRPr sz="1800" kern="1200">
          <a:solidFill>
            <a:srgbClr val="04054B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spcBef>
          <a:spcPts val="300"/>
        </a:spcBef>
        <a:buClr>
          <a:srgbClr val="5BCF78"/>
        </a:buClr>
        <a:buFont typeface="Arial"/>
        <a:buNone/>
        <a:defRPr sz="1600" kern="1200">
          <a:solidFill>
            <a:srgbClr val="04054B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rgbClr val="5BCF78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23544" indent="0" algn="l" defTabSz="914400" rtl="0" eaLnBrk="1" latinLnBrk="0" hangingPunct="1">
        <a:spcBef>
          <a:spcPts val="300"/>
        </a:spcBef>
        <a:buClr>
          <a:srgbClr val="5BCF78"/>
        </a:buClr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609" y="1161284"/>
            <a:ext cx="7046875" cy="2923691"/>
          </a:xfrm>
        </p:spPr>
        <p:txBody>
          <a:bodyPr/>
          <a:lstStyle/>
          <a:p>
            <a:r>
              <a:rPr lang="en-US" smtClean="0"/>
              <a:t>Lesen durch Schreiben </a:t>
            </a:r>
            <a:br>
              <a:rPr lang="en-US" smtClean="0"/>
            </a:br>
            <a:r>
              <a:rPr lang="en-US" smtClean="0"/>
              <a:t>– </a:t>
            </a:r>
            <a:br>
              <a:rPr lang="en-US" smtClean="0"/>
            </a:br>
            <a:r>
              <a:rPr lang="en-US" smtClean="0"/>
              <a:t>A Computational Investigation</a:t>
            </a:r>
            <a:endParaRPr lang="en-US" i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30713" y="1753951"/>
            <a:ext cx="7046875" cy="2923691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i="1" kern="1200" cap="none" baseline="0" dirty="0">
                <a:solidFill>
                  <a:srgbClr val="04054B"/>
                </a:solidFill>
                <a:latin typeface="Baskerville"/>
                <a:ea typeface="+mj-ea"/>
                <a:cs typeface="Baskerville"/>
              </a:defRPr>
            </a:lvl1pPr>
          </a:lstStyle>
          <a:p>
            <a:endParaRPr lang="de-DE" i="0"/>
          </a:p>
        </p:txBody>
      </p:sp>
      <p:pic>
        <p:nvPicPr>
          <p:cNvPr id="1027" name="Picture 3" descr="C:\Users\Jannis\Dropbox\uni_logo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39"/>
          <a:stretch/>
        </p:blipFill>
        <p:spPr bwMode="auto">
          <a:xfrm>
            <a:off x="330200" y="5380103"/>
            <a:ext cx="4157134" cy="94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annis\Dropbox\ini-logo-inline-tran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096" y="5380103"/>
            <a:ext cx="36544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3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72" y="355256"/>
            <a:ext cx="8718827" cy="548640"/>
          </a:xfrm>
        </p:spPr>
        <p:txBody>
          <a:bodyPr/>
          <a:lstStyle/>
          <a:p>
            <a:r>
              <a:rPr lang="de-DE" dirty="0" smtClean="0"/>
              <a:t>Part 1 – Writing – Implementation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3610" y="1541298"/>
                <a:ext cx="9080390" cy="5105035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sz="1900" dirty="0" smtClean="0"/>
                  <a:t>Task: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Convert</a:t>
                </a:r>
                <a:r>
                  <a:rPr lang="de-DE" sz="1900" b="0" dirty="0" smtClean="0"/>
                  <a:t> a </a:t>
                </a:r>
                <a:r>
                  <a:rPr lang="de-DE" sz="1900" b="0" dirty="0" err="1" smtClean="0"/>
                  <a:t>given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sequence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of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phonemes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into</a:t>
                </a:r>
                <a:r>
                  <a:rPr lang="de-DE" sz="1900" b="0" dirty="0" smtClean="0"/>
                  <a:t> a </a:t>
                </a:r>
                <a:r>
                  <a:rPr lang="de-DE" sz="1900" b="0" dirty="0" err="1" smtClean="0"/>
                  <a:t>sequence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of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graphemes</a:t>
                </a:r>
                <a:r>
                  <a:rPr lang="de-DE" sz="1900" b="0" dirty="0" smtClean="0"/>
                  <a:t> (P2G)</a:t>
                </a:r>
              </a:p>
              <a:p>
                <a:r>
                  <a:rPr lang="de-DE" sz="1900" dirty="0" err="1" smtClean="0"/>
                  <a:t>Assumption</a:t>
                </a:r>
                <a:r>
                  <a:rPr lang="de-DE" sz="1900" dirty="0" smtClean="0"/>
                  <a:t>: </a:t>
                </a:r>
                <a:r>
                  <a:rPr lang="de-DE" sz="1900" b="0" dirty="0" smtClean="0"/>
                  <a:t> Kid </a:t>
                </a:r>
                <a:r>
                  <a:rPr lang="de-DE" sz="1900" b="0" dirty="0" err="1" smtClean="0"/>
                  <a:t>can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speak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the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word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properly</a:t>
                </a:r>
                <a:endParaRPr lang="de-DE" sz="1900" b="0" dirty="0"/>
              </a:p>
              <a:p>
                <a:r>
                  <a:rPr lang="de-DE" sz="1900" dirty="0" smtClean="0"/>
                  <a:t>Model: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bidirectional</a:t>
                </a:r>
                <a:r>
                  <a:rPr lang="de-DE" sz="1900" b="0" dirty="0" smtClean="0"/>
                  <a:t> LSTM</a:t>
                </a:r>
                <a:r>
                  <a:rPr lang="de-DE" sz="1900" dirty="0" smtClean="0"/>
                  <a:t> </a:t>
                </a:r>
                <a:r>
                  <a:rPr lang="de-DE" sz="1900" b="0" dirty="0" smtClean="0"/>
                  <a:t>[Graves 2005, 2013]    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/>
                      </a:rPr>
                      <m:t>→    </m:t>
                    </m:r>
                  </m:oMath>
                </a14:m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context</a:t>
                </a:r>
                <a:r>
                  <a:rPr lang="de-DE" sz="1900" b="0" dirty="0" smtClean="0"/>
                  <a:t> sensitive </a:t>
                </a:r>
                <a:r>
                  <a:rPr lang="de-DE" sz="1900" b="0" dirty="0" err="1" smtClean="0"/>
                  <a:t>to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past</a:t>
                </a:r>
                <a:r>
                  <a:rPr lang="de-DE" sz="1900" b="0" dirty="0" smtClean="0"/>
                  <a:t> &amp; </a:t>
                </a:r>
                <a:r>
                  <a:rPr lang="de-DE" sz="1900" b="0" dirty="0" err="1" smtClean="0"/>
                  <a:t>future</a:t>
                </a:r>
                <a:endParaRPr lang="de-DE" sz="1900" b="0" dirty="0" smtClean="0"/>
              </a:p>
              <a:p>
                <a:endParaRPr lang="de-DE" sz="1900" b="0" dirty="0"/>
              </a:p>
              <a:p>
                <a:endParaRPr lang="de-DE" sz="1900" b="0" dirty="0" smtClean="0"/>
              </a:p>
              <a:p>
                <a:endParaRPr lang="de-DE" sz="1900" b="0" dirty="0"/>
              </a:p>
              <a:p>
                <a:endParaRPr lang="de-DE" sz="1900" b="0" dirty="0" smtClean="0"/>
              </a:p>
              <a:p>
                <a:endParaRPr lang="de-DE" sz="1900" b="0" dirty="0"/>
              </a:p>
              <a:p>
                <a:endParaRPr lang="de-DE" sz="1900" b="0" dirty="0" smtClean="0"/>
              </a:p>
              <a:p>
                <a:endParaRPr lang="de-DE" sz="1900" b="0" dirty="0"/>
              </a:p>
              <a:p>
                <a:r>
                  <a:rPr lang="de-DE" sz="1900" b="0" dirty="0" smtClean="0"/>
                  <a:t>2 </a:t>
                </a:r>
                <a:r>
                  <a:rPr lang="de-DE" sz="1900" b="0" dirty="0" err="1" smtClean="0"/>
                  <a:t>instances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of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model</a:t>
                </a:r>
                <a:r>
                  <a:rPr lang="de-DE" sz="1900" b="0" dirty="0" smtClean="0"/>
                  <a:t>: </a:t>
                </a:r>
                <a:r>
                  <a:rPr lang="de-DE" sz="1900" dirty="0" smtClean="0"/>
                  <a:t>Primer </a:t>
                </a:r>
                <a:r>
                  <a:rPr lang="de-DE" sz="1900" b="0" dirty="0" smtClean="0"/>
                  <a:t>(</a:t>
                </a:r>
                <a:r>
                  <a:rPr lang="de-DE" sz="1900" b="0" dirty="0" err="1" smtClean="0"/>
                  <a:t>accepts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only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correct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spelling</a:t>
                </a:r>
                <a:r>
                  <a:rPr lang="de-DE" sz="1900" b="0" dirty="0" smtClean="0"/>
                  <a:t>)      vs.          </a:t>
                </a:r>
                <a:r>
                  <a:rPr lang="de-DE" sz="1900" dirty="0" err="1" smtClean="0"/>
                  <a:t>LdS</a:t>
                </a:r>
                <a:r>
                  <a:rPr lang="de-DE" sz="1900" b="0" dirty="0" smtClean="0"/>
                  <a:t> (</a:t>
                </a:r>
                <a:r>
                  <a:rPr lang="de-DE" sz="1900" b="0" dirty="0" err="1" smtClean="0"/>
                  <a:t>accepts</a:t>
                </a:r>
                <a:r>
                  <a:rPr lang="de-DE" sz="1900" b="0" dirty="0" smtClean="0"/>
                  <a:t> all </a:t>
                </a:r>
                <a:r>
                  <a:rPr lang="de-DE" sz="1900" b="0" dirty="0" err="1" smtClean="0"/>
                  <a:t>phonetically</a:t>
                </a:r>
                <a:r>
                  <a:rPr lang="de-DE" sz="1900" b="0" dirty="0" smtClean="0"/>
                  <a:t> valid </a:t>
                </a:r>
                <a:r>
                  <a:rPr lang="de-DE" sz="1900" b="0" dirty="0" err="1" smtClean="0"/>
                  <a:t>writings</a:t>
                </a:r>
                <a:r>
                  <a:rPr lang="de-DE" sz="1900" b="0" dirty="0" smtClean="0"/>
                  <a:t>)  </a:t>
                </a:r>
              </a:p>
              <a:p>
                <a:r>
                  <a:rPr lang="de-DE" sz="1900" b="0" dirty="0" err="1" smtClean="0"/>
                  <a:t>To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write</a:t>
                </a:r>
                <a:r>
                  <a:rPr lang="de-DE" sz="1900" b="0" dirty="0" smtClean="0"/>
                  <a:t> „</a:t>
                </a:r>
                <a:r>
                  <a:rPr lang="de-DE" sz="1900" b="0" dirty="0" err="1" smtClean="0"/>
                  <a:t>dog</a:t>
                </a:r>
                <a:r>
                  <a:rPr lang="de-DE" sz="1900" b="0" dirty="0" smtClean="0"/>
                  <a:t>“, </a:t>
                </a:r>
                <a:r>
                  <a:rPr lang="de-DE" sz="1900" b="0" i="1" dirty="0" err="1" smtClean="0"/>
                  <a:t>doc</a:t>
                </a:r>
                <a:r>
                  <a:rPr lang="de-DE" sz="1900" b="0" i="1" dirty="0" smtClean="0"/>
                  <a:t> </a:t>
                </a:r>
                <a:r>
                  <a:rPr lang="de-DE" sz="1900" b="0" dirty="0" err="1" smtClean="0"/>
                  <a:t>and</a:t>
                </a:r>
                <a:r>
                  <a:rPr lang="de-DE" sz="1900" b="0" dirty="0" smtClean="0"/>
                  <a:t> </a:t>
                </a:r>
                <a:r>
                  <a:rPr lang="de-DE" sz="1900" b="0" i="1" dirty="0" err="1" smtClean="0"/>
                  <a:t>dug</a:t>
                </a:r>
                <a:r>
                  <a:rPr lang="de-DE" sz="1900" b="0" i="1" dirty="0" smtClean="0"/>
                  <a:t> </a:t>
                </a:r>
                <a:r>
                  <a:rPr lang="de-DE" sz="1900" b="0" dirty="0" err="1" smtClean="0"/>
                  <a:t>would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be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corrected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to</a:t>
                </a:r>
                <a:r>
                  <a:rPr lang="de-DE" sz="1900" b="0" dirty="0" smtClean="0"/>
                  <a:t> </a:t>
                </a:r>
                <a:r>
                  <a:rPr lang="de-DE" sz="1900" b="0" i="1" dirty="0" err="1" smtClean="0"/>
                  <a:t>dog</a:t>
                </a:r>
                <a:r>
                  <a:rPr lang="de-DE" sz="1900" b="0" i="1" dirty="0" smtClean="0"/>
                  <a:t> </a:t>
                </a:r>
                <a:r>
                  <a:rPr lang="de-DE" sz="1900" b="0" dirty="0" err="1" smtClean="0"/>
                  <a:t>by</a:t>
                </a:r>
                <a:r>
                  <a:rPr lang="de-DE" sz="1900" b="0" dirty="0" smtClean="0"/>
                  <a:t> primer </a:t>
                </a:r>
                <a:r>
                  <a:rPr lang="de-DE" sz="1900" b="0" dirty="0" err="1" smtClean="0"/>
                  <a:t>instance</a:t>
                </a:r>
                <a:r>
                  <a:rPr lang="de-DE" sz="1900" b="0" dirty="0" smtClean="0"/>
                  <a:t>, </a:t>
                </a:r>
                <a:r>
                  <a:rPr lang="de-DE" sz="1900" b="0" dirty="0" err="1" smtClean="0"/>
                  <a:t>whereas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LdS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instance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would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only</a:t>
                </a:r>
                <a:r>
                  <a:rPr lang="de-DE" sz="1900" b="0" dirty="0" smtClean="0"/>
                  <a:t> </a:t>
                </a:r>
                <a:r>
                  <a:rPr lang="de-DE" sz="1900" b="0" dirty="0" err="1" smtClean="0"/>
                  <a:t>correct</a:t>
                </a:r>
                <a:r>
                  <a:rPr lang="de-DE" sz="1900" b="0" dirty="0" smtClean="0"/>
                  <a:t> </a:t>
                </a:r>
                <a:r>
                  <a:rPr lang="de-DE" sz="1900" b="0" i="1" dirty="0" err="1" smtClean="0"/>
                  <a:t>dug</a:t>
                </a:r>
                <a:r>
                  <a:rPr lang="de-DE" sz="1900" b="0" i="1" dirty="0" smtClean="0"/>
                  <a:t> </a:t>
                </a:r>
                <a:r>
                  <a:rPr lang="de-DE" sz="1900" b="0" dirty="0" smtClean="0"/>
                  <a:t>but </a:t>
                </a:r>
                <a:r>
                  <a:rPr lang="de-DE" sz="1900" b="0" dirty="0" err="1" smtClean="0"/>
                  <a:t>accept</a:t>
                </a:r>
                <a:r>
                  <a:rPr lang="de-DE" sz="1900" b="0" dirty="0" smtClean="0"/>
                  <a:t> </a:t>
                </a:r>
                <a:r>
                  <a:rPr lang="de-DE" sz="1900" b="0" i="1" dirty="0" err="1" smtClean="0"/>
                  <a:t>doc</a:t>
                </a:r>
                <a:endParaRPr lang="de-DE" sz="1900" b="0" i="1" dirty="0" smtClean="0"/>
              </a:p>
              <a:p>
                <a:endParaRPr lang="de-DE" sz="1900" b="0" dirty="0" smtClean="0"/>
              </a:p>
              <a:p>
                <a:endParaRPr lang="de-DE" sz="1900" b="0" dirty="0" smtClean="0"/>
              </a:p>
              <a:p>
                <a:endParaRPr lang="de-DE" sz="1900" b="0" dirty="0" smtClean="0"/>
              </a:p>
              <a:p>
                <a:endParaRPr lang="de-DE" sz="1900" dirty="0" smtClean="0"/>
              </a:p>
              <a:p>
                <a:endParaRPr lang="en-GB" sz="1900" b="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" y="1541298"/>
                <a:ext cx="9080390" cy="5105035"/>
              </a:xfrm>
              <a:blipFill rotWithShape="1">
                <a:blip r:embed="rId3"/>
                <a:stretch>
                  <a:fillRect l="-403" t="-717" r="-67" b="-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/>
          <p:nvPr/>
        </p:nvPicPr>
        <p:blipFill>
          <a:blip r:embed="rId4"/>
          <a:stretch>
            <a:fillRect/>
          </a:stretch>
        </p:blipFill>
        <p:spPr>
          <a:xfrm>
            <a:off x="3251200" y="2680759"/>
            <a:ext cx="2878666" cy="26278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extfeld 6"/>
          <p:cNvSpPr txBox="1"/>
          <p:nvPr/>
        </p:nvSpPr>
        <p:spPr>
          <a:xfrm>
            <a:off x="948266" y="3733801"/>
            <a:ext cx="13208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Phonemes</a:t>
            </a:r>
            <a:endParaRPr lang="en-GB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497667" y="3918467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443134" y="3908401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7095066" y="3701535"/>
            <a:ext cx="13208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Graphemes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3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 1 – Writing – </a:t>
            </a:r>
            <a:br>
              <a:rPr lang="de-DE" dirty="0" smtClean="0"/>
            </a:br>
            <a:r>
              <a:rPr lang="de-DE" dirty="0" smtClean="0"/>
              <a:t>Properties &amp; Evaluation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6733" y="1557828"/>
            <a:ext cx="8937267" cy="4946339"/>
          </a:xfrm>
        </p:spPr>
        <p:txBody>
          <a:bodyPr>
            <a:normAutofit/>
          </a:bodyPr>
          <a:lstStyle/>
          <a:p>
            <a:r>
              <a:rPr lang="de-DE" b="0" dirty="0" smtClean="0"/>
              <a:t>b-LSTM </a:t>
            </a:r>
            <a:r>
              <a:rPr lang="de-DE" b="0" dirty="0" err="1" smtClean="0"/>
              <a:t>starts</a:t>
            </a:r>
            <a:r>
              <a:rPr lang="de-DE" b="0" dirty="0" smtClean="0"/>
              <a:t> </a:t>
            </a:r>
            <a:r>
              <a:rPr lang="de-DE" b="0" dirty="0" err="1" smtClean="0"/>
              <a:t>from</a:t>
            </a:r>
            <a:r>
              <a:rPr lang="de-DE" b="0" dirty="0" smtClean="0"/>
              <a:t> </a:t>
            </a:r>
            <a:r>
              <a:rPr lang="de-DE" b="0" dirty="0" err="1" smtClean="0"/>
              <a:t>scratch</a:t>
            </a:r>
            <a:r>
              <a:rPr lang="de-DE" b="0" dirty="0" smtClean="0"/>
              <a:t> like </a:t>
            </a:r>
            <a:r>
              <a:rPr lang="de-DE" b="0" dirty="0" err="1" smtClean="0"/>
              <a:t>child</a:t>
            </a:r>
            <a:r>
              <a:rPr lang="de-DE" b="0" dirty="0" smtClean="0"/>
              <a:t> </a:t>
            </a:r>
            <a:r>
              <a:rPr lang="de-DE" b="0" dirty="0" err="1" smtClean="0"/>
              <a:t>does</a:t>
            </a:r>
            <a:endParaRPr lang="de-DE" b="0" dirty="0" smtClean="0"/>
          </a:p>
          <a:p>
            <a:r>
              <a:rPr lang="de-DE" b="0" dirty="0" smtClean="0"/>
              <a:t>Train 2 </a:t>
            </a:r>
            <a:r>
              <a:rPr lang="de-DE" b="0" dirty="0" err="1" smtClean="0"/>
              <a:t>units</a:t>
            </a:r>
            <a:r>
              <a:rPr lang="de-DE" b="0" dirty="0" smtClean="0"/>
              <a:t> </a:t>
            </a:r>
            <a:r>
              <a:rPr lang="de-DE" b="0" dirty="0" err="1" smtClean="0"/>
              <a:t>of</a:t>
            </a:r>
            <a:r>
              <a:rPr lang="de-DE" b="0" dirty="0" smtClean="0"/>
              <a:t> time (</a:t>
            </a:r>
            <a:r>
              <a:rPr lang="de-DE" b="0" i="1" dirty="0" err="1" smtClean="0"/>
              <a:t>school</a:t>
            </a:r>
            <a:r>
              <a:rPr lang="de-DE" b="0" i="1" dirty="0" smtClean="0"/>
              <a:t> </a:t>
            </a:r>
            <a:r>
              <a:rPr lang="de-DE" b="0" i="1" dirty="0" err="1" smtClean="0"/>
              <a:t>year</a:t>
            </a:r>
            <a:r>
              <a:rPr lang="de-DE" b="0" i="1" dirty="0" smtClean="0"/>
              <a:t> 1-2</a:t>
            </a:r>
            <a:r>
              <a:rPr lang="de-DE" b="0" dirty="0" smtClean="0"/>
              <a:t>) </a:t>
            </a:r>
            <a:r>
              <a:rPr lang="de-DE" b="0" dirty="0" err="1" smtClean="0"/>
              <a:t>with</a:t>
            </a:r>
            <a:r>
              <a:rPr lang="de-DE" b="0" dirty="0" smtClean="0"/>
              <a:t> individual </a:t>
            </a:r>
            <a:r>
              <a:rPr lang="de-DE" b="0" dirty="0" err="1" smtClean="0"/>
              <a:t>methods</a:t>
            </a:r>
            <a:r>
              <a:rPr lang="de-DE" b="0" dirty="0" smtClean="0"/>
              <a:t> (primer </a:t>
            </a:r>
            <a:r>
              <a:rPr lang="de-DE" b="0" dirty="0" err="1" smtClean="0"/>
              <a:t>vs</a:t>
            </a:r>
            <a:r>
              <a:rPr lang="de-DE" b="0" dirty="0" smtClean="0"/>
              <a:t> </a:t>
            </a:r>
            <a:r>
              <a:rPr lang="de-DE" b="0" dirty="0" err="1" smtClean="0"/>
              <a:t>LdS</a:t>
            </a:r>
            <a:r>
              <a:rPr lang="de-DE" b="0" dirty="0" smtClean="0"/>
              <a:t>), </a:t>
            </a:r>
            <a:r>
              <a:rPr lang="de-DE" b="0" dirty="0" err="1" smtClean="0"/>
              <a:t>then</a:t>
            </a:r>
            <a:r>
              <a:rPr lang="de-DE" b="0" dirty="0" smtClean="0"/>
              <a:t> </a:t>
            </a:r>
            <a:r>
              <a:rPr lang="de-DE" b="0" dirty="0" err="1" smtClean="0"/>
              <a:t>both</a:t>
            </a:r>
            <a:r>
              <a:rPr lang="de-DE" b="0" dirty="0" smtClean="0"/>
              <a:t> </a:t>
            </a:r>
            <a:r>
              <a:rPr lang="de-DE" b="0" dirty="0" err="1" smtClean="0"/>
              <a:t>model</a:t>
            </a:r>
            <a:r>
              <a:rPr lang="de-DE" b="0" dirty="0" smtClean="0"/>
              <a:t> </a:t>
            </a:r>
            <a:r>
              <a:rPr lang="de-DE" b="0" dirty="0" err="1" smtClean="0"/>
              <a:t>instances</a:t>
            </a:r>
            <a:r>
              <a:rPr lang="de-DE" b="0" dirty="0" smtClean="0"/>
              <a:t> </a:t>
            </a:r>
            <a:r>
              <a:rPr lang="de-DE" b="0" dirty="0" err="1" smtClean="0"/>
              <a:t>with</a:t>
            </a:r>
            <a:r>
              <a:rPr lang="de-DE" b="0" dirty="0" smtClean="0"/>
              <a:t> primer </a:t>
            </a:r>
            <a:r>
              <a:rPr lang="de-DE" b="0" dirty="0" err="1" smtClean="0"/>
              <a:t>method</a:t>
            </a:r>
            <a:r>
              <a:rPr lang="de-DE" b="0" dirty="0" smtClean="0"/>
              <a:t> </a:t>
            </a:r>
            <a:r>
              <a:rPr lang="de-DE" b="0" dirty="0" err="1" smtClean="0"/>
              <a:t>for</a:t>
            </a:r>
            <a:r>
              <a:rPr lang="de-DE" b="0" dirty="0"/>
              <a:t> </a:t>
            </a:r>
            <a:r>
              <a:rPr lang="de-DE" b="0" dirty="0" smtClean="0"/>
              <a:t>2 </a:t>
            </a:r>
            <a:r>
              <a:rPr lang="de-DE" b="0" dirty="0" err="1" smtClean="0"/>
              <a:t>units</a:t>
            </a:r>
            <a:r>
              <a:rPr lang="de-DE" b="0" dirty="0" smtClean="0"/>
              <a:t> </a:t>
            </a:r>
            <a:r>
              <a:rPr lang="de-DE" b="0" dirty="0" err="1" smtClean="0"/>
              <a:t>of</a:t>
            </a:r>
            <a:r>
              <a:rPr lang="de-DE" b="0" dirty="0" smtClean="0"/>
              <a:t> time (</a:t>
            </a:r>
            <a:r>
              <a:rPr lang="de-DE" b="0" i="1" dirty="0" err="1" smtClean="0"/>
              <a:t>school</a:t>
            </a:r>
            <a:r>
              <a:rPr lang="de-DE" b="0" i="1" dirty="0" smtClean="0"/>
              <a:t> </a:t>
            </a:r>
            <a:r>
              <a:rPr lang="de-DE" b="0" i="1" dirty="0" err="1" smtClean="0"/>
              <a:t>year</a:t>
            </a:r>
            <a:r>
              <a:rPr lang="de-DE" b="0" i="1" dirty="0" smtClean="0"/>
              <a:t> 3-4</a:t>
            </a:r>
            <a:r>
              <a:rPr lang="de-DE" b="0" dirty="0" smtClean="0"/>
              <a:t>)</a:t>
            </a:r>
          </a:p>
          <a:p>
            <a:endParaRPr lang="de-DE" b="0" dirty="0"/>
          </a:p>
          <a:p>
            <a:endParaRPr lang="de-DE" b="0" dirty="0" smtClean="0"/>
          </a:p>
          <a:p>
            <a:r>
              <a:rPr lang="de-DE" b="0" dirty="0" err="1" smtClean="0"/>
              <a:t>Evaluate</a:t>
            </a:r>
            <a:r>
              <a:rPr lang="de-DE" b="0" dirty="0" smtClean="0"/>
              <a:t> </a:t>
            </a:r>
            <a:r>
              <a:rPr lang="de-DE" b="0" dirty="0" err="1" smtClean="0"/>
              <a:t>both</a:t>
            </a:r>
            <a:r>
              <a:rPr lang="de-DE" b="0" dirty="0" smtClean="0"/>
              <a:t> </a:t>
            </a:r>
            <a:r>
              <a:rPr lang="de-DE" b="0" dirty="0" err="1" smtClean="0"/>
              <a:t>model</a:t>
            </a:r>
            <a:r>
              <a:rPr lang="de-DE" b="0" dirty="0" smtClean="0"/>
              <a:t> </a:t>
            </a:r>
            <a:r>
              <a:rPr lang="de-DE" b="0" dirty="0" err="1" smtClean="0"/>
              <a:t>instances</a:t>
            </a:r>
            <a:r>
              <a:rPr lang="de-DE" b="0" dirty="0" smtClean="0"/>
              <a:t> on same </a:t>
            </a:r>
            <a:r>
              <a:rPr lang="de-DE" b="0" dirty="0" err="1" smtClean="0"/>
              <a:t>writing</a:t>
            </a:r>
            <a:r>
              <a:rPr lang="de-DE" b="0" dirty="0" smtClean="0"/>
              <a:t> </a:t>
            </a:r>
            <a:r>
              <a:rPr lang="de-DE" b="0" dirty="0" err="1" smtClean="0"/>
              <a:t>test</a:t>
            </a:r>
            <a:endParaRPr lang="de-DE" b="0" dirty="0" smtClean="0"/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a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accurate</a:t>
            </a:r>
            <a:r>
              <a:rPr lang="de-DE" dirty="0" smtClean="0"/>
              <a:t> P2G </a:t>
            </a:r>
            <a:r>
              <a:rPr lang="de-DE" dirty="0" err="1" smtClean="0"/>
              <a:t>mapping</a:t>
            </a:r>
            <a:r>
              <a:rPr lang="de-DE" dirty="0"/>
              <a:t>?</a:t>
            </a:r>
            <a:r>
              <a:rPr lang="de-DE" b="0" dirty="0" smtClean="0"/>
              <a:t>	</a:t>
            </a:r>
          </a:p>
          <a:p>
            <a:r>
              <a:rPr lang="de-DE" b="0" dirty="0" smtClean="0"/>
              <a:t>Further </a:t>
            </a:r>
            <a:r>
              <a:rPr lang="de-DE" b="0" dirty="0" err="1" smtClean="0"/>
              <a:t>simulations</a:t>
            </a:r>
            <a:r>
              <a:rPr lang="de-DE" b="0" dirty="0" smtClean="0"/>
              <a:t> </a:t>
            </a:r>
            <a:r>
              <a:rPr lang="de-DE" b="0" dirty="0" err="1" smtClean="0"/>
              <a:t>depending</a:t>
            </a:r>
            <a:r>
              <a:rPr lang="de-DE" b="0" dirty="0" smtClean="0"/>
              <a:t> on </a:t>
            </a:r>
            <a:r>
              <a:rPr lang="de-DE" b="0" dirty="0" err="1" smtClean="0"/>
              <a:t>the</a:t>
            </a:r>
            <a:r>
              <a:rPr lang="de-DE" b="0" dirty="0" smtClean="0"/>
              <a:t> </a:t>
            </a:r>
            <a:r>
              <a:rPr lang="de-DE" b="0" dirty="0" err="1" smtClean="0"/>
              <a:t>results</a:t>
            </a:r>
            <a:endParaRPr lang="de-DE" b="0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smtClean="0"/>
              <a:t>e.g. primer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outperforms</a:t>
            </a:r>
            <a:r>
              <a:rPr lang="de-DE" dirty="0" smtClean="0"/>
              <a:t> </a:t>
            </a:r>
            <a:r>
              <a:rPr lang="de-DE" dirty="0" err="1" smtClean="0"/>
              <a:t>LdS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: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primer-training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LdS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catch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primer </a:t>
            </a:r>
            <a:r>
              <a:rPr lang="de-DE" dirty="0" err="1" smtClean="0"/>
              <a:t>instance</a:t>
            </a:r>
            <a:r>
              <a:rPr lang="de-DE" dirty="0" smtClean="0"/>
              <a:t>?</a:t>
            </a:r>
          </a:p>
          <a:p>
            <a:pPr lvl="1"/>
            <a:endParaRPr lang="de-DE" b="0" dirty="0" smtClean="0"/>
          </a:p>
          <a:p>
            <a:pPr marL="0" indent="0">
              <a:buNone/>
            </a:pPr>
            <a:endParaRPr lang="de-DE" b="0" dirty="0" smtClean="0"/>
          </a:p>
          <a:p>
            <a:pPr marL="0" indent="0">
              <a:buNone/>
            </a:pP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054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6000" y="604044"/>
            <a:ext cx="5176961" cy="276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262467" y="56356"/>
            <a:ext cx="8881533" cy="547688"/>
          </a:xfrm>
        </p:spPr>
        <p:txBody>
          <a:bodyPr/>
          <a:lstStyle/>
          <a:p>
            <a:r>
              <a:rPr lang="de-DE" sz="4000" dirty="0" smtClean="0"/>
              <a:t>Part 2 – Writing &amp; Reading – Intuition </a:t>
            </a:r>
            <a:endParaRPr lang="en-GB" sz="4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79" y="3657600"/>
            <a:ext cx="5457165" cy="285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6"/>
          <p:cNvCxnSpPr/>
          <p:nvPr/>
        </p:nvCxnSpPr>
        <p:spPr>
          <a:xfrm flipV="1">
            <a:off x="0" y="3563601"/>
            <a:ext cx="9144000" cy="3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/>
          <p:cNvSpPr txBox="1">
            <a:spLocks/>
          </p:cNvSpPr>
          <p:nvPr/>
        </p:nvSpPr>
        <p:spPr>
          <a:xfrm>
            <a:off x="-93133" y="1594880"/>
            <a:ext cx="2544233" cy="1021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i="1" kern="1200" cap="none" baseline="0">
                <a:solidFill>
                  <a:srgbClr val="04054B"/>
                </a:solidFill>
                <a:latin typeface="Baskerville"/>
                <a:ea typeface="+mj-ea"/>
                <a:cs typeface="Baskerville"/>
              </a:defRPr>
            </a:lvl1pPr>
          </a:lstStyle>
          <a:p>
            <a:r>
              <a:rPr lang="de-DE" sz="2500" b="1" dirty="0" err="1" smtClean="0"/>
              <a:t>Before</a:t>
            </a:r>
            <a:r>
              <a:rPr lang="de-DE" sz="2500" b="1" dirty="0" smtClean="0"/>
              <a:t> </a:t>
            </a:r>
          </a:p>
          <a:p>
            <a:r>
              <a:rPr lang="de-DE" sz="2500" b="1" dirty="0" err="1" smtClean="0"/>
              <a:t>training</a:t>
            </a:r>
            <a:endParaRPr lang="en-GB" sz="25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14302" y="4981547"/>
            <a:ext cx="2544233" cy="1021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i="1" kern="1200" cap="none" baseline="0">
                <a:solidFill>
                  <a:srgbClr val="04054B"/>
                </a:solidFill>
                <a:latin typeface="Baskerville"/>
                <a:ea typeface="+mj-ea"/>
                <a:cs typeface="Baskerville"/>
              </a:defRPr>
            </a:lvl1pPr>
          </a:lstStyle>
          <a:p>
            <a:r>
              <a:rPr lang="de-DE" sz="2500" b="1" dirty="0" smtClean="0"/>
              <a:t>After</a:t>
            </a:r>
          </a:p>
          <a:p>
            <a:r>
              <a:rPr lang="de-DE" sz="2500" b="1" dirty="0" err="1" smtClean="0"/>
              <a:t>training</a:t>
            </a:r>
            <a:endParaRPr lang="en-GB" sz="2500" b="1" dirty="0"/>
          </a:p>
        </p:txBody>
      </p:sp>
    </p:spTree>
    <p:extLst>
      <p:ext uri="{BB962C8B-B14F-4D97-AF65-F5344CB8AC3E}">
        <p14:creationId xmlns:p14="http://schemas.microsoft.com/office/powerpoint/2010/main" val="13963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10" y="1649650"/>
            <a:ext cx="5293822" cy="410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547688"/>
          </a:xfrm>
        </p:spPr>
        <p:txBody>
          <a:bodyPr/>
          <a:lstStyle/>
          <a:p>
            <a:r>
              <a:rPr lang="de-DE" sz="3400" dirty="0" smtClean="0"/>
              <a:t>Part 2 – Writing &amp; Reading - Implementation</a:t>
            </a:r>
            <a:endParaRPr lang="en-GB" sz="3400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63500" y="728133"/>
            <a:ext cx="9080500" cy="5990167"/>
          </a:xfrm>
        </p:spPr>
        <p:txBody>
          <a:bodyPr>
            <a:normAutofit/>
          </a:bodyPr>
          <a:lstStyle/>
          <a:p>
            <a:r>
              <a:rPr lang="de-DE" sz="1800" dirty="0" smtClean="0"/>
              <a:t>Task:</a:t>
            </a:r>
            <a:r>
              <a:rPr lang="de-DE" sz="1800" b="0" dirty="0" smtClean="0"/>
              <a:t> </a:t>
            </a:r>
            <a:r>
              <a:rPr lang="de-DE" sz="1800" b="0" dirty="0" err="1"/>
              <a:t>Convert</a:t>
            </a:r>
            <a:r>
              <a:rPr lang="de-DE" sz="1800" b="0" dirty="0"/>
              <a:t> a </a:t>
            </a:r>
            <a:r>
              <a:rPr lang="de-DE" sz="1800" b="0" dirty="0" err="1"/>
              <a:t>given</a:t>
            </a:r>
            <a:r>
              <a:rPr lang="de-DE" sz="1800" b="0" dirty="0"/>
              <a:t> </a:t>
            </a:r>
            <a:r>
              <a:rPr lang="de-DE" sz="1800" b="0" dirty="0" err="1"/>
              <a:t>sequence</a:t>
            </a:r>
            <a:r>
              <a:rPr lang="de-DE" sz="1800" b="0" dirty="0"/>
              <a:t> </a:t>
            </a:r>
            <a:r>
              <a:rPr lang="de-DE" sz="1800" b="0" dirty="0" err="1"/>
              <a:t>of</a:t>
            </a:r>
            <a:r>
              <a:rPr lang="de-DE" sz="1800" b="0" dirty="0"/>
              <a:t> </a:t>
            </a:r>
            <a:r>
              <a:rPr lang="de-DE" sz="1800" b="0" dirty="0" err="1"/>
              <a:t>phonemes</a:t>
            </a:r>
            <a:r>
              <a:rPr lang="de-DE" sz="1800" b="0" dirty="0"/>
              <a:t> </a:t>
            </a:r>
            <a:r>
              <a:rPr lang="de-DE" sz="1800" b="0" dirty="0" err="1"/>
              <a:t>into</a:t>
            </a:r>
            <a:r>
              <a:rPr lang="de-DE" sz="1800" b="0" dirty="0"/>
              <a:t> a </a:t>
            </a:r>
            <a:r>
              <a:rPr lang="de-DE" sz="1800" b="0" dirty="0" err="1"/>
              <a:t>sequence</a:t>
            </a:r>
            <a:r>
              <a:rPr lang="de-DE" sz="1800" b="0" dirty="0"/>
              <a:t> </a:t>
            </a:r>
            <a:r>
              <a:rPr lang="de-DE" sz="1800" b="0" dirty="0" err="1"/>
              <a:t>of</a:t>
            </a:r>
            <a:r>
              <a:rPr lang="de-DE" sz="1800" b="0" dirty="0"/>
              <a:t> </a:t>
            </a:r>
            <a:r>
              <a:rPr lang="de-DE" sz="1800" b="0" dirty="0" err="1"/>
              <a:t>graphemes</a:t>
            </a:r>
            <a:r>
              <a:rPr lang="de-DE" sz="1800" b="0" dirty="0"/>
              <a:t> </a:t>
            </a:r>
            <a:r>
              <a:rPr lang="de-DE" sz="1800" b="0" dirty="0" smtClean="0"/>
              <a:t>(</a:t>
            </a:r>
            <a:r>
              <a:rPr lang="de-DE" sz="1800" b="0" dirty="0" err="1" smtClean="0"/>
              <a:t>see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part</a:t>
            </a:r>
            <a:r>
              <a:rPr lang="de-DE" sz="1800" b="0" dirty="0" smtClean="0"/>
              <a:t> 1), </a:t>
            </a:r>
            <a:r>
              <a:rPr lang="de-DE" sz="1800" b="0" dirty="0" err="1" smtClean="0"/>
              <a:t>then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convert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the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potentially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corrected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grapheme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sequence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into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phonetic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sequence</a:t>
            </a:r>
            <a:endParaRPr lang="de-DE" sz="1800" b="0" dirty="0"/>
          </a:p>
          <a:p>
            <a:pPr lvl="1"/>
            <a:r>
              <a:rPr lang="de-DE" sz="1800" b="0" dirty="0" smtClean="0"/>
              <a:t>First P2G, </a:t>
            </a:r>
            <a:r>
              <a:rPr lang="de-DE" sz="1800" b="0" dirty="0" err="1" smtClean="0"/>
              <a:t>then</a:t>
            </a:r>
            <a:r>
              <a:rPr lang="de-DE" sz="1800" b="0" dirty="0" smtClean="0"/>
              <a:t> G2P </a:t>
            </a:r>
            <a:r>
              <a:rPr lang="de-DE" sz="1800" b="0" dirty="0" smtClean="0">
                <a:sym typeface="Wingdings" panose="05000000000000000000" pitchFamily="2" charset="2"/>
              </a:rPr>
              <a:t> </a:t>
            </a:r>
            <a:r>
              <a:rPr lang="de-DE" sz="1800" b="1" dirty="0" smtClean="0"/>
              <a:t>auto-</a:t>
            </a:r>
            <a:r>
              <a:rPr lang="de-DE" sz="1800" b="1" dirty="0" err="1" smtClean="0"/>
              <a:t>encoding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bidirectional</a:t>
            </a:r>
            <a:r>
              <a:rPr lang="de-DE" sz="1800" b="1" dirty="0" smtClean="0"/>
              <a:t> LSTM</a:t>
            </a:r>
          </a:p>
          <a:p>
            <a:pPr lvl="1"/>
            <a:endParaRPr lang="de-DE" sz="1800" dirty="0"/>
          </a:p>
          <a:p>
            <a:pPr marL="461962" lvl="1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 smtClean="0"/>
          </a:p>
          <a:p>
            <a:pPr marL="0" indent="0">
              <a:buNone/>
            </a:pPr>
            <a:endParaRPr lang="de-DE" sz="1800" b="0" dirty="0" smtClean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 smtClean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 smtClean="0"/>
          </a:p>
          <a:p>
            <a:pPr marL="0" indent="0">
              <a:buNone/>
            </a:pPr>
            <a:endParaRPr lang="de-DE" sz="1800" b="0" dirty="0"/>
          </a:p>
          <a:p>
            <a:pPr marL="0" indent="0">
              <a:buNone/>
            </a:pPr>
            <a:endParaRPr lang="de-DE" sz="1800" b="0" dirty="0" smtClean="0"/>
          </a:p>
          <a:p>
            <a:pPr marL="0" indent="0">
              <a:buNone/>
            </a:pPr>
            <a:endParaRPr lang="de-DE" sz="1800" b="0" dirty="0" smtClean="0"/>
          </a:p>
          <a:p>
            <a:pPr marL="0" indent="0">
              <a:buNone/>
            </a:pPr>
            <a:r>
              <a:rPr lang="de-DE" sz="1800" b="0" dirty="0" smtClean="0"/>
              <a:t>	</a:t>
            </a:r>
            <a:r>
              <a:rPr lang="de-DE" sz="1800" b="0" dirty="0" err="1" smtClean="0"/>
              <a:t>Phonetic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feedback</a:t>
            </a:r>
            <a:r>
              <a:rPr lang="de-DE" sz="1800" b="0" dirty="0" smtClean="0"/>
              <a:t> (7) </a:t>
            </a:r>
            <a:r>
              <a:rPr lang="de-DE" sz="1800" b="0" dirty="0" err="1" smtClean="0"/>
              <a:t>is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identical</a:t>
            </a:r>
            <a:r>
              <a:rPr lang="de-DE" sz="1800" b="0" dirty="0" smtClean="0"/>
              <a:t> in </a:t>
            </a:r>
            <a:r>
              <a:rPr lang="de-DE" sz="1800" b="0" dirty="0" err="1" smtClean="0"/>
              <a:t>both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model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instances</a:t>
            </a:r>
            <a:r>
              <a:rPr lang="de-DE" sz="1800" b="0" dirty="0" smtClean="0"/>
              <a:t>, (</a:t>
            </a:r>
            <a:r>
              <a:rPr lang="de-DE" sz="1800" b="0" dirty="0" err="1" smtClean="0"/>
              <a:t>only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correct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pronunciation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is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accepted</a:t>
            </a:r>
            <a:r>
              <a:rPr lang="de-DE" sz="1800" b="0" dirty="0" smtClean="0"/>
              <a:t>) </a:t>
            </a:r>
            <a:r>
              <a:rPr lang="de-DE" sz="1800" b="0" dirty="0" err="1" smtClean="0"/>
              <a:t>while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orthographic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feedback</a:t>
            </a:r>
            <a:r>
              <a:rPr lang="de-DE" sz="1800" b="0" dirty="0" smtClean="0"/>
              <a:t> (4) </a:t>
            </a:r>
            <a:r>
              <a:rPr lang="de-DE" sz="1800" b="0" dirty="0" err="1" smtClean="0"/>
              <a:t>is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differrent</a:t>
            </a:r>
            <a:r>
              <a:rPr lang="de-DE" sz="1800" b="0" dirty="0" smtClean="0"/>
              <a:t> (</a:t>
            </a:r>
            <a:r>
              <a:rPr lang="de-DE" sz="1800" b="0" dirty="0" err="1" smtClean="0"/>
              <a:t>see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part</a:t>
            </a:r>
            <a:r>
              <a:rPr lang="de-DE" sz="1800" b="0" dirty="0" smtClean="0"/>
              <a:t> 1)</a:t>
            </a:r>
            <a:endParaRPr lang="de-DE" sz="1800" dirty="0" smtClean="0"/>
          </a:p>
          <a:p>
            <a:endParaRPr lang="en-GB" sz="1800" b="0" dirty="0"/>
          </a:p>
        </p:txBody>
      </p:sp>
      <p:sp>
        <p:nvSpPr>
          <p:cNvPr id="4" name="Pfeil nach rechts 3"/>
          <p:cNvSpPr/>
          <p:nvPr/>
        </p:nvSpPr>
        <p:spPr>
          <a:xfrm>
            <a:off x="294490" y="5751222"/>
            <a:ext cx="570728" cy="278295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/>
          <p:cNvSpPr txBox="1"/>
          <p:nvPr/>
        </p:nvSpPr>
        <p:spPr>
          <a:xfrm>
            <a:off x="6757315" y="180866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(7)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792115" y="518686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(4)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7318" y="337978"/>
            <a:ext cx="7415968" cy="548640"/>
          </a:xfrm>
        </p:spPr>
        <p:txBody>
          <a:bodyPr/>
          <a:lstStyle/>
          <a:p>
            <a:r>
              <a:rPr lang="de-DE" dirty="0" smtClean="0"/>
              <a:t>Part 2 – Writing &amp; Reading – Properties &amp; Evaluation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6733" y="1557828"/>
            <a:ext cx="8722581" cy="4946339"/>
          </a:xfrm>
        </p:spPr>
        <p:txBody>
          <a:bodyPr>
            <a:noAutofit/>
          </a:bodyPr>
          <a:lstStyle/>
          <a:p>
            <a:r>
              <a:rPr lang="de-DE" sz="2100" b="0" dirty="0" smtClean="0"/>
              <a:t>Extension </a:t>
            </a:r>
            <a:r>
              <a:rPr lang="de-DE" sz="2100" b="0" dirty="0" err="1" smtClean="0"/>
              <a:t>of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writing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model</a:t>
            </a:r>
            <a:r>
              <a:rPr lang="de-DE" sz="2100" b="0" dirty="0" smtClean="0"/>
              <a:t> (</a:t>
            </a:r>
            <a:r>
              <a:rPr lang="de-DE" sz="2100" b="0" dirty="0" err="1" smtClean="0"/>
              <a:t>part</a:t>
            </a:r>
            <a:r>
              <a:rPr lang="de-DE" sz="2100" b="0" dirty="0" smtClean="0"/>
              <a:t> 1) </a:t>
            </a:r>
            <a:r>
              <a:rPr lang="de-DE" sz="2100" b="0" dirty="0" err="1" smtClean="0"/>
              <a:t>by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reading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component</a:t>
            </a:r>
            <a:r>
              <a:rPr lang="de-DE" sz="2100" b="0" dirty="0" smtClean="0"/>
              <a:t>: </a:t>
            </a:r>
            <a:r>
              <a:rPr lang="de-DE" sz="2100" b="0" dirty="0" err="1" smtClean="0"/>
              <a:t>Both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model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instances</a:t>
            </a:r>
            <a:r>
              <a:rPr lang="de-DE" sz="2100" b="0" dirty="0" smtClean="0"/>
              <a:t> (</a:t>
            </a:r>
            <a:r>
              <a:rPr lang="de-DE" sz="2100" b="0" dirty="0" err="1" smtClean="0"/>
              <a:t>LdS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and</a:t>
            </a:r>
            <a:r>
              <a:rPr lang="de-DE" sz="2100" b="0" dirty="0" smtClean="0"/>
              <a:t> primer) </a:t>
            </a:r>
            <a:r>
              <a:rPr lang="de-DE" sz="2100" b="0" dirty="0" err="1" smtClean="0"/>
              <a:t>consist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of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writing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and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reading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module</a:t>
            </a:r>
            <a:r>
              <a:rPr lang="de-DE" sz="2100" b="0" dirty="0" smtClean="0"/>
              <a:t> </a:t>
            </a:r>
          </a:p>
          <a:p>
            <a:r>
              <a:rPr lang="de-DE" sz="2100" b="0" dirty="0" smtClean="0"/>
              <a:t>Training </a:t>
            </a:r>
            <a:r>
              <a:rPr lang="de-DE" sz="2100" b="0" dirty="0" err="1" smtClean="0"/>
              <a:t>identical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to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part</a:t>
            </a:r>
            <a:r>
              <a:rPr lang="de-DE" sz="2100" b="0" dirty="0" smtClean="0"/>
              <a:t> 1: 2 time </a:t>
            </a:r>
            <a:r>
              <a:rPr lang="de-DE" sz="2100" b="0" dirty="0" err="1" smtClean="0"/>
              <a:t>units</a:t>
            </a:r>
            <a:r>
              <a:rPr lang="de-DE" sz="2100" b="0" dirty="0" smtClean="0"/>
              <a:t> (</a:t>
            </a:r>
            <a:r>
              <a:rPr lang="de-DE" sz="2100" b="0" i="1" dirty="0" err="1" smtClean="0"/>
              <a:t>school</a:t>
            </a:r>
            <a:r>
              <a:rPr lang="de-DE" sz="2100" b="0" i="1" dirty="0" smtClean="0"/>
              <a:t> </a:t>
            </a:r>
            <a:r>
              <a:rPr lang="de-DE" sz="2100" b="0" i="1" dirty="0" err="1" smtClean="0"/>
              <a:t>year</a:t>
            </a:r>
            <a:r>
              <a:rPr lang="de-DE" sz="2100" b="0" i="1" dirty="0" smtClean="0"/>
              <a:t> 1-2</a:t>
            </a:r>
            <a:r>
              <a:rPr lang="de-DE" sz="2100" b="0" dirty="0" smtClean="0"/>
              <a:t>) individual </a:t>
            </a:r>
            <a:r>
              <a:rPr lang="de-DE" sz="2100" b="0" dirty="0" err="1" smtClean="0"/>
              <a:t>training</a:t>
            </a:r>
            <a:r>
              <a:rPr lang="de-DE" sz="2100" b="0" dirty="0" smtClean="0"/>
              <a:t> (primer </a:t>
            </a:r>
            <a:r>
              <a:rPr lang="de-DE" sz="2100" b="0" dirty="0" err="1" smtClean="0"/>
              <a:t>or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LdS</a:t>
            </a:r>
            <a:r>
              <a:rPr lang="de-DE" sz="2100" b="0" dirty="0" smtClean="0"/>
              <a:t>),  </a:t>
            </a:r>
            <a:r>
              <a:rPr lang="de-DE" sz="2100" b="0" dirty="0" err="1" smtClean="0"/>
              <a:t>then</a:t>
            </a:r>
            <a:r>
              <a:rPr lang="de-DE" sz="2100" b="0" dirty="0" smtClean="0"/>
              <a:t> 2 time </a:t>
            </a:r>
            <a:r>
              <a:rPr lang="de-DE" sz="2100" b="0" dirty="0" err="1" smtClean="0"/>
              <a:t>units</a:t>
            </a:r>
            <a:r>
              <a:rPr lang="de-DE" sz="2100" b="0" dirty="0" smtClean="0"/>
              <a:t> primer </a:t>
            </a:r>
            <a:r>
              <a:rPr lang="de-DE" sz="2100" b="0" dirty="0" err="1" smtClean="0"/>
              <a:t>training</a:t>
            </a:r>
            <a:r>
              <a:rPr lang="de-DE" sz="2100" b="0" dirty="0" smtClean="0"/>
              <a:t> (</a:t>
            </a:r>
            <a:r>
              <a:rPr lang="de-DE" sz="2100" b="0" i="1" dirty="0" err="1" smtClean="0"/>
              <a:t>school</a:t>
            </a:r>
            <a:r>
              <a:rPr lang="de-DE" sz="2100" b="0" i="1" dirty="0" smtClean="0"/>
              <a:t> </a:t>
            </a:r>
            <a:r>
              <a:rPr lang="de-DE" sz="2100" b="0" i="1" dirty="0" err="1" smtClean="0"/>
              <a:t>year</a:t>
            </a:r>
            <a:r>
              <a:rPr lang="de-DE" sz="2100" b="0" i="1" dirty="0" smtClean="0"/>
              <a:t> </a:t>
            </a:r>
            <a:r>
              <a:rPr lang="de-DE" sz="2100" b="0" dirty="0" smtClean="0"/>
              <a:t>3-4)</a:t>
            </a:r>
          </a:p>
          <a:p>
            <a:endParaRPr lang="de-DE" sz="2100" b="0" dirty="0"/>
          </a:p>
          <a:p>
            <a:pPr marL="0" indent="0">
              <a:buNone/>
            </a:pPr>
            <a:endParaRPr lang="de-DE" sz="2100" b="0" dirty="0" smtClean="0"/>
          </a:p>
          <a:p>
            <a:r>
              <a:rPr lang="de-DE" sz="2100" b="0" dirty="0" err="1" smtClean="0"/>
              <a:t>Evalute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both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model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instances</a:t>
            </a:r>
            <a:r>
              <a:rPr lang="de-DE" sz="2100" b="0" dirty="0" smtClean="0"/>
              <a:t> on same </a:t>
            </a:r>
            <a:r>
              <a:rPr lang="de-DE" sz="2100" b="0" dirty="0" err="1" smtClean="0"/>
              <a:t>writing</a:t>
            </a:r>
            <a:r>
              <a:rPr lang="de-DE" sz="2100" b="0" dirty="0" smtClean="0"/>
              <a:t> &amp; </a:t>
            </a:r>
            <a:r>
              <a:rPr lang="de-DE" sz="2100" b="0" dirty="0" err="1" smtClean="0"/>
              <a:t>reading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test</a:t>
            </a:r>
            <a:endParaRPr lang="de-DE" sz="2100" b="0" dirty="0" smtClean="0"/>
          </a:p>
          <a:p>
            <a:r>
              <a:rPr lang="de-DE" sz="2100" dirty="0" err="1" smtClean="0"/>
              <a:t>Which</a:t>
            </a:r>
            <a:r>
              <a:rPr lang="de-DE" sz="2100" dirty="0" smtClean="0"/>
              <a:t> </a:t>
            </a:r>
            <a:r>
              <a:rPr lang="de-DE" sz="2100" dirty="0" err="1" smtClean="0"/>
              <a:t>model</a:t>
            </a:r>
            <a:r>
              <a:rPr lang="de-DE" sz="2100" dirty="0" smtClean="0"/>
              <a:t> </a:t>
            </a:r>
            <a:r>
              <a:rPr lang="de-DE" sz="2100" dirty="0" err="1" smtClean="0"/>
              <a:t>learnt</a:t>
            </a:r>
            <a:r>
              <a:rPr lang="de-DE" sz="2100" dirty="0" smtClean="0"/>
              <a:t> </a:t>
            </a:r>
            <a:r>
              <a:rPr lang="de-DE" sz="2100" dirty="0" err="1" smtClean="0"/>
              <a:t>the</a:t>
            </a:r>
            <a:r>
              <a:rPr lang="de-DE" sz="2100" dirty="0" smtClean="0"/>
              <a:t> </a:t>
            </a:r>
            <a:r>
              <a:rPr lang="de-DE" sz="2100" dirty="0" err="1" smtClean="0"/>
              <a:t>better</a:t>
            </a:r>
            <a:r>
              <a:rPr lang="de-DE" sz="2100" dirty="0" smtClean="0"/>
              <a:t> P2G (</a:t>
            </a:r>
            <a:r>
              <a:rPr lang="de-DE" sz="2100" dirty="0" err="1" smtClean="0"/>
              <a:t>writing</a:t>
            </a:r>
            <a:r>
              <a:rPr lang="de-DE" sz="2100" dirty="0" smtClean="0"/>
              <a:t>) </a:t>
            </a:r>
            <a:r>
              <a:rPr lang="de-DE" sz="2100" dirty="0" err="1" smtClean="0"/>
              <a:t>and</a:t>
            </a:r>
            <a:r>
              <a:rPr lang="de-DE" sz="2100" dirty="0" smtClean="0"/>
              <a:t> G2P (</a:t>
            </a:r>
            <a:r>
              <a:rPr lang="de-DE" sz="2100" dirty="0" err="1" smtClean="0"/>
              <a:t>reading</a:t>
            </a:r>
            <a:r>
              <a:rPr lang="de-DE" sz="2100" dirty="0" smtClean="0"/>
              <a:t>)?</a:t>
            </a:r>
          </a:p>
          <a:p>
            <a:r>
              <a:rPr lang="de-DE" sz="2100" b="0" dirty="0" err="1" smtClean="0"/>
              <a:t>How</a:t>
            </a:r>
            <a:r>
              <a:rPr lang="de-DE" sz="2100" b="0" dirty="0" smtClean="0"/>
              <a:t> do </a:t>
            </a:r>
            <a:r>
              <a:rPr lang="de-DE" sz="2100" b="0" dirty="0" err="1" smtClean="0"/>
              <a:t>the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types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of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mistakes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the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model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make</a:t>
            </a:r>
            <a:r>
              <a:rPr lang="de-DE" sz="2100" b="0" dirty="0" smtClean="0"/>
              <a:t> </a:t>
            </a:r>
            <a:r>
              <a:rPr lang="de-DE" sz="2100" b="0" dirty="0" err="1" smtClean="0"/>
              <a:t>differ</a:t>
            </a:r>
            <a:r>
              <a:rPr lang="de-DE" sz="2100" b="0" dirty="0" smtClean="0"/>
              <a:t>?</a:t>
            </a:r>
          </a:p>
          <a:p>
            <a:pPr marL="0" indent="0">
              <a:buNone/>
            </a:pPr>
            <a:endParaRPr lang="de-DE" sz="2100" b="0" dirty="0" smtClean="0"/>
          </a:p>
          <a:p>
            <a:pPr marL="0" indent="0">
              <a:buNone/>
            </a:pPr>
            <a:endParaRPr lang="de-DE" sz="2100" b="0" dirty="0"/>
          </a:p>
        </p:txBody>
      </p:sp>
    </p:spTree>
    <p:extLst>
      <p:ext uri="{BB962C8B-B14F-4D97-AF65-F5344CB8AC3E}">
        <p14:creationId xmlns:p14="http://schemas.microsoft.com/office/powerpoint/2010/main" val="2654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Cooperation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" y="1557828"/>
            <a:ext cx="8746067" cy="481757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de-DE" b="0" dirty="0" err="1" smtClean="0"/>
              <a:t>Very</a:t>
            </a:r>
            <a:r>
              <a:rPr lang="de-DE" b="0" dirty="0" smtClean="0"/>
              <a:t> </a:t>
            </a:r>
            <a:r>
              <a:rPr lang="de-DE" b="0" dirty="0" err="1" smtClean="0"/>
              <a:t>interdisciplinary</a:t>
            </a:r>
            <a:r>
              <a:rPr lang="de-DE" b="0" dirty="0" smtClean="0"/>
              <a:t> </a:t>
            </a:r>
            <a:r>
              <a:rPr lang="de-DE" b="0" dirty="0" err="1" smtClean="0"/>
              <a:t>project</a:t>
            </a:r>
            <a:endParaRPr lang="de-DE" b="0" dirty="0"/>
          </a:p>
          <a:p>
            <a:pPr>
              <a:lnSpc>
                <a:spcPct val="130000"/>
              </a:lnSpc>
            </a:pPr>
            <a:r>
              <a:rPr lang="de-DE" b="0" dirty="0" err="1" smtClean="0"/>
              <a:t>No</a:t>
            </a:r>
            <a:r>
              <a:rPr lang="de-DE" b="0" dirty="0" smtClean="0"/>
              <a:t> </a:t>
            </a:r>
            <a:r>
              <a:rPr lang="de-DE" b="0" dirty="0" err="1" smtClean="0"/>
              <a:t>background</a:t>
            </a:r>
            <a:r>
              <a:rPr lang="de-DE" b="0" dirty="0" smtClean="0"/>
              <a:t> in </a:t>
            </a:r>
            <a:r>
              <a:rPr lang="de-DE" b="0" dirty="0" err="1" smtClean="0"/>
              <a:t>Didactics</a:t>
            </a:r>
            <a:r>
              <a:rPr lang="de-DE" b="0" dirty="0" smtClean="0"/>
              <a:t>/</a:t>
            </a:r>
            <a:r>
              <a:rPr lang="de-DE" b="0" dirty="0" err="1" smtClean="0"/>
              <a:t>teaching</a:t>
            </a:r>
            <a:r>
              <a:rPr lang="de-DE" b="0" dirty="0" smtClean="0"/>
              <a:t> </a:t>
            </a:r>
            <a:r>
              <a:rPr lang="de-DE" b="0" dirty="0" err="1" smtClean="0"/>
              <a:t>research</a:t>
            </a:r>
            <a:endParaRPr lang="de-DE" b="0" dirty="0" smtClean="0"/>
          </a:p>
          <a:p>
            <a:pPr>
              <a:lnSpc>
                <a:spcPct val="130000"/>
              </a:lnSpc>
            </a:pPr>
            <a:r>
              <a:rPr lang="de-DE" b="0" dirty="0" smtClean="0"/>
              <a:t>Experience </a:t>
            </a:r>
            <a:r>
              <a:rPr lang="de-DE" b="0" dirty="0" err="1" smtClean="0"/>
              <a:t>with</a:t>
            </a:r>
            <a:r>
              <a:rPr lang="de-DE" b="0" dirty="0" smtClean="0"/>
              <a:t> DL (CNN </a:t>
            </a:r>
            <a:r>
              <a:rPr lang="de-DE" b="0" dirty="0" err="1" smtClean="0"/>
              <a:t>mainly</a:t>
            </a:r>
            <a:r>
              <a:rPr lang="de-DE" b="0" dirty="0" smtClean="0"/>
              <a:t>), </a:t>
            </a:r>
            <a:r>
              <a:rPr lang="de-DE" b="0" dirty="0" err="1" smtClean="0"/>
              <a:t>little</a:t>
            </a:r>
            <a:r>
              <a:rPr lang="de-DE" b="0" dirty="0" smtClean="0"/>
              <a:t> </a:t>
            </a:r>
            <a:r>
              <a:rPr lang="de-DE" b="0" dirty="0" err="1" smtClean="0"/>
              <a:t>experience</a:t>
            </a:r>
            <a:r>
              <a:rPr lang="de-DE" b="0" dirty="0" smtClean="0"/>
              <a:t> </a:t>
            </a:r>
            <a:r>
              <a:rPr lang="de-DE" b="0" dirty="0" err="1" smtClean="0"/>
              <a:t>with</a:t>
            </a:r>
            <a:r>
              <a:rPr lang="de-DE" b="0" dirty="0" smtClean="0"/>
              <a:t> NLP (POS-</a:t>
            </a:r>
            <a:r>
              <a:rPr lang="de-DE" b="0" dirty="0" err="1" smtClean="0"/>
              <a:t>Tagging</a:t>
            </a:r>
            <a:r>
              <a:rPr lang="de-DE" b="0" dirty="0" smtClean="0"/>
              <a:t>) but </a:t>
            </a:r>
            <a:r>
              <a:rPr lang="de-DE" b="0" dirty="0" err="1" smtClean="0"/>
              <a:t>no</a:t>
            </a:r>
            <a:r>
              <a:rPr lang="de-DE" b="0" dirty="0" smtClean="0"/>
              <a:t> </a:t>
            </a:r>
            <a:r>
              <a:rPr lang="de-DE" b="0" dirty="0" err="1" smtClean="0"/>
              <a:t>with</a:t>
            </a:r>
            <a:r>
              <a:rPr lang="de-DE" b="0" dirty="0" smtClean="0"/>
              <a:t> LSTM</a:t>
            </a:r>
            <a:endParaRPr lang="de-DE" b="0" dirty="0"/>
          </a:p>
          <a:p>
            <a:pPr>
              <a:lnSpc>
                <a:spcPct val="130000"/>
              </a:lnSpc>
            </a:pPr>
            <a:r>
              <a:rPr lang="de-DE" b="0" dirty="0" smtClean="0"/>
              <a:t>Chance </a:t>
            </a:r>
            <a:r>
              <a:rPr lang="de-DE" b="0" dirty="0" err="1" smtClean="0"/>
              <a:t>to</a:t>
            </a:r>
            <a:r>
              <a:rPr lang="de-DE" b="0" dirty="0" smtClean="0"/>
              <a:t> do </a:t>
            </a:r>
            <a:r>
              <a:rPr lang="de-DE" b="0" dirty="0" err="1" smtClean="0"/>
              <a:t>pioneering</a:t>
            </a:r>
            <a:r>
              <a:rPr lang="de-DE" b="0" dirty="0" smtClean="0"/>
              <a:t> </a:t>
            </a:r>
            <a:r>
              <a:rPr lang="de-DE" b="0" dirty="0" err="1" smtClean="0"/>
              <a:t>work</a:t>
            </a:r>
            <a:r>
              <a:rPr lang="de-DE" b="0" dirty="0" smtClean="0"/>
              <a:t> </a:t>
            </a:r>
            <a:r>
              <a:rPr lang="de-DE" b="0" dirty="0" err="1" smtClean="0"/>
              <a:t>about</a:t>
            </a:r>
            <a:r>
              <a:rPr lang="de-DE" b="0" dirty="0" smtClean="0"/>
              <a:t> </a:t>
            </a:r>
            <a:r>
              <a:rPr lang="de-DE" b="0" dirty="0" err="1" smtClean="0"/>
              <a:t>LdS</a:t>
            </a:r>
            <a:r>
              <a:rPr lang="de-DE" b="0" dirty="0" smtClean="0"/>
              <a:t> </a:t>
            </a:r>
          </a:p>
          <a:p>
            <a:pPr marL="461962" lvl="1" indent="0">
              <a:buNone/>
            </a:pPr>
            <a:endParaRPr lang="de-DE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5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478313" y="1379538"/>
            <a:ext cx="7046875" cy="2015595"/>
          </a:xfrm>
        </p:spPr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5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7" y="1391201"/>
            <a:ext cx="9059333" cy="50467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700" b="0" dirty="0"/>
              <a:t>[1] Reichen, Jürgen, </a:t>
            </a:r>
            <a:r>
              <a:rPr lang="de-DE" sz="1700" b="0" dirty="0" err="1"/>
              <a:t>and</a:t>
            </a:r>
            <a:r>
              <a:rPr lang="de-DE" sz="1700" b="0" dirty="0"/>
              <a:t> Regina Reichen. </a:t>
            </a:r>
            <a:r>
              <a:rPr lang="de-DE" sz="1700" b="0" i="1" dirty="0"/>
              <a:t>Lesen durch schreiben</a:t>
            </a:r>
            <a:r>
              <a:rPr lang="de-DE" sz="1700" b="0" dirty="0"/>
              <a:t>. </a:t>
            </a:r>
            <a:r>
              <a:rPr lang="de-DE" sz="1700" b="0" dirty="0" err="1"/>
              <a:t>sabe</a:t>
            </a:r>
            <a:r>
              <a:rPr lang="de-DE" sz="1700" b="0" dirty="0"/>
              <a:t> AG, </a:t>
            </a:r>
            <a:r>
              <a:rPr lang="de-DE" sz="1700" b="0" dirty="0" smtClean="0"/>
              <a:t>Verlagsinstitut </a:t>
            </a:r>
            <a:r>
              <a:rPr lang="de-DE" sz="1700" b="0" dirty="0"/>
              <a:t>für </a:t>
            </a:r>
            <a:r>
              <a:rPr lang="de-DE" sz="1700" b="0" dirty="0" smtClean="0"/>
              <a:t>	Lehrmittel</a:t>
            </a:r>
            <a:r>
              <a:rPr lang="de-DE" sz="1700" b="0" dirty="0"/>
              <a:t>, 1988</a:t>
            </a:r>
            <a:r>
              <a:rPr lang="de-DE" sz="1700" b="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0" dirty="0" smtClean="0"/>
              <a:t>[2] </a:t>
            </a:r>
            <a:r>
              <a:rPr lang="de-DE" sz="1700" b="0" dirty="0" smtClean="0"/>
              <a:t>Funke, Reinold. "Erstunterricht nach der Methode Lesen durch Schreiben und Ergebnisse 	schriftsprachlichen Lernens–eine metaanalytische Bestandsaufnahme." </a:t>
            </a:r>
            <a:r>
              <a:rPr lang="de-DE" sz="1700" b="0" i="1" dirty="0" smtClean="0"/>
              <a:t>Didaktik 	Deutsch</a:t>
            </a:r>
            <a:r>
              <a:rPr lang="de-DE" sz="1700" b="0" dirty="0" smtClean="0"/>
              <a:t> 19.36 (2014): 20-41.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0" dirty="0" smtClean="0"/>
              <a:t>[3]</a:t>
            </a:r>
            <a:r>
              <a:rPr lang="en-GB" sz="1700" b="0" dirty="0" smtClean="0"/>
              <a:t> </a:t>
            </a:r>
            <a:r>
              <a:rPr lang="en-GB" sz="1700" b="0" dirty="0"/>
              <a:t>Graves, Alex, and Jürgen </a:t>
            </a:r>
            <a:r>
              <a:rPr lang="en-GB" sz="1700" b="0" dirty="0" err="1"/>
              <a:t>Schmidhuber</a:t>
            </a:r>
            <a:r>
              <a:rPr lang="en-GB" sz="1700" b="0" dirty="0"/>
              <a:t>. "</a:t>
            </a:r>
            <a:r>
              <a:rPr lang="en-GB" sz="1700" b="0" dirty="0" err="1"/>
              <a:t>Framewise</a:t>
            </a:r>
            <a:r>
              <a:rPr lang="en-GB" sz="1700" b="0" dirty="0"/>
              <a:t> phoneme classification </a:t>
            </a:r>
            <a:r>
              <a:rPr lang="en-GB" sz="1700" b="0" dirty="0" smtClean="0"/>
              <a:t>with bidirectional 	LSTM </a:t>
            </a:r>
            <a:r>
              <a:rPr lang="en-GB" sz="1700" b="0" dirty="0"/>
              <a:t>and other neural network architectures." </a:t>
            </a:r>
            <a:r>
              <a:rPr lang="en-GB" sz="1700" b="0" i="1" dirty="0" smtClean="0"/>
              <a:t>Neural </a:t>
            </a:r>
            <a:r>
              <a:rPr lang="en-GB" sz="1700" b="0" i="1" dirty="0"/>
              <a:t>Networks</a:t>
            </a:r>
            <a:r>
              <a:rPr lang="en-GB" sz="1700" b="0" dirty="0"/>
              <a:t> 18.5-6 (2005</a:t>
            </a:r>
            <a:r>
              <a:rPr lang="en-GB" sz="1700" b="0" dirty="0" smtClean="0"/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700" b="0" dirty="0" smtClean="0"/>
              <a:t>[4] Graves</a:t>
            </a:r>
            <a:r>
              <a:rPr lang="en-GB" sz="1700" b="0" dirty="0"/>
              <a:t>, Alex, </a:t>
            </a:r>
            <a:r>
              <a:rPr lang="en-GB" sz="1700" b="0" dirty="0" err="1"/>
              <a:t>Navdeep</a:t>
            </a:r>
            <a:r>
              <a:rPr lang="en-GB" sz="1700" b="0" dirty="0"/>
              <a:t> </a:t>
            </a:r>
            <a:r>
              <a:rPr lang="en-GB" sz="1700" b="0" dirty="0" err="1"/>
              <a:t>Jaitly</a:t>
            </a:r>
            <a:r>
              <a:rPr lang="en-GB" sz="1700" b="0" dirty="0"/>
              <a:t>, and Abdel-</a:t>
            </a:r>
            <a:r>
              <a:rPr lang="en-GB" sz="1700" b="0" dirty="0" err="1"/>
              <a:t>rahman</a:t>
            </a:r>
            <a:r>
              <a:rPr lang="en-GB" sz="1700" b="0" dirty="0"/>
              <a:t> Mohamed. "Hybrid speech recognition with </a:t>
            </a:r>
            <a:r>
              <a:rPr lang="en-GB" sz="1700" b="0" dirty="0" smtClean="0"/>
              <a:t>	deep </a:t>
            </a:r>
            <a:r>
              <a:rPr lang="en-GB" sz="1700" b="0" dirty="0"/>
              <a:t>bidirectional LSTM." </a:t>
            </a:r>
            <a:r>
              <a:rPr lang="en-GB" sz="1700" b="0" i="1" dirty="0"/>
              <a:t>Automatic Speech Recognition and Understanding (ASRU), </a:t>
            </a:r>
            <a:r>
              <a:rPr lang="en-GB" sz="1700" b="0" i="1" dirty="0" smtClean="0"/>
              <a:t>	2013 </a:t>
            </a:r>
            <a:r>
              <a:rPr lang="en-GB" sz="1700" b="0" i="1" dirty="0"/>
              <a:t>IEEE Workshop on</a:t>
            </a:r>
            <a:r>
              <a:rPr lang="en-GB" sz="1700" b="0" dirty="0"/>
              <a:t>. IEEE, 2013.</a:t>
            </a:r>
            <a:endParaRPr lang="en-GB" sz="1700" b="0" dirty="0" smtClean="0"/>
          </a:p>
        </p:txBody>
      </p:sp>
    </p:spTree>
    <p:extLst>
      <p:ext uri="{BB962C8B-B14F-4D97-AF65-F5344CB8AC3E}">
        <p14:creationId xmlns:p14="http://schemas.microsoft.com/office/powerpoint/2010/main" val="41190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- List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4000" y="1391201"/>
            <a:ext cx="8890000" cy="50467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b="0" dirty="0" smtClean="0"/>
              <a:t>Get access to a German corpus with phonetic and </a:t>
            </a:r>
            <a:r>
              <a:rPr lang="en-US" sz="1900" b="0" dirty="0" err="1" smtClean="0"/>
              <a:t>graphemic</a:t>
            </a:r>
            <a:r>
              <a:rPr lang="en-US" sz="1900" b="0" dirty="0" smtClean="0"/>
              <a:t> representations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1700" dirty="0" smtClean="0"/>
              <a:t>Ideally words that are word pool of primary school children</a:t>
            </a:r>
            <a:endParaRPr lang="en-US" sz="1700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b="0" dirty="0" smtClean="0"/>
              <a:t>For every word of dataset, generate set of writings accepted by </a:t>
            </a:r>
            <a:r>
              <a:rPr lang="en-US" sz="1900" b="0" dirty="0" err="1" smtClean="0"/>
              <a:t>LdS</a:t>
            </a:r>
            <a:endParaRPr lang="en-US" sz="1900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900" b="0" dirty="0" smtClean="0"/>
              <a:t>Implement b-LSTM and auto-encoding b-LSTM in </a:t>
            </a:r>
            <a:r>
              <a:rPr lang="en-US" sz="1900" b="0" dirty="0" err="1" smtClean="0"/>
              <a:t>Tensorflow</a:t>
            </a:r>
            <a:endParaRPr lang="en-US" sz="1900" b="0" dirty="0" smtClean="0"/>
          </a:p>
          <a:p>
            <a:pPr marL="854075" lvl="1" indent="-457200">
              <a:buFont typeface="+mj-lt"/>
              <a:buAutoNum type="arabicPeriod"/>
            </a:pPr>
            <a:r>
              <a:rPr lang="en-US" sz="1700" dirty="0" smtClean="0"/>
              <a:t>Implement model instance primer (classic, single-label)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1700" b="0" dirty="0" smtClean="0"/>
              <a:t>Implement model instance </a:t>
            </a:r>
            <a:r>
              <a:rPr lang="en-US" sz="1700" b="0" dirty="0" err="1" smtClean="0"/>
              <a:t>LdS</a:t>
            </a:r>
            <a:r>
              <a:rPr lang="en-US" sz="1700" b="0" dirty="0" smtClean="0"/>
              <a:t> (how to allow multiple labels?)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0" dirty="0" smtClean="0"/>
              <a:t>Test writing abilities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1700" b="0" dirty="0" smtClean="0"/>
              <a:t>Simulate (</a:t>
            </a:r>
            <a:r>
              <a:rPr lang="en-US" sz="1700" b="0" dirty="0" err="1" smtClean="0"/>
              <a:t>train+test</a:t>
            </a:r>
            <a:r>
              <a:rPr lang="en-US" sz="1700" b="0" dirty="0" smtClean="0"/>
              <a:t>)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1700" b="0" dirty="0" smtClean="0"/>
              <a:t>Evaluate results, further simulate, try to make more realistic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0" dirty="0" smtClean="0"/>
              <a:t>Test reading abilities in combined writing-reading-model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1700" dirty="0" smtClean="0"/>
              <a:t>Simulate (</a:t>
            </a:r>
            <a:r>
              <a:rPr lang="en-US" sz="1700" dirty="0" err="1" smtClean="0"/>
              <a:t>train+test</a:t>
            </a:r>
            <a:r>
              <a:rPr lang="en-US" sz="1700" dirty="0" smtClean="0"/>
              <a:t>)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1700" dirty="0"/>
              <a:t>Evaluate results, further simulate, try to make more </a:t>
            </a:r>
            <a:r>
              <a:rPr lang="en-US" sz="1700" dirty="0" smtClean="0"/>
              <a:t>realistic</a:t>
            </a:r>
            <a:endParaRPr lang="en-US" sz="1700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700" b="0" dirty="0" smtClean="0"/>
              <a:t>Report results</a:t>
            </a:r>
          </a:p>
          <a:p>
            <a:pPr marL="457200" indent="-457200">
              <a:buFont typeface="+mj-lt"/>
              <a:buAutoNum type="arabicPeriod"/>
            </a:pPr>
            <a:endParaRPr lang="en-US" sz="1900" b="0" dirty="0"/>
          </a:p>
        </p:txBody>
      </p:sp>
    </p:spTree>
    <p:extLst>
      <p:ext uri="{BB962C8B-B14F-4D97-AF65-F5344CB8AC3E}">
        <p14:creationId xmlns:p14="http://schemas.microsoft.com/office/powerpoint/2010/main" val="11236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14" y="-1"/>
            <a:ext cx="8171505" cy="1270105"/>
          </a:xfrm>
        </p:spPr>
        <p:txBody>
          <a:bodyPr/>
          <a:lstStyle/>
          <a:p>
            <a:r>
              <a:rPr lang="en-US" i="0" smtClean="0"/>
              <a:t>What is </a:t>
            </a:r>
            <a:r>
              <a:rPr lang="en-US" smtClean="0"/>
              <a:t>Lesen durch Schreiben</a:t>
            </a:r>
            <a:r>
              <a:rPr lang="en-US" i="0" smtClean="0"/>
              <a:t>?</a:t>
            </a:r>
            <a:endParaRPr lang="en-US" i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000" y="1391201"/>
            <a:ext cx="8619067" cy="51281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/>
              <a:t>An alternative method to classical, primer-based learning of </a:t>
            </a:r>
            <a:r>
              <a:rPr lang="en-US" dirty="0" smtClean="0"/>
              <a:t>writing</a:t>
            </a:r>
            <a:r>
              <a:rPr lang="en-US" b="0" dirty="0" smtClean="0"/>
              <a:t> and </a:t>
            </a:r>
            <a:r>
              <a:rPr lang="en-US" dirty="0" smtClean="0"/>
              <a:t>reading</a:t>
            </a:r>
            <a:r>
              <a:rPr lang="en-US" b="0" dirty="0" smtClean="0"/>
              <a:t> in primary school [</a:t>
            </a:r>
            <a:r>
              <a:rPr lang="en-US" b="0" dirty="0" err="1" smtClean="0"/>
              <a:t>Reichen</a:t>
            </a:r>
            <a:r>
              <a:rPr lang="en-US" b="0" dirty="0" smtClean="0"/>
              <a:t> 1988]</a:t>
            </a:r>
          </a:p>
          <a:p>
            <a:pPr>
              <a:lnSpc>
                <a:spcPct val="150000"/>
              </a:lnSpc>
            </a:pPr>
            <a:endParaRPr lang="en-US" b="0" dirty="0"/>
          </a:p>
          <a:p>
            <a:pPr>
              <a:lnSpc>
                <a:spcPct val="150000"/>
              </a:lnSpc>
            </a:pPr>
            <a:r>
              <a:rPr lang="en-US" b="0" dirty="0" smtClean="0"/>
              <a:t>Slogan: Children learn better with less instruction</a:t>
            </a:r>
          </a:p>
          <a:p>
            <a:pPr>
              <a:lnSpc>
                <a:spcPct val="150000"/>
              </a:lnSpc>
            </a:pPr>
            <a:endParaRPr lang="en-US" b="0" dirty="0" smtClean="0"/>
          </a:p>
          <a:p>
            <a:pPr>
              <a:lnSpc>
                <a:spcPct val="150000"/>
              </a:lnSpc>
            </a:pPr>
            <a:r>
              <a:rPr lang="en-US" b="0" dirty="0" smtClean="0"/>
              <a:t>Very popular among teachers despite lack of supporting evidence</a:t>
            </a:r>
          </a:p>
          <a:p>
            <a:pPr>
              <a:lnSpc>
                <a:spcPct val="150000"/>
              </a:lnSpc>
            </a:pPr>
            <a:endParaRPr lang="en-US" b="0" dirty="0"/>
          </a:p>
          <a:p>
            <a:pPr>
              <a:lnSpc>
                <a:spcPct val="150000"/>
              </a:lnSpc>
            </a:pPr>
            <a:r>
              <a:rPr lang="en-US" b="0" dirty="0" smtClean="0"/>
              <a:t>Controversially discussed</a:t>
            </a:r>
          </a:p>
          <a:p>
            <a:pPr lvl="1"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0304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nnis\Dropbox\9783905902761_front_mittel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"/>
          <a:stretch/>
        </p:blipFill>
        <p:spPr bwMode="auto">
          <a:xfrm>
            <a:off x="1845733" y="0"/>
            <a:ext cx="3910195" cy="64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63734" y="1257019"/>
            <a:ext cx="2700866" cy="198699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0" hangingPunct="1">
              <a:spcBef>
                <a:spcPts val="800"/>
              </a:spcBef>
              <a:buClr>
                <a:srgbClr val="5BCF78"/>
              </a:buClr>
              <a:buFont typeface="Arial"/>
              <a:buChar char="•"/>
              <a:defRPr sz="2200" b="1" kern="1200">
                <a:solidFill>
                  <a:srgbClr val="04054B"/>
                </a:solidFill>
                <a:latin typeface="+mn-lt"/>
                <a:ea typeface="+mn-ea"/>
                <a:cs typeface="+mn-cs"/>
              </a:defRPr>
            </a:lvl1pPr>
            <a:lvl2pPr marL="682625" indent="-220663" algn="l" defTabSz="914400" rtl="0" eaLnBrk="1" latinLnBrk="0" hangingPunct="1">
              <a:spcBef>
                <a:spcPts val="300"/>
              </a:spcBef>
              <a:buClr>
                <a:srgbClr val="5BCF78"/>
              </a:buClr>
              <a:buFont typeface="Arial"/>
              <a:buChar char="•"/>
              <a:tabLst>
                <a:tab pos="630238" algn="l"/>
              </a:tabLst>
              <a:defRPr sz="2000" kern="1200">
                <a:solidFill>
                  <a:srgbClr val="04054B"/>
                </a:solidFill>
                <a:latin typeface="+mn-lt"/>
                <a:ea typeface="+mn-ea"/>
                <a:cs typeface="+mn-cs"/>
              </a:defRPr>
            </a:lvl2pPr>
            <a:lvl3pPr marL="1081088" indent="-168275" algn="l" defTabSz="914400" rtl="0" eaLnBrk="1" latinLnBrk="0" hangingPunct="1">
              <a:spcBef>
                <a:spcPts val="300"/>
              </a:spcBef>
              <a:buClr>
                <a:srgbClr val="5BCF78"/>
              </a:buClr>
              <a:buFont typeface="Arial"/>
              <a:buChar char="•"/>
              <a:defRPr sz="1800" kern="1200">
                <a:solidFill>
                  <a:srgbClr val="04054B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spcBef>
                <a:spcPts val="300"/>
              </a:spcBef>
              <a:buClr>
                <a:srgbClr val="5BCF78"/>
              </a:buClr>
              <a:buFont typeface="Arial"/>
              <a:buNone/>
              <a:defRPr sz="1600" kern="1200">
                <a:solidFill>
                  <a:srgbClr val="04054B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rgbClr val="5BCF78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3544" indent="0" algn="l" defTabSz="914400" rtl="0" eaLnBrk="1" latinLnBrk="0" hangingPunct="1">
              <a:spcBef>
                <a:spcPts val="300"/>
              </a:spcBef>
              <a:buClr>
                <a:srgbClr val="5BCF78"/>
              </a:buClr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0" dirty="0" err="1" smtClean="0"/>
              <a:t>Anlauttabelle</a:t>
            </a:r>
            <a:endParaRPr lang="en-US" b="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0" dirty="0" smtClean="0"/>
              <a:t>=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0" dirty="0" smtClean="0"/>
              <a:t>“Phonetic scheme”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90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14" y="-1"/>
            <a:ext cx="8171505" cy="1270105"/>
          </a:xfrm>
        </p:spPr>
        <p:txBody>
          <a:bodyPr/>
          <a:lstStyle/>
          <a:p>
            <a:r>
              <a:rPr lang="en-US" i="0" smtClean="0"/>
              <a:t>Empircal evidence of </a:t>
            </a:r>
            <a:br>
              <a:rPr lang="en-US" i="0" smtClean="0"/>
            </a:br>
            <a:r>
              <a:rPr lang="en-US" smtClean="0"/>
              <a:t>LdS</a:t>
            </a:r>
            <a:endParaRPr lang="en-US" i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000" y="1391200"/>
            <a:ext cx="8890000" cy="50095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0" dirty="0" smtClean="0"/>
              <a:t>Very ambiguous [</a:t>
            </a:r>
            <a:r>
              <a:rPr lang="en-US" b="0" dirty="0" err="1" smtClean="0"/>
              <a:t>Funke</a:t>
            </a:r>
            <a:r>
              <a:rPr lang="en-US" b="0" dirty="0" smtClean="0"/>
              <a:t> 2014]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Reading</a:t>
            </a:r>
            <a:r>
              <a:rPr lang="en-US" b="0" dirty="0" smtClean="0"/>
              <a:t>: </a:t>
            </a:r>
            <a:r>
              <a:rPr lang="en-US" b="0" dirty="0" err="1" smtClean="0"/>
              <a:t>LdS</a:t>
            </a:r>
            <a:r>
              <a:rPr lang="en-US" b="0" dirty="0" smtClean="0"/>
              <a:t> children perform worse after year 1, but no significant impairments anymore after year 2-4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Writing:</a:t>
            </a:r>
            <a:r>
              <a:rPr lang="en-US" dirty="0" smtClean="0"/>
              <a:t> </a:t>
            </a:r>
            <a:r>
              <a:rPr lang="en-US" dirty="0" err="1" smtClean="0"/>
              <a:t>LdS</a:t>
            </a:r>
            <a:r>
              <a:rPr lang="en-US" dirty="0" smtClean="0"/>
              <a:t> children perform slightly better after year 1, but minimally worse after year 2-4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Conclusion: No evidence that </a:t>
            </a:r>
            <a:r>
              <a:rPr lang="en-US" b="1" dirty="0" err="1" smtClean="0"/>
              <a:t>LdS</a:t>
            </a:r>
            <a:r>
              <a:rPr lang="en-US" b="1" dirty="0" smtClean="0"/>
              <a:t> induces permanently better or worse performances in reading and writing tests</a:t>
            </a:r>
          </a:p>
          <a:p>
            <a:pPr>
              <a:lnSpc>
                <a:spcPct val="150000"/>
              </a:lnSpc>
            </a:pPr>
            <a:r>
              <a:rPr lang="en-US" b="0" dirty="0" smtClean="0"/>
              <a:t>Critics to </a:t>
            </a:r>
            <a:r>
              <a:rPr lang="en-US" b="0" dirty="0" err="1" smtClean="0"/>
              <a:t>Funke’s</a:t>
            </a:r>
            <a:r>
              <a:rPr lang="en-US" b="0" dirty="0" smtClean="0"/>
              <a:t> paper:</a:t>
            </a:r>
            <a:endParaRPr lang="en-US" b="0" dirty="0"/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Very different studies  comparability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Many important questions not </a:t>
            </a:r>
            <a:r>
              <a:rPr lang="en-US" dirty="0" err="1" smtClean="0">
                <a:sym typeface="Wingdings" panose="05000000000000000000" pitchFamily="2" charset="2"/>
              </a:rPr>
              <a:t>adressed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1269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73" y="355256"/>
            <a:ext cx="7643560" cy="548640"/>
          </a:xfrm>
        </p:spPr>
        <p:txBody>
          <a:bodyPr/>
          <a:lstStyle/>
          <a:p>
            <a:r>
              <a:rPr lang="de-DE" smtClean="0"/>
              <a:t>Empiric studies vs comp. model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1600" y="1557828"/>
            <a:ext cx="9042400" cy="4787313"/>
          </a:xfrm>
        </p:spPr>
        <p:txBody>
          <a:bodyPr>
            <a:normAutofit/>
          </a:bodyPr>
          <a:lstStyle/>
          <a:p>
            <a:r>
              <a:rPr lang="en-US" b="0" dirty="0" smtClean="0"/>
              <a:t>Empirical studies about </a:t>
            </a:r>
            <a:r>
              <a:rPr lang="en-US" b="0" dirty="0" err="1" smtClean="0"/>
              <a:t>LdS</a:t>
            </a:r>
            <a:r>
              <a:rPr lang="en-US" b="0" dirty="0" smtClean="0"/>
              <a:t> are:</a:t>
            </a:r>
          </a:p>
          <a:p>
            <a:pPr lvl="1"/>
            <a:r>
              <a:rPr lang="en-US" dirty="0" smtClean="0"/>
              <a:t>time-consuming</a:t>
            </a:r>
            <a:endParaRPr lang="en-US" b="0" dirty="0" smtClean="0"/>
          </a:p>
          <a:p>
            <a:pPr lvl="1"/>
            <a:r>
              <a:rPr lang="en-US" b="0" dirty="0" err="1" smtClean="0"/>
              <a:t>ressource</a:t>
            </a:r>
            <a:r>
              <a:rPr lang="en-US" b="0" dirty="0" smtClean="0"/>
              <a:t>-consuming</a:t>
            </a:r>
          </a:p>
          <a:p>
            <a:pPr lvl="1"/>
            <a:r>
              <a:rPr lang="en-US" b="0" dirty="0" smtClean="0"/>
              <a:t>Biased by confounding variables (uncontrolled environment)</a:t>
            </a:r>
          </a:p>
          <a:p>
            <a:pPr lvl="1"/>
            <a:endParaRPr lang="en-US" dirty="0" smtClean="0"/>
          </a:p>
          <a:p>
            <a:pPr marL="461962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Use computational model instead</a:t>
            </a:r>
          </a:p>
          <a:p>
            <a:r>
              <a:rPr lang="en-US" sz="2000" b="0" dirty="0" smtClean="0">
                <a:sym typeface="Wingdings" panose="05000000000000000000" pitchFamily="2" charset="2"/>
              </a:rPr>
              <a:t>Controlled setup allows to better quantify efficiency of </a:t>
            </a:r>
            <a:r>
              <a:rPr lang="en-US" sz="2000" b="0" dirty="0" err="1" smtClean="0">
                <a:sym typeface="Wingdings" panose="05000000000000000000" pitchFamily="2" charset="2"/>
              </a:rPr>
              <a:t>LdS</a:t>
            </a:r>
            <a:r>
              <a:rPr lang="en-US" sz="2000" b="0" dirty="0" smtClean="0">
                <a:sym typeface="Wingdings" panose="05000000000000000000" pitchFamily="2" charset="2"/>
              </a:rPr>
              <a:t> method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Questions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b="0" dirty="0" smtClean="0">
                <a:sym typeface="Wingdings" panose="05000000000000000000" pitchFamily="2" charset="2"/>
              </a:rPr>
              <a:t>Which aspects of </a:t>
            </a:r>
            <a:r>
              <a:rPr lang="en-US" sz="2000" b="0" dirty="0" err="1" smtClean="0">
                <a:sym typeface="Wingdings" panose="05000000000000000000" pitchFamily="2" charset="2"/>
              </a:rPr>
              <a:t>LdS</a:t>
            </a:r>
            <a:r>
              <a:rPr lang="en-US" sz="2000" b="0" dirty="0" smtClean="0">
                <a:sym typeface="Wingdings" panose="05000000000000000000" pitchFamily="2" charset="2"/>
              </a:rPr>
              <a:t> can we model?</a:t>
            </a:r>
          </a:p>
          <a:p>
            <a:r>
              <a:rPr lang="en-US" sz="2000" b="0" dirty="0">
                <a:sym typeface="Wingdings" panose="05000000000000000000" pitchFamily="2" charset="2"/>
              </a:rPr>
              <a:t>How does the model look like</a:t>
            </a:r>
            <a:r>
              <a:rPr lang="en-US" sz="2000" b="0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sz="2000" b="0" dirty="0" smtClean="0">
                <a:sym typeface="Wingdings" panose="05000000000000000000" pitchFamily="2" charset="2"/>
              </a:rPr>
              <a:t>Which research questions can be answered by modelling these aspects?</a:t>
            </a:r>
          </a:p>
        </p:txBody>
      </p:sp>
    </p:spTree>
    <p:extLst>
      <p:ext uri="{BB962C8B-B14F-4D97-AF65-F5344CB8AC3E}">
        <p14:creationId xmlns:p14="http://schemas.microsoft.com/office/powerpoint/2010/main" val="34706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aspect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LdS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4197" y="1557828"/>
            <a:ext cx="8563555" cy="4817572"/>
          </a:xfrm>
        </p:spPr>
        <p:txBody>
          <a:bodyPr/>
          <a:lstStyle/>
          <a:p>
            <a:r>
              <a:rPr lang="de-DE" b="0" dirty="0" err="1" smtClean="0"/>
              <a:t>Both</a:t>
            </a:r>
            <a:r>
              <a:rPr lang="de-DE" b="0" dirty="0" smtClean="0"/>
              <a:t>, </a:t>
            </a:r>
            <a:r>
              <a:rPr lang="de-DE" b="0" dirty="0" err="1" smtClean="0"/>
              <a:t>learning</a:t>
            </a:r>
            <a:r>
              <a:rPr lang="de-DE" b="0" dirty="0" smtClean="0"/>
              <a:t> </a:t>
            </a:r>
            <a:r>
              <a:rPr lang="de-DE" b="0" dirty="0" err="1" smtClean="0"/>
              <a:t>to</a:t>
            </a:r>
            <a:r>
              <a:rPr lang="de-DE" b="0" dirty="0" smtClean="0"/>
              <a:t> </a:t>
            </a:r>
            <a:r>
              <a:rPr lang="de-DE" b="0" dirty="0" err="1" smtClean="0"/>
              <a:t>write</a:t>
            </a:r>
            <a:r>
              <a:rPr lang="de-DE" b="0" dirty="0" smtClean="0"/>
              <a:t> (1) </a:t>
            </a:r>
            <a:r>
              <a:rPr lang="de-DE" b="0" dirty="0" err="1" smtClean="0"/>
              <a:t>and</a:t>
            </a:r>
            <a:r>
              <a:rPr lang="de-DE" b="0" dirty="0" smtClean="0"/>
              <a:t> </a:t>
            </a:r>
            <a:r>
              <a:rPr lang="de-DE" b="0" dirty="0" err="1" smtClean="0"/>
              <a:t>learning</a:t>
            </a:r>
            <a:r>
              <a:rPr lang="de-DE" b="0" dirty="0" smtClean="0"/>
              <a:t> </a:t>
            </a:r>
            <a:r>
              <a:rPr lang="de-DE" b="0" dirty="0" err="1" smtClean="0"/>
              <a:t>to</a:t>
            </a:r>
            <a:r>
              <a:rPr lang="de-DE" b="0" dirty="0" smtClean="0"/>
              <a:t> </a:t>
            </a:r>
            <a:r>
              <a:rPr lang="de-DE" b="0" dirty="0" err="1" smtClean="0"/>
              <a:t>read</a:t>
            </a:r>
            <a:r>
              <a:rPr lang="de-DE" b="0" dirty="0" smtClean="0"/>
              <a:t> (2) </a:t>
            </a:r>
            <a:r>
              <a:rPr lang="de-DE" b="0" dirty="0" err="1" smtClean="0"/>
              <a:t>with</a:t>
            </a:r>
            <a:r>
              <a:rPr lang="de-DE" b="0" dirty="0" smtClean="0"/>
              <a:t> </a:t>
            </a:r>
            <a:r>
              <a:rPr lang="de-DE" b="0" dirty="0" err="1" smtClean="0"/>
              <a:t>LdS</a:t>
            </a:r>
            <a:r>
              <a:rPr lang="de-DE" b="0" dirty="0" smtClean="0"/>
              <a:t> </a:t>
            </a:r>
            <a:r>
              <a:rPr lang="de-DE" b="0" dirty="0" err="1" smtClean="0"/>
              <a:t>as</a:t>
            </a:r>
            <a:r>
              <a:rPr lang="de-DE" b="0" dirty="0" smtClean="0"/>
              <a:t> </a:t>
            </a:r>
            <a:r>
              <a:rPr lang="de-DE" b="0" dirty="0" err="1" smtClean="0"/>
              <a:t>well</a:t>
            </a:r>
            <a:r>
              <a:rPr lang="de-DE" b="0" dirty="0" smtClean="0"/>
              <a:t> </a:t>
            </a:r>
            <a:r>
              <a:rPr lang="de-DE" b="0" dirty="0" err="1" smtClean="0"/>
              <a:t>as</a:t>
            </a:r>
            <a:r>
              <a:rPr lang="de-DE" b="0" dirty="0" smtClean="0"/>
              <a:t> </a:t>
            </a:r>
            <a:r>
              <a:rPr lang="de-DE" b="0" dirty="0" err="1" smtClean="0"/>
              <a:t>with</a:t>
            </a:r>
            <a:r>
              <a:rPr lang="de-DE" b="0" dirty="0" smtClean="0"/>
              <a:t> </a:t>
            </a:r>
            <a:r>
              <a:rPr lang="de-DE" b="0" dirty="0" err="1" smtClean="0"/>
              <a:t>the</a:t>
            </a:r>
            <a:r>
              <a:rPr lang="de-DE" b="0" dirty="0" smtClean="0"/>
              <a:t> primer </a:t>
            </a:r>
            <a:r>
              <a:rPr lang="de-DE" b="0" dirty="0" err="1" smtClean="0"/>
              <a:t>can</a:t>
            </a:r>
            <a:r>
              <a:rPr lang="de-DE" b="0" dirty="0" smtClean="0"/>
              <a:t> </a:t>
            </a:r>
            <a:r>
              <a:rPr lang="de-DE" b="0" dirty="0" err="1" smtClean="0"/>
              <a:t>be</a:t>
            </a:r>
            <a:r>
              <a:rPr lang="de-DE" b="0" dirty="0" smtClean="0"/>
              <a:t> </a:t>
            </a:r>
            <a:r>
              <a:rPr lang="de-DE" b="0" dirty="0" err="1" smtClean="0"/>
              <a:t>modelled</a:t>
            </a:r>
            <a:r>
              <a:rPr lang="de-DE" b="0" dirty="0" smtClean="0"/>
              <a:t> </a:t>
            </a:r>
            <a:r>
              <a:rPr lang="de-DE" b="0" dirty="0" err="1" smtClean="0"/>
              <a:t>by</a:t>
            </a:r>
            <a:r>
              <a:rPr lang="de-DE" b="0" dirty="0" smtClean="0"/>
              <a:t> NLP </a:t>
            </a:r>
            <a:r>
              <a:rPr lang="de-DE" b="0" dirty="0" err="1" smtClean="0"/>
              <a:t>techniques</a:t>
            </a:r>
            <a:endParaRPr lang="de-DE" b="0" dirty="0" smtClean="0"/>
          </a:p>
          <a:p>
            <a:endParaRPr lang="de-DE" b="0" dirty="0" smtClean="0"/>
          </a:p>
          <a:p>
            <a:r>
              <a:rPr lang="de-DE" b="0" dirty="0" smtClean="0"/>
              <a:t>Writing </a:t>
            </a:r>
            <a:r>
              <a:rPr lang="de-DE" b="0" dirty="0" err="1" smtClean="0"/>
              <a:t>is</a:t>
            </a:r>
            <a:r>
              <a:rPr lang="de-DE" b="0" dirty="0" smtClean="0"/>
              <a:t> Phoneme-</a:t>
            </a:r>
            <a:r>
              <a:rPr lang="de-DE" b="0" dirty="0" err="1" smtClean="0"/>
              <a:t>To</a:t>
            </a:r>
            <a:r>
              <a:rPr lang="de-DE" b="0" dirty="0" smtClean="0"/>
              <a:t>-Grapheme-</a:t>
            </a:r>
            <a:r>
              <a:rPr lang="de-DE" b="0" dirty="0" err="1" smtClean="0"/>
              <a:t>Conversion</a:t>
            </a:r>
            <a:r>
              <a:rPr lang="de-DE" b="0" dirty="0" smtClean="0"/>
              <a:t> (P2G)</a:t>
            </a:r>
          </a:p>
          <a:p>
            <a:endParaRPr lang="de-DE" b="0" dirty="0" smtClean="0"/>
          </a:p>
          <a:p>
            <a:r>
              <a:rPr lang="de-DE" b="0" dirty="0" smtClean="0"/>
              <a:t>Reading </a:t>
            </a:r>
            <a:r>
              <a:rPr lang="de-DE" b="0" dirty="0" err="1" smtClean="0"/>
              <a:t>is</a:t>
            </a:r>
            <a:r>
              <a:rPr lang="de-DE" b="0" dirty="0" smtClean="0"/>
              <a:t> Grapheme-</a:t>
            </a:r>
            <a:r>
              <a:rPr lang="de-DE" b="0" dirty="0" err="1" smtClean="0"/>
              <a:t>To</a:t>
            </a:r>
            <a:r>
              <a:rPr lang="de-DE" b="0" dirty="0" smtClean="0"/>
              <a:t>-Phoneme-</a:t>
            </a:r>
            <a:r>
              <a:rPr lang="de-DE" b="0" dirty="0" err="1" smtClean="0"/>
              <a:t>Conversion</a:t>
            </a:r>
            <a:r>
              <a:rPr lang="de-DE" b="0" dirty="0" smtClean="0"/>
              <a:t> (G2P)</a:t>
            </a:r>
          </a:p>
          <a:p>
            <a:endParaRPr lang="de-DE" b="0" dirty="0" smtClean="0"/>
          </a:p>
          <a:p>
            <a:r>
              <a:rPr lang="de-DE" b="0" dirty="0" smtClean="0"/>
              <a:t>Model </a:t>
            </a:r>
            <a:r>
              <a:rPr lang="de-DE" b="0" dirty="0" err="1" smtClean="0"/>
              <a:t>instances</a:t>
            </a:r>
            <a:r>
              <a:rPr lang="de-DE" b="0" dirty="0" smtClean="0"/>
              <a:t> </a:t>
            </a:r>
            <a:r>
              <a:rPr lang="de-DE" b="0" dirty="0" err="1" smtClean="0"/>
              <a:t>only</a:t>
            </a:r>
            <a:r>
              <a:rPr lang="de-DE" b="0" dirty="0" smtClean="0"/>
              <a:t> </a:t>
            </a:r>
            <a:r>
              <a:rPr lang="de-DE" b="0" dirty="0" err="1" smtClean="0"/>
              <a:t>differ</a:t>
            </a:r>
            <a:r>
              <a:rPr lang="de-DE" b="0" dirty="0" smtClean="0"/>
              <a:t> in </a:t>
            </a:r>
            <a:r>
              <a:rPr lang="de-DE" b="0" dirty="0" err="1" smtClean="0"/>
              <a:t>teaching</a:t>
            </a:r>
            <a:r>
              <a:rPr lang="de-DE" b="0" dirty="0" smtClean="0"/>
              <a:t> </a:t>
            </a:r>
            <a:r>
              <a:rPr lang="de-DE" b="0" dirty="0" err="1" smtClean="0"/>
              <a:t>signal</a:t>
            </a:r>
            <a:r>
              <a:rPr lang="de-DE" b="0" dirty="0" smtClean="0"/>
              <a:t> (single-label </a:t>
            </a:r>
            <a:r>
              <a:rPr lang="de-DE" b="0" dirty="0" err="1" smtClean="0"/>
              <a:t>vs</a:t>
            </a:r>
            <a:r>
              <a:rPr lang="de-DE" b="0" dirty="0" smtClean="0"/>
              <a:t> multi-label)</a:t>
            </a:r>
          </a:p>
          <a:p>
            <a:endParaRPr lang="de-DE" b="0" dirty="0" smtClean="0"/>
          </a:p>
          <a:p>
            <a:endParaRPr lang="de-DE" b="0" dirty="0" smtClean="0"/>
          </a:p>
          <a:p>
            <a:endParaRPr lang="de-DE" b="0" dirty="0"/>
          </a:p>
          <a:p>
            <a:endParaRPr lang="de-DE" b="0" dirty="0" smtClean="0"/>
          </a:p>
        </p:txBody>
      </p:sp>
    </p:spTree>
    <p:extLst>
      <p:ext uri="{BB962C8B-B14F-4D97-AF65-F5344CB8AC3E}">
        <p14:creationId xmlns:p14="http://schemas.microsoft.com/office/powerpoint/2010/main" val="9571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What we cannot model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4197" y="1557828"/>
            <a:ext cx="8563555" cy="4000134"/>
          </a:xfrm>
        </p:spPr>
        <p:txBody>
          <a:bodyPr/>
          <a:lstStyle/>
          <a:p>
            <a:r>
              <a:rPr lang="en-GB" b="0" dirty="0" smtClean="0"/>
              <a:t>Motoric skills required to produce readable letters </a:t>
            </a:r>
          </a:p>
          <a:p>
            <a:r>
              <a:rPr lang="en-GB" b="0" dirty="0" smtClean="0"/>
              <a:t>Frustration tolerance – relation of learner to language</a:t>
            </a:r>
          </a:p>
          <a:p>
            <a:r>
              <a:rPr lang="de-DE" b="0" dirty="0" smtClean="0"/>
              <a:t>Primer </a:t>
            </a:r>
            <a:r>
              <a:rPr lang="de-DE" b="0" dirty="0" err="1" smtClean="0"/>
              <a:t>based</a:t>
            </a:r>
            <a:r>
              <a:rPr lang="de-DE" b="0" dirty="0" smtClean="0"/>
              <a:t> </a:t>
            </a:r>
            <a:r>
              <a:rPr lang="de-DE" b="0" dirty="0" err="1" smtClean="0"/>
              <a:t>learning</a:t>
            </a:r>
            <a:r>
              <a:rPr lang="de-DE" b="0" dirty="0" smtClean="0"/>
              <a:t> </a:t>
            </a:r>
            <a:r>
              <a:rPr lang="de-DE" b="0" dirty="0" err="1" smtClean="0"/>
              <a:t>boosts</a:t>
            </a:r>
            <a:r>
              <a:rPr lang="de-DE" b="0" dirty="0" smtClean="0"/>
              <a:t> </a:t>
            </a:r>
            <a:r>
              <a:rPr lang="de-DE" b="0" dirty="0" err="1" smtClean="0"/>
              <a:t>lexical</a:t>
            </a:r>
            <a:r>
              <a:rPr lang="de-DE" b="0" dirty="0" smtClean="0"/>
              <a:t> </a:t>
            </a:r>
            <a:r>
              <a:rPr lang="de-DE" b="0" dirty="0" err="1" smtClean="0"/>
              <a:t>access</a:t>
            </a:r>
            <a:r>
              <a:rPr lang="de-DE" b="0" dirty="0" smtClean="0"/>
              <a:t> </a:t>
            </a:r>
            <a:r>
              <a:rPr lang="de-DE" b="0" dirty="0" err="1" smtClean="0"/>
              <a:t>to</a:t>
            </a:r>
            <a:r>
              <a:rPr lang="de-DE" b="0" dirty="0" smtClean="0"/>
              <a:t> </a:t>
            </a:r>
            <a:r>
              <a:rPr lang="de-DE" b="0" dirty="0" err="1" smtClean="0"/>
              <a:t>language</a:t>
            </a:r>
            <a:r>
              <a:rPr lang="de-DE" b="0" dirty="0" smtClean="0"/>
              <a:t> </a:t>
            </a:r>
            <a:r>
              <a:rPr lang="de-DE" b="0" dirty="0" err="1" smtClean="0"/>
              <a:t>whereas</a:t>
            </a:r>
            <a:r>
              <a:rPr lang="de-DE" b="0" dirty="0" smtClean="0"/>
              <a:t> </a:t>
            </a:r>
            <a:r>
              <a:rPr lang="de-DE" b="0" dirty="0" err="1" smtClean="0"/>
              <a:t>LdS</a:t>
            </a:r>
            <a:r>
              <a:rPr lang="de-DE" b="0" dirty="0" smtClean="0"/>
              <a:t> </a:t>
            </a:r>
            <a:r>
              <a:rPr lang="de-DE" b="0" dirty="0" err="1" smtClean="0"/>
              <a:t>boosts</a:t>
            </a:r>
            <a:r>
              <a:rPr lang="de-DE" b="0" dirty="0" smtClean="0"/>
              <a:t> </a:t>
            </a:r>
            <a:r>
              <a:rPr lang="de-DE" b="0" dirty="0" err="1" smtClean="0"/>
              <a:t>phonetical</a:t>
            </a:r>
            <a:r>
              <a:rPr lang="de-DE" b="0" dirty="0" smtClean="0"/>
              <a:t> </a:t>
            </a:r>
            <a:r>
              <a:rPr lang="de-DE" b="0" dirty="0" err="1" smtClean="0"/>
              <a:t>access</a:t>
            </a:r>
            <a:r>
              <a:rPr lang="de-DE" b="0" dirty="0" smtClean="0"/>
              <a:t> </a:t>
            </a:r>
            <a:r>
              <a:rPr lang="de-DE" b="0" dirty="0" err="1" smtClean="0"/>
              <a:t>to</a:t>
            </a:r>
            <a:r>
              <a:rPr lang="de-DE" b="0" dirty="0" smtClean="0"/>
              <a:t> </a:t>
            </a:r>
            <a:r>
              <a:rPr lang="de-DE" b="0" dirty="0" err="1" smtClean="0"/>
              <a:t>language</a:t>
            </a:r>
            <a:endParaRPr lang="de-DE" b="0" dirty="0" smtClean="0"/>
          </a:p>
          <a:p>
            <a:r>
              <a:rPr lang="de-DE" b="0" dirty="0" smtClean="0"/>
              <a:t>…</a:t>
            </a:r>
            <a:endParaRPr lang="en-GB" b="0" dirty="0" smtClean="0"/>
          </a:p>
          <a:p>
            <a:endParaRPr lang="en-GB" b="0" dirty="0" smtClean="0"/>
          </a:p>
          <a:p>
            <a:pPr marL="461962" lvl="1" indent="0">
              <a:buNone/>
            </a:pPr>
            <a:endParaRPr lang="en-GB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92" y="4076216"/>
            <a:ext cx="4985799" cy="236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2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184" y="1913467"/>
            <a:ext cx="7429684" cy="3750733"/>
          </a:xfrm>
        </p:spPr>
        <p:txBody>
          <a:bodyPr/>
          <a:lstStyle/>
          <a:p>
            <a:r>
              <a:rPr lang="de-DE" sz="3500" dirty="0" err="1" smtClean="0"/>
              <a:t>Is</a:t>
            </a:r>
            <a:r>
              <a:rPr lang="de-DE" sz="3500" dirty="0" smtClean="0"/>
              <a:t> </a:t>
            </a:r>
            <a:r>
              <a:rPr lang="de-DE" sz="3500" dirty="0" err="1" smtClean="0"/>
              <a:t>it</a:t>
            </a:r>
            <a:r>
              <a:rPr lang="de-DE" sz="3500" dirty="0" smtClean="0"/>
              <a:t>, </a:t>
            </a:r>
            <a:r>
              <a:rPr lang="de-DE" sz="3500" dirty="0" err="1" smtClean="0"/>
              <a:t>from</a:t>
            </a:r>
            <a:r>
              <a:rPr lang="de-DE" sz="3500" dirty="0" smtClean="0"/>
              <a:t> a </a:t>
            </a:r>
            <a:r>
              <a:rPr lang="de-DE" sz="3500" dirty="0" err="1" smtClean="0"/>
              <a:t>statistical</a:t>
            </a:r>
            <a:r>
              <a:rPr lang="de-DE" sz="3500" dirty="0" smtClean="0"/>
              <a:t> </a:t>
            </a:r>
            <a:r>
              <a:rPr lang="de-DE" sz="3500" dirty="0" err="1" smtClean="0"/>
              <a:t>perspective</a:t>
            </a:r>
            <a:r>
              <a:rPr lang="de-DE" sz="3500" dirty="0" smtClean="0"/>
              <a:t>, </a:t>
            </a:r>
            <a:r>
              <a:rPr lang="de-DE" sz="3500" dirty="0" err="1" smtClean="0"/>
              <a:t>advantageous</a:t>
            </a:r>
            <a:r>
              <a:rPr lang="de-DE" sz="3500" dirty="0" smtClean="0"/>
              <a:t> </a:t>
            </a:r>
            <a:r>
              <a:rPr lang="de-DE" sz="3500" dirty="0" err="1" smtClean="0"/>
              <a:t>for</a:t>
            </a:r>
            <a:r>
              <a:rPr lang="de-DE" sz="3500" dirty="0" smtClean="0"/>
              <a:t> a </a:t>
            </a:r>
            <a:r>
              <a:rPr lang="de-DE" sz="3500" dirty="0" err="1" smtClean="0"/>
              <a:t>learning</a:t>
            </a:r>
            <a:r>
              <a:rPr lang="de-DE" sz="3500" dirty="0" smtClean="0"/>
              <a:t> </a:t>
            </a:r>
            <a:r>
              <a:rPr lang="de-DE" sz="3500" dirty="0" err="1" smtClean="0"/>
              <a:t>system</a:t>
            </a:r>
            <a:r>
              <a:rPr lang="de-DE" sz="3500" dirty="0" smtClean="0"/>
              <a:t> </a:t>
            </a:r>
            <a:r>
              <a:rPr lang="de-DE" sz="3500" dirty="0" err="1" smtClean="0"/>
              <a:t>to</a:t>
            </a:r>
            <a:r>
              <a:rPr lang="de-DE" sz="3500" dirty="0" smtClean="0"/>
              <a:t> </a:t>
            </a:r>
            <a:r>
              <a:rPr lang="de-DE" sz="3500" dirty="0" err="1" smtClean="0"/>
              <a:t>use</a:t>
            </a:r>
            <a:r>
              <a:rPr lang="de-DE" sz="3500" dirty="0" smtClean="0"/>
              <a:t> </a:t>
            </a:r>
            <a:r>
              <a:rPr lang="de-DE" sz="3500" dirty="0" err="1" smtClean="0"/>
              <a:t>the</a:t>
            </a:r>
            <a:r>
              <a:rPr lang="de-DE" sz="3500" dirty="0" smtClean="0"/>
              <a:t> </a:t>
            </a:r>
            <a:r>
              <a:rPr lang="de-DE" sz="3500" dirty="0" err="1" smtClean="0"/>
              <a:t>LdS</a:t>
            </a:r>
            <a:r>
              <a:rPr lang="de-DE" sz="3500" dirty="0" smtClean="0"/>
              <a:t> </a:t>
            </a:r>
            <a:r>
              <a:rPr lang="de-DE" sz="3500" dirty="0" err="1" smtClean="0"/>
              <a:t>method</a:t>
            </a:r>
            <a:r>
              <a:rPr lang="de-DE" sz="3500" dirty="0" smtClean="0"/>
              <a:t> (Anlauttabelle) </a:t>
            </a:r>
            <a:r>
              <a:rPr lang="de-DE" sz="3500" dirty="0" err="1" smtClean="0"/>
              <a:t>instead</a:t>
            </a:r>
            <a:r>
              <a:rPr lang="de-DE" sz="3500" dirty="0" smtClean="0"/>
              <a:t> </a:t>
            </a:r>
            <a:r>
              <a:rPr lang="de-DE" sz="3500" dirty="0" err="1" smtClean="0"/>
              <a:t>of</a:t>
            </a:r>
            <a:r>
              <a:rPr lang="de-DE" sz="3500" dirty="0" smtClean="0"/>
              <a:t> </a:t>
            </a:r>
            <a:r>
              <a:rPr lang="de-DE" sz="3500" dirty="0" err="1" smtClean="0"/>
              <a:t>classical</a:t>
            </a:r>
            <a:r>
              <a:rPr lang="de-DE" sz="3500" dirty="0" smtClean="0"/>
              <a:t> </a:t>
            </a:r>
            <a:r>
              <a:rPr lang="de-DE" sz="3500" dirty="0" err="1" smtClean="0"/>
              <a:t>methods</a:t>
            </a:r>
            <a:r>
              <a:rPr lang="de-DE" sz="3500" dirty="0" smtClean="0"/>
              <a:t> (primer) in </a:t>
            </a:r>
            <a:r>
              <a:rPr lang="de-DE" sz="3500" dirty="0" err="1" smtClean="0"/>
              <a:t>order</a:t>
            </a:r>
            <a:r>
              <a:rPr lang="de-DE" sz="3500" dirty="0" smtClean="0"/>
              <a:t> </a:t>
            </a:r>
            <a:r>
              <a:rPr lang="de-DE" sz="3500" dirty="0" err="1" smtClean="0"/>
              <a:t>to</a:t>
            </a:r>
            <a:r>
              <a:rPr lang="de-DE" sz="3500" dirty="0" smtClean="0"/>
              <a:t> </a:t>
            </a:r>
            <a:r>
              <a:rPr lang="de-DE" sz="3500" dirty="0" err="1" smtClean="0"/>
              <a:t>obtain</a:t>
            </a:r>
            <a:r>
              <a:rPr lang="de-DE" sz="3500" dirty="0" smtClean="0"/>
              <a:t> </a:t>
            </a:r>
            <a:r>
              <a:rPr lang="de-DE" sz="3500" dirty="0" err="1" smtClean="0"/>
              <a:t>writing</a:t>
            </a:r>
            <a:r>
              <a:rPr lang="de-DE" sz="3500" dirty="0" smtClean="0"/>
              <a:t> </a:t>
            </a:r>
            <a:r>
              <a:rPr lang="de-DE" sz="3500" dirty="0" err="1" smtClean="0"/>
              <a:t>and</a:t>
            </a:r>
            <a:r>
              <a:rPr lang="de-DE" sz="3500" dirty="0" smtClean="0"/>
              <a:t> </a:t>
            </a:r>
            <a:r>
              <a:rPr lang="de-DE" sz="3500" dirty="0" err="1" smtClean="0"/>
              <a:t>reading</a:t>
            </a:r>
            <a:r>
              <a:rPr lang="de-DE" sz="3500" dirty="0" smtClean="0"/>
              <a:t> </a:t>
            </a:r>
            <a:r>
              <a:rPr lang="de-DE" sz="3500" dirty="0" err="1" smtClean="0"/>
              <a:t>abilities</a:t>
            </a:r>
            <a:r>
              <a:rPr lang="de-DE" sz="3500" dirty="0" smtClean="0"/>
              <a:t>?</a:t>
            </a:r>
            <a:endParaRPr lang="de-DE" sz="35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9615" y="-1"/>
            <a:ext cx="7415968" cy="1270105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i="1" kern="1200" cap="none" baseline="0" dirty="0">
                <a:solidFill>
                  <a:srgbClr val="04054B"/>
                </a:solidFill>
                <a:latin typeface="Baskerville"/>
                <a:ea typeface="+mj-ea"/>
                <a:cs typeface="Baskerville"/>
              </a:defRPr>
            </a:lvl1pPr>
          </a:lstStyle>
          <a:p>
            <a:r>
              <a:rPr lang="en-GB" smtClean="0"/>
              <a:t>Research Question: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6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723442"/>
            <a:ext cx="5088466" cy="28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609600" y="81756"/>
            <a:ext cx="7415213" cy="547688"/>
          </a:xfrm>
        </p:spPr>
        <p:txBody>
          <a:bodyPr/>
          <a:lstStyle/>
          <a:p>
            <a:r>
              <a:rPr lang="de-DE" dirty="0" smtClean="0"/>
              <a:t>Part 1 – Writing – Intuition </a:t>
            </a:r>
            <a:endParaRPr lang="en-GB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5" y="3632199"/>
            <a:ext cx="5088466" cy="294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4"/>
          <p:cNvCxnSpPr/>
          <p:nvPr/>
        </p:nvCxnSpPr>
        <p:spPr>
          <a:xfrm flipV="1">
            <a:off x="0" y="3563601"/>
            <a:ext cx="9144000" cy="3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-93133" y="1594880"/>
            <a:ext cx="2544233" cy="1021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i="1" kern="1200" cap="none" baseline="0">
                <a:solidFill>
                  <a:srgbClr val="04054B"/>
                </a:solidFill>
                <a:latin typeface="Baskerville"/>
                <a:ea typeface="+mj-ea"/>
                <a:cs typeface="Baskerville"/>
              </a:defRPr>
            </a:lvl1pPr>
          </a:lstStyle>
          <a:p>
            <a:r>
              <a:rPr lang="de-DE" sz="2500" b="1" dirty="0" err="1" smtClean="0"/>
              <a:t>Before</a:t>
            </a:r>
            <a:r>
              <a:rPr lang="de-DE" sz="2500" b="1" dirty="0" smtClean="0"/>
              <a:t> </a:t>
            </a:r>
          </a:p>
          <a:p>
            <a:r>
              <a:rPr lang="de-DE" sz="2500" b="1" dirty="0" err="1" smtClean="0"/>
              <a:t>training</a:t>
            </a:r>
            <a:endParaRPr lang="en-GB" sz="2500" b="1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114302" y="4981547"/>
            <a:ext cx="2544233" cy="1021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i="1" kern="1200" cap="none" baseline="0">
                <a:solidFill>
                  <a:srgbClr val="04054B"/>
                </a:solidFill>
                <a:latin typeface="Baskerville"/>
                <a:ea typeface="+mj-ea"/>
                <a:cs typeface="Baskerville"/>
              </a:defRPr>
            </a:lvl1pPr>
          </a:lstStyle>
          <a:p>
            <a:r>
              <a:rPr lang="de-DE" sz="2500" b="1" dirty="0" smtClean="0"/>
              <a:t>After</a:t>
            </a:r>
          </a:p>
          <a:p>
            <a:r>
              <a:rPr lang="de-DE" sz="2500" b="1" dirty="0" err="1" smtClean="0"/>
              <a:t>training</a:t>
            </a:r>
            <a:endParaRPr lang="en-GB" sz="2500" b="1" dirty="0"/>
          </a:p>
        </p:txBody>
      </p:sp>
    </p:spTree>
    <p:extLst>
      <p:ext uri="{BB962C8B-B14F-4D97-AF65-F5344CB8AC3E}">
        <p14:creationId xmlns:p14="http://schemas.microsoft.com/office/powerpoint/2010/main" val="12690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0</TotalTime>
  <Words>2046</Words>
  <Application>Microsoft Office PowerPoint</Application>
  <PresentationFormat>Bildschirmpräsentation (4:3)</PresentationFormat>
  <Paragraphs>216</Paragraphs>
  <Slides>18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Angles</vt:lpstr>
      <vt:lpstr>Lesen durch Schreiben  –  A Computational Investigation</vt:lpstr>
      <vt:lpstr>What is Lesen durch Schreiben?</vt:lpstr>
      <vt:lpstr>PowerPoint-Präsentation</vt:lpstr>
      <vt:lpstr>Empircal evidence of  LdS</vt:lpstr>
      <vt:lpstr>Empiric studies vs comp. model</vt:lpstr>
      <vt:lpstr>Which aspect of LdS can be modelled and how?</vt:lpstr>
      <vt:lpstr>What we cannot model</vt:lpstr>
      <vt:lpstr>Is it, from a statistical perspective, advantageous for a learning system to use the LdS method (Anlauttabelle) instead of classical methods (primer) in order to obtain writing and reading abilities?</vt:lpstr>
      <vt:lpstr>Part 1 – Writing – Intuition </vt:lpstr>
      <vt:lpstr>Part 1 – Writing – Implementation </vt:lpstr>
      <vt:lpstr>Part 1 – Writing –  Properties &amp; Evaluation</vt:lpstr>
      <vt:lpstr>Part 2 – Writing &amp; Reading – Intuition </vt:lpstr>
      <vt:lpstr>Part 2 – Writing &amp; Reading - Implementation</vt:lpstr>
      <vt:lpstr>Part 2 – Writing &amp; Reading – Properties &amp; Evaluation</vt:lpstr>
      <vt:lpstr>Cooperation</vt:lpstr>
      <vt:lpstr>Thanks! </vt:lpstr>
      <vt:lpstr>Sources</vt:lpstr>
      <vt:lpstr>ToDo -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Jannis</dc:creator>
  <cp:lastModifiedBy>Jannis Born</cp:lastModifiedBy>
  <cp:revision>168</cp:revision>
  <dcterms:created xsi:type="dcterms:W3CDTF">2017-01-18T14:52:50Z</dcterms:created>
  <dcterms:modified xsi:type="dcterms:W3CDTF">2018-03-01T15:38:36Z</dcterms:modified>
</cp:coreProperties>
</file>