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279" r:id="rId3"/>
    <p:sldId id="281" r:id="rId4"/>
    <p:sldId id="283" r:id="rId5"/>
    <p:sldId id="285" r:id="rId6"/>
    <p:sldId id="284" r:id="rId7"/>
    <p:sldId id="282" r:id="rId8"/>
    <p:sldId id="294" r:id="rId9"/>
    <p:sldId id="293" r:id="rId10"/>
    <p:sldId id="292" r:id="rId11"/>
    <p:sldId id="289" r:id="rId12"/>
    <p:sldId id="295" r:id="rId13"/>
    <p:sldId id="296" r:id="rId14"/>
    <p:sldId id="297" r:id="rId15"/>
    <p:sldId id="298" r:id="rId16"/>
    <p:sldId id="290" r:id="rId17"/>
    <p:sldId id="280" r:id="rId18"/>
    <p:sldId id="260"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54B"/>
    <a:srgbClr val="030E5E"/>
    <a:srgbClr val="001738"/>
    <a:srgbClr val="5BCF78"/>
    <a:srgbClr val="0021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73" autoAdjust="0"/>
    <p:restoredTop sz="77065" autoAdjust="0"/>
  </p:normalViewPr>
  <p:slideViewPr>
    <p:cSldViewPr snapToGrid="0" snapToObjects="1">
      <p:cViewPr>
        <p:scale>
          <a:sx n="75" d="100"/>
          <a:sy n="75" d="100"/>
        </p:scale>
        <p:origin x="-1472" y="-60"/>
      </p:cViewPr>
      <p:guideLst>
        <p:guide orient="horz" pos="2160"/>
        <p:guide pos="2880"/>
      </p:guideLst>
    </p:cSldViewPr>
  </p:slideViewPr>
  <p:outlineViewPr>
    <p:cViewPr>
      <p:scale>
        <a:sx n="33" d="100"/>
        <a:sy n="33" d="100"/>
      </p:scale>
      <p:origin x="44" y="822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344AF4-EEDC-7A4C-8EAB-5282989C0C90}" type="datetimeFigureOut">
              <a:rPr lang="en-US" smtClean="0"/>
              <a:t>2/26/2018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45BA9F-8872-7D48-B39D-95C3A8B4DD58}" type="slidenum">
              <a:rPr lang="en-US" smtClean="0"/>
              <a:t>‹Nr.›</a:t>
            </a:fld>
            <a:endParaRPr lang="en-US"/>
          </a:p>
        </p:txBody>
      </p:sp>
    </p:spTree>
    <p:extLst>
      <p:ext uri="{BB962C8B-B14F-4D97-AF65-F5344CB8AC3E}">
        <p14:creationId xmlns:p14="http://schemas.microsoft.com/office/powerpoint/2010/main" val="530085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76C7D3-2C09-A74D-B844-8F0A2C87C8CA}" type="datetimeFigureOut">
              <a:rPr lang="en-US" smtClean="0"/>
              <a:t>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ADBC45-161F-2D43-A227-6ED6B1C15FDC}" type="slidenum">
              <a:rPr lang="en-US" smtClean="0"/>
              <a:t>‹Nr.›</a:t>
            </a:fld>
            <a:endParaRPr lang="en-US"/>
          </a:p>
        </p:txBody>
      </p:sp>
    </p:spTree>
    <p:extLst>
      <p:ext uri="{BB962C8B-B14F-4D97-AF65-F5344CB8AC3E}">
        <p14:creationId xmlns:p14="http://schemas.microsoft.com/office/powerpoint/2010/main" val="35836604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smtClean="0"/>
              <a:t>Wer ich bin, wo ich bin und was ich da mache</a:t>
            </a:r>
            <a:r>
              <a:rPr lang="de-DE" baseline="0" smtClean="0"/>
              <a:t> (Bachelor, Ox, Modellierung von grundlegenden kognitiven Funktionen (Greifprozesse) mittel biologisch realistischer Neural Network Models)</a:t>
            </a:r>
          </a:p>
          <a:p>
            <a:pPr marL="171450" indent="-171450">
              <a:buFontTx/>
              <a:buChar char="-"/>
            </a:pPr>
            <a:r>
              <a:rPr lang="de-DE" baseline="0" smtClean="0"/>
              <a:t>Projektvorschlag: Erwerb von Sprach- &amp; Lesekompetenz mittels Lauttabelle und klassicher Fibel simulieren und vergleichen (CompCogSci). Erste rein theoretische/technische Untersuchung der Methode. </a:t>
            </a:r>
          </a:p>
          <a:p>
            <a:pPr marL="171450" indent="-171450">
              <a:buFontTx/>
              <a:buChar char="-"/>
            </a:pPr>
            <a:r>
              <a:rPr lang="de-DE" smtClean="0"/>
              <a:t>LdS: Medial sehr</a:t>
            </a:r>
            <a:r>
              <a:rPr lang="de-DE" baseline="0" smtClean="0"/>
              <a:t> kontrovers diskutiert. Wirksamkeit der Methode von hoher praktsicher Relevanz, da zBsp Verbot starken Effekt auf Lehrpläne und Didaktik der Lehrkräfte.</a:t>
            </a:r>
          </a:p>
        </p:txBody>
      </p:sp>
      <p:sp>
        <p:nvSpPr>
          <p:cNvPr id="4" name="Foliennummernplatzhalter 3"/>
          <p:cNvSpPr>
            <a:spLocks noGrp="1"/>
          </p:cNvSpPr>
          <p:nvPr>
            <p:ph type="sldNum" sz="quarter" idx="10"/>
          </p:nvPr>
        </p:nvSpPr>
        <p:spPr/>
        <p:txBody>
          <a:bodyPr/>
          <a:lstStyle/>
          <a:p>
            <a:fld id="{E1ADBC45-161F-2D43-A227-6ED6B1C15FDC}" type="slidenum">
              <a:rPr lang="en-US" smtClean="0"/>
              <a:t>1</a:t>
            </a:fld>
            <a:endParaRPr lang="en-US"/>
          </a:p>
        </p:txBody>
      </p:sp>
    </p:spTree>
    <p:extLst>
      <p:ext uri="{BB962C8B-B14F-4D97-AF65-F5344CB8AC3E}">
        <p14:creationId xmlns:p14="http://schemas.microsoft.com/office/powerpoint/2010/main" val="1521274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smtClean="0"/>
              <a:t>„Gegeben“ heißt: WO die Sequenz herkommt (z.Bsp kreativ entworfen</a:t>
            </a:r>
            <a:r>
              <a:rPr lang="de-DE" baseline="0" smtClean="0"/>
              <a:t> wenn Kind Geschichte schreibt) wird NICHT modelliert.</a:t>
            </a:r>
          </a:p>
          <a:p>
            <a:pPr marL="171450" indent="-171450">
              <a:buFontTx/>
              <a:buChar char="-"/>
            </a:pPr>
            <a:r>
              <a:rPr lang="de-DE" smtClean="0"/>
              <a:t>Wenn Kind mit Anlauttabelle Hund schreiben</a:t>
            </a:r>
            <a:r>
              <a:rPr lang="de-DE" baseline="0" smtClean="0"/>
              <a:t> will</a:t>
            </a:r>
            <a:r>
              <a:rPr lang="de-DE" smtClean="0"/>
              <a:t>, muss es Hund sagen</a:t>
            </a:r>
            <a:r>
              <a:rPr lang="de-DE" baseline="0" smtClean="0"/>
              <a:t> können. Kann akustische Repr. Beliebig oft aussprechen und sich darin vor und zurück bewegen. (Praxis: LdS schlägt direkt fehl, wenn Kinder kein Deutsch sprechen) Annahme: Modelliert nur</a:t>
            </a:r>
          </a:p>
          <a:p>
            <a:pPr marL="171450" indent="-171450">
              <a:buFontTx/>
              <a:buChar char="-"/>
            </a:pPr>
            <a:r>
              <a:rPr lang="de-DE" baseline="0" smtClean="0"/>
              <a:t>Modell, Kontext: „Er kannte“ und „Die Kante“, Kante ist homophon, Modell kann es, theoretisch, trz korrekt schreiben weil es sich in AudioSeq bewegen kann</a:t>
            </a:r>
          </a:p>
          <a:p>
            <a:pPr marL="171450" indent="-171450">
              <a:buFontTx/>
              <a:buChar char="-"/>
            </a:pPr>
            <a:r>
              <a:rPr lang="de-DE" baseline="0" smtClean="0"/>
              <a:t>Modellinstanz Fibel ist klassisches ML-Lernen (supervised Learning, gibt also Lehrer, der jede Abweichung direkt korrigiert).</a:t>
            </a:r>
            <a:endParaRPr lang="en-GB"/>
          </a:p>
        </p:txBody>
      </p:sp>
      <p:sp>
        <p:nvSpPr>
          <p:cNvPr id="4" name="Foliennummernplatzhalter 3"/>
          <p:cNvSpPr>
            <a:spLocks noGrp="1"/>
          </p:cNvSpPr>
          <p:nvPr>
            <p:ph type="sldNum" sz="quarter" idx="10"/>
          </p:nvPr>
        </p:nvSpPr>
        <p:spPr/>
        <p:txBody>
          <a:bodyPr/>
          <a:lstStyle/>
          <a:p>
            <a:fld id="{E1ADBC45-161F-2D43-A227-6ED6B1C15FDC}" type="slidenum">
              <a:rPr lang="en-US" smtClean="0"/>
              <a:t>10</a:t>
            </a:fld>
            <a:endParaRPr lang="en-US"/>
          </a:p>
        </p:txBody>
      </p:sp>
    </p:spTree>
    <p:extLst>
      <p:ext uri="{BB962C8B-B14F-4D97-AF65-F5344CB8AC3E}">
        <p14:creationId xmlns:p14="http://schemas.microsoft.com/office/powerpoint/2010/main" val="3250703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smtClean="0"/>
              <a:t>von scratch, also wie Kind das nicht schreiben kann.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de-DE" b="0" smtClean="0"/>
              <a:t>Besser abschneiden: Nach erfolgreichem Training sind etwa 90% der erzeugten Grapheme korrekt (off-the-shelf Modell)</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de-DE" b="0" smtClean="0"/>
              <a:t>Welches?</a:t>
            </a:r>
            <a:r>
              <a:rPr lang="de-DE" b="0" baseline="0" smtClean="0"/>
              <a:t> Das indem die Fähigkeit erst grob erlent und dann präzisiert wurde (LdS) oder das indem die Fähigkeiten direkt versucht wurde präzise zu erlernen (Fibel). </a:t>
            </a:r>
            <a:endParaRPr lang="de-DE" b="0" smtClean="0"/>
          </a:p>
          <a:p>
            <a:pPr marL="171450" indent="-171450">
              <a:buFontTx/>
              <a:buChar char="-"/>
            </a:pPr>
            <a:r>
              <a:rPr lang="de-DE" baseline="0" smtClean="0"/>
              <a:t>Weitere interessante Aspekte zBsp: Sind die Arten von Fehlern der Modelle ähnlich zu denen von Kindern (MuttA, VatA, später dann Oper, Omer) </a:t>
            </a:r>
          </a:p>
          <a:p>
            <a:pPr marL="171450" indent="-171450">
              <a:buFontTx/>
              <a:buChar char="-"/>
            </a:pPr>
            <a:r>
              <a:rPr lang="de-DE" baseline="0" smtClean="0"/>
              <a:t>Dann w</a:t>
            </a:r>
            <a:r>
              <a:rPr lang="de-DE" smtClean="0"/>
              <a:t>eitere</a:t>
            </a:r>
            <a:r>
              <a:rPr lang="de-DE" baseline="0" smtClean="0"/>
              <a:t> Simus: (1) 2 weitere Zeiteinheiten Training für LdS Instanz (damitbeide 4 einheiten im klassischen Style).	</a:t>
            </a:r>
          </a:p>
          <a:p>
            <a:pPr marL="171450" indent="-171450">
              <a:buFontTx/>
              <a:buChar char="-"/>
            </a:pPr>
            <a:r>
              <a:rPr lang="de-DE" baseline="0" smtClean="0"/>
              <a:t>(2) Asymptotisches Verhalten für LdS Instanz (Falsch Gelerntes irreversibel verankert, Umlernen nicht möglich??)</a:t>
            </a:r>
          </a:p>
        </p:txBody>
      </p:sp>
      <p:sp>
        <p:nvSpPr>
          <p:cNvPr id="4" name="Foliennummernplatzhalter 3"/>
          <p:cNvSpPr>
            <a:spLocks noGrp="1"/>
          </p:cNvSpPr>
          <p:nvPr>
            <p:ph type="sldNum" sz="quarter" idx="10"/>
          </p:nvPr>
        </p:nvSpPr>
        <p:spPr/>
        <p:txBody>
          <a:bodyPr/>
          <a:lstStyle/>
          <a:p>
            <a:fld id="{E1ADBC45-161F-2D43-A227-6ED6B1C15FDC}" type="slidenum">
              <a:rPr lang="en-US" smtClean="0"/>
              <a:t>11</a:t>
            </a:fld>
            <a:endParaRPr lang="en-US"/>
          </a:p>
        </p:txBody>
      </p:sp>
    </p:spTree>
    <p:extLst>
      <p:ext uri="{BB962C8B-B14F-4D97-AF65-F5344CB8AC3E}">
        <p14:creationId xmlns:p14="http://schemas.microsoft.com/office/powerpoint/2010/main" val="3476947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smtClean="0"/>
              <a:t>Erweiterung von Teil 1.</a:t>
            </a:r>
            <a:r>
              <a:rPr lang="de-DE" baseline="0" smtClean="0"/>
              <a:t> Zentral bei LdS ist, dass Lesen gelernt wird basierend auf dem selbst produzierten, orthografisch falschen Text.</a:t>
            </a:r>
          </a:p>
          <a:p>
            <a:pPr marL="171450" indent="-171450">
              <a:buFontTx/>
              <a:buChar char="-"/>
            </a:pPr>
            <a:r>
              <a:rPr lang="de-DE" baseline="0" smtClean="0"/>
              <a:t>Vor Training: Zeichenkette Hund kann nicht in Laute (Sprache) übersetzt werden</a:t>
            </a:r>
            <a:endParaRPr lang="en-GB"/>
          </a:p>
        </p:txBody>
      </p:sp>
      <p:sp>
        <p:nvSpPr>
          <p:cNvPr id="4" name="Foliennummernplatzhalter 3"/>
          <p:cNvSpPr>
            <a:spLocks noGrp="1"/>
          </p:cNvSpPr>
          <p:nvPr>
            <p:ph type="sldNum" sz="quarter" idx="10"/>
          </p:nvPr>
        </p:nvSpPr>
        <p:spPr/>
        <p:txBody>
          <a:bodyPr/>
          <a:lstStyle/>
          <a:p>
            <a:fld id="{E1ADBC45-161F-2D43-A227-6ED6B1C15FDC}" type="slidenum">
              <a:rPr lang="en-US" smtClean="0"/>
              <a:t>12</a:t>
            </a:fld>
            <a:endParaRPr lang="en-US"/>
          </a:p>
        </p:txBody>
      </p:sp>
    </p:spTree>
    <p:extLst>
      <p:ext uri="{BB962C8B-B14F-4D97-AF65-F5344CB8AC3E}">
        <p14:creationId xmlns:p14="http://schemas.microsoft.com/office/powerpoint/2010/main" val="3250703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smtClean="0"/>
              <a:t>Nach dem Training,</a:t>
            </a:r>
            <a:r>
              <a:rPr lang="de-DE" baseline="0" smtClean="0"/>
              <a:t> Kind kann lesen und wandelt Text in Audio um.</a:t>
            </a:r>
          </a:p>
          <a:p>
            <a:pPr marL="171450" indent="-171450">
              <a:buFontTx/>
              <a:buChar char="-"/>
            </a:pPr>
            <a:r>
              <a:rPr lang="de-DE" baseline="0" smtClean="0"/>
              <a:t>Teil 1 und 2 sind sequentiell in meiner Pipeline. Erst wenn Teil 1 funktioniert kann man sich an Teil 2 wagen.</a:t>
            </a:r>
            <a:endParaRPr lang="en-GB"/>
          </a:p>
        </p:txBody>
      </p:sp>
      <p:sp>
        <p:nvSpPr>
          <p:cNvPr id="4" name="Foliennummernplatzhalter 3"/>
          <p:cNvSpPr>
            <a:spLocks noGrp="1"/>
          </p:cNvSpPr>
          <p:nvPr>
            <p:ph type="sldNum" sz="quarter" idx="10"/>
          </p:nvPr>
        </p:nvSpPr>
        <p:spPr/>
        <p:txBody>
          <a:bodyPr/>
          <a:lstStyle/>
          <a:p>
            <a:fld id="{E1ADBC45-161F-2D43-A227-6ED6B1C15FDC}" type="slidenum">
              <a:rPr lang="en-US" smtClean="0"/>
              <a:t>13</a:t>
            </a:fld>
            <a:endParaRPr lang="en-US"/>
          </a:p>
        </p:txBody>
      </p:sp>
    </p:spTree>
    <p:extLst>
      <p:ext uri="{BB962C8B-B14F-4D97-AF65-F5344CB8AC3E}">
        <p14:creationId xmlns:p14="http://schemas.microsoft.com/office/powerpoint/2010/main" val="3250703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 Wichtig, dass Lesen</a:t>
            </a:r>
            <a:r>
              <a:rPr lang="de-DE" baseline="0" smtClean="0"/>
              <a:t> nicht isoliert trainiert wird, sondern basierend auf dem selbst generierten Text. Darum zunächst Teil 1. Rückumwandlung von Text in Audio (G2P), sodass im Idealfall der Output (Audio) GLEICH dem input (Audio) ist. ML: Auto-encoder. </a:t>
            </a:r>
            <a:endParaRPr lang="de-DE" smtClean="0"/>
          </a:p>
          <a:p>
            <a:r>
              <a:rPr lang="de-DE" smtClean="0"/>
              <a:t>- Das Graves Modell wurde dafür noc</a:t>
            </a:r>
            <a:r>
              <a:rPr lang="de-DE" baseline="0" smtClean="0"/>
              <a:t>h nicht verwandt -&gt; unbekannte Fahrwasser (hier muss ich noch Denkarbeit leisten)</a:t>
            </a:r>
            <a:endParaRPr lang="en-GB"/>
          </a:p>
        </p:txBody>
      </p:sp>
      <p:sp>
        <p:nvSpPr>
          <p:cNvPr id="4" name="Foliennummernplatzhalter 3"/>
          <p:cNvSpPr>
            <a:spLocks noGrp="1"/>
          </p:cNvSpPr>
          <p:nvPr>
            <p:ph type="sldNum" sz="quarter" idx="10"/>
          </p:nvPr>
        </p:nvSpPr>
        <p:spPr/>
        <p:txBody>
          <a:bodyPr/>
          <a:lstStyle/>
          <a:p>
            <a:fld id="{E1ADBC45-161F-2D43-A227-6ED6B1C15FDC}" type="slidenum">
              <a:rPr lang="en-US" smtClean="0"/>
              <a:t>14</a:t>
            </a:fld>
            <a:endParaRPr lang="en-US"/>
          </a:p>
        </p:txBody>
      </p:sp>
    </p:spTree>
    <p:extLst>
      <p:ext uri="{BB962C8B-B14F-4D97-AF65-F5344CB8AC3E}">
        <p14:creationId xmlns:p14="http://schemas.microsoft.com/office/powerpoint/2010/main" val="3250703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smtClean="0"/>
              <a:t>Wenn wir an den Punkt</a:t>
            </a:r>
            <a:r>
              <a:rPr lang="de-DE" baseline="0" smtClean="0"/>
              <a:t> gelangen, können wir zumindest die Forschungsfrage beantworten. Inwieweit uns das etwas über LdS bei Kindern sagt ist naturlich diskutierbar</a:t>
            </a:r>
            <a:endParaRPr lang="en-GB"/>
          </a:p>
        </p:txBody>
      </p:sp>
      <p:sp>
        <p:nvSpPr>
          <p:cNvPr id="4" name="Foliennummernplatzhalter 3"/>
          <p:cNvSpPr>
            <a:spLocks noGrp="1"/>
          </p:cNvSpPr>
          <p:nvPr>
            <p:ph type="sldNum" sz="quarter" idx="10"/>
          </p:nvPr>
        </p:nvSpPr>
        <p:spPr/>
        <p:txBody>
          <a:bodyPr/>
          <a:lstStyle/>
          <a:p>
            <a:fld id="{E1ADBC45-161F-2D43-A227-6ED6B1C15FDC}" type="slidenum">
              <a:rPr lang="en-US" smtClean="0"/>
              <a:t>15</a:t>
            </a:fld>
            <a:endParaRPr lang="en-US"/>
          </a:p>
        </p:txBody>
      </p:sp>
    </p:spTree>
    <p:extLst>
      <p:ext uri="{BB962C8B-B14F-4D97-AF65-F5344CB8AC3E}">
        <p14:creationId xmlns:p14="http://schemas.microsoft.com/office/powerpoint/2010/main" val="3476947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Ich Coxi/Neuro,</a:t>
            </a:r>
            <a:r>
              <a:rPr lang="de-DE" baseline="0" smtClean="0"/>
              <a:t> </a:t>
            </a:r>
            <a:r>
              <a:rPr lang="de-DE" smtClean="0"/>
              <a:t>weder Linguist, noch Didaktiker oder Pädagoge. Guiding für mich wichtig.</a:t>
            </a:r>
            <a:r>
              <a:rPr lang="de-DE" baseline="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de-DE" baseline="0" smtClean="0"/>
              <a:t>- Ist ein solches Projekt publizierbar? Sind diejenigen die die Debatte führen offen für diese Art von Argument, also kann dieses Projekt im Idealfall einen kleinen Effekt auf Debatte haben? </a:t>
            </a:r>
          </a:p>
          <a:p>
            <a:pPr marL="171450" indent="-171450">
              <a:buFontTx/>
              <a:buChar char="-"/>
            </a:pPr>
            <a:r>
              <a:rPr lang="de-DE" baseline="0" smtClean="0"/>
              <a:t>LdS kann von einer komplett neuen Seite beleuchtet werden. Niemand hat bisher die Reichen Methode mit selbstlernenden Modellen getestet. Wir können die Pioniere sein, die das als erstes tun. Dafür müssen wir Skills kombinieren</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de-DE" baseline="0" smtClean="0"/>
              <a:t>Ich kann die manpower für Konzeption, Implementierung und Evaluation des Modells bereitstellen. Brauche Hilfe bei Entwicklung des theoretischen Fundaments für eine Publikation (Einbettung in Kontext, Hinweis auf Fachliteratur), Interpretation und Einordnung der Ergebnisse. Also Einleitung und Diskussion im Paper, aber auch Feedback und Anregungen welche Aspekte für das Model und das Projekt als Ganzes relevant sind.</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de-DE" baseline="0" smtClean="0"/>
              <a:t>Starke Synergien mögliche weil sehr unterschiedliche Backgrounds</a:t>
            </a:r>
          </a:p>
          <a:p>
            <a:endParaRPr lang="de-DE" smtClean="0"/>
          </a:p>
        </p:txBody>
      </p:sp>
      <p:sp>
        <p:nvSpPr>
          <p:cNvPr id="4" name="Foliennummernplatzhalter 3"/>
          <p:cNvSpPr>
            <a:spLocks noGrp="1"/>
          </p:cNvSpPr>
          <p:nvPr>
            <p:ph type="sldNum" sz="quarter" idx="10"/>
          </p:nvPr>
        </p:nvSpPr>
        <p:spPr/>
        <p:txBody>
          <a:bodyPr/>
          <a:lstStyle/>
          <a:p>
            <a:fld id="{E1ADBC45-161F-2D43-A227-6ED6B1C15FDC}" type="slidenum">
              <a:rPr lang="en-US" smtClean="0"/>
              <a:t>16</a:t>
            </a:fld>
            <a:endParaRPr lang="en-US"/>
          </a:p>
        </p:txBody>
      </p:sp>
    </p:spTree>
    <p:extLst>
      <p:ext uri="{BB962C8B-B14F-4D97-AF65-F5344CB8AC3E}">
        <p14:creationId xmlns:p14="http://schemas.microsoft.com/office/powerpoint/2010/main" val="282208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Fragen:</a:t>
            </a:r>
            <a:r>
              <a:rPr lang="de-DE" baseline="0" smtClean="0"/>
              <a:t> </a:t>
            </a:r>
          </a:p>
          <a:p>
            <a:r>
              <a:rPr lang="de-DE" baseline="0" smtClean="0"/>
              <a:t>- Reichen Methode: Gibt es Kataloge welche Schreibweisen noch okay sind und welche nicht? Oder nach gutdünken?</a:t>
            </a:r>
            <a:endParaRPr lang="en-GB"/>
          </a:p>
        </p:txBody>
      </p:sp>
      <p:sp>
        <p:nvSpPr>
          <p:cNvPr id="4" name="Foliennummernplatzhalter 3"/>
          <p:cNvSpPr>
            <a:spLocks noGrp="1"/>
          </p:cNvSpPr>
          <p:nvPr>
            <p:ph type="sldNum" sz="quarter" idx="10"/>
          </p:nvPr>
        </p:nvSpPr>
        <p:spPr/>
        <p:txBody>
          <a:bodyPr/>
          <a:lstStyle/>
          <a:p>
            <a:fld id="{E1ADBC45-161F-2D43-A227-6ED6B1C15FDC}" type="slidenum">
              <a:rPr lang="en-US" smtClean="0"/>
              <a:t>17</a:t>
            </a:fld>
            <a:endParaRPr lang="en-US"/>
          </a:p>
        </p:txBody>
      </p:sp>
    </p:spTree>
    <p:extLst>
      <p:ext uri="{BB962C8B-B14F-4D97-AF65-F5344CB8AC3E}">
        <p14:creationId xmlns:p14="http://schemas.microsoft.com/office/powerpoint/2010/main" val="2237004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Offensichtliche Nachteile von LdS:</a:t>
            </a:r>
          </a:p>
          <a:p>
            <a:r>
              <a:rPr lang="de-DE" smtClean="0"/>
              <a:t>	 (1) Anlauttabelle macht keinen Sinn (mehr Laute als Buchstaben, z.Bsp Schwa-Laut, das e bei Tomate), </a:t>
            </a:r>
          </a:p>
          <a:p>
            <a:r>
              <a:rPr lang="de-DE" smtClean="0"/>
              <a:t>	 (2) Kinder mit Migrationshintergrund/nicht Deutsch als Muttersprache werden von LdS benachteiligt</a:t>
            </a:r>
          </a:p>
          <a:p>
            <a:r>
              <a:rPr lang="de-DE" smtClean="0"/>
              <a:t>	 (3) Tendenziell beliebt bei Lehrern weil bequem (hands-off)</a:t>
            </a:r>
          </a:p>
          <a:p>
            <a:r>
              <a:rPr lang="de-DE" smtClean="0"/>
              <a:t>Gegenargument:</a:t>
            </a:r>
            <a:r>
              <a:rPr lang="de-DE" baseline="0" smtClean="0"/>
              <a:t> 	(1) </a:t>
            </a:r>
            <a:r>
              <a:rPr lang="de-DE" smtClean="0"/>
              <a:t>Lernmethoden sind kaum geeignet den Lernerfolg vorher zu sagen. Warum das machen?</a:t>
            </a:r>
          </a:p>
          <a:p>
            <a:pPr marL="228600" indent="-228600">
              <a:buAutoNum type="arabicParenBoth"/>
            </a:pPr>
            <a:r>
              <a:rPr lang="de-DE" smtClean="0"/>
              <a:t>sind die Methoden des Lehrers wie Werkzeuge eines Handwerkers. Werkzeug allein sagt nichts über den das Ergebnis, aber gute Werkzeuge machen es leichter ein gutes Ergebnis zu erzielen.  (2) Empirisch messbar ist nur Lernergebnis (Abschneiden in Test), wohingegen Lernwirksamkeit (welcher Anteil ist auf Anwendung der Methode zurückzuführen) kaum messbar ist. Entscheidender Vorteil in Simu.</a:t>
            </a:r>
          </a:p>
          <a:p>
            <a:pPr marL="0" indent="0">
              <a:buNone/>
            </a:pPr>
            <a:r>
              <a:rPr lang="de-DE" smtClean="0"/>
              <a:t>(2) Modell kann uns doch nichts über lernen in Kindern sagen. 		Vielleicht nur wenig. Allerdings V1, simple cells, kantensensitiv (edge detection). CNN:</a:t>
            </a:r>
            <a:r>
              <a:rPr lang="de-DE" baseline="0" smtClean="0"/>
              <a:t> Erste Ebene -&gt; Neurone machen edge detection (weil fundamentalster Grundbaustein). </a:t>
            </a:r>
            <a:endParaRPr lang="de-DE" smtClean="0"/>
          </a:p>
          <a:p>
            <a:endParaRPr lang="de-DE" dirty="0" smtClean="0"/>
          </a:p>
        </p:txBody>
      </p:sp>
      <p:sp>
        <p:nvSpPr>
          <p:cNvPr id="4" name="Slide Number Placeholder 3"/>
          <p:cNvSpPr>
            <a:spLocks noGrp="1"/>
          </p:cNvSpPr>
          <p:nvPr>
            <p:ph type="sldNum" sz="quarter" idx="10"/>
          </p:nvPr>
        </p:nvSpPr>
        <p:spPr/>
        <p:txBody>
          <a:bodyPr/>
          <a:lstStyle/>
          <a:p>
            <a:fld id="{E1ADBC45-161F-2D43-A227-6ED6B1C15FDC}" type="slidenum">
              <a:rPr lang="en-US" smtClean="0"/>
              <a:t>18</a:t>
            </a:fld>
            <a:endParaRPr lang="en-US"/>
          </a:p>
        </p:txBody>
      </p:sp>
    </p:spTree>
    <p:extLst>
      <p:ext uri="{BB962C8B-B14F-4D97-AF65-F5344CB8AC3E}">
        <p14:creationId xmlns:p14="http://schemas.microsoft.com/office/powerpoint/2010/main" val="3711374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fld id="{E1ADBC45-161F-2D43-A227-6ED6B1C15FDC}" type="slidenum">
              <a:rPr lang="en-US" smtClean="0"/>
              <a:t>19</a:t>
            </a:fld>
            <a:endParaRPr lang="en-US"/>
          </a:p>
        </p:txBody>
      </p:sp>
    </p:spTree>
    <p:extLst>
      <p:ext uri="{BB962C8B-B14F-4D97-AF65-F5344CB8AC3E}">
        <p14:creationId xmlns:p14="http://schemas.microsoft.com/office/powerpoint/2010/main" val="225389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Funke hat rund</a:t>
            </a:r>
            <a:r>
              <a:rPr lang="de-DE" baseline="0" smtClean="0"/>
              <a:t> ein Dutzend</a:t>
            </a:r>
            <a:r>
              <a:rPr lang="de-DE" smtClean="0"/>
              <a:t> Studien die Schreib</a:t>
            </a:r>
            <a:r>
              <a:rPr lang="de-DE" baseline="0" smtClean="0"/>
              <a:t> und Lesefähigkeit von LdS und Fibelkindern vergleichen meta-analysiert. Teilweise D, teilweise CH, zwischen 1990 und 2010. </a:t>
            </a:r>
          </a:p>
          <a:p>
            <a:r>
              <a:rPr lang="de-DE" baseline="0" smtClean="0"/>
              <a:t>Sind wirklich alle Unterschiede am Ende der Grundschulzeit nivelliert? Wurde auch die Kompetenz in anderen Fächern getestet? LdS -&gt; geringe Frustration beim S&amp;L Lernen in Klasse 1+2, aber höhere Frustration in Klasse 3+4 wenn Orthografie plötzlich wichtig wird -&gt; Auswirkung auf Sozialverhalten, andere Fächer</a:t>
            </a:r>
            <a:endParaRPr lang="de-DE" smtClean="0"/>
          </a:p>
          <a:p>
            <a:r>
              <a:rPr lang="de-DE" smtClean="0"/>
              <a:t>Effektstärke = Differenz der Mittelwerte der beiden Gruppen</a:t>
            </a:r>
            <a:r>
              <a:rPr lang="de-DE" baseline="0" smtClean="0"/>
              <a:t> (VG, KG) normalisiert an gemeinsamer Streuung beider Gruppen.</a:t>
            </a:r>
          </a:p>
          <a:p>
            <a:endParaRPr lang="de-DE" baseline="0" smtClean="0"/>
          </a:p>
          <a:p>
            <a:r>
              <a:rPr lang="de-DE" baseline="0" smtClean="0"/>
              <a:t>-&gt; Zwar sind sich viele Experten einig, aber eindeutig ist die Evidenz ganz und gar nicht. Was können wir dagegen tun? 2 Möglichkeiten</a:t>
            </a:r>
            <a:endParaRPr lang="en-GB"/>
          </a:p>
        </p:txBody>
      </p:sp>
      <p:sp>
        <p:nvSpPr>
          <p:cNvPr id="4" name="Foliennummernplatzhalter 3"/>
          <p:cNvSpPr>
            <a:spLocks noGrp="1"/>
          </p:cNvSpPr>
          <p:nvPr>
            <p:ph type="sldNum" sz="quarter" idx="10"/>
          </p:nvPr>
        </p:nvSpPr>
        <p:spPr/>
        <p:txBody>
          <a:bodyPr/>
          <a:lstStyle/>
          <a:p>
            <a:fld id="{E1ADBC45-161F-2D43-A227-6ED6B1C15FDC}" type="slidenum">
              <a:rPr lang="en-US" smtClean="0"/>
              <a:t>2</a:t>
            </a:fld>
            <a:endParaRPr lang="en-US"/>
          </a:p>
        </p:txBody>
      </p:sp>
    </p:spTree>
    <p:extLst>
      <p:ext uri="{BB962C8B-B14F-4D97-AF65-F5344CB8AC3E}">
        <p14:creationId xmlns:p14="http://schemas.microsoft.com/office/powerpoint/2010/main" val="168421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smtClean="0"/>
              <a:t>Können wir</a:t>
            </a:r>
            <a:r>
              <a:rPr lang="de-DE" baseline="0" smtClean="0"/>
              <a:t> Aspekte von LdS simulieren und uns damit aufwändige empirische Studien sparen? </a:t>
            </a:r>
          </a:p>
          <a:p>
            <a:pPr marL="171450" indent="-171450">
              <a:buFontTx/>
              <a:buChar char="-"/>
            </a:pPr>
            <a:r>
              <a:rPr lang="de-DE" baseline="0" smtClean="0"/>
              <a:t>Empirische Studien haben Nachteile</a:t>
            </a:r>
            <a:endParaRPr lang="de-DE" smtClean="0"/>
          </a:p>
          <a:p>
            <a:pPr marL="171450" indent="-171450">
              <a:buFontTx/>
              <a:buChar char="-"/>
            </a:pPr>
            <a:r>
              <a:rPr lang="de-DE" smtClean="0"/>
              <a:t>Modell muss nur einmal entwickelt</a:t>
            </a:r>
            <a:r>
              <a:rPr lang="de-DE" baseline="0" smtClean="0"/>
              <a:t> werden, danach kann es oft und mit wenig Betreuung getestet werden</a:t>
            </a:r>
          </a:p>
          <a:p>
            <a:pPr marL="171450" indent="-171450">
              <a:buFontTx/>
              <a:buChar char="-"/>
            </a:pPr>
            <a:r>
              <a:rPr lang="de-DE" baseline="0" smtClean="0"/>
              <a:t>Kontrollierte Umgebung -&gt; Lernergebnis (Resultat in Test) und Lernwirksamkeit (Anteil der Methode am Ergebnis) sind identisch -&gt; Präzisere Aussagen</a:t>
            </a:r>
          </a:p>
          <a:p>
            <a:pPr marL="171450" indent="-171450">
              <a:buFontTx/>
              <a:buChar char="-"/>
            </a:pPr>
            <a:r>
              <a:rPr lang="de-DE" baseline="0" smtClean="0"/>
              <a:t>Allerdings: Modelle beschreiben nur vereinfacht einzelne Teile des Lernprozesses, sind niemals kognitiv oder neuronal realistisch.</a:t>
            </a:r>
            <a:endParaRPr lang="en-GB"/>
          </a:p>
        </p:txBody>
      </p:sp>
      <p:sp>
        <p:nvSpPr>
          <p:cNvPr id="4" name="Foliennummernplatzhalter 3"/>
          <p:cNvSpPr>
            <a:spLocks noGrp="1"/>
          </p:cNvSpPr>
          <p:nvPr>
            <p:ph type="sldNum" sz="quarter" idx="10"/>
          </p:nvPr>
        </p:nvSpPr>
        <p:spPr/>
        <p:txBody>
          <a:bodyPr/>
          <a:lstStyle/>
          <a:p>
            <a:fld id="{E1ADBC45-161F-2D43-A227-6ED6B1C15FDC}" type="slidenum">
              <a:rPr lang="en-US" smtClean="0"/>
              <a:t>3</a:t>
            </a:fld>
            <a:endParaRPr lang="en-US"/>
          </a:p>
        </p:txBody>
      </p:sp>
    </p:spTree>
    <p:extLst>
      <p:ext uri="{BB962C8B-B14F-4D97-AF65-F5344CB8AC3E}">
        <p14:creationId xmlns:p14="http://schemas.microsoft.com/office/powerpoint/2010/main" val="61351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smtClean="0"/>
              <a:t>Allerdings wird praktisch jedes Modell eines komplexen Prozesses wichtige Aspekte der Realität einfach ignorieren</a:t>
            </a:r>
          </a:p>
          <a:p>
            <a:pPr marL="171450" indent="-171450">
              <a:buFontTx/>
              <a:buChar char="-"/>
            </a:pPr>
            <a:r>
              <a:rPr lang="de-DE" baseline="0" smtClean="0"/>
              <a:t>Zitat</a:t>
            </a:r>
          </a:p>
          <a:p>
            <a:pPr marL="171450" indent="-171450">
              <a:buFontTx/>
              <a:buChar char="-"/>
            </a:pPr>
            <a:r>
              <a:rPr lang="de-DE" baseline="0" smtClean="0"/>
              <a:t>Also ist die Frage: Welche Aspekte von LdS können wir sinnvoll modellieren?</a:t>
            </a:r>
          </a:p>
        </p:txBody>
      </p:sp>
      <p:sp>
        <p:nvSpPr>
          <p:cNvPr id="4" name="Foliennummernplatzhalter 3"/>
          <p:cNvSpPr>
            <a:spLocks noGrp="1"/>
          </p:cNvSpPr>
          <p:nvPr>
            <p:ph type="sldNum" sz="quarter" idx="10"/>
          </p:nvPr>
        </p:nvSpPr>
        <p:spPr/>
        <p:txBody>
          <a:bodyPr/>
          <a:lstStyle/>
          <a:p>
            <a:fld id="{E1ADBC45-161F-2D43-A227-6ED6B1C15FDC}" type="slidenum">
              <a:rPr lang="en-US" smtClean="0"/>
              <a:t>4</a:t>
            </a:fld>
            <a:endParaRPr lang="en-US"/>
          </a:p>
        </p:txBody>
      </p:sp>
    </p:spTree>
    <p:extLst>
      <p:ext uri="{BB962C8B-B14F-4D97-AF65-F5344CB8AC3E}">
        <p14:creationId xmlns:p14="http://schemas.microsoft.com/office/powerpoint/2010/main" val="613510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AI – Explodierende Disziplin,</a:t>
            </a:r>
            <a:r>
              <a:rPr lang="de-DE" baseline="0" smtClean="0"/>
              <a:t> n</a:t>
            </a:r>
            <a:r>
              <a:rPr lang="de-DE" smtClean="0"/>
              <a:t>icht nur selbstfahrende Autos, Roboter, Schach</a:t>
            </a:r>
            <a:r>
              <a:rPr lang="de-DE" baseline="0" smtClean="0"/>
              <a:t> oder Go spielende Programme sondern auch NLP</a:t>
            </a:r>
          </a:p>
          <a:p>
            <a:r>
              <a:rPr lang="de-DE" baseline="0" smtClean="0"/>
              <a:t>NLP: Lernfähige Computermodelle, die menschliche Sprache (in allen Formen, Text, Laute) verstehen können.</a:t>
            </a:r>
          </a:p>
          <a:p>
            <a:r>
              <a:rPr lang="de-DE" baseline="0" smtClean="0"/>
              <a:t>Allgegenwärtig im Alltag.</a:t>
            </a:r>
          </a:p>
          <a:p>
            <a:endParaRPr lang="de-DE" baseline="0" smtClean="0"/>
          </a:p>
          <a:p>
            <a:r>
              <a:rPr lang="de-DE" baseline="0" smtClean="0"/>
              <a:t>Dahinter stehen mathematisch sehr fundierte statistische Modelle, RNN, in denen Information auch zirkulieren kann.</a:t>
            </a:r>
          </a:p>
          <a:p>
            <a:r>
              <a:rPr lang="de-DE" baseline="0" smtClean="0"/>
              <a:t>Welche Frage bezüglich LdS können wir mit diesen Modellen beantworten?</a:t>
            </a:r>
            <a:endParaRPr lang="en-GB"/>
          </a:p>
        </p:txBody>
      </p:sp>
      <p:sp>
        <p:nvSpPr>
          <p:cNvPr id="4" name="Foliennummernplatzhalter 3"/>
          <p:cNvSpPr>
            <a:spLocks noGrp="1"/>
          </p:cNvSpPr>
          <p:nvPr>
            <p:ph type="sldNum" sz="quarter" idx="10"/>
          </p:nvPr>
        </p:nvSpPr>
        <p:spPr/>
        <p:txBody>
          <a:bodyPr/>
          <a:lstStyle/>
          <a:p>
            <a:fld id="{E1ADBC45-161F-2D43-A227-6ED6B1C15FDC}" type="slidenum">
              <a:rPr lang="en-US" smtClean="0"/>
              <a:t>5</a:t>
            </a:fld>
            <a:endParaRPr lang="en-US"/>
          </a:p>
        </p:txBody>
      </p:sp>
    </p:spTree>
    <p:extLst>
      <p:ext uri="{BB962C8B-B14F-4D97-AF65-F5344CB8AC3E}">
        <p14:creationId xmlns:p14="http://schemas.microsoft.com/office/powerpoint/2010/main" val="3264157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smtClean="0"/>
              <a:t>Lernendes System =</a:t>
            </a:r>
            <a:r>
              <a:rPr lang="de-DE" baseline="0" smtClean="0"/>
              <a:t> Kind oder Maschine (Siri etc)</a:t>
            </a:r>
          </a:p>
          <a:p>
            <a:pPr marL="171450" indent="-171450">
              <a:buFontTx/>
              <a:buChar char="-"/>
            </a:pPr>
            <a:r>
              <a:rPr lang="de-DE" baseline="0" smtClean="0"/>
              <a:t>LdS Methode und Reichens Methoden haben viele Facetten. Kern von LdS ist nach meinem Verständnis das Lernen mittels Anlauttabelle und nur das soll modelliert werden</a:t>
            </a:r>
          </a:p>
          <a:p>
            <a:pPr marL="171450" indent="-171450">
              <a:buFontTx/>
              <a:buChar char="-"/>
            </a:pPr>
            <a:r>
              <a:rPr lang="de-DE" baseline="0" smtClean="0"/>
              <a:t>Statistisch, lerntheoretisch weil viele Facetten nicht modelliert werden können. Modell kann nicht sagen, welche Methode besser. Nur ob es statistisch betrachtet sinnvoll ist, nur manche Fehler zu korrigieren, also Schreiben erst grob zu lernen und später zu präzisieren (LdS) oder ob es sinnvoller ist, direkt präzise zu lernen.</a:t>
            </a:r>
            <a:endParaRPr lang="en-GB" baseline="0" smtClean="0"/>
          </a:p>
          <a:p>
            <a:pPr marL="171450" indent="-171450">
              <a:buFontTx/>
              <a:buChar char="-"/>
            </a:pPr>
            <a:r>
              <a:rPr lang="de-DE" baseline="0" smtClean="0"/>
              <a:t>Vlt kann dieses Projekt die aufgehitzte mediale Debatte mit einem Argument erweitern, und zwar einem Argument aus einer sehr neuen Stoßrichtung, indem wir versuchen den Lernprozess zu objektivisieren</a:t>
            </a:r>
          </a:p>
        </p:txBody>
      </p:sp>
      <p:sp>
        <p:nvSpPr>
          <p:cNvPr id="4" name="Foliennummernplatzhalter 3"/>
          <p:cNvSpPr>
            <a:spLocks noGrp="1"/>
          </p:cNvSpPr>
          <p:nvPr>
            <p:ph type="sldNum" sz="quarter" idx="10"/>
          </p:nvPr>
        </p:nvSpPr>
        <p:spPr/>
        <p:txBody>
          <a:bodyPr/>
          <a:lstStyle/>
          <a:p>
            <a:fld id="{E1ADBC45-161F-2D43-A227-6ED6B1C15FDC}" type="slidenum">
              <a:rPr lang="en-US" smtClean="0"/>
              <a:t>6</a:t>
            </a:fld>
            <a:endParaRPr lang="en-US"/>
          </a:p>
        </p:txBody>
      </p:sp>
    </p:spTree>
    <p:extLst>
      <p:ext uri="{BB962C8B-B14F-4D97-AF65-F5344CB8AC3E}">
        <p14:creationId xmlns:p14="http://schemas.microsoft.com/office/powerpoint/2010/main" val="130069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 Machine</a:t>
            </a:r>
            <a:r>
              <a:rPr lang="de-DE" baseline="0" smtClean="0"/>
              <a:t> Learning Anwendungen die es bis in unseren Alltag geschafft haben. Bekannte Modelle auf neue Art benutzen.</a:t>
            </a:r>
          </a:p>
          <a:p>
            <a:pPr marL="171450" indent="-171450">
              <a:buFontTx/>
              <a:buChar char="-"/>
            </a:pPr>
            <a:r>
              <a:rPr lang="de-DE" baseline="0" smtClean="0"/>
              <a:t>Motorik: Spiegelverkehrte Buchstaben etc. existieren nicht in Welt des Modells</a:t>
            </a:r>
          </a:p>
          <a:p>
            <a:pPr marL="171450" indent="-171450">
              <a:buFontTx/>
              <a:buChar char="-"/>
            </a:pPr>
            <a:r>
              <a:rPr lang="de-DE" baseline="0" smtClean="0"/>
              <a:t>Frustration. LdS-Befürworter sagen oft, die Fibelmethode erfordere hohe frustrationstoleranz (ständig das Gefühl etwas falsch zu machen) wohingegen Lernen mit LdS Spaß macht, weil kreativ und selbstbestimmt. Kinder die Spaß haben, lernen schneller und besser als frustrierte. Kann nicht dargestellt werden</a:t>
            </a:r>
          </a:p>
          <a:p>
            <a:pPr marL="171450" indent="-171450">
              <a:buFontTx/>
              <a:buChar char="-"/>
            </a:pPr>
            <a:r>
              <a:rPr lang="de-DE" baseline="0" smtClean="0"/>
              <a:t>Verhältnis: LdS behauptet, dass Kinder ein positiveres Verhältnis zur Schriftsprache aufbauen als beim Fibellernen (nicht modelliert, aber auch nie evaluiert)</a:t>
            </a:r>
            <a:endParaRPr lang="en-GB"/>
          </a:p>
        </p:txBody>
      </p:sp>
      <p:sp>
        <p:nvSpPr>
          <p:cNvPr id="4" name="Foliennummernplatzhalter 3"/>
          <p:cNvSpPr>
            <a:spLocks noGrp="1"/>
          </p:cNvSpPr>
          <p:nvPr>
            <p:ph type="sldNum" sz="quarter" idx="10"/>
          </p:nvPr>
        </p:nvSpPr>
        <p:spPr/>
        <p:txBody>
          <a:bodyPr/>
          <a:lstStyle/>
          <a:p>
            <a:fld id="{E1ADBC45-161F-2D43-A227-6ED6B1C15FDC}" type="slidenum">
              <a:rPr lang="en-US" smtClean="0"/>
              <a:t>7</a:t>
            </a:fld>
            <a:endParaRPr lang="en-US"/>
          </a:p>
        </p:txBody>
      </p:sp>
    </p:spTree>
    <p:extLst>
      <p:ext uri="{BB962C8B-B14F-4D97-AF65-F5344CB8AC3E}">
        <p14:creationId xmlns:p14="http://schemas.microsoft.com/office/powerpoint/2010/main" val="1267908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 Was muss passieren, damit</a:t>
            </a:r>
            <a:r>
              <a:rPr lang="de-DE" baseline="0" smtClean="0"/>
              <a:t> ein Kind ein Wort korrekt schreibt?</a:t>
            </a:r>
            <a:r>
              <a:rPr lang="de-DE" smtClean="0"/>
              <a:t> </a:t>
            </a:r>
            <a:endParaRPr lang="en-GB"/>
          </a:p>
        </p:txBody>
      </p:sp>
      <p:sp>
        <p:nvSpPr>
          <p:cNvPr id="4" name="Foliennummernplatzhalter 3"/>
          <p:cNvSpPr>
            <a:spLocks noGrp="1"/>
          </p:cNvSpPr>
          <p:nvPr>
            <p:ph type="sldNum" sz="quarter" idx="10"/>
          </p:nvPr>
        </p:nvSpPr>
        <p:spPr/>
        <p:txBody>
          <a:bodyPr/>
          <a:lstStyle/>
          <a:p>
            <a:fld id="{E1ADBC45-161F-2D43-A227-6ED6B1C15FDC}" type="slidenum">
              <a:rPr lang="en-US" smtClean="0"/>
              <a:t>8</a:t>
            </a:fld>
            <a:endParaRPr lang="en-US"/>
          </a:p>
        </p:txBody>
      </p:sp>
    </p:spTree>
    <p:extLst>
      <p:ext uri="{BB962C8B-B14F-4D97-AF65-F5344CB8AC3E}">
        <p14:creationId xmlns:p14="http://schemas.microsoft.com/office/powerpoint/2010/main" val="3250703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 Was muss passieren, damit</a:t>
            </a:r>
            <a:r>
              <a:rPr lang="de-DE" baseline="0" smtClean="0"/>
              <a:t> ein Kind ein Wort korrekt schreibt?</a:t>
            </a:r>
            <a:endParaRPr lang="en-GB"/>
          </a:p>
        </p:txBody>
      </p:sp>
      <p:sp>
        <p:nvSpPr>
          <p:cNvPr id="4" name="Foliennummernplatzhalter 3"/>
          <p:cNvSpPr>
            <a:spLocks noGrp="1"/>
          </p:cNvSpPr>
          <p:nvPr>
            <p:ph type="sldNum" sz="quarter" idx="10"/>
          </p:nvPr>
        </p:nvSpPr>
        <p:spPr/>
        <p:txBody>
          <a:bodyPr/>
          <a:lstStyle/>
          <a:p>
            <a:fld id="{E1ADBC45-161F-2D43-A227-6ED6B1C15FDC}" type="slidenum">
              <a:rPr lang="en-US" smtClean="0"/>
              <a:t>9</a:t>
            </a:fld>
            <a:endParaRPr lang="en-US"/>
          </a:p>
        </p:txBody>
      </p:sp>
    </p:spTree>
    <p:extLst>
      <p:ext uri="{BB962C8B-B14F-4D97-AF65-F5344CB8AC3E}">
        <p14:creationId xmlns:p14="http://schemas.microsoft.com/office/powerpoint/2010/main" val="325070333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Freeform 10"/>
          <p:cNvSpPr/>
          <p:nvPr userDrawn="1"/>
        </p:nvSpPr>
        <p:spPr>
          <a:xfrm>
            <a:off x="-94071" y="0"/>
            <a:ext cx="5583481" cy="685800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rgbClr val="040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Freeform 9"/>
          <p:cNvSpPr/>
          <p:nvPr userDrawn="1"/>
        </p:nvSpPr>
        <p:spPr>
          <a:xfrm>
            <a:off x="-1" y="-11886"/>
            <a:ext cx="9143999" cy="686988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1478313" y="1379538"/>
            <a:ext cx="7046875" cy="2923691"/>
          </a:xfrm>
        </p:spPr>
        <p:txBody>
          <a:bodyPr bIns="9144" anchor="b"/>
          <a:lstStyle>
            <a:lvl1pPr algn="ctr">
              <a:defRPr lang="en-US" sz="4500" i="1" cap="none" baseline="0" dirty="0">
                <a:solidFill>
                  <a:srgbClr val="04054B"/>
                </a:solidFill>
              </a:defRPr>
            </a:lvl1pPr>
          </a:lstStyle>
          <a:p>
            <a:r>
              <a:rPr lang="en-US" dirty="0" err="1" smtClean="0"/>
              <a:t>Hebbian</a:t>
            </a:r>
            <a:r>
              <a:rPr lang="en-US" dirty="0" smtClean="0"/>
              <a:t> learning of hand-</a:t>
            </a:r>
            <a:r>
              <a:rPr lang="en-US" dirty="0" err="1" smtClean="0"/>
              <a:t>centred</a:t>
            </a:r>
            <a:r>
              <a:rPr lang="en-US" dirty="0" smtClean="0"/>
              <a:t> visual representations in a hierarchical neural network model</a:t>
            </a:r>
            <a:endParaRPr lang="en-US" dirty="0"/>
          </a:p>
        </p:txBody>
      </p:sp>
      <p:sp>
        <p:nvSpPr>
          <p:cNvPr id="3" name="Subtitle 2"/>
          <p:cNvSpPr>
            <a:spLocks noGrp="1"/>
          </p:cNvSpPr>
          <p:nvPr>
            <p:ph type="subTitle" idx="1" hasCustomPrompt="1"/>
          </p:nvPr>
        </p:nvSpPr>
        <p:spPr>
          <a:xfrm>
            <a:off x="913090" y="5138746"/>
            <a:ext cx="8230910" cy="463390"/>
          </a:xfrm>
        </p:spPr>
        <p:txBody>
          <a:bodyPr tIns="9144">
            <a:noAutofit/>
          </a:bodyPr>
          <a:lstStyle>
            <a:lvl1pPr marL="0" marR="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lang="en-US" sz="1800" b="0" i="0" kern="1200" cap="none" baseline="0" dirty="0" err="1" smtClean="0">
                <a:solidFill>
                  <a:srgbClr val="04054B"/>
                </a:solidFill>
                <a:latin typeface="Baskerville"/>
                <a:ea typeface="+mj-ea"/>
                <a:cs typeface="Baskervill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dirty="0" smtClean="0"/>
              <a:t>DPhil in Experimental Psychology	     Jannis Born	</a:t>
            </a:r>
            <a:r>
              <a:rPr lang="en-US" smtClean="0"/>
              <a:t>     26. Februar 2018</a:t>
            </a:r>
            <a:endParaRPr lang="en-US" dirty="0"/>
          </a:p>
        </p:txBody>
      </p:sp>
      <p:pic>
        <p:nvPicPr>
          <p:cNvPr id="9" name="Picture 2" descr="C:\Users\Jannis\Dropbox\ETH.jpg"/>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12787" b="81311" l="8440" r="93478">
                        <a14:foregroundMark x1="58440" y1="56066" x2="58440" y2="56066"/>
                        <a14:foregroundMark x1="63683" y1="49836" x2="63683" y2="49836"/>
                        <a14:foregroundMark x1="70205" y1="52131" x2="70205" y2="52131"/>
                        <a14:foregroundMark x1="73785" y1="54098" x2="73785" y2="54098"/>
                        <a14:foregroundMark x1="80818" y1="52131" x2="80818" y2="52131"/>
                        <a14:foregroundMark x1="50767" y1="51148" x2="50767" y2="51148"/>
                        <a14:foregroundMark x1="56266" y1="36393" x2="56266" y2="36393"/>
                        <a14:foregroundMark x1="59719" y1="36721" x2="59719" y2="36721"/>
                        <a14:foregroundMark x1="70972" y1="36721" x2="70972" y2="36721"/>
                      </a14:backgroundRemoval>
                    </a14:imgEffect>
                  </a14:imgLayer>
                </a14:imgProps>
              </a:ext>
              <a:ext uri="{28A0092B-C50C-407E-A947-70E740481C1C}">
                <a14:useLocalDpi xmlns:a14="http://schemas.microsoft.com/office/drawing/2010/main" val="0"/>
              </a:ext>
            </a:extLst>
          </a:blip>
          <a:srcRect l="4311" t="8804" r="2085" b="8177"/>
          <a:stretch/>
        </p:blipFill>
        <p:spPr bwMode="auto">
          <a:xfrm>
            <a:off x="7001661" y="6250530"/>
            <a:ext cx="2230395" cy="772297"/>
          </a:xfrm>
          <a:prstGeom prst="rect">
            <a:avLst/>
          </a:prstGeom>
          <a:noFill/>
          <a:extLst>
            <a:ext uri="{909E8E84-426E-40DD-AFC4-6F175D3DCCD1}">
              <a14:hiddenFill xmlns:a14="http://schemas.microsoft.com/office/drawing/2010/main">
                <a:solidFill>
                  <a:srgbClr val="FFFFFF"/>
                </a:solidFill>
              </a14:hiddenFill>
            </a:ext>
          </a:extLst>
        </p:spPr>
      </p:pic>
      <p:sp>
        <p:nvSpPr>
          <p:cNvPr id="12" name="Footer Placeholder 4"/>
          <p:cNvSpPr txBox="1">
            <a:spLocks/>
          </p:cNvSpPr>
          <p:nvPr userDrawn="1"/>
        </p:nvSpPr>
        <p:spPr>
          <a:xfrm>
            <a:off x="0" y="6565620"/>
            <a:ext cx="9160148" cy="297832"/>
          </a:xfrm>
          <a:prstGeom prst="rect">
            <a:avLst/>
          </a:prstGeom>
        </p:spPr>
        <p:txBody>
          <a:bodyPr vert="horz" lIns="91440" tIns="45720" rIns="91440" bIns="45720" rtlCol="0" anchor="ctr"/>
          <a:lstStyle>
            <a:defPPr>
              <a:defRPr lang="en-US"/>
            </a:defPPr>
            <a:lvl1pPr marL="0" algn="r" defTabSz="914400" rtl="0" eaLnBrk="1" latinLnBrk="0" hangingPunct="1">
              <a:defRPr sz="1100" i="1" kern="1200" cap="all" spc="200" baseline="0">
                <a:solidFill>
                  <a:schemeClr val="tx1"/>
                </a:solidFill>
                <a:latin typeface="Baskerville"/>
                <a:ea typeface="+mn-ea"/>
                <a:cs typeface="Baskervill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mtClean="0">
                <a:latin typeface="Baskerville"/>
                <a:cs typeface="Times New Roman" panose="02020603050405020304" pitchFamily="18" charset="0"/>
              </a:rPr>
              <a:t>26. Februar 2018	</a:t>
            </a:r>
            <a:r>
              <a:rPr lang="en-US" baseline="0" smtClean="0">
                <a:latin typeface="Baskerville"/>
                <a:cs typeface="Times New Roman" panose="02020603050405020304" pitchFamily="18" charset="0"/>
              </a:rPr>
              <a:t>       </a:t>
            </a:r>
            <a:r>
              <a:rPr lang="en-US" cap="none" smtClean="0">
                <a:latin typeface="Baskerville"/>
                <a:cs typeface="Times New Roman" panose="02020603050405020304" pitchFamily="18" charset="0"/>
              </a:rPr>
              <a:t>LdS – A Computational Investigation	</a:t>
            </a:r>
            <a:r>
              <a:rPr lang="en-US" cap="none" baseline="0" smtClean="0">
                <a:latin typeface="Baskerville"/>
                <a:cs typeface="Times New Roman" panose="02020603050405020304" pitchFamily="18" charset="0"/>
              </a:rPr>
              <a:t>       </a:t>
            </a:r>
            <a:r>
              <a:rPr lang="en-US" cap="none" smtClean="0">
                <a:latin typeface="Baskerville"/>
                <a:cs typeface="Times New Roman" panose="02020603050405020304" pitchFamily="18" charset="0"/>
              </a:rPr>
              <a:t>Jannis Born</a:t>
            </a:r>
            <a:endParaRPr lang="en-US" dirty="0">
              <a:latin typeface="Baskerville"/>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a:xfrm rot="19140000">
            <a:off x="201168" y="5870448"/>
            <a:ext cx="2176272" cy="201168"/>
          </a:xfrm>
          <a:prstGeom prst="rect">
            <a:avLst/>
          </a:prstGeom>
        </p:spPr>
        <p:txBody>
          <a:bodyPr/>
          <a:lstStyle/>
          <a:p>
            <a:fld id="{DC7EAB0C-2220-4D0E-A0DD-DB7FA0F742F4}" type="datetime4">
              <a:rPr lang="en-US" smtClean="0"/>
              <a:pPr/>
              <a:t>February 26, 2018</a:t>
            </a:fld>
            <a:endParaRPr lang="en-US"/>
          </a:p>
        </p:txBody>
      </p:sp>
      <p:sp>
        <p:nvSpPr>
          <p:cNvPr id="6" name="Footer Placeholder 5"/>
          <p:cNvSpPr>
            <a:spLocks noGrp="1"/>
          </p:cNvSpPr>
          <p:nvPr>
            <p:ph type="ftr" sz="quarter" idx="11"/>
          </p:nvPr>
        </p:nvSpPr>
        <p:spPr>
          <a:xfrm>
            <a:off x="0" y="6560168"/>
            <a:ext cx="9160148" cy="297832"/>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162597" y="5026728"/>
            <a:ext cx="502920" cy="502920"/>
          </a:xfrm>
          <a:prstGeom prst="ellipse">
            <a:avLst/>
          </a:prstGeom>
          <a:ln>
            <a:solidFill>
              <a:schemeClr val="tx2"/>
            </a:solidFill>
          </a:ln>
        </p:spPr>
        <p:txBody>
          <a:bodyPr/>
          <a:lstStyle>
            <a:lvl1pPr>
              <a:defRPr>
                <a:solidFill>
                  <a:schemeClr val="tx2"/>
                </a:solidFill>
              </a:defRPr>
            </a:lvl1pPr>
          </a:lstStyle>
          <a:p>
            <a:fld id="{2754ED01-E2A0-4C1E-8E21-014B99041579}" type="slidenum">
              <a:rPr lang="en-US" smtClean="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dirty="0"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19140000">
            <a:off x="201168" y="5870448"/>
            <a:ext cx="2176272" cy="201168"/>
          </a:xfrm>
          <a:prstGeom prst="rect">
            <a:avLst/>
          </a:prstGeom>
        </p:spPr>
        <p:txBody>
          <a:bodyPr/>
          <a:lstStyle/>
          <a:p>
            <a:fld id="{E3416D63-31BF-4B94-B6C5-E20B2C63F515}" type="datetime4">
              <a:rPr lang="en-US" smtClean="0"/>
              <a:pPr/>
              <a:t>February 26, 2018</a:t>
            </a:fld>
            <a:endParaRPr lang="en-US"/>
          </a:p>
        </p:txBody>
      </p:sp>
      <p:sp>
        <p:nvSpPr>
          <p:cNvPr id="6" name="Footer Placeholder 5"/>
          <p:cNvSpPr>
            <a:spLocks noGrp="1"/>
          </p:cNvSpPr>
          <p:nvPr>
            <p:ph type="ftr" sz="quarter" idx="11"/>
          </p:nvPr>
        </p:nvSpPr>
        <p:spPr>
          <a:xfrm>
            <a:off x="0" y="6560168"/>
            <a:ext cx="9160148" cy="297832"/>
          </a:xfrm>
          <a:prstGeom prst="rect">
            <a:avLst/>
          </a:prstGeom>
        </p:spPr>
        <p:txBody>
          <a:bodyPr/>
          <a:lstStyle/>
          <a:p>
            <a:endParaRPr lang="en-US"/>
          </a:p>
        </p:txBody>
      </p:sp>
      <p:sp>
        <p:nvSpPr>
          <p:cNvPr id="7" name="Slide Number Placeholder 6"/>
          <p:cNvSpPr>
            <a:spLocks noGrp="1"/>
          </p:cNvSpPr>
          <p:nvPr>
            <p:ph type="sldNum" sz="quarter" idx="12"/>
          </p:nvPr>
        </p:nvSpPr>
        <p:spPr>
          <a:xfrm>
            <a:off x="7162597" y="5026728"/>
            <a:ext cx="502920" cy="502920"/>
          </a:xfrm>
          <a:prstGeom prst="ellipse">
            <a:avLst/>
          </a:prstGeom>
        </p:spPr>
        <p:txBody>
          <a:bodyPr/>
          <a:lstStyle/>
          <a:p>
            <a:fld id="{2754ED01-E2A0-4C1E-8E21-014B99041579}" type="slidenum">
              <a:rPr lang="en-US" smtClean="0"/>
              <a:pPr/>
              <a:t>‹Nr.›</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9140000">
            <a:off x="201168" y="5870448"/>
            <a:ext cx="2176272" cy="201168"/>
          </a:xfrm>
          <a:prstGeom prst="rect">
            <a:avLst/>
          </a:prstGeom>
        </p:spPr>
        <p:txBody>
          <a:bodyPr/>
          <a:lstStyle/>
          <a:p>
            <a:fld id="{A16C3AA4-67BE-44F7-809A-3582401494AF}" type="datetime4">
              <a:rPr lang="en-US" smtClean="0"/>
              <a:pPr/>
              <a:t>February 26, 2018</a:t>
            </a:fld>
            <a:endParaRPr lang="en-US"/>
          </a:p>
        </p:txBody>
      </p:sp>
      <p:sp>
        <p:nvSpPr>
          <p:cNvPr id="5" name="Footer Placeholder 4"/>
          <p:cNvSpPr>
            <a:spLocks noGrp="1"/>
          </p:cNvSpPr>
          <p:nvPr>
            <p:ph type="ftr" sz="quarter" idx="11"/>
          </p:nvPr>
        </p:nvSpPr>
        <p:spPr>
          <a:xfrm>
            <a:off x="0" y="6560168"/>
            <a:ext cx="9160148" cy="297832"/>
          </a:xfrm>
          <a:prstGeom prst="rect">
            <a:avLst/>
          </a:prstGeom>
        </p:spPr>
        <p:txBody>
          <a:bodyPr/>
          <a:lstStyle/>
          <a:p>
            <a:endParaRPr lang="en-US"/>
          </a:p>
        </p:txBody>
      </p:sp>
      <p:sp>
        <p:nvSpPr>
          <p:cNvPr id="6" name="Slide Number Placeholder 5"/>
          <p:cNvSpPr>
            <a:spLocks noGrp="1"/>
          </p:cNvSpPr>
          <p:nvPr>
            <p:ph type="sldNum" sz="quarter" idx="12"/>
          </p:nvPr>
        </p:nvSpPr>
        <p:spPr>
          <a:xfrm>
            <a:off x="7162597" y="5026728"/>
            <a:ext cx="502920" cy="502920"/>
          </a:xfrm>
          <a:prstGeom prst="ellipse">
            <a:avLst/>
          </a:prstGeom>
        </p:spPr>
        <p:txBody>
          <a:bodyPr/>
          <a:lstStyle/>
          <a:p>
            <a:fld id="{2754ED01-E2A0-4C1E-8E21-014B99041579}" type="slidenum">
              <a:rPr lang="en-US" smtClean="0"/>
              <a:pPr/>
              <a:t>‹Nr.›</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9140000">
            <a:off x="201168" y="5870448"/>
            <a:ext cx="2176272" cy="201168"/>
          </a:xfrm>
          <a:prstGeom prst="rect">
            <a:avLst/>
          </a:prstGeom>
        </p:spPr>
        <p:txBody>
          <a:bodyPr/>
          <a:lstStyle/>
          <a:p>
            <a:fld id="{25172EEB-1769-4776-AD69-E7C1260563EB}" type="datetime4">
              <a:rPr lang="en-US" smtClean="0"/>
              <a:pPr/>
              <a:t>February 26, 2018</a:t>
            </a:fld>
            <a:endParaRPr lang="en-US"/>
          </a:p>
        </p:txBody>
      </p:sp>
      <p:sp>
        <p:nvSpPr>
          <p:cNvPr id="5" name="Footer Placeholder 4"/>
          <p:cNvSpPr>
            <a:spLocks noGrp="1"/>
          </p:cNvSpPr>
          <p:nvPr>
            <p:ph type="ftr" sz="quarter" idx="11"/>
          </p:nvPr>
        </p:nvSpPr>
        <p:spPr>
          <a:xfrm>
            <a:off x="0" y="6560168"/>
            <a:ext cx="9160148" cy="297832"/>
          </a:xfrm>
          <a:prstGeom prst="rect">
            <a:avLst/>
          </a:prstGeom>
        </p:spPr>
        <p:txBody>
          <a:bodyPr/>
          <a:lstStyle/>
          <a:p>
            <a:endParaRPr lang="en-US"/>
          </a:p>
        </p:txBody>
      </p:sp>
      <p:sp>
        <p:nvSpPr>
          <p:cNvPr id="6" name="Slide Number Placeholder 5"/>
          <p:cNvSpPr>
            <a:spLocks noGrp="1"/>
          </p:cNvSpPr>
          <p:nvPr>
            <p:ph type="sldNum" sz="quarter" idx="12"/>
          </p:nvPr>
        </p:nvSpPr>
        <p:spPr>
          <a:xfrm>
            <a:off x="7162597" y="5026728"/>
            <a:ext cx="502920" cy="502920"/>
          </a:xfrm>
          <a:prstGeom prst="ellipse">
            <a:avLst/>
          </a:prstGeom>
        </p:spPr>
        <p:txBody>
          <a:bodyPr/>
          <a:lstStyle/>
          <a:p>
            <a:fld id="{2754ED01-E2A0-4C1E-8E21-014B99041579}"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1" name="Freeform 10"/>
          <p:cNvSpPr/>
          <p:nvPr userDrawn="1"/>
        </p:nvSpPr>
        <p:spPr>
          <a:xfrm>
            <a:off x="-76634" y="-936"/>
            <a:ext cx="4057857" cy="257769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rgbClr val="040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Freeform 9"/>
          <p:cNvSpPr/>
          <p:nvPr userDrawn="1"/>
        </p:nvSpPr>
        <p:spPr>
          <a:xfrm>
            <a:off x="1" y="0"/>
            <a:ext cx="9143999" cy="257675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1308218" y="1"/>
            <a:ext cx="7046875" cy="2676768"/>
          </a:xfrm>
        </p:spPr>
        <p:txBody>
          <a:bodyPr bIns="9144" anchor="b"/>
          <a:lstStyle>
            <a:lvl1pPr algn="ctr">
              <a:defRPr lang="en-US" sz="4000" i="1" cap="none" baseline="0" dirty="0">
                <a:solidFill>
                  <a:srgbClr val="04054B"/>
                </a:solidFill>
              </a:defRPr>
            </a:lvl1pPr>
          </a:lstStyle>
          <a:p>
            <a:r>
              <a:rPr lang="en-US" dirty="0" err="1" smtClean="0"/>
              <a:t>Hebbian</a:t>
            </a:r>
            <a:r>
              <a:rPr lang="en-US" dirty="0" smtClean="0"/>
              <a:t> learning of hand-</a:t>
            </a:r>
            <a:r>
              <a:rPr lang="en-US" dirty="0" err="1" smtClean="0"/>
              <a:t>centred</a:t>
            </a:r>
            <a:r>
              <a:rPr lang="en-US" dirty="0" smtClean="0"/>
              <a:t> visual representations in a hierarchical neural network model</a:t>
            </a:r>
            <a:br>
              <a:rPr lang="en-US" dirty="0" smtClean="0"/>
            </a:br>
            <a:r>
              <a:rPr lang="en-US" dirty="0" smtClean="0"/>
              <a:t>of the primate visual system</a:t>
            </a:r>
            <a:endParaRPr lang="en-US" dirty="0"/>
          </a:p>
        </p:txBody>
      </p:sp>
      <p:sp>
        <p:nvSpPr>
          <p:cNvPr id="12" name="Footer Placeholder 4"/>
          <p:cNvSpPr txBox="1">
            <a:spLocks/>
          </p:cNvSpPr>
          <p:nvPr userDrawn="1"/>
        </p:nvSpPr>
        <p:spPr>
          <a:xfrm>
            <a:off x="0" y="6565620"/>
            <a:ext cx="9160148" cy="297832"/>
          </a:xfrm>
          <a:prstGeom prst="rect">
            <a:avLst/>
          </a:prstGeom>
        </p:spPr>
        <p:txBody>
          <a:bodyPr vert="horz" lIns="91440" tIns="45720" rIns="91440" bIns="45720" rtlCol="0" anchor="ctr"/>
          <a:lstStyle>
            <a:defPPr>
              <a:defRPr lang="en-US"/>
            </a:defPPr>
            <a:lvl1pPr marL="0" algn="r" defTabSz="914400" rtl="0" eaLnBrk="1" latinLnBrk="0" hangingPunct="1">
              <a:defRPr sz="1100" i="1" kern="1200" cap="all" spc="200" baseline="0">
                <a:solidFill>
                  <a:schemeClr val="tx1"/>
                </a:solidFill>
                <a:latin typeface="Baskerville"/>
                <a:ea typeface="+mn-ea"/>
                <a:cs typeface="Baskervill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mtClean="0">
                <a:latin typeface="Baskerville"/>
                <a:cs typeface="Times New Roman" panose="02020603050405020304" pitchFamily="18" charset="0"/>
              </a:rPr>
              <a:t>26. Februar 2018	</a:t>
            </a:r>
            <a:r>
              <a:rPr lang="en-US" baseline="0" smtClean="0">
                <a:latin typeface="Baskerville"/>
                <a:cs typeface="Times New Roman" panose="02020603050405020304" pitchFamily="18" charset="0"/>
              </a:rPr>
              <a:t>       </a:t>
            </a:r>
            <a:r>
              <a:rPr lang="en-US" cap="none" smtClean="0">
                <a:latin typeface="Baskerville"/>
                <a:cs typeface="Times New Roman" panose="02020603050405020304" pitchFamily="18" charset="0"/>
              </a:rPr>
              <a:t>LdS – A Computational Investigation	</a:t>
            </a:r>
            <a:r>
              <a:rPr lang="en-US" cap="none" baseline="0" smtClean="0">
                <a:latin typeface="Baskerville"/>
                <a:cs typeface="Times New Roman" panose="02020603050405020304" pitchFamily="18" charset="0"/>
              </a:rPr>
              <a:t>       </a:t>
            </a:r>
            <a:r>
              <a:rPr lang="en-US" cap="none" smtClean="0">
                <a:latin typeface="Baskerville"/>
                <a:cs typeface="Times New Roman" panose="02020603050405020304" pitchFamily="18" charset="0"/>
              </a:rPr>
              <a:t>Jannis Born</a:t>
            </a:r>
            <a:endParaRPr lang="en-US" dirty="0">
              <a:latin typeface="Baskerville"/>
              <a:cs typeface="Times New Roman" panose="02020603050405020304" pitchFamily="18" charset="0"/>
            </a:endParaRPr>
          </a:p>
        </p:txBody>
      </p:sp>
      <p:pic>
        <p:nvPicPr>
          <p:cNvPr id="7" name="Picture 2" descr="C:\Users\Jannis\Dropbox\ETH.jpg"/>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ackgroundRemoval t="12787" b="81311" l="8440" r="93478">
                        <a14:foregroundMark x1="58440" y1="56066" x2="58440" y2="56066"/>
                        <a14:foregroundMark x1="63683" y1="49836" x2="63683" y2="49836"/>
                        <a14:foregroundMark x1="70205" y1="52131" x2="70205" y2="52131"/>
                        <a14:foregroundMark x1="73785" y1="54098" x2="73785" y2="54098"/>
                        <a14:foregroundMark x1="80818" y1="52131" x2="80818" y2="52131"/>
                        <a14:foregroundMark x1="50767" y1="51148" x2="50767" y2="51148"/>
                        <a14:foregroundMark x1="56266" y1="36393" x2="56266" y2="36393"/>
                        <a14:foregroundMark x1="59719" y1="36721" x2="59719" y2="36721"/>
                        <a14:foregroundMark x1="70972" y1="36721" x2="70972" y2="36721"/>
                      </a14:backgroundRemoval>
                    </a14:imgEffect>
                  </a14:imgLayer>
                </a14:imgProps>
              </a:ext>
              <a:ext uri="{28A0092B-C50C-407E-A947-70E740481C1C}">
                <a14:useLocalDpi xmlns:a14="http://schemas.microsoft.com/office/drawing/2010/main" val="0"/>
              </a:ext>
            </a:extLst>
          </a:blip>
          <a:srcRect l="4311" t="8804" r="2085" b="8177"/>
          <a:stretch/>
        </p:blipFill>
        <p:spPr bwMode="auto">
          <a:xfrm>
            <a:off x="7033466" y="6250531"/>
            <a:ext cx="2230395" cy="772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3774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3773" y="355256"/>
            <a:ext cx="7415968" cy="548640"/>
          </a:xfrm>
        </p:spPr>
        <p:txBody>
          <a:bodyPr/>
          <a:lstStyle>
            <a:lvl1pPr>
              <a:defRPr sz="4000" i="1"/>
            </a:lvl1pPr>
          </a:lstStyle>
          <a:p>
            <a:endParaRPr lang="en-US" dirty="0"/>
          </a:p>
        </p:txBody>
      </p:sp>
      <p:sp>
        <p:nvSpPr>
          <p:cNvPr id="3" name="Content Placeholder 2"/>
          <p:cNvSpPr>
            <a:spLocks noGrp="1"/>
          </p:cNvSpPr>
          <p:nvPr>
            <p:ph idx="1"/>
          </p:nvPr>
        </p:nvSpPr>
        <p:spPr/>
        <p:txBody>
          <a:bodyPr/>
          <a:lstStyle>
            <a:lvl1pPr>
              <a:defRPr>
                <a:solidFill>
                  <a:srgbClr val="04054B"/>
                </a:solidFill>
              </a:defRPr>
            </a:lvl1pPr>
            <a:lvl2pPr>
              <a:defRPr>
                <a:solidFill>
                  <a:srgbClr val="04054B"/>
                </a:solidFill>
              </a:defRPr>
            </a:lvl2pPr>
            <a:lvl3pPr>
              <a:defRPr>
                <a:solidFill>
                  <a:srgbClr val="04054B"/>
                </a:solidFill>
              </a:defRPr>
            </a:lvl3pPr>
            <a:lvl4pPr>
              <a:defRPr>
                <a:solidFill>
                  <a:srgbClr val="04054B"/>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a:p>
        </p:txBody>
      </p:sp>
      <p:sp>
        <p:nvSpPr>
          <p:cNvPr id="6" name="Slide Number Placeholder 5"/>
          <p:cNvSpPr>
            <a:spLocks noGrp="1"/>
          </p:cNvSpPr>
          <p:nvPr>
            <p:ph type="sldNum" sz="quarter" idx="12"/>
          </p:nvPr>
        </p:nvSpPr>
        <p:spPr>
          <a:xfrm>
            <a:off x="7162597" y="5026728"/>
            <a:ext cx="502920" cy="502920"/>
          </a:xfrm>
          <a:prstGeom prst="ellipse">
            <a:avLst/>
          </a:prstGeom>
        </p:spPr>
        <p:txBody>
          <a:bodyPr/>
          <a:lstStyle/>
          <a:p>
            <a:fld id="{2754ED01-E2A0-4C1E-8E21-014B99041579}" type="slidenum">
              <a:rPr lang="en-US" smtClean="0"/>
              <a:pPr/>
              <a:t>‹Nr.›</a:t>
            </a:fld>
            <a:endParaRPr lang="en-US"/>
          </a:p>
        </p:txBody>
      </p:sp>
      <p:sp>
        <p:nvSpPr>
          <p:cNvPr id="8" name="TextBox 7"/>
          <p:cNvSpPr txBox="1"/>
          <p:nvPr userDrawn="1"/>
        </p:nvSpPr>
        <p:spPr>
          <a:xfrm>
            <a:off x="9022998" y="745966"/>
            <a:ext cx="184666"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400" i="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a:p>
        </p:txBody>
      </p:sp>
      <p:sp>
        <p:nvSpPr>
          <p:cNvPr id="6" name="Slide Number Placeholder 5"/>
          <p:cNvSpPr>
            <a:spLocks noGrp="1"/>
          </p:cNvSpPr>
          <p:nvPr>
            <p:ph type="sldNum" sz="quarter" idx="12"/>
          </p:nvPr>
        </p:nvSpPr>
        <p:spPr>
          <a:xfrm>
            <a:off x="7162597" y="5026728"/>
            <a:ext cx="502920" cy="502920"/>
          </a:xfrm>
          <a:prstGeom prst="ellipse">
            <a:avLst/>
          </a:prstGeom>
        </p:spPr>
        <p:txBody>
          <a:bodyPr/>
          <a:lstStyle/>
          <a:p>
            <a:fld id="{2754ED01-E2A0-4C1E-8E21-014B99041579}" type="slidenum">
              <a:rPr lang="en-US" smtClean="0"/>
              <a:pPr/>
              <a:t>‹Nr.›</a:t>
            </a:fld>
            <a:endParaRPr lang="en-US"/>
          </a:p>
        </p:txBody>
      </p:sp>
      <p:sp>
        <p:nvSpPr>
          <p:cNvPr id="7" name="Footer Placeholder 4"/>
          <p:cNvSpPr txBox="1">
            <a:spLocks/>
          </p:cNvSpPr>
          <p:nvPr userDrawn="1"/>
        </p:nvSpPr>
        <p:spPr>
          <a:xfrm>
            <a:off x="0" y="6565620"/>
            <a:ext cx="9160148" cy="297832"/>
          </a:xfrm>
          <a:prstGeom prst="rect">
            <a:avLst/>
          </a:prstGeom>
        </p:spPr>
        <p:txBody>
          <a:bodyPr vert="horz" lIns="91440" tIns="45720" rIns="91440" bIns="45720" rtlCol="0" anchor="ctr"/>
          <a:lstStyle>
            <a:defPPr>
              <a:defRPr lang="en-US"/>
            </a:defPPr>
            <a:lvl1pPr marL="0" algn="r" defTabSz="914400" rtl="0" eaLnBrk="1" latinLnBrk="0" hangingPunct="1">
              <a:defRPr sz="1100" i="1" kern="1200" cap="all" spc="200" baseline="0">
                <a:solidFill>
                  <a:schemeClr val="tx1"/>
                </a:solidFill>
                <a:latin typeface="Baskerville"/>
                <a:ea typeface="+mn-ea"/>
                <a:cs typeface="Baskervill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mtClean="0"/>
              <a:t>January, 7</a:t>
            </a:r>
            <a:r>
              <a:rPr lang="en-US" baseline="30000" smtClean="0"/>
              <a:t>th</a:t>
            </a:r>
            <a:r>
              <a:rPr lang="en-US" smtClean="0"/>
              <a:t> 2017	             Hebbian Learning of hand-centred visual representations 	                     Jannis borN</a:t>
            </a:r>
            <a:endParaRPr lang="en-US" dirty="0"/>
          </a:p>
        </p:txBody>
      </p:sp>
    </p:spTree>
    <p:extLst>
      <p:ext uri="{BB962C8B-B14F-4D97-AF65-F5344CB8AC3E}">
        <p14:creationId xmlns:p14="http://schemas.microsoft.com/office/powerpoint/2010/main" val="92504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a:xfrm rot="19140000">
            <a:off x="201168" y="5870448"/>
            <a:ext cx="2176272" cy="201168"/>
          </a:xfrm>
          <a:prstGeom prst="rect">
            <a:avLst/>
          </a:prstGeom>
        </p:spPr>
        <p:txBody>
          <a:bodyPr/>
          <a:lstStyle/>
          <a:p>
            <a:fld id="{647D2193-4505-4A75-99BB-880C6989A757}" type="datetime4">
              <a:rPr lang="en-US" smtClean="0"/>
              <a:pPr/>
              <a:t>February 26, 2018</a:t>
            </a:fld>
            <a:endParaRPr lang="en-US"/>
          </a:p>
        </p:txBody>
      </p:sp>
      <p:sp>
        <p:nvSpPr>
          <p:cNvPr id="5" name="Footer Placeholder 4"/>
          <p:cNvSpPr>
            <a:spLocks noGrp="1"/>
          </p:cNvSpPr>
          <p:nvPr>
            <p:ph type="ftr" sz="quarter" idx="11"/>
          </p:nvPr>
        </p:nvSpPr>
        <p:spPr>
          <a:xfrm>
            <a:off x="0" y="6560168"/>
            <a:ext cx="9160148" cy="297832"/>
          </a:xfrm>
          <a:prstGeom prst="rect">
            <a:avLst/>
          </a:prstGeom>
        </p:spPr>
        <p:txBody>
          <a:bodyPr/>
          <a:lstStyle/>
          <a:p>
            <a:endParaRPr lang="en-US"/>
          </a:p>
        </p:txBody>
      </p:sp>
      <p:sp>
        <p:nvSpPr>
          <p:cNvPr id="6" name="Slide Number Placeholder 5"/>
          <p:cNvSpPr>
            <a:spLocks noGrp="1"/>
          </p:cNvSpPr>
          <p:nvPr>
            <p:ph type="sldNum" sz="quarter" idx="12"/>
          </p:nvPr>
        </p:nvSpPr>
        <p:spPr>
          <a:xfrm>
            <a:off x="7162597" y="5026728"/>
            <a:ext cx="502920" cy="502920"/>
          </a:xfrm>
          <a:prstGeom prst="ellipse">
            <a:avLst/>
          </a:prstGeom>
        </p:spPr>
        <p:txBody>
          <a:bodyPr/>
          <a:lstStyle/>
          <a:p>
            <a:fld id="{2754ED01-E2A0-4C1E-8E21-014B99041579}"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19140000">
            <a:off x="201168" y="5870448"/>
            <a:ext cx="2176272" cy="201168"/>
          </a:xfrm>
          <a:prstGeom prst="rect">
            <a:avLst/>
          </a:prstGeom>
        </p:spPr>
        <p:txBody>
          <a:bodyPr/>
          <a:lstStyle/>
          <a:p>
            <a:fld id="{113A18F4-33C3-445B-924C-31108C51719C}" type="datetime4">
              <a:rPr lang="en-US" smtClean="0"/>
              <a:pPr/>
              <a:t>February 26, 2018</a:t>
            </a:fld>
            <a:endParaRPr lang="en-US"/>
          </a:p>
        </p:txBody>
      </p:sp>
      <p:sp>
        <p:nvSpPr>
          <p:cNvPr id="6" name="Footer Placeholder 5"/>
          <p:cNvSpPr>
            <a:spLocks noGrp="1"/>
          </p:cNvSpPr>
          <p:nvPr>
            <p:ph type="ftr" sz="quarter" idx="11"/>
          </p:nvPr>
        </p:nvSpPr>
        <p:spPr>
          <a:xfrm>
            <a:off x="0" y="6560168"/>
            <a:ext cx="9160148" cy="297832"/>
          </a:xfrm>
          <a:prstGeom prst="rect">
            <a:avLst/>
          </a:prstGeom>
        </p:spPr>
        <p:txBody>
          <a:bodyPr/>
          <a:lstStyle/>
          <a:p>
            <a:endParaRPr lang="en-US"/>
          </a:p>
        </p:txBody>
      </p:sp>
      <p:sp>
        <p:nvSpPr>
          <p:cNvPr id="7" name="Slide Number Placeholder 6"/>
          <p:cNvSpPr>
            <a:spLocks noGrp="1"/>
          </p:cNvSpPr>
          <p:nvPr>
            <p:ph type="sldNum" sz="quarter" idx="12"/>
          </p:nvPr>
        </p:nvSpPr>
        <p:spPr>
          <a:xfrm>
            <a:off x="7162597" y="5026728"/>
            <a:ext cx="502920" cy="502920"/>
          </a:xfrm>
          <a:prstGeom prst="ellipse">
            <a:avLst/>
          </a:prstGeom>
        </p:spPr>
        <p:txBody>
          <a:bodyPr/>
          <a:lstStyle/>
          <a:p>
            <a:fld id="{2754ED01-E2A0-4C1E-8E21-014B99041579}" type="slidenum">
              <a:rPr lang="en-US" smtClean="0"/>
              <a:pPr/>
              <a:t>‹Nr.›</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rot="19140000">
            <a:off x="201168" y="5870448"/>
            <a:ext cx="2176272" cy="201168"/>
          </a:xfrm>
          <a:prstGeom prst="rect">
            <a:avLst/>
          </a:prstGeom>
        </p:spPr>
        <p:txBody>
          <a:bodyPr/>
          <a:lstStyle/>
          <a:p>
            <a:fld id="{3AF7543A-E259-478F-9E0D-57BA40E442B7}" type="datetime4">
              <a:rPr lang="en-US" smtClean="0"/>
              <a:pPr/>
              <a:t>February 26, 2018</a:t>
            </a:fld>
            <a:endParaRPr lang="en-US"/>
          </a:p>
        </p:txBody>
      </p:sp>
      <p:sp>
        <p:nvSpPr>
          <p:cNvPr id="8" name="Footer Placeholder 7"/>
          <p:cNvSpPr>
            <a:spLocks noGrp="1"/>
          </p:cNvSpPr>
          <p:nvPr>
            <p:ph type="ftr" sz="quarter" idx="11"/>
          </p:nvPr>
        </p:nvSpPr>
        <p:spPr>
          <a:xfrm>
            <a:off x="0" y="6560168"/>
            <a:ext cx="9160148" cy="297832"/>
          </a:xfrm>
          <a:prstGeom prst="rect">
            <a:avLst/>
          </a:prstGeom>
        </p:spPr>
        <p:txBody>
          <a:bodyPr/>
          <a:lstStyle/>
          <a:p>
            <a:endParaRPr lang="en-US"/>
          </a:p>
        </p:txBody>
      </p:sp>
      <p:sp>
        <p:nvSpPr>
          <p:cNvPr id="9" name="Slide Number Placeholder 8"/>
          <p:cNvSpPr>
            <a:spLocks noGrp="1"/>
          </p:cNvSpPr>
          <p:nvPr>
            <p:ph type="sldNum" sz="quarter" idx="12"/>
          </p:nvPr>
        </p:nvSpPr>
        <p:spPr>
          <a:xfrm>
            <a:off x="7162597" y="5026728"/>
            <a:ext cx="502920" cy="502920"/>
          </a:xfrm>
          <a:prstGeom prst="ellipse">
            <a:avLst/>
          </a:prstGeom>
        </p:spPr>
        <p:txBody>
          <a:bodyPr/>
          <a:lstStyle/>
          <a:p>
            <a:fld id="{2754ED01-E2A0-4C1E-8E21-014B99041579}"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rot="19140000">
            <a:off x="201168" y="5870448"/>
            <a:ext cx="2176272" cy="201168"/>
          </a:xfrm>
          <a:prstGeom prst="rect">
            <a:avLst/>
          </a:prstGeom>
        </p:spPr>
        <p:txBody>
          <a:bodyPr/>
          <a:lstStyle/>
          <a:p>
            <a:fld id="{1EFB012D-77A1-44B0-BB26-329BA1EE55C9}" type="datetime4">
              <a:rPr lang="en-US" smtClean="0"/>
              <a:pPr/>
              <a:t>February 26, 2018</a:t>
            </a:fld>
            <a:endParaRPr lang="en-US"/>
          </a:p>
        </p:txBody>
      </p:sp>
      <p:sp>
        <p:nvSpPr>
          <p:cNvPr id="4" name="Footer Placeholder 3"/>
          <p:cNvSpPr>
            <a:spLocks noGrp="1"/>
          </p:cNvSpPr>
          <p:nvPr>
            <p:ph type="ftr" sz="quarter" idx="11"/>
          </p:nvPr>
        </p:nvSpPr>
        <p:spPr>
          <a:xfrm>
            <a:off x="0" y="6560168"/>
            <a:ext cx="9160148" cy="297832"/>
          </a:xfrm>
          <a:prstGeom prst="rect">
            <a:avLst/>
          </a:prstGeom>
        </p:spPr>
        <p:txBody>
          <a:bodyPr/>
          <a:lstStyle/>
          <a:p>
            <a:endParaRPr lang="en-US"/>
          </a:p>
        </p:txBody>
      </p:sp>
      <p:sp>
        <p:nvSpPr>
          <p:cNvPr id="5" name="Slide Number Placeholder 4"/>
          <p:cNvSpPr>
            <a:spLocks noGrp="1"/>
          </p:cNvSpPr>
          <p:nvPr>
            <p:ph type="sldNum" sz="quarter" idx="12"/>
          </p:nvPr>
        </p:nvSpPr>
        <p:spPr>
          <a:xfrm>
            <a:off x="7162597" y="5026728"/>
            <a:ext cx="502920" cy="502920"/>
          </a:xfrm>
          <a:prstGeom prst="ellipse">
            <a:avLst/>
          </a:prstGeom>
        </p:spPr>
        <p:txBody>
          <a:bodyPr/>
          <a:lstStyle/>
          <a:p>
            <a:fld id="{2754ED01-E2A0-4C1E-8E21-014B99041579}"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9140000">
            <a:off x="201168" y="5870448"/>
            <a:ext cx="2176272" cy="201168"/>
          </a:xfrm>
          <a:prstGeom prst="rect">
            <a:avLst/>
          </a:prstGeom>
        </p:spPr>
        <p:txBody>
          <a:bodyPr/>
          <a:lstStyle/>
          <a:p>
            <a:fld id="{94B7499E-3031-413E-B01E-B94970708CAA}" type="datetime4">
              <a:rPr lang="en-US" smtClean="0"/>
              <a:pPr/>
              <a:t>February 26, 2018</a:t>
            </a:fld>
            <a:endParaRPr lang="en-US"/>
          </a:p>
        </p:txBody>
      </p:sp>
      <p:sp>
        <p:nvSpPr>
          <p:cNvPr id="3" name="Footer Placeholder 2"/>
          <p:cNvSpPr>
            <a:spLocks noGrp="1"/>
          </p:cNvSpPr>
          <p:nvPr>
            <p:ph type="ftr" sz="quarter" idx="11"/>
          </p:nvPr>
        </p:nvSpPr>
        <p:spPr>
          <a:xfrm>
            <a:off x="0" y="6560168"/>
            <a:ext cx="9160148" cy="297832"/>
          </a:xfrm>
          <a:prstGeom prst="rect">
            <a:avLst/>
          </a:prstGeom>
        </p:spPr>
        <p:txBody>
          <a:bodyPr/>
          <a:lstStyle/>
          <a:p>
            <a:endParaRPr lang="en-US"/>
          </a:p>
        </p:txBody>
      </p:sp>
      <p:sp>
        <p:nvSpPr>
          <p:cNvPr id="4" name="Slide Number Placeholder 3"/>
          <p:cNvSpPr>
            <a:spLocks noGrp="1"/>
          </p:cNvSpPr>
          <p:nvPr>
            <p:ph type="sldNum" sz="quarter" idx="12"/>
          </p:nvPr>
        </p:nvSpPr>
        <p:spPr>
          <a:xfrm>
            <a:off x="7162597" y="5026728"/>
            <a:ext cx="502920" cy="502920"/>
          </a:xfrm>
          <a:prstGeom prst="ellipse">
            <a:avLst/>
          </a:prstGeom>
        </p:spPr>
        <p:txBody>
          <a:bodyPr/>
          <a:lstStyle/>
          <a:p>
            <a:fld id="{2754ED01-E2A0-4C1E-8E21-014B99041579}"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Freeform 8"/>
          <p:cNvSpPr/>
          <p:nvPr userDrawn="1"/>
        </p:nvSpPr>
        <p:spPr>
          <a:xfrm rot="10800000">
            <a:off x="4780042" y="-17777"/>
            <a:ext cx="5783434" cy="139052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55215" y="-17778"/>
            <a:ext cx="4922361" cy="1390522"/>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rgbClr val="040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4054B"/>
              </a:solidFill>
            </a:endParaRPr>
          </a:p>
        </p:txBody>
      </p:sp>
      <p:sp>
        <p:nvSpPr>
          <p:cNvPr id="8" name="Freeform 7"/>
          <p:cNvSpPr/>
          <p:nvPr/>
        </p:nvSpPr>
        <p:spPr>
          <a:xfrm>
            <a:off x="0" y="-17777"/>
            <a:ext cx="5783434" cy="139052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11530" y="355256"/>
            <a:ext cx="7415968" cy="548640"/>
          </a:xfrm>
          <a:prstGeom prst="rect">
            <a:avLst/>
          </a:prstGeom>
        </p:spPr>
        <p:txBody>
          <a:bodyPr vert="horz" lIns="91440" tIns="45720" rIns="91440" bIns="45720" rtlCol="0" anchor="ctr">
            <a:noAutofit/>
          </a:bodyPr>
          <a:lstStyle/>
          <a:p>
            <a:r>
              <a:rPr lang="en-US" dirty="0" smtClean="0"/>
              <a:t>Click to edit master title style for testing</a:t>
            </a:r>
            <a:endParaRPr lang="en-US" dirty="0"/>
          </a:p>
        </p:txBody>
      </p:sp>
      <p:sp>
        <p:nvSpPr>
          <p:cNvPr id="3" name="Text Placeholder 2"/>
          <p:cNvSpPr>
            <a:spLocks noGrp="1"/>
          </p:cNvSpPr>
          <p:nvPr>
            <p:ph type="body" idx="1"/>
          </p:nvPr>
        </p:nvSpPr>
        <p:spPr>
          <a:xfrm>
            <a:off x="811530" y="1557828"/>
            <a:ext cx="7520940" cy="357984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a:p>
        </p:txBody>
      </p:sp>
      <p:pic>
        <p:nvPicPr>
          <p:cNvPr id="11" name="Picture 2" descr="C:\Users\Jannis\Dropbox\ETH.jpg"/>
          <p:cNvPicPr>
            <a:picLocks noChangeAspect="1" noChangeArrowheads="1"/>
          </p:cNvPicPr>
          <p:nvPr userDrawn="1"/>
        </p:nvPicPr>
        <p:blipFill rotWithShape="1">
          <a:blip r:embed="rId15" cstate="email">
            <a:extLst>
              <a:ext uri="{BEBA8EAE-BF5A-486C-A8C5-ECC9F3942E4B}">
                <a14:imgProps xmlns:a14="http://schemas.microsoft.com/office/drawing/2010/main">
                  <a14:imgLayer r:embed="rId16">
                    <a14:imgEffect>
                      <a14:backgroundRemoval t="12787" b="81311" l="8440" r="93478">
                        <a14:foregroundMark x1="58440" y1="56066" x2="58440" y2="56066"/>
                        <a14:foregroundMark x1="63683" y1="49836" x2="63683" y2="49836"/>
                        <a14:foregroundMark x1="70205" y1="52131" x2="70205" y2="52131"/>
                        <a14:foregroundMark x1="73785" y1="54098" x2="73785" y2="54098"/>
                        <a14:foregroundMark x1="80818" y1="52131" x2="80818" y2="52131"/>
                        <a14:foregroundMark x1="50767" y1="51148" x2="50767" y2="51148"/>
                        <a14:foregroundMark x1="56266" y1="36393" x2="56266" y2="36393"/>
                        <a14:foregroundMark x1="59719" y1="36721" x2="59719" y2="36721"/>
                        <a14:foregroundMark x1="70972" y1="36721" x2="70972" y2="36721"/>
                      </a14:backgroundRemoval>
                    </a14:imgEffect>
                  </a14:imgLayer>
                </a14:imgProps>
              </a:ext>
              <a:ext uri="{28A0092B-C50C-407E-A947-70E740481C1C}">
                <a14:useLocalDpi xmlns:a14="http://schemas.microsoft.com/office/drawing/2010/main" val="0"/>
              </a:ext>
            </a:extLst>
          </a:blip>
          <a:srcRect l="4311" t="8804" r="2085" b="8177"/>
          <a:stretch/>
        </p:blipFill>
        <p:spPr bwMode="auto">
          <a:xfrm>
            <a:off x="7033466" y="6250531"/>
            <a:ext cx="2230395" cy="772297"/>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4"/>
          <p:cNvSpPr txBox="1">
            <a:spLocks/>
          </p:cNvSpPr>
          <p:nvPr userDrawn="1"/>
        </p:nvSpPr>
        <p:spPr>
          <a:xfrm>
            <a:off x="0" y="6565620"/>
            <a:ext cx="9160148" cy="297832"/>
          </a:xfrm>
          <a:prstGeom prst="rect">
            <a:avLst/>
          </a:prstGeom>
        </p:spPr>
        <p:txBody>
          <a:bodyPr vert="horz" lIns="91440" tIns="45720" rIns="91440" bIns="45720" rtlCol="0" anchor="ctr"/>
          <a:lstStyle>
            <a:defPPr>
              <a:defRPr lang="en-US"/>
            </a:defPPr>
            <a:lvl1pPr marL="0" algn="r" defTabSz="914400" rtl="0" eaLnBrk="1" latinLnBrk="0" hangingPunct="1">
              <a:defRPr sz="1100" i="1" kern="1200" cap="all" spc="200" baseline="0">
                <a:solidFill>
                  <a:schemeClr val="tx1"/>
                </a:solidFill>
                <a:latin typeface="Baskerville"/>
                <a:ea typeface="+mn-ea"/>
                <a:cs typeface="Baskervill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mtClean="0">
                <a:latin typeface="Baskerville"/>
                <a:cs typeface="Times New Roman" panose="02020603050405020304" pitchFamily="18" charset="0"/>
              </a:rPr>
              <a:t>26. Februar 2018	</a:t>
            </a:r>
            <a:r>
              <a:rPr lang="en-US" baseline="0" smtClean="0">
                <a:latin typeface="Baskerville"/>
                <a:cs typeface="Times New Roman" panose="02020603050405020304" pitchFamily="18" charset="0"/>
              </a:rPr>
              <a:t>       </a:t>
            </a:r>
            <a:r>
              <a:rPr lang="en-US" cap="none" smtClean="0">
                <a:latin typeface="Baskerville"/>
                <a:cs typeface="Times New Roman" panose="02020603050405020304" pitchFamily="18" charset="0"/>
              </a:rPr>
              <a:t>LdS – A Computational Investigation	</a:t>
            </a:r>
            <a:r>
              <a:rPr lang="en-US" cap="none" baseline="0" smtClean="0">
                <a:latin typeface="Baskerville"/>
                <a:cs typeface="Times New Roman" panose="02020603050405020304" pitchFamily="18" charset="0"/>
              </a:rPr>
              <a:t>       </a:t>
            </a:r>
            <a:r>
              <a:rPr lang="en-US" cap="none" smtClean="0">
                <a:latin typeface="Baskerville"/>
                <a:cs typeface="Times New Roman" panose="02020603050405020304" pitchFamily="18" charset="0"/>
              </a:rPr>
              <a:t>Jannis Born</a:t>
            </a:r>
            <a:endParaRPr lang="en-US" dirty="0">
              <a:latin typeface="Baskerville"/>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74" r:id="rId2"/>
    <p:sldLayoutId id="2147483650"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i="1" kern="1200" cap="none" baseline="0">
          <a:solidFill>
            <a:srgbClr val="04054B"/>
          </a:solidFill>
          <a:latin typeface="Baskerville"/>
          <a:ea typeface="+mj-ea"/>
          <a:cs typeface="Baskerville"/>
        </a:defRPr>
      </a:lvl1pPr>
    </p:titleStyle>
    <p:bodyStyle>
      <a:lvl1pPr marL="285750" indent="-285750" algn="l" defTabSz="914400" rtl="0" eaLnBrk="1" latinLnBrk="0" hangingPunct="1">
        <a:spcBef>
          <a:spcPts val="800"/>
        </a:spcBef>
        <a:buClr>
          <a:srgbClr val="5BCF78"/>
        </a:buClr>
        <a:buFont typeface="Arial"/>
        <a:buChar char="•"/>
        <a:defRPr sz="2200" b="1" kern="1200">
          <a:solidFill>
            <a:srgbClr val="04054B"/>
          </a:solidFill>
          <a:latin typeface="+mn-lt"/>
          <a:ea typeface="+mn-ea"/>
          <a:cs typeface="+mn-cs"/>
        </a:defRPr>
      </a:lvl1pPr>
      <a:lvl2pPr marL="682625" indent="-220663" algn="l" defTabSz="914400" rtl="0" eaLnBrk="1" latinLnBrk="0" hangingPunct="1">
        <a:spcBef>
          <a:spcPts val="300"/>
        </a:spcBef>
        <a:buClr>
          <a:srgbClr val="5BCF78"/>
        </a:buClr>
        <a:buFont typeface="Arial"/>
        <a:buChar char="•"/>
        <a:tabLst>
          <a:tab pos="630238" algn="l"/>
        </a:tabLst>
        <a:defRPr sz="2000" kern="1200">
          <a:solidFill>
            <a:srgbClr val="04054B"/>
          </a:solidFill>
          <a:latin typeface="+mn-lt"/>
          <a:ea typeface="+mn-ea"/>
          <a:cs typeface="+mn-cs"/>
        </a:defRPr>
      </a:lvl2pPr>
      <a:lvl3pPr marL="1081088" indent="-168275" algn="l" defTabSz="914400" rtl="0" eaLnBrk="1" latinLnBrk="0" hangingPunct="1">
        <a:spcBef>
          <a:spcPts val="300"/>
        </a:spcBef>
        <a:buClr>
          <a:srgbClr val="5BCF78"/>
        </a:buClr>
        <a:buFont typeface="Arial"/>
        <a:buChar char="•"/>
        <a:defRPr sz="1800" kern="1200">
          <a:solidFill>
            <a:srgbClr val="04054B"/>
          </a:solidFill>
          <a:latin typeface="+mn-lt"/>
          <a:ea typeface="+mn-ea"/>
          <a:cs typeface="+mn-cs"/>
        </a:defRPr>
      </a:lvl3pPr>
      <a:lvl4pPr marL="466344" indent="0" algn="l" defTabSz="914400" rtl="0" eaLnBrk="1" latinLnBrk="0" hangingPunct="1">
        <a:spcBef>
          <a:spcPts val="300"/>
        </a:spcBef>
        <a:buClr>
          <a:srgbClr val="5BCF78"/>
        </a:buClr>
        <a:buFont typeface="Arial"/>
        <a:buNone/>
        <a:defRPr sz="1600" kern="1200">
          <a:solidFill>
            <a:srgbClr val="04054B"/>
          </a:solidFill>
          <a:latin typeface="+mn-lt"/>
          <a:ea typeface="+mn-ea"/>
          <a:cs typeface="+mn-cs"/>
        </a:defRPr>
      </a:lvl4pPr>
      <a:lvl5pPr marL="859536" indent="-173736" algn="l" defTabSz="914400" rtl="0" eaLnBrk="1" latinLnBrk="0" hangingPunct="1">
        <a:spcBef>
          <a:spcPts val="300"/>
        </a:spcBef>
        <a:buClr>
          <a:srgbClr val="5BCF78"/>
        </a:buClr>
        <a:buFont typeface="Arial"/>
        <a:buChar char="•"/>
        <a:defRPr sz="1600" kern="1200">
          <a:solidFill>
            <a:schemeClr val="tx1"/>
          </a:solidFill>
          <a:latin typeface="+mn-lt"/>
          <a:ea typeface="+mn-ea"/>
          <a:cs typeface="+mn-cs"/>
        </a:defRPr>
      </a:lvl5pPr>
      <a:lvl6pPr marL="923544" indent="0" algn="l" defTabSz="914400" rtl="0" eaLnBrk="1" latinLnBrk="0" hangingPunct="1">
        <a:spcBef>
          <a:spcPts val="300"/>
        </a:spcBef>
        <a:buClr>
          <a:srgbClr val="5BCF78"/>
        </a:buClr>
        <a:buFont typeface="Arial"/>
        <a:buNone/>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313" y="1601551"/>
            <a:ext cx="7046875" cy="2923691"/>
          </a:xfrm>
        </p:spPr>
        <p:txBody>
          <a:bodyPr/>
          <a:lstStyle/>
          <a:p>
            <a:r>
              <a:rPr lang="en-US" smtClean="0"/>
              <a:t>Lesen durch Schreiben </a:t>
            </a:r>
            <a:br>
              <a:rPr lang="en-US" smtClean="0"/>
            </a:br>
            <a:r>
              <a:rPr lang="en-US" smtClean="0"/>
              <a:t>– </a:t>
            </a:r>
            <a:br>
              <a:rPr lang="en-US" smtClean="0"/>
            </a:br>
            <a:r>
              <a:rPr lang="en-US" smtClean="0"/>
              <a:t>A Computational Investigation</a:t>
            </a:r>
            <a:endParaRPr lang="en-US" i="0" dirty="0"/>
          </a:p>
        </p:txBody>
      </p:sp>
    </p:spTree>
    <p:extLst>
      <p:ext uri="{BB962C8B-B14F-4D97-AF65-F5344CB8AC3E}">
        <p14:creationId xmlns:p14="http://schemas.microsoft.com/office/powerpoint/2010/main" val="2739369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Teil 1 – Schreibkompetenz - Durchführung</a:t>
            </a:r>
            <a:endParaRPr lang="en-GB"/>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63610" y="1541298"/>
                <a:ext cx="9080390" cy="4819745"/>
              </a:xfrm>
            </p:spPr>
            <p:txBody>
              <a:bodyPr>
                <a:normAutofit lnSpcReduction="10000"/>
              </a:bodyPr>
              <a:lstStyle/>
              <a:p>
                <a:r>
                  <a:rPr lang="de-DE" sz="2100" smtClean="0"/>
                  <a:t>Aufgabe:</a:t>
                </a:r>
                <a:r>
                  <a:rPr lang="de-DE" sz="2100" b="0" smtClean="0"/>
                  <a:t> Kind muss für gegebene Audiosequenz die orthografisch korrekte Buchstabensequenz generieren</a:t>
                </a:r>
              </a:p>
              <a:p>
                <a:r>
                  <a:rPr lang="de-DE" sz="2100"/>
                  <a:t>Annahme</a:t>
                </a:r>
                <a:r>
                  <a:rPr lang="de-DE" sz="2100" b="0"/>
                  <a:t>: Kind </a:t>
                </a:r>
                <a:r>
                  <a:rPr lang="de-DE" sz="2100" b="0" smtClean="0"/>
                  <a:t>kann sprechen (besitzt </a:t>
                </a:r>
                <a:r>
                  <a:rPr lang="de-DE" sz="2100" b="0"/>
                  <a:t>akustische Repräsentation der </a:t>
                </a:r>
                <a:r>
                  <a:rPr lang="de-DE" sz="2100" b="0" smtClean="0"/>
                  <a:t>Wörter)</a:t>
                </a:r>
              </a:p>
              <a:p>
                <a:pPr marL="0" indent="0">
                  <a:buNone/>
                </a:pPr>
                <a14:m>
                  <m:oMath xmlns:m="http://schemas.openxmlformats.org/officeDocument/2006/math">
                    <m:r>
                      <a:rPr lang="de-DE" sz="2100" b="0" i="1" smtClean="0">
                        <a:latin typeface="Cambria Math"/>
                      </a:rPr>
                      <m:t>→</m:t>
                    </m:r>
                  </m:oMath>
                </a14:m>
                <a:r>
                  <a:rPr lang="de-DE" sz="2100" b="0" smtClean="0"/>
                  <a:t> Machine Learning Terminologie: Audio-to-Text-Conversion (P2G)</a:t>
                </a:r>
              </a:p>
              <a:p>
                <a:pPr marL="0" indent="0">
                  <a:buNone/>
                </a:pPr>
                <a:endParaRPr lang="de-DE" sz="2100" b="0"/>
              </a:p>
              <a:p>
                <a:pPr marL="0" indent="0">
                  <a:buNone/>
                </a:pPr>
                <a:r>
                  <a:rPr lang="de-DE" sz="2100" smtClean="0"/>
                  <a:t>Modell </a:t>
                </a:r>
                <a:r>
                  <a:rPr lang="de-DE" sz="2100" b="0"/>
                  <a:t>[</a:t>
                </a:r>
                <a:r>
                  <a:rPr lang="de-DE" sz="2100" b="0" smtClean="0"/>
                  <a:t>bidirectional </a:t>
                </a:r>
                <a:r>
                  <a:rPr lang="de-DE" sz="2100" b="0" smtClean="0"/>
                  <a:t>LSTM, Graves </a:t>
                </a:r>
                <a:r>
                  <a:rPr lang="de-DE" sz="2100" b="0" smtClean="0"/>
                  <a:t>2005]:</a:t>
                </a:r>
                <a:endParaRPr lang="de-DE" sz="2100" b="0" smtClean="0"/>
              </a:p>
              <a:p>
                <a:pPr marL="457200" indent="-457200">
                  <a:buFont typeface="+mj-lt"/>
                  <a:buAutoNum type="arabicPeriod"/>
                </a:pPr>
                <a:r>
                  <a:rPr lang="de-DE" sz="2100" b="0" smtClean="0"/>
                  <a:t>Erhält zufällige Audiosequenz („</a:t>
                </a:r>
                <a:r>
                  <a:rPr lang="de-DE" sz="2100" b="0" i="1" smtClean="0"/>
                  <a:t>erdenkt ein Wort</a:t>
                </a:r>
                <a:r>
                  <a:rPr lang="de-DE" sz="2100" b="0" smtClean="0"/>
                  <a:t>“)</a:t>
                </a:r>
              </a:p>
              <a:p>
                <a:pPr marL="457200" indent="-457200">
                  <a:buFont typeface="+mj-lt"/>
                  <a:buAutoNum type="arabicPeriod"/>
                </a:pPr>
                <a:r>
                  <a:rPr lang="de-DE" sz="2100" b="0" smtClean="0"/>
                  <a:t>Berücksichtigt Kontext in dem das Wort auftaucht („</a:t>
                </a:r>
                <a:r>
                  <a:rPr lang="de-DE" sz="2100" b="0" i="1" smtClean="0"/>
                  <a:t>spricht sich vor</a:t>
                </a:r>
                <a:r>
                  <a:rPr lang="de-DE" sz="2100" b="0" smtClean="0"/>
                  <a:t>“)</a:t>
                </a:r>
              </a:p>
              <a:p>
                <a:pPr marL="457200" indent="-457200">
                  <a:buFont typeface="+mj-lt"/>
                  <a:buAutoNum type="arabicPeriod"/>
                </a:pPr>
                <a:r>
                  <a:rPr lang="de-DE" sz="2100" b="0" smtClean="0"/>
                  <a:t>Generiert Textsequenz („</a:t>
                </a:r>
                <a:r>
                  <a:rPr lang="de-DE" sz="2100" b="0" i="1" smtClean="0"/>
                  <a:t>schreibt</a:t>
                </a:r>
                <a:r>
                  <a:rPr lang="de-DE" sz="2100" b="0" smtClean="0"/>
                  <a:t>“)</a:t>
                </a:r>
              </a:p>
              <a:p>
                <a:pPr marL="457200" indent="-457200">
                  <a:buFont typeface="+mj-lt"/>
                  <a:buAutoNum type="arabicPeriod"/>
                </a:pPr>
                <a:r>
                  <a:rPr lang="de-DE" sz="2100" b="0" smtClean="0"/>
                  <a:t>Erhält Feedback bezüglich </a:t>
                </a:r>
                <a:r>
                  <a:rPr lang="de-DE" sz="2100" smtClean="0">
                    <a:solidFill>
                      <a:srgbClr val="FF0000"/>
                    </a:solidFill>
                  </a:rPr>
                  <a:t>orthografischer Korrektheit </a:t>
                </a:r>
                <a:r>
                  <a:rPr lang="de-DE" sz="2100" b="0" smtClean="0"/>
                  <a:t>(„</a:t>
                </a:r>
                <a:r>
                  <a:rPr lang="de-DE" sz="2100" b="0" i="1" smtClean="0"/>
                  <a:t>wird belehrt</a:t>
                </a:r>
                <a:r>
                  <a:rPr lang="de-DE" sz="2100" b="0" smtClean="0"/>
                  <a:t>“)</a:t>
                </a:r>
              </a:p>
              <a:p>
                <a:pPr marL="0" indent="0">
                  <a:buNone/>
                </a:pPr>
                <a:r>
                  <a:rPr lang="de-DE" sz="2100" b="0"/>
                  <a:t> </a:t>
                </a:r>
                <a:r>
                  <a:rPr lang="de-DE" sz="2100" b="0" smtClean="0"/>
                  <a:t>                 2 Modellinstanzen: </a:t>
                </a:r>
                <a:r>
                  <a:rPr lang="de-DE" sz="2100" smtClean="0"/>
                  <a:t>Fibel</a:t>
                </a:r>
                <a:r>
                  <a:rPr lang="de-DE" sz="2100" b="0" smtClean="0"/>
                  <a:t> (akzeptiert nur korrekte Schreibweise)      vs.                    </a:t>
                </a:r>
                <a:r>
                  <a:rPr lang="de-DE" sz="2100" smtClean="0"/>
                  <a:t>LdS</a:t>
                </a:r>
                <a:r>
                  <a:rPr lang="de-DE" sz="2100" b="0" smtClean="0"/>
                  <a:t> (akzeptiert lautsprachlich einleuchtende Schreibweisen</a:t>
                </a:r>
                <a:r>
                  <a:rPr lang="de-DE" sz="2100" b="0" smtClean="0"/>
                  <a:t>)  [2]</a:t>
                </a:r>
                <a:endParaRPr lang="de-DE" sz="1700" b="0" smtClean="0"/>
              </a:p>
              <a:p>
                <a:endParaRPr lang="de-DE" sz="2100" b="0" smtClean="0"/>
              </a:p>
              <a:p>
                <a:endParaRPr lang="de-DE" sz="2100" b="0" smtClean="0"/>
              </a:p>
              <a:p>
                <a:endParaRPr lang="de-DE" sz="2100" smtClean="0"/>
              </a:p>
              <a:p>
                <a:endParaRPr lang="en-GB" sz="2100" b="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63610" y="1541298"/>
                <a:ext cx="9080390" cy="4819745"/>
              </a:xfrm>
              <a:blipFill rotWithShape="1">
                <a:blip r:embed="rId3"/>
                <a:stretch>
                  <a:fillRect l="-738" t="-1519" r="-1007" b="-1013"/>
                </a:stretch>
              </a:blipFill>
            </p:spPr>
            <p:txBody>
              <a:bodyPr/>
              <a:lstStyle/>
              <a:p>
                <a:r>
                  <a:rPr lang="en-GB">
                    <a:noFill/>
                  </a:rPr>
                  <a:t> </a:t>
                </a:r>
              </a:p>
            </p:txBody>
          </p:sp>
        </mc:Fallback>
      </mc:AlternateContent>
      <p:sp>
        <p:nvSpPr>
          <p:cNvPr id="4" name="Pfeil nach rechts 3"/>
          <p:cNvSpPr/>
          <p:nvPr/>
        </p:nvSpPr>
        <p:spPr>
          <a:xfrm>
            <a:off x="478844" y="5681208"/>
            <a:ext cx="570728" cy="278295"/>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3077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Teil 1 - Eigenschaften + Auswertung des Modells</a:t>
            </a:r>
            <a:endParaRPr lang="en-GB"/>
          </a:p>
        </p:txBody>
      </p:sp>
      <p:sp>
        <p:nvSpPr>
          <p:cNvPr id="3" name="Inhaltsplatzhalter 2"/>
          <p:cNvSpPr>
            <a:spLocks noGrp="1"/>
          </p:cNvSpPr>
          <p:nvPr>
            <p:ph idx="1"/>
          </p:nvPr>
        </p:nvSpPr>
        <p:spPr>
          <a:xfrm>
            <a:off x="206733" y="1557828"/>
            <a:ext cx="8722581" cy="4946339"/>
          </a:xfrm>
        </p:spPr>
        <p:txBody>
          <a:bodyPr>
            <a:normAutofit/>
          </a:bodyPr>
          <a:lstStyle/>
          <a:p>
            <a:r>
              <a:rPr lang="de-DE" b="0" smtClean="0"/>
              <a:t>Modell startet von scratch (kann kein Wort schreiben, sondern generiert zufällig Buchstaben)</a:t>
            </a:r>
          </a:p>
          <a:p>
            <a:r>
              <a:rPr lang="de-DE" b="0"/>
              <a:t>Bei Modellinstanz Fibel wird „Hunt</a:t>
            </a:r>
            <a:r>
              <a:rPr lang="de-DE" b="0" smtClean="0"/>
              <a:t>“ oder „Kund“ </a:t>
            </a:r>
            <a:r>
              <a:rPr lang="de-DE" b="0"/>
              <a:t>zu „Hund“ korrigiert, bei Modellinstanz LdS wird </a:t>
            </a:r>
            <a:r>
              <a:rPr lang="de-DE" b="0" smtClean="0"/>
              <a:t>nur „Kund“ korrigiert</a:t>
            </a:r>
            <a:endParaRPr lang="en-GB" b="0"/>
          </a:p>
          <a:p>
            <a:r>
              <a:rPr lang="de-DE" b="0" smtClean="0"/>
              <a:t>Nachdem 2 Zeiteinheiten (</a:t>
            </a:r>
            <a:r>
              <a:rPr lang="de-DE" b="0" i="1" smtClean="0"/>
              <a:t>Schulklasse 1-2</a:t>
            </a:r>
            <a:r>
              <a:rPr lang="de-DE" b="0" smtClean="0"/>
              <a:t>) mit Fibel bzw. LdS trainiert wurde, werden beide Instanzen 2 Zeiteinheiten mit Fibel trainiert (</a:t>
            </a:r>
            <a:r>
              <a:rPr lang="de-DE" b="0" i="1" smtClean="0"/>
              <a:t>Schulklasse 3-4</a:t>
            </a:r>
            <a:r>
              <a:rPr lang="de-DE" b="0" smtClean="0"/>
              <a:t>)</a:t>
            </a:r>
          </a:p>
          <a:p>
            <a:r>
              <a:rPr lang="de-DE" b="0" smtClean="0"/>
              <a:t>Danach: Beide Modellinstanzen werden demselbem Test unterzogen</a:t>
            </a:r>
          </a:p>
          <a:p>
            <a:pPr marL="0" indent="0">
              <a:buNone/>
            </a:pPr>
            <a:endParaRPr lang="de-DE" b="0" smtClean="0"/>
          </a:p>
          <a:p>
            <a:pPr marL="0" indent="0">
              <a:buNone/>
            </a:pPr>
            <a:r>
              <a:rPr lang="de-DE" b="0" smtClean="0"/>
              <a:t>	Welche Modellinstanz schneidet besser ab</a:t>
            </a:r>
          </a:p>
          <a:p>
            <a:pPr marL="0" indent="0">
              <a:buNone/>
            </a:pPr>
            <a:endParaRPr lang="de-DE" b="0"/>
          </a:p>
          <a:p>
            <a:pPr marL="0" indent="0">
              <a:buNone/>
            </a:pPr>
            <a:r>
              <a:rPr lang="de-DE" b="0" smtClean="0"/>
              <a:t>Weitere Simulationen je nach Ergebnis </a:t>
            </a:r>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7289" y="4901606"/>
            <a:ext cx="720061" cy="871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276919" y="4864976"/>
            <a:ext cx="720061" cy="871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1023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53773" y="355256"/>
            <a:ext cx="7899384" cy="548640"/>
          </a:xfrm>
        </p:spPr>
        <p:txBody>
          <a:bodyPr/>
          <a:lstStyle/>
          <a:p>
            <a:r>
              <a:rPr lang="de-DE" smtClean="0"/>
              <a:t>Teil 2 – Schreib- &amp; Lesekompetenz</a:t>
            </a:r>
            <a:endParaRPr lang="en-GB"/>
          </a:p>
        </p:txBody>
      </p:sp>
      <p:sp>
        <p:nvSpPr>
          <p:cNvPr id="4" name="Pfeil nach rechts 3"/>
          <p:cNvSpPr/>
          <p:nvPr/>
        </p:nvSpPr>
        <p:spPr>
          <a:xfrm>
            <a:off x="478844" y="5681208"/>
            <a:ext cx="570728" cy="278295"/>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el 1"/>
          <p:cNvSpPr txBox="1">
            <a:spLocks/>
          </p:cNvSpPr>
          <p:nvPr/>
        </p:nvSpPr>
        <p:spPr>
          <a:xfrm>
            <a:off x="3945466" y="1413589"/>
            <a:ext cx="5351941" cy="5486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i="1" kern="1200" cap="none" baseline="0">
                <a:solidFill>
                  <a:srgbClr val="04054B"/>
                </a:solidFill>
                <a:latin typeface="Baskerville"/>
                <a:ea typeface="+mj-ea"/>
                <a:cs typeface="Baskerville"/>
              </a:defRPr>
            </a:lvl1pPr>
          </a:lstStyle>
          <a:p>
            <a:r>
              <a:rPr lang="de-DE" b="1" smtClean="0"/>
              <a:t>Vor dem Training</a:t>
            </a:r>
            <a:endParaRPr lang="en-GB" b="1"/>
          </a:p>
        </p:txBody>
      </p:sp>
      <p:pic>
        <p:nvPicPr>
          <p:cNvPr id="8195" name="Picture 3"/>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450472" y="2057621"/>
            <a:ext cx="8243056" cy="4408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146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Teil </a:t>
            </a:r>
            <a:r>
              <a:rPr lang="de-DE"/>
              <a:t>2 – Schreib- &amp; Lesekompetenz</a:t>
            </a:r>
            <a:endParaRPr lang="en-GB"/>
          </a:p>
        </p:txBody>
      </p:sp>
      <p:sp>
        <p:nvSpPr>
          <p:cNvPr id="4" name="Pfeil nach rechts 3"/>
          <p:cNvSpPr/>
          <p:nvPr/>
        </p:nvSpPr>
        <p:spPr>
          <a:xfrm>
            <a:off x="478844" y="5681208"/>
            <a:ext cx="570728" cy="278295"/>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el 1"/>
          <p:cNvSpPr txBox="1">
            <a:spLocks/>
          </p:cNvSpPr>
          <p:nvPr/>
        </p:nvSpPr>
        <p:spPr>
          <a:xfrm>
            <a:off x="3945466" y="1413589"/>
            <a:ext cx="5351941" cy="5486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i="1" kern="1200" cap="none" baseline="0">
                <a:solidFill>
                  <a:srgbClr val="04054B"/>
                </a:solidFill>
                <a:latin typeface="Baskerville"/>
                <a:ea typeface="+mj-ea"/>
                <a:cs typeface="Baskerville"/>
              </a:defRPr>
            </a:lvl1pPr>
          </a:lstStyle>
          <a:p>
            <a:r>
              <a:rPr lang="de-DE" b="1" smtClean="0"/>
              <a:t>Nach dem Training</a:t>
            </a:r>
            <a:endParaRPr lang="en-GB" b="1"/>
          </a:p>
        </p:txBody>
      </p:sp>
      <p:pic>
        <p:nvPicPr>
          <p:cNvPr id="9221"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0710" y="2057645"/>
            <a:ext cx="8547652" cy="4471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5838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87179" y="355256"/>
            <a:ext cx="8436334" cy="548640"/>
          </a:xfrm>
        </p:spPr>
        <p:txBody>
          <a:bodyPr/>
          <a:lstStyle/>
          <a:p>
            <a:r>
              <a:rPr lang="de-DE" smtClean="0"/>
              <a:t>Teil 2 - Schreib- &amp; Lesekompetenz -  Durchführung</a:t>
            </a:r>
            <a:endParaRPr lang="en-GB"/>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3610" y="1541298"/>
                <a:ext cx="9080390" cy="5177554"/>
              </a:xfrm>
            </p:spPr>
            <p:txBody>
              <a:bodyPr>
                <a:normAutofit fontScale="85000" lnSpcReduction="20000"/>
              </a:bodyPr>
              <a:lstStyle/>
              <a:p>
                <a:r>
                  <a:rPr lang="de-DE" sz="2100"/>
                  <a:t>Aufgabe:</a:t>
                </a:r>
                <a:r>
                  <a:rPr lang="de-DE" sz="2100" b="0"/>
                  <a:t> Kind muss für gegebene Audiosequenz die orthografisch korrekte Buchstabensequenz </a:t>
                </a:r>
                <a:r>
                  <a:rPr lang="de-DE" sz="2100" b="0" smtClean="0"/>
                  <a:t>generieren (siehe Teil 1) und muss anschließend für die (evtl. korrigierte) Textsequenz die phonetisch korrekte Audiosequenz aussprechen</a:t>
                </a:r>
              </a:p>
              <a:p>
                <a:pPr marL="0" indent="0">
                  <a:buNone/>
                </a:pPr>
                <a14:m>
                  <m:oMath xmlns:m="http://schemas.openxmlformats.org/officeDocument/2006/math">
                    <m:r>
                      <a:rPr lang="de-DE" sz="2100" b="0" i="1" smtClean="0">
                        <a:latin typeface="Cambria Math"/>
                      </a:rPr>
                      <m:t>→</m:t>
                    </m:r>
                  </m:oMath>
                </a14:m>
                <a:r>
                  <a:rPr lang="de-DE" sz="2100" b="0" smtClean="0"/>
                  <a:t> Zunächst Audio-to-Text, dann Text-to-Audio-Umwandlung (P2G, dann G2P)</a:t>
                </a:r>
              </a:p>
              <a:p>
                <a:pPr marL="0" indent="0">
                  <a:buNone/>
                </a:pPr>
                <a:endParaRPr lang="de-DE" sz="2100" b="0"/>
              </a:p>
              <a:p>
                <a:pPr marL="0" indent="0">
                  <a:buNone/>
                </a:pPr>
                <a:r>
                  <a:rPr lang="de-DE" sz="2100" smtClean="0"/>
                  <a:t>Modell </a:t>
                </a:r>
                <a:r>
                  <a:rPr lang="de-DE" sz="2100" b="0" smtClean="0"/>
                  <a:t>(</a:t>
                </a:r>
                <a:r>
                  <a:rPr lang="de-DE" sz="2100" smtClean="0"/>
                  <a:t>auto-encoding </a:t>
                </a:r>
                <a:r>
                  <a:rPr lang="de-DE" sz="2100" b="0" smtClean="0"/>
                  <a:t>bidirectional LSTM):</a:t>
                </a:r>
                <a:endParaRPr lang="de-DE" sz="2100" b="0"/>
              </a:p>
              <a:p>
                <a:pPr marL="457200" indent="-457200">
                  <a:buFont typeface="+mj-lt"/>
                  <a:buAutoNum type="arabicPeriod"/>
                </a:pPr>
                <a:r>
                  <a:rPr lang="de-DE" sz="2100" b="0">
                    <a:solidFill>
                      <a:schemeClr val="bg1">
                        <a:lumMod val="50000"/>
                      </a:schemeClr>
                    </a:solidFill>
                  </a:rPr>
                  <a:t>Erhält zufällige Audiosequenz („</a:t>
                </a:r>
                <a:r>
                  <a:rPr lang="de-DE" sz="2100" b="0" i="1">
                    <a:solidFill>
                      <a:schemeClr val="bg1">
                        <a:lumMod val="50000"/>
                      </a:schemeClr>
                    </a:solidFill>
                  </a:rPr>
                  <a:t>erdenkt ein Wort</a:t>
                </a:r>
                <a:r>
                  <a:rPr lang="de-DE" sz="2100" b="0">
                    <a:solidFill>
                      <a:schemeClr val="bg1">
                        <a:lumMod val="50000"/>
                      </a:schemeClr>
                    </a:solidFill>
                  </a:rPr>
                  <a:t>“)</a:t>
                </a:r>
              </a:p>
              <a:p>
                <a:pPr marL="457200" indent="-457200">
                  <a:buFont typeface="+mj-lt"/>
                  <a:buAutoNum type="arabicPeriod"/>
                </a:pPr>
                <a:r>
                  <a:rPr lang="de-DE" sz="2100" b="0">
                    <a:solidFill>
                      <a:schemeClr val="bg1">
                        <a:lumMod val="50000"/>
                      </a:schemeClr>
                    </a:solidFill>
                  </a:rPr>
                  <a:t>Berücksichtigt Kontext in dem das Wort auftaucht („</a:t>
                </a:r>
                <a:r>
                  <a:rPr lang="de-DE" sz="2100" b="0" i="1">
                    <a:solidFill>
                      <a:schemeClr val="bg1">
                        <a:lumMod val="50000"/>
                      </a:schemeClr>
                    </a:solidFill>
                  </a:rPr>
                  <a:t>spricht sich vor</a:t>
                </a:r>
                <a:r>
                  <a:rPr lang="de-DE" sz="2100" b="0">
                    <a:solidFill>
                      <a:schemeClr val="bg1">
                        <a:lumMod val="50000"/>
                      </a:schemeClr>
                    </a:solidFill>
                  </a:rPr>
                  <a:t>“)</a:t>
                </a:r>
              </a:p>
              <a:p>
                <a:pPr marL="457200" indent="-457200">
                  <a:buFont typeface="+mj-lt"/>
                  <a:buAutoNum type="arabicPeriod"/>
                </a:pPr>
                <a:r>
                  <a:rPr lang="de-DE" sz="2100" b="0">
                    <a:solidFill>
                      <a:schemeClr val="bg1">
                        <a:lumMod val="50000"/>
                      </a:schemeClr>
                    </a:solidFill>
                  </a:rPr>
                  <a:t>Generiert Textsequenz („</a:t>
                </a:r>
                <a:r>
                  <a:rPr lang="de-DE" sz="2100" b="0" i="1">
                    <a:solidFill>
                      <a:schemeClr val="bg1">
                        <a:lumMod val="50000"/>
                      </a:schemeClr>
                    </a:solidFill>
                  </a:rPr>
                  <a:t>schreibt</a:t>
                </a:r>
                <a:r>
                  <a:rPr lang="de-DE" sz="2100" b="0">
                    <a:solidFill>
                      <a:schemeClr val="bg1">
                        <a:lumMod val="50000"/>
                      </a:schemeClr>
                    </a:solidFill>
                  </a:rPr>
                  <a:t>“)</a:t>
                </a:r>
              </a:p>
              <a:p>
                <a:pPr marL="457200" indent="-457200">
                  <a:buFont typeface="+mj-lt"/>
                  <a:buAutoNum type="arabicPeriod"/>
                </a:pPr>
                <a:r>
                  <a:rPr lang="de-DE" sz="2100" b="0">
                    <a:solidFill>
                      <a:schemeClr val="bg1">
                        <a:lumMod val="50000"/>
                      </a:schemeClr>
                    </a:solidFill>
                  </a:rPr>
                  <a:t>Erhält Feedback bezüglich </a:t>
                </a:r>
                <a:r>
                  <a:rPr lang="de-DE" sz="2100">
                    <a:solidFill>
                      <a:schemeClr val="bg1">
                        <a:lumMod val="50000"/>
                      </a:schemeClr>
                    </a:solidFill>
                  </a:rPr>
                  <a:t>orthografischer Korrektheit </a:t>
                </a:r>
                <a:r>
                  <a:rPr lang="de-DE" sz="2100" b="0">
                    <a:solidFill>
                      <a:schemeClr val="bg1">
                        <a:lumMod val="50000"/>
                      </a:schemeClr>
                    </a:solidFill>
                  </a:rPr>
                  <a:t>(„</a:t>
                </a:r>
                <a:r>
                  <a:rPr lang="de-DE" sz="2100" b="0" i="1">
                    <a:solidFill>
                      <a:schemeClr val="bg1">
                        <a:lumMod val="50000"/>
                      </a:schemeClr>
                    </a:solidFill>
                  </a:rPr>
                  <a:t>wird belehrt</a:t>
                </a:r>
                <a:r>
                  <a:rPr lang="de-DE" sz="2100" b="0" smtClean="0">
                    <a:solidFill>
                      <a:schemeClr val="bg1">
                        <a:lumMod val="50000"/>
                      </a:schemeClr>
                    </a:solidFill>
                  </a:rPr>
                  <a:t>“)</a:t>
                </a:r>
              </a:p>
              <a:p>
                <a:pPr marL="457200" indent="-457200">
                  <a:buFont typeface="+mj-lt"/>
                  <a:buAutoNum type="arabicPeriod"/>
                </a:pPr>
                <a:r>
                  <a:rPr lang="de-DE" sz="2100" smtClean="0"/>
                  <a:t>Erhält gerade geschriebene, (korrigierte) Textsequenz („</a:t>
                </a:r>
                <a:r>
                  <a:rPr lang="de-DE" sz="2100" i="1" smtClean="0"/>
                  <a:t>schaut Buchstaben an</a:t>
                </a:r>
                <a:r>
                  <a:rPr lang="de-DE" sz="2100" smtClean="0"/>
                  <a:t>“)</a:t>
                </a:r>
              </a:p>
              <a:p>
                <a:pPr marL="457200" indent="-457200">
                  <a:buFont typeface="+mj-lt"/>
                  <a:buAutoNum type="arabicPeriod"/>
                </a:pPr>
                <a:r>
                  <a:rPr lang="de-DE" sz="2100" smtClean="0"/>
                  <a:t>Generiert Audiosequenz („</a:t>
                </a:r>
                <a:r>
                  <a:rPr lang="de-DE" sz="2100" i="1" smtClean="0"/>
                  <a:t>liest vor</a:t>
                </a:r>
                <a:r>
                  <a:rPr lang="de-DE" sz="2100" smtClean="0"/>
                  <a:t>“)</a:t>
                </a:r>
              </a:p>
              <a:p>
                <a:pPr marL="457200" indent="-457200">
                  <a:buFont typeface="+mj-lt"/>
                  <a:buAutoNum type="arabicPeriod"/>
                </a:pPr>
                <a:r>
                  <a:rPr lang="de-DE" sz="2100" smtClean="0"/>
                  <a:t>Erhält Feedback bezüglich </a:t>
                </a:r>
                <a:r>
                  <a:rPr lang="de-DE" sz="2100" smtClean="0">
                    <a:solidFill>
                      <a:srgbClr val="FF0000"/>
                    </a:solidFill>
                  </a:rPr>
                  <a:t>phonetischer Korrektheit </a:t>
                </a:r>
                <a:r>
                  <a:rPr lang="de-DE" sz="2100" smtClean="0"/>
                  <a:t>(„</a:t>
                </a:r>
                <a:r>
                  <a:rPr lang="de-DE" sz="2100" i="1" smtClean="0"/>
                  <a:t>wird belehrt</a:t>
                </a:r>
                <a:r>
                  <a:rPr lang="de-DE" sz="2100" smtClean="0"/>
                  <a:t>“)</a:t>
                </a:r>
              </a:p>
              <a:p>
                <a:pPr marL="0" indent="0">
                  <a:buNone/>
                </a:pPr>
                <a:endParaRPr lang="de-DE" sz="2100" b="0" smtClean="0"/>
              </a:p>
              <a:p>
                <a:pPr marL="0" indent="0">
                  <a:buNone/>
                </a:pPr>
                <a:r>
                  <a:rPr lang="de-DE" sz="2100" b="0" smtClean="0"/>
                  <a:t>	Phonetisches Feedback (7) ist identisch in beiden Modellinstanzen (nur korrekte 	Aussprache akzeptiert), orthografisches Feedback (4) ist unterschiedlich (Teil 1)</a:t>
                </a:r>
                <a:endParaRPr lang="de-DE" sz="2100" b="0"/>
              </a:p>
              <a:p>
                <a:endParaRPr lang="de-DE" sz="2100" smtClean="0"/>
              </a:p>
              <a:p>
                <a:endParaRPr lang="en-GB" sz="2100" b="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3610" y="1541298"/>
                <a:ext cx="9080390" cy="5177554"/>
              </a:xfrm>
              <a:blipFill rotWithShape="1">
                <a:blip r:embed="rId3"/>
                <a:stretch>
                  <a:fillRect l="-537" t="-1767"/>
                </a:stretch>
              </a:blipFill>
            </p:spPr>
            <p:txBody>
              <a:bodyPr/>
              <a:lstStyle/>
              <a:p>
                <a:r>
                  <a:rPr lang="en-GB">
                    <a:noFill/>
                  </a:rPr>
                  <a:t> </a:t>
                </a:r>
              </a:p>
            </p:txBody>
          </p:sp>
        </mc:Fallback>
      </mc:AlternateContent>
      <p:sp>
        <p:nvSpPr>
          <p:cNvPr id="4" name="Pfeil nach rechts 3"/>
          <p:cNvSpPr/>
          <p:nvPr/>
        </p:nvSpPr>
        <p:spPr>
          <a:xfrm>
            <a:off x="218290" y="5890370"/>
            <a:ext cx="570728" cy="278295"/>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0775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Teil 2 - Eigenschaften + Auswertung des Modells</a:t>
            </a:r>
            <a:endParaRPr lang="en-GB"/>
          </a:p>
        </p:txBody>
      </p:sp>
      <p:sp>
        <p:nvSpPr>
          <p:cNvPr id="3" name="Inhaltsplatzhalter 2"/>
          <p:cNvSpPr>
            <a:spLocks noGrp="1"/>
          </p:cNvSpPr>
          <p:nvPr>
            <p:ph idx="1"/>
          </p:nvPr>
        </p:nvSpPr>
        <p:spPr>
          <a:xfrm>
            <a:off x="206733" y="1557828"/>
            <a:ext cx="8722581" cy="4946339"/>
          </a:xfrm>
        </p:spPr>
        <p:txBody>
          <a:bodyPr>
            <a:noAutofit/>
          </a:bodyPr>
          <a:lstStyle/>
          <a:p>
            <a:r>
              <a:rPr lang="de-DE" sz="2100" b="0" smtClean="0"/>
              <a:t>Erweiterung  von Teil 1 (Schreibkompetenz) um die Lesekompetenz: Beide Modellinstanzen bestehen aus Schreibeinheit (Teil 1) und Leseeinheit.</a:t>
            </a:r>
          </a:p>
          <a:p>
            <a:r>
              <a:rPr lang="de-DE" sz="2100" b="0" smtClean="0"/>
              <a:t>Beide Einheiten starten jeweils von scratch (zufällige Buchstaben/Laute)</a:t>
            </a:r>
          </a:p>
          <a:p>
            <a:r>
              <a:rPr lang="de-DE" sz="2100" b="0" smtClean="0"/>
              <a:t>Training identisch zu Teil 1: 2 Zeiteinheiten (</a:t>
            </a:r>
            <a:r>
              <a:rPr lang="de-DE" sz="2100" b="0" i="1" smtClean="0"/>
              <a:t>Klasse 1-2</a:t>
            </a:r>
            <a:r>
              <a:rPr lang="de-DE" sz="2100" b="0" smtClean="0"/>
              <a:t>) individuelles Training (Fibel bzw. LdS),  dann für beide 2 Zeiteinheiten mit Fibel (Klasse 3-4)</a:t>
            </a:r>
          </a:p>
          <a:p>
            <a:r>
              <a:rPr lang="de-DE" sz="2100" b="0" smtClean="0"/>
              <a:t>Danach: Beide Modellinstanzen werden demselbem Test unterzogen</a:t>
            </a:r>
          </a:p>
          <a:p>
            <a:pPr marL="0" indent="0">
              <a:buNone/>
            </a:pPr>
            <a:endParaRPr lang="de-DE" sz="2100" b="0" smtClean="0"/>
          </a:p>
          <a:p>
            <a:pPr marL="0" indent="0">
              <a:buNone/>
            </a:pPr>
            <a:r>
              <a:rPr lang="de-DE" sz="2100" b="0" smtClean="0"/>
              <a:t>	Welche Modellinstanz schneidet besser ab</a:t>
            </a:r>
          </a:p>
          <a:p>
            <a:pPr marL="0" indent="0">
              <a:buNone/>
            </a:pPr>
            <a:endParaRPr lang="de-DE" sz="2100" b="0"/>
          </a:p>
          <a:p>
            <a:pPr marL="0" indent="0">
              <a:buNone/>
            </a:pPr>
            <a:r>
              <a:rPr lang="de-DE" sz="2100" b="0" smtClean="0"/>
              <a:t>Weitere Simulationen je nach Ergebnis </a:t>
            </a:r>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7288" y="5164000"/>
            <a:ext cx="720061" cy="871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276919" y="5163999"/>
            <a:ext cx="720061" cy="871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1123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Zusammenarbeit</a:t>
            </a:r>
            <a:endParaRPr lang="en-GB"/>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152399" y="1557828"/>
                <a:ext cx="8746067" cy="4817572"/>
              </a:xfrm>
            </p:spPr>
            <p:txBody>
              <a:bodyPr/>
              <a:lstStyle/>
              <a:p>
                <a:pPr>
                  <a:lnSpc>
                    <a:spcPct val="130000"/>
                  </a:lnSpc>
                </a:pPr>
                <a:r>
                  <a:rPr lang="de-DE" b="0" smtClean="0"/>
                  <a:t>Sehr interdisziplinäres Projekt</a:t>
                </a:r>
                <a:endParaRPr lang="de-DE" smtClean="0"/>
              </a:p>
              <a:p>
                <a:pPr lvl="1">
                  <a:lnSpc>
                    <a:spcPct val="130000"/>
                  </a:lnSpc>
                </a:pPr>
                <a:r>
                  <a:rPr lang="de-DE"/>
                  <a:t>Publizierbarkeit und möglicher Wirkungsgrad </a:t>
                </a:r>
              </a:p>
              <a:p>
                <a:pPr lvl="1">
                  <a:lnSpc>
                    <a:spcPct val="130000"/>
                  </a:lnSpc>
                </a:pPr>
                <a:r>
                  <a:rPr lang="de-DE" smtClean="0"/>
                  <a:t>LdS von einer ganz neuen Facette beleuchten!</a:t>
                </a:r>
              </a:p>
              <a:p>
                <a:pPr lvl="1">
                  <a:lnSpc>
                    <a:spcPct val="130000"/>
                  </a:lnSpc>
                </a:pPr>
                <a:r>
                  <a:rPr lang="de-DE" smtClean="0"/>
                  <a:t>Expertise aus Linguistik, Didaktik, Pädagogik und Erfahrung mit LdS und Unterrichtserforschung allgemein kombiniert mit Programmierkenntnissen und Anwendung von statistischen Modellen (Machine Learning)</a:t>
                </a:r>
              </a:p>
              <a:p>
                <a:pPr marL="461962" lvl="1" indent="0">
                  <a:buNone/>
                </a:pPr>
                <a:endParaRPr lang="de-DE" smtClean="0"/>
              </a:p>
              <a:p>
                <a:pPr marL="0" indent="0">
                  <a:buNone/>
                </a:pPr>
                <a14:m>
                  <m:oMath xmlns:m="http://schemas.openxmlformats.org/officeDocument/2006/math">
                    <m:r>
                      <a:rPr lang="de-DE" b="1" i="1" smtClean="0">
                        <a:latin typeface="Cambria Math"/>
                      </a:rPr>
                      <m:t>→ </m:t>
                    </m:r>
                  </m:oMath>
                </a14:m>
                <a:r>
                  <a:rPr lang="de-DE" smtClean="0"/>
                  <a:t>Starke potenzielle Synergien</a:t>
                </a:r>
              </a:p>
              <a:p>
                <a:pPr lvl="1"/>
                <a:endParaRPr lang="en-GB" b="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152399" y="1557828"/>
                <a:ext cx="8746067" cy="4817572"/>
              </a:xfrm>
              <a:blipFill rotWithShape="1">
                <a:blip r:embed="rId3"/>
                <a:stretch>
                  <a:fillRect l="-767" r="-906"/>
                </a:stretch>
              </a:blipFill>
            </p:spPr>
            <p:txBody>
              <a:bodyPr/>
              <a:lstStyle/>
              <a:p>
                <a:r>
                  <a:rPr lang="en-GB">
                    <a:noFill/>
                  </a:rPr>
                  <a:t> </a:t>
                </a:r>
              </a:p>
            </p:txBody>
          </p:sp>
        </mc:Fallback>
      </mc:AlternateContent>
    </p:spTree>
    <p:extLst>
      <p:ext uri="{BB962C8B-B14F-4D97-AF65-F5344CB8AC3E}">
        <p14:creationId xmlns:p14="http://schemas.microsoft.com/office/powerpoint/2010/main" val="3030503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2410" y="655346"/>
            <a:ext cx="7046875" cy="5855521"/>
          </a:xfrm>
        </p:spPr>
        <p:txBody>
          <a:bodyPr/>
          <a:lstStyle/>
          <a:p>
            <a:r>
              <a:rPr lang="en-US" sz="5500" smtClean="0"/>
              <a:t>Vielen Dank für Ihre Aufmerksamkeit!</a:t>
            </a:r>
            <a:r>
              <a:rPr lang="en-US" sz="5500" smtClean="0">
                <a:sym typeface="Wingdings" panose="05000000000000000000" pitchFamily="2" charset="2"/>
              </a:rPr>
              <a:t></a:t>
            </a:r>
            <a:br>
              <a:rPr lang="en-US" sz="5500" smtClean="0">
                <a:sym typeface="Wingdings" panose="05000000000000000000" pitchFamily="2" charset="2"/>
              </a:rPr>
            </a:br>
            <a:r>
              <a:rPr lang="en-US" sz="5500" smtClean="0">
                <a:sym typeface="Wingdings" panose="05000000000000000000" pitchFamily="2" charset="2"/>
              </a:rPr>
              <a:t/>
            </a:r>
            <a:br>
              <a:rPr lang="en-US" sz="5500" smtClean="0">
                <a:sym typeface="Wingdings" panose="05000000000000000000" pitchFamily="2" charset="2"/>
              </a:rPr>
            </a:br>
            <a:r>
              <a:rPr lang="en-US" sz="5500" smtClean="0">
                <a:sym typeface="Wingdings" panose="05000000000000000000" pitchFamily="2" charset="2"/>
              </a:rPr>
              <a:t/>
            </a:r>
            <a:br>
              <a:rPr lang="en-US" sz="5500" smtClean="0">
                <a:sym typeface="Wingdings" panose="05000000000000000000" pitchFamily="2" charset="2"/>
              </a:rPr>
            </a:br>
            <a:r>
              <a:rPr lang="en-US" sz="5500" smtClean="0">
                <a:sym typeface="Wingdings" panose="05000000000000000000" pitchFamily="2" charset="2"/>
              </a:rPr>
              <a:t>Meinungen, Fragen, Ideen…</a:t>
            </a:r>
            <a:br>
              <a:rPr lang="en-US" sz="5500" smtClean="0">
                <a:sym typeface="Wingdings" panose="05000000000000000000" pitchFamily="2" charset="2"/>
              </a:rPr>
            </a:br>
            <a:r>
              <a:rPr lang="en-US" sz="5500" smtClean="0">
                <a:sym typeface="Wingdings" panose="05000000000000000000" pitchFamily="2" charset="2"/>
              </a:rPr>
              <a:t> </a:t>
            </a:r>
            <a:endParaRPr lang="en-US" sz="5500" i="0" dirty="0"/>
          </a:p>
        </p:txBody>
      </p:sp>
    </p:spTree>
    <p:extLst>
      <p:ext uri="{BB962C8B-B14F-4D97-AF65-F5344CB8AC3E}">
        <p14:creationId xmlns:p14="http://schemas.microsoft.com/office/powerpoint/2010/main" val="333970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Quellen</a:t>
            </a:r>
            <a:endParaRPr lang="en-US" dirty="0"/>
          </a:p>
        </p:txBody>
      </p:sp>
      <p:sp>
        <p:nvSpPr>
          <p:cNvPr id="3" name="Content Placeholder 2"/>
          <p:cNvSpPr>
            <a:spLocks noGrp="1"/>
          </p:cNvSpPr>
          <p:nvPr>
            <p:ph idx="1"/>
          </p:nvPr>
        </p:nvSpPr>
        <p:spPr>
          <a:xfrm>
            <a:off x="254000" y="1391201"/>
            <a:ext cx="8890000" cy="5046722"/>
          </a:xfrm>
        </p:spPr>
        <p:txBody>
          <a:bodyPr>
            <a:normAutofit/>
          </a:bodyPr>
          <a:lstStyle/>
          <a:p>
            <a:pPr marL="0" indent="0">
              <a:lnSpc>
                <a:spcPct val="150000"/>
              </a:lnSpc>
              <a:buNone/>
            </a:pPr>
            <a:r>
              <a:rPr lang="en-US" sz="1900" b="0" dirty="0" smtClean="0"/>
              <a:t>[1</a:t>
            </a:r>
            <a:r>
              <a:rPr lang="en-US" sz="1900" b="0" smtClean="0"/>
              <a:t>] </a:t>
            </a:r>
            <a:r>
              <a:rPr lang="de-DE" sz="2000" b="0"/>
              <a:t>Funke, Reinold. "Erstunterricht nach der Methode Lesen durch Schreiben </a:t>
            </a:r>
            <a:r>
              <a:rPr lang="de-DE" sz="2000" b="0" smtClean="0"/>
              <a:t>	und </a:t>
            </a:r>
            <a:r>
              <a:rPr lang="de-DE" sz="2000" b="0"/>
              <a:t>Ergebnisse schriftsprachlichen Lernens–eine metaanalytische </a:t>
            </a:r>
            <a:r>
              <a:rPr lang="de-DE" sz="2000" b="0" smtClean="0"/>
              <a:t>	Bestandsaufnahme</a:t>
            </a:r>
            <a:r>
              <a:rPr lang="de-DE" sz="2000" b="0"/>
              <a:t>." </a:t>
            </a:r>
            <a:r>
              <a:rPr lang="de-DE" sz="2000" b="0" i="1"/>
              <a:t>Didaktik Deutsch</a:t>
            </a:r>
            <a:r>
              <a:rPr lang="de-DE" sz="2000" b="0"/>
              <a:t> 19.36 (2014): 20-41</a:t>
            </a:r>
            <a:r>
              <a:rPr lang="de-DE" sz="2000" b="0" smtClean="0"/>
              <a:t>.</a:t>
            </a:r>
          </a:p>
          <a:p>
            <a:pPr marL="0" indent="0">
              <a:lnSpc>
                <a:spcPct val="150000"/>
              </a:lnSpc>
              <a:buNone/>
            </a:pPr>
            <a:r>
              <a:rPr lang="en-US" sz="1900" b="0" smtClean="0"/>
              <a:t>[2]</a:t>
            </a:r>
            <a:r>
              <a:rPr lang="en-GB" sz="2000" b="0"/>
              <a:t> Graves, Alex, and Jürgen Schmidhuber. "Framewise phoneme classification </a:t>
            </a:r>
            <a:r>
              <a:rPr lang="en-GB" sz="2000" b="0" smtClean="0"/>
              <a:t>	with </a:t>
            </a:r>
            <a:r>
              <a:rPr lang="en-GB" sz="2000" b="0"/>
              <a:t>bidirectional LSTM and other neural network architectures." </a:t>
            </a:r>
            <a:r>
              <a:rPr lang="en-GB" sz="2000" b="0" smtClean="0"/>
              <a:t>	</a:t>
            </a:r>
            <a:r>
              <a:rPr lang="en-GB" sz="2000" b="0" i="1" smtClean="0"/>
              <a:t>Neural </a:t>
            </a:r>
            <a:r>
              <a:rPr lang="en-GB" sz="2000" b="0" i="1"/>
              <a:t>Networks</a:t>
            </a:r>
            <a:r>
              <a:rPr lang="en-GB" sz="2000" b="0"/>
              <a:t> 18.5-6 (2005): 602-610</a:t>
            </a:r>
            <a:r>
              <a:rPr lang="en-GB" sz="2000" b="0" smtClean="0"/>
              <a:t>.</a:t>
            </a:r>
            <a:endParaRPr lang="en-US" sz="1900" b="0" dirty="0" smtClean="0"/>
          </a:p>
        </p:txBody>
      </p:sp>
    </p:spTree>
    <p:extLst>
      <p:ext uri="{BB962C8B-B14F-4D97-AF65-F5344CB8AC3E}">
        <p14:creationId xmlns:p14="http://schemas.microsoft.com/office/powerpoint/2010/main" val="41190707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 Liste</a:t>
            </a:r>
            <a:endParaRPr lang="en-US" dirty="0"/>
          </a:p>
        </p:txBody>
      </p:sp>
      <p:sp>
        <p:nvSpPr>
          <p:cNvPr id="5" name="Content Placeholder 2"/>
          <p:cNvSpPr>
            <a:spLocks noGrp="1"/>
          </p:cNvSpPr>
          <p:nvPr>
            <p:ph idx="1"/>
          </p:nvPr>
        </p:nvSpPr>
        <p:spPr>
          <a:xfrm>
            <a:off x="254000" y="1391201"/>
            <a:ext cx="8890000" cy="5046722"/>
          </a:xfrm>
        </p:spPr>
        <p:txBody>
          <a:bodyPr>
            <a:normAutofit/>
          </a:bodyPr>
          <a:lstStyle/>
          <a:p>
            <a:pPr marL="457200" indent="-457200">
              <a:buFont typeface="+mj-lt"/>
              <a:buAutoNum type="arabicPeriod"/>
            </a:pPr>
            <a:r>
              <a:rPr lang="en-US" sz="1900" b="0" smtClean="0"/>
              <a:t>Zugang zu umfangreichem deutschsprachigen Corpus bekommen</a:t>
            </a:r>
          </a:p>
          <a:p>
            <a:pPr marL="854075" lvl="1" indent="-457200">
              <a:buFont typeface="+mj-lt"/>
              <a:buAutoNum type="arabicPeriod"/>
            </a:pPr>
            <a:r>
              <a:rPr lang="en-US" sz="1700" smtClean="0"/>
              <a:t>Datensatz bestehend aus Textversion und Audioversion</a:t>
            </a:r>
            <a:endParaRPr lang="en-US" sz="1700" b="0" smtClean="0"/>
          </a:p>
          <a:p>
            <a:pPr marL="457200" indent="-457200">
              <a:buFont typeface="+mj-lt"/>
              <a:buAutoNum type="arabicPeriod"/>
            </a:pPr>
            <a:r>
              <a:rPr lang="en-US" sz="1900" b="0" smtClean="0"/>
              <a:t>Für jedes Wort alternative, bei LdS akzeptierte Schreibweisen generieren</a:t>
            </a:r>
          </a:p>
          <a:p>
            <a:pPr marL="457200" indent="-457200">
              <a:buFont typeface="+mj-lt"/>
              <a:buAutoNum type="arabicPeriod"/>
            </a:pPr>
            <a:r>
              <a:rPr lang="en-US" sz="1900" b="0" smtClean="0"/>
              <a:t>Implementation des Modells (bidirectional LSTM via Pythons Neural Network Bibliothek Tensorflow)</a:t>
            </a:r>
          </a:p>
          <a:p>
            <a:pPr marL="854075" lvl="1" indent="-457200">
              <a:buFont typeface="+mj-lt"/>
              <a:buAutoNum type="arabicPeriod"/>
            </a:pPr>
            <a:r>
              <a:rPr lang="en-US" sz="1700" smtClean="0"/>
              <a:t>Modellinstanz Fibel implementieren</a:t>
            </a:r>
          </a:p>
          <a:p>
            <a:pPr marL="854075" lvl="1" indent="-457200">
              <a:buFont typeface="+mj-lt"/>
              <a:buAutoNum type="arabicPeriod"/>
            </a:pPr>
            <a:r>
              <a:rPr lang="en-US" sz="1700" b="0" smtClean="0"/>
              <a:t>Modellinstanz LdS implementieren</a:t>
            </a:r>
          </a:p>
          <a:p>
            <a:pPr marL="457200" indent="-457200">
              <a:buFont typeface="+mj-lt"/>
              <a:buAutoNum type="arabicPeriod"/>
            </a:pPr>
            <a:r>
              <a:rPr lang="en-US" sz="1900" b="0" smtClean="0"/>
              <a:t>Teil 1 – Schreibkompetenz </a:t>
            </a:r>
          </a:p>
          <a:p>
            <a:pPr marL="854075" lvl="1" indent="-457200">
              <a:buFont typeface="+mj-lt"/>
              <a:buAutoNum type="arabicPeriod"/>
            </a:pPr>
            <a:r>
              <a:rPr lang="en-US" sz="1700" b="0" smtClean="0"/>
              <a:t>Simulationen durchführen  (Training + abschließenden Test)</a:t>
            </a:r>
          </a:p>
          <a:p>
            <a:pPr marL="854075" lvl="1" indent="-457200">
              <a:buFont typeface="+mj-lt"/>
              <a:buAutoNum type="arabicPeriod"/>
            </a:pPr>
            <a:r>
              <a:rPr lang="en-US" sz="1700" b="0" smtClean="0"/>
              <a:t>Testresultate vergleichend auswerten</a:t>
            </a:r>
          </a:p>
          <a:p>
            <a:pPr marL="854075" lvl="1" indent="-457200">
              <a:buFont typeface="+mj-lt"/>
              <a:buAutoNum type="arabicPeriod"/>
            </a:pPr>
            <a:r>
              <a:rPr lang="en-US" sz="1700" b="0" smtClean="0"/>
              <a:t>Weitere Simulationen durchführen</a:t>
            </a:r>
          </a:p>
          <a:p>
            <a:pPr marL="457200" indent="-457200">
              <a:buFont typeface="+mj-lt"/>
              <a:buAutoNum type="arabicPeriod"/>
            </a:pPr>
            <a:r>
              <a:rPr lang="en-US" sz="1900" b="0" smtClean="0"/>
              <a:t>Verschriftlichung</a:t>
            </a:r>
          </a:p>
          <a:p>
            <a:pPr marL="457200" indent="-457200">
              <a:buFont typeface="+mj-lt"/>
              <a:buAutoNum type="arabicPeriod"/>
            </a:pPr>
            <a:r>
              <a:rPr lang="en-US" sz="1900" b="0" smtClean="0"/>
              <a:t>Teil 2 – Lesekompetenz (Unterpunkte siehe Teil 1)</a:t>
            </a:r>
          </a:p>
          <a:p>
            <a:pPr marL="457200" indent="-457200">
              <a:buFont typeface="+mj-lt"/>
              <a:buAutoNum type="arabicPeriod"/>
            </a:pPr>
            <a:r>
              <a:rPr lang="en-US" sz="1700" b="0" smtClean="0"/>
              <a:t>Verschriftlichung</a:t>
            </a:r>
          </a:p>
          <a:p>
            <a:pPr marL="457200" indent="-457200">
              <a:buFont typeface="+mj-lt"/>
              <a:buAutoNum type="arabicPeriod"/>
            </a:pPr>
            <a:endParaRPr lang="en-US" sz="1900" b="0" dirty="0"/>
          </a:p>
        </p:txBody>
      </p:sp>
    </p:spTree>
    <p:extLst>
      <p:ext uri="{BB962C8B-B14F-4D97-AF65-F5344CB8AC3E}">
        <p14:creationId xmlns:p14="http://schemas.microsoft.com/office/powerpoint/2010/main" val="1123669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614" y="-1"/>
            <a:ext cx="8171505" cy="1270105"/>
          </a:xfrm>
        </p:spPr>
        <p:txBody>
          <a:bodyPr/>
          <a:lstStyle/>
          <a:p>
            <a:r>
              <a:rPr lang="en-US" i="0" smtClean="0"/>
              <a:t>Wie ist die Evidenzlage bezüglich </a:t>
            </a:r>
            <a:r>
              <a:rPr lang="en-US" smtClean="0"/>
              <a:t>Lesen durch Schreiben</a:t>
            </a:r>
            <a:r>
              <a:rPr lang="en-US" i="0" smtClean="0"/>
              <a:t>?</a:t>
            </a:r>
            <a:endParaRPr lang="en-US" i="0" dirty="0"/>
          </a:p>
        </p:txBody>
      </p:sp>
      <p:sp>
        <p:nvSpPr>
          <p:cNvPr id="6" name="Textfeld 5"/>
          <p:cNvSpPr txBox="1"/>
          <p:nvPr/>
        </p:nvSpPr>
        <p:spPr>
          <a:xfrm>
            <a:off x="8365009" y="5789973"/>
            <a:ext cx="473206" cy="369332"/>
          </a:xfrm>
          <a:prstGeom prst="rect">
            <a:avLst/>
          </a:prstGeom>
          <a:noFill/>
        </p:spPr>
        <p:txBody>
          <a:bodyPr wrap="none" rtlCol="0">
            <a:spAutoFit/>
          </a:bodyPr>
          <a:lstStyle/>
          <a:p>
            <a:r>
              <a:rPr lang="de-DE" smtClean="0"/>
              <a:t>[1]</a:t>
            </a:r>
            <a:endParaRPr lang="en-GB" dirty="0"/>
          </a:p>
        </p:txBody>
      </p:sp>
      <p:sp>
        <p:nvSpPr>
          <p:cNvPr id="7" name="Content Placeholder 2"/>
          <p:cNvSpPr>
            <a:spLocks noGrp="1"/>
          </p:cNvSpPr>
          <p:nvPr>
            <p:ph idx="1"/>
          </p:nvPr>
        </p:nvSpPr>
        <p:spPr>
          <a:xfrm>
            <a:off x="254000" y="1391201"/>
            <a:ext cx="8890000" cy="5046722"/>
          </a:xfrm>
        </p:spPr>
        <p:txBody>
          <a:bodyPr>
            <a:normAutofit/>
          </a:bodyPr>
          <a:lstStyle/>
          <a:p>
            <a:pPr>
              <a:lnSpc>
                <a:spcPct val="150000"/>
              </a:lnSpc>
            </a:pPr>
            <a:r>
              <a:rPr lang="en-US" b="0" smtClean="0"/>
              <a:t>Nicht eindeutig [Funke 2014]</a:t>
            </a:r>
          </a:p>
          <a:p>
            <a:pPr lvl="1">
              <a:lnSpc>
                <a:spcPct val="150000"/>
              </a:lnSpc>
            </a:pPr>
            <a:r>
              <a:rPr lang="en-US" b="1" smtClean="0"/>
              <a:t>Lesen</a:t>
            </a:r>
            <a:r>
              <a:rPr lang="en-US" b="0" smtClean="0"/>
              <a:t>: LdS Kinder schneiden schwächer ab nach Klasse 1, allerdings keine signifikanten Unterschiede nach Klasse 2-4</a:t>
            </a:r>
          </a:p>
          <a:p>
            <a:pPr lvl="1">
              <a:lnSpc>
                <a:spcPct val="150000"/>
              </a:lnSpc>
            </a:pPr>
            <a:r>
              <a:rPr lang="en-US" b="1" smtClean="0"/>
              <a:t>Schreiben:</a:t>
            </a:r>
            <a:r>
              <a:rPr lang="en-US" smtClean="0"/>
              <a:t> LdS Kinder schneiden besser ab nach Klasse 1 (kein homogener Effekt), allerdings minimal schwächer nach Klasse 2-4</a:t>
            </a:r>
          </a:p>
          <a:p>
            <a:pPr lvl="1">
              <a:lnSpc>
                <a:spcPct val="150000"/>
              </a:lnSpc>
            </a:pPr>
            <a:r>
              <a:rPr lang="en-US" b="1" smtClean="0"/>
              <a:t>Kein Beleg, dass LdS zu dauerhaft </a:t>
            </a:r>
            <a:r>
              <a:rPr lang="en-US" b="1" smtClean="0"/>
              <a:t>besseren oder schlechteren </a:t>
            </a:r>
            <a:r>
              <a:rPr lang="en-US" b="1" smtClean="0"/>
              <a:t>Leistungen führt</a:t>
            </a:r>
          </a:p>
          <a:p>
            <a:pPr lvl="1">
              <a:lnSpc>
                <a:spcPct val="150000"/>
              </a:lnSpc>
            </a:pPr>
            <a:r>
              <a:rPr lang="en-US" smtClean="0"/>
              <a:t>Sehr unterschiedliche Studien </a:t>
            </a:r>
            <a:r>
              <a:rPr lang="en-US" smtClean="0">
                <a:sym typeface="Wingdings" panose="05000000000000000000" pitchFamily="2" charset="2"/>
              </a:rPr>
              <a:t> Schlechte Vergleichbarkeit</a:t>
            </a:r>
          </a:p>
          <a:p>
            <a:pPr lvl="1">
              <a:lnSpc>
                <a:spcPct val="150000"/>
              </a:lnSpc>
            </a:pPr>
            <a:r>
              <a:rPr lang="en-US" smtClean="0">
                <a:sym typeface="Wingdings" panose="05000000000000000000" pitchFamily="2" charset="2"/>
              </a:rPr>
              <a:t>Viele offene Fragen</a:t>
            </a:r>
            <a:endParaRPr lang="en-US"/>
          </a:p>
          <a:p>
            <a:pPr lvl="1">
              <a:lnSpc>
                <a:spcPct val="150000"/>
              </a:lnSpc>
            </a:pPr>
            <a:endParaRPr lang="en-US" b="1" smtClean="0"/>
          </a:p>
          <a:p>
            <a:pPr>
              <a:lnSpc>
                <a:spcPct val="150000"/>
              </a:lnSpc>
            </a:pPr>
            <a:endParaRPr lang="en-US" b="1" smtClean="0"/>
          </a:p>
          <a:p>
            <a:pPr lvl="1">
              <a:lnSpc>
                <a:spcPct val="150000"/>
              </a:lnSpc>
            </a:pPr>
            <a:endParaRPr lang="en-US"/>
          </a:p>
          <a:p>
            <a:pPr lvl="1">
              <a:lnSpc>
                <a:spcPct val="150000"/>
              </a:lnSpc>
            </a:pPr>
            <a:endParaRPr lang="en-US" b="0" smtClean="0"/>
          </a:p>
        </p:txBody>
      </p:sp>
    </p:spTree>
    <p:extLst>
      <p:ext uri="{BB962C8B-B14F-4D97-AF65-F5344CB8AC3E}">
        <p14:creationId xmlns:p14="http://schemas.microsoft.com/office/powerpoint/2010/main" val="1030444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Empirie vs Modellsimulation</a:t>
            </a:r>
            <a:endParaRPr lang="en-GB"/>
          </a:p>
        </p:txBody>
      </p:sp>
      <p:sp>
        <p:nvSpPr>
          <p:cNvPr id="3" name="Inhaltsplatzhalter 2"/>
          <p:cNvSpPr>
            <a:spLocks noGrp="1"/>
          </p:cNvSpPr>
          <p:nvPr>
            <p:ph idx="1"/>
          </p:nvPr>
        </p:nvSpPr>
        <p:spPr>
          <a:xfrm>
            <a:off x="231085" y="1557828"/>
            <a:ext cx="8809548" cy="4787313"/>
          </a:xfrm>
        </p:spPr>
        <p:txBody>
          <a:bodyPr/>
          <a:lstStyle/>
          <a:p>
            <a:r>
              <a:rPr lang="en-US" b="0"/>
              <a:t>Empirischen </a:t>
            </a:r>
            <a:r>
              <a:rPr lang="en-US" b="0" smtClean="0"/>
              <a:t>Studien zu LdS sind:</a:t>
            </a:r>
          </a:p>
          <a:p>
            <a:pPr lvl="1"/>
            <a:r>
              <a:rPr lang="en-US" b="0" smtClean="0"/>
              <a:t>zeitintensiv </a:t>
            </a:r>
          </a:p>
          <a:p>
            <a:pPr lvl="1"/>
            <a:r>
              <a:rPr lang="en-US" b="0" smtClean="0"/>
              <a:t>ressourcenintensiv</a:t>
            </a:r>
          </a:p>
          <a:p>
            <a:pPr lvl="1"/>
            <a:r>
              <a:rPr lang="en-US" b="0" smtClean="0"/>
              <a:t>durch Störvariablen beeinflusst (unkontrollierbare Umgebung)</a:t>
            </a:r>
          </a:p>
          <a:p>
            <a:pPr lvl="1"/>
            <a:r>
              <a:rPr lang="en-US" smtClean="0"/>
              <a:t>…</a:t>
            </a:r>
          </a:p>
          <a:p>
            <a:pPr marL="461962" lvl="1" indent="0">
              <a:buNone/>
            </a:pPr>
            <a:r>
              <a:rPr lang="en-US" b="0" smtClean="0"/>
              <a:t> 	</a:t>
            </a:r>
            <a:endParaRPr lang="en-US"/>
          </a:p>
          <a:p>
            <a:pPr>
              <a:buFont typeface="Wingdings"/>
              <a:buChar char="à"/>
            </a:pPr>
            <a:r>
              <a:rPr lang="en-US" smtClean="0">
                <a:sym typeface="Wingdings" panose="05000000000000000000" pitchFamily="2" charset="2"/>
              </a:rPr>
              <a:t>Dies gilt nicht für Simulationen</a:t>
            </a:r>
          </a:p>
          <a:p>
            <a:pPr marL="461962" lvl="1" indent="0">
              <a:buNone/>
            </a:pPr>
            <a:r>
              <a:rPr lang="en-US" b="0" smtClean="0">
                <a:sym typeface="Wingdings" panose="05000000000000000000" pitchFamily="2" charset="2"/>
              </a:rPr>
              <a:t>Zudem: Lernergebnis = Lernwirksamkeit</a:t>
            </a:r>
            <a:endParaRPr lang="en-US" b="0" smtClean="0"/>
          </a:p>
        </p:txBody>
      </p:sp>
    </p:spTree>
    <p:extLst>
      <p:ext uri="{BB962C8B-B14F-4D97-AF65-F5344CB8AC3E}">
        <p14:creationId xmlns:p14="http://schemas.microsoft.com/office/powerpoint/2010/main" val="3470607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Empirie vs </a:t>
            </a:r>
            <a:r>
              <a:rPr lang="de-DE" smtClean="0"/>
              <a:t>Modellsimulation</a:t>
            </a:r>
            <a:endParaRPr lang="en-GB"/>
          </a:p>
        </p:txBody>
      </p:sp>
      <p:sp>
        <p:nvSpPr>
          <p:cNvPr id="3" name="Inhaltsplatzhalter 2"/>
          <p:cNvSpPr>
            <a:spLocks noGrp="1"/>
          </p:cNvSpPr>
          <p:nvPr>
            <p:ph idx="1"/>
          </p:nvPr>
        </p:nvSpPr>
        <p:spPr>
          <a:xfrm>
            <a:off x="231085" y="1557828"/>
            <a:ext cx="8809548" cy="4787313"/>
          </a:xfrm>
        </p:spPr>
        <p:txBody>
          <a:bodyPr/>
          <a:lstStyle/>
          <a:p>
            <a:r>
              <a:rPr lang="en-US" b="0"/>
              <a:t>Empirischen </a:t>
            </a:r>
            <a:r>
              <a:rPr lang="en-US" b="0" smtClean="0"/>
              <a:t>Studien zu LdS sind:</a:t>
            </a:r>
          </a:p>
          <a:p>
            <a:pPr lvl="1"/>
            <a:r>
              <a:rPr lang="en-US" b="0" smtClean="0"/>
              <a:t>zeitintensiv </a:t>
            </a:r>
          </a:p>
          <a:p>
            <a:pPr lvl="1"/>
            <a:r>
              <a:rPr lang="en-US" b="0" smtClean="0"/>
              <a:t>ressourcenintensiv</a:t>
            </a:r>
          </a:p>
          <a:p>
            <a:pPr lvl="1"/>
            <a:r>
              <a:rPr lang="en-US" b="0" smtClean="0"/>
              <a:t>durch Störvariablen beeinflusst (unkontrollierbare Umgebung)</a:t>
            </a:r>
          </a:p>
          <a:p>
            <a:pPr lvl="1"/>
            <a:r>
              <a:rPr lang="en-US" smtClean="0"/>
              <a:t>…</a:t>
            </a:r>
          </a:p>
          <a:p>
            <a:pPr marL="461962" lvl="1" indent="0">
              <a:buNone/>
            </a:pPr>
            <a:r>
              <a:rPr lang="en-US" b="0" smtClean="0"/>
              <a:t> 	</a:t>
            </a:r>
            <a:endParaRPr lang="en-US"/>
          </a:p>
          <a:p>
            <a:pPr>
              <a:buFont typeface="Wingdings"/>
              <a:buChar char="à"/>
            </a:pPr>
            <a:r>
              <a:rPr lang="en-US">
                <a:sym typeface="Wingdings" panose="05000000000000000000" pitchFamily="2" charset="2"/>
              </a:rPr>
              <a:t>Dies gilt nicht für Simulationen</a:t>
            </a:r>
          </a:p>
        </p:txBody>
      </p:sp>
      <p:pic>
        <p:nvPicPr>
          <p:cNvPr id="4" name="Picture 2" descr="C:\Users\Jannis\Dropbox\quote-essentially-all-models-are-wrong-but-some-are-useful-george-e-p-box-212711.jp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2466" t="17333" r="1069" b="21803"/>
          <a:stretch/>
        </p:blipFill>
        <p:spPr bwMode="auto">
          <a:xfrm>
            <a:off x="485029" y="4126727"/>
            <a:ext cx="7471618" cy="2218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318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Artificial Intelligence (AI)</a:t>
            </a:r>
            <a:endParaRPr lang="en-GB"/>
          </a:p>
        </p:txBody>
      </p:sp>
      <p:sp>
        <p:nvSpPr>
          <p:cNvPr id="3" name="Inhaltsplatzhalter 2"/>
          <p:cNvSpPr>
            <a:spLocks noGrp="1"/>
          </p:cNvSpPr>
          <p:nvPr>
            <p:ph idx="1"/>
          </p:nvPr>
        </p:nvSpPr>
        <p:spPr>
          <a:xfrm>
            <a:off x="294197" y="1557828"/>
            <a:ext cx="8563555" cy="4000134"/>
          </a:xfrm>
        </p:spPr>
        <p:txBody>
          <a:bodyPr/>
          <a:lstStyle/>
          <a:p>
            <a:r>
              <a:rPr lang="de-DE" b="0"/>
              <a:t>Allgegenwärtig im Alltag (Siri, Alexa etc.)</a:t>
            </a:r>
          </a:p>
          <a:p>
            <a:r>
              <a:rPr lang="de-DE" b="0" smtClean="0"/>
              <a:t>Natural Language Processing (NLP)</a:t>
            </a:r>
          </a:p>
          <a:p>
            <a:endParaRPr lang="de-DE" b="0"/>
          </a:p>
          <a:p>
            <a:endParaRPr lang="de-DE" b="0" smtClean="0"/>
          </a:p>
          <a:p>
            <a:r>
              <a:rPr lang="de-DE" b="0" smtClean="0"/>
              <a:t>Software: Statistische Klassifizierung von Audio zu Text oder Text zu Audio via recurrent Neural Networks</a:t>
            </a:r>
            <a:endParaRPr lang="en-GB" b="0"/>
          </a:p>
        </p:txBody>
      </p:sp>
      <p:pic>
        <p:nvPicPr>
          <p:cNvPr id="4101"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580140" y="1427087"/>
            <a:ext cx="1860884" cy="1537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56358" y="1427087"/>
            <a:ext cx="1714880" cy="1724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970392" y="4076216"/>
            <a:ext cx="4985799" cy="2365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7102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3183" y="1604890"/>
            <a:ext cx="7849327" cy="3813287"/>
          </a:xfrm>
        </p:spPr>
        <p:txBody>
          <a:bodyPr/>
          <a:lstStyle/>
          <a:p>
            <a:r>
              <a:rPr lang="de-DE" sz="3500" smtClean="0"/>
              <a:t>Ist </a:t>
            </a:r>
            <a:r>
              <a:rPr lang="de-DE" sz="3500"/>
              <a:t>es für ein lernendes System aus einer statistischen, lerntheoretischen Perspektive vorteilhaft, anstatt von konventionellen Methoden (Fibel) die LdS </a:t>
            </a:r>
            <a:r>
              <a:rPr lang="de-DE" sz="3500" smtClean="0"/>
              <a:t>Methode (Anlauttabelle) </a:t>
            </a:r>
            <a:r>
              <a:rPr lang="de-DE" sz="3500"/>
              <a:t>zum </a:t>
            </a:r>
            <a:r>
              <a:rPr lang="de-DE" sz="3500" smtClean="0"/>
              <a:t>Erwerb von Schreib- und Lesekompetenz zu </a:t>
            </a:r>
            <a:r>
              <a:rPr lang="de-DE" sz="3500"/>
              <a:t>benutzen?</a:t>
            </a:r>
          </a:p>
        </p:txBody>
      </p:sp>
      <p:sp>
        <p:nvSpPr>
          <p:cNvPr id="4" name="Title 1"/>
          <p:cNvSpPr txBox="1">
            <a:spLocks/>
          </p:cNvSpPr>
          <p:nvPr/>
        </p:nvSpPr>
        <p:spPr>
          <a:xfrm>
            <a:off x="789615" y="-1"/>
            <a:ext cx="7415968" cy="1270105"/>
          </a:xfrm>
          <a:prstGeom prst="rect">
            <a:avLst/>
          </a:prstGeom>
        </p:spPr>
        <p:txBody>
          <a:bodyPr vert="horz" lIns="91440" tIns="45720" rIns="91440" bIns="9144" rtlCol="0" anchor="b">
            <a:noAutofit/>
          </a:bodyPr>
          <a:lstStyle>
            <a:lvl1pPr algn="ctr" defTabSz="914400" rtl="0" eaLnBrk="1" latinLnBrk="0" hangingPunct="1">
              <a:spcBef>
                <a:spcPct val="0"/>
              </a:spcBef>
              <a:buNone/>
              <a:defRPr lang="en-US" sz="4500" i="1" kern="1200" cap="none" baseline="0" dirty="0">
                <a:solidFill>
                  <a:srgbClr val="04054B"/>
                </a:solidFill>
                <a:latin typeface="Baskerville"/>
                <a:ea typeface="+mj-ea"/>
                <a:cs typeface="Baskerville"/>
              </a:defRPr>
            </a:lvl1pPr>
          </a:lstStyle>
          <a:p>
            <a:r>
              <a:rPr lang="en-GB" smtClean="0"/>
              <a:t>Forschungsfrage:</a:t>
            </a:r>
            <a:endParaRPr lang="en-GB"/>
          </a:p>
        </p:txBody>
      </p:sp>
    </p:spTree>
    <p:extLst>
      <p:ext uri="{BB962C8B-B14F-4D97-AF65-F5344CB8AC3E}">
        <p14:creationId xmlns:p14="http://schemas.microsoft.com/office/powerpoint/2010/main" val="2642697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Modellierung von LdS</a:t>
            </a:r>
            <a:endParaRPr lang="en-GB"/>
          </a:p>
        </p:txBody>
      </p:sp>
      <p:sp>
        <p:nvSpPr>
          <p:cNvPr id="3" name="Inhaltsplatzhalter 2"/>
          <p:cNvSpPr>
            <a:spLocks noGrp="1"/>
          </p:cNvSpPr>
          <p:nvPr>
            <p:ph idx="1"/>
          </p:nvPr>
        </p:nvSpPr>
        <p:spPr>
          <a:xfrm>
            <a:off x="231085" y="1557828"/>
            <a:ext cx="7520940" cy="4835856"/>
          </a:xfrm>
        </p:spPr>
        <p:txBody>
          <a:bodyPr>
            <a:normAutofit/>
          </a:bodyPr>
          <a:lstStyle/>
          <a:p>
            <a:r>
              <a:rPr lang="de-DE" b="0" smtClean="0"/>
              <a:t>Welche Komponente von LdS soll modelliert werden?</a:t>
            </a:r>
          </a:p>
          <a:p>
            <a:pPr lvl="1"/>
            <a:r>
              <a:rPr lang="de-DE" smtClean="0"/>
              <a:t>Benutzung der Anlauttabelle für Erwerb von Schreib--kompetenz (Teil 1) und Lesekompetenz (Teil 2)</a:t>
            </a:r>
          </a:p>
          <a:p>
            <a:r>
              <a:rPr lang="de-DE" b="0" smtClean="0"/>
              <a:t>Wie soll das modelliert werden?</a:t>
            </a:r>
          </a:p>
          <a:p>
            <a:pPr lvl="1"/>
            <a:r>
              <a:rPr lang="de-DE" smtClean="0"/>
              <a:t>Mittels state-of-the-art NLP Methoden die </a:t>
            </a:r>
          </a:p>
          <a:p>
            <a:pPr marL="461962" lvl="1" indent="0">
              <a:buNone/>
            </a:pPr>
            <a:r>
              <a:rPr lang="de-DE" smtClean="0"/>
              <a:t>u.a. in Technologien wie Siri Anwendung finden.</a:t>
            </a:r>
          </a:p>
          <a:p>
            <a:r>
              <a:rPr lang="de-DE" b="0" smtClean="0"/>
              <a:t>Welche Komponenten werden nicht modelliert?</a:t>
            </a:r>
          </a:p>
          <a:p>
            <a:pPr lvl="1"/>
            <a:r>
              <a:rPr lang="de-DE" smtClean="0"/>
              <a:t>Motorische Fähigkeit einen lesbaren Buchstaben zu </a:t>
            </a:r>
          </a:p>
          <a:p>
            <a:pPr marL="461962" lvl="1" indent="0">
              <a:buNone/>
            </a:pPr>
            <a:r>
              <a:rPr lang="de-DE" b="0" smtClean="0"/>
              <a:t>erzeugen </a:t>
            </a:r>
          </a:p>
          <a:p>
            <a:pPr lvl="1"/>
            <a:r>
              <a:rPr lang="de-DE" smtClean="0"/>
              <a:t>Frustration</a:t>
            </a:r>
          </a:p>
          <a:p>
            <a:pPr lvl="1"/>
            <a:r>
              <a:rPr lang="de-DE" b="0" smtClean="0"/>
              <a:t>Verhältnis des Lernenden zur Schriftsprache</a:t>
            </a:r>
          </a:p>
          <a:p>
            <a:pPr marL="461962" lvl="1" indent="0">
              <a:buNone/>
            </a:pPr>
            <a:endParaRPr lang="de-DE" b="0" smtClean="0"/>
          </a:p>
          <a:p>
            <a:pPr lvl="1"/>
            <a:endParaRPr lang="de-DE" b="0" smtClean="0"/>
          </a:p>
          <a:p>
            <a:pPr lvl="1"/>
            <a:endParaRPr lang="de-DE" b="0" smtClean="0"/>
          </a:p>
          <a:p>
            <a:pPr marL="461962" lvl="1" indent="0">
              <a:buNone/>
            </a:pPr>
            <a:endParaRPr lang="de-DE" smtClean="0"/>
          </a:p>
          <a:p>
            <a:pPr marL="461962" lvl="1" indent="0">
              <a:buNone/>
            </a:pPr>
            <a:endParaRPr lang="de-DE" b="0" smtClean="0"/>
          </a:p>
          <a:p>
            <a:pPr lvl="1"/>
            <a:endParaRPr lang="de-DE" b="0"/>
          </a:p>
          <a:p>
            <a:pPr lvl="1"/>
            <a:endParaRPr lang="en-GB" b="0"/>
          </a:p>
        </p:txBody>
      </p:sp>
      <p:pic>
        <p:nvPicPr>
          <p:cNvPr id="3074" name="Picture 2" descr="C:\Users\Jannis\Dropbox\9783905902761_front_mittel.jp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6133"/>
          <a:stretch/>
        </p:blipFill>
        <p:spPr bwMode="auto">
          <a:xfrm>
            <a:off x="6661880" y="2122998"/>
            <a:ext cx="2573848" cy="4270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679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Teil 1 - Schreibkompetenz</a:t>
            </a:r>
            <a:endParaRPr lang="en-GB"/>
          </a:p>
        </p:txBody>
      </p:sp>
      <p:sp>
        <p:nvSpPr>
          <p:cNvPr id="4" name="Pfeil nach rechts 3"/>
          <p:cNvSpPr/>
          <p:nvPr/>
        </p:nvSpPr>
        <p:spPr>
          <a:xfrm>
            <a:off x="478844" y="5681208"/>
            <a:ext cx="570728" cy="278295"/>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el 1"/>
          <p:cNvSpPr txBox="1">
            <a:spLocks/>
          </p:cNvSpPr>
          <p:nvPr/>
        </p:nvSpPr>
        <p:spPr>
          <a:xfrm>
            <a:off x="3945466" y="1413589"/>
            <a:ext cx="5351941" cy="5486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i="1" kern="1200" cap="none" baseline="0">
                <a:solidFill>
                  <a:srgbClr val="04054B"/>
                </a:solidFill>
                <a:latin typeface="Baskerville"/>
                <a:ea typeface="+mj-ea"/>
                <a:cs typeface="Baskerville"/>
              </a:defRPr>
            </a:lvl1pPr>
          </a:lstStyle>
          <a:p>
            <a:r>
              <a:rPr lang="de-DE" b="1" smtClean="0"/>
              <a:t>Vor dem Training</a:t>
            </a:r>
            <a:endParaRPr lang="en-GB" b="1"/>
          </a:p>
        </p:txBody>
      </p:sp>
      <p:pic>
        <p:nvPicPr>
          <p:cNvPr id="1024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10101" y="1962229"/>
            <a:ext cx="8072264" cy="4505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4744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Teil 1 - Schreibkompetenz</a:t>
            </a:r>
            <a:endParaRPr lang="en-GB"/>
          </a:p>
        </p:txBody>
      </p:sp>
      <p:sp>
        <p:nvSpPr>
          <p:cNvPr id="4" name="Pfeil nach rechts 3"/>
          <p:cNvSpPr/>
          <p:nvPr/>
        </p:nvSpPr>
        <p:spPr>
          <a:xfrm>
            <a:off x="478844" y="5681208"/>
            <a:ext cx="570728" cy="278295"/>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Inhaltsplatzhalter 4"/>
          <p:cNvSpPr>
            <a:spLocks noGrp="1"/>
          </p:cNvSpPr>
          <p:nvPr>
            <p:ph idx="1"/>
          </p:nvPr>
        </p:nvSpPr>
        <p:spPr/>
        <p:txBody>
          <a:bodyPr/>
          <a:lstStyle/>
          <a:p>
            <a:endParaRPr lang="en-GB"/>
          </a:p>
        </p:txBody>
      </p:sp>
      <p:pic>
        <p:nvPicPr>
          <p:cNvPr id="614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1972" y="1437298"/>
            <a:ext cx="8541027" cy="4937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el 1"/>
          <p:cNvSpPr txBox="1">
            <a:spLocks/>
          </p:cNvSpPr>
          <p:nvPr/>
        </p:nvSpPr>
        <p:spPr>
          <a:xfrm>
            <a:off x="3945466" y="1413589"/>
            <a:ext cx="5351941" cy="5486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i="1" kern="1200" cap="none" baseline="0">
                <a:solidFill>
                  <a:srgbClr val="04054B"/>
                </a:solidFill>
                <a:latin typeface="Baskerville"/>
                <a:ea typeface="+mj-ea"/>
                <a:cs typeface="Baskerville"/>
              </a:defRPr>
            </a:lvl1pPr>
          </a:lstStyle>
          <a:p>
            <a:r>
              <a:rPr lang="de-DE" b="1" smtClean="0"/>
              <a:t>Nach dem Training</a:t>
            </a:r>
            <a:endParaRPr lang="en-GB" b="1"/>
          </a:p>
        </p:txBody>
      </p:sp>
    </p:spTree>
    <p:extLst>
      <p:ext uri="{BB962C8B-B14F-4D97-AF65-F5344CB8AC3E}">
        <p14:creationId xmlns:p14="http://schemas.microsoft.com/office/powerpoint/2010/main" val="12441811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Sketchbook">
      <a:majorFont>
        <a:latin typeface="Cambria"/>
        <a:ea typeface=""/>
        <a:cs typeface=""/>
        <a:font script="Jpan" typeface="ＭＳ 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0</TotalTime>
  <Words>2072</Words>
  <Application>Microsoft Office PowerPoint</Application>
  <PresentationFormat>Bildschirmpräsentation (4:3)</PresentationFormat>
  <Paragraphs>212</Paragraphs>
  <Slides>19</Slides>
  <Notes>19</Notes>
  <HiddenSlides>0</HiddenSlides>
  <MMClips>0</MMClips>
  <ScaleCrop>false</ScaleCrop>
  <HeadingPairs>
    <vt:vector size="4" baseType="variant">
      <vt:variant>
        <vt:lpstr>Design</vt:lpstr>
      </vt:variant>
      <vt:variant>
        <vt:i4>1</vt:i4>
      </vt:variant>
      <vt:variant>
        <vt:lpstr>Folientitel</vt:lpstr>
      </vt:variant>
      <vt:variant>
        <vt:i4>19</vt:i4>
      </vt:variant>
    </vt:vector>
  </HeadingPairs>
  <TitlesOfParts>
    <vt:vector size="20" baseType="lpstr">
      <vt:lpstr>Angles</vt:lpstr>
      <vt:lpstr>Lesen durch Schreiben  –  A Computational Investigation</vt:lpstr>
      <vt:lpstr>Wie ist die Evidenzlage bezüglich Lesen durch Schreiben?</vt:lpstr>
      <vt:lpstr>Empirie vs Modellsimulation</vt:lpstr>
      <vt:lpstr>Empirie vs Modellsimulation</vt:lpstr>
      <vt:lpstr>Artificial Intelligence (AI)</vt:lpstr>
      <vt:lpstr>Ist es für ein lernendes System aus einer statistischen, lerntheoretischen Perspektive vorteilhaft, anstatt von konventionellen Methoden (Fibel) die LdS Methode (Anlauttabelle) zum Erwerb von Schreib- und Lesekompetenz zu benutzen?</vt:lpstr>
      <vt:lpstr>Modellierung von LdS</vt:lpstr>
      <vt:lpstr>Teil 1 - Schreibkompetenz</vt:lpstr>
      <vt:lpstr>Teil 1 - Schreibkompetenz</vt:lpstr>
      <vt:lpstr>Teil 1 – Schreibkompetenz - Durchführung</vt:lpstr>
      <vt:lpstr>Teil 1 - Eigenschaften + Auswertung des Modells</vt:lpstr>
      <vt:lpstr>Teil 2 – Schreib- &amp; Lesekompetenz</vt:lpstr>
      <vt:lpstr>Teil 2 – Schreib- &amp; Lesekompetenz</vt:lpstr>
      <vt:lpstr>Teil 2 - Schreib- &amp; Lesekompetenz -  Durchführung</vt:lpstr>
      <vt:lpstr>Teil 2 - Eigenschaften + Auswertung des Modells</vt:lpstr>
      <vt:lpstr>Zusammenarbeit</vt:lpstr>
      <vt:lpstr>Vielen Dank für Ihre Aufmerksamkeit!   Meinungen, Fragen, Ideen…  </vt:lpstr>
      <vt:lpstr>Quellen</vt:lpstr>
      <vt:lpstr>ToDo - Liste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Jannis</dc:creator>
  <cp:lastModifiedBy>Jannis Born</cp:lastModifiedBy>
  <cp:revision>129</cp:revision>
  <dcterms:created xsi:type="dcterms:W3CDTF">2017-01-18T14:52:50Z</dcterms:created>
  <dcterms:modified xsi:type="dcterms:W3CDTF">2018-02-26T12:54:51Z</dcterms:modified>
</cp:coreProperties>
</file>