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9" r:id="rId2"/>
    <p:sldId id="308" r:id="rId3"/>
    <p:sldId id="311" r:id="rId4"/>
    <p:sldId id="309" r:id="rId5"/>
    <p:sldId id="313" r:id="rId6"/>
    <p:sldId id="315" r:id="rId7"/>
    <p:sldId id="316" r:id="rId8"/>
    <p:sldId id="317" r:id="rId9"/>
    <p:sldId id="318" r:id="rId10"/>
    <p:sldId id="260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4B"/>
    <a:srgbClr val="030E5E"/>
    <a:srgbClr val="001738"/>
    <a:srgbClr val="5BCF78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 autoAdjust="0"/>
    <p:restoredTop sz="75566" autoAdjust="0"/>
  </p:normalViewPr>
  <p:slideViewPr>
    <p:cSldViewPr snapToGrid="0" snapToObjects="1">
      <p:cViewPr varScale="1">
        <p:scale>
          <a:sx n="97" d="100"/>
          <a:sy n="97" d="100"/>
        </p:scale>
        <p:origin x="30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" y="8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44AF4-EEDC-7A4C-8EAB-5282989C0C90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BA9F-8872-7D48-B39D-95C3A8B4DD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C7D3-2C09-A74D-B844-8F0A2C87C8C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DBC45-161F-2D43-A227-6ED6B1C15F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isolated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reading</a:t>
            </a:r>
            <a:r>
              <a:rPr lang="de-DE" baseline="0" dirty="0"/>
              <a:t> </a:t>
            </a:r>
            <a:r>
              <a:rPr lang="de-DE" baseline="0" dirty="0" err="1"/>
              <a:t>module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output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writing</a:t>
            </a:r>
            <a:r>
              <a:rPr lang="de-DE" baseline="0" dirty="0"/>
              <a:t> </a:t>
            </a:r>
            <a:r>
              <a:rPr lang="de-DE" baseline="0" dirty="0" err="1"/>
              <a:t>module</a:t>
            </a:r>
            <a:r>
              <a:rPr lang="de-DE" baseline="0" dirty="0"/>
              <a:t> (i.e. </a:t>
            </a:r>
            <a:r>
              <a:rPr lang="de-DE" baseline="0" dirty="0" err="1"/>
              <a:t>learn</a:t>
            </a:r>
            <a:r>
              <a:rPr lang="de-DE" baseline="0" dirty="0"/>
              <a:t> </a:t>
            </a:r>
            <a:r>
              <a:rPr lang="de-DE" baseline="0" dirty="0" err="1"/>
              <a:t>reading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own</a:t>
            </a:r>
            <a:r>
              <a:rPr lang="de-DE" baseline="0" dirty="0"/>
              <a:t> </a:t>
            </a:r>
            <a:r>
              <a:rPr lang="de-DE" baseline="0" dirty="0" err="1"/>
              <a:t>writings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Just </a:t>
            </a:r>
            <a:r>
              <a:rPr lang="de-DE" baseline="0" dirty="0" err="1"/>
              <a:t>extend</a:t>
            </a:r>
            <a:r>
              <a:rPr lang="de-DE" baseline="0" dirty="0"/>
              <a:t> </a:t>
            </a:r>
            <a:r>
              <a:rPr lang="de-DE" baseline="0" dirty="0" err="1"/>
              <a:t>part</a:t>
            </a:r>
            <a:r>
              <a:rPr lang="de-DE" baseline="0" dirty="0"/>
              <a:t> 1 </a:t>
            </a:r>
            <a:r>
              <a:rPr lang="de-DE" baseline="0" dirty="0" err="1"/>
              <a:t>by</a:t>
            </a:r>
            <a:r>
              <a:rPr lang="de-DE" baseline="0" dirty="0"/>
              <a:t> a </a:t>
            </a:r>
            <a:r>
              <a:rPr lang="de-DE" baseline="0" dirty="0" err="1"/>
              <a:t>backwards</a:t>
            </a:r>
            <a:r>
              <a:rPr lang="de-DE" baseline="0" dirty="0"/>
              <a:t> </a:t>
            </a:r>
            <a:r>
              <a:rPr lang="de-DE" baseline="0" dirty="0" err="1"/>
              <a:t>step</a:t>
            </a:r>
            <a:r>
              <a:rPr lang="de-DE" baseline="0" dirty="0"/>
              <a:t> (G2P </a:t>
            </a:r>
            <a:r>
              <a:rPr lang="de-DE" baseline="0" dirty="0" err="1"/>
              <a:t>model</a:t>
            </a:r>
            <a:r>
              <a:rPr lang="de-DE" baseline="0" dirty="0"/>
              <a:t>), </a:t>
            </a:r>
            <a:r>
              <a:rPr lang="de-DE" baseline="0" dirty="0" err="1"/>
              <a:t>ideally</a:t>
            </a:r>
            <a:r>
              <a:rPr lang="de-DE" baseline="0" dirty="0"/>
              <a:t> </a:t>
            </a:r>
            <a:r>
              <a:rPr lang="de-DE" baseline="0" dirty="0" err="1"/>
              <a:t>output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input</a:t>
            </a:r>
            <a:r>
              <a:rPr lang="de-DE" baseline="0" dirty="0"/>
              <a:t> -&gt; </a:t>
            </a:r>
            <a:r>
              <a:rPr lang="de-DE" baseline="0" dirty="0" err="1"/>
              <a:t>similar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auto-</a:t>
            </a:r>
            <a:r>
              <a:rPr lang="de-DE" baseline="0" dirty="0" err="1"/>
              <a:t>encoding</a:t>
            </a:r>
            <a:r>
              <a:rPr lang="de-DE" baseline="0" dirty="0"/>
              <a:t> b-LSTM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: Child </a:t>
            </a:r>
            <a:r>
              <a:rPr lang="de-DE" dirty="0" err="1"/>
              <a:t>speaks</a:t>
            </a:r>
            <a:r>
              <a:rPr lang="de-DE" dirty="0"/>
              <a:t> out </a:t>
            </a:r>
            <a:r>
              <a:rPr lang="de-DE" dirty="0" err="1"/>
              <a:t>word</a:t>
            </a:r>
            <a:r>
              <a:rPr lang="de-DE" baseline="0" dirty="0"/>
              <a:t> a </a:t>
            </a:r>
            <a:r>
              <a:rPr lang="de-DE" baseline="0" dirty="0" err="1"/>
              <a:t>couple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times</a:t>
            </a:r>
            <a:r>
              <a:rPr lang="de-DE" baseline="0" dirty="0"/>
              <a:t>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writes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down, </a:t>
            </a:r>
            <a:r>
              <a:rPr lang="de-DE" baseline="0" dirty="0" err="1"/>
              <a:t>gets</a:t>
            </a:r>
            <a:r>
              <a:rPr lang="de-DE" baseline="0" dirty="0"/>
              <a:t> </a:t>
            </a:r>
            <a:r>
              <a:rPr lang="de-DE" baseline="0" dirty="0" err="1"/>
              <a:t>potentially</a:t>
            </a:r>
            <a:r>
              <a:rPr lang="de-DE" baseline="0" dirty="0"/>
              <a:t> </a:t>
            </a:r>
            <a:r>
              <a:rPr lang="de-DE" baseline="0" dirty="0" err="1"/>
              <a:t>corrected</a:t>
            </a:r>
            <a:r>
              <a:rPr lang="de-DE" baseline="0" dirty="0"/>
              <a:t>.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 in time (</a:t>
            </a:r>
            <a:r>
              <a:rPr lang="de-DE" baseline="0" dirty="0" err="1"/>
              <a:t>since</a:t>
            </a:r>
            <a:r>
              <a:rPr lang="de-DE" baseline="0" dirty="0"/>
              <a:t> 2 separate </a:t>
            </a:r>
            <a:r>
              <a:rPr lang="de-DE" baseline="0" dirty="0" err="1"/>
              <a:t>modules</a:t>
            </a:r>
            <a:r>
              <a:rPr lang="de-DE" baseline="0" dirty="0"/>
              <a:t>)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returns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reads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own</a:t>
            </a:r>
            <a:r>
              <a:rPr lang="de-DE" baseline="0" dirty="0"/>
              <a:t> </a:t>
            </a:r>
            <a:r>
              <a:rPr lang="de-DE" baseline="0" dirty="0" err="1"/>
              <a:t>writings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speaks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Do</a:t>
            </a:r>
            <a:r>
              <a:rPr lang="de-DE" baseline="0" dirty="0" err="1"/>
              <a:t>es</a:t>
            </a:r>
            <a:r>
              <a:rPr lang="de-DE" baseline="0" dirty="0"/>
              <a:t> not </a:t>
            </a:r>
            <a:r>
              <a:rPr lang="de-DE" baseline="0" dirty="0" err="1"/>
              <a:t>attempt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better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/>
              <a:t>Learning </a:t>
            </a:r>
            <a:r>
              <a:rPr lang="de-DE" baseline="0" dirty="0" err="1"/>
              <a:t>system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a </a:t>
            </a:r>
            <a:r>
              <a:rPr lang="de-DE" baseline="0" dirty="0" err="1"/>
              <a:t>kid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Saying</a:t>
            </a:r>
            <a:r>
              <a:rPr lang="de-DE" baseline="0" dirty="0"/>
              <a:t>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frustration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not incorporated.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statistically</a:t>
            </a:r>
            <a:r>
              <a:rPr lang="de-DE" baseline="0" dirty="0"/>
              <a:t> </a:t>
            </a:r>
            <a:r>
              <a:rPr lang="de-DE" baseline="0" dirty="0" err="1"/>
              <a:t>useful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</a:t>
            </a:r>
            <a:r>
              <a:rPr lang="de-DE" baseline="0" dirty="0" err="1"/>
              <a:t>roughly</a:t>
            </a:r>
            <a:r>
              <a:rPr lang="de-DE" baseline="0" dirty="0"/>
              <a:t>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write</a:t>
            </a:r>
            <a:r>
              <a:rPr lang="de-DE" baseline="0" dirty="0"/>
              <a:t> a </a:t>
            </a:r>
            <a:r>
              <a:rPr lang="de-DE" baseline="0" dirty="0" err="1"/>
              <a:t>word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unique</a:t>
            </a:r>
            <a:r>
              <a:rPr lang="de-DE" baseline="0" dirty="0"/>
              <a:t> </a:t>
            </a:r>
            <a:r>
              <a:rPr lang="de-DE" baseline="0" dirty="0" err="1"/>
              <a:t>spelling</a:t>
            </a:r>
            <a:r>
              <a:rPr lang="de-DE" baseline="0" dirty="0"/>
              <a:t>?</a:t>
            </a:r>
          </a:p>
          <a:p>
            <a:pPr marL="0" indent="0">
              <a:buFontTx/>
              <a:buNone/>
            </a:pP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goog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solve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problem</a:t>
            </a:r>
            <a:r>
              <a:rPr lang="de-DE" baseline="0" dirty="0"/>
              <a:t> </a:t>
            </a:r>
            <a:r>
              <a:rPr lang="de-DE" baseline="0" dirty="0" err="1"/>
              <a:t>roughly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precisely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Trying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a </a:t>
            </a:r>
            <a:r>
              <a:rPr lang="de-DE" baseline="0" dirty="0" err="1"/>
              <a:t>very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argument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heated-up</a:t>
            </a:r>
            <a:r>
              <a:rPr lang="de-DE" baseline="0" dirty="0"/>
              <a:t> </a:t>
            </a:r>
            <a:r>
              <a:rPr lang="de-DE" baseline="0" dirty="0" err="1"/>
              <a:t>debate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LdS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. </a:t>
            </a:r>
            <a:r>
              <a:rPr lang="de-DE" baseline="0" dirty="0" err="1"/>
              <a:t>Trying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objectify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learning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in </a:t>
            </a:r>
            <a:r>
              <a:rPr lang="de-DE" baseline="0" dirty="0" err="1"/>
              <a:t>order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an </a:t>
            </a:r>
            <a:r>
              <a:rPr lang="de-DE" baseline="0" dirty="0" err="1"/>
              <a:t>argument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a </a:t>
            </a:r>
            <a:r>
              <a:rPr lang="de-DE" baseline="0" dirty="0" err="1"/>
              <a:t>modelling</a:t>
            </a:r>
            <a:r>
              <a:rPr lang="de-DE" baseline="0" dirty="0"/>
              <a:t> </a:t>
            </a:r>
            <a:r>
              <a:rPr lang="de-DE" baseline="0" dirty="0" err="1"/>
              <a:t>rather</a:t>
            </a:r>
            <a:r>
              <a:rPr lang="de-DE" baseline="0" dirty="0"/>
              <a:t> </a:t>
            </a:r>
            <a:r>
              <a:rPr lang="de-DE" baseline="0" dirty="0" err="1"/>
              <a:t>than</a:t>
            </a:r>
            <a:r>
              <a:rPr lang="de-DE" baseline="0" dirty="0"/>
              <a:t> </a:t>
            </a:r>
            <a:r>
              <a:rPr lang="de-DE" baseline="0" dirty="0" err="1"/>
              <a:t>empirical</a:t>
            </a:r>
            <a:r>
              <a:rPr lang="de-DE" baseline="0" dirty="0"/>
              <a:t> </a:t>
            </a:r>
            <a:r>
              <a:rPr lang="de-DE" baseline="0" dirty="0" err="1"/>
              <a:t>perspective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never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done</a:t>
            </a:r>
            <a:r>
              <a:rPr lang="de-DE" baseline="0" dirty="0"/>
              <a:t> </a:t>
            </a:r>
            <a:r>
              <a:rPr lang="de-DE" baseline="0" dirty="0" err="1"/>
              <a:t>before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actually</a:t>
            </a:r>
            <a:r>
              <a:rPr lang="de-DE" baseline="0" dirty="0"/>
              <a:t> do </a:t>
            </a:r>
            <a:r>
              <a:rPr lang="de-DE" baseline="0" dirty="0" err="1"/>
              <a:t>this</a:t>
            </a:r>
            <a:r>
              <a:rPr lang="de-DE" baseline="0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/>
              <a:t>2 </a:t>
            </a:r>
            <a:r>
              <a:rPr lang="de-DE" sz="1200" b="0" dirty="0" err="1"/>
              <a:t>models</a:t>
            </a:r>
            <a:r>
              <a:rPr lang="de-DE" sz="1200" b="0" dirty="0"/>
              <a:t> </a:t>
            </a:r>
            <a:r>
              <a:rPr lang="de-DE" sz="1200" b="0" dirty="0" err="1"/>
              <a:t>only</a:t>
            </a:r>
            <a:r>
              <a:rPr lang="de-DE" sz="1200" b="0" dirty="0"/>
              <a:t> </a:t>
            </a:r>
            <a:r>
              <a:rPr lang="de-DE" sz="1200" b="0" dirty="0" err="1"/>
              <a:t>differed</a:t>
            </a:r>
            <a:r>
              <a:rPr lang="de-DE" sz="1200" b="0" dirty="0"/>
              <a:t> in </a:t>
            </a:r>
            <a:r>
              <a:rPr lang="de-DE" sz="1200" b="0" dirty="0" err="1"/>
              <a:t>their</a:t>
            </a:r>
            <a:r>
              <a:rPr lang="de-DE" sz="1200" b="0" dirty="0"/>
              <a:t> </a:t>
            </a:r>
            <a:r>
              <a:rPr lang="de-DE" sz="1200" b="0" dirty="0" err="1"/>
              <a:t>loss</a:t>
            </a:r>
            <a:r>
              <a:rPr lang="de-DE" sz="1200" b="0" dirty="0"/>
              <a:t> </a:t>
            </a:r>
            <a:r>
              <a:rPr lang="de-DE" sz="1200" b="0" dirty="0" err="1"/>
              <a:t>function</a:t>
            </a:r>
            <a:endParaRPr lang="de-DE" sz="1200" b="0" dirty="0"/>
          </a:p>
          <a:p>
            <a:r>
              <a:rPr lang="de-DE" sz="1200" b="0" dirty="0" err="1"/>
              <a:t>Sequence</a:t>
            </a:r>
            <a:r>
              <a:rPr lang="de-DE" sz="1200" b="0" dirty="0"/>
              <a:t> </a:t>
            </a:r>
            <a:r>
              <a:rPr lang="de-DE" sz="1200" b="0" dirty="0" err="1"/>
              <a:t>loss</a:t>
            </a:r>
            <a:r>
              <a:rPr lang="de-DE" sz="1200" b="0" dirty="0"/>
              <a:t> = </a:t>
            </a:r>
            <a:r>
              <a:rPr lang="de-DE" sz="1200" b="0" dirty="0" err="1"/>
              <a:t>weighted</a:t>
            </a:r>
            <a:r>
              <a:rPr lang="de-DE" sz="1200" b="0" dirty="0"/>
              <a:t> </a:t>
            </a:r>
            <a:r>
              <a:rPr lang="de-DE" sz="1200" b="0" dirty="0" err="1"/>
              <a:t>cross</a:t>
            </a:r>
            <a:r>
              <a:rPr lang="de-DE" sz="1200" b="0" dirty="0"/>
              <a:t> </a:t>
            </a:r>
            <a:r>
              <a:rPr lang="de-DE" sz="1200" b="0" dirty="0" err="1"/>
              <a:t>entropy</a:t>
            </a:r>
            <a:r>
              <a:rPr lang="de-DE" sz="1200" b="0" dirty="0"/>
              <a:t> </a:t>
            </a:r>
            <a:r>
              <a:rPr lang="de-DE" sz="1200" b="0" dirty="0" err="1"/>
              <a:t>for</a:t>
            </a:r>
            <a:r>
              <a:rPr lang="de-DE" sz="1200" b="0" dirty="0"/>
              <a:t> a </a:t>
            </a:r>
            <a:r>
              <a:rPr lang="de-DE" sz="1200" b="0" dirty="0" err="1"/>
              <a:t>sequence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logits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Tedious</a:t>
            </a:r>
            <a:r>
              <a:rPr lang="de-DE" sz="1200" b="0" dirty="0"/>
              <a:t> </a:t>
            </a:r>
            <a:r>
              <a:rPr lang="de-DE" sz="1200" b="0" dirty="0" err="1"/>
              <a:t>implementation</a:t>
            </a:r>
            <a:r>
              <a:rPr lang="de-DE" sz="1200" b="0" dirty="0"/>
              <a:t> in </a:t>
            </a:r>
            <a:r>
              <a:rPr lang="de-DE" sz="1200" b="0" dirty="0" err="1"/>
              <a:t>tf</a:t>
            </a:r>
            <a:r>
              <a:rPr lang="de-DE" sz="1200" b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200" b="0" dirty="0" err="1"/>
              <a:t>Deep</a:t>
            </a:r>
            <a:r>
              <a:rPr lang="de-DE" sz="1200" b="0" dirty="0"/>
              <a:t> in </a:t>
            </a:r>
            <a:r>
              <a:rPr lang="de-DE" sz="1200" b="0" dirty="0" err="1"/>
              <a:t>core</a:t>
            </a:r>
            <a:endParaRPr lang="de-DE" sz="1200" b="0" dirty="0"/>
          </a:p>
          <a:p>
            <a:pPr marL="171450" indent="-171450">
              <a:buFontTx/>
              <a:buChar char="-"/>
            </a:pPr>
            <a:r>
              <a:rPr lang="de-DE" sz="1200" b="0" dirty="0" err="1"/>
              <a:t>No</a:t>
            </a:r>
            <a:r>
              <a:rPr lang="de-DE" sz="1200" b="0" dirty="0"/>
              <a:t> </a:t>
            </a:r>
            <a:r>
              <a:rPr lang="de-DE" sz="1200" b="0" dirty="0" err="1"/>
              <a:t>loops</a:t>
            </a:r>
            <a:r>
              <a:rPr lang="de-DE" sz="1200" b="0" dirty="0"/>
              <a:t> </a:t>
            </a:r>
            <a:r>
              <a:rPr lang="de-DE" sz="1200" b="0" dirty="0" err="1"/>
              <a:t>since</a:t>
            </a:r>
            <a:r>
              <a:rPr lang="de-DE" sz="1200" b="0" dirty="0"/>
              <a:t> </a:t>
            </a:r>
            <a:r>
              <a:rPr lang="de-DE" sz="1200" b="0" dirty="0" err="1"/>
              <a:t>graph</a:t>
            </a:r>
            <a:r>
              <a:rPr lang="de-DE" sz="1200" b="0" dirty="0"/>
              <a:t> </a:t>
            </a:r>
            <a:r>
              <a:rPr lang="de-DE" sz="1200" b="0" dirty="0" err="1"/>
              <a:t>structure</a:t>
            </a:r>
            <a:r>
              <a:rPr lang="de-DE" sz="1200" b="0" dirty="0"/>
              <a:t> </a:t>
            </a:r>
            <a:r>
              <a:rPr lang="de-DE" sz="1200" b="0" dirty="0" err="1"/>
              <a:t>does</a:t>
            </a:r>
            <a:r>
              <a:rPr lang="de-DE" sz="1200" b="0" dirty="0"/>
              <a:t> not </a:t>
            </a:r>
            <a:r>
              <a:rPr lang="de-DE" sz="1200" b="0" dirty="0" err="1"/>
              <a:t>allow</a:t>
            </a:r>
            <a:r>
              <a:rPr lang="de-DE" sz="1200" b="0" dirty="0"/>
              <a:t>, </a:t>
            </a:r>
            <a:r>
              <a:rPr lang="de-DE" sz="1200" b="0" dirty="0" err="1"/>
              <a:t>took</a:t>
            </a:r>
            <a:r>
              <a:rPr lang="de-DE" sz="1200" b="0" dirty="0"/>
              <a:t> a </a:t>
            </a:r>
            <a:r>
              <a:rPr lang="de-DE" sz="1200" b="0" dirty="0" err="1"/>
              <a:t>long</a:t>
            </a:r>
            <a:r>
              <a:rPr lang="de-DE" sz="1200" b="0" dirty="0"/>
              <a:t> time</a:t>
            </a:r>
          </a:p>
          <a:p>
            <a:pPr marL="171450" indent="-171450">
              <a:buFontTx/>
              <a:buChar char="-"/>
            </a:pPr>
            <a:endParaRPr lang="de-DE" sz="1200" b="0" dirty="0"/>
          </a:p>
          <a:p>
            <a:pPr marL="171450" indent="-171450">
              <a:buFontTx/>
              <a:buChar char="-"/>
            </a:pPr>
            <a:endParaRPr lang="de-DE" sz="1200" b="0" dirty="0"/>
          </a:p>
          <a:p>
            <a:pPr marL="171450" indent="-171450">
              <a:buFontTx/>
              <a:buChar char="-"/>
            </a:pPr>
            <a:r>
              <a:rPr lang="de-DE" sz="1200" b="0" dirty="0" err="1"/>
              <a:t>Only</a:t>
            </a:r>
            <a:r>
              <a:rPr lang="de-DE" sz="1200" b="0" dirty="0"/>
              <a:t> </a:t>
            </a:r>
            <a:r>
              <a:rPr lang="de-DE" sz="1200" b="0" dirty="0" err="1"/>
              <a:t>rarely</a:t>
            </a:r>
            <a:r>
              <a:rPr lang="de-DE" sz="1200" b="0" dirty="0"/>
              <a:t> suboptimal, still </a:t>
            </a:r>
            <a:r>
              <a:rPr lang="de-DE" sz="1200" b="0" dirty="0" err="1"/>
              <a:t>similar</a:t>
            </a:r>
            <a:r>
              <a:rPr lang="de-DE" sz="1200" b="0" dirty="0"/>
              <a:t> </a:t>
            </a:r>
            <a:r>
              <a:rPr lang="de-DE" sz="1200" b="0" dirty="0" err="1"/>
              <a:t>to</a:t>
            </a:r>
            <a:r>
              <a:rPr lang="de-DE" sz="1200" b="0" dirty="0"/>
              <a:t> original </a:t>
            </a:r>
            <a:r>
              <a:rPr lang="de-DE" sz="1200" b="0" dirty="0" err="1"/>
              <a:t>loss</a:t>
            </a:r>
            <a:endParaRPr lang="de-DE" sz="12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Celex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English, </a:t>
            </a:r>
            <a:r>
              <a:rPr lang="de-DE" dirty="0" err="1"/>
              <a:t>Dutch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&gt;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at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troubles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</a:p>
          <a:p>
            <a:r>
              <a:rPr lang="de-DE" dirty="0"/>
              <a:t># Reading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perfectly</a:t>
            </a:r>
            <a:r>
              <a:rPr lang="de-DE" dirty="0"/>
              <a:t> -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-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</a:t>
            </a:r>
          </a:p>
          <a:p>
            <a:r>
              <a:rPr lang="de-DE" dirty="0"/>
              <a:t># Even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, Reading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regular</a:t>
            </a:r>
            <a:endParaRPr lang="de-DE" dirty="0"/>
          </a:p>
          <a:p>
            <a:r>
              <a:rPr lang="de-DE" dirty="0"/>
              <a:t># Writing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wirse</a:t>
            </a:r>
            <a:r>
              <a:rPr lang="de-DE" dirty="0"/>
              <a:t> but </a:t>
            </a:r>
            <a:r>
              <a:rPr lang="de-DE" dirty="0" err="1"/>
              <a:t>catches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:</a:t>
            </a:r>
          </a:p>
          <a:p>
            <a:r>
              <a:rPr lang="de-DE" dirty="0"/>
              <a:t>	-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spellings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accepted</a:t>
            </a:r>
            <a:r>
              <a:rPr lang="de-DE" dirty="0"/>
              <a:t> (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0.2)</a:t>
            </a:r>
          </a:p>
          <a:p>
            <a:r>
              <a:rPr lang="de-DE" dirty="0"/>
              <a:t>	-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adapts</a:t>
            </a:r>
            <a:endParaRPr lang="de-DE" dirty="0"/>
          </a:p>
          <a:p>
            <a:r>
              <a:rPr lang="de-DE" dirty="0"/>
              <a:t>	- Even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same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initially</a:t>
            </a:r>
            <a:r>
              <a:rPr lang="de-DE" dirty="0"/>
              <a:t>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pulls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subideal</a:t>
            </a:r>
            <a:r>
              <a:rPr lang="de-DE" dirty="0"/>
              <a:t> </a:t>
            </a:r>
            <a:r>
              <a:rPr lang="de-DE" dirty="0" err="1"/>
              <a:t>writings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r>
              <a:rPr lang="de-DE" dirty="0"/>
              <a:t>	 -  Writing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, inverse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(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tendency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prelim</a:t>
            </a:r>
            <a:r>
              <a:rPr lang="de-DE" dirty="0"/>
              <a:t>,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crossval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check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tendencies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94071" y="0"/>
            <a:ext cx="5583481" cy="6858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240630" y="0"/>
            <a:ext cx="9143999" cy="686988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8313" y="1379538"/>
            <a:ext cx="7046875" cy="2923691"/>
          </a:xfrm>
        </p:spPr>
        <p:txBody>
          <a:bodyPr bIns="9144" anchor="b"/>
          <a:lstStyle>
            <a:lvl1pPr algn="ctr">
              <a:defRPr lang="en-US" sz="45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/>
              <a:t>Hebbian</a:t>
            </a:r>
            <a:r>
              <a:rPr lang="en-US" dirty="0"/>
              <a:t> learning of hand-</a:t>
            </a:r>
            <a:r>
              <a:rPr lang="en-US" dirty="0" err="1"/>
              <a:t>centred</a:t>
            </a:r>
            <a:r>
              <a:rPr lang="en-US" dirty="0"/>
              <a:t> visual representations in a hierarchical neural network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3090" y="5138746"/>
            <a:ext cx="8230910" cy="463390"/>
          </a:xfrm>
        </p:spPr>
        <p:txBody>
          <a:bodyPr tIns="9144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lang="en-US" sz="1800" b="0" i="0" kern="1200" cap="none" baseline="0" dirty="0" err="1" smtClean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DPhil in Experimental Psychology	     Jannis Born	</a:t>
            </a:r>
            <a:r>
              <a:rPr lang="en-US"/>
              <a:t>     26. Februar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DC7EAB0C-2220-4D0E-A0DD-DB7FA0F742F4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E3416D63-31BF-4B94-B6C5-E20B2C63F515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A16C3AA4-67BE-44F7-809A-3582401494AF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172EEB-1769-4776-AD69-E7C1260563EB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6259" y="268572"/>
            <a:ext cx="4057857" cy="257769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" y="0"/>
            <a:ext cx="9143999" cy="257675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08218" y="1"/>
            <a:ext cx="7046875" cy="2676768"/>
          </a:xfrm>
        </p:spPr>
        <p:txBody>
          <a:bodyPr bIns="9144" anchor="b"/>
          <a:lstStyle>
            <a:lvl1pPr algn="ctr">
              <a:defRPr lang="en-US" sz="40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/>
              <a:t>Hebbian</a:t>
            </a:r>
            <a:r>
              <a:rPr lang="en-US" dirty="0"/>
              <a:t> learning of hand-</a:t>
            </a:r>
            <a:r>
              <a:rPr lang="en-US" dirty="0" err="1"/>
              <a:t>centred</a:t>
            </a:r>
            <a:r>
              <a:rPr lang="en-US" dirty="0"/>
              <a:t> visual representations in a hierarchical neural network model</a:t>
            </a:r>
            <a:br>
              <a:rPr lang="en-US" dirty="0"/>
            </a:br>
            <a:r>
              <a:rPr lang="en-US" dirty="0"/>
              <a:t>of the primate visual system</a:t>
            </a:r>
          </a:p>
        </p:txBody>
      </p:sp>
    </p:spTree>
    <p:extLst>
      <p:ext uri="{BB962C8B-B14F-4D97-AF65-F5344CB8AC3E}">
        <p14:creationId xmlns:p14="http://schemas.microsoft.com/office/powerpoint/2010/main" val="21363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73" y="355256"/>
            <a:ext cx="7415968" cy="548640"/>
          </a:xfrm>
        </p:spPr>
        <p:txBody>
          <a:bodyPr/>
          <a:lstStyle>
            <a:lvl1pPr>
              <a:defRPr sz="4000" i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054B"/>
                </a:solidFill>
              </a:defRPr>
            </a:lvl1pPr>
            <a:lvl2pPr>
              <a:defRPr>
                <a:solidFill>
                  <a:srgbClr val="04054B"/>
                </a:solidFill>
              </a:defRPr>
            </a:lvl2pPr>
            <a:lvl3pPr>
              <a:defRPr>
                <a:solidFill>
                  <a:srgbClr val="04054B"/>
                </a:solidFill>
              </a:defRPr>
            </a:lvl3pPr>
            <a:lvl4pPr>
              <a:defRPr>
                <a:solidFill>
                  <a:srgbClr val="04054B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022998" y="745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DCB835-F7EE-DE40-9474-1E3CA577D4C3}"/>
              </a:ext>
            </a:extLst>
          </p:cNvPr>
          <p:cNvSpPr txBox="1"/>
          <p:nvPr userDrawn="1"/>
        </p:nvSpPr>
        <p:spPr>
          <a:xfrm>
            <a:off x="2964581" y="1222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January, 7</a:t>
            </a:r>
            <a:r>
              <a:rPr lang="en-US" baseline="30000"/>
              <a:t>th</a:t>
            </a:r>
            <a:r>
              <a:rPr lang="en-US"/>
              <a:t> 2017	             Hebbian Learning of hand-centred visual representations 	                     Jannis borN</a:t>
            </a:r>
          </a:p>
        </p:txBody>
      </p:sp>
    </p:spTree>
    <p:extLst>
      <p:ext uri="{BB962C8B-B14F-4D97-AF65-F5344CB8AC3E}">
        <p14:creationId xmlns:p14="http://schemas.microsoft.com/office/powerpoint/2010/main" val="9250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647D2193-4505-4A75-99BB-880C6989A757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13A18F4-33C3-445B-924C-31108C51719C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3AF7543A-E259-478F-9E0D-57BA40E442B7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EFB012D-77A1-44B0-BB26-329BA1EE55C9}" type="datetime4">
              <a:rPr lang="en-US" smtClean="0"/>
              <a:pPr/>
              <a:t>July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530" y="355256"/>
            <a:ext cx="7415968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for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530" y="15578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7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76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 cap="none" baseline="0">
          <a:solidFill>
            <a:srgbClr val="04054B"/>
          </a:solidFill>
          <a:latin typeface="Baskerville"/>
          <a:ea typeface="+mj-ea"/>
          <a:cs typeface="Baskerville"/>
        </a:defRPr>
      </a:lvl1pPr>
    </p:titleStyle>
    <p:bodyStyle>
      <a:lvl1pPr marL="285750" indent="-285750" algn="l" defTabSz="914400" rtl="0" eaLnBrk="1" latinLnBrk="0" hangingPunct="1">
        <a:spcBef>
          <a:spcPts val="800"/>
        </a:spcBef>
        <a:buClr>
          <a:srgbClr val="5BCF78"/>
        </a:buClr>
        <a:buFont typeface="Arial"/>
        <a:buChar char="•"/>
        <a:defRPr sz="2200" b="1" kern="1200">
          <a:solidFill>
            <a:srgbClr val="04054B"/>
          </a:solidFill>
          <a:latin typeface="+mn-lt"/>
          <a:ea typeface="+mn-ea"/>
          <a:cs typeface="+mn-cs"/>
        </a:defRPr>
      </a:lvl1pPr>
      <a:lvl2pPr marL="682625" indent="-220663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tabLst>
          <a:tab pos="630238" algn="l"/>
        </a:tabLst>
        <a:defRPr sz="2000" kern="1200">
          <a:solidFill>
            <a:srgbClr val="04054B"/>
          </a:solidFill>
          <a:latin typeface="+mn-lt"/>
          <a:ea typeface="+mn-ea"/>
          <a:cs typeface="+mn-cs"/>
        </a:defRPr>
      </a:lvl2pPr>
      <a:lvl3pPr marL="1081088" indent="-168275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800" kern="1200">
          <a:solidFill>
            <a:srgbClr val="04054B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600" kern="1200">
          <a:solidFill>
            <a:srgbClr val="04054B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235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(null)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(null)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14" y="-1"/>
            <a:ext cx="8171505" cy="1270105"/>
          </a:xfrm>
        </p:spPr>
        <p:txBody>
          <a:bodyPr/>
          <a:lstStyle/>
          <a:p>
            <a:r>
              <a:rPr lang="en-US" i="0"/>
              <a:t>What is </a:t>
            </a:r>
            <a:r>
              <a:rPr lang="en-US"/>
              <a:t>Lesen durch Schreiben</a:t>
            </a:r>
            <a:r>
              <a:rPr lang="en-US" i="0"/>
              <a:t>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000" y="1391201"/>
            <a:ext cx="8619067" cy="5128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/>
              <a:t>An alternative method to classical, primer-based learning of </a:t>
            </a:r>
            <a:r>
              <a:rPr lang="en-US" dirty="0"/>
              <a:t>writing</a:t>
            </a:r>
            <a:r>
              <a:rPr lang="en-US" b="0" dirty="0"/>
              <a:t> and </a:t>
            </a:r>
            <a:r>
              <a:rPr lang="en-US" dirty="0"/>
              <a:t>reading</a:t>
            </a:r>
            <a:r>
              <a:rPr lang="en-US" b="0" dirty="0"/>
              <a:t> in primary school [</a:t>
            </a:r>
            <a:r>
              <a:rPr lang="en-US" b="0" dirty="0" err="1"/>
              <a:t>Reichen</a:t>
            </a:r>
            <a:r>
              <a:rPr lang="en-US" b="0" dirty="0"/>
              <a:t> 1988]</a:t>
            </a:r>
          </a:p>
          <a:p>
            <a:pPr>
              <a:lnSpc>
                <a:spcPct val="150000"/>
              </a:lnSpc>
            </a:pPr>
            <a:r>
              <a:rPr lang="en-US" b="0" dirty="0"/>
              <a:t>All phonetically reasonable spellings of a word are treated as correct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spelling “through” as ”thru” is accepted.</a:t>
            </a:r>
          </a:p>
          <a:p>
            <a:pPr>
              <a:lnSpc>
                <a:spcPct val="150000"/>
              </a:lnSpc>
            </a:pPr>
            <a:r>
              <a:rPr lang="en-US" dirty="0"/>
              <a:t>Idea</a:t>
            </a:r>
            <a:r>
              <a:rPr lang="en-US" b="0" dirty="0"/>
              <a:t>: Create 2 models, one for classical one for </a:t>
            </a:r>
            <a:r>
              <a:rPr lang="en-US" b="0" dirty="0" err="1"/>
              <a:t>LdS</a:t>
            </a:r>
            <a:r>
              <a:rPr lang="en-US" b="0" dirty="0"/>
              <a:t>  </a:t>
            </a:r>
            <a:br>
              <a:rPr lang="en-US" b="0" dirty="0"/>
            </a:br>
            <a:r>
              <a:rPr lang="en-US" b="0" dirty="0"/>
              <a:t>learning regime</a:t>
            </a:r>
          </a:p>
          <a:p>
            <a:pPr>
              <a:lnSpc>
                <a:spcPct val="150000"/>
              </a:lnSpc>
            </a:pPr>
            <a:r>
              <a:rPr lang="en-US" b="0" dirty="0"/>
              <a:t>Each model consists of 2 modules, one for writing</a:t>
            </a:r>
            <a:br>
              <a:rPr lang="en-US" b="0" dirty="0"/>
            </a:br>
            <a:r>
              <a:rPr lang="en-US" b="0" dirty="0"/>
              <a:t>and one for reading</a:t>
            </a:r>
          </a:p>
          <a:p>
            <a:pPr>
              <a:lnSpc>
                <a:spcPct val="150000"/>
              </a:lnSpc>
            </a:pPr>
            <a:endParaRPr lang="en-US" b="0" dirty="0"/>
          </a:p>
          <a:p>
            <a:pPr>
              <a:lnSpc>
                <a:spcPct val="150000"/>
              </a:lnSpc>
            </a:pPr>
            <a:endParaRPr lang="en-US" b="0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b="0" dirty="0"/>
          </a:p>
        </p:txBody>
      </p:sp>
      <p:pic>
        <p:nvPicPr>
          <p:cNvPr id="4" name="Picture 2" descr="C:\Users\Jannis\Dropbox\9783905902761_front_mittel.jpg">
            <a:extLst>
              <a:ext uri="{FF2B5EF4-FFF2-40B4-BE49-F238E27FC236}">
                <a16:creationId xmlns:a16="http://schemas.microsoft.com/office/drawing/2014/main" id="{1F2FFC13-8CF1-B64B-B39A-9BA2ED07A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/>
          <a:stretch/>
        </p:blipFill>
        <p:spPr bwMode="auto">
          <a:xfrm>
            <a:off x="7074764" y="3085929"/>
            <a:ext cx="2069236" cy="34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7" y="1391201"/>
            <a:ext cx="9059333" cy="50467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700" b="0" dirty="0"/>
              <a:t>[1] Reichen, Jürgen, </a:t>
            </a:r>
            <a:r>
              <a:rPr lang="de-DE" sz="1700" b="0" dirty="0" err="1"/>
              <a:t>and</a:t>
            </a:r>
            <a:r>
              <a:rPr lang="de-DE" sz="1700" b="0" dirty="0"/>
              <a:t> Regina Reichen. </a:t>
            </a:r>
            <a:r>
              <a:rPr lang="de-DE" sz="1700" b="0" i="1" dirty="0"/>
              <a:t>Lesen durch schreiben</a:t>
            </a:r>
            <a:r>
              <a:rPr lang="de-DE" sz="1700" b="0" dirty="0"/>
              <a:t>. </a:t>
            </a:r>
            <a:r>
              <a:rPr lang="de-DE" sz="1700" b="0" dirty="0" err="1"/>
              <a:t>sabe</a:t>
            </a:r>
            <a:r>
              <a:rPr lang="de-DE" sz="1700" b="0" dirty="0"/>
              <a:t> AG, Verlagsinstitut für 	Lehrmittel, 1988.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700" b="0" dirty="0"/>
              <a:t>[2] </a:t>
            </a:r>
            <a:r>
              <a:rPr lang="de-DE" sz="1700" b="0" dirty="0" err="1"/>
              <a:t>Baayen</a:t>
            </a:r>
            <a:r>
              <a:rPr lang="de-DE" sz="1700" b="0" dirty="0"/>
              <a:t>, R H., R Piepenbrock, </a:t>
            </a:r>
            <a:r>
              <a:rPr lang="de-DE" sz="1700" b="0" dirty="0" err="1"/>
              <a:t>and</a:t>
            </a:r>
            <a:r>
              <a:rPr lang="de-DE" sz="1700" b="0" dirty="0"/>
              <a:t> L </a:t>
            </a:r>
            <a:r>
              <a:rPr lang="de-DE" sz="1700" b="0" dirty="0" err="1"/>
              <a:t>Gulikers</a:t>
            </a:r>
            <a:r>
              <a:rPr lang="de-DE" sz="1700" b="0" dirty="0"/>
              <a:t>. CELEX2 LDC96L14. Web Download. 	Philadelphia: </a:t>
            </a:r>
            <a:r>
              <a:rPr lang="de-DE" sz="1700" b="0" dirty="0" err="1"/>
              <a:t>Linguistic</a:t>
            </a:r>
            <a:r>
              <a:rPr lang="de-DE" sz="1700" b="0" dirty="0"/>
              <a:t> Data </a:t>
            </a:r>
            <a:r>
              <a:rPr lang="de-DE" sz="1700" b="0" dirty="0" err="1"/>
              <a:t>Consortium</a:t>
            </a:r>
            <a:r>
              <a:rPr lang="de-DE" sz="1700" b="0" dirty="0"/>
              <a:t>, 1995.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0" dirty="0"/>
              <a:t>[3] </a:t>
            </a:r>
            <a:r>
              <a:rPr lang="de-CH" sz="1700" b="0" dirty="0"/>
              <a:t>Schroeder, Sascha, et al. "</a:t>
            </a:r>
            <a:r>
              <a:rPr lang="de-CH" sz="1700" b="0" dirty="0" err="1"/>
              <a:t>childLex</a:t>
            </a:r>
            <a:r>
              <a:rPr lang="de-CH" sz="1700" b="0" dirty="0"/>
              <a:t>: A </a:t>
            </a:r>
            <a:r>
              <a:rPr lang="de-CH" sz="1700" b="0" dirty="0" err="1"/>
              <a:t>lexical</a:t>
            </a:r>
            <a:r>
              <a:rPr lang="de-CH" sz="1700" b="0" dirty="0"/>
              <a:t> </a:t>
            </a:r>
            <a:r>
              <a:rPr lang="de-CH" sz="1700" b="0" dirty="0" err="1"/>
              <a:t>database</a:t>
            </a:r>
            <a:r>
              <a:rPr lang="de-CH" sz="1700" b="0" dirty="0"/>
              <a:t> </a:t>
            </a:r>
            <a:r>
              <a:rPr lang="de-CH" sz="1700" b="0" dirty="0" err="1"/>
              <a:t>of</a:t>
            </a:r>
            <a:r>
              <a:rPr lang="de-CH" sz="1700" b="0" dirty="0"/>
              <a:t> German </a:t>
            </a:r>
            <a:r>
              <a:rPr lang="de-CH" sz="1700" b="0" dirty="0" err="1"/>
              <a:t>read</a:t>
            </a:r>
            <a:r>
              <a:rPr lang="de-CH" sz="1700" b="0" dirty="0"/>
              <a:t> </a:t>
            </a:r>
            <a:r>
              <a:rPr lang="de-CH" sz="1700" b="0" dirty="0" err="1"/>
              <a:t>by</a:t>
            </a:r>
            <a:r>
              <a:rPr lang="de-CH" sz="1700" b="0" dirty="0"/>
              <a:t> </a:t>
            </a:r>
            <a:r>
              <a:rPr lang="de-CH" sz="1700" b="0" dirty="0" err="1"/>
              <a:t>children</a:t>
            </a:r>
            <a:r>
              <a:rPr lang="de-CH" sz="1700" b="0" dirty="0"/>
              <a:t>." </a:t>
            </a:r>
            <a:r>
              <a:rPr lang="de-CH" sz="1700" b="0" dirty="0" err="1"/>
              <a:t>Behavior</a:t>
            </a:r>
            <a:r>
              <a:rPr lang="de-CH" sz="1700" b="0" dirty="0"/>
              <a:t> </a:t>
            </a:r>
            <a:r>
              <a:rPr lang="de-CH" sz="1700" b="0" dirty="0" err="1"/>
              <a:t>research</a:t>
            </a:r>
            <a:r>
              <a:rPr lang="de-CH" sz="1700" b="0" dirty="0"/>
              <a:t> </a:t>
            </a:r>
            <a:r>
              <a:rPr lang="de-CH" sz="1700" b="0" dirty="0" err="1"/>
              <a:t>methods</a:t>
            </a:r>
            <a:r>
              <a:rPr lang="de-CH" sz="1700" b="0" dirty="0"/>
              <a:t> 47.4 (2015): 1085-1094</a:t>
            </a:r>
            <a:r>
              <a:rPr lang="de-CH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07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- List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1391201"/>
            <a:ext cx="8890000" cy="50467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0" dirty="0"/>
              <a:t>Get access to a German corpus with phonetic and </a:t>
            </a:r>
            <a:r>
              <a:rPr lang="en-US" sz="1900" b="0" dirty="0" err="1"/>
              <a:t>graphemic</a:t>
            </a:r>
            <a:r>
              <a:rPr lang="en-US" sz="1900" b="0" dirty="0"/>
              <a:t> representations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/>
              <a:t>Ideally words that are word pool of primary school children</a:t>
            </a:r>
            <a:endParaRPr lang="en-US" sz="1700" b="0" dirty="0"/>
          </a:p>
          <a:p>
            <a:pPr marL="457200" indent="-457200">
              <a:buFont typeface="+mj-lt"/>
              <a:buAutoNum type="arabicPeriod"/>
            </a:pPr>
            <a:r>
              <a:rPr lang="en-US" sz="1900" b="0" dirty="0"/>
              <a:t>For every word of dataset, generate set of writings accepted by </a:t>
            </a:r>
            <a:r>
              <a:rPr lang="en-US" sz="1900" b="0" dirty="0" err="1"/>
              <a:t>LdS</a:t>
            </a:r>
            <a:endParaRPr lang="en-US" sz="1900" b="0" dirty="0"/>
          </a:p>
          <a:p>
            <a:pPr marL="457200" indent="-457200">
              <a:buFont typeface="+mj-lt"/>
              <a:buAutoNum type="arabicPeriod"/>
            </a:pPr>
            <a:r>
              <a:rPr lang="en-US" sz="1900" b="0" dirty="0"/>
              <a:t>Implement b-LSTM and auto-encoding b-LSTM in </a:t>
            </a:r>
            <a:r>
              <a:rPr lang="en-US" sz="1900" b="0" dirty="0" err="1"/>
              <a:t>Tensorflow</a:t>
            </a:r>
            <a:endParaRPr lang="en-US" sz="1900" b="0" dirty="0"/>
          </a:p>
          <a:p>
            <a:pPr marL="854075" lvl="1" indent="-457200">
              <a:buFont typeface="+mj-lt"/>
              <a:buAutoNum type="arabicPeriod"/>
            </a:pPr>
            <a:r>
              <a:rPr lang="en-US" sz="1700" dirty="0"/>
              <a:t>Implement model instance primer (classic, single-label)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/>
              <a:t>Implement model instance </a:t>
            </a:r>
            <a:r>
              <a:rPr lang="en-US" sz="1700" b="0" dirty="0" err="1"/>
              <a:t>LdS</a:t>
            </a:r>
            <a:r>
              <a:rPr lang="en-US" sz="1700" b="0" dirty="0"/>
              <a:t> (how to allow multiple labels?)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0" dirty="0"/>
              <a:t>Test writing abilities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/>
              <a:t>Simulate (</a:t>
            </a:r>
            <a:r>
              <a:rPr lang="en-US" sz="1700" b="0" dirty="0" err="1"/>
              <a:t>train+test</a:t>
            </a:r>
            <a:r>
              <a:rPr lang="en-US" sz="1700" b="0" dirty="0"/>
              <a:t>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/>
              <a:t>Evaluate results, further simulate, try to make more realistic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0" dirty="0"/>
              <a:t>Test reading abilities in combined writing-reading-model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/>
              <a:t>Simulate (</a:t>
            </a:r>
            <a:r>
              <a:rPr lang="en-US" sz="1700" dirty="0" err="1"/>
              <a:t>train+test</a:t>
            </a:r>
            <a:r>
              <a:rPr lang="en-US" sz="1700" dirty="0"/>
              <a:t>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/>
              <a:t>Evaluate results, further simulate, try to make more realistic</a:t>
            </a:r>
            <a:endParaRPr lang="en-US" sz="1700" b="0" dirty="0"/>
          </a:p>
          <a:p>
            <a:pPr marL="457200" indent="-457200">
              <a:buFont typeface="+mj-lt"/>
              <a:buAutoNum type="arabicPeriod"/>
            </a:pPr>
            <a:r>
              <a:rPr lang="en-US" sz="1700" b="0" dirty="0"/>
              <a:t>Report results</a:t>
            </a:r>
          </a:p>
          <a:p>
            <a:pPr marL="457200" indent="-457200">
              <a:buFont typeface="+mj-lt"/>
              <a:buAutoNum type="arabicPeriod"/>
            </a:pP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236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10" y="1649650"/>
            <a:ext cx="5293822" cy="410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7688"/>
          </a:xfrm>
        </p:spPr>
        <p:txBody>
          <a:bodyPr/>
          <a:lstStyle/>
          <a:p>
            <a:r>
              <a:rPr lang="de-DE" sz="3400" dirty="0"/>
              <a:t>Model </a:t>
            </a:r>
            <a:r>
              <a:rPr lang="de-DE" sz="3400" dirty="0" err="1"/>
              <a:t>implementation</a:t>
            </a:r>
            <a:endParaRPr lang="en-GB" sz="34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3500" y="728134"/>
            <a:ext cx="9080500" cy="1449863"/>
          </a:xfrm>
        </p:spPr>
        <p:txBody>
          <a:bodyPr>
            <a:normAutofit/>
          </a:bodyPr>
          <a:lstStyle/>
          <a:p>
            <a:r>
              <a:rPr lang="de-DE" sz="1800" dirty="0"/>
              <a:t>Reading:</a:t>
            </a:r>
            <a:r>
              <a:rPr lang="de-DE" sz="1800" b="0" dirty="0"/>
              <a:t> </a:t>
            </a:r>
            <a:r>
              <a:rPr lang="de-DE" sz="1800" b="0" dirty="0" err="1"/>
              <a:t>Convert</a:t>
            </a:r>
            <a:r>
              <a:rPr lang="de-DE" sz="1800" b="0" dirty="0"/>
              <a:t> a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phonemes</a:t>
            </a:r>
            <a:r>
              <a:rPr lang="de-DE" sz="1800" b="0" dirty="0"/>
              <a:t> </a:t>
            </a:r>
            <a:r>
              <a:rPr lang="de-DE" sz="1800" b="0" dirty="0" err="1"/>
              <a:t>into</a:t>
            </a:r>
            <a:r>
              <a:rPr lang="de-DE" sz="1800" b="0" dirty="0"/>
              <a:t> a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graphemes</a:t>
            </a:r>
            <a:r>
              <a:rPr lang="de-DE" sz="1800" b="0" dirty="0"/>
              <a:t> </a:t>
            </a:r>
          </a:p>
          <a:p>
            <a:r>
              <a:rPr lang="de-DE" sz="1800" dirty="0"/>
              <a:t>Writing: </a:t>
            </a:r>
            <a:r>
              <a:rPr lang="de-DE" sz="1800" b="0" dirty="0" err="1"/>
              <a:t>Convert</a:t>
            </a:r>
            <a:r>
              <a:rPr lang="de-DE" sz="1800" b="0" dirty="0"/>
              <a:t> </a:t>
            </a:r>
            <a:r>
              <a:rPr lang="de-DE" sz="1800" b="0" dirty="0" err="1"/>
              <a:t>the</a:t>
            </a:r>
            <a:r>
              <a:rPr lang="de-DE" sz="1800" b="0" dirty="0"/>
              <a:t> </a:t>
            </a:r>
            <a:r>
              <a:rPr lang="de-DE" sz="1800" b="0" dirty="0" err="1"/>
              <a:t>potentially</a:t>
            </a:r>
            <a:r>
              <a:rPr lang="de-DE" sz="1800" b="0" dirty="0"/>
              <a:t> </a:t>
            </a:r>
            <a:r>
              <a:rPr lang="de-DE" sz="1800" b="0" dirty="0" err="1"/>
              <a:t>corrected</a:t>
            </a:r>
            <a:r>
              <a:rPr lang="de-DE" sz="1800" b="0" dirty="0"/>
              <a:t> </a:t>
            </a:r>
            <a:r>
              <a:rPr lang="de-DE" sz="1800" b="0" dirty="0" err="1"/>
              <a:t>grapheme</a:t>
            </a:r>
            <a:r>
              <a:rPr lang="de-DE" sz="1800" b="0" dirty="0"/>
              <a:t>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into</a:t>
            </a:r>
            <a:r>
              <a:rPr lang="de-DE" sz="1800" b="0" dirty="0"/>
              <a:t> </a:t>
            </a:r>
            <a:r>
              <a:rPr lang="de-DE" sz="1800" b="0" dirty="0" err="1"/>
              <a:t>phonetic</a:t>
            </a:r>
            <a:r>
              <a:rPr lang="de-DE" sz="1800" b="0" dirty="0"/>
              <a:t> </a:t>
            </a:r>
            <a:r>
              <a:rPr lang="de-DE" sz="1800" b="0" dirty="0" err="1"/>
              <a:t>sequence</a:t>
            </a:r>
            <a:endParaRPr lang="de-DE" sz="1800" b="0" dirty="0"/>
          </a:p>
          <a:p>
            <a:pPr lvl="1"/>
            <a:r>
              <a:rPr lang="de-DE" sz="1800" b="0" dirty="0"/>
              <a:t>First P2G, </a:t>
            </a:r>
            <a:r>
              <a:rPr lang="de-DE" sz="1800" b="0" dirty="0" err="1"/>
              <a:t>then</a:t>
            </a:r>
            <a:r>
              <a:rPr lang="de-DE" sz="1800" b="0" dirty="0"/>
              <a:t> G2P </a:t>
            </a:r>
            <a:r>
              <a:rPr lang="de-DE" sz="1800" b="0" dirty="0">
                <a:sym typeface="Wingdings" panose="05000000000000000000" pitchFamily="2" charset="2"/>
              </a:rPr>
              <a:t> </a:t>
            </a:r>
            <a:r>
              <a:rPr lang="de-DE" sz="1800" b="1" dirty="0"/>
              <a:t>auto-</a:t>
            </a:r>
            <a:r>
              <a:rPr lang="de-DE" sz="1800" b="1" dirty="0" err="1"/>
              <a:t>encoding</a:t>
            </a:r>
            <a:r>
              <a:rPr lang="de-DE" sz="1800" b="1" dirty="0"/>
              <a:t> </a:t>
            </a:r>
            <a:r>
              <a:rPr lang="de-DE" sz="1800" b="1" dirty="0" err="1"/>
              <a:t>bidirectional</a:t>
            </a:r>
            <a:r>
              <a:rPr lang="de-DE" sz="1800" b="1" dirty="0"/>
              <a:t> LSTM</a:t>
            </a:r>
          </a:p>
          <a:p>
            <a:pPr lvl="1"/>
            <a:endParaRPr lang="de-DE" sz="1800" dirty="0"/>
          </a:p>
          <a:p>
            <a:pPr marL="461962" lvl="1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6757315" y="18086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(7)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92115" y="518686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(4)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97" y="1436389"/>
            <a:ext cx="7429684" cy="3750733"/>
          </a:xfrm>
        </p:spPr>
        <p:txBody>
          <a:bodyPr/>
          <a:lstStyle/>
          <a:p>
            <a:r>
              <a:rPr lang="de-DE" sz="3500" dirty="0" err="1">
                <a:latin typeface="Cambria" panose="02040503050406030204" pitchFamily="18" charset="0"/>
              </a:rPr>
              <a:t>Is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it</a:t>
            </a:r>
            <a:r>
              <a:rPr lang="de-DE" sz="3500" dirty="0">
                <a:latin typeface="Cambria" panose="02040503050406030204" pitchFamily="18" charset="0"/>
              </a:rPr>
              <a:t>, </a:t>
            </a:r>
            <a:r>
              <a:rPr lang="de-DE" sz="3500" dirty="0" err="1">
                <a:latin typeface="Cambria" panose="02040503050406030204" pitchFamily="18" charset="0"/>
              </a:rPr>
              <a:t>from</a:t>
            </a:r>
            <a:r>
              <a:rPr lang="de-DE" sz="3500" dirty="0">
                <a:latin typeface="Cambria" panose="02040503050406030204" pitchFamily="18" charset="0"/>
              </a:rPr>
              <a:t> a </a:t>
            </a:r>
            <a:r>
              <a:rPr lang="de-DE" sz="3500" dirty="0" err="1">
                <a:latin typeface="Cambria" panose="02040503050406030204" pitchFamily="18" charset="0"/>
              </a:rPr>
              <a:t>statistical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perspective</a:t>
            </a:r>
            <a:r>
              <a:rPr lang="de-DE" sz="3500" dirty="0">
                <a:latin typeface="Cambria" panose="02040503050406030204" pitchFamily="18" charset="0"/>
              </a:rPr>
              <a:t>, </a:t>
            </a:r>
            <a:r>
              <a:rPr lang="de-DE" sz="3500" dirty="0" err="1">
                <a:latin typeface="Cambria" panose="02040503050406030204" pitchFamily="18" charset="0"/>
              </a:rPr>
              <a:t>advantageous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for</a:t>
            </a:r>
            <a:r>
              <a:rPr lang="de-DE" sz="3500" dirty="0">
                <a:latin typeface="Cambria" panose="02040503050406030204" pitchFamily="18" charset="0"/>
              </a:rPr>
              <a:t> a </a:t>
            </a:r>
            <a:r>
              <a:rPr lang="de-DE" sz="3500" dirty="0" err="1">
                <a:latin typeface="Cambria" panose="02040503050406030204" pitchFamily="18" charset="0"/>
              </a:rPr>
              <a:t>learning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system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to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use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the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LdS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method</a:t>
            </a:r>
            <a:r>
              <a:rPr lang="de-DE" sz="3500" dirty="0">
                <a:latin typeface="Cambria" panose="02040503050406030204" pitchFamily="18" charset="0"/>
              </a:rPr>
              <a:t> (Anlauttabelle) </a:t>
            </a:r>
            <a:r>
              <a:rPr lang="de-DE" sz="3500" dirty="0" err="1">
                <a:latin typeface="Cambria" panose="02040503050406030204" pitchFamily="18" charset="0"/>
              </a:rPr>
              <a:t>instead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of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classical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methods</a:t>
            </a:r>
            <a:r>
              <a:rPr lang="de-DE" sz="3500" dirty="0">
                <a:latin typeface="Cambria" panose="02040503050406030204" pitchFamily="18" charset="0"/>
              </a:rPr>
              <a:t> (primer) in </a:t>
            </a:r>
            <a:r>
              <a:rPr lang="de-DE" sz="3500" dirty="0" err="1">
                <a:latin typeface="Cambria" panose="02040503050406030204" pitchFamily="18" charset="0"/>
              </a:rPr>
              <a:t>order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to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obtain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writing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and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reading</a:t>
            </a:r>
            <a:r>
              <a:rPr lang="de-DE" sz="3500" dirty="0">
                <a:latin typeface="Cambria" panose="02040503050406030204" pitchFamily="18" charset="0"/>
              </a:rPr>
              <a:t> </a:t>
            </a:r>
            <a:r>
              <a:rPr lang="de-DE" sz="3500" dirty="0" err="1">
                <a:latin typeface="Cambria" panose="02040503050406030204" pitchFamily="18" charset="0"/>
              </a:rPr>
              <a:t>abilities</a:t>
            </a:r>
            <a:r>
              <a:rPr lang="de-DE" sz="3500" dirty="0"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615" y="-1"/>
            <a:ext cx="7415968" cy="12701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i="1" kern="1200" cap="none" baseline="0" dirty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en-GB" dirty="0">
                <a:latin typeface="Cambria" panose="02040503050406030204" pitchFamily="18" charset="0"/>
              </a:rPr>
              <a:t>Research Question:</a:t>
            </a:r>
          </a:p>
        </p:txBody>
      </p:sp>
    </p:spTree>
    <p:extLst>
      <p:ext uri="{BB962C8B-B14F-4D97-AF65-F5344CB8AC3E}">
        <p14:creationId xmlns:p14="http://schemas.microsoft.com/office/powerpoint/2010/main" val="293968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4309" y="377734"/>
            <a:ext cx="7415968" cy="548640"/>
          </a:xfrm>
        </p:spPr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733" y="1557828"/>
            <a:ext cx="8722581" cy="4946339"/>
          </a:xfrm>
        </p:spPr>
        <p:txBody>
          <a:bodyPr>
            <a:noAutofit/>
          </a:bodyPr>
          <a:lstStyle/>
          <a:p>
            <a:r>
              <a:rPr lang="de-DE" sz="2100" b="0" dirty="0"/>
              <a:t>2 </a:t>
            </a:r>
            <a:r>
              <a:rPr lang="de-DE" sz="2100" b="0" dirty="0" err="1"/>
              <a:t>models</a:t>
            </a:r>
            <a:r>
              <a:rPr lang="de-DE" sz="2100" b="0" dirty="0"/>
              <a:t> </a:t>
            </a:r>
            <a:r>
              <a:rPr lang="de-DE" sz="2100" b="0" dirty="0" err="1"/>
              <a:t>only</a:t>
            </a:r>
            <a:r>
              <a:rPr lang="de-DE" sz="2100" b="0" dirty="0"/>
              <a:t> </a:t>
            </a:r>
            <a:r>
              <a:rPr lang="de-DE" sz="2100" b="0" dirty="0" err="1"/>
              <a:t>differed</a:t>
            </a:r>
            <a:r>
              <a:rPr lang="de-DE" sz="2100" b="0" dirty="0"/>
              <a:t> in </a:t>
            </a:r>
            <a:r>
              <a:rPr lang="de-DE" sz="2100" b="0" dirty="0" err="1"/>
              <a:t>their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 </a:t>
            </a:r>
            <a:r>
              <a:rPr lang="de-DE" sz="2100" b="0" dirty="0" err="1"/>
              <a:t>function</a:t>
            </a:r>
            <a:r>
              <a:rPr lang="de-DE" sz="2100" b="0" dirty="0"/>
              <a:t> (</a:t>
            </a:r>
            <a:r>
              <a:rPr lang="de-DE" sz="2100" b="0" dirty="0" err="1"/>
              <a:t>tensorflow</a:t>
            </a:r>
            <a:r>
              <a:rPr lang="de-DE" sz="2100" b="0" dirty="0"/>
              <a:t> </a:t>
            </a:r>
            <a:r>
              <a:rPr lang="de-DE" sz="2100" b="0" dirty="0" err="1"/>
              <a:t>sequence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)</a:t>
            </a:r>
          </a:p>
          <a:p>
            <a:pPr marL="0" indent="0">
              <a:buNone/>
            </a:pPr>
            <a:endParaRPr lang="de-DE" sz="2100" b="0" dirty="0"/>
          </a:p>
          <a:p>
            <a:r>
              <a:rPr lang="de-DE" sz="2100" b="0" dirty="0"/>
              <a:t>Regular </a:t>
            </a:r>
            <a:r>
              <a:rPr lang="de-DE" sz="2100" b="0" dirty="0" err="1"/>
              <a:t>model</a:t>
            </a:r>
            <a:r>
              <a:rPr lang="de-DE" sz="2100" b="0" dirty="0"/>
              <a:t>: </a:t>
            </a:r>
            <a:r>
              <a:rPr lang="de-DE" sz="2100" b="0" dirty="0" err="1"/>
              <a:t>Built</a:t>
            </a:r>
            <a:r>
              <a:rPr lang="de-DE" sz="2100" b="0" dirty="0"/>
              <a:t>-in </a:t>
            </a:r>
            <a:r>
              <a:rPr lang="de-DE" sz="2100" b="0" dirty="0" err="1"/>
              <a:t>tensorflow</a:t>
            </a:r>
            <a:r>
              <a:rPr lang="de-DE" sz="2100" b="0" dirty="0"/>
              <a:t> </a:t>
            </a:r>
            <a:r>
              <a:rPr lang="de-DE" sz="2100" b="0" dirty="0" err="1"/>
              <a:t>sequence</a:t>
            </a:r>
            <a:r>
              <a:rPr lang="de-DE" sz="2100" b="0" dirty="0"/>
              <a:t> </a:t>
            </a:r>
            <a:r>
              <a:rPr lang="de-DE" sz="2100" b="0" dirty="0" err="1"/>
              <a:t>loss</a:t>
            </a:r>
            <a:r>
              <a:rPr lang="de-DE" sz="2100" b="0" dirty="0"/>
              <a:t> was </a:t>
            </a:r>
            <a:r>
              <a:rPr lang="de-DE" sz="2100" b="0" dirty="0" err="1"/>
              <a:t>computed</a:t>
            </a:r>
            <a:endParaRPr lang="de-DE" sz="2100" b="0" dirty="0"/>
          </a:p>
          <a:p>
            <a:r>
              <a:rPr lang="de-DE" sz="2100" b="0" dirty="0" err="1"/>
              <a:t>LdS</a:t>
            </a:r>
            <a:r>
              <a:rPr lang="de-DE" sz="2100" b="0" dirty="0"/>
              <a:t> </a:t>
            </a:r>
            <a:r>
              <a:rPr lang="de-DE" sz="2100" b="0" dirty="0" err="1"/>
              <a:t>model</a:t>
            </a:r>
            <a:r>
              <a:rPr lang="de-DE" sz="2100" b="0" dirty="0"/>
              <a:t>: Targets </a:t>
            </a:r>
            <a:r>
              <a:rPr lang="de-DE" sz="2100" b="0" dirty="0" err="1"/>
              <a:t>were</a:t>
            </a:r>
            <a:r>
              <a:rPr lang="de-DE" sz="2100" b="0" dirty="0"/>
              <a:t> </a:t>
            </a:r>
            <a:r>
              <a:rPr lang="de-DE" sz="2100" b="0" dirty="0" err="1"/>
              <a:t>adjusted</a:t>
            </a:r>
            <a:r>
              <a:rPr lang="de-DE" sz="2100" b="0" dirty="0"/>
              <a:t>, </a:t>
            </a:r>
            <a:r>
              <a:rPr lang="de-DE" sz="2100" b="0" dirty="0" err="1"/>
              <a:t>logits</a:t>
            </a:r>
            <a:r>
              <a:rPr lang="de-DE" sz="2100" b="0" dirty="0"/>
              <a:t> </a:t>
            </a:r>
            <a:r>
              <a:rPr lang="de-DE" sz="2100" b="0" dirty="0" err="1"/>
              <a:t>were</a:t>
            </a:r>
            <a:r>
              <a:rPr lang="de-DE" sz="2100" b="0" dirty="0"/>
              <a:t> </a:t>
            </a:r>
            <a:r>
              <a:rPr lang="de-DE" sz="2100" b="0" dirty="0" err="1"/>
              <a:t>kept</a:t>
            </a:r>
            <a:r>
              <a:rPr lang="de-DE" sz="2100" b="0" dirty="0"/>
              <a:t> </a:t>
            </a:r>
            <a:r>
              <a:rPr lang="de-DE" sz="2100" b="0" dirty="0" err="1"/>
              <a:t>untouched</a:t>
            </a:r>
            <a:endParaRPr lang="de-DE" sz="2100" b="0" dirty="0"/>
          </a:p>
          <a:p>
            <a:pPr lvl="1"/>
            <a:r>
              <a:rPr lang="de-DE" sz="1900" dirty="0" err="1"/>
              <a:t>Exp</a:t>
            </a:r>
            <a:r>
              <a:rPr lang="de-DE" sz="1900" dirty="0"/>
              <a:t> (1): </a:t>
            </a:r>
            <a:r>
              <a:rPr lang="de-DE" sz="1900" dirty="0" err="1"/>
              <a:t>Logits</a:t>
            </a:r>
            <a:r>
              <a:rPr lang="de-DE" sz="1900" dirty="0"/>
              <a:t> </a:t>
            </a:r>
            <a:r>
              <a:rPr lang="de-DE" sz="1900" dirty="0" err="1"/>
              <a:t>are</a:t>
            </a:r>
            <a:r>
              <a:rPr lang="de-DE" sz="1900" dirty="0"/>
              <a:t> „THRU“ </a:t>
            </a:r>
            <a:r>
              <a:rPr lang="de-DE" sz="1900" dirty="0" err="1"/>
              <a:t>instead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THROUGH</a:t>
            </a:r>
          </a:p>
          <a:p>
            <a:pPr lvl="2"/>
            <a:r>
              <a:rPr lang="de-DE" sz="1700" b="0" dirty="0"/>
              <a:t>THROUGH was </a:t>
            </a:r>
            <a:r>
              <a:rPr lang="de-DE" sz="1700" b="0" dirty="0" err="1"/>
              <a:t>taken</a:t>
            </a:r>
            <a:r>
              <a:rPr lang="de-DE" sz="1700" b="0" dirty="0"/>
              <a:t> out </a:t>
            </a:r>
            <a:r>
              <a:rPr lang="de-DE" sz="1700" b="0" dirty="0" err="1"/>
              <a:t>of</a:t>
            </a:r>
            <a:r>
              <a:rPr lang="de-DE" sz="1700" b="0" dirty="0"/>
              <a:t> </a:t>
            </a:r>
            <a:r>
              <a:rPr lang="de-DE" sz="1700" b="0" dirty="0" err="1"/>
              <a:t>the</a:t>
            </a:r>
            <a:r>
              <a:rPr lang="de-DE" sz="1700" b="0" dirty="0"/>
              <a:t> </a:t>
            </a:r>
            <a:r>
              <a:rPr lang="de-DE" sz="1700" b="0" dirty="0" err="1"/>
              <a:t>label</a:t>
            </a:r>
            <a:r>
              <a:rPr lang="de-DE" sz="1700" b="0" dirty="0"/>
              <a:t> </a:t>
            </a:r>
            <a:r>
              <a:rPr lang="de-DE" sz="1700" b="0" dirty="0" err="1"/>
              <a:t>matrix</a:t>
            </a:r>
            <a:r>
              <a:rPr lang="de-DE" sz="1700" b="0" dirty="0"/>
              <a:t> </a:t>
            </a:r>
            <a:r>
              <a:rPr lang="de-DE" sz="1700" b="0" dirty="0" err="1"/>
              <a:t>and</a:t>
            </a:r>
            <a:r>
              <a:rPr lang="de-DE" sz="1700" b="0" dirty="0"/>
              <a:t> </a:t>
            </a:r>
            <a:r>
              <a:rPr lang="de-DE" sz="1700" b="0" dirty="0" err="1"/>
              <a:t>replaced</a:t>
            </a:r>
            <a:r>
              <a:rPr lang="de-DE" sz="1700" b="0" dirty="0"/>
              <a:t> </a:t>
            </a:r>
            <a:r>
              <a:rPr lang="de-DE" sz="1700" b="0" dirty="0" err="1"/>
              <a:t>by</a:t>
            </a:r>
            <a:r>
              <a:rPr lang="de-DE" sz="1700" b="0" dirty="0"/>
              <a:t> </a:t>
            </a:r>
            <a:r>
              <a:rPr lang="de-DE" sz="1700" b="0" dirty="0" err="1"/>
              <a:t>through</a:t>
            </a:r>
            <a:endParaRPr lang="de-DE" sz="1700" b="0" dirty="0"/>
          </a:p>
          <a:p>
            <a:pPr lvl="2"/>
            <a:r>
              <a:rPr lang="de-DE" sz="1700" dirty="0"/>
              <a:t>Next, </a:t>
            </a:r>
            <a:r>
              <a:rPr lang="de-DE" sz="1700" dirty="0" err="1"/>
              <a:t>sequence</a:t>
            </a:r>
            <a:r>
              <a:rPr lang="de-DE" sz="1700" dirty="0"/>
              <a:t> </a:t>
            </a:r>
            <a:r>
              <a:rPr lang="de-DE" sz="1700" dirty="0" err="1"/>
              <a:t>loss</a:t>
            </a:r>
            <a:r>
              <a:rPr lang="de-DE" sz="1700" dirty="0"/>
              <a:t> was </a:t>
            </a:r>
            <a:r>
              <a:rPr lang="de-DE" sz="1700" dirty="0" err="1"/>
              <a:t>computed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regularly</a:t>
            </a:r>
            <a:endParaRPr lang="de-DE" sz="1700" dirty="0"/>
          </a:p>
          <a:p>
            <a:pPr lvl="1"/>
            <a:r>
              <a:rPr lang="de-DE" sz="1900" dirty="0" err="1"/>
              <a:t>Exp</a:t>
            </a:r>
            <a:r>
              <a:rPr lang="de-DE" sz="1900" dirty="0"/>
              <a:t> (2): </a:t>
            </a:r>
            <a:r>
              <a:rPr lang="de-DE" sz="1900" dirty="0" err="1"/>
              <a:t>Logits</a:t>
            </a:r>
            <a:r>
              <a:rPr lang="de-DE" sz="1900" dirty="0"/>
              <a:t> </a:t>
            </a:r>
            <a:r>
              <a:rPr lang="de-DE" sz="1900" dirty="0" err="1"/>
              <a:t>are</a:t>
            </a:r>
            <a:r>
              <a:rPr lang="de-DE" sz="1900" dirty="0"/>
              <a:t> “THRW“ </a:t>
            </a:r>
            <a:r>
              <a:rPr lang="de-DE" sz="1900" dirty="0" err="1"/>
              <a:t>instead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THROUGH</a:t>
            </a:r>
          </a:p>
          <a:p>
            <a:pPr lvl="2"/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change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made</a:t>
            </a:r>
            <a:r>
              <a:rPr lang="de-DE" sz="1700" dirty="0"/>
              <a:t> (THROUGH </a:t>
            </a:r>
            <a:r>
              <a:rPr lang="de-DE" sz="1700" dirty="0" err="1"/>
              <a:t>remains</a:t>
            </a:r>
            <a:r>
              <a:rPr lang="de-DE" sz="1700" dirty="0"/>
              <a:t> in </a:t>
            </a:r>
            <a:r>
              <a:rPr lang="de-DE" sz="1700" dirty="0" err="1"/>
              <a:t>label</a:t>
            </a:r>
            <a:r>
              <a:rPr lang="de-DE" sz="1700" dirty="0"/>
              <a:t> </a:t>
            </a:r>
            <a:r>
              <a:rPr lang="de-DE" sz="1700" dirty="0" err="1"/>
              <a:t>matrix</a:t>
            </a:r>
            <a:r>
              <a:rPr lang="de-DE" sz="1700" dirty="0"/>
              <a:t>)</a:t>
            </a:r>
          </a:p>
          <a:p>
            <a:pPr lvl="2"/>
            <a:endParaRPr lang="de-DE" sz="1700" dirty="0"/>
          </a:p>
          <a:p>
            <a:pPr lvl="2"/>
            <a:endParaRPr lang="de-DE" sz="1700" dirty="0"/>
          </a:p>
          <a:p>
            <a:pPr lvl="2"/>
            <a:endParaRPr lang="de-DE" sz="1700" dirty="0"/>
          </a:p>
          <a:p>
            <a:r>
              <a:rPr lang="de-DE" sz="2100" dirty="0" err="1"/>
              <a:t>LdS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minimizes</a:t>
            </a:r>
            <a:r>
              <a:rPr lang="de-DE" sz="2100" dirty="0"/>
              <a:t> a suboptimal </a:t>
            </a:r>
            <a:r>
              <a:rPr lang="de-DE" sz="2100" dirty="0" err="1"/>
              <a:t>loss</a:t>
            </a:r>
            <a:r>
              <a:rPr lang="de-DE" sz="2100" dirty="0"/>
              <a:t> </a:t>
            </a:r>
            <a:r>
              <a:rPr lang="de-DE" sz="2100" dirty="0" err="1"/>
              <a:t>function</a:t>
            </a:r>
            <a:endParaRPr lang="de-DE" sz="2100" dirty="0"/>
          </a:p>
          <a:p>
            <a:pPr lvl="1"/>
            <a:endParaRPr lang="de-DE" sz="1900" b="0" dirty="0"/>
          </a:p>
          <a:p>
            <a:endParaRPr lang="de-DE" sz="2100" b="0" dirty="0"/>
          </a:p>
          <a:p>
            <a:pPr marL="0" indent="0">
              <a:buNone/>
            </a:pPr>
            <a:endParaRPr lang="de-DE" sz="2100" b="0" dirty="0"/>
          </a:p>
          <a:p>
            <a:pPr marL="0" indent="0">
              <a:buNone/>
            </a:pPr>
            <a:endParaRPr lang="de-DE" sz="2100" b="0" dirty="0"/>
          </a:p>
        </p:txBody>
      </p:sp>
    </p:spTree>
    <p:extLst>
      <p:ext uri="{BB962C8B-B14F-4D97-AF65-F5344CB8AC3E}">
        <p14:creationId xmlns:p14="http://schemas.microsoft.com/office/powerpoint/2010/main" val="26547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8F13-BC12-0544-8559-38F11817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74BDA-61EB-FD4A-878C-BDFB374F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253027"/>
            <a:ext cx="8746435" cy="5300173"/>
          </a:xfrm>
        </p:spPr>
        <p:txBody>
          <a:bodyPr/>
          <a:lstStyle/>
          <a:p>
            <a:r>
              <a:rPr lang="de-DE" dirty="0"/>
              <a:t>CELEX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scaffold</a:t>
            </a:r>
            <a:r>
              <a:rPr lang="de-DE" dirty="0"/>
              <a:t> [2]</a:t>
            </a:r>
          </a:p>
          <a:p>
            <a:pPr lvl="1"/>
            <a:r>
              <a:rPr lang="de-DE" dirty="0"/>
              <a:t>35.000 German </a:t>
            </a:r>
            <a:r>
              <a:rPr lang="de-DE" dirty="0" err="1"/>
              <a:t>words</a:t>
            </a:r>
            <a:r>
              <a:rPr lang="de-DE" dirty="0"/>
              <a:t> +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phonology</a:t>
            </a:r>
            <a:r>
              <a:rPr lang="de-DE" dirty="0"/>
              <a:t> (SAMPA)</a:t>
            </a:r>
          </a:p>
          <a:p>
            <a:pPr lvl="1"/>
            <a:r>
              <a:rPr lang="de-DE" dirty="0"/>
              <a:t>Standard </a:t>
            </a:r>
            <a:r>
              <a:rPr lang="de-DE" dirty="0" err="1"/>
              <a:t>dataset</a:t>
            </a:r>
            <a:r>
              <a:rPr lang="de-DE" dirty="0"/>
              <a:t>, but </a:t>
            </a:r>
            <a:r>
              <a:rPr lang="de-DE" dirty="0" err="1"/>
              <a:t>unrepresentative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pupils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Childlex</a:t>
            </a:r>
            <a:r>
              <a:rPr lang="de-DE" dirty="0"/>
              <a:t> – A German </a:t>
            </a:r>
            <a:r>
              <a:rPr lang="de-DE" dirty="0" err="1"/>
              <a:t>corpus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children‘s</a:t>
            </a:r>
            <a:r>
              <a:rPr lang="de-DE" dirty="0"/>
              <a:t> </a:t>
            </a:r>
            <a:r>
              <a:rPr lang="de-DE" dirty="0" err="1"/>
              <a:t>books</a:t>
            </a:r>
            <a:endParaRPr lang="de-DE" dirty="0"/>
          </a:p>
          <a:p>
            <a:pPr lvl="1"/>
            <a:r>
              <a:rPr lang="de-DE" dirty="0" err="1"/>
              <a:t>Extracted</a:t>
            </a:r>
            <a:r>
              <a:rPr lang="de-DE" dirty="0"/>
              <a:t> 10.000 </a:t>
            </a:r>
            <a:r>
              <a:rPr lang="de-DE" dirty="0" err="1"/>
              <a:t>lemmata</a:t>
            </a:r>
            <a:r>
              <a:rPr lang="de-DE" dirty="0"/>
              <a:t> via online </a:t>
            </a:r>
            <a:r>
              <a:rPr lang="de-DE" dirty="0" err="1"/>
              <a:t>tool</a:t>
            </a:r>
            <a:r>
              <a:rPr lang="de-DE" dirty="0"/>
              <a:t> (6-8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More </a:t>
            </a:r>
            <a:r>
              <a:rPr lang="de-DE" dirty="0" err="1"/>
              <a:t>representative</a:t>
            </a:r>
            <a:r>
              <a:rPr lang="de-DE" dirty="0"/>
              <a:t>, but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semantical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phonological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CELEX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Ca. 7500 (</a:t>
            </a:r>
            <a:r>
              <a:rPr lang="de-DE" dirty="0" err="1"/>
              <a:t>word</a:t>
            </a:r>
            <a:r>
              <a:rPr lang="de-DE" dirty="0"/>
              <a:t>, SAMPA)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remained</a:t>
            </a:r>
            <a:endParaRPr lang="de-DE" dirty="0"/>
          </a:p>
          <a:p>
            <a:pPr lvl="1"/>
            <a:r>
              <a:rPr lang="de-DE" dirty="0"/>
              <a:t>Next: Create alternative </a:t>
            </a:r>
            <a:r>
              <a:rPr lang="de-DE" dirty="0" err="1"/>
              <a:t>spellings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word</a:t>
            </a:r>
            <a:endParaRPr lang="de-DE" dirty="0"/>
          </a:p>
          <a:p>
            <a:pPr lvl="2"/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SAMPA </a:t>
            </a:r>
            <a:r>
              <a:rPr lang="de-DE" dirty="0" err="1"/>
              <a:t>to</a:t>
            </a:r>
            <a:r>
              <a:rPr lang="de-DE" dirty="0"/>
              <a:t> IPA</a:t>
            </a:r>
          </a:p>
          <a:p>
            <a:pPr lvl="2"/>
            <a:r>
              <a:rPr lang="de-DE" dirty="0" err="1"/>
              <a:t>Generated</a:t>
            </a:r>
            <a:r>
              <a:rPr lang="de-DE" dirty="0"/>
              <a:t> alternative </a:t>
            </a:r>
            <a:r>
              <a:rPr lang="de-DE" dirty="0" err="1"/>
              <a:t>writings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Ca. 4000 (</a:t>
            </a:r>
            <a:r>
              <a:rPr lang="de-DE" dirty="0" err="1"/>
              <a:t>word</a:t>
            </a:r>
            <a:r>
              <a:rPr lang="de-DE" dirty="0"/>
              <a:t>, SAMPA, </a:t>
            </a:r>
            <a:r>
              <a:rPr lang="de-DE" dirty="0" err="1"/>
              <a:t>alt_spelling</a:t>
            </a:r>
            <a:r>
              <a:rPr lang="de-DE" dirty="0"/>
              <a:t>) </a:t>
            </a:r>
            <a:r>
              <a:rPr lang="de-DE" dirty="0" err="1"/>
              <a:t>tuples</a:t>
            </a:r>
            <a:r>
              <a:rPr lang="de-DE" dirty="0"/>
              <a:t> </a:t>
            </a:r>
            <a:r>
              <a:rPr lang="de-DE" dirty="0" err="1"/>
              <a:t>remained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E.g. [</a:t>
            </a:r>
            <a:r>
              <a:rPr lang="de-DE" dirty="0" err="1"/>
              <a:t>hund</a:t>
            </a:r>
            <a:r>
              <a:rPr lang="de-DE" dirty="0"/>
              <a:t>, </a:t>
            </a:r>
            <a:r>
              <a:rPr lang="de-DE" dirty="0" err="1"/>
              <a:t>hUnt</a:t>
            </a:r>
            <a:r>
              <a:rPr lang="de-DE" dirty="0"/>
              <a:t>, [</a:t>
            </a:r>
            <a:r>
              <a:rPr lang="de-DE" dirty="0" err="1"/>
              <a:t>hunt</a:t>
            </a:r>
            <a:r>
              <a:rPr lang="de-DE" dirty="0"/>
              <a:t>, </a:t>
            </a:r>
            <a:r>
              <a:rPr lang="de-DE" dirty="0" err="1"/>
              <a:t>huntt</a:t>
            </a:r>
            <a:r>
              <a:rPr lang="de-DE" dirty="0"/>
              <a:t>, </a:t>
            </a:r>
            <a:r>
              <a:rPr lang="de-DE" dirty="0" err="1"/>
              <a:t>hundt</a:t>
            </a:r>
            <a:r>
              <a:rPr lang="de-DE" dirty="0"/>
              <a:t>, </a:t>
            </a:r>
            <a:r>
              <a:rPr lang="de-DE" dirty="0" err="1"/>
              <a:t>hunth</a:t>
            </a:r>
            <a:r>
              <a:rPr lang="de-DE" dirty="0"/>
              <a:t>, </a:t>
            </a:r>
            <a:r>
              <a:rPr lang="de-DE" dirty="0" err="1"/>
              <a:t>hunnd</a:t>
            </a:r>
            <a:r>
              <a:rPr lang="de-DE" dirty="0"/>
              <a:t>, …]]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7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29750-9E2A-594D-B6BD-785DDCB7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704" y="1326542"/>
            <a:ext cx="2314714" cy="4055165"/>
          </a:xfrm>
        </p:spPr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Training </a:t>
            </a:r>
            <a:br>
              <a:rPr lang="de-DE" dirty="0"/>
            </a:b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8D9580-981C-A94C-B7EE-12631C3D4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76" y="3233530"/>
            <a:ext cx="5668503" cy="36244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ABE32F-3DDB-9F48-98DB-CEDB9FC3E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76" y="0"/>
            <a:ext cx="5466895" cy="33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4518B-C7B0-DA4D-BBF7-E5B93206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FFC38D-3D25-C345-98FD-8B22447C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25" y="-171888"/>
            <a:ext cx="5843161" cy="3686504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40C9A-D119-E547-BDDE-BF7941EDB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50" y="3514616"/>
            <a:ext cx="5291269" cy="33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A0BFE-A9C9-3E47-9C2F-495BC507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 </a:t>
            </a:r>
            <a:r>
              <a:rPr lang="de-DE" dirty="0" err="1"/>
              <a:t>vectors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30E35C-8E04-D844-8F16-A3CCE9BF3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211"/>
            <a:ext cx="4549105" cy="45491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68BE49-9260-4046-98D6-A7C2DDF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05" y="1429576"/>
            <a:ext cx="4505740" cy="450574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A142FE32-7E53-0C47-B721-301FCCF70B2E}"/>
              </a:ext>
            </a:extLst>
          </p:cNvPr>
          <p:cNvSpPr txBox="1">
            <a:spLocks/>
          </p:cNvSpPr>
          <p:nvPr/>
        </p:nvSpPr>
        <p:spPr>
          <a:xfrm>
            <a:off x="959973" y="5738190"/>
            <a:ext cx="3267469" cy="71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dirty="0"/>
              <a:t>Regular </a:t>
            </a:r>
            <a:r>
              <a:rPr lang="de-DE" dirty="0" err="1"/>
              <a:t>agent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92D87E6-7690-3F40-8E2B-491F111835EE}"/>
              </a:ext>
            </a:extLst>
          </p:cNvPr>
          <p:cNvSpPr txBox="1">
            <a:spLocks/>
          </p:cNvSpPr>
          <p:nvPr/>
        </p:nvSpPr>
        <p:spPr>
          <a:xfrm>
            <a:off x="5644618" y="5738189"/>
            <a:ext cx="2314714" cy="71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dirty="0" err="1"/>
              <a:t>LdS</a:t>
            </a:r>
            <a:r>
              <a:rPr lang="de-DE" dirty="0"/>
              <a:t> </a:t>
            </a:r>
            <a:r>
              <a:rPr lang="de-DE" dirty="0" err="1"/>
              <a:t>agent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1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190F2-A6C7-E747-A206-06B67F14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C0CB6-732D-CA41-9D2C-AA11E179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  <a:p>
            <a:pPr lvl="1"/>
            <a:r>
              <a:rPr lang="de-DE" dirty="0" err="1"/>
              <a:t>Revise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harder</a:t>
            </a:r>
            <a:endParaRPr lang="de-DE" dirty="0"/>
          </a:p>
          <a:p>
            <a:pPr lvl="1"/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stereotypical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71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896</Words>
  <Application>Microsoft Macintosh PowerPoint</Application>
  <PresentationFormat>Bildschirmpräsentation (4:3)</PresentationFormat>
  <Paragraphs>132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Baskerville</vt:lpstr>
      <vt:lpstr>Calibri</vt:lpstr>
      <vt:lpstr>Cambria</vt:lpstr>
      <vt:lpstr>Times New Roman</vt:lpstr>
      <vt:lpstr>Tunga</vt:lpstr>
      <vt:lpstr>Wingdings</vt:lpstr>
      <vt:lpstr>Angles</vt:lpstr>
      <vt:lpstr>What is Lesen durch Schreiben?</vt:lpstr>
      <vt:lpstr>Model implementation</vt:lpstr>
      <vt:lpstr>Is it, from a statistical perspective, advantageous for a learning system to use the LdS method (Anlauttabelle) instead of classical methods (primer) in order to obtain writing and reading abilities?</vt:lpstr>
      <vt:lpstr>Loss Function</vt:lpstr>
      <vt:lpstr>Dataset</vt:lpstr>
      <vt:lpstr>Results  Training  data</vt:lpstr>
      <vt:lpstr>PowerPoint-Präsentation</vt:lpstr>
      <vt:lpstr>Embedding vectors</vt:lpstr>
      <vt:lpstr>Next steps</vt:lpstr>
      <vt:lpstr>Sources</vt:lpstr>
      <vt:lpstr>ToDo - List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</dc:creator>
  <cp:lastModifiedBy>Jannis Born</cp:lastModifiedBy>
  <cp:revision>186</cp:revision>
  <dcterms:created xsi:type="dcterms:W3CDTF">2017-01-18T14:52:50Z</dcterms:created>
  <dcterms:modified xsi:type="dcterms:W3CDTF">2018-07-13T15:43:54Z</dcterms:modified>
</cp:coreProperties>
</file>