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9" r:id="rId2"/>
    <p:sldId id="308" r:id="rId3"/>
    <p:sldId id="318" r:id="rId4"/>
    <p:sldId id="313" r:id="rId5"/>
    <p:sldId id="322" r:id="rId6"/>
    <p:sldId id="315" r:id="rId7"/>
    <p:sldId id="323" r:id="rId8"/>
    <p:sldId id="319" r:id="rId9"/>
    <p:sldId id="324" r:id="rId10"/>
    <p:sldId id="325" r:id="rId11"/>
    <p:sldId id="326" r:id="rId12"/>
    <p:sldId id="260" r:id="rId13"/>
    <p:sldId id="309" r:id="rId14"/>
    <p:sldId id="32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54B"/>
    <a:srgbClr val="030E5E"/>
    <a:srgbClr val="001738"/>
    <a:srgbClr val="5BCF78"/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22" autoAdjust="0"/>
    <p:restoredTop sz="75632" autoAdjust="0"/>
  </p:normalViewPr>
  <p:slideViewPr>
    <p:cSldViewPr snapToGrid="0" snapToObjects="1">
      <p:cViewPr varScale="1">
        <p:scale>
          <a:sx n="97" d="100"/>
          <a:sy n="97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4" y="822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44AF4-EEDC-7A4C-8EAB-5282989C0C9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5BA9F-8872-7D48-B39D-95C3A8B4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8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6C7D3-2C09-A74D-B844-8F0A2C87C8CA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DBC45-161F-2D43-A227-6ED6B1C15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6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1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Still </a:t>
            </a:r>
            <a:r>
              <a:rPr lang="de-DE" dirty="0" err="1"/>
              <a:t>todo</a:t>
            </a:r>
            <a:r>
              <a:rPr lang="de-DE" dirty="0"/>
              <a:t>: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stererotypical</a:t>
            </a:r>
            <a:r>
              <a:rPr lang="de-DE" dirty="0"/>
              <a:t> </a:t>
            </a:r>
            <a:r>
              <a:rPr lang="de-DE" dirty="0" err="1"/>
              <a:t>msitakes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(not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atm</a:t>
            </a:r>
            <a:r>
              <a:rPr lang="de-DE" dirty="0"/>
              <a:t>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at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timestep</a:t>
            </a:r>
            <a:r>
              <a:rPr lang="de-DE" dirty="0"/>
              <a:t>, </a:t>
            </a:r>
            <a:r>
              <a:rPr lang="de-DE" dirty="0" err="1"/>
              <a:t>rerunning</a:t>
            </a:r>
            <a:r>
              <a:rPr lang="de-DE" dirty="0"/>
              <a:t> </a:t>
            </a:r>
            <a:r>
              <a:rPr lang="de-DE" dirty="0" err="1"/>
              <a:t>atm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6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74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/>
              <a:t>2 </a:t>
            </a:r>
            <a:r>
              <a:rPr lang="de-DE" sz="1200" b="0" dirty="0" err="1"/>
              <a:t>models</a:t>
            </a:r>
            <a:r>
              <a:rPr lang="de-DE" sz="1200" b="0" dirty="0"/>
              <a:t> </a:t>
            </a:r>
            <a:r>
              <a:rPr lang="de-DE" sz="1200" b="0" dirty="0" err="1"/>
              <a:t>only</a:t>
            </a:r>
            <a:r>
              <a:rPr lang="de-DE" sz="1200" b="0" dirty="0"/>
              <a:t> </a:t>
            </a:r>
            <a:r>
              <a:rPr lang="de-DE" sz="1200" b="0" dirty="0" err="1"/>
              <a:t>differed</a:t>
            </a:r>
            <a:r>
              <a:rPr lang="de-DE" sz="1200" b="0" dirty="0"/>
              <a:t> in </a:t>
            </a:r>
            <a:r>
              <a:rPr lang="de-DE" sz="1200" b="0" dirty="0" err="1"/>
              <a:t>their</a:t>
            </a:r>
            <a:r>
              <a:rPr lang="de-DE" sz="1200" b="0" dirty="0"/>
              <a:t> </a:t>
            </a:r>
            <a:r>
              <a:rPr lang="de-DE" sz="1200" b="0" dirty="0" err="1"/>
              <a:t>loss</a:t>
            </a:r>
            <a:r>
              <a:rPr lang="de-DE" sz="1200" b="0" dirty="0"/>
              <a:t> </a:t>
            </a:r>
            <a:r>
              <a:rPr lang="de-DE" sz="1200" b="0" dirty="0" err="1"/>
              <a:t>function</a:t>
            </a:r>
            <a:endParaRPr lang="de-DE" sz="1200" b="0" dirty="0"/>
          </a:p>
          <a:p>
            <a:r>
              <a:rPr lang="de-DE" sz="1200" b="0" dirty="0" err="1"/>
              <a:t>Sequence</a:t>
            </a:r>
            <a:r>
              <a:rPr lang="de-DE" sz="1200" b="0" dirty="0"/>
              <a:t> </a:t>
            </a:r>
            <a:r>
              <a:rPr lang="de-DE" sz="1200" b="0" dirty="0" err="1"/>
              <a:t>loss</a:t>
            </a:r>
            <a:r>
              <a:rPr lang="de-DE" sz="1200" b="0" dirty="0"/>
              <a:t> = </a:t>
            </a:r>
            <a:r>
              <a:rPr lang="de-DE" sz="1200" b="0" dirty="0" err="1"/>
              <a:t>weighted</a:t>
            </a:r>
            <a:r>
              <a:rPr lang="de-DE" sz="1200" b="0" dirty="0"/>
              <a:t> </a:t>
            </a:r>
            <a:r>
              <a:rPr lang="de-DE" sz="1200" b="0" dirty="0" err="1"/>
              <a:t>cross</a:t>
            </a:r>
            <a:r>
              <a:rPr lang="de-DE" sz="1200" b="0" dirty="0"/>
              <a:t> </a:t>
            </a:r>
            <a:r>
              <a:rPr lang="de-DE" sz="1200" b="0" dirty="0" err="1"/>
              <a:t>entropy</a:t>
            </a:r>
            <a:r>
              <a:rPr lang="de-DE" sz="1200" b="0" dirty="0"/>
              <a:t> </a:t>
            </a:r>
            <a:r>
              <a:rPr lang="de-DE" sz="1200" b="0" dirty="0" err="1"/>
              <a:t>for</a:t>
            </a:r>
            <a:r>
              <a:rPr lang="de-DE" sz="1200" b="0" dirty="0"/>
              <a:t> a </a:t>
            </a:r>
            <a:r>
              <a:rPr lang="de-DE" sz="1200" b="0" dirty="0" err="1"/>
              <a:t>sequence</a:t>
            </a:r>
            <a:r>
              <a:rPr lang="de-DE" sz="1200" b="0" dirty="0"/>
              <a:t> </a:t>
            </a:r>
            <a:r>
              <a:rPr lang="de-DE" sz="1200" b="0" dirty="0" err="1"/>
              <a:t>of</a:t>
            </a:r>
            <a:r>
              <a:rPr lang="de-DE" sz="1200" b="0" dirty="0"/>
              <a:t> </a:t>
            </a:r>
            <a:r>
              <a:rPr lang="de-DE" sz="1200" b="0" dirty="0" err="1"/>
              <a:t>logits</a:t>
            </a:r>
            <a:endParaRPr lang="de-DE" sz="1200" b="0" dirty="0"/>
          </a:p>
          <a:p>
            <a:endParaRPr lang="de-DE" sz="1200" b="0" dirty="0"/>
          </a:p>
          <a:p>
            <a:r>
              <a:rPr lang="de-DE" sz="1200" b="0" dirty="0" err="1"/>
              <a:t>Tedious</a:t>
            </a:r>
            <a:r>
              <a:rPr lang="de-DE" sz="1200" b="0" dirty="0"/>
              <a:t> </a:t>
            </a:r>
            <a:r>
              <a:rPr lang="de-DE" sz="1200" b="0" dirty="0" err="1"/>
              <a:t>implementation</a:t>
            </a:r>
            <a:r>
              <a:rPr lang="de-DE" sz="1200" b="0" dirty="0"/>
              <a:t> in </a:t>
            </a:r>
            <a:r>
              <a:rPr lang="de-DE" sz="1200" b="0" dirty="0" err="1"/>
              <a:t>tf</a:t>
            </a:r>
            <a:r>
              <a:rPr lang="de-DE" sz="1200" b="0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sz="1200" b="0" dirty="0" err="1"/>
              <a:t>Deep</a:t>
            </a:r>
            <a:r>
              <a:rPr lang="de-DE" sz="1200" b="0" dirty="0"/>
              <a:t> in </a:t>
            </a:r>
            <a:r>
              <a:rPr lang="de-DE" sz="1200" b="0" dirty="0" err="1"/>
              <a:t>core</a:t>
            </a:r>
            <a:endParaRPr lang="de-DE" sz="1200" b="0" dirty="0"/>
          </a:p>
          <a:p>
            <a:pPr marL="171450" indent="-171450">
              <a:buFontTx/>
              <a:buChar char="-"/>
            </a:pPr>
            <a:r>
              <a:rPr lang="de-DE" sz="1200" b="0" dirty="0" err="1"/>
              <a:t>No</a:t>
            </a:r>
            <a:r>
              <a:rPr lang="de-DE" sz="1200" b="0" dirty="0"/>
              <a:t> </a:t>
            </a:r>
            <a:r>
              <a:rPr lang="de-DE" sz="1200" b="0" dirty="0" err="1"/>
              <a:t>loops</a:t>
            </a:r>
            <a:r>
              <a:rPr lang="de-DE" sz="1200" b="0" dirty="0"/>
              <a:t> </a:t>
            </a:r>
            <a:r>
              <a:rPr lang="de-DE" sz="1200" b="0" dirty="0" err="1"/>
              <a:t>since</a:t>
            </a:r>
            <a:r>
              <a:rPr lang="de-DE" sz="1200" b="0" dirty="0"/>
              <a:t> </a:t>
            </a:r>
            <a:r>
              <a:rPr lang="de-DE" sz="1200" b="0" dirty="0" err="1"/>
              <a:t>graph</a:t>
            </a:r>
            <a:r>
              <a:rPr lang="de-DE" sz="1200" b="0" dirty="0"/>
              <a:t> </a:t>
            </a:r>
            <a:r>
              <a:rPr lang="de-DE" sz="1200" b="0" dirty="0" err="1"/>
              <a:t>structure</a:t>
            </a:r>
            <a:r>
              <a:rPr lang="de-DE" sz="1200" b="0" dirty="0"/>
              <a:t> </a:t>
            </a:r>
            <a:r>
              <a:rPr lang="de-DE" sz="1200" b="0" dirty="0" err="1"/>
              <a:t>does</a:t>
            </a:r>
            <a:r>
              <a:rPr lang="de-DE" sz="1200" b="0" dirty="0"/>
              <a:t> not </a:t>
            </a:r>
            <a:r>
              <a:rPr lang="de-DE" sz="1200" b="0" dirty="0" err="1"/>
              <a:t>allow</a:t>
            </a:r>
            <a:r>
              <a:rPr lang="de-DE" sz="1200" b="0" dirty="0"/>
              <a:t>, </a:t>
            </a:r>
            <a:r>
              <a:rPr lang="de-DE" sz="1200" b="0" dirty="0" err="1"/>
              <a:t>took</a:t>
            </a:r>
            <a:r>
              <a:rPr lang="de-DE" sz="1200" b="0" dirty="0"/>
              <a:t> a </a:t>
            </a:r>
            <a:r>
              <a:rPr lang="de-DE" sz="1200" b="0" dirty="0" err="1"/>
              <a:t>long</a:t>
            </a:r>
            <a:r>
              <a:rPr lang="de-DE" sz="1200" b="0" dirty="0"/>
              <a:t> time</a:t>
            </a:r>
          </a:p>
          <a:p>
            <a:pPr marL="171450" indent="-171450">
              <a:buFontTx/>
              <a:buChar char="-"/>
            </a:pPr>
            <a:endParaRPr lang="de-DE" sz="1200" b="0" dirty="0"/>
          </a:p>
          <a:p>
            <a:pPr marL="171450" indent="-171450">
              <a:buFontTx/>
              <a:buChar char="-"/>
            </a:pPr>
            <a:endParaRPr lang="de-DE" sz="1200" b="0" dirty="0"/>
          </a:p>
          <a:p>
            <a:pPr marL="171450" indent="-171450">
              <a:buFontTx/>
              <a:buChar char="-"/>
            </a:pPr>
            <a:r>
              <a:rPr lang="de-DE" sz="1200" b="0" dirty="0" err="1"/>
              <a:t>Only</a:t>
            </a:r>
            <a:r>
              <a:rPr lang="de-DE" sz="1200" b="0" dirty="0"/>
              <a:t> </a:t>
            </a:r>
            <a:r>
              <a:rPr lang="de-DE" sz="1200" b="0" dirty="0" err="1"/>
              <a:t>rarely</a:t>
            </a:r>
            <a:r>
              <a:rPr lang="de-DE" sz="1200" b="0" dirty="0"/>
              <a:t> suboptimal, still </a:t>
            </a:r>
            <a:r>
              <a:rPr lang="de-DE" sz="1200" b="0" dirty="0" err="1"/>
              <a:t>similar</a:t>
            </a:r>
            <a:r>
              <a:rPr lang="de-DE" sz="1200" b="0" dirty="0"/>
              <a:t> </a:t>
            </a:r>
            <a:r>
              <a:rPr lang="de-DE" sz="1200" b="0" dirty="0" err="1"/>
              <a:t>to</a:t>
            </a:r>
            <a:r>
              <a:rPr lang="de-DE" sz="1200" b="0" dirty="0"/>
              <a:t> original </a:t>
            </a:r>
            <a:r>
              <a:rPr lang="de-DE" sz="1200" b="0" dirty="0" err="1"/>
              <a:t>loss</a:t>
            </a:r>
            <a:endParaRPr lang="de-DE" sz="1200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47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CELEX dataset (40000 samples): Even with dropout, not really good testing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8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isolated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 but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reading</a:t>
            </a:r>
            <a:r>
              <a:rPr lang="de-DE" baseline="0" dirty="0"/>
              <a:t> </a:t>
            </a:r>
            <a:r>
              <a:rPr lang="de-DE" baseline="0" dirty="0" err="1"/>
              <a:t>module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output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writing</a:t>
            </a:r>
            <a:r>
              <a:rPr lang="de-DE" baseline="0" dirty="0"/>
              <a:t> </a:t>
            </a:r>
            <a:r>
              <a:rPr lang="de-DE" baseline="0" dirty="0" err="1"/>
              <a:t>module</a:t>
            </a:r>
            <a:r>
              <a:rPr lang="de-DE" baseline="0" dirty="0"/>
              <a:t> (i.e. </a:t>
            </a:r>
            <a:r>
              <a:rPr lang="de-DE" baseline="0" dirty="0" err="1"/>
              <a:t>learn</a:t>
            </a:r>
            <a:r>
              <a:rPr lang="de-DE" baseline="0" dirty="0"/>
              <a:t> </a:t>
            </a:r>
            <a:r>
              <a:rPr lang="de-DE" baseline="0" dirty="0" err="1"/>
              <a:t>reading</a:t>
            </a:r>
            <a:r>
              <a:rPr lang="de-DE" baseline="0" dirty="0"/>
              <a:t> </a:t>
            </a:r>
            <a:r>
              <a:rPr lang="de-DE" baseline="0" dirty="0" err="1"/>
              <a:t>from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own</a:t>
            </a:r>
            <a:r>
              <a:rPr lang="de-DE" baseline="0" dirty="0"/>
              <a:t> </a:t>
            </a:r>
            <a:r>
              <a:rPr lang="de-DE" baseline="0" dirty="0" err="1"/>
              <a:t>writings</a:t>
            </a:r>
            <a:r>
              <a:rPr lang="de-DE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Just </a:t>
            </a:r>
            <a:r>
              <a:rPr lang="de-DE" baseline="0" dirty="0" err="1"/>
              <a:t>extend</a:t>
            </a:r>
            <a:r>
              <a:rPr lang="de-DE" baseline="0" dirty="0"/>
              <a:t> </a:t>
            </a:r>
            <a:r>
              <a:rPr lang="de-DE" baseline="0" dirty="0" err="1"/>
              <a:t>part</a:t>
            </a:r>
            <a:r>
              <a:rPr lang="de-DE" baseline="0" dirty="0"/>
              <a:t> 1 </a:t>
            </a:r>
            <a:r>
              <a:rPr lang="de-DE" baseline="0" dirty="0" err="1"/>
              <a:t>by</a:t>
            </a:r>
            <a:r>
              <a:rPr lang="de-DE" baseline="0" dirty="0"/>
              <a:t> a </a:t>
            </a:r>
            <a:r>
              <a:rPr lang="de-DE" baseline="0" dirty="0" err="1"/>
              <a:t>backwards</a:t>
            </a:r>
            <a:r>
              <a:rPr lang="de-DE" baseline="0" dirty="0"/>
              <a:t> </a:t>
            </a:r>
            <a:r>
              <a:rPr lang="de-DE" baseline="0" dirty="0" err="1"/>
              <a:t>step</a:t>
            </a:r>
            <a:r>
              <a:rPr lang="de-DE" baseline="0" dirty="0"/>
              <a:t> (G2P </a:t>
            </a:r>
            <a:r>
              <a:rPr lang="de-DE" baseline="0" dirty="0" err="1"/>
              <a:t>model</a:t>
            </a:r>
            <a:r>
              <a:rPr lang="de-DE" baseline="0" dirty="0"/>
              <a:t>), </a:t>
            </a:r>
            <a:r>
              <a:rPr lang="de-DE" baseline="0" dirty="0" err="1"/>
              <a:t>ideally</a:t>
            </a:r>
            <a:r>
              <a:rPr lang="de-DE" baseline="0" dirty="0"/>
              <a:t> </a:t>
            </a:r>
            <a:r>
              <a:rPr lang="de-DE" baseline="0" dirty="0" err="1"/>
              <a:t>output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identical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input</a:t>
            </a:r>
            <a:r>
              <a:rPr lang="de-DE" baseline="0" dirty="0"/>
              <a:t> -&gt; </a:t>
            </a:r>
            <a:r>
              <a:rPr lang="de-DE" baseline="0" dirty="0" err="1"/>
              <a:t>similar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auto-</a:t>
            </a:r>
            <a:r>
              <a:rPr lang="de-DE" baseline="0" dirty="0" err="1"/>
              <a:t>encoding</a:t>
            </a:r>
            <a:r>
              <a:rPr lang="de-DE" baseline="0" dirty="0"/>
              <a:t> b-LSTM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: Child </a:t>
            </a:r>
            <a:r>
              <a:rPr lang="de-DE" dirty="0" err="1"/>
              <a:t>speaks</a:t>
            </a:r>
            <a:r>
              <a:rPr lang="de-DE" dirty="0"/>
              <a:t> out </a:t>
            </a:r>
            <a:r>
              <a:rPr lang="de-DE" dirty="0" err="1"/>
              <a:t>word</a:t>
            </a:r>
            <a:r>
              <a:rPr lang="de-DE" baseline="0" dirty="0"/>
              <a:t> a </a:t>
            </a:r>
            <a:r>
              <a:rPr lang="de-DE" baseline="0" dirty="0" err="1"/>
              <a:t>couple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times</a:t>
            </a:r>
            <a:r>
              <a:rPr lang="de-DE" baseline="0" dirty="0"/>
              <a:t>, </a:t>
            </a:r>
            <a:r>
              <a:rPr lang="de-DE" baseline="0" dirty="0" err="1"/>
              <a:t>then</a:t>
            </a:r>
            <a:r>
              <a:rPr lang="de-DE" baseline="0" dirty="0"/>
              <a:t> </a:t>
            </a:r>
            <a:r>
              <a:rPr lang="de-DE" baseline="0" dirty="0" err="1"/>
              <a:t>writes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down, </a:t>
            </a:r>
            <a:r>
              <a:rPr lang="de-DE" baseline="0" dirty="0" err="1"/>
              <a:t>gets</a:t>
            </a:r>
            <a:r>
              <a:rPr lang="de-DE" baseline="0" dirty="0"/>
              <a:t> </a:t>
            </a:r>
            <a:r>
              <a:rPr lang="de-DE" baseline="0" dirty="0" err="1"/>
              <a:t>potentially</a:t>
            </a:r>
            <a:r>
              <a:rPr lang="de-DE" baseline="0" dirty="0"/>
              <a:t> </a:t>
            </a:r>
            <a:r>
              <a:rPr lang="de-DE" baseline="0" dirty="0" err="1"/>
              <a:t>corrected</a:t>
            </a:r>
            <a:r>
              <a:rPr lang="de-DE" baseline="0" dirty="0"/>
              <a:t>. </a:t>
            </a:r>
            <a:r>
              <a:rPr lang="de-DE" baseline="0" dirty="0" err="1"/>
              <a:t>Some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 </a:t>
            </a:r>
            <a:r>
              <a:rPr lang="de-DE" baseline="0" dirty="0" err="1"/>
              <a:t>later</a:t>
            </a:r>
            <a:r>
              <a:rPr lang="de-DE" baseline="0" dirty="0"/>
              <a:t> in time (</a:t>
            </a:r>
            <a:r>
              <a:rPr lang="de-DE" baseline="0" dirty="0" err="1"/>
              <a:t>since</a:t>
            </a:r>
            <a:r>
              <a:rPr lang="de-DE" baseline="0" dirty="0"/>
              <a:t> 2 separate </a:t>
            </a:r>
            <a:r>
              <a:rPr lang="de-DE" baseline="0" dirty="0" err="1"/>
              <a:t>modules</a:t>
            </a:r>
            <a:r>
              <a:rPr lang="de-DE" baseline="0" dirty="0"/>
              <a:t>)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returns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reads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own</a:t>
            </a:r>
            <a:r>
              <a:rPr lang="de-DE" baseline="0" dirty="0"/>
              <a:t> </a:t>
            </a:r>
            <a:r>
              <a:rPr lang="de-DE" baseline="0" dirty="0" err="1"/>
              <a:t>writings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speaks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out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0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Celex</a:t>
            </a:r>
            <a:r>
              <a:rPr lang="de-DE" dirty="0"/>
              <a:t> </a:t>
            </a:r>
            <a:r>
              <a:rPr lang="de-DE" dirty="0" err="1"/>
              <a:t>exists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, </a:t>
            </a:r>
            <a:r>
              <a:rPr lang="de-DE" dirty="0" err="1"/>
              <a:t>including</a:t>
            </a:r>
            <a:r>
              <a:rPr lang="de-DE" dirty="0"/>
              <a:t> English, </a:t>
            </a:r>
            <a:r>
              <a:rPr lang="de-DE" dirty="0" err="1"/>
              <a:t>Dutch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58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20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# Reading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solved</a:t>
            </a:r>
            <a:r>
              <a:rPr lang="de-DE" dirty="0"/>
              <a:t> </a:t>
            </a:r>
            <a:r>
              <a:rPr lang="de-DE" dirty="0" err="1"/>
              <a:t>perfectly</a:t>
            </a:r>
            <a:r>
              <a:rPr lang="de-DE" dirty="0"/>
              <a:t> -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-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easy</a:t>
            </a:r>
          </a:p>
          <a:p>
            <a:r>
              <a:rPr lang="de-DE" dirty="0"/>
              <a:t># Even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LdS</a:t>
            </a:r>
            <a:r>
              <a:rPr lang="de-DE" dirty="0"/>
              <a:t> </a:t>
            </a:r>
            <a:r>
              <a:rPr lang="de-DE" dirty="0" err="1"/>
              <a:t>regime</a:t>
            </a:r>
            <a:r>
              <a:rPr lang="de-DE" dirty="0"/>
              <a:t>, Reading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 </a:t>
            </a:r>
            <a:r>
              <a:rPr lang="de-DE" dirty="0" err="1"/>
              <a:t>regular</a:t>
            </a:r>
            <a:endParaRPr lang="de-DE" dirty="0"/>
          </a:p>
          <a:p>
            <a:r>
              <a:rPr lang="de-DE" dirty="0"/>
              <a:t># Writing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wirse</a:t>
            </a:r>
            <a:r>
              <a:rPr lang="de-DE" dirty="0"/>
              <a:t> but </a:t>
            </a:r>
            <a:r>
              <a:rPr lang="de-DE" dirty="0" err="1"/>
              <a:t>catches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after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regime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quickly</a:t>
            </a:r>
            <a:endParaRPr lang="de-DE" dirty="0"/>
          </a:p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indeed</a:t>
            </a:r>
            <a:r>
              <a:rPr lang="de-DE" dirty="0"/>
              <a:t> </a:t>
            </a:r>
            <a:r>
              <a:rPr lang="de-DE" dirty="0" err="1"/>
              <a:t>biased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(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)</a:t>
            </a:r>
          </a:p>
          <a:p>
            <a:r>
              <a:rPr lang="de-DE" dirty="0"/>
              <a:t>WORD RATIOS</a:t>
            </a:r>
          </a:p>
          <a:p>
            <a:r>
              <a:rPr lang="de-DE" dirty="0"/>
              <a:t>- </a:t>
            </a:r>
            <a:r>
              <a:rPr lang="de-DE" dirty="0" err="1"/>
              <a:t>LdS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learns</a:t>
            </a:r>
            <a:r>
              <a:rPr lang="de-DE" dirty="0"/>
              <a:t> not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spellings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accepted</a:t>
            </a:r>
            <a:r>
              <a:rPr lang="de-DE" dirty="0"/>
              <a:t> (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0.1)</a:t>
            </a:r>
          </a:p>
          <a:p>
            <a:r>
              <a:rPr lang="de-DE" dirty="0"/>
              <a:t>-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regime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adapts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Even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same </a:t>
            </a:r>
            <a:r>
              <a:rPr lang="de-DE" dirty="0" err="1"/>
              <a:t>mistakes</a:t>
            </a:r>
            <a:r>
              <a:rPr lang="de-DE" dirty="0"/>
              <a:t> </a:t>
            </a:r>
            <a:r>
              <a:rPr lang="de-DE" dirty="0" err="1"/>
              <a:t>initially</a:t>
            </a:r>
            <a:r>
              <a:rPr lang="de-DE" dirty="0"/>
              <a:t>, but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pulls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subideal</a:t>
            </a:r>
            <a:r>
              <a:rPr lang="de-DE" dirty="0"/>
              <a:t> </a:t>
            </a:r>
            <a:r>
              <a:rPr lang="de-DE" dirty="0" err="1"/>
              <a:t>writings</a:t>
            </a:r>
            <a:endParaRPr lang="de-DE" dirty="0"/>
          </a:p>
          <a:p>
            <a:r>
              <a:rPr lang="de-DE" dirty="0"/>
              <a:t>TEST: </a:t>
            </a:r>
            <a:r>
              <a:rPr lang="de-DE" dirty="0" err="1"/>
              <a:t>Indicates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generalization</a:t>
            </a:r>
            <a:r>
              <a:rPr lang="de-DE" dirty="0"/>
              <a:t>.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LdS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, do not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55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Celex</a:t>
            </a:r>
            <a:r>
              <a:rPr lang="de-DE" dirty="0"/>
              <a:t> </a:t>
            </a:r>
            <a:r>
              <a:rPr lang="de-DE" dirty="0" err="1"/>
              <a:t>exists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, </a:t>
            </a:r>
            <a:r>
              <a:rPr lang="de-DE" dirty="0" err="1"/>
              <a:t>including</a:t>
            </a:r>
            <a:r>
              <a:rPr lang="de-DE" dirty="0"/>
              <a:t> English, </a:t>
            </a:r>
            <a:r>
              <a:rPr lang="de-DE" dirty="0" err="1"/>
              <a:t>Dutch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63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LEFT: Writing train data: Same tendency like in </a:t>
            </a:r>
            <a:r>
              <a:rPr lang="en-US" dirty="0" err="1"/>
              <a:t>childlex</a:t>
            </a:r>
            <a:r>
              <a:rPr lang="en-US" dirty="0"/>
              <a:t>, </a:t>
            </a:r>
            <a:r>
              <a:rPr lang="en-US" dirty="0" err="1"/>
              <a:t>LdS</a:t>
            </a:r>
            <a:r>
              <a:rPr lang="en-US" dirty="0"/>
              <a:t> performs initially worse but catches up when regime changes.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RIGHT: Testing data: Reading and writing are equally difficult and the training regime does not matter.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PROBLEM: Used </a:t>
            </a:r>
            <a:r>
              <a:rPr lang="en-US" dirty="0" err="1"/>
              <a:t>espeak</a:t>
            </a:r>
            <a:r>
              <a:rPr lang="en-US" dirty="0"/>
              <a:t> to generate the labels?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6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-94071" y="0"/>
            <a:ext cx="5583481" cy="68580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040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240630" y="0"/>
            <a:ext cx="9143999" cy="6869886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8313" y="1379538"/>
            <a:ext cx="7046875" cy="2923691"/>
          </a:xfrm>
        </p:spPr>
        <p:txBody>
          <a:bodyPr bIns="9144" anchor="b"/>
          <a:lstStyle>
            <a:lvl1pPr algn="ctr">
              <a:defRPr lang="en-US" sz="4500" i="1" cap="none" baseline="0" dirty="0">
                <a:solidFill>
                  <a:srgbClr val="04054B"/>
                </a:solidFill>
              </a:defRPr>
            </a:lvl1pPr>
          </a:lstStyle>
          <a:p>
            <a:r>
              <a:rPr lang="en-US" dirty="0" err="1"/>
              <a:t>Hebbian</a:t>
            </a:r>
            <a:r>
              <a:rPr lang="en-US" dirty="0"/>
              <a:t> learning of hand-</a:t>
            </a:r>
            <a:r>
              <a:rPr lang="en-US" dirty="0" err="1"/>
              <a:t>centred</a:t>
            </a:r>
            <a:r>
              <a:rPr lang="en-US" dirty="0"/>
              <a:t> visual representations in a hierarchical neural network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3090" y="5138746"/>
            <a:ext cx="8230910" cy="463390"/>
          </a:xfrm>
        </p:spPr>
        <p:txBody>
          <a:bodyPr tIns="9144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 lang="en-US" sz="1800" b="0" i="0" kern="1200" cap="none" baseline="0" dirty="0" err="1" smtClean="0">
                <a:solidFill>
                  <a:srgbClr val="04054B"/>
                </a:solidFill>
                <a:latin typeface="Baskerville"/>
                <a:ea typeface="+mj-ea"/>
                <a:cs typeface="Baskervill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/>
              <a:t>DPhil in Experimental Psychology	     Jannis Born	</a:t>
            </a:r>
            <a:r>
              <a:rPr lang="en-US"/>
              <a:t>     26. Februar 2018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94B7499E-3031-413E-B01E-B94970708CAA}" type="datetime4">
              <a:rPr lang="en-US" smtClean="0"/>
              <a:pPr/>
              <a:t>August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94B7499E-3031-413E-B01E-B94970708CAA}" type="datetime4">
              <a:rPr lang="en-US" smtClean="0"/>
              <a:pPr/>
              <a:t>August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DC7EAB0C-2220-4D0E-A0DD-DB7FA0F742F4}" type="datetime4">
              <a:rPr lang="en-US" smtClean="0"/>
              <a:pPr/>
              <a:t>August 15,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E3416D63-31BF-4B94-B6C5-E20B2C63F515}" type="datetime4">
              <a:rPr lang="en-US" smtClean="0"/>
              <a:pPr/>
              <a:t>August 15,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A16C3AA4-67BE-44F7-809A-3582401494AF}" type="datetime4">
              <a:rPr lang="en-US" smtClean="0"/>
              <a:pPr/>
              <a:t>August 15,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25172EEB-1769-4776-AD69-E7C1260563EB}" type="datetime4">
              <a:rPr lang="en-US" smtClean="0"/>
              <a:pPr/>
              <a:t>August 15,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-86259" y="268572"/>
            <a:ext cx="4057857" cy="257769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040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" y="0"/>
            <a:ext cx="9143999" cy="257675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08218" y="1"/>
            <a:ext cx="7046875" cy="2676768"/>
          </a:xfrm>
        </p:spPr>
        <p:txBody>
          <a:bodyPr bIns="9144" anchor="b"/>
          <a:lstStyle>
            <a:lvl1pPr algn="ctr">
              <a:defRPr lang="en-US" sz="4000" i="1" cap="none" baseline="0" dirty="0">
                <a:solidFill>
                  <a:srgbClr val="04054B"/>
                </a:solidFill>
              </a:defRPr>
            </a:lvl1pPr>
          </a:lstStyle>
          <a:p>
            <a:r>
              <a:rPr lang="en-US" dirty="0" err="1"/>
              <a:t>Hebbian</a:t>
            </a:r>
            <a:r>
              <a:rPr lang="en-US" dirty="0"/>
              <a:t> learning of hand-</a:t>
            </a:r>
            <a:r>
              <a:rPr lang="en-US" dirty="0" err="1"/>
              <a:t>centred</a:t>
            </a:r>
            <a:r>
              <a:rPr lang="en-US" dirty="0"/>
              <a:t> visual representations in a hierarchical neural network model</a:t>
            </a:r>
            <a:br>
              <a:rPr lang="en-US" dirty="0"/>
            </a:br>
            <a:r>
              <a:rPr lang="en-US" dirty="0"/>
              <a:t>of the primate visual system</a:t>
            </a:r>
          </a:p>
        </p:txBody>
      </p:sp>
    </p:spTree>
    <p:extLst>
      <p:ext uri="{BB962C8B-B14F-4D97-AF65-F5344CB8AC3E}">
        <p14:creationId xmlns:p14="http://schemas.microsoft.com/office/powerpoint/2010/main" val="213637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0" y="6565620"/>
            <a:ext cx="9160148" cy="297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i="1" kern="1200" cap="all" spc="200" baseline="0">
                <a:solidFill>
                  <a:schemeClr val="tx1"/>
                </a:solidFill>
                <a:latin typeface="Baskerville"/>
                <a:ea typeface="+mn-ea"/>
                <a:cs typeface="Baskervill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DE">
                <a:latin typeface="Baskerville"/>
                <a:cs typeface="Times New Roman" panose="02020603050405020304" pitchFamily="18" charset="0"/>
              </a:rPr>
              <a:t>1. März 2018</a:t>
            </a:r>
            <a:r>
              <a:rPr lang="en-US">
                <a:latin typeface="Baskerville"/>
                <a:cs typeface="Times New Roman" panose="02020603050405020304" pitchFamily="18" charset="0"/>
              </a:rPr>
              <a:t>	</a:t>
            </a:r>
            <a:r>
              <a:rPr lang="en-US" baseline="0">
                <a:latin typeface="Baskerville"/>
                <a:cs typeface="Times New Roman" panose="02020603050405020304" pitchFamily="18" charset="0"/>
              </a:rPr>
              <a:t>   	    </a:t>
            </a:r>
            <a:r>
              <a:rPr lang="en-US" cap="none">
                <a:latin typeface="Baskerville"/>
                <a:cs typeface="Times New Roman" panose="02020603050405020304" pitchFamily="18" charset="0"/>
              </a:rPr>
              <a:t>LdS – A Computational Investigation	</a:t>
            </a:r>
            <a:r>
              <a:rPr lang="en-US" cap="none" baseline="0">
                <a:latin typeface="Baskerville"/>
                <a:cs typeface="Times New Roman" panose="02020603050405020304" pitchFamily="18" charset="0"/>
              </a:rPr>
              <a:t>       	         </a:t>
            </a:r>
            <a:r>
              <a:rPr lang="en-US" cap="none">
                <a:latin typeface="Baskerville"/>
                <a:cs typeface="Times New Roman" panose="02020603050405020304" pitchFamily="18" charset="0"/>
              </a:rPr>
              <a:t>Jannis Born</a:t>
            </a:r>
            <a:endParaRPr lang="en-US">
              <a:latin typeface="Baskervil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0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73" y="355256"/>
            <a:ext cx="7415968" cy="548640"/>
          </a:xfrm>
        </p:spPr>
        <p:txBody>
          <a:bodyPr/>
          <a:lstStyle>
            <a:lvl1pPr>
              <a:defRPr sz="4000" i="1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4054B"/>
                </a:solidFill>
              </a:defRPr>
            </a:lvl1pPr>
            <a:lvl2pPr>
              <a:defRPr>
                <a:solidFill>
                  <a:srgbClr val="04054B"/>
                </a:solidFill>
              </a:defRPr>
            </a:lvl2pPr>
            <a:lvl3pPr>
              <a:defRPr>
                <a:solidFill>
                  <a:srgbClr val="04054B"/>
                </a:solidFill>
              </a:defRPr>
            </a:lvl3pPr>
            <a:lvl4pPr>
              <a:defRPr>
                <a:solidFill>
                  <a:srgbClr val="04054B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022998" y="7459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DCB835-F7EE-DE40-9474-1E3CA577D4C3}"/>
              </a:ext>
            </a:extLst>
          </p:cNvPr>
          <p:cNvSpPr txBox="1"/>
          <p:nvPr userDrawn="1"/>
        </p:nvSpPr>
        <p:spPr>
          <a:xfrm>
            <a:off x="2964581" y="1222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 i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565620"/>
            <a:ext cx="9160148" cy="297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i="1" kern="1200" cap="all" spc="200" baseline="0">
                <a:solidFill>
                  <a:schemeClr val="tx1"/>
                </a:solidFill>
                <a:latin typeface="Baskerville"/>
                <a:ea typeface="+mn-ea"/>
                <a:cs typeface="Baskervill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January, 7</a:t>
            </a:r>
            <a:r>
              <a:rPr lang="en-US" baseline="30000"/>
              <a:t>th</a:t>
            </a:r>
            <a:r>
              <a:rPr lang="en-US"/>
              <a:t> 2017	             Hebbian Learning of hand-centred visual representations 	                     Jannis borN</a:t>
            </a:r>
          </a:p>
        </p:txBody>
      </p:sp>
    </p:spTree>
    <p:extLst>
      <p:ext uri="{BB962C8B-B14F-4D97-AF65-F5344CB8AC3E}">
        <p14:creationId xmlns:p14="http://schemas.microsoft.com/office/powerpoint/2010/main" val="92504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647D2193-4505-4A75-99BB-880C6989A757}" type="datetime4">
              <a:rPr lang="en-US" smtClean="0"/>
              <a:pPr/>
              <a:t>August 15,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113A18F4-33C3-445B-924C-31108C51719C}" type="datetime4">
              <a:rPr lang="en-US" smtClean="0"/>
              <a:pPr/>
              <a:t>August 15,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3AF7543A-E259-478F-9E0D-57BA40E442B7}" type="datetime4">
              <a:rPr lang="en-US" smtClean="0"/>
              <a:pPr/>
              <a:t>August 15,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1EFB012D-77A1-44B0-BB26-329BA1EE55C9}" type="datetime4">
              <a:rPr lang="en-US" smtClean="0"/>
              <a:pPr/>
              <a:t>August 15,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1530" y="355256"/>
            <a:ext cx="7415968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 for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530" y="15578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7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76" r:id="rId11"/>
    <p:sldLayoutId id="2147483656" r:id="rId12"/>
    <p:sldLayoutId id="2147483657" r:id="rId13"/>
    <p:sldLayoutId id="2147483658" r:id="rId14"/>
    <p:sldLayoutId id="2147483659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i="1" kern="1200" cap="none" baseline="0">
          <a:solidFill>
            <a:srgbClr val="04054B"/>
          </a:solidFill>
          <a:latin typeface="Baskerville"/>
          <a:ea typeface="+mj-ea"/>
          <a:cs typeface="Baskerville"/>
        </a:defRPr>
      </a:lvl1pPr>
    </p:titleStyle>
    <p:bodyStyle>
      <a:lvl1pPr marL="285750" indent="-285750" algn="l" defTabSz="914400" rtl="0" eaLnBrk="1" latinLnBrk="0" hangingPunct="1">
        <a:spcBef>
          <a:spcPts val="800"/>
        </a:spcBef>
        <a:buClr>
          <a:srgbClr val="5BCF78"/>
        </a:buClr>
        <a:buFont typeface="Arial"/>
        <a:buChar char="•"/>
        <a:defRPr sz="2200" b="1" kern="1200">
          <a:solidFill>
            <a:srgbClr val="04054B"/>
          </a:solidFill>
          <a:latin typeface="+mn-lt"/>
          <a:ea typeface="+mn-ea"/>
          <a:cs typeface="+mn-cs"/>
        </a:defRPr>
      </a:lvl1pPr>
      <a:lvl2pPr marL="682625" indent="-220663" algn="l" defTabSz="914400" rtl="0" eaLnBrk="1" latinLnBrk="0" hangingPunct="1">
        <a:spcBef>
          <a:spcPts val="300"/>
        </a:spcBef>
        <a:buClr>
          <a:srgbClr val="5BCF78"/>
        </a:buClr>
        <a:buFont typeface="Arial"/>
        <a:buChar char="•"/>
        <a:tabLst>
          <a:tab pos="630238" algn="l"/>
        </a:tabLst>
        <a:defRPr sz="2000" kern="1200">
          <a:solidFill>
            <a:srgbClr val="04054B"/>
          </a:solidFill>
          <a:latin typeface="+mn-lt"/>
          <a:ea typeface="+mn-ea"/>
          <a:cs typeface="+mn-cs"/>
        </a:defRPr>
      </a:lvl2pPr>
      <a:lvl3pPr marL="1081088" indent="-168275" algn="l" defTabSz="914400" rtl="0" eaLnBrk="1" latinLnBrk="0" hangingPunct="1">
        <a:spcBef>
          <a:spcPts val="300"/>
        </a:spcBef>
        <a:buClr>
          <a:srgbClr val="5BCF78"/>
        </a:buClr>
        <a:buFont typeface="Arial"/>
        <a:buChar char="•"/>
        <a:defRPr sz="1800" kern="1200">
          <a:solidFill>
            <a:srgbClr val="04054B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spcBef>
          <a:spcPts val="300"/>
        </a:spcBef>
        <a:buClr>
          <a:srgbClr val="5BCF78"/>
        </a:buClr>
        <a:buFont typeface="Arial"/>
        <a:buNone/>
        <a:defRPr sz="1600" kern="1200">
          <a:solidFill>
            <a:srgbClr val="04054B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rgbClr val="5BCF78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23544" indent="0" algn="l" defTabSz="914400" rtl="0" eaLnBrk="1" latinLnBrk="0" hangingPunct="1">
        <a:spcBef>
          <a:spcPts val="300"/>
        </a:spcBef>
        <a:buClr>
          <a:srgbClr val="5BCF78"/>
        </a:buClr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(null)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(null)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614" y="-1"/>
            <a:ext cx="8171505" cy="1270105"/>
          </a:xfrm>
        </p:spPr>
        <p:txBody>
          <a:bodyPr/>
          <a:lstStyle/>
          <a:p>
            <a:r>
              <a:rPr lang="en-US" i="0"/>
              <a:t>What is </a:t>
            </a:r>
            <a:r>
              <a:rPr lang="en-US"/>
              <a:t>Lesen durch Schreiben</a:t>
            </a:r>
            <a:r>
              <a:rPr lang="en-US" i="0"/>
              <a:t>?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000" y="1391201"/>
            <a:ext cx="8619067" cy="51281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dirty="0"/>
              <a:t>An alternative method to classical, primer-based learning of </a:t>
            </a:r>
            <a:r>
              <a:rPr lang="en-US" dirty="0"/>
              <a:t>writing</a:t>
            </a:r>
            <a:r>
              <a:rPr lang="en-US" b="0" dirty="0"/>
              <a:t> and </a:t>
            </a:r>
            <a:r>
              <a:rPr lang="en-US" dirty="0"/>
              <a:t>reading</a:t>
            </a:r>
            <a:r>
              <a:rPr lang="en-US" b="0" dirty="0"/>
              <a:t> in primary school [</a:t>
            </a:r>
            <a:r>
              <a:rPr lang="en-US" b="0" dirty="0" err="1"/>
              <a:t>Reichen</a:t>
            </a:r>
            <a:r>
              <a:rPr lang="en-US" b="0" dirty="0"/>
              <a:t> 1988]</a:t>
            </a:r>
          </a:p>
          <a:p>
            <a:pPr>
              <a:lnSpc>
                <a:spcPct val="150000"/>
              </a:lnSpc>
            </a:pPr>
            <a:r>
              <a:rPr lang="en-US" b="0" dirty="0"/>
              <a:t>All phonetically reasonable spellings of a word are treated as correct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E.g. spelling “through” as ”thru” is accepted.</a:t>
            </a:r>
          </a:p>
          <a:p>
            <a:pPr>
              <a:lnSpc>
                <a:spcPct val="150000"/>
              </a:lnSpc>
            </a:pPr>
            <a:r>
              <a:rPr lang="en-US" dirty="0"/>
              <a:t>Idea</a:t>
            </a:r>
            <a:r>
              <a:rPr lang="en-US" b="0" dirty="0"/>
              <a:t>: Create 2 models, one for classical one for </a:t>
            </a:r>
            <a:r>
              <a:rPr lang="en-US" b="0" dirty="0" err="1"/>
              <a:t>LdS</a:t>
            </a:r>
            <a:r>
              <a:rPr lang="en-US" b="0" dirty="0"/>
              <a:t>  </a:t>
            </a:r>
            <a:br>
              <a:rPr lang="en-US" b="0" dirty="0"/>
            </a:br>
            <a:r>
              <a:rPr lang="en-US" b="0" dirty="0"/>
              <a:t>learning regime</a:t>
            </a:r>
          </a:p>
          <a:p>
            <a:pPr>
              <a:lnSpc>
                <a:spcPct val="150000"/>
              </a:lnSpc>
            </a:pPr>
            <a:r>
              <a:rPr lang="en-US" b="0" dirty="0"/>
              <a:t>Each model consists of 2 modules, one for writing</a:t>
            </a:r>
            <a:br>
              <a:rPr lang="en-US" b="0" dirty="0"/>
            </a:br>
            <a:r>
              <a:rPr lang="en-US" b="0" dirty="0"/>
              <a:t>and one for reading</a:t>
            </a:r>
          </a:p>
          <a:p>
            <a:pPr>
              <a:lnSpc>
                <a:spcPct val="150000"/>
              </a:lnSpc>
            </a:pPr>
            <a:endParaRPr lang="en-US" b="0" dirty="0"/>
          </a:p>
          <a:p>
            <a:pPr>
              <a:lnSpc>
                <a:spcPct val="150000"/>
              </a:lnSpc>
            </a:pPr>
            <a:endParaRPr lang="en-US" b="0" dirty="0"/>
          </a:p>
          <a:p>
            <a:pPr lvl="1"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b="0" dirty="0"/>
          </a:p>
        </p:txBody>
      </p:sp>
      <p:pic>
        <p:nvPicPr>
          <p:cNvPr id="4" name="Picture 2" descr="C:\Users\Jannis\Dropbox\9783905902761_front_mittel.jpg">
            <a:extLst>
              <a:ext uri="{FF2B5EF4-FFF2-40B4-BE49-F238E27FC236}">
                <a16:creationId xmlns:a16="http://schemas.microsoft.com/office/drawing/2014/main" id="{1F2FFC13-8CF1-B64B-B39A-9BA2ED07A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"/>
          <a:stretch/>
        </p:blipFill>
        <p:spPr bwMode="auto">
          <a:xfrm>
            <a:off x="7074764" y="3085929"/>
            <a:ext cx="2069236" cy="343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44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75AC-5860-4741-B77C-1E8979D8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Stereotypical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EA77-DBAB-0742-862D-3E596297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" y="1557828"/>
            <a:ext cx="7520940" cy="4657442"/>
          </a:xfrm>
        </p:spPr>
        <p:txBody>
          <a:bodyPr/>
          <a:lstStyle/>
          <a:p>
            <a:r>
              <a:rPr lang="en-US" dirty="0"/>
              <a:t>Writing:</a:t>
            </a:r>
          </a:p>
          <a:p>
            <a:pPr lvl="1"/>
            <a:r>
              <a:rPr lang="en-US" dirty="0"/>
              <a:t>30%: 	</a:t>
            </a:r>
            <a:r>
              <a:rPr lang="en-GB" dirty="0"/>
              <a:t>vowel type:	</a:t>
            </a:r>
          </a:p>
          <a:p>
            <a:pPr lvl="2"/>
            <a:r>
              <a:rPr lang="en-GB" dirty="0"/>
              <a:t>25% for a vs. e 			e.g. </a:t>
            </a:r>
            <a:r>
              <a:rPr lang="en-GB" dirty="0" err="1"/>
              <a:t>helfe</a:t>
            </a:r>
            <a:r>
              <a:rPr lang="en-GB" dirty="0"/>
              <a:t> vs </a:t>
            </a:r>
            <a:r>
              <a:rPr lang="en-GB" dirty="0" err="1"/>
              <a:t>hälfe</a:t>
            </a:r>
            <a:endParaRPr lang="en-GB" dirty="0"/>
          </a:p>
          <a:p>
            <a:pPr lvl="1"/>
            <a:r>
              <a:rPr lang="en-GB" dirty="0"/>
              <a:t>15% 	consonant type</a:t>
            </a:r>
          </a:p>
          <a:p>
            <a:pPr lvl="2"/>
            <a:r>
              <a:rPr lang="en-GB" dirty="0"/>
              <a:t>8%:	d vs t vs </a:t>
            </a:r>
            <a:r>
              <a:rPr lang="en-GB" dirty="0" err="1"/>
              <a:t>dt</a:t>
            </a:r>
            <a:r>
              <a:rPr lang="en-GB" dirty="0"/>
              <a:t> 		e.g. Winder vs Winter</a:t>
            </a:r>
          </a:p>
          <a:p>
            <a:pPr lvl="1"/>
            <a:r>
              <a:rPr lang="en-GB" dirty="0"/>
              <a:t>10%:   	Homophones		e.g. das vs </a:t>
            </a:r>
            <a:r>
              <a:rPr lang="en-GB" dirty="0" err="1"/>
              <a:t>dass</a:t>
            </a:r>
            <a:endParaRPr lang="en-GB" dirty="0"/>
          </a:p>
          <a:p>
            <a:pPr lvl="1"/>
            <a:r>
              <a:rPr lang="en-GB" dirty="0"/>
              <a:t>10%:	consonant doubling	e.g. </a:t>
            </a:r>
            <a:r>
              <a:rPr lang="en-GB" dirty="0" err="1"/>
              <a:t>rennen</a:t>
            </a:r>
            <a:r>
              <a:rPr lang="en-GB" dirty="0"/>
              <a:t> vs </a:t>
            </a:r>
            <a:r>
              <a:rPr lang="en-GB" dirty="0" err="1"/>
              <a:t>renen</a:t>
            </a:r>
            <a:endParaRPr lang="en-GB" dirty="0"/>
          </a:p>
          <a:p>
            <a:pPr marL="461962" lvl="1" indent="0">
              <a:buNone/>
            </a:pPr>
            <a:endParaRPr lang="en-GB" dirty="0"/>
          </a:p>
          <a:p>
            <a:r>
              <a:rPr lang="en-GB" dirty="0"/>
              <a:t>Reading:</a:t>
            </a:r>
          </a:p>
          <a:p>
            <a:pPr lvl="1"/>
            <a:r>
              <a:rPr lang="en-GB" dirty="0"/>
              <a:t>30%: 	intonation mistakes</a:t>
            </a:r>
          </a:p>
          <a:p>
            <a:pPr lvl="1"/>
            <a:r>
              <a:rPr lang="en-GB" dirty="0"/>
              <a:t>20%:	Missing ending consonant</a:t>
            </a:r>
          </a:p>
          <a:p>
            <a:pPr lvl="1"/>
            <a:r>
              <a:rPr lang="en-GB" dirty="0"/>
              <a:t>15%:	Vowel type</a:t>
            </a:r>
          </a:p>
          <a:p>
            <a:pPr lvl="1"/>
            <a:r>
              <a:rPr lang="en-GB" dirty="0"/>
              <a:t>15%: 	Phoneme insertion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2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A0BFE-A9C9-3E47-9C2F-495BC507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Embeddings</a:t>
            </a:r>
            <a:r>
              <a:rPr lang="de-DE" dirty="0"/>
              <a:t> - PCA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1D72A-8DCB-1B47-963C-2987D667A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4" y="1537252"/>
            <a:ext cx="4459355" cy="4459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E75074-8FFF-1649-8155-CB2F7FE6B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1" y="1543878"/>
            <a:ext cx="4452730" cy="44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6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7" y="1391201"/>
            <a:ext cx="9059333" cy="50467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700" b="0" dirty="0"/>
              <a:t>[1] Reichen, Jürgen, </a:t>
            </a:r>
            <a:r>
              <a:rPr lang="de-DE" sz="1700" b="0" dirty="0" err="1"/>
              <a:t>and</a:t>
            </a:r>
            <a:r>
              <a:rPr lang="de-DE" sz="1700" b="0" dirty="0"/>
              <a:t> Regina Reichen. </a:t>
            </a:r>
            <a:r>
              <a:rPr lang="de-DE" sz="1700" b="0" i="1" dirty="0"/>
              <a:t>Lesen durch schreiben</a:t>
            </a:r>
            <a:r>
              <a:rPr lang="de-DE" sz="1700" b="0" dirty="0"/>
              <a:t>. </a:t>
            </a:r>
            <a:r>
              <a:rPr lang="de-DE" sz="1700" b="0" dirty="0" err="1"/>
              <a:t>sabe</a:t>
            </a:r>
            <a:r>
              <a:rPr lang="de-DE" sz="1700" b="0" dirty="0"/>
              <a:t> AG, Verlagsinstitut für 	Lehrmittel, 1988.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700" b="0" dirty="0"/>
              <a:t>[2] </a:t>
            </a:r>
            <a:r>
              <a:rPr lang="de-DE" sz="1700" b="0" dirty="0" err="1"/>
              <a:t>Baayen</a:t>
            </a:r>
            <a:r>
              <a:rPr lang="de-DE" sz="1700" b="0" dirty="0"/>
              <a:t>, R H., R Piepenbrock, </a:t>
            </a:r>
            <a:r>
              <a:rPr lang="de-DE" sz="1700" b="0" dirty="0" err="1"/>
              <a:t>and</a:t>
            </a:r>
            <a:r>
              <a:rPr lang="de-DE" sz="1700" b="0" dirty="0"/>
              <a:t> L </a:t>
            </a:r>
            <a:r>
              <a:rPr lang="de-DE" sz="1700" b="0" dirty="0" err="1"/>
              <a:t>Gulikers</a:t>
            </a:r>
            <a:r>
              <a:rPr lang="de-DE" sz="1700" b="0" dirty="0"/>
              <a:t>. CELEX2 LDC96L14. Web Download. 	Philadelphia: </a:t>
            </a:r>
            <a:r>
              <a:rPr lang="de-DE" sz="1700" b="0" dirty="0" err="1"/>
              <a:t>Linguistic</a:t>
            </a:r>
            <a:r>
              <a:rPr lang="de-DE" sz="1700" b="0" dirty="0"/>
              <a:t> Data </a:t>
            </a:r>
            <a:r>
              <a:rPr lang="de-DE" sz="1700" b="0" dirty="0" err="1"/>
              <a:t>Consortium</a:t>
            </a:r>
            <a:r>
              <a:rPr lang="de-DE" sz="1700" b="0" dirty="0"/>
              <a:t>, 1995.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0" dirty="0"/>
              <a:t>[3] </a:t>
            </a:r>
            <a:r>
              <a:rPr lang="de-CH" sz="1700" b="0" dirty="0"/>
              <a:t>Schroeder, Sascha, et al. "</a:t>
            </a:r>
            <a:r>
              <a:rPr lang="de-CH" sz="1700" b="0" dirty="0" err="1"/>
              <a:t>childLex</a:t>
            </a:r>
            <a:r>
              <a:rPr lang="de-CH" sz="1700" b="0" dirty="0"/>
              <a:t>: A </a:t>
            </a:r>
            <a:r>
              <a:rPr lang="de-CH" sz="1700" b="0" dirty="0" err="1"/>
              <a:t>lexical</a:t>
            </a:r>
            <a:r>
              <a:rPr lang="de-CH" sz="1700" b="0" dirty="0"/>
              <a:t> </a:t>
            </a:r>
            <a:r>
              <a:rPr lang="de-CH" sz="1700" b="0" dirty="0" err="1"/>
              <a:t>database</a:t>
            </a:r>
            <a:r>
              <a:rPr lang="de-CH" sz="1700" b="0" dirty="0"/>
              <a:t> </a:t>
            </a:r>
            <a:r>
              <a:rPr lang="de-CH" sz="1700" b="0" dirty="0" err="1"/>
              <a:t>of</a:t>
            </a:r>
            <a:r>
              <a:rPr lang="de-CH" sz="1700" b="0" dirty="0"/>
              <a:t> German </a:t>
            </a:r>
            <a:r>
              <a:rPr lang="de-CH" sz="1700" b="0" dirty="0" err="1"/>
              <a:t>read</a:t>
            </a:r>
            <a:r>
              <a:rPr lang="de-CH" sz="1700" b="0" dirty="0"/>
              <a:t> </a:t>
            </a:r>
            <a:r>
              <a:rPr lang="de-CH" sz="1700" b="0" dirty="0" err="1"/>
              <a:t>by</a:t>
            </a:r>
            <a:r>
              <a:rPr lang="de-CH" sz="1700" b="0" dirty="0"/>
              <a:t> </a:t>
            </a:r>
            <a:r>
              <a:rPr lang="de-CH" sz="1700" b="0" dirty="0" err="1"/>
              <a:t>children</a:t>
            </a:r>
            <a:r>
              <a:rPr lang="de-CH" sz="1700" b="0" dirty="0"/>
              <a:t>." </a:t>
            </a:r>
            <a:r>
              <a:rPr lang="de-CH" sz="1700" b="0" dirty="0" err="1"/>
              <a:t>Behavior</a:t>
            </a:r>
            <a:r>
              <a:rPr lang="de-CH" sz="1700" b="0" dirty="0"/>
              <a:t> </a:t>
            </a:r>
            <a:r>
              <a:rPr lang="de-CH" sz="1700" b="0" dirty="0" err="1"/>
              <a:t>research</a:t>
            </a:r>
            <a:r>
              <a:rPr lang="de-CH" sz="1700" b="0" dirty="0"/>
              <a:t> </a:t>
            </a:r>
            <a:r>
              <a:rPr lang="de-CH" sz="1700" b="0" dirty="0" err="1"/>
              <a:t>methods</a:t>
            </a:r>
            <a:r>
              <a:rPr lang="de-CH" sz="1700" b="0" dirty="0"/>
              <a:t> 47.4 (2015): 1085-1094</a:t>
            </a:r>
            <a:r>
              <a:rPr lang="de-CH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07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4309" y="377734"/>
            <a:ext cx="7415968" cy="548640"/>
          </a:xfrm>
        </p:spPr>
        <p:txBody>
          <a:bodyPr/>
          <a:lstStyle/>
          <a:p>
            <a:r>
              <a:rPr lang="de-DE" dirty="0"/>
              <a:t>Loss </a:t>
            </a:r>
            <a:r>
              <a:rPr lang="de-DE" dirty="0" err="1"/>
              <a:t>Function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6733" y="1557828"/>
            <a:ext cx="8722581" cy="4946339"/>
          </a:xfrm>
        </p:spPr>
        <p:txBody>
          <a:bodyPr>
            <a:noAutofit/>
          </a:bodyPr>
          <a:lstStyle/>
          <a:p>
            <a:r>
              <a:rPr lang="de-DE" sz="2100" b="0" dirty="0"/>
              <a:t>2 </a:t>
            </a:r>
            <a:r>
              <a:rPr lang="de-DE" sz="2100" b="0" dirty="0" err="1"/>
              <a:t>models</a:t>
            </a:r>
            <a:r>
              <a:rPr lang="de-DE" sz="2100" b="0" dirty="0"/>
              <a:t> </a:t>
            </a:r>
            <a:r>
              <a:rPr lang="de-DE" sz="2100" b="0" dirty="0" err="1"/>
              <a:t>only</a:t>
            </a:r>
            <a:r>
              <a:rPr lang="de-DE" sz="2100" b="0" dirty="0"/>
              <a:t> </a:t>
            </a:r>
            <a:r>
              <a:rPr lang="de-DE" sz="2100" b="0" dirty="0" err="1"/>
              <a:t>differed</a:t>
            </a:r>
            <a:r>
              <a:rPr lang="de-DE" sz="2100" b="0" dirty="0"/>
              <a:t> in </a:t>
            </a:r>
            <a:r>
              <a:rPr lang="de-DE" sz="2100" b="0" dirty="0" err="1"/>
              <a:t>their</a:t>
            </a:r>
            <a:r>
              <a:rPr lang="de-DE" sz="2100" b="0" dirty="0"/>
              <a:t> </a:t>
            </a:r>
            <a:r>
              <a:rPr lang="de-DE" sz="2100" b="0" dirty="0" err="1"/>
              <a:t>loss</a:t>
            </a:r>
            <a:r>
              <a:rPr lang="de-DE" sz="2100" b="0" dirty="0"/>
              <a:t> </a:t>
            </a:r>
            <a:r>
              <a:rPr lang="de-DE" sz="2100" b="0" dirty="0" err="1"/>
              <a:t>function</a:t>
            </a:r>
            <a:r>
              <a:rPr lang="de-DE" sz="2100" b="0" dirty="0"/>
              <a:t> (</a:t>
            </a:r>
            <a:r>
              <a:rPr lang="de-DE" sz="2100" b="0" dirty="0" err="1"/>
              <a:t>tensorflow</a:t>
            </a:r>
            <a:r>
              <a:rPr lang="de-DE" sz="2100" b="0" dirty="0"/>
              <a:t> </a:t>
            </a:r>
            <a:r>
              <a:rPr lang="de-DE" sz="2100" b="0" dirty="0" err="1"/>
              <a:t>sequence</a:t>
            </a:r>
            <a:r>
              <a:rPr lang="de-DE" sz="2100" b="0" dirty="0"/>
              <a:t> </a:t>
            </a:r>
            <a:r>
              <a:rPr lang="de-DE" sz="2100" b="0" dirty="0" err="1"/>
              <a:t>loss</a:t>
            </a:r>
            <a:r>
              <a:rPr lang="de-DE" sz="2100" b="0" dirty="0"/>
              <a:t>)</a:t>
            </a:r>
          </a:p>
          <a:p>
            <a:pPr marL="0" indent="0">
              <a:buNone/>
            </a:pPr>
            <a:endParaRPr lang="de-DE" sz="2100" b="0" dirty="0"/>
          </a:p>
          <a:p>
            <a:r>
              <a:rPr lang="de-DE" sz="2100" b="0" dirty="0"/>
              <a:t>Regular </a:t>
            </a:r>
            <a:r>
              <a:rPr lang="de-DE" sz="2100" b="0" dirty="0" err="1"/>
              <a:t>model</a:t>
            </a:r>
            <a:r>
              <a:rPr lang="de-DE" sz="2100" b="0" dirty="0"/>
              <a:t>: </a:t>
            </a:r>
            <a:r>
              <a:rPr lang="de-DE" sz="2100" b="0" dirty="0" err="1"/>
              <a:t>Built</a:t>
            </a:r>
            <a:r>
              <a:rPr lang="de-DE" sz="2100" b="0" dirty="0"/>
              <a:t>-in </a:t>
            </a:r>
            <a:r>
              <a:rPr lang="de-DE" sz="2100" b="0" dirty="0" err="1"/>
              <a:t>tensorflow</a:t>
            </a:r>
            <a:r>
              <a:rPr lang="de-DE" sz="2100" b="0" dirty="0"/>
              <a:t> </a:t>
            </a:r>
            <a:r>
              <a:rPr lang="de-DE" sz="2100" b="0" dirty="0" err="1"/>
              <a:t>sequence</a:t>
            </a:r>
            <a:r>
              <a:rPr lang="de-DE" sz="2100" b="0" dirty="0"/>
              <a:t> </a:t>
            </a:r>
            <a:r>
              <a:rPr lang="de-DE" sz="2100" b="0" dirty="0" err="1"/>
              <a:t>loss</a:t>
            </a:r>
            <a:r>
              <a:rPr lang="de-DE" sz="2100" b="0" dirty="0"/>
              <a:t> was </a:t>
            </a:r>
            <a:r>
              <a:rPr lang="de-DE" sz="2100" b="0" dirty="0" err="1"/>
              <a:t>computed</a:t>
            </a:r>
            <a:endParaRPr lang="de-DE" sz="2100" b="0" dirty="0"/>
          </a:p>
          <a:p>
            <a:r>
              <a:rPr lang="de-DE" sz="2100" b="0" dirty="0" err="1"/>
              <a:t>LdS</a:t>
            </a:r>
            <a:r>
              <a:rPr lang="de-DE" sz="2100" b="0" dirty="0"/>
              <a:t> </a:t>
            </a:r>
            <a:r>
              <a:rPr lang="de-DE" sz="2100" b="0" dirty="0" err="1"/>
              <a:t>model</a:t>
            </a:r>
            <a:r>
              <a:rPr lang="de-DE" sz="2100" b="0" dirty="0"/>
              <a:t>: Targets </a:t>
            </a:r>
            <a:r>
              <a:rPr lang="de-DE" sz="2100" b="0" dirty="0" err="1"/>
              <a:t>were</a:t>
            </a:r>
            <a:r>
              <a:rPr lang="de-DE" sz="2100" b="0" dirty="0"/>
              <a:t> </a:t>
            </a:r>
            <a:r>
              <a:rPr lang="de-DE" sz="2100" b="0" dirty="0" err="1"/>
              <a:t>adjusted</a:t>
            </a:r>
            <a:r>
              <a:rPr lang="de-DE" sz="2100" b="0" dirty="0"/>
              <a:t>, </a:t>
            </a:r>
            <a:r>
              <a:rPr lang="de-DE" sz="2100" b="0" dirty="0" err="1"/>
              <a:t>logits</a:t>
            </a:r>
            <a:r>
              <a:rPr lang="de-DE" sz="2100" b="0" dirty="0"/>
              <a:t> </a:t>
            </a:r>
            <a:r>
              <a:rPr lang="de-DE" sz="2100" b="0" dirty="0" err="1"/>
              <a:t>were</a:t>
            </a:r>
            <a:r>
              <a:rPr lang="de-DE" sz="2100" b="0" dirty="0"/>
              <a:t> </a:t>
            </a:r>
            <a:r>
              <a:rPr lang="de-DE" sz="2100" b="0" dirty="0" err="1"/>
              <a:t>kept</a:t>
            </a:r>
            <a:r>
              <a:rPr lang="de-DE" sz="2100" b="0" dirty="0"/>
              <a:t> </a:t>
            </a:r>
            <a:r>
              <a:rPr lang="de-DE" sz="2100" b="0" dirty="0" err="1"/>
              <a:t>untouched</a:t>
            </a:r>
            <a:endParaRPr lang="de-DE" sz="2100" b="0" dirty="0"/>
          </a:p>
          <a:p>
            <a:pPr lvl="1"/>
            <a:r>
              <a:rPr lang="de-DE" sz="1900" dirty="0" err="1"/>
              <a:t>Exp</a:t>
            </a:r>
            <a:r>
              <a:rPr lang="de-DE" sz="1900" dirty="0"/>
              <a:t> (1): </a:t>
            </a:r>
            <a:r>
              <a:rPr lang="de-DE" sz="1900" dirty="0" err="1"/>
              <a:t>Logits</a:t>
            </a:r>
            <a:r>
              <a:rPr lang="de-DE" sz="1900" dirty="0"/>
              <a:t> </a:t>
            </a:r>
            <a:r>
              <a:rPr lang="de-DE" sz="1900" dirty="0" err="1"/>
              <a:t>are</a:t>
            </a:r>
            <a:r>
              <a:rPr lang="de-DE" sz="1900" dirty="0"/>
              <a:t> „THRU“ </a:t>
            </a:r>
            <a:r>
              <a:rPr lang="de-DE" sz="1900" dirty="0" err="1"/>
              <a:t>instead</a:t>
            </a:r>
            <a:r>
              <a:rPr lang="de-DE" sz="1900" dirty="0"/>
              <a:t> </a:t>
            </a:r>
            <a:r>
              <a:rPr lang="de-DE" sz="1900" dirty="0" err="1"/>
              <a:t>of</a:t>
            </a:r>
            <a:r>
              <a:rPr lang="de-DE" sz="1900" dirty="0"/>
              <a:t> THROUGH</a:t>
            </a:r>
          </a:p>
          <a:p>
            <a:pPr lvl="2"/>
            <a:r>
              <a:rPr lang="de-DE" sz="1700" b="0" dirty="0"/>
              <a:t>THROUGH was </a:t>
            </a:r>
            <a:r>
              <a:rPr lang="de-DE" sz="1700" b="0" dirty="0" err="1"/>
              <a:t>taken</a:t>
            </a:r>
            <a:r>
              <a:rPr lang="de-DE" sz="1700" b="0" dirty="0"/>
              <a:t> out </a:t>
            </a:r>
            <a:r>
              <a:rPr lang="de-DE" sz="1700" b="0" dirty="0" err="1"/>
              <a:t>of</a:t>
            </a:r>
            <a:r>
              <a:rPr lang="de-DE" sz="1700" b="0" dirty="0"/>
              <a:t> </a:t>
            </a:r>
            <a:r>
              <a:rPr lang="de-DE" sz="1700" b="0" dirty="0" err="1"/>
              <a:t>the</a:t>
            </a:r>
            <a:r>
              <a:rPr lang="de-DE" sz="1700" b="0" dirty="0"/>
              <a:t> </a:t>
            </a:r>
            <a:r>
              <a:rPr lang="de-DE" sz="1700" b="0" dirty="0" err="1"/>
              <a:t>label</a:t>
            </a:r>
            <a:r>
              <a:rPr lang="de-DE" sz="1700" b="0" dirty="0"/>
              <a:t> </a:t>
            </a:r>
            <a:r>
              <a:rPr lang="de-DE" sz="1700" b="0" dirty="0" err="1"/>
              <a:t>matrix</a:t>
            </a:r>
            <a:r>
              <a:rPr lang="de-DE" sz="1700" b="0" dirty="0"/>
              <a:t> </a:t>
            </a:r>
            <a:r>
              <a:rPr lang="de-DE" sz="1700" b="0" dirty="0" err="1"/>
              <a:t>and</a:t>
            </a:r>
            <a:r>
              <a:rPr lang="de-DE" sz="1700" b="0" dirty="0"/>
              <a:t> </a:t>
            </a:r>
            <a:r>
              <a:rPr lang="de-DE" sz="1700" b="0" dirty="0" err="1"/>
              <a:t>replaced</a:t>
            </a:r>
            <a:r>
              <a:rPr lang="de-DE" sz="1700" b="0" dirty="0"/>
              <a:t> </a:t>
            </a:r>
            <a:r>
              <a:rPr lang="de-DE" sz="1700" b="0" dirty="0" err="1"/>
              <a:t>by</a:t>
            </a:r>
            <a:r>
              <a:rPr lang="de-DE" sz="1700" b="0" dirty="0"/>
              <a:t> </a:t>
            </a:r>
            <a:r>
              <a:rPr lang="de-DE" sz="1700" b="0" dirty="0" err="1"/>
              <a:t>through</a:t>
            </a:r>
            <a:endParaRPr lang="de-DE" sz="1700" b="0" dirty="0"/>
          </a:p>
          <a:p>
            <a:pPr lvl="2"/>
            <a:r>
              <a:rPr lang="de-DE" sz="1700" dirty="0"/>
              <a:t>Next, </a:t>
            </a:r>
            <a:r>
              <a:rPr lang="de-DE" sz="1700" dirty="0" err="1"/>
              <a:t>sequence</a:t>
            </a:r>
            <a:r>
              <a:rPr lang="de-DE" sz="1700" dirty="0"/>
              <a:t> </a:t>
            </a:r>
            <a:r>
              <a:rPr lang="de-DE" sz="1700" dirty="0" err="1"/>
              <a:t>loss</a:t>
            </a:r>
            <a:r>
              <a:rPr lang="de-DE" sz="1700" dirty="0"/>
              <a:t> was </a:t>
            </a:r>
            <a:r>
              <a:rPr lang="de-DE" sz="1700" dirty="0" err="1"/>
              <a:t>computed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regularly</a:t>
            </a:r>
            <a:endParaRPr lang="de-DE" sz="1700" dirty="0"/>
          </a:p>
          <a:p>
            <a:pPr lvl="1"/>
            <a:r>
              <a:rPr lang="de-DE" sz="1900" dirty="0" err="1"/>
              <a:t>Exp</a:t>
            </a:r>
            <a:r>
              <a:rPr lang="de-DE" sz="1900" dirty="0"/>
              <a:t> (2): </a:t>
            </a:r>
            <a:r>
              <a:rPr lang="de-DE" sz="1900" dirty="0" err="1"/>
              <a:t>Logits</a:t>
            </a:r>
            <a:r>
              <a:rPr lang="de-DE" sz="1900" dirty="0"/>
              <a:t> </a:t>
            </a:r>
            <a:r>
              <a:rPr lang="de-DE" sz="1900" dirty="0" err="1"/>
              <a:t>are</a:t>
            </a:r>
            <a:r>
              <a:rPr lang="de-DE" sz="1900" dirty="0"/>
              <a:t> “THRW“ </a:t>
            </a:r>
            <a:r>
              <a:rPr lang="de-DE" sz="1900" dirty="0" err="1"/>
              <a:t>instead</a:t>
            </a:r>
            <a:r>
              <a:rPr lang="de-DE" sz="1900" dirty="0"/>
              <a:t> </a:t>
            </a:r>
            <a:r>
              <a:rPr lang="de-DE" sz="1900" dirty="0" err="1"/>
              <a:t>of</a:t>
            </a:r>
            <a:r>
              <a:rPr lang="de-DE" sz="1900" dirty="0"/>
              <a:t> THROUGH</a:t>
            </a:r>
          </a:p>
          <a:p>
            <a:pPr lvl="2"/>
            <a:r>
              <a:rPr lang="de-DE" sz="1700" dirty="0" err="1"/>
              <a:t>No</a:t>
            </a:r>
            <a:r>
              <a:rPr lang="de-DE" sz="1700" dirty="0"/>
              <a:t> </a:t>
            </a:r>
            <a:r>
              <a:rPr lang="de-DE" sz="1700" dirty="0" err="1"/>
              <a:t>change</a:t>
            </a:r>
            <a:r>
              <a:rPr lang="de-DE" sz="1700" dirty="0"/>
              <a:t> </a:t>
            </a:r>
            <a:r>
              <a:rPr lang="de-DE" sz="1700" dirty="0" err="1"/>
              <a:t>is</a:t>
            </a:r>
            <a:r>
              <a:rPr lang="de-DE" sz="1700" dirty="0"/>
              <a:t> </a:t>
            </a:r>
            <a:r>
              <a:rPr lang="de-DE" sz="1700" dirty="0" err="1"/>
              <a:t>made</a:t>
            </a:r>
            <a:r>
              <a:rPr lang="de-DE" sz="1700" dirty="0"/>
              <a:t> (THROUGH </a:t>
            </a:r>
            <a:r>
              <a:rPr lang="de-DE" sz="1700" dirty="0" err="1"/>
              <a:t>remains</a:t>
            </a:r>
            <a:r>
              <a:rPr lang="de-DE" sz="1700" dirty="0"/>
              <a:t> in </a:t>
            </a:r>
            <a:r>
              <a:rPr lang="de-DE" sz="1700" dirty="0" err="1"/>
              <a:t>label</a:t>
            </a:r>
            <a:r>
              <a:rPr lang="de-DE" sz="1700" dirty="0"/>
              <a:t> </a:t>
            </a:r>
            <a:r>
              <a:rPr lang="de-DE" sz="1700" dirty="0" err="1"/>
              <a:t>matrix</a:t>
            </a:r>
            <a:r>
              <a:rPr lang="de-DE" sz="1700" dirty="0"/>
              <a:t>)</a:t>
            </a:r>
          </a:p>
          <a:p>
            <a:pPr lvl="2"/>
            <a:endParaRPr lang="de-DE" sz="1700" dirty="0"/>
          </a:p>
          <a:p>
            <a:pPr lvl="2"/>
            <a:endParaRPr lang="de-DE" sz="1700" dirty="0"/>
          </a:p>
          <a:p>
            <a:pPr lvl="2"/>
            <a:endParaRPr lang="de-DE" sz="1700" dirty="0"/>
          </a:p>
          <a:p>
            <a:r>
              <a:rPr lang="de-DE" sz="2100" dirty="0" err="1"/>
              <a:t>LdS</a:t>
            </a:r>
            <a:r>
              <a:rPr lang="de-DE" sz="2100" dirty="0"/>
              <a:t> </a:t>
            </a:r>
            <a:r>
              <a:rPr lang="de-DE" sz="2100" dirty="0" err="1"/>
              <a:t>model</a:t>
            </a:r>
            <a:r>
              <a:rPr lang="de-DE" sz="2100" dirty="0"/>
              <a:t> </a:t>
            </a:r>
            <a:r>
              <a:rPr lang="de-DE" sz="2100" dirty="0" err="1"/>
              <a:t>minimizes</a:t>
            </a:r>
            <a:r>
              <a:rPr lang="de-DE" sz="2100" dirty="0"/>
              <a:t> a suboptimal </a:t>
            </a:r>
            <a:r>
              <a:rPr lang="de-DE" sz="2100" dirty="0" err="1"/>
              <a:t>loss</a:t>
            </a:r>
            <a:r>
              <a:rPr lang="de-DE" sz="2100" dirty="0"/>
              <a:t> </a:t>
            </a:r>
            <a:r>
              <a:rPr lang="de-DE" sz="2100" dirty="0" err="1"/>
              <a:t>function</a:t>
            </a:r>
            <a:endParaRPr lang="de-DE" sz="2100" dirty="0"/>
          </a:p>
          <a:p>
            <a:pPr lvl="1"/>
            <a:endParaRPr lang="de-DE" sz="1900" b="0" dirty="0"/>
          </a:p>
          <a:p>
            <a:endParaRPr lang="de-DE" sz="2100" b="0" dirty="0"/>
          </a:p>
          <a:p>
            <a:pPr marL="0" indent="0">
              <a:buNone/>
            </a:pPr>
            <a:endParaRPr lang="de-DE" sz="2100" b="0" dirty="0"/>
          </a:p>
          <a:p>
            <a:pPr marL="0" indent="0">
              <a:buNone/>
            </a:pPr>
            <a:endParaRPr lang="de-DE" sz="2100" b="0" dirty="0"/>
          </a:p>
        </p:txBody>
      </p:sp>
    </p:spTree>
    <p:extLst>
      <p:ext uri="{BB962C8B-B14F-4D97-AF65-F5344CB8AC3E}">
        <p14:creationId xmlns:p14="http://schemas.microsoft.com/office/powerpoint/2010/main" val="265479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57EB-6889-EC47-8E54-E3760C58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AC8389-CE51-394F-A729-D068A3A92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5459" y="1557338"/>
            <a:ext cx="4773082" cy="357981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7C5DA4-B71E-7E42-85A7-BE19894C9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256"/>
            <a:ext cx="9144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95285A-2F1E-434A-8033-050BCFFFC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8" y="1619771"/>
            <a:ext cx="4587721" cy="3440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4C9ABD-BD7B-D048-BC59-8EF39E978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966" y="1557336"/>
            <a:ext cx="4754217" cy="35656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CFA8D5-76D8-CC42-BEA4-8EDE9D06D202}"/>
              </a:ext>
            </a:extLst>
          </p:cNvPr>
          <p:cNvSpPr txBox="1"/>
          <p:nvPr/>
        </p:nvSpPr>
        <p:spPr>
          <a:xfrm>
            <a:off x="2552835" y="524060"/>
            <a:ext cx="403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CELEX (40.000 samples)</a:t>
            </a:r>
          </a:p>
        </p:txBody>
      </p:sp>
    </p:spTree>
    <p:extLst>
      <p:ext uri="{BB962C8B-B14F-4D97-AF65-F5344CB8AC3E}">
        <p14:creationId xmlns:p14="http://schemas.microsoft.com/office/powerpoint/2010/main" val="283276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10" y="1649650"/>
            <a:ext cx="5293822" cy="410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547688"/>
          </a:xfrm>
        </p:spPr>
        <p:txBody>
          <a:bodyPr/>
          <a:lstStyle/>
          <a:p>
            <a:r>
              <a:rPr lang="de-DE" sz="3400" dirty="0"/>
              <a:t>Model </a:t>
            </a:r>
            <a:r>
              <a:rPr lang="de-DE" sz="3400" dirty="0" err="1"/>
              <a:t>implementation</a:t>
            </a:r>
            <a:endParaRPr lang="en-GB" sz="3400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63500" y="728134"/>
            <a:ext cx="9080500" cy="1449863"/>
          </a:xfrm>
        </p:spPr>
        <p:txBody>
          <a:bodyPr>
            <a:normAutofit/>
          </a:bodyPr>
          <a:lstStyle/>
          <a:p>
            <a:r>
              <a:rPr lang="de-DE" sz="1800" dirty="0"/>
              <a:t>Reading:</a:t>
            </a:r>
            <a:r>
              <a:rPr lang="de-DE" sz="1800" b="0" dirty="0"/>
              <a:t> </a:t>
            </a:r>
            <a:r>
              <a:rPr lang="de-DE" sz="1800" b="0" dirty="0" err="1"/>
              <a:t>Convert</a:t>
            </a:r>
            <a:r>
              <a:rPr lang="de-DE" sz="1800" b="0" dirty="0"/>
              <a:t> a </a:t>
            </a:r>
            <a:r>
              <a:rPr lang="de-DE" sz="1800" b="0" dirty="0" err="1"/>
              <a:t>sequence</a:t>
            </a:r>
            <a:r>
              <a:rPr lang="de-DE" sz="1800" b="0" dirty="0"/>
              <a:t> </a:t>
            </a:r>
            <a:r>
              <a:rPr lang="de-DE" sz="1800" b="0" dirty="0" err="1"/>
              <a:t>of</a:t>
            </a:r>
            <a:r>
              <a:rPr lang="de-DE" sz="1800" b="0" dirty="0"/>
              <a:t> </a:t>
            </a:r>
            <a:r>
              <a:rPr lang="de-DE" sz="1800" b="0" dirty="0" err="1"/>
              <a:t>phonemes</a:t>
            </a:r>
            <a:r>
              <a:rPr lang="de-DE" sz="1800" b="0" dirty="0"/>
              <a:t> </a:t>
            </a:r>
            <a:r>
              <a:rPr lang="de-DE" sz="1800" b="0" dirty="0" err="1"/>
              <a:t>into</a:t>
            </a:r>
            <a:r>
              <a:rPr lang="de-DE" sz="1800" b="0" dirty="0"/>
              <a:t> a </a:t>
            </a:r>
            <a:r>
              <a:rPr lang="de-DE" sz="1800" b="0" dirty="0" err="1"/>
              <a:t>sequence</a:t>
            </a:r>
            <a:r>
              <a:rPr lang="de-DE" sz="1800" b="0" dirty="0"/>
              <a:t> </a:t>
            </a:r>
            <a:r>
              <a:rPr lang="de-DE" sz="1800" b="0" dirty="0" err="1"/>
              <a:t>of</a:t>
            </a:r>
            <a:r>
              <a:rPr lang="de-DE" sz="1800" b="0" dirty="0"/>
              <a:t> </a:t>
            </a:r>
            <a:r>
              <a:rPr lang="de-DE" sz="1800" b="0" dirty="0" err="1"/>
              <a:t>graphemes</a:t>
            </a:r>
            <a:r>
              <a:rPr lang="de-DE" sz="1800" b="0" dirty="0"/>
              <a:t> </a:t>
            </a:r>
          </a:p>
          <a:p>
            <a:r>
              <a:rPr lang="de-DE" sz="1800" dirty="0"/>
              <a:t>Writing: </a:t>
            </a:r>
            <a:r>
              <a:rPr lang="de-DE" sz="1800" b="0" dirty="0" err="1"/>
              <a:t>Convert</a:t>
            </a:r>
            <a:r>
              <a:rPr lang="de-DE" sz="1800" b="0" dirty="0"/>
              <a:t> </a:t>
            </a:r>
            <a:r>
              <a:rPr lang="de-DE" sz="1800" b="0" dirty="0" err="1"/>
              <a:t>the</a:t>
            </a:r>
            <a:r>
              <a:rPr lang="de-DE" sz="1800" b="0" dirty="0"/>
              <a:t> </a:t>
            </a:r>
            <a:r>
              <a:rPr lang="de-DE" sz="1800" b="0" dirty="0" err="1"/>
              <a:t>potentially</a:t>
            </a:r>
            <a:r>
              <a:rPr lang="de-DE" sz="1800" b="0" dirty="0"/>
              <a:t> </a:t>
            </a:r>
            <a:r>
              <a:rPr lang="de-DE" sz="1800" b="0" dirty="0" err="1"/>
              <a:t>corrected</a:t>
            </a:r>
            <a:r>
              <a:rPr lang="de-DE" sz="1800" b="0" dirty="0"/>
              <a:t> </a:t>
            </a:r>
            <a:r>
              <a:rPr lang="de-DE" sz="1800" b="0" dirty="0" err="1"/>
              <a:t>grapheme</a:t>
            </a:r>
            <a:r>
              <a:rPr lang="de-DE" sz="1800" b="0" dirty="0"/>
              <a:t> </a:t>
            </a:r>
            <a:r>
              <a:rPr lang="de-DE" sz="1800" b="0" dirty="0" err="1"/>
              <a:t>sequence</a:t>
            </a:r>
            <a:r>
              <a:rPr lang="de-DE" sz="1800" b="0" dirty="0"/>
              <a:t> </a:t>
            </a:r>
            <a:r>
              <a:rPr lang="de-DE" sz="1800" b="0" dirty="0" err="1"/>
              <a:t>into</a:t>
            </a:r>
            <a:r>
              <a:rPr lang="de-DE" sz="1800" b="0" dirty="0"/>
              <a:t> </a:t>
            </a:r>
            <a:r>
              <a:rPr lang="de-DE" sz="1800" b="0" dirty="0" err="1"/>
              <a:t>phonetic</a:t>
            </a:r>
            <a:r>
              <a:rPr lang="de-DE" sz="1800" b="0" dirty="0"/>
              <a:t> </a:t>
            </a:r>
            <a:r>
              <a:rPr lang="de-DE" sz="1800" b="0" dirty="0" err="1"/>
              <a:t>sequence</a:t>
            </a:r>
            <a:endParaRPr lang="de-DE" sz="1800" b="0" dirty="0"/>
          </a:p>
          <a:p>
            <a:pPr lvl="1"/>
            <a:r>
              <a:rPr lang="de-DE" sz="1800" b="0" dirty="0"/>
              <a:t>First P2G, </a:t>
            </a:r>
            <a:r>
              <a:rPr lang="de-DE" sz="1800" b="0" dirty="0" err="1"/>
              <a:t>then</a:t>
            </a:r>
            <a:r>
              <a:rPr lang="de-DE" sz="1800" b="0" dirty="0"/>
              <a:t> G2P </a:t>
            </a:r>
            <a:r>
              <a:rPr lang="de-DE" sz="1800" b="0" dirty="0">
                <a:sym typeface="Wingdings" panose="05000000000000000000" pitchFamily="2" charset="2"/>
              </a:rPr>
              <a:t> </a:t>
            </a:r>
            <a:r>
              <a:rPr lang="de-DE" sz="1800" b="1" dirty="0"/>
              <a:t>auto-</a:t>
            </a:r>
            <a:r>
              <a:rPr lang="de-DE" sz="1800" b="1" dirty="0" err="1"/>
              <a:t>encoding</a:t>
            </a:r>
            <a:r>
              <a:rPr lang="de-DE" sz="1800" b="1" dirty="0"/>
              <a:t> </a:t>
            </a:r>
            <a:r>
              <a:rPr lang="de-DE" sz="1800" b="1" dirty="0" err="1"/>
              <a:t>bidirectional</a:t>
            </a:r>
            <a:r>
              <a:rPr lang="de-DE" sz="1800" b="1" dirty="0"/>
              <a:t> LSTM</a:t>
            </a:r>
          </a:p>
          <a:p>
            <a:pPr lvl="1"/>
            <a:endParaRPr lang="de-DE" sz="1800" dirty="0"/>
          </a:p>
          <a:p>
            <a:pPr marL="461962" lvl="1" indent="0">
              <a:buNone/>
            </a:pPr>
            <a:endParaRPr lang="de-DE" sz="1800" b="0" dirty="0"/>
          </a:p>
          <a:p>
            <a:pPr marL="0" indent="0">
              <a:buNone/>
            </a:pPr>
            <a:endParaRPr lang="de-DE" sz="1800" b="0" dirty="0"/>
          </a:p>
          <a:p>
            <a:pPr marL="0" indent="0">
              <a:buNone/>
            </a:pPr>
            <a:endParaRPr lang="de-DE" sz="1800" b="0" dirty="0"/>
          </a:p>
          <a:p>
            <a:pPr marL="0" indent="0">
              <a:buNone/>
            </a:pPr>
            <a:endParaRPr lang="de-DE" sz="1800" b="0" dirty="0"/>
          </a:p>
          <a:p>
            <a:pPr marL="0" indent="0">
              <a:buNone/>
            </a:pPr>
            <a:endParaRPr lang="de-DE" sz="1800" b="0" dirty="0"/>
          </a:p>
          <a:p>
            <a:pPr marL="0" indent="0">
              <a:buNone/>
            </a:pPr>
            <a:endParaRPr lang="de-DE" sz="1800" b="0" dirty="0"/>
          </a:p>
          <a:p>
            <a:pPr marL="0" indent="0">
              <a:buNone/>
            </a:pPr>
            <a:endParaRPr lang="de-DE" sz="1800" b="0" dirty="0"/>
          </a:p>
          <a:p>
            <a:pPr marL="0" indent="0">
              <a:buNone/>
            </a:pPr>
            <a:endParaRPr lang="de-DE" sz="1800" b="0" dirty="0"/>
          </a:p>
          <a:p>
            <a:pPr marL="0" indent="0">
              <a:buNone/>
            </a:pPr>
            <a:endParaRPr lang="de-DE" sz="1800" b="0" dirty="0"/>
          </a:p>
        </p:txBody>
      </p:sp>
      <p:sp>
        <p:nvSpPr>
          <p:cNvPr id="6" name="Textfeld 5"/>
          <p:cNvSpPr txBox="1"/>
          <p:nvPr/>
        </p:nvSpPr>
        <p:spPr>
          <a:xfrm>
            <a:off x="6757315" y="180866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(7)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792115" y="518686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(4)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6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190F2-A6C7-E747-A206-06B67F14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Recent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6C0CB6-732D-CA41-9D2C-AA11E1798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Redo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simulations</a:t>
            </a:r>
            <a:endParaRPr lang="de-DE" dirty="0"/>
          </a:p>
          <a:p>
            <a:pPr lvl="1"/>
            <a:r>
              <a:rPr lang="de-DE" dirty="0" err="1"/>
              <a:t>Revise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harder</a:t>
            </a:r>
            <a:endParaRPr lang="de-DE" dirty="0"/>
          </a:p>
          <a:p>
            <a:pPr lvl="1"/>
            <a:r>
              <a:rPr lang="de-DE" dirty="0" err="1"/>
              <a:t>Tried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 (</a:t>
            </a:r>
            <a:r>
              <a:rPr lang="de-DE" dirty="0" err="1"/>
              <a:t>dropout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Investigate</a:t>
            </a:r>
            <a:r>
              <a:rPr lang="de-DE" dirty="0"/>
              <a:t> </a:t>
            </a:r>
            <a:r>
              <a:rPr lang="de-DE" dirty="0" err="1"/>
              <a:t>stereotypical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r>
              <a:rPr lang="de-DE" dirty="0"/>
              <a:t>Write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7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D8F13-BC12-0544-8559-38F11817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26" y="225287"/>
            <a:ext cx="7415968" cy="548640"/>
          </a:xfrm>
        </p:spPr>
        <p:txBody>
          <a:bodyPr/>
          <a:lstStyle/>
          <a:p>
            <a:r>
              <a:rPr lang="de-DE" dirty="0"/>
              <a:t>Datasets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B74BDA-61EB-FD4A-878C-BDFB374F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2" y="1253027"/>
            <a:ext cx="8746435" cy="5300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Datasets </a:t>
            </a:r>
            <a:r>
              <a:rPr lang="de-DE" u="sng" dirty="0" err="1"/>
              <a:t>thus</a:t>
            </a:r>
            <a:r>
              <a:rPr lang="de-DE" u="sng" dirty="0"/>
              <a:t> </a:t>
            </a:r>
            <a:r>
              <a:rPr lang="de-DE" u="sng" dirty="0" err="1"/>
              <a:t>far</a:t>
            </a:r>
            <a:r>
              <a:rPr lang="de-DE" u="sng" dirty="0"/>
              <a:t>:</a:t>
            </a:r>
          </a:p>
          <a:p>
            <a:r>
              <a:rPr lang="de-DE" dirty="0"/>
              <a:t>CELEX </a:t>
            </a:r>
            <a:r>
              <a:rPr lang="de-DE" b="0" dirty="0" err="1"/>
              <a:t>dataset</a:t>
            </a:r>
            <a:r>
              <a:rPr lang="de-DE" b="0" dirty="0"/>
              <a:t> </a:t>
            </a:r>
            <a:r>
              <a:rPr lang="de-DE" b="0" dirty="0" err="1"/>
              <a:t>used</a:t>
            </a:r>
            <a:r>
              <a:rPr lang="de-DE" b="0" dirty="0"/>
              <a:t> </a:t>
            </a:r>
            <a:r>
              <a:rPr lang="de-DE" b="0" dirty="0" err="1"/>
              <a:t>as</a:t>
            </a:r>
            <a:r>
              <a:rPr lang="de-DE" b="0" dirty="0"/>
              <a:t> </a:t>
            </a:r>
            <a:r>
              <a:rPr lang="de-DE" b="0" dirty="0" err="1"/>
              <a:t>scaffold</a:t>
            </a:r>
            <a:r>
              <a:rPr lang="de-DE" b="0" dirty="0"/>
              <a:t> [2]</a:t>
            </a:r>
          </a:p>
          <a:p>
            <a:pPr lvl="1"/>
            <a:r>
              <a:rPr lang="de-DE" dirty="0"/>
              <a:t>35.000 German </a:t>
            </a:r>
            <a:r>
              <a:rPr lang="de-DE" dirty="0" err="1"/>
              <a:t>words</a:t>
            </a:r>
            <a:r>
              <a:rPr lang="de-DE" dirty="0"/>
              <a:t> +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phonology</a:t>
            </a:r>
            <a:r>
              <a:rPr lang="de-DE" dirty="0"/>
              <a:t> (SAMPA)</a:t>
            </a:r>
          </a:p>
          <a:p>
            <a:r>
              <a:rPr lang="de-DE" dirty="0" err="1"/>
              <a:t>Childlex</a:t>
            </a:r>
            <a:r>
              <a:rPr lang="de-DE" dirty="0"/>
              <a:t> – </a:t>
            </a:r>
            <a:r>
              <a:rPr lang="de-DE" b="0" dirty="0"/>
              <a:t>A German </a:t>
            </a:r>
            <a:r>
              <a:rPr lang="de-DE" b="0" dirty="0" err="1"/>
              <a:t>corpus</a:t>
            </a:r>
            <a:r>
              <a:rPr lang="de-DE" b="0" dirty="0"/>
              <a:t> </a:t>
            </a:r>
            <a:r>
              <a:rPr lang="de-DE" b="0" dirty="0" err="1"/>
              <a:t>with</a:t>
            </a:r>
            <a:r>
              <a:rPr lang="de-DE" b="0" dirty="0"/>
              <a:t> </a:t>
            </a:r>
            <a:r>
              <a:rPr lang="de-DE" b="0" dirty="0" err="1"/>
              <a:t>words</a:t>
            </a:r>
            <a:r>
              <a:rPr lang="de-DE" b="0" dirty="0"/>
              <a:t> </a:t>
            </a:r>
            <a:r>
              <a:rPr lang="de-DE" b="0" dirty="0" err="1"/>
              <a:t>from</a:t>
            </a:r>
            <a:r>
              <a:rPr lang="de-DE" b="0" dirty="0"/>
              <a:t> </a:t>
            </a:r>
            <a:r>
              <a:rPr lang="de-DE" b="0" dirty="0" err="1"/>
              <a:t>children‘s</a:t>
            </a:r>
            <a:r>
              <a:rPr lang="de-DE" b="0" dirty="0"/>
              <a:t> </a:t>
            </a:r>
            <a:r>
              <a:rPr lang="de-DE" b="0" dirty="0" err="1"/>
              <a:t>books</a:t>
            </a:r>
            <a:r>
              <a:rPr lang="de-DE" b="0" dirty="0"/>
              <a:t> [3]</a:t>
            </a:r>
          </a:p>
          <a:p>
            <a:pPr lvl="1"/>
            <a:r>
              <a:rPr lang="de-DE" dirty="0" err="1"/>
              <a:t>Extracted</a:t>
            </a:r>
            <a:r>
              <a:rPr lang="de-DE" dirty="0"/>
              <a:t> 10.000 </a:t>
            </a:r>
            <a:r>
              <a:rPr lang="de-DE" dirty="0" err="1"/>
              <a:t>lemmata</a:t>
            </a:r>
            <a:r>
              <a:rPr lang="de-DE" dirty="0"/>
              <a:t> via online </a:t>
            </a:r>
            <a:r>
              <a:rPr lang="de-DE" dirty="0" err="1"/>
              <a:t>tool</a:t>
            </a:r>
            <a:r>
              <a:rPr lang="de-DE" dirty="0"/>
              <a:t> (6-8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Retrieved</a:t>
            </a:r>
            <a:r>
              <a:rPr lang="de-DE" dirty="0"/>
              <a:t> </a:t>
            </a:r>
            <a:r>
              <a:rPr lang="de-DE" dirty="0" err="1"/>
              <a:t>phonological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CELEX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alternative </a:t>
            </a:r>
            <a:r>
              <a:rPr lang="de-DE" dirty="0" err="1"/>
              <a:t>writings</a:t>
            </a:r>
            <a:r>
              <a:rPr lang="de-DE" dirty="0"/>
              <a:t> e.g.: [</a:t>
            </a:r>
            <a:r>
              <a:rPr lang="de-DE" dirty="0" err="1"/>
              <a:t>hund</a:t>
            </a:r>
            <a:r>
              <a:rPr lang="de-DE" dirty="0"/>
              <a:t>, </a:t>
            </a:r>
            <a:r>
              <a:rPr lang="de-DE" dirty="0" err="1"/>
              <a:t>hUnt</a:t>
            </a:r>
            <a:r>
              <a:rPr lang="de-DE" dirty="0"/>
              <a:t>, [</a:t>
            </a:r>
            <a:r>
              <a:rPr lang="de-DE" dirty="0" err="1"/>
              <a:t>hunt</a:t>
            </a:r>
            <a:r>
              <a:rPr lang="de-DE" dirty="0"/>
              <a:t>, </a:t>
            </a:r>
            <a:r>
              <a:rPr lang="de-DE" dirty="0" err="1"/>
              <a:t>huntt</a:t>
            </a:r>
            <a:r>
              <a:rPr lang="de-DE" dirty="0"/>
              <a:t>, </a:t>
            </a:r>
            <a:r>
              <a:rPr lang="de-DE" dirty="0" err="1"/>
              <a:t>hundt</a:t>
            </a:r>
            <a:r>
              <a:rPr lang="de-DE" dirty="0"/>
              <a:t>, </a:t>
            </a:r>
            <a:r>
              <a:rPr lang="de-DE" dirty="0" err="1"/>
              <a:t>hunnd</a:t>
            </a:r>
            <a:r>
              <a:rPr lang="de-DE" dirty="0"/>
              <a:t>, …]]</a:t>
            </a:r>
          </a:p>
          <a:p>
            <a:pPr marL="0" indent="0">
              <a:buNone/>
            </a:pPr>
            <a:r>
              <a:rPr lang="de-DE" dirty="0" err="1"/>
              <a:t>Now</a:t>
            </a:r>
            <a:r>
              <a:rPr lang="de-DE" dirty="0"/>
              <a:t>: </a:t>
            </a:r>
          </a:p>
          <a:p>
            <a:pPr lvl="1"/>
            <a:r>
              <a:rPr lang="de-DE" b="0" dirty="0" err="1"/>
              <a:t>Resimulated</a:t>
            </a:r>
            <a:r>
              <a:rPr lang="de-DE" b="0" dirty="0"/>
              <a:t> </a:t>
            </a:r>
            <a:r>
              <a:rPr lang="de-DE" b="0" dirty="0" err="1"/>
              <a:t>Childlex</a:t>
            </a:r>
            <a:r>
              <a:rPr lang="de-DE" b="0" dirty="0"/>
              <a:t> </a:t>
            </a:r>
            <a:r>
              <a:rPr lang="de-DE" b="0" dirty="0" err="1"/>
              <a:t>dataset</a:t>
            </a:r>
            <a:r>
              <a:rPr lang="de-DE" b="0" dirty="0"/>
              <a:t> </a:t>
            </a:r>
            <a:r>
              <a:rPr lang="de-DE" b="0" dirty="0" err="1"/>
              <a:t>with</a:t>
            </a:r>
            <a:r>
              <a:rPr lang="de-DE" b="0" dirty="0"/>
              <a:t> </a:t>
            </a:r>
            <a:r>
              <a:rPr lang="de-DE" b="0" dirty="0" err="1"/>
              <a:t>adjusted</a:t>
            </a:r>
            <a:r>
              <a:rPr lang="de-DE" b="0" dirty="0"/>
              <a:t> </a:t>
            </a:r>
            <a:r>
              <a:rPr lang="de-DE" b="0" dirty="0" err="1"/>
              <a:t>parameters</a:t>
            </a:r>
            <a:endParaRPr lang="de-DE" b="0" dirty="0"/>
          </a:p>
          <a:p>
            <a:pPr lvl="1"/>
            <a:r>
              <a:rPr lang="de-DE" b="0" dirty="0" err="1"/>
              <a:t>Used</a:t>
            </a:r>
            <a:r>
              <a:rPr lang="de-DE" b="0" dirty="0"/>
              <a:t> </a:t>
            </a:r>
            <a:r>
              <a:rPr lang="de-DE" b="0" dirty="0" err="1"/>
              <a:t>entire</a:t>
            </a:r>
            <a:r>
              <a:rPr lang="de-DE" b="0" dirty="0"/>
              <a:t> CELEX </a:t>
            </a:r>
            <a:r>
              <a:rPr lang="de-DE" b="0" dirty="0" err="1"/>
              <a:t>dataset</a:t>
            </a:r>
            <a:r>
              <a:rPr lang="de-DE" b="0" dirty="0"/>
              <a:t> (400.000 </a:t>
            </a:r>
            <a:r>
              <a:rPr lang="de-DE" b="0" dirty="0" err="1"/>
              <a:t>words</a:t>
            </a:r>
            <a:r>
              <a:rPr lang="de-DE" b="0" dirty="0"/>
              <a:t>)</a:t>
            </a:r>
          </a:p>
          <a:p>
            <a:pPr lvl="1"/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espeak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phonetic</a:t>
            </a:r>
            <a:r>
              <a:rPr lang="de-DE" dirty="0"/>
              <a:t> </a:t>
            </a:r>
            <a:r>
              <a:rPr lang="de-DE" dirty="0" err="1"/>
              <a:t>representations</a:t>
            </a:r>
            <a:endParaRPr lang="de-DE" dirty="0"/>
          </a:p>
          <a:p>
            <a:pPr lvl="1"/>
            <a:r>
              <a:rPr lang="de-DE" dirty="0" err="1"/>
              <a:t>Restricted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100 alternative </a:t>
            </a:r>
            <a:r>
              <a:rPr lang="de-DE" dirty="0" err="1"/>
              <a:t>writings</a:t>
            </a:r>
            <a:r>
              <a:rPr lang="de-DE" dirty="0"/>
              <a:t> (</a:t>
            </a:r>
            <a:r>
              <a:rPr lang="de-DE" dirty="0" err="1"/>
              <a:t>cutting</a:t>
            </a:r>
            <a:r>
              <a:rPr lang="de-DE" dirty="0"/>
              <a:t> off)</a:t>
            </a:r>
          </a:p>
        </p:txBody>
      </p:sp>
    </p:spTree>
    <p:extLst>
      <p:ext uri="{BB962C8B-B14F-4D97-AF65-F5344CB8AC3E}">
        <p14:creationId xmlns:p14="http://schemas.microsoft.com/office/powerpoint/2010/main" val="320373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875D-8551-9544-A63F-6B604981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Regimes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69E8D-536D-6F40-9EEC-28DED2C9C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34E9A-BFE8-C24C-891E-DDD996F83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8" y="1186167"/>
            <a:ext cx="9144000" cy="48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9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97FAFC-2416-0242-A962-7038B246C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806"/>
            <a:ext cx="4877904" cy="3658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9411F7-AAB2-B94D-B396-0C6E6DD23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36" y="-98512"/>
            <a:ext cx="4611756" cy="34588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DC5515-8A19-E744-B41E-A29DDD2D0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48" y="3514334"/>
            <a:ext cx="4371667" cy="327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8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D8F13-BC12-0544-8559-38F11817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26" y="225287"/>
            <a:ext cx="7415968" cy="548640"/>
          </a:xfrm>
        </p:spPr>
        <p:txBody>
          <a:bodyPr/>
          <a:lstStyle/>
          <a:p>
            <a:r>
              <a:rPr lang="de-DE" dirty="0" err="1"/>
              <a:t>Expanded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B74BDA-61EB-FD4A-878C-BDFB374F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2" y="1253027"/>
            <a:ext cx="8746435" cy="5300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 err="1"/>
              <a:t>Entire</a:t>
            </a:r>
            <a:r>
              <a:rPr lang="de-DE" u="sng" dirty="0"/>
              <a:t> CELEX </a:t>
            </a:r>
            <a:r>
              <a:rPr lang="de-DE" u="sng" dirty="0" err="1"/>
              <a:t>dataset</a:t>
            </a:r>
            <a:endParaRPr lang="de-DE" dirty="0"/>
          </a:p>
          <a:p>
            <a:pPr lvl="1"/>
            <a:r>
              <a:rPr lang="de-DE" b="0" dirty="0"/>
              <a:t>400.000 </a:t>
            </a:r>
            <a:r>
              <a:rPr lang="de-DE" b="0" dirty="0" err="1"/>
              <a:t>words</a:t>
            </a:r>
            <a:r>
              <a:rPr lang="de-DE" b="0" dirty="0"/>
              <a:t> (but </a:t>
            </a:r>
            <a:r>
              <a:rPr lang="de-DE" b="0" dirty="0" err="1"/>
              <a:t>no</a:t>
            </a:r>
            <a:r>
              <a:rPr lang="de-DE" b="0" dirty="0"/>
              <a:t> </a:t>
            </a:r>
            <a:r>
              <a:rPr lang="de-DE" b="0" dirty="0" err="1"/>
              <a:t>labels</a:t>
            </a:r>
            <a:r>
              <a:rPr lang="de-DE" b="0" dirty="0"/>
              <a:t>)</a:t>
            </a:r>
          </a:p>
          <a:p>
            <a:pPr lvl="1"/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espeak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phonetic</a:t>
            </a:r>
            <a:r>
              <a:rPr lang="de-DE" dirty="0"/>
              <a:t> </a:t>
            </a:r>
            <a:r>
              <a:rPr lang="de-DE" dirty="0" err="1"/>
              <a:t>representations</a:t>
            </a:r>
            <a:endParaRPr lang="de-DE" dirty="0"/>
          </a:p>
          <a:p>
            <a:pPr lvl="1"/>
            <a:r>
              <a:rPr lang="de-DE" dirty="0" err="1"/>
              <a:t>Restricted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100 alternative </a:t>
            </a:r>
            <a:r>
              <a:rPr lang="de-DE" dirty="0" err="1"/>
              <a:t>writings</a:t>
            </a:r>
            <a:r>
              <a:rPr lang="de-DE" dirty="0"/>
              <a:t> (</a:t>
            </a:r>
            <a:r>
              <a:rPr lang="de-DE" dirty="0" err="1"/>
              <a:t>cutting</a:t>
            </a:r>
            <a:r>
              <a:rPr lang="de-DE" dirty="0"/>
              <a:t> off)</a:t>
            </a:r>
          </a:p>
          <a:p>
            <a:pPr lvl="1"/>
            <a:r>
              <a:rPr lang="de-DE" dirty="0" err="1"/>
              <a:t>Resimulated</a:t>
            </a:r>
            <a:r>
              <a:rPr lang="de-DE" dirty="0"/>
              <a:t> </a:t>
            </a:r>
            <a:r>
              <a:rPr lang="de-DE" dirty="0" err="1"/>
              <a:t>Childlex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461962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6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9148-68B9-E142-8912-61360848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77704" y="4584342"/>
            <a:ext cx="7415968" cy="548640"/>
          </a:xfrm>
        </p:spPr>
        <p:txBody>
          <a:bodyPr/>
          <a:lstStyle/>
          <a:p>
            <a:r>
              <a:rPr lang="en-US" dirty="0"/>
              <a:t>CELEX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68E1-B0AA-B844-807B-92FEB9BC3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85" y="-206610"/>
            <a:ext cx="5036930" cy="37776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423D8D-0CBE-D14E-A32E-D725C3F5C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4" y="-165279"/>
            <a:ext cx="4682434" cy="35118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7AA0A3-7604-8443-A730-FD8CC2AA3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13" y="3474969"/>
            <a:ext cx="4510708" cy="33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9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75AC-5860-4741-B77C-1E8979D8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Stereotypical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EA77-DBAB-0742-862D-3E5962977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Writing:</a:t>
            </a:r>
          </a:p>
          <a:p>
            <a:pPr lvl="1"/>
            <a:r>
              <a:rPr lang="en-US" dirty="0"/>
              <a:t>30%: 	</a:t>
            </a:r>
            <a:r>
              <a:rPr lang="en-GB" dirty="0"/>
              <a:t>vowel type:	</a:t>
            </a:r>
          </a:p>
          <a:p>
            <a:pPr lvl="2"/>
            <a:r>
              <a:rPr lang="en-GB" dirty="0"/>
              <a:t>25% for a vs. e 			e.g. </a:t>
            </a:r>
            <a:r>
              <a:rPr lang="en-GB" dirty="0" err="1"/>
              <a:t>helfe</a:t>
            </a:r>
            <a:r>
              <a:rPr lang="en-GB" dirty="0"/>
              <a:t> vs </a:t>
            </a:r>
            <a:r>
              <a:rPr lang="en-GB" dirty="0" err="1"/>
              <a:t>hälfe</a:t>
            </a:r>
            <a:endParaRPr lang="en-GB" dirty="0"/>
          </a:p>
          <a:p>
            <a:pPr lvl="1"/>
            <a:r>
              <a:rPr lang="en-GB" dirty="0"/>
              <a:t>15% 	consonant type</a:t>
            </a:r>
          </a:p>
          <a:p>
            <a:pPr lvl="2"/>
            <a:r>
              <a:rPr lang="en-GB" dirty="0"/>
              <a:t>8%:	d vs t vs </a:t>
            </a:r>
            <a:r>
              <a:rPr lang="en-GB" dirty="0" err="1"/>
              <a:t>dt</a:t>
            </a:r>
            <a:r>
              <a:rPr lang="en-GB" dirty="0"/>
              <a:t> 		e.g. Winder vs Winter</a:t>
            </a:r>
          </a:p>
          <a:p>
            <a:pPr lvl="1"/>
            <a:r>
              <a:rPr lang="en-GB" dirty="0"/>
              <a:t>10%:   	Homophones		e.g. das vs </a:t>
            </a:r>
            <a:r>
              <a:rPr lang="en-GB" dirty="0" err="1"/>
              <a:t>dass</a:t>
            </a:r>
            <a:endParaRPr lang="en-GB" dirty="0"/>
          </a:p>
          <a:p>
            <a:pPr lvl="1"/>
            <a:r>
              <a:rPr lang="en-GB" dirty="0"/>
              <a:t>10%:	consonant doubling	e.g. </a:t>
            </a:r>
            <a:r>
              <a:rPr lang="en-GB" dirty="0" err="1"/>
              <a:t>rennen</a:t>
            </a:r>
            <a:r>
              <a:rPr lang="en-GB" dirty="0"/>
              <a:t> vs </a:t>
            </a:r>
            <a:r>
              <a:rPr lang="en-GB" dirty="0" err="1"/>
              <a:t>renen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036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2241</TotalTime>
  <Words>815</Words>
  <Application>Microsoft Macintosh PowerPoint</Application>
  <PresentationFormat>On-screen Show (4:3)</PresentationFormat>
  <Paragraphs>138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Baskerville</vt:lpstr>
      <vt:lpstr>Calibri</vt:lpstr>
      <vt:lpstr>Cambria</vt:lpstr>
      <vt:lpstr>Times New Roman</vt:lpstr>
      <vt:lpstr>Tunga</vt:lpstr>
      <vt:lpstr>Wingdings</vt:lpstr>
      <vt:lpstr>Angles</vt:lpstr>
      <vt:lpstr>What is Lesen durch Schreiben?</vt:lpstr>
      <vt:lpstr>Model implementation</vt:lpstr>
      <vt:lpstr>Recent steps</vt:lpstr>
      <vt:lpstr>Datasets</vt:lpstr>
      <vt:lpstr>Training Regimes</vt:lpstr>
      <vt:lpstr>PowerPoint Presentation</vt:lpstr>
      <vt:lpstr>Expanded dataset</vt:lpstr>
      <vt:lpstr>CELEX</vt:lpstr>
      <vt:lpstr>Stereotypical mistakes</vt:lpstr>
      <vt:lpstr>Stereotypical mistakes</vt:lpstr>
      <vt:lpstr>Embeddings - PCA</vt:lpstr>
      <vt:lpstr>Sources</vt:lpstr>
      <vt:lpstr>Loss Function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Jannis</dc:creator>
  <cp:lastModifiedBy>Jannis Born</cp:lastModifiedBy>
  <cp:revision>208</cp:revision>
  <dcterms:created xsi:type="dcterms:W3CDTF">2017-01-18T14:52:50Z</dcterms:created>
  <dcterms:modified xsi:type="dcterms:W3CDTF">2018-08-16T11:09:23Z</dcterms:modified>
</cp:coreProperties>
</file>