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40569" y="1135536"/>
            <a:ext cx="6831673" cy="1086237"/>
          </a:xfrm>
        </p:spPr>
        <p:txBody>
          <a:bodyPr/>
          <a:lstStyle/>
          <a:p>
            <a:r>
              <a:rPr lang="en-US" dirty="0" smtClean="0"/>
              <a:t>Tennis-NET</a:t>
            </a:r>
          </a:p>
          <a:p>
            <a:r>
              <a:rPr lang="en-US" dirty="0" smtClean="0"/>
              <a:t>Requirements spec</a:t>
            </a:r>
            <a:endParaRPr lang="en-US" dirty="0"/>
          </a:p>
        </p:txBody>
      </p:sp>
      <p:pic>
        <p:nvPicPr>
          <p:cNvPr id="4" name="Рисунок 3" descr="Luxury 5 Bedroom Villa with Tennis Court, Mallorca Villa 1028, Pollença,  Spain - Booking.co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19" y="2143396"/>
            <a:ext cx="6254342" cy="3264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32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11497"/>
              </p:ext>
            </p:extLst>
          </p:nvPr>
        </p:nvGraphicFramePr>
        <p:xfrm>
          <a:off x="3172532" y="444139"/>
          <a:ext cx="5936633" cy="5702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847">
                  <a:extLst>
                    <a:ext uri="{9D8B030D-6E8A-4147-A177-3AD203B41FA5}">
                      <a16:colId xmlns:a16="http://schemas.microsoft.com/office/drawing/2014/main" val="3695626405"/>
                    </a:ext>
                  </a:extLst>
                </a:gridCol>
                <a:gridCol w="4610786">
                  <a:extLst>
                    <a:ext uri="{9D8B030D-6E8A-4147-A177-3AD203B41FA5}">
                      <a16:colId xmlns:a16="http://schemas.microsoft.com/office/drawing/2014/main" val="2207566515"/>
                    </a:ext>
                  </a:extLst>
                </a:gridCol>
              </a:tblGrid>
              <a:tr h="3291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Authorization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extLst>
                  <a:ext uri="{0D108BD9-81ED-4DB2-BD59-A6C34878D82A}">
                    <a16:rowId xmlns:a16="http://schemas.microsoft.com/office/drawing/2014/main" val="2586101008"/>
                  </a:ext>
                </a:extLst>
              </a:tr>
              <a:tr h="3291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Initiator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Unauthorized user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extLst>
                  <a:ext uri="{0D108BD9-81ED-4DB2-BD59-A6C34878D82A}">
                    <a16:rowId xmlns:a16="http://schemas.microsoft.com/office/drawing/2014/main" val="4013207332"/>
                  </a:ext>
                </a:extLst>
              </a:tr>
              <a:tr h="534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Goal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 log in to the Tennis-Net platform to be able to reserve courts  online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extLst>
                  <a:ext uri="{0D108BD9-81ED-4DB2-BD59-A6C34878D82A}">
                    <a16:rowId xmlns:a16="http://schemas.microsoft.com/office/drawing/2014/main" val="397721462"/>
                  </a:ext>
                </a:extLst>
              </a:tr>
              <a:tr h="534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Pre-Conditions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user is on the Tennis-Net platform, on the log in page. The user has already registered on the platform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extLst>
                  <a:ext uri="{0D108BD9-81ED-4DB2-BD59-A6C34878D82A}">
                    <a16:rowId xmlns:a16="http://schemas.microsoft.com/office/drawing/2014/main" val="1653674399"/>
                  </a:ext>
                </a:extLst>
              </a:tr>
              <a:tr h="944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u="none" strike="noStrike">
                          <a:effectLst/>
                        </a:rPr>
                        <a:t>system provides the User with the log’s in form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u="none" strike="noStrike">
                          <a:effectLst/>
                        </a:rPr>
                        <a:t>user fills out the form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u="none" strike="noStrike">
                          <a:effectLst/>
                        </a:rPr>
                        <a:t>system checks the correctness of the entered data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u="none" strike="noStrike">
                          <a:effectLst/>
                        </a:rPr>
                        <a:t>system logs in the User to his account </a:t>
                      </a:r>
                      <a:endParaRPr lang="en-US" sz="1400" u="none" strike="noStrike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extLst>
                  <a:ext uri="{0D108BD9-81ED-4DB2-BD59-A6C34878D82A}">
                    <a16:rowId xmlns:a16="http://schemas.microsoft.com/office/drawing/2014/main" val="1694402333"/>
                  </a:ext>
                </a:extLst>
              </a:tr>
              <a:tr h="1355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Alternative Flow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The user didn’t fill in the required fields or filled in incorrectly.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       1. The system notifies the user about failed submitting.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       2. return to step 1.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The System didn’t find account with such data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u="none" strike="noStrike">
                          <a:effectLst/>
                        </a:rPr>
                        <a:t>The System shows error message</a:t>
                      </a:r>
                      <a:endParaRPr lang="en-US" sz="14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u="none" strike="noStrike">
                          <a:effectLst/>
                        </a:rPr>
                        <a:t>Return to step 1</a:t>
                      </a:r>
                      <a:endParaRPr lang="en-US" sz="1400" u="none" strike="noStrike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extLst>
                  <a:ext uri="{0D108BD9-81ED-4DB2-BD59-A6C34878D82A}">
                    <a16:rowId xmlns:a16="http://schemas.microsoft.com/office/drawing/2014/main" val="2144394915"/>
                  </a:ext>
                </a:extLst>
              </a:tr>
              <a:tr h="5514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Business Rules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The system shows appropriate errors, that provide the user with information about what kind of mistake he made</a:t>
                      </a:r>
                      <a:endParaRPr lang="en-US" sz="14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468" marR="48468" marT="48468" marB="48468"/>
                </a:tc>
                <a:extLst>
                  <a:ext uri="{0D108BD9-81ED-4DB2-BD59-A6C34878D82A}">
                    <a16:rowId xmlns:a16="http://schemas.microsoft.com/office/drawing/2014/main" val="3910287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67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concept </a:t>
            </a:r>
            <a:r>
              <a:rPr lang="en-US" b="1" dirty="0" smtClean="0"/>
              <a:t>model of Tennis-NET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Рисунок 3" descr="C:\Users\ghost\Downloads\Untitled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99" y="1810294"/>
            <a:ext cx="5052060" cy="477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92" y="3108961"/>
            <a:ext cx="350520" cy="21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90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process </a:t>
            </a:r>
            <a:r>
              <a:rPr lang="en-US" b="1" dirty="0" smtClean="0"/>
              <a:t>of Tennis-NET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Рисунок 3" descr="C:\Users\ghost\Downloads\Untitled Diagram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00" y="1982287"/>
            <a:ext cx="9135700" cy="3930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88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</a:t>
            </a:r>
            <a:r>
              <a:rPr lang="en-US" b="1" dirty="0" smtClean="0"/>
              <a:t>case diagram for Tennis-NET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Рисунок 3" descr="C:\Users\ghost\Downloads\Untitled Diagra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37" y="1576387"/>
            <a:ext cx="7151325" cy="4798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90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</a:t>
            </a:r>
            <a:r>
              <a:rPr lang="en-US" b="1" dirty="0" smtClean="0"/>
              <a:t>case description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48463"/>
              </p:ext>
            </p:extLst>
          </p:nvPr>
        </p:nvGraphicFramePr>
        <p:xfrm>
          <a:off x="3224350" y="1354177"/>
          <a:ext cx="5895699" cy="5503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6706">
                  <a:extLst>
                    <a:ext uri="{9D8B030D-6E8A-4147-A177-3AD203B41FA5}">
                      <a16:colId xmlns:a16="http://schemas.microsoft.com/office/drawing/2014/main" val="1693799320"/>
                    </a:ext>
                  </a:extLst>
                </a:gridCol>
                <a:gridCol w="4578993">
                  <a:extLst>
                    <a:ext uri="{9D8B030D-6E8A-4147-A177-3AD203B41FA5}">
                      <a16:colId xmlns:a16="http://schemas.microsoft.com/office/drawing/2014/main" val="3824260112"/>
                    </a:ext>
                  </a:extLst>
                </a:gridCol>
              </a:tblGrid>
              <a:tr h="280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559" marR="41559" marT="41559" marB="4155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CRUD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559" marR="41559" marT="41559" marB="41559"/>
                </a:tc>
                <a:extLst>
                  <a:ext uri="{0D108BD9-81ED-4DB2-BD59-A6C34878D82A}">
                    <a16:rowId xmlns:a16="http://schemas.microsoft.com/office/drawing/2014/main" val="1490533945"/>
                  </a:ext>
                </a:extLst>
              </a:tr>
              <a:tr h="280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Initiator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559" marR="41559" marT="41559" marB="4155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&amp; Admin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559" marR="41559" marT="41559" marB="41559"/>
                </a:tc>
                <a:extLst>
                  <a:ext uri="{0D108BD9-81ED-4DB2-BD59-A6C34878D82A}">
                    <a16:rowId xmlns:a16="http://schemas.microsoft.com/office/drawing/2014/main" val="2251839542"/>
                  </a:ext>
                </a:extLst>
              </a:tr>
              <a:tr h="280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Goal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559" marR="41559" marT="41559" marB="4155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create, show, update or delete information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559" marR="41559" marT="41559" marB="41559"/>
                </a:tc>
                <a:extLst>
                  <a:ext uri="{0D108BD9-81ED-4DB2-BD59-A6C34878D82A}">
                    <a16:rowId xmlns:a16="http://schemas.microsoft.com/office/drawing/2014/main" val="2663134375"/>
                  </a:ext>
                </a:extLst>
              </a:tr>
              <a:tr h="508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559" marR="41559" marT="41559" marB="4155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authorized user is on the Tennis-Net platform, the user opened a definite web-page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559" marR="41559" marT="41559" marB="41559"/>
                </a:tc>
                <a:extLst>
                  <a:ext uri="{0D108BD9-81ED-4DB2-BD59-A6C34878D82A}">
                    <a16:rowId xmlns:a16="http://schemas.microsoft.com/office/drawing/2014/main" val="231134603"/>
                  </a:ext>
                </a:extLst>
              </a:tr>
              <a:tr h="41530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559" marR="41559" marT="41559" marB="4155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Create: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user inputs data into html-forms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user presses “submit” button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user is redirected to the “success” page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Read: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user presses “show” button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all the information being presented in tables is shown to the user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Update: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user chooses an exact subject in the table by pressing its “modify” button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a window with html-form for a new data is opened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user fills in html-forms with a new data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user presses “modify” button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user is redirected to the “success” page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Delete: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user presses “delete” button in the row of a subject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subject gets deleted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559" marR="41559" marT="41559" marB="41559"/>
                </a:tc>
                <a:extLst>
                  <a:ext uri="{0D108BD9-81ED-4DB2-BD59-A6C34878D82A}">
                    <a16:rowId xmlns:a16="http://schemas.microsoft.com/office/drawing/2014/main" val="4119696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0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03101"/>
              </p:ext>
            </p:extLst>
          </p:nvPr>
        </p:nvGraphicFramePr>
        <p:xfrm>
          <a:off x="3372308" y="34836"/>
          <a:ext cx="5571395" cy="6786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278">
                  <a:extLst>
                    <a:ext uri="{9D8B030D-6E8A-4147-A177-3AD203B41FA5}">
                      <a16:colId xmlns:a16="http://schemas.microsoft.com/office/drawing/2014/main" val="2256348762"/>
                    </a:ext>
                  </a:extLst>
                </a:gridCol>
                <a:gridCol w="4327117">
                  <a:extLst>
                    <a:ext uri="{9D8B030D-6E8A-4147-A177-3AD203B41FA5}">
                      <a16:colId xmlns:a16="http://schemas.microsoft.com/office/drawing/2014/main" val="613429707"/>
                    </a:ext>
                  </a:extLst>
                </a:gridCol>
              </a:tblGrid>
              <a:tr h="6034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Alternative Flow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511" marR="53511" marT="53511" marB="5351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Create: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user inputs data into html-forms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user presses “submit” button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user is redirected to the “fail” page whenever an error occurred or some creational constraints are met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Read: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user presses “show” button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user gets message “No content” if there is nothing to show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Update: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user chooses an exact subject in the table by pressing its “modify” button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a window with html-form for a new data is opened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user fills in html-forms with a new data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user presses “modify” button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user is redirected to the “fail” page if an error occurred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Delete: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user presses “delete” button in the row of a subject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500" dirty="0">
                          <a:effectLst/>
                        </a:rPr>
                        <a:t>subject is not deleted due to an error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511" marR="53511" marT="53511" marB="53511"/>
                </a:tc>
                <a:extLst>
                  <a:ext uri="{0D108BD9-81ED-4DB2-BD59-A6C34878D82A}">
                    <a16:rowId xmlns:a16="http://schemas.microsoft.com/office/drawing/2014/main" val="1431360186"/>
                  </a:ext>
                </a:extLst>
              </a:tr>
              <a:tr h="601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Business Rules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511" marR="53511" marT="53511" marB="53511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 dirty="0">
                          <a:effectLst/>
                        </a:rPr>
                        <a:t>The System shows appropriate errors when it is needed</a:t>
                      </a:r>
                      <a:endParaRPr lang="en-US" sz="15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511" marR="53511" marT="53511" marB="53511"/>
                </a:tc>
                <a:extLst>
                  <a:ext uri="{0D108BD9-81ED-4DB2-BD59-A6C34878D82A}">
                    <a16:rowId xmlns:a16="http://schemas.microsoft.com/office/drawing/2014/main" val="306357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68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38398"/>
              </p:ext>
            </p:extLst>
          </p:nvPr>
        </p:nvGraphicFramePr>
        <p:xfrm>
          <a:off x="3227613" y="1567543"/>
          <a:ext cx="6447609" cy="3927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966">
                  <a:extLst>
                    <a:ext uri="{9D8B030D-6E8A-4147-A177-3AD203B41FA5}">
                      <a16:colId xmlns:a16="http://schemas.microsoft.com/office/drawing/2014/main" val="2318635389"/>
                    </a:ext>
                  </a:extLst>
                </a:gridCol>
                <a:gridCol w="5007643">
                  <a:extLst>
                    <a:ext uri="{9D8B030D-6E8A-4147-A177-3AD203B41FA5}">
                      <a16:colId xmlns:a16="http://schemas.microsoft.com/office/drawing/2014/main" val="3797262050"/>
                    </a:ext>
                  </a:extLst>
                </a:gridCol>
              </a:tblGrid>
              <a:tr h="380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Search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9115849"/>
                  </a:ext>
                </a:extLst>
              </a:tr>
              <a:tr h="380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Initiator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Customer &amp; Admin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3909244"/>
                  </a:ext>
                </a:extLst>
              </a:tr>
              <a:tr h="380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Goal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Find data filtered by some order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25832093"/>
                  </a:ext>
                </a:extLst>
              </a:tr>
              <a:tr h="630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Pre-Conditions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An authorized user is on the Tennis-Net platform, on searching web-page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81951824"/>
                  </a:ext>
                </a:extLst>
              </a:tr>
              <a:tr h="630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Main Scenario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>
                          <a:effectLst/>
                        </a:rPr>
                        <a:t>an authorized user applies searching filters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>
                          <a:effectLst/>
                        </a:rPr>
                        <a:t>the system shows filtered data</a:t>
                      </a:r>
                      <a:endParaRPr lang="en-US" sz="1500" u="none" strike="noStrike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42242339"/>
                  </a:ext>
                </a:extLst>
              </a:tr>
              <a:tr h="630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Alternative Flow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>
                          <a:effectLst/>
                        </a:rPr>
                        <a:t>an authorized user applies searching filters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>
                          <a:effectLst/>
                        </a:rPr>
                        <a:t>user gets message “No content” if there is nothing to show</a:t>
                      </a:r>
                      <a:endParaRPr lang="en-US" sz="1500" u="none" strike="noStrike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14245871"/>
                  </a:ext>
                </a:extLst>
              </a:tr>
              <a:tr h="630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Business Rules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 dirty="0">
                          <a:effectLst/>
                        </a:rPr>
                        <a:t>The user can search subjects ordered by different categories dependable on the type of subject</a:t>
                      </a:r>
                      <a:endParaRPr lang="en-US" sz="15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17600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23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7017"/>
              </p:ext>
            </p:extLst>
          </p:nvPr>
        </p:nvGraphicFramePr>
        <p:xfrm>
          <a:off x="2772290" y="766356"/>
          <a:ext cx="6284623" cy="5581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565">
                  <a:extLst>
                    <a:ext uri="{9D8B030D-6E8A-4147-A177-3AD203B41FA5}">
                      <a16:colId xmlns:a16="http://schemas.microsoft.com/office/drawing/2014/main" val="3296806813"/>
                    </a:ext>
                  </a:extLst>
                </a:gridCol>
                <a:gridCol w="4881058">
                  <a:extLst>
                    <a:ext uri="{9D8B030D-6E8A-4147-A177-3AD203B41FA5}">
                      <a16:colId xmlns:a16="http://schemas.microsoft.com/office/drawing/2014/main" val="3298647572"/>
                    </a:ext>
                  </a:extLst>
                </a:gridCol>
              </a:tblGrid>
              <a:tr h="380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Commit and pay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extLst>
                  <a:ext uri="{0D108BD9-81ED-4DB2-BD59-A6C34878D82A}">
                    <a16:rowId xmlns:a16="http://schemas.microsoft.com/office/drawing/2014/main" val="516263449"/>
                  </a:ext>
                </a:extLst>
              </a:tr>
              <a:tr h="380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Initiator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Customer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extLst>
                  <a:ext uri="{0D108BD9-81ED-4DB2-BD59-A6C34878D82A}">
                    <a16:rowId xmlns:a16="http://schemas.microsoft.com/office/drawing/2014/main" val="2862551432"/>
                  </a:ext>
                </a:extLst>
              </a:tr>
              <a:tr h="380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Goal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To pay for reserved tennis courts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extLst>
                  <a:ext uri="{0D108BD9-81ED-4DB2-BD59-A6C34878D82A}">
                    <a16:rowId xmlns:a16="http://schemas.microsoft.com/office/drawing/2014/main" val="2055250759"/>
                  </a:ext>
                </a:extLst>
              </a:tr>
              <a:tr h="617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Pre-Conditions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An authorized user is on the Tennis-Net platform, he reserved desirable tennis courts, he is on the page of the reserved courts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extLst>
                  <a:ext uri="{0D108BD9-81ED-4DB2-BD59-A6C34878D82A}">
                    <a16:rowId xmlns:a16="http://schemas.microsoft.com/office/drawing/2014/main" val="3504866859"/>
                  </a:ext>
                </a:extLst>
              </a:tr>
              <a:tr h="1565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Main Scenario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>
                          <a:effectLst/>
                        </a:rPr>
                        <a:t>user asks for paying for the courts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>
                          <a:effectLst/>
                        </a:rPr>
                        <a:t>user is offered payments methods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>
                          <a:effectLst/>
                        </a:rPr>
                        <a:t>user chooses payment method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500" u="none" strike="noStrike">
                          <a:effectLst/>
                        </a:rPr>
                        <a:t>user make</a:t>
                      </a:r>
                      <a:r>
                        <a:rPr lang="en-US" sz="1500" u="none" strike="noStrike">
                          <a:effectLst/>
                        </a:rPr>
                        <a:t>s</a:t>
                      </a:r>
                      <a:r>
                        <a:rPr lang="ru-RU" sz="1500" u="none" strike="noStrike">
                          <a:effectLst/>
                        </a:rPr>
                        <a:t> a payment</a:t>
                      </a:r>
                      <a:endParaRPr lang="en-US" sz="15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>
                          <a:effectLst/>
                        </a:rPr>
                        <a:t>user is redirected to the “successful payment” page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>
                          <a:effectLst/>
                        </a:rPr>
                        <a:t>user is sent the bill to the via email</a:t>
                      </a:r>
                      <a:endParaRPr lang="en-US" sz="1500" u="none" strike="noStrike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extLst>
                  <a:ext uri="{0D108BD9-81ED-4DB2-BD59-A6C34878D82A}">
                    <a16:rowId xmlns:a16="http://schemas.microsoft.com/office/drawing/2014/main" val="381647426"/>
                  </a:ext>
                </a:extLst>
              </a:tr>
              <a:tr h="1802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Alternative Flow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 dirty="0">
                          <a:effectLst/>
                        </a:rPr>
                        <a:t>user asks for paying for the courts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 dirty="0">
                          <a:effectLst/>
                        </a:rPr>
                        <a:t>user is offered payments methods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 dirty="0">
                          <a:effectLst/>
                        </a:rPr>
                        <a:t>user chooses payment method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500" u="none" strike="noStrike" dirty="0" err="1">
                          <a:effectLst/>
                        </a:rPr>
                        <a:t>user</a:t>
                      </a:r>
                      <a:r>
                        <a:rPr lang="ru-RU" sz="1500" u="none" strike="noStrike" dirty="0">
                          <a:effectLst/>
                        </a:rPr>
                        <a:t> </a:t>
                      </a:r>
                      <a:r>
                        <a:rPr lang="ru-RU" sz="1500" u="none" strike="noStrike" dirty="0" err="1">
                          <a:effectLst/>
                        </a:rPr>
                        <a:t>make</a:t>
                      </a:r>
                      <a:r>
                        <a:rPr lang="en-US" sz="1500" u="none" strike="noStrike" dirty="0">
                          <a:effectLst/>
                        </a:rPr>
                        <a:t>s</a:t>
                      </a:r>
                      <a:r>
                        <a:rPr lang="ru-RU" sz="1500" u="none" strike="noStrike" dirty="0">
                          <a:effectLst/>
                        </a:rPr>
                        <a:t> a </a:t>
                      </a:r>
                      <a:r>
                        <a:rPr lang="ru-RU" sz="1500" u="none" strike="noStrike" dirty="0" err="1">
                          <a:effectLst/>
                        </a:rPr>
                        <a:t>payment</a:t>
                      </a:r>
                      <a:endParaRPr lang="en-US" sz="15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u="none" strike="noStrike" dirty="0">
                          <a:effectLst/>
                        </a:rPr>
                        <a:t>user is redirected to the “unsuccessful payment” page due to internal server error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08" marR="50008" marT="50008" marB="50008"/>
                </a:tc>
                <a:extLst>
                  <a:ext uri="{0D108BD9-81ED-4DB2-BD59-A6C34878D82A}">
                    <a16:rowId xmlns:a16="http://schemas.microsoft.com/office/drawing/2014/main" val="368027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51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98076"/>
              </p:ext>
            </p:extLst>
          </p:nvPr>
        </p:nvGraphicFramePr>
        <p:xfrm>
          <a:off x="3472120" y="825434"/>
          <a:ext cx="5645755" cy="5204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885">
                  <a:extLst>
                    <a:ext uri="{9D8B030D-6E8A-4147-A177-3AD203B41FA5}">
                      <a16:colId xmlns:a16="http://schemas.microsoft.com/office/drawing/2014/main" val="2618695636"/>
                    </a:ext>
                  </a:extLst>
                </a:gridCol>
                <a:gridCol w="4384870">
                  <a:extLst>
                    <a:ext uri="{9D8B030D-6E8A-4147-A177-3AD203B41FA5}">
                      <a16:colId xmlns:a16="http://schemas.microsoft.com/office/drawing/2014/main" val="3470441891"/>
                    </a:ext>
                  </a:extLst>
                </a:gridCol>
              </a:tblGrid>
              <a:tr h="219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extLst>
                  <a:ext uri="{0D108BD9-81ED-4DB2-BD59-A6C34878D82A}">
                    <a16:rowId xmlns:a16="http://schemas.microsoft.com/office/drawing/2014/main" val="263817480"/>
                  </a:ext>
                </a:extLst>
              </a:tr>
              <a:tr h="219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Initiator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Unauthorized user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extLst>
                  <a:ext uri="{0D108BD9-81ED-4DB2-BD59-A6C34878D82A}">
                    <a16:rowId xmlns:a16="http://schemas.microsoft.com/office/drawing/2014/main" val="973228031"/>
                  </a:ext>
                </a:extLst>
              </a:tr>
              <a:tr h="3555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Goal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register on the Tennis-Net platform to be able to reserve courts online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extLst>
                  <a:ext uri="{0D108BD9-81ED-4DB2-BD59-A6C34878D82A}">
                    <a16:rowId xmlns:a16="http://schemas.microsoft.com/office/drawing/2014/main" val="2723879976"/>
                  </a:ext>
                </a:extLst>
              </a:tr>
              <a:tr h="3555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unauthorized user is on the Tennis-Net platform, on the registration page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extLst>
                  <a:ext uri="{0D108BD9-81ED-4DB2-BD59-A6C34878D82A}">
                    <a16:rowId xmlns:a16="http://schemas.microsoft.com/office/drawing/2014/main" val="2204791826"/>
                  </a:ext>
                </a:extLst>
              </a:tr>
              <a:tr h="90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u="none" strike="noStrike">
                          <a:effectLst/>
                        </a:rPr>
                        <a:t>user fills out the form, providing necessary information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u="none" strike="noStrike">
                          <a:effectLst/>
                        </a:rPr>
                        <a:t>us</a:t>
                      </a:r>
                      <a:r>
                        <a:rPr lang="ru-RU" sz="1200" u="none" strike="noStrike">
                          <a:effectLst/>
                        </a:rPr>
                        <a:t>er submits the form</a:t>
                      </a:r>
                      <a:endParaRPr lang="en-US" sz="12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u="none" strike="noStrike">
                          <a:effectLst/>
                        </a:rPr>
                        <a:t>system checks the correctness of the entered data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u="none" strike="noStrike">
                          <a:effectLst/>
                        </a:rPr>
                        <a:t>s</a:t>
                      </a:r>
                      <a:r>
                        <a:rPr lang="ru-RU" sz="1200" u="none" strike="noStrike">
                          <a:effectLst/>
                        </a:rPr>
                        <a:t>ystem registers the </a:t>
                      </a:r>
                      <a:r>
                        <a:rPr lang="en-US" sz="1200" u="none" strike="noStrike">
                          <a:effectLst/>
                        </a:rPr>
                        <a:t>u</a:t>
                      </a:r>
                      <a:r>
                        <a:rPr lang="ru-RU" sz="1200" u="none" strike="noStrike">
                          <a:effectLst/>
                        </a:rPr>
                        <a:t>ser</a:t>
                      </a:r>
                      <a:endParaRPr lang="en-US" sz="12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u="none" strike="noStrike">
                          <a:effectLst/>
                        </a:rPr>
                        <a:t>system notifies the user of successful registration and  redirects him to the log in page </a:t>
                      </a:r>
                      <a:endParaRPr lang="en-US" sz="1200" u="none" strike="noStrike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extLst>
                  <a:ext uri="{0D108BD9-81ED-4DB2-BD59-A6C34878D82A}">
                    <a16:rowId xmlns:a16="http://schemas.microsoft.com/office/drawing/2014/main" val="4071252917"/>
                  </a:ext>
                </a:extLst>
              </a:tr>
              <a:tr h="10383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Alternative Flow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user didn’t fill in the required fields or filled in incorrectly.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1. The system notifies the user about failed submitting.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2. return to step 1.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System failed to register the User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u="none" strike="noStrike">
                          <a:effectLst/>
                        </a:rPr>
                        <a:t>The System notifies the User about unsuccessful attempt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u="none" strike="noStrike">
                          <a:effectLst/>
                        </a:rPr>
                        <a:t>Return to step 1</a:t>
                      </a:r>
                      <a:endParaRPr lang="en-US" sz="1200" u="none" strike="noStrike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extLst>
                  <a:ext uri="{0D108BD9-81ED-4DB2-BD59-A6C34878D82A}">
                    <a16:rowId xmlns:a16="http://schemas.microsoft.com/office/drawing/2014/main" val="235133638"/>
                  </a:ext>
                </a:extLst>
              </a:tr>
              <a:tr h="4921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Business Rules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u="none" strike="noStrike" dirty="0">
                          <a:effectLst/>
                        </a:rPr>
                        <a:t>The required fields are specially marked.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u="none" strike="noStrike" dirty="0">
                          <a:effectLst/>
                        </a:rPr>
                        <a:t>When it’s necessary to fill in the field in a special format, the user is notified about it.</a:t>
                      </a:r>
                      <a:endParaRPr lang="en-US" sz="12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230" marR="41230" marT="41230" marB="41230"/>
                </a:tc>
                <a:extLst>
                  <a:ext uri="{0D108BD9-81ED-4DB2-BD59-A6C34878D82A}">
                    <a16:rowId xmlns:a16="http://schemas.microsoft.com/office/drawing/2014/main" val="320502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962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</TotalTime>
  <Words>811</Words>
  <Application>Microsoft Office PowerPoint</Application>
  <PresentationFormat>Широкоэкранный</PresentationFormat>
  <Paragraphs>135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Презентация PowerPoint</vt:lpstr>
      <vt:lpstr>Business concept model of Tennis-NET </vt:lpstr>
      <vt:lpstr>Business process of Tennis-NET </vt:lpstr>
      <vt:lpstr>Use case diagram for Tennis-NET </vt:lpstr>
      <vt:lpstr>Use case description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GhoT GhoT</dc:creator>
  <cp:lastModifiedBy>GhoT GhoT</cp:lastModifiedBy>
  <cp:revision>2</cp:revision>
  <dcterms:created xsi:type="dcterms:W3CDTF">2021-03-15T12:10:01Z</dcterms:created>
  <dcterms:modified xsi:type="dcterms:W3CDTF">2021-03-15T12:19:41Z</dcterms:modified>
</cp:coreProperties>
</file>