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8" r:id="rId2"/>
    <p:sldId id="259" r:id="rId3"/>
    <p:sldId id="260" r:id="rId4"/>
    <p:sldId id="261"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677F71D-B32C-4F18-C385-F282A938D546}" v="25" dt="2025-07-24T13:07:30.588"/>
    <p1510:client id="{74376009-63E4-85EA-8DE6-1F7BF7C01048}" v="391" dt="2025-07-24T11:15:47.815"/>
    <p1510:client id="{9A9F21F7-7D47-73CB-8AA9-3DCB2A22BF84}" v="27" dt="2025-07-23T16:10:13.636"/>
    <p1510:client id="{B09DFB41-9038-A364-CC70-3E8E20D9D2E2}" v="467" dt="2025-07-24T19:32:27.676"/>
    <p1510:client id="{F2D58F67-F396-AEAE-9C17-53C9F349BFC6}" v="1202" dt="2025-07-24T12:56:58.05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7/24/2025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7/24/2025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7/24/2025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7/24/2025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7/24/2025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7/24/2025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7/24/2025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7/24/2025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7/24/2025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7/24/2025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7/24/2025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US" smtClean="0"/>
              <a:t>7/24/2025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8BF100B-7DC7-34C1-15B2-A73574AA1745}"/>
              </a:ext>
            </a:extLst>
          </p:cNvPr>
          <p:cNvSpPr>
            <a:spLocks noGrp="1"/>
          </p:cNvSpPr>
          <p:nvPr>
            <p:ph idx="1"/>
          </p:nvPr>
        </p:nvSpPr>
        <p:spPr>
          <a:xfrm>
            <a:off x="838200" y="549505"/>
            <a:ext cx="10515600" cy="504615"/>
          </a:xfrm>
        </p:spPr>
        <p:txBody>
          <a:bodyPr vert="horz" lIns="91440" tIns="45720" rIns="91440" bIns="45720" rtlCol="0" anchor="t">
            <a:normAutofit/>
          </a:bodyPr>
          <a:lstStyle/>
          <a:p>
            <a:r>
              <a:rPr lang="en-US" dirty="0"/>
              <a:t>We feed the machine the following program:</a:t>
            </a:r>
          </a:p>
          <a:p>
            <a:endParaRPr lang="en-US" dirty="0"/>
          </a:p>
        </p:txBody>
      </p:sp>
      <p:sp>
        <p:nvSpPr>
          <p:cNvPr id="4" name="TextBox 3">
            <a:extLst>
              <a:ext uri="{FF2B5EF4-FFF2-40B4-BE49-F238E27FC236}">
                <a16:creationId xmlns:a16="http://schemas.microsoft.com/office/drawing/2014/main" id="{B7AE9EA6-0A2D-286E-86BD-876DC7E4B313}"/>
              </a:ext>
            </a:extLst>
          </p:cNvPr>
          <p:cNvSpPr txBox="1"/>
          <p:nvPr/>
        </p:nvSpPr>
        <p:spPr>
          <a:xfrm>
            <a:off x="876822" y="1440493"/>
            <a:ext cx="5052164" cy="34163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Courier New"/>
                <a:ea typeface="+mn-lt"/>
                <a:cs typeface="+mn-lt"/>
              </a:rPr>
              <a:t>loop:</a:t>
            </a:r>
            <a:endParaRPr lang="en-US" dirty="0">
              <a:latin typeface="Courier New"/>
              <a:cs typeface="Courier New"/>
            </a:endParaRPr>
          </a:p>
          <a:p>
            <a:r>
              <a:rPr lang="en-US" dirty="0">
                <a:latin typeface="Courier New"/>
                <a:ea typeface="+mn-lt"/>
                <a:cs typeface="+mn-lt"/>
              </a:rPr>
              <a:t> </a:t>
            </a:r>
            <a:r>
              <a:rPr lang="en-US" err="1">
                <a:latin typeface="Courier New"/>
                <a:ea typeface="+mn-lt"/>
                <a:cs typeface="+mn-lt"/>
              </a:rPr>
              <a:t>flw</a:t>
            </a:r>
            <a:r>
              <a:rPr lang="en-US">
                <a:latin typeface="Courier New"/>
                <a:ea typeface="+mn-lt"/>
                <a:cs typeface="+mn-lt"/>
              </a:rPr>
              <a:t> f1, -4(t0)</a:t>
            </a:r>
            <a:endParaRPr lang="en-US">
              <a:latin typeface="Courier New"/>
              <a:cs typeface="Courier New"/>
            </a:endParaRPr>
          </a:p>
          <a:p>
            <a:r>
              <a:rPr lang="en-US" dirty="0">
                <a:latin typeface="Courier New"/>
                <a:ea typeface="+mn-lt"/>
                <a:cs typeface="+mn-lt"/>
              </a:rPr>
              <a:t> </a:t>
            </a:r>
            <a:r>
              <a:rPr lang="en-US" dirty="0" err="1">
                <a:latin typeface="Courier New"/>
                <a:ea typeface="+mn-lt"/>
                <a:cs typeface="+mn-lt"/>
              </a:rPr>
              <a:t>fmul.s</a:t>
            </a:r>
            <a:r>
              <a:rPr lang="en-US" dirty="0">
                <a:latin typeface="Courier New"/>
                <a:ea typeface="+mn-lt"/>
                <a:cs typeface="+mn-lt"/>
              </a:rPr>
              <a:t> f2, f1, f0</a:t>
            </a:r>
            <a:endParaRPr lang="en-US">
              <a:latin typeface="Courier New"/>
              <a:cs typeface="Courier New"/>
            </a:endParaRPr>
          </a:p>
          <a:p>
            <a:r>
              <a:rPr lang="en-US" dirty="0">
                <a:latin typeface="Courier New"/>
                <a:ea typeface="+mn-lt"/>
                <a:cs typeface="+mn-lt"/>
              </a:rPr>
              <a:t> </a:t>
            </a:r>
            <a:r>
              <a:rPr lang="en-US" dirty="0" err="1">
                <a:latin typeface="Courier New"/>
                <a:ea typeface="+mn-lt"/>
                <a:cs typeface="+mn-lt"/>
              </a:rPr>
              <a:t>fsw</a:t>
            </a:r>
            <a:r>
              <a:rPr lang="en-US" dirty="0">
                <a:latin typeface="Courier New"/>
                <a:ea typeface="+mn-lt"/>
                <a:cs typeface="+mn-lt"/>
              </a:rPr>
              <a:t> f2, -4(t0)</a:t>
            </a:r>
            <a:endParaRPr lang="en-US" dirty="0">
              <a:latin typeface="Courier New"/>
              <a:cs typeface="Courier New"/>
            </a:endParaRPr>
          </a:p>
          <a:p>
            <a:r>
              <a:rPr lang="en-US" dirty="0">
                <a:latin typeface="Courier New"/>
                <a:ea typeface="+mn-lt"/>
                <a:cs typeface="+mn-lt"/>
              </a:rPr>
              <a:t> </a:t>
            </a:r>
            <a:r>
              <a:rPr lang="en-US" dirty="0" err="1">
                <a:latin typeface="Courier New"/>
                <a:ea typeface="+mn-lt"/>
                <a:cs typeface="+mn-lt"/>
              </a:rPr>
              <a:t>addi</a:t>
            </a:r>
            <a:r>
              <a:rPr lang="en-US" dirty="0">
                <a:latin typeface="Courier New"/>
                <a:ea typeface="+mn-lt"/>
                <a:cs typeface="+mn-lt"/>
              </a:rPr>
              <a:t> t0, t0, -4</a:t>
            </a:r>
            <a:endParaRPr lang="en-US" dirty="0">
              <a:latin typeface="Courier New"/>
              <a:cs typeface="Courier New"/>
            </a:endParaRPr>
          </a:p>
          <a:p>
            <a:r>
              <a:rPr lang="en-US" dirty="0">
                <a:latin typeface="Courier New"/>
                <a:ea typeface="+mn-lt"/>
                <a:cs typeface="+mn-lt"/>
              </a:rPr>
              <a:t> </a:t>
            </a:r>
            <a:r>
              <a:rPr lang="en-US" err="1">
                <a:latin typeface="Courier New"/>
                <a:ea typeface="+mn-lt"/>
                <a:cs typeface="+mn-lt"/>
              </a:rPr>
              <a:t>bnez</a:t>
            </a:r>
            <a:r>
              <a:rPr lang="en-US" dirty="0">
                <a:latin typeface="Courier New"/>
                <a:ea typeface="+mn-lt"/>
                <a:cs typeface="+mn-lt"/>
              </a:rPr>
              <a:t> t0, loop</a:t>
            </a:r>
            <a:endParaRPr lang="en-US" dirty="0">
              <a:latin typeface="Courier New"/>
            </a:endParaRPr>
          </a:p>
          <a:p>
            <a:endParaRPr lang="en-US" dirty="0">
              <a:latin typeface="Courier New"/>
              <a:ea typeface="+mn-lt"/>
              <a:cs typeface="+mn-lt"/>
            </a:endParaRPr>
          </a:p>
          <a:p>
            <a:r>
              <a:rPr lang="en-US" dirty="0" err="1">
                <a:latin typeface="Courier New"/>
                <a:ea typeface="+mn-lt"/>
                <a:cs typeface="+mn-lt"/>
              </a:rPr>
              <a:t>fmul.s</a:t>
            </a:r>
            <a:r>
              <a:rPr lang="en-US" dirty="0">
                <a:latin typeface="Courier New"/>
                <a:ea typeface="+mn-lt"/>
                <a:cs typeface="+mn-lt"/>
              </a:rPr>
              <a:t> f3,f2,f4  #just filling</a:t>
            </a:r>
          </a:p>
          <a:p>
            <a:r>
              <a:rPr lang="en-US" dirty="0" err="1">
                <a:latin typeface="Courier New"/>
                <a:ea typeface="+mn-lt"/>
                <a:cs typeface="+mn-lt"/>
              </a:rPr>
              <a:t>fsub.s</a:t>
            </a:r>
            <a:r>
              <a:rPr lang="en-US" dirty="0">
                <a:latin typeface="Courier New"/>
                <a:ea typeface="+mn-lt"/>
                <a:cs typeface="+mn-lt"/>
              </a:rPr>
              <a:t> f5,f1,f2</a:t>
            </a:r>
            <a:endParaRPr lang="en-US" dirty="0">
              <a:latin typeface="Courier New"/>
              <a:cs typeface="Courier New"/>
            </a:endParaRPr>
          </a:p>
          <a:p>
            <a:r>
              <a:rPr lang="en-US" dirty="0" err="1">
                <a:latin typeface="Courier New"/>
                <a:ea typeface="+mn-lt"/>
                <a:cs typeface="+mn-lt"/>
              </a:rPr>
              <a:t>fdiv.s</a:t>
            </a:r>
            <a:r>
              <a:rPr lang="en-US" dirty="0">
                <a:latin typeface="Courier New"/>
                <a:ea typeface="+mn-lt"/>
                <a:cs typeface="+mn-lt"/>
              </a:rPr>
              <a:t> f0,f3,f1</a:t>
            </a:r>
            <a:endParaRPr lang="en-US" dirty="0">
              <a:latin typeface="Courier New"/>
              <a:cs typeface="Courier New"/>
            </a:endParaRPr>
          </a:p>
          <a:p>
            <a:r>
              <a:rPr lang="en-US" err="1">
                <a:latin typeface="Courier New"/>
                <a:ea typeface="+mn-lt"/>
                <a:cs typeface="+mn-lt"/>
              </a:rPr>
              <a:t>fadd.s</a:t>
            </a:r>
            <a:r>
              <a:rPr lang="en-US" dirty="0">
                <a:latin typeface="Courier New"/>
                <a:ea typeface="+mn-lt"/>
                <a:cs typeface="+mn-lt"/>
              </a:rPr>
              <a:t> f1,f5,f2</a:t>
            </a:r>
            <a:endParaRPr lang="en-US" dirty="0">
              <a:latin typeface="Courier New"/>
            </a:endParaRPr>
          </a:p>
          <a:p>
            <a:pPr algn="l"/>
            <a:endParaRPr lang="en-US" dirty="0"/>
          </a:p>
        </p:txBody>
      </p:sp>
      <p:sp>
        <p:nvSpPr>
          <p:cNvPr id="6" name="TextBox 5">
            <a:extLst>
              <a:ext uri="{FF2B5EF4-FFF2-40B4-BE49-F238E27FC236}">
                <a16:creationId xmlns:a16="http://schemas.microsoft.com/office/drawing/2014/main" id="{1BAC4B68-053E-6AE0-175A-B6529457C6F4}"/>
              </a:ext>
            </a:extLst>
          </p:cNvPr>
          <p:cNvSpPr txBox="1"/>
          <p:nvPr/>
        </p:nvSpPr>
        <p:spPr>
          <a:xfrm>
            <a:off x="6492657" y="1336109"/>
            <a:ext cx="5281808"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dirty="0"/>
              <a:t>loads and stores take 2 cycles</a:t>
            </a:r>
          </a:p>
          <a:p>
            <a:pPr marL="285750" indent="-285750">
              <a:buFont typeface="Arial"/>
              <a:buChar char="•"/>
            </a:pPr>
            <a:r>
              <a:rPr lang="en-US" dirty="0"/>
              <a:t>float </a:t>
            </a:r>
            <a:r>
              <a:rPr lang="en-US" dirty="0" err="1"/>
              <a:t>muls</a:t>
            </a:r>
            <a:r>
              <a:rPr lang="en-US" dirty="0"/>
              <a:t>/</a:t>
            </a:r>
            <a:r>
              <a:rPr lang="en-US" dirty="0" err="1"/>
              <a:t>divs</a:t>
            </a:r>
            <a:r>
              <a:rPr lang="en-US" dirty="0"/>
              <a:t> take 4 cycles</a:t>
            </a:r>
          </a:p>
          <a:p>
            <a:pPr marL="285750" indent="-285750">
              <a:buFont typeface="Arial"/>
              <a:buChar char="•"/>
            </a:pPr>
            <a:r>
              <a:rPr lang="en-US" dirty="0"/>
              <a:t>float adds/subs take 3 cycles</a:t>
            </a:r>
          </a:p>
          <a:p>
            <a:pPr marL="285750" indent="-285750">
              <a:buFont typeface="Arial"/>
              <a:buChar char="•"/>
            </a:pPr>
            <a:r>
              <a:rPr lang="en-US" dirty="0"/>
              <a:t>integer operations take 2 cycles</a:t>
            </a:r>
          </a:p>
        </p:txBody>
      </p:sp>
      <p:sp>
        <p:nvSpPr>
          <p:cNvPr id="7" name="TextBox 6">
            <a:extLst>
              <a:ext uri="{FF2B5EF4-FFF2-40B4-BE49-F238E27FC236}">
                <a16:creationId xmlns:a16="http://schemas.microsoft.com/office/drawing/2014/main" id="{4685FB7A-0357-2C0E-7CED-46775B2F4756}"/>
              </a:ext>
            </a:extLst>
          </p:cNvPr>
          <p:cNvSpPr txBox="1"/>
          <p:nvPr/>
        </p:nvSpPr>
        <p:spPr>
          <a:xfrm>
            <a:off x="6523972" y="2943616"/>
            <a:ext cx="5250493"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dirty="0"/>
              <a:t>The branch predictor is correct at the first </a:t>
            </a:r>
            <a:r>
              <a:rPr lang="en-US" dirty="0" err="1">
                <a:latin typeface="Courier New"/>
                <a:cs typeface="Courier New"/>
              </a:rPr>
              <a:t>bnez</a:t>
            </a:r>
            <a:r>
              <a:rPr lang="en-US" dirty="0"/>
              <a:t> instruction and takes the loop.</a:t>
            </a:r>
          </a:p>
          <a:p>
            <a:pPr marL="285750" indent="-285750">
              <a:buFont typeface="Arial"/>
              <a:buChar char="•"/>
            </a:pPr>
            <a:r>
              <a:rPr lang="en-US" dirty="0"/>
              <a:t>The second time it finds the </a:t>
            </a:r>
            <a:r>
              <a:rPr lang="en-US" dirty="0" err="1">
                <a:latin typeface="Courier New"/>
                <a:cs typeface="Courier New"/>
              </a:rPr>
              <a:t>bnez</a:t>
            </a:r>
            <a:r>
              <a:rPr lang="en-US" dirty="0"/>
              <a:t>, it predicts jump and is wrong, the ROB needs to be flushed.</a:t>
            </a:r>
          </a:p>
        </p:txBody>
      </p:sp>
      <p:sp>
        <p:nvSpPr>
          <p:cNvPr id="8" name="TextBox 7">
            <a:extLst>
              <a:ext uri="{FF2B5EF4-FFF2-40B4-BE49-F238E27FC236}">
                <a16:creationId xmlns:a16="http://schemas.microsoft.com/office/drawing/2014/main" id="{92E8C6D5-90CD-5A34-F816-2E232EABCDD3}"/>
              </a:ext>
            </a:extLst>
          </p:cNvPr>
          <p:cNvSpPr txBox="1"/>
          <p:nvPr/>
        </p:nvSpPr>
        <p:spPr>
          <a:xfrm>
            <a:off x="878582" y="5177424"/>
            <a:ext cx="1068711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The loop performs a float vector multiplication by a scalar in </a:t>
            </a:r>
            <a:r>
              <a:rPr lang="en-US">
                <a:latin typeface="Courier New"/>
                <a:cs typeface="Courier New"/>
              </a:rPr>
              <a:t>F0</a:t>
            </a:r>
          </a:p>
        </p:txBody>
      </p:sp>
    </p:spTree>
    <p:extLst>
      <p:ext uri="{BB962C8B-B14F-4D97-AF65-F5344CB8AC3E}">
        <p14:creationId xmlns:p14="http://schemas.microsoft.com/office/powerpoint/2010/main" val="27692036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FA478D-D3F3-4371-4E55-AC7534B7DD2C}"/>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82D30AB-8D48-DD19-2927-5F3A66F67CD0}"/>
              </a:ext>
            </a:extLst>
          </p:cNvPr>
          <p:cNvSpPr>
            <a:spLocks noGrp="1"/>
          </p:cNvSpPr>
          <p:nvPr>
            <p:ph idx="1"/>
          </p:nvPr>
        </p:nvSpPr>
        <p:spPr>
          <a:xfrm>
            <a:off x="747963" y="583446"/>
            <a:ext cx="3557337" cy="2754618"/>
          </a:xfrm>
        </p:spPr>
        <p:txBody>
          <a:bodyPr vert="horz" lIns="91440" tIns="45720" rIns="91440" bIns="45720" rtlCol="0" anchor="t">
            <a:normAutofit/>
          </a:bodyPr>
          <a:lstStyle/>
          <a:p>
            <a:pPr marL="0" indent="0">
              <a:buNone/>
            </a:pPr>
            <a:r>
              <a:rPr lang="en-US" dirty="0"/>
              <a:t>Cycle 7</a:t>
            </a:r>
          </a:p>
          <a:p>
            <a:pPr marL="0" indent="0">
              <a:buNone/>
            </a:pPr>
            <a:r>
              <a:rPr lang="en-US" sz="1600" dirty="0"/>
              <a:t>The load FLW/ROB5 gets operand ROB3/T0 from the ROB.</a:t>
            </a:r>
            <a:endParaRPr lang="en-US" dirty="0"/>
          </a:p>
          <a:p>
            <a:pPr marL="0" indent="0">
              <a:buNone/>
            </a:pPr>
            <a:r>
              <a:rPr lang="en-US" sz="1600" dirty="0"/>
              <a:t>The 2nd FMUL is sent to the RS and the ROB.</a:t>
            </a:r>
          </a:p>
          <a:p>
            <a:pPr marL="0" indent="0">
              <a:buNone/>
            </a:pPr>
            <a:r>
              <a:rPr lang="en-US" sz="1600" dirty="0"/>
              <a:t>Note how registers file for F2 now points to ROB0. </a:t>
            </a:r>
          </a:p>
          <a:p>
            <a:pPr marL="0" indent="0">
              <a:buNone/>
            </a:pPr>
            <a:endParaRPr lang="en-US" sz="1600" dirty="0"/>
          </a:p>
        </p:txBody>
      </p:sp>
      <p:sp>
        <p:nvSpPr>
          <p:cNvPr id="6" name="TextBox 5">
            <a:extLst>
              <a:ext uri="{FF2B5EF4-FFF2-40B4-BE49-F238E27FC236}">
                <a16:creationId xmlns:a16="http://schemas.microsoft.com/office/drawing/2014/main" id="{28BFBCD2-A872-0B0A-F37A-1CB2D3616A9F}"/>
              </a:ext>
            </a:extLst>
          </p:cNvPr>
          <p:cNvSpPr txBox="1"/>
          <p:nvPr/>
        </p:nvSpPr>
        <p:spPr>
          <a:xfrm>
            <a:off x="4810698" y="584425"/>
            <a:ext cx="2511845" cy="369332"/>
          </a:xfrm>
          <a:prstGeom prst="rect">
            <a:avLst/>
          </a:prstGeom>
          <a:noFill/>
          <a:ln w="12700">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t>Inst. Queue.</a:t>
            </a:r>
            <a:endParaRPr lang="en-US"/>
          </a:p>
        </p:txBody>
      </p:sp>
      <p:sp>
        <p:nvSpPr>
          <p:cNvPr id="7" name="TextBox 6">
            <a:extLst>
              <a:ext uri="{FF2B5EF4-FFF2-40B4-BE49-F238E27FC236}">
                <a16:creationId xmlns:a16="http://schemas.microsoft.com/office/drawing/2014/main" id="{EC85FAC8-2224-3CC8-4429-5DE4EFB68421}"/>
              </a:ext>
            </a:extLst>
          </p:cNvPr>
          <p:cNvSpPr txBox="1"/>
          <p:nvPr/>
        </p:nvSpPr>
        <p:spPr>
          <a:xfrm>
            <a:off x="8382629" y="97126"/>
            <a:ext cx="2511845" cy="369332"/>
          </a:xfrm>
          <a:prstGeom prst="rect">
            <a:avLst/>
          </a:prstGeom>
          <a:noFill/>
          <a:ln w="12700">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t>Reorder Buffer</a:t>
            </a:r>
          </a:p>
        </p:txBody>
      </p:sp>
      <p:sp>
        <p:nvSpPr>
          <p:cNvPr id="9" name="TextBox 8">
            <a:extLst>
              <a:ext uri="{FF2B5EF4-FFF2-40B4-BE49-F238E27FC236}">
                <a16:creationId xmlns:a16="http://schemas.microsoft.com/office/drawing/2014/main" id="{8A7AEA54-A84B-8378-EA21-793BEE0751C5}"/>
              </a:ext>
            </a:extLst>
          </p:cNvPr>
          <p:cNvSpPr txBox="1"/>
          <p:nvPr/>
        </p:nvSpPr>
        <p:spPr>
          <a:xfrm>
            <a:off x="10095438" y="2984703"/>
            <a:ext cx="1631945" cy="369332"/>
          </a:xfrm>
          <a:prstGeom prst="rect">
            <a:avLst/>
          </a:prstGeom>
          <a:noFill/>
          <a:ln w="12700">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t>Registers</a:t>
            </a:r>
          </a:p>
        </p:txBody>
      </p:sp>
      <p:sp>
        <p:nvSpPr>
          <p:cNvPr id="10" name="TextBox 9">
            <a:extLst>
              <a:ext uri="{FF2B5EF4-FFF2-40B4-BE49-F238E27FC236}">
                <a16:creationId xmlns:a16="http://schemas.microsoft.com/office/drawing/2014/main" id="{7EB01B4A-D3E0-04CB-872D-4C90C706495D}"/>
              </a:ext>
            </a:extLst>
          </p:cNvPr>
          <p:cNvSpPr txBox="1"/>
          <p:nvPr/>
        </p:nvSpPr>
        <p:spPr>
          <a:xfrm>
            <a:off x="991543" y="3867020"/>
            <a:ext cx="1358819" cy="369332"/>
          </a:xfrm>
          <a:prstGeom prst="rect">
            <a:avLst/>
          </a:prstGeom>
          <a:noFill/>
          <a:ln w="12700">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t>Load Buffer</a:t>
            </a:r>
          </a:p>
        </p:txBody>
      </p:sp>
      <p:sp>
        <p:nvSpPr>
          <p:cNvPr id="11" name="TextBox 10">
            <a:extLst>
              <a:ext uri="{FF2B5EF4-FFF2-40B4-BE49-F238E27FC236}">
                <a16:creationId xmlns:a16="http://schemas.microsoft.com/office/drawing/2014/main" id="{84135215-B048-71AC-E538-90A64F9410A2}"/>
              </a:ext>
            </a:extLst>
          </p:cNvPr>
          <p:cNvSpPr txBox="1"/>
          <p:nvPr/>
        </p:nvSpPr>
        <p:spPr>
          <a:xfrm>
            <a:off x="2986782" y="3836941"/>
            <a:ext cx="2912896" cy="369332"/>
          </a:xfrm>
          <a:prstGeom prst="rect">
            <a:avLst/>
          </a:prstGeom>
          <a:noFill/>
          <a:ln w="12700">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t> Reservation Station (FP)</a:t>
            </a:r>
          </a:p>
        </p:txBody>
      </p:sp>
      <p:sp>
        <p:nvSpPr>
          <p:cNvPr id="12" name="TextBox 11">
            <a:extLst>
              <a:ext uri="{FF2B5EF4-FFF2-40B4-BE49-F238E27FC236}">
                <a16:creationId xmlns:a16="http://schemas.microsoft.com/office/drawing/2014/main" id="{B856CDDC-A9F8-F60F-FDB5-D64A04D819D7}"/>
              </a:ext>
            </a:extLst>
          </p:cNvPr>
          <p:cNvSpPr txBox="1"/>
          <p:nvPr/>
        </p:nvSpPr>
        <p:spPr>
          <a:xfrm>
            <a:off x="6475939" y="3816888"/>
            <a:ext cx="2722397" cy="369332"/>
          </a:xfrm>
          <a:prstGeom prst="rect">
            <a:avLst/>
          </a:prstGeom>
          <a:noFill/>
          <a:ln w="12700">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t>Reservation Station (Int)</a:t>
            </a:r>
          </a:p>
        </p:txBody>
      </p:sp>
      <p:sp>
        <p:nvSpPr>
          <p:cNvPr id="13" name="Arrow: Left-Right 12">
            <a:extLst>
              <a:ext uri="{FF2B5EF4-FFF2-40B4-BE49-F238E27FC236}">
                <a16:creationId xmlns:a16="http://schemas.microsoft.com/office/drawing/2014/main" id="{565E6460-721A-D6F3-6DF4-239B9433BCB9}"/>
              </a:ext>
            </a:extLst>
          </p:cNvPr>
          <p:cNvSpPr/>
          <p:nvPr/>
        </p:nvSpPr>
        <p:spPr>
          <a:xfrm>
            <a:off x="300789" y="6167033"/>
            <a:ext cx="11794933" cy="560625"/>
          </a:xfrm>
          <a:prstGeom prst="leftRightArrow">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Common Data Bus</a:t>
            </a:r>
          </a:p>
        </p:txBody>
      </p:sp>
      <p:graphicFrame>
        <p:nvGraphicFramePr>
          <p:cNvPr id="15" name="Table 14">
            <a:extLst>
              <a:ext uri="{FF2B5EF4-FFF2-40B4-BE49-F238E27FC236}">
                <a16:creationId xmlns:a16="http://schemas.microsoft.com/office/drawing/2014/main" id="{AC9773E8-1276-D2DF-AC48-A0B297EE0769}"/>
              </a:ext>
            </a:extLst>
          </p:cNvPr>
          <p:cNvGraphicFramePr>
            <a:graphicFrameLocks noGrp="1"/>
          </p:cNvGraphicFramePr>
          <p:nvPr>
            <p:extLst>
              <p:ext uri="{D42A27DB-BD31-4B8C-83A1-F6EECF244321}">
                <p14:modId xmlns:p14="http://schemas.microsoft.com/office/powerpoint/2010/main" val="614784932"/>
              </p:ext>
            </p:extLst>
          </p:nvPr>
        </p:nvGraphicFramePr>
        <p:xfrm>
          <a:off x="988996" y="4261665"/>
          <a:ext cx="1353552" cy="1097280"/>
        </p:xfrm>
        <a:graphic>
          <a:graphicData uri="http://schemas.openxmlformats.org/drawingml/2006/table">
            <a:tbl>
              <a:tblPr firstRow="1" bandRow="1">
                <a:tableStyleId>{5940675A-B579-460E-94D1-54222C63F5DA}</a:tableStyleId>
              </a:tblPr>
              <a:tblGrid>
                <a:gridCol w="676776">
                  <a:extLst>
                    <a:ext uri="{9D8B030D-6E8A-4147-A177-3AD203B41FA5}">
                      <a16:colId xmlns:a16="http://schemas.microsoft.com/office/drawing/2014/main" val="2447277747"/>
                    </a:ext>
                  </a:extLst>
                </a:gridCol>
                <a:gridCol w="676776">
                  <a:extLst>
                    <a:ext uri="{9D8B030D-6E8A-4147-A177-3AD203B41FA5}">
                      <a16:colId xmlns:a16="http://schemas.microsoft.com/office/drawing/2014/main" val="3543431547"/>
                    </a:ext>
                  </a:extLst>
                </a:gridCol>
              </a:tblGrid>
              <a:tr h="270710">
                <a:tc>
                  <a:txBody>
                    <a:bodyPr/>
                    <a:lstStyle/>
                    <a:p>
                      <a:pPr algn="ctr"/>
                      <a:r>
                        <a:rPr lang="en-US" sz="1200" dirty="0">
                          <a:latin typeface="Arial"/>
                        </a:rPr>
                        <a:t>0</a:t>
                      </a:r>
                    </a:p>
                  </a:txBody>
                  <a:tcPr/>
                </a:tc>
                <a:tc>
                  <a:txBody>
                    <a:bodyPr/>
                    <a:lstStyle/>
                    <a:p>
                      <a:pPr lvl="0" algn="ctr">
                        <a:buNone/>
                      </a:pPr>
                      <a:r>
                        <a:rPr lang="en-US" sz="1200" dirty="0">
                          <a:latin typeface="Arial"/>
                        </a:rPr>
                        <a:t>ROB5</a:t>
                      </a:r>
                    </a:p>
                  </a:txBody>
                  <a:tcPr/>
                </a:tc>
                <a:extLst>
                  <a:ext uri="{0D108BD9-81ED-4DB2-BD59-A6C34878D82A}">
                    <a16:rowId xmlns:a16="http://schemas.microsoft.com/office/drawing/2014/main" val="1837699999"/>
                  </a:ext>
                </a:extLst>
              </a:tr>
              <a:tr h="0">
                <a:tc>
                  <a:txBody>
                    <a:bodyPr/>
                    <a:lstStyle/>
                    <a:p>
                      <a:pPr lvl="0" algn="ctr">
                        <a:buNone/>
                      </a:pPr>
                      <a:endParaRPr lang="en-US" sz="1200" dirty="0" err="1">
                        <a:latin typeface="Arial"/>
                      </a:endParaRPr>
                    </a:p>
                  </a:txBody>
                  <a:tcPr/>
                </a:tc>
                <a:tc>
                  <a:txBody>
                    <a:bodyPr/>
                    <a:lstStyle/>
                    <a:p>
                      <a:pPr lvl="0" algn="ctr">
                        <a:buNone/>
                      </a:pPr>
                      <a:endParaRPr lang="en-US" sz="1200" dirty="0">
                        <a:latin typeface="Arial"/>
                      </a:endParaRPr>
                    </a:p>
                  </a:txBody>
                  <a:tcPr/>
                </a:tc>
                <a:extLst>
                  <a:ext uri="{0D108BD9-81ED-4DB2-BD59-A6C34878D82A}">
                    <a16:rowId xmlns:a16="http://schemas.microsoft.com/office/drawing/2014/main" val="313986062"/>
                  </a:ext>
                </a:extLst>
              </a:tr>
              <a:tr h="0">
                <a:tc>
                  <a:txBody>
                    <a:bodyPr/>
                    <a:lstStyle/>
                    <a:p>
                      <a:pPr lvl="0" algn="ctr">
                        <a:buNone/>
                      </a:pPr>
                      <a:endParaRPr lang="en-US" sz="1200" dirty="0" err="1">
                        <a:latin typeface="Arial"/>
                      </a:endParaRPr>
                    </a:p>
                  </a:txBody>
                  <a:tcPr/>
                </a:tc>
                <a:tc>
                  <a:txBody>
                    <a:bodyPr/>
                    <a:lstStyle/>
                    <a:p>
                      <a:pPr lvl="0" algn="ctr">
                        <a:buNone/>
                      </a:pPr>
                      <a:endParaRPr lang="en-US" sz="1200" dirty="0">
                        <a:latin typeface="Arial"/>
                      </a:endParaRPr>
                    </a:p>
                  </a:txBody>
                  <a:tcPr/>
                </a:tc>
                <a:extLst>
                  <a:ext uri="{0D108BD9-81ED-4DB2-BD59-A6C34878D82A}">
                    <a16:rowId xmlns:a16="http://schemas.microsoft.com/office/drawing/2014/main" val="1009846468"/>
                  </a:ext>
                </a:extLst>
              </a:tr>
              <a:tr h="0">
                <a:tc>
                  <a:txBody>
                    <a:bodyPr/>
                    <a:lstStyle/>
                    <a:p>
                      <a:pPr lvl="0" algn="ctr">
                        <a:buNone/>
                      </a:pPr>
                      <a:endParaRPr lang="en-US" sz="1200" dirty="0" err="1">
                        <a:latin typeface="Arial"/>
                      </a:endParaRPr>
                    </a:p>
                  </a:txBody>
                  <a:tcPr/>
                </a:tc>
                <a:tc>
                  <a:txBody>
                    <a:bodyPr/>
                    <a:lstStyle/>
                    <a:p>
                      <a:pPr lvl="0" algn="ctr">
                        <a:buNone/>
                      </a:pPr>
                      <a:endParaRPr lang="en-US" sz="1200" dirty="0">
                        <a:latin typeface="Arial"/>
                      </a:endParaRPr>
                    </a:p>
                  </a:txBody>
                  <a:tcPr/>
                </a:tc>
                <a:extLst>
                  <a:ext uri="{0D108BD9-81ED-4DB2-BD59-A6C34878D82A}">
                    <a16:rowId xmlns:a16="http://schemas.microsoft.com/office/drawing/2014/main" val="2824610415"/>
                  </a:ext>
                </a:extLst>
              </a:tr>
            </a:tbl>
          </a:graphicData>
        </a:graphic>
      </p:graphicFrame>
      <p:graphicFrame>
        <p:nvGraphicFramePr>
          <p:cNvPr id="16" name="Table 15">
            <a:extLst>
              <a:ext uri="{FF2B5EF4-FFF2-40B4-BE49-F238E27FC236}">
                <a16:creationId xmlns:a16="http://schemas.microsoft.com/office/drawing/2014/main" id="{205B7BE3-45C1-AF8E-3F95-74B00DB4DFA8}"/>
              </a:ext>
            </a:extLst>
          </p:cNvPr>
          <p:cNvGraphicFramePr>
            <a:graphicFrameLocks noGrp="1"/>
          </p:cNvGraphicFramePr>
          <p:nvPr>
            <p:extLst>
              <p:ext uri="{D42A27DB-BD31-4B8C-83A1-F6EECF244321}">
                <p14:modId xmlns:p14="http://schemas.microsoft.com/office/powerpoint/2010/main" val="106188065"/>
              </p:ext>
            </p:extLst>
          </p:nvPr>
        </p:nvGraphicFramePr>
        <p:xfrm>
          <a:off x="2984233" y="4211534"/>
          <a:ext cx="2897604" cy="822960"/>
        </p:xfrm>
        <a:graphic>
          <a:graphicData uri="http://schemas.openxmlformats.org/drawingml/2006/table">
            <a:tbl>
              <a:tblPr firstRow="1" bandRow="1">
                <a:tableStyleId>{5940675A-B579-460E-94D1-54222C63F5DA}</a:tableStyleId>
              </a:tblPr>
              <a:tblGrid>
                <a:gridCol w="724401">
                  <a:extLst>
                    <a:ext uri="{9D8B030D-6E8A-4147-A177-3AD203B41FA5}">
                      <a16:colId xmlns:a16="http://schemas.microsoft.com/office/drawing/2014/main" val="3195577250"/>
                    </a:ext>
                  </a:extLst>
                </a:gridCol>
                <a:gridCol w="724401">
                  <a:extLst>
                    <a:ext uri="{9D8B030D-6E8A-4147-A177-3AD203B41FA5}">
                      <a16:colId xmlns:a16="http://schemas.microsoft.com/office/drawing/2014/main" val="3868833308"/>
                    </a:ext>
                  </a:extLst>
                </a:gridCol>
                <a:gridCol w="724401">
                  <a:extLst>
                    <a:ext uri="{9D8B030D-6E8A-4147-A177-3AD203B41FA5}">
                      <a16:colId xmlns:a16="http://schemas.microsoft.com/office/drawing/2014/main" val="3497778932"/>
                    </a:ext>
                  </a:extLst>
                </a:gridCol>
                <a:gridCol w="724401">
                  <a:extLst>
                    <a:ext uri="{9D8B030D-6E8A-4147-A177-3AD203B41FA5}">
                      <a16:colId xmlns:a16="http://schemas.microsoft.com/office/drawing/2014/main" val="3422580235"/>
                    </a:ext>
                  </a:extLst>
                </a:gridCol>
              </a:tblGrid>
              <a:tr h="123546">
                <a:tc>
                  <a:txBody>
                    <a:bodyPr/>
                    <a:lstStyle/>
                    <a:p>
                      <a:pPr algn="ctr"/>
                      <a:r>
                        <a:rPr lang="en-US" sz="1200" dirty="0">
                          <a:latin typeface="Arial"/>
                        </a:rPr>
                        <a:t>FMUL</a:t>
                      </a:r>
                    </a:p>
                  </a:txBody>
                  <a:tcPr/>
                </a:tc>
                <a:tc>
                  <a:txBody>
                    <a:bodyPr/>
                    <a:lstStyle/>
                    <a:p>
                      <a:pPr lvl="0" algn="ctr">
                        <a:buNone/>
                      </a:pPr>
                      <a:r>
                        <a:rPr lang="en-US" sz="1200" dirty="0">
                          <a:latin typeface="Arial"/>
                        </a:rPr>
                        <a:t>ROB5</a:t>
                      </a:r>
                    </a:p>
                  </a:txBody>
                  <a:tcPr/>
                </a:tc>
                <a:tc>
                  <a:txBody>
                    <a:bodyPr/>
                    <a:lstStyle/>
                    <a:p>
                      <a:pPr lvl="0" algn="ctr">
                        <a:buNone/>
                      </a:pPr>
                      <a:r>
                        <a:rPr lang="en-US" sz="1200" dirty="0">
                          <a:latin typeface="Arial"/>
                        </a:rPr>
                        <a:t>10</a:t>
                      </a:r>
                    </a:p>
                  </a:txBody>
                  <a:tcPr/>
                </a:tc>
                <a:tc>
                  <a:txBody>
                    <a:bodyPr/>
                    <a:lstStyle/>
                    <a:p>
                      <a:pPr lvl="0" algn="ctr">
                        <a:buNone/>
                      </a:pPr>
                      <a:r>
                        <a:rPr lang="en-US" sz="1200" dirty="0">
                          <a:latin typeface="Arial"/>
                        </a:rPr>
                        <a:t>ROB0</a:t>
                      </a:r>
                    </a:p>
                  </a:txBody>
                  <a:tcPr/>
                </a:tc>
                <a:extLst>
                  <a:ext uri="{0D108BD9-81ED-4DB2-BD59-A6C34878D82A}">
                    <a16:rowId xmlns:a16="http://schemas.microsoft.com/office/drawing/2014/main" val="3558929166"/>
                  </a:ext>
                </a:extLst>
              </a:tr>
              <a:tr h="123546">
                <a:tc>
                  <a:txBody>
                    <a:bodyPr/>
                    <a:lstStyle/>
                    <a:p>
                      <a:pPr algn="ctr"/>
                      <a:endParaRPr lang="en-US" sz="1200" dirty="0" err="1">
                        <a:latin typeface="Arial"/>
                      </a:endParaRPr>
                    </a:p>
                  </a:txBody>
                  <a:tcPr/>
                </a:tc>
                <a:tc>
                  <a:txBody>
                    <a:bodyPr/>
                    <a:lstStyle/>
                    <a:p>
                      <a:pPr lvl="0" algn="ctr">
                        <a:buNone/>
                      </a:pPr>
                      <a:endParaRPr lang="en-US" sz="1200" dirty="0">
                        <a:latin typeface="Arial"/>
                      </a:endParaRPr>
                    </a:p>
                  </a:txBody>
                  <a:tcPr/>
                </a:tc>
                <a:tc>
                  <a:txBody>
                    <a:bodyPr/>
                    <a:lstStyle/>
                    <a:p>
                      <a:pPr lvl="0" algn="ctr">
                        <a:buNone/>
                      </a:pPr>
                      <a:endParaRPr lang="en-US" sz="1200" dirty="0">
                        <a:latin typeface="Arial"/>
                      </a:endParaRPr>
                    </a:p>
                  </a:txBody>
                  <a:tcPr/>
                </a:tc>
                <a:tc>
                  <a:txBody>
                    <a:bodyPr/>
                    <a:lstStyle/>
                    <a:p>
                      <a:pPr lvl="0" algn="ctr">
                        <a:buNone/>
                      </a:pPr>
                      <a:endParaRPr lang="en-US" sz="1200" dirty="0">
                        <a:latin typeface="Arial"/>
                      </a:endParaRPr>
                    </a:p>
                  </a:txBody>
                  <a:tcPr/>
                </a:tc>
                <a:extLst>
                  <a:ext uri="{0D108BD9-81ED-4DB2-BD59-A6C34878D82A}">
                    <a16:rowId xmlns:a16="http://schemas.microsoft.com/office/drawing/2014/main" val="2748695123"/>
                  </a:ext>
                </a:extLst>
              </a:tr>
              <a:tr h="123546">
                <a:tc>
                  <a:txBody>
                    <a:bodyPr/>
                    <a:lstStyle/>
                    <a:p>
                      <a:pPr algn="ctr"/>
                      <a:endParaRPr lang="en-US" sz="1200" dirty="0" err="1">
                        <a:latin typeface="Arial"/>
                      </a:endParaRPr>
                    </a:p>
                  </a:txBody>
                  <a:tcPr/>
                </a:tc>
                <a:tc>
                  <a:txBody>
                    <a:bodyPr/>
                    <a:lstStyle/>
                    <a:p>
                      <a:pPr lvl="0" algn="ctr">
                        <a:buNone/>
                      </a:pPr>
                      <a:endParaRPr lang="en-US" sz="1200" dirty="0">
                        <a:latin typeface="Arial"/>
                      </a:endParaRPr>
                    </a:p>
                  </a:txBody>
                  <a:tcPr/>
                </a:tc>
                <a:tc>
                  <a:txBody>
                    <a:bodyPr/>
                    <a:lstStyle/>
                    <a:p>
                      <a:pPr lvl="0" algn="ctr">
                        <a:buNone/>
                      </a:pPr>
                      <a:endParaRPr lang="en-US" sz="1200" dirty="0">
                        <a:latin typeface="Arial"/>
                      </a:endParaRPr>
                    </a:p>
                  </a:txBody>
                  <a:tcPr/>
                </a:tc>
                <a:tc>
                  <a:txBody>
                    <a:bodyPr/>
                    <a:lstStyle/>
                    <a:p>
                      <a:pPr lvl="0" algn="ctr">
                        <a:buNone/>
                      </a:pPr>
                      <a:endParaRPr lang="en-US" sz="1200" dirty="0">
                        <a:latin typeface="Arial"/>
                      </a:endParaRPr>
                    </a:p>
                  </a:txBody>
                  <a:tcPr/>
                </a:tc>
                <a:extLst>
                  <a:ext uri="{0D108BD9-81ED-4DB2-BD59-A6C34878D82A}">
                    <a16:rowId xmlns:a16="http://schemas.microsoft.com/office/drawing/2014/main" val="2981881640"/>
                  </a:ext>
                </a:extLst>
              </a:tr>
            </a:tbl>
          </a:graphicData>
        </a:graphic>
      </p:graphicFrame>
      <p:graphicFrame>
        <p:nvGraphicFramePr>
          <p:cNvPr id="17" name="Table 16">
            <a:extLst>
              <a:ext uri="{FF2B5EF4-FFF2-40B4-BE49-F238E27FC236}">
                <a16:creationId xmlns:a16="http://schemas.microsoft.com/office/drawing/2014/main" id="{B7C72E2B-DF97-74E6-A0F1-B02DEEF3A063}"/>
              </a:ext>
            </a:extLst>
          </p:cNvPr>
          <p:cNvGraphicFramePr>
            <a:graphicFrameLocks noGrp="1"/>
          </p:cNvGraphicFramePr>
          <p:nvPr>
            <p:extLst>
              <p:ext uri="{D42A27DB-BD31-4B8C-83A1-F6EECF244321}">
                <p14:modId xmlns:p14="http://schemas.microsoft.com/office/powerpoint/2010/main" val="4162869446"/>
              </p:ext>
            </p:extLst>
          </p:nvPr>
        </p:nvGraphicFramePr>
        <p:xfrm>
          <a:off x="4809022" y="952981"/>
          <a:ext cx="2513774" cy="1645920"/>
        </p:xfrm>
        <a:graphic>
          <a:graphicData uri="http://schemas.openxmlformats.org/drawingml/2006/table">
            <a:tbl>
              <a:tblPr firstRow="1" bandRow="1">
                <a:tableStyleId>{5940675A-B579-460E-94D1-54222C63F5DA}</a:tableStyleId>
              </a:tblPr>
              <a:tblGrid>
                <a:gridCol w="2513774">
                  <a:extLst>
                    <a:ext uri="{9D8B030D-6E8A-4147-A177-3AD203B41FA5}">
                      <a16:colId xmlns:a16="http://schemas.microsoft.com/office/drawing/2014/main" val="2178331882"/>
                    </a:ext>
                  </a:extLst>
                </a:gridCol>
              </a:tblGrid>
              <a:tr h="184980">
                <a:tc>
                  <a:txBody>
                    <a:bodyPr/>
                    <a:lstStyle/>
                    <a:p>
                      <a:pPr lvl="0" algn="ctr">
                        <a:buNone/>
                      </a:pPr>
                      <a:r>
                        <a:rPr lang="en-US" sz="1200" b="0" i="0" u="none" strike="noStrike" noProof="0" dirty="0" err="1">
                          <a:solidFill>
                            <a:srgbClr val="000000"/>
                          </a:solidFill>
                          <a:latin typeface="Courier New"/>
                        </a:rPr>
                        <a:t>fsw</a:t>
                      </a:r>
                      <a:r>
                        <a:rPr lang="en-US" sz="1200" b="0" i="0" u="none" strike="noStrike" noProof="0" dirty="0">
                          <a:solidFill>
                            <a:srgbClr val="000000"/>
                          </a:solidFill>
                          <a:latin typeface="Courier New"/>
                        </a:rPr>
                        <a:t> f2, -4(t0)</a:t>
                      </a:r>
                      <a:endParaRPr lang="en-US" dirty="0"/>
                    </a:p>
                  </a:txBody>
                  <a:tcPr/>
                </a:tc>
                <a:extLst>
                  <a:ext uri="{0D108BD9-81ED-4DB2-BD59-A6C34878D82A}">
                    <a16:rowId xmlns:a16="http://schemas.microsoft.com/office/drawing/2014/main" val="49523531"/>
                  </a:ext>
                </a:extLst>
              </a:tr>
              <a:tr h="184980">
                <a:tc>
                  <a:txBody>
                    <a:bodyPr/>
                    <a:lstStyle/>
                    <a:p>
                      <a:pPr lvl="0" algn="ctr">
                        <a:buNone/>
                      </a:pPr>
                      <a:r>
                        <a:rPr lang="en-US" sz="1200" b="0" i="0" u="none" strike="noStrike" noProof="0" dirty="0" err="1">
                          <a:solidFill>
                            <a:srgbClr val="000000"/>
                          </a:solidFill>
                          <a:latin typeface="Courier New"/>
                        </a:rPr>
                        <a:t>fmul.s</a:t>
                      </a:r>
                      <a:r>
                        <a:rPr lang="en-US" sz="1200" b="0" i="0" u="none" strike="noStrike" noProof="0" dirty="0">
                          <a:solidFill>
                            <a:srgbClr val="000000"/>
                          </a:solidFill>
                          <a:latin typeface="Courier New"/>
                        </a:rPr>
                        <a:t> f2, f1, f0</a:t>
                      </a:r>
                      <a:endParaRPr lang="en-US" dirty="0"/>
                    </a:p>
                  </a:txBody>
                  <a:tcPr/>
                </a:tc>
                <a:extLst>
                  <a:ext uri="{0D108BD9-81ED-4DB2-BD59-A6C34878D82A}">
                    <a16:rowId xmlns:a16="http://schemas.microsoft.com/office/drawing/2014/main" val="1455548914"/>
                  </a:ext>
                </a:extLst>
              </a:tr>
              <a:tr h="184980">
                <a:tc>
                  <a:txBody>
                    <a:bodyPr/>
                    <a:lstStyle/>
                    <a:p>
                      <a:pPr lvl="0" algn="ctr">
                        <a:buNone/>
                      </a:pPr>
                      <a:r>
                        <a:rPr lang="en-US" sz="1200" b="0" i="0" u="none" strike="noStrike" noProof="0" dirty="0" err="1">
                          <a:solidFill>
                            <a:srgbClr val="000000"/>
                          </a:solidFill>
                          <a:latin typeface="Courier New"/>
                        </a:rPr>
                        <a:t>flw</a:t>
                      </a:r>
                      <a:r>
                        <a:rPr lang="en-US" sz="1200" b="0" i="0" u="none" strike="noStrike" noProof="0" dirty="0">
                          <a:solidFill>
                            <a:srgbClr val="000000"/>
                          </a:solidFill>
                          <a:latin typeface="Courier New"/>
                        </a:rPr>
                        <a:t> f1, -4(t0)</a:t>
                      </a:r>
                      <a:endParaRPr lang="en-US" dirty="0"/>
                    </a:p>
                  </a:txBody>
                  <a:tcPr/>
                </a:tc>
                <a:extLst>
                  <a:ext uri="{0D108BD9-81ED-4DB2-BD59-A6C34878D82A}">
                    <a16:rowId xmlns:a16="http://schemas.microsoft.com/office/drawing/2014/main" val="1422571421"/>
                  </a:ext>
                </a:extLst>
              </a:tr>
              <a:tr h="184980">
                <a:tc>
                  <a:txBody>
                    <a:bodyPr/>
                    <a:lstStyle/>
                    <a:p>
                      <a:pPr lvl="0" algn="ctr">
                        <a:buNone/>
                      </a:pPr>
                      <a:r>
                        <a:rPr lang="en-US" sz="1200" b="0" i="0" u="none" strike="noStrike" noProof="0" dirty="0" err="1">
                          <a:solidFill>
                            <a:srgbClr val="000000"/>
                          </a:solidFill>
                          <a:latin typeface="Courier New"/>
                        </a:rPr>
                        <a:t>bnez</a:t>
                      </a:r>
                      <a:r>
                        <a:rPr lang="en-US" sz="1200" b="0" i="0" u="none" strike="noStrike" noProof="0" dirty="0">
                          <a:solidFill>
                            <a:srgbClr val="000000"/>
                          </a:solidFill>
                          <a:latin typeface="Courier New"/>
                        </a:rPr>
                        <a:t> t0, loop</a:t>
                      </a:r>
                      <a:endParaRPr lang="en-US" dirty="0"/>
                    </a:p>
                  </a:txBody>
                  <a:tcPr/>
                </a:tc>
                <a:extLst>
                  <a:ext uri="{0D108BD9-81ED-4DB2-BD59-A6C34878D82A}">
                    <a16:rowId xmlns:a16="http://schemas.microsoft.com/office/drawing/2014/main" val="2533791750"/>
                  </a:ext>
                </a:extLst>
              </a:tr>
              <a:tr h="184980">
                <a:tc>
                  <a:txBody>
                    <a:bodyPr/>
                    <a:lstStyle/>
                    <a:p>
                      <a:pPr lvl="0" algn="ctr">
                        <a:buNone/>
                      </a:pPr>
                      <a:r>
                        <a:rPr lang="en-US" sz="1200" b="0" i="0" u="none" strike="noStrike" noProof="0" dirty="0" err="1">
                          <a:solidFill>
                            <a:srgbClr val="000000"/>
                          </a:solidFill>
                          <a:latin typeface="Courier New"/>
                        </a:rPr>
                        <a:t>addi</a:t>
                      </a:r>
                      <a:r>
                        <a:rPr lang="en-US" sz="1200" b="0" i="0" u="none" strike="noStrike" noProof="0" dirty="0">
                          <a:solidFill>
                            <a:srgbClr val="000000"/>
                          </a:solidFill>
                          <a:latin typeface="Courier New"/>
                        </a:rPr>
                        <a:t> t0, t0, -4</a:t>
                      </a:r>
                      <a:endParaRPr lang="en-US" dirty="0"/>
                    </a:p>
                  </a:txBody>
                  <a:tcPr/>
                </a:tc>
                <a:extLst>
                  <a:ext uri="{0D108BD9-81ED-4DB2-BD59-A6C34878D82A}">
                    <a16:rowId xmlns:a16="http://schemas.microsoft.com/office/drawing/2014/main" val="258681845"/>
                  </a:ext>
                </a:extLst>
              </a:tr>
              <a:tr h="184980">
                <a:tc>
                  <a:txBody>
                    <a:bodyPr/>
                    <a:lstStyle/>
                    <a:p>
                      <a:pPr lvl="0" algn="ctr">
                        <a:buNone/>
                      </a:pPr>
                      <a:r>
                        <a:rPr lang="en-US" sz="1200" b="0" i="0" u="none" strike="noStrike" noProof="0" dirty="0" err="1">
                          <a:solidFill>
                            <a:srgbClr val="000000"/>
                          </a:solidFill>
                          <a:latin typeface="Courier New"/>
                        </a:rPr>
                        <a:t>fsw</a:t>
                      </a:r>
                      <a:r>
                        <a:rPr lang="en-US" sz="1200" b="0" i="0" u="none" strike="noStrike" noProof="0" dirty="0">
                          <a:solidFill>
                            <a:srgbClr val="000000"/>
                          </a:solidFill>
                          <a:latin typeface="Courier New"/>
                        </a:rPr>
                        <a:t> f2, -4(t0)</a:t>
                      </a:r>
                      <a:endParaRPr lang="en-US" dirty="0"/>
                    </a:p>
                  </a:txBody>
                  <a:tcPr/>
                </a:tc>
                <a:extLst>
                  <a:ext uri="{0D108BD9-81ED-4DB2-BD59-A6C34878D82A}">
                    <a16:rowId xmlns:a16="http://schemas.microsoft.com/office/drawing/2014/main" val="3403941772"/>
                  </a:ext>
                </a:extLst>
              </a:tr>
            </a:tbl>
          </a:graphicData>
        </a:graphic>
      </p:graphicFrame>
      <p:graphicFrame>
        <p:nvGraphicFramePr>
          <p:cNvPr id="18" name="Table 17">
            <a:extLst>
              <a:ext uri="{FF2B5EF4-FFF2-40B4-BE49-F238E27FC236}">
                <a16:creationId xmlns:a16="http://schemas.microsoft.com/office/drawing/2014/main" id="{D322C420-96AF-90AB-8297-D03A7AF3A07E}"/>
              </a:ext>
            </a:extLst>
          </p:cNvPr>
          <p:cNvGraphicFramePr>
            <a:graphicFrameLocks noGrp="1"/>
          </p:cNvGraphicFramePr>
          <p:nvPr>
            <p:extLst>
              <p:ext uri="{D42A27DB-BD31-4B8C-83A1-F6EECF244321}">
                <p14:modId xmlns:p14="http://schemas.microsoft.com/office/powerpoint/2010/main" val="3840870727"/>
              </p:ext>
            </p:extLst>
          </p:nvPr>
        </p:nvGraphicFramePr>
        <p:xfrm>
          <a:off x="8389263" y="471717"/>
          <a:ext cx="2506574" cy="1645920"/>
        </p:xfrm>
        <a:graphic>
          <a:graphicData uri="http://schemas.openxmlformats.org/drawingml/2006/table">
            <a:tbl>
              <a:tblPr firstRow="1" bandRow="1">
                <a:tableStyleId>{5940675A-B579-460E-94D1-54222C63F5DA}</a:tableStyleId>
              </a:tblPr>
              <a:tblGrid>
                <a:gridCol w="350919">
                  <a:extLst>
                    <a:ext uri="{9D8B030D-6E8A-4147-A177-3AD203B41FA5}">
                      <a16:colId xmlns:a16="http://schemas.microsoft.com/office/drawing/2014/main" val="2178331882"/>
                    </a:ext>
                  </a:extLst>
                </a:gridCol>
                <a:gridCol w="631657">
                  <a:extLst>
                    <a:ext uri="{9D8B030D-6E8A-4147-A177-3AD203B41FA5}">
                      <a16:colId xmlns:a16="http://schemas.microsoft.com/office/drawing/2014/main" val="1914369625"/>
                    </a:ext>
                  </a:extLst>
                </a:gridCol>
                <a:gridCol w="761999">
                  <a:extLst>
                    <a:ext uri="{9D8B030D-6E8A-4147-A177-3AD203B41FA5}">
                      <a16:colId xmlns:a16="http://schemas.microsoft.com/office/drawing/2014/main" val="3526426838"/>
                    </a:ext>
                  </a:extLst>
                </a:gridCol>
                <a:gridCol w="761999">
                  <a:extLst>
                    <a:ext uri="{9D8B030D-6E8A-4147-A177-3AD203B41FA5}">
                      <a16:colId xmlns:a16="http://schemas.microsoft.com/office/drawing/2014/main" val="187629775"/>
                    </a:ext>
                  </a:extLst>
                </a:gridCol>
              </a:tblGrid>
              <a:tr h="184980">
                <a:tc>
                  <a:txBody>
                    <a:bodyPr/>
                    <a:lstStyle/>
                    <a:p>
                      <a:pPr algn="ctr"/>
                      <a:r>
                        <a:rPr lang="en-US" sz="1200" dirty="0">
                          <a:latin typeface="Courier New"/>
                        </a:rPr>
                        <a:t>1</a:t>
                      </a:r>
                      <a:endParaRPr lang="en-US" sz="1200" dirty="0" err="1">
                        <a:latin typeface="Courier New"/>
                      </a:endParaRPr>
                    </a:p>
                  </a:txBody>
                  <a:tcPr/>
                </a:tc>
                <a:tc>
                  <a:txBody>
                    <a:bodyPr/>
                    <a:lstStyle/>
                    <a:p>
                      <a:pPr lvl="0" algn="ctr">
                        <a:buNone/>
                      </a:pPr>
                      <a:r>
                        <a:rPr lang="en-US" sz="1200" dirty="0">
                          <a:latin typeface="Courier New"/>
                        </a:rPr>
                        <a:t>FMUL</a:t>
                      </a:r>
                      <a:endParaRPr lang="en-US" dirty="0"/>
                    </a:p>
                  </a:txBody>
                  <a:tcPr/>
                </a:tc>
                <a:tc>
                  <a:txBody>
                    <a:bodyPr/>
                    <a:lstStyle/>
                    <a:p>
                      <a:pPr lvl="0" algn="ctr">
                        <a:buNone/>
                      </a:pPr>
                      <a:r>
                        <a:rPr lang="en-US" sz="1200" dirty="0">
                          <a:latin typeface="Courier New"/>
                        </a:rPr>
                        <a:t>F2</a:t>
                      </a:r>
                    </a:p>
                  </a:txBody>
                  <a:tcPr/>
                </a:tc>
                <a:tc>
                  <a:txBody>
                    <a:bodyPr/>
                    <a:lstStyle/>
                    <a:p>
                      <a:pPr lvl="0" algn="ctr">
                        <a:buNone/>
                      </a:pPr>
                      <a:endParaRPr lang="en-US" sz="1200" dirty="0">
                        <a:latin typeface="Courier New"/>
                      </a:endParaRPr>
                    </a:p>
                  </a:txBody>
                  <a:tcPr/>
                </a:tc>
                <a:extLst>
                  <a:ext uri="{0D108BD9-81ED-4DB2-BD59-A6C34878D82A}">
                    <a16:rowId xmlns:a16="http://schemas.microsoft.com/office/drawing/2014/main" val="49523531"/>
                  </a:ext>
                </a:extLst>
              </a:tr>
              <a:tr h="184980">
                <a:tc>
                  <a:txBody>
                    <a:bodyPr/>
                    <a:lstStyle/>
                    <a:p>
                      <a:pPr algn="ctr"/>
                      <a:r>
                        <a:rPr lang="en-US" sz="1200" dirty="0">
                          <a:latin typeface="Courier New"/>
                        </a:rPr>
                        <a:t>2</a:t>
                      </a:r>
                      <a:endParaRPr lang="en-US" sz="1200" dirty="0" err="1">
                        <a:latin typeface="Courier New"/>
                      </a:endParaRPr>
                    </a:p>
                  </a:txBody>
                  <a:tcPr/>
                </a:tc>
                <a:tc>
                  <a:txBody>
                    <a:bodyPr/>
                    <a:lstStyle/>
                    <a:p>
                      <a:pPr lvl="0" algn="ctr">
                        <a:buNone/>
                      </a:pPr>
                      <a:r>
                        <a:rPr lang="en-US" sz="1200" dirty="0">
                          <a:latin typeface="Courier New"/>
                        </a:rPr>
                        <a:t>FSW</a:t>
                      </a:r>
                    </a:p>
                  </a:txBody>
                  <a:tcPr/>
                </a:tc>
                <a:tc>
                  <a:txBody>
                    <a:bodyPr/>
                    <a:lstStyle/>
                    <a:p>
                      <a:pPr lvl="0" algn="ctr">
                        <a:buNone/>
                      </a:pPr>
                      <a:r>
                        <a:rPr lang="en-US" sz="1200" b="0" i="0" u="none" strike="noStrike" noProof="0" dirty="0">
                          <a:solidFill>
                            <a:srgbClr val="000000"/>
                          </a:solidFill>
                          <a:latin typeface="Courier New"/>
                        </a:rPr>
                        <a:t>Mem[4]</a:t>
                      </a:r>
                      <a:endParaRPr lang="en-US" sz="1000" dirty="0">
                        <a:latin typeface="Courier New"/>
                      </a:endParaRPr>
                    </a:p>
                  </a:txBody>
                  <a:tcPr/>
                </a:tc>
                <a:tc>
                  <a:txBody>
                    <a:bodyPr/>
                    <a:lstStyle/>
                    <a:p>
                      <a:pPr lvl="0" algn="ctr">
                        <a:buNone/>
                      </a:pPr>
                      <a:r>
                        <a:rPr lang="en-US" sz="1000" b="0" i="0" u="none" strike="noStrike" noProof="0" dirty="0">
                          <a:solidFill>
                            <a:srgbClr val="000000"/>
                          </a:solidFill>
                          <a:latin typeface="Courier New"/>
                        </a:rPr>
                        <a:t>F2/ROB1</a:t>
                      </a:r>
                      <a:endParaRPr lang="en-US" dirty="0"/>
                    </a:p>
                  </a:txBody>
                  <a:tcPr/>
                </a:tc>
                <a:extLst>
                  <a:ext uri="{0D108BD9-81ED-4DB2-BD59-A6C34878D82A}">
                    <a16:rowId xmlns:a16="http://schemas.microsoft.com/office/drawing/2014/main" val="1455548914"/>
                  </a:ext>
                </a:extLst>
              </a:tr>
              <a:tr h="184980">
                <a:tc>
                  <a:txBody>
                    <a:bodyPr/>
                    <a:lstStyle/>
                    <a:p>
                      <a:pPr algn="ctr"/>
                      <a:r>
                        <a:rPr lang="en-US" sz="1200" dirty="0">
                          <a:latin typeface="Courier New"/>
                        </a:rPr>
                        <a:t>3</a:t>
                      </a:r>
                      <a:endParaRPr lang="en-US" sz="1200" dirty="0" err="1">
                        <a:latin typeface="Courier New"/>
                      </a:endParaRPr>
                    </a:p>
                  </a:txBody>
                  <a:tcPr/>
                </a:tc>
                <a:tc>
                  <a:txBody>
                    <a:bodyPr/>
                    <a:lstStyle/>
                    <a:p>
                      <a:pPr lvl="0" algn="ctr">
                        <a:buNone/>
                      </a:pPr>
                      <a:r>
                        <a:rPr lang="en-US" sz="1200" dirty="0">
                          <a:latin typeface="Courier New"/>
                        </a:rPr>
                        <a:t>ADDI</a:t>
                      </a:r>
                    </a:p>
                  </a:txBody>
                  <a:tcPr/>
                </a:tc>
                <a:tc>
                  <a:txBody>
                    <a:bodyPr/>
                    <a:lstStyle/>
                    <a:p>
                      <a:pPr lvl="0" algn="ctr">
                        <a:buNone/>
                      </a:pPr>
                      <a:r>
                        <a:rPr lang="en-US" sz="1000" dirty="0">
                          <a:latin typeface="Courier New"/>
                        </a:rPr>
                        <a:t>T0</a:t>
                      </a:r>
                    </a:p>
                  </a:txBody>
                  <a:tcPr/>
                </a:tc>
                <a:tc>
                  <a:txBody>
                    <a:bodyPr/>
                    <a:lstStyle/>
                    <a:p>
                      <a:pPr lvl="0" algn="ctr">
                        <a:buNone/>
                      </a:pPr>
                      <a:r>
                        <a:rPr lang="en-US" sz="1200" b="0" i="0" u="none" strike="noStrike" noProof="0" dirty="0">
                          <a:solidFill>
                            <a:srgbClr val="000000"/>
                          </a:solidFill>
                          <a:latin typeface="Courier New"/>
                        </a:rPr>
                        <a:t>4</a:t>
                      </a:r>
                    </a:p>
                  </a:txBody>
                  <a:tcPr/>
                </a:tc>
                <a:extLst>
                  <a:ext uri="{0D108BD9-81ED-4DB2-BD59-A6C34878D82A}">
                    <a16:rowId xmlns:a16="http://schemas.microsoft.com/office/drawing/2014/main" val="1422571421"/>
                  </a:ext>
                </a:extLst>
              </a:tr>
              <a:tr h="184980">
                <a:tc>
                  <a:txBody>
                    <a:bodyPr/>
                    <a:lstStyle/>
                    <a:p>
                      <a:pPr algn="ctr"/>
                      <a:r>
                        <a:rPr lang="en-US" sz="1200" dirty="0">
                          <a:latin typeface="Courier New"/>
                        </a:rPr>
                        <a:t>4</a:t>
                      </a:r>
                      <a:endParaRPr lang="en-US" sz="1200" dirty="0" err="1">
                        <a:latin typeface="Courier New"/>
                      </a:endParaRPr>
                    </a:p>
                  </a:txBody>
                  <a:tcPr/>
                </a:tc>
                <a:tc>
                  <a:txBody>
                    <a:bodyPr/>
                    <a:lstStyle/>
                    <a:p>
                      <a:pPr lvl="0" algn="ctr">
                        <a:buNone/>
                      </a:pPr>
                      <a:r>
                        <a:rPr lang="en-US" sz="1200" dirty="0">
                          <a:latin typeface="Courier New"/>
                        </a:rPr>
                        <a:t>BNEZ</a:t>
                      </a:r>
                    </a:p>
                  </a:txBody>
                  <a:tcPr/>
                </a:tc>
                <a:tc>
                  <a:txBody>
                    <a:bodyPr/>
                    <a:lstStyle/>
                    <a:p>
                      <a:pPr lvl="0" algn="ctr">
                        <a:buNone/>
                      </a:pPr>
                      <a:r>
                        <a:rPr lang="en-US" sz="1000" dirty="0">
                          <a:latin typeface="Courier New"/>
                        </a:rPr>
                        <a:t>?</a:t>
                      </a:r>
                    </a:p>
                  </a:txBody>
                  <a:tcPr/>
                </a:tc>
                <a:tc>
                  <a:txBody>
                    <a:bodyPr/>
                    <a:lstStyle/>
                    <a:p>
                      <a:pPr lvl="0" algn="ctr">
                        <a:buNone/>
                      </a:pPr>
                      <a:endParaRPr lang="en-US" sz="1200" dirty="0">
                        <a:latin typeface="Courier New"/>
                      </a:endParaRPr>
                    </a:p>
                  </a:txBody>
                  <a:tcPr/>
                </a:tc>
                <a:extLst>
                  <a:ext uri="{0D108BD9-81ED-4DB2-BD59-A6C34878D82A}">
                    <a16:rowId xmlns:a16="http://schemas.microsoft.com/office/drawing/2014/main" val="2533791750"/>
                  </a:ext>
                </a:extLst>
              </a:tr>
              <a:tr h="184980">
                <a:tc>
                  <a:txBody>
                    <a:bodyPr/>
                    <a:lstStyle/>
                    <a:p>
                      <a:pPr algn="ctr"/>
                      <a:r>
                        <a:rPr lang="en-US" sz="1200" dirty="0">
                          <a:latin typeface="Courier New"/>
                        </a:rPr>
                        <a:t>5</a:t>
                      </a:r>
                      <a:endParaRPr lang="en-US" sz="1200" dirty="0" err="1">
                        <a:latin typeface="Courier New"/>
                      </a:endParaRPr>
                    </a:p>
                  </a:txBody>
                  <a:tcPr/>
                </a:tc>
                <a:tc>
                  <a:txBody>
                    <a:bodyPr/>
                    <a:lstStyle/>
                    <a:p>
                      <a:pPr lvl="0" algn="ctr">
                        <a:buNone/>
                      </a:pPr>
                      <a:r>
                        <a:rPr lang="en-US" sz="1200" dirty="0">
                          <a:latin typeface="Courier New"/>
                        </a:rPr>
                        <a:t>FLW</a:t>
                      </a:r>
                    </a:p>
                  </a:txBody>
                  <a:tcPr/>
                </a:tc>
                <a:tc>
                  <a:txBody>
                    <a:bodyPr/>
                    <a:lstStyle/>
                    <a:p>
                      <a:pPr lvl="0" algn="ctr">
                        <a:buNone/>
                      </a:pPr>
                      <a:r>
                        <a:rPr lang="en-US" sz="1200" dirty="0">
                          <a:latin typeface="Courier New"/>
                        </a:rPr>
                        <a:t>F1</a:t>
                      </a:r>
                    </a:p>
                  </a:txBody>
                  <a:tcPr/>
                </a:tc>
                <a:tc>
                  <a:txBody>
                    <a:bodyPr/>
                    <a:lstStyle/>
                    <a:p>
                      <a:pPr lvl="0" algn="ctr">
                        <a:buNone/>
                      </a:pPr>
                      <a:endParaRPr lang="en-US" sz="1200" dirty="0">
                        <a:latin typeface="Courier New"/>
                      </a:endParaRPr>
                    </a:p>
                  </a:txBody>
                  <a:tcPr/>
                </a:tc>
                <a:extLst>
                  <a:ext uri="{0D108BD9-81ED-4DB2-BD59-A6C34878D82A}">
                    <a16:rowId xmlns:a16="http://schemas.microsoft.com/office/drawing/2014/main" val="258681845"/>
                  </a:ext>
                </a:extLst>
              </a:tr>
              <a:tr h="184980">
                <a:tc>
                  <a:txBody>
                    <a:bodyPr/>
                    <a:lstStyle/>
                    <a:p>
                      <a:pPr algn="ctr"/>
                      <a:r>
                        <a:rPr lang="en-US" sz="1200" dirty="0">
                          <a:latin typeface="Courier New"/>
                        </a:rPr>
                        <a:t>0</a:t>
                      </a:r>
                      <a:endParaRPr lang="en-US" sz="1200" dirty="0" err="1">
                        <a:latin typeface="Courier New"/>
                      </a:endParaRPr>
                    </a:p>
                  </a:txBody>
                  <a:tcPr/>
                </a:tc>
                <a:tc>
                  <a:txBody>
                    <a:bodyPr/>
                    <a:lstStyle/>
                    <a:p>
                      <a:pPr lvl="0" algn="ctr">
                        <a:buNone/>
                      </a:pPr>
                      <a:r>
                        <a:rPr lang="en-US" sz="1200" dirty="0">
                          <a:latin typeface="Courier New"/>
                        </a:rPr>
                        <a:t>FMUL</a:t>
                      </a:r>
                    </a:p>
                  </a:txBody>
                  <a:tcPr/>
                </a:tc>
                <a:tc>
                  <a:txBody>
                    <a:bodyPr/>
                    <a:lstStyle/>
                    <a:p>
                      <a:pPr lvl="0" algn="ctr">
                        <a:buNone/>
                      </a:pPr>
                      <a:r>
                        <a:rPr lang="en-US" sz="1200" dirty="0">
                          <a:latin typeface="Courier New"/>
                        </a:rPr>
                        <a:t>F2</a:t>
                      </a:r>
                    </a:p>
                  </a:txBody>
                  <a:tcPr/>
                </a:tc>
                <a:tc>
                  <a:txBody>
                    <a:bodyPr/>
                    <a:lstStyle/>
                    <a:p>
                      <a:pPr lvl="0" algn="ctr">
                        <a:buNone/>
                      </a:pPr>
                      <a:endParaRPr lang="en-US" sz="1200" dirty="0">
                        <a:latin typeface="Courier New"/>
                      </a:endParaRPr>
                    </a:p>
                  </a:txBody>
                  <a:tcPr/>
                </a:tc>
                <a:extLst>
                  <a:ext uri="{0D108BD9-81ED-4DB2-BD59-A6C34878D82A}">
                    <a16:rowId xmlns:a16="http://schemas.microsoft.com/office/drawing/2014/main" val="3403941772"/>
                  </a:ext>
                </a:extLst>
              </a:tr>
            </a:tbl>
          </a:graphicData>
        </a:graphic>
      </p:graphicFrame>
      <p:graphicFrame>
        <p:nvGraphicFramePr>
          <p:cNvPr id="19" name="Table 18">
            <a:extLst>
              <a:ext uri="{FF2B5EF4-FFF2-40B4-BE49-F238E27FC236}">
                <a16:creationId xmlns:a16="http://schemas.microsoft.com/office/drawing/2014/main" id="{CD0CD205-1291-F0F9-F2F1-246D4D5FB42D}"/>
              </a:ext>
            </a:extLst>
          </p:cNvPr>
          <p:cNvGraphicFramePr>
            <a:graphicFrameLocks noGrp="1"/>
          </p:cNvGraphicFramePr>
          <p:nvPr>
            <p:extLst>
              <p:ext uri="{D42A27DB-BD31-4B8C-83A1-F6EECF244321}">
                <p14:modId xmlns:p14="http://schemas.microsoft.com/office/powerpoint/2010/main" val="2272826891"/>
              </p:ext>
            </p:extLst>
          </p:nvPr>
        </p:nvGraphicFramePr>
        <p:xfrm>
          <a:off x="10116552" y="3368842"/>
          <a:ext cx="1614226" cy="1097280"/>
        </p:xfrm>
        <a:graphic>
          <a:graphicData uri="http://schemas.openxmlformats.org/drawingml/2006/table">
            <a:tbl>
              <a:tblPr firstRow="1" bandRow="1">
                <a:tableStyleId>{5940675A-B579-460E-94D1-54222C63F5DA}</a:tableStyleId>
              </a:tblPr>
              <a:tblGrid>
                <a:gridCol w="467278">
                  <a:extLst>
                    <a:ext uri="{9D8B030D-6E8A-4147-A177-3AD203B41FA5}">
                      <a16:colId xmlns:a16="http://schemas.microsoft.com/office/drawing/2014/main" val="4141603458"/>
                    </a:ext>
                  </a:extLst>
                </a:gridCol>
                <a:gridCol w="541617">
                  <a:extLst>
                    <a:ext uri="{9D8B030D-6E8A-4147-A177-3AD203B41FA5}">
                      <a16:colId xmlns:a16="http://schemas.microsoft.com/office/drawing/2014/main" val="4160728081"/>
                    </a:ext>
                  </a:extLst>
                </a:gridCol>
                <a:gridCol w="605331">
                  <a:extLst>
                    <a:ext uri="{9D8B030D-6E8A-4147-A177-3AD203B41FA5}">
                      <a16:colId xmlns:a16="http://schemas.microsoft.com/office/drawing/2014/main" val="3408778751"/>
                    </a:ext>
                  </a:extLst>
                </a:gridCol>
              </a:tblGrid>
              <a:tr h="171790">
                <a:tc>
                  <a:txBody>
                    <a:bodyPr/>
                    <a:lstStyle/>
                    <a:p>
                      <a:pPr algn="ctr"/>
                      <a:r>
                        <a:rPr lang="en-US" sz="1200" dirty="0">
                          <a:latin typeface="Arial"/>
                        </a:rPr>
                        <a:t>F0</a:t>
                      </a:r>
                    </a:p>
                  </a:txBody>
                  <a:tcPr/>
                </a:tc>
                <a:tc>
                  <a:txBody>
                    <a:bodyPr/>
                    <a:lstStyle/>
                    <a:p>
                      <a:pPr lvl="0" algn="ctr">
                        <a:buNone/>
                      </a:pPr>
                      <a:r>
                        <a:rPr lang="en-US" sz="1200" dirty="0">
                          <a:latin typeface="Arial"/>
                        </a:rPr>
                        <a:t>10</a:t>
                      </a:r>
                    </a:p>
                  </a:txBody>
                  <a:tcPr/>
                </a:tc>
                <a:tc>
                  <a:txBody>
                    <a:bodyPr/>
                    <a:lstStyle/>
                    <a:p>
                      <a:pPr lvl="0" algn="ctr">
                        <a:buNone/>
                      </a:pPr>
                      <a:endParaRPr lang="en-US" sz="1200" dirty="0">
                        <a:latin typeface="Arial"/>
                      </a:endParaRPr>
                    </a:p>
                  </a:txBody>
                  <a:tcPr/>
                </a:tc>
                <a:extLst>
                  <a:ext uri="{0D108BD9-81ED-4DB2-BD59-A6C34878D82A}">
                    <a16:rowId xmlns:a16="http://schemas.microsoft.com/office/drawing/2014/main" val="187687787"/>
                  </a:ext>
                </a:extLst>
              </a:tr>
              <a:tr h="171790">
                <a:tc>
                  <a:txBody>
                    <a:bodyPr/>
                    <a:lstStyle/>
                    <a:p>
                      <a:pPr algn="ctr"/>
                      <a:r>
                        <a:rPr lang="en-US" sz="1200" dirty="0">
                          <a:latin typeface="Arial"/>
                        </a:rPr>
                        <a:t>F1</a:t>
                      </a:r>
                      <a:endParaRPr lang="en-US" sz="1200" dirty="0" err="1">
                        <a:latin typeface="Arial"/>
                      </a:endParaRPr>
                    </a:p>
                  </a:txBody>
                  <a:tcPr/>
                </a:tc>
                <a:tc>
                  <a:txBody>
                    <a:bodyPr/>
                    <a:lstStyle/>
                    <a:p>
                      <a:pPr lvl="0" algn="ctr">
                        <a:buNone/>
                      </a:pPr>
                      <a:r>
                        <a:rPr lang="en-US" sz="1200" dirty="0">
                          <a:latin typeface="Arial"/>
                        </a:rPr>
                        <a:t>1</a:t>
                      </a:r>
                    </a:p>
                  </a:txBody>
                  <a:tcPr/>
                </a:tc>
                <a:tc>
                  <a:txBody>
                    <a:bodyPr/>
                    <a:lstStyle/>
                    <a:p>
                      <a:pPr lvl="0" algn="ctr">
                        <a:buNone/>
                      </a:pPr>
                      <a:r>
                        <a:rPr lang="en-US" sz="1200" dirty="0">
                          <a:latin typeface="Arial"/>
                        </a:rPr>
                        <a:t>ROB5</a:t>
                      </a:r>
                    </a:p>
                  </a:txBody>
                  <a:tcPr/>
                </a:tc>
                <a:extLst>
                  <a:ext uri="{0D108BD9-81ED-4DB2-BD59-A6C34878D82A}">
                    <a16:rowId xmlns:a16="http://schemas.microsoft.com/office/drawing/2014/main" val="1177376357"/>
                  </a:ext>
                </a:extLst>
              </a:tr>
              <a:tr h="171790">
                <a:tc>
                  <a:txBody>
                    <a:bodyPr/>
                    <a:lstStyle/>
                    <a:p>
                      <a:pPr algn="ctr"/>
                      <a:r>
                        <a:rPr lang="en-US" sz="1200" dirty="0">
                          <a:latin typeface="Arial"/>
                        </a:rPr>
                        <a:t>F2</a:t>
                      </a:r>
                      <a:endParaRPr lang="en-US" sz="1200" dirty="0" err="1">
                        <a:latin typeface="Arial"/>
                      </a:endParaRPr>
                    </a:p>
                  </a:txBody>
                  <a:tcPr/>
                </a:tc>
                <a:tc>
                  <a:txBody>
                    <a:bodyPr/>
                    <a:lstStyle/>
                    <a:p>
                      <a:pPr lvl="0" algn="ctr">
                        <a:buNone/>
                      </a:pPr>
                      <a:r>
                        <a:rPr lang="en-US" sz="1200" dirty="0">
                          <a:latin typeface="Arial"/>
                        </a:rPr>
                        <a:t>0</a:t>
                      </a:r>
                    </a:p>
                  </a:txBody>
                  <a:tcPr/>
                </a:tc>
                <a:tc>
                  <a:txBody>
                    <a:bodyPr/>
                    <a:lstStyle/>
                    <a:p>
                      <a:pPr lvl="0" algn="ctr">
                        <a:buNone/>
                      </a:pPr>
                      <a:r>
                        <a:rPr lang="en-US" sz="1200" dirty="0">
                          <a:latin typeface="Arial"/>
                        </a:rPr>
                        <a:t>ROB0</a:t>
                      </a:r>
                      <a:endParaRPr lang="en-US" dirty="0"/>
                    </a:p>
                  </a:txBody>
                  <a:tcPr/>
                </a:tc>
                <a:extLst>
                  <a:ext uri="{0D108BD9-81ED-4DB2-BD59-A6C34878D82A}">
                    <a16:rowId xmlns:a16="http://schemas.microsoft.com/office/drawing/2014/main" val="3954083347"/>
                  </a:ext>
                </a:extLst>
              </a:tr>
              <a:tr h="171790">
                <a:tc>
                  <a:txBody>
                    <a:bodyPr/>
                    <a:lstStyle/>
                    <a:p>
                      <a:pPr algn="ctr"/>
                      <a:r>
                        <a:rPr lang="en-US" sz="1200" dirty="0">
                          <a:latin typeface="Arial"/>
                        </a:rPr>
                        <a:t>T0</a:t>
                      </a:r>
                      <a:endParaRPr lang="en-US" sz="1200" dirty="0" err="1">
                        <a:latin typeface="Arial"/>
                      </a:endParaRPr>
                    </a:p>
                  </a:txBody>
                  <a:tcPr/>
                </a:tc>
                <a:tc>
                  <a:txBody>
                    <a:bodyPr/>
                    <a:lstStyle/>
                    <a:p>
                      <a:pPr lvl="0" algn="ctr">
                        <a:buNone/>
                      </a:pPr>
                      <a:r>
                        <a:rPr lang="en-US" sz="1200" dirty="0">
                          <a:latin typeface="Arial"/>
                        </a:rPr>
                        <a:t>8</a:t>
                      </a:r>
                    </a:p>
                  </a:txBody>
                  <a:tcPr/>
                </a:tc>
                <a:tc>
                  <a:txBody>
                    <a:bodyPr/>
                    <a:lstStyle/>
                    <a:p>
                      <a:pPr lvl="0" algn="ctr">
                        <a:buNone/>
                      </a:pPr>
                      <a:r>
                        <a:rPr lang="en-US" sz="1200" dirty="0">
                          <a:latin typeface="Arial"/>
                        </a:rPr>
                        <a:t>ROB3</a:t>
                      </a:r>
                    </a:p>
                  </a:txBody>
                  <a:tcPr/>
                </a:tc>
                <a:extLst>
                  <a:ext uri="{0D108BD9-81ED-4DB2-BD59-A6C34878D82A}">
                    <a16:rowId xmlns:a16="http://schemas.microsoft.com/office/drawing/2014/main" val="566660208"/>
                  </a:ext>
                </a:extLst>
              </a:tr>
            </a:tbl>
          </a:graphicData>
        </a:graphic>
      </p:graphicFrame>
      <p:graphicFrame>
        <p:nvGraphicFramePr>
          <p:cNvPr id="20" name="Table 19">
            <a:extLst>
              <a:ext uri="{FF2B5EF4-FFF2-40B4-BE49-F238E27FC236}">
                <a16:creationId xmlns:a16="http://schemas.microsoft.com/office/drawing/2014/main" id="{ED799DF2-36ED-A990-5D4E-ED8E562321EF}"/>
              </a:ext>
            </a:extLst>
          </p:cNvPr>
          <p:cNvGraphicFramePr>
            <a:graphicFrameLocks noGrp="1"/>
          </p:cNvGraphicFramePr>
          <p:nvPr>
            <p:extLst>
              <p:ext uri="{D42A27DB-BD31-4B8C-83A1-F6EECF244321}">
                <p14:modId xmlns:p14="http://schemas.microsoft.com/office/powerpoint/2010/main" val="452172929"/>
              </p:ext>
            </p:extLst>
          </p:nvPr>
        </p:nvGraphicFramePr>
        <p:xfrm>
          <a:off x="6473390" y="4191481"/>
          <a:ext cx="2707104" cy="822960"/>
        </p:xfrm>
        <a:graphic>
          <a:graphicData uri="http://schemas.openxmlformats.org/drawingml/2006/table">
            <a:tbl>
              <a:tblPr firstRow="1" bandRow="1">
                <a:tableStyleId>{5940675A-B579-460E-94D1-54222C63F5DA}</a:tableStyleId>
              </a:tblPr>
              <a:tblGrid>
                <a:gridCol w="676776">
                  <a:extLst>
                    <a:ext uri="{9D8B030D-6E8A-4147-A177-3AD203B41FA5}">
                      <a16:colId xmlns:a16="http://schemas.microsoft.com/office/drawing/2014/main" val="3195577250"/>
                    </a:ext>
                  </a:extLst>
                </a:gridCol>
                <a:gridCol w="676776">
                  <a:extLst>
                    <a:ext uri="{9D8B030D-6E8A-4147-A177-3AD203B41FA5}">
                      <a16:colId xmlns:a16="http://schemas.microsoft.com/office/drawing/2014/main" val="4188564357"/>
                    </a:ext>
                  </a:extLst>
                </a:gridCol>
                <a:gridCol w="676776">
                  <a:extLst>
                    <a:ext uri="{9D8B030D-6E8A-4147-A177-3AD203B41FA5}">
                      <a16:colId xmlns:a16="http://schemas.microsoft.com/office/drawing/2014/main" val="1616240692"/>
                    </a:ext>
                  </a:extLst>
                </a:gridCol>
                <a:gridCol w="676776">
                  <a:extLst>
                    <a:ext uri="{9D8B030D-6E8A-4147-A177-3AD203B41FA5}">
                      <a16:colId xmlns:a16="http://schemas.microsoft.com/office/drawing/2014/main" val="1103167206"/>
                    </a:ext>
                  </a:extLst>
                </a:gridCol>
              </a:tblGrid>
              <a:tr h="123546">
                <a:tc>
                  <a:txBody>
                    <a:bodyPr/>
                    <a:lstStyle/>
                    <a:p>
                      <a:pPr algn="ctr"/>
                      <a:r>
                        <a:rPr lang="en-US" sz="1200" dirty="0">
                          <a:latin typeface="Arial"/>
                        </a:rPr>
                        <a:t>BNEZ</a:t>
                      </a:r>
                    </a:p>
                  </a:txBody>
                  <a:tcPr/>
                </a:tc>
                <a:tc>
                  <a:txBody>
                    <a:bodyPr/>
                    <a:lstStyle/>
                    <a:p>
                      <a:pPr lvl="0" algn="ctr">
                        <a:buNone/>
                      </a:pPr>
                      <a:r>
                        <a:rPr lang="en-US" sz="1200" dirty="0">
                          <a:latin typeface="Arial"/>
                        </a:rPr>
                        <a:t>4</a:t>
                      </a:r>
                    </a:p>
                  </a:txBody>
                  <a:tcPr/>
                </a:tc>
                <a:tc>
                  <a:txBody>
                    <a:bodyPr/>
                    <a:lstStyle/>
                    <a:p>
                      <a:pPr lvl="0" algn="ctr">
                        <a:buNone/>
                      </a:pPr>
                      <a:r>
                        <a:rPr lang="en-US" sz="1200" dirty="0">
                          <a:latin typeface="Arial"/>
                        </a:rPr>
                        <a:t>-</a:t>
                      </a:r>
                    </a:p>
                  </a:txBody>
                  <a:tcPr/>
                </a:tc>
                <a:tc>
                  <a:txBody>
                    <a:bodyPr/>
                    <a:lstStyle/>
                    <a:p>
                      <a:pPr lvl="0" algn="ctr">
                        <a:buNone/>
                      </a:pPr>
                      <a:r>
                        <a:rPr lang="en-US" sz="1200" dirty="0">
                          <a:latin typeface="Arial"/>
                        </a:rPr>
                        <a:t>ROB4</a:t>
                      </a:r>
                    </a:p>
                  </a:txBody>
                  <a:tcPr/>
                </a:tc>
                <a:extLst>
                  <a:ext uri="{0D108BD9-81ED-4DB2-BD59-A6C34878D82A}">
                    <a16:rowId xmlns:a16="http://schemas.microsoft.com/office/drawing/2014/main" val="3558929166"/>
                  </a:ext>
                </a:extLst>
              </a:tr>
              <a:tr h="123546">
                <a:tc>
                  <a:txBody>
                    <a:bodyPr/>
                    <a:lstStyle/>
                    <a:p>
                      <a:pPr algn="ctr"/>
                      <a:endParaRPr lang="en-US" sz="1200" dirty="0" err="1">
                        <a:latin typeface="Arial"/>
                      </a:endParaRPr>
                    </a:p>
                  </a:txBody>
                  <a:tcPr/>
                </a:tc>
                <a:tc>
                  <a:txBody>
                    <a:bodyPr/>
                    <a:lstStyle/>
                    <a:p>
                      <a:pPr lvl="0" algn="ctr">
                        <a:buNone/>
                      </a:pPr>
                      <a:endParaRPr lang="en-US" sz="1200" dirty="0">
                        <a:latin typeface="Arial"/>
                      </a:endParaRPr>
                    </a:p>
                  </a:txBody>
                  <a:tcPr/>
                </a:tc>
                <a:tc>
                  <a:txBody>
                    <a:bodyPr/>
                    <a:lstStyle/>
                    <a:p>
                      <a:pPr lvl="0" algn="ctr">
                        <a:buNone/>
                      </a:pPr>
                      <a:endParaRPr lang="en-US" sz="1200" dirty="0">
                        <a:latin typeface="Arial"/>
                      </a:endParaRPr>
                    </a:p>
                  </a:txBody>
                  <a:tcPr/>
                </a:tc>
                <a:tc>
                  <a:txBody>
                    <a:bodyPr/>
                    <a:lstStyle/>
                    <a:p>
                      <a:pPr lvl="0" algn="ctr">
                        <a:buNone/>
                      </a:pPr>
                      <a:endParaRPr lang="en-US" sz="1200" dirty="0">
                        <a:latin typeface="Arial"/>
                      </a:endParaRPr>
                    </a:p>
                  </a:txBody>
                  <a:tcPr/>
                </a:tc>
                <a:extLst>
                  <a:ext uri="{0D108BD9-81ED-4DB2-BD59-A6C34878D82A}">
                    <a16:rowId xmlns:a16="http://schemas.microsoft.com/office/drawing/2014/main" val="2748695123"/>
                  </a:ext>
                </a:extLst>
              </a:tr>
              <a:tr h="123546">
                <a:tc>
                  <a:txBody>
                    <a:bodyPr/>
                    <a:lstStyle/>
                    <a:p>
                      <a:pPr algn="ctr"/>
                      <a:endParaRPr lang="en-US" sz="1200" dirty="0" err="1">
                        <a:latin typeface="Arial"/>
                      </a:endParaRPr>
                    </a:p>
                  </a:txBody>
                  <a:tcPr/>
                </a:tc>
                <a:tc>
                  <a:txBody>
                    <a:bodyPr/>
                    <a:lstStyle/>
                    <a:p>
                      <a:pPr lvl="0" algn="ctr">
                        <a:buNone/>
                      </a:pPr>
                      <a:endParaRPr lang="en-US" sz="1200" dirty="0">
                        <a:latin typeface="Arial"/>
                      </a:endParaRPr>
                    </a:p>
                  </a:txBody>
                  <a:tcPr/>
                </a:tc>
                <a:tc>
                  <a:txBody>
                    <a:bodyPr/>
                    <a:lstStyle/>
                    <a:p>
                      <a:pPr lvl="0" algn="ctr">
                        <a:buNone/>
                      </a:pPr>
                      <a:endParaRPr lang="en-US" sz="1200" dirty="0">
                        <a:latin typeface="Arial"/>
                      </a:endParaRPr>
                    </a:p>
                  </a:txBody>
                  <a:tcPr/>
                </a:tc>
                <a:tc>
                  <a:txBody>
                    <a:bodyPr/>
                    <a:lstStyle/>
                    <a:p>
                      <a:pPr lvl="0" algn="ctr">
                        <a:buNone/>
                      </a:pPr>
                      <a:endParaRPr lang="en-US" sz="1200" dirty="0">
                        <a:latin typeface="Arial"/>
                      </a:endParaRPr>
                    </a:p>
                  </a:txBody>
                  <a:tcPr/>
                </a:tc>
                <a:extLst>
                  <a:ext uri="{0D108BD9-81ED-4DB2-BD59-A6C34878D82A}">
                    <a16:rowId xmlns:a16="http://schemas.microsoft.com/office/drawing/2014/main" val="2981881640"/>
                  </a:ext>
                </a:extLst>
              </a:tr>
            </a:tbl>
          </a:graphicData>
        </a:graphic>
      </p:graphicFrame>
      <p:sp>
        <p:nvSpPr>
          <p:cNvPr id="21" name="TextBox 20">
            <a:extLst>
              <a:ext uri="{FF2B5EF4-FFF2-40B4-BE49-F238E27FC236}">
                <a16:creationId xmlns:a16="http://schemas.microsoft.com/office/drawing/2014/main" id="{DF8A8CB6-1BB2-6B46-99D4-7E163CAB8B78}"/>
              </a:ext>
            </a:extLst>
          </p:cNvPr>
          <p:cNvSpPr txBox="1"/>
          <p:nvPr/>
        </p:nvSpPr>
        <p:spPr>
          <a:xfrm>
            <a:off x="3196461" y="5567504"/>
            <a:ext cx="2511845" cy="369332"/>
          </a:xfrm>
          <a:prstGeom prst="rect">
            <a:avLst/>
          </a:prstGeom>
          <a:noFill/>
          <a:ln w="12700">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t>FP ALU</a:t>
            </a:r>
          </a:p>
        </p:txBody>
      </p:sp>
      <p:sp>
        <p:nvSpPr>
          <p:cNvPr id="22" name="TextBox 21">
            <a:extLst>
              <a:ext uri="{FF2B5EF4-FFF2-40B4-BE49-F238E27FC236}">
                <a16:creationId xmlns:a16="http://schemas.microsoft.com/office/drawing/2014/main" id="{08B283E3-EFE1-539C-DF29-2476D0DD2FA0}"/>
              </a:ext>
            </a:extLst>
          </p:cNvPr>
          <p:cNvSpPr txBox="1"/>
          <p:nvPr/>
        </p:nvSpPr>
        <p:spPr>
          <a:xfrm>
            <a:off x="6615434" y="5567504"/>
            <a:ext cx="2511845" cy="369332"/>
          </a:xfrm>
          <a:prstGeom prst="rect">
            <a:avLst/>
          </a:prstGeom>
          <a:noFill/>
          <a:ln w="12700">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t>Int ALU</a:t>
            </a:r>
          </a:p>
        </p:txBody>
      </p:sp>
      <p:sp>
        <p:nvSpPr>
          <p:cNvPr id="23" name="TextBox 22">
            <a:extLst>
              <a:ext uri="{FF2B5EF4-FFF2-40B4-BE49-F238E27FC236}">
                <a16:creationId xmlns:a16="http://schemas.microsoft.com/office/drawing/2014/main" id="{105C3ACC-BAA0-5E7E-8FBF-A63FC8761E1D}"/>
              </a:ext>
            </a:extLst>
          </p:cNvPr>
          <p:cNvSpPr txBox="1"/>
          <p:nvPr/>
        </p:nvSpPr>
        <p:spPr>
          <a:xfrm>
            <a:off x="870355" y="5627662"/>
            <a:ext cx="1599451" cy="369332"/>
          </a:xfrm>
          <a:prstGeom prst="rect">
            <a:avLst/>
          </a:prstGeom>
          <a:noFill/>
          <a:ln w="12700">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t>Memory Unit</a:t>
            </a:r>
          </a:p>
        </p:txBody>
      </p:sp>
      <p:cxnSp>
        <p:nvCxnSpPr>
          <p:cNvPr id="27" name="Straight Arrow Connector 26">
            <a:extLst>
              <a:ext uri="{FF2B5EF4-FFF2-40B4-BE49-F238E27FC236}">
                <a16:creationId xmlns:a16="http://schemas.microsoft.com/office/drawing/2014/main" id="{06968393-0A73-AE10-D114-8A859C0E199D}"/>
              </a:ext>
            </a:extLst>
          </p:cNvPr>
          <p:cNvCxnSpPr/>
          <p:nvPr/>
        </p:nvCxnSpPr>
        <p:spPr>
          <a:xfrm flipV="1">
            <a:off x="5138829" y="2588383"/>
            <a:ext cx="2005" cy="790073"/>
          </a:xfrm>
          <a:prstGeom prst="straightConnector1">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28" name="Straight Arrow Connector 27">
            <a:extLst>
              <a:ext uri="{FF2B5EF4-FFF2-40B4-BE49-F238E27FC236}">
                <a16:creationId xmlns:a16="http://schemas.microsoft.com/office/drawing/2014/main" id="{84342BB7-5EBE-8E7F-7BE1-B98FA39DE515}"/>
              </a:ext>
            </a:extLst>
          </p:cNvPr>
          <p:cNvCxnSpPr/>
          <p:nvPr/>
        </p:nvCxnSpPr>
        <p:spPr>
          <a:xfrm flipH="1">
            <a:off x="1805896" y="3370533"/>
            <a:ext cx="3334945" cy="10341"/>
          </a:xfrm>
          <a:prstGeom prst="straightConnector1">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29" name="Straight Arrow Connector 28">
            <a:extLst>
              <a:ext uri="{FF2B5EF4-FFF2-40B4-BE49-F238E27FC236}">
                <a16:creationId xmlns:a16="http://schemas.microsoft.com/office/drawing/2014/main" id="{36E91639-94AD-421E-431F-B7CACF4AB6CE}"/>
              </a:ext>
            </a:extLst>
          </p:cNvPr>
          <p:cNvCxnSpPr/>
          <p:nvPr/>
        </p:nvCxnSpPr>
        <p:spPr>
          <a:xfrm>
            <a:off x="1813918" y="3379714"/>
            <a:ext cx="10026" cy="461210"/>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30" name="Straight Arrow Connector 29">
            <a:extLst>
              <a:ext uri="{FF2B5EF4-FFF2-40B4-BE49-F238E27FC236}">
                <a16:creationId xmlns:a16="http://schemas.microsoft.com/office/drawing/2014/main" id="{016A23CA-D2E8-A0AD-2627-C6DCBAB8B000}"/>
              </a:ext>
            </a:extLst>
          </p:cNvPr>
          <p:cNvCxnSpPr>
            <a:cxnSpLocks/>
          </p:cNvCxnSpPr>
          <p:nvPr/>
        </p:nvCxnSpPr>
        <p:spPr>
          <a:xfrm>
            <a:off x="5384131" y="2596816"/>
            <a:ext cx="10026" cy="1243262"/>
          </a:xfrm>
          <a:prstGeom prst="straightConnector1">
            <a:avLst/>
          </a:prstGeom>
          <a:ln w="28575">
            <a:solidFill>
              <a:srgbClr val="C00000"/>
            </a:solidFill>
            <a:tailEnd type="triangle"/>
          </a:ln>
        </p:spPr>
        <p:style>
          <a:lnRef idx="1">
            <a:schemeClr val="dk1"/>
          </a:lnRef>
          <a:fillRef idx="0">
            <a:schemeClr val="dk1"/>
          </a:fillRef>
          <a:effectRef idx="0">
            <a:schemeClr val="dk1"/>
          </a:effectRef>
          <a:fontRef idx="minor">
            <a:schemeClr val="tx1"/>
          </a:fontRef>
        </p:style>
      </p:cxnSp>
      <p:cxnSp>
        <p:nvCxnSpPr>
          <p:cNvPr id="31" name="Straight Arrow Connector 30">
            <a:extLst>
              <a:ext uri="{FF2B5EF4-FFF2-40B4-BE49-F238E27FC236}">
                <a16:creationId xmlns:a16="http://schemas.microsoft.com/office/drawing/2014/main" id="{9F611988-7D0A-E949-33EA-DC25438F090A}"/>
              </a:ext>
            </a:extLst>
          </p:cNvPr>
          <p:cNvCxnSpPr>
            <a:cxnSpLocks/>
          </p:cNvCxnSpPr>
          <p:nvPr/>
        </p:nvCxnSpPr>
        <p:spPr>
          <a:xfrm>
            <a:off x="6607341" y="2576763"/>
            <a:ext cx="10026" cy="1243262"/>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34" name="Straight Arrow Connector 33">
            <a:extLst>
              <a:ext uri="{FF2B5EF4-FFF2-40B4-BE49-F238E27FC236}">
                <a16:creationId xmlns:a16="http://schemas.microsoft.com/office/drawing/2014/main" id="{CBAEAEBA-E67F-1315-DBC9-9EEAE751154B}"/>
              </a:ext>
            </a:extLst>
          </p:cNvPr>
          <p:cNvCxnSpPr/>
          <p:nvPr/>
        </p:nvCxnSpPr>
        <p:spPr>
          <a:xfrm>
            <a:off x="5674895" y="3168315"/>
            <a:ext cx="4411578" cy="10026"/>
          </a:xfrm>
          <a:prstGeom prst="straightConnector1">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35" name="Straight Arrow Connector 34">
            <a:extLst>
              <a:ext uri="{FF2B5EF4-FFF2-40B4-BE49-F238E27FC236}">
                <a16:creationId xmlns:a16="http://schemas.microsoft.com/office/drawing/2014/main" id="{9C1D9F34-3AD8-3D64-EA98-FA7EE50A384C}"/>
              </a:ext>
            </a:extLst>
          </p:cNvPr>
          <p:cNvCxnSpPr>
            <a:cxnSpLocks/>
          </p:cNvCxnSpPr>
          <p:nvPr/>
        </p:nvCxnSpPr>
        <p:spPr>
          <a:xfrm>
            <a:off x="5684919" y="3168316"/>
            <a:ext cx="10026" cy="641683"/>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36" name="Straight Arrow Connector 35">
            <a:extLst>
              <a:ext uri="{FF2B5EF4-FFF2-40B4-BE49-F238E27FC236}">
                <a16:creationId xmlns:a16="http://schemas.microsoft.com/office/drawing/2014/main" id="{8EAC7EB1-D5A5-1E55-1062-6AFB4775F9BD}"/>
              </a:ext>
            </a:extLst>
          </p:cNvPr>
          <p:cNvCxnSpPr>
            <a:cxnSpLocks/>
          </p:cNvCxnSpPr>
          <p:nvPr/>
        </p:nvCxnSpPr>
        <p:spPr>
          <a:xfrm>
            <a:off x="6827918" y="3168316"/>
            <a:ext cx="10026" cy="641683"/>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37" name="Straight Arrow Connector 36">
            <a:extLst>
              <a:ext uri="{FF2B5EF4-FFF2-40B4-BE49-F238E27FC236}">
                <a16:creationId xmlns:a16="http://schemas.microsoft.com/office/drawing/2014/main" id="{EA8E10F5-77B5-FE66-B692-57E82848BABF}"/>
              </a:ext>
            </a:extLst>
          </p:cNvPr>
          <p:cNvCxnSpPr/>
          <p:nvPr/>
        </p:nvCxnSpPr>
        <p:spPr>
          <a:xfrm>
            <a:off x="7339263" y="1333500"/>
            <a:ext cx="1032710" cy="10026"/>
          </a:xfrm>
          <a:prstGeom prst="straightConnector1">
            <a:avLst/>
          </a:prstGeom>
          <a:ln w="28575">
            <a:solidFill>
              <a:srgbClr val="C00000"/>
            </a:solidFill>
            <a:tailEnd type="triangle"/>
          </a:ln>
        </p:spPr>
        <p:style>
          <a:lnRef idx="1">
            <a:schemeClr val="dk1"/>
          </a:lnRef>
          <a:fillRef idx="0">
            <a:schemeClr val="dk1"/>
          </a:fillRef>
          <a:effectRef idx="0">
            <a:schemeClr val="dk1"/>
          </a:effectRef>
          <a:fontRef idx="minor">
            <a:schemeClr val="tx1"/>
          </a:fontRef>
        </p:style>
      </p:cxnSp>
      <p:cxnSp>
        <p:nvCxnSpPr>
          <p:cNvPr id="38" name="Straight Arrow Connector 37">
            <a:extLst>
              <a:ext uri="{FF2B5EF4-FFF2-40B4-BE49-F238E27FC236}">
                <a16:creationId xmlns:a16="http://schemas.microsoft.com/office/drawing/2014/main" id="{CB2410D4-220C-8C92-9BAF-2A358CB78A4E}"/>
              </a:ext>
            </a:extLst>
          </p:cNvPr>
          <p:cNvCxnSpPr>
            <a:cxnSpLocks/>
          </p:cNvCxnSpPr>
          <p:nvPr/>
        </p:nvCxnSpPr>
        <p:spPr>
          <a:xfrm>
            <a:off x="10527631" y="2115552"/>
            <a:ext cx="10026" cy="872289"/>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39" name="Straight Arrow Connector 38">
            <a:extLst>
              <a:ext uri="{FF2B5EF4-FFF2-40B4-BE49-F238E27FC236}">
                <a16:creationId xmlns:a16="http://schemas.microsoft.com/office/drawing/2014/main" id="{54B6F5ED-0F98-7653-C2D9-0AFB9DF98E6A}"/>
              </a:ext>
            </a:extLst>
          </p:cNvPr>
          <p:cNvCxnSpPr>
            <a:cxnSpLocks/>
          </p:cNvCxnSpPr>
          <p:nvPr/>
        </p:nvCxnSpPr>
        <p:spPr>
          <a:xfrm>
            <a:off x="4351418" y="5033211"/>
            <a:ext cx="10026" cy="531394"/>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41" name="Straight Arrow Connector 40">
            <a:extLst>
              <a:ext uri="{FF2B5EF4-FFF2-40B4-BE49-F238E27FC236}">
                <a16:creationId xmlns:a16="http://schemas.microsoft.com/office/drawing/2014/main" id="{07647844-C6A8-3D0B-6A3C-4FE6E4324A9D}"/>
              </a:ext>
            </a:extLst>
          </p:cNvPr>
          <p:cNvCxnSpPr/>
          <p:nvPr/>
        </p:nvCxnSpPr>
        <p:spPr>
          <a:xfrm>
            <a:off x="1654342" y="5364079"/>
            <a:ext cx="10026" cy="220578"/>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42" name="Straight Arrow Connector 41">
            <a:extLst>
              <a:ext uri="{FF2B5EF4-FFF2-40B4-BE49-F238E27FC236}">
                <a16:creationId xmlns:a16="http://schemas.microsoft.com/office/drawing/2014/main" id="{49D95ADB-56C6-EAC9-7B8C-331385F43160}"/>
              </a:ext>
            </a:extLst>
          </p:cNvPr>
          <p:cNvCxnSpPr>
            <a:cxnSpLocks/>
          </p:cNvCxnSpPr>
          <p:nvPr/>
        </p:nvCxnSpPr>
        <p:spPr>
          <a:xfrm>
            <a:off x="7770391" y="5013158"/>
            <a:ext cx="10026" cy="531394"/>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43" name="Straight Arrow Connector 42">
            <a:extLst>
              <a:ext uri="{FF2B5EF4-FFF2-40B4-BE49-F238E27FC236}">
                <a16:creationId xmlns:a16="http://schemas.microsoft.com/office/drawing/2014/main" id="{E2701E13-B7E5-89F8-7A41-3678A46AE1B2}"/>
              </a:ext>
            </a:extLst>
          </p:cNvPr>
          <p:cNvCxnSpPr>
            <a:cxnSpLocks/>
          </p:cNvCxnSpPr>
          <p:nvPr/>
        </p:nvCxnSpPr>
        <p:spPr>
          <a:xfrm flipH="1">
            <a:off x="1704469" y="6005762"/>
            <a:ext cx="0" cy="310815"/>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44" name="Straight Arrow Connector 43">
            <a:extLst>
              <a:ext uri="{FF2B5EF4-FFF2-40B4-BE49-F238E27FC236}">
                <a16:creationId xmlns:a16="http://schemas.microsoft.com/office/drawing/2014/main" id="{786563A0-72C3-DFBD-B581-685D43DC7474}"/>
              </a:ext>
            </a:extLst>
          </p:cNvPr>
          <p:cNvCxnSpPr>
            <a:cxnSpLocks/>
          </p:cNvCxnSpPr>
          <p:nvPr/>
        </p:nvCxnSpPr>
        <p:spPr>
          <a:xfrm flipH="1">
            <a:off x="4481758" y="5935577"/>
            <a:ext cx="0" cy="310815"/>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45" name="Straight Arrow Connector 44">
            <a:extLst>
              <a:ext uri="{FF2B5EF4-FFF2-40B4-BE49-F238E27FC236}">
                <a16:creationId xmlns:a16="http://schemas.microsoft.com/office/drawing/2014/main" id="{1AC32639-4E82-5429-6E81-E7D5EF1EEE80}"/>
              </a:ext>
            </a:extLst>
          </p:cNvPr>
          <p:cNvCxnSpPr>
            <a:cxnSpLocks/>
          </p:cNvCxnSpPr>
          <p:nvPr/>
        </p:nvCxnSpPr>
        <p:spPr>
          <a:xfrm flipH="1">
            <a:off x="7870652" y="5935577"/>
            <a:ext cx="0" cy="310815"/>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46" name="Straight Arrow Connector 45">
            <a:extLst>
              <a:ext uri="{FF2B5EF4-FFF2-40B4-BE49-F238E27FC236}">
                <a16:creationId xmlns:a16="http://schemas.microsoft.com/office/drawing/2014/main" id="{B23C031A-965B-4641-AEAE-7784A171D5A8}"/>
              </a:ext>
            </a:extLst>
          </p:cNvPr>
          <p:cNvCxnSpPr/>
          <p:nvPr/>
        </p:nvCxnSpPr>
        <p:spPr>
          <a:xfrm>
            <a:off x="9795710" y="3429000"/>
            <a:ext cx="40105" cy="2887578"/>
          </a:xfrm>
          <a:prstGeom prst="straightConnector1">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47" name="Straight Arrow Connector 46">
            <a:extLst>
              <a:ext uri="{FF2B5EF4-FFF2-40B4-BE49-F238E27FC236}">
                <a16:creationId xmlns:a16="http://schemas.microsoft.com/office/drawing/2014/main" id="{ED19F4E3-BF01-F06D-4E99-EDA8E022F66C}"/>
              </a:ext>
            </a:extLst>
          </p:cNvPr>
          <p:cNvCxnSpPr/>
          <p:nvPr/>
        </p:nvCxnSpPr>
        <p:spPr>
          <a:xfrm>
            <a:off x="5805236" y="3418974"/>
            <a:ext cx="4000500" cy="20052"/>
          </a:xfrm>
          <a:prstGeom prst="straightConnector1">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48" name="Straight Arrow Connector 47">
            <a:extLst>
              <a:ext uri="{FF2B5EF4-FFF2-40B4-BE49-F238E27FC236}">
                <a16:creationId xmlns:a16="http://schemas.microsoft.com/office/drawing/2014/main" id="{43709393-C5E9-6A1A-FB32-CB4055324E1F}"/>
              </a:ext>
            </a:extLst>
          </p:cNvPr>
          <p:cNvCxnSpPr>
            <a:cxnSpLocks/>
          </p:cNvCxnSpPr>
          <p:nvPr/>
        </p:nvCxnSpPr>
        <p:spPr>
          <a:xfrm>
            <a:off x="5815257" y="3408945"/>
            <a:ext cx="10026" cy="421104"/>
          </a:xfrm>
          <a:prstGeom prst="straightConnector1">
            <a:avLst/>
          </a:prstGeom>
          <a:ln w="28575">
            <a:solidFill>
              <a:schemeClr val="tx1"/>
            </a:solidFill>
            <a:tailEnd type="triangle"/>
          </a:ln>
        </p:spPr>
        <p:style>
          <a:lnRef idx="1">
            <a:schemeClr val="accent2"/>
          </a:lnRef>
          <a:fillRef idx="0">
            <a:schemeClr val="accent2"/>
          </a:fillRef>
          <a:effectRef idx="0">
            <a:schemeClr val="accent2"/>
          </a:effectRef>
          <a:fontRef idx="minor">
            <a:schemeClr val="tx1"/>
          </a:fontRef>
        </p:style>
      </p:cxnSp>
      <p:cxnSp>
        <p:nvCxnSpPr>
          <p:cNvPr id="49" name="Straight Arrow Connector 48">
            <a:extLst>
              <a:ext uri="{FF2B5EF4-FFF2-40B4-BE49-F238E27FC236}">
                <a16:creationId xmlns:a16="http://schemas.microsoft.com/office/drawing/2014/main" id="{A39AEFB5-F5B0-7B18-627F-F89F524F394D}"/>
              </a:ext>
            </a:extLst>
          </p:cNvPr>
          <p:cNvCxnSpPr>
            <a:cxnSpLocks/>
          </p:cNvCxnSpPr>
          <p:nvPr/>
        </p:nvCxnSpPr>
        <p:spPr>
          <a:xfrm>
            <a:off x="9133967" y="3418971"/>
            <a:ext cx="10026" cy="421104"/>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51" name="Straight Arrow Connector 50">
            <a:extLst>
              <a:ext uri="{FF2B5EF4-FFF2-40B4-BE49-F238E27FC236}">
                <a16:creationId xmlns:a16="http://schemas.microsoft.com/office/drawing/2014/main" id="{509088CF-FB35-DF8C-D4C2-0859C1CC1F07}"/>
              </a:ext>
            </a:extLst>
          </p:cNvPr>
          <p:cNvCxnSpPr/>
          <p:nvPr/>
        </p:nvCxnSpPr>
        <p:spPr>
          <a:xfrm>
            <a:off x="521368" y="250657"/>
            <a:ext cx="10026" cy="5464342"/>
          </a:xfrm>
          <a:prstGeom prst="straightConnector1">
            <a:avLst/>
          </a:prstGeom>
          <a:ln w="28575">
            <a:solidFill>
              <a:srgbClr val="C00000"/>
            </a:solidFill>
          </a:ln>
        </p:spPr>
        <p:style>
          <a:lnRef idx="1">
            <a:schemeClr val="dk1"/>
          </a:lnRef>
          <a:fillRef idx="0">
            <a:schemeClr val="dk1"/>
          </a:fillRef>
          <a:effectRef idx="0">
            <a:schemeClr val="dk1"/>
          </a:effectRef>
          <a:fontRef idx="minor">
            <a:schemeClr val="tx1"/>
          </a:fontRef>
        </p:style>
      </p:cxnSp>
      <p:cxnSp>
        <p:nvCxnSpPr>
          <p:cNvPr id="52" name="Straight Arrow Connector 51">
            <a:extLst>
              <a:ext uri="{FF2B5EF4-FFF2-40B4-BE49-F238E27FC236}">
                <a16:creationId xmlns:a16="http://schemas.microsoft.com/office/drawing/2014/main" id="{3BB39645-E2CC-4D44-1D89-77492B0477EE}"/>
              </a:ext>
            </a:extLst>
          </p:cNvPr>
          <p:cNvCxnSpPr/>
          <p:nvPr/>
        </p:nvCxnSpPr>
        <p:spPr>
          <a:xfrm>
            <a:off x="531394" y="5704973"/>
            <a:ext cx="310815" cy="1002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54" name="TextBox 53">
            <a:extLst>
              <a:ext uri="{FF2B5EF4-FFF2-40B4-BE49-F238E27FC236}">
                <a16:creationId xmlns:a16="http://schemas.microsoft.com/office/drawing/2014/main" id="{E321D07D-1FC9-0C74-C3D5-12C8FDB500EB}"/>
              </a:ext>
            </a:extLst>
          </p:cNvPr>
          <p:cNvSpPr txBox="1"/>
          <p:nvPr/>
        </p:nvSpPr>
        <p:spPr>
          <a:xfrm>
            <a:off x="1754605" y="3328737"/>
            <a:ext cx="274320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dirty="0">
                <a:latin typeface="Arial"/>
                <a:cs typeface="Arial"/>
              </a:rPr>
              <a:t>loads</a:t>
            </a:r>
          </a:p>
        </p:txBody>
      </p:sp>
      <p:sp>
        <p:nvSpPr>
          <p:cNvPr id="55" name="TextBox 54">
            <a:extLst>
              <a:ext uri="{FF2B5EF4-FFF2-40B4-BE49-F238E27FC236}">
                <a16:creationId xmlns:a16="http://schemas.microsoft.com/office/drawing/2014/main" id="{34D49627-8E2E-3E8C-9B82-65898A12D4CA}"/>
              </a:ext>
            </a:extLst>
          </p:cNvPr>
          <p:cNvSpPr txBox="1"/>
          <p:nvPr/>
        </p:nvSpPr>
        <p:spPr>
          <a:xfrm>
            <a:off x="10477499" y="2175710"/>
            <a:ext cx="2743200"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dirty="0">
                <a:latin typeface="Arial"/>
                <a:cs typeface="Arial"/>
              </a:rPr>
              <a:t>inst. </a:t>
            </a:r>
          </a:p>
          <a:p>
            <a:r>
              <a:rPr lang="en-US" sz="1400" dirty="0">
                <a:latin typeface="Arial"/>
                <a:cs typeface="Arial"/>
              </a:rPr>
              <a:t>commit</a:t>
            </a:r>
          </a:p>
        </p:txBody>
      </p:sp>
      <p:sp>
        <p:nvSpPr>
          <p:cNvPr id="56" name="TextBox 55">
            <a:extLst>
              <a:ext uri="{FF2B5EF4-FFF2-40B4-BE49-F238E27FC236}">
                <a16:creationId xmlns:a16="http://schemas.microsoft.com/office/drawing/2014/main" id="{5B452B60-20CC-BC48-73D2-B2A0BF65DDB2}"/>
              </a:ext>
            </a:extLst>
          </p:cNvPr>
          <p:cNvSpPr txBox="1"/>
          <p:nvPr/>
        </p:nvSpPr>
        <p:spPr>
          <a:xfrm>
            <a:off x="5454315" y="2596815"/>
            <a:ext cx="274320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dirty="0" err="1">
                <a:latin typeface="Arial"/>
                <a:cs typeface="Arial"/>
              </a:rPr>
              <a:t>Op.+ROB</a:t>
            </a:r>
            <a:r>
              <a:rPr lang="en-US" sz="1400" dirty="0">
                <a:latin typeface="Arial"/>
                <a:cs typeface="Arial"/>
              </a:rPr>
              <a:t>#</a:t>
            </a:r>
          </a:p>
        </p:txBody>
      </p:sp>
      <p:sp>
        <p:nvSpPr>
          <p:cNvPr id="57" name="TextBox 56">
            <a:extLst>
              <a:ext uri="{FF2B5EF4-FFF2-40B4-BE49-F238E27FC236}">
                <a16:creationId xmlns:a16="http://schemas.microsoft.com/office/drawing/2014/main" id="{60260B8B-F797-D470-178B-F69DF669E8A7}"/>
              </a:ext>
            </a:extLst>
          </p:cNvPr>
          <p:cNvSpPr txBox="1"/>
          <p:nvPr/>
        </p:nvSpPr>
        <p:spPr>
          <a:xfrm>
            <a:off x="8161420" y="3138236"/>
            <a:ext cx="2743200" cy="307777"/>
          </a:xfrm>
          <a:prstGeom prst="rect">
            <a:avLst/>
          </a:prstGeo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dirty="0">
                <a:latin typeface="Arial"/>
                <a:cs typeface="Arial"/>
              </a:rPr>
              <a:t>operands</a:t>
            </a:r>
          </a:p>
        </p:txBody>
      </p:sp>
      <p:cxnSp>
        <p:nvCxnSpPr>
          <p:cNvPr id="2" name="Conector recto de flecha 1">
            <a:extLst>
              <a:ext uri="{FF2B5EF4-FFF2-40B4-BE49-F238E27FC236}">
                <a16:creationId xmlns:a16="http://schemas.microsoft.com/office/drawing/2014/main" id="{E98249D4-AE28-C8D9-4F4F-95095AC0154C}"/>
              </a:ext>
            </a:extLst>
          </p:cNvPr>
          <p:cNvCxnSpPr/>
          <p:nvPr/>
        </p:nvCxnSpPr>
        <p:spPr>
          <a:xfrm>
            <a:off x="521368" y="260684"/>
            <a:ext cx="7840578" cy="10026"/>
          </a:xfrm>
          <a:prstGeom prst="straightConnector1">
            <a:avLst/>
          </a:prstGeom>
          <a:ln w="28575">
            <a:solidFill>
              <a:srgbClr val="C00000"/>
            </a:solidFill>
          </a:ln>
        </p:spPr>
        <p:style>
          <a:lnRef idx="1">
            <a:schemeClr val="dk1"/>
          </a:lnRef>
          <a:fillRef idx="0">
            <a:schemeClr val="dk1"/>
          </a:fillRef>
          <a:effectRef idx="0">
            <a:schemeClr val="dk1"/>
          </a:effectRef>
          <a:fontRef idx="minor">
            <a:schemeClr val="tx1"/>
          </a:fontRef>
        </p:style>
      </p:cxnSp>
      <p:cxnSp>
        <p:nvCxnSpPr>
          <p:cNvPr id="5" name="Conector recto de flecha 4">
            <a:extLst>
              <a:ext uri="{FF2B5EF4-FFF2-40B4-BE49-F238E27FC236}">
                <a16:creationId xmlns:a16="http://schemas.microsoft.com/office/drawing/2014/main" id="{10E7ED06-DAC7-F977-8896-FAED39BBB71D}"/>
              </a:ext>
            </a:extLst>
          </p:cNvPr>
          <p:cNvCxnSpPr/>
          <p:nvPr/>
        </p:nvCxnSpPr>
        <p:spPr>
          <a:xfrm>
            <a:off x="11901236" y="521368"/>
            <a:ext cx="50131" cy="5714999"/>
          </a:xfrm>
          <a:prstGeom prst="straightConnector1">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8" name="Conector recto de flecha 7">
            <a:extLst>
              <a:ext uri="{FF2B5EF4-FFF2-40B4-BE49-F238E27FC236}">
                <a16:creationId xmlns:a16="http://schemas.microsoft.com/office/drawing/2014/main" id="{92B3E590-1BD1-AF73-3E15-C82C2E1B7F9A}"/>
              </a:ext>
            </a:extLst>
          </p:cNvPr>
          <p:cNvCxnSpPr/>
          <p:nvPr/>
        </p:nvCxnSpPr>
        <p:spPr>
          <a:xfrm flipH="1">
            <a:off x="10928923" y="531395"/>
            <a:ext cx="982097" cy="846"/>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14" name="TextBox 52">
            <a:extLst>
              <a:ext uri="{FF2B5EF4-FFF2-40B4-BE49-F238E27FC236}">
                <a16:creationId xmlns:a16="http://schemas.microsoft.com/office/drawing/2014/main" id="{FE04800F-FBB8-4AB2-3FAE-B95E259AAD6C}"/>
              </a:ext>
            </a:extLst>
          </p:cNvPr>
          <p:cNvSpPr txBox="1"/>
          <p:nvPr/>
        </p:nvSpPr>
        <p:spPr>
          <a:xfrm>
            <a:off x="11290598" y="5774915"/>
            <a:ext cx="778523"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dirty="0">
                <a:latin typeface="Arial"/>
                <a:cs typeface="Arial"/>
              </a:rPr>
              <a:t>results</a:t>
            </a:r>
          </a:p>
        </p:txBody>
      </p:sp>
      <p:cxnSp>
        <p:nvCxnSpPr>
          <p:cNvPr id="24" name="Straight Arrow Connector 23">
            <a:extLst>
              <a:ext uri="{FF2B5EF4-FFF2-40B4-BE49-F238E27FC236}">
                <a16:creationId xmlns:a16="http://schemas.microsoft.com/office/drawing/2014/main" id="{E22EDCD4-4AEF-B5A3-C19A-EA21272709DF}"/>
              </a:ext>
            </a:extLst>
          </p:cNvPr>
          <p:cNvCxnSpPr/>
          <p:nvPr/>
        </p:nvCxnSpPr>
        <p:spPr>
          <a:xfrm>
            <a:off x="521368" y="4020552"/>
            <a:ext cx="421105" cy="10026"/>
          </a:xfrm>
          <a:prstGeom prst="straightConnector1">
            <a:avLst/>
          </a:prstGeom>
          <a:ln w="28575">
            <a:solidFill>
              <a:srgbClr val="C00000"/>
            </a:solidFill>
            <a:tailEnd type="triangle"/>
          </a:ln>
        </p:spPr>
        <p:style>
          <a:lnRef idx="1">
            <a:schemeClr val="dk1"/>
          </a:lnRef>
          <a:fillRef idx="0">
            <a:schemeClr val="dk1"/>
          </a:fillRef>
          <a:effectRef idx="0">
            <a:schemeClr val="dk1"/>
          </a:effectRef>
          <a:fontRef idx="minor">
            <a:schemeClr val="tx1"/>
          </a:fontRef>
        </p:style>
      </p:cxnSp>
      <p:sp>
        <p:nvSpPr>
          <p:cNvPr id="26" name="TextBox 25">
            <a:extLst>
              <a:ext uri="{FF2B5EF4-FFF2-40B4-BE49-F238E27FC236}">
                <a16:creationId xmlns:a16="http://schemas.microsoft.com/office/drawing/2014/main" id="{7CD7E633-27C8-A95C-8293-140F3B1150E3}"/>
              </a:ext>
            </a:extLst>
          </p:cNvPr>
          <p:cNvSpPr txBox="1"/>
          <p:nvPr/>
        </p:nvSpPr>
        <p:spPr>
          <a:xfrm>
            <a:off x="232175" y="5655568"/>
            <a:ext cx="686719"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dirty="0">
                <a:latin typeface="Arial"/>
                <a:cs typeface="Arial"/>
              </a:rPr>
              <a:t>stores</a:t>
            </a:r>
          </a:p>
        </p:txBody>
      </p:sp>
      <p:sp>
        <p:nvSpPr>
          <p:cNvPr id="4" name="TextBox 3">
            <a:extLst>
              <a:ext uri="{FF2B5EF4-FFF2-40B4-BE49-F238E27FC236}">
                <a16:creationId xmlns:a16="http://schemas.microsoft.com/office/drawing/2014/main" id="{1761AAA0-14A0-B84F-77CB-837AF8DA6A4A}"/>
              </a:ext>
            </a:extLst>
          </p:cNvPr>
          <p:cNvSpPr txBox="1"/>
          <p:nvPr/>
        </p:nvSpPr>
        <p:spPr>
          <a:xfrm>
            <a:off x="3723701" y="3540087"/>
            <a:ext cx="2743200"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b="0" i="0" u="none" strike="noStrike" baseline="0">
                <a:solidFill>
                  <a:srgbClr val="000000"/>
                </a:solidFill>
                <a:latin typeface="Courier New"/>
                <a:ea typeface="Courier New"/>
                <a:cs typeface="Courier New"/>
              </a:rPr>
              <a:t>fmul.s f2, f1, f0</a:t>
            </a:r>
            <a:endParaRPr lang="en-US"/>
          </a:p>
        </p:txBody>
      </p:sp>
      <p:sp>
        <p:nvSpPr>
          <p:cNvPr id="25" name="TextBox 24">
            <a:extLst>
              <a:ext uri="{FF2B5EF4-FFF2-40B4-BE49-F238E27FC236}">
                <a16:creationId xmlns:a16="http://schemas.microsoft.com/office/drawing/2014/main" id="{69967B7C-DF82-F0B2-FA57-C3482A48147C}"/>
              </a:ext>
            </a:extLst>
          </p:cNvPr>
          <p:cNvSpPr txBox="1"/>
          <p:nvPr/>
        </p:nvSpPr>
        <p:spPr>
          <a:xfrm>
            <a:off x="6661533" y="326834"/>
            <a:ext cx="2743200"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a:latin typeface="Courier New"/>
                <a:cs typeface="Courier New"/>
              </a:rPr>
              <a:t>fmul.s f2, f1, f0</a:t>
            </a:r>
            <a:endParaRPr lang="en-US"/>
          </a:p>
        </p:txBody>
      </p:sp>
    </p:spTree>
    <p:extLst>
      <p:ext uri="{BB962C8B-B14F-4D97-AF65-F5344CB8AC3E}">
        <p14:creationId xmlns:p14="http://schemas.microsoft.com/office/powerpoint/2010/main" val="33524711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4920E3-DCB4-A40E-A093-8A40D89F41FE}"/>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DFD48BC-1A23-D414-AFEF-460B1081E2A2}"/>
              </a:ext>
            </a:extLst>
          </p:cNvPr>
          <p:cNvSpPr>
            <a:spLocks noGrp="1"/>
          </p:cNvSpPr>
          <p:nvPr>
            <p:ph idx="1"/>
          </p:nvPr>
        </p:nvSpPr>
        <p:spPr>
          <a:xfrm>
            <a:off x="747963" y="583446"/>
            <a:ext cx="3557337" cy="2754618"/>
          </a:xfrm>
        </p:spPr>
        <p:txBody>
          <a:bodyPr vert="horz" lIns="91440" tIns="45720" rIns="91440" bIns="45720" rtlCol="0" anchor="t">
            <a:normAutofit/>
          </a:bodyPr>
          <a:lstStyle/>
          <a:p>
            <a:pPr marL="0" indent="0">
              <a:buNone/>
            </a:pPr>
            <a:r>
              <a:rPr lang="en-US" dirty="0"/>
              <a:t>Cycle 7</a:t>
            </a:r>
          </a:p>
          <a:p>
            <a:pPr marL="0" indent="0">
              <a:buNone/>
            </a:pPr>
            <a:r>
              <a:rPr lang="en-US" sz="1600" dirty="0"/>
              <a:t>Still in cycle 7, the ROB gets the result of the first FMUL operation (10). The first FSW (store) was waiting for it.</a:t>
            </a:r>
            <a:endParaRPr lang="en-US" dirty="0"/>
          </a:p>
          <a:p>
            <a:pPr marL="0" indent="0">
              <a:buNone/>
            </a:pPr>
            <a:r>
              <a:rPr lang="en-US" sz="1600" dirty="0"/>
              <a:t>The BNEZ instruction is sent to the ALU.</a:t>
            </a:r>
          </a:p>
          <a:p>
            <a:pPr marL="0" indent="0">
              <a:buNone/>
            </a:pPr>
            <a:endParaRPr lang="en-US" sz="1600" dirty="0"/>
          </a:p>
          <a:p>
            <a:pPr marL="0" indent="0">
              <a:buNone/>
            </a:pPr>
            <a:endParaRPr lang="en-US" sz="1600" dirty="0"/>
          </a:p>
        </p:txBody>
      </p:sp>
      <p:sp>
        <p:nvSpPr>
          <p:cNvPr id="6" name="TextBox 5">
            <a:extLst>
              <a:ext uri="{FF2B5EF4-FFF2-40B4-BE49-F238E27FC236}">
                <a16:creationId xmlns:a16="http://schemas.microsoft.com/office/drawing/2014/main" id="{373361FF-49C7-9B72-B353-0B1A34386D4A}"/>
              </a:ext>
            </a:extLst>
          </p:cNvPr>
          <p:cNvSpPr txBox="1"/>
          <p:nvPr/>
        </p:nvSpPr>
        <p:spPr>
          <a:xfrm>
            <a:off x="4810698" y="584425"/>
            <a:ext cx="2511845" cy="369332"/>
          </a:xfrm>
          <a:prstGeom prst="rect">
            <a:avLst/>
          </a:prstGeom>
          <a:noFill/>
          <a:ln w="12700">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t>Inst. Queue.</a:t>
            </a:r>
            <a:endParaRPr lang="en-US"/>
          </a:p>
        </p:txBody>
      </p:sp>
      <p:sp>
        <p:nvSpPr>
          <p:cNvPr id="7" name="TextBox 6">
            <a:extLst>
              <a:ext uri="{FF2B5EF4-FFF2-40B4-BE49-F238E27FC236}">
                <a16:creationId xmlns:a16="http://schemas.microsoft.com/office/drawing/2014/main" id="{7F86D05D-804B-6C7F-86FD-D89272D9B74B}"/>
              </a:ext>
            </a:extLst>
          </p:cNvPr>
          <p:cNvSpPr txBox="1"/>
          <p:nvPr/>
        </p:nvSpPr>
        <p:spPr>
          <a:xfrm>
            <a:off x="8382629" y="97126"/>
            <a:ext cx="2511845" cy="369332"/>
          </a:xfrm>
          <a:prstGeom prst="rect">
            <a:avLst/>
          </a:prstGeom>
          <a:noFill/>
          <a:ln w="12700">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t>Reorder Buffer</a:t>
            </a:r>
          </a:p>
        </p:txBody>
      </p:sp>
      <p:sp>
        <p:nvSpPr>
          <p:cNvPr id="9" name="TextBox 8">
            <a:extLst>
              <a:ext uri="{FF2B5EF4-FFF2-40B4-BE49-F238E27FC236}">
                <a16:creationId xmlns:a16="http://schemas.microsoft.com/office/drawing/2014/main" id="{C4A5E519-EDFE-E470-2994-8A45777BBBF8}"/>
              </a:ext>
            </a:extLst>
          </p:cNvPr>
          <p:cNvSpPr txBox="1"/>
          <p:nvPr/>
        </p:nvSpPr>
        <p:spPr>
          <a:xfrm>
            <a:off x="10095438" y="2984703"/>
            <a:ext cx="1631945" cy="369332"/>
          </a:xfrm>
          <a:prstGeom prst="rect">
            <a:avLst/>
          </a:prstGeom>
          <a:noFill/>
          <a:ln w="12700">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t>Registers</a:t>
            </a:r>
          </a:p>
        </p:txBody>
      </p:sp>
      <p:sp>
        <p:nvSpPr>
          <p:cNvPr id="10" name="TextBox 9">
            <a:extLst>
              <a:ext uri="{FF2B5EF4-FFF2-40B4-BE49-F238E27FC236}">
                <a16:creationId xmlns:a16="http://schemas.microsoft.com/office/drawing/2014/main" id="{90D203C3-874E-1EC7-9B4E-4F98F9AB3548}"/>
              </a:ext>
            </a:extLst>
          </p:cNvPr>
          <p:cNvSpPr txBox="1"/>
          <p:nvPr/>
        </p:nvSpPr>
        <p:spPr>
          <a:xfrm>
            <a:off x="991543" y="3867020"/>
            <a:ext cx="1358819" cy="369332"/>
          </a:xfrm>
          <a:prstGeom prst="rect">
            <a:avLst/>
          </a:prstGeom>
          <a:noFill/>
          <a:ln w="12700">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t>Load Buffer</a:t>
            </a:r>
          </a:p>
        </p:txBody>
      </p:sp>
      <p:sp>
        <p:nvSpPr>
          <p:cNvPr id="11" name="TextBox 10">
            <a:extLst>
              <a:ext uri="{FF2B5EF4-FFF2-40B4-BE49-F238E27FC236}">
                <a16:creationId xmlns:a16="http://schemas.microsoft.com/office/drawing/2014/main" id="{8927A794-30C1-F5A9-4EF4-4C8DE0815421}"/>
              </a:ext>
            </a:extLst>
          </p:cNvPr>
          <p:cNvSpPr txBox="1"/>
          <p:nvPr/>
        </p:nvSpPr>
        <p:spPr>
          <a:xfrm>
            <a:off x="2986782" y="3836941"/>
            <a:ext cx="2912896" cy="369332"/>
          </a:xfrm>
          <a:prstGeom prst="rect">
            <a:avLst/>
          </a:prstGeom>
          <a:noFill/>
          <a:ln w="12700">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t> Reservation Station (FP)</a:t>
            </a:r>
          </a:p>
        </p:txBody>
      </p:sp>
      <p:sp>
        <p:nvSpPr>
          <p:cNvPr id="12" name="TextBox 11">
            <a:extLst>
              <a:ext uri="{FF2B5EF4-FFF2-40B4-BE49-F238E27FC236}">
                <a16:creationId xmlns:a16="http://schemas.microsoft.com/office/drawing/2014/main" id="{2479B03D-C059-FA4B-E8F2-2C3FD7413A76}"/>
              </a:ext>
            </a:extLst>
          </p:cNvPr>
          <p:cNvSpPr txBox="1"/>
          <p:nvPr/>
        </p:nvSpPr>
        <p:spPr>
          <a:xfrm>
            <a:off x="6475939" y="3816888"/>
            <a:ext cx="2722397" cy="369332"/>
          </a:xfrm>
          <a:prstGeom prst="rect">
            <a:avLst/>
          </a:prstGeom>
          <a:noFill/>
          <a:ln w="12700">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t>Reservation Station (Int)</a:t>
            </a:r>
          </a:p>
        </p:txBody>
      </p:sp>
      <p:sp>
        <p:nvSpPr>
          <p:cNvPr id="13" name="Arrow: Left-Right 12">
            <a:extLst>
              <a:ext uri="{FF2B5EF4-FFF2-40B4-BE49-F238E27FC236}">
                <a16:creationId xmlns:a16="http://schemas.microsoft.com/office/drawing/2014/main" id="{EC406D7B-2C66-E215-5841-E698D430A0F3}"/>
              </a:ext>
            </a:extLst>
          </p:cNvPr>
          <p:cNvSpPr/>
          <p:nvPr/>
        </p:nvSpPr>
        <p:spPr>
          <a:xfrm>
            <a:off x="300789" y="6167033"/>
            <a:ext cx="11794933" cy="560625"/>
          </a:xfrm>
          <a:prstGeom prst="leftRightArrow">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Common Data Bus</a:t>
            </a:r>
          </a:p>
        </p:txBody>
      </p:sp>
      <p:graphicFrame>
        <p:nvGraphicFramePr>
          <p:cNvPr id="15" name="Table 14">
            <a:extLst>
              <a:ext uri="{FF2B5EF4-FFF2-40B4-BE49-F238E27FC236}">
                <a16:creationId xmlns:a16="http://schemas.microsoft.com/office/drawing/2014/main" id="{D11D755B-FCDB-1CB5-E169-74669451EC53}"/>
              </a:ext>
            </a:extLst>
          </p:cNvPr>
          <p:cNvGraphicFramePr>
            <a:graphicFrameLocks noGrp="1"/>
          </p:cNvGraphicFramePr>
          <p:nvPr/>
        </p:nvGraphicFramePr>
        <p:xfrm>
          <a:off x="988996" y="4261665"/>
          <a:ext cx="1353552" cy="1097280"/>
        </p:xfrm>
        <a:graphic>
          <a:graphicData uri="http://schemas.openxmlformats.org/drawingml/2006/table">
            <a:tbl>
              <a:tblPr firstRow="1" bandRow="1">
                <a:tableStyleId>{5940675A-B579-460E-94D1-54222C63F5DA}</a:tableStyleId>
              </a:tblPr>
              <a:tblGrid>
                <a:gridCol w="676776">
                  <a:extLst>
                    <a:ext uri="{9D8B030D-6E8A-4147-A177-3AD203B41FA5}">
                      <a16:colId xmlns:a16="http://schemas.microsoft.com/office/drawing/2014/main" val="2447277747"/>
                    </a:ext>
                  </a:extLst>
                </a:gridCol>
                <a:gridCol w="676776">
                  <a:extLst>
                    <a:ext uri="{9D8B030D-6E8A-4147-A177-3AD203B41FA5}">
                      <a16:colId xmlns:a16="http://schemas.microsoft.com/office/drawing/2014/main" val="3543431547"/>
                    </a:ext>
                  </a:extLst>
                </a:gridCol>
              </a:tblGrid>
              <a:tr h="270710">
                <a:tc>
                  <a:txBody>
                    <a:bodyPr/>
                    <a:lstStyle/>
                    <a:p>
                      <a:pPr algn="ctr"/>
                      <a:r>
                        <a:rPr lang="en-US" sz="1200" dirty="0">
                          <a:latin typeface="Arial"/>
                        </a:rPr>
                        <a:t>0</a:t>
                      </a:r>
                    </a:p>
                  </a:txBody>
                  <a:tcPr/>
                </a:tc>
                <a:tc>
                  <a:txBody>
                    <a:bodyPr/>
                    <a:lstStyle/>
                    <a:p>
                      <a:pPr lvl="0" algn="ctr">
                        <a:buNone/>
                      </a:pPr>
                      <a:r>
                        <a:rPr lang="en-US" sz="1200" dirty="0">
                          <a:latin typeface="Arial"/>
                        </a:rPr>
                        <a:t>ROB5</a:t>
                      </a:r>
                    </a:p>
                  </a:txBody>
                  <a:tcPr/>
                </a:tc>
                <a:extLst>
                  <a:ext uri="{0D108BD9-81ED-4DB2-BD59-A6C34878D82A}">
                    <a16:rowId xmlns:a16="http://schemas.microsoft.com/office/drawing/2014/main" val="1837699999"/>
                  </a:ext>
                </a:extLst>
              </a:tr>
              <a:tr h="0">
                <a:tc>
                  <a:txBody>
                    <a:bodyPr/>
                    <a:lstStyle/>
                    <a:p>
                      <a:pPr lvl="0" algn="ctr">
                        <a:buNone/>
                      </a:pPr>
                      <a:endParaRPr lang="en-US" sz="1200" dirty="0" err="1">
                        <a:latin typeface="Arial"/>
                      </a:endParaRPr>
                    </a:p>
                  </a:txBody>
                  <a:tcPr/>
                </a:tc>
                <a:tc>
                  <a:txBody>
                    <a:bodyPr/>
                    <a:lstStyle/>
                    <a:p>
                      <a:pPr lvl="0" algn="ctr">
                        <a:buNone/>
                      </a:pPr>
                      <a:endParaRPr lang="en-US" sz="1200" dirty="0">
                        <a:latin typeface="Arial"/>
                      </a:endParaRPr>
                    </a:p>
                  </a:txBody>
                  <a:tcPr/>
                </a:tc>
                <a:extLst>
                  <a:ext uri="{0D108BD9-81ED-4DB2-BD59-A6C34878D82A}">
                    <a16:rowId xmlns:a16="http://schemas.microsoft.com/office/drawing/2014/main" val="313986062"/>
                  </a:ext>
                </a:extLst>
              </a:tr>
              <a:tr h="0">
                <a:tc>
                  <a:txBody>
                    <a:bodyPr/>
                    <a:lstStyle/>
                    <a:p>
                      <a:pPr lvl="0" algn="ctr">
                        <a:buNone/>
                      </a:pPr>
                      <a:endParaRPr lang="en-US" sz="1200" dirty="0" err="1">
                        <a:latin typeface="Arial"/>
                      </a:endParaRPr>
                    </a:p>
                  </a:txBody>
                  <a:tcPr/>
                </a:tc>
                <a:tc>
                  <a:txBody>
                    <a:bodyPr/>
                    <a:lstStyle/>
                    <a:p>
                      <a:pPr lvl="0" algn="ctr">
                        <a:buNone/>
                      </a:pPr>
                      <a:endParaRPr lang="en-US" sz="1200" dirty="0">
                        <a:latin typeface="Arial"/>
                      </a:endParaRPr>
                    </a:p>
                  </a:txBody>
                  <a:tcPr/>
                </a:tc>
                <a:extLst>
                  <a:ext uri="{0D108BD9-81ED-4DB2-BD59-A6C34878D82A}">
                    <a16:rowId xmlns:a16="http://schemas.microsoft.com/office/drawing/2014/main" val="1009846468"/>
                  </a:ext>
                </a:extLst>
              </a:tr>
              <a:tr h="0">
                <a:tc>
                  <a:txBody>
                    <a:bodyPr/>
                    <a:lstStyle/>
                    <a:p>
                      <a:pPr lvl="0" algn="ctr">
                        <a:buNone/>
                      </a:pPr>
                      <a:endParaRPr lang="en-US" sz="1200" dirty="0" err="1">
                        <a:latin typeface="Arial"/>
                      </a:endParaRPr>
                    </a:p>
                  </a:txBody>
                  <a:tcPr/>
                </a:tc>
                <a:tc>
                  <a:txBody>
                    <a:bodyPr/>
                    <a:lstStyle/>
                    <a:p>
                      <a:pPr lvl="0" algn="ctr">
                        <a:buNone/>
                      </a:pPr>
                      <a:endParaRPr lang="en-US" sz="1200" dirty="0">
                        <a:latin typeface="Arial"/>
                      </a:endParaRPr>
                    </a:p>
                  </a:txBody>
                  <a:tcPr/>
                </a:tc>
                <a:extLst>
                  <a:ext uri="{0D108BD9-81ED-4DB2-BD59-A6C34878D82A}">
                    <a16:rowId xmlns:a16="http://schemas.microsoft.com/office/drawing/2014/main" val="2824610415"/>
                  </a:ext>
                </a:extLst>
              </a:tr>
            </a:tbl>
          </a:graphicData>
        </a:graphic>
      </p:graphicFrame>
      <p:graphicFrame>
        <p:nvGraphicFramePr>
          <p:cNvPr id="16" name="Table 15">
            <a:extLst>
              <a:ext uri="{FF2B5EF4-FFF2-40B4-BE49-F238E27FC236}">
                <a16:creationId xmlns:a16="http://schemas.microsoft.com/office/drawing/2014/main" id="{7180EA7C-3F84-795E-084C-739B43B86A8F}"/>
              </a:ext>
            </a:extLst>
          </p:cNvPr>
          <p:cNvGraphicFramePr>
            <a:graphicFrameLocks noGrp="1"/>
          </p:cNvGraphicFramePr>
          <p:nvPr/>
        </p:nvGraphicFramePr>
        <p:xfrm>
          <a:off x="2984233" y="4211534"/>
          <a:ext cx="2897604" cy="822960"/>
        </p:xfrm>
        <a:graphic>
          <a:graphicData uri="http://schemas.openxmlformats.org/drawingml/2006/table">
            <a:tbl>
              <a:tblPr firstRow="1" bandRow="1">
                <a:tableStyleId>{5940675A-B579-460E-94D1-54222C63F5DA}</a:tableStyleId>
              </a:tblPr>
              <a:tblGrid>
                <a:gridCol w="724401">
                  <a:extLst>
                    <a:ext uri="{9D8B030D-6E8A-4147-A177-3AD203B41FA5}">
                      <a16:colId xmlns:a16="http://schemas.microsoft.com/office/drawing/2014/main" val="3195577250"/>
                    </a:ext>
                  </a:extLst>
                </a:gridCol>
                <a:gridCol w="724401">
                  <a:extLst>
                    <a:ext uri="{9D8B030D-6E8A-4147-A177-3AD203B41FA5}">
                      <a16:colId xmlns:a16="http://schemas.microsoft.com/office/drawing/2014/main" val="3868833308"/>
                    </a:ext>
                  </a:extLst>
                </a:gridCol>
                <a:gridCol w="724401">
                  <a:extLst>
                    <a:ext uri="{9D8B030D-6E8A-4147-A177-3AD203B41FA5}">
                      <a16:colId xmlns:a16="http://schemas.microsoft.com/office/drawing/2014/main" val="3497778932"/>
                    </a:ext>
                  </a:extLst>
                </a:gridCol>
                <a:gridCol w="724401">
                  <a:extLst>
                    <a:ext uri="{9D8B030D-6E8A-4147-A177-3AD203B41FA5}">
                      <a16:colId xmlns:a16="http://schemas.microsoft.com/office/drawing/2014/main" val="3422580235"/>
                    </a:ext>
                  </a:extLst>
                </a:gridCol>
              </a:tblGrid>
              <a:tr h="123546">
                <a:tc>
                  <a:txBody>
                    <a:bodyPr/>
                    <a:lstStyle/>
                    <a:p>
                      <a:pPr algn="ctr"/>
                      <a:r>
                        <a:rPr lang="en-US" sz="1200" dirty="0">
                          <a:latin typeface="Arial"/>
                        </a:rPr>
                        <a:t>FMUL</a:t>
                      </a:r>
                    </a:p>
                  </a:txBody>
                  <a:tcPr/>
                </a:tc>
                <a:tc>
                  <a:txBody>
                    <a:bodyPr/>
                    <a:lstStyle/>
                    <a:p>
                      <a:pPr lvl="0" algn="ctr">
                        <a:buNone/>
                      </a:pPr>
                      <a:r>
                        <a:rPr lang="en-US" sz="1200" dirty="0">
                          <a:latin typeface="Arial"/>
                        </a:rPr>
                        <a:t>ROB5</a:t>
                      </a:r>
                    </a:p>
                  </a:txBody>
                  <a:tcPr/>
                </a:tc>
                <a:tc>
                  <a:txBody>
                    <a:bodyPr/>
                    <a:lstStyle/>
                    <a:p>
                      <a:pPr lvl="0" algn="ctr">
                        <a:buNone/>
                      </a:pPr>
                      <a:r>
                        <a:rPr lang="en-US" sz="1200" dirty="0">
                          <a:latin typeface="Arial"/>
                        </a:rPr>
                        <a:t>10</a:t>
                      </a:r>
                    </a:p>
                  </a:txBody>
                  <a:tcPr/>
                </a:tc>
                <a:tc>
                  <a:txBody>
                    <a:bodyPr/>
                    <a:lstStyle/>
                    <a:p>
                      <a:pPr lvl="0" algn="ctr">
                        <a:buNone/>
                      </a:pPr>
                      <a:r>
                        <a:rPr lang="en-US" sz="1200" dirty="0">
                          <a:latin typeface="Arial"/>
                        </a:rPr>
                        <a:t>ROB0</a:t>
                      </a:r>
                    </a:p>
                  </a:txBody>
                  <a:tcPr/>
                </a:tc>
                <a:extLst>
                  <a:ext uri="{0D108BD9-81ED-4DB2-BD59-A6C34878D82A}">
                    <a16:rowId xmlns:a16="http://schemas.microsoft.com/office/drawing/2014/main" val="3558929166"/>
                  </a:ext>
                </a:extLst>
              </a:tr>
              <a:tr h="123546">
                <a:tc>
                  <a:txBody>
                    <a:bodyPr/>
                    <a:lstStyle/>
                    <a:p>
                      <a:pPr algn="ctr"/>
                      <a:endParaRPr lang="en-US" sz="1200" dirty="0" err="1">
                        <a:latin typeface="Arial"/>
                      </a:endParaRPr>
                    </a:p>
                  </a:txBody>
                  <a:tcPr/>
                </a:tc>
                <a:tc>
                  <a:txBody>
                    <a:bodyPr/>
                    <a:lstStyle/>
                    <a:p>
                      <a:pPr lvl="0" algn="ctr">
                        <a:buNone/>
                      </a:pPr>
                      <a:endParaRPr lang="en-US" sz="1200" dirty="0">
                        <a:latin typeface="Arial"/>
                      </a:endParaRPr>
                    </a:p>
                  </a:txBody>
                  <a:tcPr/>
                </a:tc>
                <a:tc>
                  <a:txBody>
                    <a:bodyPr/>
                    <a:lstStyle/>
                    <a:p>
                      <a:pPr lvl="0" algn="ctr">
                        <a:buNone/>
                      </a:pPr>
                      <a:endParaRPr lang="en-US" sz="1200" dirty="0">
                        <a:latin typeface="Arial"/>
                      </a:endParaRPr>
                    </a:p>
                  </a:txBody>
                  <a:tcPr/>
                </a:tc>
                <a:tc>
                  <a:txBody>
                    <a:bodyPr/>
                    <a:lstStyle/>
                    <a:p>
                      <a:pPr lvl="0" algn="ctr">
                        <a:buNone/>
                      </a:pPr>
                      <a:endParaRPr lang="en-US" sz="1200" dirty="0">
                        <a:latin typeface="Arial"/>
                      </a:endParaRPr>
                    </a:p>
                  </a:txBody>
                  <a:tcPr/>
                </a:tc>
                <a:extLst>
                  <a:ext uri="{0D108BD9-81ED-4DB2-BD59-A6C34878D82A}">
                    <a16:rowId xmlns:a16="http://schemas.microsoft.com/office/drawing/2014/main" val="2748695123"/>
                  </a:ext>
                </a:extLst>
              </a:tr>
              <a:tr h="123546">
                <a:tc>
                  <a:txBody>
                    <a:bodyPr/>
                    <a:lstStyle/>
                    <a:p>
                      <a:pPr algn="ctr"/>
                      <a:endParaRPr lang="en-US" sz="1200" dirty="0" err="1">
                        <a:latin typeface="Arial"/>
                      </a:endParaRPr>
                    </a:p>
                  </a:txBody>
                  <a:tcPr/>
                </a:tc>
                <a:tc>
                  <a:txBody>
                    <a:bodyPr/>
                    <a:lstStyle/>
                    <a:p>
                      <a:pPr lvl="0" algn="ctr">
                        <a:buNone/>
                      </a:pPr>
                      <a:endParaRPr lang="en-US" sz="1200" dirty="0">
                        <a:latin typeface="Arial"/>
                      </a:endParaRPr>
                    </a:p>
                  </a:txBody>
                  <a:tcPr/>
                </a:tc>
                <a:tc>
                  <a:txBody>
                    <a:bodyPr/>
                    <a:lstStyle/>
                    <a:p>
                      <a:pPr lvl="0" algn="ctr">
                        <a:buNone/>
                      </a:pPr>
                      <a:endParaRPr lang="en-US" sz="1200" dirty="0">
                        <a:latin typeface="Arial"/>
                      </a:endParaRPr>
                    </a:p>
                  </a:txBody>
                  <a:tcPr/>
                </a:tc>
                <a:tc>
                  <a:txBody>
                    <a:bodyPr/>
                    <a:lstStyle/>
                    <a:p>
                      <a:pPr lvl="0" algn="ctr">
                        <a:buNone/>
                      </a:pPr>
                      <a:endParaRPr lang="en-US" sz="1200" dirty="0">
                        <a:latin typeface="Arial"/>
                      </a:endParaRPr>
                    </a:p>
                  </a:txBody>
                  <a:tcPr/>
                </a:tc>
                <a:extLst>
                  <a:ext uri="{0D108BD9-81ED-4DB2-BD59-A6C34878D82A}">
                    <a16:rowId xmlns:a16="http://schemas.microsoft.com/office/drawing/2014/main" val="2981881640"/>
                  </a:ext>
                </a:extLst>
              </a:tr>
            </a:tbl>
          </a:graphicData>
        </a:graphic>
      </p:graphicFrame>
      <p:graphicFrame>
        <p:nvGraphicFramePr>
          <p:cNvPr id="17" name="Table 16">
            <a:extLst>
              <a:ext uri="{FF2B5EF4-FFF2-40B4-BE49-F238E27FC236}">
                <a16:creationId xmlns:a16="http://schemas.microsoft.com/office/drawing/2014/main" id="{F20FAC12-595E-7407-02A7-BCAEA54B3D48}"/>
              </a:ext>
            </a:extLst>
          </p:cNvPr>
          <p:cNvGraphicFramePr>
            <a:graphicFrameLocks noGrp="1"/>
          </p:cNvGraphicFramePr>
          <p:nvPr>
            <p:extLst>
              <p:ext uri="{D42A27DB-BD31-4B8C-83A1-F6EECF244321}">
                <p14:modId xmlns:p14="http://schemas.microsoft.com/office/powerpoint/2010/main" val="3386609391"/>
              </p:ext>
            </p:extLst>
          </p:nvPr>
        </p:nvGraphicFramePr>
        <p:xfrm>
          <a:off x="4809022" y="952981"/>
          <a:ext cx="2513774" cy="1645920"/>
        </p:xfrm>
        <a:graphic>
          <a:graphicData uri="http://schemas.openxmlformats.org/drawingml/2006/table">
            <a:tbl>
              <a:tblPr firstRow="1" bandRow="1">
                <a:tableStyleId>{5940675A-B579-460E-94D1-54222C63F5DA}</a:tableStyleId>
              </a:tblPr>
              <a:tblGrid>
                <a:gridCol w="2513774">
                  <a:extLst>
                    <a:ext uri="{9D8B030D-6E8A-4147-A177-3AD203B41FA5}">
                      <a16:colId xmlns:a16="http://schemas.microsoft.com/office/drawing/2014/main" val="2178331882"/>
                    </a:ext>
                  </a:extLst>
                </a:gridCol>
              </a:tblGrid>
              <a:tr h="184980">
                <a:tc>
                  <a:txBody>
                    <a:bodyPr/>
                    <a:lstStyle/>
                    <a:p>
                      <a:pPr lvl="0" algn="ctr">
                        <a:buNone/>
                      </a:pPr>
                      <a:r>
                        <a:rPr lang="en-US" sz="1200" b="0" i="0" u="none" strike="noStrike" noProof="0" dirty="0" err="1">
                          <a:solidFill>
                            <a:srgbClr val="000000"/>
                          </a:solidFill>
                          <a:latin typeface="Courier New"/>
                        </a:rPr>
                        <a:t>fsw</a:t>
                      </a:r>
                      <a:r>
                        <a:rPr lang="en-US" sz="1200" b="0" i="0" u="none" strike="noStrike" noProof="0" dirty="0">
                          <a:solidFill>
                            <a:srgbClr val="000000"/>
                          </a:solidFill>
                          <a:latin typeface="Courier New"/>
                        </a:rPr>
                        <a:t> f2, -4(t0)</a:t>
                      </a:r>
                      <a:endParaRPr lang="en-US" dirty="0"/>
                    </a:p>
                  </a:txBody>
                  <a:tcPr/>
                </a:tc>
                <a:extLst>
                  <a:ext uri="{0D108BD9-81ED-4DB2-BD59-A6C34878D82A}">
                    <a16:rowId xmlns:a16="http://schemas.microsoft.com/office/drawing/2014/main" val="49523531"/>
                  </a:ext>
                </a:extLst>
              </a:tr>
              <a:tr h="184980">
                <a:tc>
                  <a:txBody>
                    <a:bodyPr/>
                    <a:lstStyle/>
                    <a:p>
                      <a:pPr lvl="0" algn="ctr">
                        <a:buNone/>
                      </a:pPr>
                      <a:r>
                        <a:rPr lang="en-US" sz="1200" b="0" i="0" u="none" strike="noStrike" noProof="0" dirty="0" err="1">
                          <a:solidFill>
                            <a:srgbClr val="000000"/>
                          </a:solidFill>
                          <a:latin typeface="Courier New"/>
                        </a:rPr>
                        <a:t>fmul.s</a:t>
                      </a:r>
                      <a:r>
                        <a:rPr lang="en-US" sz="1200" b="0" i="0" u="none" strike="noStrike" noProof="0" dirty="0">
                          <a:solidFill>
                            <a:srgbClr val="000000"/>
                          </a:solidFill>
                          <a:latin typeface="Courier New"/>
                        </a:rPr>
                        <a:t> f2, f1, f0</a:t>
                      </a:r>
                      <a:endParaRPr lang="en-US" dirty="0"/>
                    </a:p>
                  </a:txBody>
                  <a:tcPr/>
                </a:tc>
                <a:extLst>
                  <a:ext uri="{0D108BD9-81ED-4DB2-BD59-A6C34878D82A}">
                    <a16:rowId xmlns:a16="http://schemas.microsoft.com/office/drawing/2014/main" val="1455548914"/>
                  </a:ext>
                </a:extLst>
              </a:tr>
              <a:tr h="184980">
                <a:tc>
                  <a:txBody>
                    <a:bodyPr/>
                    <a:lstStyle/>
                    <a:p>
                      <a:pPr lvl="0" algn="ctr">
                        <a:buNone/>
                      </a:pPr>
                      <a:r>
                        <a:rPr lang="en-US" sz="1200" b="0" i="0" u="none" strike="noStrike" noProof="0" dirty="0" err="1">
                          <a:solidFill>
                            <a:srgbClr val="000000"/>
                          </a:solidFill>
                          <a:latin typeface="Courier New"/>
                        </a:rPr>
                        <a:t>flw</a:t>
                      </a:r>
                      <a:r>
                        <a:rPr lang="en-US" sz="1200" b="0" i="0" u="none" strike="noStrike" noProof="0" dirty="0">
                          <a:solidFill>
                            <a:srgbClr val="000000"/>
                          </a:solidFill>
                          <a:latin typeface="Courier New"/>
                        </a:rPr>
                        <a:t> f1, -4(t0)</a:t>
                      </a:r>
                      <a:endParaRPr lang="en-US" dirty="0"/>
                    </a:p>
                  </a:txBody>
                  <a:tcPr/>
                </a:tc>
                <a:extLst>
                  <a:ext uri="{0D108BD9-81ED-4DB2-BD59-A6C34878D82A}">
                    <a16:rowId xmlns:a16="http://schemas.microsoft.com/office/drawing/2014/main" val="1422571421"/>
                  </a:ext>
                </a:extLst>
              </a:tr>
              <a:tr h="184980">
                <a:tc>
                  <a:txBody>
                    <a:bodyPr/>
                    <a:lstStyle/>
                    <a:p>
                      <a:pPr lvl="0" algn="ctr">
                        <a:buNone/>
                      </a:pPr>
                      <a:r>
                        <a:rPr lang="en-US" sz="1200" b="0" i="0" u="none" strike="noStrike" noProof="0" dirty="0" err="1">
                          <a:solidFill>
                            <a:srgbClr val="000000"/>
                          </a:solidFill>
                          <a:latin typeface="Courier New"/>
                        </a:rPr>
                        <a:t>bnez</a:t>
                      </a:r>
                      <a:r>
                        <a:rPr lang="en-US" sz="1200" b="0" i="0" u="none" strike="noStrike" noProof="0" dirty="0">
                          <a:solidFill>
                            <a:srgbClr val="000000"/>
                          </a:solidFill>
                          <a:latin typeface="Courier New"/>
                        </a:rPr>
                        <a:t> t0, loop</a:t>
                      </a:r>
                      <a:endParaRPr lang="en-US" dirty="0"/>
                    </a:p>
                  </a:txBody>
                  <a:tcPr/>
                </a:tc>
                <a:extLst>
                  <a:ext uri="{0D108BD9-81ED-4DB2-BD59-A6C34878D82A}">
                    <a16:rowId xmlns:a16="http://schemas.microsoft.com/office/drawing/2014/main" val="2533791750"/>
                  </a:ext>
                </a:extLst>
              </a:tr>
              <a:tr h="184980">
                <a:tc>
                  <a:txBody>
                    <a:bodyPr/>
                    <a:lstStyle/>
                    <a:p>
                      <a:pPr lvl="0" algn="ctr">
                        <a:buNone/>
                      </a:pPr>
                      <a:r>
                        <a:rPr lang="en-US" sz="1200" b="0" i="0" u="none" strike="noStrike" noProof="0" dirty="0" err="1">
                          <a:solidFill>
                            <a:srgbClr val="000000"/>
                          </a:solidFill>
                          <a:latin typeface="Courier New"/>
                        </a:rPr>
                        <a:t>addi</a:t>
                      </a:r>
                      <a:r>
                        <a:rPr lang="en-US" sz="1200" b="0" i="0" u="none" strike="noStrike" noProof="0" dirty="0">
                          <a:solidFill>
                            <a:srgbClr val="000000"/>
                          </a:solidFill>
                          <a:latin typeface="Courier New"/>
                        </a:rPr>
                        <a:t> t0, t0, -4</a:t>
                      </a:r>
                      <a:endParaRPr lang="en-US" dirty="0"/>
                    </a:p>
                  </a:txBody>
                  <a:tcPr/>
                </a:tc>
                <a:extLst>
                  <a:ext uri="{0D108BD9-81ED-4DB2-BD59-A6C34878D82A}">
                    <a16:rowId xmlns:a16="http://schemas.microsoft.com/office/drawing/2014/main" val="258681845"/>
                  </a:ext>
                </a:extLst>
              </a:tr>
              <a:tr h="184980">
                <a:tc>
                  <a:txBody>
                    <a:bodyPr/>
                    <a:lstStyle/>
                    <a:p>
                      <a:pPr lvl="0" algn="ctr">
                        <a:buNone/>
                      </a:pPr>
                      <a:r>
                        <a:rPr lang="en-US" sz="1200" b="0" i="0" u="none" strike="noStrike" noProof="0" dirty="0" err="1">
                          <a:solidFill>
                            <a:srgbClr val="000000"/>
                          </a:solidFill>
                          <a:latin typeface="Courier New"/>
                        </a:rPr>
                        <a:t>fsw</a:t>
                      </a:r>
                      <a:r>
                        <a:rPr lang="en-US" sz="1200" b="0" i="0" u="none" strike="noStrike" noProof="0" dirty="0">
                          <a:solidFill>
                            <a:srgbClr val="000000"/>
                          </a:solidFill>
                          <a:latin typeface="Courier New"/>
                        </a:rPr>
                        <a:t> f2, -4(t0)</a:t>
                      </a:r>
                      <a:endParaRPr lang="en-US" dirty="0"/>
                    </a:p>
                  </a:txBody>
                  <a:tcPr/>
                </a:tc>
                <a:extLst>
                  <a:ext uri="{0D108BD9-81ED-4DB2-BD59-A6C34878D82A}">
                    <a16:rowId xmlns:a16="http://schemas.microsoft.com/office/drawing/2014/main" val="3403941772"/>
                  </a:ext>
                </a:extLst>
              </a:tr>
            </a:tbl>
          </a:graphicData>
        </a:graphic>
      </p:graphicFrame>
      <p:graphicFrame>
        <p:nvGraphicFramePr>
          <p:cNvPr id="18" name="Table 17">
            <a:extLst>
              <a:ext uri="{FF2B5EF4-FFF2-40B4-BE49-F238E27FC236}">
                <a16:creationId xmlns:a16="http://schemas.microsoft.com/office/drawing/2014/main" id="{AA2EF795-3091-EB91-27C9-1051211506C7}"/>
              </a:ext>
            </a:extLst>
          </p:cNvPr>
          <p:cNvGraphicFramePr>
            <a:graphicFrameLocks noGrp="1"/>
          </p:cNvGraphicFramePr>
          <p:nvPr>
            <p:extLst>
              <p:ext uri="{D42A27DB-BD31-4B8C-83A1-F6EECF244321}">
                <p14:modId xmlns:p14="http://schemas.microsoft.com/office/powerpoint/2010/main" val="3297159660"/>
              </p:ext>
            </p:extLst>
          </p:nvPr>
        </p:nvGraphicFramePr>
        <p:xfrm>
          <a:off x="8389263" y="471717"/>
          <a:ext cx="2506574" cy="1645920"/>
        </p:xfrm>
        <a:graphic>
          <a:graphicData uri="http://schemas.openxmlformats.org/drawingml/2006/table">
            <a:tbl>
              <a:tblPr firstRow="1" bandRow="1">
                <a:tableStyleId>{5940675A-B579-460E-94D1-54222C63F5DA}</a:tableStyleId>
              </a:tblPr>
              <a:tblGrid>
                <a:gridCol w="350919">
                  <a:extLst>
                    <a:ext uri="{9D8B030D-6E8A-4147-A177-3AD203B41FA5}">
                      <a16:colId xmlns:a16="http://schemas.microsoft.com/office/drawing/2014/main" val="2178331882"/>
                    </a:ext>
                  </a:extLst>
                </a:gridCol>
                <a:gridCol w="631657">
                  <a:extLst>
                    <a:ext uri="{9D8B030D-6E8A-4147-A177-3AD203B41FA5}">
                      <a16:colId xmlns:a16="http://schemas.microsoft.com/office/drawing/2014/main" val="1914369625"/>
                    </a:ext>
                  </a:extLst>
                </a:gridCol>
                <a:gridCol w="761999">
                  <a:extLst>
                    <a:ext uri="{9D8B030D-6E8A-4147-A177-3AD203B41FA5}">
                      <a16:colId xmlns:a16="http://schemas.microsoft.com/office/drawing/2014/main" val="3526426838"/>
                    </a:ext>
                  </a:extLst>
                </a:gridCol>
                <a:gridCol w="761999">
                  <a:extLst>
                    <a:ext uri="{9D8B030D-6E8A-4147-A177-3AD203B41FA5}">
                      <a16:colId xmlns:a16="http://schemas.microsoft.com/office/drawing/2014/main" val="187629775"/>
                    </a:ext>
                  </a:extLst>
                </a:gridCol>
              </a:tblGrid>
              <a:tr h="184980">
                <a:tc>
                  <a:txBody>
                    <a:bodyPr/>
                    <a:lstStyle/>
                    <a:p>
                      <a:pPr algn="ctr"/>
                      <a:r>
                        <a:rPr lang="en-US" sz="1200" dirty="0">
                          <a:latin typeface="Courier New"/>
                        </a:rPr>
                        <a:t>1</a:t>
                      </a:r>
                      <a:endParaRPr lang="en-US" sz="1200" dirty="0" err="1">
                        <a:latin typeface="Courier New"/>
                      </a:endParaRPr>
                    </a:p>
                  </a:txBody>
                  <a:tcPr/>
                </a:tc>
                <a:tc>
                  <a:txBody>
                    <a:bodyPr/>
                    <a:lstStyle/>
                    <a:p>
                      <a:pPr lvl="0" algn="ctr">
                        <a:buNone/>
                      </a:pPr>
                      <a:r>
                        <a:rPr lang="en-US" sz="1200" dirty="0">
                          <a:latin typeface="Courier New"/>
                        </a:rPr>
                        <a:t>FMUL</a:t>
                      </a:r>
                      <a:endParaRPr lang="en-US" dirty="0"/>
                    </a:p>
                  </a:txBody>
                  <a:tcPr/>
                </a:tc>
                <a:tc>
                  <a:txBody>
                    <a:bodyPr/>
                    <a:lstStyle/>
                    <a:p>
                      <a:pPr lvl="0" algn="ctr">
                        <a:buNone/>
                      </a:pPr>
                      <a:r>
                        <a:rPr lang="en-US" sz="1200" dirty="0">
                          <a:latin typeface="Courier New"/>
                        </a:rPr>
                        <a:t>F2</a:t>
                      </a:r>
                    </a:p>
                  </a:txBody>
                  <a:tcPr/>
                </a:tc>
                <a:tc>
                  <a:txBody>
                    <a:bodyPr/>
                    <a:lstStyle/>
                    <a:p>
                      <a:pPr lvl="0" algn="ctr">
                        <a:buNone/>
                      </a:pPr>
                      <a:r>
                        <a:rPr lang="en-US" sz="1200" dirty="0">
                          <a:latin typeface="Courier New"/>
                        </a:rPr>
                        <a:t>10</a:t>
                      </a:r>
                    </a:p>
                  </a:txBody>
                  <a:tcPr/>
                </a:tc>
                <a:extLst>
                  <a:ext uri="{0D108BD9-81ED-4DB2-BD59-A6C34878D82A}">
                    <a16:rowId xmlns:a16="http://schemas.microsoft.com/office/drawing/2014/main" val="49523531"/>
                  </a:ext>
                </a:extLst>
              </a:tr>
              <a:tr h="184980">
                <a:tc>
                  <a:txBody>
                    <a:bodyPr/>
                    <a:lstStyle/>
                    <a:p>
                      <a:pPr algn="ctr"/>
                      <a:r>
                        <a:rPr lang="en-US" sz="1200" dirty="0">
                          <a:latin typeface="Courier New"/>
                        </a:rPr>
                        <a:t>2</a:t>
                      </a:r>
                      <a:endParaRPr lang="en-US" sz="1200" dirty="0" err="1">
                        <a:latin typeface="Courier New"/>
                      </a:endParaRPr>
                    </a:p>
                  </a:txBody>
                  <a:tcPr/>
                </a:tc>
                <a:tc>
                  <a:txBody>
                    <a:bodyPr/>
                    <a:lstStyle/>
                    <a:p>
                      <a:pPr lvl="0" algn="ctr">
                        <a:buNone/>
                      </a:pPr>
                      <a:r>
                        <a:rPr lang="en-US" sz="1200" dirty="0">
                          <a:latin typeface="Courier New"/>
                        </a:rPr>
                        <a:t>FSW</a:t>
                      </a:r>
                    </a:p>
                  </a:txBody>
                  <a:tcPr/>
                </a:tc>
                <a:tc>
                  <a:txBody>
                    <a:bodyPr/>
                    <a:lstStyle/>
                    <a:p>
                      <a:pPr lvl="0" algn="ctr">
                        <a:buNone/>
                      </a:pPr>
                      <a:r>
                        <a:rPr lang="en-US" sz="1200" b="0" i="0" u="none" strike="noStrike" noProof="0" dirty="0">
                          <a:solidFill>
                            <a:srgbClr val="000000"/>
                          </a:solidFill>
                          <a:latin typeface="Courier New"/>
                        </a:rPr>
                        <a:t>Mem[4]</a:t>
                      </a:r>
                      <a:endParaRPr lang="en-US" dirty="0"/>
                    </a:p>
                  </a:txBody>
                  <a:tcPr/>
                </a:tc>
                <a:tc>
                  <a:txBody>
                    <a:bodyPr/>
                    <a:lstStyle/>
                    <a:p>
                      <a:pPr lvl="0" algn="ctr">
                        <a:buNone/>
                      </a:pPr>
                      <a:r>
                        <a:rPr lang="en-US" sz="1200" dirty="0">
                          <a:latin typeface="Courier New"/>
                        </a:rPr>
                        <a:t>10</a:t>
                      </a:r>
                    </a:p>
                  </a:txBody>
                  <a:tcPr/>
                </a:tc>
                <a:extLst>
                  <a:ext uri="{0D108BD9-81ED-4DB2-BD59-A6C34878D82A}">
                    <a16:rowId xmlns:a16="http://schemas.microsoft.com/office/drawing/2014/main" val="1455548914"/>
                  </a:ext>
                </a:extLst>
              </a:tr>
              <a:tr h="184980">
                <a:tc>
                  <a:txBody>
                    <a:bodyPr/>
                    <a:lstStyle/>
                    <a:p>
                      <a:pPr algn="ctr"/>
                      <a:r>
                        <a:rPr lang="en-US" sz="1200" dirty="0">
                          <a:latin typeface="Courier New"/>
                        </a:rPr>
                        <a:t>3</a:t>
                      </a:r>
                      <a:endParaRPr lang="en-US" sz="1200" dirty="0" err="1">
                        <a:latin typeface="Courier New"/>
                      </a:endParaRPr>
                    </a:p>
                  </a:txBody>
                  <a:tcPr/>
                </a:tc>
                <a:tc>
                  <a:txBody>
                    <a:bodyPr/>
                    <a:lstStyle/>
                    <a:p>
                      <a:pPr lvl="0" algn="ctr">
                        <a:buNone/>
                      </a:pPr>
                      <a:r>
                        <a:rPr lang="en-US" sz="1200" dirty="0">
                          <a:latin typeface="Courier New"/>
                        </a:rPr>
                        <a:t>ADDI</a:t>
                      </a:r>
                    </a:p>
                  </a:txBody>
                  <a:tcPr/>
                </a:tc>
                <a:tc>
                  <a:txBody>
                    <a:bodyPr/>
                    <a:lstStyle/>
                    <a:p>
                      <a:pPr lvl="0" algn="ctr">
                        <a:buNone/>
                      </a:pPr>
                      <a:r>
                        <a:rPr lang="en-US" sz="1000" dirty="0">
                          <a:latin typeface="Courier New"/>
                        </a:rPr>
                        <a:t>T0</a:t>
                      </a:r>
                    </a:p>
                  </a:txBody>
                  <a:tcPr/>
                </a:tc>
                <a:tc>
                  <a:txBody>
                    <a:bodyPr/>
                    <a:lstStyle/>
                    <a:p>
                      <a:pPr lvl="0" algn="ctr">
                        <a:buNone/>
                      </a:pPr>
                      <a:r>
                        <a:rPr lang="en-US" sz="1200" b="0" i="0" u="none" strike="noStrike" noProof="0" dirty="0">
                          <a:solidFill>
                            <a:srgbClr val="000000"/>
                          </a:solidFill>
                          <a:latin typeface="Courier New"/>
                        </a:rPr>
                        <a:t>4</a:t>
                      </a:r>
                    </a:p>
                  </a:txBody>
                  <a:tcPr/>
                </a:tc>
                <a:extLst>
                  <a:ext uri="{0D108BD9-81ED-4DB2-BD59-A6C34878D82A}">
                    <a16:rowId xmlns:a16="http://schemas.microsoft.com/office/drawing/2014/main" val="1422571421"/>
                  </a:ext>
                </a:extLst>
              </a:tr>
              <a:tr h="184980">
                <a:tc>
                  <a:txBody>
                    <a:bodyPr/>
                    <a:lstStyle/>
                    <a:p>
                      <a:pPr algn="ctr"/>
                      <a:r>
                        <a:rPr lang="en-US" sz="1200" dirty="0">
                          <a:latin typeface="Courier New"/>
                        </a:rPr>
                        <a:t>4</a:t>
                      </a:r>
                      <a:endParaRPr lang="en-US" sz="1200" dirty="0" err="1">
                        <a:latin typeface="Courier New"/>
                      </a:endParaRPr>
                    </a:p>
                  </a:txBody>
                  <a:tcPr/>
                </a:tc>
                <a:tc>
                  <a:txBody>
                    <a:bodyPr/>
                    <a:lstStyle/>
                    <a:p>
                      <a:pPr lvl="0" algn="ctr">
                        <a:buNone/>
                      </a:pPr>
                      <a:r>
                        <a:rPr lang="en-US" sz="1200" dirty="0">
                          <a:latin typeface="Courier New"/>
                        </a:rPr>
                        <a:t>BNEZ</a:t>
                      </a:r>
                    </a:p>
                  </a:txBody>
                  <a:tcPr/>
                </a:tc>
                <a:tc>
                  <a:txBody>
                    <a:bodyPr/>
                    <a:lstStyle/>
                    <a:p>
                      <a:pPr lvl="0" algn="ctr">
                        <a:buNone/>
                      </a:pPr>
                      <a:r>
                        <a:rPr lang="en-US" sz="1000" dirty="0">
                          <a:latin typeface="Courier New"/>
                        </a:rPr>
                        <a:t>?</a:t>
                      </a:r>
                    </a:p>
                  </a:txBody>
                  <a:tcPr/>
                </a:tc>
                <a:tc>
                  <a:txBody>
                    <a:bodyPr/>
                    <a:lstStyle/>
                    <a:p>
                      <a:pPr lvl="0" algn="ctr">
                        <a:buNone/>
                      </a:pPr>
                      <a:endParaRPr lang="en-US" sz="1200" dirty="0">
                        <a:latin typeface="Courier New"/>
                      </a:endParaRPr>
                    </a:p>
                  </a:txBody>
                  <a:tcPr/>
                </a:tc>
                <a:extLst>
                  <a:ext uri="{0D108BD9-81ED-4DB2-BD59-A6C34878D82A}">
                    <a16:rowId xmlns:a16="http://schemas.microsoft.com/office/drawing/2014/main" val="2533791750"/>
                  </a:ext>
                </a:extLst>
              </a:tr>
              <a:tr h="184980">
                <a:tc>
                  <a:txBody>
                    <a:bodyPr/>
                    <a:lstStyle/>
                    <a:p>
                      <a:pPr algn="ctr"/>
                      <a:r>
                        <a:rPr lang="en-US" sz="1200" dirty="0">
                          <a:latin typeface="Courier New"/>
                        </a:rPr>
                        <a:t>5</a:t>
                      </a:r>
                      <a:endParaRPr lang="en-US" sz="1200" dirty="0" err="1">
                        <a:latin typeface="Courier New"/>
                      </a:endParaRPr>
                    </a:p>
                  </a:txBody>
                  <a:tcPr/>
                </a:tc>
                <a:tc>
                  <a:txBody>
                    <a:bodyPr/>
                    <a:lstStyle/>
                    <a:p>
                      <a:pPr lvl="0" algn="ctr">
                        <a:buNone/>
                      </a:pPr>
                      <a:r>
                        <a:rPr lang="en-US" sz="1200" dirty="0">
                          <a:latin typeface="Courier New"/>
                        </a:rPr>
                        <a:t>FLW</a:t>
                      </a:r>
                    </a:p>
                  </a:txBody>
                  <a:tcPr/>
                </a:tc>
                <a:tc>
                  <a:txBody>
                    <a:bodyPr/>
                    <a:lstStyle/>
                    <a:p>
                      <a:pPr lvl="0" algn="ctr">
                        <a:buNone/>
                      </a:pPr>
                      <a:r>
                        <a:rPr lang="en-US" sz="1200" dirty="0">
                          <a:latin typeface="Courier New"/>
                        </a:rPr>
                        <a:t>F1</a:t>
                      </a:r>
                    </a:p>
                  </a:txBody>
                  <a:tcPr/>
                </a:tc>
                <a:tc>
                  <a:txBody>
                    <a:bodyPr/>
                    <a:lstStyle/>
                    <a:p>
                      <a:pPr lvl="0" algn="ctr">
                        <a:buNone/>
                      </a:pPr>
                      <a:endParaRPr lang="en-US" sz="1200" dirty="0">
                        <a:latin typeface="Courier New"/>
                      </a:endParaRPr>
                    </a:p>
                  </a:txBody>
                  <a:tcPr/>
                </a:tc>
                <a:extLst>
                  <a:ext uri="{0D108BD9-81ED-4DB2-BD59-A6C34878D82A}">
                    <a16:rowId xmlns:a16="http://schemas.microsoft.com/office/drawing/2014/main" val="258681845"/>
                  </a:ext>
                </a:extLst>
              </a:tr>
              <a:tr h="184980">
                <a:tc>
                  <a:txBody>
                    <a:bodyPr/>
                    <a:lstStyle/>
                    <a:p>
                      <a:pPr algn="ctr"/>
                      <a:r>
                        <a:rPr lang="en-US" sz="1200" dirty="0">
                          <a:latin typeface="Courier New"/>
                        </a:rPr>
                        <a:t>0</a:t>
                      </a:r>
                      <a:endParaRPr lang="en-US" sz="1200" dirty="0" err="1">
                        <a:latin typeface="Courier New"/>
                      </a:endParaRPr>
                    </a:p>
                  </a:txBody>
                  <a:tcPr/>
                </a:tc>
                <a:tc>
                  <a:txBody>
                    <a:bodyPr/>
                    <a:lstStyle/>
                    <a:p>
                      <a:pPr lvl="0" algn="ctr">
                        <a:buNone/>
                      </a:pPr>
                      <a:r>
                        <a:rPr lang="en-US" sz="1200" dirty="0">
                          <a:latin typeface="Courier New"/>
                        </a:rPr>
                        <a:t>FMUL</a:t>
                      </a:r>
                    </a:p>
                  </a:txBody>
                  <a:tcPr/>
                </a:tc>
                <a:tc>
                  <a:txBody>
                    <a:bodyPr/>
                    <a:lstStyle/>
                    <a:p>
                      <a:pPr lvl="0" algn="ctr">
                        <a:buNone/>
                      </a:pPr>
                      <a:r>
                        <a:rPr lang="en-US" sz="1200" dirty="0">
                          <a:latin typeface="Courier New"/>
                        </a:rPr>
                        <a:t>F2</a:t>
                      </a:r>
                    </a:p>
                  </a:txBody>
                  <a:tcPr/>
                </a:tc>
                <a:tc>
                  <a:txBody>
                    <a:bodyPr/>
                    <a:lstStyle/>
                    <a:p>
                      <a:pPr lvl="0" algn="ctr">
                        <a:buNone/>
                      </a:pPr>
                      <a:endParaRPr lang="en-US" sz="1200" dirty="0">
                        <a:latin typeface="Courier New"/>
                      </a:endParaRPr>
                    </a:p>
                  </a:txBody>
                  <a:tcPr/>
                </a:tc>
                <a:extLst>
                  <a:ext uri="{0D108BD9-81ED-4DB2-BD59-A6C34878D82A}">
                    <a16:rowId xmlns:a16="http://schemas.microsoft.com/office/drawing/2014/main" val="3403941772"/>
                  </a:ext>
                </a:extLst>
              </a:tr>
            </a:tbl>
          </a:graphicData>
        </a:graphic>
      </p:graphicFrame>
      <p:graphicFrame>
        <p:nvGraphicFramePr>
          <p:cNvPr id="19" name="Table 18">
            <a:extLst>
              <a:ext uri="{FF2B5EF4-FFF2-40B4-BE49-F238E27FC236}">
                <a16:creationId xmlns:a16="http://schemas.microsoft.com/office/drawing/2014/main" id="{5460E542-0876-536F-7A6E-8DBE5454B3C0}"/>
              </a:ext>
            </a:extLst>
          </p:cNvPr>
          <p:cNvGraphicFramePr>
            <a:graphicFrameLocks noGrp="1"/>
          </p:cNvGraphicFramePr>
          <p:nvPr>
            <p:extLst>
              <p:ext uri="{D42A27DB-BD31-4B8C-83A1-F6EECF244321}">
                <p14:modId xmlns:p14="http://schemas.microsoft.com/office/powerpoint/2010/main" val="410050524"/>
              </p:ext>
            </p:extLst>
          </p:nvPr>
        </p:nvGraphicFramePr>
        <p:xfrm>
          <a:off x="10116552" y="3368842"/>
          <a:ext cx="1614226" cy="1097280"/>
        </p:xfrm>
        <a:graphic>
          <a:graphicData uri="http://schemas.openxmlformats.org/drawingml/2006/table">
            <a:tbl>
              <a:tblPr firstRow="1" bandRow="1">
                <a:tableStyleId>{5940675A-B579-460E-94D1-54222C63F5DA}</a:tableStyleId>
              </a:tblPr>
              <a:tblGrid>
                <a:gridCol w="467278">
                  <a:extLst>
                    <a:ext uri="{9D8B030D-6E8A-4147-A177-3AD203B41FA5}">
                      <a16:colId xmlns:a16="http://schemas.microsoft.com/office/drawing/2014/main" val="4141603458"/>
                    </a:ext>
                  </a:extLst>
                </a:gridCol>
                <a:gridCol w="541617">
                  <a:extLst>
                    <a:ext uri="{9D8B030D-6E8A-4147-A177-3AD203B41FA5}">
                      <a16:colId xmlns:a16="http://schemas.microsoft.com/office/drawing/2014/main" val="4160728081"/>
                    </a:ext>
                  </a:extLst>
                </a:gridCol>
                <a:gridCol w="605331">
                  <a:extLst>
                    <a:ext uri="{9D8B030D-6E8A-4147-A177-3AD203B41FA5}">
                      <a16:colId xmlns:a16="http://schemas.microsoft.com/office/drawing/2014/main" val="3408778751"/>
                    </a:ext>
                  </a:extLst>
                </a:gridCol>
              </a:tblGrid>
              <a:tr h="171790">
                <a:tc>
                  <a:txBody>
                    <a:bodyPr/>
                    <a:lstStyle/>
                    <a:p>
                      <a:pPr algn="ctr"/>
                      <a:r>
                        <a:rPr lang="en-US" sz="1200" dirty="0">
                          <a:latin typeface="Arial"/>
                        </a:rPr>
                        <a:t>F0</a:t>
                      </a:r>
                    </a:p>
                  </a:txBody>
                  <a:tcPr/>
                </a:tc>
                <a:tc>
                  <a:txBody>
                    <a:bodyPr/>
                    <a:lstStyle/>
                    <a:p>
                      <a:pPr lvl="0" algn="ctr">
                        <a:buNone/>
                      </a:pPr>
                      <a:r>
                        <a:rPr lang="en-US" sz="1200" dirty="0">
                          <a:latin typeface="Arial"/>
                        </a:rPr>
                        <a:t>10</a:t>
                      </a:r>
                    </a:p>
                  </a:txBody>
                  <a:tcPr/>
                </a:tc>
                <a:tc>
                  <a:txBody>
                    <a:bodyPr/>
                    <a:lstStyle/>
                    <a:p>
                      <a:pPr lvl="0" algn="ctr">
                        <a:buNone/>
                      </a:pPr>
                      <a:endParaRPr lang="en-US" sz="1200" dirty="0">
                        <a:latin typeface="Arial"/>
                      </a:endParaRPr>
                    </a:p>
                  </a:txBody>
                  <a:tcPr/>
                </a:tc>
                <a:extLst>
                  <a:ext uri="{0D108BD9-81ED-4DB2-BD59-A6C34878D82A}">
                    <a16:rowId xmlns:a16="http://schemas.microsoft.com/office/drawing/2014/main" val="187687787"/>
                  </a:ext>
                </a:extLst>
              </a:tr>
              <a:tr h="171790">
                <a:tc>
                  <a:txBody>
                    <a:bodyPr/>
                    <a:lstStyle/>
                    <a:p>
                      <a:pPr algn="ctr"/>
                      <a:r>
                        <a:rPr lang="en-US" sz="1200" dirty="0">
                          <a:latin typeface="Arial"/>
                        </a:rPr>
                        <a:t>F1</a:t>
                      </a:r>
                      <a:endParaRPr lang="en-US" sz="1200" dirty="0" err="1">
                        <a:latin typeface="Arial"/>
                      </a:endParaRPr>
                    </a:p>
                  </a:txBody>
                  <a:tcPr/>
                </a:tc>
                <a:tc>
                  <a:txBody>
                    <a:bodyPr/>
                    <a:lstStyle/>
                    <a:p>
                      <a:pPr lvl="0" algn="ctr">
                        <a:buNone/>
                      </a:pPr>
                      <a:r>
                        <a:rPr lang="en-US" sz="1200" dirty="0">
                          <a:latin typeface="Arial"/>
                        </a:rPr>
                        <a:t>1</a:t>
                      </a:r>
                    </a:p>
                  </a:txBody>
                  <a:tcPr/>
                </a:tc>
                <a:tc>
                  <a:txBody>
                    <a:bodyPr/>
                    <a:lstStyle/>
                    <a:p>
                      <a:pPr lvl="0" algn="ctr">
                        <a:buNone/>
                      </a:pPr>
                      <a:r>
                        <a:rPr lang="en-US" sz="1200" dirty="0">
                          <a:latin typeface="Arial"/>
                        </a:rPr>
                        <a:t>ROB5</a:t>
                      </a:r>
                    </a:p>
                  </a:txBody>
                  <a:tcPr/>
                </a:tc>
                <a:extLst>
                  <a:ext uri="{0D108BD9-81ED-4DB2-BD59-A6C34878D82A}">
                    <a16:rowId xmlns:a16="http://schemas.microsoft.com/office/drawing/2014/main" val="1177376357"/>
                  </a:ext>
                </a:extLst>
              </a:tr>
              <a:tr h="171790">
                <a:tc>
                  <a:txBody>
                    <a:bodyPr/>
                    <a:lstStyle/>
                    <a:p>
                      <a:pPr algn="ctr"/>
                      <a:r>
                        <a:rPr lang="en-US" sz="1200" dirty="0">
                          <a:latin typeface="Arial"/>
                        </a:rPr>
                        <a:t>F2</a:t>
                      </a:r>
                      <a:endParaRPr lang="en-US" sz="1200" dirty="0" err="1">
                        <a:latin typeface="Arial"/>
                      </a:endParaRPr>
                    </a:p>
                  </a:txBody>
                  <a:tcPr/>
                </a:tc>
                <a:tc>
                  <a:txBody>
                    <a:bodyPr/>
                    <a:lstStyle/>
                    <a:p>
                      <a:pPr lvl="0" algn="ctr">
                        <a:buNone/>
                      </a:pPr>
                      <a:r>
                        <a:rPr lang="en-US" sz="1200" dirty="0">
                          <a:latin typeface="Arial"/>
                        </a:rPr>
                        <a:t>0</a:t>
                      </a:r>
                    </a:p>
                  </a:txBody>
                  <a:tcPr/>
                </a:tc>
                <a:tc>
                  <a:txBody>
                    <a:bodyPr/>
                    <a:lstStyle/>
                    <a:p>
                      <a:pPr lvl="0" algn="ctr">
                        <a:buNone/>
                      </a:pPr>
                      <a:r>
                        <a:rPr lang="en-US" sz="1200" dirty="0">
                          <a:latin typeface="Arial"/>
                        </a:rPr>
                        <a:t>ROB0</a:t>
                      </a:r>
                      <a:endParaRPr lang="en-US" dirty="0"/>
                    </a:p>
                  </a:txBody>
                  <a:tcPr/>
                </a:tc>
                <a:extLst>
                  <a:ext uri="{0D108BD9-81ED-4DB2-BD59-A6C34878D82A}">
                    <a16:rowId xmlns:a16="http://schemas.microsoft.com/office/drawing/2014/main" val="3954083347"/>
                  </a:ext>
                </a:extLst>
              </a:tr>
              <a:tr h="171790">
                <a:tc>
                  <a:txBody>
                    <a:bodyPr/>
                    <a:lstStyle/>
                    <a:p>
                      <a:pPr algn="ctr"/>
                      <a:r>
                        <a:rPr lang="en-US" sz="1200" dirty="0">
                          <a:latin typeface="Arial"/>
                        </a:rPr>
                        <a:t>T0</a:t>
                      </a:r>
                      <a:endParaRPr lang="en-US" sz="1200" dirty="0" err="1">
                        <a:latin typeface="Arial"/>
                      </a:endParaRPr>
                    </a:p>
                  </a:txBody>
                  <a:tcPr/>
                </a:tc>
                <a:tc>
                  <a:txBody>
                    <a:bodyPr/>
                    <a:lstStyle/>
                    <a:p>
                      <a:pPr lvl="0" algn="ctr">
                        <a:buNone/>
                      </a:pPr>
                      <a:r>
                        <a:rPr lang="en-US" sz="1200" dirty="0">
                          <a:latin typeface="Arial"/>
                        </a:rPr>
                        <a:t>8</a:t>
                      </a:r>
                    </a:p>
                  </a:txBody>
                  <a:tcPr/>
                </a:tc>
                <a:tc>
                  <a:txBody>
                    <a:bodyPr/>
                    <a:lstStyle/>
                    <a:p>
                      <a:pPr lvl="0" algn="ctr">
                        <a:buNone/>
                      </a:pPr>
                      <a:r>
                        <a:rPr lang="en-US" sz="1200" dirty="0">
                          <a:latin typeface="Arial"/>
                        </a:rPr>
                        <a:t>ROB3</a:t>
                      </a:r>
                    </a:p>
                  </a:txBody>
                  <a:tcPr/>
                </a:tc>
                <a:extLst>
                  <a:ext uri="{0D108BD9-81ED-4DB2-BD59-A6C34878D82A}">
                    <a16:rowId xmlns:a16="http://schemas.microsoft.com/office/drawing/2014/main" val="566660208"/>
                  </a:ext>
                </a:extLst>
              </a:tr>
            </a:tbl>
          </a:graphicData>
        </a:graphic>
      </p:graphicFrame>
      <p:graphicFrame>
        <p:nvGraphicFramePr>
          <p:cNvPr id="20" name="Table 19">
            <a:extLst>
              <a:ext uri="{FF2B5EF4-FFF2-40B4-BE49-F238E27FC236}">
                <a16:creationId xmlns:a16="http://schemas.microsoft.com/office/drawing/2014/main" id="{3B963060-C5ED-42A8-D5E7-6729273D0F22}"/>
              </a:ext>
            </a:extLst>
          </p:cNvPr>
          <p:cNvGraphicFramePr>
            <a:graphicFrameLocks noGrp="1"/>
          </p:cNvGraphicFramePr>
          <p:nvPr>
            <p:extLst>
              <p:ext uri="{D42A27DB-BD31-4B8C-83A1-F6EECF244321}">
                <p14:modId xmlns:p14="http://schemas.microsoft.com/office/powerpoint/2010/main" val="738628276"/>
              </p:ext>
            </p:extLst>
          </p:nvPr>
        </p:nvGraphicFramePr>
        <p:xfrm>
          <a:off x="6473390" y="4191481"/>
          <a:ext cx="2707104" cy="822960"/>
        </p:xfrm>
        <a:graphic>
          <a:graphicData uri="http://schemas.openxmlformats.org/drawingml/2006/table">
            <a:tbl>
              <a:tblPr firstRow="1" bandRow="1">
                <a:tableStyleId>{5940675A-B579-460E-94D1-54222C63F5DA}</a:tableStyleId>
              </a:tblPr>
              <a:tblGrid>
                <a:gridCol w="676776">
                  <a:extLst>
                    <a:ext uri="{9D8B030D-6E8A-4147-A177-3AD203B41FA5}">
                      <a16:colId xmlns:a16="http://schemas.microsoft.com/office/drawing/2014/main" val="3195577250"/>
                    </a:ext>
                  </a:extLst>
                </a:gridCol>
                <a:gridCol w="676776">
                  <a:extLst>
                    <a:ext uri="{9D8B030D-6E8A-4147-A177-3AD203B41FA5}">
                      <a16:colId xmlns:a16="http://schemas.microsoft.com/office/drawing/2014/main" val="4188564357"/>
                    </a:ext>
                  </a:extLst>
                </a:gridCol>
                <a:gridCol w="676776">
                  <a:extLst>
                    <a:ext uri="{9D8B030D-6E8A-4147-A177-3AD203B41FA5}">
                      <a16:colId xmlns:a16="http://schemas.microsoft.com/office/drawing/2014/main" val="1616240692"/>
                    </a:ext>
                  </a:extLst>
                </a:gridCol>
                <a:gridCol w="676776">
                  <a:extLst>
                    <a:ext uri="{9D8B030D-6E8A-4147-A177-3AD203B41FA5}">
                      <a16:colId xmlns:a16="http://schemas.microsoft.com/office/drawing/2014/main" val="1103167206"/>
                    </a:ext>
                  </a:extLst>
                </a:gridCol>
              </a:tblGrid>
              <a:tr h="123546">
                <a:tc>
                  <a:txBody>
                    <a:bodyPr/>
                    <a:lstStyle/>
                    <a:p>
                      <a:pPr algn="ctr"/>
                      <a:endParaRPr lang="en-US" sz="1200" dirty="0">
                        <a:latin typeface="Arial"/>
                      </a:endParaRPr>
                    </a:p>
                  </a:txBody>
                  <a:tcPr/>
                </a:tc>
                <a:tc>
                  <a:txBody>
                    <a:bodyPr/>
                    <a:lstStyle/>
                    <a:p>
                      <a:pPr lvl="0" algn="ctr">
                        <a:buNone/>
                      </a:pPr>
                      <a:endParaRPr lang="en-US" sz="1200" dirty="0">
                        <a:latin typeface="Arial"/>
                      </a:endParaRPr>
                    </a:p>
                  </a:txBody>
                  <a:tcPr/>
                </a:tc>
                <a:tc>
                  <a:txBody>
                    <a:bodyPr/>
                    <a:lstStyle/>
                    <a:p>
                      <a:pPr lvl="0" algn="ctr">
                        <a:buNone/>
                      </a:pPr>
                      <a:endParaRPr lang="en-US" sz="1200" dirty="0">
                        <a:latin typeface="Arial"/>
                      </a:endParaRPr>
                    </a:p>
                  </a:txBody>
                  <a:tcPr/>
                </a:tc>
                <a:tc>
                  <a:txBody>
                    <a:bodyPr/>
                    <a:lstStyle/>
                    <a:p>
                      <a:pPr lvl="0" algn="ctr">
                        <a:buNone/>
                      </a:pPr>
                      <a:endParaRPr lang="en-US" sz="1200" dirty="0">
                        <a:latin typeface="Arial"/>
                      </a:endParaRPr>
                    </a:p>
                  </a:txBody>
                  <a:tcPr/>
                </a:tc>
                <a:extLst>
                  <a:ext uri="{0D108BD9-81ED-4DB2-BD59-A6C34878D82A}">
                    <a16:rowId xmlns:a16="http://schemas.microsoft.com/office/drawing/2014/main" val="3558929166"/>
                  </a:ext>
                </a:extLst>
              </a:tr>
              <a:tr h="123546">
                <a:tc>
                  <a:txBody>
                    <a:bodyPr/>
                    <a:lstStyle/>
                    <a:p>
                      <a:pPr algn="ctr"/>
                      <a:endParaRPr lang="en-US" sz="1200" dirty="0" err="1">
                        <a:latin typeface="Arial"/>
                      </a:endParaRPr>
                    </a:p>
                  </a:txBody>
                  <a:tcPr/>
                </a:tc>
                <a:tc>
                  <a:txBody>
                    <a:bodyPr/>
                    <a:lstStyle/>
                    <a:p>
                      <a:pPr lvl="0" algn="ctr">
                        <a:buNone/>
                      </a:pPr>
                      <a:endParaRPr lang="en-US" sz="1200" dirty="0">
                        <a:latin typeface="Arial"/>
                      </a:endParaRPr>
                    </a:p>
                  </a:txBody>
                  <a:tcPr/>
                </a:tc>
                <a:tc>
                  <a:txBody>
                    <a:bodyPr/>
                    <a:lstStyle/>
                    <a:p>
                      <a:pPr lvl="0" algn="ctr">
                        <a:buNone/>
                      </a:pPr>
                      <a:endParaRPr lang="en-US" sz="1200" dirty="0">
                        <a:latin typeface="Arial"/>
                      </a:endParaRPr>
                    </a:p>
                  </a:txBody>
                  <a:tcPr/>
                </a:tc>
                <a:tc>
                  <a:txBody>
                    <a:bodyPr/>
                    <a:lstStyle/>
                    <a:p>
                      <a:pPr lvl="0" algn="ctr">
                        <a:buNone/>
                      </a:pPr>
                      <a:endParaRPr lang="en-US" sz="1200" dirty="0">
                        <a:latin typeface="Arial"/>
                      </a:endParaRPr>
                    </a:p>
                  </a:txBody>
                  <a:tcPr/>
                </a:tc>
                <a:extLst>
                  <a:ext uri="{0D108BD9-81ED-4DB2-BD59-A6C34878D82A}">
                    <a16:rowId xmlns:a16="http://schemas.microsoft.com/office/drawing/2014/main" val="2748695123"/>
                  </a:ext>
                </a:extLst>
              </a:tr>
              <a:tr h="123546">
                <a:tc>
                  <a:txBody>
                    <a:bodyPr/>
                    <a:lstStyle/>
                    <a:p>
                      <a:pPr algn="ctr"/>
                      <a:endParaRPr lang="en-US" sz="1200" dirty="0" err="1">
                        <a:latin typeface="Arial"/>
                      </a:endParaRPr>
                    </a:p>
                  </a:txBody>
                  <a:tcPr/>
                </a:tc>
                <a:tc>
                  <a:txBody>
                    <a:bodyPr/>
                    <a:lstStyle/>
                    <a:p>
                      <a:pPr lvl="0" algn="ctr">
                        <a:buNone/>
                      </a:pPr>
                      <a:endParaRPr lang="en-US" sz="1200" dirty="0">
                        <a:latin typeface="Arial"/>
                      </a:endParaRPr>
                    </a:p>
                  </a:txBody>
                  <a:tcPr/>
                </a:tc>
                <a:tc>
                  <a:txBody>
                    <a:bodyPr/>
                    <a:lstStyle/>
                    <a:p>
                      <a:pPr lvl="0" algn="ctr">
                        <a:buNone/>
                      </a:pPr>
                      <a:endParaRPr lang="en-US" sz="1200" dirty="0">
                        <a:latin typeface="Arial"/>
                      </a:endParaRPr>
                    </a:p>
                  </a:txBody>
                  <a:tcPr/>
                </a:tc>
                <a:tc>
                  <a:txBody>
                    <a:bodyPr/>
                    <a:lstStyle/>
                    <a:p>
                      <a:pPr lvl="0" algn="ctr">
                        <a:buNone/>
                      </a:pPr>
                      <a:endParaRPr lang="en-US" sz="1200" dirty="0">
                        <a:latin typeface="Arial"/>
                      </a:endParaRPr>
                    </a:p>
                  </a:txBody>
                  <a:tcPr/>
                </a:tc>
                <a:extLst>
                  <a:ext uri="{0D108BD9-81ED-4DB2-BD59-A6C34878D82A}">
                    <a16:rowId xmlns:a16="http://schemas.microsoft.com/office/drawing/2014/main" val="2981881640"/>
                  </a:ext>
                </a:extLst>
              </a:tr>
            </a:tbl>
          </a:graphicData>
        </a:graphic>
      </p:graphicFrame>
      <p:sp>
        <p:nvSpPr>
          <p:cNvPr id="21" name="TextBox 20">
            <a:extLst>
              <a:ext uri="{FF2B5EF4-FFF2-40B4-BE49-F238E27FC236}">
                <a16:creationId xmlns:a16="http://schemas.microsoft.com/office/drawing/2014/main" id="{A2CA6273-3757-8462-8A4F-3B500440EBC0}"/>
              </a:ext>
            </a:extLst>
          </p:cNvPr>
          <p:cNvSpPr txBox="1"/>
          <p:nvPr/>
        </p:nvSpPr>
        <p:spPr>
          <a:xfrm>
            <a:off x="3196461" y="5567504"/>
            <a:ext cx="2511845" cy="369332"/>
          </a:xfrm>
          <a:prstGeom prst="rect">
            <a:avLst/>
          </a:prstGeom>
          <a:noFill/>
          <a:ln w="12700">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t>FP ALU</a:t>
            </a:r>
          </a:p>
        </p:txBody>
      </p:sp>
      <p:sp>
        <p:nvSpPr>
          <p:cNvPr id="22" name="TextBox 21">
            <a:extLst>
              <a:ext uri="{FF2B5EF4-FFF2-40B4-BE49-F238E27FC236}">
                <a16:creationId xmlns:a16="http://schemas.microsoft.com/office/drawing/2014/main" id="{62096E60-6C4A-C753-34EC-D5CC92FC03C1}"/>
              </a:ext>
            </a:extLst>
          </p:cNvPr>
          <p:cNvSpPr txBox="1"/>
          <p:nvPr/>
        </p:nvSpPr>
        <p:spPr>
          <a:xfrm>
            <a:off x="6615434" y="5567504"/>
            <a:ext cx="2511845" cy="369332"/>
          </a:xfrm>
          <a:prstGeom prst="rect">
            <a:avLst/>
          </a:prstGeom>
          <a:noFill/>
          <a:ln w="12700">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t>Int ALU</a:t>
            </a:r>
          </a:p>
        </p:txBody>
      </p:sp>
      <p:sp>
        <p:nvSpPr>
          <p:cNvPr id="23" name="TextBox 22">
            <a:extLst>
              <a:ext uri="{FF2B5EF4-FFF2-40B4-BE49-F238E27FC236}">
                <a16:creationId xmlns:a16="http://schemas.microsoft.com/office/drawing/2014/main" id="{BCFACD89-B149-29C8-8853-08E8743288C5}"/>
              </a:ext>
            </a:extLst>
          </p:cNvPr>
          <p:cNvSpPr txBox="1"/>
          <p:nvPr/>
        </p:nvSpPr>
        <p:spPr>
          <a:xfrm>
            <a:off x="870355" y="5627662"/>
            <a:ext cx="1599451" cy="369332"/>
          </a:xfrm>
          <a:prstGeom prst="rect">
            <a:avLst/>
          </a:prstGeom>
          <a:noFill/>
          <a:ln w="12700">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t>Memory Unit</a:t>
            </a:r>
          </a:p>
        </p:txBody>
      </p:sp>
      <p:cxnSp>
        <p:nvCxnSpPr>
          <p:cNvPr id="27" name="Straight Arrow Connector 26">
            <a:extLst>
              <a:ext uri="{FF2B5EF4-FFF2-40B4-BE49-F238E27FC236}">
                <a16:creationId xmlns:a16="http://schemas.microsoft.com/office/drawing/2014/main" id="{B4D8EB41-2FEC-140C-ADE2-DE7F2E4906CA}"/>
              </a:ext>
            </a:extLst>
          </p:cNvPr>
          <p:cNvCxnSpPr/>
          <p:nvPr/>
        </p:nvCxnSpPr>
        <p:spPr>
          <a:xfrm flipV="1">
            <a:off x="5138829" y="2588383"/>
            <a:ext cx="2005" cy="790073"/>
          </a:xfrm>
          <a:prstGeom prst="straightConnector1">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28" name="Straight Arrow Connector 27">
            <a:extLst>
              <a:ext uri="{FF2B5EF4-FFF2-40B4-BE49-F238E27FC236}">
                <a16:creationId xmlns:a16="http://schemas.microsoft.com/office/drawing/2014/main" id="{1F8A5D94-EEE3-586D-AD50-D7E7E96C5EAF}"/>
              </a:ext>
            </a:extLst>
          </p:cNvPr>
          <p:cNvCxnSpPr/>
          <p:nvPr/>
        </p:nvCxnSpPr>
        <p:spPr>
          <a:xfrm flipH="1">
            <a:off x="1805896" y="3370533"/>
            <a:ext cx="3334945" cy="10341"/>
          </a:xfrm>
          <a:prstGeom prst="straightConnector1">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29" name="Straight Arrow Connector 28">
            <a:extLst>
              <a:ext uri="{FF2B5EF4-FFF2-40B4-BE49-F238E27FC236}">
                <a16:creationId xmlns:a16="http://schemas.microsoft.com/office/drawing/2014/main" id="{F712DD7E-E3E0-F4B6-63D8-6297EB275EC3}"/>
              </a:ext>
            </a:extLst>
          </p:cNvPr>
          <p:cNvCxnSpPr/>
          <p:nvPr/>
        </p:nvCxnSpPr>
        <p:spPr>
          <a:xfrm>
            <a:off x="1813918" y="3379714"/>
            <a:ext cx="10026" cy="461210"/>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30" name="Straight Arrow Connector 29">
            <a:extLst>
              <a:ext uri="{FF2B5EF4-FFF2-40B4-BE49-F238E27FC236}">
                <a16:creationId xmlns:a16="http://schemas.microsoft.com/office/drawing/2014/main" id="{A5829F6B-AA4D-E445-79BE-33BB688F4830}"/>
              </a:ext>
            </a:extLst>
          </p:cNvPr>
          <p:cNvCxnSpPr>
            <a:cxnSpLocks/>
          </p:cNvCxnSpPr>
          <p:nvPr/>
        </p:nvCxnSpPr>
        <p:spPr>
          <a:xfrm>
            <a:off x="5384131" y="2596816"/>
            <a:ext cx="10026" cy="1243262"/>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31" name="Straight Arrow Connector 30">
            <a:extLst>
              <a:ext uri="{FF2B5EF4-FFF2-40B4-BE49-F238E27FC236}">
                <a16:creationId xmlns:a16="http://schemas.microsoft.com/office/drawing/2014/main" id="{8BA4B615-683B-3A2B-44F0-36255540CCE9}"/>
              </a:ext>
            </a:extLst>
          </p:cNvPr>
          <p:cNvCxnSpPr>
            <a:cxnSpLocks/>
          </p:cNvCxnSpPr>
          <p:nvPr/>
        </p:nvCxnSpPr>
        <p:spPr>
          <a:xfrm>
            <a:off x="6607341" y="2576763"/>
            <a:ext cx="10026" cy="1243262"/>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34" name="Straight Arrow Connector 33">
            <a:extLst>
              <a:ext uri="{FF2B5EF4-FFF2-40B4-BE49-F238E27FC236}">
                <a16:creationId xmlns:a16="http://schemas.microsoft.com/office/drawing/2014/main" id="{A47960A8-7726-155B-0A13-5A72E530E115}"/>
              </a:ext>
            </a:extLst>
          </p:cNvPr>
          <p:cNvCxnSpPr/>
          <p:nvPr/>
        </p:nvCxnSpPr>
        <p:spPr>
          <a:xfrm>
            <a:off x="5674895" y="3168315"/>
            <a:ext cx="4411578" cy="10026"/>
          </a:xfrm>
          <a:prstGeom prst="straightConnector1">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35" name="Straight Arrow Connector 34">
            <a:extLst>
              <a:ext uri="{FF2B5EF4-FFF2-40B4-BE49-F238E27FC236}">
                <a16:creationId xmlns:a16="http://schemas.microsoft.com/office/drawing/2014/main" id="{6AA8AF53-B985-F902-02F2-B373B469BB22}"/>
              </a:ext>
            </a:extLst>
          </p:cNvPr>
          <p:cNvCxnSpPr>
            <a:cxnSpLocks/>
          </p:cNvCxnSpPr>
          <p:nvPr/>
        </p:nvCxnSpPr>
        <p:spPr>
          <a:xfrm>
            <a:off x="5684919" y="3168316"/>
            <a:ext cx="10026" cy="641683"/>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36" name="Straight Arrow Connector 35">
            <a:extLst>
              <a:ext uri="{FF2B5EF4-FFF2-40B4-BE49-F238E27FC236}">
                <a16:creationId xmlns:a16="http://schemas.microsoft.com/office/drawing/2014/main" id="{EBC91382-5F14-FF27-85B8-8A8B04FA2FA2}"/>
              </a:ext>
            </a:extLst>
          </p:cNvPr>
          <p:cNvCxnSpPr>
            <a:cxnSpLocks/>
          </p:cNvCxnSpPr>
          <p:nvPr/>
        </p:nvCxnSpPr>
        <p:spPr>
          <a:xfrm>
            <a:off x="6827918" y="3168316"/>
            <a:ext cx="10026" cy="641683"/>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37" name="Straight Arrow Connector 36">
            <a:extLst>
              <a:ext uri="{FF2B5EF4-FFF2-40B4-BE49-F238E27FC236}">
                <a16:creationId xmlns:a16="http://schemas.microsoft.com/office/drawing/2014/main" id="{F5F45AF0-A1C0-84E9-461D-B8628844E5C5}"/>
              </a:ext>
            </a:extLst>
          </p:cNvPr>
          <p:cNvCxnSpPr/>
          <p:nvPr/>
        </p:nvCxnSpPr>
        <p:spPr>
          <a:xfrm>
            <a:off x="7339263" y="1333500"/>
            <a:ext cx="1032710" cy="10026"/>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38" name="Straight Arrow Connector 37">
            <a:extLst>
              <a:ext uri="{FF2B5EF4-FFF2-40B4-BE49-F238E27FC236}">
                <a16:creationId xmlns:a16="http://schemas.microsoft.com/office/drawing/2014/main" id="{92A06E7F-2607-F1C8-1400-81B7692D2FA0}"/>
              </a:ext>
            </a:extLst>
          </p:cNvPr>
          <p:cNvCxnSpPr>
            <a:cxnSpLocks/>
          </p:cNvCxnSpPr>
          <p:nvPr/>
        </p:nvCxnSpPr>
        <p:spPr>
          <a:xfrm>
            <a:off x="10527631" y="2115552"/>
            <a:ext cx="10026" cy="872289"/>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39" name="Straight Arrow Connector 38">
            <a:extLst>
              <a:ext uri="{FF2B5EF4-FFF2-40B4-BE49-F238E27FC236}">
                <a16:creationId xmlns:a16="http://schemas.microsoft.com/office/drawing/2014/main" id="{C290FB96-5ACE-64B7-A2B8-9114F51EE9EC}"/>
              </a:ext>
            </a:extLst>
          </p:cNvPr>
          <p:cNvCxnSpPr>
            <a:cxnSpLocks/>
          </p:cNvCxnSpPr>
          <p:nvPr/>
        </p:nvCxnSpPr>
        <p:spPr>
          <a:xfrm>
            <a:off x="4351418" y="5033211"/>
            <a:ext cx="10026" cy="531394"/>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41" name="Straight Arrow Connector 40">
            <a:extLst>
              <a:ext uri="{FF2B5EF4-FFF2-40B4-BE49-F238E27FC236}">
                <a16:creationId xmlns:a16="http://schemas.microsoft.com/office/drawing/2014/main" id="{941C1009-D77A-1B65-A462-ABF899964367}"/>
              </a:ext>
            </a:extLst>
          </p:cNvPr>
          <p:cNvCxnSpPr/>
          <p:nvPr/>
        </p:nvCxnSpPr>
        <p:spPr>
          <a:xfrm>
            <a:off x="1654342" y="5364079"/>
            <a:ext cx="10026" cy="220578"/>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42" name="Straight Arrow Connector 41">
            <a:extLst>
              <a:ext uri="{FF2B5EF4-FFF2-40B4-BE49-F238E27FC236}">
                <a16:creationId xmlns:a16="http://schemas.microsoft.com/office/drawing/2014/main" id="{A6F11D92-B7C8-370E-ABC6-366F0962E5D6}"/>
              </a:ext>
            </a:extLst>
          </p:cNvPr>
          <p:cNvCxnSpPr>
            <a:cxnSpLocks/>
          </p:cNvCxnSpPr>
          <p:nvPr/>
        </p:nvCxnSpPr>
        <p:spPr>
          <a:xfrm>
            <a:off x="7770391" y="5013158"/>
            <a:ext cx="10026" cy="531394"/>
          </a:xfrm>
          <a:prstGeom prst="straightConnector1">
            <a:avLst/>
          </a:prstGeom>
          <a:ln w="28575">
            <a:solidFill>
              <a:srgbClr val="C00000"/>
            </a:solidFill>
            <a:tailEnd type="triangle"/>
          </a:ln>
        </p:spPr>
        <p:style>
          <a:lnRef idx="1">
            <a:schemeClr val="dk1"/>
          </a:lnRef>
          <a:fillRef idx="0">
            <a:schemeClr val="dk1"/>
          </a:fillRef>
          <a:effectRef idx="0">
            <a:schemeClr val="dk1"/>
          </a:effectRef>
          <a:fontRef idx="minor">
            <a:schemeClr val="tx1"/>
          </a:fontRef>
        </p:style>
      </p:cxnSp>
      <p:cxnSp>
        <p:nvCxnSpPr>
          <p:cNvPr id="43" name="Straight Arrow Connector 42">
            <a:extLst>
              <a:ext uri="{FF2B5EF4-FFF2-40B4-BE49-F238E27FC236}">
                <a16:creationId xmlns:a16="http://schemas.microsoft.com/office/drawing/2014/main" id="{576BCDA7-747B-C538-2E8F-A7E3053CF749}"/>
              </a:ext>
            </a:extLst>
          </p:cNvPr>
          <p:cNvCxnSpPr>
            <a:cxnSpLocks/>
          </p:cNvCxnSpPr>
          <p:nvPr/>
        </p:nvCxnSpPr>
        <p:spPr>
          <a:xfrm flipH="1">
            <a:off x="1704469" y="6005762"/>
            <a:ext cx="0" cy="310815"/>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44" name="Straight Arrow Connector 43">
            <a:extLst>
              <a:ext uri="{FF2B5EF4-FFF2-40B4-BE49-F238E27FC236}">
                <a16:creationId xmlns:a16="http://schemas.microsoft.com/office/drawing/2014/main" id="{E381363A-0773-9A9E-32CE-6C2CD47CA006}"/>
              </a:ext>
            </a:extLst>
          </p:cNvPr>
          <p:cNvCxnSpPr>
            <a:cxnSpLocks/>
          </p:cNvCxnSpPr>
          <p:nvPr/>
        </p:nvCxnSpPr>
        <p:spPr>
          <a:xfrm flipH="1">
            <a:off x="4481758" y="5935577"/>
            <a:ext cx="0" cy="310815"/>
          </a:xfrm>
          <a:prstGeom prst="straightConnector1">
            <a:avLst/>
          </a:prstGeom>
          <a:ln w="28575">
            <a:solidFill>
              <a:srgbClr val="C00000"/>
            </a:solidFill>
            <a:tailEnd type="triangle"/>
          </a:ln>
        </p:spPr>
        <p:style>
          <a:lnRef idx="1">
            <a:schemeClr val="dk1"/>
          </a:lnRef>
          <a:fillRef idx="0">
            <a:schemeClr val="dk1"/>
          </a:fillRef>
          <a:effectRef idx="0">
            <a:schemeClr val="dk1"/>
          </a:effectRef>
          <a:fontRef idx="minor">
            <a:schemeClr val="tx1"/>
          </a:fontRef>
        </p:style>
      </p:cxnSp>
      <p:cxnSp>
        <p:nvCxnSpPr>
          <p:cNvPr id="45" name="Straight Arrow Connector 44">
            <a:extLst>
              <a:ext uri="{FF2B5EF4-FFF2-40B4-BE49-F238E27FC236}">
                <a16:creationId xmlns:a16="http://schemas.microsoft.com/office/drawing/2014/main" id="{83D79E26-9821-8753-B4D1-D894360CF027}"/>
              </a:ext>
            </a:extLst>
          </p:cNvPr>
          <p:cNvCxnSpPr>
            <a:cxnSpLocks/>
          </p:cNvCxnSpPr>
          <p:nvPr/>
        </p:nvCxnSpPr>
        <p:spPr>
          <a:xfrm flipH="1">
            <a:off x="7870652" y="5935577"/>
            <a:ext cx="0" cy="310815"/>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46" name="Straight Arrow Connector 45">
            <a:extLst>
              <a:ext uri="{FF2B5EF4-FFF2-40B4-BE49-F238E27FC236}">
                <a16:creationId xmlns:a16="http://schemas.microsoft.com/office/drawing/2014/main" id="{EA140E23-32E3-5BC2-7E75-379BCE9B6F38}"/>
              </a:ext>
            </a:extLst>
          </p:cNvPr>
          <p:cNvCxnSpPr/>
          <p:nvPr/>
        </p:nvCxnSpPr>
        <p:spPr>
          <a:xfrm>
            <a:off x="9795710" y="3429000"/>
            <a:ext cx="40105" cy="2887578"/>
          </a:xfrm>
          <a:prstGeom prst="straightConnector1">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47" name="Straight Arrow Connector 46">
            <a:extLst>
              <a:ext uri="{FF2B5EF4-FFF2-40B4-BE49-F238E27FC236}">
                <a16:creationId xmlns:a16="http://schemas.microsoft.com/office/drawing/2014/main" id="{E7C29135-8AD5-1245-DDA3-12E4F23B27D6}"/>
              </a:ext>
            </a:extLst>
          </p:cNvPr>
          <p:cNvCxnSpPr/>
          <p:nvPr/>
        </p:nvCxnSpPr>
        <p:spPr>
          <a:xfrm>
            <a:off x="5805236" y="3418974"/>
            <a:ext cx="4000500" cy="20052"/>
          </a:xfrm>
          <a:prstGeom prst="straightConnector1">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48" name="Straight Arrow Connector 47">
            <a:extLst>
              <a:ext uri="{FF2B5EF4-FFF2-40B4-BE49-F238E27FC236}">
                <a16:creationId xmlns:a16="http://schemas.microsoft.com/office/drawing/2014/main" id="{B0A3BAF3-275D-AD0D-15BA-FB521FE3D127}"/>
              </a:ext>
            </a:extLst>
          </p:cNvPr>
          <p:cNvCxnSpPr>
            <a:cxnSpLocks/>
          </p:cNvCxnSpPr>
          <p:nvPr/>
        </p:nvCxnSpPr>
        <p:spPr>
          <a:xfrm>
            <a:off x="5815257" y="3408945"/>
            <a:ext cx="10026" cy="421104"/>
          </a:xfrm>
          <a:prstGeom prst="straightConnector1">
            <a:avLst/>
          </a:prstGeom>
          <a:ln w="28575">
            <a:solidFill>
              <a:schemeClr val="tx1"/>
            </a:solidFill>
            <a:tailEnd type="triangle"/>
          </a:ln>
        </p:spPr>
        <p:style>
          <a:lnRef idx="1">
            <a:schemeClr val="accent2"/>
          </a:lnRef>
          <a:fillRef idx="0">
            <a:schemeClr val="accent2"/>
          </a:fillRef>
          <a:effectRef idx="0">
            <a:schemeClr val="accent2"/>
          </a:effectRef>
          <a:fontRef idx="minor">
            <a:schemeClr val="tx1"/>
          </a:fontRef>
        </p:style>
      </p:cxnSp>
      <p:cxnSp>
        <p:nvCxnSpPr>
          <p:cNvPr id="49" name="Straight Arrow Connector 48">
            <a:extLst>
              <a:ext uri="{FF2B5EF4-FFF2-40B4-BE49-F238E27FC236}">
                <a16:creationId xmlns:a16="http://schemas.microsoft.com/office/drawing/2014/main" id="{B18459CF-CD9E-5867-4A7C-5544F6B96866}"/>
              </a:ext>
            </a:extLst>
          </p:cNvPr>
          <p:cNvCxnSpPr>
            <a:cxnSpLocks/>
          </p:cNvCxnSpPr>
          <p:nvPr/>
        </p:nvCxnSpPr>
        <p:spPr>
          <a:xfrm>
            <a:off x="9133967" y="3418971"/>
            <a:ext cx="10026" cy="421104"/>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51" name="Straight Arrow Connector 50">
            <a:extLst>
              <a:ext uri="{FF2B5EF4-FFF2-40B4-BE49-F238E27FC236}">
                <a16:creationId xmlns:a16="http://schemas.microsoft.com/office/drawing/2014/main" id="{175A0E1E-96CE-43BE-88A9-AF8BFF19605E}"/>
              </a:ext>
            </a:extLst>
          </p:cNvPr>
          <p:cNvCxnSpPr/>
          <p:nvPr/>
        </p:nvCxnSpPr>
        <p:spPr>
          <a:xfrm>
            <a:off x="521368" y="250657"/>
            <a:ext cx="10026" cy="5464342"/>
          </a:xfrm>
          <a:prstGeom prst="straightConnector1">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52" name="Straight Arrow Connector 51">
            <a:extLst>
              <a:ext uri="{FF2B5EF4-FFF2-40B4-BE49-F238E27FC236}">
                <a16:creationId xmlns:a16="http://schemas.microsoft.com/office/drawing/2014/main" id="{D86875FD-30C0-0405-A9CB-F780BC26FF9A}"/>
              </a:ext>
            </a:extLst>
          </p:cNvPr>
          <p:cNvCxnSpPr/>
          <p:nvPr/>
        </p:nvCxnSpPr>
        <p:spPr>
          <a:xfrm>
            <a:off x="531394" y="5704973"/>
            <a:ext cx="310815" cy="1002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54" name="TextBox 53">
            <a:extLst>
              <a:ext uri="{FF2B5EF4-FFF2-40B4-BE49-F238E27FC236}">
                <a16:creationId xmlns:a16="http://schemas.microsoft.com/office/drawing/2014/main" id="{30047F5E-C5DA-9C4D-FB6A-9C4AD040BDD2}"/>
              </a:ext>
            </a:extLst>
          </p:cNvPr>
          <p:cNvSpPr txBox="1"/>
          <p:nvPr/>
        </p:nvSpPr>
        <p:spPr>
          <a:xfrm>
            <a:off x="1754605" y="3328737"/>
            <a:ext cx="274320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dirty="0">
                <a:latin typeface="Arial"/>
                <a:cs typeface="Arial"/>
              </a:rPr>
              <a:t>loads</a:t>
            </a:r>
          </a:p>
        </p:txBody>
      </p:sp>
      <p:sp>
        <p:nvSpPr>
          <p:cNvPr id="55" name="TextBox 54">
            <a:extLst>
              <a:ext uri="{FF2B5EF4-FFF2-40B4-BE49-F238E27FC236}">
                <a16:creationId xmlns:a16="http://schemas.microsoft.com/office/drawing/2014/main" id="{1AC25D1B-5F1E-0416-8221-48F21F5A0D4E}"/>
              </a:ext>
            </a:extLst>
          </p:cNvPr>
          <p:cNvSpPr txBox="1"/>
          <p:nvPr/>
        </p:nvSpPr>
        <p:spPr>
          <a:xfrm>
            <a:off x="10477499" y="2175710"/>
            <a:ext cx="2743200"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dirty="0">
                <a:latin typeface="Arial"/>
                <a:cs typeface="Arial"/>
              </a:rPr>
              <a:t>inst. </a:t>
            </a:r>
          </a:p>
          <a:p>
            <a:r>
              <a:rPr lang="en-US" sz="1400" dirty="0">
                <a:latin typeface="Arial"/>
                <a:cs typeface="Arial"/>
              </a:rPr>
              <a:t>commit</a:t>
            </a:r>
          </a:p>
        </p:txBody>
      </p:sp>
      <p:sp>
        <p:nvSpPr>
          <p:cNvPr id="56" name="TextBox 55">
            <a:extLst>
              <a:ext uri="{FF2B5EF4-FFF2-40B4-BE49-F238E27FC236}">
                <a16:creationId xmlns:a16="http://schemas.microsoft.com/office/drawing/2014/main" id="{7F4CEC69-D3B7-56CF-ECBC-2BB67DBCAA7C}"/>
              </a:ext>
            </a:extLst>
          </p:cNvPr>
          <p:cNvSpPr txBox="1"/>
          <p:nvPr/>
        </p:nvSpPr>
        <p:spPr>
          <a:xfrm>
            <a:off x="5454315" y="2596815"/>
            <a:ext cx="274320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dirty="0" err="1">
                <a:latin typeface="Arial"/>
                <a:cs typeface="Arial"/>
              </a:rPr>
              <a:t>Op.+ROB</a:t>
            </a:r>
            <a:r>
              <a:rPr lang="en-US" sz="1400" dirty="0">
                <a:latin typeface="Arial"/>
                <a:cs typeface="Arial"/>
              </a:rPr>
              <a:t>#</a:t>
            </a:r>
          </a:p>
        </p:txBody>
      </p:sp>
      <p:sp>
        <p:nvSpPr>
          <p:cNvPr id="57" name="TextBox 56">
            <a:extLst>
              <a:ext uri="{FF2B5EF4-FFF2-40B4-BE49-F238E27FC236}">
                <a16:creationId xmlns:a16="http://schemas.microsoft.com/office/drawing/2014/main" id="{4A6782FB-CC4D-AA83-E236-574F68EC2ACE}"/>
              </a:ext>
            </a:extLst>
          </p:cNvPr>
          <p:cNvSpPr txBox="1"/>
          <p:nvPr/>
        </p:nvSpPr>
        <p:spPr>
          <a:xfrm>
            <a:off x="8161420" y="3138236"/>
            <a:ext cx="2743200" cy="307777"/>
          </a:xfrm>
          <a:prstGeom prst="rect">
            <a:avLst/>
          </a:prstGeo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dirty="0">
                <a:latin typeface="Arial"/>
                <a:cs typeface="Arial"/>
              </a:rPr>
              <a:t>operands</a:t>
            </a:r>
          </a:p>
        </p:txBody>
      </p:sp>
      <p:cxnSp>
        <p:nvCxnSpPr>
          <p:cNvPr id="2" name="Conector recto de flecha 1">
            <a:extLst>
              <a:ext uri="{FF2B5EF4-FFF2-40B4-BE49-F238E27FC236}">
                <a16:creationId xmlns:a16="http://schemas.microsoft.com/office/drawing/2014/main" id="{6255CA20-B9AA-269E-A1CC-EF73ED0C0843}"/>
              </a:ext>
            </a:extLst>
          </p:cNvPr>
          <p:cNvCxnSpPr/>
          <p:nvPr/>
        </p:nvCxnSpPr>
        <p:spPr>
          <a:xfrm>
            <a:off x="521368" y="260684"/>
            <a:ext cx="7840578" cy="10026"/>
          </a:xfrm>
          <a:prstGeom prst="straightConnector1">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5" name="Conector recto de flecha 4">
            <a:extLst>
              <a:ext uri="{FF2B5EF4-FFF2-40B4-BE49-F238E27FC236}">
                <a16:creationId xmlns:a16="http://schemas.microsoft.com/office/drawing/2014/main" id="{F64A015F-C191-729C-F369-59DEFB1034A2}"/>
              </a:ext>
            </a:extLst>
          </p:cNvPr>
          <p:cNvCxnSpPr/>
          <p:nvPr/>
        </p:nvCxnSpPr>
        <p:spPr>
          <a:xfrm>
            <a:off x="11901236" y="521368"/>
            <a:ext cx="50131" cy="5714999"/>
          </a:xfrm>
          <a:prstGeom prst="straightConnector1">
            <a:avLst/>
          </a:prstGeom>
          <a:ln w="28575">
            <a:solidFill>
              <a:srgbClr val="C00000"/>
            </a:solidFill>
          </a:ln>
        </p:spPr>
        <p:style>
          <a:lnRef idx="1">
            <a:schemeClr val="dk1"/>
          </a:lnRef>
          <a:fillRef idx="0">
            <a:schemeClr val="dk1"/>
          </a:fillRef>
          <a:effectRef idx="0">
            <a:schemeClr val="dk1"/>
          </a:effectRef>
          <a:fontRef idx="minor">
            <a:schemeClr val="tx1"/>
          </a:fontRef>
        </p:style>
      </p:cxnSp>
      <p:cxnSp>
        <p:nvCxnSpPr>
          <p:cNvPr id="8" name="Conector recto de flecha 7">
            <a:extLst>
              <a:ext uri="{FF2B5EF4-FFF2-40B4-BE49-F238E27FC236}">
                <a16:creationId xmlns:a16="http://schemas.microsoft.com/office/drawing/2014/main" id="{54401CB1-8E7A-6E39-EDBC-403B99E20EBC}"/>
              </a:ext>
            </a:extLst>
          </p:cNvPr>
          <p:cNvCxnSpPr/>
          <p:nvPr/>
        </p:nvCxnSpPr>
        <p:spPr>
          <a:xfrm flipH="1">
            <a:off x="10928923" y="531395"/>
            <a:ext cx="982097" cy="846"/>
          </a:xfrm>
          <a:prstGeom prst="straightConnector1">
            <a:avLst/>
          </a:prstGeom>
          <a:ln w="28575">
            <a:solidFill>
              <a:srgbClr val="C00000"/>
            </a:solidFill>
            <a:tailEnd type="triangle"/>
          </a:ln>
        </p:spPr>
        <p:style>
          <a:lnRef idx="1">
            <a:schemeClr val="dk1"/>
          </a:lnRef>
          <a:fillRef idx="0">
            <a:schemeClr val="dk1"/>
          </a:fillRef>
          <a:effectRef idx="0">
            <a:schemeClr val="dk1"/>
          </a:effectRef>
          <a:fontRef idx="minor">
            <a:schemeClr val="tx1"/>
          </a:fontRef>
        </p:style>
      </p:cxnSp>
      <p:sp>
        <p:nvSpPr>
          <p:cNvPr id="14" name="TextBox 52">
            <a:extLst>
              <a:ext uri="{FF2B5EF4-FFF2-40B4-BE49-F238E27FC236}">
                <a16:creationId xmlns:a16="http://schemas.microsoft.com/office/drawing/2014/main" id="{EA9D8BA8-437E-2791-D76A-302BD8A2DA3C}"/>
              </a:ext>
            </a:extLst>
          </p:cNvPr>
          <p:cNvSpPr txBox="1"/>
          <p:nvPr/>
        </p:nvSpPr>
        <p:spPr>
          <a:xfrm>
            <a:off x="11290598" y="5774915"/>
            <a:ext cx="778523"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dirty="0">
                <a:latin typeface="Arial"/>
                <a:cs typeface="Arial"/>
              </a:rPr>
              <a:t>results</a:t>
            </a:r>
          </a:p>
        </p:txBody>
      </p:sp>
      <p:cxnSp>
        <p:nvCxnSpPr>
          <p:cNvPr id="24" name="Straight Arrow Connector 23">
            <a:extLst>
              <a:ext uri="{FF2B5EF4-FFF2-40B4-BE49-F238E27FC236}">
                <a16:creationId xmlns:a16="http://schemas.microsoft.com/office/drawing/2014/main" id="{C95E58CD-E4A7-42FB-2607-48A2984A20BD}"/>
              </a:ext>
            </a:extLst>
          </p:cNvPr>
          <p:cNvCxnSpPr/>
          <p:nvPr/>
        </p:nvCxnSpPr>
        <p:spPr>
          <a:xfrm>
            <a:off x="521368" y="4020552"/>
            <a:ext cx="421105" cy="10026"/>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26" name="TextBox 25">
            <a:extLst>
              <a:ext uri="{FF2B5EF4-FFF2-40B4-BE49-F238E27FC236}">
                <a16:creationId xmlns:a16="http://schemas.microsoft.com/office/drawing/2014/main" id="{EFC5954F-8025-97C7-BFF1-60ADE19D10C0}"/>
              </a:ext>
            </a:extLst>
          </p:cNvPr>
          <p:cNvSpPr txBox="1"/>
          <p:nvPr/>
        </p:nvSpPr>
        <p:spPr>
          <a:xfrm>
            <a:off x="232175" y="5655568"/>
            <a:ext cx="686719"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dirty="0">
                <a:latin typeface="Arial"/>
                <a:cs typeface="Arial"/>
              </a:rPr>
              <a:t>stores</a:t>
            </a:r>
          </a:p>
        </p:txBody>
      </p:sp>
      <p:sp>
        <p:nvSpPr>
          <p:cNvPr id="4" name="TextBox 3">
            <a:extLst>
              <a:ext uri="{FF2B5EF4-FFF2-40B4-BE49-F238E27FC236}">
                <a16:creationId xmlns:a16="http://schemas.microsoft.com/office/drawing/2014/main" id="{65A77AC0-4541-D5D6-83AF-E008874E9F01}"/>
              </a:ext>
            </a:extLst>
          </p:cNvPr>
          <p:cNvSpPr txBox="1"/>
          <p:nvPr/>
        </p:nvSpPr>
        <p:spPr>
          <a:xfrm>
            <a:off x="4439798" y="5991340"/>
            <a:ext cx="2743200"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a:latin typeface="Courier New"/>
                <a:cs typeface="Courier New"/>
              </a:rPr>
              <a:t>fmul.s f2, f1, f0</a:t>
            </a:r>
            <a:endParaRPr lang="en-US"/>
          </a:p>
        </p:txBody>
      </p:sp>
      <p:sp>
        <p:nvSpPr>
          <p:cNvPr id="25" name="TextBox 24">
            <a:extLst>
              <a:ext uri="{FF2B5EF4-FFF2-40B4-BE49-F238E27FC236}">
                <a16:creationId xmlns:a16="http://schemas.microsoft.com/office/drawing/2014/main" id="{61FFD22C-1A58-A6F4-F4CD-46E577BBEF0F}"/>
              </a:ext>
            </a:extLst>
          </p:cNvPr>
          <p:cNvSpPr txBox="1"/>
          <p:nvPr/>
        </p:nvSpPr>
        <p:spPr>
          <a:xfrm>
            <a:off x="7772400" y="5165075"/>
            <a:ext cx="2743200"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a:latin typeface="Courier New"/>
                <a:cs typeface="Courier New"/>
              </a:rPr>
              <a:t>bnez t0, loop</a:t>
            </a:r>
            <a:endParaRPr lang="en-US"/>
          </a:p>
        </p:txBody>
      </p:sp>
    </p:spTree>
    <p:extLst>
      <p:ext uri="{BB962C8B-B14F-4D97-AF65-F5344CB8AC3E}">
        <p14:creationId xmlns:p14="http://schemas.microsoft.com/office/powerpoint/2010/main" val="14871873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C9F692-24B6-741F-D503-AB7AB4132E1A}"/>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5817F44-E30F-6104-E2EF-C7CFC5F9A5AE}"/>
              </a:ext>
            </a:extLst>
          </p:cNvPr>
          <p:cNvSpPr>
            <a:spLocks noGrp="1"/>
          </p:cNvSpPr>
          <p:nvPr>
            <p:ph idx="1"/>
          </p:nvPr>
        </p:nvSpPr>
        <p:spPr>
          <a:xfrm>
            <a:off x="747963" y="583446"/>
            <a:ext cx="3557337" cy="2754618"/>
          </a:xfrm>
        </p:spPr>
        <p:txBody>
          <a:bodyPr vert="horz" lIns="91440" tIns="45720" rIns="91440" bIns="45720" rtlCol="0" anchor="t">
            <a:normAutofit lnSpcReduction="10000"/>
          </a:bodyPr>
          <a:lstStyle/>
          <a:p>
            <a:pPr marL="0" indent="0">
              <a:buNone/>
            </a:pPr>
            <a:r>
              <a:rPr lang="en-US" dirty="0"/>
              <a:t>Cycle 8</a:t>
            </a:r>
          </a:p>
          <a:p>
            <a:pPr marL="0" indent="0">
              <a:buNone/>
            </a:pPr>
            <a:r>
              <a:rPr lang="en-US" sz="1600" dirty="0"/>
              <a:t>The second FSW can't enter the pipeline because the ROB is full.</a:t>
            </a:r>
            <a:endParaRPr lang="en-US" dirty="0"/>
          </a:p>
          <a:p>
            <a:pPr marL="0" indent="0">
              <a:buNone/>
            </a:pPr>
            <a:r>
              <a:rPr lang="en-US" sz="1600" dirty="0"/>
              <a:t>The 2nd load is sent to the MU.</a:t>
            </a:r>
            <a:endParaRPr lang="en-US" dirty="0"/>
          </a:p>
          <a:p>
            <a:pPr marL="0" indent="0">
              <a:buNone/>
            </a:pPr>
            <a:r>
              <a:rPr lang="en-US" sz="1600" dirty="0"/>
              <a:t>The first 3 instructions of the ROB commit to the register file AND memory (FSW).</a:t>
            </a:r>
          </a:p>
          <a:p>
            <a:pPr marL="0" indent="0">
              <a:buNone/>
            </a:pPr>
            <a:r>
              <a:rPr lang="en-US" sz="1600" dirty="0"/>
              <a:t>The first BNEZ gets its result: prediction correct. No need to flush the ROB.</a:t>
            </a:r>
          </a:p>
          <a:p>
            <a:pPr marL="0" indent="0">
              <a:buNone/>
            </a:pPr>
            <a:endParaRPr lang="en-US" sz="1600" dirty="0"/>
          </a:p>
          <a:p>
            <a:pPr marL="0" indent="0">
              <a:buNone/>
            </a:pPr>
            <a:endParaRPr lang="en-US" sz="1600" dirty="0"/>
          </a:p>
        </p:txBody>
      </p:sp>
      <p:sp>
        <p:nvSpPr>
          <p:cNvPr id="6" name="TextBox 5">
            <a:extLst>
              <a:ext uri="{FF2B5EF4-FFF2-40B4-BE49-F238E27FC236}">
                <a16:creationId xmlns:a16="http://schemas.microsoft.com/office/drawing/2014/main" id="{C93BF1D0-9519-4C05-70DF-5ECA97410C2A}"/>
              </a:ext>
            </a:extLst>
          </p:cNvPr>
          <p:cNvSpPr txBox="1"/>
          <p:nvPr/>
        </p:nvSpPr>
        <p:spPr>
          <a:xfrm>
            <a:off x="4810698" y="584425"/>
            <a:ext cx="2511845" cy="369332"/>
          </a:xfrm>
          <a:prstGeom prst="rect">
            <a:avLst/>
          </a:prstGeom>
          <a:noFill/>
          <a:ln w="12700">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t>Inst. Queue.</a:t>
            </a:r>
            <a:endParaRPr lang="en-US"/>
          </a:p>
        </p:txBody>
      </p:sp>
      <p:sp>
        <p:nvSpPr>
          <p:cNvPr id="7" name="TextBox 6">
            <a:extLst>
              <a:ext uri="{FF2B5EF4-FFF2-40B4-BE49-F238E27FC236}">
                <a16:creationId xmlns:a16="http://schemas.microsoft.com/office/drawing/2014/main" id="{D7B162EF-2D0E-11EE-F50C-40C9E44CCFDE}"/>
              </a:ext>
            </a:extLst>
          </p:cNvPr>
          <p:cNvSpPr txBox="1"/>
          <p:nvPr/>
        </p:nvSpPr>
        <p:spPr>
          <a:xfrm>
            <a:off x="8382629" y="97126"/>
            <a:ext cx="2511845" cy="369332"/>
          </a:xfrm>
          <a:prstGeom prst="rect">
            <a:avLst/>
          </a:prstGeom>
          <a:noFill/>
          <a:ln w="12700">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t>Reorder Buffer</a:t>
            </a:r>
          </a:p>
        </p:txBody>
      </p:sp>
      <p:sp>
        <p:nvSpPr>
          <p:cNvPr id="9" name="TextBox 8">
            <a:extLst>
              <a:ext uri="{FF2B5EF4-FFF2-40B4-BE49-F238E27FC236}">
                <a16:creationId xmlns:a16="http://schemas.microsoft.com/office/drawing/2014/main" id="{EFFE1D07-6F77-01C3-E082-B55FD651353F}"/>
              </a:ext>
            </a:extLst>
          </p:cNvPr>
          <p:cNvSpPr txBox="1"/>
          <p:nvPr/>
        </p:nvSpPr>
        <p:spPr>
          <a:xfrm>
            <a:off x="10095438" y="2984703"/>
            <a:ext cx="1631945" cy="369332"/>
          </a:xfrm>
          <a:prstGeom prst="rect">
            <a:avLst/>
          </a:prstGeom>
          <a:noFill/>
          <a:ln w="12700">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t>Registers</a:t>
            </a:r>
          </a:p>
        </p:txBody>
      </p:sp>
      <p:sp>
        <p:nvSpPr>
          <p:cNvPr id="10" name="TextBox 9">
            <a:extLst>
              <a:ext uri="{FF2B5EF4-FFF2-40B4-BE49-F238E27FC236}">
                <a16:creationId xmlns:a16="http://schemas.microsoft.com/office/drawing/2014/main" id="{212787C4-EC45-CC48-4252-39B63D5F51A5}"/>
              </a:ext>
            </a:extLst>
          </p:cNvPr>
          <p:cNvSpPr txBox="1"/>
          <p:nvPr/>
        </p:nvSpPr>
        <p:spPr>
          <a:xfrm>
            <a:off x="991543" y="3867020"/>
            <a:ext cx="1358819" cy="369332"/>
          </a:xfrm>
          <a:prstGeom prst="rect">
            <a:avLst/>
          </a:prstGeom>
          <a:noFill/>
          <a:ln w="12700">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t>Load Buffer</a:t>
            </a:r>
          </a:p>
        </p:txBody>
      </p:sp>
      <p:sp>
        <p:nvSpPr>
          <p:cNvPr id="11" name="TextBox 10">
            <a:extLst>
              <a:ext uri="{FF2B5EF4-FFF2-40B4-BE49-F238E27FC236}">
                <a16:creationId xmlns:a16="http://schemas.microsoft.com/office/drawing/2014/main" id="{B1018DF1-6805-0BE3-C64C-A50F0FE0F7A6}"/>
              </a:ext>
            </a:extLst>
          </p:cNvPr>
          <p:cNvSpPr txBox="1"/>
          <p:nvPr/>
        </p:nvSpPr>
        <p:spPr>
          <a:xfrm>
            <a:off x="2986782" y="3836941"/>
            <a:ext cx="2912896" cy="369332"/>
          </a:xfrm>
          <a:prstGeom prst="rect">
            <a:avLst/>
          </a:prstGeom>
          <a:noFill/>
          <a:ln w="12700">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t> Reservation Station (FP)</a:t>
            </a:r>
          </a:p>
        </p:txBody>
      </p:sp>
      <p:sp>
        <p:nvSpPr>
          <p:cNvPr id="12" name="TextBox 11">
            <a:extLst>
              <a:ext uri="{FF2B5EF4-FFF2-40B4-BE49-F238E27FC236}">
                <a16:creationId xmlns:a16="http://schemas.microsoft.com/office/drawing/2014/main" id="{C2DDBD2C-DB20-8DA9-4777-7A60AFA4669C}"/>
              </a:ext>
            </a:extLst>
          </p:cNvPr>
          <p:cNvSpPr txBox="1"/>
          <p:nvPr/>
        </p:nvSpPr>
        <p:spPr>
          <a:xfrm>
            <a:off x="6475939" y="3816888"/>
            <a:ext cx="2722397" cy="369332"/>
          </a:xfrm>
          <a:prstGeom prst="rect">
            <a:avLst/>
          </a:prstGeom>
          <a:noFill/>
          <a:ln w="12700">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t>Reservation Station (Int)</a:t>
            </a:r>
          </a:p>
        </p:txBody>
      </p:sp>
      <p:sp>
        <p:nvSpPr>
          <p:cNvPr id="13" name="Arrow: Left-Right 12">
            <a:extLst>
              <a:ext uri="{FF2B5EF4-FFF2-40B4-BE49-F238E27FC236}">
                <a16:creationId xmlns:a16="http://schemas.microsoft.com/office/drawing/2014/main" id="{0385E33F-2434-323E-C83C-00B741433F61}"/>
              </a:ext>
            </a:extLst>
          </p:cNvPr>
          <p:cNvSpPr/>
          <p:nvPr/>
        </p:nvSpPr>
        <p:spPr>
          <a:xfrm>
            <a:off x="300789" y="6167033"/>
            <a:ext cx="11794933" cy="560625"/>
          </a:xfrm>
          <a:prstGeom prst="leftRightArrow">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Common Data Bus</a:t>
            </a:r>
          </a:p>
        </p:txBody>
      </p:sp>
      <p:graphicFrame>
        <p:nvGraphicFramePr>
          <p:cNvPr id="15" name="Table 14">
            <a:extLst>
              <a:ext uri="{FF2B5EF4-FFF2-40B4-BE49-F238E27FC236}">
                <a16:creationId xmlns:a16="http://schemas.microsoft.com/office/drawing/2014/main" id="{83CD819A-4E43-5D73-F426-14AFEC6DD234}"/>
              </a:ext>
            </a:extLst>
          </p:cNvPr>
          <p:cNvGraphicFramePr>
            <a:graphicFrameLocks noGrp="1"/>
          </p:cNvGraphicFramePr>
          <p:nvPr>
            <p:extLst>
              <p:ext uri="{D42A27DB-BD31-4B8C-83A1-F6EECF244321}">
                <p14:modId xmlns:p14="http://schemas.microsoft.com/office/powerpoint/2010/main" val="3274189414"/>
              </p:ext>
            </p:extLst>
          </p:nvPr>
        </p:nvGraphicFramePr>
        <p:xfrm>
          <a:off x="988996" y="4261665"/>
          <a:ext cx="1353552" cy="1097280"/>
        </p:xfrm>
        <a:graphic>
          <a:graphicData uri="http://schemas.openxmlformats.org/drawingml/2006/table">
            <a:tbl>
              <a:tblPr firstRow="1" bandRow="1">
                <a:tableStyleId>{5940675A-B579-460E-94D1-54222C63F5DA}</a:tableStyleId>
              </a:tblPr>
              <a:tblGrid>
                <a:gridCol w="676776">
                  <a:extLst>
                    <a:ext uri="{9D8B030D-6E8A-4147-A177-3AD203B41FA5}">
                      <a16:colId xmlns:a16="http://schemas.microsoft.com/office/drawing/2014/main" val="2447277747"/>
                    </a:ext>
                  </a:extLst>
                </a:gridCol>
                <a:gridCol w="676776">
                  <a:extLst>
                    <a:ext uri="{9D8B030D-6E8A-4147-A177-3AD203B41FA5}">
                      <a16:colId xmlns:a16="http://schemas.microsoft.com/office/drawing/2014/main" val="3543431547"/>
                    </a:ext>
                  </a:extLst>
                </a:gridCol>
              </a:tblGrid>
              <a:tr h="270710">
                <a:tc>
                  <a:txBody>
                    <a:bodyPr/>
                    <a:lstStyle/>
                    <a:p>
                      <a:pPr algn="ctr"/>
                      <a:endParaRPr lang="en-US" sz="1200" dirty="0">
                        <a:latin typeface="Arial"/>
                      </a:endParaRPr>
                    </a:p>
                  </a:txBody>
                  <a:tcPr/>
                </a:tc>
                <a:tc>
                  <a:txBody>
                    <a:bodyPr/>
                    <a:lstStyle/>
                    <a:p>
                      <a:pPr lvl="0" algn="ctr">
                        <a:buNone/>
                      </a:pPr>
                      <a:endParaRPr lang="en-US" sz="1200" dirty="0">
                        <a:latin typeface="Arial"/>
                      </a:endParaRPr>
                    </a:p>
                  </a:txBody>
                  <a:tcPr/>
                </a:tc>
                <a:extLst>
                  <a:ext uri="{0D108BD9-81ED-4DB2-BD59-A6C34878D82A}">
                    <a16:rowId xmlns:a16="http://schemas.microsoft.com/office/drawing/2014/main" val="1837699999"/>
                  </a:ext>
                </a:extLst>
              </a:tr>
              <a:tr h="0">
                <a:tc>
                  <a:txBody>
                    <a:bodyPr/>
                    <a:lstStyle/>
                    <a:p>
                      <a:pPr lvl="0" algn="ctr">
                        <a:buNone/>
                      </a:pPr>
                      <a:endParaRPr lang="en-US" sz="1200" dirty="0" err="1">
                        <a:latin typeface="Arial"/>
                      </a:endParaRPr>
                    </a:p>
                  </a:txBody>
                  <a:tcPr/>
                </a:tc>
                <a:tc>
                  <a:txBody>
                    <a:bodyPr/>
                    <a:lstStyle/>
                    <a:p>
                      <a:pPr lvl="0" algn="ctr">
                        <a:buNone/>
                      </a:pPr>
                      <a:endParaRPr lang="en-US" sz="1200" dirty="0">
                        <a:latin typeface="Arial"/>
                      </a:endParaRPr>
                    </a:p>
                  </a:txBody>
                  <a:tcPr/>
                </a:tc>
                <a:extLst>
                  <a:ext uri="{0D108BD9-81ED-4DB2-BD59-A6C34878D82A}">
                    <a16:rowId xmlns:a16="http://schemas.microsoft.com/office/drawing/2014/main" val="313986062"/>
                  </a:ext>
                </a:extLst>
              </a:tr>
              <a:tr h="0">
                <a:tc>
                  <a:txBody>
                    <a:bodyPr/>
                    <a:lstStyle/>
                    <a:p>
                      <a:pPr lvl="0" algn="ctr">
                        <a:buNone/>
                      </a:pPr>
                      <a:endParaRPr lang="en-US" sz="1200" dirty="0" err="1">
                        <a:latin typeface="Arial"/>
                      </a:endParaRPr>
                    </a:p>
                  </a:txBody>
                  <a:tcPr/>
                </a:tc>
                <a:tc>
                  <a:txBody>
                    <a:bodyPr/>
                    <a:lstStyle/>
                    <a:p>
                      <a:pPr lvl="0" algn="ctr">
                        <a:buNone/>
                      </a:pPr>
                      <a:endParaRPr lang="en-US" sz="1200" dirty="0">
                        <a:latin typeface="Arial"/>
                      </a:endParaRPr>
                    </a:p>
                  </a:txBody>
                  <a:tcPr/>
                </a:tc>
                <a:extLst>
                  <a:ext uri="{0D108BD9-81ED-4DB2-BD59-A6C34878D82A}">
                    <a16:rowId xmlns:a16="http://schemas.microsoft.com/office/drawing/2014/main" val="1009846468"/>
                  </a:ext>
                </a:extLst>
              </a:tr>
              <a:tr h="0">
                <a:tc>
                  <a:txBody>
                    <a:bodyPr/>
                    <a:lstStyle/>
                    <a:p>
                      <a:pPr lvl="0" algn="ctr">
                        <a:buNone/>
                      </a:pPr>
                      <a:endParaRPr lang="en-US" sz="1200" dirty="0" err="1">
                        <a:latin typeface="Arial"/>
                      </a:endParaRPr>
                    </a:p>
                  </a:txBody>
                  <a:tcPr/>
                </a:tc>
                <a:tc>
                  <a:txBody>
                    <a:bodyPr/>
                    <a:lstStyle/>
                    <a:p>
                      <a:pPr lvl="0" algn="ctr">
                        <a:buNone/>
                      </a:pPr>
                      <a:endParaRPr lang="en-US" sz="1200" dirty="0">
                        <a:latin typeface="Arial"/>
                      </a:endParaRPr>
                    </a:p>
                  </a:txBody>
                  <a:tcPr/>
                </a:tc>
                <a:extLst>
                  <a:ext uri="{0D108BD9-81ED-4DB2-BD59-A6C34878D82A}">
                    <a16:rowId xmlns:a16="http://schemas.microsoft.com/office/drawing/2014/main" val="2824610415"/>
                  </a:ext>
                </a:extLst>
              </a:tr>
            </a:tbl>
          </a:graphicData>
        </a:graphic>
      </p:graphicFrame>
      <p:graphicFrame>
        <p:nvGraphicFramePr>
          <p:cNvPr id="16" name="Table 15">
            <a:extLst>
              <a:ext uri="{FF2B5EF4-FFF2-40B4-BE49-F238E27FC236}">
                <a16:creationId xmlns:a16="http://schemas.microsoft.com/office/drawing/2014/main" id="{AE5A1D68-D3EC-7876-0BA1-446BA46F7708}"/>
              </a:ext>
            </a:extLst>
          </p:cNvPr>
          <p:cNvGraphicFramePr>
            <a:graphicFrameLocks noGrp="1"/>
          </p:cNvGraphicFramePr>
          <p:nvPr/>
        </p:nvGraphicFramePr>
        <p:xfrm>
          <a:off x="2984233" y="4211534"/>
          <a:ext cx="2897604" cy="822960"/>
        </p:xfrm>
        <a:graphic>
          <a:graphicData uri="http://schemas.openxmlformats.org/drawingml/2006/table">
            <a:tbl>
              <a:tblPr firstRow="1" bandRow="1">
                <a:tableStyleId>{5940675A-B579-460E-94D1-54222C63F5DA}</a:tableStyleId>
              </a:tblPr>
              <a:tblGrid>
                <a:gridCol w="724401">
                  <a:extLst>
                    <a:ext uri="{9D8B030D-6E8A-4147-A177-3AD203B41FA5}">
                      <a16:colId xmlns:a16="http://schemas.microsoft.com/office/drawing/2014/main" val="3195577250"/>
                    </a:ext>
                  </a:extLst>
                </a:gridCol>
                <a:gridCol w="724401">
                  <a:extLst>
                    <a:ext uri="{9D8B030D-6E8A-4147-A177-3AD203B41FA5}">
                      <a16:colId xmlns:a16="http://schemas.microsoft.com/office/drawing/2014/main" val="3868833308"/>
                    </a:ext>
                  </a:extLst>
                </a:gridCol>
                <a:gridCol w="724401">
                  <a:extLst>
                    <a:ext uri="{9D8B030D-6E8A-4147-A177-3AD203B41FA5}">
                      <a16:colId xmlns:a16="http://schemas.microsoft.com/office/drawing/2014/main" val="3497778932"/>
                    </a:ext>
                  </a:extLst>
                </a:gridCol>
                <a:gridCol w="724401">
                  <a:extLst>
                    <a:ext uri="{9D8B030D-6E8A-4147-A177-3AD203B41FA5}">
                      <a16:colId xmlns:a16="http://schemas.microsoft.com/office/drawing/2014/main" val="3422580235"/>
                    </a:ext>
                  </a:extLst>
                </a:gridCol>
              </a:tblGrid>
              <a:tr h="123546">
                <a:tc>
                  <a:txBody>
                    <a:bodyPr/>
                    <a:lstStyle/>
                    <a:p>
                      <a:pPr algn="ctr"/>
                      <a:r>
                        <a:rPr lang="en-US" sz="1200" dirty="0">
                          <a:latin typeface="Arial"/>
                        </a:rPr>
                        <a:t>FMUL</a:t>
                      </a:r>
                    </a:p>
                  </a:txBody>
                  <a:tcPr/>
                </a:tc>
                <a:tc>
                  <a:txBody>
                    <a:bodyPr/>
                    <a:lstStyle/>
                    <a:p>
                      <a:pPr lvl="0" algn="ctr">
                        <a:buNone/>
                      </a:pPr>
                      <a:r>
                        <a:rPr lang="en-US" sz="1200" dirty="0">
                          <a:latin typeface="Arial"/>
                        </a:rPr>
                        <a:t>ROB5</a:t>
                      </a:r>
                    </a:p>
                  </a:txBody>
                  <a:tcPr/>
                </a:tc>
                <a:tc>
                  <a:txBody>
                    <a:bodyPr/>
                    <a:lstStyle/>
                    <a:p>
                      <a:pPr lvl="0" algn="ctr">
                        <a:buNone/>
                      </a:pPr>
                      <a:r>
                        <a:rPr lang="en-US" sz="1200" dirty="0">
                          <a:latin typeface="Arial"/>
                        </a:rPr>
                        <a:t>10</a:t>
                      </a:r>
                    </a:p>
                  </a:txBody>
                  <a:tcPr/>
                </a:tc>
                <a:tc>
                  <a:txBody>
                    <a:bodyPr/>
                    <a:lstStyle/>
                    <a:p>
                      <a:pPr lvl="0" algn="ctr">
                        <a:buNone/>
                      </a:pPr>
                      <a:r>
                        <a:rPr lang="en-US" sz="1200" dirty="0">
                          <a:latin typeface="Arial"/>
                        </a:rPr>
                        <a:t>ROB0</a:t>
                      </a:r>
                    </a:p>
                  </a:txBody>
                  <a:tcPr/>
                </a:tc>
                <a:extLst>
                  <a:ext uri="{0D108BD9-81ED-4DB2-BD59-A6C34878D82A}">
                    <a16:rowId xmlns:a16="http://schemas.microsoft.com/office/drawing/2014/main" val="3558929166"/>
                  </a:ext>
                </a:extLst>
              </a:tr>
              <a:tr h="123546">
                <a:tc>
                  <a:txBody>
                    <a:bodyPr/>
                    <a:lstStyle/>
                    <a:p>
                      <a:pPr algn="ctr"/>
                      <a:endParaRPr lang="en-US" sz="1200" dirty="0" err="1">
                        <a:latin typeface="Arial"/>
                      </a:endParaRPr>
                    </a:p>
                  </a:txBody>
                  <a:tcPr/>
                </a:tc>
                <a:tc>
                  <a:txBody>
                    <a:bodyPr/>
                    <a:lstStyle/>
                    <a:p>
                      <a:pPr lvl="0" algn="ctr">
                        <a:buNone/>
                      </a:pPr>
                      <a:endParaRPr lang="en-US" sz="1200" dirty="0">
                        <a:latin typeface="Arial"/>
                      </a:endParaRPr>
                    </a:p>
                  </a:txBody>
                  <a:tcPr/>
                </a:tc>
                <a:tc>
                  <a:txBody>
                    <a:bodyPr/>
                    <a:lstStyle/>
                    <a:p>
                      <a:pPr lvl="0" algn="ctr">
                        <a:buNone/>
                      </a:pPr>
                      <a:endParaRPr lang="en-US" sz="1200" dirty="0">
                        <a:latin typeface="Arial"/>
                      </a:endParaRPr>
                    </a:p>
                  </a:txBody>
                  <a:tcPr/>
                </a:tc>
                <a:tc>
                  <a:txBody>
                    <a:bodyPr/>
                    <a:lstStyle/>
                    <a:p>
                      <a:pPr lvl="0" algn="ctr">
                        <a:buNone/>
                      </a:pPr>
                      <a:endParaRPr lang="en-US" sz="1200" dirty="0">
                        <a:latin typeface="Arial"/>
                      </a:endParaRPr>
                    </a:p>
                  </a:txBody>
                  <a:tcPr/>
                </a:tc>
                <a:extLst>
                  <a:ext uri="{0D108BD9-81ED-4DB2-BD59-A6C34878D82A}">
                    <a16:rowId xmlns:a16="http://schemas.microsoft.com/office/drawing/2014/main" val="2748695123"/>
                  </a:ext>
                </a:extLst>
              </a:tr>
              <a:tr h="123546">
                <a:tc>
                  <a:txBody>
                    <a:bodyPr/>
                    <a:lstStyle/>
                    <a:p>
                      <a:pPr algn="ctr"/>
                      <a:endParaRPr lang="en-US" sz="1200" dirty="0" err="1">
                        <a:latin typeface="Arial"/>
                      </a:endParaRPr>
                    </a:p>
                  </a:txBody>
                  <a:tcPr/>
                </a:tc>
                <a:tc>
                  <a:txBody>
                    <a:bodyPr/>
                    <a:lstStyle/>
                    <a:p>
                      <a:pPr lvl="0" algn="ctr">
                        <a:buNone/>
                      </a:pPr>
                      <a:endParaRPr lang="en-US" sz="1200" dirty="0">
                        <a:latin typeface="Arial"/>
                      </a:endParaRPr>
                    </a:p>
                  </a:txBody>
                  <a:tcPr/>
                </a:tc>
                <a:tc>
                  <a:txBody>
                    <a:bodyPr/>
                    <a:lstStyle/>
                    <a:p>
                      <a:pPr lvl="0" algn="ctr">
                        <a:buNone/>
                      </a:pPr>
                      <a:endParaRPr lang="en-US" sz="1200" dirty="0">
                        <a:latin typeface="Arial"/>
                      </a:endParaRPr>
                    </a:p>
                  </a:txBody>
                  <a:tcPr/>
                </a:tc>
                <a:tc>
                  <a:txBody>
                    <a:bodyPr/>
                    <a:lstStyle/>
                    <a:p>
                      <a:pPr lvl="0" algn="ctr">
                        <a:buNone/>
                      </a:pPr>
                      <a:endParaRPr lang="en-US" sz="1200" dirty="0">
                        <a:latin typeface="Arial"/>
                      </a:endParaRPr>
                    </a:p>
                  </a:txBody>
                  <a:tcPr/>
                </a:tc>
                <a:extLst>
                  <a:ext uri="{0D108BD9-81ED-4DB2-BD59-A6C34878D82A}">
                    <a16:rowId xmlns:a16="http://schemas.microsoft.com/office/drawing/2014/main" val="2981881640"/>
                  </a:ext>
                </a:extLst>
              </a:tr>
            </a:tbl>
          </a:graphicData>
        </a:graphic>
      </p:graphicFrame>
      <p:graphicFrame>
        <p:nvGraphicFramePr>
          <p:cNvPr id="17" name="Table 16">
            <a:extLst>
              <a:ext uri="{FF2B5EF4-FFF2-40B4-BE49-F238E27FC236}">
                <a16:creationId xmlns:a16="http://schemas.microsoft.com/office/drawing/2014/main" id="{4FF3AC17-60E2-DC24-DA55-F1A4E747172E}"/>
              </a:ext>
            </a:extLst>
          </p:cNvPr>
          <p:cNvGraphicFramePr>
            <a:graphicFrameLocks noGrp="1"/>
          </p:cNvGraphicFramePr>
          <p:nvPr/>
        </p:nvGraphicFramePr>
        <p:xfrm>
          <a:off x="4809022" y="952981"/>
          <a:ext cx="2513774" cy="1645920"/>
        </p:xfrm>
        <a:graphic>
          <a:graphicData uri="http://schemas.openxmlformats.org/drawingml/2006/table">
            <a:tbl>
              <a:tblPr firstRow="1" bandRow="1">
                <a:tableStyleId>{5940675A-B579-460E-94D1-54222C63F5DA}</a:tableStyleId>
              </a:tblPr>
              <a:tblGrid>
                <a:gridCol w="2513774">
                  <a:extLst>
                    <a:ext uri="{9D8B030D-6E8A-4147-A177-3AD203B41FA5}">
                      <a16:colId xmlns:a16="http://schemas.microsoft.com/office/drawing/2014/main" val="2178331882"/>
                    </a:ext>
                  </a:extLst>
                </a:gridCol>
              </a:tblGrid>
              <a:tr h="184980">
                <a:tc>
                  <a:txBody>
                    <a:bodyPr/>
                    <a:lstStyle/>
                    <a:p>
                      <a:pPr lvl="0" algn="ctr">
                        <a:buNone/>
                      </a:pPr>
                      <a:r>
                        <a:rPr lang="en-US" sz="1200" b="0" i="0" u="none" strike="noStrike" noProof="0" dirty="0" err="1">
                          <a:solidFill>
                            <a:srgbClr val="000000"/>
                          </a:solidFill>
                          <a:latin typeface="Courier New"/>
                        </a:rPr>
                        <a:t>fsw</a:t>
                      </a:r>
                      <a:r>
                        <a:rPr lang="en-US" sz="1200" b="0" i="0" u="none" strike="noStrike" noProof="0" dirty="0">
                          <a:solidFill>
                            <a:srgbClr val="000000"/>
                          </a:solidFill>
                          <a:latin typeface="Courier New"/>
                        </a:rPr>
                        <a:t> f2, -4(t0)</a:t>
                      </a:r>
                      <a:endParaRPr lang="en-US" dirty="0"/>
                    </a:p>
                  </a:txBody>
                  <a:tcPr/>
                </a:tc>
                <a:extLst>
                  <a:ext uri="{0D108BD9-81ED-4DB2-BD59-A6C34878D82A}">
                    <a16:rowId xmlns:a16="http://schemas.microsoft.com/office/drawing/2014/main" val="49523531"/>
                  </a:ext>
                </a:extLst>
              </a:tr>
              <a:tr h="184980">
                <a:tc>
                  <a:txBody>
                    <a:bodyPr/>
                    <a:lstStyle/>
                    <a:p>
                      <a:pPr lvl="0" algn="ctr">
                        <a:buNone/>
                      </a:pPr>
                      <a:r>
                        <a:rPr lang="en-US" sz="1200" b="0" i="0" u="none" strike="noStrike" noProof="0" dirty="0" err="1">
                          <a:solidFill>
                            <a:srgbClr val="000000"/>
                          </a:solidFill>
                          <a:latin typeface="Courier New"/>
                        </a:rPr>
                        <a:t>fmul.s</a:t>
                      </a:r>
                      <a:r>
                        <a:rPr lang="en-US" sz="1200" b="0" i="0" u="none" strike="noStrike" noProof="0" dirty="0">
                          <a:solidFill>
                            <a:srgbClr val="000000"/>
                          </a:solidFill>
                          <a:latin typeface="Courier New"/>
                        </a:rPr>
                        <a:t> f2, f1, f0</a:t>
                      </a:r>
                      <a:endParaRPr lang="en-US" dirty="0"/>
                    </a:p>
                  </a:txBody>
                  <a:tcPr/>
                </a:tc>
                <a:extLst>
                  <a:ext uri="{0D108BD9-81ED-4DB2-BD59-A6C34878D82A}">
                    <a16:rowId xmlns:a16="http://schemas.microsoft.com/office/drawing/2014/main" val="1455548914"/>
                  </a:ext>
                </a:extLst>
              </a:tr>
              <a:tr h="184980">
                <a:tc>
                  <a:txBody>
                    <a:bodyPr/>
                    <a:lstStyle/>
                    <a:p>
                      <a:pPr lvl="0" algn="ctr">
                        <a:buNone/>
                      </a:pPr>
                      <a:r>
                        <a:rPr lang="en-US" sz="1200" b="0" i="0" u="none" strike="noStrike" noProof="0" dirty="0" err="1">
                          <a:solidFill>
                            <a:srgbClr val="000000"/>
                          </a:solidFill>
                          <a:latin typeface="Courier New"/>
                        </a:rPr>
                        <a:t>flw</a:t>
                      </a:r>
                      <a:r>
                        <a:rPr lang="en-US" sz="1200" b="0" i="0" u="none" strike="noStrike" noProof="0" dirty="0">
                          <a:solidFill>
                            <a:srgbClr val="000000"/>
                          </a:solidFill>
                          <a:latin typeface="Courier New"/>
                        </a:rPr>
                        <a:t> f1, -4(t0)</a:t>
                      </a:r>
                      <a:endParaRPr lang="en-US" dirty="0"/>
                    </a:p>
                  </a:txBody>
                  <a:tcPr/>
                </a:tc>
                <a:extLst>
                  <a:ext uri="{0D108BD9-81ED-4DB2-BD59-A6C34878D82A}">
                    <a16:rowId xmlns:a16="http://schemas.microsoft.com/office/drawing/2014/main" val="1422571421"/>
                  </a:ext>
                </a:extLst>
              </a:tr>
              <a:tr h="184980">
                <a:tc>
                  <a:txBody>
                    <a:bodyPr/>
                    <a:lstStyle/>
                    <a:p>
                      <a:pPr lvl="0" algn="ctr">
                        <a:buNone/>
                      </a:pPr>
                      <a:r>
                        <a:rPr lang="en-US" sz="1200" b="0" i="0" u="none" strike="noStrike" noProof="0" dirty="0" err="1">
                          <a:solidFill>
                            <a:srgbClr val="000000"/>
                          </a:solidFill>
                          <a:latin typeface="Courier New"/>
                        </a:rPr>
                        <a:t>bnez</a:t>
                      </a:r>
                      <a:r>
                        <a:rPr lang="en-US" sz="1200" b="0" i="0" u="none" strike="noStrike" noProof="0" dirty="0">
                          <a:solidFill>
                            <a:srgbClr val="000000"/>
                          </a:solidFill>
                          <a:latin typeface="Courier New"/>
                        </a:rPr>
                        <a:t> t0, loop</a:t>
                      </a:r>
                      <a:endParaRPr lang="en-US" dirty="0"/>
                    </a:p>
                  </a:txBody>
                  <a:tcPr/>
                </a:tc>
                <a:extLst>
                  <a:ext uri="{0D108BD9-81ED-4DB2-BD59-A6C34878D82A}">
                    <a16:rowId xmlns:a16="http://schemas.microsoft.com/office/drawing/2014/main" val="2533791750"/>
                  </a:ext>
                </a:extLst>
              </a:tr>
              <a:tr h="184980">
                <a:tc>
                  <a:txBody>
                    <a:bodyPr/>
                    <a:lstStyle/>
                    <a:p>
                      <a:pPr lvl="0" algn="ctr">
                        <a:buNone/>
                      </a:pPr>
                      <a:r>
                        <a:rPr lang="en-US" sz="1200" b="0" i="0" u="none" strike="noStrike" noProof="0" dirty="0" err="1">
                          <a:solidFill>
                            <a:srgbClr val="000000"/>
                          </a:solidFill>
                          <a:latin typeface="Courier New"/>
                        </a:rPr>
                        <a:t>addi</a:t>
                      </a:r>
                      <a:r>
                        <a:rPr lang="en-US" sz="1200" b="0" i="0" u="none" strike="noStrike" noProof="0" dirty="0">
                          <a:solidFill>
                            <a:srgbClr val="000000"/>
                          </a:solidFill>
                          <a:latin typeface="Courier New"/>
                        </a:rPr>
                        <a:t> t0, t0, -4</a:t>
                      </a:r>
                      <a:endParaRPr lang="en-US" dirty="0"/>
                    </a:p>
                  </a:txBody>
                  <a:tcPr/>
                </a:tc>
                <a:extLst>
                  <a:ext uri="{0D108BD9-81ED-4DB2-BD59-A6C34878D82A}">
                    <a16:rowId xmlns:a16="http://schemas.microsoft.com/office/drawing/2014/main" val="258681845"/>
                  </a:ext>
                </a:extLst>
              </a:tr>
              <a:tr h="184980">
                <a:tc>
                  <a:txBody>
                    <a:bodyPr/>
                    <a:lstStyle/>
                    <a:p>
                      <a:pPr lvl="0" algn="ctr">
                        <a:buNone/>
                      </a:pPr>
                      <a:r>
                        <a:rPr lang="en-US" sz="1200" b="0" i="0" u="none" strike="noStrike" noProof="0" dirty="0" err="1">
                          <a:solidFill>
                            <a:srgbClr val="000000"/>
                          </a:solidFill>
                          <a:latin typeface="Courier New"/>
                        </a:rPr>
                        <a:t>fsw</a:t>
                      </a:r>
                      <a:r>
                        <a:rPr lang="en-US" sz="1200" b="0" i="0" u="none" strike="noStrike" noProof="0" dirty="0">
                          <a:solidFill>
                            <a:srgbClr val="000000"/>
                          </a:solidFill>
                          <a:latin typeface="Courier New"/>
                        </a:rPr>
                        <a:t> f2, -4(t0)</a:t>
                      </a:r>
                      <a:endParaRPr lang="en-US" dirty="0"/>
                    </a:p>
                  </a:txBody>
                  <a:tcPr/>
                </a:tc>
                <a:extLst>
                  <a:ext uri="{0D108BD9-81ED-4DB2-BD59-A6C34878D82A}">
                    <a16:rowId xmlns:a16="http://schemas.microsoft.com/office/drawing/2014/main" val="3403941772"/>
                  </a:ext>
                </a:extLst>
              </a:tr>
            </a:tbl>
          </a:graphicData>
        </a:graphic>
      </p:graphicFrame>
      <p:graphicFrame>
        <p:nvGraphicFramePr>
          <p:cNvPr id="18" name="Table 17">
            <a:extLst>
              <a:ext uri="{FF2B5EF4-FFF2-40B4-BE49-F238E27FC236}">
                <a16:creationId xmlns:a16="http://schemas.microsoft.com/office/drawing/2014/main" id="{99A76651-1262-D231-BF66-2251BEDC3831}"/>
              </a:ext>
            </a:extLst>
          </p:cNvPr>
          <p:cNvGraphicFramePr>
            <a:graphicFrameLocks noGrp="1"/>
          </p:cNvGraphicFramePr>
          <p:nvPr>
            <p:extLst>
              <p:ext uri="{D42A27DB-BD31-4B8C-83A1-F6EECF244321}">
                <p14:modId xmlns:p14="http://schemas.microsoft.com/office/powerpoint/2010/main" val="318037306"/>
              </p:ext>
            </p:extLst>
          </p:nvPr>
        </p:nvGraphicFramePr>
        <p:xfrm>
          <a:off x="8389263" y="471717"/>
          <a:ext cx="2506574" cy="1645920"/>
        </p:xfrm>
        <a:graphic>
          <a:graphicData uri="http://schemas.openxmlformats.org/drawingml/2006/table">
            <a:tbl>
              <a:tblPr firstRow="1" bandRow="1">
                <a:tableStyleId>{5940675A-B579-460E-94D1-54222C63F5DA}</a:tableStyleId>
              </a:tblPr>
              <a:tblGrid>
                <a:gridCol w="350919">
                  <a:extLst>
                    <a:ext uri="{9D8B030D-6E8A-4147-A177-3AD203B41FA5}">
                      <a16:colId xmlns:a16="http://schemas.microsoft.com/office/drawing/2014/main" val="2178331882"/>
                    </a:ext>
                  </a:extLst>
                </a:gridCol>
                <a:gridCol w="631657">
                  <a:extLst>
                    <a:ext uri="{9D8B030D-6E8A-4147-A177-3AD203B41FA5}">
                      <a16:colId xmlns:a16="http://schemas.microsoft.com/office/drawing/2014/main" val="1914369625"/>
                    </a:ext>
                  </a:extLst>
                </a:gridCol>
                <a:gridCol w="761999">
                  <a:extLst>
                    <a:ext uri="{9D8B030D-6E8A-4147-A177-3AD203B41FA5}">
                      <a16:colId xmlns:a16="http://schemas.microsoft.com/office/drawing/2014/main" val="3526426838"/>
                    </a:ext>
                  </a:extLst>
                </a:gridCol>
                <a:gridCol w="761999">
                  <a:extLst>
                    <a:ext uri="{9D8B030D-6E8A-4147-A177-3AD203B41FA5}">
                      <a16:colId xmlns:a16="http://schemas.microsoft.com/office/drawing/2014/main" val="187629775"/>
                    </a:ext>
                  </a:extLst>
                </a:gridCol>
              </a:tblGrid>
              <a:tr h="184980">
                <a:tc>
                  <a:txBody>
                    <a:bodyPr/>
                    <a:lstStyle/>
                    <a:p>
                      <a:pPr algn="ctr"/>
                      <a:r>
                        <a:rPr lang="en-US" sz="1200" dirty="0">
                          <a:latin typeface="Courier New"/>
                        </a:rPr>
                        <a:t>4</a:t>
                      </a:r>
                      <a:endParaRPr lang="en-US" sz="1200" dirty="0" err="1">
                        <a:latin typeface="Courier New"/>
                      </a:endParaRPr>
                    </a:p>
                  </a:txBody>
                  <a:tcPr/>
                </a:tc>
                <a:tc>
                  <a:txBody>
                    <a:bodyPr/>
                    <a:lstStyle/>
                    <a:p>
                      <a:pPr lvl="0" algn="ctr">
                        <a:buNone/>
                      </a:pPr>
                      <a:r>
                        <a:rPr lang="en-US" sz="1200" b="0" i="0" u="none" strike="noStrike" noProof="0" dirty="0">
                          <a:solidFill>
                            <a:srgbClr val="000000"/>
                          </a:solidFill>
                          <a:latin typeface="Courier New"/>
                        </a:rPr>
                        <a:t>BNEZ</a:t>
                      </a:r>
                      <a:endParaRPr lang="en-US" dirty="0"/>
                    </a:p>
                  </a:txBody>
                  <a:tcPr/>
                </a:tc>
                <a:tc>
                  <a:txBody>
                    <a:bodyPr/>
                    <a:lstStyle/>
                    <a:p>
                      <a:pPr lvl="0" algn="ctr">
                        <a:buNone/>
                      </a:pPr>
                      <a:r>
                        <a:rPr lang="en-US" sz="1000" b="0" i="0" u="none" strike="noStrike" noProof="0" dirty="0">
                          <a:solidFill>
                            <a:srgbClr val="000000"/>
                          </a:solidFill>
                          <a:latin typeface="Courier New"/>
                        </a:rPr>
                        <a:t>CORRECT</a:t>
                      </a:r>
                      <a:endParaRPr lang="en-US" dirty="0"/>
                    </a:p>
                  </a:txBody>
                  <a:tcPr/>
                </a:tc>
                <a:tc>
                  <a:txBody>
                    <a:bodyPr/>
                    <a:lstStyle/>
                    <a:p>
                      <a:pPr lvl="0" algn="ctr">
                        <a:buNone/>
                      </a:pPr>
                      <a:endParaRPr lang="en-US" sz="1200" dirty="0">
                        <a:latin typeface="Courier New"/>
                      </a:endParaRPr>
                    </a:p>
                  </a:txBody>
                  <a:tcPr/>
                </a:tc>
                <a:extLst>
                  <a:ext uri="{0D108BD9-81ED-4DB2-BD59-A6C34878D82A}">
                    <a16:rowId xmlns:a16="http://schemas.microsoft.com/office/drawing/2014/main" val="49523531"/>
                  </a:ext>
                </a:extLst>
              </a:tr>
              <a:tr h="184980">
                <a:tc>
                  <a:txBody>
                    <a:bodyPr/>
                    <a:lstStyle/>
                    <a:p>
                      <a:pPr algn="ctr"/>
                      <a:r>
                        <a:rPr lang="en-US" sz="1200" dirty="0">
                          <a:latin typeface="Courier New"/>
                        </a:rPr>
                        <a:t>5</a:t>
                      </a:r>
                      <a:endParaRPr lang="en-US" sz="1200" dirty="0" err="1">
                        <a:latin typeface="Courier New"/>
                      </a:endParaRPr>
                    </a:p>
                  </a:txBody>
                  <a:tcPr/>
                </a:tc>
                <a:tc>
                  <a:txBody>
                    <a:bodyPr/>
                    <a:lstStyle/>
                    <a:p>
                      <a:pPr lvl="0" algn="ctr">
                        <a:buNone/>
                      </a:pPr>
                      <a:r>
                        <a:rPr lang="en-US" sz="1200" b="0" i="0" u="none" strike="noStrike" noProof="0" dirty="0">
                          <a:solidFill>
                            <a:srgbClr val="000000"/>
                          </a:solidFill>
                          <a:latin typeface="Courier New"/>
                        </a:rPr>
                        <a:t>FLW</a:t>
                      </a:r>
                      <a:endParaRPr lang="en-US" dirty="0"/>
                    </a:p>
                  </a:txBody>
                  <a:tcPr/>
                </a:tc>
                <a:tc>
                  <a:txBody>
                    <a:bodyPr/>
                    <a:lstStyle/>
                    <a:p>
                      <a:pPr lvl="0" algn="ctr">
                        <a:buNone/>
                      </a:pPr>
                      <a:r>
                        <a:rPr lang="en-US" sz="1200" b="0" i="0" u="none" strike="noStrike" noProof="0" dirty="0">
                          <a:solidFill>
                            <a:srgbClr val="000000"/>
                          </a:solidFill>
                          <a:latin typeface="Courier New"/>
                        </a:rPr>
                        <a:t>F1</a:t>
                      </a:r>
                      <a:endParaRPr lang="en-US" dirty="0"/>
                    </a:p>
                  </a:txBody>
                  <a:tcPr/>
                </a:tc>
                <a:tc>
                  <a:txBody>
                    <a:bodyPr/>
                    <a:lstStyle/>
                    <a:p>
                      <a:pPr lvl="0" algn="ctr">
                        <a:buNone/>
                      </a:pPr>
                      <a:endParaRPr lang="en-US" sz="1200" dirty="0">
                        <a:latin typeface="Courier New"/>
                      </a:endParaRPr>
                    </a:p>
                  </a:txBody>
                  <a:tcPr/>
                </a:tc>
                <a:extLst>
                  <a:ext uri="{0D108BD9-81ED-4DB2-BD59-A6C34878D82A}">
                    <a16:rowId xmlns:a16="http://schemas.microsoft.com/office/drawing/2014/main" val="1455548914"/>
                  </a:ext>
                </a:extLst>
              </a:tr>
              <a:tr h="184980">
                <a:tc>
                  <a:txBody>
                    <a:bodyPr/>
                    <a:lstStyle/>
                    <a:p>
                      <a:pPr algn="ctr"/>
                      <a:r>
                        <a:rPr lang="en-US" sz="1200" dirty="0">
                          <a:latin typeface="Courier New"/>
                        </a:rPr>
                        <a:t>0</a:t>
                      </a:r>
                      <a:endParaRPr lang="en-US" sz="1200" dirty="0" err="1">
                        <a:latin typeface="Courier New"/>
                      </a:endParaRPr>
                    </a:p>
                  </a:txBody>
                  <a:tcPr/>
                </a:tc>
                <a:tc>
                  <a:txBody>
                    <a:bodyPr/>
                    <a:lstStyle/>
                    <a:p>
                      <a:pPr lvl="0" algn="ctr">
                        <a:buNone/>
                      </a:pPr>
                      <a:r>
                        <a:rPr lang="en-US" sz="1200" b="0" i="0" u="none" strike="noStrike" noProof="0" dirty="0">
                          <a:solidFill>
                            <a:srgbClr val="000000"/>
                          </a:solidFill>
                          <a:latin typeface="Courier New"/>
                        </a:rPr>
                        <a:t>FMUL</a:t>
                      </a:r>
                      <a:endParaRPr lang="en-US" dirty="0"/>
                    </a:p>
                  </a:txBody>
                  <a:tcPr/>
                </a:tc>
                <a:tc>
                  <a:txBody>
                    <a:bodyPr/>
                    <a:lstStyle/>
                    <a:p>
                      <a:pPr lvl="0" algn="ctr">
                        <a:buNone/>
                      </a:pPr>
                      <a:r>
                        <a:rPr lang="en-US" sz="1200" b="0" i="0" u="none" strike="noStrike" noProof="0" dirty="0">
                          <a:solidFill>
                            <a:srgbClr val="000000"/>
                          </a:solidFill>
                          <a:latin typeface="Courier New"/>
                        </a:rPr>
                        <a:t>F2</a:t>
                      </a:r>
                      <a:endParaRPr lang="en-US" dirty="0"/>
                    </a:p>
                  </a:txBody>
                  <a:tcPr/>
                </a:tc>
                <a:tc>
                  <a:txBody>
                    <a:bodyPr/>
                    <a:lstStyle/>
                    <a:p>
                      <a:pPr lvl="0" algn="ctr">
                        <a:buNone/>
                      </a:pPr>
                      <a:endParaRPr lang="en-US" sz="1200" b="0" i="0" u="none" strike="noStrike" noProof="0" dirty="0">
                        <a:solidFill>
                          <a:srgbClr val="000000"/>
                        </a:solidFill>
                        <a:latin typeface="Courier New"/>
                      </a:endParaRPr>
                    </a:p>
                  </a:txBody>
                  <a:tcPr/>
                </a:tc>
                <a:extLst>
                  <a:ext uri="{0D108BD9-81ED-4DB2-BD59-A6C34878D82A}">
                    <a16:rowId xmlns:a16="http://schemas.microsoft.com/office/drawing/2014/main" val="1422571421"/>
                  </a:ext>
                </a:extLst>
              </a:tr>
              <a:tr h="184980">
                <a:tc>
                  <a:txBody>
                    <a:bodyPr/>
                    <a:lstStyle/>
                    <a:p>
                      <a:pPr algn="ctr"/>
                      <a:r>
                        <a:rPr lang="en-US" sz="1200" dirty="0">
                          <a:latin typeface="Courier New"/>
                        </a:rPr>
                        <a:t>1</a:t>
                      </a:r>
                      <a:endParaRPr lang="en-US" sz="1200" dirty="0" err="1">
                        <a:latin typeface="Courier New"/>
                      </a:endParaRPr>
                    </a:p>
                  </a:txBody>
                  <a:tcPr/>
                </a:tc>
                <a:tc>
                  <a:txBody>
                    <a:bodyPr/>
                    <a:lstStyle/>
                    <a:p>
                      <a:pPr lvl="0" algn="ctr">
                        <a:buNone/>
                      </a:pPr>
                      <a:endParaRPr lang="en-US" sz="1200" dirty="0">
                        <a:latin typeface="Courier New"/>
                      </a:endParaRPr>
                    </a:p>
                  </a:txBody>
                  <a:tcPr/>
                </a:tc>
                <a:tc>
                  <a:txBody>
                    <a:bodyPr/>
                    <a:lstStyle/>
                    <a:p>
                      <a:pPr lvl="0" algn="ctr">
                        <a:buNone/>
                      </a:pPr>
                      <a:endParaRPr lang="en-US" sz="1000" dirty="0">
                        <a:latin typeface="Courier New"/>
                      </a:endParaRPr>
                    </a:p>
                  </a:txBody>
                  <a:tcPr/>
                </a:tc>
                <a:tc>
                  <a:txBody>
                    <a:bodyPr/>
                    <a:lstStyle/>
                    <a:p>
                      <a:pPr lvl="0" algn="ctr">
                        <a:buNone/>
                      </a:pPr>
                      <a:endParaRPr lang="en-US" sz="1200" dirty="0">
                        <a:latin typeface="Courier New"/>
                      </a:endParaRPr>
                    </a:p>
                  </a:txBody>
                  <a:tcPr/>
                </a:tc>
                <a:extLst>
                  <a:ext uri="{0D108BD9-81ED-4DB2-BD59-A6C34878D82A}">
                    <a16:rowId xmlns:a16="http://schemas.microsoft.com/office/drawing/2014/main" val="2533791750"/>
                  </a:ext>
                </a:extLst>
              </a:tr>
              <a:tr h="184980">
                <a:tc>
                  <a:txBody>
                    <a:bodyPr/>
                    <a:lstStyle/>
                    <a:p>
                      <a:pPr algn="ctr"/>
                      <a:r>
                        <a:rPr lang="en-US" sz="1200" dirty="0">
                          <a:latin typeface="Courier New"/>
                        </a:rPr>
                        <a:t>2</a:t>
                      </a:r>
                      <a:endParaRPr lang="en-US" sz="1200" dirty="0" err="1">
                        <a:latin typeface="Courier New"/>
                      </a:endParaRPr>
                    </a:p>
                  </a:txBody>
                  <a:tcPr/>
                </a:tc>
                <a:tc>
                  <a:txBody>
                    <a:bodyPr/>
                    <a:lstStyle/>
                    <a:p>
                      <a:pPr lvl="0" algn="ctr">
                        <a:buNone/>
                      </a:pPr>
                      <a:endParaRPr lang="en-US" sz="1200" dirty="0">
                        <a:latin typeface="Courier New"/>
                      </a:endParaRPr>
                    </a:p>
                  </a:txBody>
                  <a:tcPr/>
                </a:tc>
                <a:tc>
                  <a:txBody>
                    <a:bodyPr/>
                    <a:lstStyle/>
                    <a:p>
                      <a:pPr lvl="0" algn="ctr">
                        <a:buNone/>
                      </a:pPr>
                      <a:endParaRPr lang="en-US" sz="1200" dirty="0">
                        <a:latin typeface="Courier New"/>
                      </a:endParaRPr>
                    </a:p>
                  </a:txBody>
                  <a:tcPr/>
                </a:tc>
                <a:tc>
                  <a:txBody>
                    <a:bodyPr/>
                    <a:lstStyle/>
                    <a:p>
                      <a:pPr lvl="0" algn="ctr">
                        <a:buNone/>
                      </a:pPr>
                      <a:endParaRPr lang="en-US" sz="1200" dirty="0">
                        <a:latin typeface="Courier New"/>
                      </a:endParaRPr>
                    </a:p>
                  </a:txBody>
                  <a:tcPr/>
                </a:tc>
                <a:extLst>
                  <a:ext uri="{0D108BD9-81ED-4DB2-BD59-A6C34878D82A}">
                    <a16:rowId xmlns:a16="http://schemas.microsoft.com/office/drawing/2014/main" val="258681845"/>
                  </a:ext>
                </a:extLst>
              </a:tr>
              <a:tr h="184980">
                <a:tc>
                  <a:txBody>
                    <a:bodyPr/>
                    <a:lstStyle/>
                    <a:p>
                      <a:pPr algn="ctr"/>
                      <a:r>
                        <a:rPr lang="en-US" sz="1200" dirty="0">
                          <a:latin typeface="Courier New"/>
                        </a:rPr>
                        <a:t>3</a:t>
                      </a:r>
                      <a:endParaRPr lang="en-US" sz="1200" dirty="0" err="1">
                        <a:latin typeface="Courier New"/>
                      </a:endParaRPr>
                    </a:p>
                  </a:txBody>
                  <a:tcPr/>
                </a:tc>
                <a:tc>
                  <a:txBody>
                    <a:bodyPr/>
                    <a:lstStyle/>
                    <a:p>
                      <a:pPr lvl="0" algn="ctr">
                        <a:buNone/>
                      </a:pPr>
                      <a:endParaRPr lang="en-US" sz="1200" dirty="0">
                        <a:latin typeface="Courier New"/>
                      </a:endParaRPr>
                    </a:p>
                  </a:txBody>
                  <a:tcPr/>
                </a:tc>
                <a:tc>
                  <a:txBody>
                    <a:bodyPr/>
                    <a:lstStyle/>
                    <a:p>
                      <a:pPr lvl="0" algn="ctr">
                        <a:buNone/>
                      </a:pPr>
                      <a:endParaRPr lang="en-US" sz="1200" dirty="0">
                        <a:latin typeface="Courier New"/>
                      </a:endParaRPr>
                    </a:p>
                  </a:txBody>
                  <a:tcPr/>
                </a:tc>
                <a:tc>
                  <a:txBody>
                    <a:bodyPr/>
                    <a:lstStyle/>
                    <a:p>
                      <a:pPr lvl="0" algn="ctr">
                        <a:buNone/>
                      </a:pPr>
                      <a:endParaRPr lang="en-US" sz="1200" dirty="0">
                        <a:latin typeface="Courier New"/>
                      </a:endParaRPr>
                    </a:p>
                  </a:txBody>
                  <a:tcPr/>
                </a:tc>
                <a:extLst>
                  <a:ext uri="{0D108BD9-81ED-4DB2-BD59-A6C34878D82A}">
                    <a16:rowId xmlns:a16="http://schemas.microsoft.com/office/drawing/2014/main" val="3403941772"/>
                  </a:ext>
                </a:extLst>
              </a:tr>
            </a:tbl>
          </a:graphicData>
        </a:graphic>
      </p:graphicFrame>
      <p:graphicFrame>
        <p:nvGraphicFramePr>
          <p:cNvPr id="19" name="Table 18">
            <a:extLst>
              <a:ext uri="{FF2B5EF4-FFF2-40B4-BE49-F238E27FC236}">
                <a16:creationId xmlns:a16="http://schemas.microsoft.com/office/drawing/2014/main" id="{051958F6-35FA-AC0E-281F-07763CE5170C}"/>
              </a:ext>
            </a:extLst>
          </p:cNvPr>
          <p:cNvGraphicFramePr>
            <a:graphicFrameLocks noGrp="1"/>
          </p:cNvGraphicFramePr>
          <p:nvPr>
            <p:extLst>
              <p:ext uri="{D42A27DB-BD31-4B8C-83A1-F6EECF244321}">
                <p14:modId xmlns:p14="http://schemas.microsoft.com/office/powerpoint/2010/main" val="1429874898"/>
              </p:ext>
            </p:extLst>
          </p:nvPr>
        </p:nvGraphicFramePr>
        <p:xfrm>
          <a:off x="10116552" y="3368842"/>
          <a:ext cx="1614226" cy="1097280"/>
        </p:xfrm>
        <a:graphic>
          <a:graphicData uri="http://schemas.openxmlformats.org/drawingml/2006/table">
            <a:tbl>
              <a:tblPr firstRow="1" bandRow="1">
                <a:tableStyleId>{5940675A-B579-460E-94D1-54222C63F5DA}</a:tableStyleId>
              </a:tblPr>
              <a:tblGrid>
                <a:gridCol w="467278">
                  <a:extLst>
                    <a:ext uri="{9D8B030D-6E8A-4147-A177-3AD203B41FA5}">
                      <a16:colId xmlns:a16="http://schemas.microsoft.com/office/drawing/2014/main" val="4141603458"/>
                    </a:ext>
                  </a:extLst>
                </a:gridCol>
                <a:gridCol w="541617">
                  <a:extLst>
                    <a:ext uri="{9D8B030D-6E8A-4147-A177-3AD203B41FA5}">
                      <a16:colId xmlns:a16="http://schemas.microsoft.com/office/drawing/2014/main" val="4160728081"/>
                    </a:ext>
                  </a:extLst>
                </a:gridCol>
                <a:gridCol w="605331">
                  <a:extLst>
                    <a:ext uri="{9D8B030D-6E8A-4147-A177-3AD203B41FA5}">
                      <a16:colId xmlns:a16="http://schemas.microsoft.com/office/drawing/2014/main" val="3408778751"/>
                    </a:ext>
                  </a:extLst>
                </a:gridCol>
              </a:tblGrid>
              <a:tr h="171790">
                <a:tc>
                  <a:txBody>
                    <a:bodyPr/>
                    <a:lstStyle/>
                    <a:p>
                      <a:pPr algn="ctr"/>
                      <a:r>
                        <a:rPr lang="en-US" sz="1200" dirty="0">
                          <a:latin typeface="Arial"/>
                        </a:rPr>
                        <a:t>F0</a:t>
                      </a:r>
                    </a:p>
                  </a:txBody>
                  <a:tcPr/>
                </a:tc>
                <a:tc>
                  <a:txBody>
                    <a:bodyPr/>
                    <a:lstStyle/>
                    <a:p>
                      <a:pPr lvl="0" algn="ctr">
                        <a:buNone/>
                      </a:pPr>
                      <a:r>
                        <a:rPr lang="en-US" sz="1200" dirty="0">
                          <a:latin typeface="Arial"/>
                        </a:rPr>
                        <a:t>10</a:t>
                      </a:r>
                    </a:p>
                  </a:txBody>
                  <a:tcPr/>
                </a:tc>
                <a:tc>
                  <a:txBody>
                    <a:bodyPr/>
                    <a:lstStyle/>
                    <a:p>
                      <a:pPr lvl="0" algn="ctr">
                        <a:buNone/>
                      </a:pPr>
                      <a:endParaRPr lang="en-US" sz="1200" dirty="0">
                        <a:latin typeface="Arial"/>
                      </a:endParaRPr>
                    </a:p>
                  </a:txBody>
                  <a:tcPr/>
                </a:tc>
                <a:extLst>
                  <a:ext uri="{0D108BD9-81ED-4DB2-BD59-A6C34878D82A}">
                    <a16:rowId xmlns:a16="http://schemas.microsoft.com/office/drawing/2014/main" val="187687787"/>
                  </a:ext>
                </a:extLst>
              </a:tr>
              <a:tr h="171790">
                <a:tc>
                  <a:txBody>
                    <a:bodyPr/>
                    <a:lstStyle/>
                    <a:p>
                      <a:pPr algn="ctr"/>
                      <a:r>
                        <a:rPr lang="en-US" sz="1200" dirty="0">
                          <a:latin typeface="Arial"/>
                        </a:rPr>
                        <a:t>F1</a:t>
                      </a:r>
                      <a:endParaRPr lang="en-US" sz="1200" dirty="0" err="1">
                        <a:latin typeface="Arial"/>
                      </a:endParaRPr>
                    </a:p>
                  </a:txBody>
                  <a:tcPr/>
                </a:tc>
                <a:tc>
                  <a:txBody>
                    <a:bodyPr/>
                    <a:lstStyle/>
                    <a:p>
                      <a:pPr lvl="0" algn="ctr">
                        <a:buNone/>
                      </a:pPr>
                      <a:r>
                        <a:rPr lang="en-US" sz="1200" dirty="0">
                          <a:latin typeface="Arial"/>
                        </a:rPr>
                        <a:t>1</a:t>
                      </a:r>
                    </a:p>
                  </a:txBody>
                  <a:tcPr/>
                </a:tc>
                <a:tc>
                  <a:txBody>
                    <a:bodyPr/>
                    <a:lstStyle/>
                    <a:p>
                      <a:pPr lvl="0" algn="ctr">
                        <a:buNone/>
                      </a:pPr>
                      <a:r>
                        <a:rPr lang="en-US" sz="1200" dirty="0">
                          <a:latin typeface="Arial"/>
                        </a:rPr>
                        <a:t>ROB5</a:t>
                      </a:r>
                    </a:p>
                  </a:txBody>
                  <a:tcPr/>
                </a:tc>
                <a:extLst>
                  <a:ext uri="{0D108BD9-81ED-4DB2-BD59-A6C34878D82A}">
                    <a16:rowId xmlns:a16="http://schemas.microsoft.com/office/drawing/2014/main" val="1177376357"/>
                  </a:ext>
                </a:extLst>
              </a:tr>
              <a:tr h="171790">
                <a:tc>
                  <a:txBody>
                    <a:bodyPr/>
                    <a:lstStyle/>
                    <a:p>
                      <a:pPr algn="ctr"/>
                      <a:r>
                        <a:rPr lang="en-US" sz="1200" dirty="0">
                          <a:latin typeface="Arial"/>
                        </a:rPr>
                        <a:t>F2</a:t>
                      </a:r>
                      <a:endParaRPr lang="en-US" sz="1200" dirty="0" err="1">
                        <a:latin typeface="Arial"/>
                      </a:endParaRPr>
                    </a:p>
                  </a:txBody>
                  <a:tcPr/>
                </a:tc>
                <a:tc>
                  <a:txBody>
                    <a:bodyPr/>
                    <a:lstStyle/>
                    <a:p>
                      <a:pPr lvl="0" algn="ctr">
                        <a:buNone/>
                      </a:pPr>
                      <a:r>
                        <a:rPr lang="en-US" sz="1200" dirty="0">
                          <a:latin typeface="Arial"/>
                        </a:rPr>
                        <a:t>10</a:t>
                      </a:r>
                    </a:p>
                  </a:txBody>
                  <a:tcPr/>
                </a:tc>
                <a:tc>
                  <a:txBody>
                    <a:bodyPr/>
                    <a:lstStyle/>
                    <a:p>
                      <a:pPr lvl="0" algn="ctr">
                        <a:buNone/>
                      </a:pPr>
                      <a:r>
                        <a:rPr lang="en-US" sz="1200" dirty="0">
                          <a:latin typeface="Arial"/>
                        </a:rPr>
                        <a:t>ROB0</a:t>
                      </a:r>
                    </a:p>
                  </a:txBody>
                  <a:tcPr/>
                </a:tc>
                <a:extLst>
                  <a:ext uri="{0D108BD9-81ED-4DB2-BD59-A6C34878D82A}">
                    <a16:rowId xmlns:a16="http://schemas.microsoft.com/office/drawing/2014/main" val="3954083347"/>
                  </a:ext>
                </a:extLst>
              </a:tr>
              <a:tr h="171790">
                <a:tc>
                  <a:txBody>
                    <a:bodyPr/>
                    <a:lstStyle/>
                    <a:p>
                      <a:pPr algn="ctr"/>
                      <a:r>
                        <a:rPr lang="en-US" sz="1200" dirty="0">
                          <a:latin typeface="Arial"/>
                        </a:rPr>
                        <a:t>T0</a:t>
                      </a:r>
                      <a:endParaRPr lang="en-US" sz="1200" dirty="0" err="1">
                        <a:latin typeface="Arial"/>
                      </a:endParaRPr>
                    </a:p>
                  </a:txBody>
                  <a:tcPr/>
                </a:tc>
                <a:tc>
                  <a:txBody>
                    <a:bodyPr/>
                    <a:lstStyle/>
                    <a:p>
                      <a:pPr lvl="0" algn="ctr">
                        <a:buNone/>
                      </a:pPr>
                      <a:r>
                        <a:rPr lang="en-US" sz="1200" dirty="0">
                          <a:latin typeface="Arial"/>
                        </a:rPr>
                        <a:t>4</a:t>
                      </a:r>
                    </a:p>
                  </a:txBody>
                  <a:tcPr/>
                </a:tc>
                <a:tc>
                  <a:txBody>
                    <a:bodyPr/>
                    <a:lstStyle/>
                    <a:p>
                      <a:pPr lvl="0" algn="ctr">
                        <a:buNone/>
                      </a:pPr>
                      <a:endParaRPr lang="en-US" sz="1200" dirty="0">
                        <a:latin typeface="Arial"/>
                      </a:endParaRPr>
                    </a:p>
                  </a:txBody>
                  <a:tcPr/>
                </a:tc>
                <a:extLst>
                  <a:ext uri="{0D108BD9-81ED-4DB2-BD59-A6C34878D82A}">
                    <a16:rowId xmlns:a16="http://schemas.microsoft.com/office/drawing/2014/main" val="566660208"/>
                  </a:ext>
                </a:extLst>
              </a:tr>
            </a:tbl>
          </a:graphicData>
        </a:graphic>
      </p:graphicFrame>
      <p:graphicFrame>
        <p:nvGraphicFramePr>
          <p:cNvPr id="20" name="Table 19">
            <a:extLst>
              <a:ext uri="{FF2B5EF4-FFF2-40B4-BE49-F238E27FC236}">
                <a16:creationId xmlns:a16="http://schemas.microsoft.com/office/drawing/2014/main" id="{2606A8C0-89C3-01C5-C8F1-00A87E8281FC}"/>
              </a:ext>
            </a:extLst>
          </p:cNvPr>
          <p:cNvGraphicFramePr>
            <a:graphicFrameLocks noGrp="1"/>
          </p:cNvGraphicFramePr>
          <p:nvPr/>
        </p:nvGraphicFramePr>
        <p:xfrm>
          <a:off x="6473390" y="4191481"/>
          <a:ext cx="2707104" cy="822960"/>
        </p:xfrm>
        <a:graphic>
          <a:graphicData uri="http://schemas.openxmlformats.org/drawingml/2006/table">
            <a:tbl>
              <a:tblPr firstRow="1" bandRow="1">
                <a:tableStyleId>{5940675A-B579-460E-94D1-54222C63F5DA}</a:tableStyleId>
              </a:tblPr>
              <a:tblGrid>
                <a:gridCol w="676776">
                  <a:extLst>
                    <a:ext uri="{9D8B030D-6E8A-4147-A177-3AD203B41FA5}">
                      <a16:colId xmlns:a16="http://schemas.microsoft.com/office/drawing/2014/main" val="3195577250"/>
                    </a:ext>
                  </a:extLst>
                </a:gridCol>
                <a:gridCol w="676776">
                  <a:extLst>
                    <a:ext uri="{9D8B030D-6E8A-4147-A177-3AD203B41FA5}">
                      <a16:colId xmlns:a16="http://schemas.microsoft.com/office/drawing/2014/main" val="4188564357"/>
                    </a:ext>
                  </a:extLst>
                </a:gridCol>
                <a:gridCol w="676776">
                  <a:extLst>
                    <a:ext uri="{9D8B030D-6E8A-4147-A177-3AD203B41FA5}">
                      <a16:colId xmlns:a16="http://schemas.microsoft.com/office/drawing/2014/main" val="1616240692"/>
                    </a:ext>
                  </a:extLst>
                </a:gridCol>
                <a:gridCol w="676776">
                  <a:extLst>
                    <a:ext uri="{9D8B030D-6E8A-4147-A177-3AD203B41FA5}">
                      <a16:colId xmlns:a16="http://schemas.microsoft.com/office/drawing/2014/main" val="1103167206"/>
                    </a:ext>
                  </a:extLst>
                </a:gridCol>
              </a:tblGrid>
              <a:tr h="123546">
                <a:tc>
                  <a:txBody>
                    <a:bodyPr/>
                    <a:lstStyle/>
                    <a:p>
                      <a:pPr algn="ctr"/>
                      <a:endParaRPr lang="en-US" sz="1200" dirty="0">
                        <a:latin typeface="Arial"/>
                      </a:endParaRPr>
                    </a:p>
                  </a:txBody>
                  <a:tcPr/>
                </a:tc>
                <a:tc>
                  <a:txBody>
                    <a:bodyPr/>
                    <a:lstStyle/>
                    <a:p>
                      <a:pPr lvl="0" algn="ctr">
                        <a:buNone/>
                      </a:pPr>
                      <a:endParaRPr lang="en-US" sz="1200" dirty="0">
                        <a:latin typeface="Arial"/>
                      </a:endParaRPr>
                    </a:p>
                  </a:txBody>
                  <a:tcPr/>
                </a:tc>
                <a:tc>
                  <a:txBody>
                    <a:bodyPr/>
                    <a:lstStyle/>
                    <a:p>
                      <a:pPr lvl="0" algn="ctr">
                        <a:buNone/>
                      </a:pPr>
                      <a:endParaRPr lang="en-US" sz="1200" dirty="0">
                        <a:latin typeface="Arial"/>
                      </a:endParaRPr>
                    </a:p>
                  </a:txBody>
                  <a:tcPr/>
                </a:tc>
                <a:tc>
                  <a:txBody>
                    <a:bodyPr/>
                    <a:lstStyle/>
                    <a:p>
                      <a:pPr lvl="0" algn="ctr">
                        <a:buNone/>
                      </a:pPr>
                      <a:endParaRPr lang="en-US" sz="1200" dirty="0">
                        <a:latin typeface="Arial"/>
                      </a:endParaRPr>
                    </a:p>
                  </a:txBody>
                  <a:tcPr/>
                </a:tc>
                <a:extLst>
                  <a:ext uri="{0D108BD9-81ED-4DB2-BD59-A6C34878D82A}">
                    <a16:rowId xmlns:a16="http://schemas.microsoft.com/office/drawing/2014/main" val="3558929166"/>
                  </a:ext>
                </a:extLst>
              </a:tr>
              <a:tr h="123546">
                <a:tc>
                  <a:txBody>
                    <a:bodyPr/>
                    <a:lstStyle/>
                    <a:p>
                      <a:pPr algn="ctr"/>
                      <a:endParaRPr lang="en-US" sz="1200" dirty="0" err="1">
                        <a:latin typeface="Arial"/>
                      </a:endParaRPr>
                    </a:p>
                  </a:txBody>
                  <a:tcPr/>
                </a:tc>
                <a:tc>
                  <a:txBody>
                    <a:bodyPr/>
                    <a:lstStyle/>
                    <a:p>
                      <a:pPr lvl="0" algn="ctr">
                        <a:buNone/>
                      </a:pPr>
                      <a:endParaRPr lang="en-US" sz="1200" dirty="0">
                        <a:latin typeface="Arial"/>
                      </a:endParaRPr>
                    </a:p>
                  </a:txBody>
                  <a:tcPr/>
                </a:tc>
                <a:tc>
                  <a:txBody>
                    <a:bodyPr/>
                    <a:lstStyle/>
                    <a:p>
                      <a:pPr lvl="0" algn="ctr">
                        <a:buNone/>
                      </a:pPr>
                      <a:endParaRPr lang="en-US" sz="1200" dirty="0">
                        <a:latin typeface="Arial"/>
                      </a:endParaRPr>
                    </a:p>
                  </a:txBody>
                  <a:tcPr/>
                </a:tc>
                <a:tc>
                  <a:txBody>
                    <a:bodyPr/>
                    <a:lstStyle/>
                    <a:p>
                      <a:pPr lvl="0" algn="ctr">
                        <a:buNone/>
                      </a:pPr>
                      <a:endParaRPr lang="en-US" sz="1200" dirty="0">
                        <a:latin typeface="Arial"/>
                      </a:endParaRPr>
                    </a:p>
                  </a:txBody>
                  <a:tcPr/>
                </a:tc>
                <a:extLst>
                  <a:ext uri="{0D108BD9-81ED-4DB2-BD59-A6C34878D82A}">
                    <a16:rowId xmlns:a16="http://schemas.microsoft.com/office/drawing/2014/main" val="2748695123"/>
                  </a:ext>
                </a:extLst>
              </a:tr>
              <a:tr h="123546">
                <a:tc>
                  <a:txBody>
                    <a:bodyPr/>
                    <a:lstStyle/>
                    <a:p>
                      <a:pPr algn="ctr"/>
                      <a:endParaRPr lang="en-US" sz="1200" dirty="0" err="1">
                        <a:latin typeface="Arial"/>
                      </a:endParaRPr>
                    </a:p>
                  </a:txBody>
                  <a:tcPr/>
                </a:tc>
                <a:tc>
                  <a:txBody>
                    <a:bodyPr/>
                    <a:lstStyle/>
                    <a:p>
                      <a:pPr lvl="0" algn="ctr">
                        <a:buNone/>
                      </a:pPr>
                      <a:endParaRPr lang="en-US" sz="1200" dirty="0">
                        <a:latin typeface="Arial"/>
                      </a:endParaRPr>
                    </a:p>
                  </a:txBody>
                  <a:tcPr/>
                </a:tc>
                <a:tc>
                  <a:txBody>
                    <a:bodyPr/>
                    <a:lstStyle/>
                    <a:p>
                      <a:pPr lvl="0" algn="ctr">
                        <a:buNone/>
                      </a:pPr>
                      <a:endParaRPr lang="en-US" sz="1200" dirty="0">
                        <a:latin typeface="Arial"/>
                      </a:endParaRPr>
                    </a:p>
                  </a:txBody>
                  <a:tcPr/>
                </a:tc>
                <a:tc>
                  <a:txBody>
                    <a:bodyPr/>
                    <a:lstStyle/>
                    <a:p>
                      <a:pPr lvl="0" algn="ctr">
                        <a:buNone/>
                      </a:pPr>
                      <a:endParaRPr lang="en-US" sz="1200" dirty="0">
                        <a:latin typeface="Arial"/>
                      </a:endParaRPr>
                    </a:p>
                  </a:txBody>
                  <a:tcPr/>
                </a:tc>
                <a:extLst>
                  <a:ext uri="{0D108BD9-81ED-4DB2-BD59-A6C34878D82A}">
                    <a16:rowId xmlns:a16="http://schemas.microsoft.com/office/drawing/2014/main" val="2981881640"/>
                  </a:ext>
                </a:extLst>
              </a:tr>
            </a:tbl>
          </a:graphicData>
        </a:graphic>
      </p:graphicFrame>
      <p:sp>
        <p:nvSpPr>
          <p:cNvPr id="21" name="TextBox 20">
            <a:extLst>
              <a:ext uri="{FF2B5EF4-FFF2-40B4-BE49-F238E27FC236}">
                <a16:creationId xmlns:a16="http://schemas.microsoft.com/office/drawing/2014/main" id="{96B120BD-5C2E-4515-5BC8-A3FD27E3417D}"/>
              </a:ext>
            </a:extLst>
          </p:cNvPr>
          <p:cNvSpPr txBox="1"/>
          <p:nvPr/>
        </p:nvSpPr>
        <p:spPr>
          <a:xfrm>
            <a:off x="3196461" y="5567504"/>
            <a:ext cx="2511845" cy="369332"/>
          </a:xfrm>
          <a:prstGeom prst="rect">
            <a:avLst/>
          </a:prstGeom>
          <a:noFill/>
          <a:ln w="12700">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t>FP ALU</a:t>
            </a:r>
          </a:p>
        </p:txBody>
      </p:sp>
      <p:sp>
        <p:nvSpPr>
          <p:cNvPr id="22" name="TextBox 21">
            <a:extLst>
              <a:ext uri="{FF2B5EF4-FFF2-40B4-BE49-F238E27FC236}">
                <a16:creationId xmlns:a16="http://schemas.microsoft.com/office/drawing/2014/main" id="{E8A62F9E-BE81-87CF-8046-B8842C2DD019}"/>
              </a:ext>
            </a:extLst>
          </p:cNvPr>
          <p:cNvSpPr txBox="1"/>
          <p:nvPr/>
        </p:nvSpPr>
        <p:spPr>
          <a:xfrm>
            <a:off x="6615434" y="5567504"/>
            <a:ext cx="2511845" cy="369332"/>
          </a:xfrm>
          <a:prstGeom prst="rect">
            <a:avLst/>
          </a:prstGeom>
          <a:noFill/>
          <a:ln w="12700">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t>Int ALU</a:t>
            </a:r>
          </a:p>
        </p:txBody>
      </p:sp>
      <p:sp>
        <p:nvSpPr>
          <p:cNvPr id="23" name="TextBox 22">
            <a:extLst>
              <a:ext uri="{FF2B5EF4-FFF2-40B4-BE49-F238E27FC236}">
                <a16:creationId xmlns:a16="http://schemas.microsoft.com/office/drawing/2014/main" id="{84041C9C-9D1C-A059-CA9B-E32942492899}"/>
              </a:ext>
            </a:extLst>
          </p:cNvPr>
          <p:cNvSpPr txBox="1"/>
          <p:nvPr/>
        </p:nvSpPr>
        <p:spPr>
          <a:xfrm>
            <a:off x="870355" y="5627662"/>
            <a:ext cx="1599451" cy="369332"/>
          </a:xfrm>
          <a:prstGeom prst="rect">
            <a:avLst/>
          </a:prstGeom>
          <a:noFill/>
          <a:ln w="12700">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t>Memory Unit</a:t>
            </a:r>
          </a:p>
        </p:txBody>
      </p:sp>
      <p:cxnSp>
        <p:nvCxnSpPr>
          <p:cNvPr id="27" name="Straight Arrow Connector 26">
            <a:extLst>
              <a:ext uri="{FF2B5EF4-FFF2-40B4-BE49-F238E27FC236}">
                <a16:creationId xmlns:a16="http://schemas.microsoft.com/office/drawing/2014/main" id="{00430BF1-C450-8055-581C-1327CF9FF9BC}"/>
              </a:ext>
            </a:extLst>
          </p:cNvPr>
          <p:cNvCxnSpPr/>
          <p:nvPr/>
        </p:nvCxnSpPr>
        <p:spPr>
          <a:xfrm flipV="1">
            <a:off x="5138829" y="2588383"/>
            <a:ext cx="2005" cy="790073"/>
          </a:xfrm>
          <a:prstGeom prst="straightConnector1">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28" name="Straight Arrow Connector 27">
            <a:extLst>
              <a:ext uri="{FF2B5EF4-FFF2-40B4-BE49-F238E27FC236}">
                <a16:creationId xmlns:a16="http://schemas.microsoft.com/office/drawing/2014/main" id="{0A9EDC80-7FE2-49A2-A8AF-83836C8C8F4D}"/>
              </a:ext>
            </a:extLst>
          </p:cNvPr>
          <p:cNvCxnSpPr/>
          <p:nvPr/>
        </p:nvCxnSpPr>
        <p:spPr>
          <a:xfrm flipH="1">
            <a:off x="1805896" y="3370533"/>
            <a:ext cx="3334945" cy="10341"/>
          </a:xfrm>
          <a:prstGeom prst="straightConnector1">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29" name="Straight Arrow Connector 28">
            <a:extLst>
              <a:ext uri="{FF2B5EF4-FFF2-40B4-BE49-F238E27FC236}">
                <a16:creationId xmlns:a16="http://schemas.microsoft.com/office/drawing/2014/main" id="{1A5B6524-E6C7-0F82-229B-2B6D0EFD89CC}"/>
              </a:ext>
            </a:extLst>
          </p:cNvPr>
          <p:cNvCxnSpPr/>
          <p:nvPr/>
        </p:nvCxnSpPr>
        <p:spPr>
          <a:xfrm>
            <a:off x="1813918" y="3379714"/>
            <a:ext cx="10026" cy="461210"/>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30" name="Straight Arrow Connector 29">
            <a:extLst>
              <a:ext uri="{FF2B5EF4-FFF2-40B4-BE49-F238E27FC236}">
                <a16:creationId xmlns:a16="http://schemas.microsoft.com/office/drawing/2014/main" id="{97CB7969-AAF7-075A-9536-75F05ADBC6C6}"/>
              </a:ext>
            </a:extLst>
          </p:cNvPr>
          <p:cNvCxnSpPr>
            <a:cxnSpLocks/>
          </p:cNvCxnSpPr>
          <p:nvPr/>
        </p:nvCxnSpPr>
        <p:spPr>
          <a:xfrm>
            <a:off x="5384131" y="2596816"/>
            <a:ext cx="10026" cy="1243262"/>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31" name="Straight Arrow Connector 30">
            <a:extLst>
              <a:ext uri="{FF2B5EF4-FFF2-40B4-BE49-F238E27FC236}">
                <a16:creationId xmlns:a16="http://schemas.microsoft.com/office/drawing/2014/main" id="{74539ED3-7B03-A2E5-367C-895D17BC7E4B}"/>
              </a:ext>
            </a:extLst>
          </p:cNvPr>
          <p:cNvCxnSpPr>
            <a:cxnSpLocks/>
          </p:cNvCxnSpPr>
          <p:nvPr/>
        </p:nvCxnSpPr>
        <p:spPr>
          <a:xfrm>
            <a:off x="6607341" y="2576763"/>
            <a:ext cx="10026" cy="1243262"/>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34" name="Straight Arrow Connector 33">
            <a:extLst>
              <a:ext uri="{FF2B5EF4-FFF2-40B4-BE49-F238E27FC236}">
                <a16:creationId xmlns:a16="http://schemas.microsoft.com/office/drawing/2014/main" id="{A33B13D4-834D-253C-E4C7-9931D235A255}"/>
              </a:ext>
            </a:extLst>
          </p:cNvPr>
          <p:cNvCxnSpPr/>
          <p:nvPr/>
        </p:nvCxnSpPr>
        <p:spPr>
          <a:xfrm>
            <a:off x="5674895" y="3168315"/>
            <a:ext cx="4411578" cy="10026"/>
          </a:xfrm>
          <a:prstGeom prst="straightConnector1">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35" name="Straight Arrow Connector 34">
            <a:extLst>
              <a:ext uri="{FF2B5EF4-FFF2-40B4-BE49-F238E27FC236}">
                <a16:creationId xmlns:a16="http://schemas.microsoft.com/office/drawing/2014/main" id="{0E983384-58D1-1E9D-9B7E-C5FEBB841A2E}"/>
              </a:ext>
            </a:extLst>
          </p:cNvPr>
          <p:cNvCxnSpPr>
            <a:cxnSpLocks/>
          </p:cNvCxnSpPr>
          <p:nvPr/>
        </p:nvCxnSpPr>
        <p:spPr>
          <a:xfrm>
            <a:off x="5684919" y="3168316"/>
            <a:ext cx="10026" cy="641683"/>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36" name="Straight Arrow Connector 35">
            <a:extLst>
              <a:ext uri="{FF2B5EF4-FFF2-40B4-BE49-F238E27FC236}">
                <a16:creationId xmlns:a16="http://schemas.microsoft.com/office/drawing/2014/main" id="{848CF065-AC5C-E2AE-E69E-414900E3202B}"/>
              </a:ext>
            </a:extLst>
          </p:cNvPr>
          <p:cNvCxnSpPr>
            <a:cxnSpLocks/>
          </p:cNvCxnSpPr>
          <p:nvPr/>
        </p:nvCxnSpPr>
        <p:spPr>
          <a:xfrm>
            <a:off x="6827918" y="3168316"/>
            <a:ext cx="10026" cy="641683"/>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37" name="Straight Arrow Connector 36">
            <a:extLst>
              <a:ext uri="{FF2B5EF4-FFF2-40B4-BE49-F238E27FC236}">
                <a16:creationId xmlns:a16="http://schemas.microsoft.com/office/drawing/2014/main" id="{21607B70-5C3C-10B5-790F-0FB6BC87ACCF}"/>
              </a:ext>
            </a:extLst>
          </p:cNvPr>
          <p:cNvCxnSpPr/>
          <p:nvPr/>
        </p:nvCxnSpPr>
        <p:spPr>
          <a:xfrm>
            <a:off x="7339263" y="1333500"/>
            <a:ext cx="1032710" cy="10026"/>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38" name="Straight Arrow Connector 37">
            <a:extLst>
              <a:ext uri="{FF2B5EF4-FFF2-40B4-BE49-F238E27FC236}">
                <a16:creationId xmlns:a16="http://schemas.microsoft.com/office/drawing/2014/main" id="{E060B4CC-7916-99CB-DEBC-F5F7E19C593D}"/>
              </a:ext>
            </a:extLst>
          </p:cNvPr>
          <p:cNvCxnSpPr>
            <a:cxnSpLocks/>
          </p:cNvCxnSpPr>
          <p:nvPr/>
        </p:nvCxnSpPr>
        <p:spPr>
          <a:xfrm>
            <a:off x="10527631" y="2115552"/>
            <a:ext cx="10026" cy="872289"/>
          </a:xfrm>
          <a:prstGeom prst="straightConnector1">
            <a:avLst/>
          </a:prstGeom>
          <a:ln w="28575">
            <a:solidFill>
              <a:srgbClr val="C00000"/>
            </a:solidFill>
            <a:tailEnd type="triangle"/>
          </a:ln>
        </p:spPr>
        <p:style>
          <a:lnRef idx="1">
            <a:schemeClr val="dk1"/>
          </a:lnRef>
          <a:fillRef idx="0">
            <a:schemeClr val="dk1"/>
          </a:fillRef>
          <a:effectRef idx="0">
            <a:schemeClr val="dk1"/>
          </a:effectRef>
          <a:fontRef idx="minor">
            <a:schemeClr val="tx1"/>
          </a:fontRef>
        </p:style>
      </p:cxnSp>
      <p:cxnSp>
        <p:nvCxnSpPr>
          <p:cNvPr id="39" name="Straight Arrow Connector 38">
            <a:extLst>
              <a:ext uri="{FF2B5EF4-FFF2-40B4-BE49-F238E27FC236}">
                <a16:creationId xmlns:a16="http://schemas.microsoft.com/office/drawing/2014/main" id="{814D2BC8-1E53-0024-7AB0-C31B75B624B6}"/>
              </a:ext>
            </a:extLst>
          </p:cNvPr>
          <p:cNvCxnSpPr>
            <a:cxnSpLocks/>
          </p:cNvCxnSpPr>
          <p:nvPr/>
        </p:nvCxnSpPr>
        <p:spPr>
          <a:xfrm>
            <a:off x="4351418" y="5033211"/>
            <a:ext cx="10026" cy="531394"/>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41" name="Straight Arrow Connector 40">
            <a:extLst>
              <a:ext uri="{FF2B5EF4-FFF2-40B4-BE49-F238E27FC236}">
                <a16:creationId xmlns:a16="http://schemas.microsoft.com/office/drawing/2014/main" id="{C17D930B-14C5-C126-79A0-A285946AC5E9}"/>
              </a:ext>
            </a:extLst>
          </p:cNvPr>
          <p:cNvCxnSpPr/>
          <p:nvPr/>
        </p:nvCxnSpPr>
        <p:spPr>
          <a:xfrm>
            <a:off x="1654342" y="5364079"/>
            <a:ext cx="10026" cy="220578"/>
          </a:xfrm>
          <a:prstGeom prst="straightConnector1">
            <a:avLst/>
          </a:prstGeom>
          <a:ln w="28575">
            <a:solidFill>
              <a:srgbClr val="C00000"/>
            </a:solidFill>
            <a:tailEnd type="triangle"/>
          </a:ln>
        </p:spPr>
        <p:style>
          <a:lnRef idx="1">
            <a:schemeClr val="dk1"/>
          </a:lnRef>
          <a:fillRef idx="0">
            <a:schemeClr val="dk1"/>
          </a:fillRef>
          <a:effectRef idx="0">
            <a:schemeClr val="dk1"/>
          </a:effectRef>
          <a:fontRef idx="minor">
            <a:schemeClr val="tx1"/>
          </a:fontRef>
        </p:style>
      </p:cxnSp>
      <p:cxnSp>
        <p:nvCxnSpPr>
          <p:cNvPr id="42" name="Straight Arrow Connector 41">
            <a:extLst>
              <a:ext uri="{FF2B5EF4-FFF2-40B4-BE49-F238E27FC236}">
                <a16:creationId xmlns:a16="http://schemas.microsoft.com/office/drawing/2014/main" id="{6D15798D-0AA8-E3FD-0560-4A4E69C31B4B}"/>
              </a:ext>
            </a:extLst>
          </p:cNvPr>
          <p:cNvCxnSpPr>
            <a:cxnSpLocks/>
          </p:cNvCxnSpPr>
          <p:nvPr/>
        </p:nvCxnSpPr>
        <p:spPr>
          <a:xfrm>
            <a:off x="7770391" y="5013158"/>
            <a:ext cx="10026" cy="531394"/>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43" name="Straight Arrow Connector 42">
            <a:extLst>
              <a:ext uri="{FF2B5EF4-FFF2-40B4-BE49-F238E27FC236}">
                <a16:creationId xmlns:a16="http://schemas.microsoft.com/office/drawing/2014/main" id="{99829783-BA86-44D2-081B-53F62B268D6F}"/>
              </a:ext>
            </a:extLst>
          </p:cNvPr>
          <p:cNvCxnSpPr>
            <a:cxnSpLocks/>
          </p:cNvCxnSpPr>
          <p:nvPr/>
        </p:nvCxnSpPr>
        <p:spPr>
          <a:xfrm flipH="1">
            <a:off x="1704469" y="6005762"/>
            <a:ext cx="0" cy="310815"/>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44" name="Straight Arrow Connector 43">
            <a:extLst>
              <a:ext uri="{FF2B5EF4-FFF2-40B4-BE49-F238E27FC236}">
                <a16:creationId xmlns:a16="http://schemas.microsoft.com/office/drawing/2014/main" id="{B58456BA-D844-B751-B010-E8DC5A89DAF5}"/>
              </a:ext>
            </a:extLst>
          </p:cNvPr>
          <p:cNvCxnSpPr>
            <a:cxnSpLocks/>
          </p:cNvCxnSpPr>
          <p:nvPr/>
        </p:nvCxnSpPr>
        <p:spPr>
          <a:xfrm flipH="1">
            <a:off x="4481758" y="5935577"/>
            <a:ext cx="0" cy="310815"/>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45" name="Straight Arrow Connector 44">
            <a:extLst>
              <a:ext uri="{FF2B5EF4-FFF2-40B4-BE49-F238E27FC236}">
                <a16:creationId xmlns:a16="http://schemas.microsoft.com/office/drawing/2014/main" id="{14C577AD-3459-64D7-A290-7026614D2B04}"/>
              </a:ext>
            </a:extLst>
          </p:cNvPr>
          <p:cNvCxnSpPr>
            <a:cxnSpLocks/>
          </p:cNvCxnSpPr>
          <p:nvPr/>
        </p:nvCxnSpPr>
        <p:spPr>
          <a:xfrm flipH="1">
            <a:off x="7870652" y="5935577"/>
            <a:ext cx="0" cy="310815"/>
          </a:xfrm>
          <a:prstGeom prst="straightConnector1">
            <a:avLst/>
          </a:prstGeom>
          <a:ln w="28575">
            <a:solidFill>
              <a:srgbClr val="C00000"/>
            </a:solidFill>
            <a:tailEnd type="triangle"/>
          </a:ln>
        </p:spPr>
        <p:style>
          <a:lnRef idx="1">
            <a:schemeClr val="dk1"/>
          </a:lnRef>
          <a:fillRef idx="0">
            <a:schemeClr val="dk1"/>
          </a:fillRef>
          <a:effectRef idx="0">
            <a:schemeClr val="dk1"/>
          </a:effectRef>
          <a:fontRef idx="minor">
            <a:schemeClr val="tx1"/>
          </a:fontRef>
        </p:style>
      </p:cxnSp>
      <p:cxnSp>
        <p:nvCxnSpPr>
          <p:cNvPr id="46" name="Straight Arrow Connector 45">
            <a:extLst>
              <a:ext uri="{FF2B5EF4-FFF2-40B4-BE49-F238E27FC236}">
                <a16:creationId xmlns:a16="http://schemas.microsoft.com/office/drawing/2014/main" id="{25A5EE7C-414E-1EFC-51A0-C9824A9AFEF1}"/>
              </a:ext>
            </a:extLst>
          </p:cNvPr>
          <p:cNvCxnSpPr/>
          <p:nvPr/>
        </p:nvCxnSpPr>
        <p:spPr>
          <a:xfrm>
            <a:off x="9795710" y="3429000"/>
            <a:ext cx="40105" cy="2887578"/>
          </a:xfrm>
          <a:prstGeom prst="straightConnector1">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47" name="Straight Arrow Connector 46">
            <a:extLst>
              <a:ext uri="{FF2B5EF4-FFF2-40B4-BE49-F238E27FC236}">
                <a16:creationId xmlns:a16="http://schemas.microsoft.com/office/drawing/2014/main" id="{FEAE21D2-4339-4636-7BB1-DFC623A11029}"/>
              </a:ext>
            </a:extLst>
          </p:cNvPr>
          <p:cNvCxnSpPr/>
          <p:nvPr/>
        </p:nvCxnSpPr>
        <p:spPr>
          <a:xfrm>
            <a:off x="5805236" y="3418974"/>
            <a:ext cx="4000500" cy="20052"/>
          </a:xfrm>
          <a:prstGeom prst="straightConnector1">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48" name="Straight Arrow Connector 47">
            <a:extLst>
              <a:ext uri="{FF2B5EF4-FFF2-40B4-BE49-F238E27FC236}">
                <a16:creationId xmlns:a16="http://schemas.microsoft.com/office/drawing/2014/main" id="{88C1EF6A-8151-E5F4-69B9-331B99806A5B}"/>
              </a:ext>
            </a:extLst>
          </p:cNvPr>
          <p:cNvCxnSpPr>
            <a:cxnSpLocks/>
          </p:cNvCxnSpPr>
          <p:nvPr/>
        </p:nvCxnSpPr>
        <p:spPr>
          <a:xfrm>
            <a:off x="5815257" y="3408945"/>
            <a:ext cx="10026" cy="421104"/>
          </a:xfrm>
          <a:prstGeom prst="straightConnector1">
            <a:avLst/>
          </a:prstGeom>
          <a:ln w="28575">
            <a:solidFill>
              <a:schemeClr val="tx1"/>
            </a:solidFill>
            <a:tailEnd type="triangle"/>
          </a:ln>
        </p:spPr>
        <p:style>
          <a:lnRef idx="1">
            <a:schemeClr val="accent2"/>
          </a:lnRef>
          <a:fillRef idx="0">
            <a:schemeClr val="accent2"/>
          </a:fillRef>
          <a:effectRef idx="0">
            <a:schemeClr val="accent2"/>
          </a:effectRef>
          <a:fontRef idx="minor">
            <a:schemeClr val="tx1"/>
          </a:fontRef>
        </p:style>
      </p:cxnSp>
      <p:cxnSp>
        <p:nvCxnSpPr>
          <p:cNvPr id="49" name="Straight Arrow Connector 48">
            <a:extLst>
              <a:ext uri="{FF2B5EF4-FFF2-40B4-BE49-F238E27FC236}">
                <a16:creationId xmlns:a16="http://schemas.microsoft.com/office/drawing/2014/main" id="{F8C545E6-43C8-3D12-A591-6097539DD554}"/>
              </a:ext>
            </a:extLst>
          </p:cNvPr>
          <p:cNvCxnSpPr>
            <a:cxnSpLocks/>
          </p:cNvCxnSpPr>
          <p:nvPr/>
        </p:nvCxnSpPr>
        <p:spPr>
          <a:xfrm>
            <a:off x="9133967" y="3418971"/>
            <a:ext cx="10026" cy="421104"/>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51" name="Straight Arrow Connector 50">
            <a:extLst>
              <a:ext uri="{FF2B5EF4-FFF2-40B4-BE49-F238E27FC236}">
                <a16:creationId xmlns:a16="http://schemas.microsoft.com/office/drawing/2014/main" id="{1E41D596-054B-E3E2-F40A-BD0A05C81AC5}"/>
              </a:ext>
            </a:extLst>
          </p:cNvPr>
          <p:cNvCxnSpPr/>
          <p:nvPr/>
        </p:nvCxnSpPr>
        <p:spPr>
          <a:xfrm>
            <a:off x="521368" y="250657"/>
            <a:ext cx="10026" cy="5464342"/>
          </a:xfrm>
          <a:prstGeom prst="straightConnector1">
            <a:avLst/>
          </a:prstGeom>
          <a:ln w="28575">
            <a:solidFill>
              <a:srgbClr val="C00000"/>
            </a:solidFill>
          </a:ln>
        </p:spPr>
        <p:style>
          <a:lnRef idx="1">
            <a:schemeClr val="dk1"/>
          </a:lnRef>
          <a:fillRef idx="0">
            <a:schemeClr val="dk1"/>
          </a:fillRef>
          <a:effectRef idx="0">
            <a:schemeClr val="dk1"/>
          </a:effectRef>
          <a:fontRef idx="minor">
            <a:schemeClr val="tx1"/>
          </a:fontRef>
        </p:style>
      </p:cxnSp>
      <p:cxnSp>
        <p:nvCxnSpPr>
          <p:cNvPr id="52" name="Straight Arrow Connector 51">
            <a:extLst>
              <a:ext uri="{FF2B5EF4-FFF2-40B4-BE49-F238E27FC236}">
                <a16:creationId xmlns:a16="http://schemas.microsoft.com/office/drawing/2014/main" id="{5994F21E-53FC-9AD2-0B20-87BE19E56FF0}"/>
              </a:ext>
            </a:extLst>
          </p:cNvPr>
          <p:cNvCxnSpPr/>
          <p:nvPr/>
        </p:nvCxnSpPr>
        <p:spPr>
          <a:xfrm>
            <a:off x="531394" y="5704973"/>
            <a:ext cx="310815" cy="10026"/>
          </a:xfrm>
          <a:prstGeom prst="straightConnector1">
            <a:avLst/>
          </a:prstGeom>
          <a:ln w="28575">
            <a:solidFill>
              <a:srgbClr val="C00000"/>
            </a:solidFill>
            <a:tailEnd type="triangle"/>
          </a:ln>
        </p:spPr>
        <p:style>
          <a:lnRef idx="1">
            <a:schemeClr val="dk1"/>
          </a:lnRef>
          <a:fillRef idx="0">
            <a:schemeClr val="dk1"/>
          </a:fillRef>
          <a:effectRef idx="0">
            <a:schemeClr val="dk1"/>
          </a:effectRef>
          <a:fontRef idx="minor">
            <a:schemeClr val="tx1"/>
          </a:fontRef>
        </p:style>
      </p:cxnSp>
      <p:sp>
        <p:nvSpPr>
          <p:cNvPr id="54" name="TextBox 53">
            <a:extLst>
              <a:ext uri="{FF2B5EF4-FFF2-40B4-BE49-F238E27FC236}">
                <a16:creationId xmlns:a16="http://schemas.microsoft.com/office/drawing/2014/main" id="{11846476-F7A2-8975-3152-B81F13E74585}"/>
              </a:ext>
            </a:extLst>
          </p:cNvPr>
          <p:cNvSpPr txBox="1"/>
          <p:nvPr/>
        </p:nvSpPr>
        <p:spPr>
          <a:xfrm>
            <a:off x="1754605" y="3328737"/>
            <a:ext cx="274320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dirty="0">
                <a:latin typeface="Arial"/>
                <a:cs typeface="Arial"/>
              </a:rPr>
              <a:t>loads</a:t>
            </a:r>
          </a:p>
        </p:txBody>
      </p:sp>
      <p:sp>
        <p:nvSpPr>
          <p:cNvPr id="55" name="TextBox 54">
            <a:extLst>
              <a:ext uri="{FF2B5EF4-FFF2-40B4-BE49-F238E27FC236}">
                <a16:creationId xmlns:a16="http://schemas.microsoft.com/office/drawing/2014/main" id="{34000770-B495-A8C7-99D2-AB3D85623F8A}"/>
              </a:ext>
            </a:extLst>
          </p:cNvPr>
          <p:cNvSpPr txBox="1"/>
          <p:nvPr/>
        </p:nvSpPr>
        <p:spPr>
          <a:xfrm>
            <a:off x="10477499" y="2175710"/>
            <a:ext cx="2743200"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dirty="0">
                <a:latin typeface="Arial"/>
                <a:cs typeface="Arial"/>
              </a:rPr>
              <a:t>inst. </a:t>
            </a:r>
          </a:p>
          <a:p>
            <a:r>
              <a:rPr lang="en-US" sz="1400" dirty="0">
                <a:latin typeface="Arial"/>
                <a:cs typeface="Arial"/>
              </a:rPr>
              <a:t>commit</a:t>
            </a:r>
          </a:p>
        </p:txBody>
      </p:sp>
      <p:sp>
        <p:nvSpPr>
          <p:cNvPr id="56" name="TextBox 55">
            <a:extLst>
              <a:ext uri="{FF2B5EF4-FFF2-40B4-BE49-F238E27FC236}">
                <a16:creationId xmlns:a16="http://schemas.microsoft.com/office/drawing/2014/main" id="{B8767FDF-D44C-C14B-7FAC-C830EEBD530D}"/>
              </a:ext>
            </a:extLst>
          </p:cNvPr>
          <p:cNvSpPr txBox="1"/>
          <p:nvPr/>
        </p:nvSpPr>
        <p:spPr>
          <a:xfrm>
            <a:off x="5454315" y="2596815"/>
            <a:ext cx="274320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dirty="0" err="1">
                <a:latin typeface="Arial"/>
                <a:cs typeface="Arial"/>
              </a:rPr>
              <a:t>Op.+ROB</a:t>
            </a:r>
            <a:r>
              <a:rPr lang="en-US" sz="1400" dirty="0">
                <a:latin typeface="Arial"/>
                <a:cs typeface="Arial"/>
              </a:rPr>
              <a:t>#</a:t>
            </a:r>
          </a:p>
        </p:txBody>
      </p:sp>
      <p:sp>
        <p:nvSpPr>
          <p:cNvPr id="57" name="TextBox 56">
            <a:extLst>
              <a:ext uri="{FF2B5EF4-FFF2-40B4-BE49-F238E27FC236}">
                <a16:creationId xmlns:a16="http://schemas.microsoft.com/office/drawing/2014/main" id="{1B31DD52-B6B0-8002-12D9-52D8CAE9DCD0}"/>
              </a:ext>
            </a:extLst>
          </p:cNvPr>
          <p:cNvSpPr txBox="1"/>
          <p:nvPr/>
        </p:nvSpPr>
        <p:spPr>
          <a:xfrm>
            <a:off x="8161420" y="3138236"/>
            <a:ext cx="2743200" cy="307777"/>
          </a:xfrm>
          <a:prstGeom prst="rect">
            <a:avLst/>
          </a:prstGeo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dirty="0">
                <a:latin typeface="Arial"/>
                <a:cs typeface="Arial"/>
              </a:rPr>
              <a:t>operands</a:t>
            </a:r>
          </a:p>
        </p:txBody>
      </p:sp>
      <p:cxnSp>
        <p:nvCxnSpPr>
          <p:cNvPr id="2" name="Conector recto de flecha 1">
            <a:extLst>
              <a:ext uri="{FF2B5EF4-FFF2-40B4-BE49-F238E27FC236}">
                <a16:creationId xmlns:a16="http://schemas.microsoft.com/office/drawing/2014/main" id="{B859B486-F8D3-478F-8C0F-80AC1F2C5E35}"/>
              </a:ext>
            </a:extLst>
          </p:cNvPr>
          <p:cNvCxnSpPr/>
          <p:nvPr/>
        </p:nvCxnSpPr>
        <p:spPr>
          <a:xfrm>
            <a:off x="521368" y="260684"/>
            <a:ext cx="7840578" cy="10026"/>
          </a:xfrm>
          <a:prstGeom prst="straightConnector1">
            <a:avLst/>
          </a:prstGeom>
          <a:ln w="28575">
            <a:solidFill>
              <a:srgbClr val="C00000"/>
            </a:solidFill>
          </a:ln>
        </p:spPr>
        <p:style>
          <a:lnRef idx="1">
            <a:schemeClr val="dk1"/>
          </a:lnRef>
          <a:fillRef idx="0">
            <a:schemeClr val="dk1"/>
          </a:fillRef>
          <a:effectRef idx="0">
            <a:schemeClr val="dk1"/>
          </a:effectRef>
          <a:fontRef idx="minor">
            <a:schemeClr val="tx1"/>
          </a:fontRef>
        </p:style>
      </p:cxnSp>
      <p:cxnSp>
        <p:nvCxnSpPr>
          <p:cNvPr id="5" name="Conector recto de flecha 4">
            <a:extLst>
              <a:ext uri="{FF2B5EF4-FFF2-40B4-BE49-F238E27FC236}">
                <a16:creationId xmlns:a16="http://schemas.microsoft.com/office/drawing/2014/main" id="{A1360C3F-F873-A0F7-450F-034EB125E3E8}"/>
              </a:ext>
            </a:extLst>
          </p:cNvPr>
          <p:cNvCxnSpPr/>
          <p:nvPr/>
        </p:nvCxnSpPr>
        <p:spPr>
          <a:xfrm>
            <a:off x="11901236" y="521368"/>
            <a:ext cx="50131" cy="5714999"/>
          </a:xfrm>
          <a:prstGeom prst="straightConnector1">
            <a:avLst/>
          </a:prstGeom>
          <a:ln w="28575">
            <a:solidFill>
              <a:srgbClr val="C00000"/>
            </a:solidFill>
          </a:ln>
        </p:spPr>
        <p:style>
          <a:lnRef idx="1">
            <a:schemeClr val="dk1"/>
          </a:lnRef>
          <a:fillRef idx="0">
            <a:schemeClr val="dk1"/>
          </a:fillRef>
          <a:effectRef idx="0">
            <a:schemeClr val="dk1"/>
          </a:effectRef>
          <a:fontRef idx="minor">
            <a:schemeClr val="tx1"/>
          </a:fontRef>
        </p:style>
      </p:cxnSp>
      <p:cxnSp>
        <p:nvCxnSpPr>
          <p:cNvPr id="8" name="Conector recto de flecha 7">
            <a:extLst>
              <a:ext uri="{FF2B5EF4-FFF2-40B4-BE49-F238E27FC236}">
                <a16:creationId xmlns:a16="http://schemas.microsoft.com/office/drawing/2014/main" id="{06BAB088-032D-9C25-89D3-8513314AC517}"/>
              </a:ext>
            </a:extLst>
          </p:cNvPr>
          <p:cNvCxnSpPr/>
          <p:nvPr/>
        </p:nvCxnSpPr>
        <p:spPr>
          <a:xfrm flipH="1">
            <a:off x="10928923" y="531395"/>
            <a:ext cx="982097" cy="846"/>
          </a:xfrm>
          <a:prstGeom prst="straightConnector1">
            <a:avLst/>
          </a:prstGeom>
          <a:ln w="28575">
            <a:solidFill>
              <a:srgbClr val="C00000"/>
            </a:solidFill>
            <a:tailEnd type="triangle"/>
          </a:ln>
        </p:spPr>
        <p:style>
          <a:lnRef idx="1">
            <a:schemeClr val="dk1"/>
          </a:lnRef>
          <a:fillRef idx="0">
            <a:schemeClr val="dk1"/>
          </a:fillRef>
          <a:effectRef idx="0">
            <a:schemeClr val="dk1"/>
          </a:effectRef>
          <a:fontRef idx="minor">
            <a:schemeClr val="tx1"/>
          </a:fontRef>
        </p:style>
      </p:cxnSp>
      <p:sp>
        <p:nvSpPr>
          <p:cNvPr id="14" name="TextBox 52">
            <a:extLst>
              <a:ext uri="{FF2B5EF4-FFF2-40B4-BE49-F238E27FC236}">
                <a16:creationId xmlns:a16="http://schemas.microsoft.com/office/drawing/2014/main" id="{A7C1DACD-4ADA-A831-F993-4F779C038EE8}"/>
              </a:ext>
            </a:extLst>
          </p:cNvPr>
          <p:cNvSpPr txBox="1"/>
          <p:nvPr/>
        </p:nvSpPr>
        <p:spPr>
          <a:xfrm>
            <a:off x="11290598" y="5774915"/>
            <a:ext cx="778523"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dirty="0">
                <a:latin typeface="Arial"/>
                <a:cs typeface="Arial"/>
              </a:rPr>
              <a:t>results</a:t>
            </a:r>
          </a:p>
        </p:txBody>
      </p:sp>
      <p:cxnSp>
        <p:nvCxnSpPr>
          <p:cNvPr id="24" name="Straight Arrow Connector 23">
            <a:extLst>
              <a:ext uri="{FF2B5EF4-FFF2-40B4-BE49-F238E27FC236}">
                <a16:creationId xmlns:a16="http://schemas.microsoft.com/office/drawing/2014/main" id="{0ADA38E2-A14F-A021-C407-BDD7848B1CC5}"/>
              </a:ext>
            </a:extLst>
          </p:cNvPr>
          <p:cNvCxnSpPr/>
          <p:nvPr/>
        </p:nvCxnSpPr>
        <p:spPr>
          <a:xfrm>
            <a:off x="521368" y="4020552"/>
            <a:ext cx="421105" cy="10026"/>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26" name="TextBox 25">
            <a:extLst>
              <a:ext uri="{FF2B5EF4-FFF2-40B4-BE49-F238E27FC236}">
                <a16:creationId xmlns:a16="http://schemas.microsoft.com/office/drawing/2014/main" id="{B067091B-55D6-B03F-B7C7-2223B2FD610A}"/>
              </a:ext>
            </a:extLst>
          </p:cNvPr>
          <p:cNvSpPr txBox="1"/>
          <p:nvPr/>
        </p:nvSpPr>
        <p:spPr>
          <a:xfrm>
            <a:off x="232175" y="5695673"/>
            <a:ext cx="686719"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dirty="0">
                <a:latin typeface="Arial"/>
                <a:cs typeface="Arial"/>
              </a:rPr>
              <a:t>stores</a:t>
            </a:r>
          </a:p>
        </p:txBody>
      </p:sp>
      <p:sp>
        <p:nvSpPr>
          <p:cNvPr id="4" name="TextBox 3">
            <a:extLst>
              <a:ext uri="{FF2B5EF4-FFF2-40B4-BE49-F238E27FC236}">
                <a16:creationId xmlns:a16="http://schemas.microsoft.com/office/drawing/2014/main" id="{61816EE5-2863-0772-B016-72E105161BCC}"/>
              </a:ext>
            </a:extLst>
          </p:cNvPr>
          <p:cNvSpPr txBox="1"/>
          <p:nvPr/>
        </p:nvSpPr>
        <p:spPr>
          <a:xfrm>
            <a:off x="7864207" y="5945436"/>
            <a:ext cx="2743200"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a:latin typeface="Courier New"/>
                <a:cs typeface="Courier New"/>
              </a:rPr>
              <a:t>bnez t0, loop</a:t>
            </a:r>
            <a:endParaRPr lang="en-US"/>
          </a:p>
        </p:txBody>
      </p:sp>
      <p:sp>
        <p:nvSpPr>
          <p:cNvPr id="25" name="TextBox 24">
            <a:extLst>
              <a:ext uri="{FF2B5EF4-FFF2-40B4-BE49-F238E27FC236}">
                <a16:creationId xmlns:a16="http://schemas.microsoft.com/office/drawing/2014/main" id="{B053E7B9-97EC-3C24-6C28-4C6144EC0DC6}"/>
              </a:ext>
            </a:extLst>
          </p:cNvPr>
          <p:cNvSpPr txBox="1"/>
          <p:nvPr/>
        </p:nvSpPr>
        <p:spPr>
          <a:xfrm>
            <a:off x="1658039" y="5357870"/>
            <a:ext cx="2743200"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a:latin typeface="Courier New"/>
                <a:cs typeface="Courier New"/>
              </a:rPr>
              <a:t>flw f1, -4(t0)</a:t>
            </a:r>
            <a:endParaRPr lang="en-US"/>
          </a:p>
        </p:txBody>
      </p:sp>
    </p:spTree>
    <p:extLst>
      <p:ext uri="{BB962C8B-B14F-4D97-AF65-F5344CB8AC3E}">
        <p14:creationId xmlns:p14="http://schemas.microsoft.com/office/powerpoint/2010/main" val="22702480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4509F6-E586-FCF5-5BE3-CFEA3AEBFA1D}"/>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1B4CDD8-906B-76AF-40DF-04AD96351FB8}"/>
              </a:ext>
            </a:extLst>
          </p:cNvPr>
          <p:cNvSpPr>
            <a:spLocks noGrp="1"/>
          </p:cNvSpPr>
          <p:nvPr>
            <p:ph idx="1"/>
          </p:nvPr>
        </p:nvSpPr>
        <p:spPr>
          <a:xfrm>
            <a:off x="747963" y="583446"/>
            <a:ext cx="3557337" cy="2754618"/>
          </a:xfrm>
        </p:spPr>
        <p:txBody>
          <a:bodyPr vert="horz" lIns="91440" tIns="45720" rIns="91440" bIns="45720" rtlCol="0" anchor="t">
            <a:normAutofit/>
          </a:bodyPr>
          <a:lstStyle/>
          <a:p>
            <a:pPr marL="0" indent="0">
              <a:buNone/>
            </a:pPr>
            <a:r>
              <a:rPr lang="en-US" dirty="0"/>
              <a:t>Cycle 9</a:t>
            </a:r>
          </a:p>
          <a:p>
            <a:pPr marL="0" indent="0">
              <a:buNone/>
            </a:pPr>
            <a:r>
              <a:rPr lang="en-US" sz="1600" dirty="0"/>
              <a:t>We get the result of the second load, FLW (2). Both the ROB and the RS waiting for it.</a:t>
            </a:r>
            <a:endParaRPr lang="en-US" dirty="0"/>
          </a:p>
          <a:p>
            <a:pPr marL="0" indent="0">
              <a:buNone/>
            </a:pPr>
            <a:r>
              <a:rPr lang="en-US" sz="1600" dirty="0"/>
              <a:t>Since the first BNEZ branch prediction was correct, we clear it silently from the ROB.</a:t>
            </a:r>
          </a:p>
          <a:p>
            <a:pPr marL="0" indent="0">
              <a:buNone/>
            </a:pPr>
            <a:r>
              <a:rPr lang="en-US" sz="1600" dirty="0"/>
              <a:t>The second store, FSW, enters the ROB.</a:t>
            </a:r>
          </a:p>
        </p:txBody>
      </p:sp>
      <p:sp>
        <p:nvSpPr>
          <p:cNvPr id="6" name="TextBox 5">
            <a:extLst>
              <a:ext uri="{FF2B5EF4-FFF2-40B4-BE49-F238E27FC236}">
                <a16:creationId xmlns:a16="http://schemas.microsoft.com/office/drawing/2014/main" id="{191226AC-0332-663F-4F9C-EEA6911FC022}"/>
              </a:ext>
            </a:extLst>
          </p:cNvPr>
          <p:cNvSpPr txBox="1"/>
          <p:nvPr/>
        </p:nvSpPr>
        <p:spPr>
          <a:xfrm>
            <a:off x="4810698" y="584425"/>
            <a:ext cx="2511845" cy="369332"/>
          </a:xfrm>
          <a:prstGeom prst="rect">
            <a:avLst/>
          </a:prstGeom>
          <a:noFill/>
          <a:ln w="12700">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t>Inst. Queue.</a:t>
            </a:r>
            <a:endParaRPr lang="en-US"/>
          </a:p>
        </p:txBody>
      </p:sp>
      <p:sp>
        <p:nvSpPr>
          <p:cNvPr id="7" name="TextBox 6">
            <a:extLst>
              <a:ext uri="{FF2B5EF4-FFF2-40B4-BE49-F238E27FC236}">
                <a16:creationId xmlns:a16="http://schemas.microsoft.com/office/drawing/2014/main" id="{9400BBBD-B74B-DE26-9DB2-3BDEEE1C7CA9}"/>
              </a:ext>
            </a:extLst>
          </p:cNvPr>
          <p:cNvSpPr txBox="1"/>
          <p:nvPr/>
        </p:nvSpPr>
        <p:spPr>
          <a:xfrm>
            <a:off x="8382629" y="97126"/>
            <a:ext cx="2511845" cy="369332"/>
          </a:xfrm>
          <a:prstGeom prst="rect">
            <a:avLst/>
          </a:prstGeom>
          <a:noFill/>
          <a:ln w="12700">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t>Reorder Buffer</a:t>
            </a:r>
          </a:p>
        </p:txBody>
      </p:sp>
      <p:sp>
        <p:nvSpPr>
          <p:cNvPr id="9" name="TextBox 8">
            <a:extLst>
              <a:ext uri="{FF2B5EF4-FFF2-40B4-BE49-F238E27FC236}">
                <a16:creationId xmlns:a16="http://schemas.microsoft.com/office/drawing/2014/main" id="{DC197BAD-AB02-28BB-9B53-C17EF3CD6C99}"/>
              </a:ext>
            </a:extLst>
          </p:cNvPr>
          <p:cNvSpPr txBox="1"/>
          <p:nvPr/>
        </p:nvSpPr>
        <p:spPr>
          <a:xfrm>
            <a:off x="10095438" y="2984703"/>
            <a:ext cx="1631945" cy="369332"/>
          </a:xfrm>
          <a:prstGeom prst="rect">
            <a:avLst/>
          </a:prstGeom>
          <a:noFill/>
          <a:ln w="12700">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t>Registers</a:t>
            </a:r>
          </a:p>
        </p:txBody>
      </p:sp>
      <p:sp>
        <p:nvSpPr>
          <p:cNvPr id="10" name="TextBox 9">
            <a:extLst>
              <a:ext uri="{FF2B5EF4-FFF2-40B4-BE49-F238E27FC236}">
                <a16:creationId xmlns:a16="http://schemas.microsoft.com/office/drawing/2014/main" id="{64B8F9EC-18C1-13CE-BF29-99E1DA6E6369}"/>
              </a:ext>
            </a:extLst>
          </p:cNvPr>
          <p:cNvSpPr txBox="1"/>
          <p:nvPr/>
        </p:nvSpPr>
        <p:spPr>
          <a:xfrm>
            <a:off x="991543" y="3867020"/>
            <a:ext cx="1358819" cy="369332"/>
          </a:xfrm>
          <a:prstGeom prst="rect">
            <a:avLst/>
          </a:prstGeom>
          <a:noFill/>
          <a:ln w="12700">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t>Load Buffer</a:t>
            </a:r>
          </a:p>
        </p:txBody>
      </p:sp>
      <p:sp>
        <p:nvSpPr>
          <p:cNvPr id="11" name="TextBox 10">
            <a:extLst>
              <a:ext uri="{FF2B5EF4-FFF2-40B4-BE49-F238E27FC236}">
                <a16:creationId xmlns:a16="http://schemas.microsoft.com/office/drawing/2014/main" id="{D08A0D20-52A0-8FA0-2FC0-D4717C2504CB}"/>
              </a:ext>
            </a:extLst>
          </p:cNvPr>
          <p:cNvSpPr txBox="1"/>
          <p:nvPr/>
        </p:nvSpPr>
        <p:spPr>
          <a:xfrm>
            <a:off x="2986782" y="3836941"/>
            <a:ext cx="2912896" cy="369332"/>
          </a:xfrm>
          <a:prstGeom prst="rect">
            <a:avLst/>
          </a:prstGeom>
          <a:noFill/>
          <a:ln w="12700">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t> Reservation Station (FP)</a:t>
            </a:r>
          </a:p>
        </p:txBody>
      </p:sp>
      <p:sp>
        <p:nvSpPr>
          <p:cNvPr id="12" name="TextBox 11">
            <a:extLst>
              <a:ext uri="{FF2B5EF4-FFF2-40B4-BE49-F238E27FC236}">
                <a16:creationId xmlns:a16="http://schemas.microsoft.com/office/drawing/2014/main" id="{9FA8D907-D905-2BFF-F2C1-C24EAF58D4DF}"/>
              </a:ext>
            </a:extLst>
          </p:cNvPr>
          <p:cNvSpPr txBox="1"/>
          <p:nvPr/>
        </p:nvSpPr>
        <p:spPr>
          <a:xfrm>
            <a:off x="6475939" y="3816888"/>
            <a:ext cx="2722397" cy="369332"/>
          </a:xfrm>
          <a:prstGeom prst="rect">
            <a:avLst/>
          </a:prstGeom>
          <a:noFill/>
          <a:ln w="12700">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t>Reservation Station (Int)</a:t>
            </a:r>
          </a:p>
        </p:txBody>
      </p:sp>
      <p:sp>
        <p:nvSpPr>
          <p:cNvPr id="13" name="Arrow: Left-Right 12">
            <a:extLst>
              <a:ext uri="{FF2B5EF4-FFF2-40B4-BE49-F238E27FC236}">
                <a16:creationId xmlns:a16="http://schemas.microsoft.com/office/drawing/2014/main" id="{AAC50061-618C-FD44-FCD1-CAE4EB5BC6E8}"/>
              </a:ext>
            </a:extLst>
          </p:cNvPr>
          <p:cNvSpPr/>
          <p:nvPr/>
        </p:nvSpPr>
        <p:spPr>
          <a:xfrm>
            <a:off x="300789" y="6167033"/>
            <a:ext cx="11794933" cy="560625"/>
          </a:xfrm>
          <a:prstGeom prst="leftRightArrow">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Common Data Bus</a:t>
            </a:r>
          </a:p>
        </p:txBody>
      </p:sp>
      <p:graphicFrame>
        <p:nvGraphicFramePr>
          <p:cNvPr id="15" name="Table 14">
            <a:extLst>
              <a:ext uri="{FF2B5EF4-FFF2-40B4-BE49-F238E27FC236}">
                <a16:creationId xmlns:a16="http://schemas.microsoft.com/office/drawing/2014/main" id="{41B457D6-BD14-28CD-B148-81BF925A0654}"/>
              </a:ext>
            </a:extLst>
          </p:cNvPr>
          <p:cNvGraphicFramePr>
            <a:graphicFrameLocks noGrp="1"/>
          </p:cNvGraphicFramePr>
          <p:nvPr/>
        </p:nvGraphicFramePr>
        <p:xfrm>
          <a:off x="988996" y="4261665"/>
          <a:ext cx="1353552" cy="1097280"/>
        </p:xfrm>
        <a:graphic>
          <a:graphicData uri="http://schemas.openxmlformats.org/drawingml/2006/table">
            <a:tbl>
              <a:tblPr firstRow="1" bandRow="1">
                <a:tableStyleId>{5940675A-B579-460E-94D1-54222C63F5DA}</a:tableStyleId>
              </a:tblPr>
              <a:tblGrid>
                <a:gridCol w="676776">
                  <a:extLst>
                    <a:ext uri="{9D8B030D-6E8A-4147-A177-3AD203B41FA5}">
                      <a16:colId xmlns:a16="http://schemas.microsoft.com/office/drawing/2014/main" val="2447277747"/>
                    </a:ext>
                  </a:extLst>
                </a:gridCol>
                <a:gridCol w="676776">
                  <a:extLst>
                    <a:ext uri="{9D8B030D-6E8A-4147-A177-3AD203B41FA5}">
                      <a16:colId xmlns:a16="http://schemas.microsoft.com/office/drawing/2014/main" val="3543431547"/>
                    </a:ext>
                  </a:extLst>
                </a:gridCol>
              </a:tblGrid>
              <a:tr h="270710">
                <a:tc>
                  <a:txBody>
                    <a:bodyPr/>
                    <a:lstStyle/>
                    <a:p>
                      <a:pPr algn="ctr"/>
                      <a:endParaRPr lang="en-US" sz="1200" dirty="0">
                        <a:latin typeface="Arial"/>
                      </a:endParaRPr>
                    </a:p>
                  </a:txBody>
                  <a:tcPr/>
                </a:tc>
                <a:tc>
                  <a:txBody>
                    <a:bodyPr/>
                    <a:lstStyle/>
                    <a:p>
                      <a:pPr lvl="0" algn="ctr">
                        <a:buNone/>
                      </a:pPr>
                      <a:endParaRPr lang="en-US" sz="1200" dirty="0">
                        <a:latin typeface="Arial"/>
                      </a:endParaRPr>
                    </a:p>
                  </a:txBody>
                  <a:tcPr/>
                </a:tc>
                <a:extLst>
                  <a:ext uri="{0D108BD9-81ED-4DB2-BD59-A6C34878D82A}">
                    <a16:rowId xmlns:a16="http://schemas.microsoft.com/office/drawing/2014/main" val="1837699999"/>
                  </a:ext>
                </a:extLst>
              </a:tr>
              <a:tr h="0">
                <a:tc>
                  <a:txBody>
                    <a:bodyPr/>
                    <a:lstStyle/>
                    <a:p>
                      <a:pPr lvl="0" algn="ctr">
                        <a:buNone/>
                      </a:pPr>
                      <a:endParaRPr lang="en-US" sz="1200" dirty="0" err="1">
                        <a:latin typeface="Arial"/>
                      </a:endParaRPr>
                    </a:p>
                  </a:txBody>
                  <a:tcPr/>
                </a:tc>
                <a:tc>
                  <a:txBody>
                    <a:bodyPr/>
                    <a:lstStyle/>
                    <a:p>
                      <a:pPr lvl="0" algn="ctr">
                        <a:buNone/>
                      </a:pPr>
                      <a:endParaRPr lang="en-US" sz="1200" dirty="0">
                        <a:latin typeface="Arial"/>
                      </a:endParaRPr>
                    </a:p>
                  </a:txBody>
                  <a:tcPr/>
                </a:tc>
                <a:extLst>
                  <a:ext uri="{0D108BD9-81ED-4DB2-BD59-A6C34878D82A}">
                    <a16:rowId xmlns:a16="http://schemas.microsoft.com/office/drawing/2014/main" val="313986062"/>
                  </a:ext>
                </a:extLst>
              </a:tr>
              <a:tr h="0">
                <a:tc>
                  <a:txBody>
                    <a:bodyPr/>
                    <a:lstStyle/>
                    <a:p>
                      <a:pPr lvl="0" algn="ctr">
                        <a:buNone/>
                      </a:pPr>
                      <a:endParaRPr lang="en-US" sz="1200" dirty="0" err="1">
                        <a:latin typeface="Arial"/>
                      </a:endParaRPr>
                    </a:p>
                  </a:txBody>
                  <a:tcPr/>
                </a:tc>
                <a:tc>
                  <a:txBody>
                    <a:bodyPr/>
                    <a:lstStyle/>
                    <a:p>
                      <a:pPr lvl="0" algn="ctr">
                        <a:buNone/>
                      </a:pPr>
                      <a:endParaRPr lang="en-US" sz="1200" dirty="0">
                        <a:latin typeface="Arial"/>
                      </a:endParaRPr>
                    </a:p>
                  </a:txBody>
                  <a:tcPr/>
                </a:tc>
                <a:extLst>
                  <a:ext uri="{0D108BD9-81ED-4DB2-BD59-A6C34878D82A}">
                    <a16:rowId xmlns:a16="http://schemas.microsoft.com/office/drawing/2014/main" val="1009846468"/>
                  </a:ext>
                </a:extLst>
              </a:tr>
              <a:tr h="0">
                <a:tc>
                  <a:txBody>
                    <a:bodyPr/>
                    <a:lstStyle/>
                    <a:p>
                      <a:pPr lvl="0" algn="ctr">
                        <a:buNone/>
                      </a:pPr>
                      <a:endParaRPr lang="en-US" sz="1200" dirty="0" err="1">
                        <a:latin typeface="Arial"/>
                      </a:endParaRPr>
                    </a:p>
                  </a:txBody>
                  <a:tcPr/>
                </a:tc>
                <a:tc>
                  <a:txBody>
                    <a:bodyPr/>
                    <a:lstStyle/>
                    <a:p>
                      <a:pPr lvl="0" algn="ctr">
                        <a:buNone/>
                      </a:pPr>
                      <a:endParaRPr lang="en-US" sz="1200" dirty="0">
                        <a:latin typeface="Arial"/>
                      </a:endParaRPr>
                    </a:p>
                  </a:txBody>
                  <a:tcPr/>
                </a:tc>
                <a:extLst>
                  <a:ext uri="{0D108BD9-81ED-4DB2-BD59-A6C34878D82A}">
                    <a16:rowId xmlns:a16="http://schemas.microsoft.com/office/drawing/2014/main" val="2824610415"/>
                  </a:ext>
                </a:extLst>
              </a:tr>
            </a:tbl>
          </a:graphicData>
        </a:graphic>
      </p:graphicFrame>
      <p:graphicFrame>
        <p:nvGraphicFramePr>
          <p:cNvPr id="16" name="Table 15">
            <a:extLst>
              <a:ext uri="{FF2B5EF4-FFF2-40B4-BE49-F238E27FC236}">
                <a16:creationId xmlns:a16="http://schemas.microsoft.com/office/drawing/2014/main" id="{47A7317D-C57C-A74E-570B-3F2CD2917CCC}"/>
              </a:ext>
            </a:extLst>
          </p:cNvPr>
          <p:cNvGraphicFramePr>
            <a:graphicFrameLocks noGrp="1"/>
          </p:cNvGraphicFramePr>
          <p:nvPr>
            <p:extLst>
              <p:ext uri="{D42A27DB-BD31-4B8C-83A1-F6EECF244321}">
                <p14:modId xmlns:p14="http://schemas.microsoft.com/office/powerpoint/2010/main" val="2373071861"/>
              </p:ext>
            </p:extLst>
          </p:nvPr>
        </p:nvGraphicFramePr>
        <p:xfrm>
          <a:off x="2984233" y="4211534"/>
          <a:ext cx="2897604" cy="822960"/>
        </p:xfrm>
        <a:graphic>
          <a:graphicData uri="http://schemas.openxmlformats.org/drawingml/2006/table">
            <a:tbl>
              <a:tblPr firstRow="1" bandRow="1">
                <a:tableStyleId>{5940675A-B579-460E-94D1-54222C63F5DA}</a:tableStyleId>
              </a:tblPr>
              <a:tblGrid>
                <a:gridCol w="724401">
                  <a:extLst>
                    <a:ext uri="{9D8B030D-6E8A-4147-A177-3AD203B41FA5}">
                      <a16:colId xmlns:a16="http://schemas.microsoft.com/office/drawing/2014/main" val="3195577250"/>
                    </a:ext>
                  </a:extLst>
                </a:gridCol>
                <a:gridCol w="724401">
                  <a:extLst>
                    <a:ext uri="{9D8B030D-6E8A-4147-A177-3AD203B41FA5}">
                      <a16:colId xmlns:a16="http://schemas.microsoft.com/office/drawing/2014/main" val="3868833308"/>
                    </a:ext>
                  </a:extLst>
                </a:gridCol>
                <a:gridCol w="724401">
                  <a:extLst>
                    <a:ext uri="{9D8B030D-6E8A-4147-A177-3AD203B41FA5}">
                      <a16:colId xmlns:a16="http://schemas.microsoft.com/office/drawing/2014/main" val="3497778932"/>
                    </a:ext>
                  </a:extLst>
                </a:gridCol>
                <a:gridCol w="724401">
                  <a:extLst>
                    <a:ext uri="{9D8B030D-6E8A-4147-A177-3AD203B41FA5}">
                      <a16:colId xmlns:a16="http://schemas.microsoft.com/office/drawing/2014/main" val="3422580235"/>
                    </a:ext>
                  </a:extLst>
                </a:gridCol>
              </a:tblGrid>
              <a:tr h="123546">
                <a:tc>
                  <a:txBody>
                    <a:bodyPr/>
                    <a:lstStyle/>
                    <a:p>
                      <a:pPr algn="ctr"/>
                      <a:r>
                        <a:rPr lang="en-US" sz="1200" dirty="0">
                          <a:latin typeface="Arial"/>
                        </a:rPr>
                        <a:t>FMUL</a:t>
                      </a:r>
                    </a:p>
                  </a:txBody>
                  <a:tcPr/>
                </a:tc>
                <a:tc>
                  <a:txBody>
                    <a:bodyPr/>
                    <a:lstStyle/>
                    <a:p>
                      <a:pPr lvl="0" algn="ctr">
                        <a:buNone/>
                      </a:pPr>
                      <a:r>
                        <a:rPr lang="en-US" sz="1200" dirty="0">
                          <a:latin typeface="Arial"/>
                        </a:rPr>
                        <a:t>2</a:t>
                      </a:r>
                    </a:p>
                  </a:txBody>
                  <a:tcPr/>
                </a:tc>
                <a:tc>
                  <a:txBody>
                    <a:bodyPr/>
                    <a:lstStyle/>
                    <a:p>
                      <a:pPr lvl="0" algn="ctr">
                        <a:buNone/>
                      </a:pPr>
                      <a:r>
                        <a:rPr lang="en-US" sz="1200" dirty="0">
                          <a:latin typeface="Arial"/>
                        </a:rPr>
                        <a:t>10</a:t>
                      </a:r>
                    </a:p>
                  </a:txBody>
                  <a:tcPr/>
                </a:tc>
                <a:tc>
                  <a:txBody>
                    <a:bodyPr/>
                    <a:lstStyle/>
                    <a:p>
                      <a:pPr lvl="0" algn="ctr">
                        <a:buNone/>
                      </a:pPr>
                      <a:r>
                        <a:rPr lang="en-US" sz="1200" dirty="0">
                          <a:latin typeface="Arial"/>
                        </a:rPr>
                        <a:t>ROB0</a:t>
                      </a:r>
                      <a:endParaRPr lang="en-US"/>
                    </a:p>
                  </a:txBody>
                  <a:tcPr/>
                </a:tc>
                <a:extLst>
                  <a:ext uri="{0D108BD9-81ED-4DB2-BD59-A6C34878D82A}">
                    <a16:rowId xmlns:a16="http://schemas.microsoft.com/office/drawing/2014/main" val="3558929166"/>
                  </a:ext>
                </a:extLst>
              </a:tr>
              <a:tr h="123546">
                <a:tc>
                  <a:txBody>
                    <a:bodyPr/>
                    <a:lstStyle/>
                    <a:p>
                      <a:pPr algn="ctr"/>
                      <a:endParaRPr lang="en-US" sz="1200" dirty="0" err="1">
                        <a:latin typeface="Arial"/>
                      </a:endParaRPr>
                    </a:p>
                  </a:txBody>
                  <a:tcPr/>
                </a:tc>
                <a:tc>
                  <a:txBody>
                    <a:bodyPr/>
                    <a:lstStyle/>
                    <a:p>
                      <a:pPr lvl="0" algn="ctr">
                        <a:buNone/>
                      </a:pPr>
                      <a:endParaRPr lang="en-US" sz="1200" dirty="0">
                        <a:latin typeface="Arial"/>
                      </a:endParaRPr>
                    </a:p>
                  </a:txBody>
                  <a:tcPr/>
                </a:tc>
                <a:tc>
                  <a:txBody>
                    <a:bodyPr/>
                    <a:lstStyle/>
                    <a:p>
                      <a:pPr lvl="0" algn="ctr">
                        <a:buNone/>
                      </a:pPr>
                      <a:endParaRPr lang="en-US" sz="1200" dirty="0">
                        <a:latin typeface="Arial"/>
                      </a:endParaRPr>
                    </a:p>
                  </a:txBody>
                  <a:tcPr/>
                </a:tc>
                <a:tc>
                  <a:txBody>
                    <a:bodyPr/>
                    <a:lstStyle/>
                    <a:p>
                      <a:pPr lvl="0" algn="ctr">
                        <a:buNone/>
                      </a:pPr>
                      <a:endParaRPr lang="en-US" sz="1200" dirty="0">
                        <a:latin typeface="Arial"/>
                      </a:endParaRPr>
                    </a:p>
                  </a:txBody>
                  <a:tcPr/>
                </a:tc>
                <a:extLst>
                  <a:ext uri="{0D108BD9-81ED-4DB2-BD59-A6C34878D82A}">
                    <a16:rowId xmlns:a16="http://schemas.microsoft.com/office/drawing/2014/main" val="2748695123"/>
                  </a:ext>
                </a:extLst>
              </a:tr>
              <a:tr h="123546">
                <a:tc>
                  <a:txBody>
                    <a:bodyPr/>
                    <a:lstStyle/>
                    <a:p>
                      <a:pPr algn="ctr"/>
                      <a:endParaRPr lang="en-US" sz="1200" dirty="0" err="1">
                        <a:latin typeface="Arial"/>
                      </a:endParaRPr>
                    </a:p>
                  </a:txBody>
                  <a:tcPr/>
                </a:tc>
                <a:tc>
                  <a:txBody>
                    <a:bodyPr/>
                    <a:lstStyle/>
                    <a:p>
                      <a:pPr lvl="0" algn="ctr">
                        <a:buNone/>
                      </a:pPr>
                      <a:endParaRPr lang="en-US" sz="1200" dirty="0">
                        <a:latin typeface="Arial"/>
                      </a:endParaRPr>
                    </a:p>
                  </a:txBody>
                  <a:tcPr/>
                </a:tc>
                <a:tc>
                  <a:txBody>
                    <a:bodyPr/>
                    <a:lstStyle/>
                    <a:p>
                      <a:pPr lvl="0" algn="ctr">
                        <a:buNone/>
                      </a:pPr>
                      <a:endParaRPr lang="en-US" sz="1200" dirty="0">
                        <a:latin typeface="Arial"/>
                      </a:endParaRPr>
                    </a:p>
                  </a:txBody>
                  <a:tcPr/>
                </a:tc>
                <a:tc>
                  <a:txBody>
                    <a:bodyPr/>
                    <a:lstStyle/>
                    <a:p>
                      <a:pPr lvl="0" algn="ctr">
                        <a:buNone/>
                      </a:pPr>
                      <a:endParaRPr lang="en-US" sz="1200" dirty="0">
                        <a:latin typeface="Arial"/>
                      </a:endParaRPr>
                    </a:p>
                  </a:txBody>
                  <a:tcPr/>
                </a:tc>
                <a:extLst>
                  <a:ext uri="{0D108BD9-81ED-4DB2-BD59-A6C34878D82A}">
                    <a16:rowId xmlns:a16="http://schemas.microsoft.com/office/drawing/2014/main" val="2981881640"/>
                  </a:ext>
                </a:extLst>
              </a:tr>
            </a:tbl>
          </a:graphicData>
        </a:graphic>
      </p:graphicFrame>
      <p:graphicFrame>
        <p:nvGraphicFramePr>
          <p:cNvPr id="17" name="Table 16">
            <a:extLst>
              <a:ext uri="{FF2B5EF4-FFF2-40B4-BE49-F238E27FC236}">
                <a16:creationId xmlns:a16="http://schemas.microsoft.com/office/drawing/2014/main" id="{27D72756-6887-C94C-848E-C18ADCB4EF9B}"/>
              </a:ext>
            </a:extLst>
          </p:cNvPr>
          <p:cNvGraphicFramePr>
            <a:graphicFrameLocks noGrp="1"/>
          </p:cNvGraphicFramePr>
          <p:nvPr>
            <p:extLst>
              <p:ext uri="{D42A27DB-BD31-4B8C-83A1-F6EECF244321}">
                <p14:modId xmlns:p14="http://schemas.microsoft.com/office/powerpoint/2010/main" val="2331066081"/>
              </p:ext>
            </p:extLst>
          </p:nvPr>
        </p:nvGraphicFramePr>
        <p:xfrm>
          <a:off x="4809022" y="952981"/>
          <a:ext cx="2513774" cy="1645920"/>
        </p:xfrm>
        <a:graphic>
          <a:graphicData uri="http://schemas.openxmlformats.org/drawingml/2006/table">
            <a:tbl>
              <a:tblPr firstRow="1" bandRow="1">
                <a:tableStyleId>{5940675A-B579-460E-94D1-54222C63F5DA}</a:tableStyleId>
              </a:tblPr>
              <a:tblGrid>
                <a:gridCol w="2513774">
                  <a:extLst>
                    <a:ext uri="{9D8B030D-6E8A-4147-A177-3AD203B41FA5}">
                      <a16:colId xmlns:a16="http://schemas.microsoft.com/office/drawing/2014/main" val="2178331882"/>
                    </a:ext>
                  </a:extLst>
                </a:gridCol>
              </a:tblGrid>
              <a:tr h="184980">
                <a:tc>
                  <a:txBody>
                    <a:bodyPr/>
                    <a:lstStyle/>
                    <a:p>
                      <a:pPr lvl="0" algn="ctr">
                        <a:buNone/>
                      </a:pPr>
                      <a:r>
                        <a:rPr lang="en-US" sz="1200" b="0" i="0" u="none" strike="noStrike" noProof="0" dirty="0" err="1">
                          <a:solidFill>
                            <a:srgbClr val="000000"/>
                          </a:solidFill>
                          <a:latin typeface="Courier New"/>
                        </a:rPr>
                        <a:t>addi</a:t>
                      </a:r>
                      <a:r>
                        <a:rPr lang="en-US" sz="1200" b="0" i="0" u="none" strike="noStrike" noProof="0" dirty="0">
                          <a:solidFill>
                            <a:srgbClr val="000000"/>
                          </a:solidFill>
                          <a:latin typeface="Courier New"/>
                        </a:rPr>
                        <a:t> t0, t0, -4</a:t>
                      </a:r>
                      <a:endParaRPr lang="en-US" dirty="0"/>
                    </a:p>
                  </a:txBody>
                  <a:tcPr/>
                </a:tc>
                <a:extLst>
                  <a:ext uri="{0D108BD9-81ED-4DB2-BD59-A6C34878D82A}">
                    <a16:rowId xmlns:a16="http://schemas.microsoft.com/office/drawing/2014/main" val="49523531"/>
                  </a:ext>
                </a:extLst>
              </a:tr>
              <a:tr h="184980">
                <a:tc>
                  <a:txBody>
                    <a:bodyPr/>
                    <a:lstStyle/>
                    <a:p>
                      <a:pPr lvl="0" algn="ctr">
                        <a:buNone/>
                      </a:pPr>
                      <a:r>
                        <a:rPr lang="en-US" sz="1200" b="0" i="0" u="none" strike="noStrike" noProof="0" dirty="0" err="1">
                          <a:solidFill>
                            <a:srgbClr val="000000"/>
                          </a:solidFill>
                          <a:latin typeface="Courier New"/>
                        </a:rPr>
                        <a:t>fsw</a:t>
                      </a:r>
                      <a:r>
                        <a:rPr lang="en-US" sz="1200" b="0" i="0" u="none" strike="noStrike" noProof="0" dirty="0">
                          <a:solidFill>
                            <a:srgbClr val="000000"/>
                          </a:solidFill>
                          <a:latin typeface="Courier New"/>
                        </a:rPr>
                        <a:t> f2, -4(t0)</a:t>
                      </a:r>
                      <a:endParaRPr lang="en-US" dirty="0"/>
                    </a:p>
                  </a:txBody>
                  <a:tcPr/>
                </a:tc>
                <a:extLst>
                  <a:ext uri="{0D108BD9-81ED-4DB2-BD59-A6C34878D82A}">
                    <a16:rowId xmlns:a16="http://schemas.microsoft.com/office/drawing/2014/main" val="1455548914"/>
                  </a:ext>
                </a:extLst>
              </a:tr>
              <a:tr h="184980">
                <a:tc>
                  <a:txBody>
                    <a:bodyPr/>
                    <a:lstStyle/>
                    <a:p>
                      <a:pPr lvl="0" algn="ctr">
                        <a:buNone/>
                      </a:pPr>
                      <a:r>
                        <a:rPr lang="en-US" sz="1200" b="0" i="0" u="none" strike="noStrike" noProof="0" dirty="0" err="1">
                          <a:solidFill>
                            <a:srgbClr val="000000"/>
                          </a:solidFill>
                          <a:latin typeface="Courier New"/>
                        </a:rPr>
                        <a:t>fmul.s</a:t>
                      </a:r>
                      <a:r>
                        <a:rPr lang="en-US" sz="1200" b="0" i="0" u="none" strike="noStrike" noProof="0" dirty="0">
                          <a:solidFill>
                            <a:srgbClr val="000000"/>
                          </a:solidFill>
                          <a:latin typeface="Courier New"/>
                        </a:rPr>
                        <a:t> f2, f1, f0</a:t>
                      </a:r>
                      <a:endParaRPr lang="en-US" dirty="0"/>
                    </a:p>
                  </a:txBody>
                  <a:tcPr/>
                </a:tc>
                <a:extLst>
                  <a:ext uri="{0D108BD9-81ED-4DB2-BD59-A6C34878D82A}">
                    <a16:rowId xmlns:a16="http://schemas.microsoft.com/office/drawing/2014/main" val="1422571421"/>
                  </a:ext>
                </a:extLst>
              </a:tr>
              <a:tr h="184980">
                <a:tc>
                  <a:txBody>
                    <a:bodyPr/>
                    <a:lstStyle/>
                    <a:p>
                      <a:pPr lvl="0" algn="ctr">
                        <a:buNone/>
                      </a:pPr>
                      <a:r>
                        <a:rPr lang="en-US" sz="1200" b="0" i="0" u="none" strike="noStrike" noProof="0" dirty="0" err="1">
                          <a:solidFill>
                            <a:srgbClr val="000000"/>
                          </a:solidFill>
                          <a:latin typeface="Courier New"/>
                        </a:rPr>
                        <a:t>flw</a:t>
                      </a:r>
                      <a:r>
                        <a:rPr lang="en-US" sz="1200" b="0" i="0" u="none" strike="noStrike" noProof="0" dirty="0">
                          <a:solidFill>
                            <a:srgbClr val="000000"/>
                          </a:solidFill>
                          <a:latin typeface="Courier New"/>
                        </a:rPr>
                        <a:t> f1, -4(t0)</a:t>
                      </a:r>
                      <a:endParaRPr lang="en-US" dirty="0"/>
                    </a:p>
                  </a:txBody>
                  <a:tcPr/>
                </a:tc>
                <a:extLst>
                  <a:ext uri="{0D108BD9-81ED-4DB2-BD59-A6C34878D82A}">
                    <a16:rowId xmlns:a16="http://schemas.microsoft.com/office/drawing/2014/main" val="2533791750"/>
                  </a:ext>
                </a:extLst>
              </a:tr>
              <a:tr h="184980">
                <a:tc>
                  <a:txBody>
                    <a:bodyPr/>
                    <a:lstStyle/>
                    <a:p>
                      <a:pPr lvl="0" algn="ctr">
                        <a:buNone/>
                      </a:pPr>
                      <a:r>
                        <a:rPr lang="en-US" sz="1200" b="0" i="0" u="none" strike="noStrike" noProof="0" dirty="0" err="1">
                          <a:solidFill>
                            <a:srgbClr val="000000"/>
                          </a:solidFill>
                          <a:latin typeface="Courier New"/>
                        </a:rPr>
                        <a:t>bnez</a:t>
                      </a:r>
                      <a:r>
                        <a:rPr lang="en-US" sz="1200" b="0" i="0" u="none" strike="noStrike" noProof="0" dirty="0">
                          <a:solidFill>
                            <a:srgbClr val="000000"/>
                          </a:solidFill>
                          <a:latin typeface="Courier New"/>
                        </a:rPr>
                        <a:t> t0, loop</a:t>
                      </a:r>
                      <a:endParaRPr lang="en-US" dirty="0"/>
                    </a:p>
                  </a:txBody>
                  <a:tcPr/>
                </a:tc>
                <a:extLst>
                  <a:ext uri="{0D108BD9-81ED-4DB2-BD59-A6C34878D82A}">
                    <a16:rowId xmlns:a16="http://schemas.microsoft.com/office/drawing/2014/main" val="258681845"/>
                  </a:ext>
                </a:extLst>
              </a:tr>
              <a:tr h="184980">
                <a:tc>
                  <a:txBody>
                    <a:bodyPr/>
                    <a:lstStyle/>
                    <a:p>
                      <a:pPr lvl="0" algn="ctr">
                        <a:buNone/>
                      </a:pPr>
                      <a:r>
                        <a:rPr lang="en-US" sz="1200" b="0" i="0" u="none" strike="noStrike" noProof="0" dirty="0" err="1">
                          <a:solidFill>
                            <a:srgbClr val="000000"/>
                          </a:solidFill>
                          <a:latin typeface="Courier New"/>
                        </a:rPr>
                        <a:t>addi</a:t>
                      </a:r>
                      <a:r>
                        <a:rPr lang="en-US" sz="1200" b="0" i="0" u="none" strike="noStrike" noProof="0" dirty="0">
                          <a:solidFill>
                            <a:srgbClr val="000000"/>
                          </a:solidFill>
                          <a:latin typeface="Courier New"/>
                        </a:rPr>
                        <a:t> t0, t0, -4</a:t>
                      </a:r>
                      <a:endParaRPr lang="en-US" dirty="0"/>
                    </a:p>
                  </a:txBody>
                  <a:tcPr/>
                </a:tc>
                <a:extLst>
                  <a:ext uri="{0D108BD9-81ED-4DB2-BD59-A6C34878D82A}">
                    <a16:rowId xmlns:a16="http://schemas.microsoft.com/office/drawing/2014/main" val="3403941772"/>
                  </a:ext>
                </a:extLst>
              </a:tr>
            </a:tbl>
          </a:graphicData>
        </a:graphic>
      </p:graphicFrame>
      <p:graphicFrame>
        <p:nvGraphicFramePr>
          <p:cNvPr id="18" name="Table 17">
            <a:extLst>
              <a:ext uri="{FF2B5EF4-FFF2-40B4-BE49-F238E27FC236}">
                <a16:creationId xmlns:a16="http://schemas.microsoft.com/office/drawing/2014/main" id="{13B828D3-544C-AB81-FBB3-E9EF5346F9E0}"/>
              </a:ext>
            </a:extLst>
          </p:cNvPr>
          <p:cNvGraphicFramePr>
            <a:graphicFrameLocks noGrp="1"/>
          </p:cNvGraphicFramePr>
          <p:nvPr>
            <p:extLst>
              <p:ext uri="{D42A27DB-BD31-4B8C-83A1-F6EECF244321}">
                <p14:modId xmlns:p14="http://schemas.microsoft.com/office/powerpoint/2010/main" val="2530993321"/>
              </p:ext>
            </p:extLst>
          </p:nvPr>
        </p:nvGraphicFramePr>
        <p:xfrm>
          <a:off x="8389263" y="471717"/>
          <a:ext cx="2506574" cy="1645920"/>
        </p:xfrm>
        <a:graphic>
          <a:graphicData uri="http://schemas.openxmlformats.org/drawingml/2006/table">
            <a:tbl>
              <a:tblPr firstRow="1" bandRow="1">
                <a:tableStyleId>{5940675A-B579-460E-94D1-54222C63F5DA}</a:tableStyleId>
              </a:tblPr>
              <a:tblGrid>
                <a:gridCol w="350919">
                  <a:extLst>
                    <a:ext uri="{9D8B030D-6E8A-4147-A177-3AD203B41FA5}">
                      <a16:colId xmlns:a16="http://schemas.microsoft.com/office/drawing/2014/main" val="2178331882"/>
                    </a:ext>
                  </a:extLst>
                </a:gridCol>
                <a:gridCol w="631657">
                  <a:extLst>
                    <a:ext uri="{9D8B030D-6E8A-4147-A177-3AD203B41FA5}">
                      <a16:colId xmlns:a16="http://schemas.microsoft.com/office/drawing/2014/main" val="1914369625"/>
                    </a:ext>
                  </a:extLst>
                </a:gridCol>
                <a:gridCol w="761999">
                  <a:extLst>
                    <a:ext uri="{9D8B030D-6E8A-4147-A177-3AD203B41FA5}">
                      <a16:colId xmlns:a16="http://schemas.microsoft.com/office/drawing/2014/main" val="3526426838"/>
                    </a:ext>
                  </a:extLst>
                </a:gridCol>
                <a:gridCol w="761999">
                  <a:extLst>
                    <a:ext uri="{9D8B030D-6E8A-4147-A177-3AD203B41FA5}">
                      <a16:colId xmlns:a16="http://schemas.microsoft.com/office/drawing/2014/main" val="187629775"/>
                    </a:ext>
                  </a:extLst>
                </a:gridCol>
              </a:tblGrid>
              <a:tr h="184980">
                <a:tc>
                  <a:txBody>
                    <a:bodyPr/>
                    <a:lstStyle/>
                    <a:p>
                      <a:pPr algn="ctr"/>
                      <a:r>
                        <a:rPr lang="en-US" sz="1200" dirty="0">
                          <a:latin typeface="Courier New"/>
                        </a:rPr>
                        <a:t>5</a:t>
                      </a:r>
                      <a:endParaRPr lang="en-US" sz="1200" dirty="0" err="1">
                        <a:latin typeface="Courier New"/>
                      </a:endParaRPr>
                    </a:p>
                  </a:txBody>
                  <a:tcPr/>
                </a:tc>
                <a:tc>
                  <a:txBody>
                    <a:bodyPr/>
                    <a:lstStyle/>
                    <a:p>
                      <a:pPr lvl="0" algn="ctr">
                        <a:buNone/>
                      </a:pPr>
                      <a:r>
                        <a:rPr lang="en-US" sz="1200" b="0" i="0" u="none" strike="noStrike" noProof="0" dirty="0">
                          <a:solidFill>
                            <a:srgbClr val="000000"/>
                          </a:solidFill>
                          <a:latin typeface="Courier New"/>
                        </a:rPr>
                        <a:t>FLW</a:t>
                      </a:r>
                      <a:endParaRPr lang="en-US" dirty="0"/>
                    </a:p>
                  </a:txBody>
                  <a:tcPr/>
                </a:tc>
                <a:tc>
                  <a:txBody>
                    <a:bodyPr/>
                    <a:lstStyle/>
                    <a:p>
                      <a:pPr lvl="0" algn="ctr">
                        <a:buNone/>
                      </a:pPr>
                      <a:r>
                        <a:rPr lang="en-US" sz="1200" b="0" i="0" u="none" strike="noStrike" noProof="0" dirty="0">
                          <a:solidFill>
                            <a:srgbClr val="000000"/>
                          </a:solidFill>
                          <a:latin typeface="Courier New"/>
                        </a:rPr>
                        <a:t>F1</a:t>
                      </a:r>
                      <a:endParaRPr lang="en-US" dirty="0"/>
                    </a:p>
                  </a:txBody>
                  <a:tcPr/>
                </a:tc>
                <a:tc>
                  <a:txBody>
                    <a:bodyPr/>
                    <a:lstStyle/>
                    <a:p>
                      <a:pPr lvl="0" algn="ctr">
                        <a:buNone/>
                      </a:pPr>
                      <a:r>
                        <a:rPr lang="en-US" sz="1200" dirty="0">
                          <a:latin typeface="Courier New"/>
                        </a:rPr>
                        <a:t>2</a:t>
                      </a:r>
                    </a:p>
                  </a:txBody>
                  <a:tcPr/>
                </a:tc>
                <a:extLst>
                  <a:ext uri="{0D108BD9-81ED-4DB2-BD59-A6C34878D82A}">
                    <a16:rowId xmlns:a16="http://schemas.microsoft.com/office/drawing/2014/main" val="49523531"/>
                  </a:ext>
                </a:extLst>
              </a:tr>
              <a:tr h="184980">
                <a:tc>
                  <a:txBody>
                    <a:bodyPr/>
                    <a:lstStyle/>
                    <a:p>
                      <a:pPr algn="ctr"/>
                      <a:r>
                        <a:rPr lang="en-US" sz="1200" dirty="0">
                          <a:latin typeface="Courier New"/>
                        </a:rPr>
                        <a:t>0</a:t>
                      </a:r>
                      <a:endParaRPr lang="en-US" sz="1200" dirty="0" err="1">
                        <a:latin typeface="Courier New"/>
                      </a:endParaRPr>
                    </a:p>
                  </a:txBody>
                  <a:tcPr/>
                </a:tc>
                <a:tc>
                  <a:txBody>
                    <a:bodyPr/>
                    <a:lstStyle/>
                    <a:p>
                      <a:pPr lvl="0" algn="ctr">
                        <a:buNone/>
                      </a:pPr>
                      <a:r>
                        <a:rPr lang="en-US" sz="1200" b="0" i="0" u="none" strike="noStrike" noProof="0" dirty="0">
                          <a:solidFill>
                            <a:srgbClr val="000000"/>
                          </a:solidFill>
                          <a:latin typeface="Courier New"/>
                        </a:rPr>
                        <a:t>FMUL</a:t>
                      </a:r>
                      <a:endParaRPr lang="en-US" dirty="0"/>
                    </a:p>
                  </a:txBody>
                  <a:tcPr/>
                </a:tc>
                <a:tc>
                  <a:txBody>
                    <a:bodyPr/>
                    <a:lstStyle/>
                    <a:p>
                      <a:pPr lvl="0" algn="ctr">
                        <a:buNone/>
                      </a:pPr>
                      <a:r>
                        <a:rPr lang="en-US" sz="1200" b="0" i="0" u="none" strike="noStrike" noProof="0" dirty="0">
                          <a:solidFill>
                            <a:srgbClr val="000000"/>
                          </a:solidFill>
                          <a:latin typeface="Courier New"/>
                        </a:rPr>
                        <a:t>F2</a:t>
                      </a:r>
                      <a:endParaRPr lang="en-US" dirty="0"/>
                    </a:p>
                  </a:txBody>
                  <a:tcPr/>
                </a:tc>
                <a:tc>
                  <a:txBody>
                    <a:bodyPr/>
                    <a:lstStyle/>
                    <a:p>
                      <a:pPr lvl="0" algn="ctr">
                        <a:buNone/>
                      </a:pPr>
                      <a:endParaRPr lang="en-US" sz="1200" dirty="0">
                        <a:latin typeface="Courier New"/>
                      </a:endParaRPr>
                    </a:p>
                  </a:txBody>
                  <a:tcPr/>
                </a:tc>
                <a:extLst>
                  <a:ext uri="{0D108BD9-81ED-4DB2-BD59-A6C34878D82A}">
                    <a16:rowId xmlns:a16="http://schemas.microsoft.com/office/drawing/2014/main" val="1455548914"/>
                  </a:ext>
                </a:extLst>
              </a:tr>
              <a:tr h="184980">
                <a:tc>
                  <a:txBody>
                    <a:bodyPr/>
                    <a:lstStyle/>
                    <a:p>
                      <a:pPr algn="ctr"/>
                      <a:r>
                        <a:rPr lang="en-US" sz="1200" dirty="0">
                          <a:latin typeface="Courier New"/>
                        </a:rPr>
                        <a:t>1</a:t>
                      </a:r>
                      <a:endParaRPr lang="en-US" sz="1200" dirty="0" err="1">
                        <a:latin typeface="Courier New"/>
                      </a:endParaRPr>
                    </a:p>
                  </a:txBody>
                  <a:tcPr/>
                </a:tc>
                <a:tc>
                  <a:txBody>
                    <a:bodyPr/>
                    <a:lstStyle/>
                    <a:p>
                      <a:pPr lvl="0" algn="ctr">
                        <a:buNone/>
                      </a:pPr>
                      <a:r>
                        <a:rPr lang="en-US" sz="1200" b="0" i="0" u="none" strike="noStrike" noProof="0" dirty="0">
                          <a:solidFill>
                            <a:srgbClr val="000000"/>
                          </a:solidFill>
                          <a:latin typeface="Courier New"/>
                        </a:rPr>
                        <a:t>FSW</a:t>
                      </a:r>
                    </a:p>
                  </a:txBody>
                  <a:tcPr/>
                </a:tc>
                <a:tc>
                  <a:txBody>
                    <a:bodyPr/>
                    <a:lstStyle/>
                    <a:p>
                      <a:pPr lvl="0" algn="ctr">
                        <a:buNone/>
                      </a:pPr>
                      <a:r>
                        <a:rPr lang="en-US" sz="1200" b="0" i="0" u="none" strike="noStrike" noProof="0" dirty="0">
                          <a:solidFill>
                            <a:srgbClr val="000000"/>
                          </a:solidFill>
                          <a:latin typeface="Courier New"/>
                        </a:rPr>
                        <a:t>Mem[0]</a:t>
                      </a:r>
                    </a:p>
                  </a:txBody>
                  <a:tcPr/>
                </a:tc>
                <a:tc>
                  <a:txBody>
                    <a:bodyPr/>
                    <a:lstStyle/>
                    <a:p>
                      <a:pPr lvl="0" algn="ctr">
                        <a:buNone/>
                      </a:pPr>
                      <a:r>
                        <a:rPr lang="en-US" sz="1000" b="0" i="0" u="none" strike="noStrike" noProof="0" dirty="0">
                          <a:solidFill>
                            <a:srgbClr val="000000"/>
                          </a:solidFill>
                          <a:latin typeface="Courier New"/>
                        </a:rPr>
                        <a:t>F2/ROB0</a:t>
                      </a:r>
                    </a:p>
                  </a:txBody>
                  <a:tcPr/>
                </a:tc>
                <a:extLst>
                  <a:ext uri="{0D108BD9-81ED-4DB2-BD59-A6C34878D82A}">
                    <a16:rowId xmlns:a16="http://schemas.microsoft.com/office/drawing/2014/main" val="1422571421"/>
                  </a:ext>
                </a:extLst>
              </a:tr>
              <a:tr h="184980">
                <a:tc>
                  <a:txBody>
                    <a:bodyPr/>
                    <a:lstStyle/>
                    <a:p>
                      <a:pPr algn="ctr"/>
                      <a:r>
                        <a:rPr lang="en-US" sz="1200" dirty="0">
                          <a:latin typeface="Courier New"/>
                        </a:rPr>
                        <a:t>2</a:t>
                      </a:r>
                      <a:endParaRPr lang="en-US" sz="1200" dirty="0" err="1">
                        <a:latin typeface="Courier New"/>
                      </a:endParaRPr>
                    </a:p>
                  </a:txBody>
                  <a:tcPr/>
                </a:tc>
                <a:tc>
                  <a:txBody>
                    <a:bodyPr/>
                    <a:lstStyle/>
                    <a:p>
                      <a:pPr lvl="0" algn="ctr">
                        <a:buNone/>
                      </a:pPr>
                      <a:endParaRPr lang="en-US" sz="1200" dirty="0">
                        <a:latin typeface="Courier New"/>
                      </a:endParaRPr>
                    </a:p>
                  </a:txBody>
                  <a:tcPr/>
                </a:tc>
                <a:tc>
                  <a:txBody>
                    <a:bodyPr/>
                    <a:lstStyle/>
                    <a:p>
                      <a:pPr lvl="0" algn="ctr">
                        <a:buNone/>
                      </a:pPr>
                      <a:endParaRPr lang="en-US" sz="1000" dirty="0">
                        <a:latin typeface="Courier New"/>
                      </a:endParaRPr>
                    </a:p>
                  </a:txBody>
                  <a:tcPr/>
                </a:tc>
                <a:tc>
                  <a:txBody>
                    <a:bodyPr/>
                    <a:lstStyle/>
                    <a:p>
                      <a:pPr lvl="0" algn="ctr">
                        <a:buNone/>
                      </a:pPr>
                      <a:endParaRPr lang="en-US" sz="1200" dirty="0">
                        <a:latin typeface="Courier New"/>
                      </a:endParaRPr>
                    </a:p>
                  </a:txBody>
                  <a:tcPr/>
                </a:tc>
                <a:extLst>
                  <a:ext uri="{0D108BD9-81ED-4DB2-BD59-A6C34878D82A}">
                    <a16:rowId xmlns:a16="http://schemas.microsoft.com/office/drawing/2014/main" val="2533791750"/>
                  </a:ext>
                </a:extLst>
              </a:tr>
              <a:tr h="184980">
                <a:tc>
                  <a:txBody>
                    <a:bodyPr/>
                    <a:lstStyle/>
                    <a:p>
                      <a:pPr algn="ctr"/>
                      <a:r>
                        <a:rPr lang="en-US" sz="1200" dirty="0">
                          <a:latin typeface="Courier New"/>
                        </a:rPr>
                        <a:t>3</a:t>
                      </a:r>
                      <a:endParaRPr lang="en-US" sz="1200" dirty="0" err="1">
                        <a:latin typeface="Courier New"/>
                      </a:endParaRPr>
                    </a:p>
                  </a:txBody>
                  <a:tcPr/>
                </a:tc>
                <a:tc>
                  <a:txBody>
                    <a:bodyPr/>
                    <a:lstStyle/>
                    <a:p>
                      <a:pPr lvl="0" algn="ctr">
                        <a:buNone/>
                      </a:pPr>
                      <a:endParaRPr lang="en-US" sz="1200" dirty="0">
                        <a:latin typeface="Courier New"/>
                      </a:endParaRPr>
                    </a:p>
                  </a:txBody>
                  <a:tcPr/>
                </a:tc>
                <a:tc>
                  <a:txBody>
                    <a:bodyPr/>
                    <a:lstStyle/>
                    <a:p>
                      <a:pPr lvl="0" algn="ctr">
                        <a:buNone/>
                      </a:pPr>
                      <a:endParaRPr lang="en-US" sz="1200" dirty="0">
                        <a:latin typeface="Courier New"/>
                      </a:endParaRPr>
                    </a:p>
                  </a:txBody>
                  <a:tcPr/>
                </a:tc>
                <a:tc>
                  <a:txBody>
                    <a:bodyPr/>
                    <a:lstStyle/>
                    <a:p>
                      <a:pPr lvl="0" algn="ctr">
                        <a:buNone/>
                      </a:pPr>
                      <a:endParaRPr lang="en-US" sz="1200" dirty="0">
                        <a:latin typeface="Courier New"/>
                      </a:endParaRPr>
                    </a:p>
                  </a:txBody>
                  <a:tcPr/>
                </a:tc>
                <a:extLst>
                  <a:ext uri="{0D108BD9-81ED-4DB2-BD59-A6C34878D82A}">
                    <a16:rowId xmlns:a16="http://schemas.microsoft.com/office/drawing/2014/main" val="258681845"/>
                  </a:ext>
                </a:extLst>
              </a:tr>
              <a:tr h="184980">
                <a:tc>
                  <a:txBody>
                    <a:bodyPr/>
                    <a:lstStyle/>
                    <a:p>
                      <a:pPr algn="ctr"/>
                      <a:r>
                        <a:rPr lang="en-US" sz="1200" dirty="0">
                          <a:latin typeface="Courier New"/>
                        </a:rPr>
                        <a:t>4</a:t>
                      </a:r>
                      <a:endParaRPr lang="en-US" sz="1200" dirty="0" err="1">
                        <a:latin typeface="Courier New"/>
                      </a:endParaRPr>
                    </a:p>
                  </a:txBody>
                  <a:tcPr/>
                </a:tc>
                <a:tc>
                  <a:txBody>
                    <a:bodyPr/>
                    <a:lstStyle/>
                    <a:p>
                      <a:pPr lvl="0" algn="ctr">
                        <a:buNone/>
                      </a:pPr>
                      <a:endParaRPr lang="en-US" sz="1200" dirty="0">
                        <a:latin typeface="Courier New"/>
                      </a:endParaRPr>
                    </a:p>
                  </a:txBody>
                  <a:tcPr/>
                </a:tc>
                <a:tc>
                  <a:txBody>
                    <a:bodyPr/>
                    <a:lstStyle/>
                    <a:p>
                      <a:pPr lvl="0" algn="ctr">
                        <a:buNone/>
                      </a:pPr>
                      <a:endParaRPr lang="en-US" sz="1200" dirty="0">
                        <a:latin typeface="Courier New"/>
                      </a:endParaRPr>
                    </a:p>
                  </a:txBody>
                  <a:tcPr/>
                </a:tc>
                <a:tc>
                  <a:txBody>
                    <a:bodyPr/>
                    <a:lstStyle/>
                    <a:p>
                      <a:pPr lvl="0" algn="ctr">
                        <a:buNone/>
                      </a:pPr>
                      <a:endParaRPr lang="en-US" sz="1200" dirty="0">
                        <a:latin typeface="Courier New"/>
                      </a:endParaRPr>
                    </a:p>
                  </a:txBody>
                  <a:tcPr/>
                </a:tc>
                <a:extLst>
                  <a:ext uri="{0D108BD9-81ED-4DB2-BD59-A6C34878D82A}">
                    <a16:rowId xmlns:a16="http://schemas.microsoft.com/office/drawing/2014/main" val="3403941772"/>
                  </a:ext>
                </a:extLst>
              </a:tr>
            </a:tbl>
          </a:graphicData>
        </a:graphic>
      </p:graphicFrame>
      <p:graphicFrame>
        <p:nvGraphicFramePr>
          <p:cNvPr id="19" name="Table 18">
            <a:extLst>
              <a:ext uri="{FF2B5EF4-FFF2-40B4-BE49-F238E27FC236}">
                <a16:creationId xmlns:a16="http://schemas.microsoft.com/office/drawing/2014/main" id="{DE64CE3C-2A32-7C3C-883F-8F1752FA4396}"/>
              </a:ext>
            </a:extLst>
          </p:cNvPr>
          <p:cNvGraphicFramePr>
            <a:graphicFrameLocks noGrp="1"/>
          </p:cNvGraphicFramePr>
          <p:nvPr>
            <p:extLst>
              <p:ext uri="{D42A27DB-BD31-4B8C-83A1-F6EECF244321}">
                <p14:modId xmlns:p14="http://schemas.microsoft.com/office/powerpoint/2010/main" val="2369024283"/>
              </p:ext>
            </p:extLst>
          </p:nvPr>
        </p:nvGraphicFramePr>
        <p:xfrm>
          <a:off x="10116552" y="3368842"/>
          <a:ext cx="1614226" cy="1097280"/>
        </p:xfrm>
        <a:graphic>
          <a:graphicData uri="http://schemas.openxmlformats.org/drawingml/2006/table">
            <a:tbl>
              <a:tblPr firstRow="1" bandRow="1">
                <a:tableStyleId>{5940675A-B579-460E-94D1-54222C63F5DA}</a:tableStyleId>
              </a:tblPr>
              <a:tblGrid>
                <a:gridCol w="467278">
                  <a:extLst>
                    <a:ext uri="{9D8B030D-6E8A-4147-A177-3AD203B41FA5}">
                      <a16:colId xmlns:a16="http://schemas.microsoft.com/office/drawing/2014/main" val="4141603458"/>
                    </a:ext>
                  </a:extLst>
                </a:gridCol>
                <a:gridCol w="541617">
                  <a:extLst>
                    <a:ext uri="{9D8B030D-6E8A-4147-A177-3AD203B41FA5}">
                      <a16:colId xmlns:a16="http://schemas.microsoft.com/office/drawing/2014/main" val="4160728081"/>
                    </a:ext>
                  </a:extLst>
                </a:gridCol>
                <a:gridCol w="605331">
                  <a:extLst>
                    <a:ext uri="{9D8B030D-6E8A-4147-A177-3AD203B41FA5}">
                      <a16:colId xmlns:a16="http://schemas.microsoft.com/office/drawing/2014/main" val="3408778751"/>
                    </a:ext>
                  </a:extLst>
                </a:gridCol>
              </a:tblGrid>
              <a:tr h="171790">
                <a:tc>
                  <a:txBody>
                    <a:bodyPr/>
                    <a:lstStyle/>
                    <a:p>
                      <a:pPr algn="ctr"/>
                      <a:r>
                        <a:rPr lang="en-US" sz="1200" dirty="0">
                          <a:latin typeface="Arial"/>
                        </a:rPr>
                        <a:t>F0</a:t>
                      </a:r>
                    </a:p>
                  </a:txBody>
                  <a:tcPr/>
                </a:tc>
                <a:tc>
                  <a:txBody>
                    <a:bodyPr/>
                    <a:lstStyle/>
                    <a:p>
                      <a:pPr lvl="0" algn="ctr">
                        <a:buNone/>
                      </a:pPr>
                      <a:r>
                        <a:rPr lang="en-US" sz="1200" dirty="0">
                          <a:latin typeface="Arial"/>
                        </a:rPr>
                        <a:t>10</a:t>
                      </a:r>
                    </a:p>
                  </a:txBody>
                  <a:tcPr/>
                </a:tc>
                <a:tc>
                  <a:txBody>
                    <a:bodyPr/>
                    <a:lstStyle/>
                    <a:p>
                      <a:pPr lvl="0" algn="ctr">
                        <a:buNone/>
                      </a:pPr>
                      <a:endParaRPr lang="en-US" sz="1200" dirty="0">
                        <a:latin typeface="Arial"/>
                      </a:endParaRPr>
                    </a:p>
                  </a:txBody>
                  <a:tcPr/>
                </a:tc>
                <a:extLst>
                  <a:ext uri="{0D108BD9-81ED-4DB2-BD59-A6C34878D82A}">
                    <a16:rowId xmlns:a16="http://schemas.microsoft.com/office/drawing/2014/main" val="187687787"/>
                  </a:ext>
                </a:extLst>
              </a:tr>
              <a:tr h="171790">
                <a:tc>
                  <a:txBody>
                    <a:bodyPr/>
                    <a:lstStyle/>
                    <a:p>
                      <a:pPr algn="ctr"/>
                      <a:r>
                        <a:rPr lang="en-US" sz="1200" dirty="0">
                          <a:latin typeface="Arial"/>
                        </a:rPr>
                        <a:t>F1</a:t>
                      </a:r>
                      <a:endParaRPr lang="en-US" sz="1200" dirty="0" err="1">
                        <a:latin typeface="Arial"/>
                      </a:endParaRPr>
                    </a:p>
                  </a:txBody>
                  <a:tcPr/>
                </a:tc>
                <a:tc>
                  <a:txBody>
                    <a:bodyPr/>
                    <a:lstStyle/>
                    <a:p>
                      <a:pPr lvl="0" algn="ctr">
                        <a:buNone/>
                      </a:pPr>
                      <a:r>
                        <a:rPr lang="en-US" sz="1200" dirty="0">
                          <a:latin typeface="Arial"/>
                        </a:rPr>
                        <a:t>1</a:t>
                      </a:r>
                    </a:p>
                  </a:txBody>
                  <a:tcPr/>
                </a:tc>
                <a:tc>
                  <a:txBody>
                    <a:bodyPr/>
                    <a:lstStyle/>
                    <a:p>
                      <a:pPr lvl="0" algn="ctr">
                        <a:buNone/>
                      </a:pPr>
                      <a:r>
                        <a:rPr lang="en-US" sz="1200" dirty="0">
                          <a:latin typeface="Arial"/>
                        </a:rPr>
                        <a:t>ROB5</a:t>
                      </a:r>
                    </a:p>
                  </a:txBody>
                  <a:tcPr/>
                </a:tc>
                <a:extLst>
                  <a:ext uri="{0D108BD9-81ED-4DB2-BD59-A6C34878D82A}">
                    <a16:rowId xmlns:a16="http://schemas.microsoft.com/office/drawing/2014/main" val="1177376357"/>
                  </a:ext>
                </a:extLst>
              </a:tr>
              <a:tr h="171790">
                <a:tc>
                  <a:txBody>
                    <a:bodyPr/>
                    <a:lstStyle/>
                    <a:p>
                      <a:pPr algn="ctr"/>
                      <a:r>
                        <a:rPr lang="en-US" sz="1200" dirty="0">
                          <a:latin typeface="Arial"/>
                        </a:rPr>
                        <a:t>F2</a:t>
                      </a:r>
                      <a:endParaRPr lang="en-US" sz="1200" dirty="0" err="1">
                        <a:latin typeface="Arial"/>
                      </a:endParaRPr>
                    </a:p>
                  </a:txBody>
                  <a:tcPr/>
                </a:tc>
                <a:tc>
                  <a:txBody>
                    <a:bodyPr/>
                    <a:lstStyle/>
                    <a:p>
                      <a:pPr lvl="0" algn="ctr">
                        <a:buNone/>
                      </a:pPr>
                      <a:r>
                        <a:rPr lang="en-US" sz="1200" dirty="0">
                          <a:latin typeface="Arial"/>
                        </a:rPr>
                        <a:t>10</a:t>
                      </a:r>
                    </a:p>
                  </a:txBody>
                  <a:tcPr/>
                </a:tc>
                <a:tc>
                  <a:txBody>
                    <a:bodyPr/>
                    <a:lstStyle/>
                    <a:p>
                      <a:pPr lvl="0" algn="ctr">
                        <a:buNone/>
                      </a:pPr>
                      <a:r>
                        <a:rPr lang="en-US" sz="1200" dirty="0">
                          <a:latin typeface="Arial"/>
                        </a:rPr>
                        <a:t>ROB0</a:t>
                      </a:r>
                    </a:p>
                  </a:txBody>
                  <a:tcPr/>
                </a:tc>
                <a:extLst>
                  <a:ext uri="{0D108BD9-81ED-4DB2-BD59-A6C34878D82A}">
                    <a16:rowId xmlns:a16="http://schemas.microsoft.com/office/drawing/2014/main" val="3954083347"/>
                  </a:ext>
                </a:extLst>
              </a:tr>
              <a:tr h="171790">
                <a:tc>
                  <a:txBody>
                    <a:bodyPr/>
                    <a:lstStyle/>
                    <a:p>
                      <a:pPr algn="ctr"/>
                      <a:r>
                        <a:rPr lang="en-US" sz="1200" dirty="0">
                          <a:latin typeface="Arial"/>
                        </a:rPr>
                        <a:t>T0</a:t>
                      </a:r>
                      <a:endParaRPr lang="en-US" sz="1200" dirty="0" err="1">
                        <a:latin typeface="Arial"/>
                      </a:endParaRPr>
                    </a:p>
                  </a:txBody>
                  <a:tcPr/>
                </a:tc>
                <a:tc>
                  <a:txBody>
                    <a:bodyPr/>
                    <a:lstStyle/>
                    <a:p>
                      <a:pPr lvl="0" algn="ctr">
                        <a:buNone/>
                      </a:pPr>
                      <a:r>
                        <a:rPr lang="en-US" sz="1200" dirty="0">
                          <a:latin typeface="Arial"/>
                        </a:rPr>
                        <a:t>4</a:t>
                      </a:r>
                    </a:p>
                  </a:txBody>
                  <a:tcPr/>
                </a:tc>
                <a:tc>
                  <a:txBody>
                    <a:bodyPr/>
                    <a:lstStyle/>
                    <a:p>
                      <a:pPr lvl="0" algn="ctr">
                        <a:buNone/>
                      </a:pPr>
                      <a:endParaRPr lang="en-US" sz="1200" dirty="0">
                        <a:latin typeface="Arial"/>
                      </a:endParaRPr>
                    </a:p>
                  </a:txBody>
                  <a:tcPr/>
                </a:tc>
                <a:extLst>
                  <a:ext uri="{0D108BD9-81ED-4DB2-BD59-A6C34878D82A}">
                    <a16:rowId xmlns:a16="http://schemas.microsoft.com/office/drawing/2014/main" val="566660208"/>
                  </a:ext>
                </a:extLst>
              </a:tr>
            </a:tbl>
          </a:graphicData>
        </a:graphic>
      </p:graphicFrame>
      <p:graphicFrame>
        <p:nvGraphicFramePr>
          <p:cNvPr id="20" name="Table 19">
            <a:extLst>
              <a:ext uri="{FF2B5EF4-FFF2-40B4-BE49-F238E27FC236}">
                <a16:creationId xmlns:a16="http://schemas.microsoft.com/office/drawing/2014/main" id="{31C3977D-3531-7789-1410-78D15F833FE5}"/>
              </a:ext>
            </a:extLst>
          </p:cNvPr>
          <p:cNvGraphicFramePr>
            <a:graphicFrameLocks noGrp="1"/>
          </p:cNvGraphicFramePr>
          <p:nvPr/>
        </p:nvGraphicFramePr>
        <p:xfrm>
          <a:off x="6473390" y="4191481"/>
          <a:ext cx="2707104" cy="822960"/>
        </p:xfrm>
        <a:graphic>
          <a:graphicData uri="http://schemas.openxmlformats.org/drawingml/2006/table">
            <a:tbl>
              <a:tblPr firstRow="1" bandRow="1">
                <a:tableStyleId>{5940675A-B579-460E-94D1-54222C63F5DA}</a:tableStyleId>
              </a:tblPr>
              <a:tblGrid>
                <a:gridCol w="676776">
                  <a:extLst>
                    <a:ext uri="{9D8B030D-6E8A-4147-A177-3AD203B41FA5}">
                      <a16:colId xmlns:a16="http://schemas.microsoft.com/office/drawing/2014/main" val="3195577250"/>
                    </a:ext>
                  </a:extLst>
                </a:gridCol>
                <a:gridCol w="676776">
                  <a:extLst>
                    <a:ext uri="{9D8B030D-6E8A-4147-A177-3AD203B41FA5}">
                      <a16:colId xmlns:a16="http://schemas.microsoft.com/office/drawing/2014/main" val="4188564357"/>
                    </a:ext>
                  </a:extLst>
                </a:gridCol>
                <a:gridCol w="676776">
                  <a:extLst>
                    <a:ext uri="{9D8B030D-6E8A-4147-A177-3AD203B41FA5}">
                      <a16:colId xmlns:a16="http://schemas.microsoft.com/office/drawing/2014/main" val="1616240692"/>
                    </a:ext>
                  </a:extLst>
                </a:gridCol>
                <a:gridCol w="676776">
                  <a:extLst>
                    <a:ext uri="{9D8B030D-6E8A-4147-A177-3AD203B41FA5}">
                      <a16:colId xmlns:a16="http://schemas.microsoft.com/office/drawing/2014/main" val="1103167206"/>
                    </a:ext>
                  </a:extLst>
                </a:gridCol>
              </a:tblGrid>
              <a:tr h="123546">
                <a:tc>
                  <a:txBody>
                    <a:bodyPr/>
                    <a:lstStyle/>
                    <a:p>
                      <a:pPr algn="ctr"/>
                      <a:endParaRPr lang="en-US" sz="1200" dirty="0">
                        <a:latin typeface="Arial"/>
                      </a:endParaRPr>
                    </a:p>
                  </a:txBody>
                  <a:tcPr/>
                </a:tc>
                <a:tc>
                  <a:txBody>
                    <a:bodyPr/>
                    <a:lstStyle/>
                    <a:p>
                      <a:pPr lvl="0" algn="ctr">
                        <a:buNone/>
                      </a:pPr>
                      <a:endParaRPr lang="en-US" sz="1200" dirty="0">
                        <a:latin typeface="Arial"/>
                      </a:endParaRPr>
                    </a:p>
                  </a:txBody>
                  <a:tcPr/>
                </a:tc>
                <a:tc>
                  <a:txBody>
                    <a:bodyPr/>
                    <a:lstStyle/>
                    <a:p>
                      <a:pPr lvl="0" algn="ctr">
                        <a:buNone/>
                      </a:pPr>
                      <a:endParaRPr lang="en-US" sz="1200" dirty="0">
                        <a:latin typeface="Arial"/>
                      </a:endParaRPr>
                    </a:p>
                  </a:txBody>
                  <a:tcPr/>
                </a:tc>
                <a:tc>
                  <a:txBody>
                    <a:bodyPr/>
                    <a:lstStyle/>
                    <a:p>
                      <a:pPr lvl="0" algn="ctr">
                        <a:buNone/>
                      </a:pPr>
                      <a:endParaRPr lang="en-US" sz="1200" dirty="0">
                        <a:latin typeface="Arial"/>
                      </a:endParaRPr>
                    </a:p>
                  </a:txBody>
                  <a:tcPr/>
                </a:tc>
                <a:extLst>
                  <a:ext uri="{0D108BD9-81ED-4DB2-BD59-A6C34878D82A}">
                    <a16:rowId xmlns:a16="http://schemas.microsoft.com/office/drawing/2014/main" val="3558929166"/>
                  </a:ext>
                </a:extLst>
              </a:tr>
              <a:tr h="123546">
                <a:tc>
                  <a:txBody>
                    <a:bodyPr/>
                    <a:lstStyle/>
                    <a:p>
                      <a:pPr algn="ctr"/>
                      <a:endParaRPr lang="en-US" sz="1200" dirty="0" err="1">
                        <a:latin typeface="Arial"/>
                      </a:endParaRPr>
                    </a:p>
                  </a:txBody>
                  <a:tcPr/>
                </a:tc>
                <a:tc>
                  <a:txBody>
                    <a:bodyPr/>
                    <a:lstStyle/>
                    <a:p>
                      <a:pPr lvl="0" algn="ctr">
                        <a:buNone/>
                      </a:pPr>
                      <a:endParaRPr lang="en-US" sz="1200" dirty="0">
                        <a:latin typeface="Arial"/>
                      </a:endParaRPr>
                    </a:p>
                  </a:txBody>
                  <a:tcPr/>
                </a:tc>
                <a:tc>
                  <a:txBody>
                    <a:bodyPr/>
                    <a:lstStyle/>
                    <a:p>
                      <a:pPr lvl="0" algn="ctr">
                        <a:buNone/>
                      </a:pPr>
                      <a:endParaRPr lang="en-US" sz="1200" dirty="0">
                        <a:latin typeface="Arial"/>
                      </a:endParaRPr>
                    </a:p>
                  </a:txBody>
                  <a:tcPr/>
                </a:tc>
                <a:tc>
                  <a:txBody>
                    <a:bodyPr/>
                    <a:lstStyle/>
                    <a:p>
                      <a:pPr lvl="0" algn="ctr">
                        <a:buNone/>
                      </a:pPr>
                      <a:endParaRPr lang="en-US" sz="1200" dirty="0">
                        <a:latin typeface="Arial"/>
                      </a:endParaRPr>
                    </a:p>
                  </a:txBody>
                  <a:tcPr/>
                </a:tc>
                <a:extLst>
                  <a:ext uri="{0D108BD9-81ED-4DB2-BD59-A6C34878D82A}">
                    <a16:rowId xmlns:a16="http://schemas.microsoft.com/office/drawing/2014/main" val="2748695123"/>
                  </a:ext>
                </a:extLst>
              </a:tr>
              <a:tr h="123546">
                <a:tc>
                  <a:txBody>
                    <a:bodyPr/>
                    <a:lstStyle/>
                    <a:p>
                      <a:pPr algn="ctr"/>
                      <a:endParaRPr lang="en-US" sz="1200" dirty="0" err="1">
                        <a:latin typeface="Arial"/>
                      </a:endParaRPr>
                    </a:p>
                  </a:txBody>
                  <a:tcPr/>
                </a:tc>
                <a:tc>
                  <a:txBody>
                    <a:bodyPr/>
                    <a:lstStyle/>
                    <a:p>
                      <a:pPr lvl="0" algn="ctr">
                        <a:buNone/>
                      </a:pPr>
                      <a:endParaRPr lang="en-US" sz="1200" dirty="0">
                        <a:latin typeface="Arial"/>
                      </a:endParaRPr>
                    </a:p>
                  </a:txBody>
                  <a:tcPr/>
                </a:tc>
                <a:tc>
                  <a:txBody>
                    <a:bodyPr/>
                    <a:lstStyle/>
                    <a:p>
                      <a:pPr lvl="0" algn="ctr">
                        <a:buNone/>
                      </a:pPr>
                      <a:endParaRPr lang="en-US" sz="1200" dirty="0">
                        <a:latin typeface="Arial"/>
                      </a:endParaRPr>
                    </a:p>
                  </a:txBody>
                  <a:tcPr/>
                </a:tc>
                <a:tc>
                  <a:txBody>
                    <a:bodyPr/>
                    <a:lstStyle/>
                    <a:p>
                      <a:pPr lvl="0" algn="ctr">
                        <a:buNone/>
                      </a:pPr>
                      <a:endParaRPr lang="en-US" sz="1200" dirty="0">
                        <a:latin typeface="Arial"/>
                      </a:endParaRPr>
                    </a:p>
                  </a:txBody>
                  <a:tcPr/>
                </a:tc>
                <a:extLst>
                  <a:ext uri="{0D108BD9-81ED-4DB2-BD59-A6C34878D82A}">
                    <a16:rowId xmlns:a16="http://schemas.microsoft.com/office/drawing/2014/main" val="2981881640"/>
                  </a:ext>
                </a:extLst>
              </a:tr>
            </a:tbl>
          </a:graphicData>
        </a:graphic>
      </p:graphicFrame>
      <p:sp>
        <p:nvSpPr>
          <p:cNvPr id="21" name="TextBox 20">
            <a:extLst>
              <a:ext uri="{FF2B5EF4-FFF2-40B4-BE49-F238E27FC236}">
                <a16:creationId xmlns:a16="http://schemas.microsoft.com/office/drawing/2014/main" id="{DFD4F1F6-9707-F102-76F9-9BB4EB4661A3}"/>
              </a:ext>
            </a:extLst>
          </p:cNvPr>
          <p:cNvSpPr txBox="1"/>
          <p:nvPr/>
        </p:nvSpPr>
        <p:spPr>
          <a:xfrm>
            <a:off x="3196461" y="5567504"/>
            <a:ext cx="2511845" cy="369332"/>
          </a:xfrm>
          <a:prstGeom prst="rect">
            <a:avLst/>
          </a:prstGeom>
          <a:noFill/>
          <a:ln w="12700">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t>FP ALU</a:t>
            </a:r>
          </a:p>
        </p:txBody>
      </p:sp>
      <p:sp>
        <p:nvSpPr>
          <p:cNvPr id="22" name="TextBox 21">
            <a:extLst>
              <a:ext uri="{FF2B5EF4-FFF2-40B4-BE49-F238E27FC236}">
                <a16:creationId xmlns:a16="http://schemas.microsoft.com/office/drawing/2014/main" id="{49346FD5-4E35-78C4-C09F-E4EA69CF8785}"/>
              </a:ext>
            </a:extLst>
          </p:cNvPr>
          <p:cNvSpPr txBox="1"/>
          <p:nvPr/>
        </p:nvSpPr>
        <p:spPr>
          <a:xfrm>
            <a:off x="6615434" y="5567504"/>
            <a:ext cx="2511845" cy="369332"/>
          </a:xfrm>
          <a:prstGeom prst="rect">
            <a:avLst/>
          </a:prstGeom>
          <a:noFill/>
          <a:ln w="12700">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t>Int ALU</a:t>
            </a:r>
          </a:p>
        </p:txBody>
      </p:sp>
      <p:sp>
        <p:nvSpPr>
          <p:cNvPr id="23" name="TextBox 22">
            <a:extLst>
              <a:ext uri="{FF2B5EF4-FFF2-40B4-BE49-F238E27FC236}">
                <a16:creationId xmlns:a16="http://schemas.microsoft.com/office/drawing/2014/main" id="{9F5E51EF-0700-6DE0-A242-968B97629871}"/>
              </a:ext>
            </a:extLst>
          </p:cNvPr>
          <p:cNvSpPr txBox="1"/>
          <p:nvPr/>
        </p:nvSpPr>
        <p:spPr>
          <a:xfrm>
            <a:off x="870355" y="5627662"/>
            <a:ext cx="1599451" cy="369332"/>
          </a:xfrm>
          <a:prstGeom prst="rect">
            <a:avLst/>
          </a:prstGeom>
          <a:noFill/>
          <a:ln w="12700">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t>Memory Unit</a:t>
            </a:r>
          </a:p>
        </p:txBody>
      </p:sp>
      <p:cxnSp>
        <p:nvCxnSpPr>
          <p:cNvPr id="27" name="Straight Arrow Connector 26">
            <a:extLst>
              <a:ext uri="{FF2B5EF4-FFF2-40B4-BE49-F238E27FC236}">
                <a16:creationId xmlns:a16="http://schemas.microsoft.com/office/drawing/2014/main" id="{62F32ABA-FBC4-1325-B70C-EED90649AD6D}"/>
              </a:ext>
            </a:extLst>
          </p:cNvPr>
          <p:cNvCxnSpPr/>
          <p:nvPr/>
        </p:nvCxnSpPr>
        <p:spPr>
          <a:xfrm flipV="1">
            <a:off x="5138829" y="2588383"/>
            <a:ext cx="2005" cy="790073"/>
          </a:xfrm>
          <a:prstGeom prst="straightConnector1">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28" name="Straight Arrow Connector 27">
            <a:extLst>
              <a:ext uri="{FF2B5EF4-FFF2-40B4-BE49-F238E27FC236}">
                <a16:creationId xmlns:a16="http://schemas.microsoft.com/office/drawing/2014/main" id="{0220FD3A-DA64-54D7-308E-14A4D82678D2}"/>
              </a:ext>
            </a:extLst>
          </p:cNvPr>
          <p:cNvCxnSpPr/>
          <p:nvPr/>
        </p:nvCxnSpPr>
        <p:spPr>
          <a:xfrm flipH="1">
            <a:off x="1805896" y="3370533"/>
            <a:ext cx="3334945" cy="10341"/>
          </a:xfrm>
          <a:prstGeom prst="straightConnector1">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29" name="Straight Arrow Connector 28">
            <a:extLst>
              <a:ext uri="{FF2B5EF4-FFF2-40B4-BE49-F238E27FC236}">
                <a16:creationId xmlns:a16="http://schemas.microsoft.com/office/drawing/2014/main" id="{3D37F3BE-7D6A-2B91-0146-DF75E0EE3DEA}"/>
              </a:ext>
            </a:extLst>
          </p:cNvPr>
          <p:cNvCxnSpPr/>
          <p:nvPr/>
        </p:nvCxnSpPr>
        <p:spPr>
          <a:xfrm>
            <a:off x="1813918" y="3379714"/>
            <a:ext cx="10026" cy="461210"/>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30" name="Straight Arrow Connector 29">
            <a:extLst>
              <a:ext uri="{FF2B5EF4-FFF2-40B4-BE49-F238E27FC236}">
                <a16:creationId xmlns:a16="http://schemas.microsoft.com/office/drawing/2014/main" id="{EFDF5649-385F-8A9A-58DC-B9477098D170}"/>
              </a:ext>
            </a:extLst>
          </p:cNvPr>
          <p:cNvCxnSpPr>
            <a:cxnSpLocks/>
          </p:cNvCxnSpPr>
          <p:nvPr/>
        </p:nvCxnSpPr>
        <p:spPr>
          <a:xfrm>
            <a:off x="5384131" y="2596816"/>
            <a:ext cx="10026" cy="1243262"/>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31" name="Straight Arrow Connector 30">
            <a:extLst>
              <a:ext uri="{FF2B5EF4-FFF2-40B4-BE49-F238E27FC236}">
                <a16:creationId xmlns:a16="http://schemas.microsoft.com/office/drawing/2014/main" id="{8F70CFAD-D959-DC5B-6FC2-DF89374608FA}"/>
              </a:ext>
            </a:extLst>
          </p:cNvPr>
          <p:cNvCxnSpPr>
            <a:cxnSpLocks/>
          </p:cNvCxnSpPr>
          <p:nvPr/>
        </p:nvCxnSpPr>
        <p:spPr>
          <a:xfrm>
            <a:off x="6607341" y="2576763"/>
            <a:ext cx="10026" cy="1243262"/>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34" name="Straight Arrow Connector 33">
            <a:extLst>
              <a:ext uri="{FF2B5EF4-FFF2-40B4-BE49-F238E27FC236}">
                <a16:creationId xmlns:a16="http://schemas.microsoft.com/office/drawing/2014/main" id="{E72DE2A0-30A4-76A8-E7A9-14BB68E901F7}"/>
              </a:ext>
            </a:extLst>
          </p:cNvPr>
          <p:cNvCxnSpPr/>
          <p:nvPr/>
        </p:nvCxnSpPr>
        <p:spPr>
          <a:xfrm>
            <a:off x="5674895" y="3168315"/>
            <a:ext cx="4411578" cy="10026"/>
          </a:xfrm>
          <a:prstGeom prst="straightConnector1">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35" name="Straight Arrow Connector 34">
            <a:extLst>
              <a:ext uri="{FF2B5EF4-FFF2-40B4-BE49-F238E27FC236}">
                <a16:creationId xmlns:a16="http://schemas.microsoft.com/office/drawing/2014/main" id="{3B646389-8830-51BA-9747-81700C507FDE}"/>
              </a:ext>
            </a:extLst>
          </p:cNvPr>
          <p:cNvCxnSpPr>
            <a:cxnSpLocks/>
          </p:cNvCxnSpPr>
          <p:nvPr/>
        </p:nvCxnSpPr>
        <p:spPr>
          <a:xfrm>
            <a:off x="5684919" y="3168316"/>
            <a:ext cx="10026" cy="641683"/>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36" name="Straight Arrow Connector 35">
            <a:extLst>
              <a:ext uri="{FF2B5EF4-FFF2-40B4-BE49-F238E27FC236}">
                <a16:creationId xmlns:a16="http://schemas.microsoft.com/office/drawing/2014/main" id="{5F130DC6-F4BD-CF80-46D6-A22F0663A7D3}"/>
              </a:ext>
            </a:extLst>
          </p:cNvPr>
          <p:cNvCxnSpPr>
            <a:cxnSpLocks/>
          </p:cNvCxnSpPr>
          <p:nvPr/>
        </p:nvCxnSpPr>
        <p:spPr>
          <a:xfrm>
            <a:off x="6827918" y="3168316"/>
            <a:ext cx="10026" cy="641683"/>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37" name="Straight Arrow Connector 36">
            <a:extLst>
              <a:ext uri="{FF2B5EF4-FFF2-40B4-BE49-F238E27FC236}">
                <a16:creationId xmlns:a16="http://schemas.microsoft.com/office/drawing/2014/main" id="{894D6C08-80BD-31F6-9FDF-FEDCF240C3D3}"/>
              </a:ext>
            </a:extLst>
          </p:cNvPr>
          <p:cNvCxnSpPr/>
          <p:nvPr/>
        </p:nvCxnSpPr>
        <p:spPr>
          <a:xfrm>
            <a:off x="7339263" y="1333500"/>
            <a:ext cx="1032710" cy="10026"/>
          </a:xfrm>
          <a:prstGeom prst="straightConnector1">
            <a:avLst/>
          </a:prstGeom>
          <a:ln w="28575">
            <a:solidFill>
              <a:srgbClr val="C00000"/>
            </a:solidFill>
            <a:tailEnd type="triangle"/>
          </a:ln>
        </p:spPr>
        <p:style>
          <a:lnRef idx="1">
            <a:schemeClr val="dk1"/>
          </a:lnRef>
          <a:fillRef idx="0">
            <a:schemeClr val="dk1"/>
          </a:fillRef>
          <a:effectRef idx="0">
            <a:schemeClr val="dk1"/>
          </a:effectRef>
          <a:fontRef idx="minor">
            <a:schemeClr val="tx1"/>
          </a:fontRef>
        </p:style>
      </p:cxnSp>
      <p:cxnSp>
        <p:nvCxnSpPr>
          <p:cNvPr id="38" name="Straight Arrow Connector 37">
            <a:extLst>
              <a:ext uri="{FF2B5EF4-FFF2-40B4-BE49-F238E27FC236}">
                <a16:creationId xmlns:a16="http://schemas.microsoft.com/office/drawing/2014/main" id="{42C6C690-7580-56DE-D9BA-301EDFE94774}"/>
              </a:ext>
            </a:extLst>
          </p:cNvPr>
          <p:cNvCxnSpPr>
            <a:cxnSpLocks/>
          </p:cNvCxnSpPr>
          <p:nvPr/>
        </p:nvCxnSpPr>
        <p:spPr>
          <a:xfrm>
            <a:off x="10527631" y="2115552"/>
            <a:ext cx="10026" cy="872289"/>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39" name="Straight Arrow Connector 38">
            <a:extLst>
              <a:ext uri="{FF2B5EF4-FFF2-40B4-BE49-F238E27FC236}">
                <a16:creationId xmlns:a16="http://schemas.microsoft.com/office/drawing/2014/main" id="{63110E04-E4A3-74FE-48C8-AF62653878D4}"/>
              </a:ext>
            </a:extLst>
          </p:cNvPr>
          <p:cNvCxnSpPr>
            <a:cxnSpLocks/>
          </p:cNvCxnSpPr>
          <p:nvPr/>
        </p:nvCxnSpPr>
        <p:spPr>
          <a:xfrm>
            <a:off x="4351418" y="5033211"/>
            <a:ext cx="10026" cy="531394"/>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41" name="Straight Arrow Connector 40">
            <a:extLst>
              <a:ext uri="{FF2B5EF4-FFF2-40B4-BE49-F238E27FC236}">
                <a16:creationId xmlns:a16="http://schemas.microsoft.com/office/drawing/2014/main" id="{972AA287-2BA2-A637-4F49-0A542F003E66}"/>
              </a:ext>
            </a:extLst>
          </p:cNvPr>
          <p:cNvCxnSpPr/>
          <p:nvPr/>
        </p:nvCxnSpPr>
        <p:spPr>
          <a:xfrm>
            <a:off x="1654342" y="5364079"/>
            <a:ext cx="10026" cy="220578"/>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42" name="Straight Arrow Connector 41">
            <a:extLst>
              <a:ext uri="{FF2B5EF4-FFF2-40B4-BE49-F238E27FC236}">
                <a16:creationId xmlns:a16="http://schemas.microsoft.com/office/drawing/2014/main" id="{EAEFC714-71BE-994F-8A6B-15A50DAEF37A}"/>
              </a:ext>
            </a:extLst>
          </p:cNvPr>
          <p:cNvCxnSpPr>
            <a:cxnSpLocks/>
          </p:cNvCxnSpPr>
          <p:nvPr/>
        </p:nvCxnSpPr>
        <p:spPr>
          <a:xfrm>
            <a:off x="7770391" y="5013158"/>
            <a:ext cx="10026" cy="531394"/>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43" name="Straight Arrow Connector 42">
            <a:extLst>
              <a:ext uri="{FF2B5EF4-FFF2-40B4-BE49-F238E27FC236}">
                <a16:creationId xmlns:a16="http://schemas.microsoft.com/office/drawing/2014/main" id="{0DF42E56-C2F4-E7EC-5C16-A950DAD2E163}"/>
              </a:ext>
            </a:extLst>
          </p:cNvPr>
          <p:cNvCxnSpPr>
            <a:cxnSpLocks/>
          </p:cNvCxnSpPr>
          <p:nvPr/>
        </p:nvCxnSpPr>
        <p:spPr>
          <a:xfrm flipH="1">
            <a:off x="1704469" y="6005762"/>
            <a:ext cx="0" cy="310815"/>
          </a:xfrm>
          <a:prstGeom prst="straightConnector1">
            <a:avLst/>
          </a:prstGeom>
          <a:ln w="28575">
            <a:solidFill>
              <a:srgbClr val="C00000"/>
            </a:solidFill>
            <a:tailEnd type="triangle"/>
          </a:ln>
        </p:spPr>
        <p:style>
          <a:lnRef idx="1">
            <a:schemeClr val="dk1"/>
          </a:lnRef>
          <a:fillRef idx="0">
            <a:schemeClr val="dk1"/>
          </a:fillRef>
          <a:effectRef idx="0">
            <a:schemeClr val="dk1"/>
          </a:effectRef>
          <a:fontRef idx="minor">
            <a:schemeClr val="tx1"/>
          </a:fontRef>
        </p:style>
      </p:cxnSp>
      <p:cxnSp>
        <p:nvCxnSpPr>
          <p:cNvPr id="44" name="Straight Arrow Connector 43">
            <a:extLst>
              <a:ext uri="{FF2B5EF4-FFF2-40B4-BE49-F238E27FC236}">
                <a16:creationId xmlns:a16="http://schemas.microsoft.com/office/drawing/2014/main" id="{6CD39C42-5084-B25F-FBC7-33036804314E}"/>
              </a:ext>
            </a:extLst>
          </p:cNvPr>
          <p:cNvCxnSpPr>
            <a:cxnSpLocks/>
          </p:cNvCxnSpPr>
          <p:nvPr/>
        </p:nvCxnSpPr>
        <p:spPr>
          <a:xfrm flipH="1">
            <a:off x="4481758" y="5935577"/>
            <a:ext cx="0" cy="310815"/>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45" name="Straight Arrow Connector 44">
            <a:extLst>
              <a:ext uri="{FF2B5EF4-FFF2-40B4-BE49-F238E27FC236}">
                <a16:creationId xmlns:a16="http://schemas.microsoft.com/office/drawing/2014/main" id="{DC05BA6A-C939-8299-E3A2-BA2E2ECE2148}"/>
              </a:ext>
            </a:extLst>
          </p:cNvPr>
          <p:cNvCxnSpPr>
            <a:cxnSpLocks/>
          </p:cNvCxnSpPr>
          <p:nvPr/>
        </p:nvCxnSpPr>
        <p:spPr>
          <a:xfrm flipH="1">
            <a:off x="7870652" y="5935577"/>
            <a:ext cx="0" cy="310815"/>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46" name="Straight Arrow Connector 45">
            <a:extLst>
              <a:ext uri="{FF2B5EF4-FFF2-40B4-BE49-F238E27FC236}">
                <a16:creationId xmlns:a16="http://schemas.microsoft.com/office/drawing/2014/main" id="{E0A2671F-046A-2339-2009-F5EB3142CB95}"/>
              </a:ext>
            </a:extLst>
          </p:cNvPr>
          <p:cNvCxnSpPr/>
          <p:nvPr/>
        </p:nvCxnSpPr>
        <p:spPr>
          <a:xfrm>
            <a:off x="9795710" y="3429000"/>
            <a:ext cx="40105" cy="2887578"/>
          </a:xfrm>
          <a:prstGeom prst="straightConnector1">
            <a:avLst/>
          </a:prstGeom>
          <a:ln w="28575">
            <a:solidFill>
              <a:srgbClr val="C00000"/>
            </a:solidFill>
          </a:ln>
        </p:spPr>
        <p:style>
          <a:lnRef idx="1">
            <a:schemeClr val="dk1"/>
          </a:lnRef>
          <a:fillRef idx="0">
            <a:schemeClr val="dk1"/>
          </a:fillRef>
          <a:effectRef idx="0">
            <a:schemeClr val="dk1"/>
          </a:effectRef>
          <a:fontRef idx="minor">
            <a:schemeClr val="tx1"/>
          </a:fontRef>
        </p:style>
      </p:cxnSp>
      <p:cxnSp>
        <p:nvCxnSpPr>
          <p:cNvPr id="47" name="Straight Arrow Connector 46">
            <a:extLst>
              <a:ext uri="{FF2B5EF4-FFF2-40B4-BE49-F238E27FC236}">
                <a16:creationId xmlns:a16="http://schemas.microsoft.com/office/drawing/2014/main" id="{CB07E365-F6E5-BD77-B94D-3B645C836059}"/>
              </a:ext>
            </a:extLst>
          </p:cNvPr>
          <p:cNvCxnSpPr/>
          <p:nvPr/>
        </p:nvCxnSpPr>
        <p:spPr>
          <a:xfrm>
            <a:off x="5805236" y="3418974"/>
            <a:ext cx="4000500" cy="20052"/>
          </a:xfrm>
          <a:prstGeom prst="straightConnector1">
            <a:avLst/>
          </a:prstGeom>
          <a:ln w="28575">
            <a:solidFill>
              <a:srgbClr val="C00000"/>
            </a:solidFill>
          </a:ln>
        </p:spPr>
        <p:style>
          <a:lnRef idx="1">
            <a:schemeClr val="dk1"/>
          </a:lnRef>
          <a:fillRef idx="0">
            <a:schemeClr val="dk1"/>
          </a:fillRef>
          <a:effectRef idx="0">
            <a:schemeClr val="dk1"/>
          </a:effectRef>
          <a:fontRef idx="minor">
            <a:schemeClr val="tx1"/>
          </a:fontRef>
        </p:style>
      </p:cxnSp>
      <p:cxnSp>
        <p:nvCxnSpPr>
          <p:cNvPr id="48" name="Straight Arrow Connector 47">
            <a:extLst>
              <a:ext uri="{FF2B5EF4-FFF2-40B4-BE49-F238E27FC236}">
                <a16:creationId xmlns:a16="http://schemas.microsoft.com/office/drawing/2014/main" id="{F8CC124D-A8A4-AAF6-CEBF-FDCA49898A56}"/>
              </a:ext>
            </a:extLst>
          </p:cNvPr>
          <p:cNvCxnSpPr>
            <a:cxnSpLocks/>
          </p:cNvCxnSpPr>
          <p:nvPr/>
        </p:nvCxnSpPr>
        <p:spPr>
          <a:xfrm>
            <a:off x="5815257" y="3408945"/>
            <a:ext cx="10026" cy="421104"/>
          </a:xfrm>
          <a:prstGeom prst="straightConnector1">
            <a:avLst/>
          </a:prstGeom>
          <a:ln w="28575">
            <a:solidFill>
              <a:srgbClr val="C00000"/>
            </a:solidFill>
            <a:tailEnd type="triangle"/>
          </a:ln>
        </p:spPr>
        <p:style>
          <a:lnRef idx="1">
            <a:schemeClr val="accent2"/>
          </a:lnRef>
          <a:fillRef idx="0">
            <a:schemeClr val="accent2"/>
          </a:fillRef>
          <a:effectRef idx="0">
            <a:schemeClr val="accent2"/>
          </a:effectRef>
          <a:fontRef idx="minor">
            <a:schemeClr val="tx1"/>
          </a:fontRef>
        </p:style>
      </p:cxnSp>
      <p:cxnSp>
        <p:nvCxnSpPr>
          <p:cNvPr id="49" name="Straight Arrow Connector 48">
            <a:extLst>
              <a:ext uri="{FF2B5EF4-FFF2-40B4-BE49-F238E27FC236}">
                <a16:creationId xmlns:a16="http://schemas.microsoft.com/office/drawing/2014/main" id="{2B342D8A-52F4-6745-2398-4E15BE8059BA}"/>
              </a:ext>
            </a:extLst>
          </p:cNvPr>
          <p:cNvCxnSpPr>
            <a:cxnSpLocks/>
          </p:cNvCxnSpPr>
          <p:nvPr/>
        </p:nvCxnSpPr>
        <p:spPr>
          <a:xfrm>
            <a:off x="9133967" y="3418971"/>
            <a:ext cx="10026" cy="421104"/>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51" name="Straight Arrow Connector 50">
            <a:extLst>
              <a:ext uri="{FF2B5EF4-FFF2-40B4-BE49-F238E27FC236}">
                <a16:creationId xmlns:a16="http://schemas.microsoft.com/office/drawing/2014/main" id="{49C27FF7-C92D-BED8-BB11-15B1CDB70CA7}"/>
              </a:ext>
            </a:extLst>
          </p:cNvPr>
          <p:cNvCxnSpPr/>
          <p:nvPr/>
        </p:nvCxnSpPr>
        <p:spPr>
          <a:xfrm>
            <a:off x="521368" y="250657"/>
            <a:ext cx="10026" cy="5464342"/>
          </a:xfrm>
          <a:prstGeom prst="straightConnector1">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52" name="Straight Arrow Connector 51">
            <a:extLst>
              <a:ext uri="{FF2B5EF4-FFF2-40B4-BE49-F238E27FC236}">
                <a16:creationId xmlns:a16="http://schemas.microsoft.com/office/drawing/2014/main" id="{6458B74E-9EAD-DA6A-0922-4E379DBB91A9}"/>
              </a:ext>
            </a:extLst>
          </p:cNvPr>
          <p:cNvCxnSpPr/>
          <p:nvPr/>
        </p:nvCxnSpPr>
        <p:spPr>
          <a:xfrm>
            <a:off x="531394" y="5704973"/>
            <a:ext cx="310815" cy="10026"/>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54" name="TextBox 53">
            <a:extLst>
              <a:ext uri="{FF2B5EF4-FFF2-40B4-BE49-F238E27FC236}">
                <a16:creationId xmlns:a16="http://schemas.microsoft.com/office/drawing/2014/main" id="{063B96FE-72EF-0BF4-0034-C0497EFDBC97}"/>
              </a:ext>
            </a:extLst>
          </p:cNvPr>
          <p:cNvSpPr txBox="1"/>
          <p:nvPr/>
        </p:nvSpPr>
        <p:spPr>
          <a:xfrm>
            <a:off x="1754605" y="3328737"/>
            <a:ext cx="274320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dirty="0">
                <a:latin typeface="Arial"/>
                <a:cs typeface="Arial"/>
              </a:rPr>
              <a:t>loads</a:t>
            </a:r>
          </a:p>
        </p:txBody>
      </p:sp>
      <p:sp>
        <p:nvSpPr>
          <p:cNvPr id="55" name="TextBox 54">
            <a:extLst>
              <a:ext uri="{FF2B5EF4-FFF2-40B4-BE49-F238E27FC236}">
                <a16:creationId xmlns:a16="http://schemas.microsoft.com/office/drawing/2014/main" id="{3170C114-57FA-4C68-8659-9E996D1B9055}"/>
              </a:ext>
            </a:extLst>
          </p:cNvPr>
          <p:cNvSpPr txBox="1"/>
          <p:nvPr/>
        </p:nvSpPr>
        <p:spPr>
          <a:xfrm>
            <a:off x="10477499" y="2175710"/>
            <a:ext cx="2743200"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dirty="0">
                <a:latin typeface="Arial"/>
                <a:cs typeface="Arial"/>
              </a:rPr>
              <a:t>inst. </a:t>
            </a:r>
          </a:p>
          <a:p>
            <a:r>
              <a:rPr lang="en-US" sz="1400" dirty="0">
                <a:latin typeface="Arial"/>
                <a:cs typeface="Arial"/>
              </a:rPr>
              <a:t>commit</a:t>
            </a:r>
          </a:p>
        </p:txBody>
      </p:sp>
      <p:sp>
        <p:nvSpPr>
          <p:cNvPr id="56" name="TextBox 55">
            <a:extLst>
              <a:ext uri="{FF2B5EF4-FFF2-40B4-BE49-F238E27FC236}">
                <a16:creationId xmlns:a16="http://schemas.microsoft.com/office/drawing/2014/main" id="{620311A9-DFCB-098B-E9AB-0473AC2E7C2A}"/>
              </a:ext>
            </a:extLst>
          </p:cNvPr>
          <p:cNvSpPr txBox="1"/>
          <p:nvPr/>
        </p:nvSpPr>
        <p:spPr>
          <a:xfrm>
            <a:off x="5454315" y="2596815"/>
            <a:ext cx="274320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dirty="0" err="1">
                <a:latin typeface="Arial"/>
                <a:cs typeface="Arial"/>
              </a:rPr>
              <a:t>Op.+ROB</a:t>
            </a:r>
            <a:r>
              <a:rPr lang="en-US" sz="1400" dirty="0">
                <a:latin typeface="Arial"/>
                <a:cs typeface="Arial"/>
              </a:rPr>
              <a:t>#</a:t>
            </a:r>
          </a:p>
        </p:txBody>
      </p:sp>
      <p:sp>
        <p:nvSpPr>
          <p:cNvPr id="57" name="TextBox 56">
            <a:extLst>
              <a:ext uri="{FF2B5EF4-FFF2-40B4-BE49-F238E27FC236}">
                <a16:creationId xmlns:a16="http://schemas.microsoft.com/office/drawing/2014/main" id="{6AF737E3-E2F6-1A86-79AE-9D9B2755FDA0}"/>
              </a:ext>
            </a:extLst>
          </p:cNvPr>
          <p:cNvSpPr txBox="1"/>
          <p:nvPr/>
        </p:nvSpPr>
        <p:spPr>
          <a:xfrm>
            <a:off x="8161420" y="3138236"/>
            <a:ext cx="2743200" cy="307777"/>
          </a:xfrm>
          <a:prstGeom prst="rect">
            <a:avLst/>
          </a:prstGeo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dirty="0">
                <a:latin typeface="Arial"/>
                <a:cs typeface="Arial"/>
              </a:rPr>
              <a:t>operands</a:t>
            </a:r>
          </a:p>
        </p:txBody>
      </p:sp>
      <p:cxnSp>
        <p:nvCxnSpPr>
          <p:cNvPr id="2" name="Conector recto de flecha 1">
            <a:extLst>
              <a:ext uri="{FF2B5EF4-FFF2-40B4-BE49-F238E27FC236}">
                <a16:creationId xmlns:a16="http://schemas.microsoft.com/office/drawing/2014/main" id="{58706EEA-BA9C-FDF6-78AD-C9C8E33F9B28}"/>
              </a:ext>
            </a:extLst>
          </p:cNvPr>
          <p:cNvCxnSpPr/>
          <p:nvPr/>
        </p:nvCxnSpPr>
        <p:spPr>
          <a:xfrm>
            <a:off x="521368" y="260684"/>
            <a:ext cx="7840578" cy="10026"/>
          </a:xfrm>
          <a:prstGeom prst="straightConnector1">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5" name="Conector recto de flecha 4">
            <a:extLst>
              <a:ext uri="{FF2B5EF4-FFF2-40B4-BE49-F238E27FC236}">
                <a16:creationId xmlns:a16="http://schemas.microsoft.com/office/drawing/2014/main" id="{6B05A9FC-E625-BA82-BE68-C711CDDC4C9F}"/>
              </a:ext>
            </a:extLst>
          </p:cNvPr>
          <p:cNvCxnSpPr/>
          <p:nvPr/>
        </p:nvCxnSpPr>
        <p:spPr>
          <a:xfrm>
            <a:off x="11901236" y="521368"/>
            <a:ext cx="50131" cy="5714999"/>
          </a:xfrm>
          <a:prstGeom prst="straightConnector1">
            <a:avLst/>
          </a:prstGeom>
          <a:ln w="28575">
            <a:solidFill>
              <a:srgbClr val="C00000"/>
            </a:solidFill>
          </a:ln>
        </p:spPr>
        <p:style>
          <a:lnRef idx="1">
            <a:schemeClr val="dk1"/>
          </a:lnRef>
          <a:fillRef idx="0">
            <a:schemeClr val="dk1"/>
          </a:fillRef>
          <a:effectRef idx="0">
            <a:schemeClr val="dk1"/>
          </a:effectRef>
          <a:fontRef idx="minor">
            <a:schemeClr val="tx1"/>
          </a:fontRef>
        </p:style>
      </p:cxnSp>
      <p:cxnSp>
        <p:nvCxnSpPr>
          <p:cNvPr id="8" name="Conector recto de flecha 7">
            <a:extLst>
              <a:ext uri="{FF2B5EF4-FFF2-40B4-BE49-F238E27FC236}">
                <a16:creationId xmlns:a16="http://schemas.microsoft.com/office/drawing/2014/main" id="{1B756FA2-400A-BD23-C222-1DC38B029CCA}"/>
              </a:ext>
            </a:extLst>
          </p:cNvPr>
          <p:cNvCxnSpPr/>
          <p:nvPr/>
        </p:nvCxnSpPr>
        <p:spPr>
          <a:xfrm flipH="1">
            <a:off x="10928923" y="531395"/>
            <a:ext cx="982097" cy="846"/>
          </a:xfrm>
          <a:prstGeom prst="straightConnector1">
            <a:avLst/>
          </a:prstGeom>
          <a:ln w="28575">
            <a:solidFill>
              <a:srgbClr val="C00000"/>
            </a:solidFill>
            <a:tailEnd type="triangle"/>
          </a:ln>
        </p:spPr>
        <p:style>
          <a:lnRef idx="1">
            <a:schemeClr val="dk1"/>
          </a:lnRef>
          <a:fillRef idx="0">
            <a:schemeClr val="dk1"/>
          </a:fillRef>
          <a:effectRef idx="0">
            <a:schemeClr val="dk1"/>
          </a:effectRef>
          <a:fontRef idx="minor">
            <a:schemeClr val="tx1"/>
          </a:fontRef>
        </p:style>
      </p:cxnSp>
      <p:sp>
        <p:nvSpPr>
          <p:cNvPr id="14" name="TextBox 52">
            <a:extLst>
              <a:ext uri="{FF2B5EF4-FFF2-40B4-BE49-F238E27FC236}">
                <a16:creationId xmlns:a16="http://schemas.microsoft.com/office/drawing/2014/main" id="{B3CDAE2A-D9D5-706C-CB22-004448718052}"/>
              </a:ext>
            </a:extLst>
          </p:cNvPr>
          <p:cNvSpPr txBox="1"/>
          <p:nvPr/>
        </p:nvSpPr>
        <p:spPr>
          <a:xfrm>
            <a:off x="11290598" y="5774915"/>
            <a:ext cx="778523"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dirty="0">
                <a:latin typeface="Arial"/>
                <a:cs typeface="Arial"/>
              </a:rPr>
              <a:t>results</a:t>
            </a:r>
          </a:p>
        </p:txBody>
      </p:sp>
      <p:cxnSp>
        <p:nvCxnSpPr>
          <p:cNvPr id="24" name="Straight Arrow Connector 23">
            <a:extLst>
              <a:ext uri="{FF2B5EF4-FFF2-40B4-BE49-F238E27FC236}">
                <a16:creationId xmlns:a16="http://schemas.microsoft.com/office/drawing/2014/main" id="{1AFDD1B5-2B5A-911E-3464-80A2F0F00BF1}"/>
              </a:ext>
            </a:extLst>
          </p:cNvPr>
          <p:cNvCxnSpPr/>
          <p:nvPr/>
        </p:nvCxnSpPr>
        <p:spPr>
          <a:xfrm>
            <a:off x="521368" y="4020552"/>
            <a:ext cx="421105" cy="10026"/>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26" name="TextBox 25">
            <a:extLst>
              <a:ext uri="{FF2B5EF4-FFF2-40B4-BE49-F238E27FC236}">
                <a16:creationId xmlns:a16="http://schemas.microsoft.com/office/drawing/2014/main" id="{44FD294C-CC69-BEE4-9F32-4B56B9E2E920}"/>
              </a:ext>
            </a:extLst>
          </p:cNvPr>
          <p:cNvSpPr txBox="1"/>
          <p:nvPr/>
        </p:nvSpPr>
        <p:spPr>
          <a:xfrm>
            <a:off x="252227" y="5685647"/>
            <a:ext cx="686719"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dirty="0">
                <a:latin typeface="Arial"/>
                <a:cs typeface="Arial"/>
              </a:rPr>
              <a:t>stores</a:t>
            </a:r>
          </a:p>
        </p:txBody>
      </p:sp>
      <p:sp>
        <p:nvSpPr>
          <p:cNvPr id="4" name="TextBox 3">
            <a:extLst>
              <a:ext uri="{FF2B5EF4-FFF2-40B4-BE49-F238E27FC236}">
                <a16:creationId xmlns:a16="http://schemas.microsoft.com/office/drawing/2014/main" id="{34173A74-0133-C9AD-AD7F-BEE29FB1E4B3}"/>
              </a:ext>
            </a:extLst>
          </p:cNvPr>
          <p:cNvSpPr txBox="1"/>
          <p:nvPr/>
        </p:nvSpPr>
        <p:spPr>
          <a:xfrm>
            <a:off x="6992039" y="308472"/>
            <a:ext cx="2743200"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a:latin typeface="Courier New"/>
                <a:cs typeface="Courier New"/>
              </a:rPr>
              <a:t>fsw f2, -4(t0)</a:t>
            </a:r>
            <a:endParaRPr lang="en-US"/>
          </a:p>
        </p:txBody>
      </p:sp>
      <p:sp>
        <p:nvSpPr>
          <p:cNvPr id="32" name="TextBox 31">
            <a:extLst>
              <a:ext uri="{FF2B5EF4-FFF2-40B4-BE49-F238E27FC236}">
                <a16:creationId xmlns:a16="http://schemas.microsoft.com/office/drawing/2014/main" id="{F406BC3C-21A4-5B5C-8A47-AAD1C8020755}"/>
              </a:ext>
            </a:extLst>
          </p:cNvPr>
          <p:cNvSpPr txBox="1"/>
          <p:nvPr/>
        </p:nvSpPr>
        <p:spPr>
          <a:xfrm>
            <a:off x="1658039" y="6009701"/>
            <a:ext cx="2743200"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a:latin typeface="Courier New"/>
                <a:cs typeface="Courier New"/>
              </a:rPr>
              <a:t>flw f1, -4(t0)</a:t>
            </a:r>
            <a:endParaRPr lang="en-US"/>
          </a:p>
        </p:txBody>
      </p:sp>
    </p:spTree>
    <p:extLst>
      <p:ext uri="{BB962C8B-B14F-4D97-AF65-F5344CB8AC3E}">
        <p14:creationId xmlns:p14="http://schemas.microsoft.com/office/powerpoint/2010/main" val="37863610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AE49B3-6F6D-F54E-A308-06A379F0EDCD}"/>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C66F9F9-3F0F-0AED-D6E9-9768B0FA982C}"/>
              </a:ext>
            </a:extLst>
          </p:cNvPr>
          <p:cNvSpPr>
            <a:spLocks noGrp="1"/>
          </p:cNvSpPr>
          <p:nvPr>
            <p:ph idx="1"/>
          </p:nvPr>
        </p:nvSpPr>
        <p:spPr>
          <a:xfrm>
            <a:off x="747963" y="583446"/>
            <a:ext cx="3557337" cy="2754618"/>
          </a:xfrm>
        </p:spPr>
        <p:txBody>
          <a:bodyPr vert="horz" lIns="91440" tIns="45720" rIns="91440" bIns="45720" rtlCol="0" anchor="t">
            <a:normAutofit/>
          </a:bodyPr>
          <a:lstStyle/>
          <a:p>
            <a:pPr marL="0" indent="0">
              <a:buNone/>
            </a:pPr>
            <a:r>
              <a:rPr lang="en-US" dirty="0"/>
              <a:t>Cycle 10</a:t>
            </a:r>
          </a:p>
          <a:p>
            <a:pPr marL="0" indent="0">
              <a:buNone/>
            </a:pPr>
            <a:r>
              <a:rPr lang="en-US" sz="1600" dirty="0"/>
              <a:t>The second ADDI enters the ROB and the RS.</a:t>
            </a:r>
          </a:p>
          <a:p>
            <a:pPr marL="0" indent="0">
              <a:buNone/>
            </a:pPr>
            <a:r>
              <a:rPr lang="en-US" sz="1600" dirty="0"/>
              <a:t>The second load (FLW) commits. Its value is written to the registers (2).</a:t>
            </a:r>
          </a:p>
          <a:p>
            <a:pPr marL="0" indent="0">
              <a:buNone/>
            </a:pPr>
            <a:r>
              <a:rPr lang="en-US" sz="1600" dirty="0"/>
              <a:t>The second FMUL goes to the FP ALU because it now has all operands.</a:t>
            </a:r>
          </a:p>
          <a:p>
            <a:pPr marL="0" indent="0">
              <a:buNone/>
            </a:pPr>
            <a:endParaRPr lang="en-US" sz="1600" dirty="0"/>
          </a:p>
        </p:txBody>
      </p:sp>
      <p:sp>
        <p:nvSpPr>
          <p:cNvPr id="6" name="TextBox 5">
            <a:extLst>
              <a:ext uri="{FF2B5EF4-FFF2-40B4-BE49-F238E27FC236}">
                <a16:creationId xmlns:a16="http://schemas.microsoft.com/office/drawing/2014/main" id="{5F66AC1B-87A4-545C-7FB0-E114F7C1B926}"/>
              </a:ext>
            </a:extLst>
          </p:cNvPr>
          <p:cNvSpPr txBox="1"/>
          <p:nvPr/>
        </p:nvSpPr>
        <p:spPr>
          <a:xfrm>
            <a:off x="4810698" y="584425"/>
            <a:ext cx="2511845" cy="369332"/>
          </a:xfrm>
          <a:prstGeom prst="rect">
            <a:avLst/>
          </a:prstGeom>
          <a:noFill/>
          <a:ln w="12700">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t>Inst. Queue.</a:t>
            </a:r>
            <a:endParaRPr lang="en-US"/>
          </a:p>
        </p:txBody>
      </p:sp>
      <p:sp>
        <p:nvSpPr>
          <p:cNvPr id="7" name="TextBox 6">
            <a:extLst>
              <a:ext uri="{FF2B5EF4-FFF2-40B4-BE49-F238E27FC236}">
                <a16:creationId xmlns:a16="http://schemas.microsoft.com/office/drawing/2014/main" id="{47836814-2A9D-FD31-6BA0-6A129315A241}"/>
              </a:ext>
            </a:extLst>
          </p:cNvPr>
          <p:cNvSpPr txBox="1"/>
          <p:nvPr/>
        </p:nvSpPr>
        <p:spPr>
          <a:xfrm>
            <a:off x="8382629" y="97126"/>
            <a:ext cx="2511845" cy="369332"/>
          </a:xfrm>
          <a:prstGeom prst="rect">
            <a:avLst/>
          </a:prstGeom>
          <a:noFill/>
          <a:ln w="12700">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t>Reorder Buffer</a:t>
            </a:r>
          </a:p>
        </p:txBody>
      </p:sp>
      <p:sp>
        <p:nvSpPr>
          <p:cNvPr id="9" name="TextBox 8">
            <a:extLst>
              <a:ext uri="{FF2B5EF4-FFF2-40B4-BE49-F238E27FC236}">
                <a16:creationId xmlns:a16="http://schemas.microsoft.com/office/drawing/2014/main" id="{A645B480-AB45-C0AC-1F96-936214E2D6FD}"/>
              </a:ext>
            </a:extLst>
          </p:cNvPr>
          <p:cNvSpPr txBox="1"/>
          <p:nvPr/>
        </p:nvSpPr>
        <p:spPr>
          <a:xfrm>
            <a:off x="10095438" y="2984703"/>
            <a:ext cx="1631945" cy="369332"/>
          </a:xfrm>
          <a:prstGeom prst="rect">
            <a:avLst/>
          </a:prstGeom>
          <a:noFill/>
          <a:ln w="12700">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t>Registers</a:t>
            </a:r>
          </a:p>
        </p:txBody>
      </p:sp>
      <p:sp>
        <p:nvSpPr>
          <p:cNvPr id="10" name="TextBox 9">
            <a:extLst>
              <a:ext uri="{FF2B5EF4-FFF2-40B4-BE49-F238E27FC236}">
                <a16:creationId xmlns:a16="http://schemas.microsoft.com/office/drawing/2014/main" id="{3744AF1F-B18D-E0C2-90C0-940CCA2DE175}"/>
              </a:ext>
            </a:extLst>
          </p:cNvPr>
          <p:cNvSpPr txBox="1"/>
          <p:nvPr/>
        </p:nvSpPr>
        <p:spPr>
          <a:xfrm>
            <a:off x="991543" y="3867020"/>
            <a:ext cx="1358819" cy="369332"/>
          </a:xfrm>
          <a:prstGeom prst="rect">
            <a:avLst/>
          </a:prstGeom>
          <a:noFill/>
          <a:ln w="12700">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t>Load Buffer</a:t>
            </a:r>
          </a:p>
        </p:txBody>
      </p:sp>
      <p:sp>
        <p:nvSpPr>
          <p:cNvPr id="11" name="TextBox 10">
            <a:extLst>
              <a:ext uri="{FF2B5EF4-FFF2-40B4-BE49-F238E27FC236}">
                <a16:creationId xmlns:a16="http://schemas.microsoft.com/office/drawing/2014/main" id="{A47E44CB-A6F5-22C6-A37F-E4DD1EF3630D}"/>
              </a:ext>
            </a:extLst>
          </p:cNvPr>
          <p:cNvSpPr txBox="1"/>
          <p:nvPr/>
        </p:nvSpPr>
        <p:spPr>
          <a:xfrm>
            <a:off x="2986782" y="3836941"/>
            <a:ext cx="2912896" cy="369332"/>
          </a:xfrm>
          <a:prstGeom prst="rect">
            <a:avLst/>
          </a:prstGeom>
          <a:noFill/>
          <a:ln w="12700">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t> Reservation Station (FP)</a:t>
            </a:r>
          </a:p>
        </p:txBody>
      </p:sp>
      <p:sp>
        <p:nvSpPr>
          <p:cNvPr id="12" name="TextBox 11">
            <a:extLst>
              <a:ext uri="{FF2B5EF4-FFF2-40B4-BE49-F238E27FC236}">
                <a16:creationId xmlns:a16="http://schemas.microsoft.com/office/drawing/2014/main" id="{0F8722D0-9868-FABE-AF4A-71F78E03677E}"/>
              </a:ext>
            </a:extLst>
          </p:cNvPr>
          <p:cNvSpPr txBox="1"/>
          <p:nvPr/>
        </p:nvSpPr>
        <p:spPr>
          <a:xfrm>
            <a:off x="6475939" y="3816888"/>
            <a:ext cx="2722397" cy="369332"/>
          </a:xfrm>
          <a:prstGeom prst="rect">
            <a:avLst/>
          </a:prstGeom>
          <a:noFill/>
          <a:ln w="12700">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t>Reservation Station (Int)</a:t>
            </a:r>
          </a:p>
        </p:txBody>
      </p:sp>
      <p:sp>
        <p:nvSpPr>
          <p:cNvPr id="13" name="Arrow: Left-Right 12">
            <a:extLst>
              <a:ext uri="{FF2B5EF4-FFF2-40B4-BE49-F238E27FC236}">
                <a16:creationId xmlns:a16="http://schemas.microsoft.com/office/drawing/2014/main" id="{4310F43C-295E-7123-2E4E-23DF825B0A49}"/>
              </a:ext>
            </a:extLst>
          </p:cNvPr>
          <p:cNvSpPr/>
          <p:nvPr/>
        </p:nvSpPr>
        <p:spPr>
          <a:xfrm>
            <a:off x="300789" y="6167033"/>
            <a:ext cx="11794933" cy="560625"/>
          </a:xfrm>
          <a:prstGeom prst="leftRightArrow">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Common Data Bus</a:t>
            </a:r>
          </a:p>
        </p:txBody>
      </p:sp>
      <p:graphicFrame>
        <p:nvGraphicFramePr>
          <p:cNvPr id="15" name="Table 14">
            <a:extLst>
              <a:ext uri="{FF2B5EF4-FFF2-40B4-BE49-F238E27FC236}">
                <a16:creationId xmlns:a16="http://schemas.microsoft.com/office/drawing/2014/main" id="{8EEFA68E-64EA-0C7C-5318-A53942481572}"/>
              </a:ext>
            </a:extLst>
          </p:cNvPr>
          <p:cNvGraphicFramePr>
            <a:graphicFrameLocks noGrp="1"/>
          </p:cNvGraphicFramePr>
          <p:nvPr/>
        </p:nvGraphicFramePr>
        <p:xfrm>
          <a:off x="988996" y="4261665"/>
          <a:ext cx="1353552" cy="1097280"/>
        </p:xfrm>
        <a:graphic>
          <a:graphicData uri="http://schemas.openxmlformats.org/drawingml/2006/table">
            <a:tbl>
              <a:tblPr firstRow="1" bandRow="1">
                <a:tableStyleId>{5940675A-B579-460E-94D1-54222C63F5DA}</a:tableStyleId>
              </a:tblPr>
              <a:tblGrid>
                <a:gridCol w="676776">
                  <a:extLst>
                    <a:ext uri="{9D8B030D-6E8A-4147-A177-3AD203B41FA5}">
                      <a16:colId xmlns:a16="http://schemas.microsoft.com/office/drawing/2014/main" val="2447277747"/>
                    </a:ext>
                  </a:extLst>
                </a:gridCol>
                <a:gridCol w="676776">
                  <a:extLst>
                    <a:ext uri="{9D8B030D-6E8A-4147-A177-3AD203B41FA5}">
                      <a16:colId xmlns:a16="http://schemas.microsoft.com/office/drawing/2014/main" val="3543431547"/>
                    </a:ext>
                  </a:extLst>
                </a:gridCol>
              </a:tblGrid>
              <a:tr h="270710">
                <a:tc>
                  <a:txBody>
                    <a:bodyPr/>
                    <a:lstStyle/>
                    <a:p>
                      <a:pPr algn="ctr"/>
                      <a:endParaRPr lang="en-US" sz="1200" dirty="0">
                        <a:latin typeface="Arial"/>
                      </a:endParaRPr>
                    </a:p>
                  </a:txBody>
                  <a:tcPr/>
                </a:tc>
                <a:tc>
                  <a:txBody>
                    <a:bodyPr/>
                    <a:lstStyle/>
                    <a:p>
                      <a:pPr lvl="0" algn="ctr">
                        <a:buNone/>
                      </a:pPr>
                      <a:endParaRPr lang="en-US" sz="1200" dirty="0">
                        <a:latin typeface="Arial"/>
                      </a:endParaRPr>
                    </a:p>
                  </a:txBody>
                  <a:tcPr/>
                </a:tc>
                <a:extLst>
                  <a:ext uri="{0D108BD9-81ED-4DB2-BD59-A6C34878D82A}">
                    <a16:rowId xmlns:a16="http://schemas.microsoft.com/office/drawing/2014/main" val="1837699999"/>
                  </a:ext>
                </a:extLst>
              </a:tr>
              <a:tr h="0">
                <a:tc>
                  <a:txBody>
                    <a:bodyPr/>
                    <a:lstStyle/>
                    <a:p>
                      <a:pPr lvl="0" algn="ctr">
                        <a:buNone/>
                      </a:pPr>
                      <a:endParaRPr lang="en-US" sz="1200" dirty="0" err="1">
                        <a:latin typeface="Arial"/>
                      </a:endParaRPr>
                    </a:p>
                  </a:txBody>
                  <a:tcPr/>
                </a:tc>
                <a:tc>
                  <a:txBody>
                    <a:bodyPr/>
                    <a:lstStyle/>
                    <a:p>
                      <a:pPr lvl="0" algn="ctr">
                        <a:buNone/>
                      </a:pPr>
                      <a:endParaRPr lang="en-US" sz="1200" dirty="0">
                        <a:latin typeface="Arial"/>
                      </a:endParaRPr>
                    </a:p>
                  </a:txBody>
                  <a:tcPr/>
                </a:tc>
                <a:extLst>
                  <a:ext uri="{0D108BD9-81ED-4DB2-BD59-A6C34878D82A}">
                    <a16:rowId xmlns:a16="http://schemas.microsoft.com/office/drawing/2014/main" val="313986062"/>
                  </a:ext>
                </a:extLst>
              </a:tr>
              <a:tr h="0">
                <a:tc>
                  <a:txBody>
                    <a:bodyPr/>
                    <a:lstStyle/>
                    <a:p>
                      <a:pPr lvl="0" algn="ctr">
                        <a:buNone/>
                      </a:pPr>
                      <a:endParaRPr lang="en-US" sz="1200" dirty="0" err="1">
                        <a:latin typeface="Arial"/>
                      </a:endParaRPr>
                    </a:p>
                  </a:txBody>
                  <a:tcPr/>
                </a:tc>
                <a:tc>
                  <a:txBody>
                    <a:bodyPr/>
                    <a:lstStyle/>
                    <a:p>
                      <a:pPr lvl="0" algn="ctr">
                        <a:buNone/>
                      </a:pPr>
                      <a:endParaRPr lang="en-US" sz="1200" dirty="0">
                        <a:latin typeface="Arial"/>
                      </a:endParaRPr>
                    </a:p>
                  </a:txBody>
                  <a:tcPr/>
                </a:tc>
                <a:extLst>
                  <a:ext uri="{0D108BD9-81ED-4DB2-BD59-A6C34878D82A}">
                    <a16:rowId xmlns:a16="http://schemas.microsoft.com/office/drawing/2014/main" val="1009846468"/>
                  </a:ext>
                </a:extLst>
              </a:tr>
              <a:tr h="0">
                <a:tc>
                  <a:txBody>
                    <a:bodyPr/>
                    <a:lstStyle/>
                    <a:p>
                      <a:pPr lvl="0" algn="ctr">
                        <a:buNone/>
                      </a:pPr>
                      <a:endParaRPr lang="en-US" sz="1200" dirty="0" err="1">
                        <a:latin typeface="Arial"/>
                      </a:endParaRPr>
                    </a:p>
                  </a:txBody>
                  <a:tcPr/>
                </a:tc>
                <a:tc>
                  <a:txBody>
                    <a:bodyPr/>
                    <a:lstStyle/>
                    <a:p>
                      <a:pPr lvl="0" algn="ctr">
                        <a:buNone/>
                      </a:pPr>
                      <a:endParaRPr lang="en-US" sz="1200" dirty="0">
                        <a:latin typeface="Arial"/>
                      </a:endParaRPr>
                    </a:p>
                  </a:txBody>
                  <a:tcPr/>
                </a:tc>
                <a:extLst>
                  <a:ext uri="{0D108BD9-81ED-4DB2-BD59-A6C34878D82A}">
                    <a16:rowId xmlns:a16="http://schemas.microsoft.com/office/drawing/2014/main" val="2824610415"/>
                  </a:ext>
                </a:extLst>
              </a:tr>
            </a:tbl>
          </a:graphicData>
        </a:graphic>
      </p:graphicFrame>
      <p:graphicFrame>
        <p:nvGraphicFramePr>
          <p:cNvPr id="16" name="Table 15">
            <a:extLst>
              <a:ext uri="{FF2B5EF4-FFF2-40B4-BE49-F238E27FC236}">
                <a16:creationId xmlns:a16="http://schemas.microsoft.com/office/drawing/2014/main" id="{1239B35E-4D7E-2B10-3AD4-36BBB283E419}"/>
              </a:ext>
            </a:extLst>
          </p:cNvPr>
          <p:cNvGraphicFramePr>
            <a:graphicFrameLocks noGrp="1"/>
          </p:cNvGraphicFramePr>
          <p:nvPr>
            <p:extLst>
              <p:ext uri="{D42A27DB-BD31-4B8C-83A1-F6EECF244321}">
                <p14:modId xmlns:p14="http://schemas.microsoft.com/office/powerpoint/2010/main" val="4260207504"/>
              </p:ext>
            </p:extLst>
          </p:nvPr>
        </p:nvGraphicFramePr>
        <p:xfrm>
          <a:off x="2984233" y="4211534"/>
          <a:ext cx="2897604" cy="822960"/>
        </p:xfrm>
        <a:graphic>
          <a:graphicData uri="http://schemas.openxmlformats.org/drawingml/2006/table">
            <a:tbl>
              <a:tblPr firstRow="1" bandRow="1">
                <a:tableStyleId>{5940675A-B579-460E-94D1-54222C63F5DA}</a:tableStyleId>
              </a:tblPr>
              <a:tblGrid>
                <a:gridCol w="724401">
                  <a:extLst>
                    <a:ext uri="{9D8B030D-6E8A-4147-A177-3AD203B41FA5}">
                      <a16:colId xmlns:a16="http://schemas.microsoft.com/office/drawing/2014/main" val="3195577250"/>
                    </a:ext>
                  </a:extLst>
                </a:gridCol>
                <a:gridCol w="724401">
                  <a:extLst>
                    <a:ext uri="{9D8B030D-6E8A-4147-A177-3AD203B41FA5}">
                      <a16:colId xmlns:a16="http://schemas.microsoft.com/office/drawing/2014/main" val="3868833308"/>
                    </a:ext>
                  </a:extLst>
                </a:gridCol>
                <a:gridCol w="724401">
                  <a:extLst>
                    <a:ext uri="{9D8B030D-6E8A-4147-A177-3AD203B41FA5}">
                      <a16:colId xmlns:a16="http://schemas.microsoft.com/office/drawing/2014/main" val="3497778932"/>
                    </a:ext>
                  </a:extLst>
                </a:gridCol>
                <a:gridCol w="724401">
                  <a:extLst>
                    <a:ext uri="{9D8B030D-6E8A-4147-A177-3AD203B41FA5}">
                      <a16:colId xmlns:a16="http://schemas.microsoft.com/office/drawing/2014/main" val="3422580235"/>
                    </a:ext>
                  </a:extLst>
                </a:gridCol>
              </a:tblGrid>
              <a:tr h="123546">
                <a:tc>
                  <a:txBody>
                    <a:bodyPr/>
                    <a:lstStyle/>
                    <a:p>
                      <a:pPr algn="ctr"/>
                      <a:endParaRPr lang="en-US" sz="1200" dirty="0">
                        <a:latin typeface="Arial"/>
                      </a:endParaRPr>
                    </a:p>
                  </a:txBody>
                  <a:tcPr/>
                </a:tc>
                <a:tc>
                  <a:txBody>
                    <a:bodyPr/>
                    <a:lstStyle/>
                    <a:p>
                      <a:pPr lvl="0" algn="ctr">
                        <a:buNone/>
                      </a:pPr>
                      <a:endParaRPr lang="en-US" sz="1200" dirty="0">
                        <a:latin typeface="Arial"/>
                      </a:endParaRPr>
                    </a:p>
                  </a:txBody>
                  <a:tcPr/>
                </a:tc>
                <a:tc>
                  <a:txBody>
                    <a:bodyPr/>
                    <a:lstStyle/>
                    <a:p>
                      <a:pPr lvl="0" algn="ctr">
                        <a:buNone/>
                      </a:pPr>
                      <a:endParaRPr lang="en-US" sz="1200" dirty="0">
                        <a:latin typeface="Arial"/>
                      </a:endParaRPr>
                    </a:p>
                  </a:txBody>
                  <a:tcPr/>
                </a:tc>
                <a:tc>
                  <a:txBody>
                    <a:bodyPr/>
                    <a:lstStyle/>
                    <a:p>
                      <a:pPr lvl="0" algn="ctr">
                        <a:buNone/>
                      </a:pPr>
                      <a:endParaRPr lang="en-US" sz="1200" dirty="0">
                        <a:latin typeface="Arial"/>
                      </a:endParaRPr>
                    </a:p>
                  </a:txBody>
                  <a:tcPr/>
                </a:tc>
                <a:extLst>
                  <a:ext uri="{0D108BD9-81ED-4DB2-BD59-A6C34878D82A}">
                    <a16:rowId xmlns:a16="http://schemas.microsoft.com/office/drawing/2014/main" val="3558929166"/>
                  </a:ext>
                </a:extLst>
              </a:tr>
              <a:tr h="123546">
                <a:tc>
                  <a:txBody>
                    <a:bodyPr/>
                    <a:lstStyle/>
                    <a:p>
                      <a:pPr algn="ctr"/>
                      <a:endParaRPr lang="en-US" sz="1200" dirty="0" err="1">
                        <a:latin typeface="Arial"/>
                      </a:endParaRPr>
                    </a:p>
                  </a:txBody>
                  <a:tcPr/>
                </a:tc>
                <a:tc>
                  <a:txBody>
                    <a:bodyPr/>
                    <a:lstStyle/>
                    <a:p>
                      <a:pPr lvl="0" algn="ctr">
                        <a:buNone/>
                      </a:pPr>
                      <a:endParaRPr lang="en-US" sz="1200" dirty="0">
                        <a:latin typeface="Arial"/>
                      </a:endParaRPr>
                    </a:p>
                  </a:txBody>
                  <a:tcPr/>
                </a:tc>
                <a:tc>
                  <a:txBody>
                    <a:bodyPr/>
                    <a:lstStyle/>
                    <a:p>
                      <a:pPr lvl="0" algn="ctr">
                        <a:buNone/>
                      </a:pPr>
                      <a:endParaRPr lang="en-US" sz="1200" dirty="0">
                        <a:latin typeface="Arial"/>
                      </a:endParaRPr>
                    </a:p>
                  </a:txBody>
                  <a:tcPr/>
                </a:tc>
                <a:tc>
                  <a:txBody>
                    <a:bodyPr/>
                    <a:lstStyle/>
                    <a:p>
                      <a:pPr lvl="0" algn="ctr">
                        <a:buNone/>
                      </a:pPr>
                      <a:endParaRPr lang="en-US" sz="1200" dirty="0">
                        <a:latin typeface="Arial"/>
                      </a:endParaRPr>
                    </a:p>
                  </a:txBody>
                  <a:tcPr/>
                </a:tc>
                <a:extLst>
                  <a:ext uri="{0D108BD9-81ED-4DB2-BD59-A6C34878D82A}">
                    <a16:rowId xmlns:a16="http://schemas.microsoft.com/office/drawing/2014/main" val="2748695123"/>
                  </a:ext>
                </a:extLst>
              </a:tr>
              <a:tr h="123546">
                <a:tc>
                  <a:txBody>
                    <a:bodyPr/>
                    <a:lstStyle/>
                    <a:p>
                      <a:pPr algn="ctr"/>
                      <a:endParaRPr lang="en-US" sz="1200" dirty="0" err="1">
                        <a:latin typeface="Arial"/>
                      </a:endParaRPr>
                    </a:p>
                  </a:txBody>
                  <a:tcPr/>
                </a:tc>
                <a:tc>
                  <a:txBody>
                    <a:bodyPr/>
                    <a:lstStyle/>
                    <a:p>
                      <a:pPr lvl="0" algn="ctr">
                        <a:buNone/>
                      </a:pPr>
                      <a:endParaRPr lang="en-US" sz="1200" dirty="0">
                        <a:latin typeface="Arial"/>
                      </a:endParaRPr>
                    </a:p>
                  </a:txBody>
                  <a:tcPr/>
                </a:tc>
                <a:tc>
                  <a:txBody>
                    <a:bodyPr/>
                    <a:lstStyle/>
                    <a:p>
                      <a:pPr lvl="0" algn="ctr">
                        <a:buNone/>
                      </a:pPr>
                      <a:endParaRPr lang="en-US" sz="1200" dirty="0">
                        <a:latin typeface="Arial"/>
                      </a:endParaRPr>
                    </a:p>
                  </a:txBody>
                  <a:tcPr/>
                </a:tc>
                <a:tc>
                  <a:txBody>
                    <a:bodyPr/>
                    <a:lstStyle/>
                    <a:p>
                      <a:pPr lvl="0" algn="ctr">
                        <a:buNone/>
                      </a:pPr>
                      <a:endParaRPr lang="en-US" sz="1200" dirty="0">
                        <a:latin typeface="Arial"/>
                      </a:endParaRPr>
                    </a:p>
                  </a:txBody>
                  <a:tcPr/>
                </a:tc>
                <a:extLst>
                  <a:ext uri="{0D108BD9-81ED-4DB2-BD59-A6C34878D82A}">
                    <a16:rowId xmlns:a16="http://schemas.microsoft.com/office/drawing/2014/main" val="2981881640"/>
                  </a:ext>
                </a:extLst>
              </a:tr>
            </a:tbl>
          </a:graphicData>
        </a:graphic>
      </p:graphicFrame>
      <p:graphicFrame>
        <p:nvGraphicFramePr>
          <p:cNvPr id="17" name="Table 16">
            <a:extLst>
              <a:ext uri="{FF2B5EF4-FFF2-40B4-BE49-F238E27FC236}">
                <a16:creationId xmlns:a16="http://schemas.microsoft.com/office/drawing/2014/main" id="{C4A24589-5657-D266-D8B0-9B2934BA7DD0}"/>
              </a:ext>
            </a:extLst>
          </p:cNvPr>
          <p:cNvGraphicFramePr>
            <a:graphicFrameLocks noGrp="1"/>
          </p:cNvGraphicFramePr>
          <p:nvPr>
            <p:extLst>
              <p:ext uri="{D42A27DB-BD31-4B8C-83A1-F6EECF244321}">
                <p14:modId xmlns:p14="http://schemas.microsoft.com/office/powerpoint/2010/main" val="671457325"/>
              </p:ext>
            </p:extLst>
          </p:nvPr>
        </p:nvGraphicFramePr>
        <p:xfrm>
          <a:off x="4809022" y="952981"/>
          <a:ext cx="2513774" cy="1645920"/>
        </p:xfrm>
        <a:graphic>
          <a:graphicData uri="http://schemas.openxmlformats.org/drawingml/2006/table">
            <a:tbl>
              <a:tblPr firstRow="1" bandRow="1">
                <a:tableStyleId>{5940675A-B579-460E-94D1-54222C63F5DA}</a:tableStyleId>
              </a:tblPr>
              <a:tblGrid>
                <a:gridCol w="2513774">
                  <a:extLst>
                    <a:ext uri="{9D8B030D-6E8A-4147-A177-3AD203B41FA5}">
                      <a16:colId xmlns:a16="http://schemas.microsoft.com/office/drawing/2014/main" val="2178331882"/>
                    </a:ext>
                  </a:extLst>
                </a:gridCol>
              </a:tblGrid>
              <a:tr h="184980">
                <a:tc>
                  <a:txBody>
                    <a:bodyPr/>
                    <a:lstStyle/>
                    <a:p>
                      <a:pPr lvl="0" algn="ctr">
                        <a:buNone/>
                      </a:pPr>
                      <a:r>
                        <a:rPr lang="en-US" sz="1200" b="0" i="0" u="none" strike="noStrike" noProof="0" dirty="0" err="1">
                          <a:solidFill>
                            <a:srgbClr val="000000"/>
                          </a:solidFill>
                          <a:latin typeface="Courier New"/>
                        </a:rPr>
                        <a:t>bnez</a:t>
                      </a:r>
                      <a:r>
                        <a:rPr lang="en-US" sz="1200" b="0" i="0" u="none" strike="noStrike" noProof="0" dirty="0">
                          <a:solidFill>
                            <a:srgbClr val="000000"/>
                          </a:solidFill>
                          <a:latin typeface="Courier New"/>
                        </a:rPr>
                        <a:t> t0, loop</a:t>
                      </a:r>
                      <a:endParaRPr lang="en-US" dirty="0"/>
                    </a:p>
                  </a:txBody>
                  <a:tcPr/>
                </a:tc>
                <a:extLst>
                  <a:ext uri="{0D108BD9-81ED-4DB2-BD59-A6C34878D82A}">
                    <a16:rowId xmlns:a16="http://schemas.microsoft.com/office/drawing/2014/main" val="49523531"/>
                  </a:ext>
                </a:extLst>
              </a:tr>
              <a:tr h="184980">
                <a:tc>
                  <a:txBody>
                    <a:bodyPr/>
                    <a:lstStyle/>
                    <a:p>
                      <a:pPr lvl="0" algn="ctr">
                        <a:buNone/>
                      </a:pPr>
                      <a:r>
                        <a:rPr lang="en-US" sz="1200" b="0" i="0" u="none" strike="noStrike" noProof="0" dirty="0" err="1">
                          <a:solidFill>
                            <a:srgbClr val="000000"/>
                          </a:solidFill>
                          <a:latin typeface="Courier New"/>
                        </a:rPr>
                        <a:t>addi</a:t>
                      </a:r>
                      <a:r>
                        <a:rPr lang="en-US" sz="1200" b="0" i="0" u="none" strike="noStrike" noProof="0" dirty="0">
                          <a:solidFill>
                            <a:srgbClr val="000000"/>
                          </a:solidFill>
                          <a:latin typeface="Courier New"/>
                        </a:rPr>
                        <a:t> t0, t0, -4</a:t>
                      </a:r>
                      <a:endParaRPr lang="en-US" dirty="0"/>
                    </a:p>
                  </a:txBody>
                  <a:tcPr/>
                </a:tc>
                <a:extLst>
                  <a:ext uri="{0D108BD9-81ED-4DB2-BD59-A6C34878D82A}">
                    <a16:rowId xmlns:a16="http://schemas.microsoft.com/office/drawing/2014/main" val="1455548914"/>
                  </a:ext>
                </a:extLst>
              </a:tr>
              <a:tr h="184980">
                <a:tc>
                  <a:txBody>
                    <a:bodyPr/>
                    <a:lstStyle/>
                    <a:p>
                      <a:pPr lvl="0" algn="ctr">
                        <a:buNone/>
                      </a:pPr>
                      <a:r>
                        <a:rPr lang="en-US" sz="1200" b="0" i="0" u="none" strike="noStrike" noProof="0" dirty="0" err="1">
                          <a:solidFill>
                            <a:srgbClr val="000000"/>
                          </a:solidFill>
                          <a:latin typeface="Courier New"/>
                        </a:rPr>
                        <a:t>fsw</a:t>
                      </a:r>
                      <a:r>
                        <a:rPr lang="en-US" sz="1200" b="0" i="0" u="none" strike="noStrike" noProof="0" dirty="0">
                          <a:solidFill>
                            <a:srgbClr val="000000"/>
                          </a:solidFill>
                          <a:latin typeface="Courier New"/>
                        </a:rPr>
                        <a:t> f2, -4(t0)</a:t>
                      </a:r>
                      <a:endParaRPr lang="en-US" dirty="0"/>
                    </a:p>
                  </a:txBody>
                  <a:tcPr/>
                </a:tc>
                <a:extLst>
                  <a:ext uri="{0D108BD9-81ED-4DB2-BD59-A6C34878D82A}">
                    <a16:rowId xmlns:a16="http://schemas.microsoft.com/office/drawing/2014/main" val="1422571421"/>
                  </a:ext>
                </a:extLst>
              </a:tr>
              <a:tr h="184980">
                <a:tc>
                  <a:txBody>
                    <a:bodyPr/>
                    <a:lstStyle/>
                    <a:p>
                      <a:pPr lvl="0" algn="ctr">
                        <a:buNone/>
                      </a:pPr>
                      <a:r>
                        <a:rPr lang="en-US" sz="1200" b="0" i="0" u="none" strike="noStrike" noProof="0" dirty="0" err="1">
                          <a:solidFill>
                            <a:srgbClr val="000000"/>
                          </a:solidFill>
                          <a:latin typeface="Courier New"/>
                        </a:rPr>
                        <a:t>fmul.s</a:t>
                      </a:r>
                      <a:r>
                        <a:rPr lang="en-US" sz="1200" b="0" i="0" u="none" strike="noStrike" noProof="0" dirty="0">
                          <a:solidFill>
                            <a:srgbClr val="000000"/>
                          </a:solidFill>
                          <a:latin typeface="Courier New"/>
                        </a:rPr>
                        <a:t> f2, f1, f0</a:t>
                      </a:r>
                      <a:endParaRPr lang="en-US" dirty="0"/>
                    </a:p>
                  </a:txBody>
                  <a:tcPr/>
                </a:tc>
                <a:extLst>
                  <a:ext uri="{0D108BD9-81ED-4DB2-BD59-A6C34878D82A}">
                    <a16:rowId xmlns:a16="http://schemas.microsoft.com/office/drawing/2014/main" val="2533791750"/>
                  </a:ext>
                </a:extLst>
              </a:tr>
              <a:tr h="184980">
                <a:tc>
                  <a:txBody>
                    <a:bodyPr/>
                    <a:lstStyle/>
                    <a:p>
                      <a:pPr lvl="0" algn="ctr">
                        <a:buNone/>
                      </a:pPr>
                      <a:r>
                        <a:rPr lang="en-US" sz="1200" b="0" i="0" u="none" strike="noStrike" noProof="0" dirty="0" err="1">
                          <a:solidFill>
                            <a:srgbClr val="000000"/>
                          </a:solidFill>
                          <a:latin typeface="Courier New"/>
                        </a:rPr>
                        <a:t>flw</a:t>
                      </a:r>
                      <a:r>
                        <a:rPr lang="en-US" sz="1200" b="0" i="0" u="none" strike="noStrike" noProof="0" dirty="0">
                          <a:solidFill>
                            <a:srgbClr val="000000"/>
                          </a:solidFill>
                          <a:latin typeface="Courier New"/>
                        </a:rPr>
                        <a:t> f1, -4(t0)</a:t>
                      </a:r>
                      <a:endParaRPr lang="en-US" dirty="0"/>
                    </a:p>
                  </a:txBody>
                  <a:tcPr/>
                </a:tc>
                <a:extLst>
                  <a:ext uri="{0D108BD9-81ED-4DB2-BD59-A6C34878D82A}">
                    <a16:rowId xmlns:a16="http://schemas.microsoft.com/office/drawing/2014/main" val="258681845"/>
                  </a:ext>
                </a:extLst>
              </a:tr>
              <a:tr h="184980">
                <a:tc>
                  <a:txBody>
                    <a:bodyPr/>
                    <a:lstStyle/>
                    <a:p>
                      <a:pPr lvl="0" algn="ctr">
                        <a:buNone/>
                      </a:pPr>
                      <a:r>
                        <a:rPr lang="en-US" sz="1200" b="0" i="0" u="none" strike="noStrike" noProof="0" dirty="0" err="1">
                          <a:solidFill>
                            <a:srgbClr val="000000"/>
                          </a:solidFill>
                          <a:latin typeface="Courier New"/>
                        </a:rPr>
                        <a:t>bnez</a:t>
                      </a:r>
                      <a:r>
                        <a:rPr lang="en-US" sz="1200" b="0" i="0" u="none" strike="noStrike" noProof="0" dirty="0">
                          <a:solidFill>
                            <a:srgbClr val="000000"/>
                          </a:solidFill>
                          <a:latin typeface="Courier New"/>
                        </a:rPr>
                        <a:t> t0, loop</a:t>
                      </a:r>
                      <a:endParaRPr lang="en-US" dirty="0"/>
                    </a:p>
                  </a:txBody>
                  <a:tcPr/>
                </a:tc>
                <a:extLst>
                  <a:ext uri="{0D108BD9-81ED-4DB2-BD59-A6C34878D82A}">
                    <a16:rowId xmlns:a16="http://schemas.microsoft.com/office/drawing/2014/main" val="3403941772"/>
                  </a:ext>
                </a:extLst>
              </a:tr>
            </a:tbl>
          </a:graphicData>
        </a:graphic>
      </p:graphicFrame>
      <p:graphicFrame>
        <p:nvGraphicFramePr>
          <p:cNvPr id="18" name="Table 17">
            <a:extLst>
              <a:ext uri="{FF2B5EF4-FFF2-40B4-BE49-F238E27FC236}">
                <a16:creationId xmlns:a16="http://schemas.microsoft.com/office/drawing/2014/main" id="{8CD9AD44-5EBC-1BC5-6D02-7CD95E119B14}"/>
              </a:ext>
            </a:extLst>
          </p:cNvPr>
          <p:cNvGraphicFramePr>
            <a:graphicFrameLocks noGrp="1"/>
          </p:cNvGraphicFramePr>
          <p:nvPr>
            <p:extLst>
              <p:ext uri="{D42A27DB-BD31-4B8C-83A1-F6EECF244321}">
                <p14:modId xmlns:p14="http://schemas.microsoft.com/office/powerpoint/2010/main" val="3096180448"/>
              </p:ext>
            </p:extLst>
          </p:nvPr>
        </p:nvGraphicFramePr>
        <p:xfrm>
          <a:off x="8389263" y="471717"/>
          <a:ext cx="2506574" cy="1645920"/>
        </p:xfrm>
        <a:graphic>
          <a:graphicData uri="http://schemas.openxmlformats.org/drawingml/2006/table">
            <a:tbl>
              <a:tblPr firstRow="1" bandRow="1">
                <a:tableStyleId>{5940675A-B579-460E-94D1-54222C63F5DA}</a:tableStyleId>
              </a:tblPr>
              <a:tblGrid>
                <a:gridCol w="350919">
                  <a:extLst>
                    <a:ext uri="{9D8B030D-6E8A-4147-A177-3AD203B41FA5}">
                      <a16:colId xmlns:a16="http://schemas.microsoft.com/office/drawing/2014/main" val="2178331882"/>
                    </a:ext>
                  </a:extLst>
                </a:gridCol>
                <a:gridCol w="631657">
                  <a:extLst>
                    <a:ext uri="{9D8B030D-6E8A-4147-A177-3AD203B41FA5}">
                      <a16:colId xmlns:a16="http://schemas.microsoft.com/office/drawing/2014/main" val="1914369625"/>
                    </a:ext>
                  </a:extLst>
                </a:gridCol>
                <a:gridCol w="761999">
                  <a:extLst>
                    <a:ext uri="{9D8B030D-6E8A-4147-A177-3AD203B41FA5}">
                      <a16:colId xmlns:a16="http://schemas.microsoft.com/office/drawing/2014/main" val="3526426838"/>
                    </a:ext>
                  </a:extLst>
                </a:gridCol>
                <a:gridCol w="761999">
                  <a:extLst>
                    <a:ext uri="{9D8B030D-6E8A-4147-A177-3AD203B41FA5}">
                      <a16:colId xmlns:a16="http://schemas.microsoft.com/office/drawing/2014/main" val="187629775"/>
                    </a:ext>
                  </a:extLst>
                </a:gridCol>
              </a:tblGrid>
              <a:tr h="184980">
                <a:tc>
                  <a:txBody>
                    <a:bodyPr/>
                    <a:lstStyle/>
                    <a:p>
                      <a:pPr algn="ctr"/>
                      <a:r>
                        <a:rPr lang="en-US" sz="1200" dirty="0">
                          <a:latin typeface="Courier New"/>
                        </a:rPr>
                        <a:t>0</a:t>
                      </a:r>
                      <a:endParaRPr lang="en-US" sz="1200" dirty="0" err="1">
                        <a:latin typeface="Courier New"/>
                      </a:endParaRPr>
                    </a:p>
                  </a:txBody>
                  <a:tcPr/>
                </a:tc>
                <a:tc>
                  <a:txBody>
                    <a:bodyPr/>
                    <a:lstStyle/>
                    <a:p>
                      <a:pPr lvl="0" algn="ctr">
                        <a:buNone/>
                      </a:pPr>
                      <a:r>
                        <a:rPr lang="en-US" sz="1200" b="0" i="0" u="none" strike="noStrike" noProof="0" dirty="0">
                          <a:solidFill>
                            <a:srgbClr val="000000"/>
                          </a:solidFill>
                          <a:latin typeface="Courier New"/>
                        </a:rPr>
                        <a:t>FMUL</a:t>
                      </a:r>
                      <a:endParaRPr lang="en-US" dirty="0"/>
                    </a:p>
                  </a:txBody>
                  <a:tcPr/>
                </a:tc>
                <a:tc>
                  <a:txBody>
                    <a:bodyPr/>
                    <a:lstStyle/>
                    <a:p>
                      <a:pPr lvl="0" algn="ctr">
                        <a:buNone/>
                      </a:pPr>
                      <a:r>
                        <a:rPr lang="en-US" sz="1200" b="0" i="0" u="none" strike="noStrike" noProof="0" dirty="0">
                          <a:solidFill>
                            <a:srgbClr val="000000"/>
                          </a:solidFill>
                          <a:latin typeface="Courier New"/>
                        </a:rPr>
                        <a:t>F2</a:t>
                      </a:r>
                      <a:endParaRPr lang="en-US" dirty="0"/>
                    </a:p>
                  </a:txBody>
                  <a:tcPr/>
                </a:tc>
                <a:tc>
                  <a:txBody>
                    <a:bodyPr/>
                    <a:lstStyle/>
                    <a:p>
                      <a:pPr lvl="0" algn="ctr">
                        <a:buNone/>
                      </a:pPr>
                      <a:endParaRPr lang="en-US" sz="1200" dirty="0">
                        <a:latin typeface="Courier New"/>
                      </a:endParaRPr>
                    </a:p>
                  </a:txBody>
                  <a:tcPr/>
                </a:tc>
                <a:extLst>
                  <a:ext uri="{0D108BD9-81ED-4DB2-BD59-A6C34878D82A}">
                    <a16:rowId xmlns:a16="http://schemas.microsoft.com/office/drawing/2014/main" val="49523531"/>
                  </a:ext>
                </a:extLst>
              </a:tr>
              <a:tr h="184980">
                <a:tc>
                  <a:txBody>
                    <a:bodyPr/>
                    <a:lstStyle/>
                    <a:p>
                      <a:pPr algn="ctr"/>
                      <a:r>
                        <a:rPr lang="en-US" sz="1200" dirty="0">
                          <a:latin typeface="Courier New"/>
                        </a:rPr>
                        <a:t>1</a:t>
                      </a:r>
                      <a:endParaRPr lang="en-US" sz="1200" dirty="0" err="1">
                        <a:latin typeface="Courier New"/>
                      </a:endParaRPr>
                    </a:p>
                  </a:txBody>
                  <a:tcPr/>
                </a:tc>
                <a:tc>
                  <a:txBody>
                    <a:bodyPr/>
                    <a:lstStyle/>
                    <a:p>
                      <a:pPr lvl="0" algn="ctr">
                        <a:buNone/>
                      </a:pPr>
                      <a:r>
                        <a:rPr lang="en-US" sz="1200" b="0" i="0" u="none" strike="noStrike" noProof="0" dirty="0">
                          <a:solidFill>
                            <a:srgbClr val="000000"/>
                          </a:solidFill>
                          <a:latin typeface="Courier New"/>
                        </a:rPr>
                        <a:t>FSW</a:t>
                      </a:r>
                      <a:endParaRPr lang="en-US" dirty="0"/>
                    </a:p>
                  </a:txBody>
                  <a:tcPr/>
                </a:tc>
                <a:tc>
                  <a:txBody>
                    <a:bodyPr/>
                    <a:lstStyle/>
                    <a:p>
                      <a:pPr lvl="0" algn="ctr">
                        <a:buNone/>
                      </a:pPr>
                      <a:r>
                        <a:rPr lang="en-US" sz="1200" b="0" i="0" u="none" strike="noStrike" noProof="0" dirty="0">
                          <a:solidFill>
                            <a:srgbClr val="000000"/>
                          </a:solidFill>
                          <a:latin typeface="Courier New"/>
                        </a:rPr>
                        <a:t>Mem[0]</a:t>
                      </a:r>
                      <a:endParaRPr lang="en-US" dirty="0"/>
                    </a:p>
                  </a:txBody>
                  <a:tcPr/>
                </a:tc>
                <a:tc>
                  <a:txBody>
                    <a:bodyPr/>
                    <a:lstStyle/>
                    <a:p>
                      <a:pPr lvl="0" algn="ctr">
                        <a:buNone/>
                      </a:pPr>
                      <a:r>
                        <a:rPr lang="en-US" sz="1000" b="0" i="0" u="none" strike="noStrike" noProof="0" dirty="0">
                          <a:solidFill>
                            <a:srgbClr val="000000"/>
                          </a:solidFill>
                          <a:latin typeface="Courier New"/>
                        </a:rPr>
                        <a:t>F2/ROB0</a:t>
                      </a:r>
                      <a:endParaRPr lang="en-US" dirty="0"/>
                    </a:p>
                  </a:txBody>
                  <a:tcPr/>
                </a:tc>
                <a:extLst>
                  <a:ext uri="{0D108BD9-81ED-4DB2-BD59-A6C34878D82A}">
                    <a16:rowId xmlns:a16="http://schemas.microsoft.com/office/drawing/2014/main" val="1455548914"/>
                  </a:ext>
                </a:extLst>
              </a:tr>
              <a:tr h="184980">
                <a:tc>
                  <a:txBody>
                    <a:bodyPr/>
                    <a:lstStyle/>
                    <a:p>
                      <a:pPr algn="ctr"/>
                      <a:r>
                        <a:rPr lang="en-US" sz="1200" dirty="0">
                          <a:latin typeface="Courier New"/>
                        </a:rPr>
                        <a:t>2</a:t>
                      </a:r>
                      <a:endParaRPr lang="en-US" sz="1200" dirty="0" err="1">
                        <a:latin typeface="Courier New"/>
                      </a:endParaRPr>
                    </a:p>
                  </a:txBody>
                  <a:tcPr/>
                </a:tc>
                <a:tc>
                  <a:txBody>
                    <a:bodyPr/>
                    <a:lstStyle/>
                    <a:p>
                      <a:pPr lvl="0" algn="ctr">
                        <a:buNone/>
                      </a:pPr>
                      <a:r>
                        <a:rPr lang="en-US" sz="1200" b="0" i="0" u="none" strike="noStrike" noProof="0" dirty="0">
                          <a:solidFill>
                            <a:srgbClr val="000000"/>
                          </a:solidFill>
                          <a:latin typeface="Courier New"/>
                        </a:rPr>
                        <a:t>ADDI</a:t>
                      </a:r>
                      <a:endParaRPr lang="en-US" dirty="0"/>
                    </a:p>
                  </a:txBody>
                  <a:tcPr/>
                </a:tc>
                <a:tc>
                  <a:txBody>
                    <a:bodyPr/>
                    <a:lstStyle/>
                    <a:p>
                      <a:pPr lvl="0" algn="ctr">
                        <a:buNone/>
                      </a:pPr>
                      <a:r>
                        <a:rPr lang="en-US" sz="1000" b="0" i="0" u="none" strike="noStrike" noProof="0" dirty="0">
                          <a:solidFill>
                            <a:srgbClr val="000000"/>
                          </a:solidFill>
                          <a:latin typeface="Courier New"/>
                        </a:rPr>
                        <a:t>T0</a:t>
                      </a:r>
                      <a:endParaRPr lang="en-US" dirty="0"/>
                    </a:p>
                  </a:txBody>
                  <a:tcPr/>
                </a:tc>
                <a:tc>
                  <a:txBody>
                    <a:bodyPr/>
                    <a:lstStyle/>
                    <a:p>
                      <a:pPr lvl="0" algn="ctr">
                        <a:buNone/>
                      </a:pPr>
                      <a:endParaRPr lang="en-US" sz="1000" b="0" i="0" u="none" strike="noStrike" noProof="0" dirty="0">
                        <a:solidFill>
                          <a:srgbClr val="000000"/>
                        </a:solidFill>
                        <a:latin typeface="Courier New"/>
                      </a:endParaRPr>
                    </a:p>
                  </a:txBody>
                  <a:tcPr/>
                </a:tc>
                <a:extLst>
                  <a:ext uri="{0D108BD9-81ED-4DB2-BD59-A6C34878D82A}">
                    <a16:rowId xmlns:a16="http://schemas.microsoft.com/office/drawing/2014/main" val="1422571421"/>
                  </a:ext>
                </a:extLst>
              </a:tr>
              <a:tr h="184980">
                <a:tc>
                  <a:txBody>
                    <a:bodyPr/>
                    <a:lstStyle/>
                    <a:p>
                      <a:pPr algn="ctr"/>
                      <a:r>
                        <a:rPr lang="en-US" sz="1200" dirty="0">
                          <a:latin typeface="Courier New"/>
                        </a:rPr>
                        <a:t>3</a:t>
                      </a:r>
                      <a:endParaRPr lang="en-US" sz="1200" dirty="0" err="1">
                        <a:latin typeface="Courier New"/>
                      </a:endParaRPr>
                    </a:p>
                  </a:txBody>
                  <a:tcPr/>
                </a:tc>
                <a:tc>
                  <a:txBody>
                    <a:bodyPr/>
                    <a:lstStyle/>
                    <a:p>
                      <a:pPr lvl="0" algn="ctr">
                        <a:buNone/>
                      </a:pPr>
                      <a:endParaRPr lang="en-US" sz="1200" dirty="0">
                        <a:latin typeface="Courier New"/>
                      </a:endParaRPr>
                    </a:p>
                  </a:txBody>
                  <a:tcPr/>
                </a:tc>
                <a:tc>
                  <a:txBody>
                    <a:bodyPr/>
                    <a:lstStyle/>
                    <a:p>
                      <a:pPr lvl="0" algn="ctr">
                        <a:buNone/>
                      </a:pPr>
                      <a:endParaRPr lang="en-US" sz="1000" dirty="0">
                        <a:latin typeface="Courier New"/>
                      </a:endParaRPr>
                    </a:p>
                  </a:txBody>
                  <a:tcPr/>
                </a:tc>
                <a:tc>
                  <a:txBody>
                    <a:bodyPr/>
                    <a:lstStyle/>
                    <a:p>
                      <a:pPr lvl="0" algn="ctr">
                        <a:buNone/>
                      </a:pPr>
                      <a:endParaRPr lang="en-US" sz="1200" dirty="0">
                        <a:latin typeface="Courier New"/>
                      </a:endParaRPr>
                    </a:p>
                  </a:txBody>
                  <a:tcPr/>
                </a:tc>
                <a:extLst>
                  <a:ext uri="{0D108BD9-81ED-4DB2-BD59-A6C34878D82A}">
                    <a16:rowId xmlns:a16="http://schemas.microsoft.com/office/drawing/2014/main" val="2533791750"/>
                  </a:ext>
                </a:extLst>
              </a:tr>
              <a:tr h="184980">
                <a:tc>
                  <a:txBody>
                    <a:bodyPr/>
                    <a:lstStyle/>
                    <a:p>
                      <a:pPr algn="ctr"/>
                      <a:r>
                        <a:rPr lang="en-US" sz="1200" dirty="0">
                          <a:latin typeface="Courier New"/>
                        </a:rPr>
                        <a:t>4</a:t>
                      </a:r>
                      <a:endParaRPr lang="en-US" sz="1200" dirty="0" err="1">
                        <a:latin typeface="Courier New"/>
                      </a:endParaRPr>
                    </a:p>
                  </a:txBody>
                  <a:tcPr/>
                </a:tc>
                <a:tc>
                  <a:txBody>
                    <a:bodyPr/>
                    <a:lstStyle/>
                    <a:p>
                      <a:pPr lvl="0" algn="ctr">
                        <a:buNone/>
                      </a:pPr>
                      <a:endParaRPr lang="en-US" sz="1200" dirty="0">
                        <a:latin typeface="Courier New"/>
                      </a:endParaRPr>
                    </a:p>
                  </a:txBody>
                  <a:tcPr/>
                </a:tc>
                <a:tc>
                  <a:txBody>
                    <a:bodyPr/>
                    <a:lstStyle/>
                    <a:p>
                      <a:pPr lvl="0" algn="ctr">
                        <a:buNone/>
                      </a:pPr>
                      <a:endParaRPr lang="en-US" sz="1200" dirty="0">
                        <a:latin typeface="Courier New"/>
                      </a:endParaRPr>
                    </a:p>
                  </a:txBody>
                  <a:tcPr/>
                </a:tc>
                <a:tc>
                  <a:txBody>
                    <a:bodyPr/>
                    <a:lstStyle/>
                    <a:p>
                      <a:pPr lvl="0" algn="ctr">
                        <a:buNone/>
                      </a:pPr>
                      <a:endParaRPr lang="en-US" sz="1200" dirty="0">
                        <a:latin typeface="Courier New"/>
                      </a:endParaRPr>
                    </a:p>
                  </a:txBody>
                  <a:tcPr/>
                </a:tc>
                <a:extLst>
                  <a:ext uri="{0D108BD9-81ED-4DB2-BD59-A6C34878D82A}">
                    <a16:rowId xmlns:a16="http://schemas.microsoft.com/office/drawing/2014/main" val="258681845"/>
                  </a:ext>
                </a:extLst>
              </a:tr>
              <a:tr h="184980">
                <a:tc>
                  <a:txBody>
                    <a:bodyPr/>
                    <a:lstStyle/>
                    <a:p>
                      <a:pPr algn="ctr"/>
                      <a:r>
                        <a:rPr lang="en-US" sz="1200" dirty="0">
                          <a:latin typeface="Courier New"/>
                        </a:rPr>
                        <a:t>5</a:t>
                      </a:r>
                      <a:endParaRPr lang="en-US" sz="1200" dirty="0" err="1">
                        <a:latin typeface="Courier New"/>
                      </a:endParaRPr>
                    </a:p>
                  </a:txBody>
                  <a:tcPr/>
                </a:tc>
                <a:tc>
                  <a:txBody>
                    <a:bodyPr/>
                    <a:lstStyle/>
                    <a:p>
                      <a:pPr lvl="0" algn="ctr">
                        <a:buNone/>
                      </a:pPr>
                      <a:endParaRPr lang="en-US" sz="1200" dirty="0">
                        <a:latin typeface="Courier New"/>
                      </a:endParaRPr>
                    </a:p>
                  </a:txBody>
                  <a:tcPr/>
                </a:tc>
                <a:tc>
                  <a:txBody>
                    <a:bodyPr/>
                    <a:lstStyle/>
                    <a:p>
                      <a:pPr lvl="0" algn="ctr">
                        <a:buNone/>
                      </a:pPr>
                      <a:endParaRPr lang="en-US" sz="1200" dirty="0">
                        <a:latin typeface="Courier New"/>
                      </a:endParaRPr>
                    </a:p>
                  </a:txBody>
                  <a:tcPr/>
                </a:tc>
                <a:tc>
                  <a:txBody>
                    <a:bodyPr/>
                    <a:lstStyle/>
                    <a:p>
                      <a:pPr lvl="0" algn="ctr">
                        <a:buNone/>
                      </a:pPr>
                      <a:endParaRPr lang="en-US" sz="1200" dirty="0">
                        <a:latin typeface="Courier New"/>
                      </a:endParaRPr>
                    </a:p>
                  </a:txBody>
                  <a:tcPr/>
                </a:tc>
                <a:extLst>
                  <a:ext uri="{0D108BD9-81ED-4DB2-BD59-A6C34878D82A}">
                    <a16:rowId xmlns:a16="http://schemas.microsoft.com/office/drawing/2014/main" val="3403941772"/>
                  </a:ext>
                </a:extLst>
              </a:tr>
            </a:tbl>
          </a:graphicData>
        </a:graphic>
      </p:graphicFrame>
      <p:graphicFrame>
        <p:nvGraphicFramePr>
          <p:cNvPr id="19" name="Table 18">
            <a:extLst>
              <a:ext uri="{FF2B5EF4-FFF2-40B4-BE49-F238E27FC236}">
                <a16:creationId xmlns:a16="http://schemas.microsoft.com/office/drawing/2014/main" id="{128DD0B6-68C3-3483-0EF5-D406070EBABA}"/>
              </a:ext>
            </a:extLst>
          </p:cNvPr>
          <p:cNvGraphicFramePr>
            <a:graphicFrameLocks noGrp="1"/>
          </p:cNvGraphicFramePr>
          <p:nvPr>
            <p:extLst>
              <p:ext uri="{D42A27DB-BD31-4B8C-83A1-F6EECF244321}">
                <p14:modId xmlns:p14="http://schemas.microsoft.com/office/powerpoint/2010/main" val="3162955269"/>
              </p:ext>
            </p:extLst>
          </p:nvPr>
        </p:nvGraphicFramePr>
        <p:xfrm>
          <a:off x="10116552" y="3368842"/>
          <a:ext cx="1614226" cy="1097280"/>
        </p:xfrm>
        <a:graphic>
          <a:graphicData uri="http://schemas.openxmlformats.org/drawingml/2006/table">
            <a:tbl>
              <a:tblPr firstRow="1" bandRow="1">
                <a:tableStyleId>{5940675A-B579-460E-94D1-54222C63F5DA}</a:tableStyleId>
              </a:tblPr>
              <a:tblGrid>
                <a:gridCol w="467278">
                  <a:extLst>
                    <a:ext uri="{9D8B030D-6E8A-4147-A177-3AD203B41FA5}">
                      <a16:colId xmlns:a16="http://schemas.microsoft.com/office/drawing/2014/main" val="4141603458"/>
                    </a:ext>
                  </a:extLst>
                </a:gridCol>
                <a:gridCol w="541617">
                  <a:extLst>
                    <a:ext uri="{9D8B030D-6E8A-4147-A177-3AD203B41FA5}">
                      <a16:colId xmlns:a16="http://schemas.microsoft.com/office/drawing/2014/main" val="4160728081"/>
                    </a:ext>
                  </a:extLst>
                </a:gridCol>
                <a:gridCol w="605331">
                  <a:extLst>
                    <a:ext uri="{9D8B030D-6E8A-4147-A177-3AD203B41FA5}">
                      <a16:colId xmlns:a16="http://schemas.microsoft.com/office/drawing/2014/main" val="3408778751"/>
                    </a:ext>
                  </a:extLst>
                </a:gridCol>
              </a:tblGrid>
              <a:tr h="171790">
                <a:tc>
                  <a:txBody>
                    <a:bodyPr/>
                    <a:lstStyle/>
                    <a:p>
                      <a:pPr algn="ctr"/>
                      <a:r>
                        <a:rPr lang="en-US" sz="1200" dirty="0">
                          <a:latin typeface="Arial"/>
                        </a:rPr>
                        <a:t>F0</a:t>
                      </a:r>
                    </a:p>
                  </a:txBody>
                  <a:tcPr/>
                </a:tc>
                <a:tc>
                  <a:txBody>
                    <a:bodyPr/>
                    <a:lstStyle/>
                    <a:p>
                      <a:pPr lvl="0" algn="ctr">
                        <a:buNone/>
                      </a:pPr>
                      <a:r>
                        <a:rPr lang="en-US" sz="1200" dirty="0">
                          <a:latin typeface="Arial"/>
                        </a:rPr>
                        <a:t>10</a:t>
                      </a:r>
                    </a:p>
                  </a:txBody>
                  <a:tcPr/>
                </a:tc>
                <a:tc>
                  <a:txBody>
                    <a:bodyPr/>
                    <a:lstStyle/>
                    <a:p>
                      <a:pPr lvl="0" algn="ctr">
                        <a:buNone/>
                      </a:pPr>
                      <a:endParaRPr lang="en-US" sz="1200" dirty="0">
                        <a:latin typeface="Arial"/>
                      </a:endParaRPr>
                    </a:p>
                  </a:txBody>
                  <a:tcPr/>
                </a:tc>
                <a:extLst>
                  <a:ext uri="{0D108BD9-81ED-4DB2-BD59-A6C34878D82A}">
                    <a16:rowId xmlns:a16="http://schemas.microsoft.com/office/drawing/2014/main" val="187687787"/>
                  </a:ext>
                </a:extLst>
              </a:tr>
              <a:tr h="171790">
                <a:tc>
                  <a:txBody>
                    <a:bodyPr/>
                    <a:lstStyle/>
                    <a:p>
                      <a:pPr algn="ctr"/>
                      <a:r>
                        <a:rPr lang="en-US" sz="1200" dirty="0">
                          <a:latin typeface="Arial"/>
                        </a:rPr>
                        <a:t>F1</a:t>
                      </a:r>
                      <a:endParaRPr lang="en-US" sz="1200" dirty="0" err="1">
                        <a:latin typeface="Arial"/>
                      </a:endParaRPr>
                    </a:p>
                  </a:txBody>
                  <a:tcPr/>
                </a:tc>
                <a:tc>
                  <a:txBody>
                    <a:bodyPr/>
                    <a:lstStyle/>
                    <a:p>
                      <a:pPr lvl="0" algn="ctr">
                        <a:buNone/>
                      </a:pPr>
                      <a:r>
                        <a:rPr lang="en-US" sz="1200" dirty="0">
                          <a:latin typeface="Arial"/>
                        </a:rPr>
                        <a:t>2</a:t>
                      </a:r>
                    </a:p>
                  </a:txBody>
                  <a:tcPr/>
                </a:tc>
                <a:tc>
                  <a:txBody>
                    <a:bodyPr/>
                    <a:lstStyle/>
                    <a:p>
                      <a:pPr lvl="0" algn="ctr">
                        <a:buNone/>
                      </a:pPr>
                      <a:endParaRPr lang="en-US" sz="1200" dirty="0">
                        <a:latin typeface="Arial"/>
                      </a:endParaRPr>
                    </a:p>
                  </a:txBody>
                  <a:tcPr/>
                </a:tc>
                <a:extLst>
                  <a:ext uri="{0D108BD9-81ED-4DB2-BD59-A6C34878D82A}">
                    <a16:rowId xmlns:a16="http://schemas.microsoft.com/office/drawing/2014/main" val="1177376357"/>
                  </a:ext>
                </a:extLst>
              </a:tr>
              <a:tr h="171790">
                <a:tc>
                  <a:txBody>
                    <a:bodyPr/>
                    <a:lstStyle/>
                    <a:p>
                      <a:pPr algn="ctr"/>
                      <a:r>
                        <a:rPr lang="en-US" sz="1200" dirty="0">
                          <a:latin typeface="Arial"/>
                        </a:rPr>
                        <a:t>F2</a:t>
                      </a:r>
                      <a:endParaRPr lang="en-US" sz="1200" dirty="0" err="1">
                        <a:latin typeface="Arial"/>
                      </a:endParaRPr>
                    </a:p>
                  </a:txBody>
                  <a:tcPr/>
                </a:tc>
                <a:tc>
                  <a:txBody>
                    <a:bodyPr/>
                    <a:lstStyle/>
                    <a:p>
                      <a:pPr lvl="0" algn="ctr">
                        <a:buNone/>
                      </a:pPr>
                      <a:r>
                        <a:rPr lang="en-US" sz="1200" dirty="0">
                          <a:latin typeface="Arial"/>
                        </a:rPr>
                        <a:t>10</a:t>
                      </a:r>
                    </a:p>
                  </a:txBody>
                  <a:tcPr/>
                </a:tc>
                <a:tc>
                  <a:txBody>
                    <a:bodyPr/>
                    <a:lstStyle/>
                    <a:p>
                      <a:pPr lvl="0" algn="ctr">
                        <a:buNone/>
                      </a:pPr>
                      <a:r>
                        <a:rPr lang="en-US" sz="1200" dirty="0">
                          <a:latin typeface="Arial"/>
                        </a:rPr>
                        <a:t>ROB0</a:t>
                      </a:r>
                    </a:p>
                  </a:txBody>
                  <a:tcPr/>
                </a:tc>
                <a:extLst>
                  <a:ext uri="{0D108BD9-81ED-4DB2-BD59-A6C34878D82A}">
                    <a16:rowId xmlns:a16="http://schemas.microsoft.com/office/drawing/2014/main" val="3954083347"/>
                  </a:ext>
                </a:extLst>
              </a:tr>
              <a:tr h="171790">
                <a:tc>
                  <a:txBody>
                    <a:bodyPr/>
                    <a:lstStyle/>
                    <a:p>
                      <a:pPr algn="ctr"/>
                      <a:r>
                        <a:rPr lang="en-US" sz="1200" dirty="0">
                          <a:latin typeface="Arial"/>
                        </a:rPr>
                        <a:t>T0</a:t>
                      </a:r>
                      <a:endParaRPr lang="en-US" sz="1200" dirty="0" err="1">
                        <a:latin typeface="Arial"/>
                      </a:endParaRPr>
                    </a:p>
                  </a:txBody>
                  <a:tcPr/>
                </a:tc>
                <a:tc>
                  <a:txBody>
                    <a:bodyPr/>
                    <a:lstStyle/>
                    <a:p>
                      <a:pPr lvl="0" algn="ctr">
                        <a:buNone/>
                      </a:pPr>
                      <a:r>
                        <a:rPr lang="en-US" sz="1200" dirty="0">
                          <a:latin typeface="Arial"/>
                        </a:rPr>
                        <a:t>4</a:t>
                      </a:r>
                    </a:p>
                  </a:txBody>
                  <a:tcPr/>
                </a:tc>
                <a:tc>
                  <a:txBody>
                    <a:bodyPr/>
                    <a:lstStyle/>
                    <a:p>
                      <a:pPr lvl="0" algn="ctr">
                        <a:buNone/>
                      </a:pPr>
                      <a:r>
                        <a:rPr lang="en-US" sz="1200" dirty="0">
                          <a:latin typeface="Arial"/>
                        </a:rPr>
                        <a:t>ROB2</a:t>
                      </a:r>
                    </a:p>
                  </a:txBody>
                  <a:tcPr/>
                </a:tc>
                <a:extLst>
                  <a:ext uri="{0D108BD9-81ED-4DB2-BD59-A6C34878D82A}">
                    <a16:rowId xmlns:a16="http://schemas.microsoft.com/office/drawing/2014/main" val="566660208"/>
                  </a:ext>
                </a:extLst>
              </a:tr>
            </a:tbl>
          </a:graphicData>
        </a:graphic>
      </p:graphicFrame>
      <p:graphicFrame>
        <p:nvGraphicFramePr>
          <p:cNvPr id="20" name="Table 19">
            <a:extLst>
              <a:ext uri="{FF2B5EF4-FFF2-40B4-BE49-F238E27FC236}">
                <a16:creationId xmlns:a16="http://schemas.microsoft.com/office/drawing/2014/main" id="{34701F64-F1E4-E39D-27CC-B6DD37544218}"/>
              </a:ext>
            </a:extLst>
          </p:cNvPr>
          <p:cNvGraphicFramePr>
            <a:graphicFrameLocks noGrp="1"/>
          </p:cNvGraphicFramePr>
          <p:nvPr>
            <p:extLst>
              <p:ext uri="{D42A27DB-BD31-4B8C-83A1-F6EECF244321}">
                <p14:modId xmlns:p14="http://schemas.microsoft.com/office/powerpoint/2010/main" val="3738935725"/>
              </p:ext>
            </p:extLst>
          </p:nvPr>
        </p:nvGraphicFramePr>
        <p:xfrm>
          <a:off x="6473390" y="4191481"/>
          <a:ext cx="2707104" cy="822960"/>
        </p:xfrm>
        <a:graphic>
          <a:graphicData uri="http://schemas.openxmlformats.org/drawingml/2006/table">
            <a:tbl>
              <a:tblPr firstRow="1" bandRow="1">
                <a:tableStyleId>{5940675A-B579-460E-94D1-54222C63F5DA}</a:tableStyleId>
              </a:tblPr>
              <a:tblGrid>
                <a:gridCol w="676776">
                  <a:extLst>
                    <a:ext uri="{9D8B030D-6E8A-4147-A177-3AD203B41FA5}">
                      <a16:colId xmlns:a16="http://schemas.microsoft.com/office/drawing/2014/main" val="3195577250"/>
                    </a:ext>
                  </a:extLst>
                </a:gridCol>
                <a:gridCol w="676776">
                  <a:extLst>
                    <a:ext uri="{9D8B030D-6E8A-4147-A177-3AD203B41FA5}">
                      <a16:colId xmlns:a16="http://schemas.microsoft.com/office/drawing/2014/main" val="4188564357"/>
                    </a:ext>
                  </a:extLst>
                </a:gridCol>
                <a:gridCol w="676776">
                  <a:extLst>
                    <a:ext uri="{9D8B030D-6E8A-4147-A177-3AD203B41FA5}">
                      <a16:colId xmlns:a16="http://schemas.microsoft.com/office/drawing/2014/main" val="1616240692"/>
                    </a:ext>
                  </a:extLst>
                </a:gridCol>
                <a:gridCol w="676776">
                  <a:extLst>
                    <a:ext uri="{9D8B030D-6E8A-4147-A177-3AD203B41FA5}">
                      <a16:colId xmlns:a16="http://schemas.microsoft.com/office/drawing/2014/main" val="1103167206"/>
                    </a:ext>
                  </a:extLst>
                </a:gridCol>
              </a:tblGrid>
              <a:tr h="123546">
                <a:tc>
                  <a:txBody>
                    <a:bodyPr/>
                    <a:lstStyle/>
                    <a:p>
                      <a:pPr algn="ctr"/>
                      <a:r>
                        <a:rPr lang="en-US" sz="1200" dirty="0">
                          <a:latin typeface="Arial"/>
                        </a:rPr>
                        <a:t>ADDI</a:t>
                      </a:r>
                    </a:p>
                  </a:txBody>
                  <a:tcPr/>
                </a:tc>
                <a:tc>
                  <a:txBody>
                    <a:bodyPr/>
                    <a:lstStyle/>
                    <a:p>
                      <a:pPr lvl="0" algn="ctr">
                        <a:buNone/>
                      </a:pPr>
                      <a:r>
                        <a:rPr lang="en-US" sz="1200" dirty="0">
                          <a:latin typeface="Arial"/>
                        </a:rPr>
                        <a:t>4</a:t>
                      </a:r>
                    </a:p>
                  </a:txBody>
                  <a:tcPr/>
                </a:tc>
                <a:tc>
                  <a:txBody>
                    <a:bodyPr/>
                    <a:lstStyle/>
                    <a:p>
                      <a:pPr lvl="0" algn="ctr">
                        <a:buNone/>
                      </a:pPr>
                      <a:r>
                        <a:rPr lang="en-US" sz="1200" dirty="0">
                          <a:latin typeface="Arial"/>
                        </a:rPr>
                        <a:t>-4</a:t>
                      </a:r>
                    </a:p>
                  </a:txBody>
                  <a:tcPr/>
                </a:tc>
                <a:tc>
                  <a:txBody>
                    <a:bodyPr/>
                    <a:lstStyle/>
                    <a:p>
                      <a:pPr lvl="0" algn="ctr">
                        <a:buNone/>
                      </a:pPr>
                      <a:r>
                        <a:rPr lang="en-US" sz="1200" dirty="0">
                          <a:latin typeface="Arial"/>
                        </a:rPr>
                        <a:t>ROB2</a:t>
                      </a:r>
                    </a:p>
                  </a:txBody>
                  <a:tcPr/>
                </a:tc>
                <a:extLst>
                  <a:ext uri="{0D108BD9-81ED-4DB2-BD59-A6C34878D82A}">
                    <a16:rowId xmlns:a16="http://schemas.microsoft.com/office/drawing/2014/main" val="3558929166"/>
                  </a:ext>
                </a:extLst>
              </a:tr>
              <a:tr h="123546">
                <a:tc>
                  <a:txBody>
                    <a:bodyPr/>
                    <a:lstStyle/>
                    <a:p>
                      <a:pPr algn="ctr"/>
                      <a:endParaRPr lang="en-US" sz="1200" dirty="0" err="1">
                        <a:latin typeface="Arial"/>
                      </a:endParaRPr>
                    </a:p>
                  </a:txBody>
                  <a:tcPr/>
                </a:tc>
                <a:tc>
                  <a:txBody>
                    <a:bodyPr/>
                    <a:lstStyle/>
                    <a:p>
                      <a:pPr lvl="0" algn="ctr">
                        <a:buNone/>
                      </a:pPr>
                      <a:endParaRPr lang="en-US" sz="1200" dirty="0">
                        <a:latin typeface="Arial"/>
                      </a:endParaRPr>
                    </a:p>
                  </a:txBody>
                  <a:tcPr/>
                </a:tc>
                <a:tc>
                  <a:txBody>
                    <a:bodyPr/>
                    <a:lstStyle/>
                    <a:p>
                      <a:pPr lvl="0" algn="ctr">
                        <a:buNone/>
                      </a:pPr>
                      <a:endParaRPr lang="en-US" sz="1200" dirty="0">
                        <a:latin typeface="Arial"/>
                      </a:endParaRPr>
                    </a:p>
                  </a:txBody>
                  <a:tcPr/>
                </a:tc>
                <a:tc>
                  <a:txBody>
                    <a:bodyPr/>
                    <a:lstStyle/>
                    <a:p>
                      <a:pPr lvl="0" algn="ctr">
                        <a:buNone/>
                      </a:pPr>
                      <a:endParaRPr lang="en-US" sz="1200" dirty="0">
                        <a:latin typeface="Arial"/>
                      </a:endParaRPr>
                    </a:p>
                  </a:txBody>
                  <a:tcPr/>
                </a:tc>
                <a:extLst>
                  <a:ext uri="{0D108BD9-81ED-4DB2-BD59-A6C34878D82A}">
                    <a16:rowId xmlns:a16="http://schemas.microsoft.com/office/drawing/2014/main" val="2748695123"/>
                  </a:ext>
                </a:extLst>
              </a:tr>
              <a:tr h="123546">
                <a:tc>
                  <a:txBody>
                    <a:bodyPr/>
                    <a:lstStyle/>
                    <a:p>
                      <a:pPr algn="ctr"/>
                      <a:endParaRPr lang="en-US" sz="1200" dirty="0" err="1">
                        <a:latin typeface="Arial"/>
                      </a:endParaRPr>
                    </a:p>
                  </a:txBody>
                  <a:tcPr/>
                </a:tc>
                <a:tc>
                  <a:txBody>
                    <a:bodyPr/>
                    <a:lstStyle/>
                    <a:p>
                      <a:pPr lvl="0" algn="ctr">
                        <a:buNone/>
                      </a:pPr>
                      <a:endParaRPr lang="en-US" sz="1200" dirty="0">
                        <a:latin typeface="Arial"/>
                      </a:endParaRPr>
                    </a:p>
                  </a:txBody>
                  <a:tcPr/>
                </a:tc>
                <a:tc>
                  <a:txBody>
                    <a:bodyPr/>
                    <a:lstStyle/>
                    <a:p>
                      <a:pPr lvl="0" algn="ctr">
                        <a:buNone/>
                      </a:pPr>
                      <a:endParaRPr lang="en-US" sz="1200" dirty="0">
                        <a:latin typeface="Arial"/>
                      </a:endParaRPr>
                    </a:p>
                  </a:txBody>
                  <a:tcPr/>
                </a:tc>
                <a:tc>
                  <a:txBody>
                    <a:bodyPr/>
                    <a:lstStyle/>
                    <a:p>
                      <a:pPr lvl="0" algn="ctr">
                        <a:buNone/>
                      </a:pPr>
                      <a:endParaRPr lang="en-US" sz="1200" dirty="0">
                        <a:latin typeface="Arial"/>
                      </a:endParaRPr>
                    </a:p>
                  </a:txBody>
                  <a:tcPr/>
                </a:tc>
                <a:extLst>
                  <a:ext uri="{0D108BD9-81ED-4DB2-BD59-A6C34878D82A}">
                    <a16:rowId xmlns:a16="http://schemas.microsoft.com/office/drawing/2014/main" val="2981881640"/>
                  </a:ext>
                </a:extLst>
              </a:tr>
            </a:tbl>
          </a:graphicData>
        </a:graphic>
      </p:graphicFrame>
      <p:sp>
        <p:nvSpPr>
          <p:cNvPr id="21" name="TextBox 20">
            <a:extLst>
              <a:ext uri="{FF2B5EF4-FFF2-40B4-BE49-F238E27FC236}">
                <a16:creationId xmlns:a16="http://schemas.microsoft.com/office/drawing/2014/main" id="{4C013828-C929-82F7-3AFC-528CCD402120}"/>
              </a:ext>
            </a:extLst>
          </p:cNvPr>
          <p:cNvSpPr txBox="1"/>
          <p:nvPr/>
        </p:nvSpPr>
        <p:spPr>
          <a:xfrm>
            <a:off x="3196461" y="5567504"/>
            <a:ext cx="2511845" cy="369332"/>
          </a:xfrm>
          <a:prstGeom prst="rect">
            <a:avLst/>
          </a:prstGeom>
          <a:noFill/>
          <a:ln w="12700">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t>FP ALU</a:t>
            </a:r>
          </a:p>
        </p:txBody>
      </p:sp>
      <p:sp>
        <p:nvSpPr>
          <p:cNvPr id="22" name="TextBox 21">
            <a:extLst>
              <a:ext uri="{FF2B5EF4-FFF2-40B4-BE49-F238E27FC236}">
                <a16:creationId xmlns:a16="http://schemas.microsoft.com/office/drawing/2014/main" id="{CA5F43D9-A824-D506-BAEE-3CD92E0DE16D}"/>
              </a:ext>
            </a:extLst>
          </p:cNvPr>
          <p:cNvSpPr txBox="1"/>
          <p:nvPr/>
        </p:nvSpPr>
        <p:spPr>
          <a:xfrm>
            <a:off x="6615434" y="5567504"/>
            <a:ext cx="2511845" cy="369332"/>
          </a:xfrm>
          <a:prstGeom prst="rect">
            <a:avLst/>
          </a:prstGeom>
          <a:noFill/>
          <a:ln w="12700">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t>Int ALU</a:t>
            </a:r>
          </a:p>
        </p:txBody>
      </p:sp>
      <p:sp>
        <p:nvSpPr>
          <p:cNvPr id="23" name="TextBox 22">
            <a:extLst>
              <a:ext uri="{FF2B5EF4-FFF2-40B4-BE49-F238E27FC236}">
                <a16:creationId xmlns:a16="http://schemas.microsoft.com/office/drawing/2014/main" id="{31527661-CB6F-27E4-F12D-58E4C2D0EB08}"/>
              </a:ext>
            </a:extLst>
          </p:cNvPr>
          <p:cNvSpPr txBox="1"/>
          <p:nvPr/>
        </p:nvSpPr>
        <p:spPr>
          <a:xfrm>
            <a:off x="870355" y="5627662"/>
            <a:ext cx="1599451" cy="369332"/>
          </a:xfrm>
          <a:prstGeom prst="rect">
            <a:avLst/>
          </a:prstGeom>
          <a:noFill/>
          <a:ln w="12700">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t>Memory Unit</a:t>
            </a:r>
          </a:p>
        </p:txBody>
      </p:sp>
      <p:cxnSp>
        <p:nvCxnSpPr>
          <p:cNvPr id="27" name="Straight Arrow Connector 26">
            <a:extLst>
              <a:ext uri="{FF2B5EF4-FFF2-40B4-BE49-F238E27FC236}">
                <a16:creationId xmlns:a16="http://schemas.microsoft.com/office/drawing/2014/main" id="{923FF6F3-66CF-4DCE-F8C2-C90C8C1E45A0}"/>
              </a:ext>
            </a:extLst>
          </p:cNvPr>
          <p:cNvCxnSpPr/>
          <p:nvPr/>
        </p:nvCxnSpPr>
        <p:spPr>
          <a:xfrm flipV="1">
            <a:off x="5138829" y="2588383"/>
            <a:ext cx="2005" cy="790073"/>
          </a:xfrm>
          <a:prstGeom prst="straightConnector1">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28" name="Straight Arrow Connector 27">
            <a:extLst>
              <a:ext uri="{FF2B5EF4-FFF2-40B4-BE49-F238E27FC236}">
                <a16:creationId xmlns:a16="http://schemas.microsoft.com/office/drawing/2014/main" id="{6D6FCD4D-6588-0F18-428B-BAE53FFFE2FF}"/>
              </a:ext>
            </a:extLst>
          </p:cNvPr>
          <p:cNvCxnSpPr/>
          <p:nvPr/>
        </p:nvCxnSpPr>
        <p:spPr>
          <a:xfrm flipH="1">
            <a:off x="1805896" y="3370533"/>
            <a:ext cx="3334945" cy="10341"/>
          </a:xfrm>
          <a:prstGeom prst="straightConnector1">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29" name="Straight Arrow Connector 28">
            <a:extLst>
              <a:ext uri="{FF2B5EF4-FFF2-40B4-BE49-F238E27FC236}">
                <a16:creationId xmlns:a16="http://schemas.microsoft.com/office/drawing/2014/main" id="{A16453EE-3350-0036-2586-A096FDE1786C}"/>
              </a:ext>
            </a:extLst>
          </p:cNvPr>
          <p:cNvCxnSpPr/>
          <p:nvPr/>
        </p:nvCxnSpPr>
        <p:spPr>
          <a:xfrm>
            <a:off x="1813918" y="3379714"/>
            <a:ext cx="10026" cy="461210"/>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30" name="Straight Arrow Connector 29">
            <a:extLst>
              <a:ext uri="{FF2B5EF4-FFF2-40B4-BE49-F238E27FC236}">
                <a16:creationId xmlns:a16="http://schemas.microsoft.com/office/drawing/2014/main" id="{2DDE3180-27BB-75B7-0D96-B051C45EFAB6}"/>
              </a:ext>
            </a:extLst>
          </p:cNvPr>
          <p:cNvCxnSpPr>
            <a:cxnSpLocks/>
          </p:cNvCxnSpPr>
          <p:nvPr/>
        </p:nvCxnSpPr>
        <p:spPr>
          <a:xfrm>
            <a:off x="5384131" y="2596816"/>
            <a:ext cx="10026" cy="1243262"/>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31" name="Straight Arrow Connector 30">
            <a:extLst>
              <a:ext uri="{FF2B5EF4-FFF2-40B4-BE49-F238E27FC236}">
                <a16:creationId xmlns:a16="http://schemas.microsoft.com/office/drawing/2014/main" id="{B02E2A2D-CFD1-C3AC-EEF6-4799A7FF2C1A}"/>
              </a:ext>
            </a:extLst>
          </p:cNvPr>
          <p:cNvCxnSpPr>
            <a:cxnSpLocks/>
          </p:cNvCxnSpPr>
          <p:nvPr/>
        </p:nvCxnSpPr>
        <p:spPr>
          <a:xfrm>
            <a:off x="6607341" y="2576763"/>
            <a:ext cx="10026" cy="1243262"/>
          </a:xfrm>
          <a:prstGeom prst="straightConnector1">
            <a:avLst/>
          </a:prstGeom>
          <a:ln w="28575">
            <a:solidFill>
              <a:srgbClr val="C00000"/>
            </a:solidFill>
            <a:tailEnd type="triangle"/>
          </a:ln>
        </p:spPr>
        <p:style>
          <a:lnRef idx="1">
            <a:schemeClr val="dk1"/>
          </a:lnRef>
          <a:fillRef idx="0">
            <a:schemeClr val="dk1"/>
          </a:fillRef>
          <a:effectRef idx="0">
            <a:schemeClr val="dk1"/>
          </a:effectRef>
          <a:fontRef idx="minor">
            <a:schemeClr val="tx1"/>
          </a:fontRef>
        </p:style>
      </p:cxnSp>
      <p:cxnSp>
        <p:nvCxnSpPr>
          <p:cNvPr id="34" name="Straight Arrow Connector 33">
            <a:extLst>
              <a:ext uri="{FF2B5EF4-FFF2-40B4-BE49-F238E27FC236}">
                <a16:creationId xmlns:a16="http://schemas.microsoft.com/office/drawing/2014/main" id="{460D32B0-8D1B-2A51-6810-D97CAA002B1C}"/>
              </a:ext>
            </a:extLst>
          </p:cNvPr>
          <p:cNvCxnSpPr/>
          <p:nvPr/>
        </p:nvCxnSpPr>
        <p:spPr>
          <a:xfrm>
            <a:off x="5674895" y="3168315"/>
            <a:ext cx="4411578" cy="10026"/>
          </a:xfrm>
          <a:prstGeom prst="straightConnector1">
            <a:avLst/>
          </a:prstGeom>
          <a:ln w="28575">
            <a:solidFill>
              <a:srgbClr val="C00000"/>
            </a:solidFill>
          </a:ln>
        </p:spPr>
        <p:style>
          <a:lnRef idx="1">
            <a:schemeClr val="dk1"/>
          </a:lnRef>
          <a:fillRef idx="0">
            <a:schemeClr val="dk1"/>
          </a:fillRef>
          <a:effectRef idx="0">
            <a:schemeClr val="dk1"/>
          </a:effectRef>
          <a:fontRef idx="minor">
            <a:schemeClr val="tx1"/>
          </a:fontRef>
        </p:style>
      </p:cxnSp>
      <p:cxnSp>
        <p:nvCxnSpPr>
          <p:cNvPr id="35" name="Straight Arrow Connector 34">
            <a:extLst>
              <a:ext uri="{FF2B5EF4-FFF2-40B4-BE49-F238E27FC236}">
                <a16:creationId xmlns:a16="http://schemas.microsoft.com/office/drawing/2014/main" id="{BF94295E-26D0-ACD4-E53A-3E23C5A52D2B}"/>
              </a:ext>
            </a:extLst>
          </p:cNvPr>
          <p:cNvCxnSpPr>
            <a:cxnSpLocks/>
          </p:cNvCxnSpPr>
          <p:nvPr/>
        </p:nvCxnSpPr>
        <p:spPr>
          <a:xfrm>
            <a:off x="5684919" y="3168316"/>
            <a:ext cx="10026" cy="641683"/>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36" name="Straight Arrow Connector 35">
            <a:extLst>
              <a:ext uri="{FF2B5EF4-FFF2-40B4-BE49-F238E27FC236}">
                <a16:creationId xmlns:a16="http://schemas.microsoft.com/office/drawing/2014/main" id="{3DAE4394-BFE6-9415-D89D-53525D775D25}"/>
              </a:ext>
            </a:extLst>
          </p:cNvPr>
          <p:cNvCxnSpPr>
            <a:cxnSpLocks/>
          </p:cNvCxnSpPr>
          <p:nvPr/>
        </p:nvCxnSpPr>
        <p:spPr>
          <a:xfrm>
            <a:off x="6827918" y="3168316"/>
            <a:ext cx="10026" cy="641683"/>
          </a:xfrm>
          <a:prstGeom prst="straightConnector1">
            <a:avLst/>
          </a:prstGeom>
          <a:ln w="28575">
            <a:solidFill>
              <a:srgbClr val="C00000"/>
            </a:solidFill>
            <a:tailEnd type="triangle"/>
          </a:ln>
        </p:spPr>
        <p:style>
          <a:lnRef idx="1">
            <a:schemeClr val="dk1"/>
          </a:lnRef>
          <a:fillRef idx="0">
            <a:schemeClr val="dk1"/>
          </a:fillRef>
          <a:effectRef idx="0">
            <a:schemeClr val="dk1"/>
          </a:effectRef>
          <a:fontRef idx="minor">
            <a:schemeClr val="tx1"/>
          </a:fontRef>
        </p:style>
      </p:cxnSp>
      <p:cxnSp>
        <p:nvCxnSpPr>
          <p:cNvPr id="37" name="Straight Arrow Connector 36">
            <a:extLst>
              <a:ext uri="{FF2B5EF4-FFF2-40B4-BE49-F238E27FC236}">
                <a16:creationId xmlns:a16="http://schemas.microsoft.com/office/drawing/2014/main" id="{8342C769-753D-F762-8B5D-0FA9D4951CE0}"/>
              </a:ext>
            </a:extLst>
          </p:cNvPr>
          <p:cNvCxnSpPr/>
          <p:nvPr/>
        </p:nvCxnSpPr>
        <p:spPr>
          <a:xfrm>
            <a:off x="7339263" y="1333500"/>
            <a:ext cx="1032710" cy="10026"/>
          </a:xfrm>
          <a:prstGeom prst="straightConnector1">
            <a:avLst/>
          </a:prstGeom>
          <a:ln w="28575">
            <a:solidFill>
              <a:srgbClr val="C00000"/>
            </a:solidFill>
            <a:tailEnd type="triangle"/>
          </a:ln>
        </p:spPr>
        <p:style>
          <a:lnRef idx="1">
            <a:schemeClr val="dk1"/>
          </a:lnRef>
          <a:fillRef idx="0">
            <a:schemeClr val="dk1"/>
          </a:fillRef>
          <a:effectRef idx="0">
            <a:schemeClr val="dk1"/>
          </a:effectRef>
          <a:fontRef idx="minor">
            <a:schemeClr val="tx1"/>
          </a:fontRef>
        </p:style>
      </p:cxnSp>
      <p:cxnSp>
        <p:nvCxnSpPr>
          <p:cNvPr id="38" name="Straight Arrow Connector 37">
            <a:extLst>
              <a:ext uri="{FF2B5EF4-FFF2-40B4-BE49-F238E27FC236}">
                <a16:creationId xmlns:a16="http://schemas.microsoft.com/office/drawing/2014/main" id="{CFFFE93B-0C35-7EAC-56F9-D7F457BE5E94}"/>
              </a:ext>
            </a:extLst>
          </p:cNvPr>
          <p:cNvCxnSpPr>
            <a:cxnSpLocks/>
          </p:cNvCxnSpPr>
          <p:nvPr/>
        </p:nvCxnSpPr>
        <p:spPr>
          <a:xfrm>
            <a:off x="10527631" y="2115552"/>
            <a:ext cx="10026" cy="872289"/>
          </a:xfrm>
          <a:prstGeom prst="straightConnector1">
            <a:avLst/>
          </a:prstGeom>
          <a:ln w="28575">
            <a:solidFill>
              <a:srgbClr val="C00000"/>
            </a:solidFill>
            <a:tailEnd type="triangle"/>
          </a:ln>
        </p:spPr>
        <p:style>
          <a:lnRef idx="1">
            <a:schemeClr val="dk1"/>
          </a:lnRef>
          <a:fillRef idx="0">
            <a:schemeClr val="dk1"/>
          </a:fillRef>
          <a:effectRef idx="0">
            <a:schemeClr val="dk1"/>
          </a:effectRef>
          <a:fontRef idx="minor">
            <a:schemeClr val="tx1"/>
          </a:fontRef>
        </p:style>
      </p:cxnSp>
      <p:cxnSp>
        <p:nvCxnSpPr>
          <p:cNvPr id="39" name="Straight Arrow Connector 38">
            <a:extLst>
              <a:ext uri="{FF2B5EF4-FFF2-40B4-BE49-F238E27FC236}">
                <a16:creationId xmlns:a16="http://schemas.microsoft.com/office/drawing/2014/main" id="{901D52EC-F76A-BDD8-7389-33F5931B03CA}"/>
              </a:ext>
            </a:extLst>
          </p:cNvPr>
          <p:cNvCxnSpPr>
            <a:cxnSpLocks/>
          </p:cNvCxnSpPr>
          <p:nvPr/>
        </p:nvCxnSpPr>
        <p:spPr>
          <a:xfrm>
            <a:off x="4351418" y="5033211"/>
            <a:ext cx="10026" cy="531394"/>
          </a:xfrm>
          <a:prstGeom prst="straightConnector1">
            <a:avLst/>
          </a:prstGeom>
          <a:ln w="28575">
            <a:solidFill>
              <a:srgbClr val="C00000"/>
            </a:solidFill>
            <a:tailEnd type="triangle"/>
          </a:ln>
        </p:spPr>
        <p:style>
          <a:lnRef idx="1">
            <a:schemeClr val="dk1"/>
          </a:lnRef>
          <a:fillRef idx="0">
            <a:schemeClr val="dk1"/>
          </a:fillRef>
          <a:effectRef idx="0">
            <a:schemeClr val="dk1"/>
          </a:effectRef>
          <a:fontRef idx="minor">
            <a:schemeClr val="tx1"/>
          </a:fontRef>
        </p:style>
      </p:cxnSp>
      <p:cxnSp>
        <p:nvCxnSpPr>
          <p:cNvPr id="41" name="Straight Arrow Connector 40">
            <a:extLst>
              <a:ext uri="{FF2B5EF4-FFF2-40B4-BE49-F238E27FC236}">
                <a16:creationId xmlns:a16="http://schemas.microsoft.com/office/drawing/2014/main" id="{62CA68AC-018D-5443-E19D-E66ECFA68513}"/>
              </a:ext>
            </a:extLst>
          </p:cNvPr>
          <p:cNvCxnSpPr/>
          <p:nvPr/>
        </p:nvCxnSpPr>
        <p:spPr>
          <a:xfrm>
            <a:off x="1654342" y="5364079"/>
            <a:ext cx="10026" cy="220578"/>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42" name="Straight Arrow Connector 41">
            <a:extLst>
              <a:ext uri="{FF2B5EF4-FFF2-40B4-BE49-F238E27FC236}">
                <a16:creationId xmlns:a16="http://schemas.microsoft.com/office/drawing/2014/main" id="{1FB67217-CE78-AC0F-3884-E5F4BB689E8B}"/>
              </a:ext>
            </a:extLst>
          </p:cNvPr>
          <p:cNvCxnSpPr>
            <a:cxnSpLocks/>
          </p:cNvCxnSpPr>
          <p:nvPr/>
        </p:nvCxnSpPr>
        <p:spPr>
          <a:xfrm>
            <a:off x="7770391" y="5013158"/>
            <a:ext cx="10026" cy="531394"/>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43" name="Straight Arrow Connector 42">
            <a:extLst>
              <a:ext uri="{FF2B5EF4-FFF2-40B4-BE49-F238E27FC236}">
                <a16:creationId xmlns:a16="http://schemas.microsoft.com/office/drawing/2014/main" id="{FB542F01-5A7F-9E08-3C23-9CFF00536AC3}"/>
              </a:ext>
            </a:extLst>
          </p:cNvPr>
          <p:cNvCxnSpPr>
            <a:cxnSpLocks/>
          </p:cNvCxnSpPr>
          <p:nvPr/>
        </p:nvCxnSpPr>
        <p:spPr>
          <a:xfrm flipH="1">
            <a:off x="1704469" y="6005762"/>
            <a:ext cx="0" cy="310815"/>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44" name="Straight Arrow Connector 43">
            <a:extLst>
              <a:ext uri="{FF2B5EF4-FFF2-40B4-BE49-F238E27FC236}">
                <a16:creationId xmlns:a16="http://schemas.microsoft.com/office/drawing/2014/main" id="{39FD3495-80FA-5C0B-6CFE-B1E93AC73D1F}"/>
              </a:ext>
            </a:extLst>
          </p:cNvPr>
          <p:cNvCxnSpPr>
            <a:cxnSpLocks/>
          </p:cNvCxnSpPr>
          <p:nvPr/>
        </p:nvCxnSpPr>
        <p:spPr>
          <a:xfrm flipH="1">
            <a:off x="4481758" y="5935577"/>
            <a:ext cx="0" cy="310815"/>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45" name="Straight Arrow Connector 44">
            <a:extLst>
              <a:ext uri="{FF2B5EF4-FFF2-40B4-BE49-F238E27FC236}">
                <a16:creationId xmlns:a16="http://schemas.microsoft.com/office/drawing/2014/main" id="{91ACABE3-0869-0926-05A4-1F8A9D13ECFD}"/>
              </a:ext>
            </a:extLst>
          </p:cNvPr>
          <p:cNvCxnSpPr>
            <a:cxnSpLocks/>
          </p:cNvCxnSpPr>
          <p:nvPr/>
        </p:nvCxnSpPr>
        <p:spPr>
          <a:xfrm flipH="1">
            <a:off x="7870652" y="5935577"/>
            <a:ext cx="0" cy="310815"/>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46" name="Straight Arrow Connector 45">
            <a:extLst>
              <a:ext uri="{FF2B5EF4-FFF2-40B4-BE49-F238E27FC236}">
                <a16:creationId xmlns:a16="http://schemas.microsoft.com/office/drawing/2014/main" id="{790D71DC-D9F7-C628-F6A1-F566C2D8454A}"/>
              </a:ext>
            </a:extLst>
          </p:cNvPr>
          <p:cNvCxnSpPr/>
          <p:nvPr/>
        </p:nvCxnSpPr>
        <p:spPr>
          <a:xfrm>
            <a:off x="9795710" y="3429000"/>
            <a:ext cx="40105" cy="2887578"/>
          </a:xfrm>
          <a:prstGeom prst="straightConnector1">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47" name="Straight Arrow Connector 46">
            <a:extLst>
              <a:ext uri="{FF2B5EF4-FFF2-40B4-BE49-F238E27FC236}">
                <a16:creationId xmlns:a16="http://schemas.microsoft.com/office/drawing/2014/main" id="{980C68D5-1FE9-066B-DFE4-072724F2C309}"/>
              </a:ext>
            </a:extLst>
          </p:cNvPr>
          <p:cNvCxnSpPr/>
          <p:nvPr/>
        </p:nvCxnSpPr>
        <p:spPr>
          <a:xfrm>
            <a:off x="5805236" y="3418974"/>
            <a:ext cx="4000500" cy="20052"/>
          </a:xfrm>
          <a:prstGeom prst="straightConnector1">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48" name="Straight Arrow Connector 47">
            <a:extLst>
              <a:ext uri="{FF2B5EF4-FFF2-40B4-BE49-F238E27FC236}">
                <a16:creationId xmlns:a16="http://schemas.microsoft.com/office/drawing/2014/main" id="{2F589320-0FA0-E58E-2E50-7121BB1005B6}"/>
              </a:ext>
            </a:extLst>
          </p:cNvPr>
          <p:cNvCxnSpPr>
            <a:cxnSpLocks/>
          </p:cNvCxnSpPr>
          <p:nvPr/>
        </p:nvCxnSpPr>
        <p:spPr>
          <a:xfrm>
            <a:off x="5815257" y="3408945"/>
            <a:ext cx="10026" cy="421104"/>
          </a:xfrm>
          <a:prstGeom prst="straightConnector1">
            <a:avLst/>
          </a:prstGeom>
          <a:ln w="28575">
            <a:solidFill>
              <a:schemeClr val="tx1"/>
            </a:solidFill>
            <a:tailEnd type="triangle"/>
          </a:ln>
        </p:spPr>
        <p:style>
          <a:lnRef idx="1">
            <a:schemeClr val="accent2"/>
          </a:lnRef>
          <a:fillRef idx="0">
            <a:schemeClr val="accent2"/>
          </a:fillRef>
          <a:effectRef idx="0">
            <a:schemeClr val="accent2"/>
          </a:effectRef>
          <a:fontRef idx="minor">
            <a:schemeClr val="tx1"/>
          </a:fontRef>
        </p:style>
      </p:cxnSp>
      <p:cxnSp>
        <p:nvCxnSpPr>
          <p:cNvPr id="49" name="Straight Arrow Connector 48">
            <a:extLst>
              <a:ext uri="{FF2B5EF4-FFF2-40B4-BE49-F238E27FC236}">
                <a16:creationId xmlns:a16="http://schemas.microsoft.com/office/drawing/2014/main" id="{E58FE453-A64A-2F9D-56FA-3E30ADCA0A38}"/>
              </a:ext>
            </a:extLst>
          </p:cNvPr>
          <p:cNvCxnSpPr>
            <a:cxnSpLocks/>
          </p:cNvCxnSpPr>
          <p:nvPr/>
        </p:nvCxnSpPr>
        <p:spPr>
          <a:xfrm>
            <a:off x="9133967" y="3418971"/>
            <a:ext cx="10026" cy="421104"/>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51" name="Straight Arrow Connector 50">
            <a:extLst>
              <a:ext uri="{FF2B5EF4-FFF2-40B4-BE49-F238E27FC236}">
                <a16:creationId xmlns:a16="http://schemas.microsoft.com/office/drawing/2014/main" id="{0E1B629F-0930-7C80-122A-BD9F138CF806}"/>
              </a:ext>
            </a:extLst>
          </p:cNvPr>
          <p:cNvCxnSpPr/>
          <p:nvPr/>
        </p:nvCxnSpPr>
        <p:spPr>
          <a:xfrm>
            <a:off x="521368" y="250657"/>
            <a:ext cx="10026" cy="5464342"/>
          </a:xfrm>
          <a:prstGeom prst="straightConnector1">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52" name="Straight Arrow Connector 51">
            <a:extLst>
              <a:ext uri="{FF2B5EF4-FFF2-40B4-BE49-F238E27FC236}">
                <a16:creationId xmlns:a16="http://schemas.microsoft.com/office/drawing/2014/main" id="{2F391D26-FBF4-B52E-0639-F6259B1961AF}"/>
              </a:ext>
            </a:extLst>
          </p:cNvPr>
          <p:cNvCxnSpPr/>
          <p:nvPr/>
        </p:nvCxnSpPr>
        <p:spPr>
          <a:xfrm>
            <a:off x="531394" y="5704973"/>
            <a:ext cx="310815" cy="10026"/>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54" name="TextBox 53">
            <a:extLst>
              <a:ext uri="{FF2B5EF4-FFF2-40B4-BE49-F238E27FC236}">
                <a16:creationId xmlns:a16="http://schemas.microsoft.com/office/drawing/2014/main" id="{61D123B9-572F-E21D-44D4-75C56DCAA595}"/>
              </a:ext>
            </a:extLst>
          </p:cNvPr>
          <p:cNvSpPr txBox="1"/>
          <p:nvPr/>
        </p:nvSpPr>
        <p:spPr>
          <a:xfrm>
            <a:off x="1754605" y="3328737"/>
            <a:ext cx="274320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dirty="0">
                <a:latin typeface="Arial"/>
                <a:cs typeface="Arial"/>
              </a:rPr>
              <a:t>loads</a:t>
            </a:r>
          </a:p>
        </p:txBody>
      </p:sp>
      <p:sp>
        <p:nvSpPr>
          <p:cNvPr id="55" name="TextBox 54">
            <a:extLst>
              <a:ext uri="{FF2B5EF4-FFF2-40B4-BE49-F238E27FC236}">
                <a16:creationId xmlns:a16="http://schemas.microsoft.com/office/drawing/2014/main" id="{BB2DDE39-FF11-A712-C8D9-3033CBE316E8}"/>
              </a:ext>
            </a:extLst>
          </p:cNvPr>
          <p:cNvSpPr txBox="1"/>
          <p:nvPr/>
        </p:nvSpPr>
        <p:spPr>
          <a:xfrm>
            <a:off x="10477499" y="2175710"/>
            <a:ext cx="2743200"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dirty="0">
                <a:latin typeface="Arial"/>
                <a:cs typeface="Arial"/>
              </a:rPr>
              <a:t>inst. </a:t>
            </a:r>
          </a:p>
          <a:p>
            <a:r>
              <a:rPr lang="en-US" sz="1400" dirty="0">
                <a:latin typeface="Arial"/>
                <a:cs typeface="Arial"/>
              </a:rPr>
              <a:t>commit</a:t>
            </a:r>
          </a:p>
        </p:txBody>
      </p:sp>
      <p:sp>
        <p:nvSpPr>
          <p:cNvPr id="56" name="TextBox 55">
            <a:extLst>
              <a:ext uri="{FF2B5EF4-FFF2-40B4-BE49-F238E27FC236}">
                <a16:creationId xmlns:a16="http://schemas.microsoft.com/office/drawing/2014/main" id="{0819BE7E-84E9-9D26-C407-490973667ABF}"/>
              </a:ext>
            </a:extLst>
          </p:cNvPr>
          <p:cNvSpPr txBox="1"/>
          <p:nvPr/>
        </p:nvSpPr>
        <p:spPr>
          <a:xfrm>
            <a:off x="5454315" y="2596815"/>
            <a:ext cx="274320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dirty="0" err="1">
                <a:latin typeface="Arial"/>
                <a:cs typeface="Arial"/>
              </a:rPr>
              <a:t>Op.+ROB</a:t>
            </a:r>
            <a:r>
              <a:rPr lang="en-US" sz="1400" dirty="0">
                <a:latin typeface="Arial"/>
                <a:cs typeface="Arial"/>
              </a:rPr>
              <a:t>#</a:t>
            </a:r>
          </a:p>
        </p:txBody>
      </p:sp>
      <p:sp>
        <p:nvSpPr>
          <p:cNvPr id="57" name="TextBox 56">
            <a:extLst>
              <a:ext uri="{FF2B5EF4-FFF2-40B4-BE49-F238E27FC236}">
                <a16:creationId xmlns:a16="http://schemas.microsoft.com/office/drawing/2014/main" id="{149CEC39-F4A4-C073-DAC5-06055A6CCB83}"/>
              </a:ext>
            </a:extLst>
          </p:cNvPr>
          <p:cNvSpPr txBox="1"/>
          <p:nvPr/>
        </p:nvSpPr>
        <p:spPr>
          <a:xfrm>
            <a:off x="8161420" y="3138236"/>
            <a:ext cx="2743200" cy="307777"/>
          </a:xfrm>
          <a:prstGeom prst="rect">
            <a:avLst/>
          </a:prstGeo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dirty="0">
                <a:latin typeface="Arial"/>
                <a:cs typeface="Arial"/>
              </a:rPr>
              <a:t>operands</a:t>
            </a:r>
          </a:p>
        </p:txBody>
      </p:sp>
      <p:cxnSp>
        <p:nvCxnSpPr>
          <p:cNvPr id="2" name="Conector recto de flecha 1">
            <a:extLst>
              <a:ext uri="{FF2B5EF4-FFF2-40B4-BE49-F238E27FC236}">
                <a16:creationId xmlns:a16="http://schemas.microsoft.com/office/drawing/2014/main" id="{D614564A-D9EB-39F6-4797-B3615FA0848E}"/>
              </a:ext>
            </a:extLst>
          </p:cNvPr>
          <p:cNvCxnSpPr/>
          <p:nvPr/>
        </p:nvCxnSpPr>
        <p:spPr>
          <a:xfrm>
            <a:off x="521368" y="260684"/>
            <a:ext cx="7840578" cy="10026"/>
          </a:xfrm>
          <a:prstGeom prst="straightConnector1">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5" name="Conector recto de flecha 4">
            <a:extLst>
              <a:ext uri="{FF2B5EF4-FFF2-40B4-BE49-F238E27FC236}">
                <a16:creationId xmlns:a16="http://schemas.microsoft.com/office/drawing/2014/main" id="{551162E4-7265-CB08-88FA-E3FE2AD83697}"/>
              </a:ext>
            </a:extLst>
          </p:cNvPr>
          <p:cNvCxnSpPr/>
          <p:nvPr/>
        </p:nvCxnSpPr>
        <p:spPr>
          <a:xfrm>
            <a:off x="11901236" y="521368"/>
            <a:ext cx="50131" cy="5714999"/>
          </a:xfrm>
          <a:prstGeom prst="straightConnector1">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8" name="Conector recto de flecha 7">
            <a:extLst>
              <a:ext uri="{FF2B5EF4-FFF2-40B4-BE49-F238E27FC236}">
                <a16:creationId xmlns:a16="http://schemas.microsoft.com/office/drawing/2014/main" id="{B12A321C-7EB6-4E01-4FB1-5989F45B2FA3}"/>
              </a:ext>
            </a:extLst>
          </p:cNvPr>
          <p:cNvCxnSpPr/>
          <p:nvPr/>
        </p:nvCxnSpPr>
        <p:spPr>
          <a:xfrm flipH="1">
            <a:off x="10928923" y="531395"/>
            <a:ext cx="982097" cy="846"/>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14" name="TextBox 52">
            <a:extLst>
              <a:ext uri="{FF2B5EF4-FFF2-40B4-BE49-F238E27FC236}">
                <a16:creationId xmlns:a16="http://schemas.microsoft.com/office/drawing/2014/main" id="{D849575E-E6BA-C7C7-5538-5D980BEE935C}"/>
              </a:ext>
            </a:extLst>
          </p:cNvPr>
          <p:cNvSpPr txBox="1"/>
          <p:nvPr/>
        </p:nvSpPr>
        <p:spPr>
          <a:xfrm>
            <a:off x="11290598" y="5774915"/>
            <a:ext cx="778523"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dirty="0">
                <a:latin typeface="Arial"/>
                <a:cs typeface="Arial"/>
              </a:rPr>
              <a:t>results</a:t>
            </a:r>
          </a:p>
        </p:txBody>
      </p:sp>
      <p:cxnSp>
        <p:nvCxnSpPr>
          <p:cNvPr id="24" name="Straight Arrow Connector 23">
            <a:extLst>
              <a:ext uri="{FF2B5EF4-FFF2-40B4-BE49-F238E27FC236}">
                <a16:creationId xmlns:a16="http://schemas.microsoft.com/office/drawing/2014/main" id="{74E958EE-0723-3119-1BFB-F968E6602B7B}"/>
              </a:ext>
            </a:extLst>
          </p:cNvPr>
          <p:cNvCxnSpPr/>
          <p:nvPr/>
        </p:nvCxnSpPr>
        <p:spPr>
          <a:xfrm>
            <a:off x="521368" y="4020552"/>
            <a:ext cx="421105" cy="10026"/>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26" name="TextBox 25">
            <a:extLst>
              <a:ext uri="{FF2B5EF4-FFF2-40B4-BE49-F238E27FC236}">
                <a16:creationId xmlns:a16="http://schemas.microsoft.com/office/drawing/2014/main" id="{A389BA58-2E25-41CC-DA7C-DD379EE4085A}"/>
              </a:ext>
            </a:extLst>
          </p:cNvPr>
          <p:cNvSpPr txBox="1"/>
          <p:nvPr/>
        </p:nvSpPr>
        <p:spPr>
          <a:xfrm>
            <a:off x="252227" y="5685647"/>
            <a:ext cx="686719"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dirty="0">
                <a:latin typeface="Arial"/>
                <a:cs typeface="Arial"/>
              </a:rPr>
              <a:t>stores</a:t>
            </a:r>
          </a:p>
        </p:txBody>
      </p:sp>
      <p:sp>
        <p:nvSpPr>
          <p:cNvPr id="4" name="TextBox 3">
            <a:extLst>
              <a:ext uri="{FF2B5EF4-FFF2-40B4-BE49-F238E27FC236}">
                <a16:creationId xmlns:a16="http://schemas.microsoft.com/office/drawing/2014/main" id="{AAE210A1-7D3C-F010-D828-DBBEBAF53084}"/>
              </a:ext>
            </a:extLst>
          </p:cNvPr>
          <p:cNvSpPr txBox="1"/>
          <p:nvPr/>
        </p:nvSpPr>
        <p:spPr>
          <a:xfrm>
            <a:off x="6615629" y="2622014"/>
            <a:ext cx="2743200"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b="0" i="0" u="none" strike="noStrike" baseline="0">
                <a:solidFill>
                  <a:srgbClr val="000000"/>
                </a:solidFill>
                <a:latin typeface="Courier New"/>
                <a:ea typeface="Courier New"/>
                <a:cs typeface="Courier New"/>
              </a:rPr>
              <a:t>addi t0, t0, -4</a:t>
            </a:r>
            <a:endParaRPr lang="en-US"/>
          </a:p>
        </p:txBody>
      </p:sp>
      <p:sp>
        <p:nvSpPr>
          <p:cNvPr id="25" name="TextBox 24">
            <a:extLst>
              <a:ext uri="{FF2B5EF4-FFF2-40B4-BE49-F238E27FC236}">
                <a16:creationId xmlns:a16="http://schemas.microsoft.com/office/drawing/2014/main" id="{2C9F7B4B-FA41-7F9F-006D-C09A2536CCA4}"/>
              </a:ext>
            </a:extLst>
          </p:cNvPr>
          <p:cNvSpPr txBox="1"/>
          <p:nvPr/>
        </p:nvSpPr>
        <p:spPr>
          <a:xfrm>
            <a:off x="6881870" y="326834"/>
            <a:ext cx="2743200"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a:latin typeface="Courier New"/>
                <a:cs typeface="Courier New"/>
              </a:rPr>
              <a:t>addi t0, t0, -4</a:t>
            </a:r>
            <a:endParaRPr lang="en-US"/>
          </a:p>
        </p:txBody>
      </p:sp>
      <p:sp>
        <p:nvSpPr>
          <p:cNvPr id="32" name="TextBox 31">
            <a:extLst>
              <a:ext uri="{FF2B5EF4-FFF2-40B4-BE49-F238E27FC236}">
                <a16:creationId xmlns:a16="http://schemas.microsoft.com/office/drawing/2014/main" id="{83B5105E-F605-D775-C199-31C559B78C2E}"/>
              </a:ext>
            </a:extLst>
          </p:cNvPr>
          <p:cNvSpPr txBox="1"/>
          <p:nvPr/>
        </p:nvSpPr>
        <p:spPr>
          <a:xfrm>
            <a:off x="4347990" y="5091629"/>
            <a:ext cx="2743200"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a:latin typeface="Courier New"/>
                <a:cs typeface="Courier New"/>
              </a:rPr>
              <a:t>fmul.s f2, f1, f0</a:t>
            </a:r>
            <a:endParaRPr lang="en-US"/>
          </a:p>
        </p:txBody>
      </p:sp>
    </p:spTree>
    <p:extLst>
      <p:ext uri="{BB962C8B-B14F-4D97-AF65-F5344CB8AC3E}">
        <p14:creationId xmlns:p14="http://schemas.microsoft.com/office/powerpoint/2010/main" val="10180735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1B4691-1024-D3A7-62A5-80B7021C2691}"/>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88909C7-3B3E-D60B-70E5-BDBB3549EF20}"/>
              </a:ext>
            </a:extLst>
          </p:cNvPr>
          <p:cNvSpPr>
            <a:spLocks noGrp="1"/>
          </p:cNvSpPr>
          <p:nvPr>
            <p:ph idx="1"/>
          </p:nvPr>
        </p:nvSpPr>
        <p:spPr>
          <a:xfrm>
            <a:off x="747963" y="583446"/>
            <a:ext cx="3557337" cy="2754618"/>
          </a:xfrm>
        </p:spPr>
        <p:txBody>
          <a:bodyPr vert="horz" lIns="91440" tIns="45720" rIns="91440" bIns="45720" rtlCol="0" anchor="t">
            <a:normAutofit/>
          </a:bodyPr>
          <a:lstStyle/>
          <a:p>
            <a:pPr marL="0" indent="0">
              <a:buNone/>
            </a:pPr>
            <a:r>
              <a:rPr lang="en-US" dirty="0"/>
              <a:t>Cycle 11</a:t>
            </a:r>
          </a:p>
          <a:p>
            <a:pPr marL="0" indent="0">
              <a:buNone/>
            </a:pPr>
            <a:r>
              <a:rPr lang="en-US" sz="1600" dirty="0"/>
              <a:t>The second ADDI is sent to the ALU.</a:t>
            </a:r>
          </a:p>
          <a:p>
            <a:pPr marL="0" indent="0">
              <a:buNone/>
            </a:pPr>
            <a:r>
              <a:rPr lang="en-US" sz="1600" dirty="0"/>
              <a:t>The second BNEZ enters the ROB and RS.</a:t>
            </a:r>
          </a:p>
          <a:p>
            <a:pPr marL="0" indent="0">
              <a:buNone/>
            </a:pPr>
            <a:endParaRPr lang="en-US" sz="1600" dirty="0"/>
          </a:p>
        </p:txBody>
      </p:sp>
      <p:sp>
        <p:nvSpPr>
          <p:cNvPr id="6" name="TextBox 5">
            <a:extLst>
              <a:ext uri="{FF2B5EF4-FFF2-40B4-BE49-F238E27FC236}">
                <a16:creationId xmlns:a16="http://schemas.microsoft.com/office/drawing/2014/main" id="{2D9C8765-A5D2-3424-B82B-7A6AAA339CF6}"/>
              </a:ext>
            </a:extLst>
          </p:cNvPr>
          <p:cNvSpPr txBox="1"/>
          <p:nvPr/>
        </p:nvSpPr>
        <p:spPr>
          <a:xfrm>
            <a:off x="4810698" y="584425"/>
            <a:ext cx="2511845" cy="369332"/>
          </a:xfrm>
          <a:prstGeom prst="rect">
            <a:avLst/>
          </a:prstGeom>
          <a:noFill/>
          <a:ln w="12700">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t>Inst. Queue.</a:t>
            </a:r>
            <a:endParaRPr lang="en-US"/>
          </a:p>
        </p:txBody>
      </p:sp>
      <p:sp>
        <p:nvSpPr>
          <p:cNvPr id="7" name="TextBox 6">
            <a:extLst>
              <a:ext uri="{FF2B5EF4-FFF2-40B4-BE49-F238E27FC236}">
                <a16:creationId xmlns:a16="http://schemas.microsoft.com/office/drawing/2014/main" id="{855098E5-6AC0-00FB-BEA7-E11F119786B3}"/>
              </a:ext>
            </a:extLst>
          </p:cNvPr>
          <p:cNvSpPr txBox="1"/>
          <p:nvPr/>
        </p:nvSpPr>
        <p:spPr>
          <a:xfrm>
            <a:off x="8382629" y="97126"/>
            <a:ext cx="2511845" cy="369332"/>
          </a:xfrm>
          <a:prstGeom prst="rect">
            <a:avLst/>
          </a:prstGeom>
          <a:noFill/>
          <a:ln w="12700">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t>Reorder Buffer</a:t>
            </a:r>
          </a:p>
        </p:txBody>
      </p:sp>
      <p:sp>
        <p:nvSpPr>
          <p:cNvPr id="9" name="TextBox 8">
            <a:extLst>
              <a:ext uri="{FF2B5EF4-FFF2-40B4-BE49-F238E27FC236}">
                <a16:creationId xmlns:a16="http://schemas.microsoft.com/office/drawing/2014/main" id="{0A687614-B3A4-0558-BBE1-3132F1DA59DB}"/>
              </a:ext>
            </a:extLst>
          </p:cNvPr>
          <p:cNvSpPr txBox="1"/>
          <p:nvPr/>
        </p:nvSpPr>
        <p:spPr>
          <a:xfrm>
            <a:off x="10095438" y="2984703"/>
            <a:ext cx="1631945" cy="369332"/>
          </a:xfrm>
          <a:prstGeom prst="rect">
            <a:avLst/>
          </a:prstGeom>
          <a:noFill/>
          <a:ln w="12700">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t>Registers</a:t>
            </a:r>
          </a:p>
        </p:txBody>
      </p:sp>
      <p:sp>
        <p:nvSpPr>
          <p:cNvPr id="10" name="TextBox 9">
            <a:extLst>
              <a:ext uri="{FF2B5EF4-FFF2-40B4-BE49-F238E27FC236}">
                <a16:creationId xmlns:a16="http://schemas.microsoft.com/office/drawing/2014/main" id="{2CF4AE45-11C0-273A-1DD7-0C600FEF8F6B}"/>
              </a:ext>
            </a:extLst>
          </p:cNvPr>
          <p:cNvSpPr txBox="1"/>
          <p:nvPr/>
        </p:nvSpPr>
        <p:spPr>
          <a:xfrm>
            <a:off x="991543" y="3867020"/>
            <a:ext cx="1358819" cy="369332"/>
          </a:xfrm>
          <a:prstGeom prst="rect">
            <a:avLst/>
          </a:prstGeom>
          <a:noFill/>
          <a:ln w="12700">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t>Load Buffer</a:t>
            </a:r>
          </a:p>
        </p:txBody>
      </p:sp>
      <p:sp>
        <p:nvSpPr>
          <p:cNvPr id="11" name="TextBox 10">
            <a:extLst>
              <a:ext uri="{FF2B5EF4-FFF2-40B4-BE49-F238E27FC236}">
                <a16:creationId xmlns:a16="http://schemas.microsoft.com/office/drawing/2014/main" id="{161CADAD-8AD0-EF38-C945-8BE44E566972}"/>
              </a:ext>
            </a:extLst>
          </p:cNvPr>
          <p:cNvSpPr txBox="1"/>
          <p:nvPr/>
        </p:nvSpPr>
        <p:spPr>
          <a:xfrm>
            <a:off x="2986782" y="3836941"/>
            <a:ext cx="2912896" cy="369332"/>
          </a:xfrm>
          <a:prstGeom prst="rect">
            <a:avLst/>
          </a:prstGeom>
          <a:noFill/>
          <a:ln w="12700">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t> Reservation Station (FP)</a:t>
            </a:r>
          </a:p>
        </p:txBody>
      </p:sp>
      <p:sp>
        <p:nvSpPr>
          <p:cNvPr id="12" name="TextBox 11">
            <a:extLst>
              <a:ext uri="{FF2B5EF4-FFF2-40B4-BE49-F238E27FC236}">
                <a16:creationId xmlns:a16="http://schemas.microsoft.com/office/drawing/2014/main" id="{36290251-01F3-24EC-32FB-4D22E5151A32}"/>
              </a:ext>
            </a:extLst>
          </p:cNvPr>
          <p:cNvSpPr txBox="1"/>
          <p:nvPr/>
        </p:nvSpPr>
        <p:spPr>
          <a:xfrm>
            <a:off x="6475939" y="3816888"/>
            <a:ext cx="2722397" cy="369332"/>
          </a:xfrm>
          <a:prstGeom prst="rect">
            <a:avLst/>
          </a:prstGeom>
          <a:noFill/>
          <a:ln w="12700">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t>Reservation Station (Int)</a:t>
            </a:r>
          </a:p>
        </p:txBody>
      </p:sp>
      <p:sp>
        <p:nvSpPr>
          <p:cNvPr id="13" name="Arrow: Left-Right 12">
            <a:extLst>
              <a:ext uri="{FF2B5EF4-FFF2-40B4-BE49-F238E27FC236}">
                <a16:creationId xmlns:a16="http://schemas.microsoft.com/office/drawing/2014/main" id="{C2B3274E-DDAF-E7E9-EC0D-E7820C119302}"/>
              </a:ext>
            </a:extLst>
          </p:cNvPr>
          <p:cNvSpPr/>
          <p:nvPr/>
        </p:nvSpPr>
        <p:spPr>
          <a:xfrm>
            <a:off x="300789" y="6167033"/>
            <a:ext cx="11794933" cy="560625"/>
          </a:xfrm>
          <a:prstGeom prst="leftRightArrow">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Common Data Bus</a:t>
            </a:r>
          </a:p>
        </p:txBody>
      </p:sp>
      <p:graphicFrame>
        <p:nvGraphicFramePr>
          <p:cNvPr id="15" name="Table 14">
            <a:extLst>
              <a:ext uri="{FF2B5EF4-FFF2-40B4-BE49-F238E27FC236}">
                <a16:creationId xmlns:a16="http://schemas.microsoft.com/office/drawing/2014/main" id="{E864B9B9-304D-EA56-4A97-49B7BF0F3035}"/>
              </a:ext>
            </a:extLst>
          </p:cNvPr>
          <p:cNvGraphicFramePr>
            <a:graphicFrameLocks noGrp="1"/>
          </p:cNvGraphicFramePr>
          <p:nvPr/>
        </p:nvGraphicFramePr>
        <p:xfrm>
          <a:off x="988996" y="4261665"/>
          <a:ext cx="1353552" cy="1097280"/>
        </p:xfrm>
        <a:graphic>
          <a:graphicData uri="http://schemas.openxmlformats.org/drawingml/2006/table">
            <a:tbl>
              <a:tblPr firstRow="1" bandRow="1">
                <a:tableStyleId>{5940675A-B579-460E-94D1-54222C63F5DA}</a:tableStyleId>
              </a:tblPr>
              <a:tblGrid>
                <a:gridCol w="676776">
                  <a:extLst>
                    <a:ext uri="{9D8B030D-6E8A-4147-A177-3AD203B41FA5}">
                      <a16:colId xmlns:a16="http://schemas.microsoft.com/office/drawing/2014/main" val="2447277747"/>
                    </a:ext>
                  </a:extLst>
                </a:gridCol>
                <a:gridCol w="676776">
                  <a:extLst>
                    <a:ext uri="{9D8B030D-6E8A-4147-A177-3AD203B41FA5}">
                      <a16:colId xmlns:a16="http://schemas.microsoft.com/office/drawing/2014/main" val="3543431547"/>
                    </a:ext>
                  </a:extLst>
                </a:gridCol>
              </a:tblGrid>
              <a:tr h="270710">
                <a:tc>
                  <a:txBody>
                    <a:bodyPr/>
                    <a:lstStyle/>
                    <a:p>
                      <a:pPr algn="ctr"/>
                      <a:endParaRPr lang="en-US" sz="1200" dirty="0">
                        <a:latin typeface="Arial"/>
                      </a:endParaRPr>
                    </a:p>
                  </a:txBody>
                  <a:tcPr/>
                </a:tc>
                <a:tc>
                  <a:txBody>
                    <a:bodyPr/>
                    <a:lstStyle/>
                    <a:p>
                      <a:pPr lvl="0" algn="ctr">
                        <a:buNone/>
                      </a:pPr>
                      <a:endParaRPr lang="en-US" sz="1200" dirty="0">
                        <a:latin typeface="Arial"/>
                      </a:endParaRPr>
                    </a:p>
                  </a:txBody>
                  <a:tcPr/>
                </a:tc>
                <a:extLst>
                  <a:ext uri="{0D108BD9-81ED-4DB2-BD59-A6C34878D82A}">
                    <a16:rowId xmlns:a16="http://schemas.microsoft.com/office/drawing/2014/main" val="1837699999"/>
                  </a:ext>
                </a:extLst>
              </a:tr>
              <a:tr h="0">
                <a:tc>
                  <a:txBody>
                    <a:bodyPr/>
                    <a:lstStyle/>
                    <a:p>
                      <a:pPr lvl="0" algn="ctr">
                        <a:buNone/>
                      </a:pPr>
                      <a:endParaRPr lang="en-US" sz="1200" dirty="0" err="1">
                        <a:latin typeface="Arial"/>
                      </a:endParaRPr>
                    </a:p>
                  </a:txBody>
                  <a:tcPr/>
                </a:tc>
                <a:tc>
                  <a:txBody>
                    <a:bodyPr/>
                    <a:lstStyle/>
                    <a:p>
                      <a:pPr lvl="0" algn="ctr">
                        <a:buNone/>
                      </a:pPr>
                      <a:endParaRPr lang="en-US" sz="1200" dirty="0">
                        <a:latin typeface="Arial"/>
                      </a:endParaRPr>
                    </a:p>
                  </a:txBody>
                  <a:tcPr/>
                </a:tc>
                <a:extLst>
                  <a:ext uri="{0D108BD9-81ED-4DB2-BD59-A6C34878D82A}">
                    <a16:rowId xmlns:a16="http://schemas.microsoft.com/office/drawing/2014/main" val="313986062"/>
                  </a:ext>
                </a:extLst>
              </a:tr>
              <a:tr h="0">
                <a:tc>
                  <a:txBody>
                    <a:bodyPr/>
                    <a:lstStyle/>
                    <a:p>
                      <a:pPr lvl="0" algn="ctr">
                        <a:buNone/>
                      </a:pPr>
                      <a:endParaRPr lang="en-US" sz="1200" dirty="0" err="1">
                        <a:latin typeface="Arial"/>
                      </a:endParaRPr>
                    </a:p>
                  </a:txBody>
                  <a:tcPr/>
                </a:tc>
                <a:tc>
                  <a:txBody>
                    <a:bodyPr/>
                    <a:lstStyle/>
                    <a:p>
                      <a:pPr lvl="0" algn="ctr">
                        <a:buNone/>
                      </a:pPr>
                      <a:endParaRPr lang="en-US" sz="1200" dirty="0">
                        <a:latin typeface="Arial"/>
                      </a:endParaRPr>
                    </a:p>
                  </a:txBody>
                  <a:tcPr/>
                </a:tc>
                <a:extLst>
                  <a:ext uri="{0D108BD9-81ED-4DB2-BD59-A6C34878D82A}">
                    <a16:rowId xmlns:a16="http://schemas.microsoft.com/office/drawing/2014/main" val="1009846468"/>
                  </a:ext>
                </a:extLst>
              </a:tr>
              <a:tr h="0">
                <a:tc>
                  <a:txBody>
                    <a:bodyPr/>
                    <a:lstStyle/>
                    <a:p>
                      <a:pPr lvl="0" algn="ctr">
                        <a:buNone/>
                      </a:pPr>
                      <a:endParaRPr lang="en-US" sz="1200" dirty="0" err="1">
                        <a:latin typeface="Arial"/>
                      </a:endParaRPr>
                    </a:p>
                  </a:txBody>
                  <a:tcPr/>
                </a:tc>
                <a:tc>
                  <a:txBody>
                    <a:bodyPr/>
                    <a:lstStyle/>
                    <a:p>
                      <a:pPr lvl="0" algn="ctr">
                        <a:buNone/>
                      </a:pPr>
                      <a:endParaRPr lang="en-US" sz="1200" dirty="0">
                        <a:latin typeface="Arial"/>
                      </a:endParaRPr>
                    </a:p>
                  </a:txBody>
                  <a:tcPr/>
                </a:tc>
                <a:extLst>
                  <a:ext uri="{0D108BD9-81ED-4DB2-BD59-A6C34878D82A}">
                    <a16:rowId xmlns:a16="http://schemas.microsoft.com/office/drawing/2014/main" val="2824610415"/>
                  </a:ext>
                </a:extLst>
              </a:tr>
            </a:tbl>
          </a:graphicData>
        </a:graphic>
      </p:graphicFrame>
      <p:graphicFrame>
        <p:nvGraphicFramePr>
          <p:cNvPr id="16" name="Table 15">
            <a:extLst>
              <a:ext uri="{FF2B5EF4-FFF2-40B4-BE49-F238E27FC236}">
                <a16:creationId xmlns:a16="http://schemas.microsoft.com/office/drawing/2014/main" id="{B1864DD6-0ACE-29B5-CB22-25E4A400850E}"/>
              </a:ext>
            </a:extLst>
          </p:cNvPr>
          <p:cNvGraphicFramePr>
            <a:graphicFrameLocks noGrp="1"/>
          </p:cNvGraphicFramePr>
          <p:nvPr/>
        </p:nvGraphicFramePr>
        <p:xfrm>
          <a:off x="2984233" y="4211534"/>
          <a:ext cx="2897604" cy="822960"/>
        </p:xfrm>
        <a:graphic>
          <a:graphicData uri="http://schemas.openxmlformats.org/drawingml/2006/table">
            <a:tbl>
              <a:tblPr firstRow="1" bandRow="1">
                <a:tableStyleId>{5940675A-B579-460E-94D1-54222C63F5DA}</a:tableStyleId>
              </a:tblPr>
              <a:tblGrid>
                <a:gridCol w="724401">
                  <a:extLst>
                    <a:ext uri="{9D8B030D-6E8A-4147-A177-3AD203B41FA5}">
                      <a16:colId xmlns:a16="http://schemas.microsoft.com/office/drawing/2014/main" val="3195577250"/>
                    </a:ext>
                  </a:extLst>
                </a:gridCol>
                <a:gridCol w="724401">
                  <a:extLst>
                    <a:ext uri="{9D8B030D-6E8A-4147-A177-3AD203B41FA5}">
                      <a16:colId xmlns:a16="http://schemas.microsoft.com/office/drawing/2014/main" val="3868833308"/>
                    </a:ext>
                  </a:extLst>
                </a:gridCol>
                <a:gridCol w="724401">
                  <a:extLst>
                    <a:ext uri="{9D8B030D-6E8A-4147-A177-3AD203B41FA5}">
                      <a16:colId xmlns:a16="http://schemas.microsoft.com/office/drawing/2014/main" val="3497778932"/>
                    </a:ext>
                  </a:extLst>
                </a:gridCol>
                <a:gridCol w="724401">
                  <a:extLst>
                    <a:ext uri="{9D8B030D-6E8A-4147-A177-3AD203B41FA5}">
                      <a16:colId xmlns:a16="http://schemas.microsoft.com/office/drawing/2014/main" val="3422580235"/>
                    </a:ext>
                  </a:extLst>
                </a:gridCol>
              </a:tblGrid>
              <a:tr h="123546">
                <a:tc>
                  <a:txBody>
                    <a:bodyPr/>
                    <a:lstStyle/>
                    <a:p>
                      <a:pPr algn="ctr"/>
                      <a:endParaRPr lang="en-US" sz="1200" dirty="0">
                        <a:latin typeface="Arial"/>
                      </a:endParaRPr>
                    </a:p>
                  </a:txBody>
                  <a:tcPr/>
                </a:tc>
                <a:tc>
                  <a:txBody>
                    <a:bodyPr/>
                    <a:lstStyle/>
                    <a:p>
                      <a:pPr lvl="0" algn="ctr">
                        <a:buNone/>
                      </a:pPr>
                      <a:endParaRPr lang="en-US" sz="1200" dirty="0">
                        <a:latin typeface="Arial"/>
                      </a:endParaRPr>
                    </a:p>
                  </a:txBody>
                  <a:tcPr/>
                </a:tc>
                <a:tc>
                  <a:txBody>
                    <a:bodyPr/>
                    <a:lstStyle/>
                    <a:p>
                      <a:pPr lvl="0" algn="ctr">
                        <a:buNone/>
                      </a:pPr>
                      <a:endParaRPr lang="en-US" sz="1200" dirty="0">
                        <a:latin typeface="Arial"/>
                      </a:endParaRPr>
                    </a:p>
                  </a:txBody>
                  <a:tcPr/>
                </a:tc>
                <a:tc>
                  <a:txBody>
                    <a:bodyPr/>
                    <a:lstStyle/>
                    <a:p>
                      <a:pPr lvl="0" algn="ctr">
                        <a:buNone/>
                      </a:pPr>
                      <a:endParaRPr lang="en-US" sz="1200" dirty="0">
                        <a:latin typeface="Arial"/>
                      </a:endParaRPr>
                    </a:p>
                  </a:txBody>
                  <a:tcPr/>
                </a:tc>
                <a:extLst>
                  <a:ext uri="{0D108BD9-81ED-4DB2-BD59-A6C34878D82A}">
                    <a16:rowId xmlns:a16="http://schemas.microsoft.com/office/drawing/2014/main" val="3558929166"/>
                  </a:ext>
                </a:extLst>
              </a:tr>
              <a:tr h="123546">
                <a:tc>
                  <a:txBody>
                    <a:bodyPr/>
                    <a:lstStyle/>
                    <a:p>
                      <a:pPr algn="ctr"/>
                      <a:endParaRPr lang="en-US" sz="1200" dirty="0" err="1">
                        <a:latin typeface="Arial"/>
                      </a:endParaRPr>
                    </a:p>
                  </a:txBody>
                  <a:tcPr/>
                </a:tc>
                <a:tc>
                  <a:txBody>
                    <a:bodyPr/>
                    <a:lstStyle/>
                    <a:p>
                      <a:pPr lvl="0" algn="ctr">
                        <a:buNone/>
                      </a:pPr>
                      <a:endParaRPr lang="en-US" sz="1200" dirty="0">
                        <a:latin typeface="Arial"/>
                      </a:endParaRPr>
                    </a:p>
                  </a:txBody>
                  <a:tcPr/>
                </a:tc>
                <a:tc>
                  <a:txBody>
                    <a:bodyPr/>
                    <a:lstStyle/>
                    <a:p>
                      <a:pPr lvl="0" algn="ctr">
                        <a:buNone/>
                      </a:pPr>
                      <a:endParaRPr lang="en-US" sz="1200" dirty="0">
                        <a:latin typeface="Arial"/>
                      </a:endParaRPr>
                    </a:p>
                  </a:txBody>
                  <a:tcPr/>
                </a:tc>
                <a:tc>
                  <a:txBody>
                    <a:bodyPr/>
                    <a:lstStyle/>
                    <a:p>
                      <a:pPr lvl="0" algn="ctr">
                        <a:buNone/>
                      </a:pPr>
                      <a:endParaRPr lang="en-US" sz="1200" dirty="0">
                        <a:latin typeface="Arial"/>
                      </a:endParaRPr>
                    </a:p>
                  </a:txBody>
                  <a:tcPr/>
                </a:tc>
                <a:extLst>
                  <a:ext uri="{0D108BD9-81ED-4DB2-BD59-A6C34878D82A}">
                    <a16:rowId xmlns:a16="http://schemas.microsoft.com/office/drawing/2014/main" val="2748695123"/>
                  </a:ext>
                </a:extLst>
              </a:tr>
              <a:tr h="123546">
                <a:tc>
                  <a:txBody>
                    <a:bodyPr/>
                    <a:lstStyle/>
                    <a:p>
                      <a:pPr algn="ctr"/>
                      <a:endParaRPr lang="en-US" sz="1200" dirty="0" err="1">
                        <a:latin typeface="Arial"/>
                      </a:endParaRPr>
                    </a:p>
                  </a:txBody>
                  <a:tcPr/>
                </a:tc>
                <a:tc>
                  <a:txBody>
                    <a:bodyPr/>
                    <a:lstStyle/>
                    <a:p>
                      <a:pPr lvl="0" algn="ctr">
                        <a:buNone/>
                      </a:pPr>
                      <a:endParaRPr lang="en-US" sz="1200" dirty="0">
                        <a:latin typeface="Arial"/>
                      </a:endParaRPr>
                    </a:p>
                  </a:txBody>
                  <a:tcPr/>
                </a:tc>
                <a:tc>
                  <a:txBody>
                    <a:bodyPr/>
                    <a:lstStyle/>
                    <a:p>
                      <a:pPr lvl="0" algn="ctr">
                        <a:buNone/>
                      </a:pPr>
                      <a:endParaRPr lang="en-US" sz="1200" dirty="0">
                        <a:latin typeface="Arial"/>
                      </a:endParaRPr>
                    </a:p>
                  </a:txBody>
                  <a:tcPr/>
                </a:tc>
                <a:tc>
                  <a:txBody>
                    <a:bodyPr/>
                    <a:lstStyle/>
                    <a:p>
                      <a:pPr lvl="0" algn="ctr">
                        <a:buNone/>
                      </a:pPr>
                      <a:endParaRPr lang="en-US" sz="1200" dirty="0">
                        <a:latin typeface="Arial"/>
                      </a:endParaRPr>
                    </a:p>
                  </a:txBody>
                  <a:tcPr/>
                </a:tc>
                <a:extLst>
                  <a:ext uri="{0D108BD9-81ED-4DB2-BD59-A6C34878D82A}">
                    <a16:rowId xmlns:a16="http://schemas.microsoft.com/office/drawing/2014/main" val="2981881640"/>
                  </a:ext>
                </a:extLst>
              </a:tr>
            </a:tbl>
          </a:graphicData>
        </a:graphic>
      </p:graphicFrame>
      <p:graphicFrame>
        <p:nvGraphicFramePr>
          <p:cNvPr id="17" name="Table 16">
            <a:extLst>
              <a:ext uri="{FF2B5EF4-FFF2-40B4-BE49-F238E27FC236}">
                <a16:creationId xmlns:a16="http://schemas.microsoft.com/office/drawing/2014/main" id="{6D4003FD-E4F6-E891-E848-BFA5E8AC95A0}"/>
              </a:ext>
            </a:extLst>
          </p:cNvPr>
          <p:cNvGraphicFramePr>
            <a:graphicFrameLocks noGrp="1"/>
          </p:cNvGraphicFramePr>
          <p:nvPr>
            <p:extLst>
              <p:ext uri="{D42A27DB-BD31-4B8C-83A1-F6EECF244321}">
                <p14:modId xmlns:p14="http://schemas.microsoft.com/office/powerpoint/2010/main" val="2315938340"/>
              </p:ext>
            </p:extLst>
          </p:nvPr>
        </p:nvGraphicFramePr>
        <p:xfrm>
          <a:off x="4809022" y="952981"/>
          <a:ext cx="2513774" cy="1645920"/>
        </p:xfrm>
        <a:graphic>
          <a:graphicData uri="http://schemas.openxmlformats.org/drawingml/2006/table">
            <a:tbl>
              <a:tblPr firstRow="1" bandRow="1">
                <a:tableStyleId>{5940675A-B579-460E-94D1-54222C63F5DA}</a:tableStyleId>
              </a:tblPr>
              <a:tblGrid>
                <a:gridCol w="2513774">
                  <a:extLst>
                    <a:ext uri="{9D8B030D-6E8A-4147-A177-3AD203B41FA5}">
                      <a16:colId xmlns:a16="http://schemas.microsoft.com/office/drawing/2014/main" val="2178331882"/>
                    </a:ext>
                  </a:extLst>
                </a:gridCol>
              </a:tblGrid>
              <a:tr h="184980">
                <a:tc>
                  <a:txBody>
                    <a:bodyPr/>
                    <a:lstStyle/>
                    <a:p>
                      <a:pPr lvl="0" algn="ctr">
                        <a:buNone/>
                      </a:pPr>
                      <a:r>
                        <a:rPr lang="en-US" sz="1200" b="0" i="0" u="none" strike="noStrike" noProof="0" dirty="0" err="1">
                          <a:solidFill>
                            <a:srgbClr val="000000"/>
                          </a:solidFill>
                          <a:latin typeface="Courier New"/>
                        </a:rPr>
                        <a:t>flw</a:t>
                      </a:r>
                      <a:r>
                        <a:rPr lang="en-US" sz="1200" b="0" i="0" u="none" strike="noStrike" noProof="0" dirty="0">
                          <a:solidFill>
                            <a:srgbClr val="000000"/>
                          </a:solidFill>
                          <a:latin typeface="Courier New"/>
                        </a:rPr>
                        <a:t> f1, -4(t0)</a:t>
                      </a:r>
                      <a:endParaRPr lang="en-US" dirty="0"/>
                    </a:p>
                  </a:txBody>
                  <a:tcPr/>
                </a:tc>
                <a:extLst>
                  <a:ext uri="{0D108BD9-81ED-4DB2-BD59-A6C34878D82A}">
                    <a16:rowId xmlns:a16="http://schemas.microsoft.com/office/drawing/2014/main" val="49523531"/>
                  </a:ext>
                </a:extLst>
              </a:tr>
              <a:tr h="184980">
                <a:tc>
                  <a:txBody>
                    <a:bodyPr/>
                    <a:lstStyle/>
                    <a:p>
                      <a:pPr lvl="0" algn="ctr">
                        <a:buNone/>
                      </a:pPr>
                      <a:r>
                        <a:rPr lang="en-US" sz="1200" b="0" i="0" u="none" strike="noStrike" noProof="0" dirty="0" err="1">
                          <a:solidFill>
                            <a:srgbClr val="000000"/>
                          </a:solidFill>
                          <a:latin typeface="Courier New"/>
                        </a:rPr>
                        <a:t>bnez</a:t>
                      </a:r>
                      <a:r>
                        <a:rPr lang="en-US" sz="1200" b="0" i="0" u="none" strike="noStrike" noProof="0" dirty="0">
                          <a:solidFill>
                            <a:srgbClr val="000000"/>
                          </a:solidFill>
                          <a:latin typeface="Courier New"/>
                        </a:rPr>
                        <a:t> t0, loop</a:t>
                      </a:r>
                      <a:endParaRPr lang="en-US" dirty="0"/>
                    </a:p>
                  </a:txBody>
                  <a:tcPr/>
                </a:tc>
                <a:extLst>
                  <a:ext uri="{0D108BD9-81ED-4DB2-BD59-A6C34878D82A}">
                    <a16:rowId xmlns:a16="http://schemas.microsoft.com/office/drawing/2014/main" val="1455548914"/>
                  </a:ext>
                </a:extLst>
              </a:tr>
              <a:tr h="184980">
                <a:tc>
                  <a:txBody>
                    <a:bodyPr/>
                    <a:lstStyle/>
                    <a:p>
                      <a:pPr lvl="0" algn="ctr">
                        <a:buNone/>
                      </a:pPr>
                      <a:r>
                        <a:rPr lang="en-US" sz="1200" b="0" i="0" u="none" strike="noStrike" noProof="0" dirty="0" err="1">
                          <a:solidFill>
                            <a:srgbClr val="000000"/>
                          </a:solidFill>
                          <a:latin typeface="Courier New"/>
                        </a:rPr>
                        <a:t>addi</a:t>
                      </a:r>
                      <a:r>
                        <a:rPr lang="en-US" sz="1200" b="0" i="0" u="none" strike="noStrike" noProof="0" dirty="0">
                          <a:solidFill>
                            <a:srgbClr val="000000"/>
                          </a:solidFill>
                          <a:latin typeface="Courier New"/>
                        </a:rPr>
                        <a:t> t0, t0, -4</a:t>
                      </a:r>
                      <a:endParaRPr lang="en-US" dirty="0"/>
                    </a:p>
                  </a:txBody>
                  <a:tcPr/>
                </a:tc>
                <a:extLst>
                  <a:ext uri="{0D108BD9-81ED-4DB2-BD59-A6C34878D82A}">
                    <a16:rowId xmlns:a16="http://schemas.microsoft.com/office/drawing/2014/main" val="1422571421"/>
                  </a:ext>
                </a:extLst>
              </a:tr>
              <a:tr h="184980">
                <a:tc>
                  <a:txBody>
                    <a:bodyPr/>
                    <a:lstStyle/>
                    <a:p>
                      <a:pPr lvl="0" algn="ctr">
                        <a:buNone/>
                      </a:pPr>
                      <a:r>
                        <a:rPr lang="en-US" sz="1200" b="0" i="0" u="none" strike="noStrike" noProof="0" dirty="0" err="1">
                          <a:solidFill>
                            <a:srgbClr val="000000"/>
                          </a:solidFill>
                          <a:latin typeface="Courier New"/>
                        </a:rPr>
                        <a:t>fsw</a:t>
                      </a:r>
                      <a:r>
                        <a:rPr lang="en-US" sz="1200" b="0" i="0" u="none" strike="noStrike" noProof="0" dirty="0">
                          <a:solidFill>
                            <a:srgbClr val="000000"/>
                          </a:solidFill>
                          <a:latin typeface="Courier New"/>
                        </a:rPr>
                        <a:t> f2, -4(t0)</a:t>
                      </a:r>
                      <a:endParaRPr lang="en-US" dirty="0"/>
                    </a:p>
                  </a:txBody>
                  <a:tcPr/>
                </a:tc>
                <a:extLst>
                  <a:ext uri="{0D108BD9-81ED-4DB2-BD59-A6C34878D82A}">
                    <a16:rowId xmlns:a16="http://schemas.microsoft.com/office/drawing/2014/main" val="2533791750"/>
                  </a:ext>
                </a:extLst>
              </a:tr>
              <a:tr h="184980">
                <a:tc>
                  <a:txBody>
                    <a:bodyPr/>
                    <a:lstStyle/>
                    <a:p>
                      <a:pPr lvl="0" algn="ctr">
                        <a:buNone/>
                      </a:pPr>
                      <a:r>
                        <a:rPr lang="en-US" sz="1200" b="0" i="0" u="none" strike="noStrike" noProof="0" dirty="0" err="1">
                          <a:solidFill>
                            <a:srgbClr val="000000"/>
                          </a:solidFill>
                          <a:latin typeface="Courier New"/>
                        </a:rPr>
                        <a:t>fmul.s</a:t>
                      </a:r>
                      <a:r>
                        <a:rPr lang="en-US" sz="1200" b="0" i="0" u="none" strike="noStrike" noProof="0" dirty="0">
                          <a:solidFill>
                            <a:srgbClr val="000000"/>
                          </a:solidFill>
                          <a:latin typeface="Courier New"/>
                        </a:rPr>
                        <a:t> f2, f1, f0</a:t>
                      </a:r>
                      <a:endParaRPr lang="en-US" dirty="0"/>
                    </a:p>
                  </a:txBody>
                  <a:tcPr/>
                </a:tc>
                <a:extLst>
                  <a:ext uri="{0D108BD9-81ED-4DB2-BD59-A6C34878D82A}">
                    <a16:rowId xmlns:a16="http://schemas.microsoft.com/office/drawing/2014/main" val="258681845"/>
                  </a:ext>
                </a:extLst>
              </a:tr>
              <a:tr h="184980">
                <a:tc>
                  <a:txBody>
                    <a:bodyPr/>
                    <a:lstStyle/>
                    <a:p>
                      <a:pPr lvl="0" algn="ctr">
                        <a:buNone/>
                      </a:pPr>
                      <a:r>
                        <a:rPr lang="en-US" sz="1200" b="0" i="0" u="none" strike="noStrike" noProof="0" dirty="0" err="1">
                          <a:solidFill>
                            <a:srgbClr val="000000"/>
                          </a:solidFill>
                          <a:latin typeface="Courier New"/>
                        </a:rPr>
                        <a:t>flw</a:t>
                      </a:r>
                      <a:r>
                        <a:rPr lang="en-US" sz="1200" b="0" i="0" u="none" strike="noStrike" noProof="0" dirty="0">
                          <a:solidFill>
                            <a:srgbClr val="000000"/>
                          </a:solidFill>
                          <a:latin typeface="Courier New"/>
                        </a:rPr>
                        <a:t> f1, -4(t0)</a:t>
                      </a:r>
                      <a:endParaRPr lang="en-US" dirty="0"/>
                    </a:p>
                  </a:txBody>
                  <a:tcPr/>
                </a:tc>
                <a:extLst>
                  <a:ext uri="{0D108BD9-81ED-4DB2-BD59-A6C34878D82A}">
                    <a16:rowId xmlns:a16="http://schemas.microsoft.com/office/drawing/2014/main" val="3403941772"/>
                  </a:ext>
                </a:extLst>
              </a:tr>
            </a:tbl>
          </a:graphicData>
        </a:graphic>
      </p:graphicFrame>
      <p:graphicFrame>
        <p:nvGraphicFramePr>
          <p:cNvPr id="18" name="Table 17">
            <a:extLst>
              <a:ext uri="{FF2B5EF4-FFF2-40B4-BE49-F238E27FC236}">
                <a16:creationId xmlns:a16="http://schemas.microsoft.com/office/drawing/2014/main" id="{768005C9-E969-92A9-B5D9-9F1AFDAAB11E}"/>
              </a:ext>
            </a:extLst>
          </p:cNvPr>
          <p:cNvGraphicFramePr>
            <a:graphicFrameLocks noGrp="1"/>
          </p:cNvGraphicFramePr>
          <p:nvPr>
            <p:extLst>
              <p:ext uri="{D42A27DB-BD31-4B8C-83A1-F6EECF244321}">
                <p14:modId xmlns:p14="http://schemas.microsoft.com/office/powerpoint/2010/main" val="3056819798"/>
              </p:ext>
            </p:extLst>
          </p:nvPr>
        </p:nvGraphicFramePr>
        <p:xfrm>
          <a:off x="8389263" y="471717"/>
          <a:ext cx="2506574" cy="1645920"/>
        </p:xfrm>
        <a:graphic>
          <a:graphicData uri="http://schemas.openxmlformats.org/drawingml/2006/table">
            <a:tbl>
              <a:tblPr firstRow="1" bandRow="1">
                <a:tableStyleId>{5940675A-B579-460E-94D1-54222C63F5DA}</a:tableStyleId>
              </a:tblPr>
              <a:tblGrid>
                <a:gridCol w="350919">
                  <a:extLst>
                    <a:ext uri="{9D8B030D-6E8A-4147-A177-3AD203B41FA5}">
                      <a16:colId xmlns:a16="http://schemas.microsoft.com/office/drawing/2014/main" val="2178331882"/>
                    </a:ext>
                  </a:extLst>
                </a:gridCol>
                <a:gridCol w="631657">
                  <a:extLst>
                    <a:ext uri="{9D8B030D-6E8A-4147-A177-3AD203B41FA5}">
                      <a16:colId xmlns:a16="http://schemas.microsoft.com/office/drawing/2014/main" val="1914369625"/>
                    </a:ext>
                  </a:extLst>
                </a:gridCol>
                <a:gridCol w="761999">
                  <a:extLst>
                    <a:ext uri="{9D8B030D-6E8A-4147-A177-3AD203B41FA5}">
                      <a16:colId xmlns:a16="http://schemas.microsoft.com/office/drawing/2014/main" val="3526426838"/>
                    </a:ext>
                  </a:extLst>
                </a:gridCol>
                <a:gridCol w="761999">
                  <a:extLst>
                    <a:ext uri="{9D8B030D-6E8A-4147-A177-3AD203B41FA5}">
                      <a16:colId xmlns:a16="http://schemas.microsoft.com/office/drawing/2014/main" val="187629775"/>
                    </a:ext>
                  </a:extLst>
                </a:gridCol>
              </a:tblGrid>
              <a:tr h="184980">
                <a:tc>
                  <a:txBody>
                    <a:bodyPr/>
                    <a:lstStyle/>
                    <a:p>
                      <a:pPr algn="ctr"/>
                      <a:r>
                        <a:rPr lang="en-US" sz="1200" dirty="0">
                          <a:latin typeface="Courier New"/>
                        </a:rPr>
                        <a:t>0</a:t>
                      </a:r>
                      <a:endParaRPr lang="en-US" sz="1200" dirty="0" err="1">
                        <a:latin typeface="Courier New"/>
                      </a:endParaRPr>
                    </a:p>
                  </a:txBody>
                  <a:tcPr/>
                </a:tc>
                <a:tc>
                  <a:txBody>
                    <a:bodyPr/>
                    <a:lstStyle/>
                    <a:p>
                      <a:pPr lvl="0" algn="ctr">
                        <a:buNone/>
                      </a:pPr>
                      <a:r>
                        <a:rPr lang="en-US" sz="1200" b="0" i="0" u="none" strike="noStrike" noProof="0" dirty="0">
                          <a:solidFill>
                            <a:srgbClr val="000000"/>
                          </a:solidFill>
                          <a:latin typeface="Courier New"/>
                        </a:rPr>
                        <a:t>FMUL</a:t>
                      </a:r>
                      <a:endParaRPr lang="en-US" dirty="0"/>
                    </a:p>
                  </a:txBody>
                  <a:tcPr/>
                </a:tc>
                <a:tc>
                  <a:txBody>
                    <a:bodyPr/>
                    <a:lstStyle/>
                    <a:p>
                      <a:pPr lvl="0" algn="ctr">
                        <a:buNone/>
                      </a:pPr>
                      <a:r>
                        <a:rPr lang="en-US" sz="1200" b="0" i="0" u="none" strike="noStrike" noProof="0" dirty="0">
                          <a:solidFill>
                            <a:srgbClr val="000000"/>
                          </a:solidFill>
                          <a:latin typeface="Courier New"/>
                        </a:rPr>
                        <a:t>F2</a:t>
                      </a:r>
                      <a:endParaRPr lang="en-US" dirty="0"/>
                    </a:p>
                  </a:txBody>
                  <a:tcPr/>
                </a:tc>
                <a:tc>
                  <a:txBody>
                    <a:bodyPr/>
                    <a:lstStyle/>
                    <a:p>
                      <a:pPr lvl="0" algn="ctr">
                        <a:buNone/>
                      </a:pPr>
                      <a:endParaRPr lang="en-US" sz="1200" dirty="0">
                        <a:latin typeface="Courier New"/>
                      </a:endParaRPr>
                    </a:p>
                  </a:txBody>
                  <a:tcPr/>
                </a:tc>
                <a:extLst>
                  <a:ext uri="{0D108BD9-81ED-4DB2-BD59-A6C34878D82A}">
                    <a16:rowId xmlns:a16="http://schemas.microsoft.com/office/drawing/2014/main" val="49523531"/>
                  </a:ext>
                </a:extLst>
              </a:tr>
              <a:tr h="184980">
                <a:tc>
                  <a:txBody>
                    <a:bodyPr/>
                    <a:lstStyle/>
                    <a:p>
                      <a:pPr algn="ctr"/>
                      <a:r>
                        <a:rPr lang="en-US" sz="1200" dirty="0">
                          <a:latin typeface="Courier New"/>
                        </a:rPr>
                        <a:t>1</a:t>
                      </a:r>
                      <a:endParaRPr lang="en-US" sz="1200" dirty="0" err="1">
                        <a:latin typeface="Courier New"/>
                      </a:endParaRPr>
                    </a:p>
                  </a:txBody>
                  <a:tcPr/>
                </a:tc>
                <a:tc>
                  <a:txBody>
                    <a:bodyPr/>
                    <a:lstStyle/>
                    <a:p>
                      <a:pPr lvl="0" algn="ctr">
                        <a:buNone/>
                      </a:pPr>
                      <a:r>
                        <a:rPr lang="en-US" sz="1200" b="0" i="0" u="none" strike="noStrike" noProof="0" dirty="0">
                          <a:solidFill>
                            <a:srgbClr val="000000"/>
                          </a:solidFill>
                          <a:latin typeface="Courier New"/>
                        </a:rPr>
                        <a:t>FSW</a:t>
                      </a:r>
                      <a:endParaRPr lang="en-US" dirty="0"/>
                    </a:p>
                  </a:txBody>
                  <a:tcPr/>
                </a:tc>
                <a:tc>
                  <a:txBody>
                    <a:bodyPr/>
                    <a:lstStyle/>
                    <a:p>
                      <a:pPr lvl="0" algn="ctr">
                        <a:buNone/>
                      </a:pPr>
                      <a:r>
                        <a:rPr lang="en-US" sz="1200" b="0" i="0" u="none" strike="noStrike" noProof="0" dirty="0">
                          <a:solidFill>
                            <a:srgbClr val="000000"/>
                          </a:solidFill>
                          <a:latin typeface="Courier New"/>
                        </a:rPr>
                        <a:t>Mem[0]</a:t>
                      </a:r>
                      <a:endParaRPr lang="en-US" dirty="0"/>
                    </a:p>
                  </a:txBody>
                  <a:tcPr/>
                </a:tc>
                <a:tc>
                  <a:txBody>
                    <a:bodyPr/>
                    <a:lstStyle/>
                    <a:p>
                      <a:pPr lvl="0" algn="ctr">
                        <a:buNone/>
                      </a:pPr>
                      <a:r>
                        <a:rPr lang="en-US" sz="1000" b="0" i="0" u="none" strike="noStrike" noProof="0" dirty="0">
                          <a:solidFill>
                            <a:srgbClr val="000000"/>
                          </a:solidFill>
                          <a:latin typeface="Courier New"/>
                        </a:rPr>
                        <a:t>F2/ROB0</a:t>
                      </a:r>
                      <a:endParaRPr lang="en-US" dirty="0"/>
                    </a:p>
                  </a:txBody>
                  <a:tcPr/>
                </a:tc>
                <a:extLst>
                  <a:ext uri="{0D108BD9-81ED-4DB2-BD59-A6C34878D82A}">
                    <a16:rowId xmlns:a16="http://schemas.microsoft.com/office/drawing/2014/main" val="1455548914"/>
                  </a:ext>
                </a:extLst>
              </a:tr>
              <a:tr h="184980">
                <a:tc>
                  <a:txBody>
                    <a:bodyPr/>
                    <a:lstStyle/>
                    <a:p>
                      <a:pPr algn="ctr"/>
                      <a:r>
                        <a:rPr lang="en-US" sz="1200" dirty="0">
                          <a:latin typeface="Courier New"/>
                        </a:rPr>
                        <a:t>2</a:t>
                      </a:r>
                      <a:endParaRPr lang="en-US" sz="1200" dirty="0" err="1">
                        <a:latin typeface="Courier New"/>
                      </a:endParaRPr>
                    </a:p>
                  </a:txBody>
                  <a:tcPr/>
                </a:tc>
                <a:tc>
                  <a:txBody>
                    <a:bodyPr/>
                    <a:lstStyle/>
                    <a:p>
                      <a:pPr lvl="0" algn="ctr">
                        <a:buNone/>
                      </a:pPr>
                      <a:r>
                        <a:rPr lang="en-US" sz="1200" b="0" i="0" u="none" strike="noStrike" noProof="0" dirty="0">
                          <a:solidFill>
                            <a:srgbClr val="000000"/>
                          </a:solidFill>
                          <a:latin typeface="Courier New"/>
                        </a:rPr>
                        <a:t>ADDI</a:t>
                      </a:r>
                      <a:endParaRPr lang="en-US" dirty="0"/>
                    </a:p>
                  </a:txBody>
                  <a:tcPr/>
                </a:tc>
                <a:tc>
                  <a:txBody>
                    <a:bodyPr/>
                    <a:lstStyle/>
                    <a:p>
                      <a:pPr lvl="0" algn="ctr">
                        <a:buNone/>
                      </a:pPr>
                      <a:r>
                        <a:rPr lang="en-US" sz="1000" b="0" i="0" u="none" strike="noStrike" noProof="0" dirty="0">
                          <a:solidFill>
                            <a:srgbClr val="000000"/>
                          </a:solidFill>
                          <a:latin typeface="Courier New"/>
                        </a:rPr>
                        <a:t>T0</a:t>
                      </a:r>
                      <a:endParaRPr lang="en-US" dirty="0"/>
                    </a:p>
                  </a:txBody>
                  <a:tcPr/>
                </a:tc>
                <a:tc>
                  <a:txBody>
                    <a:bodyPr/>
                    <a:lstStyle/>
                    <a:p>
                      <a:pPr lvl="0" algn="ctr">
                        <a:buNone/>
                      </a:pPr>
                      <a:endParaRPr lang="en-US" sz="1000" b="0" i="0" u="none" strike="noStrike" noProof="0" dirty="0">
                        <a:solidFill>
                          <a:srgbClr val="000000"/>
                        </a:solidFill>
                        <a:latin typeface="Courier New"/>
                      </a:endParaRPr>
                    </a:p>
                  </a:txBody>
                  <a:tcPr/>
                </a:tc>
                <a:extLst>
                  <a:ext uri="{0D108BD9-81ED-4DB2-BD59-A6C34878D82A}">
                    <a16:rowId xmlns:a16="http://schemas.microsoft.com/office/drawing/2014/main" val="1422571421"/>
                  </a:ext>
                </a:extLst>
              </a:tr>
              <a:tr h="184980">
                <a:tc>
                  <a:txBody>
                    <a:bodyPr/>
                    <a:lstStyle/>
                    <a:p>
                      <a:pPr algn="ctr"/>
                      <a:r>
                        <a:rPr lang="en-US" sz="1200" dirty="0">
                          <a:latin typeface="Courier New"/>
                        </a:rPr>
                        <a:t>3</a:t>
                      </a:r>
                      <a:endParaRPr lang="en-US" sz="1200" dirty="0" err="1">
                        <a:latin typeface="Courier New"/>
                      </a:endParaRPr>
                    </a:p>
                  </a:txBody>
                  <a:tcPr/>
                </a:tc>
                <a:tc>
                  <a:txBody>
                    <a:bodyPr/>
                    <a:lstStyle/>
                    <a:p>
                      <a:pPr lvl="0" algn="ctr">
                        <a:buNone/>
                      </a:pPr>
                      <a:r>
                        <a:rPr lang="en-US" sz="1200" dirty="0">
                          <a:latin typeface="Courier New"/>
                        </a:rPr>
                        <a:t>BNEZ</a:t>
                      </a:r>
                    </a:p>
                  </a:txBody>
                  <a:tcPr/>
                </a:tc>
                <a:tc>
                  <a:txBody>
                    <a:bodyPr/>
                    <a:lstStyle/>
                    <a:p>
                      <a:pPr lvl="0" algn="ctr">
                        <a:buNone/>
                      </a:pPr>
                      <a:r>
                        <a:rPr lang="en-US" sz="1000" dirty="0">
                          <a:latin typeface="Courier New"/>
                        </a:rPr>
                        <a:t>?</a:t>
                      </a:r>
                    </a:p>
                  </a:txBody>
                  <a:tcPr/>
                </a:tc>
                <a:tc>
                  <a:txBody>
                    <a:bodyPr/>
                    <a:lstStyle/>
                    <a:p>
                      <a:pPr lvl="0" algn="ctr">
                        <a:buNone/>
                      </a:pPr>
                      <a:endParaRPr lang="en-US" sz="1200" dirty="0">
                        <a:latin typeface="Courier New"/>
                      </a:endParaRPr>
                    </a:p>
                  </a:txBody>
                  <a:tcPr/>
                </a:tc>
                <a:extLst>
                  <a:ext uri="{0D108BD9-81ED-4DB2-BD59-A6C34878D82A}">
                    <a16:rowId xmlns:a16="http://schemas.microsoft.com/office/drawing/2014/main" val="2533791750"/>
                  </a:ext>
                </a:extLst>
              </a:tr>
              <a:tr h="184980">
                <a:tc>
                  <a:txBody>
                    <a:bodyPr/>
                    <a:lstStyle/>
                    <a:p>
                      <a:pPr algn="ctr"/>
                      <a:r>
                        <a:rPr lang="en-US" sz="1200" dirty="0">
                          <a:latin typeface="Courier New"/>
                        </a:rPr>
                        <a:t>4</a:t>
                      </a:r>
                      <a:endParaRPr lang="en-US" sz="1200" dirty="0" err="1">
                        <a:latin typeface="Courier New"/>
                      </a:endParaRPr>
                    </a:p>
                  </a:txBody>
                  <a:tcPr/>
                </a:tc>
                <a:tc>
                  <a:txBody>
                    <a:bodyPr/>
                    <a:lstStyle/>
                    <a:p>
                      <a:pPr lvl="0" algn="ctr">
                        <a:buNone/>
                      </a:pPr>
                      <a:endParaRPr lang="en-US" sz="1200" dirty="0">
                        <a:latin typeface="Courier New"/>
                      </a:endParaRPr>
                    </a:p>
                  </a:txBody>
                  <a:tcPr/>
                </a:tc>
                <a:tc>
                  <a:txBody>
                    <a:bodyPr/>
                    <a:lstStyle/>
                    <a:p>
                      <a:pPr lvl="0" algn="ctr">
                        <a:buNone/>
                      </a:pPr>
                      <a:endParaRPr lang="en-US" sz="1200" dirty="0">
                        <a:latin typeface="Courier New"/>
                      </a:endParaRPr>
                    </a:p>
                  </a:txBody>
                  <a:tcPr/>
                </a:tc>
                <a:tc>
                  <a:txBody>
                    <a:bodyPr/>
                    <a:lstStyle/>
                    <a:p>
                      <a:pPr lvl="0" algn="ctr">
                        <a:buNone/>
                      </a:pPr>
                      <a:endParaRPr lang="en-US" sz="1200" dirty="0">
                        <a:latin typeface="Courier New"/>
                      </a:endParaRPr>
                    </a:p>
                  </a:txBody>
                  <a:tcPr/>
                </a:tc>
                <a:extLst>
                  <a:ext uri="{0D108BD9-81ED-4DB2-BD59-A6C34878D82A}">
                    <a16:rowId xmlns:a16="http://schemas.microsoft.com/office/drawing/2014/main" val="258681845"/>
                  </a:ext>
                </a:extLst>
              </a:tr>
              <a:tr h="184980">
                <a:tc>
                  <a:txBody>
                    <a:bodyPr/>
                    <a:lstStyle/>
                    <a:p>
                      <a:pPr algn="ctr"/>
                      <a:r>
                        <a:rPr lang="en-US" sz="1200" dirty="0">
                          <a:latin typeface="Courier New"/>
                        </a:rPr>
                        <a:t>5</a:t>
                      </a:r>
                      <a:endParaRPr lang="en-US" sz="1200" dirty="0" err="1">
                        <a:latin typeface="Courier New"/>
                      </a:endParaRPr>
                    </a:p>
                  </a:txBody>
                  <a:tcPr/>
                </a:tc>
                <a:tc>
                  <a:txBody>
                    <a:bodyPr/>
                    <a:lstStyle/>
                    <a:p>
                      <a:pPr lvl="0" algn="ctr">
                        <a:buNone/>
                      </a:pPr>
                      <a:endParaRPr lang="en-US" sz="1200" dirty="0">
                        <a:latin typeface="Courier New"/>
                      </a:endParaRPr>
                    </a:p>
                  </a:txBody>
                  <a:tcPr/>
                </a:tc>
                <a:tc>
                  <a:txBody>
                    <a:bodyPr/>
                    <a:lstStyle/>
                    <a:p>
                      <a:pPr lvl="0" algn="ctr">
                        <a:buNone/>
                      </a:pPr>
                      <a:endParaRPr lang="en-US" sz="1200" dirty="0">
                        <a:latin typeface="Courier New"/>
                      </a:endParaRPr>
                    </a:p>
                  </a:txBody>
                  <a:tcPr/>
                </a:tc>
                <a:tc>
                  <a:txBody>
                    <a:bodyPr/>
                    <a:lstStyle/>
                    <a:p>
                      <a:pPr lvl="0" algn="ctr">
                        <a:buNone/>
                      </a:pPr>
                      <a:endParaRPr lang="en-US" sz="1200" dirty="0">
                        <a:latin typeface="Courier New"/>
                      </a:endParaRPr>
                    </a:p>
                  </a:txBody>
                  <a:tcPr/>
                </a:tc>
                <a:extLst>
                  <a:ext uri="{0D108BD9-81ED-4DB2-BD59-A6C34878D82A}">
                    <a16:rowId xmlns:a16="http://schemas.microsoft.com/office/drawing/2014/main" val="3403941772"/>
                  </a:ext>
                </a:extLst>
              </a:tr>
            </a:tbl>
          </a:graphicData>
        </a:graphic>
      </p:graphicFrame>
      <p:graphicFrame>
        <p:nvGraphicFramePr>
          <p:cNvPr id="19" name="Table 18">
            <a:extLst>
              <a:ext uri="{FF2B5EF4-FFF2-40B4-BE49-F238E27FC236}">
                <a16:creationId xmlns:a16="http://schemas.microsoft.com/office/drawing/2014/main" id="{A0CBF65D-1507-3C7B-396A-07AFF38DBABC}"/>
              </a:ext>
            </a:extLst>
          </p:cNvPr>
          <p:cNvGraphicFramePr>
            <a:graphicFrameLocks noGrp="1"/>
          </p:cNvGraphicFramePr>
          <p:nvPr/>
        </p:nvGraphicFramePr>
        <p:xfrm>
          <a:off x="10116552" y="3368842"/>
          <a:ext cx="1614226" cy="1097280"/>
        </p:xfrm>
        <a:graphic>
          <a:graphicData uri="http://schemas.openxmlformats.org/drawingml/2006/table">
            <a:tbl>
              <a:tblPr firstRow="1" bandRow="1">
                <a:tableStyleId>{5940675A-B579-460E-94D1-54222C63F5DA}</a:tableStyleId>
              </a:tblPr>
              <a:tblGrid>
                <a:gridCol w="467278">
                  <a:extLst>
                    <a:ext uri="{9D8B030D-6E8A-4147-A177-3AD203B41FA5}">
                      <a16:colId xmlns:a16="http://schemas.microsoft.com/office/drawing/2014/main" val="4141603458"/>
                    </a:ext>
                  </a:extLst>
                </a:gridCol>
                <a:gridCol w="541617">
                  <a:extLst>
                    <a:ext uri="{9D8B030D-6E8A-4147-A177-3AD203B41FA5}">
                      <a16:colId xmlns:a16="http://schemas.microsoft.com/office/drawing/2014/main" val="4160728081"/>
                    </a:ext>
                  </a:extLst>
                </a:gridCol>
                <a:gridCol w="605331">
                  <a:extLst>
                    <a:ext uri="{9D8B030D-6E8A-4147-A177-3AD203B41FA5}">
                      <a16:colId xmlns:a16="http://schemas.microsoft.com/office/drawing/2014/main" val="3408778751"/>
                    </a:ext>
                  </a:extLst>
                </a:gridCol>
              </a:tblGrid>
              <a:tr h="171790">
                <a:tc>
                  <a:txBody>
                    <a:bodyPr/>
                    <a:lstStyle/>
                    <a:p>
                      <a:pPr algn="ctr"/>
                      <a:r>
                        <a:rPr lang="en-US" sz="1200" dirty="0">
                          <a:latin typeface="Arial"/>
                        </a:rPr>
                        <a:t>F0</a:t>
                      </a:r>
                    </a:p>
                  </a:txBody>
                  <a:tcPr/>
                </a:tc>
                <a:tc>
                  <a:txBody>
                    <a:bodyPr/>
                    <a:lstStyle/>
                    <a:p>
                      <a:pPr lvl="0" algn="ctr">
                        <a:buNone/>
                      </a:pPr>
                      <a:r>
                        <a:rPr lang="en-US" sz="1200" dirty="0">
                          <a:latin typeface="Arial"/>
                        </a:rPr>
                        <a:t>10</a:t>
                      </a:r>
                    </a:p>
                  </a:txBody>
                  <a:tcPr/>
                </a:tc>
                <a:tc>
                  <a:txBody>
                    <a:bodyPr/>
                    <a:lstStyle/>
                    <a:p>
                      <a:pPr lvl="0" algn="ctr">
                        <a:buNone/>
                      </a:pPr>
                      <a:endParaRPr lang="en-US" sz="1200" dirty="0">
                        <a:latin typeface="Arial"/>
                      </a:endParaRPr>
                    </a:p>
                  </a:txBody>
                  <a:tcPr/>
                </a:tc>
                <a:extLst>
                  <a:ext uri="{0D108BD9-81ED-4DB2-BD59-A6C34878D82A}">
                    <a16:rowId xmlns:a16="http://schemas.microsoft.com/office/drawing/2014/main" val="187687787"/>
                  </a:ext>
                </a:extLst>
              </a:tr>
              <a:tr h="171790">
                <a:tc>
                  <a:txBody>
                    <a:bodyPr/>
                    <a:lstStyle/>
                    <a:p>
                      <a:pPr algn="ctr"/>
                      <a:r>
                        <a:rPr lang="en-US" sz="1200" dirty="0">
                          <a:latin typeface="Arial"/>
                        </a:rPr>
                        <a:t>F1</a:t>
                      </a:r>
                      <a:endParaRPr lang="en-US" sz="1200" dirty="0" err="1">
                        <a:latin typeface="Arial"/>
                      </a:endParaRPr>
                    </a:p>
                  </a:txBody>
                  <a:tcPr/>
                </a:tc>
                <a:tc>
                  <a:txBody>
                    <a:bodyPr/>
                    <a:lstStyle/>
                    <a:p>
                      <a:pPr lvl="0" algn="ctr">
                        <a:buNone/>
                      </a:pPr>
                      <a:r>
                        <a:rPr lang="en-US" sz="1200" dirty="0">
                          <a:latin typeface="Arial"/>
                        </a:rPr>
                        <a:t>2</a:t>
                      </a:r>
                    </a:p>
                  </a:txBody>
                  <a:tcPr/>
                </a:tc>
                <a:tc>
                  <a:txBody>
                    <a:bodyPr/>
                    <a:lstStyle/>
                    <a:p>
                      <a:pPr lvl="0" algn="ctr">
                        <a:buNone/>
                      </a:pPr>
                      <a:endParaRPr lang="en-US" sz="1200" dirty="0">
                        <a:latin typeface="Arial"/>
                      </a:endParaRPr>
                    </a:p>
                  </a:txBody>
                  <a:tcPr/>
                </a:tc>
                <a:extLst>
                  <a:ext uri="{0D108BD9-81ED-4DB2-BD59-A6C34878D82A}">
                    <a16:rowId xmlns:a16="http://schemas.microsoft.com/office/drawing/2014/main" val="1177376357"/>
                  </a:ext>
                </a:extLst>
              </a:tr>
              <a:tr h="171790">
                <a:tc>
                  <a:txBody>
                    <a:bodyPr/>
                    <a:lstStyle/>
                    <a:p>
                      <a:pPr algn="ctr"/>
                      <a:r>
                        <a:rPr lang="en-US" sz="1200" dirty="0">
                          <a:latin typeface="Arial"/>
                        </a:rPr>
                        <a:t>F2</a:t>
                      </a:r>
                      <a:endParaRPr lang="en-US" sz="1200" dirty="0" err="1">
                        <a:latin typeface="Arial"/>
                      </a:endParaRPr>
                    </a:p>
                  </a:txBody>
                  <a:tcPr/>
                </a:tc>
                <a:tc>
                  <a:txBody>
                    <a:bodyPr/>
                    <a:lstStyle/>
                    <a:p>
                      <a:pPr lvl="0" algn="ctr">
                        <a:buNone/>
                      </a:pPr>
                      <a:r>
                        <a:rPr lang="en-US" sz="1200" dirty="0">
                          <a:latin typeface="Arial"/>
                        </a:rPr>
                        <a:t>10</a:t>
                      </a:r>
                    </a:p>
                  </a:txBody>
                  <a:tcPr/>
                </a:tc>
                <a:tc>
                  <a:txBody>
                    <a:bodyPr/>
                    <a:lstStyle/>
                    <a:p>
                      <a:pPr lvl="0" algn="ctr">
                        <a:buNone/>
                      </a:pPr>
                      <a:r>
                        <a:rPr lang="en-US" sz="1200" dirty="0">
                          <a:latin typeface="Arial"/>
                        </a:rPr>
                        <a:t>ROB0</a:t>
                      </a:r>
                    </a:p>
                  </a:txBody>
                  <a:tcPr/>
                </a:tc>
                <a:extLst>
                  <a:ext uri="{0D108BD9-81ED-4DB2-BD59-A6C34878D82A}">
                    <a16:rowId xmlns:a16="http://schemas.microsoft.com/office/drawing/2014/main" val="3954083347"/>
                  </a:ext>
                </a:extLst>
              </a:tr>
              <a:tr h="171790">
                <a:tc>
                  <a:txBody>
                    <a:bodyPr/>
                    <a:lstStyle/>
                    <a:p>
                      <a:pPr algn="ctr"/>
                      <a:r>
                        <a:rPr lang="en-US" sz="1200" dirty="0">
                          <a:latin typeface="Arial"/>
                        </a:rPr>
                        <a:t>T0</a:t>
                      </a:r>
                      <a:endParaRPr lang="en-US" sz="1200" dirty="0" err="1">
                        <a:latin typeface="Arial"/>
                      </a:endParaRPr>
                    </a:p>
                  </a:txBody>
                  <a:tcPr/>
                </a:tc>
                <a:tc>
                  <a:txBody>
                    <a:bodyPr/>
                    <a:lstStyle/>
                    <a:p>
                      <a:pPr lvl="0" algn="ctr">
                        <a:buNone/>
                      </a:pPr>
                      <a:r>
                        <a:rPr lang="en-US" sz="1200" dirty="0">
                          <a:latin typeface="Arial"/>
                        </a:rPr>
                        <a:t>4</a:t>
                      </a:r>
                    </a:p>
                  </a:txBody>
                  <a:tcPr/>
                </a:tc>
                <a:tc>
                  <a:txBody>
                    <a:bodyPr/>
                    <a:lstStyle/>
                    <a:p>
                      <a:pPr lvl="0" algn="ctr">
                        <a:buNone/>
                      </a:pPr>
                      <a:r>
                        <a:rPr lang="en-US" sz="1200" dirty="0">
                          <a:latin typeface="Arial"/>
                        </a:rPr>
                        <a:t>ROB2</a:t>
                      </a:r>
                    </a:p>
                  </a:txBody>
                  <a:tcPr/>
                </a:tc>
                <a:extLst>
                  <a:ext uri="{0D108BD9-81ED-4DB2-BD59-A6C34878D82A}">
                    <a16:rowId xmlns:a16="http://schemas.microsoft.com/office/drawing/2014/main" val="566660208"/>
                  </a:ext>
                </a:extLst>
              </a:tr>
            </a:tbl>
          </a:graphicData>
        </a:graphic>
      </p:graphicFrame>
      <p:graphicFrame>
        <p:nvGraphicFramePr>
          <p:cNvPr id="20" name="Table 19">
            <a:extLst>
              <a:ext uri="{FF2B5EF4-FFF2-40B4-BE49-F238E27FC236}">
                <a16:creationId xmlns:a16="http://schemas.microsoft.com/office/drawing/2014/main" id="{33BD9F6B-6376-AE2B-651F-8236B3C0BA8B}"/>
              </a:ext>
            </a:extLst>
          </p:cNvPr>
          <p:cNvGraphicFramePr>
            <a:graphicFrameLocks noGrp="1"/>
          </p:cNvGraphicFramePr>
          <p:nvPr>
            <p:extLst>
              <p:ext uri="{D42A27DB-BD31-4B8C-83A1-F6EECF244321}">
                <p14:modId xmlns:p14="http://schemas.microsoft.com/office/powerpoint/2010/main" val="2900422848"/>
              </p:ext>
            </p:extLst>
          </p:nvPr>
        </p:nvGraphicFramePr>
        <p:xfrm>
          <a:off x="6473390" y="4191481"/>
          <a:ext cx="2707104" cy="822960"/>
        </p:xfrm>
        <a:graphic>
          <a:graphicData uri="http://schemas.openxmlformats.org/drawingml/2006/table">
            <a:tbl>
              <a:tblPr firstRow="1" bandRow="1">
                <a:tableStyleId>{5940675A-B579-460E-94D1-54222C63F5DA}</a:tableStyleId>
              </a:tblPr>
              <a:tblGrid>
                <a:gridCol w="676776">
                  <a:extLst>
                    <a:ext uri="{9D8B030D-6E8A-4147-A177-3AD203B41FA5}">
                      <a16:colId xmlns:a16="http://schemas.microsoft.com/office/drawing/2014/main" val="3195577250"/>
                    </a:ext>
                  </a:extLst>
                </a:gridCol>
                <a:gridCol w="676776">
                  <a:extLst>
                    <a:ext uri="{9D8B030D-6E8A-4147-A177-3AD203B41FA5}">
                      <a16:colId xmlns:a16="http://schemas.microsoft.com/office/drawing/2014/main" val="4188564357"/>
                    </a:ext>
                  </a:extLst>
                </a:gridCol>
                <a:gridCol w="676776">
                  <a:extLst>
                    <a:ext uri="{9D8B030D-6E8A-4147-A177-3AD203B41FA5}">
                      <a16:colId xmlns:a16="http://schemas.microsoft.com/office/drawing/2014/main" val="1616240692"/>
                    </a:ext>
                  </a:extLst>
                </a:gridCol>
                <a:gridCol w="676776">
                  <a:extLst>
                    <a:ext uri="{9D8B030D-6E8A-4147-A177-3AD203B41FA5}">
                      <a16:colId xmlns:a16="http://schemas.microsoft.com/office/drawing/2014/main" val="1103167206"/>
                    </a:ext>
                  </a:extLst>
                </a:gridCol>
              </a:tblGrid>
              <a:tr h="123546">
                <a:tc>
                  <a:txBody>
                    <a:bodyPr/>
                    <a:lstStyle/>
                    <a:p>
                      <a:pPr algn="ctr"/>
                      <a:r>
                        <a:rPr lang="en-US" sz="1200" dirty="0">
                          <a:latin typeface="Arial"/>
                        </a:rPr>
                        <a:t>BNEZ</a:t>
                      </a:r>
                    </a:p>
                  </a:txBody>
                  <a:tcPr/>
                </a:tc>
                <a:tc>
                  <a:txBody>
                    <a:bodyPr/>
                    <a:lstStyle/>
                    <a:p>
                      <a:pPr lvl="0" algn="ctr">
                        <a:buNone/>
                      </a:pPr>
                      <a:r>
                        <a:rPr lang="en-US" sz="1200" dirty="0">
                          <a:latin typeface="Arial"/>
                        </a:rPr>
                        <a:t>ROB2</a:t>
                      </a:r>
                    </a:p>
                  </a:txBody>
                  <a:tcPr/>
                </a:tc>
                <a:tc>
                  <a:txBody>
                    <a:bodyPr/>
                    <a:lstStyle/>
                    <a:p>
                      <a:pPr lvl="0" algn="ctr">
                        <a:buNone/>
                      </a:pPr>
                      <a:r>
                        <a:rPr lang="en-US" sz="1200" dirty="0">
                          <a:latin typeface="Arial"/>
                        </a:rPr>
                        <a:t>-</a:t>
                      </a:r>
                    </a:p>
                  </a:txBody>
                  <a:tcPr/>
                </a:tc>
                <a:tc>
                  <a:txBody>
                    <a:bodyPr/>
                    <a:lstStyle/>
                    <a:p>
                      <a:pPr lvl="0" algn="ctr">
                        <a:buNone/>
                      </a:pPr>
                      <a:r>
                        <a:rPr lang="en-US" sz="1200" dirty="0">
                          <a:latin typeface="Arial"/>
                        </a:rPr>
                        <a:t>ROB3</a:t>
                      </a:r>
                    </a:p>
                  </a:txBody>
                  <a:tcPr/>
                </a:tc>
                <a:extLst>
                  <a:ext uri="{0D108BD9-81ED-4DB2-BD59-A6C34878D82A}">
                    <a16:rowId xmlns:a16="http://schemas.microsoft.com/office/drawing/2014/main" val="3558929166"/>
                  </a:ext>
                </a:extLst>
              </a:tr>
              <a:tr h="123546">
                <a:tc>
                  <a:txBody>
                    <a:bodyPr/>
                    <a:lstStyle/>
                    <a:p>
                      <a:pPr algn="ctr"/>
                      <a:endParaRPr lang="en-US" sz="1200" dirty="0" err="1">
                        <a:latin typeface="Arial"/>
                      </a:endParaRPr>
                    </a:p>
                  </a:txBody>
                  <a:tcPr/>
                </a:tc>
                <a:tc>
                  <a:txBody>
                    <a:bodyPr/>
                    <a:lstStyle/>
                    <a:p>
                      <a:pPr lvl="0" algn="ctr">
                        <a:buNone/>
                      </a:pPr>
                      <a:endParaRPr lang="en-US" sz="1200" dirty="0">
                        <a:latin typeface="Arial"/>
                      </a:endParaRPr>
                    </a:p>
                  </a:txBody>
                  <a:tcPr/>
                </a:tc>
                <a:tc>
                  <a:txBody>
                    <a:bodyPr/>
                    <a:lstStyle/>
                    <a:p>
                      <a:pPr lvl="0" algn="ctr">
                        <a:buNone/>
                      </a:pPr>
                      <a:endParaRPr lang="en-US" sz="1200" dirty="0">
                        <a:latin typeface="Arial"/>
                      </a:endParaRPr>
                    </a:p>
                  </a:txBody>
                  <a:tcPr/>
                </a:tc>
                <a:tc>
                  <a:txBody>
                    <a:bodyPr/>
                    <a:lstStyle/>
                    <a:p>
                      <a:pPr lvl="0" algn="ctr">
                        <a:buNone/>
                      </a:pPr>
                      <a:endParaRPr lang="en-US" sz="1200" dirty="0">
                        <a:latin typeface="Arial"/>
                      </a:endParaRPr>
                    </a:p>
                  </a:txBody>
                  <a:tcPr/>
                </a:tc>
                <a:extLst>
                  <a:ext uri="{0D108BD9-81ED-4DB2-BD59-A6C34878D82A}">
                    <a16:rowId xmlns:a16="http://schemas.microsoft.com/office/drawing/2014/main" val="2748695123"/>
                  </a:ext>
                </a:extLst>
              </a:tr>
              <a:tr h="123546">
                <a:tc>
                  <a:txBody>
                    <a:bodyPr/>
                    <a:lstStyle/>
                    <a:p>
                      <a:pPr algn="ctr"/>
                      <a:endParaRPr lang="en-US" sz="1200" dirty="0" err="1">
                        <a:latin typeface="Arial"/>
                      </a:endParaRPr>
                    </a:p>
                  </a:txBody>
                  <a:tcPr/>
                </a:tc>
                <a:tc>
                  <a:txBody>
                    <a:bodyPr/>
                    <a:lstStyle/>
                    <a:p>
                      <a:pPr lvl="0" algn="ctr">
                        <a:buNone/>
                      </a:pPr>
                      <a:endParaRPr lang="en-US" sz="1200" dirty="0">
                        <a:latin typeface="Arial"/>
                      </a:endParaRPr>
                    </a:p>
                  </a:txBody>
                  <a:tcPr/>
                </a:tc>
                <a:tc>
                  <a:txBody>
                    <a:bodyPr/>
                    <a:lstStyle/>
                    <a:p>
                      <a:pPr lvl="0" algn="ctr">
                        <a:buNone/>
                      </a:pPr>
                      <a:endParaRPr lang="en-US" sz="1200" dirty="0">
                        <a:latin typeface="Arial"/>
                      </a:endParaRPr>
                    </a:p>
                  </a:txBody>
                  <a:tcPr/>
                </a:tc>
                <a:tc>
                  <a:txBody>
                    <a:bodyPr/>
                    <a:lstStyle/>
                    <a:p>
                      <a:pPr lvl="0" algn="ctr">
                        <a:buNone/>
                      </a:pPr>
                      <a:endParaRPr lang="en-US" sz="1200" dirty="0">
                        <a:latin typeface="Arial"/>
                      </a:endParaRPr>
                    </a:p>
                  </a:txBody>
                  <a:tcPr/>
                </a:tc>
                <a:extLst>
                  <a:ext uri="{0D108BD9-81ED-4DB2-BD59-A6C34878D82A}">
                    <a16:rowId xmlns:a16="http://schemas.microsoft.com/office/drawing/2014/main" val="2981881640"/>
                  </a:ext>
                </a:extLst>
              </a:tr>
            </a:tbl>
          </a:graphicData>
        </a:graphic>
      </p:graphicFrame>
      <p:sp>
        <p:nvSpPr>
          <p:cNvPr id="21" name="TextBox 20">
            <a:extLst>
              <a:ext uri="{FF2B5EF4-FFF2-40B4-BE49-F238E27FC236}">
                <a16:creationId xmlns:a16="http://schemas.microsoft.com/office/drawing/2014/main" id="{F461F2F0-8766-423C-1E8F-6AE1BFA09BA9}"/>
              </a:ext>
            </a:extLst>
          </p:cNvPr>
          <p:cNvSpPr txBox="1"/>
          <p:nvPr/>
        </p:nvSpPr>
        <p:spPr>
          <a:xfrm>
            <a:off x="3196461" y="5567504"/>
            <a:ext cx="2511845" cy="369332"/>
          </a:xfrm>
          <a:prstGeom prst="rect">
            <a:avLst/>
          </a:prstGeom>
          <a:noFill/>
          <a:ln w="12700">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t>FP ALU</a:t>
            </a:r>
          </a:p>
        </p:txBody>
      </p:sp>
      <p:sp>
        <p:nvSpPr>
          <p:cNvPr id="22" name="TextBox 21">
            <a:extLst>
              <a:ext uri="{FF2B5EF4-FFF2-40B4-BE49-F238E27FC236}">
                <a16:creationId xmlns:a16="http://schemas.microsoft.com/office/drawing/2014/main" id="{165B9AE2-ACCC-DB35-70F5-5CC9BC5677C5}"/>
              </a:ext>
            </a:extLst>
          </p:cNvPr>
          <p:cNvSpPr txBox="1"/>
          <p:nvPr/>
        </p:nvSpPr>
        <p:spPr>
          <a:xfrm>
            <a:off x="6615434" y="5567504"/>
            <a:ext cx="2511845" cy="369332"/>
          </a:xfrm>
          <a:prstGeom prst="rect">
            <a:avLst/>
          </a:prstGeom>
          <a:noFill/>
          <a:ln w="12700">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t>Int ALU</a:t>
            </a:r>
          </a:p>
        </p:txBody>
      </p:sp>
      <p:sp>
        <p:nvSpPr>
          <p:cNvPr id="23" name="TextBox 22">
            <a:extLst>
              <a:ext uri="{FF2B5EF4-FFF2-40B4-BE49-F238E27FC236}">
                <a16:creationId xmlns:a16="http://schemas.microsoft.com/office/drawing/2014/main" id="{EA9E9524-671F-42AB-E9FE-8926C2C568FA}"/>
              </a:ext>
            </a:extLst>
          </p:cNvPr>
          <p:cNvSpPr txBox="1"/>
          <p:nvPr/>
        </p:nvSpPr>
        <p:spPr>
          <a:xfrm>
            <a:off x="870355" y="5627662"/>
            <a:ext cx="1599451" cy="369332"/>
          </a:xfrm>
          <a:prstGeom prst="rect">
            <a:avLst/>
          </a:prstGeom>
          <a:noFill/>
          <a:ln w="12700">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t>Memory Unit</a:t>
            </a:r>
          </a:p>
        </p:txBody>
      </p:sp>
      <p:cxnSp>
        <p:nvCxnSpPr>
          <p:cNvPr id="27" name="Straight Arrow Connector 26">
            <a:extLst>
              <a:ext uri="{FF2B5EF4-FFF2-40B4-BE49-F238E27FC236}">
                <a16:creationId xmlns:a16="http://schemas.microsoft.com/office/drawing/2014/main" id="{AEDFD3C8-B8CB-0447-607F-368A09E2F0C5}"/>
              </a:ext>
            </a:extLst>
          </p:cNvPr>
          <p:cNvCxnSpPr/>
          <p:nvPr/>
        </p:nvCxnSpPr>
        <p:spPr>
          <a:xfrm flipV="1">
            <a:off x="5138829" y="2588383"/>
            <a:ext cx="2005" cy="790073"/>
          </a:xfrm>
          <a:prstGeom prst="straightConnector1">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28" name="Straight Arrow Connector 27">
            <a:extLst>
              <a:ext uri="{FF2B5EF4-FFF2-40B4-BE49-F238E27FC236}">
                <a16:creationId xmlns:a16="http://schemas.microsoft.com/office/drawing/2014/main" id="{E55FA335-DFA7-AFAE-DC17-C60183FD50AF}"/>
              </a:ext>
            </a:extLst>
          </p:cNvPr>
          <p:cNvCxnSpPr/>
          <p:nvPr/>
        </p:nvCxnSpPr>
        <p:spPr>
          <a:xfrm flipH="1">
            <a:off x="1805896" y="3370533"/>
            <a:ext cx="3334945" cy="10341"/>
          </a:xfrm>
          <a:prstGeom prst="straightConnector1">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29" name="Straight Arrow Connector 28">
            <a:extLst>
              <a:ext uri="{FF2B5EF4-FFF2-40B4-BE49-F238E27FC236}">
                <a16:creationId xmlns:a16="http://schemas.microsoft.com/office/drawing/2014/main" id="{8FCC840F-EE84-B9D1-4AE0-323AC28157D7}"/>
              </a:ext>
            </a:extLst>
          </p:cNvPr>
          <p:cNvCxnSpPr/>
          <p:nvPr/>
        </p:nvCxnSpPr>
        <p:spPr>
          <a:xfrm>
            <a:off x="1813918" y="3379714"/>
            <a:ext cx="10026" cy="461210"/>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30" name="Straight Arrow Connector 29">
            <a:extLst>
              <a:ext uri="{FF2B5EF4-FFF2-40B4-BE49-F238E27FC236}">
                <a16:creationId xmlns:a16="http://schemas.microsoft.com/office/drawing/2014/main" id="{9C3FE149-F4E1-2C3E-FE01-7C5ADE3F3D58}"/>
              </a:ext>
            </a:extLst>
          </p:cNvPr>
          <p:cNvCxnSpPr>
            <a:cxnSpLocks/>
          </p:cNvCxnSpPr>
          <p:nvPr/>
        </p:nvCxnSpPr>
        <p:spPr>
          <a:xfrm>
            <a:off x="5384131" y="2596816"/>
            <a:ext cx="10026" cy="1243262"/>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31" name="Straight Arrow Connector 30">
            <a:extLst>
              <a:ext uri="{FF2B5EF4-FFF2-40B4-BE49-F238E27FC236}">
                <a16:creationId xmlns:a16="http://schemas.microsoft.com/office/drawing/2014/main" id="{D8EB55FE-6455-0737-FC51-E7E07BF19249}"/>
              </a:ext>
            </a:extLst>
          </p:cNvPr>
          <p:cNvCxnSpPr>
            <a:cxnSpLocks/>
          </p:cNvCxnSpPr>
          <p:nvPr/>
        </p:nvCxnSpPr>
        <p:spPr>
          <a:xfrm>
            <a:off x="6607341" y="2576763"/>
            <a:ext cx="10026" cy="1243262"/>
          </a:xfrm>
          <a:prstGeom prst="straightConnector1">
            <a:avLst/>
          </a:prstGeom>
          <a:ln w="28575">
            <a:solidFill>
              <a:srgbClr val="C00000"/>
            </a:solidFill>
            <a:tailEnd type="triangle"/>
          </a:ln>
        </p:spPr>
        <p:style>
          <a:lnRef idx="1">
            <a:schemeClr val="dk1"/>
          </a:lnRef>
          <a:fillRef idx="0">
            <a:schemeClr val="dk1"/>
          </a:fillRef>
          <a:effectRef idx="0">
            <a:schemeClr val="dk1"/>
          </a:effectRef>
          <a:fontRef idx="minor">
            <a:schemeClr val="tx1"/>
          </a:fontRef>
        </p:style>
      </p:cxnSp>
      <p:cxnSp>
        <p:nvCxnSpPr>
          <p:cNvPr id="34" name="Straight Arrow Connector 33">
            <a:extLst>
              <a:ext uri="{FF2B5EF4-FFF2-40B4-BE49-F238E27FC236}">
                <a16:creationId xmlns:a16="http://schemas.microsoft.com/office/drawing/2014/main" id="{B4D48855-AE34-1A3D-2D36-B55E7CE898B9}"/>
              </a:ext>
            </a:extLst>
          </p:cNvPr>
          <p:cNvCxnSpPr/>
          <p:nvPr/>
        </p:nvCxnSpPr>
        <p:spPr>
          <a:xfrm>
            <a:off x="5674895" y="3168315"/>
            <a:ext cx="4411578" cy="10026"/>
          </a:xfrm>
          <a:prstGeom prst="straightConnector1">
            <a:avLst/>
          </a:prstGeom>
          <a:ln w="28575">
            <a:solidFill>
              <a:srgbClr val="C00000"/>
            </a:solidFill>
          </a:ln>
        </p:spPr>
        <p:style>
          <a:lnRef idx="1">
            <a:schemeClr val="dk1"/>
          </a:lnRef>
          <a:fillRef idx="0">
            <a:schemeClr val="dk1"/>
          </a:fillRef>
          <a:effectRef idx="0">
            <a:schemeClr val="dk1"/>
          </a:effectRef>
          <a:fontRef idx="minor">
            <a:schemeClr val="tx1"/>
          </a:fontRef>
        </p:style>
      </p:cxnSp>
      <p:cxnSp>
        <p:nvCxnSpPr>
          <p:cNvPr id="35" name="Straight Arrow Connector 34">
            <a:extLst>
              <a:ext uri="{FF2B5EF4-FFF2-40B4-BE49-F238E27FC236}">
                <a16:creationId xmlns:a16="http://schemas.microsoft.com/office/drawing/2014/main" id="{0E49186E-E412-141B-58BC-C1E6D6A0EEB1}"/>
              </a:ext>
            </a:extLst>
          </p:cNvPr>
          <p:cNvCxnSpPr>
            <a:cxnSpLocks/>
          </p:cNvCxnSpPr>
          <p:nvPr/>
        </p:nvCxnSpPr>
        <p:spPr>
          <a:xfrm>
            <a:off x="5684919" y="3168316"/>
            <a:ext cx="10026" cy="641683"/>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36" name="Straight Arrow Connector 35">
            <a:extLst>
              <a:ext uri="{FF2B5EF4-FFF2-40B4-BE49-F238E27FC236}">
                <a16:creationId xmlns:a16="http://schemas.microsoft.com/office/drawing/2014/main" id="{9502784A-6953-11B9-B5F8-FE2DF8597769}"/>
              </a:ext>
            </a:extLst>
          </p:cNvPr>
          <p:cNvCxnSpPr>
            <a:cxnSpLocks/>
          </p:cNvCxnSpPr>
          <p:nvPr/>
        </p:nvCxnSpPr>
        <p:spPr>
          <a:xfrm>
            <a:off x="6827918" y="3168316"/>
            <a:ext cx="10026" cy="641683"/>
          </a:xfrm>
          <a:prstGeom prst="straightConnector1">
            <a:avLst/>
          </a:prstGeom>
          <a:ln w="28575">
            <a:solidFill>
              <a:srgbClr val="C00000"/>
            </a:solidFill>
            <a:tailEnd type="triangle"/>
          </a:ln>
        </p:spPr>
        <p:style>
          <a:lnRef idx="1">
            <a:schemeClr val="dk1"/>
          </a:lnRef>
          <a:fillRef idx="0">
            <a:schemeClr val="dk1"/>
          </a:fillRef>
          <a:effectRef idx="0">
            <a:schemeClr val="dk1"/>
          </a:effectRef>
          <a:fontRef idx="minor">
            <a:schemeClr val="tx1"/>
          </a:fontRef>
        </p:style>
      </p:cxnSp>
      <p:cxnSp>
        <p:nvCxnSpPr>
          <p:cNvPr id="37" name="Straight Arrow Connector 36">
            <a:extLst>
              <a:ext uri="{FF2B5EF4-FFF2-40B4-BE49-F238E27FC236}">
                <a16:creationId xmlns:a16="http://schemas.microsoft.com/office/drawing/2014/main" id="{0B3C5EAD-82D2-0236-C079-FF1551BD1F06}"/>
              </a:ext>
            </a:extLst>
          </p:cNvPr>
          <p:cNvCxnSpPr/>
          <p:nvPr/>
        </p:nvCxnSpPr>
        <p:spPr>
          <a:xfrm>
            <a:off x="7339263" y="1333500"/>
            <a:ext cx="1032710" cy="10026"/>
          </a:xfrm>
          <a:prstGeom prst="straightConnector1">
            <a:avLst/>
          </a:prstGeom>
          <a:ln w="28575">
            <a:solidFill>
              <a:srgbClr val="C00000"/>
            </a:solidFill>
            <a:tailEnd type="triangle"/>
          </a:ln>
        </p:spPr>
        <p:style>
          <a:lnRef idx="1">
            <a:schemeClr val="dk1"/>
          </a:lnRef>
          <a:fillRef idx="0">
            <a:schemeClr val="dk1"/>
          </a:fillRef>
          <a:effectRef idx="0">
            <a:schemeClr val="dk1"/>
          </a:effectRef>
          <a:fontRef idx="minor">
            <a:schemeClr val="tx1"/>
          </a:fontRef>
        </p:style>
      </p:cxnSp>
      <p:cxnSp>
        <p:nvCxnSpPr>
          <p:cNvPr id="38" name="Straight Arrow Connector 37">
            <a:extLst>
              <a:ext uri="{FF2B5EF4-FFF2-40B4-BE49-F238E27FC236}">
                <a16:creationId xmlns:a16="http://schemas.microsoft.com/office/drawing/2014/main" id="{165035A5-6B9D-1A32-50E6-217244BCF92E}"/>
              </a:ext>
            </a:extLst>
          </p:cNvPr>
          <p:cNvCxnSpPr>
            <a:cxnSpLocks/>
          </p:cNvCxnSpPr>
          <p:nvPr/>
        </p:nvCxnSpPr>
        <p:spPr>
          <a:xfrm>
            <a:off x="10527631" y="2115552"/>
            <a:ext cx="10026" cy="872289"/>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39" name="Straight Arrow Connector 38">
            <a:extLst>
              <a:ext uri="{FF2B5EF4-FFF2-40B4-BE49-F238E27FC236}">
                <a16:creationId xmlns:a16="http://schemas.microsoft.com/office/drawing/2014/main" id="{C4A0FF4C-3B49-A441-33E6-3B8DF6D84305}"/>
              </a:ext>
            </a:extLst>
          </p:cNvPr>
          <p:cNvCxnSpPr>
            <a:cxnSpLocks/>
          </p:cNvCxnSpPr>
          <p:nvPr/>
        </p:nvCxnSpPr>
        <p:spPr>
          <a:xfrm>
            <a:off x="4351418" y="5033211"/>
            <a:ext cx="10026" cy="531394"/>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41" name="Straight Arrow Connector 40">
            <a:extLst>
              <a:ext uri="{FF2B5EF4-FFF2-40B4-BE49-F238E27FC236}">
                <a16:creationId xmlns:a16="http://schemas.microsoft.com/office/drawing/2014/main" id="{2A571B70-ABFB-0602-596E-C94432A58751}"/>
              </a:ext>
            </a:extLst>
          </p:cNvPr>
          <p:cNvCxnSpPr/>
          <p:nvPr/>
        </p:nvCxnSpPr>
        <p:spPr>
          <a:xfrm>
            <a:off x="1654342" y="5364079"/>
            <a:ext cx="10026" cy="220578"/>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42" name="Straight Arrow Connector 41">
            <a:extLst>
              <a:ext uri="{FF2B5EF4-FFF2-40B4-BE49-F238E27FC236}">
                <a16:creationId xmlns:a16="http://schemas.microsoft.com/office/drawing/2014/main" id="{3E9EDFD1-770A-64AF-3A33-80FB2F151735}"/>
              </a:ext>
            </a:extLst>
          </p:cNvPr>
          <p:cNvCxnSpPr>
            <a:cxnSpLocks/>
          </p:cNvCxnSpPr>
          <p:nvPr/>
        </p:nvCxnSpPr>
        <p:spPr>
          <a:xfrm>
            <a:off x="7770391" y="5013158"/>
            <a:ext cx="10026" cy="531394"/>
          </a:xfrm>
          <a:prstGeom prst="straightConnector1">
            <a:avLst/>
          </a:prstGeom>
          <a:ln w="28575">
            <a:solidFill>
              <a:srgbClr val="C00000"/>
            </a:solidFill>
            <a:tailEnd type="triangle"/>
          </a:ln>
        </p:spPr>
        <p:style>
          <a:lnRef idx="1">
            <a:schemeClr val="dk1"/>
          </a:lnRef>
          <a:fillRef idx="0">
            <a:schemeClr val="dk1"/>
          </a:fillRef>
          <a:effectRef idx="0">
            <a:schemeClr val="dk1"/>
          </a:effectRef>
          <a:fontRef idx="minor">
            <a:schemeClr val="tx1"/>
          </a:fontRef>
        </p:style>
      </p:cxnSp>
      <p:cxnSp>
        <p:nvCxnSpPr>
          <p:cNvPr id="43" name="Straight Arrow Connector 42">
            <a:extLst>
              <a:ext uri="{FF2B5EF4-FFF2-40B4-BE49-F238E27FC236}">
                <a16:creationId xmlns:a16="http://schemas.microsoft.com/office/drawing/2014/main" id="{AFA4FE9C-9635-DD93-28A2-AECB146EFCD6}"/>
              </a:ext>
            </a:extLst>
          </p:cNvPr>
          <p:cNvCxnSpPr>
            <a:cxnSpLocks/>
          </p:cNvCxnSpPr>
          <p:nvPr/>
        </p:nvCxnSpPr>
        <p:spPr>
          <a:xfrm flipH="1">
            <a:off x="1704469" y="6005762"/>
            <a:ext cx="0" cy="310815"/>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44" name="Straight Arrow Connector 43">
            <a:extLst>
              <a:ext uri="{FF2B5EF4-FFF2-40B4-BE49-F238E27FC236}">
                <a16:creationId xmlns:a16="http://schemas.microsoft.com/office/drawing/2014/main" id="{AD69346D-F408-D9F7-0F80-774597BC5208}"/>
              </a:ext>
            </a:extLst>
          </p:cNvPr>
          <p:cNvCxnSpPr>
            <a:cxnSpLocks/>
          </p:cNvCxnSpPr>
          <p:nvPr/>
        </p:nvCxnSpPr>
        <p:spPr>
          <a:xfrm flipH="1">
            <a:off x="4481758" y="5935577"/>
            <a:ext cx="0" cy="310815"/>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45" name="Straight Arrow Connector 44">
            <a:extLst>
              <a:ext uri="{FF2B5EF4-FFF2-40B4-BE49-F238E27FC236}">
                <a16:creationId xmlns:a16="http://schemas.microsoft.com/office/drawing/2014/main" id="{63BDEDD1-9762-6BD6-CF32-63908F78E65B}"/>
              </a:ext>
            </a:extLst>
          </p:cNvPr>
          <p:cNvCxnSpPr>
            <a:cxnSpLocks/>
          </p:cNvCxnSpPr>
          <p:nvPr/>
        </p:nvCxnSpPr>
        <p:spPr>
          <a:xfrm flipH="1">
            <a:off x="7870652" y="5935577"/>
            <a:ext cx="0" cy="310815"/>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46" name="Straight Arrow Connector 45">
            <a:extLst>
              <a:ext uri="{FF2B5EF4-FFF2-40B4-BE49-F238E27FC236}">
                <a16:creationId xmlns:a16="http://schemas.microsoft.com/office/drawing/2014/main" id="{1DCDBAC9-3FC4-EB81-9C13-6FD9D940D216}"/>
              </a:ext>
            </a:extLst>
          </p:cNvPr>
          <p:cNvCxnSpPr/>
          <p:nvPr/>
        </p:nvCxnSpPr>
        <p:spPr>
          <a:xfrm>
            <a:off x="9795710" y="3429000"/>
            <a:ext cx="40105" cy="2887578"/>
          </a:xfrm>
          <a:prstGeom prst="straightConnector1">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47" name="Straight Arrow Connector 46">
            <a:extLst>
              <a:ext uri="{FF2B5EF4-FFF2-40B4-BE49-F238E27FC236}">
                <a16:creationId xmlns:a16="http://schemas.microsoft.com/office/drawing/2014/main" id="{36028C3D-28DA-20D4-57A1-16A489290E00}"/>
              </a:ext>
            </a:extLst>
          </p:cNvPr>
          <p:cNvCxnSpPr/>
          <p:nvPr/>
        </p:nvCxnSpPr>
        <p:spPr>
          <a:xfrm>
            <a:off x="5805236" y="3418974"/>
            <a:ext cx="4000500" cy="20052"/>
          </a:xfrm>
          <a:prstGeom prst="straightConnector1">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48" name="Straight Arrow Connector 47">
            <a:extLst>
              <a:ext uri="{FF2B5EF4-FFF2-40B4-BE49-F238E27FC236}">
                <a16:creationId xmlns:a16="http://schemas.microsoft.com/office/drawing/2014/main" id="{7734A9D6-E3CD-AA42-EAD6-BE8637C4F7D7}"/>
              </a:ext>
            </a:extLst>
          </p:cNvPr>
          <p:cNvCxnSpPr>
            <a:cxnSpLocks/>
          </p:cNvCxnSpPr>
          <p:nvPr/>
        </p:nvCxnSpPr>
        <p:spPr>
          <a:xfrm>
            <a:off x="5815257" y="3408945"/>
            <a:ext cx="10026" cy="421104"/>
          </a:xfrm>
          <a:prstGeom prst="straightConnector1">
            <a:avLst/>
          </a:prstGeom>
          <a:ln w="28575">
            <a:solidFill>
              <a:schemeClr val="tx1"/>
            </a:solidFill>
            <a:tailEnd type="triangle"/>
          </a:ln>
        </p:spPr>
        <p:style>
          <a:lnRef idx="1">
            <a:schemeClr val="accent2"/>
          </a:lnRef>
          <a:fillRef idx="0">
            <a:schemeClr val="accent2"/>
          </a:fillRef>
          <a:effectRef idx="0">
            <a:schemeClr val="accent2"/>
          </a:effectRef>
          <a:fontRef idx="minor">
            <a:schemeClr val="tx1"/>
          </a:fontRef>
        </p:style>
      </p:cxnSp>
      <p:cxnSp>
        <p:nvCxnSpPr>
          <p:cNvPr id="49" name="Straight Arrow Connector 48">
            <a:extLst>
              <a:ext uri="{FF2B5EF4-FFF2-40B4-BE49-F238E27FC236}">
                <a16:creationId xmlns:a16="http://schemas.microsoft.com/office/drawing/2014/main" id="{00C91E96-0F46-0E2F-1007-2BA6327F52B9}"/>
              </a:ext>
            </a:extLst>
          </p:cNvPr>
          <p:cNvCxnSpPr>
            <a:cxnSpLocks/>
          </p:cNvCxnSpPr>
          <p:nvPr/>
        </p:nvCxnSpPr>
        <p:spPr>
          <a:xfrm>
            <a:off x="9133967" y="3418971"/>
            <a:ext cx="10026" cy="421104"/>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51" name="Straight Arrow Connector 50">
            <a:extLst>
              <a:ext uri="{FF2B5EF4-FFF2-40B4-BE49-F238E27FC236}">
                <a16:creationId xmlns:a16="http://schemas.microsoft.com/office/drawing/2014/main" id="{69731933-A599-F104-CBE4-306795A57ABB}"/>
              </a:ext>
            </a:extLst>
          </p:cNvPr>
          <p:cNvCxnSpPr/>
          <p:nvPr/>
        </p:nvCxnSpPr>
        <p:spPr>
          <a:xfrm>
            <a:off x="521368" y="250657"/>
            <a:ext cx="10026" cy="5464342"/>
          </a:xfrm>
          <a:prstGeom prst="straightConnector1">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52" name="Straight Arrow Connector 51">
            <a:extLst>
              <a:ext uri="{FF2B5EF4-FFF2-40B4-BE49-F238E27FC236}">
                <a16:creationId xmlns:a16="http://schemas.microsoft.com/office/drawing/2014/main" id="{ABC1B65A-D8AC-4455-915B-9A21B8D7212A}"/>
              </a:ext>
            </a:extLst>
          </p:cNvPr>
          <p:cNvCxnSpPr/>
          <p:nvPr/>
        </p:nvCxnSpPr>
        <p:spPr>
          <a:xfrm>
            <a:off x="531394" y="5704973"/>
            <a:ext cx="310815" cy="10026"/>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54" name="TextBox 53">
            <a:extLst>
              <a:ext uri="{FF2B5EF4-FFF2-40B4-BE49-F238E27FC236}">
                <a16:creationId xmlns:a16="http://schemas.microsoft.com/office/drawing/2014/main" id="{98A63E57-732C-9DEE-157B-38FA42CCECF3}"/>
              </a:ext>
            </a:extLst>
          </p:cNvPr>
          <p:cNvSpPr txBox="1"/>
          <p:nvPr/>
        </p:nvSpPr>
        <p:spPr>
          <a:xfrm>
            <a:off x="1754605" y="3328737"/>
            <a:ext cx="274320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dirty="0">
                <a:latin typeface="Arial"/>
                <a:cs typeface="Arial"/>
              </a:rPr>
              <a:t>loads</a:t>
            </a:r>
          </a:p>
        </p:txBody>
      </p:sp>
      <p:sp>
        <p:nvSpPr>
          <p:cNvPr id="55" name="TextBox 54">
            <a:extLst>
              <a:ext uri="{FF2B5EF4-FFF2-40B4-BE49-F238E27FC236}">
                <a16:creationId xmlns:a16="http://schemas.microsoft.com/office/drawing/2014/main" id="{31D8E9C5-7367-600F-D784-79B01DE2C718}"/>
              </a:ext>
            </a:extLst>
          </p:cNvPr>
          <p:cNvSpPr txBox="1"/>
          <p:nvPr/>
        </p:nvSpPr>
        <p:spPr>
          <a:xfrm>
            <a:off x="10477499" y="2175710"/>
            <a:ext cx="2743200"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dirty="0">
                <a:latin typeface="Arial"/>
                <a:cs typeface="Arial"/>
              </a:rPr>
              <a:t>inst. </a:t>
            </a:r>
          </a:p>
          <a:p>
            <a:r>
              <a:rPr lang="en-US" sz="1400" dirty="0">
                <a:latin typeface="Arial"/>
                <a:cs typeface="Arial"/>
              </a:rPr>
              <a:t>commit</a:t>
            </a:r>
          </a:p>
        </p:txBody>
      </p:sp>
      <p:sp>
        <p:nvSpPr>
          <p:cNvPr id="56" name="TextBox 55">
            <a:extLst>
              <a:ext uri="{FF2B5EF4-FFF2-40B4-BE49-F238E27FC236}">
                <a16:creationId xmlns:a16="http://schemas.microsoft.com/office/drawing/2014/main" id="{8D334E71-54C8-0FE7-F265-90B18F53F97B}"/>
              </a:ext>
            </a:extLst>
          </p:cNvPr>
          <p:cNvSpPr txBox="1"/>
          <p:nvPr/>
        </p:nvSpPr>
        <p:spPr>
          <a:xfrm>
            <a:off x="5454315" y="2596815"/>
            <a:ext cx="274320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dirty="0" err="1">
                <a:latin typeface="Arial"/>
                <a:cs typeface="Arial"/>
              </a:rPr>
              <a:t>Op.+ROB</a:t>
            </a:r>
            <a:r>
              <a:rPr lang="en-US" sz="1400" dirty="0">
                <a:latin typeface="Arial"/>
                <a:cs typeface="Arial"/>
              </a:rPr>
              <a:t>#</a:t>
            </a:r>
          </a:p>
        </p:txBody>
      </p:sp>
      <p:sp>
        <p:nvSpPr>
          <p:cNvPr id="57" name="TextBox 56">
            <a:extLst>
              <a:ext uri="{FF2B5EF4-FFF2-40B4-BE49-F238E27FC236}">
                <a16:creationId xmlns:a16="http://schemas.microsoft.com/office/drawing/2014/main" id="{38C49450-35B9-7AB7-B230-B5AF0743EF8A}"/>
              </a:ext>
            </a:extLst>
          </p:cNvPr>
          <p:cNvSpPr txBox="1"/>
          <p:nvPr/>
        </p:nvSpPr>
        <p:spPr>
          <a:xfrm>
            <a:off x="8161420" y="3138236"/>
            <a:ext cx="2743200" cy="307777"/>
          </a:xfrm>
          <a:prstGeom prst="rect">
            <a:avLst/>
          </a:prstGeo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dirty="0">
                <a:latin typeface="Arial"/>
                <a:cs typeface="Arial"/>
              </a:rPr>
              <a:t>operands</a:t>
            </a:r>
          </a:p>
        </p:txBody>
      </p:sp>
      <p:cxnSp>
        <p:nvCxnSpPr>
          <p:cNvPr id="2" name="Conector recto de flecha 1">
            <a:extLst>
              <a:ext uri="{FF2B5EF4-FFF2-40B4-BE49-F238E27FC236}">
                <a16:creationId xmlns:a16="http://schemas.microsoft.com/office/drawing/2014/main" id="{727109AE-A31E-31D7-B408-175D827B8481}"/>
              </a:ext>
            </a:extLst>
          </p:cNvPr>
          <p:cNvCxnSpPr/>
          <p:nvPr/>
        </p:nvCxnSpPr>
        <p:spPr>
          <a:xfrm>
            <a:off x="521368" y="260684"/>
            <a:ext cx="7840578" cy="10026"/>
          </a:xfrm>
          <a:prstGeom prst="straightConnector1">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5" name="Conector recto de flecha 4">
            <a:extLst>
              <a:ext uri="{FF2B5EF4-FFF2-40B4-BE49-F238E27FC236}">
                <a16:creationId xmlns:a16="http://schemas.microsoft.com/office/drawing/2014/main" id="{773DBD5A-B16B-6781-FDD9-4E4ED05D57F2}"/>
              </a:ext>
            </a:extLst>
          </p:cNvPr>
          <p:cNvCxnSpPr/>
          <p:nvPr/>
        </p:nvCxnSpPr>
        <p:spPr>
          <a:xfrm>
            <a:off x="11901236" y="521368"/>
            <a:ext cx="50131" cy="5714999"/>
          </a:xfrm>
          <a:prstGeom prst="straightConnector1">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8" name="Conector recto de flecha 7">
            <a:extLst>
              <a:ext uri="{FF2B5EF4-FFF2-40B4-BE49-F238E27FC236}">
                <a16:creationId xmlns:a16="http://schemas.microsoft.com/office/drawing/2014/main" id="{95FCFBFF-BF27-EDA9-FF8E-2D19A4DC19CB}"/>
              </a:ext>
            </a:extLst>
          </p:cNvPr>
          <p:cNvCxnSpPr/>
          <p:nvPr/>
        </p:nvCxnSpPr>
        <p:spPr>
          <a:xfrm flipH="1">
            <a:off x="10928923" y="531395"/>
            <a:ext cx="982097" cy="846"/>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14" name="TextBox 52">
            <a:extLst>
              <a:ext uri="{FF2B5EF4-FFF2-40B4-BE49-F238E27FC236}">
                <a16:creationId xmlns:a16="http://schemas.microsoft.com/office/drawing/2014/main" id="{8DB08144-C377-BA4C-BBAF-B336FFB38300}"/>
              </a:ext>
            </a:extLst>
          </p:cNvPr>
          <p:cNvSpPr txBox="1"/>
          <p:nvPr/>
        </p:nvSpPr>
        <p:spPr>
          <a:xfrm>
            <a:off x="11290598" y="5774915"/>
            <a:ext cx="778523"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dirty="0">
                <a:latin typeface="Arial"/>
                <a:cs typeface="Arial"/>
              </a:rPr>
              <a:t>results</a:t>
            </a:r>
          </a:p>
        </p:txBody>
      </p:sp>
      <p:cxnSp>
        <p:nvCxnSpPr>
          <p:cNvPr id="24" name="Straight Arrow Connector 23">
            <a:extLst>
              <a:ext uri="{FF2B5EF4-FFF2-40B4-BE49-F238E27FC236}">
                <a16:creationId xmlns:a16="http://schemas.microsoft.com/office/drawing/2014/main" id="{2CE4DD65-E242-5FE1-BC4A-35DA92223D8F}"/>
              </a:ext>
            </a:extLst>
          </p:cNvPr>
          <p:cNvCxnSpPr/>
          <p:nvPr/>
        </p:nvCxnSpPr>
        <p:spPr>
          <a:xfrm>
            <a:off x="521368" y="4020552"/>
            <a:ext cx="421105" cy="10026"/>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26" name="TextBox 25">
            <a:extLst>
              <a:ext uri="{FF2B5EF4-FFF2-40B4-BE49-F238E27FC236}">
                <a16:creationId xmlns:a16="http://schemas.microsoft.com/office/drawing/2014/main" id="{CA1C5EB3-E77A-B915-6AA2-14446BBD471F}"/>
              </a:ext>
            </a:extLst>
          </p:cNvPr>
          <p:cNvSpPr txBox="1"/>
          <p:nvPr/>
        </p:nvSpPr>
        <p:spPr>
          <a:xfrm>
            <a:off x="252227" y="5685647"/>
            <a:ext cx="686719"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dirty="0">
                <a:latin typeface="Arial"/>
                <a:cs typeface="Arial"/>
              </a:rPr>
              <a:t>stores</a:t>
            </a:r>
          </a:p>
        </p:txBody>
      </p:sp>
      <p:sp>
        <p:nvSpPr>
          <p:cNvPr id="4" name="TextBox 3">
            <a:extLst>
              <a:ext uri="{FF2B5EF4-FFF2-40B4-BE49-F238E27FC236}">
                <a16:creationId xmlns:a16="http://schemas.microsoft.com/office/drawing/2014/main" id="{C2FD089C-F493-4C16-E0E6-DF6CDD32BAC7}"/>
              </a:ext>
            </a:extLst>
          </p:cNvPr>
          <p:cNvSpPr txBox="1"/>
          <p:nvPr/>
        </p:nvSpPr>
        <p:spPr>
          <a:xfrm>
            <a:off x="6615629" y="2557749"/>
            <a:ext cx="2743200"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a:latin typeface="Courier New"/>
                <a:cs typeface="Courier New"/>
              </a:rPr>
              <a:t>bnez t0, loop</a:t>
            </a:r>
            <a:endParaRPr lang="en-US"/>
          </a:p>
        </p:txBody>
      </p:sp>
      <p:sp>
        <p:nvSpPr>
          <p:cNvPr id="25" name="TextBox 24">
            <a:extLst>
              <a:ext uri="{FF2B5EF4-FFF2-40B4-BE49-F238E27FC236}">
                <a16:creationId xmlns:a16="http://schemas.microsoft.com/office/drawing/2014/main" id="{91FDEB46-4177-285A-0E9A-6216485BEB7E}"/>
              </a:ext>
            </a:extLst>
          </p:cNvPr>
          <p:cNvSpPr txBox="1"/>
          <p:nvPr/>
        </p:nvSpPr>
        <p:spPr>
          <a:xfrm>
            <a:off x="7074665" y="345195"/>
            <a:ext cx="2743200"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a:latin typeface="Courier New"/>
                <a:cs typeface="Courier New"/>
              </a:rPr>
              <a:t>bnez t0, loop</a:t>
            </a:r>
            <a:endParaRPr lang="en-US"/>
          </a:p>
        </p:txBody>
      </p:sp>
      <p:sp>
        <p:nvSpPr>
          <p:cNvPr id="32" name="TextBox 31">
            <a:extLst>
              <a:ext uri="{FF2B5EF4-FFF2-40B4-BE49-F238E27FC236}">
                <a16:creationId xmlns:a16="http://schemas.microsoft.com/office/drawing/2014/main" id="{059648BC-290B-40EE-0CCE-118B9BEAF182}"/>
              </a:ext>
            </a:extLst>
          </p:cNvPr>
          <p:cNvSpPr txBox="1"/>
          <p:nvPr/>
        </p:nvSpPr>
        <p:spPr>
          <a:xfrm>
            <a:off x="7799942" y="5165075"/>
            <a:ext cx="2743200"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a:latin typeface="Courier New"/>
                <a:cs typeface="Courier New"/>
              </a:rPr>
              <a:t>addi t0, t0, -4</a:t>
            </a:r>
            <a:endParaRPr lang="en-US"/>
          </a:p>
        </p:txBody>
      </p:sp>
    </p:spTree>
    <p:extLst>
      <p:ext uri="{BB962C8B-B14F-4D97-AF65-F5344CB8AC3E}">
        <p14:creationId xmlns:p14="http://schemas.microsoft.com/office/powerpoint/2010/main" val="1706837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B5D50B-CCE5-B19F-8A5C-9010C4C84CE9}"/>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C7DF32C-36A5-F704-307C-F5EEEF7491AC}"/>
              </a:ext>
            </a:extLst>
          </p:cNvPr>
          <p:cNvSpPr>
            <a:spLocks noGrp="1"/>
          </p:cNvSpPr>
          <p:nvPr>
            <p:ph idx="1"/>
          </p:nvPr>
        </p:nvSpPr>
        <p:spPr>
          <a:xfrm>
            <a:off x="747963" y="583446"/>
            <a:ext cx="3557337" cy="2754618"/>
          </a:xfrm>
        </p:spPr>
        <p:txBody>
          <a:bodyPr vert="horz" lIns="91440" tIns="45720" rIns="91440" bIns="45720" rtlCol="0" anchor="t">
            <a:normAutofit/>
          </a:bodyPr>
          <a:lstStyle/>
          <a:p>
            <a:pPr marL="0" indent="0">
              <a:buNone/>
            </a:pPr>
            <a:r>
              <a:rPr lang="en-US" dirty="0"/>
              <a:t>Cycle 12</a:t>
            </a:r>
          </a:p>
          <a:p>
            <a:pPr marL="0" indent="0">
              <a:buNone/>
            </a:pPr>
            <a:r>
              <a:rPr lang="en-US" sz="1600" dirty="0"/>
              <a:t>The  result of the second ADDI is sent through the CDB to the ROB and the RS waiting for it.</a:t>
            </a:r>
          </a:p>
          <a:p>
            <a:pPr marL="0" indent="0">
              <a:buNone/>
            </a:pPr>
            <a:r>
              <a:rPr lang="en-US" sz="1600" dirty="0"/>
              <a:t>The third load, FLW, enters the ROB and the LB where it will wait for T0/ROB2.</a:t>
            </a:r>
          </a:p>
          <a:p>
            <a:pPr marL="0" indent="0">
              <a:buNone/>
            </a:pPr>
            <a:endParaRPr lang="en-US" sz="1600" dirty="0"/>
          </a:p>
        </p:txBody>
      </p:sp>
      <p:sp>
        <p:nvSpPr>
          <p:cNvPr id="6" name="TextBox 5">
            <a:extLst>
              <a:ext uri="{FF2B5EF4-FFF2-40B4-BE49-F238E27FC236}">
                <a16:creationId xmlns:a16="http://schemas.microsoft.com/office/drawing/2014/main" id="{BBD0C1A2-8407-71C6-692C-0B21F99BFDFA}"/>
              </a:ext>
            </a:extLst>
          </p:cNvPr>
          <p:cNvSpPr txBox="1"/>
          <p:nvPr/>
        </p:nvSpPr>
        <p:spPr>
          <a:xfrm>
            <a:off x="4810698" y="584425"/>
            <a:ext cx="2511845" cy="369332"/>
          </a:xfrm>
          <a:prstGeom prst="rect">
            <a:avLst/>
          </a:prstGeom>
          <a:noFill/>
          <a:ln w="12700">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t>Inst. Queue.</a:t>
            </a:r>
            <a:endParaRPr lang="en-US"/>
          </a:p>
        </p:txBody>
      </p:sp>
      <p:sp>
        <p:nvSpPr>
          <p:cNvPr id="7" name="TextBox 6">
            <a:extLst>
              <a:ext uri="{FF2B5EF4-FFF2-40B4-BE49-F238E27FC236}">
                <a16:creationId xmlns:a16="http://schemas.microsoft.com/office/drawing/2014/main" id="{55973064-0FA9-AC1F-71E6-A6F29E8662DF}"/>
              </a:ext>
            </a:extLst>
          </p:cNvPr>
          <p:cNvSpPr txBox="1"/>
          <p:nvPr/>
        </p:nvSpPr>
        <p:spPr>
          <a:xfrm>
            <a:off x="8382629" y="97126"/>
            <a:ext cx="2511845" cy="369332"/>
          </a:xfrm>
          <a:prstGeom prst="rect">
            <a:avLst/>
          </a:prstGeom>
          <a:noFill/>
          <a:ln w="12700">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t>Reorder Buffer</a:t>
            </a:r>
          </a:p>
        </p:txBody>
      </p:sp>
      <p:sp>
        <p:nvSpPr>
          <p:cNvPr id="9" name="TextBox 8">
            <a:extLst>
              <a:ext uri="{FF2B5EF4-FFF2-40B4-BE49-F238E27FC236}">
                <a16:creationId xmlns:a16="http://schemas.microsoft.com/office/drawing/2014/main" id="{E1887631-CA8B-E513-E53E-9AFF1252B87E}"/>
              </a:ext>
            </a:extLst>
          </p:cNvPr>
          <p:cNvSpPr txBox="1"/>
          <p:nvPr/>
        </p:nvSpPr>
        <p:spPr>
          <a:xfrm>
            <a:off x="10095438" y="2984703"/>
            <a:ext cx="1631945" cy="369332"/>
          </a:xfrm>
          <a:prstGeom prst="rect">
            <a:avLst/>
          </a:prstGeom>
          <a:noFill/>
          <a:ln w="12700">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t>Registers</a:t>
            </a:r>
          </a:p>
        </p:txBody>
      </p:sp>
      <p:sp>
        <p:nvSpPr>
          <p:cNvPr id="10" name="TextBox 9">
            <a:extLst>
              <a:ext uri="{FF2B5EF4-FFF2-40B4-BE49-F238E27FC236}">
                <a16:creationId xmlns:a16="http://schemas.microsoft.com/office/drawing/2014/main" id="{B3563F6B-9FC6-7E19-92E0-D19E2CD06CF7}"/>
              </a:ext>
            </a:extLst>
          </p:cNvPr>
          <p:cNvSpPr txBox="1"/>
          <p:nvPr/>
        </p:nvSpPr>
        <p:spPr>
          <a:xfrm>
            <a:off x="991543" y="3867020"/>
            <a:ext cx="1358819" cy="369332"/>
          </a:xfrm>
          <a:prstGeom prst="rect">
            <a:avLst/>
          </a:prstGeom>
          <a:noFill/>
          <a:ln w="12700">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t>Load Buffer</a:t>
            </a:r>
          </a:p>
        </p:txBody>
      </p:sp>
      <p:sp>
        <p:nvSpPr>
          <p:cNvPr id="11" name="TextBox 10">
            <a:extLst>
              <a:ext uri="{FF2B5EF4-FFF2-40B4-BE49-F238E27FC236}">
                <a16:creationId xmlns:a16="http://schemas.microsoft.com/office/drawing/2014/main" id="{83E359C4-1369-E491-9384-9947697910EB}"/>
              </a:ext>
            </a:extLst>
          </p:cNvPr>
          <p:cNvSpPr txBox="1"/>
          <p:nvPr/>
        </p:nvSpPr>
        <p:spPr>
          <a:xfrm>
            <a:off x="2986782" y="3836941"/>
            <a:ext cx="2912896" cy="369332"/>
          </a:xfrm>
          <a:prstGeom prst="rect">
            <a:avLst/>
          </a:prstGeom>
          <a:noFill/>
          <a:ln w="12700">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t> Reservation Station (FP)</a:t>
            </a:r>
          </a:p>
        </p:txBody>
      </p:sp>
      <p:sp>
        <p:nvSpPr>
          <p:cNvPr id="12" name="TextBox 11">
            <a:extLst>
              <a:ext uri="{FF2B5EF4-FFF2-40B4-BE49-F238E27FC236}">
                <a16:creationId xmlns:a16="http://schemas.microsoft.com/office/drawing/2014/main" id="{CC4F3074-BC58-E74B-14D9-861FA8D86EFB}"/>
              </a:ext>
            </a:extLst>
          </p:cNvPr>
          <p:cNvSpPr txBox="1"/>
          <p:nvPr/>
        </p:nvSpPr>
        <p:spPr>
          <a:xfrm>
            <a:off x="6475939" y="3816888"/>
            <a:ext cx="2722397" cy="369332"/>
          </a:xfrm>
          <a:prstGeom prst="rect">
            <a:avLst/>
          </a:prstGeom>
          <a:noFill/>
          <a:ln w="12700">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t>Reservation Station (Int)</a:t>
            </a:r>
          </a:p>
        </p:txBody>
      </p:sp>
      <p:sp>
        <p:nvSpPr>
          <p:cNvPr id="13" name="Arrow: Left-Right 12">
            <a:extLst>
              <a:ext uri="{FF2B5EF4-FFF2-40B4-BE49-F238E27FC236}">
                <a16:creationId xmlns:a16="http://schemas.microsoft.com/office/drawing/2014/main" id="{FAD1DAD8-1525-9C0E-CFAA-5CB42A2DB35B}"/>
              </a:ext>
            </a:extLst>
          </p:cNvPr>
          <p:cNvSpPr/>
          <p:nvPr/>
        </p:nvSpPr>
        <p:spPr>
          <a:xfrm>
            <a:off x="300789" y="6167033"/>
            <a:ext cx="11794933" cy="560625"/>
          </a:xfrm>
          <a:prstGeom prst="leftRightArrow">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Common Data Bus</a:t>
            </a:r>
          </a:p>
        </p:txBody>
      </p:sp>
      <p:graphicFrame>
        <p:nvGraphicFramePr>
          <p:cNvPr id="15" name="Table 14">
            <a:extLst>
              <a:ext uri="{FF2B5EF4-FFF2-40B4-BE49-F238E27FC236}">
                <a16:creationId xmlns:a16="http://schemas.microsoft.com/office/drawing/2014/main" id="{0B6AE8A8-5552-C785-A63F-87A98BCBF898}"/>
              </a:ext>
            </a:extLst>
          </p:cNvPr>
          <p:cNvGraphicFramePr>
            <a:graphicFrameLocks noGrp="1"/>
          </p:cNvGraphicFramePr>
          <p:nvPr>
            <p:extLst>
              <p:ext uri="{D42A27DB-BD31-4B8C-83A1-F6EECF244321}">
                <p14:modId xmlns:p14="http://schemas.microsoft.com/office/powerpoint/2010/main" val="379565468"/>
              </p:ext>
            </p:extLst>
          </p:nvPr>
        </p:nvGraphicFramePr>
        <p:xfrm>
          <a:off x="988996" y="4261665"/>
          <a:ext cx="1353552" cy="1097280"/>
        </p:xfrm>
        <a:graphic>
          <a:graphicData uri="http://schemas.openxmlformats.org/drawingml/2006/table">
            <a:tbl>
              <a:tblPr firstRow="1" bandRow="1">
                <a:tableStyleId>{5940675A-B579-460E-94D1-54222C63F5DA}</a:tableStyleId>
              </a:tblPr>
              <a:tblGrid>
                <a:gridCol w="676776">
                  <a:extLst>
                    <a:ext uri="{9D8B030D-6E8A-4147-A177-3AD203B41FA5}">
                      <a16:colId xmlns:a16="http://schemas.microsoft.com/office/drawing/2014/main" val="2447277747"/>
                    </a:ext>
                  </a:extLst>
                </a:gridCol>
                <a:gridCol w="676776">
                  <a:extLst>
                    <a:ext uri="{9D8B030D-6E8A-4147-A177-3AD203B41FA5}">
                      <a16:colId xmlns:a16="http://schemas.microsoft.com/office/drawing/2014/main" val="3543431547"/>
                    </a:ext>
                  </a:extLst>
                </a:gridCol>
              </a:tblGrid>
              <a:tr h="270710">
                <a:tc>
                  <a:txBody>
                    <a:bodyPr/>
                    <a:lstStyle/>
                    <a:p>
                      <a:pPr algn="ctr"/>
                      <a:r>
                        <a:rPr lang="en-US" sz="1200" dirty="0">
                          <a:latin typeface="Arial"/>
                        </a:rPr>
                        <a:t>ROB2</a:t>
                      </a:r>
                    </a:p>
                  </a:txBody>
                  <a:tcPr/>
                </a:tc>
                <a:tc>
                  <a:txBody>
                    <a:bodyPr/>
                    <a:lstStyle/>
                    <a:p>
                      <a:pPr lvl="0" algn="ctr">
                        <a:buNone/>
                      </a:pPr>
                      <a:r>
                        <a:rPr lang="en-US" sz="1200" dirty="0">
                          <a:latin typeface="Arial"/>
                        </a:rPr>
                        <a:t>ROB4</a:t>
                      </a:r>
                    </a:p>
                  </a:txBody>
                  <a:tcPr/>
                </a:tc>
                <a:extLst>
                  <a:ext uri="{0D108BD9-81ED-4DB2-BD59-A6C34878D82A}">
                    <a16:rowId xmlns:a16="http://schemas.microsoft.com/office/drawing/2014/main" val="1837699999"/>
                  </a:ext>
                </a:extLst>
              </a:tr>
              <a:tr h="0">
                <a:tc>
                  <a:txBody>
                    <a:bodyPr/>
                    <a:lstStyle/>
                    <a:p>
                      <a:pPr lvl="0" algn="ctr">
                        <a:buNone/>
                      </a:pPr>
                      <a:endParaRPr lang="en-US" sz="1200" dirty="0" err="1">
                        <a:latin typeface="Arial"/>
                      </a:endParaRPr>
                    </a:p>
                  </a:txBody>
                  <a:tcPr/>
                </a:tc>
                <a:tc>
                  <a:txBody>
                    <a:bodyPr/>
                    <a:lstStyle/>
                    <a:p>
                      <a:pPr lvl="0" algn="ctr">
                        <a:buNone/>
                      </a:pPr>
                      <a:endParaRPr lang="en-US" sz="1200" dirty="0">
                        <a:latin typeface="Arial"/>
                      </a:endParaRPr>
                    </a:p>
                  </a:txBody>
                  <a:tcPr/>
                </a:tc>
                <a:extLst>
                  <a:ext uri="{0D108BD9-81ED-4DB2-BD59-A6C34878D82A}">
                    <a16:rowId xmlns:a16="http://schemas.microsoft.com/office/drawing/2014/main" val="313986062"/>
                  </a:ext>
                </a:extLst>
              </a:tr>
              <a:tr h="0">
                <a:tc>
                  <a:txBody>
                    <a:bodyPr/>
                    <a:lstStyle/>
                    <a:p>
                      <a:pPr lvl="0" algn="ctr">
                        <a:buNone/>
                      </a:pPr>
                      <a:endParaRPr lang="en-US" sz="1200" dirty="0" err="1">
                        <a:latin typeface="Arial"/>
                      </a:endParaRPr>
                    </a:p>
                  </a:txBody>
                  <a:tcPr/>
                </a:tc>
                <a:tc>
                  <a:txBody>
                    <a:bodyPr/>
                    <a:lstStyle/>
                    <a:p>
                      <a:pPr lvl="0" algn="ctr">
                        <a:buNone/>
                      </a:pPr>
                      <a:endParaRPr lang="en-US" sz="1200" dirty="0">
                        <a:latin typeface="Arial"/>
                      </a:endParaRPr>
                    </a:p>
                  </a:txBody>
                  <a:tcPr/>
                </a:tc>
                <a:extLst>
                  <a:ext uri="{0D108BD9-81ED-4DB2-BD59-A6C34878D82A}">
                    <a16:rowId xmlns:a16="http://schemas.microsoft.com/office/drawing/2014/main" val="1009846468"/>
                  </a:ext>
                </a:extLst>
              </a:tr>
              <a:tr h="0">
                <a:tc>
                  <a:txBody>
                    <a:bodyPr/>
                    <a:lstStyle/>
                    <a:p>
                      <a:pPr lvl="0" algn="ctr">
                        <a:buNone/>
                      </a:pPr>
                      <a:endParaRPr lang="en-US" sz="1200" dirty="0" err="1">
                        <a:latin typeface="Arial"/>
                      </a:endParaRPr>
                    </a:p>
                  </a:txBody>
                  <a:tcPr/>
                </a:tc>
                <a:tc>
                  <a:txBody>
                    <a:bodyPr/>
                    <a:lstStyle/>
                    <a:p>
                      <a:pPr lvl="0" algn="ctr">
                        <a:buNone/>
                      </a:pPr>
                      <a:endParaRPr lang="en-US" sz="1200" dirty="0">
                        <a:latin typeface="Arial"/>
                      </a:endParaRPr>
                    </a:p>
                  </a:txBody>
                  <a:tcPr/>
                </a:tc>
                <a:extLst>
                  <a:ext uri="{0D108BD9-81ED-4DB2-BD59-A6C34878D82A}">
                    <a16:rowId xmlns:a16="http://schemas.microsoft.com/office/drawing/2014/main" val="2824610415"/>
                  </a:ext>
                </a:extLst>
              </a:tr>
            </a:tbl>
          </a:graphicData>
        </a:graphic>
      </p:graphicFrame>
      <p:graphicFrame>
        <p:nvGraphicFramePr>
          <p:cNvPr id="16" name="Table 15">
            <a:extLst>
              <a:ext uri="{FF2B5EF4-FFF2-40B4-BE49-F238E27FC236}">
                <a16:creationId xmlns:a16="http://schemas.microsoft.com/office/drawing/2014/main" id="{CF63E642-9FAE-61CD-624A-8B5A3B871601}"/>
              </a:ext>
            </a:extLst>
          </p:cNvPr>
          <p:cNvGraphicFramePr>
            <a:graphicFrameLocks noGrp="1"/>
          </p:cNvGraphicFramePr>
          <p:nvPr/>
        </p:nvGraphicFramePr>
        <p:xfrm>
          <a:off x="2984233" y="4211534"/>
          <a:ext cx="2897604" cy="822960"/>
        </p:xfrm>
        <a:graphic>
          <a:graphicData uri="http://schemas.openxmlformats.org/drawingml/2006/table">
            <a:tbl>
              <a:tblPr firstRow="1" bandRow="1">
                <a:tableStyleId>{5940675A-B579-460E-94D1-54222C63F5DA}</a:tableStyleId>
              </a:tblPr>
              <a:tblGrid>
                <a:gridCol w="724401">
                  <a:extLst>
                    <a:ext uri="{9D8B030D-6E8A-4147-A177-3AD203B41FA5}">
                      <a16:colId xmlns:a16="http://schemas.microsoft.com/office/drawing/2014/main" val="3195577250"/>
                    </a:ext>
                  </a:extLst>
                </a:gridCol>
                <a:gridCol w="724401">
                  <a:extLst>
                    <a:ext uri="{9D8B030D-6E8A-4147-A177-3AD203B41FA5}">
                      <a16:colId xmlns:a16="http://schemas.microsoft.com/office/drawing/2014/main" val="3868833308"/>
                    </a:ext>
                  </a:extLst>
                </a:gridCol>
                <a:gridCol w="724401">
                  <a:extLst>
                    <a:ext uri="{9D8B030D-6E8A-4147-A177-3AD203B41FA5}">
                      <a16:colId xmlns:a16="http://schemas.microsoft.com/office/drawing/2014/main" val="3497778932"/>
                    </a:ext>
                  </a:extLst>
                </a:gridCol>
                <a:gridCol w="724401">
                  <a:extLst>
                    <a:ext uri="{9D8B030D-6E8A-4147-A177-3AD203B41FA5}">
                      <a16:colId xmlns:a16="http://schemas.microsoft.com/office/drawing/2014/main" val="3422580235"/>
                    </a:ext>
                  </a:extLst>
                </a:gridCol>
              </a:tblGrid>
              <a:tr h="123546">
                <a:tc>
                  <a:txBody>
                    <a:bodyPr/>
                    <a:lstStyle/>
                    <a:p>
                      <a:pPr algn="ctr"/>
                      <a:endParaRPr lang="en-US" sz="1200" dirty="0">
                        <a:latin typeface="Arial"/>
                      </a:endParaRPr>
                    </a:p>
                  </a:txBody>
                  <a:tcPr/>
                </a:tc>
                <a:tc>
                  <a:txBody>
                    <a:bodyPr/>
                    <a:lstStyle/>
                    <a:p>
                      <a:pPr lvl="0" algn="ctr">
                        <a:buNone/>
                      </a:pPr>
                      <a:endParaRPr lang="en-US" sz="1200" dirty="0">
                        <a:latin typeface="Arial"/>
                      </a:endParaRPr>
                    </a:p>
                  </a:txBody>
                  <a:tcPr/>
                </a:tc>
                <a:tc>
                  <a:txBody>
                    <a:bodyPr/>
                    <a:lstStyle/>
                    <a:p>
                      <a:pPr lvl="0" algn="ctr">
                        <a:buNone/>
                      </a:pPr>
                      <a:endParaRPr lang="en-US" sz="1200" dirty="0">
                        <a:latin typeface="Arial"/>
                      </a:endParaRPr>
                    </a:p>
                  </a:txBody>
                  <a:tcPr/>
                </a:tc>
                <a:tc>
                  <a:txBody>
                    <a:bodyPr/>
                    <a:lstStyle/>
                    <a:p>
                      <a:pPr lvl="0" algn="ctr">
                        <a:buNone/>
                      </a:pPr>
                      <a:endParaRPr lang="en-US" sz="1200" dirty="0">
                        <a:latin typeface="Arial"/>
                      </a:endParaRPr>
                    </a:p>
                  </a:txBody>
                  <a:tcPr/>
                </a:tc>
                <a:extLst>
                  <a:ext uri="{0D108BD9-81ED-4DB2-BD59-A6C34878D82A}">
                    <a16:rowId xmlns:a16="http://schemas.microsoft.com/office/drawing/2014/main" val="3558929166"/>
                  </a:ext>
                </a:extLst>
              </a:tr>
              <a:tr h="123546">
                <a:tc>
                  <a:txBody>
                    <a:bodyPr/>
                    <a:lstStyle/>
                    <a:p>
                      <a:pPr algn="ctr"/>
                      <a:endParaRPr lang="en-US" sz="1200" dirty="0" err="1">
                        <a:latin typeface="Arial"/>
                      </a:endParaRPr>
                    </a:p>
                  </a:txBody>
                  <a:tcPr/>
                </a:tc>
                <a:tc>
                  <a:txBody>
                    <a:bodyPr/>
                    <a:lstStyle/>
                    <a:p>
                      <a:pPr lvl="0" algn="ctr">
                        <a:buNone/>
                      </a:pPr>
                      <a:endParaRPr lang="en-US" sz="1200" dirty="0">
                        <a:latin typeface="Arial"/>
                      </a:endParaRPr>
                    </a:p>
                  </a:txBody>
                  <a:tcPr/>
                </a:tc>
                <a:tc>
                  <a:txBody>
                    <a:bodyPr/>
                    <a:lstStyle/>
                    <a:p>
                      <a:pPr lvl="0" algn="ctr">
                        <a:buNone/>
                      </a:pPr>
                      <a:endParaRPr lang="en-US" sz="1200" dirty="0">
                        <a:latin typeface="Arial"/>
                      </a:endParaRPr>
                    </a:p>
                  </a:txBody>
                  <a:tcPr/>
                </a:tc>
                <a:tc>
                  <a:txBody>
                    <a:bodyPr/>
                    <a:lstStyle/>
                    <a:p>
                      <a:pPr lvl="0" algn="ctr">
                        <a:buNone/>
                      </a:pPr>
                      <a:endParaRPr lang="en-US" sz="1200" dirty="0">
                        <a:latin typeface="Arial"/>
                      </a:endParaRPr>
                    </a:p>
                  </a:txBody>
                  <a:tcPr/>
                </a:tc>
                <a:extLst>
                  <a:ext uri="{0D108BD9-81ED-4DB2-BD59-A6C34878D82A}">
                    <a16:rowId xmlns:a16="http://schemas.microsoft.com/office/drawing/2014/main" val="2748695123"/>
                  </a:ext>
                </a:extLst>
              </a:tr>
              <a:tr h="123546">
                <a:tc>
                  <a:txBody>
                    <a:bodyPr/>
                    <a:lstStyle/>
                    <a:p>
                      <a:pPr algn="ctr"/>
                      <a:endParaRPr lang="en-US" sz="1200" dirty="0" err="1">
                        <a:latin typeface="Arial"/>
                      </a:endParaRPr>
                    </a:p>
                  </a:txBody>
                  <a:tcPr/>
                </a:tc>
                <a:tc>
                  <a:txBody>
                    <a:bodyPr/>
                    <a:lstStyle/>
                    <a:p>
                      <a:pPr lvl="0" algn="ctr">
                        <a:buNone/>
                      </a:pPr>
                      <a:endParaRPr lang="en-US" sz="1200" dirty="0">
                        <a:latin typeface="Arial"/>
                      </a:endParaRPr>
                    </a:p>
                  </a:txBody>
                  <a:tcPr/>
                </a:tc>
                <a:tc>
                  <a:txBody>
                    <a:bodyPr/>
                    <a:lstStyle/>
                    <a:p>
                      <a:pPr lvl="0" algn="ctr">
                        <a:buNone/>
                      </a:pPr>
                      <a:endParaRPr lang="en-US" sz="1200" dirty="0">
                        <a:latin typeface="Arial"/>
                      </a:endParaRPr>
                    </a:p>
                  </a:txBody>
                  <a:tcPr/>
                </a:tc>
                <a:tc>
                  <a:txBody>
                    <a:bodyPr/>
                    <a:lstStyle/>
                    <a:p>
                      <a:pPr lvl="0" algn="ctr">
                        <a:buNone/>
                      </a:pPr>
                      <a:endParaRPr lang="en-US" sz="1200" dirty="0">
                        <a:latin typeface="Arial"/>
                      </a:endParaRPr>
                    </a:p>
                  </a:txBody>
                  <a:tcPr/>
                </a:tc>
                <a:extLst>
                  <a:ext uri="{0D108BD9-81ED-4DB2-BD59-A6C34878D82A}">
                    <a16:rowId xmlns:a16="http://schemas.microsoft.com/office/drawing/2014/main" val="2981881640"/>
                  </a:ext>
                </a:extLst>
              </a:tr>
            </a:tbl>
          </a:graphicData>
        </a:graphic>
      </p:graphicFrame>
      <p:graphicFrame>
        <p:nvGraphicFramePr>
          <p:cNvPr id="17" name="Table 16">
            <a:extLst>
              <a:ext uri="{FF2B5EF4-FFF2-40B4-BE49-F238E27FC236}">
                <a16:creationId xmlns:a16="http://schemas.microsoft.com/office/drawing/2014/main" id="{A86D5599-9FCD-5806-6C26-6DE77DCDC5B3}"/>
              </a:ext>
            </a:extLst>
          </p:cNvPr>
          <p:cNvGraphicFramePr>
            <a:graphicFrameLocks noGrp="1"/>
          </p:cNvGraphicFramePr>
          <p:nvPr>
            <p:extLst>
              <p:ext uri="{D42A27DB-BD31-4B8C-83A1-F6EECF244321}">
                <p14:modId xmlns:p14="http://schemas.microsoft.com/office/powerpoint/2010/main" val="3354113407"/>
              </p:ext>
            </p:extLst>
          </p:nvPr>
        </p:nvGraphicFramePr>
        <p:xfrm>
          <a:off x="4809022" y="952981"/>
          <a:ext cx="2513774" cy="1645920"/>
        </p:xfrm>
        <a:graphic>
          <a:graphicData uri="http://schemas.openxmlformats.org/drawingml/2006/table">
            <a:tbl>
              <a:tblPr firstRow="1" bandRow="1">
                <a:tableStyleId>{5940675A-B579-460E-94D1-54222C63F5DA}</a:tableStyleId>
              </a:tblPr>
              <a:tblGrid>
                <a:gridCol w="2513774">
                  <a:extLst>
                    <a:ext uri="{9D8B030D-6E8A-4147-A177-3AD203B41FA5}">
                      <a16:colId xmlns:a16="http://schemas.microsoft.com/office/drawing/2014/main" val="2178331882"/>
                    </a:ext>
                  </a:extLst>
                </a:gridCol>
              </a:tblGrid>
              <a:tr h="184980">
                <a:tc>
                  <a:txBody>
                    <a:bodyPr/>
                    <a:lstStyle/>
                    <a:p>
                      <a:pPr lvl="0" algn="ctr">
                        <a:buNone/>
                      </a:pPr>
                      <a:r>
                        <a:rPr lang="en-US" sz="1200" b="0" i="0" u="none" strike="noStrike" noProof="0" dirty="0" err="1">
                          <a:solidFill>
                            <a:srgbClr val="000000"/>
                          </a:solidFill>
                          <a:latin typeface="Courier New"/>
                        </a:rPr>
                        <a:t>fmul.s</a:t>
                      </a:r>
                      <a:r>
                        <a:rPr lang="en-US" sz="1200" b="0" i="0" u="none" strike="noStrike" noProof="0" dirty="0">
                          <a:solidFill>
                            <a:srgbClr val="000000"/>
                          </a:solidFill>
                          <a:latin typeface="Courier New"/>
                        </a:rPr>
                        <a:t> f2, f1, f0</a:t>
                      </a:r>
                      <a:endParaRPr lang="en-US" dirty="0"/>
                    </a:p>
                  </a:txBody>
                  <a:tcPr/>
                </a:tc>
                <a:extLst>
                  <a:ext uri="{0D108BD9-81ED-4DB2-BD59-A6C34878D82A}">
                    <a16:rowId xmlns:a16="http://schemas.microsoft.com/office/drawing/2014/main" val="49523531"/>
                  </a:ext>
                </a:extLst>
              </a:tr>
              <a:tr h="184980">
                <a:tc>
                  <a:txBody>
                    <a:bodyPr/>
                    <a:lstStyle/>
                    <a:p>
                      <a:pPr lvl="0" algn="ctr">
                        <a:buNone/>
                      </a:pPr>
                      <a:r>
                        <a:rPr lang="en-US" sz="1200" b="0" i="0" u="none" strike="noStrike" noProof="0" dirty="0" err="1">
                          <a:solidFill>
                            <a:srgbClr val="000000"/>
                          </a:solidFill>
                          <a:latin typeface="Courier New"/>
                        </a:rPr>
                        <a:t>flw</a:t>
                      </a:r>
                      <a:r>
                        <a:rPr lang="en-US" sz="1200" b="0" i="0" u="none" strike="noStrike" noProof="0" dirty="0">
                          <a:solidFill>
                            <a:srgbClr val="000000"/>
                          </a:solidFill>
                          <a:latin typeface="Courier New"/>
                        </a:rPr>
                        <a:t> f1, -4(t0)</a:t>
                      </a:r>
                      <a:endParaRPr lang="en-US" dirty="0"/>
                    </a:p>
                  </a:txBody>
                  <a:tcPr/>
                </a:tc>
                <a:extLst>
                  <a:ext uri="{0D108BD9-81ED-4DB2-BD59-A6C34878D82A}">
                    <a16:rowId xmlns:a16="http://schemas.microsoft.com/office/drawing/2014/main" val="1455548914"/>
                  </a:ext>
                </a:extLst>
              </a:tr>
              <a:tr h="184980">
                <a:tc>
                  <a:txBody>
                    <a:bodyPr/>
                    <a:lstStyle/>
                    <a:p>
                      <a:pPr lvl="0" algn="ctr">
                        <a:buNone/>
                      </a:pPr>
                      <a:r>
                        <a:rPr lang="en-US" sz="1200" b="0" i="0" u="none" strike="noStrike" noProof="0" dirty="0" err="1">
                          <a:solidFill>
                            <a:srgbClr val="000000"/>
                          </a:solidFill>
                          <a:latin typeface="Courier New"/>
                        </a:rPr>
                        <a:t>bnez</a:t>
                      </a:r>
                      <a:r>
                        <a:rPr lang="en-US" sz="1200" b="0" i="0" u="none" strike="noStrike" noProof="0" dirty="0">
                          <a:solidFill>
                            <a:srgbClr val="000000"/>
                          </a:solidFill>
                          <a:latin typeface="Courier New"/>
                        </a:rPr>
                        <a:t> t0, loop</a:t>
                      </a:r>
                      <a:endParaRPr lang="en-US" dirty="0"/>
                    </a:p>
                  </a:txBody>
                  <a:tcPr/>
                </a:tc>
                <a:extLst>
                  <a:ext uri="{0D108BD9-81ED-4DB2-BD59-A6C34878D82A}">
                    <a16:rowId xmlns:a16="http://schemas.microsoft.com/office/drawing/2014/main" val="1422571421"/>
                  </a:ext>
                </a:extLst>
              </a:tr>
              <a:tr h="184980">
                <a:tc>
                  <a:txBody>
                    <a:bodyPr/>
                    <a:lstStyle/>
                    <a:p>
                      <a:pPr lvl="0" algn="ctr">
                        <a:buNone/>
                      </a:pPr>
                      <a:r>
                        <a:rPr lang="en-US" sz="1200" b="0" i="0" u="none" strike="noStrike" noProof="0" dirty="0" err="1">
                          <a:solidFill>
                            <a:srgbClr val="000000"/>
                          </a:solidFill>
                          <a:latin typeface="Courier New"/>
                        </a:rPr>
                        <a:t>addi</a:t>
                      </a:r>
                      <a:r>
                        <a:rPr lang="en-US" sz="1200" b="0" i="0" u="none" strike="noStrike" noProof="0" dirty="0">
                          <a:solidFill>
                            <a:srgbClr val="000000"/>
                          </a:solidFill>
                          <a:latin typeface="Courier New"/>
                        </a:rPr>
                        <a:t> t0, t0, -4</a:t>
                      </a:r>
                      <a:endParaRPr lang="en-US" dirty="0"/>
                    </a:p>
                  </a:txBody>
                  <a:tcPr/>
                </a:tc>
                <a:extLst>
                  <a:ext uri="{0D108BD9-81ED-4DB2-BD59-A6C34878D82A}">
                    <a16:rowId xmlns:a16="http://schemas.microsoft.com/office/drawing/2014/main" val="2533791750"/>
                  </a:ext>
                </a:extLst>
              </a:tr>
              <a:tr h="184980">
                <a:tc>
                  <a:txBody>
                    <a:bodyPr/>
                    <a:lstStyle/>
                    <a:p>
                      <a:pPr lvl="0" algn="ctr">
                        <a:buNone/>
                      </a:pPr>
                      <a:r>
                        <a:rPr lang="en-US" sz="1200" b="0" i="0" u="none" strike="noStrike" noProof="0" dirty="0" err="1">
                          <a:solidFill>
                            <a:srgbClr val="000000"/>
                          </a:solidFill>
                          <a:latin typeface="Courier New"/>
                        </a:rPr>
                        <a:t>fsw</a:t>
                      </a:r>
                      <a:r>
                        <a:rPr lang="en-US" sz="1200" b="0" i="0" u="none" strike="noStrike" noProof="0" dirty="0">
                          <a:solidFill>
                            <a:srgbClr val="000000"/>
                          </a:solidFill>
                          <a:latin typeface="Courier New"/>
                        </a:rPr>
                        <a:t> f2, -4(t0)</a:t>
                      </a:r>
                      <a:endParaRPr lang="en-US" dirty="0"/>
                    </a:p>
                  </a:txBody>
                  <a:tcPr/>
                </a:tc>
                <a:extLst>
                  <a:ext uri="{0D108BD9-81ED-4DB2-BD59-A6C34878D82A}">
                    <a16:rowId xmlns:a16="http://schemas.microsoft.com/office/drawing/2014/main" val="258681845"/>
                  </a:ext>
                </a:extLst>
              </a:tr>
              <a:tr h="184980">
                <a:tc>
                  <a:txBody>
                    <a:bodyPr/>
                    <a:lstStyle/>
                    <a:p>
                      <a:pPr lvl="0" algn="ctr">
                        <a:buNone/>
                      </a:pPr>
                      <a:r>
                        <a:rPr lang="en-US" sz="1200" b="0" i="0" u="none" strike="noStrike" noProof="0" dirty="0" err="1">
                          <a:solidFill>
                            <a:srgbClr val="000000"/>
                          </a:solidFill>
                          <a:latin typeface="Courier New"/>
                        </a:rPr>
                        <a:t>fmul.s</a:t>
                      </a:r>
                      <a:r>
                        <a:rPr lang="en-US" sz="1200" b="0" i="0" u="none" strike="noStrike" noProof="0" dirty="0">
                          <a:solidFill>
                            <a:srgbClr val="000000"/>
                          </a:solidFill>
                          <a:latin typeface="Courier New"/>
                        </a:rPr>
                        <a:t> f2, f1, f0</a:t>
                      </a:r>
                      <a:endParaRPr lang="en-US" dirty="0"/>
                    </a:p>
                  </a:txBody>
                  <a:tcPr/>
                </a:tc>
                <a:extLst>
                  <a:ext uri="{0D108BD9-81ED-4DB2-BD59-A6C34878D82A}">
                    <a16:rowId xmlns:a16="http://schemas.microsoft.com/office/drawing/2014/main" val="3403941772"/>
                  </a:ext>
                </a:extLst>
              </a:tr>
            </a:tbl>
          </a:graphicData>
        </a:graphic>
      </p:graphicFrame>
      <p:graphicFrame>
        <p:nvGraphicFramePr>
          <p:cNvPr id="18" name="Table 17">
            <a:extLst>
              <a:ext uri="{FF2B5EF4-FFF2-40B4-BE49-F238E27FC236}">
                <a16:creationId xmlns:a16="http://schemas.microsoft.com/office/drawing/2014/main" id="{529527B6-C49D-F775-6152-5F356D97D3FC}"/>
              </a:ext>
            </a:extLst>
          </p:cNvPr>
          <p:cNvGraphicFramePr>
            <a:graphicFrameLocks noGrp="1"/>
          </p:cNvGraphicFramePr>
          <p:nvPr>
            <p:extLst>
              <p:ext uri="{D42A27DB-BD31-4B8C-83A1-F6EECF244321}">
                <p14:modId xmlns:p14="http://schemas.microsoft.com/office/powerpoint/2010/main" val="3714786137"/>
              </p:ext>
            </p:extLst>
          </p:nvPr>
        </p:nvGraphicFramePr>
        <p:xfrm>
          <a:off x="8389263" y="471717"/>
          <a:ext cx="2506574" cy="1645920"/>
        </p:xfrm>
        <a:graphic>
          <a:graphicData uri="http://schemas.openxmlformats.org/drawingml/2006/table">
            <a:tbl>
              <a:tblPr firstRow="1" bandRow="1">
                <a:tableStyleId>{5940675A-B579-460E-94D1-54222C63F5DA}</a:tableStyleId>
              </a:tblPr>
              <a:tblGrid>
                <a:gridCol w="350919">
                  <a:extLst>
                    <a:ext uri="{9D8B030D-6E8A-4147-A177-3AD203B41FA5}">
                      <a16:colId xmlns:a16="http://schemas.microsoft.com/office/drawing/2014/main" val="2178331882"/>
                    </a:ext>
                  </a:extLst>
                </a:gridCol>
                <a:gridCol w="631657">
                  <a:extLst>
                    <a:ext uri="{9D8B030D-6E8A-4147-A177-3AD203B41FA5}">
                      <a16:colId xmlns:a16="http://schemas.microsoft.com/office/drawing/2014/main" val="1914369625"/>
                    </a:ext>
                  </a:extLst>
                </a:gridCol>
                <a:gridCol w="761999">
                  <a:extLst>
                    <a:ext uri="{9D8B030D-6E8A-4147-A177-3AD203B41FA5}">
                      <a16:colId xmlns:a16="http://schemas.microsoft.com/office/drawing/2014/main" val="3526426838"/>
                    </a:ext>
                  </a:extLst>
                </a:gridCol>
                <a:gridCol w="761999">
                  <a:extLst>
                    <a:ext uri="{9D8B030D-6E8A-4147-A177-3AD203B41FA5}">
                      <a16:colId xmlns:a16="http://schemas.microsoft.com/office/drawing/2014/main" val="187629775"/>
                    </a:ext>
                  </a:extLst>
                </a:gridCol>
              </a:tblGrid>
              <a:tr h="184980">
                <a:tc>
                  <a:txBody>
                    <a:bodyPr/>
                    <a:lstStyle/>
                    <a:p>
                      <a:pPr algn="ctr"/>
                      <a:r>
                        <a:rPr lang="en-US" sz="1200" dirty="0">
                          <a:latin typeface="Courier New"/>
                        </a:rPr>
                        <a:t>0</a:t>
                      </a:r>
                      <a:endParaRPr lang="en-US" sz="1200" dirty="0" err="1">
                        <a:latin typeface="Courier New"/>
                      </a:endParaRPr>
                    </a:p>
                  </a:txBody>
                  <a:tcPr/>
                </a:tc>
                <a:tc>
                  <a:txBody>
                    <a:bodyPr/>
                    <a:lstStyle/>
                    <a:p>
                      <a:pPr lvl="0" algn="ctr">
                        <a:buNone/>
                      </a:pPr>
                      <a:r>
                        <a:rPr lang="en-US" sz="1200" b="0" i="0" u="none" strike="noStrike" noProof="0" dirty="0">
                          <a:solidFill>
                            <a:srgbClr val="000000"/>
                          </a:solidFill>
                          <a:latin typeface="Courier New"/>
                        </a:rPr>
                        <a:t>FMUL</a:t>
                      </a:r>
                      <a:endParaRPr lang="en-US" dirty="0"/>
                    </a:p>
                  </a:txBody>
                  <a:tcPr/>
                </a:tc>
                <a:tc>
                  <a:txBody>
                    <a:bodyPr/>
                    <a:lstStyle/>
                    <a:p>
                      <a:pPr lvl="0" algn="ctr">
                        <a:buNone/>
                      </a:pPr>
                      <a:r>
                        <a:rPr lang="en-US" sz="1200" b="0" i="0" u="none" strike="noStrike" noProof="0" dirty="0">
                          <a:solidFill>
                            <a:srgbClr val="000000"/>
                          </a:solidFill>
                          <a:latin typeface="Courier New"/>
                        </a:rPr>
                        <a:t>F2</a:t>
                      </a:r>
                      <a:endParaRPr lang="en-US" dirty="0"/>
                    </a:p>
                  </a:txBody>
                  <a:tcPr/>
                </a:tc>
                <a:tc>
                  <a:txBody>
                    <a:bodyPr/>
                    <a:lstStyle/>
                    <a:p>
                      <a:pPr lvl="0" algn="ctr">
                        <a:buNone/>
                      </a:pPr>
                      <a:endParaRPr lang="en-US" sz="1200" dirty="0">
                        <a:latin typeface="Courier New"/>
                      </a:endParaRPr>
                    </a:p>
                  </a:txBody>
                  <a:tcPr/>
                </a:tc>
                <a:extLst>
                  <a:ext uri="{0D108BD9-81ED-4DB2-BD59-A6C34878D82A}">
                    <a16:rowId xmlns:a16="http://schemas.microsoft.com/office/drawing/2014/main" val="49523531"/>
                  </a:ext>
                </a:extLst>
              </a:tr>
              <a:tr h="184980">
                <a:tc>
                  <a:txBody>
                    <a:bodyPr/>
                    <a:lstStyle/>
                    <a:p>
                      <a:pPr algn="ctr"/>
                      <a:r>
                        <a:rPr lang="en-US" sz="1200" dirty="0">
                          <a:latin typeface="Courier New"/>
                        </a:rPr>
                        <a:t>1</a:t>
                      </a:r>
                      <a:endParaRPr lang="en-US" sz="1200" dirty="0" err="1">
                        <a:latin typeface="Courier New"/>
                      </a:endParaRPr>
                    </a:p>
                  </a:txBody>
                  <a:tcPr/>
                </a:tc>
                <a:tc>
                  <a:txBody>
                    <a:bodyPr/>
                    <a:lstStyle/>
                    <a:p>
                      <a:pPr lvl="0" algn="ctr">
                        <a:buNone/>
                      </a:pPr>
                      <a:r>
                        <a:rPr lang="en-US" sz="1200" b="0" i="0" u="none" strike="noStrike" noProof="0" dirty="0">
                          <a:solidFill>
                            <a:srgbClr val="000000"/>
                          </a:solidFill>
                          <a:latin typeface="Courier New"/>
                        </a:rPr>
                        <a:t>FSW</a:t>
                      </a:r>
                      <a:endParaRPr lang="en-US" dirty="0"/>
                    </a:p>
                  </a:txBody>
                  <a:tcPr/>
                </a:tc>
                <a:tc>
                  <a:txBody>
                    <a:bodyPr/>
                    <a:lstStyle/>
                    <a:p>
                      <a:pPr lvl="0" algn="ctr">
                        <a:buNone/>
                      </a:pPr>
                      <a:r>
                        <a:rPr lang="en-US" sz="1200" b="0" i="0" u="none" strike="noStrike" noProof="0" dirty="0">
                          <a:solidFill>
                            <a:srgbClr val="000000"/>
                          </a:solidFill>
                          <a:latin typeface="Courier New"/>
                        </a:rPr>
                        <a:t>Mem[0]</a:t>
                      </a:r>
                      <a:endParaRPr lang="en-US" dirty="0"/>
                    </a:p>
                  </a:txBody>
                  <a:tcPr/>
                </a:tc>
                <a:tc>
                  <a:txBody>
                    <a:bodyPr/>
                    <a:lstStyle/>
                    <a:p>
                      <a:pPr lvl="0" algn="ctr">
                        <a:buNone/>
                      </a:pPr>
                      <a:r>
                        <a:rPr lang="en-US" sz="1000" b="0" i="0" u="none" strike="noStrike" noProof="0" dirty="0">
                          <a:solidFill>
                            <a:srgbClr val="000000"/>
                          </a:solidFill>
                          <a:latin typeface="Courier New"/>
                        </a:rPr>
                        <a:t>F2/ROB0</a:t>
                      </a:r>
                      <a:endParaRPr lang="en-US" dirty="0"/>
                    </a:p>
                  </a:txBody>
                  <a:tcPr/>
                </a:tc>
                <a:extLst>
                  <a:ext uri="{0D108BD9-81ED-4DB2-BD59-A6C34878D82A}">
                    <a16:rowId xmlns:a16="http://schemas.microsoft.com/office/drawing/2014/main" val="1455548914"/>
                  </a:ext>
                </a:extLst>
              </a:tr>
              <a:tr h="184980">
                <a:tc>
                  <a:txBody>
                    <a:bodyPr/>
                    <a:lstStyle/>
                    <a:p>
                      <a:pPr algn="ctr"/>
                      <a:r>
                        <a:rPr lang="en-US" sz="1200" dirty="0">
                          <a:latin typeface="Courier New"/>
                        </a:rPr>
                        <a:t>2</a:t>
                      </a:r>
                      <a:endParaRPr lang="en-US" sz="1200" dirty="0" err="1">
                        <a:latin typeface="Courier New"/>
                      </a:endParaRPr>
                    </a:p>
                  </a:txBody>
                  <a:tcPr/>
                </a:tc>
                <a:tc>
                  <a:txBody>
                    <a:bodyPr/>
                    <a:lstStyle/>
                    <a:p>
                      <a:pPr lvl="0" algn="ctr">
                        <a:buNone/>
                      </a:pPr>
                      <a:r>
                        <a:rPr lang="en-US" sz="1200" b="0" i="0" u="none" strike="noStrike" noProof="0" dirty="0">
                          <a:solidFill>
                            <a:srgbClr val="000000"/>
                          </a:solidFill>
                          <a:latin typeface="Courier New"/>
                        </a:rPr>
                        <a:t>ADDI</a:t>
                      </a:r>
                      <a:endParaRPr lang="en-US" dirty="0"/>
                    </a:p>
                  </a:txBody>
                  <a:tcPr/>
                </a:tc>
                <a:tc>
                  <a:txBody>
                    <a:bodyPr/>
                    <a:lstStyle/>
                    <a:p>
                      <a:pPr lvl="0" algn="ctr">
                        <a:buNone/>
                      </a:pPr>
                      <a:r>
                        <a:rPr lang="en-US" sz="1000" b="0" i="0" u="none" strike="noStrike" noProof="0" dirty="0">
                          <a:solidFill>
                            <a:srgbClr val="000000"/>
                          </a:solidFill>
                          <a:latin typeface="Courier New"/>
                        </a:rPr>
                        <a:t>T0</a:t>
                      </a:r>
                      <a:endParaRPr lang="en-US" dirty="0"/>
                    </a:p>
                  </a:txBody>
                  <a:tcPr/>
                </a:tc>
                <a:tc>
                  <a:txBody>
                    <a:bodyPr/>
                    <a:lstStyle/>
                    <a:p>
                      <a:pPr lvl="0" algn="ctr">
                        <a:buNone/>
                      </a:pPr>
                      <a:r>
                        <a:rPr lang="en-US" sz="1000" b="0" i="0" u="none" strike="noStrike" noProof="0" dirty="0">
                          <a:solidFill>
                            <a:srgbClr val="000000"/>
                          </a:solidFill>
                          <a:latin typeface="Courier New"/>
                        </a:rPr>
                        <a:t>0</a:t>
                      </a:r>
                    </a:p>
                  </a:txBody>
                  <a:tcPr/>
                </a:tc>
                <a:extLst>
                  <a:ext uri="{0D108BD9-81ED-4DB2-BD59-A6C34878D82A}">
                    <a16:rowId xmlns:a16="http://schemas.microsoft.com/office/drawing/2014/main" val="1422571421"/>
                  </a:ext>
                </a:extLst>
              </a:tr>
              <a:tr h="184980">
                <a:tc>
                  <a:txBody>
                    <a:bodyPr/>
                    <a:lstStyle/>
                    <a:p>
                      <a:pPr algn="ctr"/>
                      <a:r>
                        <a:rPr lang="en-US" sz="1200" dirty="0">
                          <a:latin typeface="Courier New"/>
                        </a:rPr>
                        <a:t>3</a:t>
                      </a:r>
                      <a:endParaRPr lang="en-US" sz="1200" dirty="0" err="1">
                        <a:latin typeface="Courier New"/>
                      </a:endParaRPr>
                    </a:p>
                  </a:txBody>
                  <a:tcPr/>
                </a:tc>
                <a:tc>
                  <a:txBody>
                    <a:bodyPr/>
                    <a:lstStyle/>
                    <a:p>
                      <a:pPr lvl="0" algn="ctr">
                        <a:buNone/>
                      </a:pPr>
                      <a:r>
                        <a:rPr lang="en-US" sz="1200" dirty="0">
                          <a:latin typeface="Courier New"/>
                        </a:rPr>
                        <a:t>BNEZ</a:t>
                      </a:r>
                    </a:p>
                  </a:txBody>
                  <a:tcPr/>
                </a:tc>
                <a:tc>
                  <a:txBody>
                    <a:bodyPr/>
                    <a:lstStyle/>
                    <a:p>
                      <a:pPr lvl="0" algn="ctr">
                        <a:buNone/>
                      </a:pPr>
                      <a:r>
                        <a:rPr lang="en-US" sz="1000" dirty="0">
                          <a:latin typeface="Courier New"/>
                        </a:rPr>
                        <a:t>?</a:t>
                      </a:r>
                    </a:p>
                  </a:txBody>
                  <a:tcPr/>
                </a:tc>
                <a:tc>
                  <a:txBody>
                    <a:bodyPr/>
                    <a:lstStyle/>
                    <a:p>
                      <a:pPr lvl="0" algn="ctr">
                        <a:buNone/>
                      </a:pPr>
                      <a:endParaRPr lang="en-US" sz="1200" dirty="0">
                        <a:latin typeface="Courier New"/>
                      </a:endParaRPr>
                    </a:p>
                  </a:txBody>
                  <a:tcPr/>
                </a:tc>
                <a:extLst>
                  <a:ext uri="{0D108BD9-81ED-4DB2-BD59-A6C34878D82A}">
                    <a16:rowId xmlns:a16="http://schemas.microsoft.com/office/drawing/2014/main" val="2533791750"/>
                  </a:ext>
                </a:extLst>
              </a:tr>
              <a:tr h="184980">
                <a:tc>
                  <a:txBody>
                    <a:bodyPr/>
                    <a:lstStyle/>
                    <a:p>
                      <a:pPr algn="ctr"/>
                      <a:r>
                        <a:rPr lang="en-US" sz="1200" dirty="0">
                          <a:latin typeface="Courier New"/>
                        </a:rPr>
                        <a:t>4</a:t>
                      </a:r>
                      <a:endParaRPr lang="en-US" sz="1200" dirty="0" err="1">
                        <a:latin typeface="Courier New"/>
                      </a:endParaRPr>
                    </a:p>
                  </a:txBody>
                  <a:tcPr/>
                </a:tc>
                <a:tc>
                  <a:txBody>
                    <a:bodyPr/>
                    <a:lstStyle/>
                    <a:p>
                      <a:pPr lvl="0" algn="ctr">
                        <a:buNone/>
                      </a:pPr>
                      <a:r>
                        <a:rPr lang="en-US" sz="1200" dirty="0">
                          <a:latin typeface="Courier New"/>
                        </a:rPr>
                        <a:t>FLW</a:t>
                      </a:r>
                    </a:p>
                  </a:txBody>
                  <a:tcPr/>
                </a:tc>
                <a:tc>
                  <a:txBody>
                    <a:bodyPr/>
                    <a:lstStyle/>
                    <a:p>
                      <a:pPr lvl="0" algn="ctr">
                        <a:buNone/>
                      </a:pPr>
                      <a:r>
                        <a:rPr lang="en-US" sz="1200" dirty="0">
                          <a:latin typeface="Courier New"/>
                        </a:rPr>
                        <a:t>F1</a:t>
                      </a:r>
                    </a:p>
                  </a:txBody>
                  <a:tcPr/>
                </a:tc>
                <a:tc>
                  <a:txBody>
                    <a:bodyPr/>
                    <a:lstStyle/>
                    <a:p>
                      <a:pPr lvl="0" algn="ctr">
                        <a:buNone/>
                      </a:pPr>
                      <a:endParaRPr lang="en-US" sz="1200" dirty="0">
                        <a:latin typeface="Courier New"/>
                      </a:endParaRPr>
                    </a:p>
                  </a:txBody>
                  <a:tcPr/>
                </a:tc>
                <a:extLst>
                  <a:ext uri="{0D108BD9-81ED-4DB2-BD59-A6C34878D82A}">
                    <a16:rowId xmlns:a16="http://schemas.microsoft.com/office/drawing/2014/main" val="258681845"/>
                  </a:ext>
                </a:extLst>
              </a:tr>
              <a:tr h="184980">
                <a:tc>
                  <a:txBody>
                    <a:bodyPr/>
                    <a:lstStyle/>
                    <a:p>
                      <a:pPr algn="ctr"/>
                      <a:r>
                        <a:rPr lang="en-US" sz="1200" dirty="0">
                          <a:latin typeface="Courier New"/>
                        </a:rPr>
                        <a:t>5</a:t>
                      </a:r>
                      <a:endParaRPr lang="en-US" sz="1200" dirty="0" err="1">
                        <a:latin typeface="Courier New"/>
                      </a:endParaRPr>
                    </a:p>
                  </a:txBody>
                  <a:tcPr/>
                </a:tc>
                <a:tc>
                  <a:txBody>
                    <a:bodyPr/>
                    <a:lstStyle/>
                    <a:p>
                      <a:pPr lvl="0" algn="ctr">
                        <a:buNone/>
                      </a:pPr>
                      <a:endParaRPr lang="en-US" sz="1200" dirty="0">
                        <a:latin typeface="Courier New"/>
                      </a:endParaRPr>
                    </a:p>
                  </a:txBody>
                  <a:tcPr/>
                </a:tc>
                <a:tc>
                  <a:txBody>
                    <a:bodyPr/>
                    <a:lstStyle/>
                    <a:p>
                      <a:pPr lvl="0" algn="ctr">
                        <a:buNone/>
                      </a:pPr>
                      <a:endParaRPr lang="en-US" sz="1200" dirty="0">
                        <a:latin typeface="Courier New"/>
                      </a:endParaRPr>
                    </a:p>
                  </a:txBody>
                  <a:tcPr/>
                </a:tc>
                <a:tc>
                  <a:txBody>
                    <a:bodyPr/>
                    <a:lstStyle/>
                    <a:p>
                      <a:pPr lvl="0" algn="ctr">
                        <a:buNone/>
                      </a:pPr>
                      <a:endParaRPr lang="en-US" sz="1200" dirty="0">
                        <a:latin typeface="Courier New"/>
                      </a:endParaRPr>
                    </a:p>
                  </a:txBody>
                  <a:tcPr/>
                </a:tc>
                <a:extLst>
                  <a:ext uri="{0D108BD9-81ED-4DB2-BD59-A6C34878D82A}">
                    <a16:rowId xmlns:a16="http://schemas.microsoft.com/office/drawing/2014/main" val="3403941772"/>
                  </a:ext>
                </a:extLst>
              </a:tr>
            </a:tbl>
          </a:graphicData>
        </a:graphic>
      </p:graphicFrame>
      <p:graphicFrame>
        <p:nvGraphicFramePr>
          <p:cNvPr id="19" name="Table 18">
            <a:extLst>
              <a:ext uri="{FF2B5EF4-FFF2-40B4-BE49-F238E27FC236}">
                <a16:creationId xmlns:a16="http://schemas.microsoft.com/office/drawing/2014/main" id="{D58EF9AF-C175-2D76-B2C9-3D319C8B0A2E}"/>
              </a:ext>
            </a:extLst>
          </p:cNvPr>
          <p:cNvGraphicFramePr>
            <a:graphicFrameLocks noGrp="1"/>
          </p:cNvGraphicFramePr>
          <p:nvPr>
            <p:extLst>
              <p:ext uri="{D42A27DB-BD31-4B8C-83A1-F6EECF244321}">
                <p14:modId xmlns:p14="http://schemas.microsoft.com/office/powerpoint/2010/main" val="1960385503"/>
              </p:ext>
            </p:extLst>
          </p:nvPr>
        </p:nvGraphicFramePr>
        <p:xfrm>
          <a:off x="10116552" y="3368842"/>
          <a:ext cx="1614226" cy="1097280"/>
        </p:xfrm>
        <a:graphic>
          <a:graphicData uri="http://schemas.openxmlformats.org/drawingml/2006/table">
            <a:tbl>
              <a:tblPr firstRow="1" bandRow="1">
                <a:tableStyleId>{5940675A-B579-460E-94D1-54222C63F5DA}</a:tableStyleId>
              </a:tblPr>
              <a:tblGrid>
                <a:gridCol w="467278">
                  <a:extLst>
                    <a:ext uri="{9D8B030D-6E8A-4147-A177-3AD203B41FA5}">
                      <a16:colId xmlns:a16="http://schemas.microsoft.com/office/drawing/2014/main" val="4141603458"/>
                    </a:ext>
                  </a:extLst>
                </a:gridCol>
                <a:gridCol w="541617">
                  <a:extLst>
                    <a:ext uri="{9D8B030D-6E8A-4147-A177-3AD203B41FA5}">
                      <a16:colId xmlns:a16="http://schemas.microsoft.com/office/drawing/2014/main" val="4160728081"/>
                    </a:ext>
                  </a:extLst>
                </a:gridCol>
                <a:gridCol w="605331">
                  <a:extLst>
                    <a:ext uri="{9D8B030D-6E8A-4147-A177-3AD203B41FA5}">
                      <a16:colId xmlns:a16="http://schemas.microsoft.com/office/drawing/2014/main" val="3408778751"/>
                    </a:ext>
                  </a:extLst>
                </a:gridCol>
              </a:tblGrid>
              <a:tr h="171790">
                <a:tc>
                  <a:txBody>
                    <a:bodyPr/>
                    <a:lstStyle/>
                    <a:p>
                      <a:pPr algn="ctr"/>
                      <a:r>
                        <a:rPr lang="en-US" sz="1200" dirty="0">
                          <a:latin typeface="Arial"/>
                        </a:rPr>
                        <a:t>F0</a:t>
                      </a:r>
                    </a:p>
                  </a:txBody>
                  <a:tcPr/>
                </a:tc>
                <a:tc>
                  <a:txBody>
                    <a:bodyPr/>
                    <a:lstStyle/>
                    <a:p>
                      <a:pPr lvl="0" algn="ctr">
                        <a:buNone/>
                      </a:pPr>
                      <a:r>
                        <a:rPr lang="en-US" sz="1200" dirty="0">
                          <a:latin typeface="Arial"/>
                        </a:rPr>
                        <a:t>10</a:t>
                      </a:r>
                    </a:p>
                  </a:txBody>
                  <a:tcPr/>
                </a:tc>
                <a:tc>
                  <a:txBody>
                    <a:bodyPr/>
                    <a:lstStyle/>
                    <a:p>
                      <a:pPr lvl="0" algn="ctr">
                        <a:buNone/>
                      </a:pPr>
                      <a:endParaRPr lang="en-US" sz="1200" dirty="0">
                        <a:latin typeface="Arial"/>
                      </a:endParaRPr>
                    </a:p>
                  </a:txBody>
                  <a:tcPr/>
                </a:tc>
                <a:extLst>
                  <a:ext uri="{0D108BD9-81ED-4DB2-BD59-A6C34878D82A}">
                    <a16:rowId xmlns:a16="http://schemas.microsoft.com/office/drawing/2014/main" val="187687787"/>
                  </a:ext>
                </a:extLst>
              </a:tr>
              <a:tr h="171790">
                <a:tc>
                  <a:txBody>
                    <a:bodyPr/>
                    <a:lstStyle/>
                    <a:p>
                      <a:pPr algn="ctr"/>
                      <a:r>
                        <a:rPr lang="en-US" sz="1200" dirty="0">
                          <a:latin typeface="Arial"/>
                        </a:rPr>
                        <a:t>F1</a:t>
                      </a:r>
                      <a:endParaRPr lang="en-US" sz="1200" dirty="0" err="1">
                        <a:latin typeface="Arial"/>
                      </a:endParaRPr>
                    </a:p>
                  </a:txBody>
                  <a:tcPr/>
                </a:tc>
                <a:tc>
                  <a:txBody>
                    <a:bodyPr/>
                    <a:lstStyle/>
                    <a:p>
                      <a:pPr lvl="0" algn="ctr">
                        <a:buNone/>
                      </a:pPr>
                      <a:r>
                        <a:rPr lang="en-US" sz="1200" dirty="0">
                          <a:latin typeface="Arial"/>
                        </a:rPr>
                        <a:t>2</a:t>
                      </a:r>
                    </a:p>
                  </a:txBody>
                  <a:tcPr/>
                </a:tc>
                <a:tc>
                  <a:txBody>
                    <a:bodyPr/>
                    <a:lstStyle/>
                    <a:p>
                      <a:pPr lvl="0" algn="ctr">
                        <a:buNone/>
                      </a:pPr>
                      <a:r>
                        <a:rPr lang="en-US" sz="1200" dirty="0">
                          <a:latin typeface="Arial"/>
                        </a:rPr>
                        <a:t>ROB4</a:t>
                      </a:r>
                    </a:p>
                  </a:txBody>
                  <a:tcPr/>
                </a:tc>
                <a:extLst>
                  <a:ext uri="{0D108BD9-81ED-4DB2-BD59-A6C34878D82A}">
                    <a16:rowId xmlns:a16="http://schemas.microsoft.com/office/drawing/2014/main" val="1177376357"/>
                  </a:ext>
                </a:extLst>
              </a:tr>
              <a:tr h="171790">
                <a:tc>
                  <a:txBody>
                    <a:bodyPr/>
                    <a:lstStyle/>
                    <a:p>
                      <a:pPr algn="ctr"/>
                      <a:r>
                        <a:rPr lang="en-US" sz="1200" dirty="0">
                          <a:latin typeface="Arial"/>
                        </a:rPr>
                        <a:t>F2</a:t>
                      </a:r>
                      <a:endParaRPr lang="en-US" sz="1200" dirty="0" err="1">
                        <a:latin typeface="Arial"/>
                      </a:endParaRPr>
                    </a:p>
                  </a:txBody>
                  <a:tcPr/>
                </a:tc>
                <a:tc>
                  <a:txBody>
                    <a:bodyPr/>
                    <a:lstStyle/>
                    <a:p>
                      <a:pPr lvl="0" algn="ctr">
                        <a:buNone/>
                      </a:pPr>
                      <a:r>
                        <a:rPr lang="en-US" sz="1200" dirty="0">
                          <a:latin typeface="Arial"/>
                        </a:rPr>
                        <a:t>10</a:t>
                      </a:r>
                    </a:p>
                  </a:txBody>
                  <a:tcPr/>
                </a:tc>
                <a:tc>
                  <a:txBody>
                    <a:bodyPr/>
                    <a:lstStyle/>
                    <a:p>
                      <a:pPr lvl="0" algn="ctr">
                        <a:buNone/>
                      </a:pPr>
                      <a:r>
                        <a:rPr lang="en-US" sz="1200" dirty="0">
                          <a:latin typeface="Arial"/>
                        </a:rPr>
                        <a:t>ROB0</a:t>
                      </a:r>
                    </a:p>
                  </a:txBody>
                  <a:tcPr/>
                </a:tc>
                <a:extLst>
                  <a:ext uri="{0D108BD9-81ED-4DB2-BD59-A6C34878D82A}">
                    <a16:rowId xmlns:a16="http://schemas.microsoft.com/office/drawing/2014/main" val="3954083347"/>
                  </a:ext>
                </a:extLst>
              </a:tr>
              <a:tr h="171790">
                <a:tc>
                  <a:txBody>
                    <a:bodyPr/>
                    <a:lstStyle/>
                    <a:p>
                      <a:pPr algn="ctr"/>
                      <a:r>
                        <a:rPr lang="en-US" sz="1200" dirty="0">
                          <a:latin typeface="Arial"/>
                        </a:rPr>
                        <a:t>T0</a:t>
                      </a:r>
                      <a:endParaRPr lang="en-US" sz="1200" dirty="0" err="1">
                        <a:latin typeface="Arial"/>
                      </a:endParaRPr>
                    </a:p>
                  </a:txBody>
                  <a:tcPr/>
                </a:tc>
                <a:tc>
                  <a:txBody>
                    <a:bodyPr/>
                    <a:lstStyle/>
                    <a:p>
                      <a:pPr lvl="0" algn="ctr">
                        <a:buNone/>
                      </a:pPr>
                      <a:r>
                        <a:rPr lang="en-US" sz="1200" dirty="0">
                          <a:latin typeface="Arial"/>
                        </a:rPr>
                        <a:t>4</a:t>
                      </a:r>
                    </a:p>
                  </a:txBody>
                  <a:tcPr/>
                </a:tc>
                <a:tc>
                  <a:txBody>
                    <a:bodyPr/>
                    <a:lstStyle/>
                    <a:p>
                      <a:pPr lvl="0" algn="ctr">
                        <a:buNone/>
                      </a:pPr>
                      <a:r>
                        <a:rPr lang="en-US" sz="1200" dirty="0">
                          <a:latin typeface="Arial"/>
                        </a:rPr>
                        <a:t>ROB2</a:t>
                      </a:r>
                    </a:p>
                  </a:txBody>
                  <a:tcPr/>
                </a:tc>
                <a:extLst>
                  <a:ext uri="{0D108BD9-81ED-4DB2-BD59-A6C34878D82A}">
                    <a16:rowId xmlns:a16="http://schemas.microsoft.com/office/drawing/2014/main" val="566660208"/>
                  </a:ext>
                </a:extLst>
              </a:tr>
            </a:tbl>
          </a:graphicData>
        </a:graphic>
      </p:graphicFrame>
      <p:graphicFrame>
        <p:nvGraphicFramePr>
          <p:cNvPr id="20" name="Table 19">
            <a:extLst>
              <a:ext uri="{FF2B5EF4-FFF2-40B4-BE49-F238E27FC236}">
                <a16:creationId xmlns:a16="http://schemas.microsoft.com/office/drawing/2014/main" id="{85AC25CE-88A0-85F0-0298-948D4591D18B}"/>
              </a:ext>
            </a:extLst>
          </p:cNvPr>
          <p:cNvGraphicFramePr>
            <a:graphicFrameLocks noGrp="1"/>
          </p:cNvGraphicFramePr>
          <p:nvPr>
            <p:extLst>
              <p:ext uri="{D42A27DB-BD31-4B8C-83A1-F6EECF244321}">
                <p14:modId xmlns:p14="http://schemas.microsoft.com/office/powerpoint/2010/main" val="1501607558"/>
              </p:ext>
            </p:extLst>
          </p:nvPr>
        </p:nvGraphicFramePr>
        <p:xfrm>
          <a:off x="6473390" y="4191481"/>
          <a:ext cx="2707104" cy="822960"/>
        </p:xfrm>
        <a:graphic>
          <a:graphicData uri="http://schemas.openxmlformats.org/drawingml/2006/table">
            <a:tbl>
              <a:tblPr firstRow="1" bandRow="1">
                <a:tableStyleId>{5940675A-B579-460E-94D1-54222C63F5DA}</a:tableStyleId>
              </a:tblPr>
              <a:tblGrid>
                <a:gridCol w="676776">
                  <a:extLst>
                    <a:ext uri="{9D8B030D-6E8A-4147-A177-3AD203B41FA5}">
                      <a16:colId xmlns:a16="http://schemas.microsoft.com/office/drawing/2014/main" val="3195577250"/>
                    </a:ext>
                  </a:extLst>
                </a:gridCol>
                <a:gridCol w="676776">
                  <a:extLst>
                    <a:ext uri="{9D8B030D-6E8A-4147-A177-3AD203B41FA5}">
                      <a16:colId xmlns:a16="http://schemas.microsoft.com/office/drawing/2014/main" val="4188564357"/>
                    </a:ext>
                  </a:extLst>
                </a:gridCol>
                <a:gridCol w="676776">
                  <a:extLst>
                    <a:ext uri="{9D8B030D-6E8A-4147-A177-3AD203B41FA5}">
                      <a16:colId xmlns:a16="http://schemas.microsoft.com/office/drawing/2014/main" val="1616240692"/>
                    </a:ext>
                  </a:extLst>
                </a:gridCol>
                <a:gridCol w="676776">
                  <a:extLst>
                    <a:ext uri="{9D8B030D-6E8A-4147-A177-3AD203B41FA5}">
                      <a16:colId xmlns:a16="http://schemas.microsoft.com/office/drawing/2014/main" val="1103167206"/>
                    </a:ext>
                  </a:extLst>
                </a:gridCol>
              </a:tblGrid>
              <a:tr h="123546">
                <a:tc>
                  <a:txBody>
                    <a:bodyPr/>
                    <a:lstStyle/>
                    <a:p>
                      <a:pPr algn="ctr"/>
                      <a:r>
                        <a:rPr lang="en-US" sz="1200" dirty="0">
                          <a:latin typeface="Arial"/>
                        </a:rPr>
                        <a:t>BNEZ</a:t>
                      </a:r>
                    </a:p>
                  </a:txBody>
                  <a:tcPr/>
                </a:tc>
                <a:tc>
                  <a:txBody>
                    <a:bodyPr/>
                    <a:lstStyle/>
                    <a:p>
                      <a:pPr lvl="0" algn="ctr">
                        <a:buNone/>
                      </a:pPr>
                      <a:r>
                        <a:rPr lang="en-US" sz="1200" dirty="0">
                          <a:latin typeface="Arial"/>
                        </a:rPr>
                        <a:t>0</a:t>
                      </a:r>
                    </a:p>
                  </a:txBody>
                  <a:tcPr/>
                </a:tc>
                <a:tc>
                  <a:txBody>
                    <a:bodyPr/>
                    <a:lstStyle/>
                    <a:p>
                      <a:pPr lvl="0" algn="ctr">
                        <a:buNone/>
                      </a:pPr>
                      <a:r>
                        <a:rPr lang="en-US" sz="1200" dirty="0">
                          <a:latin typeface="Arial"/>
                        </a:rPr>
                        <a:t>-</a:t>
                      </a:r>
                    </a:p>
                  </a:txBody>
                  <a:tcPr/>
                </a:tc>
                <a:tc>
                  <a:txBody>
                    <a:bodyPr/>
                    <a:lstStyle/>
                    <a:p>
                      <a:pPr lvl="0" algn="ctr">
                        <a:buNone/>
                      </a:pPr>
                      <a:r>
                        <a:rPr lang="en-US" sz="1200" dirty="0">
                          <a:latin typeface="Arial"/>
                        </a:rPr>
                        <a:t>ROB3</a:t>
                      </a:r>
                    </a:p>
                  </a:txBody>
                  <a:tcPr/>
                </a:tc>
                <a:extLst>
                  <a:ext uri="{0D108BD9-81ED-4DB2-BD59-A6C34878D82A}">
                    <a16:rowId xmlns:a16="http://schemas.microsoft.com/office/drawing/2014/main" val="3558929166"/>
                  </a:ext>
                </a:extLst>
              </a:tr>
              <a:tr h="123546">
                <a:tc>
                  <a:txBody>
                    <a:bodyPr/>
                    <a:lstStyle/>
                    <a:p>
                      <a:pPr algn="ctr"/>
                      <a:endParaRPr lang="en-US" sz="1200" dirty="0" err="1">
                        <a:latin typeface="Arial"/>
                      </a:endParaRPr>
                    </a:p>
                  </a:txBody>
                  <a:tcPr/>
                </a:tc>
                <a:tc>
                  <a:txBody>
                    <a:bodyPr/>
                    <a:lstStyle/>
                    <a:p>
                      <a:pPr lvl="0" algn="ctr">
                        <a:buNone/>
                      </a:pPr>
                      <a:endParaRPr lang="en-US" sz="1200" dirty="0">
                        <a:latin typeface="Arial"/>
                      </a:endParaRPr>
                    </a:p>
                  </a:txBody>
                  <a:tcPr/>
                </a:tc>
                <a:tc>
                  <a:txBody>
                    <a:bodyPr/>
                    <a:lstStyle/>
                    <a:p>
                      <a:pPr lvl="0" algn="ctr">
                        <a:buNone/>
                      </a:pPr>
                      <a:endParaRPr lang="en-US" sz="1200" dirty="0">
                        <a:latin typeface="Arial"/>
                      </a:endParaRPr>
                    </a:p>
                  </a:txBody>
                  <a:tcPr/>
                </a:tc>
                <a:tc>
                  <a:txBody>
                    <a:bodyPr/>
                    <a:lstStyle/>
                    <a:p>
                      <a:pPr lvl="0" algn="ctr">
                        <a:buNone/>
                      </a:pPr>
                      <a:endParaRPr lang="en-US" sz="1200" dirty="0">
                        <a:latin typeface="Arial"/>
                      </a:endParaRPr>
                    </a:p>
                  </a:txBody>
                  <a:tcPr/>
                </a:tc>
                <a:extLst>
                  <a:ext uri="{0D108BD9-81ED-4DB2-BD59-A6C34878D82A}">
                    <a16:rowId xmlns:a16="http://schemas.microsoft.com/office/drawing/2014/main" val="2748695123"/>
                  </a:ext>
                </a:extLst>
              </a:tr>
              <a:tr h="123546">
                <a:tc>
                  <a:txBody>
                    <a:bodyPr/>
                    <a:lstStyle/>
                    <a:p>
                      <a:pPr algn="ctr"/>
                      <a:endParaRPr lang="en-US" sz="1200" dirty="0" err="1">
                        <a:latin typeface="Arial"/>
                      </a:endParaRPr>
                    </a:p>
                  </a:txBody>
                  <a:tcPr/>
                </a:tc>
                <a:tc>
                  <a:txBody>
                    <a:bodyPr/>
                    <a:lstStyle/>
                    <a:p>
                      <a:pPr lvl="0" algn="ctr">
                        <a:buNone/>
                      </a:pPr>
                      <a:endParaRPr lang="en-US" sz="1200" dirty="0">
                        <a:latin typeface="Arial"/>
                      </a:endParaRPr>
                    </a:p>
                  </a:txBody>
                  <a:tcPr/>
                </a:tc>
                <a:tc>
                  <a:txBody>
                    <a:bodyPr/>
                    <a:lstStyle/>
                    <a:p>
                      <a:pPr lvl="0" algn="ctr">
                        <a:buNone/>
                      </a:pPr>
                      <a:endParaRPr lang="en-US" sz="1200" dirty="0">
                        <a:latin typeface="Arial"/>
                      </a:endParaRPr>
                    </a:p>
                  </a:txBody>
                  <a:tcPr/>
                </a:tc>
                <a:tc>
                  <a:txBody>
                    <a:bodyPr/>
                    <a:lstStyle/>
                    <a:p>
                      <a:pPr lvl="0" algn="ctr">
                        <a:buNone/>
                      </a:pPr>
                      <a:endParaRPr lang="en-US" sz="1200" dirty="0">
                        <a:latin typeface="Arial"/>
                      </a:endParaRPr>
                    </a:p>
                  </a:txBody>
                  <a:tcPr/>
                </a:tc>
                <a:extLst>
                  <a:ext uri="{0D108BD9-81ED-4DB2-BD59-A6C34878D82A}">
                    <a16:rowId xmlns:a16="http://schemas.microsoft.com/office/drawing/2014/main" val="2981881640"/>
                  </a:ext>
                </a:extLst>
              </a:tr>
            </a:tbl>
          </a:graphicData>
        </a:graphic>
      </p:graphicFrame>
      <p:sp>
        <p:nvSpPr>
          <p:cNvPr id="21" name="TextBox 20">
            <a:extLst>
              <a:ext uri="{FF2B5EF4-FFF2-40B4-BE49-F238E27FC236}">
                <a16:creationId xmlns:a16="http://schemas.microsoft.com/office/drawing/2014/main" id="{70D80DD5-6C66-7C80-CADE-363B05F6A55F}"/>
              </a:ext>
            </a:extLst>
          </p:cNvPr>
          <p:cNvSpPr txBox="1"/>
          <p:nvPr/>
        </p:nvSpPr>
        <p:spPr>
          <a:xfrm>
            <a:off x="3196461" y="5567504"/>
            <a:ext cx="2511845" cy="369332"/>
          </a:xfrm>
          <a:prstGeom prst="rect">
            <a:avLst/>
          </a:prstGeom>
          <a:noFill/>
          <a:ln w="12700">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t>FP ALU</a:t>
            </a:r>
          </a:p>
        </p:txBody>
      </p:sp>
      <p:sp>
        <p:nvSpPr>
          <p:cNvPr id="22" name="TextBox 21">
            <a:extLst>
              <a:ext uri="{FF2B5EF4-FFF2-40B4-BE49-F238E27FC236}">
                <a16:creationId xmlns:a16="http://schemas.microsoft.com/office/drawing/2014/main" id="{5059C73D-E52F-5B26-9094-A5F04600A374}"/>
              </a:ext>
            </a:extLst>
          </p:cNvPr>
          <p:cNvSpPr txBox="1"/>
          <p:nvPr/>
        </p:nvSpPr>
        <p:spPr>
          <a:xfrm>
            <a:off x="6615434" y="5567504"/>
            <a:ext cx="2511845" cy="369332"/>
          </a:xfrm>
          <a:prstGeom prst="rect">
            <a:avLst/>
          </a:prstGeom>
          <a:noFill/>
          <a:ln w="12700">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t>Int ALU</a:t>
            </a:r>
          </a:p>
        </p:txBody>
      </p:sp>
      <p:sp>
        <p:nvSpPr>
          <p:cNvPr id="23" name="TextBox 22">
            <a:extLst>
              <a:ext uri="{FF2B5EF4-FFF2-40B4-BE49-F238E27FC236}">
                <a16:creationId xmlns:a16="http://schemas.microsoft.com/office/drawing/2014/main" id="{5E8B3BE1-EA01-9BD7-5E5F-26771346CD6D}"/>
              </a:ext>
            </a:extLst>
          </p:cNvPr>
          <p:cNvSpPr txBox="1"/>
          <p:nvPr/>
        </p:nvSpPr>
        <p:spPr>
          <a:xfrm>
            <a:off x="870355" y="5627662"/>
            <a:ext cx="1599451" cy="369332"/>
          </a:xfrm>
          <a:prstGeom prst="rect">
            <a:avLst/>
          </a:prstGeom>
          <a:noFill/>
          <a:ln w="12700">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t>Memory Unit</a:t>
            </a:r>
          </a:p>
        </p:txBody>
      </p:sp>
      <p:cxnSp>
        <p:nvCxnSpPr>
          <p:cNvPr id="27" name="Straight Arrow Connector 26">
            <a:extLst>
              <a:ext uri="{FF2B5EF4-FFF2-40B4-BE49-F238E27FC236}">
                <a16:creationId xmlns:a16="http://schemas.microsoft.com/office/drawing/2014/main" id="{789FBBB1-67E1-7325-28B8-E248E7FB60DF}"/>
              </a:ext>
            </a:extLst>
          </p:cNvPr>
          <p:cNvCxnSpPr/>
          <p:nvPr/>
        </p:nvCxnSpPr>
        <p:spPr>
          <a:xfrm flipV="1">
            <a:off x="5138829" y="2588383"/>
            <a:ext cx="2005" cy="790073"/>
          </a:xfrm>
          <a:prstGeom prst="straightConnector1">
            <a:avLst/>
          </a:prstGeom>
          <a:ln w="28575">
            <a:solidFill>
              <a:srgbClr val="C00000"/>
            </a:solidFill>
          </a:ln>
        </p:spPr>
        <p:style>
          <a:lnRef idx="1">
            <a:schemeClr val="dk1"/>
          </a:lnRef>
          <a:fillRef idx="0">
            <a:schemeClr val="dk1"/>
          </a:fillRef>
          <a:effectRef idx="0">
            <a:schemeClr val="dk1"/>
          </a:effectRef>
          <a:fontRef idx="minor">
            <a:schemeClr val="tx1"/>
          </a:fontRef>
        </p:style>
      </p:cxnSp>
      <p:cxnSp>
        <p:nvCxnSpPr>
          <p:cNvPr id="28" name="Straight Arrow Connector 27">
            <a:extLst>
              <a:ext uri="{FF2B5EF4-FFF2-40B4-BE49-F238E27FC236}">
                <a16:creationId xmlns:a16="http://schemas.microsoft.com/office/drawing/2014/main" id="{A2EB86AA-712F-9924-D568-97AFB4699AB9}"/>
              </a:ext>
            </a:extLst>
          </p:cNvPr>
          <p:cNvCxnSpPr/>
          <p:nvPr/>
        </p:nvCxnSpPr>
        <p:spPr>
          <a:xfrm flipH="1">
            <a:off x="1805896" y="3370533"/>
            <a:ext cx="3334945" cy="10341"/>
          </a:xfrm>
          <a:prstGeom prst="straightConnector1">
            <a:avLst/>
          </a:prstGeom>
          <a:ln w="28575">
            <a:solidFill>
              <a:srgbClr val="C00000"/>
            </a:solidFill>
          </a:ln>
        </p:spPr>
        <p:style>
          <a:lnRef idx="1">
            <a:schemeClr val="dk1"/>
          </a:lnRef>
          <a:fillRef idx="0">
            <a:schemeClr val="dk1"/>
          </a:fillRef>
          <a:effectRef idx="0">
            <a:schemeClr val="dk1"/>
          </a:effectRef>
          <a:fontRef idx="minor">
            <a:schemeClr val="tx1"/>
          </a:fontRef>
        </p:style>
      </p:cxnSp>
      <p:cxnSp>
        <p:nvCxnSpPr>
          <p:cNvPr id="29" name="Straight Arrow Connector 28">
            <a:extLst>
              <a:ext uri="{FF2B5EF4-FFF2-40B4-BE49-F238E27FC236}">
                <a16:creationId xmlns:a16="http://schemas.microsoft.com/office/drawing/2014/main" id="{F6F22AD9-3665-84EE-1A09-D0B73E3DBF53}"/>
              </a:ext>
            </a:extLst>
          </p:cNvPr>
          <p:cNvCxnSpPr/>
          <p:nvPr/>
        </p:nvCxnSpPr>
        <p:spPr>
          <a:xfrm>
            <a:off x="1813918" y="3379714"/>
            <a:ext cx="10026" cy="461210"/>
          </a:xfrm>
          <a:prstGeom prst="straightConnector1">
            <a:avLst/>
          </a:prstGeom>
          <a:ln w="28575">
            <a:solidFill>
              <a:srgbClr val="C00000"/>
            </a:solidFill>
            <a:tailEnd type="triangle"/>
          </a:ln>
        </p:spPr>
        <p:style>
          <a:lnRef idx="1">
            <a:schemeClr val="dk1"/>
          </a:lnRef>
          <a:fillRef idx="0">
            <a:schemeClr val="dk1"/>
          </a:fillRef>
          <a:effectRef idx="0">
            <a:schemeClr val="dk1"/>
          </a:effectRef>
          <a:fontRef idx="minor">
            <a:schemeClr val="tx1"/>
          </a:fontRef>
        </p:style>
      </p:cxnSp>
      <p:cxnSp>
        <p:nvCxnSpPr>
          <p:cNvPr id="30" name="Straight Arrow Connector 29">
            <a:extLst>
              <a:ext uri="{FF2B5EF4-FFF2-40B4-BE49-F238E27FC236}">
                <a16:creationId xmlns:a16="http://schemas.microsoft.com/office/drawing/2014/main" id="{0B084831-3189-29BE-E762-55A8FE23DC21}"/>
              </a:ext>
            </a:extLst>
          </p:cNvPr>
          <p:cNvCxnSpPr>
            <a:cxnSpLocks/>
          </p:cNvCxnSpPr>
          <p:nvPr/>
        </p:nvCxnSpPr>
        <p:spPr>
          <a:xfrm>
            <a:off x="5384131" y="2596816"/>
            <a:ext cx="10026" cy="1243262"/>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31" name="Straight Arrow Connector 30">
            <a:extLst>
              <a:ext uri="{FF2B5EF4-FFF2-40B4-BE49-F238E27FC236}">
                <a16:creationId xmlns:a16="http://schemas.microsoft.com/office/drawing/2014/main" id="{39C0BD49-3990-0B36-B0F5-695E9E0E9F2B}"/>
              </a:ext>
            </a:extLst>
          </p:cNvPr>
          <p:cNvCxnSpPr>
            <a:cxnSpLocks/>
          </p:cNvCxnSpPr>
          <p:nvPr/>
        </p:nvCxnSpPr>
        <p:spPr>
          <a:xfrm>
            <a:off x="6607341" y="2576763"/>
            <a:ext cx="10026" cy="1243262"/>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34" name="Straight Arrow Connector 33">
            <a:extLst>
              <a:ext uri="{FF2B5EF4-FFF2-40B4-BE49-F238E27FC236}">
                <a16:creationId xmlns:a16="http://schemas.microsoft.com/office/drawing/2014/main" id="{E9177986-73AE-7EB2-637E-403D5F68BF53}"/>
              </a:ext>
            </a:extLst>
          </p:cNvPr>
          <p:cNvCxnSpPr/>
          <p:nvPr/>
        </p:nvCxnSpPr>
        <p:spPr>
          <a:xfrm>
            <a:off x="5674895" y="3168315"/>
            <a:ext cx="4411578" cy="10026"/>
          </a:xfrm>
          <a:prstGeom prst="straightConnector1">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35" name="Straight Arrow Connector 34">
            <a:extLst>
              <a:ext uri="{FF2B5EF4-FFF2-40B4-BE49-F238E27FC236}">
                <a16:creationId xmlns:a16="http://schemas.microsoft.com/office/drawing/2014/main" id="{E73CD32B-D3D9-F08A-51C1-E653561692ED}"/>
              </a:ext>
            </a:extLst>
          </p:cNvPr>
          <p:cNvCxnSpPr>
            <a:cxnSpLocks/>
          </p:cNvCxnSpPr>
          <p:nvPr/>
        </p:nvCxnSpPr>
        <p:spPr>
          <a:xfrm>
            <a:off x="5684919" y="3168316"/>
            <a:ext cx="10026" cy="641683"/>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36" name="Straight Arrow Connector 35">
            <a:extLst>
              <a:ext uri="{FF2B5EF4-FFF2-40B4-BE49-F238E27FC236}">
                <a16:creationId xmlns:a16="http://schemas.microsoft.com/office/drawing/2014/main" id="{A2B07E84-7C3A-2C50-C076-455208D8D712}"/>
              </a:ext>
            </a:extLst>
          </p:cNvPr>
          <p:cNvCxnSpPr>
            <a:cxnSpLocks/>
          </p:cNvCxnSpPr>
          <p:nvPr/>
        </p:nvCxnSpPr>
        <p:spPr>
          <a:xfrm>
            <a:off x="6827918" y="3168316"/>
            <a:ext cx="10026" cy="641683"/>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37" name="Straight Arrow Connector 36">
            <a:extLst>
              <a:ext uri="{FF2B5EF4-FFF2-40B4-BE49-F238E27FC236}">
                <a16:creationId xmlns:a16="http://schemas.microsoft.com/office/drawing/2014/main" id="{90F76FF6-36BA-F1CE-AD0A-20518E688DE3}"/>
              </a:ext>
            </a:extLst>
          </p:cNvPr>
          <p:cNvCxnSpPr/>
          <p:nvPr/>
        </p:nvCxnSpPr>
        <p:spPr>
          <a:xfrm>
            <a:off x="7339263" y="1333500"/>
            <a:ext cx="1032710" cy="10026"/>
          </a:xfrm>
          <a:prstGeom prst="straightConnector1">
            <a:avLst/>
          </a:prstGeom>
          <a:ln w="28575">
            <a:solidFill>
              <a:srgbClr val="C00000"/>
            </a:solidFill>
            <a:tailEnd type="triangle"/>
          </a:ln>
        </p:spPr>
        <p:style>
          <a:lnRef idx="1">
            <a:schemeClr val="dk1"/>
          </a:lnRef>
          <a:fillRef idx="0">
            <a:schemeClr val="dk1"/>
          </a:fillRef>
          <a:effectRef idx="0">
            <a:schemeClr val="dk1"/>
          </a:effectRef>
          <a:fontRef idx="minor">
            <a:schemeClr val="tx1"/>
          </a:fontRef>
        </p:style>
      </p:cxnSp>
      <p:cxnSp>
        <p:nvCxnSpPr>
          <p:cNvPr id="38" name="Straight Arrow Connector 37">
            <a:extLst>
              <a:ext uri="{FF2B5EF4-FFF2-40B4-BE49-F238E27FC236}">
                <a16:creationId xmlns:a16="http://schemas.microsoft.com/office/drawing/2014/main" id="{9F1FA618-3FB2-69B4-6136-16AC35B8C703}"/>
              </a:ext>
            </a:extLst>
          </p:cNvPr>
          <p:cNvCxnSpPr>
            <a:cxnSpLocks/>
          </p:cNvCxnSpPr>
          <p:nvPr/>
        </p:nvCxnSpPr>
        <p:spPr>
          <a:xfrm>
            <a:off x="10527631" y="2115552"/>
            <a:ext cx="10026" cy="872289"/>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39" name="Straight Arrow Connector 38">
            <a:extLst>
              <a:ext uri="{FF2B5EF4-FFF2-40B4-BE49-F238E27FC236}">
                <a16:creationId xmlns:a16="http://schemas.microsoft.com/office/drawing/2014/main" id="{BA2ACF1B-0751-E101-CDCD-A3D32006A819}"/>
              </a:ext>
            </a:extLst>
          </p:cNvPr>
          <p:cNvCxnSpPr>
            <a:cxnSpLocks/>
          </p:cNvCxnSpPr>
          <p:nvPr/>
        </p:nvCxnSpPr>
        <p:spPr>
          <a:xfrm>
            <a:off x="4351418" y="5033211"/>
            <a:ext cx="10026" cy="531394"/>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41" name="Straight Arrow Connector 40">
            <a:extLst>
              <a:ext uri="{FF2B5EF4-FFF2-40B4-BE49-F238E27FC236}">
                <a16:creationId xmlns:a16="http://schemas.microsoft.com/office/drawing/2014/main" id="{7376A3A5-49B1-3CFC-FA0D-C4ECCEEE596A}"/>
              </a:ext>
            </a:extLst>
          </p:cNvPr>
          <p:cNvCxnSpPr/>
          <p:nvPr/>
        </p:nvCxnSpPr>
        <p:spPr>
          <a:xfrm>
            <a:off x="1654342" y="5364079"/>
            <a:ext cx="10026" cy="220578"/>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42" name="Straight Arrow Connector 41">
            <a:extLst>
              <a:ext uri="{FF2B5EF4-FFF2-40B4-BE49-F238E27FC236}">
                <a16:creationId xmlns:a16="http://schemas.microsoft.com/office/drawing/2014/main" id="{F250A369-92FC-4027-0E3D-117068520B57}"/>
              </a:ext>
            </a:extLst>
          </p:cNvPr>
          <p:cNvCxnSpPr>
            <a:cxnSpLocks/>
          </p:cNvCxnSpPr>
          <p:nvPr/>
        </p:nvCxnSpPr>
        <p:spPr>
          <a:xfrm>
            <a:off x="7770391" y="5013158"/>
            <a:ext cx="10026" cy="531394"/>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43" name="Straight Arrow Connector 42">
            <a:extLst>
              <a:ext uri="{FF2B5EF4-FFF2-40B4-BE49-F238E27FC236}">
                <a16:creationId xmlns:a16="http://schemas.microsoft.com/office/drawing/2014/main" id="{D3009753-F27A-9F33-98F5-60735B27453C}"/>
              </a:ext>
            </a:extLst>
          </p:cNvPr>
          <p:cNvCxnSpPr>
            <a:cxnSpLocks/>
          </p:cNvCxnSpPr>
          <p:nvPr/>
        </p:nvCxnSpPr>
        <p:spPr>
          <a:xfrm flipH="1">
            <a:off x="1704469" y="6005762"/>
            <a:ext cx="0" cy="310815"/>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44" name="Straight Arrow Connector 43">
            <a:extLst>
              <a:ext uri="{FF2B5EF4-FFF2-40B4-BE49-F238E27FC236}">
                <a16:creationId xmlns:a16="http://schemas.microsoft.com/office/drawing/2014/main" id="{2BA8971A-C970-AE66-65A0-FAC5A4A9F4C4}"/>
              </a:ext>
            </a:extLst>
          </p:cNvPr>
          <p:cNvCxnSpPr>
            <a:cxnSpLocks/>
          </p:cNvCxnSpPr>
          <p:nvPr/>
        </p:nvCxnSpPr>
        <p:spPr>
          <a:xfrm flipH="1">
            <a:off x="4481758" y="5935577"/>
            <a:ext cx="0" cy="310815"/>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45" name="Straight Arrow Connector 44">
            <a:extLst>
              <a:ext uri="{FF2B5EF4-FFF2-40B4-BE49-F238E27FC236}">
                <a16:creationId xmlns:a16="http://schemas.microsoft.com/office/drawing/2014/main" id="{48D01E1F-AEBB-8BE2-C88F-FA72DC5638CA}"/>
              </a:ext>
            </a:extLst>
          </p:cNvPr>
          <p:cNvCxnSpPr>
            <a:cxnSpLocks/>
          </p:cNvCxnSpPr>
          <p:nvPr/>
        </p:nvCxnSpPr>
        <p:spPr>
          <a:xfrm flipH="1">
            <a:off x="7870652" y="5935577"/>
            <a:ext cx="0" cy="310815"/>
          </a:xfrm>
          <a:prstGeom prst="straightConnector1">
            <a:avLst/>
          </a:prstGeom>
          <a:ln w="28575">
            <a:solidFill>
              <a:srgbClr val="C00000"/>
            </a:solidFill>
            <a:tailEnd type="triangle"/>
          </a:ln>
        </p:spPr>
        <p:style>
          <a:lnRef idx="1">
            <a:schemeClr val="dk1"/>
          </a:lnRef>
          <a:fillRef idx="0">
            <a:schemeClr val="dk1"/>
          </a:fillRef>
          <a:effectRef idx="0">
            <a:schemeClr val="dk1"/>
          </a:effectRef>
          <a:fontRef idx="minor">
            <a:schemeClr val="tx1"/>
          </a:fontRef>
        </p:style>
      </p:cxnSp>
      <p:cxnSp>
        <p:nvCxnSpPr>
          <p:cNvPr id="46" name="Straight Arrow Connector 45">
            <a:extLst>
              <a:ext uri="{FF2B5EF4-FFF2-40B4-BE49-F238E27FC236}">
                <a16:creationId xmlns:a16="http://schemas.microsoft.com/office/drawing/2014/main" id="{5FD2F120-D314-E7BC-FCA8-47A424B2CF67}"/>
              </a:ext>
            </a:extLst>
          </p:cNvPr>
          <p:cNvCxnSpPr/>
          <p:nvPr/>
        </p:nvCxnSpPr>
        <p:spPr>
          <a:xfrm>
            <a:off x="9795710" y="3429000"/>
            <a:ext cx="40105" cy="2887578"/>
          </a:xfrm>
          <a:prstGeom prst="straightConnector1">
            <a:avLst/>
          </a:prstGeom>
          <a:ln w="28575">
            <a:solidFill>
              <a:srgbClr val="C00000"/>
            </a:solidFill>
          </a:ln>
        </p:spPr>
        <p:style>
          <a:lnRef idx="1">
            <a:schemeClr val="dk1"/>
          </a:lnRef>
          <a:fillRef idx="0">
            <a:schemeClr val="dk1"/>
          </a:fillRef>
          <a:effectRef idx="0">
            <a:schemeClr val="dk1"/>
          </a:effectRef>
          <a:fontRef idx="minor">
            <a:schemeClr val="tx1"/>
          </a:fontRef>
        </p:style>
      </p:cxnSp>
      <p:cxnSp>
        <p:nvCxnSpPr>
          <p:cNvPr id="47" name="Straight Arrow Connector 46">
            <a:extLst>
              <a:ext uri="{FF2B5EF4-FFF2-40B4-BE49-F238E27FC236}">
                <a16:creationId xmlns:a16="http://schemas.microsoft.com/office/drawing/2014/main" id="{A58A99C1-AB4C-5670-0FEA-A9B708D4BD9F}"/>
              </a:ext>
            </a:extLst>
          </p:cNvPr>
          <p:cNvCxnSpPr/>
          <p:nvPr/>
        </p:nvCxnSpPr>
        <p:spPr>
          <a:xfrm>
            <a:off x="5805236" y="3418974"/>
            <a:ext cx="4000500" cy="20052"/>
          </a:xfrm>
          <a:prstGeom prst="straightConnector1">
            <a:avLst/>
          </a:prstGeom>
          <a:ln w="28575">
            <a:solidFill>
              <a:srgbClr val="C00000"/>
            </a:solidFill>
          </a:ln>
        </p:spPr>
        <p:style>
          <a:lnRef idx="1">
            <a:schemeClr val="dk1"/>
          </a:lnRef>
          <a:fillRef idx="0">
            <a:schemeClr val="dk1"/>
          </a:fillRef>
          <a:effectRef idx="0">
            <a:schemeClr val="dk1"/>
          </a:effectRef>
          <a:fontRef idx="minor">
            <a:schemeClr val="tx1"/>
          </a:fontRef>
        </p:style>
      </p:cxnSp>
      <p:cxnSp>
        <p:nvCxnSpPr>
          <p:cNvPr id="48" name="Straight Arrow Connector 47">
            <a:extLst>
              <a:ext uri="{FF2B5EF4-FFF2-40B4-BE49-F238E27FC236}">
                <a16:creationId xmlns:a16="http://schemas.microsoft.com/office/drawing/2014/main" id="{31AC4675-AE7A-627B-A0B6-D6BAD2234A1C}"/>
              </a:ext>
            </a:extLst>
          </p:cNvPr>
          <p:cNvCxnSpPr>
            <a:cxnSpLocks/>
          </p:cNvCxnSpPr>
          <p:nvPr/>
        </p:nvCxnSpPr>
        <p:spPr>
          <a:xfrm>
            <a:off x="5815257" y="3408945"/>
            <a:ext cx="10026" cy="421104"/>
          </a:xfrm>
          <a:prstGeom prst="straightConnector1">
            <a:avLst/>
          </a:prstGeom>
          <a:ln w="28575">
            <a:solidFill>
              <a:schemeClr val="tx1"/>
            </a:solidFill>
            <a:tailEnd type="triangle"/>
          </a:ln>
        </p:spPr>
        <p:style>
          <a:lnRef idx="1">
            <a:schemeClr val="accent2"/>
          </a:lnRef>
          <a:fillRef idx="0">
            <a:schemeClr val="accent2"/>
          </a:fillRef>
          <a:effectRef idx="0">
            <a:schemeClr val="accent2"/>
          </a:effectRef>
          <a:fontRef idx="minor">
            <a:schemeClr val="tx1"/>
          </a:fontRef>
        </p:style>
      </p:cxnSp>
      <p:cxnSp>
        <p:nvCxnSpPr>
          <p:cNvPr id="49" name="Straight Arrow Connector 48">
            <a:extLst>
              <a:ext uri="{FF2B5EF4-FFF2-40B4-BE49-F238E27FC236}">
                <a16:creationId xmlns:a16="http://schemas.microsoft.com/office/drawing/2014/main" id="{0BDDF774-5CE1-1826-F914-8552D6C7F1D5}"/>
              </a:ext>
            </a:extLst>
          </p:cNvPr>
          <p:cNvCxnSpPr>
            <a:cxnSpLocks/>
          </p:cNvCxnSpPr>
          <p:nvPr/>
        </p:nvCxnSpPr>
        <p:spPr>
          <a:xfrm>
            <a:off x="9133967" y="3418971"/>
            <a:ext cx="10026" cy="421104"/>
          </a:xfrm>
          <a:prstGeom prst="straightConnector1">
            <a:avLst/>
          </a:prstGeom>
          <a:ln w="28575">
            <a:solidFill>
              <a:srgbClr val="C00000"/>
            </a:solidFill>
            <a:tailEnd type="triangle"/>
          </a:ln>
        </p:spPr>
        <p:style>
          <a:lnRef idx="1">
            <a:schemeClr val="dk1"/>
          </a:lnRef>
          <a:fillRef idx="0">
            <a:schemeClr val="dk1"/>
          </a:fillRef>
          <a:effectRef idx="0">
            <a:schemeClr val="dk1"/>
          </a:effectRef>
          <a:fontRef idx="minor">
            <a:schemeClr val="tx1"/>
          </a:fontRef>
        </p:style>
      </p:cxnSp>
      <p:cxnSp>
        <p:nvCxnSpPr>
          <p:cNvPr id="51" name="Straight Arrow Connector 50">
            <a:extLst>
              <a:ext uri="{FF2B5EF4-FFF2-40B4-BE49-F238E27FC236}">
                <a16:creationId xmlns:a16="http://schemas.microsoft.com/office/drawing/2014/main" id="{82FBA295-54EB-7056-5398-DF9F44C71F28}"/>
              </a:ext>
            </a:extLst>
          </p:cNvPr>
          <p:cNvCxnSpPr/>
          <p:nvPr/>
        </p:nvCxnSpPr>
        <p:spPr>
          <a:xfrm>
            <a:off x="521368" y="250657"/>
            <a:ext cx="10026" cy="5464342"/>
          </a:xfrm>
          <a:prstGeom prst="straightConnector1">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52" name="Straight Arrow Connector 51">
            <a:extLst>
              <a:ext uri="{FF2B5EF4-FFF2-40B4-BE49-F238E27FC236}">
                <a16:creationId xmlns:a16="http://schemas.microsoft.com/office/drawing/2014/main" id="{53A4877A-8FDC-90B5-A87F-9EB2CCF32843}"/>
              </a:ext>
            </a:extLst>
          </p:cNvPr>
          <p:cNvCxnSpPr/>
          <p:nvPr/>
        </p:nvCxnSpPr>
        <p:spPr>
          <a:xfrm>
            <a:off x="531394" y="5704973"/>
            <a:ext cx="310815" cy="10026"/>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54" name="TextBox 53">
            <a:extLst>
              <a:ext uri="{FF2B5EF4-FFF2-40B4-BE49-F238E27FC236}">
                <a16:creationId xmlns:a16="http://schemas.microsoft.com/office/drawing/2014/main" id="{B99E0F41-F7F2-133F-50B9-7264933D9B83}"/>
              </a:ext>
            </a:extLst>
          </p:cNvPr>
          <p:cNvSpPr txBox="1"/>
          <p:nvPr/>
        </p:nvSpPr>
        <p:spPr>
          <a:xfrm>
            <a:off x="1754605" y="3328737"/>
            <a:ext cx="274320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dirty="0">
                <a:latin typeface="Arial"/>
                <a:cs typeface="Arial"/>
              </a:rPr>
              <a:t>loads</a:t>
            </a:r>
          </a:p>
        </p:txBody>
      </p:sp>
      <p:sp>
        <p:nvSpPr>
          <p:cNvPr id="55" name="TextBox 54">
            <a:extLst>
              <a:ext uri="{FF2B5EF4-FFF2-40B4-BE49-F238E27FC236}">
                <a16:creationId xmlns:a16="http://schemas.microsoft.com/office/drawing/2014/main" id="{4B649F69-F62E-839C-D28F-8BE21AFF4A5B}"/>
              </a:ext>
            </a:extLst>
          </p:cNvPr>
          <p:cNvSpPr txBox="1"/>
          <p:nvPr/>
        </p:nvSpPr>
        <p:spPr>
          <a:xfrm>
            <a:off x="10477499" y="2175710"/>
            <a:ext cx="2743200"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dirty="0">
                <a:latin typeface="Arial"/>
                <a:cs typeface="Arial"/>
              </a:rPr>
              <a:t>inst. </a:t>
            </a:r>
          </a:p>
          <a:p>
            <a:r>
              <a:rPr lang="en-US" sz="1400" dirty="0">
                <a:latin typeface="Arial"/>
                <a:cs typeface="Arial"/>
              </a:rPr>
              <a:t>commit</a:t>
            </a:r>
          </a:p>
        </p:txBody>
      </p:sp>
      <p:sp>
        <p:nvSpPr>
          <p:cNvPr id="56" name="TextBox 55">
            <a:extLst>
              <a:ext uri="{FF2B5EF4-FFF2-40B4-BE49-F238E27FC236}">
                <a16:creationId xmlns:a16="http://schemas.microsoft.com/office/drawing/2014/main" id="{EAE80458-C202-CD70-EFCB-641958BD0912}"/>
              </a:ext>
            </a:extLst>
          </p:cNvPr>
          <p:cNvSpPr txBox="1"/>
          <p:nvPr/>
        </p:nvSpPr>
        <p:spPr>
          <a:xfrm>
            <a:off x="5454315" y="2596815"/>
            <a:ext cx="274320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dirty="0" err="1">
                <a:latin typeface="Arial"/>
                <a:cs typeface="Arial"/>
              </a:rPr>
              <a:t>Op.+ROB</a:t>
            </a:r>
            <a:r>
              <a:rPr lang="en-US" sz="1400" dirty="0">
                <a:latin typeface="Arial"/>
                <a:cs typeface="Arial"/>
              </a:rPr>
              <a:t>#</a:t>
            </a:r>
          </a:p>
        </p:txBody>
      </p:sp>
      <p:sp>
        <p:nvSpPr>
          <p:cNvPr id="57" name="TextBox 56">
            <a:extLst>
              <a:ext uri="{FF2B5EF4-FFF2-40B4-BE49-F238E27FC236}">
                <a16:creationId xmlns:a16="http://schemas.microsoft.com/office/drawing/2014/main" id="{0F2DCFFB-14F7-0351-0E7E-52797DD2B4F1}"/>
              </a:ext>
            </a:extLst>
          </p:cNvPr>
          <p:cNvSpPr txBox="1"/>
          <p:nvPr/>
        </p:nvSpPr>
        <p:spPr>
          <a:xfrm>
            <a:off x="8161420" y="3138236"/>
            <a:ext cx="2743200" cy="307777"/>
          </a:xfrm>
          <a:prstGeom prst="rect">
            <a:avLst/>
          </a:prstGeo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dirty="0">
                <a:latin typeface="Arial"/>
                <a:cs typeface="Arial"/>
              </a:rPr>
              <a:t>operands</a:t>
            </a:r>
          </a:p>
        </p:txBody>
      </p:sp>
      <p:cxnSp>
        <p:nvCxnSpPr>
          <p:cNvPr id="2" name="Conector recto de flecha 1">
            <a:extLst>
              <a:ext uri="{FF2B5EF4-FFF2-40B4-BE49-F238E27FC236}">
                <a16:creationId xmlns:a16="http://schemas.microsoft.com/office/drawing/2014/main" id="{4DE788D3-0BE8-6E34-DDC3-DA3C3D9A35B3}"/>
              </a:ext>
            </a:extLst>
          </p:cNvPr>
          <p:cNvCxnSpPr/>
          <p:nvPr/>
        </p:nvCxnSpPr>
        <p:spPr>
          <a:xfrm>
            <a:off x="521368" y="260684"/>
            <a:ext cx="7840578" cy="10026"/>
          </a:xfrm>
          <a:prstGeom prst="straightConnector1">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5" name="Conector recto de flecha 4">
            <a:extLst>
              <a:ext uri="{FF2B5EF4-FFF2-40B4-BE49-F238E27FC236}">
                <a16:creationId xmlns:a16="http://schemas.microsoft.com/office/drawing/2014/main" id="{5E91E594-12A7-21C7-8954-CB4A95215179}"/>
              </a:ext>
            </a:extLst>
          </p:cNvPr>
          <p:cNvCxnSpPr/>
          <p:nvPr/>
        </p:nvCxnSpPr>
        <p:spPr>
          <a:xfrm>
            <a:off x="11901236" y="521368"/>
            <a:ext cx="50131" cy="5714999"/>
          </a:xfrm>
          <a:prstGeom prst="straightConnector1">
            <a:avLst/>
          </a:prstGeom>
          <a:ln w="28575">
            <a:solidFill>
              <a:srgbClr val="C00000"/>
            </a:solidFill>
          </a:ln>
        </p:spPr>
        <p:style>
          <a:lnRef idx="1">
            <a:schemeClr val="dk1"/>
          </a:lnRef>
          <a:fillRef idx="0">
            <a:schemeClr val="dk1"/>
          </a:fillRef>
          <a:effectRef idx="0">
            <a:schemeClr val="dk1"/>
          </a:effectRef>
          <a:fontRef idx="minor">
            <a:schemeClr val="tx1"/>
          </a:fontRef>
        </p:style>
      </p:cxnSp>
      <p:cxnSp>
        <p:nvCxnSpPr>
          <p:cNvPr id="8" name="Conector recto de flecha 7">
            <a:extLst>
              <a:ext uri="{FF2B5EF4-FFF2-40B4-BE49-F238E27FC236}">
                <a16:creationId xmlns:a16="http://schemas.microsoft.com/office/drawing/2014/main" id="{A775A875-D4F8-76C0-A772-24701B2DD29E}"/>
              </a:ext>
            </a:extLst>
          </p:cNvPr>
          <p:cNvCxnSpPr/>
          <p:nvPr/>
        </p:nvCxnSpPr>
        <p:spPr>
          <a:xfrm flipH="1">
            <a:off x="10928923" y="531395"/>
            <a:ext cx="982097" cy="846"/>
          </a:xfrm>
          <a:prstGeom prst="straightConnector1">
            <a:avLst/>
          </a:prstGeom>
          <a:ln w="28575">
            <a:solidFill>
              <a:srgbClr val="C00000"/>
            </a:solidFill>
            <a:tailEnd type="triangle"/>
          </a:ln>
        </p:spPr>
        <p:style>
          <a:lnRef idx="1">
            <a:schemeClr val="dk1"/>
          </a:lnRef>
          <a:fillRef idx="0">
            <a:schemeClr val="dk1"/>
          </a:fillRef>
          <a:effectRef idx="0">
            <a:schemeClr val="dk1"/>
          </a:effectRef>
          <a:fontRef idx="minor">
            <a:schemeClr val="tx1"/>
          </a:fontRef>
        </p:style>
      </p:cxnSp>
      <p:sp>
        <p:nvSpPr>
          <p:cNvPr id="14" name="TextBox 52">
            <a:extLst>
              <a:ext uri="{FF2B5EF4-FFF2-40B4-BE49-F238E27FC236}">
                <a16:creationId xmlns:a16="http://schemas.microsoft.com/office/drawing/2014/main" id="{746EF68A-5667-5B9C-80E2-D9E2AA870D68}"/>
              </a:ext>
            </a:extLst>
          </p:cNvPr>
          <p:cNvSpPr txBox="1"/>
          <p:nvPr/>
        </p:nvSpPr>
        <p:spPr>
          <a:xfrm>
            <a:off x="11290598" y="5774915"/>
            <a:ext cx="778523"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dirty="0">
                <a:latin typeface="Arial"/>
                <a:cs typeface="Arial"/>
              </a:rPr>
              <a:t>results</a:t>
            </a:r>
          </a:p>
        </p:txBody>
      </p:sp>
      <p:cxnSp>
        <p:nvCxnSpPr>
          <p:cNvPr id="24" name="Straight Arrow Connector 23">
            <a:extLst>
              <a:ext uri="{FF2B5EF4-FFF2-40B4-BE49-F238E27FC236}">
                <a16:creationId xmlns:a16="http://schemas.microsoft.com/office/drawing/2014/main" id="{F9241293-E962-0F86-215B-859D4A36CA25}"/>
              </a:ext>
            </a:extLst>
          </p:cNvPr>
          <p:cNvCxnSpPr/>
          <p:nvPr/>
        </p:nvCxnSpPr>
        <p:spPr>
          <a:xfrm>
            <a:off x="521368" y="4020552"/>
            <a:ext cx="421105" cy="10026"/>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26" name="TextBox 25">
            <a:extLst>
              <a:ext uri="{FF2B5EF4-FFF2-40B4-BE49-F238E27FC236}">
                <a16:creationId xmlns:a16="http://schemas.microsoft.com/office/drawing/2014/main" id="{52DEC209-A4BE-B96E-E9CA-D68DF7274434}"/>
              </a:ext>
            </a:extLst>
          </p:cNvPr>
          <p:cNvSpPr txBox="1"/>
          <p:nvPr/>
        </p:nvSpPr>
        <p:spPr>
          <a:xfrm>
            <a:off x="252227" y="5685647"/>
            <a:ext cx="686719"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dirty="0">
                <a:latin typeface="Arial"/>
                <a:cs typeface="Arial"/>
              </a:rPr>
              <a:t>stores</a:t>
            </a:r>
          </a:p>
        </p:txBody>
      </p:sp>
      <p:sp>
        <p:nvSpPr>
          <p:cNvPr id="4" name="TextBox 3">
            <a:extLst>
              <a:ext uri="{FF2B5EF4-FFF2-40B4-BE49-F238E27FC236}">
                <a16:creationId xmlns:a16="http://schemas.microsoft.com/office/drawing/2014/main" id="{348D36ED-2F24-2224-D60B-15E0FF5809E9}"/>
              </a:ext>
            </a:extLst>
          </p:cNvPr>
          <p:cNvSpPr txBox="1"/>
          <p:nvPr/>
        </p:nvSpPr>
        <p:spPr>
          <a:xfrm>
            <a:off x="1722304" y="3099412"/>
            <a:ext cx="2743200"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a:latin typeface="Courier New"/>
                <a:cs typeface="Courier New"/>
              </a:rPr>
              <a:t>flw f1, -4(t0)</a:t>
            </a:r>
            <a:endParaRPr lang="en-US"/>
          </a:p>
        </p:txBody>
      </p:sp>
      <p:sp>
        <p:nvSpPr>
          <p:cNvPr id="25" name="TextBox 24">
            <a:extLst>
              <a:ext uri="{FF2B5EF4-FFF2-40B4-BE49-F238E27FC236}">
                <a16:creationId xmlns:a16="http://schemas.microsoft.com/office/drawing/2014/main" id="{E4571ED5-9A65-6949-31F2-FA5D7DCC0F2A}"/>
              </a:ext>
            </a:extLst>
          </p:cNvPr>
          <p:cNvSpPr txBox="1"/>
          <p:nvPr/>
        </p:nvSpPr>
        <p:spPr>
          <a:xfrm>
            <a:off x="6992039" y="326834"/>
            <a:ext cx="2743200"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a:latin typeface="Courier New"/>
                <a:cs typeface="Courier New"/>
              </a:rPr>
              <a:t>flw f1, -4(t0)</a:t>
            </a:r>
            <a:endParaRPr lang="en-US"/>
          </a:p>
        </p:txBody>
      </p:sp>
      <p:sp>
        <p:nvSpPr>
          <p:cNvPr id="32" name="TextBox 31">
            <a:extLst>
              <a:ext uri="{FF2B5EF4-FFF2-40B4-BE49-F238E27FC236}">
                <a16:creationId xmlns:a16="http://schemas.microsoft.com/office/drawing/2014/main" id="{31557707-17CF-664C-E2A8-CCCA791BCC03}"/>
              </a:ext>
            </a:extLst>
          </p:cNvPr>
          <p:cNvSpPr txBox="1"/>
          <p:nvPr/>
        </p:nvSpPr>
        <p:spPr>
          <a:xfrm>
            <a:off x="7855027" y="5954617"/>
            <a:ext cx="2743200"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a:latin typeface="Courier New"/>
                <a:cs typeface="Courier New"/>
              </a:rPr>
              <a:t>addi t0, t0, -4</a:t>
            </a:r>
            <a:endParaRPr lang="en-US"/>
          </a:p>
        </p:txBody>
      </p:sp>
    </p:spTree>
    <p:extLst>
      <p:ext uri="{BB962C8B-B14F-4D97-AF65-F5344CB8AC3E}">
        <p14:creationId xmlns:p14="http://schemas.microsoft.com/office/powerpoint/2010/main" val="17224240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2EE8C1-E6F2-3829-7EB0-0B5B41E82E43}"/>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F65F01F-E177-7730-A100-1F03E98D3F8D}"/>
              </a:ext>
            </a:extLst>
          </p:cNvPr>
          <p:cNvSpPr>
            <a:spLocks noGrp="1"/>
          </p:cNvSpPr>
          <p:nvPr>
            <p:ph idx="1"/>
          </p:nvPr>
        </p:nvSpPr>
        <p:spPr>
          <a:xfrm>
            <a:off x="729602" y="574266"/>
            <a:ext cx="3575698" cy="2837243"/>
          </a:xfrm>
        </p:spPr>
        <p:txBody>
          <a:bodyPr vert="horz" lIns="91440" tIns="45720" rIns="91440" bIns="45720" rtlCol="0" anchor="t">
            <a:normAutofit/>
          </a:bodyPr>
          <a:lstStyle/>
          <a:p>
            <a:pPr marL="0" indent="0">
              <a:buNone/>
            </a:pPr>
            <a:r>
              <a:rPr lang="en-US" dirty="0"/>
              <a:t>Cycle 13</a:t>
            </a:r>
          </a:p>
          <a:p>
            <a:pPr marL="0" indent="0">
              <a:buNone/>
            </a:pPr>
            <a:r>
              <a:rPr lang="en-US" sz="1600" dirty="0"/>
              <a:t>The result of the second FMUL is sent through the CDB to the ROB and RS.</a:t>
            </a:r>
            <a:endParaRPr lang="en-US" dirty="0"/>
          </a:p>
          <a:p>
            <a:pPr marL="0" indent="0">
              <a:buNone/>
            </a:pPr>
            <a:r>
              <a:rPr lang="en-US" sz="1600" dirty="0"/>
              <a:t>The third load (FLW) gets its operand T0/ROB2 from the ROB.</a:t>
            </a:r>
          </a:p>
          <a:p>
            <a:pPr marL="0" indent="0">
              <a:buNone/>
            </a:pPr>
            <a:r>
              <a:rPr lang="en-US" sz="1600" dirty="0"/>
              <a:t>The BNEZ is sent to the ALU since it now has all its operands.</a:t>
            </a:r>
          </a:p>
        </p:txBody>
      </p:sp>
      <p:sp>
        <p:nvSpPr>
          <p:cNvPr id="6" name="TextBox 5">
            <a:extLst>
              <a:ext uri="{FF2B5EF4-FFF2-40B4-BE49-F238E27FC236}">
                <a16:creationId xmlns:a16="http://schemas.microsoft.com/office/drawing/2014/main" id="{BEF43A5D-983F-4ABA-5297-D69BCBBDEDC2}"/>
              </a:ext>
            </a:extLst>
          </p:cNvPr>
          <p:cNvSpPr txBox="1"/>
          <p:nvPr/>
        </p:nvSpPr>
        <p:spPr>
          <a:xfrm>
            <a:off x="4810698" y="584425"/>
            <a:ext cx="2511845" cy="369332"/>
          </a:xfrm>
          <a:prstGeom prst="rect">
            <a:avLst/>
          </a:prstGeom>
          <a:noFill/>
          <a:ln w="12700">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t>Inst. Queue.</a:t>
            </a:r>
            <a:endParaRPr lang="en-US"/>
          </a:p>
        </p:txBody>
      </p:sp>
      <p:sp>
        <p:nvSpPr>
          <p:cNvPr id="7" name="TextBox 6">
            <a:extLst>
              <a:ext uri="{FF2B5EF4-FFF2-40B4-BE49-F238E27FC236}">
                <a16:creationId xmlns:a16="http://schemas.microsoft.com/office/drawing/2014/main" id="{2A9F4CA5-4441-908E-2E5F-8CED192FFB2C}"/>
              </a:ext>
            </a:extLst>
          </p:cNvPr>
          <p:cNvSpPr txBox="1"/>
          <p:nvPr/>
        </p:nvSpPr>
        <p:spPr>
          <a:xfrm>
            <a:off x="8382629" y="97126"/>
            <a:ext cx="2511845" cy="369332"/>
          </a:xfrm>
          <a:prstGeom prst="rect">
            <a:avLst/>
          </a:prstGeom>
          <a:noFill/>
          <a:ln w="12700">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t>Reorder Buffer</a:t>
            </a:r>
          </a:p>
        </p:txBody>
      </p:sp>
      <p:sp>
        <p:nvSpPr>
          <p:cNvPr id="9" name="TextBox 8">
            <a:extLst>
              <a:ext uri="{FF2B5EF4-FFF2-40B4-BE49-F238E27FC236}">
                <a16:creationId xmlns:a16="http://schemas.microsoft.com/office/drawing/2014/main" id="{82C1A602-BC47-F04D-07CC-1C102736C144}"/>
              </a:ext>
            </a:extLst>
          </p:cNvPr>
          <p:cNvSpPr txBox="1"/>
          <p:nvPr/>
        </p:nvSpPr>
        <p:spPr>
          <a:xfrm>
            <a:off x="10095438" y="2984703"/>
            <a:ext cx="1631945" cy="369332"/>
          </a:xfrm>
          <a:prstGeom prst="rect">
            <a:avLst/>
          </a:prstGeom>
          <a:noFill/>
          <a:ln w="12700">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t>Registers</a:t>
            </a:r>
          </a:p>
        </p:txBody>
      </p:sp>
      <p:sp>
        <p:nvSpPr>
          <p:cNvPr id="10" name="TextBox 9">
            <a:extLst>
              <a:ext uri="{FF2B5EF4-FFF2-40B4-BE49-F238E27FC236}">
                <a16:creationId xmlns:a16="http://schemas.microsoft.com/office/drawing/2014/main" id="{10413D5D-904A-2C5E-AD6C-F8E8FE4F2085}"/>
              </a:ext>
            </a:extLst>
          </p:cNvPr>
          <p:cNvSpPr txBox="1"/>
          <p:nvPr/>
        </p:nvSpPr>
        <p:spPr>
          <a:xfrm>
            <a:off x="991543" y="3867020"/>
            <a:ext cx="1358819" cy="369332"/>
          </a:xfrm>
          <a:prstGeom prst="rect">
            <a:avLst/>
          </a:prstGeom>
          <a:noFill/>
          <a:ln w="12700">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t>Load Buffer</a:t>
            </a:r>
          </a:p>
        </p:txBody>
      </p:sp>
      <p:sp>
        <p:nvSpPr>
          <p:cNvPr id="11" name="TextBox 10">
            <a:extLst>
              <a:ext uri="{FF2B5EF4-FFF2-40B4-BE49-F238E27FC236}">
                <a16:creationId xmlns:a16="http://schemas.microsoft.com/office/drawing/2014/main" id="{7ED561B1-7EA1-7954-98B8-E1645322EADA}"/>
              </a:ext>
            </a:extLst>
          </p:cNvPr>
          <p:cNvSpPr txBox="1"/>
          <p:nvPr/>
        </p:nvSpPr>
        <p:spPr>
          <a:xfrm>
            <a:off x="2986782" y="3836941"/>
            <a:ext cx="2912896" cy="369332"/>
          </a:xfrm>
          <a:prstGeom prst="rect">
            <a:avLst/>
          </a:prstGeom>
          <a:noFill/>
          <a:ln w="12700">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t> Reservation Station (FP)</a:t>
            </a:r>
          </a:p>
        </p:txBody>
      </p:sp>
      <p:sp>
        <p:nvSpPr>
          <p:cNvPr id="12" name="TextBox 11">
            <a:extLst>
              <a:ext uri="{FF2B5EF4-FFF2-40B4-BE49-F238E27FC236}">
                <a16:creationId xmlns:a16="http://schemas.microsoft.com/office/drawing/2014/main" id="{2DB985A8-042F-0DD3-14CA-5BE52494006E}"/>
              </a:ext>
            </a:extLst>
          </p:cNvPr>
          <p:cNvSpPr txBox="1"/>
          <p:nvPr/>
        </p:nvSpPr>
        <p:spPr>
          <a:xfrm>
            <a:off x="6475939" y="3816888"/>
            <a:ext cx="2722397" cy="369332"/>
          </a:xfrm>
          <a:prstGeom prst="rect">
            <a:avLst/>
          </a:prstGeom>
          <a:noFill/>
          <a:ln w="12700">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t>Reservation Station (Int)</a:t>
            </a:r>
          </a:p>
        </p:txBody>
      </p:sp>
      <p:sp>
        <p:nvSpPr>
          <p:cNvPr id="13" name="Arrow: Left-Right 12">
            <a:extLst>
              <a:ext uri="{FF2B5EF4-FFF2-40B4-BE49-F238E27FC236}">
                <a16:creationId xmlns:a16="http://schemas.microsoft.com/office/drawing/2014/main" id="{EA412EEB-8416-0D75-15FE-F3121819190A}"/>
              </a:ext>
            </a:extLst>
          </p:cNvPr>
          <p:cNvSpPr/>
          <p:nvPr/>
        </p:nvSpPr>
        <p:spPr>
          <a:xfrm>
            <a:off x="300789" y="6167033"/>
            <a:ext cx="11794933" cy="560625"/>
          </a:xfrm>
          <a:prstGeom prst="leftRightArrow">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Common Data Bus</a:t>
            </a:r>
          </a:p>
        </p:txBody>
      </p:sp>
      <p:graphicFrame>
        <p:nvGraphicFramePr>
          <p:cNvPr id="15" name="Table 14">
            <a:extLst>
              <a:ext uri="{FF2B5EF4-FFF2-40B4-BE49-F238E27FC236}">
                <a16:creationId xmlns:a16="http://schemas.microsoft.com/office/drawing/2014/main" id="{FE5A6524-808C-F6F7-FEF3-84AA8318C87D}"/>
              </a:ext>
            </a:extLst>
          </p:cNvPr>
          <p:cNvGraphicFramePr>
            <a:graphicFrameLocks noGrp="1"/>
          </p:cNvGraphicFramePr>
          <p:nvPr>
            <p:extLst>
              <p:ext uri="{D42A27DB-BD31-4B8C-83A1-F6EECF244321}">
                <p14:modId xmlns:p14="http://schemas.microsoft.com/office/powerpoint/2010/main" val="1902418871"/>
              </p:ext>
            </p:extLst>
          </p:nvPr>
        </p:nvGraphicFramePr>
        <p:xfrm>
          <a:off x="988996" y="4261665"/>
          <a:ext cx="1353552" cy="1097280"/>
        </p:xfrm>
        <a:graphic>
          <a:graphicData uri="http://schemas.openxmlformats.org/drawingml/2006/table">
            <a:tbl>
              <a:tblPr firstRow="1" bandRow="1">
                <a:tableStyleId>{5940675A-B579-460E-94D1-54222C63F5DA}</a:tableStyleId>
              </a:tblPr>
              <a:tblGrid>
                <a:gridCol w="676776">
                  <a:extLst>
                    <a:ext uri="{9D8B030D-6E8A-4147-A177-3AD203B41FA5}">
                      <a16:colId xmlns:a16="http://schemas.microsoft.com/office/drawing/2014/main" val="2447277747"/>
                    </a:ext>
                  </a:extLst>
                </a:gridCol>
                <a:gridCol w="676776">
                  <a:extLst>
                    <a:ext uri="{9D8B030D-6E8A-4147-A177-3AD203B41FA5}">
                      <a16:colId xmlns:a16="http://schemas.microsoft.com/office/drawing/2014/main" val="3543431547"/>
                    </a:ext>
                  </a:extLst>
                </a:gridCol>
              </a:tblGrid>
              <a:tr h="270710">
                <a:tc>
                  <a:txBody>
                    <a:bodyPr/>
                    <a:lstStyle/>
                    <a:p>
                      <a:pPr algn="ctr"/>
                      <a:r>
                        <a:rPr lang="en-US" sz="1200" dirty="0">
                          <a:latin typeface="Arial"/>
                        </a:rPr>
                        <a:t>-4</a:t>
                      </a:r>
                    </a:p>
                  </a:txBody>
                  <a:tcPr/>
                </a:tc>
                <a:tc>
                  <a:txBody>
                    <a:bodyPr/>
                    <a:lstStyle/>
                    <a:p>
                      <a:pPr lvl="0" algn="ctr">
                        <a:buNone/>
                      </a:pPr>
                      <a:r>
                        <a:rPr lang="en-US" sz="1200" dirty="0">
                          <a:latin typeface="Arial"/>
                        </a:rPr>
                        <a:t>ROB4</a:t>
                      </a:r>
                    </a:p>
                  </a:txBody>
                  <a:tcPr/>
                </a:tc>
                <a:extLst>
                  <a:ext uri="{0D108BD9-81ED-4DB2-BD59-A6C34878D82A}">
                    <a16:rowId xmlns:a16="http://schemas.microsoft.com/office/drawing/2014/main" val="1837699999"/>
                  </a:ext>
                </a:extLst>
              </a:tr>
              <a:tr h="0">
                <a:tc>
                  <a:txBody>
                    <a:bodyPr/>
                    <a:lstStyle/>
                    <a:p>
                      <a:pPr lvl="0" algn="ctr">
                        <a:buNone/>
                      </a:pPr>
                      <a:endParaRPr lang="en-US" sz="1200" dirty="0" err="1">
                        <a:latin typeface="Arial"/>
                      </a:endParaRPr>
                    </a:p>
                  </a:txBody>
                  <a:tcPr/>
                </a:tc>
                <a:tc>
                  <a:txBody>
                    <a:bodyPr/>
                    <a:lstStyle/>
                    <a:p>
                      <a:pPr lvl="0" algn="ctr">
                        <a:buNone/>
                      </a:pPr>
                      <a:endParaRPr lang="en-US" sz="1200" dirty="0">
                        <a:latin typeface="Arial"/>
                      </a:endParaRPr>
                    </a:p>
                  </a:txBody>
                  <a:tcPr/>
                </a:tc>
                <a:extLst>
                  <a:ext uri="{0D108BD9-81ED-4DB2-BD59-A6C34878D82A}">
                    <a16:rowId xmlns:a16="http://schemas.microsoft.com/office/drawing/2014/main" val="313986062"/>
                  </a:ext>
                </a:extLst>
              </a:tr>
              <a:tr h="0">
                <a:tc>
                  <a:txBody>
                    <a:bodyPr/>
                    <a:lstStyle/>
                    <a:p>
                      <a:pPr lvl="0" algn="ctr">
                        <a:buNone/>
                      </a:pPr>
                      <a:endParaRPr lang="en-US" sz="1200" dirty="0" err="1">
                        <a:latin typeface="Arial"/>
                      </a:endParaRPr>
                    </a:p>
                  </a:txBody>
                  <a:tcPr/>
                </a:tc>
                <a:tc>
                  <a:txBody>
                    <a:bodyPr/>
                    <a:lstStyle/>
                    <a:p>
                      <a:pPr lvl="0" algn="ctr">
                        <a:buNone/>
                      </a:pPr>
                      <a:endParaRPr lang="en-US" sz="1200" dirty="0">
                        <a:latin typeface="Arial"/>
                      </a:endParaRPr>
                    </a:p>
                  </a:txBody>
                  <a:tcPr/>
                </a:tc>
                <a:extLst>
                  <a:ext uri="{0D108BD9-81ED-4DB2-BD59-A6C34878D82A}">
                    <a16:rowId xmlns:a16="http://schemas.microsoft.com/office/drawing/2014/main" val="1009846468"/>
                  </a:ext>
                </a:extLst>
              </a:tr>
              <a:tr h="0">
                <a:tc>
                  <a:txBody>
                    <a:bodyPr/>
                    <a:lstStyle/>
                    <a:p>
                      <a:pPr lvl="0" algn="ctr">
                        <a:buNone/>
                      </a:pPr>
                      <a:endParaRPr lang="en-US" sz="1200" dirty="0" err="1">
                        <a:latin typeface="Arial"/>
                      </a:endParaRPr>
                    </a:p>
                  </a:txBody>
                  <a:tcPr/>
                </a:tc>
                <a:tc>
                  <a:txBody>
                    <a:bodyPr/>
                    <a:lstStyle/>
                    <a:p>
                      <a:pPr lvl="0" algn="ctr">
                        <a:buNone/>
                      </a:pPr>
                      <a:endParaRPr lang="en-US" sz="1200" dirty="0">
                        <a:latin typeface="Arial"/>
                      </a:endParaRPr>
                    </a:p>
                  </a:txBody>
                  <a:tcPr/>
                </a:tc>
                <a:extLst>
                  <a:ext uri="{0D108BD9-81ED-4DB2-BD59-A6C34878D82A}">
                    <a16:rowId xmlns:a16="http://schemas.microsoft.com/office/drawing/2014/main" val="2824610415"/>
                  </a:ext>
                </a:extLst>
              </a:tr>
            </a:tbl>
          </a:graphicData>
        </a:graphic>
      </p:graphicFrame>
      <p:graphicFrame>
        <p:nvGraphicFramePr>
          <p:cNvPr id="16" name="Table 15">
            <a:extLst>
              <a:ext uri="{FF2B5EF4-FFF2-40B4-BE49-F238E27FC236}">
                <a16:creationId xmlns:a16="http://schemas.microsoft.com/office/drawing/2014/main" id="{7B589213-B61D-C18D-0F26-7278A56E8A95}"/>
              </a:ext>
            </a:extLst>
          </p:cNvPr>
          <p:cNvGraphicFramePr>
            <a:graphicFrameLocks noGrp="1"/>
          </p:cNvGraphicFramePr>
          <p:nvPr>
            <p:extLst>
              <p:ext uri="{D42A27DB-BD31-4B8C-83A1-F6EECF244321}">
                <p14:modId xmlns:p14="http://schemas.microsoft.com/office/powerpoint/2010/main" val="1943271008"/>
              </p:ext>
            </p:extLst>
          </p:nvPr>
        </p:nvGraphicFramePr>
        <p:xfrm>
          <a:off x="2984233" y="4211534"/>
          <a:ext cx="2897604" cy="822960"/>
        </p:xfrm>
        <a:graphic>
          <a:graphicData uri="http://schemas.openxmlformats.org/drawingml/2006/table">
            <a:tbl>
              <a:tblPr firstRow="1" bandRow="1">
                <a:tableStyleId>{5940675A-B579-460E-94D1-54222C63F5DA}</a:tableStyleId>
              </a:tblPr>
              <a:tblGrid>
                <a:gridCol w="724401">
                  <a:extLst>
                    <a:ext uri="{9D8B030D-6E8A-4147-A177-3AD203B41FA5}">
                      <a16:colId xmlns:a16="http://schemas.microsoft.com/office/drawing/2014/main" val="3195577250"/>
                    </a:ext>
                  </a:extLst>
                </a:gridCol>
                <a:gridCol w="724401">
                  <a:extLst>
                    <a:ext uri="{9D8B030D-6E8A-4147-A177-3AD203B41FA5}">
                      <a16:colId xmlns:a16="http://schemas.microsoft.com/office/drawing/2014/main" val="3868833308"/>
                    </a:ext>
                  </a:extLst>
                </a:gridCol>
                <a:gridCol w="724401">
                  <a:extLst>
                    <a:ext uri="{9D8B030D-6E8A-4147-A177-3AD203B41FA5}">
                      <a16:colId xmlns:a16="http://schemas.microsoft.com/office/drawing/2014/main" val="3497778932"/>
                    </a:ext>
                  </a:extLst>
                </a:gridCol>
                <a:gridCol w="724401">
                  <a:extLst>
                    <a:ext uri="{9D8B030D-6E8A-4147-A177-3AD203B41FA5}">
                      <a16:colId xmlns:a16="http://schemas.microsoft.com/office/drawing/2014/main" val="3422580235"/>
                    </a:ext>
                  </a:extLst>
                </a:gridCol>
              </a:tblGrid>
              <a:tr h="123546">
                <a:tc>
                  <a:txBody>
                    <a:bodyPr/>
                    <a:lstStyle/>
                    <a:p>
                      <a:pPr lvl="0" algn="ctr">
                        <a:buNone/>
                      </a:pPr>
                      <a:r>
                        <a:rPr lang="en-US" sz="1200" b="0" i="0" u="none" strike="noStrike" noProof="0" dirty="0">
                          <a:solidFill>
                            <a:srgbClr val="000000"/>
                          </a:solidFill>
                          <a:latin typeface="Arial"/>
                        </a:rPr>
                        <a:t>FMUL</a:t>
                      </a:r>
                      <a:endParaRPr lang="en-US" dirty="0"/>
                    </a:p>
                  </a:txBody>
                  <a:tcPr/>
                </a:tc>
                <a:tc>
                  <a:txBody>
                    <a:bodyPr/>
                    <a:lstStyle/>
                    <a:p>
                      <a:pPr lvl="0" algn="ctr">
                        <a:buNone/>
                      </a:pPr>
                      <a:r>
                        <a:rPr lang="en-US" sz="1200" b="0" i="0" u="none" strike="noStrike" noProof="0" dirty="0">
                          <a:solidFill>
                            <a:srgbClr val="000000"/>
                          </a:solidFill>
                          <a:latin typeface="Arial"/>
                        </a:rPr>
                        <a:t>ROB4</a:t>
                      </a:r>
                      <a:endParaRPr lang="en-US" dirty="0"/>
                    </a:p>
                  </a:txBody>
                  <a:tcPr/>
                </a:tc>
                <a:tc>
                  <a:txBody>
                    <a:bodyPr/>
                    <a:lstStyle/>
                    <a:p>
                      <a:pPr lvl="0" algn="ctr">
                        <a:buNone/>
                      </a:pPr>
                      <a:r>
                        <a:rPr lang="en-US" sz="1200" b="0" i="0" u="none" strike="noStrike" noProof="0" dirty="0">
                          <a:solidFill>
                            <a:srgbClr val="000000"/>
                          </a:solidFill>
                          <a:latin typeface="Arial"/>
                        </a:rPr>
                        <a:t>2</a:t>
                      </a:r>
                      <a:endParaRPr lang="en-US" dirty="0"/>
                    </a:p>
                  </a:txBody>
                  <a:tcPr/>
                </a:tc>
                <a:tc>
                  <a:txBody>
                    <a:bodyPr/>
                    <a:lstStyle/>
                    <a:p>
                      <a:pPr lvl="0" algn="ctr">
                        <a:buNone/>
                      </a:pPr>
                      <a:r>
                        <a:rPr lang="en-US" sz="1200" dirty="0">
                          <a:latin typeface="Arial"/>
                        </a:rPr>
                        <a:t>ROB5</a:t>
                      </a:r>
                    </a:p>
                  </a:txBody>
                  <a:tcPr/>
                </a:tc>
                <a:extLst>
                  <a:ext uri="{0D108BD9-81ED-4DB2-BD59-A6C34878D82A}">
                    <a16:rowId xmlns:a16="http://schemas.microsoft.com/office/drawing/2014/main" val="3558929166"/>
                  </a:ext>
                </a:extLst>
              </a:tr>
              <a:tr h="123546">
                <a:tc>
                  <a:txBody>
                    <a:bodyPr/>
                    <a:lstStyle/>
                    <a:p>
                      <a:pPr algn="ctr"/>
                      <a:endParaRPr lang="en-US" sz="1200" dirty="0" err="1">
                        <a:latin typeface="Arial"/>
                      </a:endParaRPr>
                    </a:p>
                  </a:txBody>
                  <a:tcPr/>
                </a:tc>
                <a:tc>
                  <a:txBody>
                    <a:bodyPr/>
                    <a:lstStyle/>
                    <a:p>
                      <a:pPr lvl="0" algn="ctr">
                        <a:buNone/>
                      </a:pPr>
                      <a:endParaRPr lang="en-US" sz="1200" dirty="0">
                        <a:latin typeface="Arial"/>
                      </a:endParaRPr>
                    </a:p>
                  </a:txBody>
                  <a:tcPr/>
                </a:tc>
                <a:tc>
                  <a:txBody>
                    <a:bodyPr/>
                    <a:lstStyle/>
                    <a:p>
                      <a:pPr lvl="0" algn="ctr">
                        <a:buNone/>
                      </a:pPr>
                      <a:endParaRPr lang="en-US" sz="1200" dirty="0">
                        <a:latin typeface="Arial"/>
                      </a:endParaRPr>
                    </a:p>
                  </a:txBody>
                  <a:tcPr/>
                </a:tc>
                <a:tc>
                  <a:txBody>
                    <a:bodyPr/>
                    <a:lstStyle/>
                    <a:p>
                      <a:pPr lvl="0" algn="ctr">
                        <a:buNone/>
                      </a:pPr>
                      <a:endParaRPr lang="en-US" sz="1200" dirty="0">
                        <a:latin typeface="Arial"/>
                      </a:endParaRPr>
                    </a:p>
                  </a:txBody>
                  <a:tcPr/>
                </a:tc>
                <a:extLst>
                  <a:ext uri="{0D108BD9-81ED-4DB2-BD59-A6C34878D82A}">
                    <a16:rowId xmlns:a16="http://schemas.microsoft.com/office/drawing/2014/main" val="2748695123"/>
                  </a:ext>
                </a:extLst>
              </a:tr>
              <a:tr h="123546">
                <a:tc>
                  <a:txBody>
                    <a:bodyPr/>
                    <a:lstStyle/>
                    <a:p>
                      <a:pPr algn="ctr"/>
                      <a:endParaRPr lang="en-US" sz="1200" dirty="0" err="1">
                        <a:latin typeface="Arial"/>
                      </a:endParaRPr>
                    </a:p>
                  </a:txBody>
                  <a:tcPr/>
                </a:tc>
                <a:tc>
                  <a:txBody>
                    <a:bodyPr/>
                    <a:lstStyle/>
                    <a:p>
                      <a:pPr lvl="0" algn="ctr">
                        <a:buNone/>
                      </a:pPr>
                      <a:endParaRPr lang="en-US" sz="1200" dirty="0">
                        <a:latin typeface="Arial"/>
                      </a:endParaRPr>
                    </a:p>
                  </a:txBody>
                  <a:tcPr/>
                </a:tc>
                <a:tc>
                  <a:txBody>
                    <a:bodyPr/>
                    <a:lstStyle/>
                    <a:p>
                      <a:pPr lvl="0" algn="ctr">
                        <a:buNone/>
                      </a:pPr>
                      <a:endParaRPr lang="en-US" sz="1200" dirty="0">
                        <a:latin typeface="Arial"/>
                      </a:endParaRPr>
                    </a:p>
                  </a:txBody>
                  <a:tcPr/>
                </a:tc>
                <a:tc>
                  <a:txBody>
                    <a:bodyPr/>
                    <a:lstStyle/>
                    <a:p>
                      <a:pPr lvl="0" algn="ctr">
                        <a:buNone/>
                      </a:pPr>
                      <a:endParaRPr lang="en-US" sz="1200" dirty="0">
                        <a:latin typeface="Arial"/>
                      </a:endParaRPr>
                    </a:p>
                  </a:txBody>
                  <a:tcPr/>
                </a:tc>
                <a:extLst>
                  <a:ext uri="{0D108BD9-81ED-4DB2-BD59-A6C34878D82A}">
                    <a16:rowId xmlns:a16="http://schemas.microsoft.com/office/drawing/2014/main" val="2981881640"/>
                  </a:ext>
                </a:extLst>
              </a:tr>
            </a:tbl>
          </a:graphicData>
        </a:graphic>
      </p:graphicFrame>
      <p:graphicFrame>
        <p:nvGraphicFramePr>
          <p:cNvPr id="17" name="Table 16">
            <a:extLst>
              <a:ext uri="{FF2B5EF4-FFF2-40B4-BE49-F238E27FC236}">
                <a16:creationId xmlns:a16="http://schemas.microsoft.com/office/drawing/2014/main" id="{A165567A-E120-6A9A-3696-3A9EC0A99723}"/>
              </a:ext>
            </a:extLst>
          </p:cNvPr>
          <p:cNvGraphicFramePr>
            <a:graphicFrameLocks noGrp="1"/>
          </p:cNvGraphicFramePr>
          <p:nvPr>
            <p:extLst>
              <p:ext uri="{D42A27DB-BD31-4B8C-83A1-F6EECF244321}">
                <p14:modId xmlns:p14="http://schemas.microsoft.com/office/powerpoint/2010/main" val="1817254056"/>
              </p:ext>
            </p:extLst>
          </p:nvPr>
        </p:nvGraphicFramePr>
        <p:xfrm>
          <a:off x="4809022" y="952981"/>
          <a:ext cx="2513774" cy="1645920"/>
        </p:xfrm>
        <a:graphic>
          <a:graphicData uri="http://schemas.openxmlformats.org/drawingml/2006/table">
            <a:tbl>
              <a:tblPr firstRow="1" bandRow="1">
                <a:tableStyleId>{5940675A-B579-460E-94D1-54222C63F5DA}</a:tableStyleId>
              </a:tblPr>
              <a:tblGrid>
                <a:gridCol w="2513774">
                  <a:extLst>
                    <a:ext uri="{9D8B030D-6E8A-4147-A177-3AD203B41FA5}">
                      <a16:colId xmlns:a16="http://schemas.microsoft.com/office/drawing/2014/main" val="2178331882"/>
                    </a:ext>
                  </a:extLst>
                </a:gridCol>
              </a:tblGrid>
              <a:tr h="184980">
                <a:tc>
                  <a:txBody>
                    <a:bodyPr/>
                    <a:lstStyle/>
                    <a:p>
                      <a:pPr lvl="0" algn="ctr">
                        <a:buNone/>
                      </a:pPr>
                      <a:r>
                        <a:rPr lang="en-US" sz="1200" b="0" i="0" u="none" strike="noStrike" noProof="0" dirty="0" err="1">
                          <a:solidFill>
                            <a:srgbClr val="000000"/>
                          </a:solidFill>
                          <a:latin typeface="Courier New"/>
                        </a:rPr>
                        <a:t>fsw</a:t>
                      </a:r>
                      <a:r>
                        <a:rPr lang="en-US" sz="1200" b="0" i="0" u="none" strike="noStrike" noProof="0" dirty="0">
                          <a:solidFill>
                            <a:srgbClr val="000000"/>
                          </a:solidFill>
                          <a:latin typeface="Courier New"/>
                        </a:rPr>
                        <a:t> f2, -4(t0)</a:t>
                      </a:r>
                      <a:endParaRPr lang="en-US" dirty="0"/>
                    </a:p>
                  </a:txBody>
                  <a:tcPr/>
                </a:tc>
                <a:extLst>
                  <a:ext uri="{0D108BD9-81ED-4DB2-BD59-A6C34878D82A}">
                    <a16:rowId xmlns:a16="http://schemas.microsoft.com/office/drawing/2014/main" val="49523531"/>
                  </a:ext>
                </a:extLst>
              </a:tr>
              <a:tr h="184980">
                <a:tc>
                  <a:txBody>
                    <a:bodyPr/>
                    <a:lstStyle/>
                    <a:p>
                      <a:pPr lvl="0" algn="ctr">
                        <a:buNone/>
                      </a:pPr>
                      <a:r>
                        <a:rPr lang="en-US" sz="1200" b="0" i="0" u="none" strike="noStrike" noProof="0" dirty="0" err="1">
                          <a:solidFill>
                            <a:srgbClr val="000000"/>
                          </a:solidFill>
                          <a:latin typeface="Courier New"/>
                        </a:rPr>
                        <a:t>fmul.s</a:t>
                      </a:r>
                      <a:r>
                        <a:rPr lang="en-US" sz="1200" b="0" i="0" u="none" strike="noStrike" noProof="0" dirty="0">
                          <a:solidFill>
                            <a:srgbClr val="000000"/>
                          </a:solidFill>
                          <a:latin typeface="Courier New"/>
                        </a:rPr>
                        <a:t> f2, f1, f0</a:t>
                      </a:r>
                      <a:endParaRPr lang="en-US" dirty="0"/>
                    </a:p>
                  </a:txBody>
                  <a:tcPr/>
                </a:tc>
                <a:extLst>
                  <a:ext uri="{0D108BD9-81ED-4DB2-BD59-A6C34878D82A}">
                    <a16:rowId xmlns:a16="http://schemas.microsoft.com/office/drawing/2014/main" val="1455548914"/>
                  </a:ext>
                </a:extLst>
              </a:tr>
              <a:tr h="184980">
                <a:tc>
                  <a:txBody>
                    <a:bodyPr/>
                    <a:lstStyle/>
                    <a:p>
                      <a:pPr lvl="0" algn="ctr">
                        <a:buNone/>
                      </a:pPr>
                      <a:r>
                        <a:rPr lang="en-US" sz="1200" b="0" i="0" u="none" strike="noStrike" noProof="0" dirty="0" err="1">
                          <a:solidFill>
                            <a:srgbClr val="000000"/>
                          </a:solidFill>
                          <a:latin typeface="Courier New"/>
                        </a:rPr>
                        <a:t>flw</a:t>
                      </a:r>
                      <a:r>
                        <a:rPr lang="en-US" sz="1200" b="0" i="0" u="none" strike="noStrike" noProof="0" dirty="0">
                          <a:solidFill>
                            <a:srgbClr val="000000"/>
                          </a:solidFill>
                          <a:latin typeface="Courier New"/>
                        </a:rPr>
                        <a:t> f1, -4(t0)</a:t>
                      </a:r>
                      <a:endParaRPr lang="en-US" dirty="0"/>
                    </a:p>
                  </a:txBody>
                  <a:tcPr/>
                </a:tc>
                <a:extLst>
                  <a:ext uri="{0D108BD9-81ED-4DB2-BD59-A6C34878D82A}">
                    <a16:rowId xmlns:a16="http://schemas.microsoft.com/office/drawing/2014/main" val="1422571421"/>
                  </a:ext>
                </a:extLst>
              </a:tr>
              <a:tr h="184980">
                <a:tc>
                  <a:txBody>
                    <a:bodyPr/>
                    <a:lstStyle/>
                    <a:p>
                      <a:pPr lvl="0" algn="ctr">
                        <a:buNone/>
                      </a:pPr>
                      <a:r>
                        <a:rPr lang="en-US" sz="1200" b="0" i="0" u="none" strike="noStrike" noProof="0" dirty="0" err="1">
                          <a:solidFill>
                            <a:srgbClr val="000000"/>
                          </a:solidFill>
                          <a:latin typeface="Courier New"/>
                        </a:rPr>
                        <a:t>bnez</a:t>
                      </a:r>
                      <a:r>
                        <a:rPr lang="en-US" sz="1200" b="0" i="0" u="none" strike="noStrike" noProof="0" dirty="0">
                          <a:solidFill>
                            <a:srgbClr val="000000"/>
                          </a:solidFill>
                          <a:latin typeface="Courier New"/>
                        </a:rPr>
                        <a:t> t0, loop</a:t>
                      </a:r>
                      <a:endParaRPr lang="en-US" dirty="0"/>
                    </a:p>
                  </a:txBody>
                  <a:tcPr/>
                </a:tc>
                <a:extLst>
                  <a:ext uri="{0D108BD9-81ED-4DB2-BD59-A6C34878D82A}">
                    <a16:rowId xmlns:a16="http://schemas.microsoft.com/office/drawing/2014/main" val="2533791750"/>
                  </a:ext>
                </a:extLst>
              </a:tr>
              <a:tr h="184980">
                <a:tc>
                  <a:txBody>
                    <a:bodyPr/>
                    <a:lstStyle/>
                    <a:p>
                      <a:pPr lvl="0" algn="ctr">
                        <a:buNone/>
                      </a:pPr>
                      <a:r>
                        <a:rPr lang="en-US" sz="1200" b="0" i="0" u="none" strike="noStrike" noProof="0" dirty="0" err="1">
                          <a:solidFill>
                            <a:srgbClr val="000000"/>
                          </a:solidFill>
                          <a:latin typeface="Courier New"/>
                        </a:rPr>
                        <a:t>addi</a:t>
                      </a:r>
                      <a:r>
                        <a:rPr lang="en-US" sz="1200" b="0" i="0" u="none" strike="noStrike" noProof="0" dirty="0">
                          <a:solidFill>
                            <a:srgbClr val="000000"/>
                          </a:solidFill>
                          <a:latin typeface="Courier New"/>
                        </a:rPr>
                        <a:t> t0, t0, -4</a:t>
                      </a:r>
                      <a:endParaRPr lang="en-US" dirty="0"/>
                    </a:p>
                  </a:txBody>
                  <a:tcPr/>
                </a:tc>
                <a:extLst>
                  <a:ext uri="{0D108BD9-81ED-4DB2-BD59-A6C34878D82A}">
                    <a16:rowId xmlns:a16="http://schemas.microsoft.com/office/drawing/2014/main" val="258681845"/>
                  </a:ext>
                </a:extLst>
              </a:tr>
              <a:tr h="184980">
                <a:tc>
                  <a:txBody>
                    <a:bodyPr/>
                    <a:lstStyle/>
                    <a:p>
                      <a:pPr lvl="0" algn="ctr">
                        <a:buNone/>
                      </a:pPr>
                      <a:r>
                        <a:rPr lang="en-US" sz="1200" b="0" i="0" u="none" strike="noStrike" noProof="0" dirty="0" err="1">
                          <a:solidFill>
                            <a:srgbClr val="000000"/>
                          </a:solidFill>
                          <a:latin typeface="Courier New"/>
                        </a:rPr>
                        <a:t>fsw</a:t>
                      </a:r>
                      <a:r>
                        <a:rPr lang="en-US" sz="1200" b="0" i="0" u="none" strike="noStrike" noProof="0" dirty="0">
                          <a:solidFill>
                            <a:srgbClr val="000000"/>
                          </a:solidFill>
                          <a:latin typeface="Courier New"/>
                        </a:rPr>
                        <a:t> f2, -4(t0)</a:t>
                      </a:r>
                      <a:endParaRPr lang="en-US" dirty="0"/>
                    </a:p>
                  </a:txBody>
                  <a:tcPr/>
                </a:tc>
                <a:extLst>
                  <a:ext uri="{0D108BD9-81ED-4DB2-BD59-A6C34878D82A}">
                    <a16:rowId xmlns:a16="http://schemas.microsoft.com/office/drawing/2014/main" val="3403941772"/>
                  </a:ext>
                </a:extLst>
              </a:tr>
            </a:tbl>
          </a:graphicData>
        </a:graphic>
      </p:graphicFrame>
      <p:graphicFrame>
        <p:nvGraphicFramePr>
          <p:cNvPr id="18" name="Table 17">
            <a:extLst>
              <a:ext uri="{FF2B5EF4-FFF2-40B4-BE49-F238E27FC236}">
                <a16:creationId xmlns:a16="http://schemas.microsoft.com/office/drawing/2014/main" id="{C214731D-ACB6-244D-C1CD-336205CEBFC0}"/>
              </a:ext>
            </a:extLst>
          </p:cNvPr>
          <p:cNvGraphicFramePr>
            <a:graphicFrameLocks noGrp="1"/>
          </p:cNvGraphicFramePr>
          <p:nvPr>
            <p:extLst>
              <p:ext uri="{D42A27DB-BD31-4B8C-83A1-F6EECF244321}">
                <p14:modId xmlns:p14="http://schemas.microsoft.com/office/powerpoint/2010/main" val="3087467279"/>
              </p:ext>
            </p:extLst>
          </p:nvPr>
        </p:nvGraphicFramePr>
        <p:xfrm>
          <a:off x="8389263" y="471717"/>
          <a:ext cx="2506574" cy="1645920"/>
        </p:xfrm>
        <a:graphic>
          <a:graphicData uri="http://schemas.openxmlformats.org/drawingml/2006/table">
            <a:tbl>
              <a:tblPr firstRow="1" bandRow="1">
                <a:tableStyleId>{5940675A-B579-460E-94D1-54222C63F5DA}</a:tableStyleId>
              </a:tblPr>
              <a:tblGrid>
                <a:gridCol w="350919">
                  <a:extLst>
                    <a:ext uri="{9D8B030D-6E8A-4147-A177-3AD203B41FA5}">
                      <a16:colId xmlns:a16="http://schemas.microsoft.com/office/drawing/2014/main" val="2178331882"/>
                    </a:ext>
                  </a:extLst>
                </a:gridCol>
                <a:gridCol w="631657">
                  <a:extLst>
                    <a:ext uri="{9D8B030D-6E8A-4147-A177-3AD203B41FA5}">
                      <a16:colId xmlns:a16="http://schemas.microsoft.com/office/drawing/2014/main" val="1914369625"/>
                    </a:ext>
                  </a:extLst>
                </a:gridCol>
                <a:gridCol w="761999">
                  <a:extLst>
                    <a:ext uri="{9D8B030D-6E8A-4147-A177-3AD203B41FA5}">
                      <a16:colId xmlns:a16="http://schemas.microsoft.com/office/drawing/2014/main" val="3526426838"/>
                    </a:ext>
                  </a:extLst>
                </a:gridCol>
                <a:gridCol w="761999">
                  <a:extLst>
                    <a:ext uri="{9D8B030D-6E8A-4147-A177-3AD203B41FA5}">
                      <a16:colId xmlns:a16="http://schemas.microsoft.com/office/drawing/2014/main" val="187629775"/>
                    </a:ext>
                  </a:extLst>
                </a:gridCol>
              </a:tblGrid>
              <a:tr h="184980">
                <a:tc>
                  <a:txBody>
                    <a:bodyPr/>
                    <a:lstStyle/>
                    <a:p>
                      <a:pPr algn="ctr"/>
                      <a:r>
                        <a:rPr lang="en-US" sz="1200" dirty="0">
                          <a:latin typeface="Courier New"/>
                        </a:rPr>
                        <a:t>0</a:t>
                      </a:r>
                      <a:endParaRPr lang="en-US" sz="1200" dirty="0" err="1">
                        <a:latin typeface="Courier New"/>
                      </a:endParaRPr>
                    </a:p>
                  </a:txBody>
                  <a:tcPr/>
                </a:tc>
                <a:tc>
                  <a:txBody>
                    <a:bodyPr/>
                    <a:lstStyle/>
                    <a:p>
                      <a:pPr lvl="0" algn="ctr">
                        <a:buNone/>
                      </a:pPr>
                      <a:r>
                        <a:rPr lang="en-US" sz="1200" b="0" i="0" u="none" strike="noStrike" noProof="0" dirty="0">
                          <a:solidFill>
                            <a:srgbClr val="000000"/>
                          </a:solidFill>
                          <a:latin typeface="Courier New"/>
                        </a:rPr>
                        <a:t>FMUL</a:t>
                      </a:r>
                      <a:endParaRPr lang="en-US" dirty="0"/>
                    </a:p>
                  </a:txBody>
                  <a:tcPr/>
                </a:tc>
                <a:tc>
                  <a:txBody>
                    <a:bodyPr/>
                    <a:lstStyle/>
                    <a:p>
                      <a:pPr lvl="0" algn="ctr">
                        <a:buNone/>
                      </a:pPr>
                      <a:r>
                        <a:rPr lang="en-US" sz="1200" b="0" i="0" u="none" strike="noStrike" noProof="0" dirty="0">
                          <a:solidFill>
                            <a:srgbClr val="000000"/>
                          </a:solidFill>
                          <a:latin typeface="Courier New"/>
                        </a:rPr>
                        <a:t>F2</a:t>
                      </a:r>
                      <a:endParaRPr lang="en-US" dirty="0"/>
                    </a:p>
                  </a:txBody>
                  <a:tcPr/>
                </a:tc>
                <a:tc>
                  <a:txBody>
                    <a:bodyPr/>
                    <a:lstStyle/>
                    <a:p>
                      <a:pPr lvl="0" algn="ctr">
                        <a:buNone/>
                      </a:pPr>
                      <a:r>
                        <a:rPr lang="en-US" sz="1200" dirty="0">
                          <a:latin typeface="Courier New"/>
                        </a:rPr>
                        <a:t>20</a:t>
                      </a:r>
                    </a:p>
                  </a:txBody>
                  <a:tcPr/>
                </a:tc>
                <a:extLst>
                  <a:ext uri="{0D108BD9-81ED-4DB2-BD59-A6C34878D82A}">
                    <a16:rowId xmlns:a16="http://schemas.microsoft.com/office/drawing/2014/main" val="49523531"/>
                  </a:ext>
                </a:extLst>
              </a:tr>
              <a:tr h="184980">
                <a:tc>
                  <a:txBody>
                    <a:bodyPr/>
                    <a:lstStyle/>
                    <a:p>
                      <a:pPr algn="ctr"/>
                      <a:r>
                        <a:rPr lang="en-US" sz="1200" dirty="0">
                          <a:latin typeface="Courier New"/>
                        </a:rPr>
                        <a:t>1</a:t>
                      </a:r>
                      <a:endParaRPr lang="en-US" sz="1200" dirty="0" err="1">
                        <a:latin typeface="Courier New"/>
                      </a:endParaRPr>
                    </a:p>
                  </a:txBody>
                  <a:tcPr/>
                </a:tc>
                <a:tc>
                  <a:txBody>
                    <a:bodyPr/>
                    <a:lstStyle/>
                    <a:p>
                      <a:pPr lvl="0" algn="ctr">
                        <a:buNone/>
                      </a:pPr>
                      <a:r>
                        <a:rPr lang="en-US" sz="1200" b="0" i="0" u="none" strike="noStrike" noProof="0" dirty="0">
                          <a:solidFill>
                            <a:srgbClr val="000000"/>
                          </a:solidFill>
                          <a:latin typeface="Courier New"/>
                        </a:rPr>
                        <a:t>FSW</a:t>
                      </a:r>
                      <a:endParaRPr lang="en-US" dirty="0"/>
                    </a:p>
                  </a:txBody>
                  <a:tcPr/>
                </a:tc>
                <a:tc>
                  <a:txBody>
                    <a:bodyPr/>
                    <a:lstStyle/>
                    <a:p>
                      <a:pPr lvl="0" algn="ctr">
                        <a:buNone/>
                      </a:pPr>
                      <a:r>
                        <a:rPr lang="en-US" sz="1200" b="0" i="0" u="none" strike="noStrike" noProof="0" dirty="0">
                          <a:solidFill>
                            <a:srgbClr val="000000"/>
                          </a:solidFill>
                          <a:latin typeface="Courier New"/>
                        </a:rPr>
                        <a:t>Mem[0]</a:t>
                      </a:r>
                      <a:endParaRPr lang="en-US" dirty="0"/>
                    </a:p>
                  </a:txBody>
                  <a:tcPr/>
                </a:tc>
                <a:tc>
                  <a:txBody>
                    <a:bodyPr/>
                    <a:lstStyle/>
                    <a:p>
                      <a:pPr lvl="0" algn="ctr">
                        <a:buNone/>
                      </a:pPr>
                      <a:r>
                        <a:rPr lang="en-US" sz="1000" b="0" i="0" u="none" strike="noStrike" noProof="0" dirty="0">
                          <a:solidFill>
                            <a:srgbClr val="000000"/>
                          </a:solidFill>
                          <a:latin typeface="Courier New"/>
                        </a:rPr>
                        <a:t>20</a:t>
                      </a:r>
                      <a:endParaRPr lang="en-US" dirty="0"/>
                    </a:p>
                  </a:txBody>
                  <a:tcPr/>
                </a:tc>
                <a:extLst>
                  <a:ext uri="{0D108BD9-81ED-4DB2-BD59-A6C34878D82A}">
                    <a16:rowId xmlns:a16="http://schemas.microsoft.com/office/drawing/2014/main" val="1455548914"/>
                  </a:ext>
                </a:extLst>
              </a:tr>
              <a:tr h="184980">
                <a:tc>
                  <a:txBody>
                    <a:bodyPr/>
                    <a:lstStyle/>
                    <a:p>
                      <a:pPr algn="ctr"/>
                      <a:r>
                        <a:rPr lang="en-US" sz="1200" dirty="0">
                          <a:latin typeface="Courier New"/>
                        </a:rPr>
                        <a:t>2</a:t>
                      </a:r>
                      <a:endParaRPr lang="en-US" sz="1200" dirty="0" err="1">
                        <a:latin typeface="Courier New"/>
                      </a:endParaRPr>
                    </a:p>
                  </a:txBody>
                  <a:tcPr/>
                </a:tc>
                <a:tc>
                  <a:txBody>
                    <a:bodyPr/>
                    <a:lstStyle/>
                    <a:p>
                      <a:pPr lvl="0" algn="ctr">
                        <a:buNone/>
                      </a:pPr>
                      <a:r>
                        <a:rPr lang="en-US" sz="1200" b="0" i="0" u="none" strike="noStrike" noProof="0" dirty="0">
                          <a:solidFill>
                            <a:srgbClr val="000000"/>
                          </a:solidFill>
                          <a:latin typeface="Courier New"/>
                        </a:rPr>
                        <a:t>ADDI</a:t>
                      </a:r>
                      <a:endParaRPr lang="en-US" dirty="0"/>
                    </a:p>
                  </a:txBody>
                  <a:tcPr/>
                </a:tc>
                <a:tc>
                  <a:txBody>
                    <a:bodyPr/>
                    <a:lstStyle/>
                    <a:p>
                      <a:pPr lvl="0" algn="ctr">
                        <a:buNone/>
                      </a:pPr>
                      <a:r>
                        <a:rPr lang="en-US" sz="1000" b="0" i="0" u="none" strike="noStrike" noProof="0" dirty="0">
                          <a:solidFill>
                            <a:srgbClr val="000000"/>
                          </a:solidFill>
                          <a:latin typeface="Courier New"/>
                        </a:rPr>
                        <a:t>T0</a:t>
                      </a:r>
                      <a:endParaRPr lang="en-US" dirty="0"/>
                    </a:p>
                  </a:txBody>
                  <a:tcPr/>
                </a:tc>
                <a:tc>
                  <a:txBody>
                    <a:bodyPr/>
                    <a:lstStyle/>
                    <a:p>
                      <a:pPr lvl="0" algn="ctr">
                        <a:buNone/>
                      </a:pPr>
                      <a:r>
                        <a:rPr lang="en-US" sz="1000" b="0" i="0" u="none" strike="noStrike" noProof="0" dirty="0">
                          <a:solidFill>
                            <a:srgbClr val="000000"/>
                          </a:solidFill>
                          <a:latin typeface="Courier New"/>
                        </a:rPr>
                        <a:t>0</a:t>
                      </a:r>
                    </a:p>
                  </a:txBody>
                  <a:tcPr/>
                </a:tc>
                <a:extLst>
                  <a:ext uri="{0D108BD9-81ED-4DB2-BD59-A6C34878D82A}">
                    <a16:rowId xmlns:a16="http://schemas.microsoft.com/office/drawing/2014/main" val="1422571421"/>
                  </a:ext>
                </a:extLst>
              </a:tr>
              <a:tr h="184980">
                <a:tc>
                  <a:txBody>
                    <a:bodyPr/>
                    <a:lstStyle/>
                    <a:p>
                      <a:pPr algn="ctr"/>
                      <a:r>
                        <a:rPr lang="en-US" sz="1200" dirty="0">
                          <a:latin typeface="Courier New"/>
                        </a:rPr>
                        <a:t>3</a:t>
                      </a:r>
                      <a:endParaRPr lang="en-US" sz="1200" dirty="0" err="1">
                        <a:latin typeface="Courier New"/>
                      </a:endParaRPr>
                    </a:p>
                  </a:txBody>
                  <a:tcPr/>
                </a:tc>
                <a:tc>
                  <a:txBody>
                    <a:bodyPr/>
                    <a:lstStyle/>
                    <a:p>
                      <a:pPr lvl="0" algn="ctr">
                        <a:buNone/>
                      </a:pPr>
                      <a:r>
                        <a:rPr lang="en-US" sz="1200" dirty="0">
                          <a:latin typeface="Courier New"/>
                        </a:rPr>
                        <a:t>BNEZ</a:t>
                      </a:r>
                    </a:p>
                  </a:txBody>
                  <a:tcPr/>
                </a:tc>
                <a:tc>
                  <a:txBody>
                    <a:bodyPr/>
                    <a:lstStyle/>
                    <a:p>
                      <a:pPr lvl="0" algn="ctr">
                        <a:buNone/>
                      </a:pPr>
                      <a:r>
                        <a:rPr lang="en-US" sz="1000" dirty="0">
                          <a:latin typeface="Courier New"/>
                        </a:rPr>
                        <a:t>?</a:t>
                      </a:r>
                    </a:p>
                  </a:txBody>
                  <a:tcPr/>
                </a:tc>
                <a:tc>
                  <a:txBody>
                    <a:bodyPr/>
                    <a:lstStyle/>
                    <a:p>
                      <a:pPr lvl="0" algn="ctr">
                        <a:buNone/>
                      </a:pPr>
                      <a:endParaRPr lang="en-US" sz="1200" dirty="0">
                        <a:latin typeface="Courier New"/>
                      </a:endParaRPr>
                    </a:p>
                  </a:txBody>
                  <a:tcPr/>
                </a:tc>
                <a:extLst>
                  <a:ext uri="{0D108BD9-81ED-4DB2-BD59-A6C34878D82A}">
                    <a16:rowId xmlns:a16="http://schemas.microsoft.com/office/drawing/2014/main" val="2533791750"/>
                  </a:ext>
                </a:extLst>
              </a:tr>
              <a:tr h="184980">
                <a:tc>
                  <a:txBody>
                    <a:bodyPr/>
                    <a:lstStyle/>
                    <a:p>
                      <a:pPr algn="ctr"/>
                      <a:r>
                        <a:rPr lang="en-US" sz="1200" dirty="0">
                          <a:latin typeface="Courier New"/>
                        </a:rPr>
                        <a:t>4</a:t>
                      </a:r>
                      <a:endParaRPr lang="en-US" sz="1200" dirty="0" err="1">
                        <a:latin typeface="Courier New"/>
                      </a:endParaRPr>
                    </a:p>
                  </a:txBody>
                  <a:tcPr/>
                </a:tc>
                <a:tc>
                  <a:txBody>
                    <a:bodyPr/>
                    <a:lstStyle/>
                    <a:p>
                      <a:pPr lvl="0" algn="ctr">
                        <a:buNone/>
                      </a:pPr>
                      <a:r>
                        <a:rPr lang="en-US" sz="1200" dirty="0">
                          <a:latin typeface="Courier New"/>
                        </a:rPr>
                        <a:t>FLW</a:t>
                      </a:r>
                    </a:p>
                  </a:txBody>
                  <a:tcPr/>
                </a:tc>
                <a:tc>
                  <a:txBody>
                    <a:bodyPr/>
                    <a:lstStyle/>
                    <a:p>
                      <a:pPr lvl="0" algn="ctr">
                        <a:buNone/>
                      </a:pPr>
                      <a:r>
                        <a:rPr lang="en-US" sz="1200" dirty="0">
                          <a:latin typeface="Courier New"/>
                        </a:rPr>
                        <a:t>F1</a:t>
                      </a:r>
                    </a:p>
                  </a:txBody>
                  <a:tcPr/>
                </a:tc>
                <a:tc>
                  <a:txBody>
                    <a:bodyPr/>
                    <a:lstStyle/>
                    <a:p>
                      <a:pPr lvl="0" algn="ctr">
                        <a:buNone/>
                      </a:pPr>
                      <a:endParaRPr lang="en-US" sz="1200" dirty="0">
                        <a:latin typeface="Courier New"/>
                      </a:endParaRPr>
                    </a:p>
                  </a:txBody>
                  <a:tcPr/>
                </a:tc>
                <a:extLst>
                  <a:ext uri="{0D108BD9-81ED-4DB2-BD59-A6C34878D82A}">
                    <a16:rowId xmlns:a16="http://schemas.microsoft.com/office/drawing/2014/main" val="258681845"/>
                  </a:ext>
                </a:extLst>
              </a:tr>
              <a:tr h="184980">
                <a:tc>
                  <a:txBody>
                    <a:bodyPr/>
                    <a:lstStyle/>
                    <a:p>
                      <a:pPr algn="ctr"/>
                      <a:r>
                        <a:rPr lang="en-US" sz="1200" dirty="0">
                          <a:latin typeface="Courier New"/>
                        </a:rPr>
                        <a:t>5</a:t>
                      </a:r>
                      <a:endParaRPr lang="en-US" sz="1200" dirty="0" err="1">
                        <a:latin typeface="Courier New"/>
                      </a:endParaRPr>
                    </a:p>
                  </a:txBody>
                  <a:tcPr/>
                </a:tc>
                <a:tc>
                  <a:txBody>
                    <a:bodyPr/>
                    <a:lstStyle/>
                    <a:p>
                      <a:pPr lvl="0" algn="ctr">
                        <a:buNone/>
                      </a:pPr>
                      <a:r>
                        <a:rPr lang="en-US" sz="1200" dirty="0">
                          <a:latin typeface="Courier New"/>
                        </a:rPr>
                        <a:t>FMUL</a:t>
                      </a:r>
                    </a:p>
                  </a:txBody>
                  <a:tcPr/>
                </a:tc>
                <a:tc>
                  <a:txBody>
                    <a:bodyPr/>
                    <a:lstStyle/>
                    <a:p>
                      <a:pPr lvl="0" algn="ctr">
                        <a:buNone/>
                      </a:pPr>
                      <a:r>
                        <a:rPr lang="en-US" sz="1200" dirty="0">
                          <a:latin typeface="Courier New"/>
                        </a:rPr>
                        <a:t>F2</a:t>
                      </a:r>
                    </a:p>
                  </a:txBody>
                  <a:tcPr/>
                </a:tc>
                <a:tc>
                  <a:txBody>
                    <a:bodyPr/>
                    <a:lstStyle/>
                    <a:p>
                      <a:pPr lvl="0" algn="ctr">
                        <a:buNone/>
                      </a:pPr>
                      <a:endParaRPr lang="en-US" sz="1200" dirty="0">
                        <a:latin typeface="Courier New"/>
                      </a:endParaRPr>
                    </a:p>
                  </a:txBody>
                  <a:tcPr/>
                </a:tc>
                <a:extLst>
                  <a:ext uri="{0D108BD9-81ED-4DB2-BD59-A6C34878D82A}">
                    <a16:rowId xmlns:a16="http://schemas.microsoft.com/office/drawing/2014/main" val="3403941772"/>
                  </a:ext>
                </a:extLst>
              </a:tr>
            </a:tbl>
          </a:graphicData>
        </a:graphic>
      </p:graphicFrame>
      <p:graphicFrame>
        <p:nvGraphicFramePr>
          <p:cNvPr id="19" name="Table 18">
            <a:extLst>
              <a:ext uri="{FF2B5EF4-FFF2-40B4-BE49-F238E27FC236}">
                <a16:creationId xmlns:a16="http://schemas.microsoft.com/office/drawing/2014/main" id="{A4A69F83-D390-D929-F5D3-74CD532F834A}"/>
              </a:ext>
            </a:extLst>
          </p:cNvPr>
          <p:cNvGraphicFramePr>
            <a:graphicFrameLocks noGrp="1"/>
          </p:cNvGraphicFramePr>
          <p:nvPr>
            <p:extLst>
              <p:ext uri="{D42A27DB-BD31-4B8C-83A1-F6EECF244321}">
                <p14:modId xmlns:p14="http://schemas.microsoft.com/office/powerpoint/2010/main" val="2644678164"/>
              </p:ext>
            </p:extLst>
          </p:nvPr>
        </p:nvGraphicFramePr>
        <p:xfrm>
          <a:off x="10116552" y="3368842"/>
          <a:ext cx="1614226" cy="1097280"/>
        </p:xfrm>
        <a:graphic>
          <a:graphicData uri="http://schemas.openxmlformats.org/drawingml/2006/table">
            <a:tbl>
              <a:tblPr firstRow="1" bandRow="1">
                <a:tableStyleId>{5940675A-B579-460E-94D1-54222C63F5DA}</a:tableStyleId>
              </a:tblPr>
              <a:tblGrid>
                <a:gridCol w="467278">
                  <a:extLst>
                    <a:ext uri="{9D8B030D-6E8A-4147-A177-3AD203B41FA5}">
                      <a16:colId xmlns:a16="http://schemas.microsoft.com/office/drawing/2014/main" val="4141603458"/>
                    </a:ext>
                  </a:extLst>
                </a:gridCol>
                <a:gridCol w="541617">
                  <a:extLst>
                    <a:ext uri="{9D8B030D-6E8A-4147-A177-3AD203B41FA5}">
                      <a16:colId xmlns:a16="http://schemas.microsoft.com/office/drawing/2014/main" val="4160728081"/>
                    </a:ext>
                  </a:extLst>
                </a:gridCol>
                <a:gridCol w="605331">
                  <a:extLst>
                    <a:ext uri="{9D8B030D-6E8A-4147-A177-3AD203B41FA5}">
                      <a16:colId xmlns:a16="http://schemas.microsoft.com/office/drawing/2014/main" val="3408778751"/>
                    </a:ext>
                  </a:extLst>
                </a:gridCol>
              </a:tblGrid>
              <a:tr h="171790">
                <a:tc>
                  <a:txBody>
                    <a:bodyPr/>
                    <a:lstStyle/>
                    <a:p>
                      <a:pPr algn="ctr"/>
                      <a:r>
                        <a:rPr lang="en-US" sz="1200" dirty="0">
                          <a:latin typeface="Arial"/>
                        </a:rPr>
                        <a:t>F0</a:t>
                      </a:r>
                    </a:p>
                  </a:txBody>
                  <a:tcPr/>
                </a:tc>
                <a:tc>
                  <a:txBody>
                    <a:bodyPr/>
                    <a:lstStyle/>
                    <a:p>
                      <a:pPr lvl="0" algn="ctr">
                        <a:buNone/>
                      </a:pPr>
                      <a:r>
                        <a:rPr lang="en-US" sz="1200" dirty="0">
                          <a:latin typeface="Arial"/>
                        </a:rPr>
                        <a:t>10</a:t>
                      </a:r>
                    </a:p>
                  </a:txBody>
                  <a:tcPr/>
                </a:tc>
                <a:tc>
                  <a:txBody>
                    <a:bodyPr/>
                    <a:lstStyle/>
                    <a:p>
                      <a:pPr lvl="0" algn="ctr">
                        <a:buNone/>
                      </a:pPr>
                      <a:endParaRPr lang="en-US" sz="1200" dirty="0">
                        <a:latin typeface="Arial"/>
                      </a:endParaRPr>
                    </a:p>
                  </a:txBody>
                  <a:tcPr/>
                </a:tc>
                <a:extLst>
                  <a:ext uri="{0D108BD9-81ED-4DB2-BD59-A6C34878D82A}">
                    <a16:rowId xmlns:a16="http://schemas.microsoft.com/office/drawing/2014/main" val="187687787"/>
                  </a:ext>
                </a:extLst>
              </a:tr>
              <a:tr h="171790">
                <a:tc>
                  <a:txBody>
                    <a:bodyPr/>
                    <a:lstStyle/>
                    <a:p>
                      <a:pPr algn="ctr"/>
                      <a:r>
                        <a:rPr lang="en-US" sz="1200" dirty="0">
                          <a:latin typeface="Arial"/>
                        </a:rPr>
                        <a:t>F1</a:t>
                      </a:r>
                      <a:endParaRPr lang="en-US" sz="1200" dirty="0" err="1">
                        <a:latin typeface="Arial"/>
                      </a:endParaRPr>
                    </a:p>
                  </a:txBody>
                  <a:tcPr/>
                </a:tc>
                <a:tc>
                  <a:txBody>
                    <a:bodyPr/>
                    <a:lstStyle/>
                    <a:p>
                      <a:pPr lvl="0" algn="ctr">
                        <a:buNone/>
                      </a:pPr>
                      <a:r>
                        <a:rPr lang="en-US" sz="1200" dirty="0">
                          <a:latin typeface="Arial"/>
                        </a:rPr>
                        <a:t>2</a:t>
                      </a:r>
                    </a:p>
                  </a:txBody>
                  <a:tcPr/>
                </a:tc>
                <a:tc>
                  <a:txBody>
                    <a:bodyPr/>
                    <a:lstStyle/>
                    <a:p>
                      <a:pPr lvl="0" algn="ctr">
                        <a:buNone/>
                      </a:pPr>
                      <a:r>
                        <a:rPr lang="en-US" sz="1200" dirty="0">
                          <a:latin typeface="Arial"/>
                        </a:rPr>
                        <a:t>ROB4</a:t>
                      </a:r>
                    </a:p>
                  </a:txBody>
                  <a:tcPr/>
                </a:tc>
                <a:extLst>
                  <a:ext uri="{0D108BD9-81ED-4DB2-BD59-A6C34878D82A}">
                    <a16:rowId xmlns:a16="http://schemas.microsoft.com/office/drawing/2014/main" val="1177376357"/>
                  </a:ext>
                </a:extLst>
              </a:tr>
              <a:tr h="171790">
                <a:tc>
                  <a:txBody>
                    <a:bodyPr/>
                    <a:lstStyle/>
                    <a:p>
                      <a:pPr algn="ctr"/>
                      <a:r>
                        <a:rPr lang="en-US" sz="1200" dirty="0">
                          <a:latin typeface="Arial"/>
                        </a:rPr>
                        <a:t>F2</a:t>
                      </a:r>
                      <a:endParaRPr lang="en-US" sz="1200" dirty="0" err="1">
                        <a:latin typeface="Arial"/>
                      </a:endParaRPr>
                    </a:p>
                  </a:txBody>
                  <a:tcPr/>
                </a:tc>
                <a:tc>
                  <a:txBody>
                    <a:bodyPr/>
                    <a:lstStyle/>
                    <a:p>
                      <a:pPr lvl="0" algn="ctr">
                        <a:buNone/>
                      </a:pPr>
                      <a:r>
                        <a:rPr lang="en-US" sz="1200" dirty="0">
                          <a:latin typeface="Arial"/>
                        </a:rPr>
                        <a:t>10</a:t>
                      </a:r>
                    </a:p>
                  </a:txBody>
                  <a:tcPr/>
                </a:tc>
                <a:tc>
                  <a:txBody>
                    <a:bodyPr/>
                    <a:lstStyle/>
                    <a:p>
                      <a:pPr lvl="0" algn="ctr">
                        <a:buNone/>
                      </a:pPr>
                      <a:r>
                        <a:rPr lang="en-US" sz="1200" dirty="0">
                          <a:latin typeface="Arial"/>
                        </a:rPr>
                        <a:t>ROB5</a:t>
                      </a:r>
                      <a:endParaRPr lang="en-US" dirty="0"/>
                    </a:p>
                  </a:txBody>
                  <a:tcPr/>
                </a:tc>
                <a:extLst>
                  <a:ext uri="{0D108BD9-81ED-4DB2-BD59-A6C34878D82A}">
                    <a16:rowId xmlns:a16="http://schemas.microsoft.com/office/drawing/2014/main" val="3954083347"/>
                  </a:ext>
                </a:extLst>
              </a:tr>
              <a:tr h="171790">
                <a:tc>
                  <a:txBody>
                    <a:bodyPr/>
                    <a:lstStyle/>
                    <a:p>
                      <a:pPr algn="ctr"/>
                      <a:r>
                        <a:rPr lang="en-US" sz="1200" dirty="0">
                          <a:latin typeface="Arial"/>
                        </a:rPr>
                        <a:t>T0</a:t>
                      </a:r>
                      <a:endParaRPr lang="en-US" sz="1200" dirty="0" err="1">
                        <a:latin typeface="Arial"/>
                      </a:endParaRPr>
                    </a:p>
                  </a:txBody>
                  <a:tcPr/>
                </a:tc>
                <a:tc>
                  <a:txBody>
                    <a:bodyPr/>
                    <a:lstStyle/>
                    <a:p>
                      <a:pPr lvl="0" algn="ctr">
                        <a:buNone/>
                      </a:pPr>
                      <a:r>
                        <a:rPr lang="en-US" sz="1200" dirty="0">
                          <a:latin typeface="Arial"/>
                        </a:rPr>
                        <a:t>4</a:t>
                      </a:r>
                    </a:p>
                  </a:txBody>
                  <a:tcPr/>
                </a:tc>
                <a:tc>
                  <a:txBody>
                    <a:bodyPr/>
                    <a:lstStyle/>
                    <a:p>
                      <a:pPr lvl="0" algn="ctr">
                        <a:buNone/>
                      </a:pPr>
                      <a:r>
                        <a:rPr lang="en-US" sz="1200" dirty="0">
                          <a:latin typeface="Arial"/>
                        </a:rPr>
                        <a:t>ROB2</a:t>
                      </a:r>
                    </a:p>
                  </a:txBody>
                  <a:tcPr/>
                </a:tc>
                <a:extLst>
                  <a:ext uri="{0D108BD9-81ED-4DB2-BD59-A6C34878D82A}">
                    <a16:rowId xmlns:a16="http://schemas.microsoft.com/office/drawing/2014/main" val="566660208"/>
                  </a:ext>
                </a:extLst>
              </a:tr>
            </a:tbl>
          </a:graphicData>
        </a:graphic>
      </p:graphicFrame>
      <p:graphicFrame>
        <p:nvGraphicFramePr>
          <p:cNvPr id="20" name="Table 19">
            <a:extLst>
              <a:ext uri="{FF2B5EF4-FFF2-40B4-BE49-F238E27FC236}">
                <a16:creationId xmlns:a16="http://schemas.microsoft.com/office/drawing/2014/main" id="{67B17DF7-0E8B-09C0-A21E-3C2F9988E5C1}"/>
              </a:ext>
            </a:extLst>
          </p:cNvPr>
          <p:cNvGraphicFramePr>
            <a:graphicFrameLocks noGrp="1"/>
          </p:cNvGraphicFramePr>
          <p:nvPr>
            <p:extLst>
              <p:ext uri="{D42A27DB-BD31-4B8C-83A1-F6EECF244321}">
                <p14:modId xmlns:p14="http://schemas.microsoft.com/office/powerpoint/2010/main" val="4011845356"/>
              </p:ext>
            </p:extLst>
          </p:nvPr>
        </p:nvGraphicFramePr>
        <p:xfrm>
          <a:off x="6473390" y="4191481"/>
          <a:ext cx="2707104" cy="822960"/>
        </p:xfrm>
        <a:graphic>
          <a:graphicData uri="http://schemas.openxmlformats.org/drawingml/2006/table">
            <a:tbl>
              <a:tblPr firstRow="1" bandRow="1">
                <a:tableStyleId>{5940675A-B579-460E-94D1-54222C63F5DA}</a:tableStyleId>
              </a:tblPr>
              <a:tblGrid>
                <a:gridCol w="676776">
                  <a:extLst>
                    <a:ext uri="{9D8B030D-6E8A-4147-A177-3AD203B41FA5}">
                      <a16:colId xmlns:a16="http://schemas.microsoft.com/office/drawing/2014/main" val="3195577250"/>
                    </a:ext>
                  </a:extLst>
                </a:gridCol>
                <a:gridCol w="676776">
                  <a:extLst>
                    <a:ext uri="{9D8B030D-6E8A-4147-A177-3AD203B41FA5}">
                      <a16:colId xmlns:a16="http://schemas.microsoft.com/office/drawing/2014/main" val="4188564357"/>
                    </a:ext>
                  </a:extLst>
                </a:gridCol>
                <a:gridCol w="676776">
                  <a:extLst>
                    <a:ext uri="{9D8B030D-6E8A-4147-A177-3AD203B41FA5}">
                      <a16:colId xmlns:a16="http://schemas.microsoft.com/office/drawing/2014/main" val="1616240692"/>
                    </a:ext>
                  </a:extLst>
                </a:gridCol>
                <a:gridCol w="676776">
                  <a:extLst>
                    <a:ext uri="{9D8B030D-6E8A-4147-A177-3AD203B41FA5}">
                      <a16:colId xmlns:a16="http://schemas.microsoft.com/office/drawing/2014/main" val="1103167206"/>
                    </a:ext>
                  </a:extLst>
                </a:gridCol>
              </a:tblGrid>
              <a:tr h="123546">
                <a:tc>
                  <a:txBody>
                    <a:bodyPr/>
                    <a:lstStyle/>
                    <a:p>
                      <a:pPr algn="ctr"/>
                      <a:endParaRPr lang="en-US" sz="1200" dirty="0">
                        <a:latin typeface="Arial"/>
                      </a:endParaRPr>
                    </a:p>
                  </a:txBody>
                  <a:tcPr/>
                </a:tc>
                <a:tc>
                  <a:txBody>
                    <a:bodyPr/>
                    <a:lstStyle/>
                    <a:p>
                      <a:pPr lvl="0" algn="ctr">
                        <a:buNone/>
                      </a:pPr>
                      <a:endParaRPr lang="en-US" sz="1200" dirty="0">
                        <a:latin typeface="Arial"/>
                      </a:endParaRPr>
                    </a:p>
                  </a:txBody>
                  <a:tcPr/>
                </a:tc>
                <a:tc>
                  <a:txBody>
                    <a:bodyPr/>
                    <a:lstStyle/>
                    <a:p>
                      <a:pPr lvl="0" algn="ctr">
                        <a:buNone/>
                      </a:pPr>
                      <a:endParaRPr lang="en-US" sz="1200" dirty="0">
                        <a:latin typeface="Arial"/>
                      </a:endParaRPr>
                    </a:p>
                  </a:txBody>
                  <a:tcPr/>
                </a:tc>
                <a:tc>
                  <a:txBody>
                    <a:bodyPr/>
                    <a:lstStyle/>
                    <a:p>
                      <a:pPr lvl="0" algn="ctr">
                        <a:buNone/>
                      </a:pPr>
                      <a:endParaRPr lang="en-US" sz="1200" dirty="0">
                        <a:latin typeface="Arial"/>
                      </a:endParaRPr>
                    </a:p>
                  </a:txBody>
                  <a:tcPr/>
                </a:tc>
                <a:extLst>
                  <a:ext uri="{0D108BD9-81ED-4DB2-BD59-A6C34878D82A}">
                    <a16:rowId xmlns:a16="http://schemas.microsoft.com/office/drawing/2014/main" val="3558929166"/>
                  </a:ext>
                </a:extLst>
              </a:tr>
              <a:tr h="123546">
                <a:tc>
                  <a:txBody>
                    <a:bodyPr/>
                    <a:lstStyle/>
                    <a:p>
                      <a:pPr algn="ctr"/>
                      <a:endParaRPr lang="en-US" sz="1200" dirty="0" err="1">
                        <a:latin typeface="Arial"/>
                      </a:endParaRPr>
                    </a:p>
                  </a:txBody>
                  <a:tcPr/>
                </a:tc>
                <a:tc>
                  <a:txBody>
                    <a:bodyPr/>
                    <a:lstStyle/>
                    <a:p>
                      <a:pPr lvl="0" algn="ctr">
                        <a:buNone/>
                      </a:pPr>
                      <a:endParaRPr lang="en-US" sz="1200" dirty="0">
                        <a:latin typeface="Arial"/>
                      </a:endParaRPr>
                    </a:p>
                  </a:txBody>
                  <a:tcPr/>
                </a:tc>
                <a:tc>
                  <a:txBody>
                    <a:bodyPr/>
                    <a:lstStyle/>
                    <a:p>
                      <a:pPr lvl="0" algn="ctr">
                        <a:buNone/>
                      </a:pPr>
                      <a:endParaRPr lang="en-US" sz="1200" dirty="0">
                        <a:latin typeface="Arial"/>
                      </a:endParaRPr>
                    </a:p>
                  </a:txBody>
                  <a:tcPr/>
                </a:tc>
                <a:tc>
                  <a:txBody>
                    <a:bodyPr/>
                    <a:lstStyle/>
                    <a:p>
                      <a:pPr lvl="0" algn="ctr">
                        <a:buNone/>
                      </a:pPr>
                      <a:endParaRPr lang="en-US" sz="1200" dirty="0">
                        <a:latin typeface="Arial"/>
                      </a:endParaRPr>
                    </a:p>
                  </a:txBody>
                  <a:tcPr/>
                </a:tc>
                <a:extLst>
                  <a:ext uri="{0D108BD9-81ED-4DB2-BD59-A6C34878D82A}">
                    <a16:rowId xmlns:a16="http://schemas.microsoft.com/office/drawing/2014/main" val="2748695123"/>
                  </a:ext>
                </a:extLst>
              </a:tr>
              <a:tr h="123546">
                <a:tc>
                  <a:txBody>
                    <a:bodyPr/>
                    <a:lstStyle/>
                    <a:p>
                      <a:pPr algn="ctr"/>
                      <a:endParaRPr lang="en-US" sz="1200" dirty="0" err="1">
                        <a:latin typeface="Arial"/>
                      </a:endParaRPr>
                    </a:p>
                  </a:txBody>
                  <a:tcPr/>
                </a:tc>
                <a:tc>
                  <a:txBody>
                    <a:bodyPr/>
                    <a:lstStyle/>
                    <a:p>
                      <a:pPr lvl="0" algn="ctr">
                        <a:buNone/>
                      </a:pPr>
                      <a:endParaRPr lang="en-US" sz="1200" dirty="0">
                        <a:latin typeface="Arial"/>
                      </a:endParaRPr>
                    </a:p>
                  </a:txBody>
                  <a:tcPr/>
                </a:tc>
                <a:tc>
                  <a:txBody>
                    <a:bodyPr/>
                    <a:lstStyle/>
                    <a:p>
                      <a:pPr lvl="0" algn="ctr">
                        <a:buNone/>
                      </a:pPr>
                      <a:endParaRPr lang="en-US" sz="1200" dirty="0">
                        <a:latin typeface="Arial"/>
                      </a:endParaRPr>
                    </a:p>
                  </a:txBody>
                  <a:tcPr/>
                </a:tc>
                <a:tc>
                  <a:txBody>
                    <a:bodyPr/>
                    <a:lstStyle/>
                    <a:p>
                      <a:pPr lvl="0" algn="ctr">
                        <a:buNone/>
                      </a:pPr>
                      <a:endParaRPr lang="en-US" sz="1200" dirty="0">
                        <a:latin typeface="Arial"/>
                      </a:endParaRPr>
                    </a:p>
                  </a:txBody>
                  <a:tcPr/>
                </a:tc>
                <a:extLst>
                  <a:ext uri="{0D108BD9-81ED-4DB2-BD59-A6C34878D82A}">
                    <a16:rowId xmlns:a16="http://schemas.microsoft.com/office/drawing/2014/main" val="2981881640"/>
                  </a:ext>
                </a:extLst>
              </a:tr>
            </a:tbl>
          </a:graphicData>
        </a:graphic>
      </p:graphicFrame>
      <p:sp>
        <p:nvSpPr>
          <p:cNvPr id="21" name="TextBox 20">
            <a:extLst>
              <a:ext uri="{FF2B5EF4-FFF2-40B4-BE49-F238E27FC236}">
                <a16:creationId xmlns:a16="http://schemas.microsoft.com/office/drawing/2014/main" id="{9EA1CBD2-7B11-536B-0615-F8A5F0694C4A}"/>
              </a:ext>
            </a:extLst>
          </p:cNvPr>
          <p:cNvSpPr txBox="1"/>
          <p:nvPr/>
        </p:nvSpPr>
        <p:spPr>
          <a:xfrm>
            <a:off x="3196461" y="5567504"/>
            <a:ext cx="2511845" cy="369332"/>
          </a:xfrm>
          <a:prstGeom prst="rect">
            <a:avLst/>
          </a:prstGeom>
          <a:noFill/>
          <a:ln w="12700">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t>FP ALU</a:t>
            </a:r>
          </a:p>
        </p:txBody>
      </p:sp>
      <p:sp>
        <p:nvSpPr>
          <p:cNvPr id="22" name="TextBox 21">
            <a:extLst>
              <a:ext uri="{FF2B5EF4-FFF2-40B4-BE49-F238E27FC236}">
                <a16:creationId xmlns:a16="http://schemas.microsoft.com/office/drawing/2014/main" id="{2FDFE247-3D37-5586-528D-08F3B6585872}"/>
              </a:ext>
            </a:extLst>
          </p:cNvPr>
          <p:cNvSpPr txBox="1"/>
          <p:nvPr/>
        </p:nvSpPr>
        <p:spPr>
          <a:xfrm>
            <a:off x="6615434" y="5567504"/>
            <a:ext cx="2511845" cy="369332"/>
          </a:xfrm>
          <a:prstGeom prst="rect">
            <a:avLst/>
          </a:prstGeom>
          <a:noFill/>
          <a:ln w="12700">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t>Int ALU</a:t>
            </a:r>
          </a:p>
        </p:txBody>
      </p:sp>
      <p:sp>
        <p:nvSpPr>
          <p:cNvPr id="23" name="TextBox 22">
            <a:extLst>
              <a:ext uri="{FF2B5EF4-FFF2-40B4-BE49-F238E27FC236}">
                <a16:creationId xmlns:a16="http://schemas.microsoft.com/office/drawing/2014/main" id="{D2A9A823-FFBD-14DE-8B2E-6361BD4E8546}"/>
              </a:ext>
            </a:extLst>
          </p:cNvPr>
          <p:cNvSpPr txBox="1"/>
          <p:nvPr/>
        </p:nvSpPr>
        <p:spPr>
          <a:xfrm>
            <a:off x="870355" y="5627662"/>
            <a:ext cx="1599451" cy="369332"/>
          </a:xfrm>
          <a:prstGeom prst="rect">
            <a:avLst/>
          </a:prstGeom>
          <a:noFill/>
          <a:ln w="12700">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t>Memory Unit</a:t>
            </a:r>
          </a:p>
        </p:txBody>
      </p:sp>
      <p:cxnSp>
        <p:nvCxnSpPr>
          <p:cNvPr id="27" name="Straight Arrow Connector 26">
            <a:extLst>
              <a:ext uri="{FF2B5EF4-FFF2-40B4-BE49-F238E27FC236}">
                <a16:creationId xmlns:a16="http://schemas.microsoft.com/office/drawing/2014/main" id="{5EE82D3F-A6D2-835F-4785-D083D463AD3E}"/>
              </a:ext>
            </a:extLst>
          </p:cNvPr>
          <p:cNvCxnSpPr/>
          <p:nvPr/>
        </p:nvCxnSpPr>
        <p:spPr>
          <a:xfrm flipV="1">
            <a:off x="5138829" y="2588383"/>
            <a:ext cx="2005" cy="790073"/>
          </a:xfrm>
          <a:prstGeom prst="straightConnector1">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28" name="Straight Arrow Connector 27">
            <a:extLst>
              <a:ext uri="{FF2B5EF4-FFF2-40B4-BE49-F238E27FC236}">
                <a16:creationId xmlns:a16="http://schemas.microsoft.com/office/drawing/2014/main" id="{7D734118-2A4D-F6C5-0068-4130DED32BAE}"/>
              </a:ext>
            </a:extLst>
          </p:cNvPr>
          <p:cNvCxnSpPr/>
          <p:nvPr/>
        </p:nvCxnSpPr>
        <p:spPr>
          <a:xfrm flipH="1">
            <a:off x="1805896" y="3370533"/>
            <a:ext cx="3334945" cy="10341"/>
          </a:xfrm>
          <a:prstGeom prst="straightConnector1">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29" name="Straight Arrow Connector 28">
            <a:extLst>
              <a:ext uri="{FF2B5EF4-FFF2-40B4-BE49-F238E27FC236}">
                <a16:creationId xmlns:a16="http://schemas.microsoft.com/office/drawing/2014/main" id="{88C8508D-B906-8FE6-D56E-9324E1777489}"/>
              </a:ext>
            </a:extLst>
          </p:cNvPr>
          <p:cNvCxnSpPr/>
          <p:nvPr/>
        </p:nvCxnSpPr>
        <p:spPr>
          <a:xfrm>
            <a:off x="1813918" y="3379714"/>
            <a:ext cx="10026" cy="461210"/>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30" name="Straight Arrow Connector 29">
            <a:extLst>
              <a:ext uri="{FF2B5EF4-FFF2-40B4-BE49-F238E27FC236}">
                <a16:creationId xmlns:a16="http://schemas.microsoft.com/office/drawing/2014/main" id="{9504449C-CF6E-A660-6FF5-47C0E02D2193}"/>
              </a:ext>
            </a:extLst>
          </p:cNvPr>
          <p:cNvCxnSpPr>
            <a:cxnSpLocks/>
          </p:cNvCxnSpPr>
          <p:nvPr/>
        </p:nvCxnSpPr>
        <p:spPr>
          <a:xfrm>
            <a:off x="5384131" y="2596816"/>
            <a:ext cx="10026" cy="1243262"/>
          </a:xfrm>
          <a:prstGeom prst="straightConnector1">
            <a:avLst/>
          </a:prstGeom>
          <a:ln w="28575">
            <a:solidFill>
              <a:srgbClr val="C00000"/>
            </a:solidFill>
            <a:tailEnd type="triangle"/>
          </a:ln>
        </p:spPr>
        <p:style>
          <a:lnRef idx="1">
            <a:schemeClr val="dk1"/>
          </a:lnRef>
          <a:fillRef idx="0">
            <a:schemeClr val="dk1"/>
          </a:fillRef>
          <a:effectRef idx="0">
            <a:schemeClr val="dk1"/>
          </a:effectRef>
          <a:fontRef idx="minor">
            <a:schemeClr val="tx1"/>
          </a:fontRef>
        </p:style>
      </p:cxnSp>
      <p:cxnSp>
        <p:nvCxnSpPr>
          <p:cNvPr id="31" name="Straight Arrow Connector 30">
            <a:extLst>
              <a:ext uri="{FF2B5EF4-FFF2-40B4-BE49-F238E27FC236}">
                <a16:creationId xmlns:a16="http://schemas.microsoft.com/office/drawing/2014/main" id="{70291435-A853-02F9-6C2E-8330FE6BA234}"/>
              </a:ext>
            </a:extLst>
          </p:cNvPr>
          <p:cNvCxnSpPr>
            <a:cxnSpLocks/>
          </p:cNvCxnSpPr>
          <p:nvPr/>
        </p:nvCxnSpPr>
        <p:spPr>
          <a:xfrm>
            <a:off x="6607341" y="2576763"/>
            <a:ext cx="10026" cy="1243262"/>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34" name="Straight Arrow Connector 33">
            <a:extLst>
              <a:ext uri="{FF2B5EF4-FFF2-40B4-BE49-F238E27FC236}">
                <a16:creationId xmlns:a16="http://schemas.microsoft.com/office/drawing/2014/main" id="{A5AFF686-3CF6-F214-8731-97AD4398982C}"/>
              </a:ext>
            </a:extLst>
          </p:cNvPr>
          <p:cNvCxnSpPr/>
          <p:nvPr/>
        </p:nvCxnSpPr>
        <p:spPr>
          <a:xfrm>
            <a:off x="5674895" y="3168315"/>
            <a:ext cx="4411578" cy="10026"/>
          </a:xfrm>
          <a:prstGeom prst="straightConnector1">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35" name="Straight Arrow Connector 34">
            <a:extLst>
              <a:ext uri="{FF2B5EF4-FFF2-40B4-BE49-F238E27FC236}">
                <a16:creationId xmlns:a16="http://schemas.microsoft.com/office/drawing/2014/main" id="{3BBF5E75-DA54-152C-25A9-B54E24CB727F}"/>
              </a:ext>
            </a:extLst>
          </p:cNvPr>
          <p:cNvCxnSpPr>
            <a:cxnSpLocks/>
          </p:cNvCxnSpPr>
          <p:nvPr/>
        </p:nvCxnSpPr>
        <p:spPr>
          <a:xfrm>
            <a:off x="5684919" y="3168316"/>
            <a:ext cx="10026" cy="641683"/>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36" name="Straight Arrow Connector 35">
            <a:extLst>
              <a:ext uri="{FF2B5EF4-FFF2-40B4-BE49-F238E27FC236}">
                <a16:creationId xmlns:a16="http://schemas.microsoft.com/office/drawing/2014/main" id="{910780D4-48F5-2CEF-BE3A-F0955661B704}"/>
              </a:ext>
            </a:extLst>
          </p:cNvPr>
          <p:cNvCxnSpPr>
            <a:cxnSpLocks/>
          </p:cNvCxnSpPr>
          <p:nvPr/>
        </p:nvCxnSpPr>
        <p:spPr>
          <a:xfrm>
            <a:off x="6827918" y="3168316"/>
            <a:ext cx="10026" cy="641683"/>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37" name="Straight Arrow Connector 36">
            <a:extLst>
              <a:ext uri="{FF2B5EF4-FFF2-40B4-BE49-F238E27FC236}">
                <a16:creationId xmlns:a16="http://schemas.microsoft.com/office/drawing/2014/main" id="{7B3CED4D-AA88-C189-4B8C-89B15E997E4C}"/>
              </a:ext>
            </a:extLst>
          </p:cNvPr>
          <p:cNvCxnSpPr/>
          <p:nvPr/>
        </p:nvCxnSpPr>
        <p:spPr>
          <a:xfrm>
            <a:off x="7339263" y="1333500"/>
            <a:ext cx="1032710" cy="10026"/>
          </a:xfrm>
          <a:prstGeom prst="straightConnector1">
            <a:avLst/>
          </a:prstGeom>
          <a:ln w="28575">
            <a:solidFill>
              <a:srgbClr val="C00000"/>
            </a:solidFill>
            <a:tailEnd type="triangle"/>
          </a:ln>
        </p:spPr>
        <p:style>
          <a:lnRef idx="1">
            <a:schemeClr val="dk1"/>
          </a:lnRef>
          <a:fillRef idx="0">
            <a:schemeClr val="dk1"/>
          </a:fillRef>
          <a:effectRef idx="0">
            <a:schemeClr val="dk1"/>
          </a:effectRef>
          <a:fontRef idx="minor">
            <a:schemeClr val="tx1"/>
          </a:fontRef>
        </p:style>
      </p:cxnSp>
      <p:cxnSp>
        <p:nvCxnSpPr>
          <p:cNvPr id="38" name="Straight Arrow Connector 37">
            <a:extLst>
              <a:ext uri="{FF2B5EF4-FFF2-40B4-BE49-F238E27FC236}">
                <a16:creationId xmlns:a16="http://schemas.microsoft.com/office/drawing/2014/main" id="{955A8069-BD15-99A1-5A03-D1DBAC9D3C12}"/>
              </a:ext>
            </a:extLst>
          </p:cNvPr>
          <p:cNvCxnSpPr>
            <a:cxnSpLocks/>
          </p:cNvCxnSpPr>
          <p:nvPr/>
        </p:nvCxnSpPr>
        <p:spPr>
          <a:xfrm>
            <a:off x="10527631" y="2115552"/>
            <a:ext cx="10026" cy="872289"/>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39" name="Straight Arrow Connector 38">
            <a:extLst>
              <a:ext uri="{FF2B5EF4-FFF2-40B4-BE49-F238E27FC236}">
                <a16:creationId xmlns:a16="http://schemas.microsoft.com/office/drawing/2014/main" id="{2179F104-FA1E-9EC7-0E35-2A5DD0078912}"/>
              </a:ext>
            </a:extLst>
          </p:cNvPr>
          <p:cNvCxnSpPr>
            <a:cxnSpLocks/>
          </p:cNvCxnSpPr>
          <p:nvPr/>
        </p:nvCxnSpPr>
        <p:spPr>
          <a:xfrm>
            <a:off x="4351418" y="5033211"/>
            <a:ext cx="10026" cy="531394"/>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41" name="Straight Arrow Connector 40">
            <a:extLst>
              <a:ext uri="{FF2B5EF4-FFF2-40B4-BE49-F238E27FC236}">
                <a16:creationId xmlns:a16="http://schemas.microsoft.com/office/drawing/2014/main" id="{A2EB5A64-87D6-C7E7-F54B-B74338179F05}"/>
              </a:ext>
            </a:extLst>
          </p:cNvPr>
          <p:cNvCxnSpPr/>
          <p:nvPr/>
        </p:nvCxnSpPr>
        <p:spPr>
          <a:xfrm>
            <a:off x="1654342" y="5364079"/>
            <a:ext cx="10026" cy="220578"/>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42" name="Straight Arrow Connector 41">
            <a:extLst>
              <a:ext uri="{FF2B5EF4-FFF2-40B4-BE49-F238E27FC236}">
                <a16:creationId xmlns:a16="http://schemas.microsoft.com/office/drawing/2014/main" id="{E3D3A1B4-9B55-6A27-2663-3093B6D5675A}"/>
              </a:ext>
            </a:extLst>
          </p:cNvPr>
          <p:cNvCxnSpPr>
            <a:cxnSpLocks/>
          </p:cNvCxnSpPr>
          <p:nvPr/>
        </p:nvCxnSpPr>
        <p:spPr>
          <a:xfrm>
            <a:off x="7770391" y="5013158"/>
            <a:ext cx="10026" cy="531394"/>
          </a:xfrm>
          <a:prstGeom prst="straightConnector1">
            <a:avLst/>
          </a:prstGeom>
          <a:ln w="28575">
            <a:solidFill>
              <a:srgbClr val="C00000"/>
            </a:solidFill>
            <a:tailEnd type="triangle"/>
          </a:ln>
        </p:spPr>
        <p:style>
          <a:lnRef idx="1">
            <a:schemeClr val="dk1"/>
          </a:lnRef>
          <a:fillRef idx="0">
            <a:schemeClr val="dk1"/>
          </a:fillRef>
          <a:effectRef idx="0">
            <a:schemeClr val="dk1"/>
          </a:effectRef>
          <a:fontRef idx="minor">
            <a:schemeClr val="tx1"/>
          </a:fontRef>
        </p:style>
      </p:cxnSp>
      <p:cxnSp>
        <p:nvCxnSpPr>
          <p:cNvPr id="43" name="Straight Arrow Connector 42">
            <a:extLst>
              <a:ext uri="{FF2B5EF4-FFF2-40B4-BE49-F238E27FC236}">
                <a16:creationId xmlns:a16="http://schemas.microsoft.com/office/drawing/2014/main" id="{240113A0-36C8-FCB7-B6F8-9AFA474C493D}"/>
              </a:ext>
            </a:extLst>
          </p:cNvPr>
          <p:cNvCxnSpPr>
            <a:cxnSpLocks/>
          </p:cNvCxnSpPr>
          <p:nvPr/>
        </p:nvCxnSpPr>
        <p:spPr>
          <a:xfrm flipH="1">
            <a:off x="1704469" y="6005762"/>
            <a:ext cx="0" cy="310815"/>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44" name="Straight Arrow Connector 43">
            <a:extLst>
              <a:ext uri="{FF2B5EF4-FFF2-40B4-BE49-F238E27FC236}">
                <a16:creationId xmlns:a16="http://schemas.microsoft.com/office/drawing/2014/main" id="{5B554CF0-5702-978A-E1CA-8BBD91696738}"/>
              </a:ext>
            </a:extLst>
          </p:cNvPr>
          <p:cNvCxnSpPr>
            <a:cxnSpLocks/>
          </p:cNvCxnSpPr>
          <p:nvPr/>
        </p:nvCxnSpPr>
        <p:spPr>
          <a:xfrm flipH="1">
            <a:off x="4481758" y="5935577"/>
            <a:ext cx="0" cy="310815"/>
          </a:xfrm>
          <a:prstGeom prst="straightConnector1">
            <a:avLst/>
          </a:prstGeom>
          <a:ln w="28575">
            <a:solidFill>
              <a:srgbClr val="C00000"/>
            </a:solidFill>
            <a:tailEnd type="triangle"/>
          </a:ln>
        </p:spPr>
        <p:style>
          <a:lnRef idx="1">
            <a:schemeClr val="dk1"/>
          </a:lnRef>
          <a:fillRef idx="0">
            <a:schemeClr val="dk1"/>
          </a:fillRef>
          <a:effectRef idx="0">
            <a:schemeClr val="dk1"/>
          </a:effectRef>
          <a:fontRef idx="minor">
            <a:schemeClr val="tx1"/>
          </a:fontRef>
        </p:style>
      </p:cxnSp>
      <p:cxnSp>
        <p:nvCxnSpPr>
          <p:cNvPr id="45" name="Straight Arrow Connector 44">
            <a:extLst>
              <a:ext uri="{FF2B5EF4-FFF2-40B4-BE49-F238E27FC236}">
                <a16:creationId xmlns:a16="http://schemas.microsoft.com/office/drawing/2014/main" id="{09791080-137F-4E44-92EA-4E882C54995D}"/>
              </a:ext>
            </a:extLst>
          </p:cNvPr>
          <p:cNvCxnSpPr>
            <a:cxnSpLocks/>
          </p:cNvCxnSpPr>
          <p:nvPr/>
        </p:nvCxnSpPr>
        <p:spPr>
          <a:xfrm flipH="1">
            <a:off x="7870652" y="5935577"/>
            <a:ext cx="0" cy="310815"/>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46" name="Straight Arrow Connector 45">
            <a:extLst>
              <a:ext uri="{FF2B5EF4-FFF2-40B4-BE49-F238E27FC236}">
                <a16:creationId xmlns:a16="http://schemas.microsoft.com/office/drawing/2014/main" id="{27C1C688-ABDB-FF8B-BB70-E4B6F34685A8}"/>
              </a:ext>
            </a:extLst>
          </p:cNvPr>
          <p:cNvCxnSpPr/>
          <p:nvPr/>
        </p:nvCxnSpPr>
        <p:spPr>
          <a:xfrm>
            <a:off x="9795710" y="3429000"/>
            <a:ext cx="40105" cy="2887578"/>
          </a:xfrm>
          <a:prstGeom prst="straightConnector1">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47" name="Straight Arrow Connector 46">
            <a:extLst>
              <a:ext uri="{FF2B5EF4-FFF2-40B4-BE49-F238E27FC236}">
                <a16:creationId xmlns:a16="http://schemas.microsoft.com/office/drawing/2014/main" id="{1F7EFF8F-613D-3733-8424-BB698DA9843B}"/>
              </a:ext>
            </a:extLst>
          </p:cNvPr>
          <p:cNvCxnSpPr/>
          <p:nvPr/>
        </p:nvCxnSpPr>
        <p:spPr>
          <a:xfrm>
            <a:off x="5805236" y="3418974"/>
            <a:ext cx="4000500" cy="20052"/>
          </a:xfrm>
          <a:prstGeom prst="straightConnector1">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48" name="Straight Arrow Connector 47">
            <a:extLst>
              <a:ext uri="{FF2B5EF4-FFF2-40B4-BE49-F238E27FC236}">
                <a16:creationId xmlns:a16="http://schemas.microsoft.com/office/drawing/2014/main" id="{C088ADD8-E2CF-4CE1-67F6-428B4F336559}"/>
              </a:ext>
            </a:extLst>
          </p:cNvPr>
          <p:cNvCxnSpPr>
            <a:cxnSpLocks/>
          </p:cNvCxnSpPr>
          <p:nvPr/>
        </p:nvCxnSpPr>
        <p:spPr>
          <a:xfrm>
            <a:off x="5815257" y="3408945"/>
            <a:ext cx="10026" cy="421104"/>
          </a:xfrm>
          <a:prstGeom prst="straightConnector1">
            <a:avLst/>
          </a:prstGeom>
          <a:ln w="28575">
            <a:solidFill>
              <a:schemeClr val="tx1"/>
            </a:solidFill>
            <a:tailEnd type="triangle"/>
          </a:ln>
        </p:spPr>
        <p:style>
          <a:lnRef idx="1">
            <a:schemeClr val="accent2"/>
          </a:lnRef>
          <a:fillRef idx="0">
            <a:schemeClr val="accent2"/>
          </a:fillRef>
          <a:effectRef idx="0">
            <a:schemeClr val="accent2"/>
          </a:effectRef>
          <a:fontRef idx="minor">
            <a:schemeClr val="tx1"/>
          </a:fontRef>
        </p:style>
      </p:cxnSp>
      <p:cxnSp>
        <p:nvCxnSpPr>
          <p:cNvPr id="49" name="Straight Arrow Connector 48">
            <a:extLst>
              <a:ext uri="{FF2B5EF4-FFF2-40B4-BE49-F238E27FC236}">
                <a16:creationId xmlns:a16="http://schemas.microsoft.com/office/drawing/2014/main" id="{93BE2B69-DF48-AF61-C7B8-F98CBA48033F}"/>
              </a:ext>
            </a:extLst>
          </p:cNvPr>
          <p:cNvCxnSpPr>
            <a:cxnSpLocks/>
          </p:cNvCxnSpPr>
          <p:nvPr/>
        </p:nvCxnSpPr>
        <p:spPr>
          <a:xfrm>
            <a:off x="9133967" y="3418971"/>
            <a:ext cx="10026" cy="421104"/>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51" name="Straight Arrow Connector 50">
            <a:extLst>
              <a:ext uri="{FF2B5EF4-FFF2-40B4-BE49-F238E27FC236}">
                <a16:creationId xmlns:a16="http://schemas.microsoft.com/office/drawing/2014/main" id="{5ED976D2-42ED-D7A1-FA8D-EDA26A5FB8CD}"/>
              </a:ext>
            </a:extLst>
          </p:cNvPr>
          <p:cNvCxnSpPr/>
          <p:nvPr/>
        </p:nvCxnSpPr>
        <p:spPr>
          <a:xfrm>
            <a:off x="521368" y="250657"/>
            <a:ext cx="10026" cy="5464342"/>
          </a:xfrm>
          <a:prstGeom prst="straightConnector1">
            <a:avLst/>
          </a:prstGeom>
          <a:ln w="28575">
            <a:solidFill>
              <a:srgbClr val="C00000"/>
            </a:solidFill>
          </a:ln>
        </p:spPr>
        <p:style>
          <a:lnRef idx="1">
            <a:schemeClr val="dk1"/>
          </a:lnRef>
          <a:fillRef idx="0">
            <a:schemeClr val="dk1"/>
          </a:fillRef>
          <a:effectRef idx="0">
            <a:schemeClr val="dk1"/>
          </a:effectRef>
          <a:fontRef idx="minor">
            <a:schemeClr val="tx1"/>
          </a:fontRef>
        </p:style>
      </p:cxnSp>
      <p:cxnSp>
        <p:nvCxnSpPr>
          <p:cNvPr id="52" name="Straight Arrow Connector 51">
            <a:extLst>
              <a:ext uri="{FF2B5EF4-FFF2-40B4-BE49-F238E27FC236}">
                <a16:creationId xmlns:a16="http://schemas.microsoft.com/office/drawing/2014/main" id="{47C0289D-93B4-4A00-3128-E553B7ED9090}"/>
              </a:ext>
            </a:extLst>
          </p:cNvPr>
          <p:cNvCxnSpPr/>
          <p:nvPr/>
        </p:nvCxnSpPr>
        <p:spPr>
          <a:xfrm>
            <a:off x="531394" y="5704973"/>
            <a:ext cx="310815" cy="10026"/>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54" name="TextBox 53">
            <a:extLst>
              <a:ext uri="{FF2B5EF4-FFF2-40B4-BE49-F238E27FC236}">
                <a16:creationId xmlns:a16="http://schemas.microsoft.com/office/drawing/2014/main" id="{71FDF300-7983-5754-0A1B-6DA757DB5941}"/>
              </a:ext>
            </a:extLst>
          </p:cNvPr>
          <p:cNvSpPr txBox="1"/>
          <p:nvPr/>
        </p:nvSpPr>
        <p:spPr>
          <a:xfrm>
            <a:off x="1754605" y="3328737"/>
            <a:ext cx="274320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dirty="0">
                <a:latin typeface="Arial"/>
                <a:cs typeface="Arial"/>
              </a:rPr>
              <a:t>loads</a:t>
            </a:r>
          </a:p>
        </p:txBody>
      </p:sp>
      <p:sp>
        <p:nvSpPr>
          <p:cNvPr id="55" name="TextBox 54">
            <a:extLst>
              <a:ext uri="{FF2B5EF4-FFF2-40B4-BE49-F238E27FC236}">
                <a16:creationId xmlns:a16="http://schemas.microsoft.com/office/drawing/2014/main" id="{09AE4809-1F9C-2CC4-5D51-64D6D888B50D}"/>
              </a:ext>
            </a:extLst>
          </p:cNvPr>
          <p:cNvSpPr txBox="1"/>
          <p:nvPr/>
        </p:nvSpPr>
        <p:spPr>
          <a:xfrm>
            <a:off x="10477499" y="2175710"/>
            <a:ext cx="2743200"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dirty="0">
                <a:latin typeface="Arial"/>
                <a:cs typeface="Arial"/>
              </a:rPr>
              <a:t>inst. </a:t>
            </a:r>
          </a:p>
          <a:p>
            <a:r>
              <a:rPr lang="en-US" sz="1400" dirty="0">
                <a:latin typeface="Arial"/>
                <a:cs typeface="Arial"/>
              </a:rPr>
              <a:t>commit</a:t>
            </a:r>
          </a:p>
        </p:txBody>
      </p:sp>
      <p:sp>
        <p:nvSpPr>
          <p:cNvPr id="56" name="TextBox 55">
            <a:extLst>
              <a:ext uri="{FF2B5EF4-FFF2-40B4-BE49-F238E27FC236}">
                <a16:creationId xmlns:a16="http://schemas.microsoft.com/office/drawing/2014/main" id="{A3D05A84-AB1E-3543-82A7-889A5D16194A}"/>
              </a:ext>
            </a:extLst>
          </p:cNvPr>
          <p:cNvSpPr txBox="1"/>
          <p:nvPr/>
        </p:nvSpPr>
        <p:spPr>
          <a:xfrm>
            <a:off x="5454315" y="2596815"/>
            <a:ext cx="274320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dirty="0" err="1">
                <a:latin typeface="Arial"/>
                <a:cs typeface="Arial"/>
              </a:rPr>
              <a:t>Op.+ROB</a:t>
            </a:r>
            <a:r>
              <a:rPr lang="en-US" sz="1400" dirty="0">
                <a:latin typeface="Arial"/>
                <a:cs typeface="Arial"/>
              </a:rPr>
              <a:t>#</a:t>
            </a:r>
          </a:p>
        </p:txBody>
      </p:sp>
      <p:sp>
        <p:nvSpPr>
          <p:cNvPr id="57" name="TextBox 56">
            <a:extLst>
              <a:ext uri="{FF2B5EF4-FFF2-40B4-BE49-F238E27FC236}">
                <a16:creationId xmlns:a16="http://schemas.microsoft.com/office/drawing/2014/main" id="{3564F18E-0309-146F-5B89-E682CACF585E}"/>
              </a:ext>
            </a:extLst>
          </p:cNvPr>
          <p:cNvSpPr txBox="1"/>
          <p:nvPr/>
        </p:nvSpPr>
        <p:spPr>
          <a:xfrm>
            <a:off x="8161420" y="3138236"/>
            <a:ext cx="2743200" cy="307777"/>
          </a:xfrm>
          <a:prstGeom prst="rect">
            <a:avLst/>
          </a:prstGeo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dirty="0">
                <a:latin typeface="Arial"/>
                <a:cs typeface="Arial"/>
              </a:rPr>
              <a:t>operands</a:t>
            </a:r>
          </a:p>
        </p:txBody>
      </p:sp>
      <p:cxnSp>
        <p:nvCxnSpPr>
          <p:cNvPr id="2" name="Conector recto de flecha 1">
            <a:extLst>
              <a:ext uri="{FF2B5EF4-FFF2-40B4-BE49-F238E27FC236}">
                <a16:creationId xmlns:a16="http://schemas.microsoft.com/office/drawing/2014/main" id="{48069568-DE39-5867-86C8-57B98CDE54D4}"/>
              </a:ext>
            </a:extLst>
          </p:cNvPr>
          <p:cNvCxnSpPr/>
          <p:nvPr/>
        </p:nvCxnSpPr>
        <p:spPr>
          <a:xfrm>
            <a:off x="521368" y="260684"/>
            <a:ext cx="7840578" cy="10026"/>
          </a:xfrm>
          <a:prstGeom prst="straightConnector1">
            <a:avLst/>
          </a:prstGeom>
          <a:ln w="28575">
            <a:solidFill>
              <a:srgbClr val="C00000"/>
            </a:solidFill>
          </a:ln>
        </p:spPr>
        <p:style>
          <a:lnRef idx="1">
            <a:schemeClr val="dk1"/>
          </a:lnRef>
          <a:fillRef idx="0">
            <a:schemeClr val="dk1"/>
          </a:fillRef>
          <a:effectRef idx="0">
            <a:schemeClr val="dk1"/>
          </a:effectRef>
          <a:fontRef idx="minor">
            <a:schemeClr val="tx1"/>
          </a:fontRef>
        </p:style>
      </p:cxnSp>
      <p:cxnSp>
        <p:nvCxnSpPr>
          <p:cNvPr id="5" name="Conector recto de flecha 4">
            <a:extLst>
              <a:ext uri="{FF2B5EF4-FFF2-40B4-BE49-F238E27FC236}">
                <a16:creationId xmlns:a16="http://schemas.microsoft.com/office/drawing/2014/main" id="{C2910A94-C5C0-9CF4-A91A-24FC74217D00}"/>
              </a:ext>
            </a:extLst>
          </p:cNvPr>
          <p:cNvCxnSpPr/>
          <p:nvPr/>
        </p:nvCxnSpPr>
        <p:spPr>
          <a:xfrm>
            <a:off x="11901236" y="521368"/>
            <a:ext cx="50131" cy="5714999"/>
          </a:xfrm>
          <a:prstGeom prst="straightConnector1">
            <a:avLst/>
          </a:prstGeom>
          <a:ln w="28575">
            <a:solidFill>
              <a:srgbClr val="C00000"/>
            </a:solidFill>
          </a:ln>
        </p:spPr>
        <p:style>
          <a:lnRef idx="1">
            <a:schemeClr val="dk1"/>
          </a:lnRef>
          <a:fillRef idx="0">
            <a:schemeClr val="dk1"/>
          </a:fillRef>
          <a:effectRef idx="0">
            <a:schemeClr val="dk1"/>
          </a:effectRef>
          <a:fontRef idx="minor">
            <a:schemeClr val="tx1"/>
          </a:fontRef>
        </p:style>
      </p:cxnSp>
      <p:cxnSp>
        <p:nvCxnSpPr>
          <p:cNvPr id="8" name="Conector recto de flecha 7">
            <a:extLst>
              <a:ext uri="{FF2B5EF4-FFF2-40B4-BE49-F238E27FC236}">
                <a16:creationId xmlns:a16="http://schemas.microsoft.com/office/drawing/2014/main" id="{5577FAB0-E09A-8F49-F94A-1908D5BC4552}"/>
              </a:ext>
            </a:extLst>
          </p:cNvPr>
          <p:cNvCxnSpPr/>
          <p:nvPr/>
        </p:nvCxnSpPr>
        <p:spPr>
          <a:xfrm flipH="1">
            <a:off x="10928923" y="531395"/>
            <a:ext cx="982097" cy="846"/>
          </a:xfrm>
          <a:prstGeom prst="straightConnector1">
            <a:avLst/>
          </a:prstGeom>
          <a:ln w="28575">
            <a:solidFill>
              <a:srgbClr val="C00000"/>
            </a:solidFill>
            <a:tailEnd type="triangle"/>
          </a:ln>
        </p:spPr>
        <p:style>
          <a:lnRef idx="1">
            <a:schemeClr val="dk1"/>
          </a:lnRef>
          <a:fillRef idx="0">
            <a:schemeClr val="dk1"/>
          </a:fillRef>
          <a:effectRef idx="0">
            <a:schemeClr val="dk1"/>
          </a:effectRef>
          <a:fontRef idx="minor">
            <a:schemeClr val="tx1"/>
          </a:fontRef>
        </p:style>
      </p:cxnSp>
      <p:sp>
        <p:nvSpPr>
          <p:cNvPr id="14" name="TextBox 52">
            <a:extLst>
              <a:ext uri="{FF2B5EF4-FFF2-40B4-BE49-F238E27FC236}">
                <a16:creationId xmlns:a16="http://schemas.microsoft.com/office/drawing/2014/main" id="{19CF59D4-8D73-E838-88F2-2B2B73A6C6FD}"/>
              </a:ext>
            </a:extLst>
          </p:cNvPr>
          <p:cNvSpPr txBox="1"/>
          <p:nvPr/>
        </p:nvSpPr>
        <p:spPr>
          <a:xfrm>
            <a:off x="11290598" y="5774915"/>
            <a:ext cx="778523"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dirty="0">
                <a:latin typeface="Arial"/>
                <a:cs typeface="Arial"/>
              </a:rPr>
              <a:t>results</a:t>
            </a:r>
          </a:p>
        </p:txBody>
      </p:sp>
      <p:cxnSp>
        <p:nvCxnSpPr>
          <p:cNvPr id="24" name="Straight Arrow Connector 23">
            <a:extLst>
              <a:ext uri="{FF2B5EF4-FFF2-40B4-BE49-F238E27FC236}">
                <a16:creationId xmlns:a16="http://schemas.microsoft.com/office/drawing/2014/main" id="{BE28C7C6-B7FD-CAE6-284D-FA6899F4D73A}"/>
              </a:ext>
            </a:extLst>
          </p:cNvPr>
          <p:cNvCxnSpPr/>
          <p:nvPr/>
        </p:nvCxnSpPr>
        <p:spPr>
          <a:xfrm>
            <a:off x="521368" y="4020552"/>
            <a:ext cx="421105" cy="10026"/>
          </a:xfrm>
          <a:prstGeom prst="straightConnector1">
            <a:avLst/>
          </a:prstGeom>
          <a:ln w="28575">
            <a:solidFill>
              <a:srgbClr val="C00000"/>
            </a:solidFill>
            <a:tailEnd type="triangle"/>
          </a:ln>
        </p:spPr>
        <p:style>
          <a:lnRef idx="1">
            <a:schemeClr val="dk1"/>
          </a:lnRef>
          <a:fillRef idx="0">
            <a:schemeClr val="dk1"/>
          </a:fillRef>
          <a:effectRef idx="0">
            <a:schemeClr val="dk1"/>
          </a:effectRef>
          <a:fontRef idx="minor">
            <a:schemeClr val="tx1"/>
          </a:fontRef>
        </p:style>
      </p:cxnSp>
      <p:sp>
        <p:nvSpPr>
          <p:cNvPr id="26" name="TextBox 25">
            <a:extLst>
              <a:ext uri="{FF2B5EF4-FFF2-40B4-BE49-F238E27FC236}">
                <a16:creationId xmlns:a16="http://schemas.microsoft.com/office/drawing/2014/main" id="{31086050-F06F-3FC3-D624-57ADEC88FE94}"/>
              </a:ext>
            </a:extLst>
          </p:cNvPr>
          <p:cNvSpPr txBox="1"/>
          <p:nvPr/>
        </p:nvSpPr>
        <p:spPr>
          <a:xfrm>
            <a:off x="252227" y="5685647"/>
            <a:ext cx="686719"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dirty="0">
                <a:latin typeface="Arial"/>
                <a:cs typeface="Arial"/>
              </a:rPr>
              <a:t>stores</a:t>
            </a:r>
          </a:p>
        </p:txBody>
      </p:sp>
      <p:sp>
        <p:nvSpPr>
          <p:cNvPr id="4" name="TextBox 3">
            <a:extLst>
              <a:ext uri="{FF2B5EF4-FFF2-40B4-BE49-F238E27FC236}">
                <a16:creationId xmlns:a16="http://schemas.microsoft.com/office/drawing/2014/main" id="{EAAF7C11-FAD1-18EF-8729-290F3A19D04D}"/>
              </a:ext>
            </a:extLst>
          </p:cNvPr>
          <p:cNvSpPr txBox="1"/>
          <p:nvPr/>
        </p:nvSpPr>
        <p:spPr>
          <a:xfrm>
            <a:off x="3723701" y="3567629"/>
            <a:ext cx="2743200"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b="0" i="0" u="none" strike="noStrike" baseline="0">
                <a:solidFill>
                  <a:srgbClr val="000000"/>
                </a:solidFill>
                <a:latin typeface="Courier New"/>
                <a:ea typeface="Courier New"/>
                <a:cs typeface="Courier New"/>
              </a:rPr>
              <a:t>fmul.s f2, f1, f0</a:t>
            </a:r>
            <a:endParaRPr lang="en-US"/>
          </a:p>
        </p:txBody>
      </p:sp>
      <p:sp>
        <p:nvSpPr>
          <p:cNvPr id="25" name="TextBox 24">
            <a:extLst>
              <a:ext uri="{FF2B5EF4-FFF2-40B4-BE49-F238E27FC236}">
                <a16:creationId xmlns:a16="http://schemas.microsoft.com/office/drawing/2014/main" id="{DE9E66F8-3D18-DAD3-15E1-A3A25079C520}"/>
              </a:ext>
            </a:extLst>
          </p:cNvPr>
          <p:cNvSpPr txBox="1"/>
          <p:nvPr/>
        </p:nvSpPr>
        <p:spPr>
          <a:xfrm>
            <a:off x="6661533" y="299292"/>
            <a:ext cx="2743200"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a:latin typeface="Courier New"/>
                <a:cs typeface="Courier New"/>
              </a:rPr>
              <a:t>fmul.s f2, f1, f0</a:t>
            </a:r>
            <a:endParaRPr lang="en-US"/>
          </a:p>
        </p:txBody>
      </p:sp>
      <p:sp>
        <p:nvSpPr>
          <p:cNvPr id="32" name="TextBox 31">
            <a:extLst>
              <a:ext uri="{FF2B5EF4-FFF2-40B4-BE49-F238E27FC236}">
                <a16:creationId xmlns:a16="http://schemas.microsoft.com/office/drawing/2014/main" id="{77D2E049-7E36-5889-97B0-51B775392600}"/>
              </a:ext>
            </a:extLst>
          </p:cNvPr>
          <p:cNvSpPr txBox="1"/>
          <p:nvPr/>
        </p:nvSpPr>
        <p:spPr>
          <a:xfrm>
            <a:off x="4485701" y="5963798"/>
            <a:ext cx="2743200"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a:latin typeface="Courier New"/>
                <a:cs typeface="Courier New"/>
              </a:rPr>
              <a:t>fmul.s f2, f1, f0</a:t>
            </a:r>
            <a:endParaRPr lang="en-US"/>
          </a:p>
        </p:txBody>
      </p:sp>
      <p:sp>
        <p:nvSpPr>
          <p:cNvPr id="33" name="TextBox 32">
            <a:extLst>
              <a:ext uri="{FF2B5EF4-FFF2-40B4-BE49-F238E27FC236}">
                <a16:creationId xmlns:a16="http://schemas.microsoft.com/office/drawing/2014/main" id="{1BB20B9F-224C-E196-FE1E-D1B5FEA050B4}"/>
              </a:ext>
            </a:extLst>
          </p:cNvPr>
          <p:cNvSpPr txBox="1"/>
          <p:nvPr/>
        </p:nvSpPr>
        <p:spPr>
          <a:xfrm>
            <a:off x="7772400" y="5137533"/>
            <a:ext cx="2743200"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a:latin typeface="Courier New"/>
                <a:cs typeface="Courier New"/>
              </a:rPr>
              <a:t>bnez t0, loop</a:t>
            </a:r>
            <a:endParaRPr lang="en-US"/>
          </a:p>
        </p:txBody>
      </p:sp>
    </p:spTree>
    <p:extLst>
      <p:ext uri="{BB962C8B-B14F-4D97-AF65-F5344CB8AC3E}">
        <p14:creationId xmlns:p14="http://schemas.microsoft.com/office/powerpoint/2010/main" val="16278546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69DDA6-AD8D-3175-2C74-250785473AFE}"/>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5A79149-6AC8-341B-9825-46DF46C6D055}"/>
              </a:ext>
            </a:extLst>
          </p:cNvPr>
          <p:cNvSpPr>
            <a:spLocks noGrp="1"/>
          </p:cNvSpPr>
          <p:nvPr>
            <p:ph idx="1"/>
          </p:nvPr>
        </p:nvSpPr>
        <p:spPr>
          <a:xfrm>
            <a:off x="729602" y="574266"/>
            <a:ext cx="3575698" cy="2837243"/>
          </a:xfrm>
        </p:spPr>
        <p:txBody>
          <a:bodyPr vert="horz" lIns="91440" tIns="45720" rIns="91440" bIns="45720" rtlCol="0" anchor="t">
            <a:normAutofit/>
          </a:bodyPr>
          <a:lstStyle/>
          <a:p>
            <a:pPr marL="0" indent="0">
              <a:buNone/>
            </a:pPr>
            <a:r>
              <a:rPr lang="en-US" dirty="0"/>
              <a:t>Cycle 14</a:t>
            </a:r>
          </a:p>
          <a:p>
            <a:pPr marL="0" indent="0">
              <a:buNone/>
            </a:pPr>
            <a:r>
              <a:rPr lang="en-US" sz="1600" dirty="0"/>
              <a:t>FSW doesn't enter the pipeline because there is no space in the ROB.</a:t>
            </a:r>
          </a:p>
          <a:p>
            <a:pPr marL="0" indent="0">
              <a:buNone/>
            </a:pPr>
            <a:r>
              <a:rPr lang="en-US" sz="1600" dirty="0"/>
              <a:t>The first 3 entries in the ROB commit to the Register File and memory.</a:t>
            </a:r>
            <a:endParaRPr lang="en-US"/>
          </a:p>
          <a:p>
            <a:pPr marL="0" indent="0">
              <a:buNone/>
            </a:pPr>
            <a:r>
              <a:rPr lang="en-US" sz="1600" dirty="0"/>
              <a:t>The third load is sent to the MU.</a:t>
            </a:r>
            <a:endParaRPr lang="en-US"/>
          </a:p>
          <a:p>
            <a:pPr marL="0" indent="0">
              <a:buNone/>
            </a:pPr>
            <a:r>
              <a:rPr lang="en-US" sz="1600" dirty="0"/>
              <a:t>We get the results of the BNEZ instruction from the ALU: prediction incorrect. </a:t>
            </a:r>
          </a:p>
        </p:txBody>
      </p:sp>
      <p:sp>
        <p:nvSpPr>
          <p:cNvPr id="6" name="TextBox 5">
            <a:extLst>
              <a:ext uri="{FF2B5EF4-FFF2-40B4-BE49-F238E27FC236}">
                <a16:creationId xmlns:a16="http://schemas.microsoft.com/office/drawing/2014/main" id="{6C5E8BAA-F51F-CA6F-0ABE-4B8F9DAFF8C4}"/>
              </a:ext>
            </a:extLst>
          </p:cNvPr>
          <p:cNvSpPr txBox="1"/>
          <p:nvPr/>
        </p:nvSpPr>
        <p:spPr>
          <a:xfrm>
            <a:off x="4810698" y="584425"/>
            <a:ext cx="2511845" cy="369332"/>
          </a:xfrm>
          <a:prstGeom prst="rect">
            <a:avLst/>
          </a:prstGeom>
          <a:noFill/>
          <a:ln w="12700">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t>Inst. Queue.</a:t>
            </a:r>
            <a:endParaRPr lang="en-US"/>
          </a:p>
        </p:txBody>
      </p:sp>
      <p:sp>
        <p:nvSpPr>
          <p:cNvPr id="7" name="TextBox 6">
            <a:extLst>
              <a:ext uri="{FF2B5EF4-FFF2-40B4-BE49-F238E27FC236}">
                <a16:creationId xmlns:a16="http://schemas.microsoft.com/office/drawing/2014/main" id="{0D32EC4E-0DCC-1C3A-B252-A96A9D206210}"/>
              </a:ext>
            </a:extLst>
          </p:cNvPr>
          <p:cNvSpPr txBox="1"/>
          <p:nvPr/>
        </p:nvSpPr>
        <p:spPr>
          <a:xfrm>
            <a:off x="8382629" y="97126"/>
            <a:ext cx="2511845" cy="369332"/>
          </a:xfrm>
          <a:prstGeom prst="rect">
            <a:avLst/>
          </a:prstGeom>
          <a:noFill/>
          <a:ln w="12700">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t>Reorder Buffer</a:t>
            </a:r>
          </a:p>
        </p:txBody>
      </p:sp>
      <p:sp>
        <p:nvSpPr>
          <p:cNvPr id="9" name="TextBox 8">
            <a:extLst>
              <a:ext uri="{FF2B5EF4-FFF2-40B4-BE49-F238E27FC236}">
                <a16:creationId xmlns:a16="http://schemas.microsoft.com/office/drawing/2014/main" id="{931332E7-3C3E-036E-5F54-63B1ECAC2176}"/>
              </a:ext>
            </a:extLst>
          </p:cNvPr>
          <p:cNvSpPr txBox="1"/>
          <p:nvPr/>
        </p:nvSpPr>
        <p:spPr>
          <a:xfrm>
            <a:off x="10095438" y="2984703"/>
            <a:ext cx="1631945" cy="369332"/>
          </a:xfrm>
          <a:prstGeom prst="rect">
            <a:avLst/>
          </a:prstGeom>
          <a:noFill/>
          <a:ln w="12700">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t>Registers</a:t>
            </a:r>
          </a:p>
        </p:txBody>
      </p:sp>
      <p:sp>
        <p:nvSpPr>
          <p:cNvPr id="10" name="TextBox 9">
            <a:extLst>
              <a:ext uri="{FF2B5EF4-FFF2-40B4-BE49-F238E27FC236}">
                <a16:creationId xmlns:a16="http://schemas.microsoft.com/office/drawing/2014/main" id="{4B5E5545-4CB2-D336-7A3A-711701F5FE3E}"/>
              </a:ext>
            </a:extLst>
          </p:cNvPr>
          <p:cNvSpPr txBox="1"/>
          <p:nvPr/>
        </p:nvSpPr>
        <p:spPr>
          <a:xfrm>
            <a:off x="991543" y="3867020"/>
            <a:ext cx="1358819" cy="369332"/>
          </a:xfrm>
          <a:prstGeom prst="rect">
            <a:avLst/>
          </a:prstGeom>
          <a:noFill/>
          <a:ln w="12700">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t>Load Buffer</a:t>
            </a:r>
          </a:p>
        </p:txBody>
      </p:sp>
      <p:sp>
        <p:nvSpPr>
          <p:cNvPr id="11" name="TextBox 10">
            <a:extLst>
              <a:ext uri="{FF2B5EF4-FFF2-40B4-BE49-F238E27FC236}">
                <a16:creationId xmlns:a16="http://schemas.microsoft.com/office/drawing/2014/main" id="{D9FCF587-9369-BFEB-ABA0-6BE56803F319}"/>
              </a:ext>
            </a:extLst>
          </p:cNvPr>
          <p:cNvSpPr txBox="1"/>
          <p:nvPr/>
        </p:nvSpPr>
        <p:spPr>
          <a:xfrm>
            <a:off x="2986782" y="3836941"/>
            <a:ext cx="2912896" cy="369332"/>
          </a:xfrm>
          <a:prstGeom prst="rect">
            <a:avLst/>
          </a:prstGeom>
          <a:noFill/>
          <a:ln w="12700">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t> Reservation Station (FP)</a:t>
            </a:r>
          </a:p>
        </p:txBody>
      </p:sp>
      <p:sp>
        <p:nvSpPr>
          <p:cNvPr id="12" name="TextBox 11">
            <a:extLst>
              <a:ext uri="{FF2B5EF4-FFF2-40B4-BE49-F238E27FC236}">
                <a16:creationId xmlns:a16="http://schemas.microsoft.com/office/drawing/2014/main" id="{C6FB5E71-0098-85BA-A33C-9E902F340761}"/>
              </a:ext>
            </a:extLst>
          </p:cNvPr>
          <p:cNvSpPr txBox="1"/>
          <p:nvPr/>
        </p:nvSpPr>
        <p:spPr>
          <a:xfrm>
            <a:off x="6475939" y="3816888"/>
            <a:ext cx="2722397" cy="369332"/>
          </a:xfrm>
          <a:prstGeom prst="rect">
            <a:avLst/>
          </a:prstGeom>
          <a:noFill/>
          <a:ln w="12700">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t>Reservation Station (Int)</a:t>
            </a:r>
          </a:p>
        </p:txBody>
      </p:sp>
      <p:sp>
        <p:nvSpPr>
          <p:cNvPr id="13" name="Arrow: Left-Right 12">
            <a:extLst>
              <a:ext uri="{FF2B5EF4-FFF2-40B4-BE49-F238E27FC236}">
                <a16:creationId xmlns:a16="http://schemas.microsoft.com/office/drawing/2014/main" id="{5E90254F-8CC3-0821-00D5-1DDC6F1FF062}"/>
              </a:ext>
            </a:extLst>
          </p:cNvPr>
          <p:cNvSpPr/>
          <p:nvPr/>
        </p:nvSpPr>
        <p:spPr>
          <a:xfrm>
            <a:off x="300789" y="6167033"/>
            <a:ext cx="11794933" cy="560625"/>
          </a:xfrm>
          <a:prstGeom prst="leftRightArrow">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Common Data Bus</a:t>
            </a:r>
          </a:p>
        </p:txBody>
      </p:sp>
      <p:graphicFrame>
        <p:nvGraphicFramePr>
          <p:cNvPr id="15" name="Table 14">
            <a:extLst>
              <a:ext uri="{FF2B5EF4-FFF2-40B4-BE49-F238E27FC236}">
                <a16:creationId xmlns:a16="http://schemas.microsoft.com/office/drawing/2014/main" id="{80D39AE2-2E26-4F18-EEF8-617C9B667B75}"/>
              </a:ext>
            </a:extLst>
          </p:cNvPr>
          <p:cNvGraphicFramePr>
            <a:graphicFrameLocks noGrp="1"/>
          </p:cNvGraphicFramePr>
          <p:nvPr>
            <p:extLst>
              <p:ext uri="{D42A27DB-BD31-4B8C-83A1-F6EECF244321}">
                <p14:modId xmlns:p14="http://schemas.microsoft.com/office/powerpoint/2010/main" val="1687731723"/>
              </p:ext>
            </p:extLst>
          </p:nvPr>
        </p:nvGraphicFramePr>
        <p:xfrm>
          <a:off x="988996" y="4261665"/>
          <a:ext cx="1353552" cy="1097280"/>
        </p:xfrm>
        <a:graphic>
          <a:graphicData uri="http://schemas.openxmlformats.org/drawingml/2006/table">
            <a:tbl>
              <a:tblPr firstRow="1" bandRow="1">
                <a:tableStyleId>{5940675A-B579-460E-94D1-54222C63F5DA}</a:tableStyleId>
              </a:tblPr>
              <a:tblGrid>
                <a:gridCol w="676776">
                  <a:extLst>
                    <a:ext uri="{9D8B030D-6E8A-4147-A177-3AD203B41FA5}">
                      <a16:colId xmlns:a16="http://schemas.microsoft.com/office/drawing/2014/main" val="2447277747"/>
                    </a:ext>
                  </a:extLst>
                </a:gridCol>
                <a:gridCol w="676776">
                  <a:extLst>
                    <a:ext uri="{9D8B030D-6E8A-4147-A177-3AD203B41FA5}">
                      <a16:colId xmlns:a16="http://schemas.microsoft.com/office/drawing/2014/main" val="3543431547"/>
                    </a:ext>
                  </a:extLst>
                </a:gridCol>
              </a:tblGrid>
              <a:tr h="270710">
                <a:tc>
                  <a:txBody>
                    <a:bodyPr/>
                    <a:lstStyle/>
                    <a:p>
                      <a:pPr algn="ctr"/>
                      <a:endParaRPr lang="en-US" sz="1200" dirty="0">
                        <a:latin typeface="Arial"/>
                      </a:endParaRPr>
                    </a:p>
                  </a:txBody>
                  <a:tcPr/>
                </a:tc>
                <a:tc>
                  <a:txBody>
                    <a:bodyPr/>
                    <a:lstStyle/>
                    <a:p>
                      <a:pPr lvl="0" algn="ctr">
                        <a:buNone/>
                      </a:pPr>
                      <a:endParaRPr lang="en-US" sz="1200" dirty="0">
                        <a:latin typeface="Arial"/>
                      </a:endParaRPr>
                    </a:p>
                  </a:txBody>
                  <a:tcPr/>
                </a:tc>
                <a:extLst>
                  <a:ext uri="{0D108BD9-81ED-4DB2-BD59-A6C34878D82A}">
                    <a16:rowId xmlns:a16="http://schemas.microsoft.com/office/drawing/2014/main" val="1837699999"/>
                  </a:ext>
                </a:extLst>
              </a:tr>
              <a:tr h="0">
                <a:tc>
                  <a:txBody>
                    <a:bodyPr/>
                    <a:lstStyle/>
                    <a:p>
                      <a:pPr lvl="0" algn="ctr">
                        <a:buNone/>
                      </a:pPr>
                      <a:endParaRPr lang="en-US" sz="1200" dirty="0" err="1">
                        <a:latin typeface="Arial"/>
                      </a:endParaRPr>
                    </a:p>
                  </a:txBody>
                  <a:tcPr/>
                </a:tc>
                <a:tc>
                  <a:txBody>
                    <a:bodyPr/>
                    <a:lstStyle/>
                    <a:p>
                      <a:pPr lvl="0" algn="ctr">
                        <a:buNone/>
                      </a:pPr>
                      <a:endParaRPr lang="en-US" sz="1200" dirty="0">
                        <a:latin typeface="Arial"/>
                      </a:endParaRPr>
                    </a:p>
                  </a:txBody>
                  <a:tcPr/>
                </a:tc>
                <a:extLst>
                  <a:ext uri="{0D108BD9-81ED-4DB2-BD59-A6C34878D82A}">
                    <a16:rowId xmlns:a16="http://schemas.microsoft.com/office/drawing/2014/main" val="313986062"/>
                  </a:ext>
                </a:extLst>
              </a:tr>
              <a:tr h="0">
                <a:tc>
                  <a:txBody>
                    <a:bodyPr/>
                    <a:lstStyle/>
                    <a:p>
                      <a:pPr lvl="0" algn="ctr">
                        <a:buNone/>
                      </a:pPr>
                      <a:endParaRPr lang="en-US" sz="1200" dirty="0" err="1">
                        <a:latin typeface="Arial"/>
                      </a:endParaRPr>
                    </a:p>
                  </a:txBody>
                  <a:tcPr/>
                </a:tc>
                <a:tc>
                  <a:txBody>
                    <a:bodyPr/>
                    <a:lstStyle/>
                    <a:p>
                      <a:pPr lvl="0" algn="ctr">
                        <a:buNone/>
                      </a:pPr>
                      <a:endParaRPr lang="en-US" sz="1200" dirty="0">
                        <a:latin typeface="Arial"/>
                      </a:endParaRPr>
                    </a:p>
                  </a:txBody>
                  <a:tcPr/>
                </a:tc>
                <a:extLst>
                  <a:ext uri="{0D108BD9-81ED-4DB2-BD59-A6C34878D82A}">
                    <a16:rowId xmlns:a16="http://schemas.microsoft.com/office/drawing/2014/main" val="1009846468"/>
                  </a:ext>
                </a:extLst>
              </a:tr>
              <a:tr h="0">
                <a:tc>
                  <a:txBody>
                    <a:bodyPr/>
                    <a:lstStyle/>
                    <a:p>
                      <a:pPr lvl="0" algn="ctr">
                        <a:buNone/>
                      </a:pPr>
                      <a:endParaRPr lang="en-US" sz="1200" dirty="0" err="1">
                        <a:latin typeface="Arial"/>
                      </a:endParaRPr>
                    </a:p>
                  </a:txBody>
                  <a:tcPr/>
                </a:tc>
                <a:tc>
                  <a:txBody>
                    <a:bodyPr/>
                    <a:lstStyle/>
                    <a:p>
                      <a:pPr lvl="0" algn="ctr">
                        <a:buNone/>
                      </a:pPr>
                      <a:endParaRPr lang="en-US" sz="1200" dirty="0">
                        <a:latin typeface="Arial"/>
                      </a:endParaRPr>
                    </a:p>
                  </a:txBody>
                  <a:tcPr/>
                </a:tc>
                <a:extLst>
                  <a:ext uri="{0D108BD9-81ED-4DB2-BD59-A6C34878D82A}">
                    <a16:rowId xmlns:a16="http://schemas.microsoft.com/office/drawing/2014/main" val="2824610415"/>
                  </a:ext>
                </a:extLst>
              </a:tr>
            </a:tbl>
          </a:graphicData>
        </a:graphic>
      </p:graphicFrame>
      <p:graphicFrame>
        <p:nvGraphicFramePr>
          <p:cNvPr id="16" name="Table 15">
            <a:extLst>
              <a:ext uri="{FF2B5EF4-FFF2-40B4-BE49-F238E27FC236}">
                <a16:creationId xmlns:a16="http://schemas.microsoft.com/office/drawing/2014/main" id="{62BBED78-0054-B915-C2A3-7CBA463B3764}"/>
              </a:ext>
            </a:extLst>
          </p:cNvPr>
          <p:cNvGraphicFramePr>
            <a:graphicFrameLocks noGrp="1"/>
          </p:cNvGraphicFramePr>
          <p:nvPr>
            <p:extLst>
              <p:ext uri="{D42A27DB-BD31-4B8C-83A1-F6EECF244321}">
                <p14:modId xmlns:p14="http://schemas.microsoft.com/office/powerpoint/2010/main" val="122102193"/>
              </p:ext>
            </p:extLst>
          </p:nvPr>
        </p:nvGraphicFramePr>
        <p:xfrm>
          <a:off x="2984233" y="4211534"/>
          <a:ext cx="2897604" cy="822960"/>
        </p:xfrm>
        <a:graphic>
          <a:graphicData uri="http://schemas.openxmlformats.org/drawingml/2006/table">
            <a:tbl>
              <a:tblPr firstRow="1" bandRow="1">
                <a:tableStyleId>{5940675A-B579-460E-94D1-54222C63F5DA}</a:tableStyleId>
              </a:tblPr>
              <a:tblGrid>
                <a:gridCol w="724401">
                  <a:extLst>
                    <a:ext uri="{9D8B030D-6E8A-4147-A177-3AD203B41FA5}">
                      <a16:colId xmlns:a16="http://schemas.microsoft.com/office/drawing/2014/main" val="3195577250"/>
                    </a:ext>
                  </a:extLst>
                </a:gridCol>
                <a:gridCol w="724401">
                  <a:extLst>
                    <a:ext uri="{9D8B030D-6E8A-4147-A177-3AD203B41FA5}">
                      <a16:colId xmlns:a16="http://schemas.microsoft.com/office/drawing/2014/main" val="3868833308"/>
                    </a:ext>
                  </a:extLst>
                </a:gridCol>
                <a:gridCol w="724401">
                  <a:extLst>
                    <a:ext uri="{9D8B030D-6E8A-4147-A177-3AD203B41FA5}">
                      <a16:colId xmlns:a16="http://schemas.microsoft.com/office/drawing/2014/main" val="3497778932"/>
                    </a:ext>
                  </a:extLst>
                </a:gridCol>
                <a:gridCol w="724401">
                  <a:extLst>
                    <a:ext uri="{9D8B030D-6E8A-4147-A177-3AD203B41FA5}">
                      <a16:colId xmlns:a16="http://schemas.microsoft.com/office/drawing/2014/main" val="3422580235"/>
                    </a:ext>
                  </a:extLst>
                </a:gridCol>
              </a:tblGrid>
              <a:tr h="123546">
                <a:tc>
                  <a:txBody>
                    <a:bodyPr/>
                    <a:lstStyle/>
                    <a:p>
                      <a:pPr algn="ctr"/>
                      <a:r>
                        <a:rPr lang="en-US" sz="1200" dirty="0">
                          <a:latin typeface="Arial"/>
                        </a:rPr>
                        <a:t>FMUL</a:t>
                      </a:r>
                    </a:p>
                  </a:txBody>
                  <a:tcPr/>
                </a:tc>
                <a:tc>
                  <a:txBody>
                    <a:bodyPr/>
                    <a:lstStyle/>
                    <a:p>
                      <a:pPr lvl="0" algn="ctr">
                        <a:buNone/>
                      </a:pPr>
                      <a:r>
                        <a:rPr lang="en-US" sz="1200" dirty="0">
                          <a:latin typeface="Arial"/>
                        </a:rPr>
                        <a:t>ROB4</a:t>
                      </a:r>
                    </a:p>
                  </a:txBody>
                  <a:tcPr/>
                </a:tc>
                <a:tc>
                  <a:txBody>
                    <a:bodyPr/>
                    <a:lstStyle/>
                    <a:p>
                      <a:pPr lvl="0" algn="ctr">
                        <a:buNone/>
                      </a:pPr>
                      <a:r>
                        <a:rPr lang="en-US" sz="1200" dirty="0">
                          <a:latin typeface="Arial"/>
                        </a:rPr>
                        <a:t>2</a:t>
                      </a:r>
                    </a:p>
                  </a:txBody>
                  <a:tcPr/>
                </a:tc>
                <a:tc>
                  <a:txBody>
                    <a:bodyPr/>
                    <a:lstStyle/>
                    <a:p>
                      <a:pPr lvl="0" algn="ctr">
                        <a:buNone/>
                      </a:pPr>
                      <a:r>
                        <a:rPr lang="en-US" sz="1200" dirty="0">
                          <a:latin typeface="Arial"/>
                        </a:rPr>
                        <a:t>ROB5</a:t>
                      </a:r>
                    </a:p>
                  </a:txBody>
                  <a:tcPr/>
                </a:tc>
                <a:extLst>
                  <a:ext uri="{0D108BD9-81ED-4DB2-BD59-A6C34878D82A}">
                    <a16:rowId xmlns:a16="http://schemas.microsoft.com/office/drawing/2014/main" val="3558929166"/>
                  </a:ext>
                </a:extLst>
              </a:tr>
              <a:tr h="123546">
                <a:tc>
                  <a:txBody>
                    <a:bodyPr/>
                    <a:lstStyle/>
                    <a:p>
                      <a:pPr algn="ctr"/>
                      <a:endParaRPr lang="en-US" sz="1200" dirty="0" err="1">
                        <a:latin typeface="Arial"/>
                      </a:endParaRPr>
                    </a:p>
                  </a:txBody>
                  <a:tcPr/>
                </a:tc>
                <a:tc>
                  <a:txBody>
                    <a:bodyPr/>
                    <a:lstStyle/>
                    <a:p>
                      <a:pPr lvl="0" algn="ctr">
                        <a:buNone/>
                      </a:pPr>
                      <a:endParaRPr lang="en-US" sz="1200" dirty="0">
                        <a:latin typeface="Arial"/>
                      </a:endParaRPr>
                    </a:p>
                  </a:txBody>
                  <a:tcPr/>
                </a:tc>
                <a:tc>
                  <a:txBody>
                    <a:bodyPr/>
                    <a:lstStyle/>
                    <a:p>
                      <a:pPr lvl="0" algn="ctr">
                        <a:buNone/>
                      </a:pPr>
                      <a:endParaRPr lang="en-US" sz="1200" dirty="0">
                        <a:latin typeface="Arial"/>
                      </a:endParaRPr>
                    </a:p>
                  </a:txBody>
                  <a:tcPr/>
                </a:tc>
                <a:tc>
                  <a:txBody>
                    <a:bodyPr/>
                    <a:lstStyle/>
                    <a:p>
                      <a:pPr lvl="0" algn="ctr">
                        <a:buNone/>
                      </a:pPr>
                      <a:endParaRPr lang="en-US" sz="1200" dirty="0">
                        <a:latin typeface="Arial"/>
                      </a:endParaRPr>
                    </a:p>
                  </a:txBody>
                  <a:tcPr/>
                </a:tc>
                <a:extLst>
                  <a:ext uri="{0D108BD9-81ED-4DB2-BD59-A6C34878D82A}">
                    <a16:rowId xmlns:a16="http://schemas.microsoft.com/office/drawing/2014/main" val="2748695123"/>
                  </a:ext>
                </a:extLst>
              </a:tr>
              <a:tr h="123546">
                <a:tc>
                  <a:txBody>
                    <a:bodyPr/>
                    <a:lstStyle/>
                    <a:p>
                      <a:pPr algn="ctr"/>
                      <a:endParaRPr lang="en-US" sz="1200" dirty="0" err="1">
                        <a:latin typeface="Arial"/>
                      </a:endParaRPr>
                    </a:p>
                  </a:txBody>
                  <a:tcPr/>
                </a:tc>
                <a:tc>
                  <a:txBody>
                    <a:bodyPr/>
                    <a:lstStyle/>
                    <a:p>
                      <a:pPr lvl="0" algn="ctr">
                        <a:buNone/>
                      </a:pPr>
                      <a:endParaRPr lang="en-US" sz="1200" dirty="0">
                        <a:latin typeface="Arial"/>
                      </a:endParaRPr>
                    </a:p>
                  </a:txBody>
                  <a:tcPr/>
                </a:tc>
                <a:tc>
                  <a:txBody>
                    <a:bodyPr/>
                    <a:lstStyle/>
                    <a:p>
                      <a:pPr lvl="0" algn="ctr">
                        <a:buNone/>
                      </a:pPr>
                      <a:endParaRPr lang="en-US" sz="1200" dirty="0">
                        <a:latin typeface="Arial"/>
                      </a:endParaRPr>
                    </a:p>
                  </a:txBody>
                  <a:tcPr/>
                </a:tc>
                <a:tc>
                  <a:txBody>
                    <a:bodyPr/>
                    <a:lstStyle/>
                    <a:p>
                      <a:pPr lvl="0" algn="ctr">
                        <a:buNone/>
                      </a:pPr>
                      <a:endParaRPr lang="en-US" sz="1200" dirty="0">
                        <a:latin typeface="Arial"/>
                      </a:endParaRPr>
                    </a:p>
                  </a:txBody>
                  <a:tcPr/>
                </a:tc>
                <a:extLst>
                  <a:ext uri="{0D108BD9-81ED-4DB2-BD59-A6C34878D82A}">
                    <a16:rowId xmlns:a16="http://schemas.microsoft.com/office/drawing/2014/main" val="2981881640"/>
                  </a:ext>
                </a:extLst>
              </a:tr>
            </a:tbl>
          </a:graphicData>
        </a:graphic>
      </p:graphicFrame>
      <p:graphicFrame>
        <p:nvGraphicFramePr>
          <p:cNvPr id="17" name="Table 16">
            <a:extLst>
              <a:ext uri="{FF2B5EF4-FFF2-40B4-BE49-F238E27FC236}">
                <a16:creationId xmlns:a16="http://schemas.microsoft.com/office/drawing/2014/main" id="{82231CD5-2552-6709-9B22-0B37C6F319B7}"/>
              </a:ext>
            </a:extLst>
          </p:cNvPr>
          <p:cNvGraphicFramePr>
            <a:graphicFrameLocks noGrp="1"/>
          </p:cNvGraphicFramePr>
          <p:nvPr>
            <p:extLst>
              <p:ext uri="{D42A27DB-BD31-4B8C-83A1-F6EECF244321}">
                <p14:modId xmlns:p14="http://schemas.microsoft.com/office/powerpoint/2010/main" val="1447296627"/>
              </p:ext>
            </p:extLst>
          </p:nvPr>
        </p:nvGraphicFramePr>
        <p:xfrm>
          <a:off x="4809022" y="952981"/>
          <a:ext cx="2513774" cy="1645920"/>
        </p:xfrm>
        <a:graphic>
          <a:graphicData uri="http://schemas.openxmlformats.org/drawingml/2006/table">
            <a:tbl>
              <a:tblPr firstRow="1" bandRow="1">
                <a:tableStyleId>{5940675A-B579-460E-94D1-54222C63F5DA}</a:tableStyleId>
              </a:tblPr>
              <a:tblGrid>
                <a:gridCol w="2513774">
                  <a:extLst>
                    <a:ext uri="{9D8B030D-6E8A-4147-A177-3AD203B41FA5}">
                      <a16:colId xmlns:a16="http://schemas.microsoft.com/office/drawing/2014/main" val="2178331882"/>
                    </a:ext>
                  </a:extLst>
                </a:gridCol>
              </a:tblGrid>
              <a:tr h="184980">
                <a:tc>
                  <a:txBody>
                    <a:bodyPr/>
                    <a:lstStyle/>
                    <a:p>
                      <a:pPr lvl="0" algn="ctr">
                        <a:buNone/>
                      </a:pPr>
                      <a:r>
                        <a:rPr lang="en-US" sz="1200" b="0" i="0" u="none" strike="noStrike" noProof="0" dirty="0" err="1">
                          <a:solidFill>
                            <a:srgbClr val="000000"/>
                          </a:solidFill>
                          <a:latin typeface="Courier New"/>
                        </a:rPr>
                        <a:t>fsw</a:t>
                      </a:r>
                      <a:r>
                        <a:rPr lang="en-US" sz="1200" b="0" i="0" u="none" strike="noStrike" noProof="0" dirty="0">
                          <a:solidFill>
                            <a:srgbClr val="000000"/>
                          </a:solidFill>
                          <a:latin typeface="Courier New"/>
                        </a:rPr>
                        <a:t> f2, -4(t0)</a:t>
                      </a:r>
                      <a:endParaRPr lang="en-US" dirty="0"/>
                    </a:p>
                  </a:txBody>
                  <a:tcPr/>
                </a:tc>
                <a:extLst>
                  <a:ext uri="{0D108BD9-81ED-4DB2-BD59-A6C34878D82A}">
                    <a16:rowId xmlns:a16="http://schemas.microsoft.com/office/drawing/2014/main" val="49523531"/>
                  </a:ext>
                </a:extLst>
              </a:tr>
              <a:tr h="184980">
                <a:tc>
                  <a:txBody>
                    <a:bodyPr/>
                    <a:lstStyle/>
                    <a:p>
                      <a:pPr lvl="0" algn="ctr">
                        <a:buNone/>
                      </a:pPr>
                      <a:r>
                        <a:rPr lang="en-US" sz="1200" b="0" i="0" u="none" strike="noStrike" noProof="0" dirty="0" err="1">
                          <a:solidFill>
                            <a:srgbClr val="000000"/>
                          </a:solidFill>
                          <a:latin typeface="Courier New"/>
                        </a:rPr>
                        <a:t>fmul.s</a:t>
                      </a:r>
                      <a:r>
                        <a:rPr lang="en-US" sz="1200" b="0" i="0" u="none" strike="noStrike" noProof="0" dirty="0">
                          <a:solidFill>
                            <a:srgbClr val="000000"/>
                          </a:solidFill>
                          <a:latin typeface="Courier New"/>
                        </a:rPr>
                        <a:t> f2, f1, f0</a:t>
                      </a:r>
                      <a:endParaRPr lang="en-US" dirty="0"/>
                    </a:p>
                  </a:txBody>
                  <a:tcPr/>
                </a:tc>
                <a:extLst>
                  <a:ext uri="{0D108BD9-81ED-4DB2-BD59-A6C34878D82A}">
                    <a16:rowId xmlns:a16="http://schemas.microsoft.com/office/drawing/2014/main" val="1455548914"/>
                  </a:ext>
                </a:extLst>
              </a:tr>
              <a:tr h="184980">
                <a:tc>
                  <a:txBody>
                    <a:bodyPr/>
                    <a:lstStyle/>
                    <a:p>
                      <a:pPr lvl="0" algn="ctr">
                        <a:buNone/>
                      </a:pPr>
                      <a:r>
                        <a:rPr lang="en-US" sz="1200" b="0" i="0" u="none" strike="noStrike" noProof="0" dirty="0" err="1">
                          <a:solidFill>
                            <a:srgbClr val="000000"/>
                          </a:solidFill>
                          <a:latin typeface="Courier New"/>
                        </a:rPr>
                        <a:t>flw</a:t>
                      </a:r>
                      <a:r>
                        <a:rPr lang="en-US" sz="1200" b="0" i="0" u="none" strike="noStrike" noProof="0" dirty="0">
                          <a:solidFill>
                            <a:srgbClr val="000000"/>
                          </a:solidFill>
                          <a:latin typeface="Courier New"/>
                        </a:rPr>
                        <a:t> f1, -4(t0)</a:t>
                      </a:r>
                      <a:endParaRPr lang="en-US" dirty="0"/>
                    </a:p>
                  </a:txBody>
                  <a:tcPr/>
                </a:tc>
                <a:extLst>
                  <a:ext uri="{0D108BD9-81ED-4DB2-BD59-A6C34878D82A}">
                    <a16:rowId xmlns:a16="http://schemas.microsoft.com/office/drawing/2014/main" val="1422571421"/>
                  </a:ext>
                </a:extLst>
              </a:tr>
              <a:tr h="184980">
                <a:tc>
                  <a:txBody>
                    <a:bodyPr/>
                    <a:lstStyle/>
                    <a:p>
                      <a:pPr lvl="0" algn="ctr">
                        <a:buNone/>
                      </a:pPr>
                      <a:r>
                        <a:rPr lang="en-US" sz="1200" b="0" i="0" u="none" strike="noStrike" noProof="0" dirty="0" err="1">
                          <a:solidFill>
                            <a:srgbClr val="000000"/>
                          </a:solidFill>
                          <a:latin typeface="Courier New"/>
                        </a:rPr>
                        <a:t>bnez</a:t>
                      </a:r>
                      <a:r>
                        <a:rPr lang="en-US" sz="1200" b="0" i="0" u="none" strike="noStrike" noProof="0" dirty="0">
                          <a:solidFill>
                            <a:srgbClr val="000000"/>
                          </a:solidFill>
                          <a:latin typeface="Courier New"/>
                        </a:rPr>
                        <a:t> t0, loop</a:t>
                      </a:r>
                      <a:endParaRPr lang="en-US" dirty="0"/>
                    </a:p>
                  </a:txBody>
                  <a:tcPr/>
                </a:tc>
                <a:extLst>
                  <a:ext uri="{0D108BD9-81ED-4DB2-BD59-A6C34878D82A}">
                    <a16:rowId xmlns:a16="http://schemas.microsoft.com/office/drawing/2014/main" val="2533791750"/>
                  </a:ext>
                </a:extLst>
              </a:tr>
              <a:tr h="184980">
                <a:tc>
                  <a:txBody>
                    <a:bodyPr/>
                    <a:lstStyle/>
                    <a:p>
                      <a:pPr lvl="0" algn="ctr">
                        <a:buNone/>
                      </a:pPr>
                      <a:r>
                        <a:rPr lang="en-US" sz="1200" b="0" i="0" u="none" strike="noStrike" noProof="0" dirty="0" err="1">
                          <a:solidFill>
                            <a:srgbClr val="000000"/>
                          </a:solidFill>
                          <a:latin typeface="Courier New"/>
                        </a:rPr>
                        <a:t>addi</a:t>
                      </a:r>
                      <a:r>
                        <a:rPr lang="en-US" sz="1200" b="0" i="0" u="none" strike="noStrike" noProof="0" dirty="0">
                          <a:solidFill>
                            <a:srgbClr val="000000"/>
                          </a:solidFill>
                          <a:latin typeface="Courier New"/>
                        </a:rPr>
                        <a:t> t0, t0, -4</a:t>
                      </a:r>
                      <a:endParaRPr lang="en-US" dirty="0"/>
                    </a:p>
                  </a:txBody>
                  <a:tcPr/>
                </a:tc>
                <a:extLst>
                  <a:ext uri="{0D108BD9-81ED-4DB2-BD59-A6C34878D82A}">
                    <a16:rowId xmlns:a16="http://schemas.microsoft.com/office/drawing/2014/main" val="258681845"/>
                  </a:ext>
                </a:extLst>
              </a:tr>
              <a:tr h="184980">
                <a:tc>
                  <a:txBody>
                    <a:bodyPr/>
                    <a:lstStyle/>
                    <a:p>
                      <a:pPr lvl="0" algn="ctr">
                        <a:buNone/>
                      </a:pPr>
                      <a:r>
                        <a:rPr lang="en-US" sz="1200" b="0" i="0" u="none" strike="noStrike" noProof="0" dirty="0" err="1">
                          <a:solidFill>
                            <a:srgbClr val="000000"/>
                          </a:solidFill>
                          <a:latin typeface="Courier New"/>
                        </a:rPr>
                        <a:t>fsw</a:t>
                      </a:r>
                      <a:r>
                        <a:rPr lang="en-US" sz="1200" b="0" i="0" u="none" strike="noStrike" noProof="0" dirty="0">
                          <a:solidFill>
                            <a:srgbClr val="000000"/>
                          </a:solidFill>
                          <a:latin typeface="Courier New"/>
                        </a:rPr>
                        <a:t> f2, -4(t0)</a:t>
                      </a:r>
                      <a:endParaRPr lang="en-US" dirty="0"/>
                    </a:p>
                  </a:txBody>
                  <a:tcPr/>
                </a:tc>
                <a:extLst>
                  <a:ext uri="{0D108BD9-81ED-4DB2-BD59-A6C34878D82A}">
                    <a16:rowId xmlns:a16="http://schemas.microsoft.com/office/drawing/2014/main" val="3403941772"/>
                  </a:ext>
                </a:extLst>
              </a:tr>
            </a:tbl>
          </a:graphicData>
        </a:graphic>
      </p:graphicFrame>
      <p:graphicFrame>
        <p:nvGraphicFramePr>
          <p:cNvPr id="18" name="Table 17">
            <a:extLst>
              <a:ext uri="{FF2B5EF4-FFF2-40B4-BE49-F238E27FC236}">
                <a16:creationId xmlns:a16="http://schemas.microsoft.com/office/drawing/2014/main" id="{2259FBBE-E3A0-9F25-8943-9D648E958C78}"/>
              </a:ext>
            </a:extLst>
          </p:cNvPr>
          <p:cNvGraphicFramePr>
            <a:graphicFrameLocks noGrp="1"/>
          </p:cNvGraphicFramePr>
          <p:nvPr>
            <p:extLst>
              <p:ext uri="{D42A27DB-BD31-4B8C-83A1-F6EECF244321}">
                <p14:modId xmlns:p14="http://schemas.microsoft.com/office/powerpoint/2010/main" val="1798770078"/>
              </p:ext>
            </p:extLst>
          </p:nvPr>
        </p:nvGraphicFramePr>
        <p:xfrm>
          <a:off x="8389263" y="471717"/>
          <a:ext cx="2506574" cy="1645920"/>
        </p:xfrm>
        <a:graphic>
          <a:graphicData uri="http://schemas.openxmlformats.org/drawingml/2006/table">
            <a:tbl>
              <a:tblPr firstRow="1" bandRow="1">
                <a:tableStyleId>{5940675A-B579-460E-94D1-54222C63F5DA}</a:tableStyleId>
              </a:tblPr>
              <a:tblGrid>
                <a:gridCol w="350919">
                  <a:extLst>
                    <a:ext uri="{9D8B030D-6E8A-4147-A177-3AD203B41FA5}">
                      <a16:colId xmlns:a16="http://schemas.microsoft.com/office/drawing/2014/main" val="2178331882"/>
                    </a:ext>
                  </a:extLst>
                </a:gridCol>
                <a:gridCol w="631657">
                  <a:extLst>
                    <a:ext uri="{9D8B030D-6E8A-4147-A177-3AD203B41FA5}">
                      <a16:colId xmlns:a16="http://schemas.microsoft.com/office/drawing/2014/main" val="1914369625"/>
                    </a:ext>
                  </a:extLst>
                </a:gridCol>
                <a:gridCol w="761999">
                  <a:extLst>
                    <a:ext uri="{9D8B030D-6E8A-4147-A177-3AD203B41FA5}">
                      <a16:colId xmlns:a16="http://schemas.microsoft.com/office/drawing/2014/main" val="3526426838"/>
                    </a:ext>
                  </a:extLst>
                </a:gridCol>
                <a:gridCol w="761999">
                  <a:extLst>
                    <a:ext uri="{9D8B030D-6E8A-4147-A177-3AD203B41FA5}">
                      <a16:colId xmlns:a16="http://schemas.microsoft.com/office/drawing/2014/main" val="187629775"/>
                    </a:ext>
                  </a:extLst>
                </a:gridCol>
              </a:tblGrid>
              <a:tr h="184980">
                <a:tc>
                  <a:txBody>
                    <a:bodyPr/>
                    <a:lstStyle/>
                    <a:p>
                      <a:pPr algn="ctr"/>
                      <a:r>
                        <a:rPr lang="en-US" sz="1200" dirty="0">
                          <a:latin typeface="Courier New"/>
                        </a:rPr>
                        <a:t>3</a:t>
                      </a:r>
                      <a:endParaRPr lang="en-US" sz="1200" dirty="0" err="1">
                        <a:latin typeface="Courier New"/>
                      </a:endParaRPr>
                    </a:p>
                  </a:txBody>
                  <a:tcPr/>
                </a:tc>
                <a:tc>
                  <a:txBody>
                    <a:bodyPr/>
                    <a:lstStyle/>
                    <a:p>
                      <a:pPr lvl="0" algn="ctr">
                        <a:buNone/>
                      </a:pPr>
                      <a:r>
                        <a:rPr lang="en-US" sz="1200" b="0" i="0" u="none" strike="noStrike" noProof="0" dirty="0">
                          <a:solidFill>
                            <a:srgbClr val="000000"/>
                          </a:solidFill>
                          <a:latin typeface="Courier New"/>
                        </a:rPr>
                        <a:t>BNEZ</a:t>
                      </a:r>
                      <a:endParaRPr lang="en-US" dirty="0"/>
                    </a:p>
                  </a:txBody>
                  <a:tcPr/>
                </a:tc>
                <a:tc>
                  <a:txBody>
                    <a:bodyPr/>
                    <a:lstStyle/>
                    <a:p>
                      <a:pPr lvl="0" algn="ctr">
                        <a:buNone/>
                      </a:pPr>
                      <a:r>
                        <a:rPr lang="en-US" sz="1000" b="0" i="0" u="none" strike="noStrike" noProof="0" dirty="0">
                          <a:solidFill>
                            <a:srgbClr val="000000"/>
                          </a:solidFill>
                          <a:latin typeface="Courier New"/>
                        </a:rPr>
                        <a:t>INCORRE</a:t>
                      </a:r>
                      <a:endParaRPr lang="en-US" dirty="0"/>
                    </a:p>
                  </a:txBody>
                  <a:tcPr/>
                </a:tc>
                <a:tc>
                  <a:txBody>
                    <a:bodyPr/>
                    <a:lstStyle/>
                    <a:p>
                      <a:pPr lvl="0" algn="ctr">
                        <a:buNone/>
                      </a:pPr>
                      <a:endParaRPr lang="en-US" sz="1200" dirty="0">
                        <a:latin typeface="Courier New"/>
                      </a:endParaRPr>
                    </a:p>
                  </a:txBody>
                  <a:tcPr/>
                </a:tc>
                <a:extLst>
                  <a:ext uri="{0D108BD9-81ED-4DB2-BD59-A6C34878D82A}">
                    <a16:rowId xmlns:a16="http://schemas.microsoft.com/office/drawing/2014/main" val="49523531"/>
                  </a:ext>
                </a:extLst>
              </a:tr>
              <a:tr h="184980">
                <a:tc>
                  <a:txBody>
                    <a:bodyPr/>
                    <a:lstStyle/>
                    <a:p>
                      <a:pPr algn="ctr"/>
                      <a:r>
                        <a:rPr lang="en-US" sz="1200" dirty="0">
                          <a:latin typeface="Courier New"/>
                        </a:rPr>
                        <a:t>4</a:t>
                      </a:r>
                      <a:endParaRPr lang="en-US" sz="1200" dirty="0" err="1">
                        <a:latin typeface="Courier New"/>
                      </a:endParaRPr>
                    </a:p>
                  </a:txBody>
                  <a:tcPr/>
                </a:tc>
                <a:tc>
                  <a:txBody>
                    <a:bodyPr/>
                    <a:lstStyle/>
                    <a:p>
                      <a:pPr lvl="0" algn="ctr">
                        <a:buNone/>
                      </a:pPr>
                      <a:r>
                        <a:rPr lang="en-US" sz="1200" b="0" i="0" u="none" strike="noStrike" noProof="0" dirty="0">
                          <a:solidFill>
                            <a:srgbClr val="000000"/>
                          </a:solidFill>
                          <a:latin typeface="Courier New"/>
                        </a:rPr>
                        <a:t>FLW</a:t>
                      </a:r>
                      <a:endParaRPr lang="en-US" dirty="0"/>
                    </a:p>
                  </a:txBody>
                  <a:tcPr/>
                </a:tc>
                <a:tc>
                  <a:txBody>
                    <a:bodyPr/>
                    <a:lstStyle/>
                    <a:p>
                      <a:pPr lvl="0" algn="ctr">
                        <a:buNone/>
                      </a:pPr>
                      <a:r>
                        <a:rPr lang="en-US" sz="1200" b="0" i="0" u="none" strike="noStrike" noProof="0" dirty="0">
                          <a:solidFill>
                            <a:srgbClr val="000000"/>
                          </a:solidFill>
                          <a:latin typeface="Courier New"/>
                        </a:rPr>
                        <a:t>F1</a:t>
                      </a:r>
                      <a:endParaRPr lang="en-US" dirty="0"/>
                    </a:p>
                  </a:txBody>
                  <a:tcPr/>
                </a:tc>
                <a:tc>
                  <a:txBody>
                    <a:bodyPr/>
                    <a:lstStyle/>
                    <a:p>
                      <a:pPr lvl="0" algn="ctr">
                        <a:buNone/>
                      </a:pPr>
                      <a:endParaRPr lang="en-US" sz="1000" b="0" i="0" u="none" strike="noStrike" noProof="0" dirty="0">
                        <a:solidFill>
                          <a:srgbClr val="000000"/>
                        </a:solidFill>
                        <a:latin typeface="Courier New"/>
                      </a:endParaRPr>
                    </a:p>
                  </a:txBody>
                  <a:tcPr/>
                </a:tc>
                <a:extLst>
                  <a:ext uri="{0D108BD9-81ED-4DB2-BD59-A6C34878D82A}">
                    <a16:rowId xmlns:a16="http://schemas.microsoft.com/office/drawing/2014/main" val="1455548914"/>
                  </a:ext>
                </a:extLst>
              </a:tr>
              <a:tr h="184980">
                <a:tc>
                  <a:txBody>
                    <a:bodyPr/>
                    <a:lstStyle/>
                    <a:p>
                      <a:pPr algn="ctr"/>
                      <a:r>
                        <a:rPr lang="en-US" sz="1200" dirty="0">
                          <a:latin typeface="Courier New"/>
                        </a:rPr>
                        <a:t>5</a:t>
                      </a:r>
                      <a:endParaRPr lang="en-US" sz="1200" dirty="0" err="1">
                        <a:latin typeface="Courier New"/>
                      </a:endParaRPr>
                    </a:p>
                  </a:txBody>
                  <a:tcPr/>
                </a:tc>
                <a:tc>
                  <a:txBody>
                    <a:bodyPr/>
                    <a:lstStyle/>
                    <a:p>
                      <a:pPr lvl="0" algn="ctr">
                        <a:buNone/>
                      </a:pPr>
                      <a:r>
                        <a:rPr lang="en-US" sz="1200" b="0" i="0" u="none" strike="noStrike" noProof="0" dirty="0">
                          <a:solidFill>
                            <a:srgbClr val="000000"/>
                          </a:solidFill>
                          <a:latin typeface="Courier New"/>
                        </a:rPr>
                        <a:t>FMUL</a:t>
                      </a:r>
                    </a:p>
                  </a:txBody>
                  <a:tcPr/>
                </a:tc>
                <a:tc>
                  <a:txBody>
                    <a:bodyPr/>
                    <a:lstStyle/>
                    <a:p>
                      <a:pPr lvl="0" algn="ctr">
                        <a:buNone/>
                      </a:pPr>
                      <a:r>
                        <a:rPr lang="en-US" sz="1000" b="0" i="0" u="none" strike="noStrike" noProof="0" dirty="0">
                          <a:solidFill>
                            <a:srgbClr val="000000"/>
                          </a:solidFill>
                          <a:latin typeface="Courier New"/>
                        </a:rPr>
                        <a:t>F2</a:t>
                      </a:r>
                    </a:p>
                  </a:txBody>
                  <a:tcPr/>
                </a:tc>
                <a:tc>
                  <a:txBody>
                    <a:bodyPr/>
                    <a:lstStyle/>
                    <a:p>
                      <a:pPr lvl="0" algn="ctr">
                        <a:buNone/>
                      </a:pPr>
                      <a:endParaRPr lang="en-US" sz="1000" b="0" i="0" u="none" strike="noStrike" noProof="0" dirty="0">
                        <a:solidFill>
                          <a:srgbClr val="000000"/>
                        </a:solidFill>
                        <a:latin typeface="Courier New"/>
                      </a:endParaRPr>
                    </a:p>
                  </a:txBody>
                  <a:tcPr/>
                </a:tc>
                <a:extLst>
                  <a:ext uri="{0D108BD9-81ED-4DB2-BD59-A6C34878D82A}">
                    <a16:rowId xmlns:a16="http://schemas.microsoft.com/office/drawing/2014/main" val="1422571421"/>
                  </a:ext>
                </a:extLst>
              </a:tr>
              <a:tr h="184980">
                <a:tc>
                  <a:txBody>
                    <a:bodyPr/>
                    <a:lstStyle/>
                    <a:p>
                      <a:pPr algn="ctr"/>
                      <a:r>
                        <a:rPr lang="en-US" sz="1200" dirty="0">
                          <a:latin typeface="Courier New"/>
                        </a:rPr>
                        <a:t>0</a:t>
                      </a:r>
                      <a:endParaRPr lang="en-US" sz="1200" dirty="0" err="1">
                        <a:latin typeface="Courier New"/>
                      </a:endParaRPr>
                    </a:p>
                  </a:txBody>
                  <a:tcPr/>
                </a:tc>
                <a:tc>
                  <a:txBody>
                    <a:bodyPr/>
                    <a:lstStyle/>
                    <a:p>
                      <a:pPr lvl="0" algn="ctr">
                        <a:buNone/>
                      </a:pPr>
                      <a:endParaRPr lang="en-US" sz="1200" dirty="0">
                        <a:latin typeface="Courier New"/>
                      </a:endParaRPr>
                    </a:p>
                  </a:txBody>
                  <a:tcPr/>
                </a:tc>
                <a:tc>
                  <a:txBody>
                    <a:bodyPr/>
                    <a:lstStyle/>
                    <a:p>
                      <a:pPr lvl="0" algn="ctr">
                        <a:buNone/>
                      </a:pPr>
                      <a:endParaRPr lang="en-US" sz="1000" dirty="0">
                        <a:latin typeface="Courier New"/>
                      </a:endParaRPr>
                    </a:p>
                  </a:txBody>
                  <a:tcPr/>
                </a:tc>
                <a:tc>
                  <a:txBody>
                    <a:bodyPr/>
                    <a:lstStyle/>
                    <a:p>
                      <a:pPr lvl="0" algn="ctr">
                        <a:buNone/>
                      </a:pPr>
                      <a:endParaRPr lang="en-US" sz="1200" dirty="0">
                        <a:latin typeface="Courier New"/>
                      </a:endParaRPr>
                    </a:p>
                  </a:txBody>
                  <a:tcPr/>
                </a:tc>
                <a:extLst>
                  <a:ext uri="{0D108BD9-81ED-4DB2-BD59-A6C34878D82A}">
                    <a16:rowId xmlns:a16="http://schemas.microsoft.com/office/drawing/2014/main" val="2533791750"/>
                  </a:ext>
                </a:extLst>
              </a:tr>
              <a:tr h="184980">
                <a:tc>
                  <a:txBody>
                    <a:bodyPr/>
                    <a:lstStyle/>
                    <a:p>
                      <a:pPr algn="ctr"/>
                      <a:r>
                        <a:rPr lang="en-US" sz="1200" dirty="0">
                          <a:latin typeface="Courier New"/>
                        </a:rPr>
                        <a:t>1</a:t>
                      </a:r>
                      <a:endParaRPr lang="en-US" sz="1200" dirty="0" err="1">
                        <a:latin typeface="Courier New"/>
                      </a:endParaRPr>
                    </a:p>
                  </a:txBody>
                  <a:tcPr/>
                </a:tc>
                <a:tc>
                  <a:txBody>
                    <a:bodyPr/>
                    <a:lstStyle/>
                    <a:p>
                      <a:pPr lvl="0" algn="ctr">
                        <a:buNone/>
                      </a:pPr>
                      <a:endParaRPr lang="en-US" sz="1200" dirty="0">
                        <a:latin typeface="Courier New"/>
                      </a:endParaRPr>
                    </a:p>
                  </a:txBody>
                  <a:tcPr/>
                </a:tc>
                <a:tc>
                  <a:txBody>
                    <a:bodyPr/>
                    <a:lstStyle/>
                    <a:p>
                      <a:pPr lvl="0" algn="ctr">
                        <a:buNone/>
                      </a:pPr>
                      <a:endParaRPr lang="en-US" sz="1200" dirty="0">
                        <a:latin typeface="Courier New"/>
                      </a:endParaRPr>
                    </a:p>
                  </a:txBody>
                  <a:tcPr/>
                </a:tc>
                <a:tc>
                  <a:txBody>
                    <a:bodyPr/>
                    <a:lstStyle/>
                    <a:p>
                      <a:pPr lvl="0" algn="ctr">
                        <a:buNone/>
                      </a:pPr>
                      <a:endParaRPr lang="en-US" sz="1200" dirty="0">
                        <a:latin typeface="Courier New"/>
                      </a:endParaRPr>
                    </a:p>
                  </a:txBody>
                  <a:tcPr/>
                </a:tc>
                <a:extLst>
                  <a:ext uri="{0D108BD9-81ED-4DB2-BD59-A6C34878D82A}">
                    <a16:rowId xmlns:a16="http://schemas.microsoft.com/office/drawing/2014/main" val="258681845"/>
                  </a:ext>
                </a:extLst>
              </a:tr>
              <a:tr h="184980">
                <a:tc>
                  <a:txBody>
                    <a:bodyPr/>
                    <a:lstStyle/>
                    <a:p>
                      <a:pPr algn="ctr"/>
                      <a:r>
                        <a:rPr lang="en-US" sz="1200" dirty="0">
                          <a:latin typeface="Courier New"/>
                        </a:rPr>
                        <a:t>2</a:t>
                      </a:r>
                      <a:endParaRPr lang="en-US" sz="1200" dirty="0" err="1">
                        <a:latin typeface="Courier New"/>
                      </a:endParaRPr>
                    </a:p>
                  </a:txBody>
                  <a:tcPr/>
                </a:tc>
                <a:tc>
                  <a:txBody>
                    <a:bodyPr/>
                    <a:lstStyle/>
                    <a:p>
                      <a:pPr lvl="0" algn="ctr">
                        <a:buNone/>
                      </a:pPr>
                      <a:endParaRPr lang="en-US" sz="1200" dirty="0">
                        <a:latin typeface="Courier New"/>
                      </a:endParaRPr>
                    </a:p>
                  </a:txBody>
                  <a:tcPr/>
                </a:tc>
                <a:tc>
                  <a:txBody>
                    <a:bodyPr/>
                    <a:lstStyle/>
                    <a:p>
                      <a:pPr lvl="0" algn="ctr">
                        <a:buNone/>
                      </a:pPr>
                      <a:endParaRPr lang="en-US" sz="1200" dirty="0">
                        <a:latin typeface="Courier New"/>
                      </a:endParaRPr>
                    </a:p>
                  </a:txBody>
                  <a:tcPr/>
                </a:tc>
                <a:tc>
                  <a:txBody>
                    <a:bodyPr/>
                    <a:lstStyle/>
                    <a:p>
                      <a:pPr lvl="0" algn="ctr">
                        <a:buNone/>
                      </a:pPr>
                      <a:endParaRPr lang="en-US" sz="1200" dirty="0">
                        <a:latin typeface="Courier New"/>
                      </a:endParaRPr>
                    </a:p>
                  </a:txBody>
                  <a:tcPr/>
                </a:tc>
                <a:extLst>
                  <a:ext uri="{0D108BD9-81ED-4DB2-BD59-A6C34878D82A}">
                    <a16:rowId xmlns:a16="http://schemas.microsoft.com/office/drawing/2014/main" val="3403941772"/>
                  </a:ext>
                </a:extLst>
              </a:tr>
            </a:tbl>
          </a:graphicData>
        </a:graphic>
      </p:graphicFrame>
      <p:graphicFrame>
        <p:nvGraphicFramePr>
          <p:cNvPr id="19" name="Table 18">
            <a:extLst>
              <a:ext uri="{FF2B5EF4-FFF2-40B4-BE49-F238E27FC236}">
                <a16:creationId xmlns:a16="http://schemas.microsoft.com/office/drawing/2014/main" id="{6144A617-4D32-21B9-C430-4629553037E8}"/>
              </a:ext>
            </a:extLst>
          </p:cNvPr>
          <p:cNvGraphicFramePr>
            <a:graphicFrameLocks noGrp="1"/>
          </p:cNvGraphicFramePr>
          <p:nvPr>
            <p:extLst>
              <p:ext uri="{D42A27DB-BD31-4B8C-83A1-F6EECF244321}">
                <p14:modId xmlns:p14="http://schemas.microsoft.com/office/powerpoint/2010/main" val="1734123418"/>
              </p:ext>
            </p:extLst>
          </p:nvPr>
        </p:nvGraphicFramePr>
        <p:xfrm>
          <a:off x="10116552" y="3368842"/>
          <a:ext cx="1614226" cy="1097280"/>
        </p:xfrm>
        <a:graphic>
          <a:graphicData uri="http://schemas.openxmlformats.org/drawingml/2006/table">
            <a:tbl>
              <a:tblPr firstRow="1" bandRow="1">
                <a:tableStyleId>{5940675A-B579-460E-94D1-54222C63F5DA}</a:tableStyleId>
              </a:tblPr>
              <a:tblGrid>
                <a:gridCol w="467278">
                  <a:extLst>
                    <a:ext uri="{9D8B030D-6E8A-4147-A177-3AD203B41FA5}">
                      <a16:colId xmlns:a16="http://schemas.microsoft.com/office/drawing/2014/main" val="4141603458"/>
                    </a:ext>
                  </a:extLst>
                </a:gridCol>
                <a:gridCol w="541617">
                  <a:extLst>
                    <a:ext uri="{9D8B030D-6E8A-4147-A177-3AD203B41FA5}">
                      <a16:colId xmlns:a16="http://schemas.microsoft.com/office/drawing/2014/main" val="4160728081"/>
                    </a:ext>
                  </a:extLst>
                </a:gridCol>
                <a:gridCol w="605331">
                  <a:extLst>
                    <a:ext uri="{9D8B030D-6E8A-4147-A177-3AD203B41FA5}">
                      <a16:colId xmlns:a16="http://schemas.microsoft.com/office/drawing/2014/main" val="3408778751"/>
                    </a:ext>
                  </a:extLst>
                </a:gridCol>
              </a:tblGrid>
              <a:tr h="171790">
                <a:tc>
                  <a:txBody>
                    <a:bodyPr/>
                    <a:lstStyle/>
                    <a:p>
                      <a:pPr algn="ctr"/>
                      <a:r>
                        <a:rPr lang="en-US" sz="1200" dirty="0">
                          <a:latin typeface="Arial"/>
                        </a:rPr>
                        <a:t>F0</a:t>
                      </a:r>
                    </a:p>
                  </a:txBody>
                  <a:tcPr/>
                </a:tc>
                <a:tc>
                  <a:txBody>
                    <a:bodyPr/>
                    <a:lstStyle/>
                    <a:p>
                      <a:pPr lvl="0" algn="ctr">
                        <a:buNone/>
                      </a:pPr>
                      <a:r>
                        <a:rPr lang="en-US" sz="1200" dirty="0">
                          <a:latin typeface="Arial"/>
                        </a:rPr>
                        <a:t>10</a:t>
                      </a:r>
                    </a:p>
                  </a:txBody>
                  <a:tcPr/>
                </a:tc>
                <a:tc>
                  <a:txBody>
                    <a:bodyPr/>
                    <a:lstStyle/>
                    <a:p>
                      <a:pPr lvl="0" algn="ctr">
                        <a:buNone/>
                      </a:pPr>
                      <a:endParaRPr lang="en-US" sz="1200" dirty="0">
                        <a:latin typeface="Arial"/>
                      </a:endParaRPr>
                    </a:p>
                  </a:txBody>
                  <a:tcPr/>
                </a:tc>
                <a:extLst>
                  <a:ext uri="{0D108BD9-81ED-4DB2-BD59-A6C34878D82A}">
                    <a16:rowId xmlns:a16="http://schemas.microsoft.com/office/drawing/2014/main" val="187687787"/>
                  </a:ext>
                </a:extLst>
              </a:tr>
              <a:tr h="171790">
                <a:tc>
                  <a:txBody>
                    <a:bodyPr/>
                    <a:lstStyle/>
                    <a:p>
                      <a:pPr algn="ctr"/>
                      <a:r>
                        <a:rPr lang="en-US" sz="1200" dirty="0">
                          <a:latin typeface="Arial"/>
                        </a:rPr>
                        <a:t>F1</a:t>
                      </a:r>
                      <a:endParaRPr lang="en-US" sz="1200" dirty="0" err="1">
                        <a:latin typeface="Arial"/>
                      </a:endParaRPr>
                    </a:p>
                  </a:txBody>
                  <a:tcPr/>
                </a:tc>
                <a:tc>
                  <a:txBody>
                    <a:bodyPr/>
                    <a:lstStyle/>
                    <a:p>
                      <a:pPr lvl="0" algn="ctr">
                        <a:buNone/>
                      </a:pPr>
                      <a:r>
                        <a:rPr lang="en-US" sz="1200" dirty="0">
                          <a:latin typeface="Arial"/>
                        </a:rPr>
                        <a:t>2</a:t>
                      </a:r>
                    </a:p>
                  </a:txBody>
                  <a:tcPr/>
                </a:tc>
                <a:tc>
                  <a:txBody>
                    <a:bodyPr/>
                    <a:lstStyle/>
                    <a:p>
                      <a:pPr lvl="0" algn="ctr">
                        <a:buNone/>
                      </a:pPr>
                      <a:r>
                        <a:rPr lang="en-US" sz="1200" dirty="0">
                          <a:latin typeface="Arial"/>
                        </a:rPr>
                        <a:t>ROB4</a:t>
                      </a:r>
                    </a:p>
                  </a:txBody>
                  <a:tcPr/>
                </a:tc>
                <a:extLst>
                  <a:ext uri="{0D108BD9-81ED-4DB2-BD59-A6C34878D82A}">
                    <a16:rowId xmlns:a16="http://schemas.microsoft.com/office/drawing/2014/main" val="1177376357"/>
                  </a:ext>
                </a:extLst>
              </a:tr>
              <a:tr h="171790">
                <a:tc>
                  <a:txBody>
                    <a:bodyPr/>
                    <a:lstStyle/>
                    <a:p>
                      <a:pPr algn="ctr"/>
                      <a:r>
                        <a:rPr lang="en-US" sz="1200" dirty="0">
                          <a:latin typeface="Arial"/>
                        </a:rPr>
                        <a:t>F2</a:t>
                      </a:r>
                      <a:endParaRPr lang="en-US" sz="1200" dirty="0" err="1">
                        <a:latin typeface="Arial"/>
                      </a:endParaRPr>
                    </a:p>
                  </a:txBody>
                  <a:tcPr/>
                </a:tc>
                <a:tc>
                  <a:txBody>
                    <a:bodyPr/>
                    <a:lstStyle/>
                    <a:p>
                      <a:pPr lvl="0" algn="ctr">
                        <a:buNone/>
                      </a:pPr>
                      <a:r>
                        <a:rPr lang="en-US" sz="1200" dirty="0">
                          <a:latin typeface="Arial"/>
                        </a:rPr>
                        <a:t>20</a:t>
                      </a:r>
                    </a:p>
                  </a:txBody>
                  <a:tcPr/>
                </a:tc>
                <a:tc>
                  <a:txBody>
                    <a:bodyPr/>
                    <a:lstStyle/>
                    <a:p>
                      <a:pPr lvl="0" algn="ctr">
                        <a:buNone/>
                      </a:pPr>
                      <a:r>
                        <a:rPr lang="en-US" sz="1200" dirty="0">
                          <a:latin typeface="Arial"/>
                        </a:rPr>
                        <a:t>ROB5</a:t>
                      </a:r>
                      <a:endParaRPr lang="en-US" dirty="0"/>
                    </a:p>
                  </a:txBody>
                  <a:tcPr/>
                </a:tc>
                <a:extLst>
                  <a:ext uri="{0D108BD9-81ED-4DB2-BD59-A6C34878D82A}">
                    <a16:rowId xmlns:a16="http://schemas.microsoft.com/office/drawing/2014/main" val="3954083347"/>
                  </a:ext>
                </a:extLst>
              </a:tr>
              <a:tr h="171790">
                <a:tc>
                  <a:txBody>
                    <a:bodyPr/>
                    <a:lstStyle/>
                    <a:p>
                      <a:pPr algn="ctr"/>
                      <a:r>
                        <a:rPr lang="en-US" sz="1200" dirty="0">
                          <a:latin typeface="Arial"/>
                        </a:rPr>
                        <a:t>T0</a:t>
                      </a:r>
                      <a:endParaRPr lang="en-US" sz="1200" dirty="0" err="1">
                        <a:latin typeface="Arial"/>
                      </a:endParaRPr>
                    </a:p>
                  </a:txBody>
                  <a:tcPr/>
                </a:tc>
                <a:tc>
                  <a:txBody>
                    <a:bodyPr/>
                    <a:lstStyle/>
                    <a:p>
                      <a:pPr lvl="0" algn="ctr">
                        <a:buNone/>
                      </a:pPr>
                      <a:r>
                        <a:rPr lang="en-US" sz="1200" dirty="0">
                          <a:latin typeface="Arial"/>
                        </a:rPr>
                        <a:t>0</a:t>
                      </a:r>
                    </a:p>
                  </a:txBody>
                  <a:tcPr/>
                </a:tc>
                <a:tc>
                  <a:txBody>
                    <a:bodyPr/>
                    <a:lstStyle/>
                    <a:p>
                      <a:pPr lvl="0" algn="ctr">
                        <a:buNone/>
                      </a:pPr>
                      <a:endParaRPr lang="en-US" sz="1200" dirty="0">
                        <a:latin typeface="Arial"/>
                      </a:endParaRPr>
                    </a:p>
                  </a:txBody>
                  <a:tcPr/>
                </a:tc>
                <a:extLst>
                  <a:ext uri="{0D108BD9-81ED-4DB2-BD59-A6C34878D82A}">
                    <a16:rowId xmlns:a16="http://schemas.microsoft.com/office/drawing/2014/main" val="566660208"/>
                  </a:ext>
                </a:extLst>
              </a:tr>
            </a:tbl>
          </a:graphicData>
        </a:graphic>
      </p:graphicFrame>
      <p:graphicFrame>
        <p:nvGraphicFramePr>
          <p:cNvPr id="20" name="Table 19">
            <a:extLst>
              <a:ext uri="{FF2B5EF4-FFF2-40B4-BE49-F238E27FC236}">
                <a16:creationId xmlns:a16="http://schemas.microsoft.com/office/drawing/2014/main" id="{340AD403-577C-2D70-C5B5-47CDCC0087AF}"/>
              </a:ext>
            </a:extLst>
          </p:cNvPr>
          <p:cNvGraphicFramePr>
            <a:graphicFrameLocks noGrp="1"/>
          </p:cNvGraphicFramePr>
          <p:nvPr/>
        </p:nvGraphicFramePr>
        <p:xfrm>
          <a:off x="6473390" y="4191481"/>
          <a:ext cx="2707104" cy="822960"/>
        </p:xfrm>
        <a:graphic>
          <a:graphicData uri="http://schemas.openxmlformats.org/drawingml/2006/table">
            <a:tbl>
              <a:tblPr firstRow="1" bandRow="1">
                <a:tableStyleId>{5940675A-B579-460E-94D1-54222C63F5DA}</a:tableStyleId>
              </a:tblPr>
              <a:tblGrid>
                <a:gridCol w="676776">
                  <a:extLst>
                    <a:ext uri="{9D8B030D-6E8A-4147-A177-3AD203B41FA5}">
                      <a16:colId xmlns:a16="http://schemas.microsoft.com/office/drawing/2014/main" val="3195577250"/>
                    </a:ext>
                  </a:extLst>
                </a:gridCol>
                <a:gridCol w="676776">
                  <a:extLst>
                    <a:ext uri="{9D8B030D-6E8A-4147-A177-3AD203B41FA5}">
                      <a16:colId xmlns:a16="http://schemas.microsoft.com/office/drawing/2014/main" val="4188564357"/>
                    </a:ext>
                  </a:extLst>
                </a:gridCol>
                <a:gridCol w="676776">
                  <a:extLst>
                    <a:ext uri="{9D8B030D-6E8A-4147-A177-3AD203B41FA5}">
                      <a16:colId xmlns:a16="http://schemas.microsoft.com/office/drawing/2014/main" val="1616240692"/>
                    </a:ext>
                  </a:extLst>
                </a:gridCol>
                <a:gridCol w="676776">
                  <a:extLst>
                    <a:ext uri="{9D8B030D-6E8A-4147-A177-3AD203B41FA5}">
                      <a16:colId xmlns:a16="http://schemas.microsoft.com/office/drawing/2014/main" val="1103167206"/>
                    </a:ext>
                  </a:extLst>
                </a:gridCol>
              </a:tblGrid>
              <a:tr h="123546">
                <a:tc>
                  <a:txBody>
                    <a:bodyPr/>
                    <a:lstStyle/>
                    <a:p>
                      <a:pPr algn="ctr"/>
                      <a:endParaRPr lang="en-US" sz="1200" dirty="0">
                        <a:latin typeface="Arial"/>
                      </a:endParaRPr>
                    </a:p>
                  </a:txBody>
                  <a:tcPr/>
                </a:tc>
                <a:tc>
                  <a:txBody>
                    <a:bodyPr/>
                    <a:lstStyle/>
                    <a:p>
                      <a:pPr lvl="0" algn="ctr">
                        <a:buNone/>
                      </a:pPr>
                      <a:endParaRPr lang="en-US" sz="1200" dirty="0">
                        <a:latin typeface="Arial"/>
                      </a:endParaRPr>
                    </a:p>
                  </a:txBody>
                  <a:tcPr/>
                </a:tc>
                <a:tc>
                  <a:txBody>
                    <a:bodyPr/>
                    <a:lstStyle/>
                    <a:p>
                      <a:pPr lvl="0" algn="ctr">
                        <a:buNone/>
                      </a:pPr>
                      <a:endParaRPr lang="en-US" sz="1200" dirty="0">
                        <a:latin typeface="Arial"/>
                      </a:endParaRPr>
                    </a:p>
                  </a:txBody>
                  <a:tcPr/>
                </a:tc>
                <a:tc>
                  <a:txBody>
                    <a:bodyPr/>
                    <a:lstStyle/>
                    <a:p>
                      <a:pPr lvl="0" algn="ctr">
                        <a:buNone/>
                      </a:pPr>
                      <a:endParaRPr lang="en-US" sz="1200" dirty="0">
                        <a:latin typeface="Arial"/>
                      </a:endParaRPr>
                    </a:p>
                  </a:txBody>
                  <a:tcPr/>
                </a:tc>
                <a:extLst>
                  <a:ext uri="{0D108BD9-81ED-4DB2-BD59-A6C34878D82A}">
                    <a16:rowId xmlns:a16="http://schemas.microsoft.com/office/drawing/2014/main" val="3558929166"/>
                  </a:ext>
                </a:extLst>
              </a:tr>
              <a:tr h="123546">
                <a:tc>
                  <a:txBody>
                    <a:bodyPr/>
                    <a:lstStyle/>
                    <a:p>
                      <a:pPr algn="ctr"/>
                      <a:endParaRPr lang="en-US" sz="1200" dirty="0" err="1">
                        <a:latin typeface="Arial"/>
                      </a:endParaRPr>
                    </a:p>
                  </a:txBody>
                  <a:tcPr/>
                </a:tc>
                <a:tc>
                  <a:txBody>
                    <a:bodyPr/>
                    <a:lstStyle/>
                    <a:p>
                      <a:pPr lvl="0" algn="ctr">
                        <a:buNone/>
                      </a:pPr>
                      <a:endParaRPr lang="en-US" sz="1200" dirty="0">
                        <a:latin typeface="Arial"/>
                      </a:endParaRPr>
                    </a:p>
                  </a:txBody>
                  <a:tcPr/>
                </a:tc>
                <a:tc>
                  <a:txBody>
                    <a:bodyPr/>
                    <a:lstStyle/>
                    <a:p>
                      <a:pPr lvl="0" algn="ctr">
                        <a:buNone/>
                      </a:pPr>
                      <a:endParaRPr lang="en-US" sz="1200" dirty="0">
                        <a:latin typeface="Arial"/>
                      </a:endParaRPr>
                    </a:p>
                  </a:txBody>
                  <a:tcPr/>
                </a:tc>
                <a:tc>
                  <a:txBody>
                    <a:bodyPr/>
                    <a:lstStyle/>
                    <a:p>
                      <a:pPr lvl="0" algn="ctr">
                        <a:buNone/>
                      </a:pPr>
                      <a:endParaRPr lang="en-US" sz="1200" dirty="0">
                        <a:latin typeface="Arial"/>
                      </a:endParaRPr>
                    </a:p>
                  </a:txBody>
                  <a:tcPr/>
                </a:tc>
                <a:extLst>
                  <a:ext uri="{0D108BD9-81ED-4DB2-BD59-A6C34878D82A}">
                    <a16:rowId xmlns:a16="http://schemas.microsoft.com/office/drawing/2014/main" val="2748695123"/>
                  </a:ext>
                </a:extLst>
              </a:tr>
              <a:tr h="123546">
                <a:tc>
                  <a:txBody>
                    <a:bodyPr/>
                    <a:lstStyle/>
                    <a:p>
                      <a:pPr algn="ctr"/>
                      <a:endParaRPr lang="en-US" sz="1200" dirty="0" err="1">
                        <a:latin typeface="Arial"/>
                      </a:endParaRPr>
                    </a:p>
                  </a:txBody>
                  <a:tcPr/>
                </a:tc>
                <a:tc>
                  <a:txBody>
                    <a:bodyPr/>
                    <a:lstStyle/>
                    <a:p>
                      <a:pPr lvl="0" algn="ctr">
                        <a:buNone/>
                      </a:pPr>
                      <a:endParaRPr lang="en-US" sz="1200" dirty="0">
                        <a:latin typeface="Arial"/>
                      </a:endParaRPr>
                    </a:p>
                  </a:txBody>
                  <a:tcPr/>
                </a:tc>
                <a:tc>
                  <a:txBody>
                    <a:bodyPr/>
                    <a:lstStyle/>
                    <a:p>
                      <a:pPr lvl="0" algn="ctr">
                        <a:buNone/>
                      </a:pPr>
                      <a:endParaRPr lang="en-US" sz="1200" dirty="0">
                        <a:latin typeface="Arial"/>
                      </a:endParaRPr>
                    </a:p>
                  </a:txBody>
                  <a:tcPr/>
                </a:tc>
                <a:tc>
                  <a:txBody>
                    <a:bodyPr/>
                    <a:lstStyle/>
                    <a:p>
                      <a:pPr lvl="0" algn="ctr">
                        <a:buNone/>
                      </a:pPr>
                      <a:endParaRPr lang="en-US" sz="1200" dirty="0">
                        <a:latin typeface="Arial"/>
                      </a:endParaRPr>
                    </a:p>
                  </a:txBody>
                  <a:tcPr/>
                </a:tc>
                <a:extLst>
                  <a:ext uri="{0D108BD9-81ED-4DB2-BD59-A6C34878D82A}">
                    <a16:rowId xmlns:a16="http://schemas.microsoft.com/office/drawing/2014/main" val="2981881640"/>
                  </a:ext>
                </a:extLst>
              </a:tr>
            </a:tbl>
          </a:graphicData>
        </a:graphic>
      </p:graphicFrame>
      <p:sp>
        <p:nvSpPr>
          <p:cNvPr id="21" name="TextBox 20">
            <a:extLst>
              <a:ext uri="{FF2B5EF4-FFF2-40B4-BE49-F238E27FC236}">
                <a16:creationId xmlns:a16="http://schemas.microsoft.com/office/drawing/2014/main" id="{7604FB00-C9E7-C82F-1E0B-D6BA67CFDC44}"/>
              </a:ext>
            </a:extLst>
          </p:cNvPr>
          <p:cNvSpPr txBox="1"/>
          <p:nvPr/>
        </p:nvSpPr>
        <p:spPr>
          <a:xfrm>
            <a:off x="3196461" y="5567504"/>
            <a:ext cx="2511845" cy="369332"/>
          </a:xfrm>
          <a:prstGeom prst="rect">
            <a:avLst/>
          </a:prstGeom>
          <a:noFill/>
          <a:ln w="12700">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t>FP ALU</a:t>
            </a:r>
          </a:p>
        </p:txBody>
      </p:sp>
      <p:sp>
        <p:nvSpPr>
          <p:cNvPr id="22" name="TextBox 21">
            <a:extLst>
              <a:ext uri="{FF2B5EF4-FFF2-40B4-BE49-F238E27FC236}">
                <a16:creationId xmlns:a16="http://schemas.microsoft.com/office/drawing/2014/main" id="{952AB2E8-BAB7-7614-BE6D-FF86E8B93F8E}"/>
              </a:ext>
            </a:extLst>
          </p:cNvPr>
          <p:cNvSpPr txBox="1"/>
          <p:nvPr/>
        </p:nvSpPr>
        <p:spPr>
          <a:xfrm>
            <a:off x="6615434" y="5567504"/>
            <a:ext cx="2511845" cy="369332"/>
          </a:xfrm>
          <a:prstGeom prst="rect">
            <a:avLst/>
          </a:prstGeom>
          <a:noFill/>
          <a:ln w="12700">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t>Int ALU</a:t>
            </a:r>
          </a:p>
        </p:txBody>
      </p:sp>
      <p:sp>
        <p:nvSpPr>
          <p:cNvPr id="23" name="TextBox 22">
            <a:extLst>
              <a:ext uri="{FF2B5EF4-FFF2-40B4-BE49-F238E27FC236}">
                <a16:creationId xmlns:a16="http://schemas.microsoft.com/office/drawing/2014/main" id="{CCF100F6-64E9-0799-34B5-B0318F945E88}"/>
              </a:ext>
            </a:extLst>
          </p:cNvPr>
          <p:cNvSpPr txBox="1"/>
          <p:nvPr/>
        </p:nvSpPr>
        <p:spPr>
          <a:xfrm>
            <a:off x="870355" y="5627662"/>
            <a:ext cx="1599451" cy="369332"/>
          </a:xfrm>
          <a:prstGeom prst="rect">
            <a:avLst/>
          </a:prstGeom>
          <a:noFill/>
          <a:ln w="12700">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t>Memory Unit</a:t>
            </a:r>
          </a:p>
        </p:txBody>
      </p:sp>
      <p:cxnSp>
        <p:nvCxnSpPr>
          <p:cNvPr id="27" name="Straight Arrow Connector 26">
            <a:extLst>
              <a:ext uri="{FF2B5EF4-FFF2-40B4-BE49-F238E27FC236}">
                <a16:creationId xmlns:a16="http://schemas.microsoft.com/office/drawing/2014/main" id="{4619672B-825B-1B74-9D5E-A9BA3C478AEE}"/>
              </a:ext>
            </a:extLst>
          </p:cNvPr>
          <p:cNvCxnSpPr/>
          <p:nvPr/>
        </p:nvCxnSpPr>
        <p:spPr>
          <a:xfrm flipV="1">
            <a:off x="5138829" y="2588383"/>
            <a:ext cx="2005" cy="790073"/>
          </a:xfrm>
          <a:prstGeom prst="straightConnector1">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28" name="Straight Arrow Connector 27">
            <a:extLst>
              <a:ext uri="{FF2B5EF4-FFF2-40B4-BE49-F238E27FC236}">
                <a16:creationId xmlns:a16="http://schemas.microsoft.com/office/drawing/2014/main" id="{A587DD2F-9E3F-A404-A1F6-790BFBF86123}"/>
              </a:ext>
            </a:extLst>
          </p:cNvPr>
          <p:cNvCxnSpPr/>
          <p:nvPr/>
        </p:nvCxnSpPr>
        <p:spPr>
          <a:xfrm flipH="1">
            <a:off x="1805896" y="3370533"/>
            <a:ext cx="3334945" cy="10341"/>
          </a:xfrm>
          <a:prstGeom prst="straightConnector1">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29" name="Straight Arrow Connector 28">
            <a:extLst>
              <a:ext uri="{FF2B5EF4-FFF2-40B4-BE49-F238E27FC236}">
                <a16:creationId xmlns:a16="http://schemas.microsoft.com/office/drawing/2014/main" id="{453E025F-BC3D-55E2-A0F8-FADFCB2CDFC3}"/>
              </a:ext>
            </a:extLst>
          </p:cNvPr>
          <p:cNvCxnSpPr/>
          <p:nvPr/>
        </p:nvCxnSpPr>
        <p:spPr>
          <a:xfrm>
            <a:off x="1813918" y="3379714"/>
            <a:ext cx="10026" cy="461210"/>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30" name="Straight Arrow Connector 29">
            <a:extLst>
              <a:ext uri="{FF2B5EF4-FFF2-40B4-BE49-F238E27FC236}">
                <a16:creationId xmlns:a16="http://schemas.microsoft.com/office/drawing/2014/main" id="{65F36ED6-466A-889E-A1F0-41429218EECC}"/>
              </a:ext>
            </a:extLst>
          </p:cNvPr>
          <p:cNvCxnSpPr>
            <a:cxnSpLocks/>
          </p:cNvCxnSpPr>
          <p:nvPr/>
        </p:nvCxnSpPr>
        <p:spPr>
          <a:xfrm>
            <a:off x="5384131" y="2596816"/>
            <a:ext cx="10026" cy="1243262"/>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31" name="Straight Arrow Connector 30">
            <a:extLst>
              <a:ext uri="{FF2B5EF4-FFF2-40B4-BE49-F238E27FC236}">
                <a16:creationId xmlns:a16="http://schemas.microsoft.com/office/drawing/2014/main" id="{B76DEDF8-90F7-2236-C11A-3D347C3D91F6}"/>
              </a:ext>
            </a:extLst>
          </p:cNvPr>
          <p:cNvCxnSpPr>
            <a:cxnSpLocks/>
          </p:cNvCxnSpPr>
          <p:nvPr/>
        </p:nvCxnSpPr>
        <p:spPr>
          <a:xfrm>
            <a:off x="6607341" y="2576763"/>
            <a:ext cx="10026" cy="1243262"/>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34" name="Straight Arrow Connector 33">
            <a:extLst>
              <a:ext uri="{FF2B5EF4-FFF2-40B4-BE49-F238E27FC236}">
                <a16:creationId xmlns:a16="http://schemas.microsoft.com/office/drawing/2014/main" id="{EB49D364-4939-233C-A832-EBF1112FF507}"/>
              </a:ext>
            </a:extLst>
          </p:cNvPr>
          <p:cNvCxnSpPr/>
          <p:nvPr/>
        </p:nvCxnSpPr>
        <p:spPr>
          <a:xfrm>
            <a:off x="5674895" y="3168315"/>
            <a:ext cx="4411578" cy="10026"/>
          </a:xfrm>
          <a:prstGeom prst="straightConnector1">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35" name="Straight Arrow Connector 34">
            <a:extLst>
              <a:ext uri="{FF2B5EF4-FFF2-40B4-BE49-F238E27FC236}">
                <a16:creationId xmlns:a16="http://schemas.microsoft.com/office/drawing/2014/main" id="{45F3B12B-B06B-61EF-E4DE-F9583879116F}"/>
              </a:ext>
            </a:extLst>
          </p:cNvPr>
          <p:cNvCxnSpPr>
            <a:cxnSpLocks/>
          </p:cNvCxnSpPr>
          <p:nvPr/>
        </p:nvCxnSpPr>
        <p:spPr>
          <a:xfrm>
            <a:off x="5684919" y="3168316"/>
            <a:ext cx="10026" cy="641683"/>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36" name="Straight Arrow Connector 35">
            <a:extLst>
              <a:ext uri="{FF2B5EF4-FFF2-40B4-BE49-F238E27FC236}">
                <a16:creationId xmlns:a16="http://schemas.microsoft.com/office/drawing/2014/main" id="{B15707A8-7C27-D400-6150-4C2F750F6771}"/>
              </a:ext>
            </a:extLst>
          </p:cNvPr>
          <p:cNvCxnSpPr>
            <a:cxnSpLocks/>
          </p:cNvCxnSpPr>
          <p:nvPr/>
        </p:nvCxnSpPr>
        <p:spPr>
          <a:xfrm>
            <a:off x="6827918" y="3168316"/>
            <a:ext cx="10026" cy="641683"/>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37" name="Straight Arrow Connector 36">
            <a:extLst>
              <a:ext uri="{FF2B5EF4-FFF2-40B4-BE49-F238E27FC236}">
                <a16:creationId xmlns:a16="http://schemas.microsoft.com/office/drawing/2014/main" id="{74A2FBB1-554E-0413-B177-6F39D336948B}"/>
              </a:ext>
            </a:extLst>
          </p:cNvPr>
          <p:cNvCxnSpPr/>
          <p:nvPr/>
        </p:nvCxnSpPr>
        <p:spPr>
          <a:xfrm>
            <a:off x="7339263" y="1333500"/>
            <a:ext cx="1032710" cy="10026"/>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38" name="Straight Arrow Connector 37">
            <a:extLst>
              <a:ext uri="{FF2B5EF4-FFF2-40B4-BE49-F238E27FC236}">
                <a16:creationId xmlns:a16="http://schemas.microsoft.com/office/drawing/2014/main" id="{66E6520E-D163-B3B2-299B-5CFBFEB6C687}"/>
              </a:ext>
            </a:extLst>
          </p:cNvPr>
          <p:cNvCxnSpPr>
            <a:cxnSpLocks/>
          </p:cNvCxnSpPr>
          <p:nvPr/>
        </p:nvCxnSpPr>
        <p:spPr>
          <a:xfrm>
            <a:off x="10527631" y="2115552"/>
            <a:ext cx="10026" cy="872289"/>
          </a:xfrm>
          <a:prstGeom prst="straightConnector1">
            <a:avLst/>
          </a:prstGeom>
          <a:ln w="28575">
            <a:solidFill>
              <a:srgbClr val="C00000"/>
            </a:solidFill>
            <a:tailEnd type="triangle"/>
          </a:ln>
        </p:spPr>
        <p:style>
          <a:lnRef idx="1">
            <a:schemeClr val="dk1"/>
          </a:lnRef>
          <a:fillRef idx="0">
            <a:schemeClr val="dk1"/>
          </a:fillRef>
          <a:effectRef idx="0">
            <a:schemeClr val="dk1"/>
          </a:effectRef>
          <a:fontRef idx="minor">
            <a:schemeClr val="tx1"/>
          </a:fontRef>
        </p:style>
      </p:cxnSp>
      <p:cxnSp>
        <p:nvCxnSpPr>
          <p:cNvPr id="39" name="Straight Arrow Connector 38">
            <a:extLst>
              <a:ext uri="{FF2B5EF4-FFF2-40B4-BE49-F238E27FC236}">
                <a16:creationId xmlns:a16="http://schemas.microsoft.com/office/drawing/2014/main" id="{407E3FE6-BAA5-1D2E-06A5-0D9873EAD38F}"/>
              </a:ext>
            </a:extLst>
          </p:cNvPr>
          <p:cNvCxnSpPr>
            <a:cxnSpLocks/>
          </p:cNvCxnSpPr>
          <p:nvPr/>
        </p:nvCxnSpPr>
        <p:spPr>
          <a:xfrm>
            <a:off x="4351418" y="5033211"/>
            <a:ext cx="10026" cy="531394"/>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41" name="Straight Arrow Connector 40">
            <a:extLst>
              <a:ext uri="{FF2B5EF4-FFF2-40B4-BE49-F238E27FC236}">
                <a16:creationId xmlns:a16="http://schemas.microsoft.com/office/drawing/2014/main" id="{5A8042B9-9AAB-DC08-493D-A730897213C5}"/>
              </a:ext>
            </a:extLst>
          </p:cNvPr>
          <p:cNvCxnSpPr/>
          <p:nvPr/>
        </p:nvCxnSpPr>
        <p:spPr>
          <a:xfrm>
            <a:off x="1654342" y="5364079"/>
            <a:ext cx="10026" cy="220578"/>
          </a:xfrm>
          <a:prstGeom prst="straightConnector1">
            <a:avLst/>
          </a:prstGeom>
          <a:ln w="28575">
            <a:solidFill>
              <a:srgbClr val="C00000"/>
            </a:solidFill>
            <a:tailEnd type="triangle"/>
          </a:ln>
        </p:spPr>
        <p:style>
          <a:lnRef idx="1">
            <a:schemeClr val="dk1"/>
          </a:lnRef>
          <a:fillRef idx="0">
            <a:schemeClr val="dk1"/>
          </a:fillRef>
          <a:effectRef idx="0">
            <a:schemeClr val="dk1"/>
          </a:effectRef>
          <a:fontRef idx="minor">
            <a:schemeClr val="tx1"/>
          </a:fontRef>
        </p:style>
      </p:cxnSp>
      <p:cxnSp>
        <p:nvCxnSpPr>
          <p:cNvPr id="42" name="Straight Arrow Connector 41">
            <a:extLst>
              <a:ext uri="{FF2B5EF4-FFF2-40B4-BE49-F238E27FC236}">
                <a16:creationId xmlns:a16="http://schemas.microsoft.com/office/drawing/2014/main" id="{BFBBE02D-9E07-2DE4-91ED-CEC508677EE8}"/>
              </a:ext>
            </a:extLst>
          </p:cNvPr>
          <p:cNvCxnSpPr>
            <a:cxnSpLocks/>
          </p:cNvCxnSpPr>
          <p:nvPr/>
        </p:nvCxnSpPr>
        <p:spPr>
          <a:xfrm>
            <a:off x="7770391" y="5013158"/>
            <a:ext cx="10026" cy="531394"/>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43" name="Straight Arrow Connector 42">
            <a:extLst>
              <a:ext uri="{FF2B5EF4-FFF2-40B4-BE49-F238E27FC236}">
                <a16:creationId xmlns:a16="http://schemas.microsoft.com/office/drawing/2014/main" id="{41A183FE-EE1C-0A1C-10D8-25A9CF61F337}"/>
              </a:ext>
            </a:extLst>
          </p:cNvPr>
          <p:cNvCxnSpPr>
            <a:cxnSpLocks/>
          </p:cNvCxnSpPr>
          <p:nvPr/>
        </p:nvCxnSpPr>
        <p:spPr>
          <a:xfrm flipH="1">
            <a:off x="1704469" y="6005762"/>
            <a:ext cx="0" cy="310815"/>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44" name="Straight Arrow Connector 43">
            <a:extLst>
              <a:ext uri="{FF2B5EF4-FFF2-40B4-BE49-F238E27FC236}">
                <a16:creationId xmlns:a16="http://schemas.microsoft.com/office/drawing/2014/main" id="{EA9C073C-5E19-787D-7745-3A67E06A671D}"/>
              </a:ext>
            </a:extLst>
          </p:cNvPr>
          <p:cNvCxnSpPr>
            <a:cxnSpLocks/>
          </p:cNvCxnSpPr>
          <p:nvPr/>
        </p:nvCxnSpPr>
        <p:spPr>
          <a:xfrm flipH="1">
            <a:off x="4481758" y="5935577"/>
            <a:ext cx="0" cy="310815"/>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45" name="Straight Arrow Connector 44">
            <a:extLst>
              <a:ext uri="{FF2B5EF4-FFF2-40B4-BE49-F238E27FC236}">
                <a16:creationId xmlns:a16="http://schemas.microsoft.com/office/drawing/2014/main" id="{B1068168-93A9-BED0-A8C9-04521ED62B5A}"/>
              </a:ext>
            </a:extLst>
          </p:cNvPr>
          <p:cNvCxnSpPr>
            <a:cxnSpLocks/>
          </p:cNvCxnSpPr>
          <p:nvPr/>
        </p:nvCxnSpPr>
        <p:spPr>
          <a:xfrm flipH="1">
            <a:off x="7870652" y="5935577"/>
            <a:ext cx="0" cy="310815"/>
          </a:xfrm>
          <a:prstGeom prst="straightConnector1">
            <a:avLst/>
          </a:prstGeom>
          <a:ln w="28575">
            <a:solidFill>
              <a:srgbClr val="C00000"/>
            </a:solidFill>
            <a:tailEnd type="triangle"/>
          </a:ln>
        </p:spPr>
        <p:style>
          <a:lnRef idx="1">
            <a:schemeClr val="dk1"/>
          </a:lnRef>
          <a:fillRef idx="0">
            <a:schemeClr val="dk1"/>
          </a:fillRef>
          <a:effectRef idx="0">
            <a:schemeClr val="dk1"/>
          </a:effectRef>
          <a:fontRef idx="minor">
            <a:schemeClr val="tx1"/>
          </a:fontRef>
        </p:style>
      </p:cxnSp>
      <p:cxnSp>
        <p:nvCxnSpPr>
          <p:cNvPr id="46" name="Straight Arrow Connector 45">
            <a:extLst>
              <a:ext uri="{FF2B5EF4-FFF2-40B4-BE49-F238E27FC236}">
                <a16:creationId xmlns:a16="http://schemas.microsoft.com/office/drawing/2014/main" id="{19E8812F-9DA0-9ACA-B304-9E5997766796}"/>
              </a:ext>
            </a:extLst>
          </p:cNvPr>
          <p:cNvCxnSpPr/>
          <p:nvPr/>
        </p:nvCxnSpPr>
        <p:spPr>
          <a:xfrm>
            <a:off x="9795710" y="3429000"/>
            <a:ext cx="40105" cy="2887578"/>
          </a:xfrm>
          <a:prstGeom prst="straightConnector1">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47" name="Straight Arrow Connector 46">
            <a:extLst>
              <a:ext uri="{FF2B5EF4-FFF2-40B4-BE49-F238E27FC236}">
                <a16:creationId xmlns:a16="http://schemas.microsoft.com/office/drawing/2014/main" id="{A33A8DFF-4C6D-0352-32B4-C0B1A053B1D0}"/>
              </a:ext>
            </a:extLst>
          </p:cNvPr>
          <p:cNvCxnSpPr/>
          <p:nvPr/>
        </p:nvCxnSpPr>
        <p:spPr>
          <a:xfrm>
            <a:off x="5805236" y="3418974"/>
            <a:ext cx="4000500" cy="20052"/>
          </a:xfrm>
          <a:prstGeom prst="straightConnector1">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48" name="Straight Arrow Connector 47">
            <a:extLst>
              <a:ext uri="{FF2B5EF4-FFF2-40B4-BE49-F238E27FC236}">
                <a16:creationId xmlns:a16="http://schemas.microsoft.com/office/drawing/2014/main" id="{3E8349AE-081E-999E-3A1F-B5297F3E2C36}"/>
              </a:ext>
            </a:extLst>
          </p:cNvPr>
          <p:cNvCxnSpPr>
            <a:cxnSpLocks/>
          </p:cNvCxnSpPr>
          <p:nvPr/>
        </p:nvCxnSpPr>
        <p:spPr>
          <a:xfrm>
            <a:off x="5815257" y="3408945"/>
            <a:ext cx="10026" cy="421104"/>
          </a:xfrm>
          <a:prstGeom prst="straightConnector1">
            <a:avLst/>
          </a:prstGeom>
          <a:ln w="28575">
            <a:solidFill>
              <a:schemeClr val="tx1"/>
            </a:solidFill>
            <a:tailEnd type="triangle"/>
          </a:ln>
        </p:spPr>
        <p:style>
          <a:lnRef idx="1">
            <a:schemeClr val="accent2"/>
          </a:lnRef>
          <a:fillRef idx="0">
            <a:schemeClr val="accent2"/>
          </a:fillRef>
          <a:effectRef idx="0">
            <a:schemeClr val="accent2"/>
          </a:effectRef>
          <a:fontRef idx="minor">
            <a:schemeClr val="tx1"/>
          </a:fontRef>
        </p:style>
      </p:cxnSp>
      <p:cxnSp>
        <p:nvCxnSpPr>
          <p:cNvPr id="49" name="Straight Arrow Connector 48">
            <a:extLst>
              <a:ext uri="{FF2B5EF4-FFF2-40B4-BE49-F238E27FC236}">
                <a16:creationId xmlns:a16="http://schemas.microsoft.com/office/drawing/2014/main" id="{970B66B8-02B8-7C4B-9626-BBF34FBE8943}"/>
              </a:ext>
            </a:extLst>
          </p:cNvPr>
          <p:cNvCxnSpPr>
            <a:cxnSpLocks/>
          </p:cNvCxnSpPr>
          <p:nvPr/>
        </p:nvCxnSpPr>
        <p:spPr>
          <a:xfrm>
            <a:off x="9133967" y="3418971"/>
            <a:ext cx="10026" cy="421104"/>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51" name="Straight Arrow Connector 50">
            <a:extLst>
              <a:ext uri="{FF2B5EF4-FFF2-40B4-BE49-F238E27FC236}">
                <a16:creationId xmlns:a16="http://schemas.microsoft.com/office/drawing/2014/main" id="{D94AA4B4-43D0-27FC-223E-1DE98D260D3D}"/>
              </a:ext>
            </a:extLst>
          </p:cNvPr>
          <p:cNvCxnSpPr/>
          <p:nvPr/>
        </p:nvCxnSpPr>
        <p:spPr>
          <a:xfrm>
            <a:off x="521368" y="250657"/>
            <a:ext cx="10026" cy="5464342"/>
          </a:xfrm>
          <a:prstGeom prst="straightConnector1">
            <a:avLst/>
          </a:prstGeom>
          <a:ln w="28575">
            <a:solidFill>
              <a:srgbClr val="C00000"/>
            </a:solidFill>
          </a:ln>
        </p:spPr>
        <p:style>
          <a:lnRef idx="1">
            <a:schemeClr val="dk1"/>
          </a:lnRef>
          <a:fillRef idx="0">
            <a:schemeClr val="dk1"/>
          </a:fillRef>
          <a:effectRef idx="0">
            <a:schemeClr val="dk1"/>
          </a:effectRef>
          <a:fontRef idx="minor">
            <a:schemeClr val="tx1"/>
          </a:fontRef>
        </p:style>
      </p:cxnSp>
      <p:cxnSp>
        <p:nvCxnSpPr>
          <p:cNvPr id="52" name="Straight Arrow Connector 51">
            <a:extLst>
              <a:ext uri="{FF2B5EF4-FFF2-40B4-BE49-F238E27FC236}">
                <a16:creationId xmlns:a16="http://schemas.microsoft.com/office/drawing/2014/main" id="{C38F3B3F-7F21-7E95-537B-DE61CDA6D891}"/>
              </a:ext>
            </a:extLst>
          </p:cNvPr>
          <p:cNvCxnSpPr/>
          <p:nvPr/>
        </p:nvCxnSpPr>
        <p:spPr>
          <a:xfrm>
            <a:off x="531394" y="5704973"/>
            <a:ext cx="310815" cy="10026"/>
          </a:xfrm>
          <a:prstGeom prst="straightConnector1">
            <a:avLst/>
          </a:prstGeom>
          <a:ln w="28575">
            <a:solidFill>
              <a:srgbClr val="C00000"/>
            </a:solidFill>
            <a:tailEnd type="triangle"/>
          </a:ln>
        </p:spPr>
        <p:style>
          <a:lnRef idx="1">
            <a:schemeClr val="dk1"/>
          </a:lnRef>
          <a:fillRef idx="0">
            <a:schemeClr val="dk1"/>
          </a:fillRef>
          <a:effectRef idx="0">
            <a:schemeClr val="dk1"/>
          </a:effectRef>
          <a:fontRef idx="minor">
            <a:schemeClr val="tx1"/>
          </a:fontRef>
        </p:style>
      </p:cxnSp>
      <p:sp>
        <p:nvSpPr>
          <p:cNvPr id="54" name="TextBox 53">
            <a:extLst>
              <a:ext uri="{FF2B5EF4-FFF2-40B4-BE49-F238E27FC236}">
                <a16:creationId xmlns:a16="http://schemas.microsoft.com/office/drawing/2014/main" id="{CD0D39FF-4E6D-91E0-4011-B56151F907E3}"/>
              </a:ext>
            </a:extLst>
          </p:cNvPr>
          <p:cNvSpPr txBox="1"/>
          <p:nvPr/>
        </p:nvSpPr>
        <p:spPr>
          <a:xfrm>
            <a:off x="1754605" y="3328737"/>
            <a:ext cx="274320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dirty="0">
                <a:latin typeface="Arial"/>
                <a:cs typeface="Arial"/>
              </a:rPr>
              <a:t>loads</a:t>
            </a:r>
          </a:p>
        </p:txBody>
      </p:sp>
      <p:sp>
        <p:nvSpPr>
          <p:cNvPr id="55" name="TextBox 54">
            <a:extLst>
              <a:ext uri="{FF2B5EF4-FFF2-40B4-BE49-F238E27FC236}">
                <a16:creationId xmlns:a16="http://schemas.microsoft.com/office/drawing/2014/main" id="{935D439E-EECF-5BC6-1AD9-D1A85C4E3695}"/>
              </a:ext>
            </a:extLst>
          </p:cNvPr>
          <p:cNvSpPr txBox="1"/>
          <p:nvPr/>
        </p:nvSpPr>
        <p:spPr>
          <a:xfrm>
            <a:off x="10477499" y="2175710"/>
            <a:ext cx="2743200"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dirty="0">
                <a:latin typeface="Arial"/>
                <a:cs typeface="Arial"/>
              </a:rPr>
              <a:t>inst. </a:t>
            </a:r>
          </a:p>
          <a:p>
            <a:r>
              <a:rPr lang="en-US" sz="1400" dirty="0">
                <a:latin typeface="Arial"/>
                <a:cs typeface="Arial"/>
              </a:rPr>
              <a:t>commit</a:t>
            </a:r>
          </a:p>
        </p:txBody>
      </p:sp>
      <p:sp>
        <p:nvSpPr>
          <p:cNvPr id="56" name="TextBox 55">
            <a:extLst>
              <a:ext uri="{FF2B5EF4-FFF2-40B4-BE49-F238E27FC236}">
                <a16:creationId xmlns:a16="http://schemas.microsoft.com/office/drawing/2014/main" id="{7773F37A-2AC5-4E4B-D453-F06084E898A3}"/>
              </a:ext>
            </a:extLst>
          </p:cNvPr>
          <p:cNvSpPr txBox="1"/>
          <p:nvPr/>
        </p:nvSpPr>
        <p:spPr>
          <a:xfrm>
            <a:off x="5454315" y="2596815"/>
            <a:ext cx="274320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dirty="0" err="1">
                <a:latin typeface="Arial"/>
                <a:cs typeface="Arial"/>
              </a:rPr>
              <a:t>Op.+ROB</a:t>
            </a:r>
            <a:r>
              <a:rPr lang="en-US" sz="1400" dirty="0">
                <a:latin typeface="Arial"/>
                <a:cs typeface="Arial"/>
              </a:rPr>
              <a:t>#</a:t>
            </a:r>
          </a:p>
        </p:txBody>
      </p:sp>
      <p:sp>
        <p:nvSpPr>
          <p:cNvPr id="57" name="TextBox 56">
            <a:extLst>
              <a:ext uri="{FF2B5EF4-FFF2-40B4-BE49-F238E27FC236}">
                <a16:creationId xmlns:a16="http://schemas.microsoft.com/office/drawing/2014/main" id="{157324E3-A9AB-6C92-03E7-A00F5D5782CC}"/>
              </a:ext>
            </a:extLst>
          </p:cNvPr>
          <p:cNvSpPr txBox="1"/>
          <p:nvPr/>
        </p:nvSpPr>
        <p:spPr>
          <a:xfrm>
            <a:off x="8161420" y="3138236"/>
            <a:ext cx="2743200" cy="307777"/>
          </a:xfrm>
          <a:prstGeom prst="rect">
            <a:avLst/>
          </a:prstGeo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dirty="0">
                <a:latin typeface="Arial"/>
                <a:cs typeface="Arial"/>
              </a:rPr>
              <a:t>operands</a:t>
            </a:r>
          </a:p>
        </p:txBody>
      </p:sp>
      <p:cxnSp>
        <p:nvCxnSpPr>
          <p:cNvPr id="2" name="Conector recto de flecha 1">
            <a:extLst>
              <a:ext uri="{FF2B5EF4-FFF2-40B4-BE49-F238E27FC236}">
                <a16:creationId xmlns:a16="http://schemas.microsoft.com/office/drawing/2014/main" id="{D3D4C375-97E8-0EB6-E6F7-83AB0ED694C9}"/>
              </a:ext>
            </a:extLst>
          </p:cNvPr>
          <p:cNvCxnSpPr/>
          <p:nvPr/>
        </p:nvCxnSpPr>
        <p:spPr>
          <a:xfrm>
            <a:off x="521368" y="260684"/>
            <a:ext cx="7840578" cy="10026"/>
          </a:xfrm>
          <a:prstGeom prst="straightConnector1">
            <a:avLst/>
          </a:prstGeom>
          <a:ln w="28575">
            <a:solidFill>
              <a:srgbClr val="C00000"/>
            </a:solidFill>
          </a:ln>
        </p:spPr>
        <p:style>
          <a:lnRef idx="1">
            <a:schemeClr val="dk1"/>
          </a:lnRef>
          <a:fillRef idx="0">
            <a:schemeClr val="dk1"/>
          </a:fillRef>
          <a:effectRef idx="0">
            <a:schemeClr val="dk1"/>
          </a:effectRef>
          <a:fontRef idx="minor">
            <a:schemeClr val="tx1"/>
          </a:fontRef>
        </p:style>
      </p:cxnSp>
      <p:cxnSp>
        <p:nvCxnSpPr>
          <p:cNvPr id="5" name="Conector recto de flecha 4">
            <a:extLst>
              <a:ext uri="{FF2B5EF4-FFF2-40B4-BE49-F238E27FC236}">
                <a16:creationId xmlns:a16="http://schemas.microsoft.com/office/drawing/2014/main" id="{17994F97-F1B1-D57C-F6CD-6DFD1997A2BC}"/>
              </a:ext>
            </a:extLst>
          </p:cNvPr>
          <p:cNvCxnSpPr/>
          <p:nvPr/>
        </p:nvCxnSpPr>
        <p:spPr>
          <a:xfrm>
            <a:off x="11901236" y="521368"/>
            <a:ext cx="50131" cy="5714999"/>
          </a:xfrm>
          <a:prstGeom prst="straightConnector1">
            <a:avLst/>
          </a:prstGeom>
          <a:ln w="28575">
            <a:solidFill>
              <a:srgbClr val="C00000"/>
            </a:solidFill>
          </a:ln>
        </p:spPr>
        <p:style>
          <a:lnRef idx="1">
            <a:schemeClr val="dk1"/>
          </a:lnRef>
          <a:fillRef idx="0">
            <a:schemeClr val="dk1"/>
          </a:fillRef>
          <a:effectRef idx="0">
            <a:schemeClr val="dk1"/>
          </a:effectRef>
          <a:fontRef idx="minor">
            <a:schemeClr val="tx1"/>
          </a:fontRef>
        </p:style>
      </p:cxnSp>
      <p:cxnSp>
        <p:nvCxnSpPr>
          <p:cNvPr id="8" name="Conector recto de flecha 7">
            <a:extLst>
              <a:ext uri="{FF2B5EF4-FFF2-40B4-BE49-F238E27FC236}">
                <a16:creationId xmlns:a16="http://schemas.microsoft.com/office/drawing/2014/main" id="{5CFAF431-B7BE-0E11-ACB4-3FA6032DD7FF}"/>
              </a:ext>
            </a:extLst>
          </p:cNvPr>
          <p:cNvCxnSpPr/>
          <p:nvPr/>
        </p:nvCxnSpPr>
        <p:spPr>
          <a:xfrm flipH="1">
            <a:off x="10928923" y="531395"/>
            <a:ext cx="982097" cy="846"/>
          </a:xfrm>
          <a:prstGeom prst="straightConnector1">
            <a:avLst/>
          </a:prstGeom>
          <a:ln w="28575">
            <a:solidFill>
              <a:srgbClr val="C00000"/>
            </a:solidFill>
            <a:tailEnd type="triangle"/>
          </a:ln>
        </p:spPr>
        <p:style>
          <a:lnRef idx="1">
            <a:schemeClr val="dk1"/>
          </a:lnRef>
          <a:fillRef idx="0">
            <a:schemeClr val="dk1"/>
          </a:fillRef>
          <a:effectRef idx="0">
            <a:schemeClr val="dk1"/>
          </a:effectRef>
          <a:fontRef idx="minor">
            <a:schemeClr val="tx1"/>
          </a:fontRef>
        </p:style>
      </p:cxnSp>
      <p:sp>
        <p:nvSpPr>
          <p:cNvPr id="14" name="TextBox 52">
            <a:extLst>
              <a:ext uri="{FF2B5EF4-FFF2-40B4-BE49-F238E27FC236}">
                <a16:creationId xmlns:a16="http://schemas.microsoft.com/office/drawing/2014/main" id="{1E10F958-015B-C69A-9FA9-75376D70F6C2}"/>
              </a:ext>
            </a:extLst>
          </p:cNvPr>
          <p:cNvSpPr txBox="1"/>
          <p:nvPr/>
        </p:nvSpPr>
        <p:spPr>
          <a:xfrm>
            <a:off x="11290598" y="5774915"/>
            <a:ext cx="778523"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dirty="0">
                <a:latin typeface="Arial"/>
                <a:cs typeface="Arial"/>
              </a:rPr>
              <a:t>results</a:t>
            </a:r>
          </a:p>
        </p:txBody>
      </p:sp>
      <p:cxnSp>
        <p:nvCxnSpPr>
          <p:cNvPr id="24" name="Straight Arrow Connector 23">
            <a:extLst>
              <a:ext uri="{FF2B5EF4-FFF2-40B4-BE49-F238E27FC236}">
                <a16:creationId xmlns:a16="http://schemas.microsoft.com/office/drawing/2014/main" id="{B6F1AE47-AB9E-F96D-FF4A-6856266BD19C}"/>
              </a:ext>
            </a:extLst>
          </p:cNvPr>
          <p:cNvCxnSpPr/>
          <p:nvPr/>
        </p:nvCxnSpPr>
        <p:spPr>
          <a:xfrm>
            <a:off x="521368" y="4020552"/>
            <a:ext cx="421105" cy="10026"/>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26" name="TextBox 25">
            <a:extLst>
              <a:ext uri="{FF2B5EF4-FFF2-40B4-BE49-F238E27FC236}">
                <a16:creationId xmlns:a16="http://schemas.microsoft.com/office/drawing/2014/main" id="{4CD4EE68-AA80-A690-E332-A5E0D5677C95}"/>
              </a:ext>
            </a:extLst>
          </p:cNvPr>
          <p:cNvSpPr txBox="1"/>
          <p:nvPr/>
        </p:nvSpPr>
        <p:spPr>
          <a:xfrm>
            <a:off x="252227" y="5713189"/>
            <a:ext cx="686719"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dirty="0">
                <a:latin typeface="Arial"/>
                <a:cs typeface="Arial"/>
              </a:rPr>
              <a:t>stores</a:t>
            </a:r>
          </a:p>
        </p:txBody>
      </p:sp>
      <p:sp>
        <p:nvSpPr>
          <p:cNvPr id="4" name="TextBox 3">
            <a:extLst>
              <a:ext uri="{FF2B5EF4-FFF2-40B4-BE49-F238E27FC236}">
                <a16:creationId xmlns:a16="http://schemas.microsoft.com/office/drawing/2014/main" id="{61B9A918-21F3-2E16-878A-D6688ED8E42F}"/>
              </a:ext>
            </a:extLst>
          </p:cNvPr>
          <p:cNvSpPr txBox="1"/>
          <p:nvPr/>
        </p:nvSpPr>
        <p:spPr>
          <a:xfrm>
            <a:off x="7864207" y="5945436"/>
            <a:ext cx="2743200"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a:latin typeface="Courier New"/>
                <a:cs typeface="Courier New"/>
              </a:rPr>
              <a:t>bnez t0, loop</a:t>
            </a:r>
            <a:endParaRPr lang="en-US"/>
          </a:p>
        </p:txBody>
      </p:sp>
      <p:sp>
        <p:nvSpPr>
          <p:cNvPr id="25" name="TextBox 24">
            <a:extLst>
              <a:ext uri="{FF2B5EF4-FFF2-40B4-BE49-F238E27FC236}">
                <a16:creationId xmlns:a16="http://schemas.microsoft.com/office/drawing/2014/main" id="{02FD0F95-0C8B-8AC2-E1EE-12F359FDDC4D}"/>
              </a:ext>
            </a:extLst>
          </p:cNvPr>
          <p:cNvSpPr txBox="1"/>
          <p:nvPr/>
        </p:nvSpPr>
        <p:spPr>
          <a:xfrm>
            <a:off x="1658039" y="5367051"/>
            <a:ext cx="2743200"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a:latin typeface="Courier New"/>
                <a:cs typeface="Courier New"/>
              </a:rPr>
              <a:t>flw f1, -4(t0)</a:t>
            </a:r>
            <a:endParaRPr lang="en-US"/>
          </a:p>
        </p:txBody>
      </p:sp>
    </p:spTree>
    <p:extLst>
      <p:ext uri="{BB962C8B-B14F-4D97-AF65-F5344CB8AC3E}">
        <p14:creationId xmlns:p14="http://schemas.microsoft.com/office/powerpoint/2010/main" val="20868696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863E8B-47FB-6BCE-7B0C-E9C691141F4B}"/>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9A9C98B-D540-5C81-631B-974A84F1D6F9}"/>
              </a:ext>
            </a:extLst>
          </p:cNvPr>
          <p:cNvSpPr>
            <a:spLocks noGrp="1"/>
          </p:cNvSpPr>
          <p:nvPr>
            <p:ph idx="1"/>
          </p:nvPr>
        </p:nvSpPr>
        <p:spPr>
          <a:xfrm>
            <a:off x="729602" y="574266"/>
            <a:ext cx="3575698" cy="2837243"/>
          </a:xfrm>
        </p:spPr>
        <p:txBody>
          <a:bodyPr vert="horz" lIns="91440" tIns="45720" rIns="91440" bIns="45720" rtlCol="0" anchor="t">
            <a:normAutofit/>
          </a:bodyPr>
          <a:lstStyle/>
          <a:p>
            <a:pPr marL="0" indent="0">
              <a:buNone/>
            </a:pPr>
            <a:r>
              <a:rPr lang="en-US" dirty="0"/>
              <a:t>Cycle 15</a:t>
            </a:r>
          </a:p>
          <a:p>
            <a:pPr marL="0" indent="0">
              <a:buNone/>
            </a:pPr>
            <a:r>
              <a:rPr lang="en-US" sz="1600" dirty="0"/>
              <a:t>The third BNEZ hits the ROB head and the branch prediction was incorrect. We need to clear all instructions after the BNEZ from the pipeline and resume the execution at the correct point.</a:t>
            </a:r>
            <a:endParaRPr lang="en-US" dirty="0"/>
          </a:p>
        </p:txBody>
      </p:sp>
      <p:sp>
        <p:nvSpPr>
          <p:cNvPr id="6" name="TextBox 5">
            <a:extLst>
              <a:ext uri="{FF2B5EF4-FFF2-40B4-BE49-F238E27FC236}">
                <a16:creationId xmlns:a16="http://schemas.microsoft.com/office/drawing/2014/main" id="{64FA78CA-1F57-B06D-CAB3-BA36AEBE0209}"/>
              </a:ext>
            </a:extLst>
          </p:cNvPr>
          <p:cNvSpPr txBox="1"/>
          <p:nvPr/>
        </p:nvSpPr>
        <p:spPr>
          <a:xfrm>
            <a:off x="4810698" y="584425"/>
            <a:ext cx="2511845" cy="369332"/>
          </a:xfrm>
          <a:prstGeom prst="rect">
            <a:avLst/>
          </a:prstGeom>
          <a:noFill/>
          <a:ln w="12700">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t>Inst. Queue.</a:t>
            </a:r>
            <a:endParaRPr lang="en-US"/>
          </a:p>
        </p:txBody>
      </p:sp>
      <p:sp>
        <p:nvSpPr>
          <p:cNvPr id="7" name="TextBox 6">
            <a:extLst>
              <a:ext uri="{FF2B5EF4-FFF2-40B4-BE49-F238E27FC236}">
                <a16:creationId xmlns:a16="http://schemas.microsoft.com/office/drawing/2014/main" id="{BD1F1E5A-2C1D-047E-6720-E2D9FD5A7E0F}"/>
              </a:ext>
            </a:extLst>
          </p:cNvPr>
          <p:cNvSpPr txBox="1"/>
          <p:nvPr/>
        </p:nvSpPr>
        <p:spPr>
          <a:xfrm>
            <a:off x="8382629" y="97126"/>
            <a:ext cx="2511845" cy="369332"/>
          </a:xfrm>
          <a:prstGeom prst="rect">
            <a:avLst/>
          </a:prstGeom>
          <a:noFill/>
          <a:ln w="12700">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t>Reorder Buffer</a:t>
            </a:r>
          </a:p>
        </p:txBody>
      </p:sp>
      <p:sp>
        <p:nvSpPr>
          <p:cNvPr id="9" name="TextBox 8">
            <a:extLst>
              <a:ext uri="{FF2B5EF4-FFF2-40B4-BE49-F238E27FC236}">
                <a16:creationId xmlns:a16="http://schemas.microsoft.com/office/drawing/2014/main" id="{C51AAAC2-8388-A779-9C62-63354D7C3563}"/>
              </a:ext>
            </a:extLst>
          </p:cNvPr>
          <p:cNvSpPr txBox="1"/>
          <p:nvPr/>
        </p:nvSpPr>
        <p:spPr>
          <a:xfrm>
            <a:off x="10095438" y="2984703"/>
            <a:ext cx="1631945" cy="369332"/>
          </a:xfrm>
          <a:prstGeom prst="rect">
            <a:avLst/>
          </a:prstGeom>
          <a:noFill/>
          <a:ln w="12700">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t>Registers</a:t>
            </a:r>
          </a:p>
        </p:txBody>
      </p:sp>
      <p:sp>
        <p:nvSpPr>
          <p:cNvPr id="10" name="TextBox 9">
            <a:extLst>
              <a:ext uri="{FF2B5EF4-FFF2-40B4-BE49-F238E27FC236}">
                <a16:creationId xmlns:a16="http://schemas.microsoft.com/office/drawing/2014/main" id="{DA814C18-6D05-6355-459E-6294F1B4C230}"/>
              </a:ext>
            </a:extLst>
          </p:cNvPr>
          <p:cNvSpPr txBox="1"/>
          <p:nvPr/>
        </p:nvSpPr>
        <p:spPr>
          <a:xfrm>
            <a:off x="991543" y="3867020"/>
            <a:ext cx="1358819" cy="369332"/>
          </a:xfrm>
          <a:prstGeom prst="rect">
            <a:avLst/>
          </a:prstGeom>
          <a:noFill/>
          <a:ln w="12700">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t>Load Buffer</a:t>
            </a:r>
          </a:p>
        </p:txBody>
      </p:sp>
      <p:sp>
        <p:nvSpPr>
          <p:cNvPr id="11" name="TextBox 10">
            <a:extLst>
              <a:ext uri="{FF2B5EF4-FFF2-40B4-BE49-F238E27FC236}">
                <a16:creationId xmlns:a16="http://schemas.microsoft.com/office/drawing/2014/main" id="{0EC4F8CE-274C-3B1F-6570-185E84360B5E}"/>
              </a:ext>
            </a:extLst>
          </p:cNvPr>
          <p:cNvSpPr txBox="1"/>
          <p:nvPr/>
        </p:nvSpPr>
        <p:spPr>
          <a:xfrm>
            <a:off x="2986782" y="3836941"/>
            <a:ext cx="2912896" cy="369332"/>
          </a:xfrm>
          <a:prstGeom prst="rect">
            <a:avLst/>
          </a:prstGeom>
          <a:noFill/>
          <a:ln w="12700">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t> Reservation Station (FP)</a:t>
            </a:r>
          </a:p>
        </p:txBody>
      </p:sp>
      <p:sp>
        <p:nvSpPr>
          <p:cNvPr id="12" name="TextBox 11">
            <a:extLst>
              <a:ext uri="{FF2B5EF4-FFF2-40B4-BE49-F238E27FC236}">
                <a16:creationId xmlns:a16="http://schemas.microsoft.com/office/drawing/2014/main" id="{37178521-BA84-E678-1B6F-79167C900A15}"/>
              </a:ext>
            </a:extLst>
          </p:cNvPr>
          <p:cNvSpPr txBox="1"/>
          <p:nvPr/>
        </p:nvSpPr>
        <p:spPr>
          <a:xfrm>
            <a:off x="6475939" y="3816888"/>
            <a:ext cx="2722397" cy="369332"/>
          </a:xfrm>
          <a:prstGeom prst="rect">
            <a:avLst/>
          </a:prstGeom>
          <a:noFill/>
          <a:ln w="12700">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t>Reservation Station (Int)</a:t>
            </a:r>
          </a:p>
        </p:txBody>
      </p:sp>
      <p:sp>
        <p:nvSpPr>
          <p:cNvPr id="13" name="Arrow: Left-Right 12">
            <a:extLst>
              <a:ext uri="{FF2B5EF4-FFF2-40B4-BE49-F238E27FC236}">
                <a16:creationId xmlns:a16="http://schemas.microsoft.com/office/drawing/2014/main" id="{8193A715-0A10-66CD-9057-5A081FFA6FD2}"/>
              </a:ext>
            </a:extLst>
          </p:cNvPr>
          <p:cNvSpPr/>
          <p:nvPr/>
        </p:nvSpPr>
        <p:spPr>
          <a:xfrm>
            <a:off x="300789" y="6167033"/>
            <a:ext cx="11794933" cy="560625"/>
          </a:xfrm>
          <a:prstGeom prst="leftRightArrow">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Common Data Bus</a:t>
            </a:r>
          </a:p>
        </p:txBody>
      </p:sp>
      <p:graphicFrame>
        <p:nvGraphicFramePr>
          <p:cNvPr id="15" name="Table 14">
            <a:extLst>
              <a:ext uri="{FF2B5EF4-FFF2-40B4-BE49-F238E27FC236}">
                <a16:creationId xmlns:a16="http://schemas.microsoft.com/office/drawing/2014/main" id="{6AB9988F-351E-20D9-6ABA-850336C0F54C}"/>
              </a:ext>
            </a:extLst>
          </p:cNvPr>
          <p:cNvGraphicFramePr>
            <a:graphicFrameLocks noGrp="1"/>
          </p:cNvGraphicFramePr>
          <p:nvPr/>
        </p:nvGraphicFramePr>
        <p:xfrm>
          <a:off x="988996" y="4261665"/>
          <a:ext cx="1353552" cy="1097280"/>
        </p:xfrm>
        <a:graphic>
          <a:graphicData uri="http://schemas.openxmlformats.org/drawingml/2006/table">
            <a:tbl>
              <a:tblPr firstRow="1" bandRow="1">
                <a:tableStyleId>{5940675A-B579-460E-94D1-54222C63F5DA}</a:tableStyleId>
              </a:tblPr>
              <a:tblGrid>
                <a:gridCol w="676776">
                  <a:extLst>
                    <a:ext uri="{9D8B030D-6E8A-4147-A177-3AD203B41FA5}">
                      <a16:colId xmlns:a16="http://schemas.microsoft.com/office/drawing/2014/main" val="2447277747"/>
                    </a:ext>
                  </a:extLst>
                </a:gridCol>
                <a:gridCol w="676776">
                  <a:extLst>
                    <a:ext uri="{9D8B030D-6E8A-4147-A177-3AD203B41FA5}">
                      <a16:colId xmlns:a16="http://schemas.microsoft.com/office/drawing/2014/main" val="3543431547"/>
                    </a:ext>
                  </a:extLst>
                </a:gridCol>
              </a:tblGrid>
              <a:tr h="270710">
                <a:tc>
                  <a:txBody>
                    <a:bodyPr/>
                    <a:lstStyle/>
                    <a:p>
                      <a:pPr algn="ctr"/>
                      <a:endParaRPr lang="en-US" sz="1200" dirty="0">
                        <a:latin typeface="Arial"/>
                      </a:endParaRPr>
                    </a:p>
                  </a:txBody>
                  <a:tcPr/>
                </a:tc>
                <a:tc>
                  <a:txBody>
                    <a:bodyPr/>
                    <a:lstStyle/>
                    <a:p>
                      <a:pPr lvl="0" algn="ctr">
                        <a:buNone/>
                      </a:pPr>
                      <a:endParaRPr lang="en-US" sz="1200" dirty="0">
                        <a:latin typeface="Arial"/>
                      </a:endParaRPr>
                    </a:p>
                  </a:txBody>
                  <a:tcPr/>
                </a:tc>
                <a:extLst>
                  <a:ext uri="{0D108BD9-81ED-4DB2-BD59-A6C34878D82A}">
                    <a16:rowId xmlns:a16="http://schemas.microsoft.com/office/drawing/2014/main" val="1837699999"/>
                  </a:ext>
                </a:extLst>
              </a:tr>
              <a:tr h="0">
                <a:tc>
                  <a:txBody>
                    <a:bodyPr/>
                    <a:lstStyle/>
                    <a:p>
                      <a:pPr lvl="0" algn="ctr">
                        <a:buNone/>
                      </a:pPr>
                      <a:endParaRPr lang="en-US" sz="1200" dirty="0" err="1">
                        <a:latin typeface="Arial"/>
                      </a:endParaRPr>
                    </a:p>
                  </a:txBody>
                  <a:tcPr/>
                </a:tc>
                <a:tc>
                  <a:txBody>
                    <a:bodyPr/>
                    <a:lstStyle/>
                    <a:p>
                      <a:pPr lvl="0" algn="ctr">
                        <a:buNone/>
                      </a:pPr>
                      <a:endParaRPr lang="en-US" sz="1200" dirty="0">
                        <a:latin typeface="Arial"/>
                      </a:endParaRPr>
                    </a:p>
                  </a:txBody>
                  <a:tcPr/>
                </a:tc>
                <a:extLst>
                  <a:ext uri="{0D108BD9-81ED-4DB2-BD59-A6C34878D82A}">
                    <a16:rowId xmlns:a16="http://schemas.microsoft.com/office/drawing/2014/main" val="313986062"/>
                  </a:ext>
                </a:extLst>
              </a:tr>
              <a:tr h="0">
                <a:tc>
                  <a:txBody>
                    <a:bodyPr/>
                    <a:lstStyle/>
                    <a:p>
                      <a:pPr lvl="0" algn="ctr">
                        <a:buNone/>
                      </a:pPr>
                      <a:endParaRPr lang="en-US" sz="1200" dirty="0" err="1">
                        <a:latin typeface="Arial"/>
                      </a:endParaRPr>
                    </a:p>
                  </a:txBody>
                  <a:tcPr/>
                </a:tc>
                <a:tc>
                  <a:txBody>
                    <a:bodyPr/>
                    <a:lstStyle/>
                    <a:p>
                      <a:pPr lvl="0" algn="ctr">
                        <a:buNone/>
                      </a:pPr>
                      <a:endParaRPr lang="en-US" sz="1200" dirty="0">
                        <a:latin typeface="Arial"/>
                      </a:endParaRPr>
                    </a:p>
                  </a:txBody>
                  <a:tcPr/>
                </a:tc>
                <a:extLst>
                  <a:ext uri="{0D108BD9-81ED-4DB2-BD59-A6C34878D82A}">
                    <a16:rowId xmlns:a16="http://schemas.microsoft.com/office/drawing/2014/main" val="1009846468"/>
                  </a:ext>
                </a:extLst>
              </a:tr>
              <a:tr h="0">
                <a:tc>
                  <a:txBody>
                    <a:bodyPr/>
                    <a:lstStyle/>
                    <a:p>
                      <a:pPr lvl="0" algn="ctr">
                        <a:buNone/>
                      </a:pPr>
                      <a:endParaRPr lang="en-US" sz="1200" dirty="0" err="1">
                        <a:latin typeface="Arial"/>
                      </a:endParaRPr>
                    </a:p>
                  </a:txBody>
                  <a:tcPr/>
                </a:tc>
                <a:tc>
                  <a:txBody>
                    <a:bodyPr/>
                    <a:lstStyle/>
                    <a:p>
                      <a:pPr lvl="0" algn="ctr">
                        <a:buNone/>
                      </a:pPr>
                      <a:endParaRPr lang="en-US" sz="1200" dirty="0">
                        <a:latin typeface="Arial"/>
                      </a:endParaRPr>
                    </a:p>
                  </a:txBody>
                  <a:tcPr/>
                </a:tc>
                <a:extLst>
                  <a:ext uri="{0D108BD9-81ED-4DB2-BD59-A6C34878D82A}">
                    <a16:rowId xmlns:a16="http://schemas.microsoft.com/office/drawing/2014/main" val="2824610415"/>
                  </a:ext>
                </a:extLst>
              </a:tr>
            </a:tbl>
          </a:graphicData>
        </a:graphic>
      </p:graphicFrame>
      <p:graphicFrame>
        <p:nvGraphicFramePr>
          <p:cNvPr id="16" name="Table 15">
            <a:extLst>
              <a:ext uri="{FF2B5EF4-FFF2-40B4-BE49-F238E27FC236}">
                <a16:creationId xmlns:a16="http://schemas.microsoft.com/office/drawing/2014/main" id="{FB7F1930-1E78-AD00-F716-276B28ABAD8F}"/>
              </a:ext>
            </a:extLst>
          </p:cNvPr>
          <p:cNvGraphicFramePr>
            <a:graphicFrameLocks noGrp="1"/>
          </p:cNvGraphicFramePr>
          <p:nvPr/>
        </p:nvGraphicFramePr>
        <p:xfrm>
          <a:off x="2984233" y="4211534"/>
          <a:ext cx="2897604" cy="822960"/>
        </p:xfrm>
        <a:graphic>
          <a:graphicData uri="http://schemas.openxmlformats.org/drawingml/2006/table">
            <a:tbl>
              <a:tblPr firstRow="1" bandRow="1">
                <a:tableStyleId>{5940675A-B579-460E-94D1-54222C63F5DA}</a:tableStyleId>
              </a:tblPr>
              <a:tblGrid>
                <a:gridCol w="724401">
                  <a:extLst>
                    <a:ext uri="{9D8B030D-6E8A-4147-A177-3AD203B41FA5}">
                      <a16:colId xmlns:a16="http://schemas.microsoft.com/office/drawing/2014/main" val="3195577250"/>
                    </a:ext>
                  </a:extLst>
                </a:gridCol>
                <a:gridCol w="724401">
                  <a:extLst>
                    <a:ext uri="{9D8B030D-6E8A-4147-A177-3AD203B41FA5}">
                      <a16:colId xmlns:a16="http://schemas.microsoft.com/office/drawing/2014/main" val="3868833308"/>
                    </a:ext>
                  </a:extLst>
                </a:gridCol>
                <a:gridCol w="724401">
                  <a:extLst>
                    <a:ext uri="{9D8B030D-6E8A-4147-A177-3AD203B41FA5}">
                      <a16:colId xmlns:a16="http://schemas.microsoft.com/office/drawing/2014/main" val="3497778932"/>
                    </a:ext>
                  </a:extLst>
                </a:gridCol>
                <a:gridCol w="724401">
                  <a:extLst>
                    <a:ext uri="{9D8B030D-6E8A-4147-A177-3AD203B41FA5}">
                      <a16:colId xmlns:a16="http://schemas.microsoft.com/office/drawing/2014/main" val="3422580235"/>
                    </a:ext>
                  </a:extLst>
                </a:gridCol>
              </a:tblGrid>
              <a:tr h="123546">
                <a:tc>
                  <a:txBody>
                    <a:bodyPr/>
                    <a:lstStyle/>
                    <a:p>
                      <a:pPr algn="ctr"/>
                      <a:r>
                        <a:rPr lang="en-US" sz="1200" dirty="0">
                          <a:latin typeface="Arial"/>
                        </a:rPr>
                        <a:t>FMUL</a:t>
                      </a:r>
                    </a:p>
                  </a:txBody>
                  <a:tcPr/>
                </a:tc>
                <a:tc>
                  <a:txBody>
                    <a:bodyPr/>
                    <a:lstStyle/>
                    <a:p>
                      <a:pPr lvl="0" algn="ctr">
                        <a:buNone/>
                      </a:pPr>
                      <a:r>
                        <a:rPr lang="en-US" sz="1200">
                          <a:latin typeface="Arial"/>
                        </a:rPr>
                        <a:t>ROB4</a:t>
                      </a:r>
                      <a:endParaRPr lang="en-US" sz="1200" dirty="0">
                        <a:latin typeface="Arial"/>
                      </a:endParaRPr>
                    </a:p>
                  </a:txBody>
                  <a:tcPr/>
                </a:tc>
                <a:tc>
                  <a:txBody>
                    <a:bodyPr/>
                    <a:lstStyle/>
                    <a:p>
                      <a:pPr lvl="0" algn="ctr">
                        <a:buNone/>
                      </a:pPr>
                      <a:r>
                        <a:rPr lang="en-US" sz="1200" dirty="0">
                          <a:latin typeface="Arial"/>
                        </a:rPr>
                        <a:t>2</a:t>
                      </a:r>
                    </a:p>
                  </a:txBody>
                  <a:tcPr/>
                </a:tc>
                <a:tc>
                  <a:txBody>
                    <a:bodyPr/>
                    <a:lstStyle/>
                    <a:p>
                      <a:pPr lvl="0" algn="ctr">
                        <a:buNone/>
                      </a:pPr>
                      <a:r>
                        <a:rPr lang="en-US" sz="1200" dirty="0">
                          <a:latin typeface="Arial"/>
                        </a:rPr>
                        <a:t>ROB5</a:t>
                      </a:r>
                    </a:p>
                  </a:txBody>
                  <a:tcPr/>
                </a:tc>
                <a:extLst>
                  <a:ext uri="{0D108BD9-81ED-4DB2-BD59-A6C34878D82A}">
                    <a16:rowId xmlns:a16="http://schemas.microsoft.com/office/drawing/2014/main" val="3558929166"/>
                  </a:ext>
                </a:extLst>
              </a:tr>
              <a:tr h="123546">
                <a:tc>
                  <a:txBody>
                    <a:bodyPr/>
                    <a:lstStyle/>
                    <a:p>
                      <a:pPr algn="ctr"/>
                      <a:endParaRPr lang="en-US" sz="1200" dirty="0" err="1">
                        <a:latin typeface="Arial"/>
                      </a:endParaRPr>
                    </a:p>
                  </a:txBody>
                  <a:tcPr/>
                </a:tc>
                <a:tc>
                  <a:txBody>
                    <a:bodyPr/>
                    <a:lstStyle/>
                    <a:p>
                      <a:pPr lvl="0" algn="ctr">
                        <a:buNone/>
                      </a:pPr>
                      <a:endParaRPr lang="en-US" sz="1200" dirty="0">
                        <a:latin typeface="Arial"/>
                      </a:endParaRPr>
                    </a:p>
                  </a:txBody>
                  <a:tcPr/>
                </a:tc>
                <a:tc>
                  <a:txBody>
                    <a:bodyPr/>
                    <a:lstStyle/>
                    <a:p>
                      <a:pPr lvl="0" algn="ctr">
                        <a:buNone/>
                      </a:pPr>
                      <a:endParaRPr lang="en-US" sz="1200" dirty="0">
                        <a:latin typeface="Arial"/>
                      </a:endParaRPr>
                    </a:p>
                  </a:txBody>
                  <a:tcPr/>
                </a:tc>
                <a:tc>
                  <a:txBody>
                    <a:bodyPr/>
                    <a:lstStyle/>
                    <a:p>
                      <a:pPr lvl="0" algn="ctr">
                        <a:buNone/>
                      </a:pPr>
                      <a:endParaRPr lang="en-US" sz="1200" dirty="0">
                        <a:latin typeface="Arial"/>
                      </a:endParaRPr>
                    </a:p>
                  </a:txBody>
                  <a:tcPr/>
                </a:tc>
                <a:extLst>
                  <a:ext uri="{0D108BD9-81ED-4DB2-BD59-A6C34878D82A}">
                    <a16:rowId xmlns:a16="http://schemas.microsoft.com/office/drawing/2014/main" val="2748695123"/>
                  </a:ext>
                </a:extLst>
              </a:tr>
              <a:tr h="123546">
                <a:tc>
                  <a:txBody>
                    <a:bodyPr/>
                    <a:lstStyle/>
                    <a:p>
                      <a:pPr algn="ctr"/>
                      <a:endParaRPr lang="en-US" sz="1200" dirty="0" err="1">
                        <a:latin typeface="Arial"/>
                      </a:endParaRPr>
                    </a:p>
                  </a:txBody>
                  <a:tcPr/>
                </a:tc>
                <a:tc>
                  <a:txBody>
                    <a:bodyPr/>
                    <a:lstStyle/>
                    <a:p>
                      <a:pPr lvl="0" algn="ctr">
                        <a:buNone/>
                      </a:pPr>
                      <a:endParaRPr lang="en-US" sz="1200" dirty="0">
                        <a:latin typeface="Arial"/>
                      </a:endParaRPr>
                    </a:p>
                  </a:txBody>
                  <a:tcPr/>
                </a:tc>
                <a:tc>
                  <a:txBody>
                    <a:bodyPr/>
                    <a:lstStyle/>
                    <a:p>
                      <a:pPr lvl="0" algn="ctr">
                        <a:buNone/>
                      </a:pPr>
                      <a:endParaRPr lang="en-US" sz="1200" dirty="0">
                        <a:latin typeface="Arial"/>
                      </a:endParaRPr>
                    </a:p>
                  </a:txBody>
                  <a:tcPr/>
                </a:tc>
                <a:tc>
                  <a:txBody>
                    <a:bodyPr/>
                    <a:lstStyle/>
                    <a:p>
                      <a:pPr lvl="0" algn="ctr">
                        <a:buNone/>
                      </a:pPr>
                      <a:endParaRPr lang="en-US" sz="1200" dirty="0">
                        <a:latin typeface="Arial"/>
                      </a:endParaRPr>
                    </a:p>
                  </a:txBody>
                  <a:tcPr/>
                </a:tc>
                <a:extLst>
                  <a:ext uri="{0D108BD9-81ED-4DB2-BD59-A6C34878D82A}">
                    <a16:rowId xmlns:a16="http://schemas.microsoft.com/office/drawing/2014/main" val="2981881640"/>
                  </a:ext>
                </a:extLst>
              </a:tr>
            </a:tbl>
          </a:graphicData>
        </a:graphic>
      </p:graphicFrame>
      <p:graphicFrame>
        <p:nvGraphicFramePr>
          <p:cNvPr id="17" name="Table 16">
            <a:extLst>
              <a:ext uri="{FF2B5EF4-FFF2-40B4-BE49-F238E27FC236}">
                <a16:creationId xmlns:a16="http://schemas.microsoft.com/office/drawing/2014/main" id="{E71EE7A0-9E96-11EF-4DD9-59825DF3DE97}"/>
              </a:ext>
            </a:extLst>
          </p:cNvPr>
          <p:cNvGraphicFramePr>
            <a:graphicFrameLocks noGrp="1"/>
          </p:cNvGraphicFramePr>
          <p:nvPr/>
        </p:nvGraphicFramePr>
        <p:xfrm>
          <a:off x="4809022" y="952981"/>
          <a:ext cx="2513774" cy="1645920"/>
        </p:xfrm>
        <a:graphic>
          <a:graphicData uri="http://schemas.openxmlformats.org/drawingml/2006/table">
            <a:tbl>
              <a:tblPr firstRow="1" bandRow="1">
                <a:tableStyleId>{5940675A-B579-460E-94D1-54222C63F5DA}</a:tableStyleId>
              </a:tblPr>
              <a:tblGrid>
                <a:gridCol w="2513774">
                  <a:extLst>
                    <a:ext uri="{9D8B030D-6E8A-4147-A177-3AD203B41FA5}">
                      <a16:colId xmlns:a16="http://schemas.microsoft.com/office/drawing/2014/main" val="2178331882"/>
                    </a:ext>
                  </a:extLst>
                </a:gridCol>
              </a:tblGrid>
              <a:tr h="184980">
                <a:tc>
                  <a:txBody>
                    <a:bodyPr/>
                    <a:lstStyle/>
                    <a:p>
                      <a:pPr lvl="0" algn="ctr">
                        <a:buNone/>
                      </a:pPr>
                      <a:r>
                        <a:rPr lang="en-US" sz="1200" b="0" i="0" u="none" strike="noStrike" noProof="0" dirty="0" err="1">
                          <a:solidFill>
                            <a:srgbClr val="000000"/>
                          </a:solidFill>
                          <a:latin typeface="Courier New"/>
                        </a:rPr>
                        <a:t>fsw</a:t>
                      </a:r>
                      <a:r>
                        <a:rPr lang="en-US" sz="1200" b="0" i="0" u="none" strike="noStrike" noProof="0" dirty="0">
                          <a:solidFill>
                            <a:srgbClr val="000000"/>
                          </a:solidFill>
                          <a:latin typeface="Courier New"/>
                        </a:rPr>
                        <a:t> f2, -4(t0)</a:t>
                      </a:r>
                      <a:endParaRPr lang="en-US" dirty="0"/>
                    </a:p>
                  </a:txBody>
                  <a:tcPr/>
                </a:tc>
                <a:extLst>
                  <a:ext uri="{0D108BD9-81ED-4DB2-BD59-A6C34878D82A}">
                    <a16:rowId xmlns:a16="http://schemas.microsoft.com/office/drawing/2014/main" val="49523531"/>
                  </a:ext>
                </a:extLst>
              </a:tr>
              <a:tr h="184980">
                <a:tc>
                  <a:txBody>
                    <a:bodyPr/>
                    <a:lstStyle/>
                    <a:p>
                      <a:pPr lvl="0" algn="ctr">
                        <a:buNone/>
                      </a:pPr>
                      <a:r>
                        <a:rPr lang="en-US" sz="1200" b="0" i="0" u="none" strike="noStrike" noProof="0" dirty="0" err="1">
                          <a:solidFill>
                            <a:srgbClr val="000000"/>
                          </a:solidFill>
                          <a:latin typeface="Courier New"/>
                        </a:rPr>
                        <a:t>fmul.s</a:t>
                      </a:r>
                      <a:r>
                        <a:rPr lang="en-US" sz="1200" b="0" i="0" u="none" strike="noStrike" noProof="0" dirty="0">
                          <a:solidFill>
                            <a:srgbClr val="000000"/>
                          </a:solidFill>
                          <a:latin typeface="Courier New"/>
                        </a:rPr>
                        <a:t> f2, f1, f0</a:t>
                      </a:r>
                      <a:endParaRPr lang="en-US" dirty="0"/>
                    </a:p>
                  </a:txBody>
                  <a:tcPr/>
                </a:tc>
                <a:extLst>
                  <a:ext uri="{0D108BD9-81ED-4DB2-BD59-A6C34878D82A}">
                    <a16:rowId xmlns:a16="http://schemas.microsoft.com/office/drawing/2014/main" val="1455548914"/>
                  </a:ext>
                </a:extLst>
              </a:tr>
              <a:tr h="184980">
                <a:tc>
                  <a:txBody>
                    <a:bodyPr/>
                    <a:lstStyle/>
                    <a:p>
                      <a:pPr lvl="0" algn="ctr">
                        <a:buNone/>
                      </a:pPr>
                      <a:r>
                        <a:rPr lang="en-US" sz="1200" b="0" i="0" u="none" strike="noStrike" noProof="0" dirty="0" err="1">
                          <a:solidFill>
                            <a:srgbClr val="000000"/>
                          </a:solidFill>
                          <a:latin typeface="Courier New"/>
                        </a:rPr>
                        <a:t>flw</a:t>
                      </a:r>
                      <a:r>
                        <a:rPr lang="en-US" sz="1200" b="0" i="0" u="none" strike="noStrike" noProof="0" dirty="0">
                          <a:solidFill>
                            <a:srgbClr val="000000"/>
                          </a:solidFill>
                          <a:latin typeface="Courier New"/>
                        </a:rPr>
                        <a:t> f1, -4(t0)</a:t>
                      </a:r>
                      <a:endParaRPr lang="en-US" dirty="0"/>
                    </a:p>
                  </a:txBody>
                  <a:tcPr/>
                </a:tc>
                <a:extLst>
                  <a:ext uri="{0D108BD9-81ED-4DB2-BD59-A6C34878D82A}">
                    <a16:rowId xmlns:a16="http://schemas.microsoft.com/office/drawing/2014/main" val="1422571421"/>
                  </a:ext>
                </a:extLst>
              </a:tr>
              <a:tr h="184980">
                <a:tc>
                  <a:txBody>
                    <a:bodyPr/>
                    <a:lstStyle/>
                    <a:p>
                      <a:pPr lvl="0" algn="ctr">
                        <a:buNone/>
                      </a:pPr>
                      <a:r>
                        <a:rPr lang="en-US" sz="1200" b="0" i="0" u="none" strike="noStrike" noProof="0" dirty="0" err="1">
                          <a:solidFill>
                            <a:srgbClr val="000000"/>
                          </a:solidFill>
                          <a:latin typeface="Courier New"/>
                        </a:rPr>
                        <a:t>bnez</a:t>
                      </a:r>
                      <a:r>
                        <a:rPr lang="en-US" sz="1200" b="0" i="0" u="none" strike="noStrike" noProof="0" dirty="0">
                          <a:solidFill>
                            <a:srgbClr val="000000"/>
                          </a:solidFill>
                          <a:latin typeface="Courier New"/>
                        </a:rPr>
                        <a:t> t0, loop</a:t>
                      </a:r>
                      <a:endParaRPr lang="en-US" dirty="0"/>
                    </a:p>
                  </a:txBody>
                  <a:tcPr/>
                </a:tc>
                <a:extLst>
                  <a:ext uri="{0D108BD9-81ED-4DB2-BD59-A6C34878D82A}">
                    <a16:rowId xmlns:a16="http://schemas.microsoft.com/office/drawing/2014/main" val="2533791750"/>
                  </a:ext>
                </a:extLst>
              </a:tr>
              <a:tr h="184980">
                <a:tc>
                  <a:txBody>
                    <a:bodyPr/>
                    <a:lstStyle/>
                    <a:p>
                      <a:pPr lvl="0" algn="ctr">
                        <a:buNone/>
                      </a:pPr>
                      <a:r>
                        <a:rPr lang="en-US" sz="1200" b="0" i="0" u="none" strike="noStrike" noProof="0" dirty="0" err="1">
                          <a:solidFill>
                            <a:srgbClr val="000000"/>
                          </a:solidFill>
                          <a:latin typeface="Courier New"/>
                        </a:rPr>
                        <a:t>addi</a:t>
                      </a:r>
                      <a:r>
                        <a:rPr lang="en-US" sz="1200" b="0" i="0" u="none" strike="noStrike" noProof="0" dirty="0">
                          <a:solidFill>
                            <a:srgbClr val="000000"/>
                          </a:solidFill>
                          <a:latin typeface="Courier New"/>
                        </a:rPr>
                        <a:t> t0, t0, -4</a:t>
                      </a:r>
                      <a:endParaRPr lang="en-US" dirty="0"/>
                    </a:p>
                  </a:txBody>
                  <a:tcPr/>
                </a:tc>
                <a:extLst>
                  <a:ext uri="{0D108BD9-81ED-4DB2-BD59-A6C34878D82A}">
                    <a16:rowId xmlns:a16="http://schemas.microsoft.com/office/drawing/2014/main" val="258681845"/>
                  </a:ext>
                </a:extLst>
              </a:tr>
              <a:tr h="184980">
                <a:tc>
                  <a:txBody>
                    <a:bodyPr/>
                    <a:lstStyle/>
                    <a:p>
                      <a:pPr lvl="0" algn="ctr">
                        <a:buNone/>
                      </a:pPr>
                      <a:r>
                        <a:rPr lang="en-US" sz="1200" b="0" i="0" u="none" strike="noStrike" noProof="0" dirty="0" err="1">
                          <a:solidFill>
                            <a:srgbClr val="000000"/>
                          </a:solidFill>
                          <a:latin typeface="Courier New"/>
                        </a:rPr>
                        <a:t>fsw</a:t>
                      </a:r>
                      <a:r>
                        <a:rPr lang="en-US" sz="1200" b="0" i="0" u="none" strike="noStrike" noProof="0" dirty="0">
                          <a:solidFill>
                            <a:srgbClr val="000000"/>
                          </a:solidFill>
                          <a:latin typeface="Courier New"/>
                        </a:rPr>
                        <a:t> f2, -4(t0)</a:t>
                      </a:r>
                      <a:endParaRPr lang="en-US" dirty="0"/>
                    </a:p>
                  </a:txBody>
                  <a:tcPr/>
                </a:tc>
                <a:extLst>
                  <a:ext uri="{0D108BD9-81ED-4DB2-BD59-A6C34878D82A}">
                    <a16:rowId xmlns:a16="http://schemas.microsoft.com/office/drawing/2014/main" val="3403941772"/>
                  </a:ext>
                </a:extLst>
              </a:tr>
            </a:tbl>
          </a:graphicData>
        </a:graphic>
      </p:graphicFrame>
      <p:graphicFrame>
        <p:nvGraphicFramePr>
          <p:cNvPr id="18" name="Table 17">
            <a:extLst>
              <a:ext uri="{FF2B5EF4-FFF2-40B4-BE49-F238E27FC236}">
                <a16:creationId xmlns:a16="http://schemas.microsoft.com/office/drawing/2014/main" id="{1189379D-0DBC-A2B0-5B81-3426BECAC120}"/>
              </a:ext>
            </a:extLst>
          </p:cNvPr>
          <p:cNvGraphicFramePr>
            <a:graphicFrameLocks noGrp="1"/>
          </p:cNvGraphicFramePr>
          <p:nvPr/>
        </p:nvGraphicFramePr>
        <p:xfrm>
          <a:off x="8389263" y="471717"/>
          <a:ext cx="2506574" cy="1645920"/>
        </p:xfrm>
        <a:graphic>
          <a:graphicData uri="http://schemas.openxmlformats.org/drawingml/2006/table">
            <a:tbl>
              <a:tblPr firstRow="1" bandRow="1">
                <a:tableStyleId>{5940675A-B579-460E-94D1-54222C63F5DA}</a:tableStyleId>
              </a:tblPr>
              <a:tblGrid>
                <a:gridCol w="350919">
                  <a:extLst>
                    <a:ext uri="{9D8B030D-6E8A-4147-A177-3AD203B41FA5}">
                      <a16:colId xmlns:a16="http://schemas.microsoft.com/office/drawing/2014/main" val="2178331882"/>
                    </a:ext>
                  </a:extLst>
                </a:gridCol>
                <a:gridCol w="631657">
                  <a:extLst>
                    <a:ext uri="{9D8B030D-6E8A-4147-A177-3AD203B41FA5}">
                      <a16:colId xmlns:a16="http://schemas.microsoft.com/office/drawing/2014/main" val="1914369625"/>
                    </a:ext>
                  </a:extLst>
                </a:gridCol>
                <a:gridCol w="761999">
                  <a:extLst>
                    <a:ext uri="{9D8B030D-6E8A-4147-A177-3AD203B41FA5}">
                      <a16:colId xmlns:a16="http://schemas.microsoft.com/office/drawing/2014/main" val="3526426838"/>
                    </a:ext>
                  </a:extLst>
                </a:gridCol>
                <a:gridCol w="761999">
                  <a:extLst>
                    <a:ext uri="{9D8B030D-6E8A-4147-A177-3AD203B41FA5}">
                      <a16:colId xmlns:a16="http://schemas.microsoft.com/office/drawing/2014/main" val="187629775"/>
                    </a:ext>
                  </a:extLst>
                </a:gridCol>
              </a:tblGrid>
              <a:tr h="184980">
                <a:tc>
                  <a:txBody>
                    <a:bodyPr/>
                    <a:lstStyle/>
                    <a:p>
                      <a:pPr algn="ctr"/>
                      <a:r>
                        <a:rPr lang="en-US" sz="1200" dirty="0">
                          <a:latin typeface="Courier New"/>
                        </a:rPr>
                        <a:t>3</a:t>
                      </a:r>
                      <a:endParaRPr lang="en-US" sz="1200" dirty="0" err="1">
                        <a:latin typeface="Courier New"/>
                      </a:endParaRPr>
                    </a:p>
                  </a:txBody>
                  <a:tcPr/>
                </a:tc>
                <a:tc>
                  <a:txBody>
                    <a:bodyPr/>
                    <a:lstStyle/>
                    <a:p>
                      <a:pPr lvl="0" algn="ctr">
                        <a:buNone/>
                      </a:pPr>
                      <a:r>
                        <a:rPr lang="en-US" sz="1200" b="0" i="0" u="none" strike="noStrike" noProof="0" dirty="0">
                          <a:solidFill>
                            <a:srgbClr val="000000"/>
                          </a:solidFill>
                          <a:latin typeface="Courier New"/>
                        </a:rPr>
                        <a:t>BNEZ</a:t>
                      </a:r>
                      <a:endParaRPr lang="en-US" dirty="0"/>
                    </a:p>
                  </a:txBody>
                  <a:tcPr/>
                </a:tc>
                <a:tc>
                  <a:txBody>
                    <a:bodyPr/>
                    <a:lstStyle/>
                    <a:p>
                      <a:pPr lvl="0" algn="ctr">
                        <a:buNone/>
                      </a:pPr>
                      <a:r>
                        <a:rPr lang="en-US" sz="1000" b="0" i="0" u="none" strike="noStrike" noProof="0" dirty="0">
                          <a:solidFill>
                            <a:srgbClr val="000000"/>
                          </a:solidFill>
                          <a:latin typeface="Courier New"/>
                        </a:rPr>
                        <a:t>INCORRE</a:t>
                      </a:r>
                      <a:endParaRPr lang="en-US" dirty="0"/>
                    </a:p>
                  </a:txBody>
                  <a:tcPr/>
                </a:tc>
                <a:tc>
                  <a:txBody>
                    <a:bodyPr/>
                    <a:lstStyle/>
                    <a:p>
                      <a:pPr lvl="0" algn="ctr">
                        <a:buNone/>
                      </a:pPr>
                      <a:endParaRPr lang="en-US" sz="1200" dirty="0">
                        <a:latin typeface="Courier New"/>
                      </a:endParaRPr>
                    </a:p>
                  </a:txBody>
                  <a:tcPr/>
                </a:tc>
                <a:extLst>
                  <a:ext uri="{0D108BD9-81ED-4DB2-BD59-A6C34878D82A}">
                    <a16:rowId xmlns:a16="http://schemas.microsoft.com/office/drawing/2014/main" val="49523531"/>
                  </a:ext>
                </a:extLst>
              </a:tr>
              <a:tr h="184980">
                <a:tc>
                  <a:txBody>
                    <a:bodyPr/>
                    <a:lstStyle/>
                    <a:p>
                      <a:pPr algn="ctr"/>
                      <a:r>
                        <a:rPr lang="en-US" sz="1200" dirty="0">
                          <a:latin typeface="Courier New"/>
                        </a:rPr>
                        <a:t>4</a:t>
                      </a:r>
                      <a:endParaRPr lang="en-US" sz="1200" dirty="0" err="1">
                        <a:latin typeface="Courier New"/>
                      </a:endParaRPr>
                    </a:p>
                  </a:txBody>
                  <a:tcPr/>
                </a:tc>
                <a:tc>
                  <a:txBody>
                    <a:bodyPr/>
                    <a:lstStyle/>
                    <a:p>
                      <a:pPr lvl="0" algn="ctr">
                        <a:buNone/>
                      </a:pPr>
                      <a:r>
                        <a:rPr lang="en-US" sz="1200" b="0" i="0" u="none" strike="noStrike" noProof="0" dirty="0">
                          <a:solidFill>
                            <a:srgbClr val="000000"/>
                          </a:solidFill>
                          <a:latin typeface="Courier New"/>
                        </a:rPr>
                        <a:t>FLW</a:t>
                      </a:r>
                      <a:endParaRPr lang="en-US" dirty="0"/>
                    </a:p>
                  </a:txBody>
                  <a:tcPr/>
                </a:tc>
                <a:tc>
                  <a:txBody>
                    <a:bodyPr/>
                    <a:lstStyle/>
                    <a:p>
                      <a:pPr lvl="0" algn="ctr">
                        <a:buNone/>
                      </a:pPr>
                      <a:r>
                        <a:rPr lang="en-US" sz="1200" b="0" i="0" u="none" strike="noStrike" noProof="0" dirty="0">
                          <a:solidFill>
                            <a:srgbClr val="000000"/>
                          </a:solidFill>
                          <a:latin typeface="Courier New"/>
                        </a:rPr>
                        <a:t>F1</a:t>
                      </a:r>
                      <a:endParaRPr lang="en-US" dirty="0"/>
                    </a:p>
                  </a:txBody>
                  <a:tcPr/>
                </a:tc>
                <a:tc>
                  <a:txBody>
                    <a:bodyPr/>
                    <a:lstStyle/>
                    <a:p>
                      <a:pPr lvl="0" algn="ctr">
                        <a:buNone/>
                      </a:pPr>
                      <a:endParaRPr lang="en-US" sz="1000" b="0" i="0" u="none" strike="noStrike" noProof="0" dirty="0">
                        <a:solidFill>
                          <a:srgbClr val="000000"/>
                        </a:solidFill>
                        <a:latin typeface="Courier New"/>
                      </a:endParaRPr>
                    </a:p>
                  </a:txBody>
                  <a:tcPr/>
                </a:tc>
                <a:extLst>
                  <a:ext uri="{0D108BD9-81ED-4DB2-BD59-A6C34878D82A}">
                    <a16:rowId xmlns:a16="http://schemas.microsoft.com/office/drawing/2014/main" val="1455548914"/>
                  </a:ext>
                </a:extLst>
              </a:tr>
              <a:tr h="184980">
                <a:tc>
                  <a:txBody>
                    <a:bodyPr/>
                    <a:lstStyle/>
                    <a:p>
                      <a:pPr algn="ctr"/>
                      <a:r>
                        <a:rPr lang="en-US" sz="1200" dirty="0">
                          <a:latin typeface="Courier New"/>
                        </a:rPr>
                        <a:t>5</a:t>
                      </a:r>
                      <a:endParaRPr lang="en-US" sz="1200" dirty="0" err="1">
                        <a:latin typeface="Courier New"/>
                      </a:endParaRPr>
                    </a:p>
                  </a:txBody>
                  <a:tcPr/>
                </a:tc>
                <a:tc>
                  <a:txBody>
                    <a:bodyPr/>
                    <a:lstStyle/>
                    <a:p>
                      <a:pPr lvl="0" algn="ctr">
                        <a:buNone/>
                      </a:pPr>
                      <a:r>
                        <a:rPr lang="en-US" sz="1200" b="0" i="0" u="none" strike="noStrike" noProof="0" dirty="0">
                          <a:solidFill>
                            <a:srgbClr val="000000"/>
                          </a:solidFill>
                          <a:latin typeface="Courier New"/>
                        </a:rPr>
                        <a:t>FMUL</a:t>
                      </a:r>
                    </a:p>
                  </a:txBody>
                  <a:tcPr/>
                </a:tc>
                <a:tc>
                  <a:txBody>
                    <a:bodyPr/>
                    <a:lstStyle/>
                    <a:p>
                      <a:pPr lvl="0" algn="ctr">
                        <a:buNone/>
                      </a:pPr>
                      <a:r>
                        <a:rPr lang="en-US" sz="1000" b="0" i="0" u="none" strike="noStrike" noProof="0" dirty="0">
                          <a:solidFill>
                            <a:srgbClr val="000000"/>
                          </a:solidFill>
                          <a:latin typeface="Courier New"/>
                        </a:rPr>
                        <a:t>F2</a:t>
                      </a:r>
                    </a:p>
                  </a:txBody>
                  <a:tcPr/>
                </a:tc>
                <a:tc>
                  <a:txBody>
                    <a:bodyPr/>
                    <a:lstStyle/>
                    <a:p>
                      <a:pPr lvl="0" algn="ctr">
                        <a:buNone/>
                      </a:pPr>
                      <a:endParaRPr lang="en-US" sz="1000" b="0" i="0" u="none" strike="noStrike" noProof="0" dirty="0">
                        <a:solidFill>
                          <a:srgbClr val="000000"/>
                        </a:solidFill>
                        <a:latin typeface="Courier New"/>
                      </a:endParaRPr>
                    </a:p>
                  </a:txBody>
                  <a:tcPr/>
                </a:tc>
                <a:extLst>
                  <a:ext uri="{0D108BD9-81ED-4DB2-BD59-A6C34878D82A}">
                    <a16:rowId xmlns:a16="http://schemas.microsoft.com/office/drawing/2014/main" val="1422571421"/>
                  </a:ext>
                </a:extLst>
              </a:tr>
              <a:tr h="184980">
                <a:tc>
                  <a:txBody>
                    <a:bodyPr/>
                    <a:lstStyle/>
                    <a:p>
                      <a:pPr algn="ctr"/>
                      <a:r>
                        <a:rPr lang="en-US" sz="1200" dirty="0">
                          <a:latin typeface="Courier New"/>
                        </a:rPr>
                        <a:t>0</a:t>
                      </a:r>
                      <a:endParaRPr lang="en-US" sz="1200" dirty="0" err="1">
                        <a:latin typeface="Courier New"/>
                      </a:endParaRPr>
                    </a:p>
                  </a:txBody>
                  <a:tcPr/>
                </a:tc>
                <a:tc>
                  <a:txBody>
                    <a:bodyPr/>
                    <a:lstStyle/>
                    <a:p>
                      <a:pPr lvl="0" algn="ctr">
                        <a:buNone/>
                      </a:pPr>
                      <a:endParaRPr lang="en-US" sz="1200" dirty="0">
                        <a:latin typeface="Courier New"/>
                      </a:endParaRPr>
                    </a:p>
                  </a:txBody>
                  <a:tcPr/>
                </a:tc>
                <a:tc>
                  <a:txBody>
                    <a:bodyPr/>
                    <a:lstStyle/>
                    <a:p>
                      <a:pPr lvl="0" algn="ctr">
                        <a:buNone/>
                      </a:pPr>
                      <a:endParaRPr lang="en-US" sz="1000" dirty="0">
                        <a:latin typeface="Courier New"/>
                      </a:endParaRPr>
                    </a:p>
                  </a:txBody>
                  <a:tcPr/>
                </a:tc>
                <a:tc>
                  <a:txBody>
                    <a:bodyPr/>
                    <a:lstStyle/>
                    <a:p>
                      <a:pPr lvl="0" algn="ctr">
                        <a:buNone/>
                      </a:pPr>
                      <a:endParaRPr lang="en-US" sz="1200" dirty="0">
                        <a:latin typeface="Courier New"/>
                      </a:endParaRPr>
                    </a:p>
                  </a:txBody>
                  <a:tcPr/>
                </a:tc>
                <a:extLst>
                  <a:ext uri="{0D108BD9-81ED-4DB2-BD59-A6C34878D82A}">
                    <a16:rowId xmlns:a16="http://schemas.microsoft.com/office/drawing/2014/main" val="2533791750"/>
                  </a:ext>
                </a:extLst>
              </a:tr>
              <a:tr h="184980">
                <a:tc>
                  <a:txBody>
                    <a:bodyPr/>
                    <a:lstStyle/>
                    <a:p>
                      <a:pPr algn="ctr"/>
                      <a:r>
                        <a:rPr lang="en-US" sz="1200" dirty="0">
                          <a:latin typeface="Courier New"/>
                        </a:rPr>
                        <a:t>1</a:t>
                      </a:r>
                      <a:endParaRPr lang="en-US" sz="1200" dirty="0" err="1">
                        <a:latin typeface="Courier New"/>
                      </a:endParaRPr>
                    </a:p>
                  </a:txBody>
                  <a:tcPr/>
                </a:tc>
                <a:tc>
                  <a:txBody>
                    <a:bodyPr/>
                    <a:lstStyle/>
                    <a:p>
                      <a:pPr lvl="0" algn="ctr">
                        <a:buNone/>
                      </a:pPr>
                      <a:endParaRPr lang="en-US" sz="1200" dirty="0">
                        <a:latin typeface="Courier New"/>
                      </a:endParaRPr>
                    </a:p>
                  </a:txBody>
                  <a:tcPr/>
                </a:tc>
                <a:tc>
                  <a:txBody>
                    <a:bodyPr/>
                    <a:lstStyle/>
                    <a:p>
                      <a:pPr lvl="0" algn="ctr">
                        <a:buNone/>
                      </a:pPr>
                      <a:endParaRPr lang="en-US" sz="1200" dirty="0">
                        <a:latin typeface="Courier New"/>
                      </a:endParaRPr>
                    </a:p>
                  </a:txBody>
                  <a:tcPr/>
                </a:tc>
                <a:tc>
                  <a:txBody>
                    <a:bodyPr/>
                    <a:lstStyle/>
                    <a:p>
                      <a:pPr lvl="0" algn="ctr">
                        <a:buNone/>
                      </a:pPr>
                      <a:endParaRPr lang="en-US" sz="1200" dirty="0">
                        <a:latin typeface="Courier New"/>
                      </a:endParaRPr>
                    </a:p>
                  </a:txBody>
                  <a:tcPr/>
                </a:tc>
                <a:extLst>
                  <a:ext uri="{0D108BD9-81ED-4DB2-BD59-A6C34878D82A}">
                    <a16:rowId xmlns:a16="http://schemas.microsoft.com/office/drawing/2014/main" val="258681845"/>
                  </a:ext>
                </a:extLst>
              </a:tr>
              <a:tr h="184980">
                <a:tc>
                  <a:txBody>
                    <a:bodyPr/>
                    <a:lstStyle/>
                    <a:p>
                      <a:pPr algn="ctr"/>
                      <a:r>
                        <a:rPr lang="en-US" sz="1200" dirty="0">
                          <a:latin typeface="Courier New"/>
                        </a:rPr>
                        <a:t>2</a:t>
                      </a:r>
                      <a:endParaRPr lang="en-US" sz="1200" dirty="0" err="1">
                        <a:latin typeface="Courier New"/>
                      </a:endParaRPr>
                    </a:p>
                  </a:txBody>
                  <a:tcPr/>
                </a:tc>
                <a:tc>
                  <a:txBody>
                    <a:bodyPr/>
                    <a:lstStyle/>
                    <a:p>
                      <a:pPr lvl="0" algn="ctr">
                        <a:buNone/>
                      </a:pPr>
                      <a:endParaRPr lang="en-US" sz="1200" dirty="0">
                        <a:latin typeface="Courier New"/>
                      </a:endParaRPr>
                    </a:p>
                  </a:txBody>
                  <a:tcPr/>
                </a:tc>
                <a:tc>
                  <a:txBody>
                    <a:bodyPr/>
                    <a:lstStyle/>
                    <a:p>
                      <a:pPr lvl="0" algn="ctr">
                        <a:buNone/>
                      </a:pPr>
                      <a:endParaRPr lang="en-US" sz="1200" dirty="0">
                        <a:latin typeface="Courier New"/>
                      </a:endParaRPr>
                    </a:p>
                  </a:txBody>
                  <a:tcPr/>
                </a:tc>
                <a:tc>
                  <a:txBody>
                    <a:bodyPr/>
                    <a:lstStyle/>
                    <a:p>
                      <a:pPr lvl="0" algn="ctr">
                        <a:buNone/>
                      </a:pPr>
                      <a:endParaRPr lang="en-US" sz="1200" dirty="0">
                        <a:latin typeface="Courier New"/>
                      </a:endParaRPr>
                    </a:p>
                  </a:txBody>
                  <a:tcPr/>
                </a:tc>
                <a:extLst>
                  <a:ext uri="{0D108BD9-81ED-4DB2-BD59-A6C34878D82A}">
                    <a16:rowId xmlns:a16="http://schemas.microsoft.com/office/drawing/2014/main" val="3403941772"/>
                  </a:ext>
                </a:extLst>
              </a:tr>
            </a:tbl>
          </a:graphicData>
        </a:graphic>
      </p:graphicFrame>
      <p:graphicFrame>
        <p:nvGraphicFramePr>
          <p:cNvPr id="19" name="Table 18">
            <a:extLst>
              <a:ext uri="{FF2B5EF4-FFF2-40B4-BE49-F238E27FC236}">
                <a16:creationId xmlns:a16="http://schemas.microsoft.com/office/drawing/2014/main" id="{DAF97908-19AE-31FE-687B-C263A72A9427}"/>
              </a:ext>
            </a:extLst>
          </p:cNvPr>
          <p:cNvGraphicFramePr>
            <a:graphicFrameLocks noGrp="1"/>
          </p:cNvGraphicFramePr>
          <p:nvPr>
            <p:extLst>
              <p:ext uri="{D42A27DB-BD31-4B8C-83A1-F6EECF244321}">
                <p14:modId xmlns:p14="http://schemas.microsoft.com/office/powerpoint/2010/main" val="1422638183"/>
              </p:ext>
            </p:extLst>
          </p:nvPr>
        </p:nvGraphicFramePr>
        <p:xfrm>
          <a:off x="10116552" y="3368842"/>
          <a:ext cx="1614226" cy="1097280"/>
        </p:xfrm>
        <a:graphic>
          <a:graphicData uri="http://schemas.openxmlformats.org/drawingml/2006/table">
            <a:tbl>
              <a:tblPr firstRow="1" bandRow="1">
                <a:tableStyleId>{5940675A-B579-460E-94D1-54222C63F5DA}</a:tableStyleId>
              </a:tblPr>
              <a:tblGrid>
                <a:gridCol w="467278">
                  <a:extLst>
                    <a:ext uri="{9D8B030D-6E8A-4147-A177-3AD203B41FA5}">
                      <a16:colId xmlns:a16="http://schemas.microsoft.com/office/drawing/2014/main" val="4141603458"/>
                    </a:ext>
                  </a:extLst>
                </a:gridCol>
                <a:gridCol w="541617">
                  <a:extLst>
                    <a:ext uri="{9D8B030D-6E8A-4147-A177-3AD203B41FA5}">
                      <a16:colId xmlns:a16="http://schemas.microsoft.com/office/drawing/2014/main" val="4160728081"/>
                    </a:ext>
                  </a:extLst>
                </a:gridCol>
                <a:gridCol w="605331">
                  <a:extLst>
                    <a:ext uri="{9D8B030D-6E8A-4147-A177-3AD203B41FA5}">
                      <a16:colId xmlns:a16="http://schemas.microsoft.com/office/drawing/2014/main" val="3408778751"/>
                    </a:ext>
                  </a:extLst>
                </a:gridCol>
              </a:tblGrid>
              <a:tr h="171790">
                <a:tc>
                  <a:txBody>
                    <a:bodyPr/>
                    <a:lstStyle/>
                    <a:p>
                      <a:pPr algn="ctr"/>
                      <a:r>
                        <a:rPr lang="en-US" sz="1200" dirty="0">
                          <a:latin typeface="Arial"/>
                        </a:rPr>
                        <a:t>F0</a:t>
                      </a:r>
                    </a:p>
                  </a:txBody>
                  <a:tcPr/>
                </a:tc>
                <a:tc>
                  <a:txBody>
                    <a:bodyPr/>
                    <a:lstStyle/>
                    <a:p>
                      <a:pPr lvl="0" algn="ctr">
                        <a:buNone/>
                      </a:pPr>
                      <a:r>
                        <a:rPr lang="en-US" sz="1200" dirty="0">
                          <a:latin typeface="Arial"/>
                        </a:rPr>
                        <a:t>10</a:t>
                      </a:r>
                    </a:p>
                  </a:txBody>
                  <a:tcPr/>
                </a:tc>
                <a:tc>
                  <a:txBody>
                    <a:bodyPr/>
                    <a:lstStyle/>
                    <a:p>
                      <a:pPr lvl="0" algn="ctr">
                        <a:buNone/>
                      </a:pPr>
                      <a:endParaRPr lang="en-US" sz="1200" dirty="0">
                        <a:latin typeface="Arial"/>
                      </a:endParaRPr>
                    </a:p>
                  </a:txBody>
                  <a:tcPr/>
                </a:tc>
                <a:extLst>
                  <a:ext uri="{0D108BD9-81ED-4DB2-BD59-A6C34878D82A}">
                    <a16:rowId xmlns:a16="http://schemas.microsoft.com/office/drawing/2014/main" val="187687787"/>
                  </a:ext>
                </a:extLst>
              </a:tr>
              <a:tr h="171790">
                <a:tc>
                  <a:txBody>
                    <a:bodyPr/>
                    <a:lstStyle/>
                    <a:p>
                      <a:pPr algn="ctr"/>
                      <a:r>
                        <a:rPr lang="en-US" sz="1200" dirty="0">
                          <a:latin typeface="Arial"/>
                        </a:rPr>
                        <a:t>F1</a:t>
                      </a:r>
                      <a:endParaRPr lang="en-US" sz="1200" dirty="0" err="1">
                        <a:latin typeface="Arial"/>
                      </a:endParaRPr>
                    </a:p>
                  </a:txBody>
                  <a:tcPr/>
                </a:tc>
                <a:tc>
                  <a:txBody>
                    <a:bodyPr/>
                    <a:lstStyle/>
                    <a:p>
                      <a:pPr lvl="0" algn="ctr">
                        <a:buNone/>
                      </a:pPr>
                      <a:r>
                        <a:rPr lang="en-US" sz="1200" dirty="0">
                          <a:latin typeface="Arial"/>
                        </a:rPr>
                        <a:t>2</a:t>
                      </a:r>
                    </a:p>
                  </a:txBody>
                  <a:tcPr/>
                </a:tc>
                <a:tc>
                  <a:txBody>
                    <a:bodyPr/>
                    <a:lstStyle/>
                    <a:p>
                      <a:pPr lvl="0" algn="ctr">
                        <a:buNone/>
                      </a:pPr>
                      <a:r>
                        <a:rPr lang="en-US" sz="1200" dirty="0">
                          <a:latin typeface="Arial"/>
                        </a:rPr>
                        <a:t>ROB4</a:t>
                      </a:r>
                    </a:p>
                  </a:txBody>
                  <a:tcPr/>
                </a:tc>
                <a:extLst>
                  <a:ext uri="{0D108BD9-81ED-4DB2-BD59-A6C34878D82A}">
                    <a16:rowId xmlns:a16="http://schemas.microsoft.com/office/drawing/2014/main" val="1177376357"/>
                  </a:ext>
                </a:extLst>
              </a:tr>
              <a:tr h="171790">
                <a:tc>
                  <a:txBody>
                    <a:bodyPr/>
                    <a:lstStyle/>
                    <a:p>
                      <a:pPr algn="ctr"/>
                      <a:r>
                        <a:rPr lang="en-US" sz="1200" dirty="0">
                          <a:latin typeface="Arial"/>
                        </a:rPr>
                        <a:t>F2</a:t>
                      </a:r>
                      <a:endParaRPr lang="en-US" sz="1200" dirty="0" err="1">
                        <a:latin typeface="Arial"/>
                      </a:endParaRPr>
                    </a:p>
                  </a:txBody>
                  <a:tcPr/>
                </a:tc>
                <a:tc>
                  <a:txBody>
                    <a:bodyPr/>
                    <a:lstStyle/>
                    <a:p>
                      <a:pPr lvl="0" algn="ctr">
                        <a:buNone/>
                      </a:pPr>
                      <a:r>
                        <a:rPr lang="en-US" sz="1200" dirty="0">
                          <a:latin typeface="Arial"/>
                        </a:rPr>
                        <a:t>20</a:t>
                      </a:r>
                      <a:endParaRPr lang="en-US" dirty="0"/>
                    </a:p>
                  </a:txBody>
                  <a:tcPr/>
                </a:tc>
                <a:tc>
                  <a:txBody>
                    <a:bodyPr/>
                    <a:lstStyle/>
                    <a:p>
                      <a:pPr lvl="0" algn="ctr">
                        <a:buNone/>
                      </a:pPr>
                      <a:r>
                        <a:rPr lang="en-US" sz="1200" dirty="0">
                          <a:latin typeface="Arial"/>
                        </a:rPr>
                        <a:t>ROB5</a:t>
                      </a:r>
                      <a:endParaRPr lang="en-US" dirty="0"/>
                    </a:p>
                  </a:txBody>
                  <a:tcPr/>
                </a:tc>
                <a:extLst>
                  <a:ext uri="{0D108BD9-81ED-4DB2-BD59-A6C34878D82A}">
                    <a16:rowId xmlns:a16="http://schemas.microsoft.com/office/drawing/2014/main" val="3954083347"/>
                  </a:ext>
                </a:extLst>
              </a:tr>
              <a:tr h="171790">
                <a:tc>
                  <a:txBody>
                    <a:bodyPr/>
                    <a:lstStyle/>
                    <a:p>
                      <a:pPr algn="ctr"/>
                      <a:r>
                        <a:rPr lang="en-US" sz="1200" dirty="0">
                          <a:latin typeface="Arial"/>
                        </a:rPr>
                        <a:t>T0</a:t>
                      </a:r>
                      <a:endParaRPr lang="en-US" sz="1200" dirty="0" err="1">
                        <a:latin typeface="Arial"/>
                      </a:endParaRPr>
                    </a:p>
                  </a:txBody>
                  <a:tcPr/>
                </a:tc>
                <a:tc>
                  <a:txBody>
                    <a:bodyPr/>
                    <a:lstStyle/>
                    <a:p>
                      <a:pPr lvl="0" algn="ctr">
                        <a:buNone/>
                      </a:pPr>
                      <a:r>
                        <a:rPr lang="en-US" sz="1200" dirty="0">
                          <a:latin typeface="Arial"/>
                        </a:rPr>
                        <a:t>0</a:t>
                      </a:r>
                    </a:p>
                  </a:txBody>
                  <a:tcPr/>
                </a:tc>
                <a:tc>
                  <a:txBody>
                    <a:bodyPr/>
                    <a:lstStyle/>
                    <a:p>
                      <a:pPr lvl="0" algn="ctr">
                        <a:buNone/>
                      </a:pPr>
                      <a:endParaRPr lang="en-US" sz="1200" dirty="0">
                        <a:latin typeface="Arial"/>
                      </a:endParaRPr>
                    </a:p>
                  </a:txBody>
                  <a:tcPr/>
                </a:tc>
                <a:extLst>
                  <a:ext uri="{0D108BD9-81ED-4DB2-BD59-A6C34878D82A}">
                    <a16:rowId xmlns:a16="http://schemas.microsoft.com/office/drawing/2014/main" val="566660208"/>
                  </a:ext>
                </a:extLst>
              </a:tr>
            </a:tbl>
          </a:graphicData>
        </a:graphic>
      </p:graphicFrame>
      <p:graphicFrame>
        <p:nvGraphicFramePr>
          <p:cNvPr id="20" name="Table 19">
            <a:extLst>
              <a:ext uri="{FF2B5EF4-FFF2-40B4-BE49-F238E27FC236}">
                <a16:creationId xmlns:a16="http://schemas.microsoft.com/office/drawing/2014/main" id="{107046E2-8C81-54CB-6D55-399FF5CEB242}"/>
              </a:ext>
            </a:extLst>
          </p:cNvPr>
          <p:cNvGraphicFramePr>
            <a:graphicFrameLocks noGrp="1"/>
          </p:cNvGraphicFramePr>
          <p:nvPr/>
        </p:nvGraphicFramePr>
        <p:xfrm>
          <a:off x="6473390" y="4191481"/>
          <a:ext cx="2707104" cy="822960"/>
        </p:xfrm>
        <a:graphic>
          <a:graphicData uri="http://schemas.openxmlformats.org/drawingml/2006/table">
            <a:tbl>
              <a:tblPr firstRow="1" bandRow="1">
                <a:tableStyleId>{5940675A-B579-460E-94D1-54222C63F5DA}</a:tableStyleId>
              </a:tblPr>
              <a:tblGrid>
                <a:gridCol w="676776">
                  <a:extLst>
                    <a:ext uri="{9D8B030D-6E8A-4147-A177-3AD203B41FA5}">
                      <a16:colId xmlns:a16="http://schemas.microsoft.com/office/drawing/2014/main" val="3195577250"/>
                    </a:ext>
                  </a:extLst>
                </a:gridCol>
                <a:gridCol w="676776">
                  <a:extLst>
                    <a:ext uri="{9D8B030D-6E8A-4147-A177-3AD203B41FA5}">
                      <a16:colId xmlns:a16="http://schemas.microsoft.com/office/drawing/2014/main" val="4188564357"/>
                    </a:ext>
                  </a:extLst>
                </a:gridCol>
                <a:gridCol w="676776">
                  <a:extLst>
                    <a:ext uri="{9D8B030D-6E8A-4147-A177-3AD203B41FA5}">
                      <a16:colId xmlns:a16="http://schemas.microsoft.com/office/drawing/2014/main" val="1616240692"/>
                    </a:ext>
                  </a:extLst>
                </a:gridCol>
                <a:gridCol w="676776">
                  <a:extLst>
                    <a:ext uri="{9D8B030D-6E8A-4147-A177-3AD203B41FA5}">
                      <a16:colId xmlns:a16="http://schemas.microsoft.com/office/drawing/2014/main" val="1103167206"/>
                    </a:ext>
                  </a:extLst>
                </a:gridCol>
              </a:tblGrid>
              <a:tr h="123546">
                <a:tc>
                  <a:txBody>
                    <a:bodyPr/>
                    <a:lstStyle/>
                    <a:p>
                      <a:pPr algn="ctr"/>
                      <a:endParaRPr lang="en-US" sz="1200" dirty="0">
                        <a:latin typeface="Arial"/>
                      </a:endParaRPr>
                    </a:p>
                  </a:txBody>
                  <a:tcPr/>
                </a:tc>
                <a:tc>
                  <a:txBody>
                    <a:bodyPr/>
                    <a:lstStyle/>
                    <a:p>
                      <a:pPr lvl="0" algn="ctr">
                        <a:buNone/>
                      </a:pPr>
                      <a:endParaRPr lang="en-US" sz="1200" dirty="0">
                        <a:latin typeface="Arial"/>
                      </a:endParaRPr>
                    </a:p>
                  </a:txBody>
                  <a:tcPr/>
                </a:tc>
                <a:tc>
                  <a:txBody>
                    <a:bodyPr/>
                    <a:lstStyle/>
                    <a:p>
                      <a:pPr lvl="0" algn="ctr">
                        <a:buNone/>
                      </a:pPr>
                      <a:endParaRPr lang="en-US" sz="1200" dirty="0">
                        <a:latin typeface="Arial"/>
                      </a:endParaRPr>
                    </a:p>
                  </a:txBody>
                  <a:tcPr/>
                </a:tc>
                <a:tc>
                  <a:txBody>
                    <a:bodyPr/>
                    <a:lstStyle/>
                    <a:p>
                      <a:pPr lvl="0" algn="ctr">
                        <a:buNone/>
                      </a:pPr>
                      <a:endParaRPr lang="en-US" sz="1200" dirty="0">
                        <a:latin typeface="Arial"/>
                      </a:endParaRPr>
                    </a:p>
                  </a:txBody>
                  <a:tcPr/>
                </a:tc>
                <a:extLst>
                  <a:ext uri="{0D108BD9-81ED-4DB2-BD59-A6C34878D82A}">
                    <a16:rowId xmlns:a16="http://schemas.microsoft.com/office/drawing/2014/main" val="3558929166"/>
                  </a:ext>
                </a:extLst>
              </a:tr>
              <a:tr h="123546">
                <a:tc>
                  <a:txBody>
                    <a:bodyPr/>
                    <a:lstStyle/>
                    <a:p>
                      <a:pPr algn="ctr"/>
                      <a:endParaRPr lang="en-US" sz="1200" dirty="0" err="1">
                        <a:latin typeface="Arial"/>
                      </a:endParaRPr>
                    </a:p>
                  </a:txBody>
                  <a:tcPr/>
                </a:tc>
                <a:tc>
                  <a:txBody>
                    <a:bodyPr/>
                    <a:lstStyle/>
                    <a:p>
                      <a:pPr lvl="0" algn="ctr">
                        <a:buNone/>
                      </a:pPr>
                      <a:endParaRPr lang="en-US" sz="1200" dirty="0">
                        <a:latin typeface="Arial"/>
                      </a:endParaRPr>
                    </a:p>
                  </a:txBody>
                  <a:tcPr/>
                </a:tc>
                <a:tc>
                  <a:txBody>
                    <a:bodyPr/>
                    <a:lstStyle/>
                    <a:p>
                      <a:pPr lvl="0" algn="ctr">
                        <a:buNone/>
                      </a:pPr>
                      <a:endParaRPr lang="en-US" sz="1200" dirty="0">
                        <a:latin typeface="Arial"/>
                      </a:endParaRPr>
                    </a:p>
                  </a:txBody>
                  <a:tcPr/>
                </a:tc>
                <a:tc>
                  <a:txBody>
                    <a:bodyPr/>
                    <a:lstStyle/>
                    <a:p>
                      <a:pPr lvl="0" algn="ctr">
                        <a:buNone/>
                      </a:pPr>
                      <a:endParaRPr lang="en-US" sz="1200" dirty="0">
                        <a:latin typeface="Arial"/>
                      </a:endParaRPr>
                    </a:p>
                  </a:txBody>
                  <a:tcPr/>
                </a:tc>
                <a:extLst>
                  <a:ext uri="{0D108BD9-81ED-4DB2-BD59-A6C34878D82A}">
                    <a16:rowId xmlns:a16="http://schemas.microsoft.com/office/drawing/2014/main" val="2748695123"/>
                  </a:ext>
                </a:extLst>
              </a:tr>
              <a:tr h="123546">
                <a:tc>
                  <a:txBody>
                    <a:bodyPr/>
                    <a:lstStyle/>
                    <a:p>
                      <a:pPr algn="ctr"/>
                      <a:endParaRPr lang="en-US" sz="1200" dirty="0" err="1">
                        <a:latin typeface="Arial"/>
                      </a:endParaRPr>
                    </a:p>
                  </a:txBody>
                  <a:tcPr/>
                </a:tc>
                <a:tc>
                  <a:txBody>
                    <a:bodyPr/>
                    <a:lstStyle/>
                    <a:p>
                      <a:pPr lvl="0" algn="ctr">
                        <a:buNone/>
                      </a:pPr>
                      <a:endParaRPr lang="en-US" sz="1200" dirty="0">
                        <a:latin typeface="Arial"/>
                      </a:endParaRPr>
                    </a:p>
                  </a:txBody>
                  <a:tcPr/>
                </a:tc>
                <a:tc>
                  <a:txBody>
                    <a:bodyPr/>
                    <a:lstStyle/>
                    <a:p>
                      <a:pPr lvl="0" algn="ctr">
                        <a:buNone/>
                      </a:pPr>
                      <a:endParaRPr lang="en-US" sz="1200" dirty="0">
                        <a:latin typeface="Arial"/>
                      </a:endParaRPr>
                    </a:p>
                  </a:txBody>
                  <a:tcPr/>
                </a:tc>
                <a:tc>
                  <a:txBody>
                    <a:bodyPr/>
                    <a:lstStyle/>
                    <a:p>
                      <a:pPr lvl="0" algn="ctr">
                        <a:buNone/>
                      </a:pPr>
                      <a:endParaRPr lang="en-US" sz="1200" dirty="0">
                        <a:latin typeface="Arial"/>
                      </a:endParaRPr>
                    </a:p>
                  </a:txBody>
                  <a:tcPr/>
                </a:tc>
                <a:extLst>
                  <a:ext uri="{0D108BD9-81ED-4DB2-BD59-A6C34878D82A}">
                    <a16:rowId xmlns:a16="http://schemas.microsoft.com/office/drawing/2014/main" val="2981881640"/>
                  </a:ext>
                </a:extLst>
              </a:tr>
            </a:tbl>
          </a:graphicData>
        </a:graphic>
      </p:graphicFrame>
      <p:sp>
        <p:nvSpPr>
          <p:cNvPr id="21" name="TextBox 20">
            <a:extLst>
              <a:ext uri="{FF2B5EF4-FFF2-40B4-BE49-F238E27FC236}">
                <a16:creationId xmlns:a16="http://schemas.microsoft.com/office/drawing/2014/main" id="{7AF6E53E-D9FB-2A0C-E2F1-3EFB9EF6070B}"/>
              </a:ext>
            </a:extLst>
          </p:cNvPr>
          <p:cNvSpPr txBox="1"/>
          <p:nvPr/>
        </p:nvSpPr>
        <p:spPr>
          <a:xfrm>
            <a:off x="3196461" y="5567504"/>
            <a:ext cx="2511845" cy="369332"/>
          </a:xfrm>
          <a:prstGeom prst="rect">
            <a:avLst/>
          </a:prstGeom>
          <a:noFill/>
          <a:ln w="12700">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t>FP ALU</a:t>
            </a:r>
          </a:p>
        </p:txBody>
      </p:sp>
      <p:sp>
        <p:nvSpPr>
          <p:cNvPr id="22" name="TextBox 21">
            <a:extLst>
              <a:ext uri="{FF2B5EF4-FFF2-40B4-BE49-F238E27FC236}">
                <a16:creationId xmlns:a16="http://schemas.microsoft.com/office/drawing/2014/main" id="{95C7FA52-32F3-6183-3221-C8B3D213109F}"/>
              </a:ext>
            </a:extLst>
          </p:cNvPr>
          <p:cNvSpPr txBox="1"/>
          <p:nvPr/>
        </p:nvSpPr>
        <p:spPr>
          <a:xfrm>
            <a:off x="6615434" y="5567504"/>
            <a:ext cx="2511845" cy="369332"/>
          </a:xfrm>
          <a:prstGeom prst="rect">
            <a:avLst/>
          </a:prstGeom>
          <a:noFill/>
          <a:ln w="12700">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t>Int ALU</a:t>
            </a:r>
          </a:p>
        </p:txBody>
      </p:sp>
      <p:sp>
        <p:nvSpPr>
          <p:cNvPr id="23" name="TextBox 22">
            <a:extLst>
              <a:ext uri="{FF2B5EF4-FFF2-40B4-BE49-F238E27FC236}">
                <a16:creationId xmlns:a16="http://schemas.microsoft.com/office/drawing/2014/main" id="{5511EF3C-6642-29F0-DFB9-12D29A61D6BA}"/>
              </a:ext>
            </a:extLst>
          </p:cNvPr>
          <p:cNvSpPr txBox="1"/>
          <p:nvPr/>
        </p:nvSpPr>
        <p:spPr>
          <a:xfrm>
            <a:off x="870355" y="5627662"/>
            <a:ext cx="1599451" cy="369332"/>
          </a:xfrm>
          <a:prstGeom prst="rect">
            <a:avLst/>
          </a:prstGeom>
          <a:noFill/>
          <a:ln w="12700">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t>Memory Unit</a:t>
            </a:r>
          </a:p>
        </p:txBody>
      </p:sp>
      <p:cxnSp>
        <p:nvCxnSpPr>
          <p:cNvPr id="27" name="Straight Arrow Connector 26">
            <a:extLst>
              <a:ext uri="{FF2B5EF4-FFF2-40B4-BE49-F238E27FC236}">
                <a16:creationId xmlns:a16="http://schemas.microsoft.com/office/drawing/2014/main" id="{7423FD6B-9972-D6C3-DD96-3F92AAE6B004}"/>
              </a:ext>
            </a:extLst>
          </p:cNvPr>
          <p:cNvCxnSpPr/>
          <p:nvPr/>
        </p:nvCxnSpPr>
        <p:spPr>
          <a:xfrm flipV="1">
            <a:off x="5138829" y="2588383"/>
            <a:ext cx="2005" cy="790073"/>
          </a:xfrm>
          <a:prstGeom prst="straightConnector1">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28" name="Straight Arrow Connector 27">
            <a:extLst>
              <a:ext uri="{FF2B5EF4-FFF2-40B4-BE49-F238E27FC236}">
                <a16:creationId xmlns:a16="http://schemas.microsoft.com/office/drawing/2014/main" id="{E88D7BA1-5473-8684-9BEE-A6C2BDFE6BF9}"/>
              </a:ext>
            </a:extLst>
          </p:cNvPr>
          <p:cNvCxnSpPr/>
          <p:nvPr/>
        </p:nvCxnSpPr>
        <p:spPr>
          <a:xfrm flipH="1">
            <a:off x="1805896" y="3370533"/>
            <a:ext cx="3334945" cy="10341"/>
          </a:xfrm>
          <a:prstGeom prst="straightConnector1">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29" name="Straight Arrow Connector 28">
            <a:extLst>
              <a:ext uri="{FF2B5EF4-FFF2-40B4-BE49-F238E27FC236}">
                <a16:creationId xmlns:a16="http://schemas.microsoft.com/office/drawing/2014/main" id="{E3B45793-75E3-3FEC-AC53-FC5CCB9B8D45}"/>
              </a:ext>
            </a:extLst>
          </p:cNvPr>
          <p:cNvCxnSpPr/>
          <p:nvPr/>
        </p:nvCxnSpPr>
        <p:spPr>
          <a:xfrm>
            <a:off x="1813918" y="3379714"/>
            <a:ext cx="10026" cy="461210"/>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30" name="Straight Arrow Connector 29">
            <a:extLst>
              <a:ext uri="{FF2B5EF4-FFF2-40B4-BE49-F238E27FC236}">
                <a16:creationId xmlns:a16="http://schemas.microsoft.com/office/drawing/2014/main" id="{BBCB3C7B-8998-2B44-2054-6A5912B5DC0C}"/>
              </a:ext>
            </a:extLst>
          </p:cNvPr>
          <p:cNvCxnSpPr>
            <a:cxnSpLocks/>
          </p:cNvCxnSpPr>
          <p:nvPr/>
        </p:nvCxnSpPr>
        <p:spPr>
          <a:xfrm>
            <a:off x="5384131" y="2596816"/>
            <a:ext cx="10026" cy="1243262"/>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31" name="Straight Arrow Connector 30">
            <a:extLst>
              <a:ext uri="{FF2B5EF4-FFF2-40B4-BE49-F238E27FC236}">
                <a16:creationId xmlns:a16="http://schemas.microsoft.com/office/drawing/2014/main" id="{A26C849B-1989-6D30-832D-E9FA812B12BB}"/>
              </a:ext>
            </a:extLst>
          </p:cNvPr>
          <p:cNvCxnSpPr>
            <a:cxnSpLocks/>
          </p:cNvCxnSpPr>
          <p:nvPr/>
        </p:nvCxnSpPr>
        <p:spPr>
          <a:xfrm>
            <a:off x="6607341" y="2576763"/>
            <a:ext cx="10026" cy="1243262"/>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34" name="Straight Arrow Connector 33">
            <a:extLst>
              <a:ext uri="{FF2B5EF4-FFF2-40B4-BE49-F238E27FC236}">
                <a16:creationId xmlns:a16="http://schemas.microsoft.com/office/drawing/2014/main" id="{A6124933-5497-AEDA-B7C7-AC485A86AFB3}"/>
              </a:ext>
            </a:extLst>
          </p:cNvPr>
          <p:cNvCxnSpPr/>
          <p:nvPr/>
        </p:nvCxnSpPr>
        <p:spPr>
          <a:xfrm>
            <a:off x="5674895" y="3168315"/>
            <a:ext cx="4411578" cy="10026"/>
          </a:xfrm>
          <a:prstGeom prst="straightConnector1">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35" name="Straight Arrow Connector 34">
            <a:extLst>
              <a:ext uri="{FF2B5EF4-FFF2-40B4-BE49-F238E27FC236}">
                <a16:creationId xmlns:a16="http://schemas.microsoft.com/office/drawing/2014/main" id="{A01A2978-4371-1E99-2719-DB65C8D76DBF}"/>
              </a:ext>
            </a:extLst>
          </p:cNvPr>
          <p:cNvCxnSpPr>
            <a:cxnSpLocks/>
          </p:cNvCxnSpPr>
          <p:nvPr/>
        </p:nvCxnSpPr>
        <p:spPr>
          <a:xfrm>
            <a:off x="5684919" y="3168316"/>
            <a:ext cx="10026" cy="641683"/>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36" name="Straight Arrow Connector 35">
            <a:extLst>
              <a:ext uri="{FF2B5EF4-FFF2-40B4-BE49-F238E27FC236}">
                <a16:creationId xmlns:a16="http://schemas.microsoft.com/office/drawing/2014/main" id="{30D33781-660F-006F-D67B-533AD56B308E}"/>
              </a:ext>
            </a:extLst>
          </p:cNvPr>
          <p:cNvCxnSpPr>
            <a:cxnSpLocks/>
          </p:cNvCxnSpPr>
          <p:nvPr/>
        </p:nvCxnSpPr>
        <p:spPr>
          <a:xfrm>
            <a:off x="6827918" y="3168316"/>
            <a:ext cx="10026" cy="641683"/>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37" name="Straight Arrow Connector 36">
            <a:extLst>
              <a:ext uri="{FF2B5EF4-FFF2-40B4-BE49-F238E27FC236}">
                <a16:creationId xmlns:a16="http://schemas.microsoft.com/office/drawing/2014/main" id="{4DA9B537-D9BA-0766-2030-EA40BE1F0D6F}"/>
              </a:ext>
            </a:extLst>
          </p:cNvPr>
          <p:cNvCxnSpPr/>
          <p:nvPr/>
        </p:nvCxnSpPr>
        <p:spPr>
          <a:xfrm>
            <a:off x="7339263" y="1333500"/>
            <a:ext cx="1032710" cy="10026"/>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38" name="Straight Arrow Connector 37">
            <a:extLst>
              <a:ext uri="{FF2B5EF4-FFF2-40B4-BE49-F238E27FC236}">
                <a16:creationId xmlns:a16="http://schemas.microsoft.com/office/drawing/2014/main" id="{22A2E5CB-5C84-D73B-72AA-432B87FF4A3D}"/>
              </a:ext>
            </a:extLst>
          </p:cNvPr>
          <p:cNvCxnSpPr>
            <a:cxnSpLocks/>
          </p:cNvCxnSpPr>
          <p:nvPr/>
        </p:nvCxnSpPr>
        <p:spPr>
          <a:xfrm>
            <a:off x="10527631" y="2115552"/>
            <a:ext cx="10026" cy="872289"/>
          </a:xfrm>
          <a:prstGeom prst="straightConnector1">
            <a:avLst/>
          </a:prstGeom>
          <a:ln w="28575">
            <a:solidFill>
              <a:schemeClr val="tx1">
                <a:lumMod val="95000"/>
                <a:lumOff val="5000"/>
              </a:schemeClr>
            </a:solidFill>
            <a:tailEnd type="triangle"/>
          </a:ln>
        </p:spPr>
        <p:style>
          <a:lnRef idx="1">
            <a:schemeClr val="dk1"/>
          </a:lnRef>
          <a:fillRef idx="0">
            <a:schemeClr val="dk1"/>
          </a:fillRef>
          <a:effectRef idx="0">
            <a:schemeClr val="dk1"/>
          </a:effectRef>
          <a:fontRef idx="minor">
            <a:schemeClr val="tx1"/>
          </a:fontRef>
        </p:style>
      </p:cxnSp>
      <p:cxnSp>
        <p:nvCxnSpPr>
          <p:cNvPr id="39" name="Straight Arrow Connector 38">
            <a:extLst>
              <a:ext uri="{FF2B5EF4-FFF2-40B4-BE49-F238E27FC236}">
                <a16:creationId xmlns:a16="http://schemas.microsoft.com/office/drawing/2014/main" id="{95276C91-6D33-491F-04CB-822930463333}"/>
              </a:ext>
            </a:extLst>
          </p:cNvPr>
          <p:cNvCxnSpPr>
            <a:cxnSpLocks/>
          </p:cNvCxnSpPr>
          <p:nvPr/>
        </p:nvCxnSpPr>
        <p:spPr>
          <a:xfrm>
            <a:off x="4351418" y="5033211"/>
            <a:ext cx="10026" cy="531394"/>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41" name="Straight Arrow Connector 40">
            <a:extLst>
              <a:ext uri="{FF2B5EF4-FFF2-40B4-BE49-F238E27FC236}">
                <a16:creationId xmlns:a16="http://schemas.microsoft.com/office/drawing/2014/main" id="{D9580D2B-7793-C426-4EEA-67ACB6610311}"/>
              </a:ext>
            </a:extLst>
          </p:cNvPr>
          <p:cNvCxnSpPr/>
          <p:nvPr/>
        </p:nvCxnSpPr>
        <p:spPr>
          <a:xfrm>
            <a:off x="1654342" y="5364079"/>
            <a:ext cx="10026" cy="220578"/>
          </a:xfrm>
          <a:prstGeom prst="straightConnector1">
            <a:avLst/>
          </a:prstGeom>
          <a:ln w="28575">
            <a:solidFill>
              <a:schemeClr val="tx1">
                <a:lumMod val="95000"/>
                <a:lumOff val="5000"/>
              </a:schemeClr>
            </a:solidFill>
            <a:tailEnd type="triangle"/>
          </a:ln>
        </p:spPr>
        <p:style>
          <a:lnRef idx="1">
            <a:schemeClr val="dk1"/>
          </a:lnRef>
          <a:fillRef idx="0">
            <a:schemeClr val="dk1"/>
          </a:fillRef>
          <a:effectRef idx="0">
            <a:schemeClr val="dk1"/>
          </a:effectRef>
          <a:fontRef idx="minor">
            <a:schemeClr val="tx1"/>
          </a:fontRef>
        </p:style>
      </p:cxnSp>
      <p:cxnSp>
        <p:nvCxnSpPr>
          <p:cNvPr id="42" name="Straight Arrow Connector 41">
            <a:extLst>
              <a:ext uri="{FF2B5EF4-FFF2-40B4-BE49-F238E27FC236}">
                <a16:creationId xmlns:a16="http://schemas.microsoft.com/office/drawing/2014/main" id="{22E8E476-0D4F-7EDF-B39C-8718A66FDDB6}"/>
              </a:ext>
            </a:extLst>
          </p:cNvPr>
          <p:cNvCxnSpPr>
            <a:cxnSpLocks/>
          </p:cNvCxnSpPr>
          <p:nvPr/>
        </p:nvCxnSpPr>
        <p:spPr>
          <a:xfrm>
            <a:off x="7770391" y="5013158"/>
            <a:ext cx="10026" cy="531394"/>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43" name="Straight Arrow Connector 42">
            <a:extLst>
              <a:ext uri="{FF2B5EF4-FFF2-40B4-BE49-F238E27FC236}">
                <a16:creationId xmlns:a16="http://schemas.microsoft.com/office/drawing/2014/main" id="{2DC513DD-E8D6-B568-09F6-0DE649EDFFD9}"/>
              </a:ext>
            </a:extLst>
          </p:cNvPr>
          <p:cNvCxnSpPr>
            <a:cxnSpLocks/>
          </p:cNvCxnSpPr>
          <p:nvPr/>
        </p:nvCxnSpPr>
        <p:spPr>
          <a:xfrm flipH="1">
            <a:off x="1704469" y="6005762"/>
            <a:ext cx="0" cy="310815"/>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44" name="Straight Arrow Connector 43">
            <a:extLst>
              <a:ext uri="{FF2B5EF4-FFF2-40B4-BE49-F238E27FC236}">
                <a16:creationId xmlns:a16="http://schemas.microsoft.com/office/drawing/2014/main" id="{063AC6CF-C551-C482-7ED3-86FFF9547965}"/>
              </a:ext>
            </a:extLst>
          </p:cNvPr>
          <p:cNvCxnSpPr>
            <a:cxnSpLocks/>
          </p:cNvCxnSpPr>
          <p:nvPr/>
        </p:nvCxnSpPr>
        <p:spPr>
          <a:xfrm flipH="1">
            <a:off x="4481758" y="5935577"/>
            <a:ext cx="0" cy="310815"/>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45" name="Straight Arrow Connector 44">
            <a:extLst>
              <a:ext uri="{FF2B5EF4-FFF2-40B4-BE49-F238E27FC236}">
                <a16:creationId xmlns:a16="http://schemas.microsoft.com/office/drawing/2014/main" id="{B29C9648-DB72-EF70-ECC3-D53193C30FF2}"/>
              </a:ext>
            </a:extLst>
          </p:cNvPr>
          <p:cNvCxnSpPr>
            <a:cxnSpLocks/>
          </p:cNvCxnSpPr>
          <p:nvPr/>
        </p:nvCxnSpPr>
        <p:spPr>
          <a:xfrm flipH="1">
            <a:off x="7870652" y="5935577"/>
            <a:ext cx="0" cy="310815"/>
          </a:xfrm>
          <a:prstGeom prst="straightConnector1">
            <a:avLst/>
          </a:prstGeom>
          <a:ln w="28575">
            <a:solidFill>
              <a:schemeClr val="tx1">
                <a:lumMod val="95000"/>
                <a:lumOff val="5000"/>
              </a:schemeClr>
            </a:solidFill>
            <a:tailEnd type="triangle"/>
          </a:ln>
        </p:spPr>
        <p:style>
          <a:lnRef idx="1">
            <a:schemeClr val="dk1"/>
          </a:lnRef>
          <a:fillRef idx="0">
            <a:schemeClr val="dk1"/>
          </a:fillRef>
          <a:effectRef idx="0">
            <a:schemeClr val="dk1"/>
          </a:effectRef>
          <a:fontRef idx="minor">
            <a:schemeClr val="tx1"/>
          </a:fontRef>
        </p:style>
      </p:cxnSp>
      <p:cxnSp>
        <p:nvCxnSpPr>
          <p:cNvPr id="46" name="Straight Arrow Connector 45">
            <a:extLst>
              <a:ext uri="{FF2B5EF4-FFF2-40B4-BE49-F238E27FC236}">
                <a16:creationId xmlns:a16="http://schemas.microsoft.com/office/drawing/2014/main" id="{2A89A617-4E6D-9A2E-A417-8DD00B2FB7BC}"/>
              </a:ext>
            </a:extLst>
          </p:cNvPr>
          <p:cNvCxnSpPr/>
          <p:nvPr/>
        </p:nvCxnSpPr>
        <p:spPr>
          <a:xfrm>
            <a:off x="9795710" y="3429000"/>
            <a:ext cx="40105" cy="2887578"/>
          </a:xfrm>
          <a:prstGeom prst="straightConnector1">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47" name="Straight Arrow Connector 46">
            <a:extLst>
              <a:ext uri="{FF2B5EF4-FFF2-40B4-BE49-F238E27FC236}">
                <a16:creationId xmlns:a16="http://schemas.microsoft.com/office/drawing/2014/main" id="{4CA5FBA6-40B8-F982-14DC-6BE388A54425}"/>
              </a:ext>
            </a:extLst>
          </p:cNvPr>
          <p:cNvCxnSpPr/>
          <p:nvPr/>
        </p:nvCxnSpPr>
        <p:spPr>
          <a:xfrm>
            <a:off x="5805236" y="3418974"/>
            <a:ext cx="4000500" cy="20052"/>
          </a:xfrm>
          <a:prstGeom prst="straightConnector1">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48" name="Straight Arrow Connector 47">
            <a:extLst>
              <a:ext uri="{FF2B5EF4-FFF2-40B4-BE49-F238E27FC236}">
                <a16:creationId xmlns:a16="http://schemas.microsoft.com/office/drawing/2014/main" id="{F6AB34BA-3DC5-1E20-9C7E-55F9AD02D09F}"/>
              </a:ext>
            </a:extLst>
          </p:cNvPr>
          <p:cNvCxnSpPr>
            <a:cxnSpLocks/>
          </p:cNvCxnSpPr>
          <p:nvPr/>
        </p:nvCxnSpPr>
        <p:spPr>
          <a:xfrm>
            <a:off x="5815257" y="3408945"/>
            <a:ext cx="10026" cy="421104"/>
          </a:xfrm>
          <a:prstGeom prst="straightConnector1">
            <a:avLst/>
          </a:prstGeom>
          <a:ln w="28575">
            <a:solidFill>
              <a:schemeClr val="tx1"/>
            </a:solidFill>
            <a:tailEnd type="triangle"/>
          </a:ln>
        </p:spPr>
        <p:style>
          <a:lnRef idx="1">
            <a:schemeClr val="accent2"/>
          </a:lnRef>
          <a:fillRef idx="0">
            <a:schemeClr val="accent2"/>
          </a:fillRef>
          <a:effectRef idx="0">
            <a:schemeClr val="accent2"/>
          </a:effectRef>
          <a:fontRef idx="minor">
            <a:schemeClr val="tx1"/>
          </a:fontRef>
        </p:style>
      </p:cxnSp>
      <p:cxnSp>
        <p:nvCxnSpPr>
          <p:cNvPr id="49" name="Straight Arrow Connector 48">
            <a:extLst>
              <a:ext uri="{FF2B5EF4-FFF2-40B4-BE49-F238E27FC236}">
                <a16:creationId xmlns:a16="http://schemas.microsoft.com/office/drawing/2014/main" id="{9AA0128B-5625-5004-C92A-5CC46FC2343B}"/>
              </a:ext>
            </a:extLst>
          </p:cNvPr>
          <p:cNvCxnSpPr>
            <a:cxnSpLocks/>
          </p:cNvCxnSpPr>
          <p:nvPr/>
        </p:nvCxnSpPr>
        <p:spPr>
          <a:xfrm>
            <a:off x="9133967" y="3418971"/>
            <a:ext cx="10026" cy="421104"/>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51" name="Straight Arrow Connector 50">
            <a:extLst>
              <a:ext uri="{FF2B5EF4-FFF2-40B4-BE49-F238E27FC236}">
                <a16:creationId xmlns:a16="http://schemas.microsoft.com/office/drawing/2014/main" id="{84C36715-752A-A597-01AF-A6C7DA10F118}"/>
              </a:ext>
            </a:extLst>
          </p:cNvPr>
          <p:cNvCxnSpPr/>
          <p:nvPr/>
        </p:nvCxnSpPr>
        <p:spPr>
          <a:xfrm>
            <a:off x="521368" y="250657"/>
            <a:ext cx="10026" cy="5464342"/>
          </a:xfrm>
          <a:prstGeom prst="straightConnector1">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52" name="Straight Arrow Connector 51">
            <a:extLst>
              <a:ext uri="{FF2B5EF4-FFF2-40B4-BE49-F238E27FC236}">
                <a16:creationId xmlns:a16="http://schemas.microsoft.com/office/drawing/2014/main" id="{694FEA2A-F60C-B66A-D03E-0B1F6CB26A64}"/>
              </a:ext>
            </a:extLst>
          </p:cNvPr>
          <p:cNvCxnSpPr/>
          <p:nvPr/>
        </p:nvCxnSpPr>
        <p:spPr>
          <a:xfrm>
            <a:off x="531394" y="5704973"/>
            <a:ext cx="310815" cy="10026"/>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54" name="TextBox 53">
            <a:extLst>
              <a:ext uri="{FF2B5EF4-FFF2-40B4-BE49-F238E27FC236}">
                <a16:creationId xmlns:a16="http://schemas.microsoft.com/office/drawing/2014/main" id="{B0182F4C-485C-E668-A1E9-16AE34BA66C1}"/>
              </a:ext>
            </a:extLst>
          </p:cNvPr>
          <p:cNvSpPr txBox="1"/>
          <p:nvPr/>
        </p:nvSpPr>
        <p:spPr>
          <a:xfrm>
            <a:off x="1754605" y="3328737"/>
            <a:ext cx="274320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dirty="0">
                <a:latin typeface="Arial"/>
                <a:cs typeface="Arial"/>
              </a:rPr>
              <a:t>loads</a:t>
            </a:r>
          </a:p>
        </p:txBody>
      </p:sp>
      <p:sp>
        <p:nvSpPr>
          <p:cNvPr id="55" name="TextBox 54">
            <a:extLst>
              <a:ext uri="{FF2B5EF4-FFF2-40B4-BE49-F238E27FC236}">
                <a16:creationId xmlns:a16="http://schemas.microsoft.com/office/drawing/2014/main" id="{197D646D-3960-4E8F-4FC8-F99B0560EBA7}"/>
              </a:ext>
            </a:extLst>
          </p:cNvPr>
          <p:cNvSpPr txBox="1"/>
          <p:nvPr/>
        </p:nvSpPr>
        <p:spPr>
          <a:xfrm>
            <a:off x="10477499" y="2175710"/>
            <a:ext cx="2743200"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dirty="0">
                <a:latin typeface="Arial"/>
                <a:cs typeface="Arial"/>
              </a:rPr>
              <a:t>inst. </a:t>
            </a:r>
          </a:p>
          <a:p>
            <a:r>
              <a:rPr lang="en-US" sz="1400" dirty="0">
                <a:latin typeface="Arial"/>
                <a:cs typeface="Arial"/>
              </a:rPr>
              <a:t>commit</a:t>
            </a:r>
          </a:p>
        </p:txBody>
      </p:sp>
      <p:sp>
        <p:nvSpPr>
          <p:cNvPr id="56" name="TextBox 55">
            <a:extLst>
              <a:ext uri="{FF2B5EF4-FFF2-40B4-BE49-F238E27FC236}">
                <a16:creationId xmlns:a16="http://schemas.microsoft.com/office/drawing/2014/main" id="{2804F204-3563-3412-1F15-A9BF6B8F4440}"/>
              </a:ext>
            </a:extLst>
          </p:cNvPr>
          <p:cNvSpPr txBox="1"/>
          <p:nvPr/>
        </p:nvSpPr>
        <p:spPr>
          <a:xfrm>
            <a:off x="5454315" y="2596815"/>
            <a:ext cx="274320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dirty="0" err="1">
                <a:latin typeface="Arial"/>
                <a:cs typeface="Arial"/>
              </a:rPr>
              <a:t>Op.+ROB</a:t>
            </a:r>
            <a:r>
              <a:rPr lang="en-US" sz="1400" dirty="0">
                <a:latin typeface="Arial"/>
                <a:cs typeface="Arial"/>
              </a:rPr>
              <a:t>#</a:t>
            </a:r>
          </a:p>
        </p:txBody>
      </p:sp>
      <p:sp>
        <p:nvSpPr>
          <p:cNvPr id="57" name="TextBox 56">
            <a:extLst>
              <a:ext uri="{FF2B5EF4-FFF2-40B4-BE49-F238E27FC236}">
                <a16:creationId xmlns:a16="http://schemas.microsoft.com/office/drawing/2014/main" id="{EB2C1A71-EBBE-4BF6-6A21-66DE4C356CA2}"/>
              </a:ext>
            </a:extLst>
          </p:cNvPr>
          <p:cNvSpPr txBox="1"/>
          <p:nvPr/>
        </p:nvSpPr>
        <p:spPr>
          <a:xfrm>
            <a:off x="8161420" y="3138236"/>
            <a:ext cx="2743200" cy="307777"/>
          </a:xfrm>
          <a:prstGeom prst="rect">
            <a:avLst/>
          </a:prstGeo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dirty="0">
                <a:latin typeface="Arial"/>
                <a:cs typeface="Arial"/>
              </a:rPr>
              <a:t>operands</a:t>
            </a:r>
          </a:p>
        </p:txBody>
      </p:sp>
      <p:cxnSp>
        <p:nvCxnSpPr>
          <p:cNvPr id="2" name="Conector recto de flecha 1">
            <a:extLst>
              <a:ext uri="{FF2B5EF4-FFF2-40B4-BE49-F238E27FC236}">
                <a16:creationId xmlns:a16="http://schemas.microsoft.com/office/drawing/2014/main" id="{ED70B938-CD45-CAD8-E7F0-6185541FD7D3}"/>
              </a:ext>
            </a:extLst>
          </p:cNvPr>
          <p:cNvCxnSpPr/>
          <p:nvPr/>
        </p:nvCxnSpPr>
        <p:spPr>
          <a:xfrm>
            <a:off x="521368" y="260684"/>
            <a:ext cx="7840578" cy="10026"/>
          </a:xfrm>
          <a:prstGeom prst="straightConnector1">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5" name="Conector recto de flecha 4">
            <a:extLst>
              <a:ext uri="{FF2B5EF4-FFF2-40B4-BE49-F238E27FC236}">
                <a16:creationId xmlns:a16="http://schemas.microsoft.com/office/drawing/2014/main" id="{98228488-EC2F-F5EB-8F95-CF8FE50D0D4E}"/>
              </a:ext>
            </a:extLst>
          </p:cNvPr>
          <p:cNvCxnSpPr/>
          <p:nvPr/>
        </p:nvCxnSpPr>
        <p:spPr>
          <a:xfrm>
            <a:off x="11901236" y="521368"/>
            <a:ext cx="50131" cy="5714999"/>
          </a:xfrm>
          <a:prstGeom prst="straightConnector1">
            <a:avLst/>
          </a:prstGeom>
          <a:ln w="28575">
            <a:solidFill>
              <a:schemeClr val="tx1">
                <a:lumMod val="95000"/>
                <a:lumOff val="5000"/>
              </a:schemeClr>
            </a:solidFill>
          </a:ln>
        </p:spPr>
        <p:style>
          <a:lnRef idx="1">
            <a:schemeClr val="dk1"/>
          </a:lnRef>
          <a:fillRef idx="0">
            <a:schemeClr val="dk1"/>
          </a:fillRef>
          <a:effectRef idx="0">
            <a:schemeClr val="dk1"/>
          </a:effectRef>
          <a:fontRef idx="minor">
            <a:schemeClr val="tx1"/>
          </a:fontRef>
        </p:style>
      </p:cxnSp>
      <p:cxnSp>
        <p:nvCxnSpPr>
          <p:cNvPr id="8" name="Conector recto de flecha 7">
            <a:extLst>
              <a:ext uri="{FF2B5EF4-FFF2-40B4-BE49-F238E27FC236}">
                <a16:creationId xmlns:a16="http://schemas.microsoft.com/office/drawing/2014/main" id="{CF744CA3-3FE3-9485-649D-DBC0A0BDDCED}"/>
              </a:ext>
            </a:extLst>
          </p:cNvPr>
          <p:cNvCxnSpPr/>
          <p:nvPr/>
        </p:nvCxnSpPr>
        <p:spPr>
          <a:xfrm flipH="1">
            <a:off x="10928923" y="531395"/>
            <a:ext cx="982097" cy="846"/>
          </a:xfrm>
          <a:prstGeom prst="straightConnector1">
            <a:avLst/>
          </a:prstGeom>
          <a:ln w="28575">
            <a:solidFill>
              <a:schemeClr val="tx1">
                <a:lumMod val="95000"/>
                <a:lumOff val="5000"/>
              </a:schemeClr>
            </a:solidFill>
            <a:tailEnd type="triangle"/>
          </a:ln>
        </p:spPr>
        <p:style>
          <a:lnRef idx="1">
            <a:schemeClr val="dk1"/>
          </a:lnRef>
          <a:fillRef idx="0">
            <a:schemeClr val="dk1"/>
          </a:fillRef>
          <a:effectRef idx="0">
            <a:schemeClr val="dk1"/>
          </a:effectRef>
          <a:fontRef idx="minor">
            <a:schemeClr val="tx1"/>
          </a:fontRef>
        </p:style>
      </p:cxnSp>
      <p:sp>
        <p:nvSpPr>
          <p:cNvPr id="14" name="TextBox 52">
            <a:extLst>
              <a:ext uri="{FF2B5EF4-FFF2-40B4-BE49-F238E27FC236}">
                <a16:creationId xmlns:a16="http://schemas.microsoft.com/office/drawing/2014/main" id="{62A49A15-942B-8DAB-B5D4-5B9ABA62A190}"/>
              </a:ext>
            </a:extLst>
          </p:cNvPr>
          <p:cNvSpPr txBox="1"/>
          <p:nvPr/>
        </p:nvSpPr>
        <p:spPr>
          <a:xfrm>
            <a:off x="11290598" y="5774915"/>
            <a:ext cx="778523"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dirty="0">
                <a:latin typeface="Arial"/>
                <a:cs typeface="Arial"/>
              </a:rPr>
              <a:t>results</a:t>
            </a:r>
          </a:p>
        </p:txBody>
      </p:sp>
      <p:cxnSp>
        <p:nvCxnSpPr>
          <p:cNvPr id="24" name="Straight Arrow Connector 23">
            <a:extLst>
              <a:ext uri="{FF2B5EF4-FFF2-40B4-BE49-F238E27FC236}">
                <a16:creationId xmlns:a16="http://schemas.microsoft.com/office/drawing/2014/main" id="{71503685-02C7-6109-D676-3B3940F92332}"/>
              </a:ext>
            </a:extLst>
          </p:cNvPr>
          <p:cNvCxnSpPr/>
          <p:nvPr/>
        </p:nvCxnSpPr>
        <p:spPr>
          <a:xfrm>
            <a:off x="521368" y="4020552"/>
            <a:ext cx="421105" cy="10026"/>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26" name="TextBox 25">
            <a:extLst>
              <a:ext uri="{FF2B5EF4-FFF2-40B4-BE49-F238E27FC236}">
                <a16:creationId xmlns:a16="http://schemas.microsoft.com/office/drawing/2014/main" id="{946704DF-0736-A518-F6D2-0DB52EC345EE}"/>
              </a:ext>
            </a:extLst>
          </p:cNvPr>
          <p:cNvSpPr txBox="1"/>
          <p:nvPr/>
        </p:nvSpPr>
        <p:spPr>
          <a:xfrm>
            <a:off x="252227" y="5685647"/>
            <a:ext cx="686719"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dirty="0">
                <a:latin typeface="Arial"/>
                <a:cs typeface="Arial"/>
              </a:rPr>
              <a:t>stores</a:t>
            </a:r>
          </a:p>
        </p:txBody>
      </p:sp>
      <p:cxnSp>
        <p:nvCxnSpPr>
          <p:cNvPr id="4" name="Straight Arrow Connector 3">
            <a:extLst>
              <a:ext uri="{FF2B5EF4-FFF2-40B4-BE49-F238E27FC236}">
                <a16:creationId xmlns:a16="http://schemas.microsoft.com/office/drawing/2014/main" id="{37E605DE-1806-C05C-2FB5-0CEB827FF316}"/>
              </a:ext>
            </a:extLst>
          </p:cNvPr>
          <p:cNvCxnSpPr/>
          <p:nvPr/>
        </p:nvCxnSpPr>
        <p:spPr>
          <a:xfrm>
            <a:off x="5213684" y="1092868"/>
            <a:ext cx="1523999" cy="1383631"/>
          </a:xfrm>
          <a:prstGeom prst="straightConnector1">
            <a:avLst/>
          </a:prstGeom>
          <a:ln>
            <a:solidFill>
              <a:srgbClr val="C00000"/>
            </a:solidFill>
          </a:ln>
        </p:spPr>
        <p:style>
          <a:lnRef idx="1">
            <a:schemeClr val="dk1"/>
          </a:lnRef>
          <a:fillRef idx="0">
            <a:schemeClr val="dk1"/>
          </a:fillRef>
          <a:effectRef idx="0">
            <a:schemeClr val="dk1"/>
          </a:effectRef>
          <a:fontRef idx="minor">
            <a:schemeClr val="tx1"/>
          </a:fontRef>
        </p:style>
      </p:cxnSp>
      <p:cxnSp>
        <p:nvCxnSpPr>
          <p:cNvPr id="25" name="Straight Arrow Connector 24">
            <a:extLst>
              <a:ext uri="{FF2B5EF4-FFF2-40B4-BE49-F238E27FC236}">
                <a16:creationId xmlns:a16="http://schemas.microsoft.com/office/drawing/2014/main" id="{36EF4406-C53A-644A-DDE4-89EF7FC37104}"/>
              </a:ext>
            </a:extLst>
          </p:cNvPr>
          <p:cNvCxnSpPr/>
          <p:nvPr/>
        </p:nvCxnSpPr>
        <p:spPr>
          <a:xfrm flipH="1">
            <a:off x="5268164" y="1096128"/>
            <a:ext cx="1762941" cy="1372155"/>
          </a:xfrm>
          <a:prstGeom prst="straightConnector1">
            <a:avLst/>
          </a:prstGeom>
          <a:ln>
            <a:solidFill>
              <a:srgbClr val="C00000"/>
            </a:solidFill>
          </a:ln>
        </p:spPr>
        <p:style>
          <a:lnRef idx="2">
            <a:schemeClr val="accent1"/>
          </a:lnRef>
          <a:fillRef idx="0">
            <a:schemeClr val="accent1"/>
          </a:fillRef>
          <a:effectRef idx="1">
            <a:schemeClr val="accent1"/>
          </a:effectRef>
          <a:fontRef idx="minor">
            <a:schemeClr val="tx1"/>
          </a:fontRef>
        </p:style>
      </p:cxnSp>
      <p:cxnSp>
        <p:nvCxnSpPr>
          <p:cNvPr id="32" name="Straight Arrow Connector 31">
            <a:extLst>
              <a:ext uri="{FF2B5EF4-FFF2-40B4-BE49-F238E27FC236}">
                <a16:creationId xmlns:a16="http://schemas.microsoft.com/office/drawing/2014/main" id="{A8075B42-A899-943A-DC4F-BD4EA9E4BDEA}"/>
              </a:ext>
            </a:extLst>
          </p:cNvPr>
          <p:cNvCxnSpPr/>
          <p:nvPr/>
        </p:nvCxnSpPr>
        <p:spPr>
          <a:xfrm>
            <a:off x="2817394" y="4321342"/>
            <a:ext cx="3248526" cy="10026"/>
          </a:xfrm>
          <a:prstGeom prst="straightConnector1">
            <a:avLst/>
          </a:prstGeom>
          <a:ln>
            <a:solidFill>
              <a:srgbClr val="C00000"/>
            </a:solidFill>
          </a:ln>
        </p:spPr>
        <p:style>
          <a:lnRef idx="1">
            <a:schemeClr val="dk1"/>
          </a:lnRef>
          <a:fillRef idx="0">
            <a:schemeClr val="dk1"/>
          </a:fillRef>
          <a:effectRef idx="0">
            <a:schemeClr val="dk1"/>
          </a:effectRef>
          <a:fontRef idx="minor">
            <a:schemeClr val="tx1"/>
          </a:fontRef>
        </p:style>
      </p:cxnSp>
      <p:cxnSp>
        <p:nvCxnSpPr>
          <p:cNvPr id="33" name="Straight Arrow Connector 32">
            <a:extLst>
              <a:ext uri="{FF2B5EF4-FFF2-40B4-BE49-F238E27FC236}">
                <a16:creationId xmlns:a16="http://schemas.microsoft.com/office/drawing/2014/main" id="{B0A262C5-748D-EDC0-360A-997A316D2FC3}"/>
              </a:ext>
            </a:extLst>
          </p:cNvPr>
          <p:cNvCxnSpPr/>
          <p:nvPr/>
        </p:nvCxnSpPr>
        <p:spPr>
          <a:xfrm>
            <a:off x="11139115" y="3647645"/>
            <a:ext cx="503974" cy="501799"/>
          </a:xfrm>
          <a:prstGeom prst="straightConnector1">
            <a:avLst/>
          </a:prstGeom>
          <a:ln>
            <a:solidFill>
              <a:srgbClr val="C00000"/>
            </a:solidFill>
          </a:ln>
        </p:spPr>
        <p:style>
          <a:lnRef idx="1">
            <a:schemeClr val="dk1"/>
          </a:lnRef>
          <a:fillRef idx="0">
            <a:schemeClr val="dk1"/>
          </a:fillRef>
          <a:effectRef idx="0">
            <a:schemeClr val="dk1"/>
          </a:effectRef>
          <a:fontRef idx="minor">
            <a:schemeClr val="tx1"/>
          </a:fontRef>
        </p:style>
      </p:cxnSp>
      <p:cxnSp>
        <p:nvCxnSpPr>
          <p:cNvPr id="40" name="Straight Arrow Connector 39">
            <a:extLst>
              <a:ext uri="{FF2B5EF4-FFF2-40B4-BE49-F238E27FC236}">
                <a16:creationId xmlns:a16="http://schemas.microsoft.com/office/drawing/2014/main" id="{1BE7F1A1-1F0A-7C84-E458-7C576CE35C45}"/>
              </a:ext>
            </a:extLst>
          </p:cNvPr>
          <p:cNvCxnSpPr/>
          <p:nvPr/>
        </p:nvCxnSpPr>
        <p:spPr>
          <a:xfrm flipV="1">
            <a:off x="11149141" y="3672169"/>
            <a:ext cx="540698" cy="487061"/>
          </a:xfrm>
          <a:prstGeom prst="straightConnector1">
            <a:avLst/>
          </a:prstGeom>
          <a:ln>
            <a:solidFill>
              <a:srgbClr val="C00000"/>
            </a:solidFill>
          </a:ln>
        </p:spPr>
        <p:style>
          <a:lnRef idx="2">
            <a:schemeClr val="accent1"/>
          </a:lnRef>
          <a:fillRef idx="0">
            <a:schemeClr val="accent1"/>
          </a:fillRef>
          <a:effectRef idx="1">
            <a:schemeClr val="accent1"/>
          </a:effectRef>
          <a:fontRef idx="minor">
            <a:schemeClr val="tx1"/>
          </a:fontRef>
        </p:style>
      </p:cxnSp>
      <p:cxnSp>
        <p:nvCxnSpPr>
          <p:cNvPr id="50" name="Straight Arrow Connector 49">
            <a:extLst>
              <a:ext uri="{FF2B5EF4-FFF2-40B4-BE49-F238E27FC236}">
                <a16:creationId xmlns:a16="http://schemas.microsoft.com/office/drawing/2014/main" id="{4381420D-2E8B-C5BF-ABA7-18B55986C766}"/>
              </a:ext>
            </a:extLst>
          </p:cNvPr>
          <p:cNvCxnSpPr/>
          <p:nvPr/>
        </p:nvCxnSpPr>
        <p:spPr>
          <a:xfrm>
            <a:off x="8883315" y="591552"/>
            <a:ext cx="1704473" cy="782052"/>
          </a:xfrm>
          <a:prstGeom prst="straightConnector1">
            <a:avLst/>
          </a:prstGeom>
          <a:ln>
            <a:solidFill>
              <a:srgbClr val="C00000"/>
            </a:solidFill>
          </a:ln>
        </p:spPr>
        <p:style>
          <a:lnRef idx="1">
            <a:schemeClr val="dk1"/>
          </a:lnRef>
          <a:fillRef idx="0">
            <a:schemeClr val="dk1"/>
          </a:fillRef>
          <a:effectRef idx="0">
            <a:schemeClr val="dk1"/>
          </a:effectRef>
          <a:fontRef idx="minor">
            <a:schemeClr val="tx1"/>
          </a:fontRef>
        </p:style>
      </p:cxnSp>
      <p:cxnSp>
        <p:nvCxnSpPr>
          <p:cNvPr id="53" name="Straight Arrow Connector 52">
            <a:extLst>
              <a:ext uri="{FF2B5EF4-FFF2-40B4-BE49-F238E27FC236}">
                <a16:creationId xmlns:a16="http://schemas.microsoft.com/office/drawing/2014/main" id="{6E9F4B7E-1A2A-B051-CCA3-05D4A212D4FD}"/>
              </a:ext>
            </a:extLst>
          </p:cNvPr>
          <p:cNvCxnSpPr/>
          <p:nvPr/>
        </p:nvCxnSpPr>
        <p:spPr>
          <a:xfrm flipV="1">
            <a:off x="8964372" y="515690"/>
            <a:ext cx="1549005" cy="887873"/>
          </a:xfrm>
          <a:prstGeom prst="straightConnector1">
            <a:avLst/>
          </a:prstGeom>
          <a:ln>
            <a:solidFill>
              <a:srgbClr val="C000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830646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D7132D-A65D-B2C3-371E-6DFFA9075F73}"/>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7AE94DE-1144-1227-4841-D3E8549D2A27}"/>
              </a:ext>
            </a:extLst>
          </p:cNvPr>
          <p:cNvSpPr>
            <a:spLocks noGrp="1"/>
          </p:cNvSpPr>
          <p:nvPr>
            <p:ph idx="1"/>
          </p:nvPr>
        </p:nvSpPr>
        <p:spPr>
          <a:xfrm>
            <a:off x="747963" y="583446"/>
            <a:ext cx="3557337" cy="2754618"/>
          </a:xfrm>
        </p:spPr>
        <p:txBody>
          <a:bodyPr vert="horz" lIns="91440" tIns="45720" rIns="91440" bIns="45720" rtlCol="0" anchor="t">
            <a:normAutofit/>
          </a:bodyPr>
          <a:lstStyle/>
          <a:p>
            <a:pPr marL="0" indent="0">
              <a:buNone/>
            </a:pPr>
            <a:r>
              <a:rPr lang="en-US" dirty="0"/>
              <a:t>Cycle 0</a:t>
            </a:r>
          </a:p>
          <a:p>
            <a:pPr marL="0" indent="0">
              <a:buNone/>
            </a:pPr>
            <a:endParaRPr lang="en-US" sz="1600" dirty="0"/>
          </a:p>
          <a:p>
            <a:pPr marL="0" indent="0">
              <a:buNone/>
            </a:pPr>
            <a:endParaRPr lang="en-US" dirty="0"/>
          </a:p>
          <a:p>
            <a:pPr marL="0" indent="0">
              <a:buNone/>
            </a:pPr>
            <a:endParaRPr lang="en-US" dirty="0"/>
          </a:p>
          <a:p>
            <a:pPr marL="0" indent="0">
              <a:buNone/>
            </a:pPr>
            <a:endParaRPr lang="en-US" dirty="0"/>
          </a:p>
        </p:txBody>
      </p:sp>
      <p:sp>
        <p:nvSpPr>
          <p:cNvPr id="6" name="TextBox 5">
            <a:extLst>
              <a:ext uri="{FF2B5EF4-FFF2-40B4-BE49-F238E27FC236}">
                <a16:creationId xmlns:a16="http://schemas.microsoft.com/office/drawing/2014/main" id="{5CDF2B26-5A91-B9E2-ECDB-FCE6D45323AB}"/>
              </a:ext>
            </a:extLst>
          </p:cNvPr>
          <p:cNvSpPr txBox="1"/>
          <p:nvPr/>
        </p:nvSpPr>
        <p:spPr>
          <a:xfrm>
            <a:off x="4810698" y="584425"/>
            <a:ext cx="2511845" cy="369332"/>
          </a:xfrm>
          <a:prstGeom prst="rect">
            <a:avLst/>
          </a:prstGeom>
          <a:noFill/>
          <a:ln w="12700">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t>Inst. Queue.</a:t>
            </a:r>
            <a:endParaRPr lang="en-US"/>
          </a:p>
        </p:txBody>
      </p:sp>
      <p:sp>
        <p:nvSpPr>
          <p:cNvPr id="7" name="TextBox 6">
            <a:extLst>
              <a:ext uri="{FF2B5EF4-FFF2-40B4-BE49-F238E27FC236}">
                <a16:creationId xmlns:a16="http://schemas.microsoft.com/office/drawing/2014/main" id="{E2D2E6C1-EDE5-A7A2-624B-AF4AEADCCC46}"/>
              </a:ext>
            </a:extLst>
          </p:cNvPr>
          <p:cNvSpPr txBox="1"/>
          <p:nvPr/>
        </p:nvSpPr>
        <p:spPr>
          <a:xfrm>
            <a:off x="8382629" y="97126"/>
            <a:ext cx="2511845" cy="369332"/>
          </a:xfrm>
          <a:prstGeom prst="rect">
            <a:avLst/>
          </a:prstGeom>
          <a:noFill/>
          <a:ln w="12700">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t>Reorder Buffer</a:t>
            </a:r>
          </a:p>
        </p:txBody>
      </p:sp>
      <p:sp>
        <p:nvSpPr>
          <p:cNvPr id="9" name="TextBox 8">
            <a:extLst>
              <a:ext uri="{FF2B5EF4-FFF2-40B4-BE49-F238E27FC236}">
                <a16:creationId xmlns:a16="http://schemas.microsoft.com/office/drawing/2014/main" id="{74BC1E6C-7078-9501-2F95-15A8CE4ADE4A}"/>
              </a:ext>
            </a:extLst>
          </p:cNvPr>
          <p:cNvSpPr txBox="1"/>
          <p:nvPr/>
        </p:nvSpPr>
        <p:spPr>
          <a:xfrm>
            <a:off x="10095438" y="2984703"/>
            <a:ext cx="1631945" cy="369332"/>
          </a:xfrm>
          <a:prstGeom prst="rect">
            <a:avLst/>
          </a:prstGeom>
          <a:noFill/>
          <a:ln w="12700">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t>Registers</a:t>
            </a:r>
          </a:p>
        </p:txBody>
      </p:sp>
      <p:sp>
        <p:nvSpPr>
          <p:cNvPr id="10" name="TextBox 9">
            <a:extLst>
              <a:ext uri="{FF2B5EF4-FFF2-40B4-BE49-F238E27FC236}">
                <a16:creationId xmlns:a16="http://schemas.microsoft.com/office/drawing/2014/main" id="{B0CF9AED-B064-9CD2-F9CE-80AD646839A0}"/>
              </a:ext>
            </a:extLst>
          </p:cNvPr>
          <p:cNvSpPr txBox="1"/>
          <p:nvPr/>
        </p:nvSpPr>
        <p:spPr>
          <a:xfrm>
            <a:off x="991543" y="3867020"/>
            <a:ext cx="1358819" cy="369332"/>
          </a:xfrm>
          <a:prstGeom prst="rect">
            <a:avLst/>
          </a:prstGeom>
          <a:noFill/>
          <a:ln w="12700">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t>Load Buffer</a:t>
            </a:r>
          </a:p>
        </p:txBody>
      </p:sp>
      <p:sp>
        <p:nvSpPr>
          <p:cNvPr id="11" name="TextBox 10">
            <a:extLst>
              <a:ext uri="{FF2B5EF4-FFF2-40B4-BE49-F238E27FC236}">
                <a16:creationId xmlns:a16="http://schemas.microsoft.com/office/drawing/2014/main" id="{140A8CB9-F9DF-47FD-CF61-AC3D478ECBED}"/>
              </a:ext>
            </a:extLst>
          </p:cNvPr>
          <p:cNvSpPr txBox="1"/>
          <p:nvPr/>
        </p:nvSpPr>
        <p:spPr>
          <a:xfrm>
            <a:off x="2986782" y="3836941"/>
            <a:ext cx="2912896" cy="369332"/>
          </a:xfrm>
          <a:prstGeom prst="rect">
            <a:avLst/>
          </a:prstGeom>
          <a:noFill/>
          <a:ln w="12700">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t> Reservation Station (FP)</a:t>
            </a:r>
          </a:p>
        </p:txBody>
      </p:sp>
      <p:sp>
        <p:nvSpPr>
          <p:cNvPr id="12" name="TextBox 11">
            <a:extLst>
              <a:ext uri="{FF2B5EF4-FFF2-40B4-BE49-F238E27FC236}">
                <a16:creationId xmlns:a16="http://schemas.microsoft.com/office/drawing/2014/main" id="{DFBFCF07-68D6-275B-0A2C-2FEAA93FB3F7}"/>
              </a:ext>
            </a:extLst>
          </p:cNvPr>
          <p:cNvSpPr txBox="1"/>
          <p:nvPr/>
        </p:nvSpPr>
        <p:spPr>
          <a:xfrm>
            <a:off x="6475939" y="3816888"/>
            <a:ext cx="2722397" cy="369332"/>
          </a:xfrm>
          <a:prstGeom prst="rect">
            <a:avLst/>
          </a:prstGeom>
          <a:noFill/>
          <a:ln w="12700">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t>Reservation Station (Int)</a:t>
            </a:r>
          </a:p>
        </p:txBody>
      </p:sp>
      <p:sp>
        <p:nvSpPr>
          <p:cNvPr id="13" name="Arrow: Left-Right 12">
            <a:extLst>
              <a:ext uri="{FF2B5EF4-FFF2-40B4-BE49-F238E27FC236}">
                <a16:creationId xmlns:a16="http://schemas.microsoft.com/office/drawing/2014/main" id="{356A49F7-A139-324D-091D-D73924550A4F}"/>
              </a:ext>
            </a:extLst>
          </p:cNvPr>
          <p:cNvSpPr/>
          <p:nvPr/>
        </p:nvSpPr>
        <p:spPr>
          <a:xfrm>
            <a:off x="300789" y="6167033"/>
            <a:ext cx="11794933" cy="560625"/>
          </a:xfrm>
          <a:prstGeom prst="leftRightArrow">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Common Data Bus</a:t>
            </a:r>
          </a:p>
        </p:txBody>
      </p:sp>
      <p:graphicFrame>
        <p:nvGraphicFramePr>
          <p:cNvPr id="15" name="Table 14">
            <a:extLst>
              <a:ext uri="{FF2B5EF4-FFF2-40B4-BE49-F238E27FC236}">
                <a16:creationId xmlns:a16="http://schemas.microsoft.com/office/drawing/2014/main" id="{CFBC4004-4ED6-B1F1-4B0F-2918F82F83EE}"/>
              </a:ext>
            </a:extLst>
          </p:cNvPr>
          <p:cNvGraphicFramePr>
            <a:graphicFrameLocks noGrp="1"/>
          </p:cNvGraphicFramePr>
          <p:nvPr>
            <p:extLst>
              <p:ext uri="{D42A27DB-BD31-4B8C-83A1-F6EECF244321}">
                <p14:modId xmlns:p14="http://schemas.microsoft.com/office/powerpoint/2010/main" val="2095493823"/>
              </p:ext>
            </p:extLst>
          </p:nvPr>
        </p:nvGraphicFramePr>
        <p:xfrm>
          <a:off x="988996" y="4261665"/>
          <a:ext cx="1353552" cy="1097280"/>
        </p:xfrm>
        <a:graphic>
          <a:graphicData uri="http://schemas.openxmlformats.org/drawingml/2006/table">
            <a:tbl>
              <a:tblPr firstRow="1" bandRow="1">
                <a:tableStyleId>{5940675A-B579-460E-94D1-54222C63F5DA}</a:tableStyleId>
              </a:tblPr>
              <a:tblGrid>
                <a:gridCol w="676776">
                  <a:extLst>
                    <a:ext uri="{9D8B030D-6E8A-4147-A177-3AD203B41FA5}">
                      <a16:colId xmlns:a16="http://schemas.microsoft.com/office/drawing/2014/main" val="2447277747"/>
                    </a:ext>
                  </a:extLst>
                </a:gridCol>
                <a:gridCol w="676776">
                  <a:extLst>
                    <a:ext uri="{9D8B030D-6E8A-4147-A177-3AD203B41FA5}">
                      <a16:colId xmlns:a16="http://schemas.microsoft.com/office/drawing/2014/main" val="3543431547"/>
                    </a:ext>
                  </a:extLst>
                </a:gridCol>
              </a:tblGrid>
              <a:tr h="270710">
                <a:tc>
                  <a:txBody>
                    <a:bodyPr/>
                    <a:lstStyle/>
                    <a:p>
                      <a:pPr lvl="0" algn="ctr">
                        <a:buNone/>
                      </a:pPr>
                      <a:endParaRPr lang="en-US" sz="1200" dirty="0">
                        <a:latin typeface="Arial"/>
                      </a:endParaRPr>
                    </a:p>
                  </a:txBody>
                  <a:tcPr/>
                </a:tc>
                <a:tc>
                  <a:txBody>
                    <a:bodyPr/>
                    <a:lstStyle/>
                    <a:p>
                      <a:pPr lvl="0" algn="ctr">
                        <a:buNone/>
                      </a:pPr>
                      <a:endParaRPr lang="en-US" sz="1200" dirty="0">
                        <a:latin typeface="Arial"/>
                      </a:endParaRPr>
                    </a:p>
                  </a:txBody>
                  <a:tcPr/>
                </a:tc>
                <a:extLst>
                  <a:ext uri="{0D108BD9-81ED-4DB2-BD59-A6C34878D82A}">
                    <a16:rowId xmlns:a16="http://schemas.microsoft.com/office/drawing/2014/main" val="1837699999"/>
                  </a:ext>
                </a:extLst>
              </a:tr>
              <a:tr h="0">
                <a:tc>
                  <a:txBody>
                    <a:bodyPr/>
                    <a:lstStyle/>
                    <a:p>
                      <a:pPr lvl="0" algn="ctr">
                        <a:buNone/>
                      </a:pPr>
                      <a:endParaRPr lang="en-US" sz="1200" dirty="0" err="1">
                        <a:latin typeface="Arial"/>
                      </a:endParaRPr>
                    </a:p>
                  </a:txBody>
                  <a:tcPr/>
                </a:tc>
                <a:tc>
                  <a:txBody>
                    <a:bodyPr/>
                    <a:lstStyle/>
                    <a:p>
                      <a:pPr lvl="0" algn="ctr">
                        <a:buNone/>
                      </a:pPr>
                      <a:endParaRPr lang="en-US" sz="1200" dirty="0">
                        <a:latin typeface="Arial"/>
                      </a:endParaRPr>
                    </a:p>
                  </a:txBody>
                  <a:tcPr/>
                </a:tc>
                <a:extLst>
                  <a:ext uri="{0D108BD9-81ED-4DB2-BD59-A6C34878D82A}">
                    <a16:rowId xmlns:a16="http://schemas.microsoft.com/office/drawing/2014/main" val="313986062"/>
                  </a:ext>
                </a:extLst>
              </a:tr>
              <a:tr h="0">
                <a:tc>
                  <a:txBody>
                    <a:bodyPr/>
                    <a:lstStyle/>
                    <a:p>
                      <a:pPr lvl="0" algn="ctr">
                        <a:buNone/>
                      </a:pPr>
                      <a:endParaRPr lang="en-US" sz="1200" dirty="0" err="1">
                        <a:latin typeface="Arial"/>
                      </a:endParaRPr>
                    </a:p>
                  </a:txBody>
                  <a:tcPr/>
                </a:tc>
                <a:tc>
                  <a:txBody>
                    <a:bodyPr/>
                    <a:lstStyle/>
                    <a:p>
                      <a:pPr lvl="0" algn="ctr">
                        <a:buNone/>
                      </a:pPr>
                      <a:endParaRPr lang="en-US" sz="1200" dirty="0">
                        <a:latin typeface="Arial"/>
                      </a:endParaRPr>
                    </a:p>
                  </a:txBody>
                  <a:tcPr/>
                </a:tc>
                <a:extLst>
                  <a:ext uri="{0D108BD9-81ED-4DB2-BD59-A6C34878D82A}">
                    <a16:rowId xmlns:a16="http://schemas.microsoft.com/office/drawing/2014/main" val="1009846468"/>
                  </a:ext>
                </a:extLst>
              </a:tr>
              <a:tr h="0">
                <a:tc>
                  <a:txBody>
                    <a:bodyPr/>
                    <a:lstStyle/>
                    <a:p>
                      <a:pPr lvl="0" algn="ctr">
                        <a:buNone/>
                      </a:pPr>
                      <a:endParaRPr lang="en-US" sz="1200" dirty="0" err="1">
                        <a:latin typeface="Arial"/>
                      </a:endParaRPr>
                    </a:p>
                  </a:txBody>
                  <a:tcPr/>
                </a:tc>
                <a:tc>
                  <a:txBody>
                    <a:bodyPr/>
                    <a:lstStyle/>
                    <a:p>
                      <a:pPr lvl="0" algn="ctr">
                        <a:buNone/>
                      </a:pPr>
                      <a:endParaRPr lang="en-US" sz="1200" dirty="0">
                        <a:latin typeface="Arial"/>
                      </a:endParaRPr>
                    </a:p>
                  </a:txBody>
                  <a:tcPr/>
                </a:tc>
                <a:extLst>
                  <a:ext uri="{0D108BD9-81ED-4DB2-BD59-A6C34878D82A}">
                    <a16:rowId xmlns:a16="http://schemas.microsoft.com/office/drawing/2014/main" val="2824610415"/>
                  </a:ext>
                </a:extLst>
              </a:tr>
            </a:tbl>
          </a:graphicData>
        </a:graphic>
      </p:graphicFrame>
      <p:graphicFrame>
        <p:nvGraphicFramePr>
          <p:cNvPr id="16" name="Table 15">
            <a:extLst>
              <a:ext uri="{FF2B5EF4-FFF2-40B4-BE49-F238E27FC236}">
                <a16:creationId xmlns:a16="http://schemas.microsoft.com/office/drawing/2014/main" id="{3D94075C-609E-0E8D-615A-333B6539D8BD}"/>
              </a:ext>
            </a:extLst>
          </p:cNvPr>
          <p:cNvGraphicFramePr>
            <a:graphicFrameLocks noGrp="1"/>
          </p:cNvGraphicFramePr>
          <p:nvPr/>
        </p:nvGraphicFramePr>
        <p:xfrm>
          <a:off x="2984233" y="4211534"/>
          <a:ext cx="2897604" cy="822960"/>
        </p:xfrm>
        <a:graphic>
          <a:graphicData uri="http://schemas.openxmlformats.org/drawingml/2006/table">
            <a:tbl>
              <a:tblPr firstRow="1" bandRow="1">
                <a:tableStyleId>{5940675A-B579-460E-94D1-54222C63F5DA}</a:tableStyleId>
              </a:tblPr>
              <a:tblGrid>
                <a:gridCol w="724401">
                  <a:extLst>
                    <a:ext uri="{9D8B030D-6E8A-4147-A177-3AD203B41FA5}">
                      <a16:colId xmlns:a16="http://schemas.microsoft.com/office/drawing/2014/main" val="3195577250"/>
                    </a:ext>
                  </a:extLst>
                </a:gridCol>
                <a:gridCol w="724401">
                  <a:extLst>
                    <a:ext uri="{9D8B030D-6E8A-4147-A177-3AD203B41FA5}">
                      <a16:colId xmlns:a16="http://schemas.microsoft.com/office/drawing/2014/main" val="3868833308"/>
                    </a:ext>
                  </a:extLst>
                </a:gridCol>
                <a:gridCol w="724401">
                  <a:extLst>
                    <a:ext uri="{9D8B030D-6E8A-4147-A177-3AD203B41FA5}">
                      <a16:colId xmlns:a16="http://schemas.microsoft.com/office/drawing/2014/main" val="3497778932"/>
                    </a:ext>
                  </a:extLst>
                </a:gridCol>
                <a:gridCol w="724401">
                  <a:extLst>
                    <a:ext uri="{9D8B030D-6E8A-4147-A177-3AD203B41FA5}">
                      <a16:colId xmlns:a16="http://schemas.microsoft.com/office/drawing/2014/main" val="3422580235"/>
                    </a:ext>
                  </a:extLst>
                </a:gridCol>
              </a:tblGrid>
              <a:tr h="123546">
                <a:tc>
                  <a:txBody>
                    <a:bodyPr/>
                    <a:lstStyle/>
                    <a:p>
                      <a:pPr algn="ctr"/>
                      <a:endParaRPr lang="en-US" sz="1200" dirty="0">
                        <a:latin typeface="Arial"/>
                      </a:endParaRPr>
                    </a:p>
                  </a:txBody>
                  <a:tcPr/>
                </a:tc>
                <a:tc>
                  <a:txBody>
                    <a:bodyPr/>
                    <a:lstStyle/>
                    <a:p>
                      <a:pPr lvl="0" algn="ctr">
                        <a:buNone/>
                      </a:pPr>
                      <a:endParaRPr lang="en-US" sz="1200" dirty="0">
                        <a:latin typeface="Arial"/>
                      </a:endParaRPr>
                    </a:p>
                  </a:txBody>
                  <a:tcPr/>
                </a:tc>
                <a:tc>
                  <a:txBody>
                    <a:bodyPr/>
                    <a:lstStyle/>
                    <a:p>
                      <a:pPr lvl="0" algn="ctr">
                        <a:buNone/>
                      </a:pPr>
                      <a:endParaRPr lang="en-US" sz="1200" dirty="0">
                        <a:latin typeface="Arial"/>
                      </a:endParaRPr>
                    </a:p>
                  </a:txBody>
                  <a:tcPr/>
                </a:tc>
                <a:tc>
                  <a:txBody>
                    <a:bodyPr/>
                    <a:lstStyle/>
                    <a:p>
                      <a:pPr lvl="0" algn="ctr">
                        <a:buNone/>
                      </a:pPr>
                      <a:endParaRPr lang="en-US" sz="1200" dirty="0">
                        <a:latin typeface="Arial"/>
                      </a:endParaRPr>
                    </a:p>
                  </a:txBody>
                  <a:tcPr/>
                </a:tc>
                <a:extLst>
                  <a:ext uri="{0D108BD9-81ED-4DB2-BD59-A6C34878D82A}">
                    <a16:rowId xmlns:a16="http://schemas.microsoft.com/office/drawing/2014/main" val="3558929166"/>
                  </a:ext>
                </a:extLst>
              </a:tr>
              <a:tr h="123546">
                <a:tc>
                  <a:txBody>
                    <a:bodyPr/>
                    <a:lstStyle/>
                    <a:p>
                      <a:pPr algn="ctr"/>
                      <a:endParaRPr lang="en-US" sz="1200" dirty="0" err="1">
                        <a:latin typeface="Arial"/>
                      </a:endParaRPr>
                    </a:p>
                  </a:txBody>
                  <a:tcPr/>
                </a:tc>
                <a:tc>
                  <a:txBody>
                    <a:bodyPr/>
                    <a:lstStyle/>
                    <a:p>
                      <a:pPr lvl="0" algn="ctr">
                        <a:buNone/>
                      </a:pPr>
                      <a:endParaRPr lang="en-US" sz="1200" dirty="0">
                        <a:latin typeface="Arial"/>
                      </a:endParaRPr>
                    </a:p>
                  </a:txBody>
                  <a:tcPr/>
                </a:tc>
                <a:tc>
                  <a:txBody>
                    <a:bodyPr/>
                    <a:lstStyle/>
                    <a:p>
                      <a:pPr lvl="0" algn="ctr">
                        <a:buNone/>
                      </a:pPr>
                      <a:endParaRPr lang="en-US" sz="1200" dirty="0">
                        <a:latin typeface="Arial"/>
                      </a:endParaRPr>
                    </a:p>
                  </a:txBody>
                  <a:tcPr/>
                </a:tc>
                <a:tc>
                  <a:txBody>
                    <a:bodyPr/>
                    <a:lstStyle/>
                    <a:p>
                      <a:pPr lvl="0" algn="ctr">
                        <a:buNone/>
                      </a:pPr>
                      <a:endParaRPr lang="en-US" sz="1200" dirty="0">
                        <a:latin typeface="Arial"/>
                      </a:endParaRPr>
                    </a:p>
                  </a:txBody>
                  <a:tcPr/>
                </a:tc>
                <a:extLst>
                  <a:ext uri="{0D108BD9-81ED-4DB2-BD59-A6C34878D82A}">
                    <a16:rowId xmlns:a16="http://schemas.microsoft.com/office/drawing/2014/main" val="2748695123"/>
                  </a:ext>
                </a:extLst>
              </a:tr>
              <a:tr h="123546">
                <a:tc>
                  <a:txBody>
                    <a:bodyPr/>
                    <a:lstStyle/>
                    <a:p>
                      <a:pPr algn="ctr"/>
                      <a:endParaRPr lang="en-US" sz="1200" dirty="0" err="1">
                        <a:latin typeface="Arial"/>
                      </a:endParaRPr>
                    </a:p>
                  </a:txBody>
                  <a:tcPr/>
                </a:tc>
                <a:tc>
                  <a:txBody>
                    <a:bodyPr/>
                    <a:lstStyle/>
                    <a:p>
                      <a:pPr lvl="0" algn="ctr">
                        <a:buNone/>
                      </a:pPr>
                      <a:endParaRPr lang="en-US" sz="1200" dirty="0">
                        <a:latin typeface="Arial"/>
                      </a:endParaRPr>
                    </a:p>
                  </a:txBody>
                  <a:tcPr/>
                </a:tc>
                <a:tc>
                  <a:txBody>
                    <a:bodyPr/>
                    <a:lstStyle/>
                    <a:p>
                      <a:pPr lvl="0" algn="ctr">
                        <a:buNone/>
                      </a:pPr>
                      <a:endParaRPr lang="en-US" sz="1200" dirty="0">
                        <a:latin typeface="Arial"/>
                      </a:endParaRPr>
                    </a:p>
                  </a:txBody>
                  <a:tcPr/>
                </a:tc>
                <a:tc>
                  <a:txBody>
                    <a:bodyPr/>
                    <a:lstStyle/>
                    <a:p>
                      <a:pPr lvl="0" algn="ctr">
                        <a:buNone/>
                      </a:pPr>
                      <a:endParaRPr lang="en-US" sz="1200" dirty="0">
                        <a:latin typeface="Arial"/>
                      </a:endParaRPr>
                    </a:p>
                  </a:txBody>
                  <a:tcPr/>
                </a:tc>
                <a:extLst>
                  <a:ext uri="{0D108BD9-81ED-4DB2-BD59-A6C34878D82A}">
                    <a16:rowId xmlns:a16="http://schemas.microsoft.com/office/drawing/2014/main" val="2981881640"/>
                  </a:ext>
                </a:extLst>
              </a:tr>
            </a:tbl>
          </a:graphicData>
        </a:graphic>
      </p:graphicFrame>
      <p:graphicFrame>
        <p:nvGraphicFramePr>
          <p:cNvPr id="17" name="Table 16">
            <a:extLst>
              <a:ext uri="{FF2B5EF4-FFF2-40B4-BE49-F238E27FC236}">
                <a16:creationId xmlns:a16="http://schemas.microsoft.com/office/drawing/2014/main" id="{9BB06D7E-08E3-5250-4BB6-962624586C75}"/>
              </a:ext>
            </a:extLst>
          </p:cNvPr>
          <p:cNvGraphicFramePr>
            <a:graphicFrameLocks noGrp="1"/>
          </p:cNvGraphicFramePr>
          <p:nvPr>
            <p:extLst>
              <p:ext uri="{D42A27DB-BD31-4B8C-83A1-F6EECF244321}">
                <p14:modId xmlns:p14="http://schemas.microsoft.com/office/powerpoint/2010/main" val="389926265"/>
              </p:ext>
            </p:extLst>
          </p:nvPr>
        </p:nvGraphicFramePr>
        <p:xfrm>
          <a:off x="4809022" y="952981"/>
          <a:ext cx="2513774" cy="1645920"/>
        </p:xfrm>
        <a:graphic>
          <a:graphicData uri="http://schemas.openxmlformats.org/drawingml/2006/table">
            <a:tbl>
              <a:tblPr firstRow="1" bandRow="1">
                <a:tableStyleId>{5940675A-B579-460E-94D1-54222C63F5DA}</a:tableStyleId>
              </a:tblPr>
              <a:tblGrid>
                <a:gridCol w="2513774">
                  <a:extLst>
                    <a:ext uri="{9D8B030D-6E8A-4147-A177-3AD203B41FA5}">
                      <a16:colId xmlns:a16="http://schemas.microsoft.com/office/drawing/2014/main" val="2178331882"/>
                    </a:ext>
                  </a:extLst>
                </a:gridCol>
              </a:tblGrid>
              <a:tr h="184980">
                <a:tc>
                  <a:txBody>
                    <a:bodyPr/>
                    <a:lstStyle/>
                    <a:p>
                      <a:pPr lvl="0" algn="ctr">
                        <a:buNone/>
                      </a:pPr>
                      <a:r>
                        <a:rPr lang="en-US" sz="1200" b="0" i="0" u="none" strike="noStrike" noProof="0" dirty="0" err="1">
                          <a:solidFill>
                            <a:srgbClr val="000000"/>
                          </a:solidFill>
                          <a:latin typeface="Courier New"/>
                        </a:rPr>
                        <a:t>flw</a:t>
                      </a:r>
                      <a:r>
                        <a:rPr lang="en-US" sz="1200" b="0" i="0" u="none" strike="noStrike" noProof="0" dirty="0">
                          <a:solidFill>
                            <a:srgbClr val="000000"/>
                          </a:solidFill>
                          <a:latin typeface="Courier New"/>
                        </a:rPr>
                        <a:t> f1, -4(t0)</a:t>
                      </a:r>
                      <a:endParaRPr lang="es-ES" dirty="0"/>
                    </a:p>
                  </a:txBody>
                  <a:tcPr/>
                </a:tc>
                <a:extLst>
                  <a:ext uri="{0D108BD9-81ED-4DB2-BD59-A6C34878D82A}">
                    <a16:rowId xmlns:a16="http://schemas.microsoft.com/office/drawing/2014/main" val="49523531"/>
                  </a:ext>
                </a:extLst>
              </a:tr>
              <a:tr h="184980">
                <a:tc>
                  <a:txBody>
                    <a:bodyPr/>
                    <a:lstStyle/>
                    <a:p>
                      <a:pPr lvl="0" algn="ctr">
                        <a:buNone/>
                      </a:pPr>
                      <a:r>
                        <a:rPr lang="en-US" sz="1200" b="0" i="0" u="none" strike="noStrike" noProof="0" dirty="0" err="1">
                          <a:solidFill>
                            <a:srgbClr val="000000"/>
                          </a:solidFill>
                          <a:latin typeface="Courier New"/>
                        </a:rPr>
                        <a:t>bnez</a:t>
                      </a:r>
                      <a:r>
                        <a:rPr lang="en-US" sz="1200" b="0" i="0" u="none" strike="noStrike" noProof="0" dirty="0">
                          <a:solidFill>
                            <a:srgbClr val="000000"/>
                          </a:solidFill>
                          <a:latin typeface="Courier New"/>
                        </a:rPr>
                        <a:t> t0, loop</a:t>
                      </a:r>
                      <a:endParaRPr lang="es-ES" dirty="0"/>
                    </a:p>
                  </a:txBody>
                  <a:tcPr/>
                </a:tc>
                <a:extLst>
                  <a:ext uri="{0D108BD9-81ED-4DB2-BD59-A6C34878D82A}">
                    <a16:rowId xmlns:a16="http://schemas.microsoft.com/office/drawing/2014/main" val="1455548914"/>
                  </a:ext>
                </a:extLst>
              </a:tr>
              <a:tr h="184980">
                <a:tc>
                  <a:txBody>
                    <a:bodyPr/>
                    <a:lstStyle/>
                    <a:p>
                      <a:pPr lvl="0" algn="ctr">
                        <a:buNone/>
                      </a:pPr>
                      <a:r>
                        <a:rPr lang="en-US" sz="1200" b="0" i="0" u="none" strike="noStrike" noProof="0" dirty="0" err="1">
                          <a:solidFill>
                            <a:srgbClr val="000000"/>
                          </a:solidFill>
                          <a:latin typeface="Courier New"/>
                        </a:rPr>
                        <a:t>addi</a:t>
                      </a:r>
                      <a:r>
                        <a:rPr lang="en-US" sz="1200" b="0" i="0" u="none" strike="noStrike" noProof="0" dirty="0">
                          <a:solidFill>
                            <a:srgbClr val="000000"/>
                          </a:solidFill>
                          <a:latin typeface="Courier New"/>
                        </a:rPr>
                        <a:t> t0, t0, -4</a:t>
                      </a:r>
                      <a:endParaRPr lang="es-ES" dirty="0"/>
                    </a:p>
                  </a:txBody>
                  <a:tcPr/>
                </a:tc>
                <a:extLst>
                  <a:ext uri="{0D108BD9-81ED-4DB2-BD59-A6C34878D82A}">
                    <a16:rowId xmlns:a16="http://schemas.microsoft.com/office/drawing/2014/main" val="1422571421"/>
                  </a:ext>
                </a:extLst>
              </a:tr>
              <a:tr h="184980">
                <a:tc>
                  <a:txBody>
                    <a:bodyPr/>
                    <a:lstStyle/>
                    <a:p>
                      <a:pPr lvl="0" algn="ctr">
                        <a:buNone/>
                      </a:pPr>
                      <a:r>
                        <a:rPr lang="en-US" sz="1200" b="0" i="0" u="none" strike="noStrike" noProof="0" dirty="0" err="1">
                          <a:solidFill>
                            <a:srgbClr val="000000"/>
                          </a:solidFill>
                          <a:latin typeface="Courier New"/>
                        </a:rPr>
                        <a:t>fsw</a:t>
                      </a:r>
                      <a:r>
                        <a:rPr lang="en-US" sz="1200" b="0" i="0" u="none" strike="noStrike" noProof="0" dirty="0">
                          <a:solidFill>
                            <a:srgbClr val="000000"/>
                          </a:solidFill>
                          <a:latin typeface="Courier New"/>
                        </a:rPr>
                        <a:t> f2, -4(t0)</a:t>
                      </a:r>
                      <a:endParaRPr lang="es-ES" dirty="0"/>
                    </a:p>
                  </a:txBody>
                  <a:tcPr/>
                </a:tc>
                <a:extLst>
                  <a:ext uri="{0D108BD9-81ED-4DB2-BD59-A6C34878D82A}">
                    <a16:rowId xmlns:a16="http://schemas.microsoft.com/office/drawing/2014/main" val="2533791750"/>
                  </a:ext>
                </a:extLst>
              </a:tr>
              <a:tr h="184980">
                <a:tc>
                  <a:txBody>
                    <a:bodyPr/>
                    <a:lstStyle/>
                    <a:p>
                      <a:pPr lvl="0" algn="ctr">
                        <a:buNone/>
                      </a:pPr>
                      <a:r>
                        <a:rPr lang="en-US" sz="1200" b="0" i="0" u="none" strike="noStrike" noProof="0" dirty="0" err="1">
                          <a:solidFill>
                            <a:srgbClr val="000000"/>
                          </a:solidFill>
                          <a:latin typeface="Courier New"/>
                        </a:rPr>
                        <a:t>fmul.s</a:t>
                      </a:r>
                      <a:r>
                        <a:rPr lang="en-US" sz="1200" b="0" i="0" u="none" strike="noStrike" noProof="0" dirty="0">
                          <a:solidFill>
                            <a:srgbClr val="000000"/>
                          </a:solidFill>
                          <a:latin typeface="Courier New"/>
                        </a:rPr>
                        <a:t> f2, f1, f0</a:t>
                      </a:r>
                      <a:endParaRPr lang="es-ES" dirty="0"/>
                    </a:p>
                  </a:txBody>
                  <a:tcPr/>
                </a:tc>
                <a:extLst>
                  <a:ext uri="{0D108BD9-81ED-4DB2-BD59-A6C34878D82A}">
                    <a16:rowId xmlns:a16="http://schemas.microsoft.com/office/drawing/2014/main" val="258681845"/>
                  </a:ext>
                </a:extLst>
              </a:tr>
              <a:tr h="184980">
                <a:tc>
                  <a:txBody>
                    <a:bodyPr/>
                    <a:lstStyle/>
                    <a:p>
                      <a:pPr lvl="0" algn="ctr">
                        <a:buNone/>
                      </a:pPr>
                      <a:r>
                        <a:rPr lang="en-US" sz="1200" b="0" i="0" u="none" strike="noStrike" noProof="0" dirty="0" err="1">
                          <a:solidFill>
                            <a:srgbClr val="000000"/>
                          </a:solidFill>
                          <a:latin typeface="Courier New"/>
                        </a:rPr>
                        <a:t>flw</a:t>
                      </a:r>
                      <a:r>
                        <a:rPr lang="en-US" sz="1200" b="0" i="0" u="none" strike="noStrike" noProof="0" dirty="0">
                          <a:solidFill>
                            <a:srgbClr val="000000"/>
                          </a:solidFill>
                          <a:latin typeface="Courier New"/>
                        </a:rPr>
                        <a:t> f1, -4(t0)</a:t>
                      </a:r>
                      <a:endParaRPr lang="es-ES" dirty="0"/>
                    </a:p>
                  </a:txBody>
                  <a:tcPr/>
                </a:tc>
                <a:extLst>
                  <a:ext uri="{0D108BD9-81ED-4DB2-BD59-A6C34878D82A}">
                    <a16:rowId xmlns:a16="http://schemas.microsoft.com/office/drawing/2014/main" val="3403941772"/>
                  </a:ext>
                </a:extLst>
              </a:tr>
            </a:tbl>
          </a:graphicData>
        </a:graphic>
      </p:graphicFrame>
      <p:graphicFrame>
        <p:nvGraphicFramePr>
          <p:cNvPr id="18" name="Table 17">
            <a:extLst>
              <a:ext uri="{FF2B5EF4-FFF2-40B4-BE49-F238E27FC236}">
                <a16:creationId xmlns:a16="http://schemas.microsoft.com/office/drawing/2014/main" id="{58D58B4F-827B-5704-7343-CDFCCF3E4D1D}"/>
              </a:ext>
            </a:extLst>
          </p:cNvPr>
          <p:cNvGraphicFramePr>
            <a:graphicFrameLocks noGrp="1"/>
          </p:cNvGraphicFramePr>
          <p:nvPr>
            <p:extLst>
              <p:ext uri="{D42A27DB-BD31-4B8C-83A1-F6EECF244321}">
                <p14:modId xmlns:p14="http://schemas.microsoft.com/office/powerpoint/2010/main" val="438246512"/>
              </p:ext>
            </p:extLst>
          </p:nvPr>
        </p:nvGraphicFramePr>
        <p:xfrm>
          <a:off x="8389263" y="471717"/>
          <a:ext cx="2506574" cy="1645920"/>
        </p:xfrm>
        <a:graphic>
          <a:graphicData uri="http://schemas.openxmlformats.org/drawingml/2006/table">
            <a:tbl>
              <a:tblPr firstRow="1" bandRow="1">
                <a:tableStyleId>{5940675A-B579-460E-94D1-54222C63F5DA}</a:tableStyleId>
              </a:tblPr>
              <a:tblGrid>
                <a:gridCol w="350919">
                  <a:extLst>
                    <a:ext uri="{9D8B030D-6E8A-4147-A177-3AD203B41FA5}">
                      <a16:colId xmlns:a16="http://schemas.microsoft.com/office/drawing/2014/main" val="2178331882"/>
                    </a:ext>
                  </a:extLst>
                </a:gridCol>
                <a:gridCol w="631657">
                  <a:extLst>
                    <a:ext uri="{9D8B030D-6E8A-4147-A177-3AD203B41FA5}">
                      <a16:colId xmlns:a16="http://schemas.microsoft.com/office/drawing/2014/main" val="1914369625"/>
                    </a:ext>
                  </a:extLst>
                </a:gridCol>
                <a:gridCol w="761999">
                  <a:extLst>
                    <a:ext uri="{9D8B030D-6E8A-4147-A177-3AD203B41FA5}">
                      <a16:colId xmlns:a16="http://schemas.microsoft.com/office/drawing/2014/main" val="3526426838"/>
                    </a:ext>
                  </a:extLst>
                </a:gridCol>
                <a:gridCol w="761999">
                  <a:extLst>
                    <a:ext uri="{9D8B030D-6E8A-4147-A177-3AD203B41FA5}">
                      <a16:colId xmlns:a16="http://schemas.microsoft.com/office/drawing/2014/main" val="187629775"/>
                    </a:ext>
                  </a:extLst>
                </a:gridCol>
              </a:tblGrid>
              <a:tr h="184980">
                <a:tc>
                  <a:txBody>
                    <a:bodyPr/>
                    <a:lstStyle/>
                    <a:p>
                      <a:pPr algn="ctr"/>
                      <a:r>
                        <a:rPr lang="en-US" sz="1200" dirty="0">
                          <a:latin typeface="Courier New"/>
                        </a:rPr>
                        <a:t>0</a:t>
                      </a:r>
                      <a:endParaRPr lang="en-US" sz="1200" dirty="0" err="1">
                        <a:latin typeface="Courier New"/>
                      </a:endParaRPr>
                    </a:p>
                  </a:txBody>
                  <a:tcPr/>
                </a:tc>
                <a:tc>
                  <a:txBody>
                    <a:bodyPr/>
                    <a:lstStyle/>
                    <a:p>
                      <a:pPr lvl="0" algn="ctr">
                        <a:buNone/>
                      </a:pPr>
                      <a:endParaRPr lang="en-US" sz="1200" dirty="0">
                        <a:latin typeface="Courier New"/>
                      </a:endParaRPr>
                    </a:p>
                  </a:txBody>
                  <a:tcPr/>
                </a:tc>
                <a:tc>
                  <a:txBody>
                    <a:bodyPr/>
                    <a:lstStyle/>
                    <a:p>
                      <a:pPr lvl="0" algn="ctr">
                        <a:buNone/>
                      </a:pPr>
                      <a:endParaRPr lang="en-US" sz="1200" dirty="0">
                        <a:latin typeface="Courier New"/>
                      </a:endParaRPr>
                    </a:p>
                  </a:txBody>
                  <a:tcPr/>
                </a:tc>
                <a:tc>
                  <a:txBody>
                    <a:bodyPr/>
                    <a:lstStyle/>
                    <a:p>
                      <a:pPr lvl="0" algn="ctr">
                        <a:buNone/>
                      </a:pPr>
                      <a:endParaRPr lang="en-US" sz="1200" dirty="0">
                        <a:latin typeface="Courier New"/>
                      </a:endParaRPr>
                    </a:p>
                  </a:txBody>
                  <a:tcPr/>
                </a:tc>
                <a:extLst>
                  <a:ext uri="{0D108BD9-81ED-4DB2-BD59-A6C34878D82A}">
                    <a16:rowId xmlns:a16="http://schemas.microsoft.com/office/drawing/2014/main" val="49523531"/>
                  </a:ext>
                </a:extLst>
              </a:tr>
              <a:tr h="184980">
                <a:tc>
                  <a:txBody>
                    <a:bodyPr/>
                    <a:lstStyle/>
                    <a:p>
                      <a:pPr algn="ctr"/>
                      <a:r>
                        <a:rPr lang="en-US" sz="1200" dirty="0">
                          <a:latin typeface="Courier New"/>
                        </a:rPr>
                        <a:t>1</a:t>
                      </a:r>
                      <a:endParaRPr lang="en-US" sz="1200" dirty="0" err="1">
                        <a:latin typeface="Courier New"/>
                      </a:endParaRPr>
                    </a:p>
                  </a:txBody>
                  <a:tcPr/>
                </a:tc>
                <a:tc>
                  <a:txBody>
                    <a:bodyPr/>
                    <a:lstStyle/>
                    <a:p>
                      <a:pPr lvl="0" algn="ctr">
                        <a:buNone/>
                      </a:pPr>
                      <a:endParaRPr lang="en-US" sz="1200" dirty="0">
                        <a:latin typeface="Courier New"/>
                      </a:endParaRPr>
                    </a:p>
                  </a:txBody>
                  <a:tcPr/>
                </a:tc>
                <a:tc>
                  <a:txBody>
                    <a:bodyPr/>
                    <a:lstStyle/>
                    <a:p>
                      <a:pPr lvl="0" algn="ctr">
                        <a:buNone/>
                      </a:pPr>
                      <a:endParaRPr lang="en-US" sz="1200" dirty="0">
                        <a:latin typeface="Courier New"/>
                      </a:endParaRPr>
                    </a:p>
                  </a:txBody>
                  <a:tcPr/>
                </a:tc>
                <a:tc>
                  <a:txBody>
                    <a:bodyPr/>
                    <a:lstStyle/>
                    <a:p>
                      <a:pPr lvl="0" algn="ctr">
                        <a:buNone/>
                      </a:pPr>
                      <a:endParaRPr lang="en-US" sz="1200" dirty="0">
                        <a:latin typeface="Courier New"/>
                      </a:endParaRPr>
                    </a:p>
                  </a:txBody>
                  <a:tcPr/>
                </a:tc>
                <a:extLst>
                  <a:ext uri="{0D108BD9-81ED-4DB2-BD59-A6C34878D82A}">
                    <a16:rowId xmlns:a16="http://schemas.microsoft.com/office/drawing/2014/main" val="1455548914"/>
                  </a:ext>
                </a:extLst>
              </a:tr>
              <a:tr h="184980">
                <a:tc>
                  <a:txBody>
                    <a:bodyPr/>
                    <a:lstStyle/>
                    <a:p>
                      <a:pPr algn="ctr"/>
                      <a:r>
                        <a:rPr lang="en-US" sz="1200" dirty="0">
                          <a:latin typeface="Courier New"/>
                        </a:rPr>
                        <a:t>2</a:t>
                      </a:r>
                      <a:endParaRPr lang="en-US" sz="1200" dirty="0" err="1">
                        <a:latin typeface="Courier New"/>
                      </a:endParaRPr>
                    </a:p>
                  </a:txBody>
                  <a:tcPr/>
                </a:tc>
                <a:tc>
                  <a:txBody>
                    <a:bodyPr/>
                    <a:lstStyle/>
                    <a:p>
                      <a:pPr lvl="0" algn="ctr">
                        <a:buNone/>
                      </a:pPr>
                      <a:endParaRPr lang="en-US" sz="1200" dirty="0">
                        <a:latin typeface="Courier New"/>
                      </a:endParaRPr>
                    </a:p>
                  </a:txBody>
                  <a:tcPr/>
                </a:tc>
                <a:tc>
                  <a:txBody>
                    <a:bodyPr/>
                    <a:lstStyle/>
                    <a:p>
                      <a:pPr lvl="0" algn="ctr">
                        <a:buNone/>
                      </a:pPr>
                      <a:endParaRPr lang="en-US" sz="1200" dirty="0">
                        <a:latin typeface="Courier New"/>
                      </a:endParaRPr>
                    </a:p>
                  </a:txBody>
                  <a:tcPr/>
                </a:tc>
                <a:tc>
                  <a:txBody>
                    <a:bodyPr/>
                    <a:lstStyle/>
                    <a:p>
                      <a:pPr lvl="0" algn="ctr">
                        <a:buNone/>
                      </a:pPr>
                      <a:endParaRPr lang="en-US" sz="1200" dirty="0">
                        <a:latin typeface="Courier New"/>
                      </a:endParaRPr>
                    </a:p>
                  </a:txBody>
                  <a:tcPr/>
                </a:tc>
                <a:extLst>
                  <a:ext uri="{0D108BD9-81ED-4DB2-BD59-A6C34878D82A}">
                    <a16:rowId xmlns:a16="http://schemas.microsoft.com/office/drawing/2014/main" val="1422571421"/>
                  </a:ext>
                </a:extLst>
              </a:tr>
              <a:tr h="184980">
                <a:tc>
                  <a:txBody>
                    <a:bodyPr/>
                    <a:lstStyle/>
                    <a:p>
                      <a:pPr algn="ctr"/>
                      <a:r>
                        <a:rPr lang="en-US" sz="1200" dirty="0">
                          <a:latin typeface="Courier New"/>
                        </a:rPr>
                        <a:t>3</a:t>
                      </a:r>
                      <a:endParaRPr lang="en-US" sz="1200" dirty="0" err="1">
                        <a:latin typeface="Courier New"/>
                      </a:endParaRPr>
                    </a:p>
                  </a:txBody>
                  <a:tcPr/>
                </a:tc>
                <a:tc>
                  <a:txBody>
                    <a:bodyPr/>
                    <a:lstStyle/>
                    <a:p>
                      <a:pPr lvl="0" algn="ctr">
                        <a:buNone/>
                      </a:pPr>
                      <a:endParaRPr lang="en-US" sz="1200" dirty="0">
                        <a:latin typeface="Courier New"/>
                      </a:endParaRPr>
                    </a:p>
                  </a:txBody>
                  <a:tcPr/>
                </a:tc>
                <a:tc>
                  <a:txBody>
                    <a:bodyPr/>
                    <a:lstStyle/>
                    <a:p>
                      <a:pPr lvl="0" algn="ctr">
                        <a:buNone/>
                      </a:pPr>
                      <a:endParaRPr lang="en-US" sz="1200" dirty="0">
                        <a:latin typeface="Courier New"/>
                      </a:endParaRPr>
                    </a:p>
                  </a:txBody>
                  <a:tcPr/>
                </a:tc>
                <a:tc>
                  <a:txBody>
                    <a:bodyPr/>
                    <a:lstStyle/>
                    <a:p>
                      <a:pPr lvl="0" algn="ctr">
                        <a:buNone/>
                      </a:pPr>
                      <a:endParaRPr lang="en-US" sz="1200" dirty="0">
                        <a:latin typeface="Courier New"/>
                      </a:endParaRPr>
                    </a:p>
                  </a:txBody>
                  <a:tcPr/>
                </a:tc>
                <a:extLst>
                  <a:ext uri="{0D108BD9-81ED-4DB2-BD59-A6C34878D82A}">
                    <a16:rowId xmlns:a16="http://schemas.microsoft.com/office/drawing/2014/main" val="2533791750"/>
                  </a:ext>
                </a:extLst>
              </a:tr>
              <a:tr h="184980">
                <a:tc>
                  <a:txBody>
                    <a:bodyPr/>
                    <a:lstStyle/>
                    <a:p>
                      <a:pPr algn="ctr"/>
                      <a:r>
                        <a:rPr lang="en-US" sz="1200" dirty="0">
                          <a:latin typeface="Courier New"/>
                        </a:rPr>
                        <a:t>4</a:t>
                      </a:r>
                      <a:endParaRPr lang="en-US" sz="1200" dirty="0" err="1">
                        <a:latin typeface="Courier New"/>
                      </a:endParaRPr>
                    </a:p>
                  </a:txBody>
                  <a:tcPr/>
                </a:tc>
                <a:tc>
                  <a:txBody>
                    <a:bodyPr/>
                    <a:lstStyle/>
                    <a:p>
                      <a:pPr lvl="0" algn="ctr">
                        <a:buNone/>
                      </a:pPr>
                      <a:endParaRPr lang="en-US" sz="1200" dirty="0">
                        <a:latin typeface="Courier New"/>
                      </a:endParaRPr>
                    </a:p>
                  </a:txBody>
                  <a:tcPr/>
                </a:tc>
                <a:tc>
                  <a:txBody>
                    <a:bodyPr/>
                    <a:lstStyle/>
                    <a:p>
                      <a:pPr lvl="0" algn="ctr">
                        <a:buNone/>
                      </a:pPr>
                      <a:endParaRPr lang="en-US" sz="1200" dirty="0">
                        <a:latin typeface="Courier New"/>
                      </a:endParaRPr>
                    </a:p>
                  </a:txBody>
                  <a:tcPr/>
                </a:tc>
                <a:tc>
                  <a:txBody>
                    <a:bodyPr/>
                    <a:lstStyle/>
                    <a:p>
                      <a:pPr lvl="0" algn="ctr">
                        <a:buNone/>
                      </a:pPr>
                      <a:endParaRPr lang="en-US" sz="1200" dirty="0">
                        <a:latin typeface="Courier New"/>
                      </a:endParaRPr>
                    </a:p>
                  </a:txBody>
                  <a:tcPr/>
                </a:tc>
                <a:extLst>
                  <a:ext uri="{0D108BD9-81ED-4DB2-BD59-A6C34878D82A}">
                    <a16:rowId xmlns:a16="http://schemas.microsoft.com/office/drawing/2014/main" val="258681845"/>
                  </a:ext>
                </a:extLst>
              </a:tr>
              <a:tr h="184980">
                <a:tc>
                  <a:txBody>
                    <a:bodyPr/>
                    <a:lstStyle/>
                    <a:p>
                      <a:pPr algn="ctr"/>
                      <a:r>
                        <a:rPr lang="en-US" sz="1200" dirty="0">
                          <a:latin typeface="Courier New"/>
                        </a:rPr>
                        <a:t>5</a:t>
                      </a:r>
                      <a:endParaRPr lang="en-US" sz="1200" dirty="0" err="1">
                        <a:latin typeface="Courier New"/>
                      </a:endParaRPr>
                    </a:p>
                  </a:txBody>
                  <a:tcPr/>
                </a:tc>
                <a:tc>
                  <a:txBody>
                    <a:bodyPr/>
                    <a:lstStyle/>
                    <a:p>
                      <a:pPr lvl="0" algn="ctr">
                        <a:buNone/>
                      </a:pPr>
                      <a:endParaRPr lang="en-US" sz="1200" dirty="0">
                        <a:latin typeface="Courier New"/>
                      </a:endParaRPr>
                    </a:p>
                  </a:txBody>
                  <a:tcPr/>
                </a:tc>
                <a:tc>
                  <a:txBody>
                    <a:bodyPr/>
                    <a:lstStyle/>
                    <a:p>
                      <a:pPr lvl="0" algn="ctr">
                        <a:buNone/>
                      </a:pPr>
                      <a:endParaRPr lang="en-US" sz="1200" dirty="0">
                        <a:latin typeface="Courier New"/>
                      </a:endParaRPr>
                    </a:p>
                  </a:txBody>
                  <a:tcPr/>
                </a:tc>
                <a:tc>
                  <a:txBody>
                    <a:bodyPr/>
                    <a:lstStyle/>
                    <a:p>
                      <a:pPr lvl="0" algn="ctr">
                        <a:buNone/>
                      </a:pPr>
                      <a:endParaRPr lang="en-US" sz="1200" dirty="0">
                        <a:latin typeface="Courier New"/>
                      </a:endParaRPr>
                    </a:p>
                  </a:txBody>
                  <a:tcPr/>
                </a:tc>
                <a:extLst>
                  <a:ext uri="{0D108BD9-81ED-4DB2-BD59-A6C34878D82A}">
                    <a16:rowId xmlns:a16="http://schemas.microsoft.com/office/drawing/2014/main" val="3403941772"/>
                  </a:ext>
                </a:extLst>
              </a:tr>
            </a:tbl>
          </a:graphicData>
        </a:graphic>
      </p:graphicFrame>
      <p:graphicFrame>
        <p:nvGraphicFramePr>
          <p:cNvPr id="19" name="Table 18">
            <a:extLst>
              <a:ext uri="{FF2B5EF4-FFF2-40B4-BE49-F238E27FC236}">
                <a16:creationId xmlns:a16="http://schemas.microsoft.com/office/drawing/2014/main" id="{E8271C7F-7373-44AF-D89B-BC5C5CFF5D72}"/>
              </a:ext>
            </a:extLst>
          </p:cNvPr>
          <p:cNvGraphicFramePr>
            <a:graphicFrameLocks noGrp="1"/>
          </p:cNvGraphicFramePr>
          <p:nvPr>
            <p:extLst>
              <p:ext uri="{D42A27DB-BD31-4B8C-83A1-F6EECF244321}">
                <p14:modId xmlns:p14="http://schemas.microsoft.com/office/powerpoint/2010/main" val="2733107001"/>
              </p:ext>
            </p:extLst>
          </p:nvPr>
        </p:nvGraphicFramePr>
        <p:xfrm>
          <a:off x="10116552" y="3368842"/>
          <a:ext cx="1614227" cy="1097280"/>
        </p:xfrm>
        <a:graphic>
          <a:graphicData uri="http://schemas.openxmlformats.org/drawingml/2006/table">
            <a:tbl>
              <a:tblPr firstRow="1" bandRow="1">
                <a:tableStyleId>{5940675A-B579-460E-94D1-54222C63F5DA}</a:tableStyleId>
              </a:tblPr>
              <a:tblGrid>
                <a:gridCol w="467278">
                  <a:extLst>
                    <a:ext uri="{9D8B030D-6E8A-4147-A177-3AD203B41FA5}">
                      <a16:colId xmlns:a16="http://schemas.microsoft.com/office/drawing/2014/main" val="4141603458"/>
                    </a:ext>
                  </a:extLst>
                </a:gridCol>
                <a:gridCol w="541618">
                  <a:extLst>
                    <a:ext uri="{9D8B030D-6E8A-4147-A177-3AD203B41FA5}">
                      <a16:colId xmlns:a16="http://schemas.microsoft.com/office/drawing/2014/main" val="4160728081"/>
                    </a:ext>
                  </a:extLst>
                </a:gridCol>
                <a:gridCol w="605331">
                  <a:extLst>
                    <a:ext uri="{9D8B030D-6E8A-4147-A177-3AD203B41FA5}">
                      <a16:colId xmlns:a16="http://schemas.microsoft.com/office/drawing/2014/main" val="3408778751"/>
                    </a:ext>
                  </a:extLst>
                </a:gridCol>
              </a:tblGrid>
              <a:tr h="171790">
                <a:tc>
                  <a:txBody>
                    <a:bodyPr/>
                    <a:lstStyle/>
                    <a:p>
                      <a:pPr algn="ctr"/>
                      <a:r>
                        <a:rPr lang="en-US" sz="1200" dirty="0">
                          <a:latin typeface="Arial"/>
                        </a:rPr>
                        <a:t>F0</a:t>
                      </a:r>
                    </a:p>
                  </a:txBody>
                  <a:tcPr/>
                </a:tc>
                <a:tc>
                  <a:txBody>
                    <a:bodyPr/>
                    <a:lstStyle/>
                    <a:p>
                      <a:pPr lvl="0" algn="ctr">
                        <a:buNone/>
                      </a:pPr>
                      <a:r>
                        <a:rPr lang="en-US" sz="1200" dirty="0">
                          <a:latin typeface="Arial"/>
                        </a:rPr>
                        <a:t>10</a:t>
                      </a:r>
                    </a:p>
                  </a:txBody>
                  <a:tcPr/>
                </a:tc>
                <a:tc>
                  <a:txBody>
                    <a:bodyPr/>
                    <a:lstStyle/>
                    <a:p>
                      <a:pPr lvl="0" algn="ctr">
                        <a:buNone/>
                      </a:pPr>
                      <a:endParaRPr lang="en-US" sz="1200" dirty="0">
                        <a:latin typeface="Arial"/>
                      </a:endParaRPr>
                    </a:p>
                  </a:txBody>
                  <a:tcPr/>
                </a:tc>
                <a:extLst>
                  <a:ext uri="{0D108BD9-81ED-4DB2-BD59-A6C34878D82A}">
                    <a16:rowId xmlns:a16="http://schemas.microsoft.com/office/drawing/2014/main" val="187687787"/>
                  </a:ext>
                </a:extLst>
              </a:tr>
              <a:tr h="171790">
                <a:tc>
                  <a:txBody>
                    <a:bodyPr/>
                    <a:lstStyle/>
                    <a:p>
                      <a:pPr algn="ctr"/>
                      <a:r>
                        <a:rPr lang="en-US" sz="1200" dirty="0">
                          <a:latin typeface="Arial"/>
                        </a:rPr>
                        <a:t>F1</a:t>
                      </a:r>
                      <a:endParaRPr lang="en-US" sz="1200" dirty="0" err="1">
                        <a:latin typeface="Arial"/>
                      </a:endParaRPr>
                    </a:p>
                  </a:txBody>
                  <a:tcPr/>
                </a:tc>
                <a:tc>
                  <a:txBody>
                    <a:bodyPr/>
                    <a:lstStyle/>
                    <a:p>
                      <a:pPr lvl="0" algn="ctr">
                        <a:buNone/>
                      </a:pPr>
                      <a:r>
                        <a:rPr lang="en-US" sz="1200" dirty="0">
                          <a:latin typeface="Arial"/>
                        </a:rPr>
                        <a:t>0</a:t>
                      </a:r>
                    </a:p>
                  </a:txBody>
                  <a:tcPr/>
                </a:tc>
                <a:tc>
                  <a:txBody>
                    <a:bodyPr/>
                    <a:lstStyle/>
                    <a:p>
                      <a:pPr lvl="0" algn="ctr">
                        <a:buNone/>
                      </a:pPr>
                      <a:r>
                        <a:rPr lang="en-US" sz="1200" dirty="0">
                          <a:latin typeface="Arial"/>
                        </a:rPr>
                        <a:t>ROB0</a:t>
                      </a:r>
                    </a:p>
                  </a:txBody>
                  <a:tcPr/>
                </a:tc>
                <a:extLst>
                  <a:ext uri="{0D108BD9-81ED-4DB2-BD59-A6C34878D82A}">
                    <a16:rowId xmlns:a16="http://schemas.microsoft.com/office/drawing/2014/main" val="1177376357"/>
                  </a:ext>
                </a:extLst>
              </a:tr>
              <a:tr h="171790">
                <a:tc>
                  <a:txBody>
                    <a:bodyPr/>
                    <a:lstStyle/>
                    <a:p>
                      <a:pPr algn="ctr"/>
                      <a:r>
                        <a:rPr lang="en-US" sz="1200" dirty="0">
                          <a:latin typeface="Arial"/>
                        </a:rPr>
                        <a:t>F2</a:t>
                      </a:r>
                      <a:endParaRPr lang="en-US" sz="1200" dirty="0" err="1">
                        <a:latin typeface="Arial"/>
                      </a:endParaRPr>
                    </a:p>
                  </a:txBody>
                  <a:tcPr/>
                </a:tc>
                <a:tc>
                  <a:txBody>
                    <a:bodyPr/>
                    <a:lstStyle/>
                    <a:p>
                      <a:pPr lvl="0" algn="ctr">
                        <a:buNone/>
                      </a:pPr>
                      <a:r>
                        <a:rPr lang="en-US" sz="1200" dirty="0">
                          <a:latin typeface="Arial"/>
                        </a:rPr>
                        <a:t>0</a:t>
                      </a:r>
                    </a:p>
                  </a:txBody>
                  <a:tcPr/>
                </a:tc>
                <a:tc>
                  <a:txBody>
                    <a:bodyPr/>
                    <a:lstStyle/>
                    <a:p>
                      <a:pPr lvl="0" algn="ctr">
                        <a:buNone/>
                      </a:pPr>
                      <a:endParaRPr lang="en-US" sz="1200" dirty="0">
                        <a:latin typeface="Arial"/>
                      </a:endParaRPr>
                    </a:p>
                  </a:txBody>
                  <a:tcPr/>
                </a:tc>
                <a:extLst>
                  <a:ext uri="{0D108BD9-81ED-4DB2-BD59-A6C34878D82A}">
                    <a16:rowId xmlns:a16="http://schemas.microsoft.com/office/drawing/2014/main" val="3954083347"/>
                  </a:ext>
                </a:extLst>
              </a:tr>
              <a:tr h="171790">
                <a:tc>
                  <a:txBody>
                    <a:bodyPr/>
                    <a:lstStyle/>
                    <a:p>
                      <a:pPr algn="ctr"/>
                      <a:r>
                        <a:rPr lang="en-US" sz="1200" dirty="0">
                          <a:latin typeface="Arial"/>
                        </a:rPr>
                        <a:t>T0</a:t>
                      </a:r>
                      <a:endParaRPr lang="en-US" sz="1200" dirty="0" err="1">
                        <a:latin typeface="Arial"/>
                      </a:endParaRPr>
                    </a:p>
                  </a:txBody>
                  <a:tcPr/>
                </a:tc>
                <a:tc>
                  <a:txBody>
                    <a:bodyPr/>
                    <a:lstStyle/>
                    <a:p>
                      <a:pPr lvl="0" algn="ctr">
                        <a:buNone/>
                      </a:pPr>
                      <a:r>
                        <a:rPr lang="en-US" sz="1200" dirty="0">
                          <a:latin typeface="Arial"/>
                        </a:rPr>
                        <a:t>8</a:t>
                      </a:r>
                    </a:p>
                  </a:txBody>
                  <a:tcPr/>
                </a:tc>
                <a:tc>
                  <a:txBody>
                    <a:bodyPr/>
                    <a:lstStyle/>
                    <a:p>
                      <a:pPr lvl="0" algn="ctr">
                        <a:buNone/>
                      </a:pPr>
                      <a:endParaRPr lang="en-US" sz="1200" dirty="0">
                        <a:latin typeface="Arial"/>
                      </a:endParaRPr>
                    </a:p>
                  </a:txBody>
                  <a:tcPr/>
                </a:tc>
                <a:extLst>
                  <a:ext uri="{0D108BD9-81ED-4DB2-BD59-A6C34878D82A}">
                    <a16:rowId xmlns:a16="http://schemas.microsoft.com/office/drawing/2014/main" val="566660208"/>
                  </a:ext>
                </a:extLst>
              </a:tr>
            </a:tbl>
          </a:graphicData>
        </a:graphic>
      </p:graphicFrame>
      <p:graphicFrame>
        <p:nvGraphicFramePr>
          <p:cNvPr id="20" name="Table 19">
            <a:extLst>
              <a:ext uri="{FF2B5EF4-FFF2-40B4-BE49-F238E27FC236}">
                <a16:creationId xmlns:a16="http://schemas.microsoft.com/office/drawing/2014/main" id="{D45A8479-64C4-838D-91A3-205C19AEF797}"/>
              </a:ext>
            </a:extLst>
          </p:cNvPr>
          <p:cNvGraphicFramePr>
            <a:graphicFrameLocks noGrp="1"/>
          </p:cNvGraphicFramePr>
          <p:nvPr/>
        </p:nvGraphicFramePr>
        <p:xfrm>
          <a:off x="6473390" y="4191481"/>
          <a:ext cx="2707104" cy="822960"/>
        </p:xfrm>
        <a:graphic>
          <a:graphicData uri="http://schemas.openxmlformats.org/drawingml/2006/table">
            <a:tbl>
              <a:tblPr firstRow="1" bandRow="1">
                <a:tableStyleId>{5940675A-B579-460E-94D1-54222C63F5DA}</a:tableStyleId>
              </a:tblPr>
              <a:tblGrid>
                <a:gridCol w="676776">
                  <a:extLst>
                    <a:ext uri="{9D8B030D-6E8A-4147-A177-3AD203B41FA5}">
                      <a16:colId xmlns:a16="http://schemas.microsoft.com/office/drawing/2014/main" val="3195577250"/>
                    </a:ext>
                  </a:extLst>
                </a:gridCol>
                <a:gridCol w="676776">
                  <a:extLst>
                    <a:ext uri="{9D8B030D-6E8A-4147-A177-3AD203B41FA5}">
                      <a16:colId xmlns:a16="http://schemas.microsoft.com/office/drawing/2014/main" val="4188564357"/>
                    </a:ext>
                  </a:extLst>
                </a:gridCol>
                <a:gridCol w="676776">
                  <a:extLst>
                    <a:ext uri="{9D8B030D-6E8A-4147-A177-3AD203B41FA5}">
                      <a16:colId xmlns:a16="http://schemas.microsoft.com/office/drawing/2014/main" val="1616240692"/>
                    </a:ext>
                  </a:extLst>
                </a:gridCol>
                <a:gridCol w="676776">
                  <a:extLst>
                    <a:ext uri="{9D8B030D-6E8A-4147-A177-3AD203B41FA5}">
                      <a16:colId xmlns:a16="http://schemas.microsoft.com/office/drawing/2014/main" val="1103167206"/>
                    </a:ext>
                  </a:extLst>
                </a:gridCol>
              </a:tblGrid>
              <a:tr h="123546">
                <a:tc>
                  <a:txBody>
                    <a:bodyPr/>
                    <a:lstStyle/>
                    <a:p>
                      <a:pPr algn="ctr"/>
                      <a:endParaRPr lang="en-US" sz="1200" dirty="0">
                        <a:latin typeface="Arial"/>
                      </a:endParaRPr>
                    </a:p>
                  </a:txBody>
                  <a:tcPr/>
                </a:tc>
                <a:tc>
                  <a:txBody>
                    <a:bodyPr/>
                    <a:lstStyle/>
                    <a:p>
                      <a:pPr lvl="0" algn="ctr">
                        <a:buNone/>
                      </a:pPr>
                      <a:endParaRPr lang="en-US" sz="1200" dirty="0">
                        <a:latin typeface="Arial"/>
                      </a:endParaRPr>
                    </a:p>
                  </a:txBody>
                  <a:tcPr/>
                </a:tc>
                <a:tc>
                  <a:txBody>
                    <a:bodyPr/>
                    <a:lstStyle/>
                    <a:p>
                      <a:pPr lvl="0" algn="ctr">
                        <a:buNone/>
                      </a:pPr>
                      <a:endParaRPr lang="en-US" sz="1200" dirty="0">
                        <a:latin typeface="Arial"/>
                      </a:endParaRPr>
                    </a:p>
                  </a:txBody>
                  <a:tcPr/>
                </a:tc>
                <a:tc>
                  <a:txBody>
                    <a:bodyPr/>
                    <a:lstStyle/>
                    <a:p>
                      <a:pPr lvl="0" algn="ctr">
                        <a:buNone/>
                      </a:pPr>
                      <a:endParaRPr lang="en-US" sz="1200" dirty="0">
                        <a:latin typeface="Arial"/>
                      </a:endParaRPr>
                    </a:p>
                  </a:txBody>
                  <a:tcPr/>
                </a:tc>
                <a:extLst>
                  <a:ext uri="{0D108BD9-81ED-4DB2-BD59-A6C34878D82A}">
                    <a16:rowId xmlns:a16="http://schemas.microsoft.com/office/drawing/2014/main" val="3558929166"/>
                  </a:ext>
                </a:extLst>
              </a:tr>
              <a:tr h="123546">
                <a:tc>
                  <a:txBody>
                    <a:bodyPr/>
                    <a:lstStyle/>
                    <a:p>
                      <a:pPr algn="ctr"/>
                      <a:endParaRPr lang="en-US" sz="1200" dirty="0" err="1">
                        <a:latin typeface="Arial"/>
                      </a:endParaRPr>
                    </a:p>
                  </a:txBody>
                  <a:tcPr/>
                </a:tc>
                <a:tc>
                  <a:txBody>
                    <a:bodyPr/>
                    <a:lstStyle/>
                    <a:p>
                      <a:pPr lvl="0" algn="ctr">
                        <a:buNone/>
                      </a:pPr>
                      <a:endParaRPr lang="en-US" sz="1200" dirty="0">
                        <a:latin typeface="Arial"/>
                      </a:endParaRPr>
                    </a:p>
                  </a:txBody>
                  <a:tcPr/>
                </a:tc>
                <a:tc>
                  <a:txBody>
                    <a:bodyPr/>
                    <a:lstStyle/>
                    <a:p>
                      <a:pPr lvl="0" algn="ctr">
                        <a:buNone/>
                      </a:pPr>
                      <a:endParaRPr lang="en-US" sz="1200" dirty="0">
                        <a:latin typeface="Arial"/>
                      </a:endParaRPr>
                    </a:p>
                  </a:txBody>
                  <a:tcPr/>
                </a:tc>
                <a:tc>
                  <a:txBody>
                    <a:bodyPr/>
                    <a:lstStyle/>
                    <a:p>
                      <a:pPr lvl="0" algn="ctr">
                        <a:buNone/>
                      </a:pPr>
                      <a:endParaRPr lang="en-US" sz="1200" dirty="0">
                        <a:latin typeface="Arial"/>
                      </a:endParaRPr>
                    </a:p>
                  </a:txBody>
                  <a:tcPr/>
                </a:tc>
                <a:extLst>
                  <a:ext uri="{0D108BD9-81ED-4DB2-BD59-A6C34878D82A}">
                    <a16:rowId xmlns:a16="http://schemas.microsoft.com/office/drawing/2014/main" val="2748695123"/>
                  </a:ext>
                </a:extLst>
              </a:tr>
              <a:tr h="123546">
                <a:tc>
                  <a:txBody>
                    <a:bodyPr/>
                    <a:lstStyle/>
                    <a:p>
                      <a:pPr algn="ctr"/>
                      <a:endParaRPr lang="en-US" sz="1200" dirty="0" err="1">
                        <a:latin typeface="Arial"/>
                      </a:endParaRPr>
                    </a:p>
                  </a:txBody>
                  <a:tcPr/>
                </a:tc>
                <a:tc>
                  <a:txBody>
                    <a:bodyPr/>
                    <a:lstStyle/>
                    <a:p>
                      <a:pPr lvl="0" algn="ctr">
                        <a:buNone/>
                      </a:pPr>
                      <a:endParaRPr lang="en-US" sz="1200" dirty="0">
                        <a:latin typeface="Arial"/>
                      </a:endParaRPr>
                    </a:p>
                  </a:txBody>
                  <a:tcPr/>
                </a:tc>
                <a:tc>
                  <a:txBody>
                    <a:bodyPr/>
                    <a:lstStyle/>
                    <a:p>
                      <a:pPr lvl="0" algn="ctr">
                        <a:buNone/>
                      </a:pPr>
                      <a:endParaRPr lang="en-US" sz="1200" dirty="0">
                        <a:latin typeface="Arial"/>
                      </a:endParaRPr>
                    </a:p>
                  </a:txBody>
                  <a:tcPr/>
                </a:tc>
                <a:tc>
                  <a:txBody>
                    <a:bodyPr/>
                    <a:lstStyle/>
                    <a:p>
                      <a:pPr lvl="0" algn="ctr">
                        <a:buNone/>
                      </a:pPr>
                      <a:endParaRPr lang="en-US" sz="1200" dirty="0">
                        <a:latin typeface="Arial"/>
                      </a:endParaRPr>
                    </a:p>
                  </a:txBody>
                  <a:tcPr/>
                </a:tc>
                <a:extLst>
                  <a:ext uri="{0D108BD9-81ED-4DB2-BD59-A6C34878D82A}">
                    <a16:rowId xmlns:a16="http://schemas.microsoft.com/office/drawing/2014/main" val="2981881640"/>
                  </a:ext>
                </a:extLst>
              </a:tr>
            </a:tbl>
          </a:graphicData>
        </a:graphic>
      </p:graphicFrame>
      <p:sp>
        <p:nvSpPr>
          <p:cNvPr id="21" name="TextBox 20">
            <a:extLst>
              <a:ext uri="{FF2B5EF4-FFF2-40B4-BE49-F238E27FC236}">
                <a16:creationId xmlns:a16="http://schemas.microsoft.com/office/drawing/2014/main" id="{BE3A3E0E-4811-70F9-A114-C38D411A92E9}"/>
              </a:ext>
            </a:extLst>
          </p:cNvPr>
          <p:cNvSpPr txBox="1"/>
          <p:nvPr/>
        </p:nvSpPr>
        <p:spPr>
          <a:xfrm>
            <a:off x="3196461" y="5567504"/>
            <a:ext cx="2511845" cy="369332"/>
          </a:xfrm>
          <a:prstGeom prst="rect">
            <a:avLst/>
          </a:prstGeom>
          <a:noFill/>
          <a:ln w="12700">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t>FP ALU</a:t>
            </a:r>
          </a:p>
        </p:txBody>
      </p:sp>
      <p:sp>
        <p:nvSpPr>
          <p:cNvPr id="22" name="TextBox 21">
            <a:extLst>
              <a:ext uri="{FF2B5EF4-FFF2-40B4-BE49-F238E27FC236}">
                <a16:creationId xmlns:a16="http://schemas.microsoft.com/office/drawing/2014/main" id="{97033983-CBC2-B093-079C-7AB93AA504AF}"/>
              </a:ext>
            </a:extLst>
          </p:cNvPr>
          <p:cNvSpPr txBox="1"/>
          <p:nvPr/>
        </p:nvSpPr>
        <p:spPr>
          <a:xfrm>
            <a:off x="6615434" y="5567504"/>
            <a:ext cx="2511845" cy="369332"/>
          </a:xfrm>
          <a:prstGeom prst="rect">
            <a:avLst/>
          </a:prstGeom>
          <a:noFill/>
          <a:ln w="12700">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t>Int ALU</a:t>
            </a:r>
          </a:p>
        </p:txBody>
      </p:sp>
      <p:sp>
        <p:nvSpPr>
          <p:cNvPr id="23" name="TextBox 22">
            <a:extLst>
              <a:ext uri="{FF2B5EF4-FFF2-40B4-BE49-F238E27FC236}">
                <a16:creationId xmlns:a16="http://schemas.microsoft.com/office/drawing/2014/main" id="{DB045F7E-920C-2342-C95F-D66706EA8CDB}"/>
              </a:ext>
            </a:extLst>
          </p:cNvPr>
          <p:cNvSpPr txBox="1"/>
          <p:nvPr/>
        </p:nvSpPr>
        <p:spPr>
          <a:xfrm>
            <a:off x="870355" y="5627662"/>
            <a:ext cx="1599451" cy="369332"/>
          </a:xfrm>
          <a:prstGeom prst="rect">
            <a:avLst/>
          </a:prstGeom>
          <a:noFill/>
          <a:ln w="12700">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t>Memory Unit</a:t>
            </a:r>
          </a:p>
        </p:txBody>
      </p:sp>
      <p:cxnSp>
        <p:nvCxnSpPr>
          <p:cNvPr id="27" name="Straight Arrow Connector 26">
            <a:extLst>
              <a:ext uri="{FF2B5EF4-FFF2-40B4-BE49-F238E27FC236}">
                <a16:creationId xmlns:a16="http://schemas.microsoft.com/office/drawing/2014/main" id="{1DD69D5F-97CC-8A82-F109-DECAE9AAA868}"/>
              </a:ext>
            </a:extLst>
          </p:cNvPr>
          <p:cNvCxnSpPr/>
          <p:nvPr/>
        </p:nvCxnSpPr>
        <p:spPr>
          <a:xfrm flipV="1">
            <a:off x="5138829" y="2588383"/>
            <a:ext cx="2005" cy="790073"/>
          </a:xfrm>
          <a:prstGeom prst="straightConnector1">
            <a:avLst/>
          </a:prstGeom>
          <a:ln w="28575"/>
        </p:spPr>
        <p:style>
          <a:lnRef idx="1">
            <a:schemeClr val="dk1"/>
          </a:lnRef>
          <a:fillRef idx="0">
            <a:schemeClr val="dk1"/>
          </a:fillRef>
          <a:effectRef idx="0">
            <a:schemeClr val="dk1"/>
          </a:effectRef>
          <a:fontRef idx="minor">
            <a:schemeClr val="tx1"/>
          </a:fontRef>
        </p:style>
      </p:cxnSp>
      <p:cxnSp>
        <p:nvCxnSpPr>
          <p:cNvPr id="28" name="Straight Arrow Connector 27">
            <a:extLst>
              <a:ext uri="{FF2B5EF4-FFF2-40B4-BE49-F238E27FC236}">
                <a16:creationId xmlns:a16="http://schemas.microsoft.com/office/drawing/2014/main" id="{49662A56-BD1C-5D18-B7E7-7CC3662AF9E2}"/>
              </a:ext>
            </a:extLst>
          </p:cNvPr>
          <p:cNvCxnSpPr/>
          <p:nvPr/>
        </p:nvCxnSpPr>
        <p:spPr>
          <a:xfrm flipH="1">
            <a:off x="1805896" y="3370533"/>
            <a:ext cx="3334945" cy="10341"/>
          </a:xfrm>
          <a:prstGeom prst="straightConnector1">
            <a:avLst/>
          </a:prstGeom>
          <a:ln w="28575"/>
        </p:spPr>
        <p:style>
          <a:lnRef idx="1">
            <a:schemeClr val="dk1"/>
          </a:lnRef>
          <a:fillRef idx="0">
            <a:schemeClr val="dk1"/>
          </a:fillRef>
          <a:effectRef idx="0">
            <a:schemeClr val="dk1"/>
          </a:effectRef>
          <a:fontRef idx="minor">
            <a:schemeClr val="tx1"/>
          </a:fontRef>
        </p:style>
      </p:cxnSp>
      <p:cxnSp>
        <p:nvCxnSpPr>
          <p:cNvPr id="29" name="Straight Arrow Connector 28">
            <a:extLst>
              <a:ext uri="{FF2B5EF4-FFF2-40B4-BE49-F238E27FC236}">
                <a16:creationId xmlns:a16="http://schemas.microsoft.com/office/drawing/2014/main" id="{F4E10C1F-813D-93C6-6059-5E80A343D840}"/>
              </a:ext>
            </a:extLst>
          </p:cNvPr>
          <p:cNvCxnSpPr/>
          <p:nvPr/>
        </p:nvCxnSpPr>
        <p:spPr>
          <a:xfrm>
            <a:off x="1813918" y="3379714"/>
            <a:ext cx="10026" cy="46121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30" name="Straight Arrow Connector 29">
            <a:extLst>
              <a:ext uri="{FF2B5EF4-FFF2-40B4-BE49-F238E27FC236}">
                <a16:creationId xmlns:a16="http://schemas.microsoft.com/office/drawing/2014/main" id="{062B1ADB-6589-97DA-82B9-47B566C80F22}"/>
              </a:ext>
            </a:extLst>
          </p:cNvPr>
          <p:cNvCxnSpPr>
            <a:cxnSpLocks/>
          </p:cNvCxnSpPr>
          <p:nvPr/>
        </p:nvCxnSpPr>
        <p:spPr>
          <a:xfrm>
            <a:off x="5384131" y="2596816"/>
            <a:ext cx="10026" cy="1243262"/>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31" name="Straight Arrow Connector 30">
            <a:extLst>
              <a:ext uri="{FF2B5EF4-FFF2-40B4-BE49-F238E27FC236}">
                <a16:creationId xmlns:a16="http://schemas.microsoft.com/office/drawing/2014/main" id="{B725C21C-298E-4086-CF83-0A83A6103BF4}"/>
              </a:ext>
            </a:extLst>
          </p:cNvPr>
          <p:cNvCxnSpPr>
            <a:cxnSpLocks/>
          </p:cNvCxnSpPr>
          <p:nvPr/>
        </p:nvCxnSpPr>
        <p:spPr>
          <a:xfrm>
            <a:off x="6607341" y="2576763"/>
            <a:ext cx="10026" cy="1243262"/>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34" name="Straight Arrow Connector 33">
            <a:extLst>
              <a:ext uri="{FF2B5EF4-FFF2-40B4-BE49-F238E27FC236}">
                <a16:creationId xmlns:a16="http://schemas.microsoft.com/office/drawing/2014/main" id="{455F2CAE-4B44-C065-5A8E-3050B3278789}"/>
              </a:ext>
            </a:extLst>
          </p:cNvPr>
          <p:cNvCxnSpPr/>
          <p:nvPr/>
        </p:nvCxnSpPr>
        <p:spPr>
          <a:xfrm>
            <a:off x="5674895" y="3168315"/>
            <a:ext cx="4411578" cy="10026"/>
          </a:xfrm>
          <a:prstGeom prst="straightConnector1">
            <a:avLst/>
          </a:prstGeom>
          <a:ln w="28575"/>
        </p:spPr>
        <p:style>
          <a:lnRef idx="1">
            <a:schemeClr val="dk1"/>
          </a:lnRef>
          <a:fillRef idx="0">
            <a:schemeClr val="dk1"/>
          </a:fillRef>
          <a:effectRef idx="0">
            <a:schemeClr val="dk1"/>
          </a:effectRef>
          <a:fontRef idx="minor">
            <a:schemeClr val="tx1"/>
          </a:fontRef>
        </p:style>
      </p:cxnSp>
      <p:cxnSp>
        <p:nvCxnSpPr>
          <p:cNvPr id="35" name="Straight Arrow Connector 34">
            <a:extLst>
              <a:ext uri="{FF2B5EF4-FFF2-40B4-BE49-F238E27FC236}">
                <a16:creationId xmlns:a16="http://schemas.microsoft.com/office/drawing/2014/main" id="{34048015-09B3-24DE-2E00-B21DD3E7801C}"/>
              </a:ext>
            </a:extLst>
          </p:cNvPr>
          <p:cNvCxnSpPr>
            <a:cxnSpLocks/>
          </p:cNvCxnSpPr>
          <p:nvPr/>
        </p:nvCxnSpPr>
        <p:spPr>
          <a:xfrm>
            <a:off x="5684919" y="3168316"/>
            <a:ext cx="10026" cy="641683"/>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36" name="Straight Arrow Connector 35">
            <a:extLst>
              <a:ext uri="{FF2B5EF4-FFF2-40B4-BE49-F238E27FC236}">
                <a16:creationId xmlns:a16="http://schemas.microsoft.com/office/drawing/2014/main" id="{ECCB5598-9DBC-1DB9-A618-045FBBD4D121}"/>
              </a:ext>
            </a:extLst>
          </p:cNvPr>
          <p:cNvCxnSpPr>
            <a:cxnSpLocks/>
          </p:cNvCxnSpPr>
          <p:nvPr/>
        </p:nvCxnSpPr>
        <p:spPr>
          <a:xfrm>
            <a:off x="6827918" y="3168316"/>
            <a:ext cx="10026" cy="641683"/>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37" name="Straight Arrow Connector 36">
            <a:extLst>
              <a:ext uri="{FF2B5EF4-FFF2-40B4-BE49-F238E27FC236}">
                <a16:creationId xmlns:a16="http://schemas.microsoft.com/office/drawing/2014/main" id="{78D1F60E-E1C0-4DB8-7ACC-3D57B3504DE4}"/>
              </a:ext>
            </a:extLst>
          </p:cNvPr>
          <p:cNvCxnSpPr/>
          <p:nvPr/>
        </p:nvCxnSpPr>
        <p:spPr>
          <a:xfrm>
            <a:off x="7339263" y="1333500"/>
            <a:ext cx="1032710" cy="1002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38" name="Straight Arrow Connector 37">
            <a:extLst>
              <a:ext uri="{FF2B5EF4-FFF2-40B4-BE49-F238E27FC236}">
                <a16:creationId xmlns:a16="http://schemas.microsoft.com/office/drawing/2014/main" id="{B0F79BE9-0207-F64A-6AC0-BDD8590DA500}"/>
              </a:ext>
            </a:extLst>
          </p:cNvPr>
          <p:cNvCxnSpPr>
            <a:cxnSpLocks/>
          </p:cNvCxnSpPr>
          <p:nvPr/>
        </p:nvCxnSpPr>
        <p:spPr>
          <a:xfrm>
            <a:off x="10527631" y="2115552"/>
            <a:ext cx="10026" cy="872289"/>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39" name="Straight Arrow Connector 38">
            <a:extLst>
              <a:ext uri="{FF2B5EF4-FFF2-40B4-BE49-F238E27FC236}">
                <a16:creationId xmlns:a16="http://schemas.microsoft.com/office/drawing/2014/main" id="{88DA967B-94F5-2FF2-2000-D4EA6B3A1C21}"/>
              </a:ext>
            </a:extLst>
          </p:cNvPr>
          <p:cNvCxnSpPr>
            <a:cxnSpLocks/>
          </p:cNvCxnSpPr>
          <p:nvPr/>
        </p:nvCxnSpPr>
        <p:spPr>
          <a:xfrm>
            <a:off x="4351418" y="5033211"/>
            <a:ext cx="10026" cy="531394"/>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41" name="Straight Arrow Connector 40">
            <a:extLst>
              <a:ext uri="{FF2B5EF4-FFF2-40B4-BE49-F238E27FC236}">
                <a16:creationId xmlns:a16="http://schemas.microsoft.com/office/drawing/2014/main" id="{CE3581F5-C276-0BF0-03A2-C6688A4CA6FF}"/>
              </a:ext>
            </a:extLst>
          </p:cNvPr>
          <p:cNvCxnSpPr/>
          <p:nvPr/>
        </p:nvCxnSpPr>
        <p:spPr>
          <a:xfrm>
            <a:off x="1654342" y="5364079"/>
            <a:ext cx="10026" cy="220578"/>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42" name="Straight Arrow Connector 41">
            <a:extLst>
              <a:ext uri="{FF2B5EF4-FFF2-40B4-BE49-F238E27FC236}">
                <a16:creationId xmlns:a16="http://schemas.microsoft.com/office/drawing/2014/main" id="{1736C0A5-A5C3-1757-6EF7-97DDEC2CE10B}"/>
              </a:ext>
            </a:extLst>
          </p:cNvPr>
          <p:cNvCxnSpPr>
            <a:cxnSpLocks/>
          </p:cNvCxnSpPr>
          <p:nvPr/>
        </p:nvCxnSpPr>
        <p:spPr>
          <a:xfrm>
            <a:off x="7770391" y="5013158"/>
            <a:ext cx="10026" cy="531394"/>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43" name="Straight Arrow Connector 42">
            <a:extLst>
              <a:ext uri="{FF2B5EF4-FFF2-40B4-BE49-F238E27FC236}">
                <a16:creationId xmlns:a16="http://schemas.microsoft.com/office/drawing/2014/main" id="{DB470149-938C-CB2D-D37F-B29EFBB9EFA5}"/>
              </a:ext>
            </a:extLst>
          </p:cNvPr>
          <p:cNvCxnSpPr>
            <a:cxnSpLocks/>
          </p:cNvCxnSpPr>
          <p:nvPr/>
        </p:nvCxnSpPr>
        <p:spPr>
          <a:xfrm flipH="1">
            <a:off x="1704469" y="6005762"/>
            <a:ext cx="0" cy="310815"/>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44" name="Straight Arrow Connector 43">
            <a:extLst>
              <a:ext uri="{FF2B5EF4-FFF2-40B4-BE49-F238E27FC236}">
                <a16:creationId xmlns:a16="http://schemas.microsoft.com/office/drawing/2014/main" id="{0029AD86-9BA6-9A12-D249-ABEFE2C41478}"/>
              </a:ext>
            </a:extLst>
          </p:cNvPr>
          <p:cNvCxnSpPr>
            <a:cxnSpLocks/>
          </p:cNvCxnSpPr>
          <p:nvPr/>
        </p:nvCxnSpPr>
        <p:spPr>
          <a:xfrm flipH="1">
            <a:off x="4481758" y="5935577"/>
            <a:ext cx="0" cy="310815"/>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45" name="Straight Arrow Connector 44">
            <a:extLst>
              <a:ext uri="{FF2B5EF4-FFF2-40B4-BE49-F238E27FC236}">
                <a16:creationId xmlns:a16="http://schemas.microsoft.com/office/drawing/2014/main" id="{098D4B1C-8109-7255-283B-EA3423D2AF6F}"/>
              </a:ext>
            </a:extLst>
          </p:cNvPr>
          <p:cNvCxnSpPr>
            <a:cxnSpLocks/>
          </p:cNvCxnSpPr>
          <p:nvPr/>
        </p:nvCxnSpPr>
        <p:spPr>
          <a:xfrm flipH="1">
            <a:off x="7870652" y="5935577"/>
            <a:ext cx="0" cy="310815"/>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46" name="Straight Arrow Connector 45">
            <a:extLst>
              <a:ext uri="{FF2B5EF4-FFF2-40B4-BE49-F238E27FC236}">
                <a16:creationId xmlns:a16="http://schemas.microsoft.com/office/drawing/2014/main" id="{BD2BE71A-9AE1-E696-2634-361F0B3BF811}"/>
              </a:ext>
            </a:extLst>
          </p:cNvPr>
          <p:cNvCxnSpPr/>
          <p:nvPr/>
        </p:nvCxnSpPr>
        <p:spPr>
          <a:xfrm>
            <a:off x="9795710" y="3429000"/>
            <a:ext cx="40105" cy="2887578"/>
          </a:xfrm>
          <a:prstGeom prst="straightConnector1">
            <a:avLst/>
          </a:prstGeom>
          <a:ln w="28575"/>
        </p:spPr>
        <p:style>
          <a:lnRef idx="1">
            <a:schemeClr val="dk1"/>
          </a:lnRef>
          <a:fillRef idx="0">
            <a:schemeClr val="dk1"/>
          </a:fillRef>
          <a:effectRef idx="0">
            <a:schemeClr val="dk1"/>
          </a:effectRef>
          <a:fontRef idx="minor">
            <a:schemeClr val="tx1"/>
          </a:fontRef>
        </p:style>
      </p:cxnSp>
      <p:cxnSp>
        <p:nvCxnSpPr>
          <p:cNvPr id="47" name="Straight Arrow Connector 46">
            <a:extLst>
              <a:ext uri="{FF2B5EF4-FFF2-40B4-BE49-F238E27FC236}">
                <a16:creationId xmlns:a16="http://schemas.microsoft.com/office/drawing/2014/main" id="{C7442D28-EBE5-BB14-A8FE-41A997FA4DC8}"/>
              </a:ext>
            </a:extLst>
          </p:cNvPr>
          <p:cNvCxnSpPr/>
          <p:nvPr/>
        </p:nvCxnSpPr>
        <p:spPr>
          <a:xfrm>
            <a:off x="5805236" y="3418974"/>
            <a:ext cx="4000500" cy="20052"/>
          </a:xfrm>
          <a:prstGeom prst="straightConnector1">
            <a:avLst/>
          </a:prstGeom>
          <a:ln w="28575"/>
        </p:spPr>
        <p:style>
          <a:lnRef idx="1">
            <a:schemeClr val="dk1"/>
          </a:lnRef>
          <a:fillRef idx="0">
            <a:schemeClr val="dk1"/>
          </a:fillRef>
          <a:effectRef idx="0">
            <a:schemeClr val="dk1"/>
          </a:effectRef>
          <a:fontRef idx="minor">
            <a:schemeClr val="tx1"/>
          </a:fontRef>
        </p:style>
      </p:cxnSp>
      <p:cxnSp>
        <p:nvCxnSpPr>
          <p:cNvPr id="48" name="Straight Arrow Connector 47">
            <a:extLst>
              <a:ext uri="{FF2B5EF4-FFF2-40B4-BE49-F238E27FC236}">
                <a16:creationId xmlns:a16="http://schemas.microsoft.com/office/drawing/2014/main" id="{ECB2CEF4-EBCD-E1B9-0085-42A35BDB8D4F}"/>
              </a:ext>
            </a:extLst>
          </p:cNvPr>
          <p:cNvCxnSpPr>
            <a:cxnSpLocks/>
          </p:cNvCxnSpPr>
          <p:nvPr/>
        </p:nvCxnSpPr>
        <p:spPr>
          <a:xfrm>
            <a:off x="5815257" y="3408945"/>
            <a:ext cx="10026" cy="421104"/>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49" name="Straight Arrow Connector 48">
            <a:extLst>
              <a:ext uri="{FF2B5EF4-FFF2-40B4-BE49-F238E27FC236}">
                <a16:creationId xmlns:a16="http://schemas.microsoft.com/office/drawing/2014/main" id="{A9E93D2D-47EC-41DC-E7BB-DBE4CD573596}"/>
              </a:ext>
            </a:extLst>
          </p:cNvPr>
          <p:cNvCxnSpPr>
            <a:cxnSpLocks/>
          </p:cNvCxnSpPr>
          <p:nvPr/>
        </p:nvCxnSpPr>
        <p:spPr>
          <a:xfrm>
            <a:off x="9133967" y="3418971"/>
            <a:ext cx="10026" cy="421104"/>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51" name="Straight Arrow Connector 50">
            <a:extLst>
              <a:ext uri="{FF2B5EF4-FFF2-40B4-BE49-F238E27FC236}">
                <a16:creationId xmlns:a16="http://schemas.microsoft.com/office/drawing/2014/main" id="{5C54E0C2-FDF1-7F5D-A9EB-2847116900E1}"/>
              </a:ext>
            </a:extLst>
          </p:cNvPr>
          <p:cNvCxnSpPr/>
          <p:nvPr/>
        </p:nvCxnSpPr>
        <p:spPr>
          <a:xfrm>
            <a:off x="521368" y="250657"/>
            <a:ext cx="10026" cy="5464342"/>
          </a:xfrm>
          <a:prstGeom prst="straightConnector1">
            <a:avLst/>
          </a:prstGeom>
          <a:ln w="28575"/>
        </p:spPr>
        <p:style>
          <a:lnRef idx="1">
            <a:schemeClr val="dk1"/>
          </a:lnRef>
          <a:fillRef idx="0">
            <a:schemeClr val="dk1"/>
          </a:fillRef>
          <a:effectRef idx="0">
            <a:schemeClr val="dk1"/>
          </a:effectRef>
          <a:fontRef idx="minor">
            <a:schemeClr val="tx1"/>
          </a:fontRef>
        </p:style>
      </p:cxnSp>
      <p:cxnSp>
        <p:nvCxnSpPr>
          <p:cNvPr id="52" name="Straight Arrow Connector 51">
            <a:extLst>
              <a:ext uri="{FF2B5EF4-FFF2-40B4-BE49-F238E27FC236}">
                <a16:creationId xmlns:a16="http://schemas.microsoft.com/office/drawing/2014/main" id="{BE52BBD4-6515-D4D9-556A-F49857734AA5}"/>
              </a:ext>
            </a:extLst>
          </p:cNvPr>
          <p:cNvCxnSpPr/>
          <p:nvPr/>
        </p:nvCxnSpPr>
        <p:spPr>
          <a:xfrm>
            <a:off x="531394" y="5704973"/>
            <a:ext cx="310815" cy="1002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53" name="TextBox 52">
            <a:extLst>
              <a:ext uri="{FF2B5EF4-FFF2-40B4-BE49-F238E27FC236}">
                <a16:creationId xmlns:a16="http://schemas.microsoft.com/office/drawing/2014/main" id="{A4C16478-13FC-03CF-57E8-BF82F36A4D43}"/>
              </a:ext>
            </a:extLst>
          </p:cNvPr>
          <p:cNvSpPr txBox="1"/>
          <p:nvPr/>
        </p:nvSpPr>
        <p:spPr>
          <a:xfrm>
            <a:off x="232175" y="5655568"/>
            <a:ext cx="686719"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dirty="0">
                <a:latin typeface="Arial"/>
                <a:cs typeface="Arial"/>
              </a:rPr>
              <a:t>stores</a:t>
            </a:r>
          </a:p>
        </p:txBody>
      </p:sp>
      <p:sp>
        <p:nvSpPr>
          <p:cNvPr id="54" name="TextBox 53">
            <a:extLst>
              <a:ext uri="{FF2B5EF4-FFF2-40B4-BE49-F238E27FC236}">
                <a16:creationId xmlns:a16="http://schemas.microsoft.com/office/drawing/2014/main" id="{FCB4F655-C493-655E-0BDE-BEE0693D34B8}"/>
              </a:ext>
            </a:extLst>
          </p:cNvPr>
          <p:cNvSpPr txBox="1"/>
          <p:nvPr/>
        </p:nvSpPr>
        <p:spPr>
          <a:xfrm>
            <a:off x="1754605" y="3328737"/>
            <a:ext cx="274320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dirty="0">
                <a:latin typeface="Arial"/>
                <a:cs typeface="Arial"/>
              </a:rPr>
              <a:t>loads</a:t>
            </a:r>
          </a:p>
        </p:txBody>
      </p:sp>
      <p:sp>
        <p:nvSpPr>
          <p:cNvPr id="55" name="TextBox 54">
            <a:extLst>
              <a:ext uri="{FF2B5EF4-FFF2-40B4-BE49-F238E27FC236}">
                <a16:creationId xmlns:a16="http://schemas.microsoft.com/office/drawing/2014/main" id="{5317FD36-C74D-B77B-535B-910B05AA346C}"/>
              </a:ext>
            </a:extLst>
          </p:cNvPr>
          <p:cNvSpPr txBox="1"/>
          <p:nvPr/>
        </p:nvSpPr>
        <p:spPr>
          <a:xfrm>
            <a:off x="10477499" y="2175710"/>
            <a:ext cx="2743200"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dirty="0">
                <a:latin typeface="Arial"/>
                <a:cs typeface="Arial"/>
              </a:rPr>
              <a:t>inst. </a:t>
            </a:r>
          </a:p>
          <a:p>
            <a:r>
              <a:rPr lang="en-US" sz="1400" dirty="0">
                <a:latin typeface="Arial"/>
                <a:cs typeface="Arial"/>
              </a:rPr>
              <a:t>commit</a:t>
            </a:r>
          </a:p>
        </p:txBody>
      </p:sp>
      <p:sp>
        <p:nvSpPr>
          <p:cNvPr id="56" name="TextBox 55">
            <a:extLst>
              <a:ext uri="{FF2B5EF4-FFF2-40B4-BE49-F238E27FC236}">
                <a16:creationId xmlns:a16="http://schemas.microsoft.com/office/drawing/2014/main" id="{20C26E4C-0AC5-5623-A7F8-C8F2EECADA48}"/>
              </a:ext>
            </a:extLst>
          </p:cNvPr>
          <p:cNvSpPr txBox="1"/>
          <p:nvPr/>
        </p:nvSpPr>
        <p:spPr>
          <a:xfrm>
            <a:off x="5454315" y="2596815"/>
            <a:ext cx="274320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dirty="0" err="1">
                <a:latin typeface="Arial"/>
                <a:cs typeface="Arial"/>
              </a:rPr>
              <a:t>Op.+ROB</a:t>
            </a:r>
            <a:r>
              <a:rPr lang="en-US" sz="1400" dirty="0">
                <a:latin typeface="Arial"/>
                <a:cs typeface="Arial"/>
              </a:rPr>
              <a:t>#</a:t>
            </a:r>
          </a:p>
        </p:txBody>
      </p:sp>
      <p:sp>
        <p:nvSpPr>
          <p:cNvPr id="57" name="TextBox 56">
            <a:extLst>
              <a:ext uri="{FF2B5EF4-FFF2-40B4-BE49-F238E27FC236}">
                <a16:creationId xmlns:a16="http://schemas.microsoft.com/office/drawing/2014/main" id="{F55C5F56-1C6A-641E-FC27-6A75BC89F519}"/>
              </a:ext>
            </a:extLst>
          </p:cNvPr>
          <p:cNvSpPr txBox="1"/>
          <p:nvPr/>
        </p:nvSpPr>
        <p:spPr>
          <a:xfrm>
            <a:off x="8161420" y="3138236"/>
            <a:ext cx="274320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dirty="0">
                <a:latin typeface="Arial"/>
                <a:cs typeface="Arial"/>
              </a:rPr>
              <a:t>operands</a:t>
            </a:r>
          </a:p>
        </p:txBody>
      </p:sp>
      <p:cxnSp>
        <p:nvCxnSpPr>
          <p:cNvPr id="2" name="Conector recto de flecha 1">
            <a:extLst>
              <a:ext uri="{FF2B5EF4-FFF2-40B4-BE49-F238E27FC236}">
                <a16:creationId xmlns:a16="http://schemas.microsoft.com/office/drawing/2014/main" id="{1B688264-E71C-FEA0-1160-71A81B8AB6D1}"/>
              </a:ext>
            </a:extLst>
          </p:cNvPr>
          <p:cNvCxnSpPr/>
          <p:nvPr/>
        </p:nvCxnSpPr>
        <p:spPr>
          <a:xfrm>
            <a:off x="521368" y="260684"/>
            <a:ext cx="7840578" cy="10026"/>
          </a:xfrm>
          <a:prstGeom prst="straightConnector1">
            <a:avLst/>
          </a:prstGeom>
          <a:ln w="28575"/>
        </p:spPr>
        <p:style>
          <a:lnRef idx="1">
            <a:schemeClr val="dk1"/>
          </a:lnRef>
          <a:fillRef idx="0">
            <a:schemeClr val="dk1"/>
          </a:fillRef>
          <a:effectRef idx="0">
            <a:schemeClr val="dk1"/>
          </a:effectRef>
          <a:fontRef idx="minor">
            <a:schemeClr val="tx1"/>
          </a:fontRef>
        </p:style>
      </p:cxnSp>
      <p:cxnSp>
        <p:nvCxnSpPr>
          <p:cNvPr id="5" name="Conector recto de flecha 4">
            <a:extLst>
              <a:ext uri="{FF2B5EF4-FFF2-40B4-BE49-F238E27FC236}">
                <a16:creationId xmlns:a16="http://schemas.microsoft.com/office/drawing/2014/main" id="{1F40A13F-D413-549D-A08D-4B42F6251B50}"/>
              </a:ext>
            </a:extLst>
          </p:cNvPr>
          <p:cNvCxnSpPr/>
          <p:nvPr/>
        </p:nvCxnSpPr>
        <p:spPr>
          <a:xfrm>
            <a:off x="11901236" y="521368"/>
            <a:ext cx="50131" cy="5714999"/>
          </a:xfrm>
          <a:prstGeom prst="straightConnector1">
            <a:avLst/>
          </a:prstGeom>
          <a:ln w="28575"/>
        </p:spPr>
        <p:style>
          <a:lnRef idx="1">
            <a:schemeClr val="dk1"/>
          </a:lnRef>
          <a:fillRef idx="0">
            <a:schemeClr val="dk1"/>
          </a:fillRef>
          <a:effectRef idx="0">
            <a:schemeClr val="dk1"/>
          </a:effectRef>
          <a:fontRef idx="minor">
            <a:schemeClr val="tx1"/>
          </a:fontRef>
        </p:style>
      </p:cxnSp>
      <p:cxnSp>
        <p:nvCxnSpPr>
          <p:cNvPr id="8" name="Conector recto de flecha 7">
            <a:extLst>
              <a:ext uri="{FF2B5EF4-FFF2-40B4-BE49-F238E27FC236}">
                <a16:creationId xmlns:a16="http://schemas.microsoft.com/office/drawing/2014/main" id="{13585600-7EBF-99EC-2CCE-2F2E0A874B92}"/>
              </a:ext>
            </a:extLst>
          </p:cNvPr>
          <p:cNvCxnSpPr/>
          <p:nvPr/>
        </p:nvCxnSpPr>
        <p:spPr>
          <a:xfrm flipH="1">
            <a:off x="10928923" y="531395"/>
            <a:ext cx="982097" cy="84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14" name="TextBox 52">
            <a:extLst>
              <a:ext uri="{FF2B5EF4-FFF2-40B4-BE49-F238E27FC236}">
                <a16:creationId xmlns:a16="http://schemas.microsoft.com/office/drawing/2014/main" id="{ACB1EC36-7F75-A3CE-5489-85B103DD44A3}"/>
              </a:ext>
            </a:extLst>
          </p:cNvPr>
          <p:cNvSpPr txBox="1"/>
          <p:nvPr/>
        </p:nvSpPr>
        <p:spPr>
          <a:xfrm>
            <a:off x="11290598" y="5774915"/>
            <a:ext cx="778523"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dirty="0">
                <a:latin typeface="Arial"/>
                <a:cs typeface="Arial"/>
              </a:rPr>
              <a:t>results</a:t>
            </a:r>
          </a:p>
        </p:txBody>
      </p:sp>
      <p:cxnSp>
        <p:nvCxnSpPr>
          <p:cNvPr id="24" name="Straight Arrow Connector 23">
            <a:extLst>
              <a:ext uri="{FF2B5EF4-FFF2-40B4-BE49-F238E27FC236}">
                <a16:creationId xmlns:a16="http://schemas.microsoft.com/office/drawing/2014/main" id="{727D3045-AAE0-4A3E-7E2B-923D0228D1AA}"/>
              </a:ext>
            </a:extLst>
          </p:cNvPr>
          <p:cNvCxnSpPr/>
          <p:nvPr/>
        </p:nvCxnSpPr>
        <p:spPr>
          <a:xfrm>
            <a:off x="521368" y="4020552"/>
            <a:ext cx="421105" cy="1002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8358217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1AD0F7-4E06-B130-3B80-C76CE173ED93}"/>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0BECE44-99C1-7ED7-1390-930E511BFF6F}"/>
              </a:ext>
            </a:extLst>
          </p:cNvPr>
          <p:cNvSpPr>
            <a:spLocks noGrp="1"/>
          </p:cNvSpPr>
          <p:nvPr>
            <p:ph idx="1"/>
          </p:nvPr>
        </p:nvSpPr>
        <p:spPr>
          <a:xfrm>
            <a:off x="729602" y="574266"/>
            <a:ext cx="3575698" cy="2837243"/>
          </a:xfrm>
        </p:spPr>
        <p:txBody>
          <a:bodyPr vert="horz" lIns="91440" tIns="45720" rIns="91440" bIns="45720" rtlCol="0" anchor="t">
            <a:normAutofit/>
          </a:bodyPr>
          <a:lstStyle/>
          <a:p>
            <a:pPr marL="0" indent="0">
              <a:buNone/>
            </a:pPr>
            <a:r>
              <a:rPr lang="en-US" dirty="0"/>
              <a:t>Cycle 16</a:t>
            </a:r>
          </a:p>
          <a:p>
            <a:pPr marL="0" indent="0">
              <a:buNone/>
            </a:pPr>
            <a:r>
              <a:rPr lang="en-US" sz="1600" dirty="0"/>
              <a:t>We resume the execution at the correct point.</a:t>
            </a:r>
            <a:endParaRPr lang="en-US" dirty="0"/>
          </a:p>
        </p:txBody>
      </p:sp>
      <p:sp>
        <p:nvSpPr>
          <p:cNvPr id="6" name="TextBox 5">
            <a:extLst>
              <a:ext uri="{FF2B5EF4-FFF2-40B4-BE49-F238E27FC236}">
                <a16:creationId xmlns:a16="http://schemas.microsoft.com/office/drawing/2014/main" id="{E636B548-E72A-7FCF-5BD8-9FD06C0D6165}"/>
              </a:ext>
            </a:extLst>
          </p:cNvPr>
          <p:cNvSpPr txBox="1"/>
          <p:nvPr/>
        </p:nvSpPr>
        <p:spPr>
          <a:xfrm>
            <a:off x="4810698" y="584425"/>
            <a:ext cx="2511845" cy="369332"/>
          </a:xfrm>
          <a:prstGeom prst="rect">
            <a:avLst/>
          </a:prstGeom>
          <a:noFill/>
          <a:ln w="12700">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t>Inst. Queue.</a:t>
            </a:r>
            <a:endParaRPr lang="en-US"/>
          </a:p>
        </p:txBody>
      </p:sp>
      <p:sp>
        <p:nvSpPr>
          <p:cNvPr id="7" name="TextBox 6">
            <a:extLst>
              <a:ext uri="{FF2B5EF4-FFF2-40B4-BE49-F238E27FC236}">
                <a16:creationId xmlns:a16="http://schemas.microsoft.com/office/drawing/2014/main" id="{5EEAA373-FFE8-A2D6-126C-0AA337EC7FAB}"/>
              </a:ext>
            </a:extLst>
          </p:cNvPr>
          <p:cNvSpPr txBox="1"/>
          <p:nvPr/>
        </p:nvSpPr>
        <p:spPr>
          <a:xfrm>
            <a:off x="8382629" y="97126"/>
            <a:ext cx="2511845" cy="369332"/>
          </a:xfrm>
          <a:prstGeom prst="rect">
            <a:avLst/>
          </a:prstGeom>
          <a:noFill/>
          <a:ln w="12700">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t>Reorder Buffer</a:t>
            </a:r>
          </a:p>
        </p:txBody>
      </p:sp>
      <p:sp>
        <p:nvSpPr>
          <p:cNvPr id="9" name="TextBox 8">
            <a:extLst>
              <a:ext uri="{FF2B5EF4-FFF2-40B4-BE49-F238E27FC236}">
                <a16:creationId xmlns:a16="http://schemas.microsoft.com/office/drawing/2014/main" id="{476FA324-347F-BECD-F5F0-796BA199B364}"/>
              </a:ext>
            </a:extLst>
          </p:cNvPr>
          <p:cNvSpPr txBox="1"/>
          <p:nvPr/>
        </p:nvSpPr>
        <p:spPr>
          <a:xfrm>
            <a:off x="10095438" y="2984703"/>
            <a:ext cx="1631945" cy="369332"/>
          </a:xfrm>
          <a:prstGeom prst="rect">
            <a:avLst/>
          </a:prstGeom>
          <a:noFill/>
          <a:ln w="12700">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t>Registers</a:t>
            </a:r>
          </a:p>
        </p:txBody>
      </p:sp>
      <p:sp>
        <p:nvSpPr>
          <p:cNvPr id="10" name="TextBox 9">
            <a:extLst>
              <a:ext uri="{FF2B5EF4-FFF2-40B4-BE49-F238E27FC236}">
                <a16:creationId xmlns:a16="http://schemas.microsoft.com/office/drawing/2014/main" id="{97C3F4E9-D0F3-7B66-CFD4-23813176D396}"/>
              </a:ext>
            </a:extLst>
          </p:cNvPr>
          <p:cNvSpPr txBox="1"/>
          <p:nvPr/>
        </p:nvSpPr>
        <p:spPr>
          <a:xfrm>
            <a:off x="991543" y="3867020"/>
            <a:ext cx="1358819" cy="369332"/>
          </a:xfrm>
          <a:prstGeom prst="rect">
            <a:avLst/>
          </a:prstGeom>
          <a:noFill/>
          <a:ln w="12700">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t>Load Buffer</a:t>
            </a:r>
          </a:p>
        </p:txBody>
      </p:sp>
      <p:sp>
        <p:nvSpPr>
          <p:cNvPr id="11" name="TextBox 10">
            <a:extLst>
              <a:ext uri="{FF2B5EF4-FFF2-40B4-BE49-F238E27FC236}">
                <a16:creationId xmlns:a16="http://schemas.microsoft.com/office/drawing/2014/main" id="{20B7C8D5-CEB4-B2F3-5223-889860BBDB5D}"/>
              </a:ext>
            </a:extLst>
          </p:cNvPr>
          <p:cNvSpPr txBox="1"/>
          <p:nvPr/>
        </p:nvSpPr>
        <p:spPr>
          <a:xfrm>
            <a:off x="2986782" y="3836941"/>
            <a:ext cx="2912896" cy="369332"/>
          </a:xfrm>
          <a:prstGeom prst="rect">
            <a:avLst/>
          </a:prstGeom>
          <a:noFill/>
          <a:ln w="12700">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t> Reservation Station (FP)</a:t>
            </a:r>
          </a:p>
        </p:txBody>
      </p:sp>
      <p:sp>
        <p:nvSpPr>
          <p:cNvPr id="12" name="TextBox 11">
            <a:extLst>
              <a:ext uri="{FF2B5EF4-FFF2-40B4-BE49-F238E27FC236}">
                <a16:creationId xmlns:a16="http://schemas.microsoft.com/office/drawing/2014/main" id="{8CFD2BE4-F698-E3F4-BE54-38F9A6899CDA}"/>
              </a:ext>
            </a:extLst>
          </p:cNvPr>
          <p:cNvSpPr txBox="1"/>
          <p:nvPr/>
        </p:nvSpPr>
        <p:spPr>
          <a:xfrm>
            <a:off x="6475939" y="3816888"/>
            <a:ext cx="2722397" cy="369332"/>
          </a:xfrm>
          <a:prstGeom prst="rect">
            <a:avLst/>
          </a:prstGeom>
          <a:noFill/>
          <a:ln w="12700">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t>Reservation Station (Int)</a:t>
            </a:r>
          </a:p>
        </p:txBody>
      </p:sp>
      <p:sp>
        <p:nvSpPr>
          <p:cNvPr id="13" name="Arrow: Left-Right 12">
            <a:extLst>
              <a:ext uri="{FF2B5EF4-FFF2-40B4-BE49-F238E27FC236}">
                <a16:creationId xmlns:a16="http://schemas.microsoft.com/office/drawing/2014/main" id="{90D9EB33-5CA2-4FAE-DC3F-09C8F9B9D031}"/>
              </a:ext>
            </a:extLst>
          </p:cNvPr>
          <p:cNvSpPr/>
          <p:nvPr/>
        </p:nvSpPr>
        <p:spPr>
          <a:xfrm>
            <a:off x="300789" y="6167033"/>
            <a:ext cx="11794933" cy="560625"/>
          </a:xfrm>
          <a:prstGeom prst="leftRightArrow">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Common Data Bus</a:t>
            </a:r>
          </a:p>
        </p:txBody>
      </p:sp>
      <p:graphicFrame>
        <p:nvGraphicFramePr>
          <p:cNvPr id="15" name="Table 14">
            <a:extLst>
              <a:ext uri="{FF2B5EF4-FFF2-40B4-BE49-F238E27FC236}">
                <a16:creationId xmlns:a16="http://schemas.microsoft.com/office/drawing/2014/main" id="{E34220D8-3179-6FEF-8B23-8F15A2567D73}"/>
              </a:ext>
            </a:extLst>
          </p:cNvPr>
          <p:cNvGraphicFramePr>
            <a:graphicFrameLocks noGrp="1"/>
          </p:cNvGraphicFramePr>
          <p:nvPr/>
        </p:nvGraphicFramePr>
        <p:xfrm>
          <a:off x="988996" y="4261665"/>
          <a:ext cx="1353552" cy="1097280"/>
        </p:xfrm>
        <a:graphic>
          <a:graphicData uri="http://schemas.openxmlformats.org/drawingml/2006/table">
            <a:tbl>
              <a:tblPr firstRow="1" bandRow="1">
                <a:tableStyleId>{5940675A-B579-460E-94D1-54222C63F5DA}</a:tableStyleId>
              </a:tblPr>
              <a:tblGrid>
                <a:gridCol w="676776">
                  <a:extLst>
                    <a:ext uri="{9D8B030D-6E8A-4147-A177-3AD203B41FA5}">
                      <a16:colId xmlns:a16="http://schemas.microsoft.com/office/drawing/2014/main" val="2447277747"/>
                    </a:ext>
                  </a:extLst>
                </a:gridCol>
                <a:gridCol w="676776">
                  <a:extLst>
                    <a:ext uri="{9D8B030D-6E8A-4147-A177-3AD203B41FA5}">
                      <a16:colId xmlns:a16="http://schemas.microsoft.com/office/drawing/2014/main" val="3543431547"/>
                    </a:ext>
                  </a:extLst>
                </a:gridCol>
              </a:tblGrid>
              <a:tr h="270710">
                <a:tc>
                  <a:txBody>
                    <a:bodyPr/>
                    <a:lstStyle/>
                    <a:p>
                      <a:pPr algn="ctr"/>
                      <a:endParaRPr lang="en-US" sz="1200" dirty="0">
                        <a:latin typeface="Arial"/>
                      </a:endParaRPr>
                    </a:p>
                  </a:txBody>
                  <a:tcPr/>
                </a:tc>
                <a:tc>
                  <a:txBody>
                    <a:bodyPr/>
                    <a:lstStyle/>
                    <a:p>
                      <a:pPr lvl="0" algn="ctr">
                        <a:buNone/>
                      </a:pPr>
                      <a:endParaRPr lang="en-US" sz="1200" dirty="0">
                        <a:latin typeface="Arial"/>
                      </a:endParaRPr>
                    </a:p>
                  </a:txBody>
                  <a:tcPr/>
                </a:tc>
                <a:extLst>
                  <a:ext uri="{0D108BD9-81ED-4DB2-BD59-A6C34878D82A}">
                    <a16:rowId xmlns:a16="http://schemas.microsoft.com/office/drawing/2014/main" val="1837699999"/>
                  </a:ext>
                </a:extLst>
              </a:tr>
              <a:tr h="0">
                <a:tc>
                  <a:txBody>
                    <a:bodyPr/>
                    <a:lstStyle/>
                    <a:p>
                      <a:pPr lvl="0" algn="ctr">
                        <a:buNone/>
                      </a:pPr>
                      <a:endParaRPr lang="en-US" sz="1200" dirty="0" err="1">
                        <a:latin typeface="Arial"/>
                      </a:endParaRPr>
                    </a:p>
                  </a:txBody>
                  <a:tcPr/>
                </a:tc>
                <a:tc>
                  <a:txBody>
                    <a:bodyPr/>
                    <a:lstStyle/>
                    <a:p>
                      <a:pPr lvl="0" algn="ctr">
                        <a:buNone/>
                      </a:pPr>
                      <a:endParaRPr lang="en-US" sz="1200" dirty="0">
                        <a:latin typeface="Arial"/>
                      </a:endParaRPr>
                    </a:p>
                  </a:txBody>
                  <a:tcPr/>
                </a:tc>
                <a:extLst>
                  <a:ext uri="{0D108BD9-81ED-4DB2-BD59-A6C34878D82A}">
                    <a16:rowId xmlns:a16="http://schemas.microsoft.com/office/drawing/2014/main" val="313986062"/>
                  </a:ext>
                </a:extLst>
              </a:tr>
              <a:tr h="0">
                <a:tc>
                  <a:txBody>
                    <a:bodyPr/>
                    <a:lstStyle/>
                    <a:p>
                      <a:pPr lvl="0" algn="ctr">
                        <a:buNone/>
                      </a:pPr>
                      <a:endParaRPr lang="en-US" sz="1200" dirty="0" err="1">
                        <a:latin typeface="Arial"/>
                      </a:endParaRPr>
                    </a:p>
                  </a:txBody>
                  <a:tcPr/>
                </a:tc>
                <a:tc>
                  <a:txBody>
                    <a:bodyPr/>
                    <a:lstStyle/>
                    <a:p>
                      <a:pPr lvl="0" algn="ctr">
                        <a:buNone/>
                      </a:pPr>
                      <a:endParaRPr lang="en-US" sz="1200" dirty="0">
                        <a:latin typeface="Arial"/>
                      </a:endParaRPr>
                    </a:p>
                  </a:txBody>
                  <a:tcPr/>
                </a:tc>
                <a:extLst>
                  <a:ext uri="{0D108BD9-81ED-4DB2-BD59-A6C34878D82A}">
                    <a16:rowId xmlns:a16="http://schemas.microsoft.com/office/drawing/2014/main" val="1009846468"/>
                  </a:ext>
                </a:extLst>
              </a:tr>
              <a:tr h="0">
                <a:tc>
                  <a:txBody>
                    <a:bodyPr/>
                    <a:lstStyle/>
                    <a:p>
                      <a:pPr lvl="0" algn="ctr">
                        <a:buNone/>
                      </a:pPr>
                      <a:endParaRPr lang="en-US" sz="1200" dirty="0" err="1">
                        <a:latin typeface="Arial"/>
                      </a:endParaRPr>
                    </a:p>
                  </a:txBody>
                  <a:tcPr/>
                </a:tc>
                <a:tc>
                  <a:txBody>
                    <a:bodyPr/>
                    <a:lstStyle/>
                    <a:p>
                      <a:pPr lvl="0" algn="ctr">
                        <a:buNone/>
                      </a:pPr>
                      <a:endParaRPr lang="en-US" sz="1200" dirty="0">
                        <a:latin typeface="Arial"/>
                      </a:endParaRPr>
                    </a:p>
                  </a:txBody>
                  <a:tcPr/>
                </a:tc>
                <a:extLst>
                  <a:ext uri="{0D108BD9-81ED-4DB2-BD59-A6C34878D82A}">
                    <a16:rowId xmlns:a16="http://schemas.microsoft.com/office/drawing/2014/main" val="2824610415"/>
                  </a:ext>
                </a:extLst>
              </a:tr>
            </a:tbl>
          </a:graphicData>
        </a:graphic>
      </p:graphicFrame>
      <p:graphicFrame>
        <p:nvGraphicFramePr>
          <p:cNvPr id="16" name="Table 15">
            <a:extLst>
              <a:ext uri="{FF2B5EF4-FFF2-40B4-BE49-F238E27FC236}">
                <a16:creationId xmlns:a16="http://schemas.microsoft.com/office/drawing/2014/main" id="{CED36D48-E2DA-DC4E-38DB-6E1C0B2BDCAE}"/>
              </a:ext>
            </a:extLst>
          </p:cNvPr>
          <p:cNvGraphicFramePr>
            <a:graphicFrameLocks noGrp="1"/>
          </p:cNvGraphicFramePr>
          <p:nvPr>
            <p:extLst>
              <p:ext uri="{D42A27DB-BD31-4B8C-83A1-F6EECF244321}">
                <p14:modId xmlns:p14="http://schemas.microsoft.com/office/powerpoint/2010/main" val="17385355"/>
              </p:ext>
            </p:extLst>
          </p:nvPr>
        </p:nvGraphicFramePr>
        <p:xfrm>
          <a:off x="2984233" y="4211534"/>
          <a:ext cx="2897604" cy="822960"/>
        </p:xfrm>
        <a:graphic>
          <a:graphicData uri="http://schemas.openxmlformats.org/drawingml/2006/table">
            <a:tbl>
              <a:tblPr firstRow="1" bandRow="1">
                <a:tableStyleId>{5940675A-B579-460E-94D1-54222C63F5DA}</a:tableStyleId>
              </a:tblPr>
              <a:tblGrid>
                <a:gridCol w="724401">
                  <a:extLst>
                    <a:ext uri="{9D8B030D-6E8A-4147-A177-3AD203B41FA5}">
                      <a16:colId xmlns:a16="http://schemas.microsoft.com/office/drawing/2014/main" val="3195577250"/>
                    </a:ext>
                  </a:extLst>
                </a:gridCol>
                <a:gridCol w="724401">
                  <a:extLst>
                    <a:ext uri="{9D8B030D-6E8A-4147-A177-3AD203B41FA5}">
                      <a16:colId xmlns:a16="http://schemas.microsoft.com/office/drawing/2014/main" val="3868833308"/>
                    </a:ext>
                  </a:extLst>
                </a:gridCol>
                <a:gridCol w="724401">
                  <a:extLst>
                    <a:ext uri="{9D8B030D-6E8A-4147-A177-3AD203B41FA5}">
                      <a16:colId xmlns:a16="http://schemas.microsoft.com/office/drawing/2014/main" val="3497778932"/>
                    </a:ext>
                  </a:extLst>
                </a:gridCol>
                <a:gridCol w="724401">
                  <a:extLst>
                    <a:ext uri="{9D8B030D-6E8A-4147-A177-3AD203B41FA5}">
                      <a16:colId xmlns:a16="http://schemas.microsoft.com/office/drawing/2014/main" val="3422580235"/>
                    </a:ext>
                  </a:extLst>
                </a:gridCol>
              </a:tblGrid>
              <a:tr h="123546">
                <a:tc>
                  <a:txBody>
                    <a:bodyPr/>
                    <a:lstStyle/>
                    <a:p>
                      <a:pPr algn="ctr"/>
                      <a:endParaRPr lang="en-US" sz="1200" dirty="0">
                        <a:latin typeface="Arial"/>
                      </a:endParaRPr>
                    </a:p>
                  </a:txBody>
                  <a:tcPr/>
                </a:tc>
                <a:tc>
                  <a:txBody>
                    <a:bodyPr/>
                    <a:lstStyle/>
                    <a:p>
                      <a:pPr lvl="0" algn="ctr">
                        <a:buNone/>
                      </a:pPr>
                      <a:endParaRPr lang="en-US" sz="1200" dirty="0">
                        <a:latin typeface="Arial"/>
                      </a:endParaRPr>
                    </a:p>
                  </a:txBody>
                  <a:tcPr/>
                </a:tc>
                <a:tc>
                  <a:txBody>
                    <a:bodyPr/>
                    <a:lstStyle/>
                    <a:p>
                      <a:pPr lvl="0" algn="ctr">
                        <a:buNone/>
                      </a:pPr>
                      <a:endParaRPr lang="en-US" sz="1200" dirty="0">
                        <a:latin typeface="Arial"/>
                      </a:endParaRPr>
                    </a:p>
                  </a:txBody>
                  <a:tcPr/>
                </a:tc>
                <a:tc>
                  <a:txBody>
                    <a:bodyPr/>
                    <a:lstStyle/>
                    <a:p>
                      <a:pPr lvl="0" algn="ctr">
                        <a:buNone/>
                      </a:pPr>
                      <a:endParaRPr lang="en-US" sz="1200" dirty="0">
                        <a:latin typeface="Arial"/>
                      </a:endParaRPr>
                    </a:p>
                  </a:txBody>
                  <a:tcPr/>
                </a:tc>
                <a:extLst>
                  <a:ext uri="{0D108BD9-81ED-4DB2-BD59-A6C34878D82A}">
                    <a16:rowId xmlns:a16="http://schemas.microsoft.com/office/drawing/2014/main" val="3558929166"/>
                  </a:ext>
                </a:extLst>
              </a:tr>
              <a:tr h="123546">
                <a:tc>
                  <a:txBody>
                    <a:bodyPr/>
                    <a:lstStyle/>
                    <a:p>
                      <a:pPr algn="ctr"/>
                      <a:endParaRPr lang="en-US" sz="1200" dirty="0" err="1">
                        <a:latin typeface="Arial"/>
                      </a:endParaRPr>
                    </a:p>
                  </a:txBody>
                  <a:tcPr/>
                </a:tc>
                <a:tc>
                  <a:txBody>
                    <a:bodyPr/>
                    <a:lstStyle/>
                    <a:p>
                      <a:pPr lvl="0" algn="ctr">
                        <a:buNone/>
                      </a:pPr>
                      <a:endParaRPr lang="en-US" sz="1200" dirty="0">
                        <a:latin typeface="Arial"/>
                      </a:endParaRPr>
                    </a:p>
                  </a:txBody>
                  <a:tcPr/>
                </a:tc>
                <a:tc>
                  <a:txBody>
                    <a:bodyPr/>
                    <a:lstStyle/>
                    <a:p>
                      <a:pPr lvl="0" algn="ctr">
                        <a:buNone/>
                      </a:pPr>
                      <a:endParaRPr lang="en-US" sz="1200" dirty="0">
                        <a:latin typeface="Arial"/>
                      </a:endParaRPr>
                    </a:p>
                  </a:txBody>
                  <a:tcPr/>
                </a:tc>
                <a:tc>
                  <a:txBody>
                    <a:bodyPr/>
                    <a:lstStyle/>
                    <a:p>
                      <a:pPr lvl="0" algn="ctr">
                        <a:buNone/>
                      </a:pPr>
                      <a:endParaRPr lang="en-US" sz="1200" dirty="0">
                        <a:latin typeface="Arial"/>
                      </a:endParaRPr>
                    </a:p>
                  </a:txBody>
                  <a:tcPr/>
                </a:tc>
                <a:extLst>
                  <a:ext uri="{0D108BD9-81ED-4DB2-BD59-A6C34878D82A}">
                    <a16:rowId xmlns:a16="http://schemas.microsoft.com/office/drawing/2014/main" val="2748695123"/>
                  </a:ext>
                </a:extLst>
              </a:tr>
              <a:tr h="123546">
                <a:tc>
                  <a:txBody>
                    <a:bodyPr/>
                    <a:lstStyle/>
                    <a:p>
                      <a:pPr algn="ctr"/>
                      <a:endParaRPr lang="en-US" sz="1200" dirty="0" err="1">
                        <a:latin typeface="Arial"/>
                      </a:endParaRPr>
                    </a:p>
                  </a:txBody>
                  <a:tcPr/>
                </a:tc>
                <a:tc>
                  <a:txBody>
                    <a:bodyPr/>
                    <a:lstStyle/>
                    <a:p>
                      <a:pPr lvl="0" algn="ctr">
                        <a:buNone/>
                      </a:pPr>
                      <a:endParaRPr lang="en-US" sz="1200" dirty="0">
                        <a:latin typeface="Arial"/>
                      </a:endParaRPr>
                    </a:p>
                  </a:txBody>
                  <a:tcPr/>
                </a:tc>
                <a:tc>
                  <a:txBody>
                    <a:bodyPr/>
                    <a:lstStyle/>
                    <a:p>
                      <a:pPr lvl="0" algn="ctr">
                        <a:buNone/>
                      </a:pPr>
                      <a:endParaRPr lang="en-US" sz="1200" dirty="0">
                        <a:latin typeface="Arial"/>
                      </a:endParaRPr>
                    </a:p>
                  </a:txBody>
                  <a:tcPr/>
                </a:tc>
                <a:tc>
                  <a:txBody>
                    <a:bodyPr/>
                    <a:lstStyle/>
                    <a:p>
                      <a:pPr lvl="0" algn="ctr">
                        <a:buNone/>
                      </a:pPr>
                      <a:endParaRPr lang="en-US" sz="1200" dirty="0">
                        <a:latin typeface="Arial"/>
                      </a:endParaRPr>
                    </a:p>
                  </a:txBody>
                  <a:tcPr/>
                </a:tc>
                <a:extLst>
                  <a:ext uri="{0D108BD9-81ED-4DB2-BD59-A6C34878D82A}">
                    <a16:rowId xmlns:a16="http://schemas.microsoft.com/office/drawing/2014/main" val="2981881640"/>
                  </a:ext>
                </a:extLst>
              </a:tr>
            </a:tbl>
          </a:graphicData>
        </a:graphic>
      </p:graphicFrame>
      <p:graphicFrame>
        <p:nvGraphicFramePr>
          <p:cNvPr id="17" name="Table 16">
            <a:extLst>
              <a:ext uri="{FF2B5EF4-FFF2-40B4-BE49-F238E27FC236}">
                <a16:creationId xmlns:a16="http://schemas.microsoft.com/office/drawing/2014/main" id="{92011C61-7FC2-5947-78E2-10F97EBEFFD2}"/>
              </a:ext>
            </a:extLst>
          </p:cNvPr>
          <p:cNvGraphicFramePr>
            <a:graphicFrameLocks noGrp="1"/>
          </p:cNvGraphicFramePr>
          <p:nvPr>
            <p:extLst>
              <p:ext uri="{D42A27DB-BD31-4B8C-83A1-F6EECF244321}">
                <p14:modId xmlns:p14="http://schemas.microsoft.com/office/powerpoint/2010/main" val="3645442489"/>
              </p:ext>
            </p:extLst>
          </p:nvPr>
        </p:nvGraphicFramePr>
        <p:xfrm>
          <a:off x="4809022" y="952981"/>
          <a:ext cx="2513774" cy="1645920"/>
        </p:xfrm>
        <a:graphic>
          <a:graphicData uri="http://schemas.openxmlformats.org/drawingml/2006/table">
            <a:tbl>
              <a:tblPr firstRow="1" bandRow="1">
                <a:tableStyleId>{5940675A-B579-460E-94D1-54222C63F5DA}</a:tableStyleId>
              </a:tblPr>
              <a:tblGrid>
                <a:gridCol w="2513774">
                  <a:extLst>
                    <a:ext uri="{9D8B030D-6E8A-4147-A177-3AD203B41FA5}">
                      <a16:colId xmlns:a16="http://schemas.microsoft.com/office/drawing/2014/main" val="2178331882"/>
                    </a:ext>
                  </a:extLst>
                </a:gridCol>
              </a:tblGrid>
              <a:tr h="184980">
                <a:tc>
                  <a:txBody>
                    <a:bodyPr/>
                    <a:lstStyle/>
                    <a:p>
                      <a:pPr lvl="0" algn="ctr">
                        <a:buNone/>
                      </a:pPr>
                      <a:endParaRPr lang="en-US" sz="1200" b="0" i="0" u="none" strike="noStrike" noProof="0" dirty="0">
                        <a:solidFill>
                          <a:srgbClr val="000000"/>
                        </a:solidFill>
                        <a:latin typeface="Courier New"/>
                      </a:endParaRPr>
                    </a:p>
                  </a:txBody>
                  <a:tcPr/>
                </a:tc>
                <a:extLst>
                  <a:ext uri="{0D108BD9-81ED-4DB2-BD59-A6C34878D82A}">
                    <a16:rowId xmlns:a16="http://schemas.microsoft.com/office/drawing/2014/main" val="49523531"/>
                  </a:ext>
                </a:extLst>
              </a:tr>
              <a:tr h="184980">
                <a:tc>
                  <a:txBody>
                    <a:bodyPr/>
                    <a:lstStyle/>
                    <a:p>
                      <a:pPr lvl="0" algn="ctr">
                        <a:buNone/>
                      </a:pPr>
                      <a:endParaRPr lang="en-US" sz="1200" b="0" i="0" u="none" strike="noStrike" noProof="0" dirty="0">
                        <a:solidFill>
                          <a:srgbClr val="000000"/>
                        </a:solidFill>
                        <a:latin typeface="Courier New"/>
                      </a:endParaRPr>
                    </a:p>
                  </a:txBody>
                  <a:tcPr/>
                </a:tc>
                <a:extLst>
                  <a:ext uri="{0D108BD9-81ED-4DB2-BD59-A6C34878D82A}">
                    <a16:rowId xmlns:a16="http://schemas.microsoft.com/office/drawing/2014/main" val="1455548914"/>
                  </a:ext>
                </a:extLst>
              </a:tr>
              <a:tr h="184980">
                <a:tc>
                  <a:txBody>
                    <a:bodyPr/>
                    <a:lstStyle/>
                    <a:p>
                      <a:pPr lvl="0" algn="ctr">
                        <a:buNone/>
                      </a:pPr>
                      <a:r>
                        <a:rPr lang="en-US" sz="1200" b="0" i="0" u="none" strike="noStrike" noProof="0" err="1">
                          <a:solidFill>
                            <a:srgbClr val="000000"/>
                          </a:solidFill>
                          <a:latin typeface="Courier New"/>
                        </a:rPr>
                        <a:t>fadd.s</a:t>
                      </a:r>
                      <a:r>
                        <a:rPr lang="en-US" sz="1200" b="0" i="0" u="none" strike="noStrike" noProof="0" dirty="0">
                          <a:solidFill>
                            <a:srgbClr val="000000"/>
                          </a:solidFill>
                          <a:latin typeface="Courier New"/>
                        </a:rPr>
                        <a:t> f1,f5,f2</a:t>
                      </a:r>
                      <a:endParaRPr lang="en-US" sz="1200">
                        <a:latin typeface="Courier New"/>
                      </a:endParaRPr>
                    </a:p>
                  </a:txBody>
                  <a:tcPr/>
                </a:tc>
                <a:extLst>
                  <a:ext uri="{0D108BD9-81ED-4DB2-BD59-A6C34878D82A}">
                    <a16:rowId xmlns:a16="http://schemas.microsoft.com/office/drawing/2014/main" val="1422571421"/>
                  </a:ext>
                </a:extLst>
              </a:tr>
              <a:tr h="184979">
                <a:tc>
                  <a:txBody>
                    <a:bodyPr/>
                    <a:lstStyle/>
                    <a:p>
                      <a:pPr lvl="0" algn="ctr">
                        <a:buNone/>
                      </a:pPr>
                      <a:r>
                        <a:rPr lang="en-US" sz="1200" b="0" i="0" u="none" strike="noStrike" noProof="0" err="1">
                          <a:solidFill>
                            <a:srgbClr val="000000"/>
                          </a:solidFill>
                          <a:latin typeface="Courier New"/>
                        </a:rPr>
                        <a:t>fdiv.s</a:t>
                      </a:r>
                      <a:r>
                        <a:rPr lang="en-US" sz="1200" b="0" i="0" u="none" strike="noStrike" noProof="0" dirty="0">
                          <a:solidFill>
                            <a:srgbClr val="000000"/>
                          </a:solidFill>
                          <a:latin typeface="Courier New"/>
                        </a:rPr>
                        <a:t> f0,f3,f1 </a:t>
                      </a:r>
                      <a:endParaRPr lang="en-US" sz="1200">
                        <a:latin typeface="Courier New"/>
                      </a:endParaRPr>
                    </a:p>
                  </a:txBody>
                  <a:tcPr/>
                </a:tc>
                <a:extLst>
                  <a:ext uri="{0D108BD9-81ED-4DB2-BD59-A6C34878D82A}">
                    <a16:rowId xmlns:a16="http://schemas.microsoft.com/office/drawing/2014/main" val="2533791750"/>
                  </a:ext>
                </a:extLst>
              </a:tr>
              <a:tr h="184980">
                <a:tc>
                  <a:txBody>
                    <a:bodyPr/>
                    <a:lstStyle/>
                    <a:p>
                      <a:pPr lvl="0" algn="ctr">
                        <a:buNone/>
                      </a:pPr>
                      <a:r>
                        <a:rPr lang="en-US" sz="1200" b="0" i="0" u="none" strike="noStrike" noProof="0" dirty="0" err="1">
                          <a:solidFill>
                            <a:srgbClr val="000000"/>
                          </a:solidFill>
                          <a:latin typeface="Courier New"/>
                        </a:rPr>
                        <a:t>fsub.s</a:t>
                      </a:r>
                      <a:r>
                        <a:rPr lang="en-US" sz="1200" b="0" i="0" u="none" strike="noStrike" noProof="0" dirty="0">
                          <a:solidFill>
                            <a:srgbClr val="000000"/>
                          </a:solidFill>
                          <a:latin typeface="Courier New"/>
                        </a:rPr>
                        <a:t> f5,f1,f2 </a:t>
                      </a:r>
                      <a:endParaRPr lang="en-US" sz="1200" dirty="0">
                        <a:latin typeface="Courier New"/>
                      </a:endParaRPr>
                    </a:p>
                  </a:txBody>
                  <a:tcPr/>
                </a:tc>
                <a:extLst>
                  <a:ext uri="{0D108BD9-81ED-4DB2-BD59-A6C34878D82A}">
                    <a16:rowId xmlns:a16="http://schemas.microsoft.com/office/drawing/2014/main" val="258681845"/>
                  </a:ext>
                </a:extLst>
              </a:tr>
              <a:tr h="184980">
                <a:tc>
                  <a:txBody>
                    <a:bodyPr/>
                    <a:lstStyle/>
                    <a:p>
                      <a:pPr lvl="0" algn="ctr">
                        <a:buNone/>
                      </a:pPr>
                      <a:r>
                        <a:rPr lang="en-US" sz="1200" b="0" i="0" u="none" strike="noStrike" noProof="0" err="1">
                          <a:solidFill>
                            <a:srgbClr val="000000"/>
                          </a:solidFill>
                          <a:latin typeface="Courier New"/>
                        </a:rPr>
                        <a:t>fmul.s</a:t>
                      </a:r>
                      <a:r>
                        <a:rPr lang="en-US" sz="1200" b="0" i="0" u="none" strike="noStrike" noProof="0" dirty="0">
                          <a:solidFill>
                            <a:srgbClr val="000000"/>
                          </a:solidFill>
                          <a:latin typeface="Courier New"/>
                        </a:rPr>
                        <a:t> f3,f2,f4</a:t>
                      </a:r>
                      <a:endParaRPr lang="en-US" sz="1200">
                        <a:latin typeface="Courier New"/>
                      </a:endParaRPr>
                    </a:p>
                  </a:txBody>
                  <a:tcPr/>
                </a:tc>
                <a:extLst>
                  <a:ext uri="{0D108BD9-81ED-4DB2-BD59-A6C34878D82A}">
                    <a16:rowId xmlns:a16="http://schemas.microsoft.com/office/drawing/2014/main" val="3403941772"/>
                  </a:ext>
                </a:extLst>
              </a:tr>
            </a:tbl>
          </a:graphicData>
        </a:graphic>
      </p:graphicFrame>
      <p:graphicFrame>
        <p:nvGraphicFramePr>
          <p:cNvPr id="18" name="Table 17">
            <a:extLst>
              <a:ext uri="{FF2B5EF4-FFF2-40B4-BE49-F238E27FC236}">
                <a16:creationId xmlns:a16="http://schemas.microsoft.com/office/drawing/2014/main" id="{D2572FAD-414C-73EC-D172-3DCBE4FAEF8E}"/>
              </a:ext>
            </a:extLst>
          </p:cNvPr>
          <p:cNvGraphicFramePr>
            <a:graphicFrameLocks noGrp="1"/>
          </p:cNvGraphicFramePr>
          <p:nvPr>
            <p:extLst>
              <p:ext uri="{D42A27DB-BD31-4B8C-83A1-F6EECF244321}">
                <p14:modId xmlns:p14="http://schemas.microsoft.com/office/powerpoint/2010/main" val="3708532943"/>
              </p:ext>
            </p:extLst>
          </p:nvPr>
        </p:nvGraphicFramePr>
        <p:xfrm>
          <a:off x="8389263" y="471717"/>
          <a:ext cx="2506574" cy="1645920"/>
        </p:xfrm>
        <a:graphic>
          <a:graphicData uri="http://schemas.openxmlformats.org/drawingml/2006/table">
            <a:tbl>
              <a:tblPr firstRow="1" bandRow="1">
                <a:tableStyleId>{5940675A-B579-460E-94D1-54222C63F5DA}</a:tableStyleId>
              </a:tblPr>
              <a:tblGrid>
                <a:gridCol w="350919">
                  <a:extLst>
                    <a:ext uri="{9D8B030D-6E8A-4147-A177-3AD203B41FA5}">
                      <a16:colId xmlns:a16="http://schemas.microsoft.com/office/drawing/2014/main" val="2178331882"/>
                    </a:ext>
                  </a:extLst>
                </a:gridCol>
                <a:gridCol w="631657">
                  <a:extLst>
                    <a:ext uri="{9D8B030D-6E8A-4147-A177-3AD203B41FA5}">
                      <a16:colId xmlns:a16="http://schemas.microsoft.com/office/drawing/2014/main" val="1914369625"/>
                    </a:ext>
                  </a:extLst>
                </a:gridCol>
                <a:gridCol w="761999">
                  <a:extLst>
                    <a:ext uri="{9D8B030D-6E8A-4147-A177-3AD203B41FA5}">
                      <a16:colId xmlns:a16="http://schemas.microsoft.com/office/drawing/2014/main" val="3526426838"/>
                    </a:ext>
                  </a:extLst>
                </a:gridCol>
                <a:gridCol w="761999">
                  <a:extLst>
                    <a:ext uri="{9D8B030D-6E8A-4147-A177-3AD203B41FA5}">
                      <a16:colId xmlns:a16="http://schemas.microsoft.com/office/drawing/2014/main" val="187629775"/>
                    </a:ext>
                  </a:extLst>
                </a:gridCol>
              </a:tblGrid>
              <a:tr h="184980">
                <a:tc>
                  <a:txBody>
                    <a:bodyPr/>
                    <a:lstStyle/>
                    <a:p>
                      <a:pPr algn="ctr"/>
                      <a:r>
                        <a:rPr lang="en-US" sz="1200" dirty="0">
                          <a:latin typeface="Courier New"/>
                        </a:rPr>
                        <a:t>4</a:t>
                      </a:r>
                      <a:endParaRPr lang="en-US" sz="1200" dirty="0" err="1">
                        <a:latin typeface="Courier New"/>
                      </a:endParaRPr>
                    </a:p>
                  </a:txBody>
                  <a:tcPr/>
                </a:tc>
                <a:tc>
                  <a:txBody>
                    <a:bodyPr/>
                    <a:lstStyle/>
                    <a:p>
                      <a:pPr lvl="0" algn="ctr">
                        <a:buNone/>
                      </a:pPr>
                      <a:endParaRPr lang="en-US" sz="1200" b="0" i="0" u="none" strike="noStrike" noProof="0" dirty="0">
                        <a:solidFill>
                          <a:srgbClr val="000000"/>
                        </a:solidFill>
                        <a:latin typeface="Courier New"/>
                      </a:endParaRPr>
                    </a:p>
                  </a:txBody>
                  <a:tcPr/>
                </a:tc>
                <a:tc>
                  <a:txBody>
                    <a:bodyPr/>
                    <a:lstStyle/>
                    <a:p>
                      <a:pPr lvl="0" algn="ctr">
                        <a:buNone/>
                      </a:pPr>
                      <a:endParaRPr lang="en-US" sz="1000" b="0" i="0" u="none" strike="noStrike" noProof="0" dirty="0">
                        <a:solidFill>
                          <a:srgbClr val="000000"/>
                        </a:solidFill>
                        <a:latin typeface="Courier New"/>
                      </a:endParaRPr>
                    </a:p>
                  </a:txBody>
                  <a:tcPr/>
                </a:tc>
                <a:tc>
                  <a:txBody>
                    <a:bodyPr/>
                    <a:lstStyle/>
                    <a:p>
                      <a:pPr lvl="0" algn="ctr">
                        <a:buNone/>
                      </a:pPr>
                      <a:endParaRPr lang="en-US" sz="1200" dirty="0">
                        <a:latin typeface="Courier New"/>
                      </a:endParaRPr>
                    </a:p>
                  </a:txBody>
                  <a:tcPr/>
                </a:tc>
                <a:extLst>
                  <a:ext uri="{0D108BD9-81ED-4DB2-BD59-A6C34878D82A}">
                    <a16:rowId xmlns:a16="http://schemas.microsoft.com/office/drawing/2014/main" val="49523531"/>
                  </a:ext>
                </a:extLst>
              </a:tr>
              <a:tr h="184980">
                <a:tc>
                  <a:txBody>
                    <a:bodyPr/>
                    <a:lstStyle/>
                    <a:p>
                      <a:pPr algn="ctr"/>
                      <a:r>
                        <a:rPr lang="en-US" sz="1200" dirty="0">
                          <a:latin typeface="Courier New"/>
                        </a:rPr>
                        <a:t>5</a:t>
                      </a:r>
                      <a:endParaRPr lang="en-US" sz="1200" dirty="0" err="1">
                        <a:latin typeface="Courier New"/>
                      </a:endParaRPr>
                    </a:p>
                  </a:txBody>
                  <a:tcPr/>
                </a:tc>
                <a:tc>
                  <a:txBody>
                    <a:bodyPr/>
                    <a:lstStyle/>
                    <a:p>
                      <a:pPr lvl="0" algn="ctr">
                        <a:buNone/>
                      </a:pPr>
                      <a:endParaRPr lang="en-US" sz="1200" b="0" i="0" u="none" strike="noStrike" noProof="0" dirty="0">
                        <a:solidFill>
                          <a:srgbClr val="000000"/>
                        </a:solidFill>
                        <a:latin typeface="Courier New"/>
                      </a:endParaRPr>
                    </a:p>
                  </a:txBody>
                  <a:tcPr/>
                </a:tc>
                <a:tc>
                  <a:txBody>
                    <a:bodyPr/>
                    <a:lstStyle/>
                    <a:p>
                      <a:pPr lvl="0" algn="ctr">
                        <a:buNone/>
                      </a:pPr>
                      <a:endParaRPr lang="en-US" sz="1200" b="0" i="0" u="none" strike="noStrike" noProof="0" dirty="0">
                        <a:solidFill>
                          <a:srgbClr val="000000"/>
                        </a:solidFill>
                        <a:latin typeface="Courier New"/>
                      </a:endParaRPr>
                    </a:p>
                  </a:txBody>
                  <a:tcPr/>
                </a:tc>
                <a:tc>
                  <a:txBody>
                    <a:bodyPr/>
                    <a:lstStyle/>
                    <a:p>
                      <a:pPr lvl="0" algn="ctr">
                        <a:buNone/>
                      </a:pPr>
                      <a:endParaRPr lang="en-US" sz="1000" b="0" i="0" u="none" strike="noStrike" noProof="0" dirty="0">
                        <a:solidFill>
                          <a:srgbClr val="000000"/>
                        </a:solidFill>
                        <a:latin typeface="Courier New"/>
                      </a:endParaRPr>
                    </a:p>
                  </a:txBody>
                  <a:tcPr/>
                </a:tc>
                <a:extLst>
                  <a:ext uri="{0D108BD9-81ED-4DB2-BD59-A6C34878D82A}">
                    <a16:rowId xmlns:a16="http://schemas.microsoft.com/office/drawing/2014/main" val="1455548914"/>
                  </a:ext>
                </a:extLst>
              </a:tr>
              <a:tr h="184980">
                <a:tc>
                  <a:txBody>
                    <a:bodyPr/>
                    <a:lstStyle/>
                    <a:p>
                      <a:pPr algn="ctr"/>
                      <a:r>
                        <a:rPr lang="en-US" sz="1200" dirty="0">
                          <a:latin typeface="Courier New"/>
                        </a:rPr>
                        <a:t>0</a:t>
                      </a:r>
                      <a:endParaRPr lang="en-US" sz="1200" dirty="0" err="1">
                        <a:latin typeface="Courier New"/>
                      </a:endParaRPr>
                    </a:p>
                  </a:txBody>
                  <a:tcPr/>
                </a:tc>
                <a:tc>
                  <a:txBody>
                    <a:bodyPr/>
                    <a:lstStyle/>
                    <a:p>
                      <a:pPr lvl="0" algn="ctr">
                        <a:buNone/>
                      </a:pPr>
                      <a:endParaRPr lang="en-US" sz="1200" b="0" i="0" u="none" strike="noStrike" noProof="0" dirty="0">
                        <a:solidFill>
                          <a:srgbClr val="000000"/>
                        </a:solidFill>
                        <a:latin typeface="Courier New"/>
                      </a:endParaRPr>
                    </a:p>
                  </a:txBody>
                  <a:tcPr/>
                </a:tc>
                <a:tc>
                  <a:txBody>
                    <a:bodyPr/>
                    <a:lstStyle/>
                    <a:p>
                      <a:pPr lvl="0" algn="ctr">
                        <a:buNone/>
                      </a:pPr>
                      <a:endParaRPr lang="en-US" sz="1000" b="0" i="0" u="none" strike="noStrike" noProof="0" dirty="0">
                        <a:solidFill>
                          <a:srgbClr val="000000"/>
                        </a:solidFill>
                        <a:latin typeface="Courier New"/>
                      </a:endParaRPr>
                    </a:p>
                  </a:txBody>
                  <a:tcPr/>
                </a:tc>
                <a:tc>
                  <a:txBody>
                    <a:bodyPr/>
                    <a:lstStyle/>
                    <a:p>
                      <a:pPr lvl="0" algn="ctr">
                        <a:buNone/>
                      </a:pPr>
                      <a:endParaRPr lang="en-US" sz="1000" b="0" i="0" u="none" strike="noStrike" noProof="0" dirty="0">
                        <a:solidFill>
                          <a:srgbClr val="000000"/>
                        </a:solidFill>
                        <a:latin typeface="Courier New"/>
                      </a:endParaRPr>
                    </a:p>
                  </a:txBody>
                  <a:tcPr/>
                </a:tc>
                <a:extLst>
                  <a:ext uri="{0D108BD9-81ED-4DB2-BD59-A6C34878D82A}">
                    <a16:rowId xmlns:a16="http://schemas.microsoft.com/office/drawing/2014/main" val="1422571421"/>
                  </a:ext>
                </a:extLst>
              </a:tr>
              <a:tr h="184980">
                <a:tc>
                  <a:txBody>
                    <a:bodyPr/>
                    <a:lstStyle/>
                    <a:p>
                      <a:pPr algn="ctr"/>
                      <a:r>
                        <a:rPr lang="en-US" sz="1200" dirty="0">
                          <a:latin typeface="Courier New"/>
                        </a:rPr>
                        <a:t>1</a:t>
                      </a:r>
                      <a:endParaRPr lang="en-US" sz="1200" dirty="0" err="1">
                        <a:latin typeface="Courier New"/>
                      </a:endParaRPr>
                    </a:p>
                  </a:txBody>
                  <a:tcPr/>
                </a:tc>
                <a:tc>
                  <a:txBody>
                    <a:bodyPr/>
                    <a:lstStyle/>
                    <a:p>
                      <a:pPr lvl="0" algn="ctr">
                        <a:buNone/>
                      </a:pPr>
                      <a:endParaRPr lang="en-US" sz="1200" dirty="0">
                        <a:latin typeface="Courier New"/>
                      </a:endParaRPr>
                    </a:p>
                  </a:txBody>
                  <a:tcPr/>
                </a:tc>
                <a:tc>
                  <a:txBody>
                    <a:bodyPr/>
                    <a:lstStyle/>
                    <a:p>
                      <a:pPr lvl="0" algn="ctr">
                        <a:buNone/>
                      </a:pPr>
                      <a:endParaRPr lang="en-US" sz="1000" dirty="0">
                        <a:latin typeface="Courier New"/>
                      </a:endParaRPr>
                    </a:p>
                  </a:txBody>
                  <a:tcPr/>
                </a:tc>
                <a:tc>
                  <a:txBody>
                    <a:bodyPr/>
                    <a:lstStyle/>
                    <a:p>
                      <a:pPr lvl="0" algn="ctr">
                        <a:buNone/>
                      </a:pPr>
                      <a:endParaRPr lang="en-US" sz="1200" dirty="0">
                        <a:latin typeface="Courier New"/>
                      </a:endParaRPr>
                    </a:p>
                  </a:txBody>
                  <a:tcPr/>
                </a:tc>
                <a:extLst>
                  <a:ext uri="{0D108BD9-81ED-4DB2-BD59-A6C34878D82A}">
                    <a16:rowId xmlns:a16="http://schemas.microsoft.com/office/drawing/2014/main" val="2533791750"/>
                  </a:ext>
                </a:extLst>
              </a:tr>
              <a:tr h="184980">
                <a:tc>
                  <a:txBody>
                    <a:bodyPr/>
                    <a:lstStyle/>
                    <a:p>
                      <a:pPr algn="ctr"/>
                      <a:r>
                        <a:rPr lang="en-US" sz="1200" dirty="0">
                          <a:latin typeface="Courier New"/>
                        </a:rPr>
                        <a:t>2</a:t>
                      </a:r>
                      <a:endParaRPr lang="en-US" sz="1200" dirty="0" err="1">
                        <a:latin typeface="Courier New"/>
                      </a:endParaRPr>
                    </a:p>
                  </a:txBody>
                  <a:tcPr/>
                </a:tc>
                <a:tc>
                  <a:txBody>
                    <a:bodyPr/>
                    <a:lstStyle/>
                    <a:p>
                      <a:pPr lvl="0" algn="ctr">
                        <a:buNone/>
                      </a:pPr>
                      <a:endParaRPr lang="en-US" sz="1200" dirty="0">
                        <a:latin typeface="Courier New"/>
                      </a:endParaRPr>
                    </a:p>
                  </a:txBody>
                  <a:tcPr/>
                </a:tc>
                <a:tc>
                  <a:txBody>
                    <a:bodyPr/>
                    <a:lstStyle/>
                    <a:p>
                      <a:pPr lvl="0" algn="ctr">
                        <a:buNone/>
                      </a:pPr>
                      <a:endParaRPr lang="en-US" sz="1200" dirty="0">
                        <a:latin typeface="Courier New"/>
                      </a:endParaRPr>
                    </a:p>
                  </a:txBody>
                  <a:tcPr/>
                </a:tc>
                <a:tc>
                  <a:txBody>
                    <a:bodyPr/>
                    <a:lstStyle/>
                    <a:p>
                      <a:pPr lvl="0" algn="ctr">
                        <a:buNone/>
                      </a:pPr>
                      <a:endParaRPr lang="en-US" sz="1200" dirty="0">
                        <a:latin typeface="Courier New"/>
                      </a:endParaRPr>
                    </a:p>
                  </a:txBody>
                  <a:tcPr/>
                </a:tc>
                <a:extLst>
                  <a:ext uri="{0D108BD9-81ED-4DB2-BD59-A6C34878D82A}">
                    <a16:rowId xmlns:a16="http://schemas.microsoft.com/office/drawing/2014/main" val="258681845"/>
                  </a:ext>
                </a:extLst>
              </a:tr>
              <a:tr h="184980">
                <a:tc>
                  <a:txBody>
                    <a:bodyPr/>
                    <a:lstStyle/>
                    <a:p>
                      <a:pPr algn="ctr"/>
                      <a:r>
                        <a:rPr lang="en-US" sz="1200" dirty="0">
                          <a:latin typeface="Courier New"/>
                        </a:rPr>
                        <a:t>3</a:t>
                      </a:r>
                      <a:endParaRPr lang="en-US" sz="1200" dirty="0" err="1">
                        <a:latin typeface="Courier New"/>
                      </a:endParaRPr>
                    </a:p>
                  </a:txBody>
                  <a:tcPr/>
                </a:tc>
                <a:tc>
                  <a:txBody>
                    <a:bodyPr/>
                    <a:lstStyle/>
                    <a:p>
                      <a:pPr lvl="0" algn="ctr">
                        <a:buNone/>
                      </a:pPr>
                      <a:endParaRPr lang="en-US" sz="1200" dirty="0">
                        <a:latin typeface="Courier New"/>
                      </a:endParaRPr>
                    </a:p>
                  </a:txBody>
                  <a:tcPr/>
                </a:tc>
                <a:tc>
                  <a:txBody>
                    <a:bodyPr/>
                    <a:lstStyle/>
                    <a:p>
                      <a:pPr lvl="0" algn="ctr">
                        <a:buNone/>
                      </a:pPr>
                      <a:endParaRPr lang="en-US" sz="1200" dirty="0">
                        <a:latin typeface="Courier New"/>
                      </a:endParaRPr>
                    </a:p>
                  </a:txBody>
                  <a:tcPr/>
                </a:tc>
                <a:tc>
                  <a:txBody>
                    <a:bodyPr/>
                    <a:lstStyle/>
                    <a:p>
                      <a:pPr lvl="0" algn="ctr">
                        <a:buNone/>
                      </a:pPr>
                      <a:endParaRPr lang="en-US" sz="1200" dirty="0">
                        <a:latin typeface="Courier New"/>
                      </a:endParaRPr>
                    </a:p>
                  </a:txBody>
                  <a:tcPr/>
                </a:tc>
                <a:extLst>
                  <a:ext uri="{0D108BD9-81ED-4DB2-BD59-A6C34878D82A}">
                    <a16:rowId xmlns:a16="http://schemas.microsoft.com/office/drawing/2014/main" val="3403941772"/>
                  </a:ext>
                </a:extLst>
              </a:tr>
            </a:tbl>
          </a:graphicData>
        </a:graphic>
      </p:graphicFrame>
      <p:graphicFrame>
        <p:nvGraphicFramePr>
          <p:cNvPr id="19" name="Table 18">
            <a:extLst>
              <a:ext uri="{FF2B5EF4-FFF2-40B4-BE49-F238E27FC236}">
                <a16:creationId xmlns:a16="http://schemas.microsoft.com/office/drawing/2014/main" id="{178AC38B-955F-A37B-C5FF-123DC743467B}"/>
              </a:ext>
            </a:extLst>
          </p:cNvPr>
          <p:cNvGraphicFramePr>
            <a:graphicFrameLocks noGrp="1"/>
          </p:cNvGraphicFramePr>
          <p:nvPr>
            <p:extLst>
              <p:ext uri="{D42A27DB-BD31-4B8C-83A1-F6EECF244321}">
                <p14:modId xmlns:p14="http://schemas.microsoft.com/office/powerpoint/2010/main" val="2645057059"/>
              </p:ext>
            </p:extLst>
          </p:nvPr>
        </p:nvGraphicFramePr>
        <p:xfrm>
          <a:off x="10116552" y="3368842"/>
          <a:ext cx="1614226" cy="1097280"/>
        </p:xfrm>
        <a:graphic>
          <a:graphicData uri="http://schemas.openxmlformats.org/drawingml/2006/table">
            <a:tbl>
              <a:tblPr firstRow="1" bandRow="1">
                <a:tableStyleId>{5940675A-B579-460E-94D1-54222C63F5DA}</a:tableStyleId>
              </a:tblPr>
              <a:tblGrid>
                <a:gridCol w="467278">
                  <a:extLst>
                    <a:ext uri="{9D8B030D-6E8A-4147-A177-3AD203B41FA5}">
                      <a16:colId xmlns:a16="http://schemas.microsoft.com/office/drawing/2014/main" val="4141603458"/>
                    </a:ext>
                  </a:extLst>
                </a:gridCol>
                <a:gridCol w="541617">
                  <a:extLst>
                    <a:ext uri="{9D8B030D-6E8A-4147-A177-3AD203B41FA5}">
                      <a16:colId xmlns:a16="http://schemas.microsoft.com/office/drawing/2014/main" val="4160728081"/>
                    </a:ext>
                  </a:extLst>
                </a:gridCol>
                <a:gridCol w="605331">
                  <a:extLst>
                    <a:ext uri="{9D8B030D-6E8A-4147-A177-3AD203B41FA5}">
                      <a16:colId xmlns:a16="http://schemas.microsoft.com/office/drawing/2014/main" val="3408778751"/>
                    </a:ext>
                  </a:extLst>
                </a:gridCol>
              </a:tblGrid>
              <a:tr h="171790">
                <a:tc>
                  <a:txBody>
                    <a:bodyPr/>
                    <a:lstStyle/>
                    <a:p>
                      <a:pPr algn="ctr"/>
                      <a:r>
                        <a:rPr lang="en-US" sz="1200" dirty="0">
                          <a:latin typeface="Arial"/>
                        </a:rPr>
                        <a:t>F0</a:t>
                      </a:r>
                    </a:p>
                  </a:txBody>
                  <a:tcPr/>
                </a:tc>
                <a:tc>
                  <a:txBody>
                    <a:bodyPr/>
                    <a:lstStyle/>
                    <a:p>
                      <a:pPr lvl="0" algn="ctr">
                        <a:buNone/>
                      </a:pPr>
                      <a:r>
                        <a:rPr lang="en-US" sz="1200" dirty="0">
                          <a:latin typeface="Arial"/>
                        </a:rPr>
                        <a:t>10</a:t>
                      </a:r>
                    </a:p>
                  </a:txBody>
                  <a:tcPr/>
                </a:tc>
                <a:tc>
                  <a:txBody>
                    <a:bodyPr/>
                    <a:lstStyle/>
                    <a:p>
                      <a:pPr lvl="0" algn="ctr">
                        <a:buNone/>
                      </a:pPr>
                      <a:endParaRPr lang="en-US" sz="1200" dirty="0">
                        <a:latin typeface="Arial"/>
                      </a:endParaRPr>
                    </a:p>
                  </a:txBody>
                  <a:tcPr/>
                </a:tc>
                <a:extLst>
                  <a:ext uri="{0D108BD9-81ED-4DB2-BD59-A6C34878D82A}">
                    <a16:rowId xmlns:a16="http://schemas.microsoft.com/office/drawing/2014/main" val="187687787"/>
                  </a:ext>
                </a:extLst>
              </a:tr>
              <a:tr h="171790">
                <a:tc>
                  <a:txBody>
                    <a:bodyPr/>
                    <a:lstStyle/>
                    <a:p>
                      <a:pPr algn="ctr"/>
                      <a:r>
                        <a:rPr lang="en-US" sz="1200" dirty="0">
                          <a:latin typeface="Arial"/>
                        </a:rPr>
                        <a:t>F1</a:t>
                      </a:r>
                      <a:endParaRPr lang="en-US" sz="1200" dirty="0" err="1">
                        <a:latin typeface="Arial"/>
                      </a:endParaRPr>
                    </a:p>
                  </a:txBody>
                  <a:tcPr/>
                </a:tc>
                <a:tc>
                  <a:txBody>
                    <a:bodyPr/>
                    <a:lstStyle/>
                    <a:p>
                      <a:pPr lvl="0" algn="ctr">
                        <a:buNone/>
                      </a:pPr>
                      <a:r>
                        <a:rPr lang="en-US" sz="1200" dirty="0">
                          <a:latin typeface="Arial"/>
                        </a:rPr>
                        <a:t>2</a:t>
                      </a:r>
                    </a:p>
                  </a:txBody>
                  <a:tcPr/>
                </a:tc>
                <a:tc>
                  <a:txBody>
                    <a:bodyPr/>
                    <a:lstStyle/>
                    <a:p>
                      <a:pPr lvl="0" algn="ctr">
                        <a:buNone/>
                      </a:pPr>
                      <a:endParaRPr lang="en-US" sz="1200" dirty="0">
                        <a:latin typeface="Arial"/>
                      </a:endParaRPr>
                    </a:p>
                  </a:txBody>
                  <a:tcPr/>
                </a:tc>
                <a:extLst>
                  <a:ext uri="{0D108BD9-81ED-4DB2-BD59-A6C34878D82A}">
                    <a16:rowId xmlns:a16="http://schemas.microsoft.com/office/drawing/2014/main" val="1177376357"/>
                  </a:ext>
                </a:extLst>
              </a:tr>
              <a:tr h="171790">
                <a:tc>
                  <a:txBody>
                    <a:bodyPr/>
                    <a:lstStyle/>
                    <a:p>
                      <a:pPr algn="ctr"/>
                      <a:r>
                        <a:rPr lang="en-US" sz="1200" dirty="0">
                          <a:latin typeface="Arial"/>
                        </a:rPr>
                        <a:t>F2</a:t>
                      </a:r>
                      <a:endParaRPr lang="en-US" sz="1200" dirty="0" err="1">
                        <a:latin typeface="Arial"/>
                      </a:endParaRPr>
                    </a:p>
                  </a:txBody>
                  <a:tcPr/>
                </a:tc>
                <a:tc>
                  <a:txBody>
                    <a:bodyPr/>
                    <a:lstStyle/>
                    <a:p>
                      <a:pPr lvl="0" algn="ctr">
                        <a:buNone/>
                      </a:pPr>
                      <a:r>
                        <a:rPr lang="en-US" sz="1200" dirty="0">
                          <a:latin typeface="Arial"/>
                        </a:rPr>
                        <a:t>20</a:t>
                      </a:r>
                      <a:endParaRPr lang="en-US" dirty="0"/>
                    </a:p>
                  </a:txBody>
                  <a:tcPr/>
                </a:tc>
                <a:tc>
                  <a:txBody>
                    <a:bodyPr/>
                    <a:lstStyle/>
                    <a:p>
                      <a:pPr lvl="0" algn="ctr">
                        <a:buNone/>
                      </a:pPr>
                      <a:endParaRPr lang="en-US" sz="1200" dirty="0">
                        <a:latin typeface="Arial"/>
                      </a:endParaRPr>
                    </a:p>
                  </a:txBody>
                  <a:tcPr/>
                </a:tc>
                <a:extLst>
                  <a:ext uri="{0D108BD9-81ED-4DB2-BD59-A6C34878D82A}">
                    <a16:rowId xmlns:a16="http://schemas.microsoft.com/office/drawing/2014/main" val="3954083347"/>
                  </a:ext>
                </a:extLst>
              </a:tr>
              <a:tr h="171790">
                <a:tc>
                  <a:txBody>
                    <a:bodyPr/>
                    <a:lstStyle/>
                    <a:p>
                      <a:pPr algn="ctr"/>
                      <a:r>
                        <a:rPr lang="en-US" sz="1200" dirty="0">
                          <a:latin typeface="Arial"/>
                        </a:rPr>
                        <a:t>T0</a:t>
                      </a:r>
                      <a:endParaRPr lang="en-US" sz="1200" dirty="0" err="1">
                        <a:latin typeface="Arial"/>
                      </a:endParaRPr>
                    </a:p>
                  </a:txBody>
                  <a:tcPr/>
                </a:tc>
                <a:tc>
                  <a:txBody>
                    <a:bodyPr/>
                    <a:lstStyle/>
                    <a:p>
                      <a:pPr lvl="0" algn="ctr">
                        <a:buNone/>
                      </a:pPr>
                      <a:r>
                        <a:rPr lang="en-US" sz="1200" dirty="0">
                          <a:latin typeface="Arial"/>
                        </a:rPr>
                        <a:t>0</a:t>
                      </a:r>
                    </a:p>
                  </a:txBody>
                  <a:tcPr/>
                </a:tc>
                <a:tc>
                  <a:txBody>
                    <a:bodyPr/>
                    <a:lstStyle/>
                    <a:p>
                      <a:pPr lvl="0" algn="ctr">
                        <a:buNone/>
                      </a:pPr>
                      <a:endParaRPr lang="en-US" sz="1200" dirty="0">
                        <a:latin typeface="Arial"/>
                      </a:endParaRPr>
                    </a:p>
                  </a:txBody>
                  <a:tcPr/>
                </a:tc>
                <a:extLst>
                  <a:ext uri="{0D108BD9-81ED-4DB2-BD59-A6C34878D82A}">
                    <a16:rowId xmlns:a16="http://schemas.microsoft.com/office/drawing/2014/main" val="566660208"/>
                  </a:ext>
                </a:extLst>
              </a:tr>
            </a:tbl>
          </a:graphicData>
        </a:graphic>
      </p:graphicFrame>
      <p:graphicFrame>
        <p:nvGraphicFramePr>
          <p:cNvPr id="20" name="Table 19">
            <a:extLst>
              <a:ext uri="{FF2B5EF4-FFF2-40B4-BE49-F238E27FC236}">
                <a16:creationId xmlns:a16="http://schemas.microsoft.com/office/drawing/2014/main" id="{D2C432C0-E09E-6076-84E0-A9DC30F60CFD}"/>
              </a:ext>
            </a:extLst>
          </p:cNvPr>
          <p:cNvGraphicFramePr>
            <a:graphicFrameLocks noGrp="1"/>
          </p:cNvGraphicFramePr>
          <p:nvPr/>
        </p:nvGraphicFramePr>
        <p:xfrm>
          <a:off x="6473390" y="4191481"/>
          <a:ext cx="2707104" cy="822960"/>
        </p:xfrm>
        <a:graphic>
          <a:graphicData uri="http://schemas.openxmlformats.org/drawingml/2006/table">
            <a:tbl>
              <a:tblPr firstRow="1" bandRow="1">
                <a:tableStyleId>{5940675A-B579-460E-94D1-54222C63F5DA}</a:tableStyleId>
              </a:tblPr>
              <a:tblGrid>
                <a:gridCol w="676776">
                  <a:extLst>
                    <a:ext uri="{9D8B030D-6E8A-4147-A177-3AD203B41FA5}">
                      <a16:colId xmlns:a16="http://schemas.microsoft.com/office/drawing/2014/main" val="3195577250"/>
                    </a:ext>
                  </a:extLst>
                </a:gridCol>
                <a:gridCol w="676776">
                  <a:extLst>
                    <a:ext uri="{9D8B030D-6E8A-4147-A177-3AD203B41FA5}">
                      <a16:colId xmlns:a16="http://schemas.microsoft.com/office/drawing/2014/main" val="4188564357"/>
                    </a:ext>
                  </a:extLst>
                </a:gridCol>
                <a:gridCol w="676776">
                  <a:extLst>
                    <a:ext uri="{9D8B030D-6E8A-4147-A177-3AD203B41FA5}">
                      <a16:colId xmlns:a16="http://schemas.microsoft.com/office/drawing/2014/main" val="1616240692"/>
                    </a:ext>
                  </a:extLst>
                </a:gridCol>
                <a:gridCol w="676776">
                  <a:extLst>
                    <a:ext uri="{9D8B030D-6E8A-4147-A177-3AD203B41FA5}">
                      <a16:colId xmlns:a16="http://schemas.microsoft.com/office/drawing/2014/main" val="1103167206"/>
                    </a:ext>
                  </a:extLst>
                </a:gridCol>
              </a:tblGrid>
              <a:tr h="123546">
                <a:tc>
                  <a:txBody>
                    <a:bodyPr/>
                    <a:lstStyle/>
                    <a:p>
                      <a:pPr algn="ctr"/>
                      <a:endParaRPr lang="en-US" sz="1200" dirty="0">
                        <a:latin typeface="Arial"/>
                      </a:endParaRPr>
                    </a:p>
                  </a:txBody>
                  <a:tcPr/>
                </a:tc>
                <a:tc>
                  <a:txBody>
                    <a:bodyPr/>
                    <a:lstStyle/>
                    <a:p>
                      <a:pPr lvl="0" algn="ctr">
                        <a:buNone/>
                      </a:pPr>
                      <a:endParaRPr lang="en-US" sz="1200" dirty="0">
                        <a:latin typeface="Arial"/>
                      </a:endParaRPr>
                    </a:p>
                  </a:txBody>
                  <a:tcPr/>
                </a:tc>
                <a:tc>
                  <a:txBody>
                    <a:bodyPr/>
                    <a:lstStyle/>
                    <a:p>
                      <a:pPr lvl="0" algn="ctr">
                        <a:buNone/>
                      </a:pPr>
                      <a:endParaRPr lang="en-US" sz="1200" dirty="0">
                        <a:latin typeface="Arial"/>
                      </a:endParaRPr>
                    </a:p>
                  </a:txBody>
                  <a:tcPr/>
                </a:tc>
                <a:tc>
                  <a:txBody>
                    <a:bodyPr/>
                    <a:lstStyle/>
                    <a:p>
                      <a:pPr lvl="0" algn="ctr">
                        <a:buNone/>
                      </a:pPr>
                      <a:endParaRPr lang="en-US" sz="1200" dirty="0">
                        <a:latin typeface="Arial"/>
                      </a:endParaRPr>
                    </a:p>
                  </a:txBody>
                  <a:tcPr/>
                </a:tc>
                <a:extLst>
                  <a:ext uri="{0D108BD9-81ED-4DB2-BD59-A6C34878D82A}">
                    <a16:rowId xmlns:a16="http://schemas.microsoft.com/office/drawing/2014/main" val="3558929166"/>
                  </a:ext>
                </a:extLst>
              </a:tr>
              <a:tr h="123546">
                <a:tc>
                  <a:txBody>
                    <a:bodyPr/>
                    <a:lstStyle/>
                    <a:p>
                      <a:pPr algn="ctr"/>
                      <a:endParaRPr lang="en-US" sz="1200" dirty="0" err="1">
                        <a:latin typeface="Arial"/>
                      </a:endParaRPr>
                    </a:p>
                  </a:txBody>
                  <a:tcPr/>
                </a:tc>
                <a:tc>
                  <a:txBody>
                    <a:bodyPr/>
                    <a:lstStyle/>
                    <a:p>
                      <a:pPr lvl="0" algn="ctr">
                        <a:buNone/>
                      </a:pPr>
                      <a:endParaRPr lang="en-US" sz="1200" dirty="0">
                        <a:latin typeface="Arial"/>
                      </a:endParaRPr>
                    </a:p>
                  </a:txBody>
                  <a:tcPr/>
                </a:tc>
                <a:tc>
                  <a:txBody>
                    <a:bodyPr/>
                    <a:lstStyle/>
                    <a:p>
                      <a:pPr lvl="0" algn="ctr">
                        <a:buNone/>
                      </a:pPr>
                      <a:endParaRPr lang="en-US" sz="1200" dirty="0">
                        <a:latin typeface="Arial"/>
                      </a:endParaRPr>
                    </a:p>
                  </a:txBody>
                  <a:tcPr/>
                </a:tc>
                <a:tc>
                  <a:txBody>
                    <a:bodyPr/>
                    <a:lstStyle/>
                    <a:p>
                      <a:pPr lvl="0" algn="ctr">
                        <a:buNone/>
                      </a:pPr>
                      <a:endParaRPr lang="en-US" sz="1200" dirty="0">
                        <a:latin typeface="Arial"/>
                      </a:endParaRPr>
                    </a:p>
                  </a:txBody>
                  <a:tcPr/>
                </a:tc>
                <a:extLst>
                  <a:ext uri="{0D108BD9-81ED-4DB2-BD59-A6C34878D82A}">
                    <a16:rowId xmlns:a16="http://schemas.microsoft.com/office/drawing/2014/main" val="2748695123"/>
                  </a:ext>
                </a:extLst>
              </a:tr>
              <a:tr h="123546">
                <a:tc>
                  <a:txBody>
                    <a:bodyPr/>
                    <a:lstStyle/>
                    <a:p>
                      <a:pPr algn="ctr"/>
                      <a:endParaRPr lang="en-US" sz="1200" dirty="0" err="1">
                        <a:latin typeface="Arial"/>
                      </a:endParaRPr>
                    </a:p>
                  </a:txBody>
                  <a:tcPr/>
                </a:tc>
                <a:tc>
                  <a:txBody>
                    <a:bodyPr/>
                    <a:lstStyle/>
                    <a:p>
                      <a:pPr lvl="0" algn="ctr">
                        <a:buNone/>
                      </a:pPr>
                      <a:endParaRPr lang="en-US" sz="1200" dirty="0">
                        <a:latin typeface="Arial"/>
                      </a:endParaRPr>
                    </a:p>
                  </a:txBody>
                  <a:tcPr/>
                </a:tc>
                <a:tc>
                  <a:txBody>
                    <a:bodyPr/>
                    <a:lstStyle/>
                    <a:p>
                      <a:pPr lvl="0" algn="ctr">
                        <a:buNone/>
                      </a:pPr>
                      <a:endParaRPr lang="en-US" sz="1200" dirty="0">
                        <a:latin typeface="Arial"/>
                      </a:endParaRPr>
                    </a:p>
                  </a:txBody>
                  <a:tcPr/>
                </a:tc>
                <a:tc>
                  <a:txBody>
                    <a:bodyPr/>
                    <a:lstStyle/>
                    <a:p>
                      <a:pPr lvl="0" algn="ctr">
                        <a:buNone/>
                      </a:pPr>
                      <a:endParaRPr lang="en-US" sz="1200" dirty="0">
                        <a:latin typeface="Arial"/>
                      </a:endParaRPr>
                    </a:p>
                  </a:txBody>
                  <a:tcPr/>
                </a:tc>
                <a:extLst>
                  <a:ext uri="{0D108BD9-81ED-4DB2-BD59-A6C34878D82A}">
                    <a16:rowId xmlns:a16="http://schemas.microsoft.com/office/drawing/2014/main" val="2981881640"/>
                  </a:ext>
                </a:extLst>
              </a:tr>
            </a:tbl>
          </a:graphicData>
        </a:graphic>
      </p:graphicFrame>
      <p:sp>
        <p:nvSpPr>
          <p:cNvPr id="21" name="TextBox 20">
            <a:extLst>
              <a:ext uri="{FF2B5EF4-FFF2-40B4-BE49-F238E27FC236}">
                <a16:creationId xmlns:a16="http://schemas.microsoft.com/office/drawing/2014/main" id="{12F9193D-A54A-4D8A-BE8B-40C26E1E8E1B}"/>
              </a:ext>
            </a:extLst>
          </p:cNvPr>
          <p:cNvSpPr txBox="1"/>
          <p:nvPr/>
        </p:nvSpPr>
        <p:spPr>
          <a:xfrm>
            <a:off x="3196461" y="5567504"/>
            <a:ext cx="2511845" cy="369332"/>
          </a:xfrm>
          <a:prstGeom prst="rect">
            <a:avLst/>
          </a:prstGeom>
          <a:noFill/>
          <a:ln w="12700">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t>FP ALU</a:t>
            </a:r>
          </a:p>
        </p:txBody>
      </p:sp>
      <p:sp>
        <p:nvSpPr>
          <p:cNvPr id="22" name="TextBox 21">
            <a:extLst>
              <a:ext uri="{FF2B5EF4-FFF2-40B4-BE49-F238E27FC236}">
                <a16:creationId xmlns:a16="http://schemas.microsoft.com/office/drawing/2014/main" id="{F9C9810C-F824-2FC7-C24D-F2C1139F9F20}"/>
              </a:ext>
            </a:extLst>
          </p:cNvPr>
          <p:cNvSpPr txBox="1"/>
          <p:nvPr/>
        </p:nvSpPr>
        <p:spPr>
          <a:xfrm>
            <a:off x="6615434" y="5567504"/>
            <a:ext cx="2511845" cy="369332"/>
          </a:xfrm>
          <a:prstGeom prst="rect">
            <a:avLst/>
          </a:prstGeom>
          <a:noFill/>
          <a:ln w="12700">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t>Int ALU</a:t>
            </a:r>
          </a:p>
        </p:txBody>
      </p:sp>
      <p:sp>
        <p:nvSpPr>
          <p:cNvPr id="23" name="TextBox 22">
            <a:extLst>
              <a:ext uri="{FF2B5EF4-FFF2-40B4-BE49-F238E27FC236}">
                <a16:creationId xmlns:a16="http://schemas.microsoft.com/office/drawing/2014/main" id="{D555F1DA-28B1-B594-5BCC-97946E2BBEF8}"/>
              </a:ext>
            </a:extLst>
          </p:cNvPr>
          <p:cNvSpPr txBox="1"/>
          <p:nvPr/>
        </p:nvSpPr>
        <p:spPr>
          <a:xfrm>
            <a:off x="870355" y="5627662"/>
            <a:ext cx="1599451" cy="369332"/>
          </a:xfrm>
          <a:prstGeom prst="rect">
            <a:avLst/>
          </a:prstGeom>
          <a:noFill/>
          <a:ln w="12700">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t>Memory Unit</a:t>
            </a:r>
          </a:p>
        </p:txBody>
      </p:sp>
      <p:cxnSp>
        <p:nvCxnSpPr>
          <p:cNvPr id="27" name="Straight Arrow Connector 26">
            <a:extLst>
              <a:ext uri="{FF2B5EF4-FFF2-40B4-BE49-F238E27FC236}">
                <a16:creationId xmlns:a16="http://schemas.microsoft.com/office/drawing/2014/main" id="{D50B4D45-836F-DFDB-DF36-1A622B462600}"/>
              </a:ext>
            </a:extLst>
          </p:cNvPr>
          <p:cNvCxnSpPr/>
          <p:nvPr/>
        </p:nvCxnSpPr>
        <p:spPr>
          <a:xfrm flipV="1">
            <a:off x="5138829" y="2588383"/>
            <a:ext cx="2005" cy="790073"/>
          </a:xfrm>
          <a:prstGeom prst="straightConnector1">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28" name="Straight Arrow Connector 27">
            <a:extLst>
              <a:ext uri="{FF2B5EF4-FFF2-40B4-BE49-F238E27FC236}">
                <a16:creationId xmlns:a16="http://schemas.microsoft.com/office/drawing/2014/main" id="{82DCFFA1-50F9-583E-ADF2-0FBE4659B29A}"/>
              </a:ext>
            </a:extLst>
          </p:cNvPr>
          <p:cNvCxnSpPr/>
          <p:nvPr/>
        </p:nvCxnSpPr>
        <p:spPr>
          <a:xfrm flipH="1">
            <a:off x="1805896" y="3370533"/>
            <a:ext cx="3334945" cy="10341"/>
          </a:xfrm>
          <a:prstGeom prst="straightConnector1">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29" name="Straight Arrow Connector 28">
            <a:extLst>
              <a:ext uri="{FF2B5EF4-FFF2-40B4-BE49-F238E27FC236}">
                <a16:creationId xmlns:a16="http://schemas.microsoft.com/office/drawing/2014/main" id="{D6F91DAB-E722-F68B-436C-1612CECBA817}"/>
              </a:ext>
            </a:extLst>
          </p:cNvPr>
          <p:cNvCxnSpPr/>
          <p:nvPr/>
        </p:nvCxnSpPr>
        <p:spPr>
          <a:xfrm>
            <a:off x="1813918" y="3379714"/>
            <a:ext cx="10026" cy="461210"/>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30" name="Straight Arrow Connector 29">
            <a:extLst>
              <a:ext uri="{FF2B5EF4-FFF2-40B4-BE49-F238E27FC236}">
                <a16:creationId xmlns:a16="http://schemas.microsoft.com/office/drawing/2014/main" id="{983D1326-E0D4-4B79-23AE-5A40AA3CBA74}"/>
              </a:ext>
            </a:extLst>
          </p:cNvPr>
          <p:cNvCxnSpPr>
            <a:cxnSpLocks/>
          </p:cNvCxnSpPr>
          <p:nvPr/>
        </p:nvCxnSpPr>
        <p:spPr>
          <a:xfrm>
            <a:off x="5384131" y="2596816"/>
            <a:ext cx="10026" cy="1243262"/>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31" name="Straight Arrow Connector 30">
            <a:extLst>
              <a:ext uri="{FF2B5EF4-FFF2-40B4-BE49-F238E27FC236}">
                <a16:creationId xmlns:a16="http://schemas.microsoft.com/office/drawing/2014/main" id="{785B00DF-7A00-3CD3-9260-E239C5A5E099}"/>
              </a:ext>
            </a:extLst>
          </p:cNvPr>
          <p:cNvCxnSpPr>
            <a:cxnSpLocks/>
          </p:cNvCxnSpPr>
          <p:nvPr/>
        </p:nvCxnSpPr>
        <p:spPr>
          <a:xfrm>
            <a:off x="6607341" y="2576763"/>
            <a:ext cx="10026" cy="1243262"/>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34" name="Straight Arrow Connector 33">
            <a:extLst>
              <a:ext uri="{FF2B5EF4-FFF2-40B4-BE49-F238E27FC236}">
                <a16:creationId xmlns:a16="http://schemas.microsoft.com/office/drawing/2014/main" id="{4F83ADB6-C557-48BA-FADB-5C907A9AC236}"/>
              </a:ext>
            </a:extLst>
          </p:cNvPr>
          <p:cNvCxnSpPr/>
          <p:nvPr/>
        </p:nvCxnSpPr>
        <p:spPr>
          <a:xfrm>
            <a:off x="5674895" y="3168315"/>
            <a:ext cx="4411578" cy="10026"/>
          </a:xfrm>
          <a:prstGeom prst="straightConnector1">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35" name="Straight Arrow Connector 34">
            <a:extLst>
              <a:ext uri="{FF2B5EF4-FFF2-40B4-BE49-F238E27FC236}">
                <a16:creationId xmlns:a16="http://schemas.microsoft.com/office/drawing/2014/main" id="{6E0A98FB-ED57-3DE5-C37F-12B9B41C280A}"/>
              </a:ext>
            </a:extLst>
          </p:cNvPr>
          <p:cNvCxnSpPr>
            <a:cxnSpLocks/>
          </p:cNvCxnSpPr>
          <p:nvPr/>
        </p:nvCxnSpPr>
        <p:spPr>
          <a:xfrm>
            <a:off x="5684919" y="3168316"/>
            <a:ext cx="10026" cy="641683"/>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36" name="Straight Arrow Connector 35">
            <a:extLst>
              <a:ext uri="{FF2B5EF4-FFF2-40B4-BE49-F238E27FC236}">
                <a16:creationId xmlns:a16="http://schemas.microsoft.com/office/drawing/2014/main" id="{025BC3BC-35CC-AE24-EDBF-2685E98A23E2}"/>
              </a:ext>
            </a:extLst>
          </p:cNvPr>
          <p:cNvCxnSpPr>
            <a:cxnSpLocks/>
          </p:cNvCxnSpPr>
          <p:nvPr/>
        </p:nvCxnSpPr>
        <p:spPr>
          <a:xfrm>
            <a:off x="6827918" y="3168316"/>
            <a:ext cx="10026" cy="641683"/>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37" name="Straight Arrow Connector 36">
            <a:extLst>
              <a:ext uri="{FF2B5EF4-FFF2-40B4-BE49-F238E27FC236}">
                <a16:creationId xmlns:a16="http://schemas.microsoft.com/office/drawing/2014/main" id="{AE45B13E-EAD7-0221-B5BF-1286EDC77454}"/>
              </a:ext>
            </a:extLst>
          </p:cNvPr>
          <p:cNvCxnSpPr/>
          <p:nvPr/>
        </p:nvCxnSpPr>
        <p:spPr>
          <a:xfrm>
            <a:off x="7339263" y="1333500"/>
            <a:ext cx="1032710" cy="10026"/>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38" name="Straight Arrow Connector 37">
            <a:extLst>
              <a:ext uri="{FF2B5EF4-FFF2-40B4-BE49-F238E27FC236}">
                <a16:creationId xmlns:a16="http://schemas.microsoft.com/office/drawing/2014/main" id="{EEDEDD3D-E48B-A004-F412-A684F9409BD4}"/>
              </a:ext>
            </a:extLst>
          </p:cNvPr>
          <p:cNvCxnSpPr>
            <a:cxnSpLocks/>
          </p:cNvCxnSpPr>
          <p:nvPr/>
        </p:nvCxnSpPr>
        <p:spPr>
          <a:xfrm>
            <a:off x="10527631" y="2115552"/>
            <a:ext cx="10026" cy="872289"/>
          </a:xfrm>
          <a:prstGeom prst="straightConnector1">
            <a:avLst/>
          </a:prstGeom>
          <a:ln w="28575">
            <a:solidFill>
              <a:schemeClr val="tx1">
                <a:lumMod val="95000"/>
                <a:lumOff val="5000"/>
              </a:schemeClr>
            </a:solidFill>
            <a:tailEnd type="triangle"/>
          </a:ln>
        </p:spPr>
        <p:style>
          <a:lnRef idx="1">
            <a:schemeClr val="dk1"/>
          </a:lnRef>
          <a:fillRef idx="0">
            <a:schemeClr val="dk1"/>
          </a:fillRef>
          <a:effectRef idx="0">
            <a:schemeClr val="dk1"/>
          </a:effectRef>
          <a:fontRef idx="minor">
            <a:schemeClr val="tx1"/>
          </a:fontRef>
        </p:style>
      </p:cxnSp>
      <p:cxnSp>
        <p:nvCxnSpPr>
          <p:cNvPr id="39" name="Straight Arrow Connector 38">
            <a:extLst>
              <a:ext uri="{FF2B5EF4-FFF2-40B4-BE49-F238E27FC236}">
                <a16:creationId xmlns:a16="http://schemas.microsoft.com/office/drawing/2014/main" id="{B97A5641-6B49-18CC-9BB1-8F020136C04E}"/>
              </a:ext>
            </a:extLst>
          </p:cNvPr>
          <p:cNvCxnSpPr>
            <a:cxnSpLocks/>
          </p:cNvCxnSpPr>
          <p:nvPr/>
        </p:nvCxnSpPr>
        <p:spPr>
          <a:xfrm>
            <a:off x="4351418" y="5033211"/>
            <a:ext cx="10026" cy="531394"/>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41" name="Straight Arrow Connector 40">
            <a:extLst>
              <a:ext uri="{FF2B5EF4-FFF2-40B4-BE49-F238E27FC236}">
                <a16:creationId xmlns:a16="http://schemas.microsoft.com/office/drawing/2014/main" id="{5852C160-3F0B-925F-7C7B-3981BBF2B3EE}"/>
              </a:ext>
            </a:extLst>
          </p:cNvPr>
          <p:cNvCxnSpPr/>
          <p:nvPr/>
        </p:nvCxnSpPr>
        <p:spPr>
          <a:xfrm>
            <a:off x="1654342" y="5364079"/>
            <a:ext cx="10026" cy="220578"/>
          </a:xfrm>
          <a:prstGeom prst="straightConnector1">
            <a:avLst/>
          </a:prstGeom>
          <a:ln w="28575">
            <a:solidFill>
              <a:schemeClr val="tx1">
                <a:lumMod val="95000"/>
                <a:lumOff val="5000"/>
              </a:schemeClr>
            </a:solidFill>
            <a:tailEnd type="triangle"/>
          </a:ln>
        </p:spPr>
        <p:style>
          <a:lnRef idx="1">
            <a:schemeClr val="dk1"/>
          </a:lnRef>
          <a:fillRef idx="0">
            <a:schemeClr val="dk1"/>
          </a:fillRef>
          <a:effectRef idx="0">
            <a:schemeClr val="dk1"/>
          </a:effectRef>
          <a:fontRef idx="minor">
            <a:schemeClr val="tx1"/>
          </a:fontRef>
        </p:style>
      </p:cxnSp>
      <p:cxnSp>
        <p:nvCxnSpPr>
          <p:cNvPr id="42" name="Straight Arrow Connector 41">
            <a:extLst>
              <a:ext uri="{FF2B5EF4-FFF2-40B4-BE49-F238E27FC236}">
                <a16:creationId xmlns:a16="http://schemas.microsoft.com/office/drawing/2014/main" id="{16AB1E0F-AB7F-5A6D-F49A-073044EC8FBA}"/>
              </a:ext>
            </a:extLst>
          </p:cNvPr>
          <p:cNvCxnSpPr>
            <a:cxnSpLocks/>
          </p:cNvCxnSpPr>
          <p:nvPr/>
        </p:nvCxnSpPr>
        <p:spPr>
          <a:xfrm>
            <a:off x="7770391" y="5013158"/>
            <a:ext cx="10026" cy="531394"/>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43" name="Straight Arrow Connector 42">
            <a:extLst>
              <a:ext uri="{FF2B5EF4-FFF2-40B4-BE49-F238E27FC236}">
                <a16:creationId xmlns:a16="http://schemas.microsoft.com/office/drawing/2014/main" id="{6D0E5D81-FDC3-93FE-1770-9D2FCC17713D}"/>
              </a:ext>
            </a:extLst>
          </p:cNvPr>
          <p:cNvCxnSpPr>
            <a:cxnSpLocks/>
          </p:cNvCxnSpPr>
          <p:nvPr/>
        </p:nvCxnSpPr>
        <p:spPr>
          <a:xfrm flipH="1">
            <a:off x="1704469" y="6005762"/>
            <a:ext cx="0" cy="310815"/>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44" name="Straight Arrow Connector 43">
            <a:extLst>
              <a:ext uri="{FF2B5EF4-FFF2-40B4-BE49-F238E27FC236}">
                <a16:creationId xmlns:a16="http://schemas.microsoft.com/office/drawing/2014/main" id="{F0DFB977-585D-307C-B30C-DD782A84F6B6}"/>
              </a:ext>
            </a:extLst>
          </p:cNvPr>
          <p:cNvCxnSpPr>
            <a:cxnSpLocks/>
          </p:cNvCxnSpPr>
          <p:nvPr/>
        </p:nvCxnSpPr>
        <p:spPr>
          <a:xfrm flipH="1">
            <a:off x="4481758" y="5935577"/>
            <a:ext cx="0" cy="310815"/>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45" name="Straight Arrow Connector 44">
            <a:extLst>
              <a:ext uri="{FF2B5EF4-FFF2-40B4-BE49-F238E27FC236}">
                <a16:creationId xmlns:a16="http://schemas.microsoft.com/office/drawing/2014/main" id="{F46B9B71-06D2-27E0-68EE-13E230392E70}"/>
              </a:ext>
            </a:extLst>
          </p:cNvPr>
          <p:cNvCxnSpPr>
            <a:cxnSpLocks/>
          </p:cNvCxnSpPr>
          <p:nvPr/>
        </p:nvCxnSpPr>
        <p:spPr>
          <a:xfrm flipH="1">
            <a:off x="7870652" y="5935577"/>
            <a:ext cx="0" cy="310815"/>
          </a:xfrm>
          <a:prstGeom prst="straightConnector1">
            <a:avLst/>
          </a:prstGeom>
          <a:ln w="28575">
            <a:solidFill>
              <a:schemeClr val="tx1">
                <a:lumMod val="95000"/>
                <a:lumOff val="5000"/>
              </a:schemeClr>
            </a:solidFill>
            <a:tailEnd type="triangle"/>
          </a:ln>
        </p:spPr>
        <p:style>
          <a:lnRef idx="1">
            <a:schemeClr val="dk1"/>
          </a:lnRef>
          <a:fillRef idx="0">
            <a:schemeClr val="dk1"/>
          </a:fillRef>
          <a:effectRef idx="0">
            <a:schemeClr val="dk1"/>
          </a:effectRef>
          <a:fontRef idx="minor">
            <a:schemeClr val="tx1"/>
          </a:fontRef>
        </p:style>
      </p:cxnSp>
      <p:cxnSp>
        <p:nvCxnSpPr>
          <p:cNvPr id="46" name="Straight Arrow Connector 45">
            <a:extLst>
              <a:ext uri="{FF2B5EF4-FFF2-40B4-BE49-F238E27FC236}">
                <a16:creationId xmlns:a16="http://schemas.microsoft.com/office/drawing/2014/main" id="{5E021DCA-6CBD-322E-3D2F-E4C03AD01845}"/>
              </a:ext>
            </a:extLst>
          </p:cNvPr>
          <p:cNvCxnSpPr/>
          <p:nvPr/>
        </p:nvCxnSpPr>
        <p:spPr>
          <a:xfrm>
            <a:off x="9795710" y="3429000"/>
            <a:ext cx="40105" cy="2887578"/>
          </a:xfrm>
          <a:prstGeom prst="straightConnector1">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47" name="Straight Arrow Connector 46">
            <a:extLst>
              <a:ext uri="{FF2B5EF4-FFF2-40B4-BE49-F238E27FC236}">
                <a16:creationId xmlns:a16="http://schemas.microsoft.com/office/drawing/2014/main" id="{A201A29A-1AE4-C509-A072-96978FC7DD1E}"/>
              </a:ext>
            </a:extLst>
          </p:cNvPr>
          <p:cNvCxnSpPr/>
          <p:nvPr/>
        </p:nvCxnSpPr>
        <p:spPr>
          <a:xfrm>
            <a:off x="5805236" y="3418974"/>
            <a:ext cx="4000500" cy="20052"/>
          </a:xfrm>
          <a:prstGeom prst="straightConnector1">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48" name="Straight Arrow Connector 47">
            <a:extLst>
              <a:ext uri="{FF2B5EF4-FFF2-40B4-BE49-F238E27FC236}">
                <a16:creationId xmlns:a16="http://schemas.microsoft.com/office/drawing/2014/main" id="{1D703AB7-6F50-B56D-2332-82282D673A93}"/>
              </a:ext>
            </a:extLst>
          </p:cNvPr>
          <p:cNvCxnSpPr>
            <a:cxnSpLocks/>
          </p:cNvCxnSpPr>
          <p:nvPr/>
        </p:nvCxnSpPr>
        <p:spPr>
          <a:xfrm>
            <a:off x="5815257" y="3408945"/>
            <a:ext cx="10026" cy="421104"/>
          </a:xfrm>
          <a:prstGeom prst="straightConnector1">
            <a:avLst/>
          </a:prstGeom>
          <a:ln w="28575">
            <a:solidFill>
              <a:schemeClr val="tx1"/>
            </a:solidFill>
            <a:tailEnd type="triangle"/>
          </a:ln>
        </p:spPr>
        <p:style>
          <a:lnRef idx="1">
            <a:schemeClr val="accent2"/>
          </a:lnRef>
          <a:fillRef idx="0">
            <a:schemeClr val="accent2"/>
          </a:fillRef>
          <a:effectRef idx="0">
            <a:schemeClr val="accent2"/>
          </a:effectRef>
          <a:fontRef idx="minor">
            <a:schemeClr val="tx1"/>
          </a:fontRef>
        </p:style>
      </p:cxnSp>
      <p:cxnSp>
        <p:nvCxnSpPr>
          <p:cNvPr id="49" name="Straight Arrow Connector 48">
            <a:extLst>
              <a:ext uri="{FF2B5EF4-FFF2-40B4-BE49-F238E27FC236}">
                <a16:creationId xmlns:a16="http://schemas.microsoft.com/office/drawing/2014/main" id="{19D72A23-5203-B299-14C5-D67D8C67BA2C}"/>
              </a:ext>
            </a:extLst>
          </p:cNvPr>
          <p:cNvCxnSpPr>
            <a:cxnSpLocks/>
          </p:cNvCxnSpPr>
          <p:nvPr/>
        </p:nvCxnSpPr>
        <p:spPr>
          <a:xfrm>
            <a:off x="9133967" y="3418971"/>
            <a:ext cx="10026" cy="421104"/>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51" name="Straight Arrow Connector 50">
            <a:extLst>
              <a:ext uri="{FF2B5EF4-FFF2-40B4-BE49-F238E27FC236}">
                <a16:creationId xmlns:a16="http://schemas.microsoft.com/office/drawing/2014/main" id="{8CCE8B2B-B728-F2D2-3017-DF6A5130B3B4}"/>
              </a:ext>
            </a:extLst>
          </p:cNvPr>
          <p:cNvCxnSpPr/>
          <p:nvPr/>
        </p:nvCxnSpPr>
        <p:spPr>
          <a:xfrm>
            <a:off x="521368" y="250657"/>
            <a:ext cx="10026" cy="5464342"/>
          </a:xfrm>
          <a:prstGeom prst="straightConnector1">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52" name="Straight Arrow Connector 51">
            <a:extLst>
              <a:ext uri="{FF2B5EF4-FFF2-40B4-BE49-F238E27FC236}">
                <a16:creationId xmlns:a16="http://schemas.microsoft.com/office/drawing/2014/main" id="{8A99434C-6F4C-6FA4-82AD-1975C3FA77B2}"/>
              </a:ext>
            </a:extLst>
          </p:cNvPr>
          <p:cNvCxnSpPr/>
          <p:nvPr/>
        </p:nvCxnSpPr>
        <p:spPr>
          <a:xfrm>
            <a:off x="531394" y="5704973"/>
            <a:ext cx="310815" cy="10026"/>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54" name="TextBox 53">
            <a:extLst>
              <a:ext uri="{FF2B5EF4-FFF2-40B4-BE49-F238E27FC236}">
                <a16:creationId xmlns:a16="http://schemas.microsoft.com/office/drawing/2014/main" id="{849C0743-37BD-98FD-2EFB-8C12CC887468}"/>
              </a:ext>
            </a:extLst>
          </p:cNvPr>
          <p:cNvSpPr txBox="1"/>
          <p:nvPr/>
        </p:nvSpPr>
        <p:spPr>
          <a:xfrm>
            <a:off x="1754605" y="3328737"/>
            <a:ext cx="274320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dirty="0">
                <a:latin typeface="Arial"/>
                <a:cs typeface="Arial"/>
              </a:rPr>
              <a:t>loads</a:t>
            </a:r>
          </a:p>
        </p:txBody>
      </p:sp>
      <p:sp>
        <p:nvSpPr>
          <p:cNvPr id="55" name="TextBox 54">
            <a:extLst>
              <a:ext uri="{FF2B5EF4-FFF2-40B4-BE49-F238E27FC236}">
                <a16:creationId xmlns:a16="http://schemas.microsoft.com/office/drawing/2014/main" id="{BC662701-D5B0-0029-49E5-BFA1374B0B88}"/>
              </a:ext>
            </a:extLst>
          </p:cNvPr>
          <p:cNvSpPr txBox="1"/>
          <p:nvPr/>
        </p:nvSpPr>
        <p:spPr>
          <a:xfrm>
            <a:off x="10477499" y="2175710"/>
            <a:ext cx="2743200"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dirty="0">
                <a:latin typeface="Arial"/>
                <a:cs typeface="Arial"/>
              </a:rPr>
              <a:t>inst. </a:t>
            </a:r>
          </a:p>
          <a:p>
            <a:r>
              <a:rPr lang="en-US" sz="1400" dirty="0">
                <a:latin typeface="Arial"/>
                <a:cs typeface="Arial"/>
              </a:rPr>
              <a:t>commit</a:t>
            </a:r>
          </a:p>
        </p:txBody>
      </p:sp>
      <p:sp>
        <p:nvSpPr>
          <p:cNvPr id="56" name="TextBox 55">
            <a:extLst>
              <a:ext uri="{FF2B5EF4-FFF2-40B4-BE49-F238E27FC236}">
                <a16:creationId xmlns:a16="http://schemas.microsoft.com/office/drawing/2014/main" id="{CAE2BC80-6FCF-2B35-1474-ABFE5AD70B02}"/>
              </a:ext>
            </a:extLst>
          </p:cNvPr>
          <p:cNvSpPr txBox="1"/>
          <p:nvPr/>
        </p:nvSpPr>
        <p:spPr>
          <a:xfrm>
            <a:off x="5454315" y="2596815"/>
            <a:ext cx="274320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dirty="0" err="1">
                <a:latin typeface="Arial"/>
                <a:cs typeface="Arial"/>
              </a:rPr>
              <a:t>Op.+ROB</a:t>
            </a:r>
            <a:r>
              <a:rPr lang="en-US" sz="1400" dirty="0">
                <a:latin typeface="Arial"/>
                <a:cs typeface="Arial"/>
              </a:rPr>
              <a:t>#</a:t>
            </a:r>
          </a:p>
        </p:txBody>
      </p:sp>
      <p:sp>
        <p:nvSpPr>
          <p:cNvPr id="57" name="TextBox 56">
            <a:extLst>
              <a:ext uri="{FF2B5EF4-FFF2-40B4-BE49-F238E27FC236}">
                <a16:creationId xmlns:a16="http://schemas.microsoft.com/office/drawing/2014/main" id="{08DE9B67-D05D-4B47-C3C4-4D46DB8DCC28}"/>
              </a:ext>
            </a:extLst>
          </p:cNvPr>
          <p:cNvSpPr txBox="1"/>
          <p:nvPr/>
        </p:nvSpPr>
        <p:spPr>
          <a:xfrm>
            <a:off x="8161420" y="3138236"/>
            <a:ext cx="2743200" cy="307777"/>
          </a:xfrm>
          <a:prstGeom prst="rect">
            <a:avLst/>
          </a:prstGeo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dirty="0">
                <a:latin typeface="Arial"/>
                <a:cs typeface="Arial"/>
              </a:rPr>
              <a:t>operands</a:t>
            </a:r>
          </a:p>
        </p:txBody>
      </p:sp>
      <p:cxnSp>
        <p:nvCxnSpPr>
          <p:cNvPr id="2" name="Conector recto de flecha 1">
            <a:extLst>
              <a:ext uri="{FF2B5EF4-FFF2-40B4-BE49-F238E27FC236}">
                <a16:creationId xmlns:a16="http://schemas.microsoft.com/office/drawing/2014/main" id="{A996AE61-D4D7-5AB8-3419-CDD0D60CF264}"/>
              </a:ext>
            </a:extLst>
          </p:cNvPr>
          <p:cNvCxnSpPr/>
          <p:nvPr/>
        </p:nvCxnSpPr>
        <p:spPr>
          <a:xfrm>
            <a:off x="521368" y="260684"/>
            <a:ext cx="7840578" cy="10026"/>
          </a:xfrm>
          <a:prstGeom prst="straightConnector1">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5" name="Conector recto de flecha 4">
            <a:extLst>
              <a:ext uri="{FF2B5EF4-FFF2-40B4-BE49-F238E27FC236}">
                <a16:creationId xmlns:a16="http://schemas.microsoft.com/office/drawing/2014/main" id="{2375ED6D-314A-9FA8-6769-096C59A028DA}"/>
              </a:ext>
            </a:extLst>
          </p:cNvPr>
          <p:cNvCxnSpPr/>
          <p:nvPr/>
        </p:nvCxnSpPr>
        <p:spPr>
          <a:xfrm>
            <a:off x="11901236" y="521368"/>
            <a:ext cx="50131" cy="5714999"/>
          </a:xfrm>
          <a:prstGeom prst="straightConnector1">
            <a:avLst/>
          </a:prstGeom>
          <a:ln w="28575">
            <a:solidFill>
              <a:schemeClr val="tx1">
                <a:lumMod val="95000"/>
                <a:lumOff val="5000"/>
              </a:schemeClr>
            </a:solidFill>
          </a:ln>
        </p:spPr>
        <p:style>
          <a:lnRef idx="1">
            <a:schemeClr val="dk1"/>
          </a:lnRef>
          <a:fillRef idx="0">
            <a:schemeClr val="dk1"/>
          </a:fillRef>
          <a:effectRef idx="0">
            <a:schemeClr val="dk1"/>
          </a:effectRef>
          <a:fontRef idx="minor">
            <a:schemeClr val="tx1"/>
          </a:fontRef>
        </p:style>
      </p:cxnSp>
      <p:cxnSp>
        <p:nvCxnSpPr>
          <p:cNvPr id="8" name="Conector recto de flecha 7">
            <a:extLst>
              <a:ext uri="{FF2B5EF4-FFF2-40B4-BE49-F238E27FC236}">
                <a16:creationId xmlns:a16="http://schemas.microsoft.com/office/drawing/2014/main" id="{48291E06-F06F-DC28-1D9B-1A8D186ED8D5}"/>
              </a:ext>
            </a:extLst>
          </p:cNvPr>
          <p:cNvCxnSpPr/>
          <p:nvPr/>
        </p:nvCxnSpPr>
        <p:spPr>
          <a:xfrm flipH="1">
            <a:off x="10928923" y="531395"/>
            <a:ext cx="982097" cy="846"/>
          </a:xfrm>
          <a:prstGeom prst="straightConnector1">
            <a:avLst/>
          </a:prstGeom>
          <a:ln w="28575">
            <a:solidFill>
              <a:schemeClr val="tx1">
                <a:lumMod val="95000"/>
                <a:lumOff val="5000"/>
              </a:schemeClr>
            </a:solidFill>
            <a:tailEnd type="triangle"/>
          </a:ln>
        </p:spPr>
        <p:style>
          <a:lnRef idx="1">
            <a:schemeClr val="dk1"/>
          </a:lnRef>
          <a:fillRef idx="0">
            <a:schemeClr val="dk1"/>
          </a:fillRef>
          <a:effectRef idx="0">
            <a:schemeClr val="dk1"/>
          </a:effectRef>
          <a:fontRef idx="minor">
            <a:schemeClr val="tx1"/>
          </a:fontRef>
        </p:style>
      </p:cxnSp>
      <p:sp>
        <p:nvSpPr>
          <p:cNvPr id="14" name="TextBox 52">
            <a:extLst>
              <a:ext uri="{FF2B5EF4-FFF2-40B4-BE49-F238E27FC236}">
                <a16:creationId xmlns:a16="http://schemas.microsoft.com/office/drawing/2014/main" id="{3D3937A6-BA9B-E478-4BA4-D67FEC053579}"/>
              </a:ext>
            </a:extLst>
          </p:cNvPr>
          <p:cNvSpPr txBox="1"/>
          <p:nvPr/>
        </p:nvSpPr>
        <p:spPr>
          <a:xfrm>
            <a:off x="11290598" y="5774915"/>
            <a:ext cx="778523"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dirty="0">
                <a:latin typeface="Arial"/>
                <a:cs typeface="Arial"/>
              </a:rPr>
              <a:t>results</a:t>
            </a:r>
          </a:p>
        </p:txBody>
      </p:sp>
      <p:cxnSp>
        <p:nvCxnSpPr>
          <p:cNvPr id="24" name="Straight Arrow Connector 23">
            <a:extLst>
              <a:ext uri="{FF2B5EF4-FFF2-40B4-BE49-F238E27FC236}">
                <a16:creationId xmlns:a16="http://schemas.microsoft.com/office/drawing/2014/main" id="{FDC556E2-C9CD-2423-F6C9-AE75E6573F66}"/>
              </a:ext>
            </a:extLst>
          </p:cNvPr>
          <p:cNvCxnSpPr/>
          <p:nvPr/>
        </p:nvCxnSpPr>
        <p:spPr>
          <a:xfrm>
            <a:off x="521368" y="4020552"/>
            <a:ext cx="421105" cy="10026"/>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26" name="TextBox 25">
            <a:extLst>
              <a:ext uri="{FF2B5EF4-FFF2-40B4-BE49-F238E27FC236}">
                <a16:creationId xmlns:a16="http://schemas.microsoft.com/office/drawing/2014/main" id="{90D7659A-304A-186D-5615-C3E6C3364FF9}"/>
              </a:ext>
            </a:extLst>
          </p:cNvPr>
          <p:cNvSpPr txBox="1"/>
          <p:nvPr/>
        </p:nvSpPr>
        <p:spPr>
          <a:xfrm>
            <a:off x="252227" y="5685647"/>
            <a:ext cx="686719"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dirty="0">
                <a:latin typeface="Arial"/>
                <a:cs typeface="Arial"/>
              </a:rPr>
              <a:t>stores</a:t>
            </a:r>
          </a:p>
        </p:txBody>
      </p:sp>
    </p:spTree>
    <p:extLst>
      <p:ext uri="{BB962C8B-B14F-4D97-AF65-F5344CB8AC3E}">
        <p14:creationId xmlns:p14="http://schemas.microsoft.com/office/powerpoint/2010/main" val="16192142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12E85B-5091-7569-1B77-B5223F6937F8}"/>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13A4F4C-9EFF-79B3-8BBB-C4C99EBF537D}"/>
              </a:ext>
            </a:extLst>
          </p:cNvPr>
          <p:cNvSpPr>
            <a:spLocks noGrp="1"/>
          </p:cNvSpPr>
          <p:nvPr>
            <p:ph idx="1"/>
          </p:nvPr>
        </p:nvSpPr>
        <p:spPr>
          <a:xfrm>
            <a:off x="747963" y="583446"/>
            <a:ext cx="3557337" cy="2754618"/>
          </a:xfrm>
        </p:spPr>
        <p:txBody>
          <a:bodyPr vert="horz" lIns="91440" tIns="45720" rIns="91440" bIns="45720" rtlCol="0" anchor="t">
            <a:normAutofit/>
          </a:bodyPr>
          <a:lstStyle/>
          <a:p>
            <a:pPr marL="0" indent="0">
              <a:buNone/>
            </a:pPr>
            <a:r>
              <a:rPr lang="en-US" dirty="0"/>
              <a:t>Cycle 1</a:t>
            </a:r>
          </a:p>
          <a:p>
            <a:pPr marL="0" indent="0">
              <a:buNone/>
            </a:pPr>
            <a:r>
              <a:rPr lang="en-US" sz="1600" dirty="0"/>
              <a:t>The first load is sent through the pipeline to the Load buffer and the ROB.</a:t>
            </a:r>
          </a:p>
          <a:p>
            <a:pPr marL="0" indent="0">
              <a:buNone/>
            </a:pPr>
            <a:endParaRPr lang="en-US" dirty="0"/>
          </a:p>
          <a:p>
            <a:pPr marL="0" indent="0">
              <a:buNone/>
            </a:pPr>
            <a:endParaRPr lang="en-US" dirty="0"/>
          </a:p>
          <a:p>
            <a:pPr marL="0" indent="0">
              <a:buNone/>
            </a:pPr>
            <a:endParaRPr lang="en-US" dirty="0"/>
          </a:p>
        </p:txBody>
      </p:sp>
      <p:sp>
        <p:nvSpPr>
          <p:cNvPr id="6" name="TextBox 5">
            <a:extLst>
              <a:ext uri="{FF2B5EF4-FFF2-40B4-BE49-F238E27FC236}">
                <a16:creationId xmlns:a16="http://schemas.microsoft.com/office/drawing/2014/main" id="{F849F071-92E9-EBCF-A820-AEE5EE8EFECC}"/>
              </a:ext>
            </a:extLst>
          </p:cNvPr>
          <p:cNvSpPr txBox="1"/>
          <p:nvPr/>
        </p:nvSpPr>
        <p:spPr>
          <a:xfrm>
            <a:off x="4810698" y="584425"/>
            <a:ext cx="2511845" cy="369332"/>
          </a:xfrm>
          <a:prstGeom prst="rect">
            <a:avLst/>
          </a:prstGeom>
          <a:noFill/>
          <a:ln w="12700">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t>Inst. Queue.</a:t>
            </a:r>
            <a:endParaRPr lang="en-US"/>
          </a:p>
        </p:txBody>
      </p:sp>
      <p:sp>
        <p:nvSpPr>
          <p:cNvPr id="7" name="TextBox 6">
            <a:extLst>
              <a:ext uri="{FF2B5EF4-FFF2-40B4-BE49-F238E27FC236}">
                <a16:creationId xmlns:a16="http://schemas.microsoft.com/office/drawing/2014/main" id="{C7E37BD4-3A80-843D-48C4-B8147610F4A0}"/>
              </a:ext>
            </a:extLst>
          </p:cNvPr>
          <p:cNvSpPr txBox="1"/>
          <p:nvPr/>
        </p:nvSpPr>
        <p:spPr>
          <a:xfrm>
            <a:off x="8382629" y="97126"/>
            <a:ext cx="2511845" cy="369332"/>
          </a:xfrm>
          <a:prstGeom prst="rect">
            <a:avLst/>
          </a:prstGeom>
          <a:noFill/>
          <a:ln w="12700">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t>Reorder Buffer</a:t>
            </a:r>
          </a:p>
        </p:txBody>
      </p:sp>
      <p:sp>
        <p:nvSpPr>
          <p:cNvPr id="9" name="TextBox 8">
            <a:extLst>
              <a:ext uri="{FF2B5EF4-FFF2-40B4-BE49-F238E27FC236}">
                <a16:creationId xmlns:a16="http://schemas.microsoft.com/office/drawing/2014/main" id="{DDA86CD1-9E9E-4F02-FD02-4B54FCF18CB3}"/>
              </a:ext>
            </a:extLst>
          </p:cNvPr>
          <p:cNvSpPr txBox="1"/>
          <p:nvPr/>
        </p:nvSpPr>
        <p:spPr>
          <a:xfrm>
            <a:off x="10095438" y="2984703"/>
            <a:ext cx="1631945" cy="369332"/>
          </a:xfrm>
          <a:prstGeom prst="rect">
            <a:avLst/>
          </a:prstGeom>
          <a:noFill/>
          <a:ln w="12700">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t>Registers</a:t>
            </a:r>
          </a:p>
        </p:txBody>
      </p:sp>
      <p:sp>
        <p:nvSpPr>
          <p:cNvPr id="10" name="TextBox 9">
            <a:extLst>
              <a:ext uri="{FF2B5EF4-FFF2-40B4-BE49-F238E27FC236}">
                <a16:creationId xmlns:a16="http://schemas.microsoft.com/office/drawing/2014/main" id="{4F3F5571-A7CE-5FD0-49E3-6D04BF39C070}"/>
              </a:ext>
            </a:extLst>
          </p:cNvPr>
          <p:cNvSpPr txBox="1"/>
          <p:nvPr/>
        </p:nvSpPr>
        <p:spPr>
          <a:xfrm>
            <a:off x="991543" y="3867020"/>
            <a:ext cx="1358819" cy="369332"/>
          </a:xfrm>
          <a:prstGeom prst="rect">
            <a:avLst/>
          </a:prstGeom>
          <a:noFill/>
          <a:ln w="12700">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t>Load Buffer</a:t>
            </a:r>
          </a:p>
        </p:txBody>
      </p:sp>
      <p:sp>
        <p:nvSpPr>
          <p:cNvPr id="11" name="TextBox 10">
            <a:extLst>
              <a:ext uri="{FF2B5EF4-FFF2-40B4-BE49-F238E27FC236}">
                <a16:creationId xmlns:a16="http://schemas.microsoft.com/office/drawing/2014/main" id="{0B3D9DAC-2A08-7F43-FE9D-305B39F064BB}"/>
              </a:ext>
            </a:extLst>
          </p:cNvPr>
          <p:cNvSpPr txBox="1"/>
          <p:nvPr/>
        </p:nvSpPr>
        <p:spPr>
          <a:xfrm>
            <a:off x="2986782" y="3836941"/>
            <a:ext cx="2912896" cy="369332"/>
          </a:xfrm>
          <a:prstGeom prst="rect">
            <a:avLst/>
          </a:prstGeom>
          <a:noFill/>
          <a:ln w="12700">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t> Reservation Station (FP)</a:t>
            </a:r>
          </a:p>
        </p:txBody>
      </p:sp>
      <p:sp>
        <p:nvSpPr>
          <p:cNvPr id="12" name="TextBox 11">
            <a:extLst>
              <a:ext uri="{FF2B5EF4-FFF2-40B4-BE49-F238E27FC236}">
                <a16:creationId xmlns:a16="http://schemas.microsoft.com/office/drawing/2014/main" id="{DE603E54-DD35-67EC-983F-4AB4AFAFCC1F}"/>
              </a:ext>
            </a:extLst>
          </p:cNvPr>
          <p:cNvSpPr txBox="1"/>
          <p:nvPr/>
        </p:nvSpPr>
        <p:spPr>
          <a:xfrm>
            <a:off x="6475939" y="3816888"/>
            <a:ext cx="2722397" cy="369332"/>
          </a:xfrm>
          <a:prstGeom prst="rect">
            <a:avLst/>
          </a:prstGeom>
          <a:noFill/>
          <a:ln w="12700">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t>Reservation Station (Int)</a:t>
            </a:r>
          </a:p>
        </p:txBody>
      </p:sp>
      <p:sp>
        <p:nvSpPr>
          <p:cNvPr id="13" name="Arrow: Left-Right 12">
            <a:extLst>
              <a:ext uri="{FF2B5EF4-FFF2-40B4-BE49-F238E27FC236}">
                <a16:creationId xmlns:a16="http://schemas.microsoft.com/office/drawing/2014/main" id="{7C40B41A-C079-4727-93F3-FEDAE5523159}"/>
              </a:ext>
            </a:extLst>
          </p:cNvPr>
          <p:cNvSpPr/>
          <p:nvPr/>
        </p:nvSpPr>
        <p:spPr>
          <a:xfrm>
            <a:off x="300789" y="6167033"/>
            <a:ext cx="11794933" cy="560625"/>
          </a:xfrm>
          <a:prstGeom prst="leftRightArrow">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Common Data Bus</a:t>
            </a:r>
          </a:p>
        </p:txBody>
      </p:sp>
      <p:graphicFrame>
        <p:nvGraphicFramePr>
          <p:cNvPr id="15" name="Table 14">
            <a:extLst>
              <a:ext uri="{FF2B5EF4-FFF2-40B4-BE49-F238E27FC236}">
                <a16:creationId xmlns:a16="http://schemas.microsoft.com/office/drawing/2014/main" id="{383454AB-AD2B-DD1F-0AB6-4F213DDB8F78}"/>
              </a:ext>
            </a:extLst>
          </p:cNvPr>
          <p:cNvGraphicFramePr>
            <a:graphicFrameLocks noGrp="1"/>
          </p:cNvGraphicFramePr>
          <p:nvPr/>
        </p:nvGraphicFramePr>
        <p:xfrm>
          <a:off x="988996" y="4261665"/>
          <a:ext cx="1353552" cy="1097280"/>
        </p:xfrm>
        <a:graphic>
          <a:graphicData uri="http://schemas.openxmlformats.org/drawingml/2006/table">
            <a:tbl>
              <a:tblPr firstRow="1" bandRow="1">
                <a:tableStyleId>{5940675A-B579-460E-94D1-54222C63F5DA}</a:tableStyleId>
              </a:tblPr>
              <a:tblGrid>
                <a:gridCol w="676776">
                  <a:extLst>
                    <a:ext uri="{9D8B030D-6E8A-4147-A177-3AD203B41FA5}">
                      <a16:colId xmlns:a16="http://schemas.microsoft.com/office/drawing/2014/main" val="2447277747"/>
                    </a:ext>
                  </a:extLst>
                </a:gridCol>
                <a:gridCol w="676776">
                  <a:extLst>
                    <a:ext uri="{9D8B030D-6E8A-4147-A177-3AD203B41FA5}">
                      <a16:colId xmlns:a16="http://schemas.microsoft.com/office/drawing/2014/main" val="3543431547"/>
                    </a:ext>
                  </a:extLst>
                </a:gridCol>
              </a:tblGrid>
              <a:tr h="270710">
                <a:tc>
                  <a:txBody>
                    <a:bodyPr/>
                    <a:lstStyle/>
                    <a:p>
                      <a:pPr algn="ctr"/>
                      <a:r>
                        <a:rPr lang="en-US" sz="1200" dirty="0">
                          <a:latin typeface="Arial"/>
                        </a:rPr>
                        <a:t>4</a:t>
                      </a:r>
                      <a:endParaRPr lang="en-US" sz="1200" dirty="0" err="1">
                        <a:latin typeface="Arial"/>
                      </a:endParaRPr>
                    </a:p>
                  </a:txBody>
                  <a:tcPr/>
                </a:tc>
                <a:tc>
                  <a:txBody>
                    <a:bodyPr/>
                    <a:lstStyle/>
                    <a:p>
                      <a:pPr lvl="0" algn="ctr">
                        <a:buNone/>
                      </a:pPr>
                      <a:r>
                        <a:rPr lang="en-US" sz="1200" dirty="0">
                          <a:latin typeface="Arial"/>
                        </a:rPr>
                        <a:t>ROB0</a:t>
                      </a:r>
                    </a:p>
                  </a:txBody>
                  <a:tcPr/>
                </a:tc>
                <a:extLst>
                  <a:ext uri="{0D108BD9-81ED-4DB2-BD59-A6C34878D82A}">
                    <a16:rowId xmlns:a16="http://schemas.microsoft.com/office/drawing/2014/main" val="1837699999"/>
                  </a:ext>
                </a:extLst>
              </a:tr>
              <a:tr h="0">
                <a:tc>
                  <a:txBody>
                    <a:bodyPr/>
                    <a:lstStyle/>
                    <a:p>
                      <a:pPr lvl="0" algn="ctr">
                        <a:buNone/>
                      </a:pPr>
                      <a:endParaRPr lang="en-US" sz="1200" dirty="0" err="1">
                        <a:latin typeface="Arial"/>
                      </a:endParaRPr>
                    </a:p>
                  </a:txBody>
                  <a:tcPr/>
                </a:tc>
                <a:tc>
                  <a:txBody>
                    <a:bodyPr/>
                    <a:lstStyle/>
                    <a:p>
                      <a:pPr lvl="0" algn="ctr">
                        <a:buNone/>
                      </a:pPr>
                      <a:endParaRPr lang="en-US" sz="1200" dirty="0">
                        <a:latin typeface="Arial"/>
                      </a:endParaRPr>
                    </a:p>
                  </a:txBody>
                  <a:tcPr/>
                </a:tc>
                <a:extLst>
                  <a:ext uri="{0D108BD9-81ED-4DB2-BD59-A6C34878D82A}">
                    <a16:rowId xmlns:a16="http://schemas.microsoft.com/office/drawing/2014/main" val="313986062"/>
                  </a:ext>
                </a:extLst>
              </a:tr>
              <a:tr h="0">
                <a:tc>
                  <a:txBody>
                    <a:bodyPr/>
                    <a:lstStyle/>
                    <a:p>
                      <a:pPr lvl="0" algn="ctr">
                        <a:buNone/>
                      </a:pPr>
                      <a:endParaRPr lang="en-US" sz="1200" dirty="0" err="1">
                        <a:latin typeface="Arial"/>
                      </a:endParaRPr>
                    </a:p>
                  </a:txBody>
                  <a:tcPr/>
                </a:tc>
                <a:tc>
                  <a:txBody>
                    <a:bodyPr/>
                    <a:lstStyle/>
                    <a:p>
                      <a:pPr lvl="0" algn="ctr">
                        <a:buNone/>
                      </a:pPr>
                      <a:endParaRPr lang="en-US" sz="1200" dirty="0">
                        <a:latin typeface="Arial"/>
                      </a:endParaRPr>
                    </a:p>
                  </a:txBody>
                  <a:tcPr/>
                </a:tc>
                <a:extLst>
                  <a:ext uri="{0D108BD9-81ED-4DB2-BD59-A6C34878D82A}">
                    <a16:rowId xmlns:a16="http://schemas.microsoft.com/office/drawing/2014/main" val="1009846468"/>
                  </a:ext>
                </a:extLst>
              </a:tr>
              <a:tr h="0">
                <a:tc>
                  <a:txBody>
                    <a:bodyPr/>
                    <a:lstStyle/>
                    <a:p>
                      <a:pPr lvl="0" algn="ctr">
                        <a:buNone/>
                      </a:pPr>
                      <a:endParaRPr lang="en-US" sz="1200" dirty="0" err="1">
                        <a:latin typeface="Arial"/>
                      </a:endParaRPr>
                    </a:p>
                  </a:txBody>
                  <a:tcPr/>
                </a:tc>
                <a:tc>
                  <a:txBody>
                    <a:bodyPr/>
                    <a:lstStyle/>
                    <a:p>
                      <a:pPr lvl="0" algn="ctr">
                        <a:buNone/>
                      </a:pPr>
                      <a:endParaRPr lang="en-US" sz="1200" dirty="0">
                        <a:latin typeface="Arial"/>
                      </a:endParaRPr>
                    </a:p>
                  </a:txBody>
                  <a:tcPr/>
                </a:tc>
                <a:extLst>
                  <a:ext uri="{0D108BD9-81ED-4DB2-BD59-A6C34878D82A}">
                    <a16:rowId xmlns:a16="http://schemas.microsoft.com/office/drawing/2014/main" val="2824610415"/>
                  </a:ext>
                </a:extLst>
              </a:tr>
            </a:tbl>
          </a:graphicData>
        </a:graphic>
      </p:graphicFrame>
      <p:graphicFrame>
        <p:nvGraphicFramePr>
          <p:cNvPr id="16" name="Table 15">
            <a:extLst>
              <a:ext uri="{FF2B5EF4-FFF2-40B4-BE49-F238E27FC236}">
                <a16:creationId xmlns:a16="http://schemas.microsoft.com/office/drawing/2014/main" id="{A3E86283-72FF-1BF8-9F12-A0C3D5ADEC97}"/>
              </a:ext>
            </a:extLst>
          </p:cNvPr>
          <p:cNvGraphicFramePr>
            <a:graphicFrameLocks noGrp="1"/>
          </p:cNvGraphicFramePr>
          <p:nvPr/>
        </p:nvGraphicFramePr>
        <p:xfrm>
          <a:off x="2984233" y="4211534"/>
          <a:ext cx="2897604" cy="822960"/>
        </p:xfrm>
        <a:graphic>
          <a:graphicData uri="http://schemas.openxmlformats.org/drawingml/2006/table">
            <a:tbl>
              <a:tblPr firstRow="1" bandRow="1">
                <a:tableStyleId>{5940675A-B579-460E-94D1-54222C63F5DA}</a:tableStyleId>
              </a:tblPr>
              <a:tblGrid>
                <a:gridCol w="724401">
                  <a:extLst>
                    <a:ext uri="{9D8B030D-6E8A-4147-A177-3AD203B41FA5}">
                      <a16:colId xmlns:a16="http://schemas.microsoft.com/office/drawing/2014/main" val="3195577250"/>
                    </a:ext>
                  </a:extLst>
                </a:gridCol>
                <a:gridCol w="724401">
                  <a:extLst>
                    <a:ext uri="{9D8B030D-6E8A-4147-A177-3AD203B41FA5}">
                      <a16:colId xmlns:a16="http://schemas.microsoft.com/office/drawing/2014/main" val="3868833308"/>
                    </a:ext>
                  </a:extLst>
                </a:gridCol>
                <a:gridCol w="724401">
                  <a:extLst>
                    <a:ext uri="{9D8B030D-6E8A-4147-A177-3AD203B41FA5}">
                      <a16:colId xmlns:a16="http://schemas.microsoft.com/office/drawing/2014/main" val="3497778932"/>
                    </a:ext>
                  </a:extLst>
                </a:gridCol>
                <a:gridCol w="724401">
                  <a:extLst>
                    <a:ext uri="{9D8B030D-6E8A-4147-A177-3AD203B41FA5}">
                      <a16:colId xmlns:a16="http://schemas.microsoft.com/office/drawing/2014/main" val="3422580235"/>
                    </a:ext>
                  </a:extLst>
                </a:gridCol>
              </a:tblGrid>
              <a:tr h="123546">
                <a:tc>
                  <a:txBody>
                    <a:bodyPr/>
                    <a:lstStyle/>
                    <a:p>
                      <a:pPr algn="ctr"/>
                      <a:endParaRPr lang="en-US" sz="1200" dirty="0">
                        <a:latin typeface="Arial"/>
                      </a:endParaRPr>
                    </a:p>
                  </a:txBody>
                  <a:tcPr/>
                </a:tc>
                <a:tc>
                  <a:txBody>
                    <a:bodyPr/>
                    <a:lstStyle/>
                    <a:p>
                      <a:pPr lvl="0" algn="ctr">
                        <a:buNone/>
                      </a:pPr>
                      <a:endParaRPr lang="en-US" sz="1200" dirty="0">
                        <a:latin typeface="Arial"/>
                      </a:endParaRPr>
                    </a:p>
                  </a:txBody>
                  <a:tcPr/>
                </a:tc>
                <a:tc>
                  <a:txBody>
                    <a:bodyPr/>
                    <a:lstStyle/>
                    <a:p>
                      <a:pPr lvl="0" algn="ctr">
                        <a:buNone/>
                      </a:pPr>
                      <a:endParaRPr lang="en-US" sz="1200" dirty="0">
                        <a:latin typeface="Arial"/>
                      </a:endParaRPr>
                    </a:p>
                  </a:txBody>
                  <a:tcPr/>
                </a:tc>
                <a:tc>
                  <a:txBody>
                    <a:bodyPr/>
                    <a:lstStyle/>
                    <a:p>
                      <a:pPr lvl="0" algn="ctr">
                        <a:buNone/>
                      </a:pPr>
                      <a:endParaRPr lang="en-US" sz="1200" dirty="0">
                        <a:latin typeface="Arial"/>
                      </a:endParaRPr>
                    </a:p>
                  </a:txBody>
                  <a:tcPr/>
                </a:tc>
                <a:extLst>
                  <a:ext uri="{0D108BD9-81ED-4DB2-BD59-A6C34878D82A}">
                    <a16:rowId xmlns:a16="http://schemas.microsoft.com/office/drawing/2014/main" val="3558929166"/>
                  </a:ext>
                </a:extLst>
              </a:tr>
              <a:tr h="123546">
                <a:tc>
                  <a:txBody>
                    <a:bodyPr/>
                    <a:lstStyle/>
                    <a:p>
                      <a:pPr algn="ctr"/>
                      <a:endParaRPr lang="en-US" sz="1200" dirty="0" err="1">
                        <a:latin typeface="Arial"/>
                      </a:endParaRPr>
                    </a:p>
                  </a:txBody>
                  <a:tcPr/>
                </a:tc>
                <a:tc>
                  <a:txBody>
                    <a:bodyPr/>
                    <a:lstStyle/>
                    <a:p>
                      <a:pPr lvl="0" algn="ctr">
                        <a:buNone/>
                      </a:pPr>
                      <a:endParaRPr lang="en-US" sz="1200" dirty="0">
                        <a:latin typeface="Arial"/>
                      </a:endParaRPr>
                    </a:p>
                  </a:txBody>
                  <a:tcPr/>
                </a:tc>
                <a:tc>
                  <a:txBody>
                    <a:bodyPr/>
                    <a:lstStyle/>
                    <a:p>
                      <a:pPr lvl="0" algn="ctr">
                        <a:buNone/>
                      </a:pPr>
                      <a:endParaRPr lang="en-US" sz="1200" dirty="0">
                        <a:latin typeface="Arial"/>
                      </a:endParaRPr>
                    </a:p>
                  </a:txBody>
                  <a:tcPr/>
                </a:tc>
                <a:tc>
                  <a:txBody>
                    <a:bodyPr/>
                    <a:lstStyle/>
                    <a:p>
                      <a:pPr lvl="0" algn="ctr">
                        <a:buNone/>
                      </a:pPr>
                      <a:endParaRPr lang="en-US" sz="1200" dirty="0">
                        <a:latin typeface="Arial"/>
                      </a:endParaRPr>
                    </a:p>
                  </a:txBody>
                  <a:tcPr/>
                </a:tc>
                <a:extLst>
                  <a:ext uri="{0D108BD9-81ED-4DB2-BD59-A6C34878D82A}">
                    <a16:rowId xmlns:a16="http://schemas.microsoft.com/office/drawing/2014/main" val="2748695123"/>
                  </a:ext>
                </a:extLst>
              </a:tr>
              <a:tr h="123546">
                <a:tc>
                  <a:txBody>
                    <a:bodyPr/>
                    <a:lstStyle/>
                    <a:p>
                      <a:pPr algn="ctr"/>
                      <a:endParaRPr lang="en-US" sz="1200" dirty="0" err="1">
                        <a:latin typeface="Arial"/>
                      </a:endParaRPr>
                    </a:p>
                  </a:txBody>
                  <a:tcPr/>
                </a:tc>
                <a:tc>
                  <a:txBody>
                    <a:bodyPr/>
                    <a:lstStyle/>
                    <a:p>
                      <a:pPr lvl="0" algn="ctr">
                        <a:buNone/>
                      </a:pPr>
                      <a:endParaRPr lang="en-US" sz="1200" dirty="0">
                        <a:latin typeface="Arial"/>
                      </a:endParaRPr>
                    </a:p>
                  </a:txBody>
                  <a:tcPr/>
                </a:tc>
                <a:tc>
                  <a:txBody>
                    <a:bodyPr/>
                    <a:lstStyle/>
                    <a:p>
                      <a:pPr lvl="0" algn="ctr">
                        <a:buNone/>
                      </a:pPr>
                      <a:endParaRPr lang="en-US" sz="1200" dirty="0">
                        <a:latin typeface="Arial"/>
                      </a:endParaRPr>
                    </a:p>
                  </a:txBody>
                  <a:tcPr/>
                </a:tc>
                <a:tc>
                  <a:txBody>
                    <a:bodyPr/>
                    <a:lstStyle/>
                    <a:p>
                      <a:pPr lvl="0" algn="ctr">
                        <a:buNone/>
                      </a:pPr>
                      <a:endParaRPr lang="en-US" sz="1200" dirty="0">
                        <a:latin typeface="Arial"/>
                      </a:endParaRPr>
                    </a:p>
                  </a:txBody>
                  <a:tcPr/>
                </a:tc>
                <a:extLst>
                  <a:ext uri="{0D108BD9-81ED-4DB2-BD59-A6C34878D82A}">
                    <a16:rowId xmlns:a16="http://schemas.microsoft.com/office/drawing/2014/main" val="2981881640"/>
                  </a:ext>
                </a:extLst>
              </a:tr>
            </a:tbl>
          </a:graphicData>
        </a:graphic>
      </p:graphicFrame>
      <p:graphicFrame>
        <p:nvGraphicFramePr>
          <p:cNvPr id="17" name="Table 16">
            <a:extLst>
              <a:ext uri="{FF2B5EF4-FFF2-40B4-BE49-F238E27FC236}">
                <a16:creationId xmlns:a16="http://schemas.microsoft.com/office/drawing/2014/main" id="{5355F277-850A-FD13-3DFC-B51F84743876}"/>
              </a:ext>
            </a:extLst>
          </p:cNvPr>
          <p:cNvGraphicFramePr>
            <a:graphicFrameLocks noGrp="1"/>
          </p:cNvGraphicFramePr>
          <p:nvPr/>
        </p:nvGraphicFramePr>
        <p:xfrm>
          <a:off x="4809022" y="952981"/>
          <a:ext cx="2513774" cy="1645920"/>
        </p:xfrm>
        <a:graphic>
          <a:graphicData uri="http://schemas.openxmlformats.org/drawingml/2006/table">
            <a:tbl>
              <a:tblPr firstRow="1" bandRow="1">
                <a:tableStyleId>{5940675A-B579-460E-94D1-54222C63F5DA}</a:tableStyleId>
              </a:tblPr>
              <a:tblGrid>
                <a:gridCol w="2513774">
                  <a:extLst>
                    <a:ext uri="{9D8B030D-6E8A-4147-A177-3AD203B41FA5}">
                      <a16:colId xmlns:a16="http://schemas.microsoft.com/office/drawing/2014/main" val="2178331882"/>
                    </a:ext>
                  </a:extLst>
                </a:gridCol>
              </a:tblGrid>
              <a:tr h="184980">
                <a:tc>
                  <a:txBody>
                    <a:bodyPr/>
                    <a:lstStyle/>
                    <a:p>
                      <a:pPr lvl="0" algn="ctr">
                        <a:buNone/>
                      </a:pPr>
                      <a:r>
                        <a:rPr lang="en-US" sz="1200" b="0" i="0" u="none" strike="noStrike" noProof="0" dirty="0" err="1">
                          <a:solidFill>
                            <a:srgbClr val="000000"/>
                          </a:solidFill>
                          <a:latin typeface="Courier New"/>
                        </a:rPr>
                        <a:t>fmul.s</a:t>
                      </a:r>
                      <a:r>
                        <a:rPr lang="en-US" sz="1200" b="0" i="0" u="none" strike="noStrike" noProof="0" dirty="0">
                          <a:solidFill>
                            <a:srgbClr val="000000"/>
                          </a:solidFill>
                          <a:latin typeface="Courier New"/>
                        </a:rPr>
                        <a:t> f2, f1, f0</a:t>
                      </a:r>
                      <a:endParaRPr lang="es-ES" dirty="0"/>
                    </a:p>
                  </a:txBody>
                  <a:tcPr/>
                </a:tc>
                <a:extLst>
                  <a:ext uri="{0D108BD9-81ED-4DB2-BD59-A6C34878D82A}">
                    <a16:rowId xmlns:a16="http://schemas.microsoft.com/office/drawing/2014/main" val="49523531"/>
                  </a:ext>
                </a:extLst>
              </a:tr>
              <a:tr h="184980">
                <a:tc>
                  <a:txBody>
                    <a:bodyPr/>
                    <a:lstStyle/>
                    <a:p>
                      <a:pPr lvl="0" algn="ctr">
                        <a:buNone/>
                      </a:pPr>
                      <a:r>
                        <a:rPr lang="en-US" sz="1200" b="0" i="0" u="none" strike="noStrike" noProof="0" dirty="0" err="1">
                          <a:solidFill>
                            <a:srgbClr val="000000"/>
                          </a:solidFill>
                          <a:latin typeface="Courier New"/>
                        </a:rPr>
                        <a:t>flw</a:t>
                      </a:r>
                      <a:r>
                        <a:rPr lang="en-US" sz="1200" b="0" i="0" u="none" strike="noStrike" noProof="0" dirty="0">
                          <a:solidFill>
                            <a:srgbClr val="000000"/>
                          </a:solidFill>
                          <a:latin typeface="Courier New"/>
                        </a:rPr>
                        <a:t> f1, -4(t0)</a:t>
                      </a:r>
                      <a:endParaRPr lang="es-ES" dirty="0"/>
                    </a:p>
                  </a:txBody>
                  <a:tcPr/>
                </a:tc>
                <a:extLst>
                  <a:ext uri="{0D108BD9-81ED-4DB2-BD59-A6C34878D82A}">
                    <a16:rowId xmlns:a16="http://schemas.microsoft.com/office/drawing/2014/main" val="1455548914"/>
                  </a:ext>
                </a:extLst>
              </a:tr>
              <a:tr h="184980">
                <a:tc>
                  <a:txBody>
                    <a:bodyPr/>
                    <a:lstStyle/>
                    <a:p>
                      <a:pPr lvl="0" algn="ctr">
                        <a:buNone/>
                      </a:pPr>
                      <a:r>
                        <a:rPr lang="en-US" sz="1200" b="0" i="0" u="none" strike="noStrike" noProof="0" dirty="0" err="1">
                          <a:solidFill>
                            <a:srgbClr val="000000"/>
                          </a:solidFill>
                          <a:latin typeface="Courier New"/>
                        </a:rPr>
                        <a:t>bnez</a:t>
                      </a:r>
                      <a:r>
                        <a:rPr lang="en-US" sz="1200" b="0" i="0" u="none" strike="noStrike" noProof="0" dirty="0">
                          <a:solidFill>
                            <a:srgbClr val="000000"/>
                          </a:solidFill>
                          <a:latin typeface="Courier New"/>
                        </a:rPr>
                        <a:t> t0, loop</a:t>
                      </a:r>
                      <a:endParaRPr lang="es-ES" dirty="0"/>
                    </a:p>
                  </a:txBody>
                  <a:tcPr/>
                </a:tc>
                <a:extLst>
                  <a:ext uri="{0D108BD9-81ED-4DB2-BD59-A6C34878D82A}">
                    <a16:rowId xmlns:a16="http://schemas.microsoft.com/office/drawing/2014/main" val="1422571421"/>
                  </a:ext>
                </a:extLst>
              </a:tr>
              <a:tr h="184980">
                <a:tc>
                  <a:txBody>
                    <a:bodyPr/>
                    <a:lstStyle/>
                    <a:p>
                      <a:pPr lvl="0" algn="ctr">
                        <a:buNone/>
                      </a:pPr>
                      <a:r>
                        <a:rPr lang="en-US" sz="1200" b="0" i="0" u="none" strike="noStrike" noProof="0" dirty="0" err="1">
                          <a:solidFill>
                            <a:srgbClr val="000000"/>
                          </a:solidFill>
                          <a:latin typeface="Courier New"/>
                        </a:rPr>
                        <a:t>addi</a:t>
                      </a:r>
                      <a:r>
                        <a:rPr lang="en-US" sz="1200" b="0" i="0" u="none" strike="noStrike" noProof="0" dirty="0">
                          <a:solidFill>
                            <a:srgbClr val="000000"/>
                          </a:solidFill>
                          <a:latin typeface="Courier New"/>
                        </a:rPr>
                        <a:t> t0, t0, -4</a:t>
                      </a:r>
                      <a:endParaRPr lang="es-ES" dirty="0"/>
                    </a:p>
                  </a:txBody>
                  <a:tcPr/>
                </a:tc>
                <a:extLst>
                  <a:ext uri="{0D108BD9-81ED-4DB2-BD59-A6C34878D82A}">
                    <a16:rowId xmlns:a16="http://schemas.microsoft.com/office/drawing/2014/main" val="2533791750"/>
                  </a:ext>
                </a:extLst>
              </a:tr>
              <a:tr h="184980">
                <a:tc>
                  <a:txBody>
                    <a:bodyPr/>
                    <a:lstStyle/>
                    <a:p>
                      <a:pPr lvl="0" algn="ctr">
                        <a:buNone/>
                      </a:pPr>
                      <a:r>
                        <a:rPr lang="en-US" sz="1200" b="0" i="0" u="none" strike="noStrike" noProof="0" dirty="0" err="1">
                          <a:solidFill>
                            <a:srgbClr val="000000"/>
                          </a:solidFill>
                          <a:latin typeface="Courier New"/>
                        </a:rPr>
                        <a:t>fsw</a:t>
                      </a:r>
                      <a:r>
                        <a:rPr lang="en-US" sz="1200" b="0" i="0" u="none" strike="noStrike" noProof="0" dirty="0">
                          <a:solidFill>
                            <a:srgbClr val="000000"/>
                          </a:solidFill>
                          <a:latin typeface="Courier New"/>
                        </a:rPr>
                        <a:t> f2, -4(t0)</a:t>
                      </a:r>
                      <a:endParaRPr lang="es-ES" dirty="0"/>
                    </a:p>
                  </a:txBody>
                  <a:tcPr/>
                </a:tc>
                <a:extLst>
                  <a:ext uri="{0D108BD9-81ED-4DB2-BD59-A6C34878D82A}">
                    <a16:rowId xmlns:a16="http://schemas.microsoft.com/office/drawing/2014/main" val="258681845"/>
                  </a:ext>
                </a:extLst>
              </a:tr>
              <a:tr h="184980">
                <a:tc>
                  <a:txBody>
                    <a:bodyPr/>
                    <a:lstStyle/>
                    <a:p>
                      <a:pPr lvl="0" algn="ctr">
                        <a:buNone/>
                      </a:pPr>
                      <a:r>
                        <a:rPr lang="en-US" sz="1200" b="0" i="0" u="none" strike="noStrike" noProof="0" dirty="0" err="1">
                          <a:solidFill>
                            <a:srgbClr val="000000"/>
                          </a:solidFill>
                          <a:latin typeface="Courier New"/>
                        </a:rPr>
                        <a:t>fmul.s</a:t>
                      </a:r>
                      <a:r>
                        <a:rPr lang="en-US" sz="1200" b="0" i="0" u="none" strike="noStrike" noProof="0" dirty="0">
                          <a:solidFill>
                            <a:srgbClr val="000000"/>
                          </a:solidFill>
                          <a:latin typeface="Courier New"/>
                        </a:rPr>
                        <a:t> f2, f1, f0</a:t>
                      </a:r>
                      <a:endParaRPr lang="es-ES" dirty="0"/>
                    </a:p>
                  </a:txBody>
                  <a:tcPr/>
                </a:tc>
                <a:extLst>
                  <a:ext uri="{0D108BD9-81ED-4DB2-BD59-A6C34878D82A}">
                    <a16:rowId xmlns:a16="http://schemas.microsoft.com/office/drawing/2014/main" val="3403941772"/>
                  </a:ext>
                </a:extLst>
              </a:tr>
            </a:tbl>
          </a:graphicData>
        </a:graphic>
      </p:graphicFrame>
      <p:graphicFrame>
        <p:nvGraphicFramePr>
          <p:cNvPr id="18" name="Table 17">
            <a:extLst>
              <a:ext uri="{FF2B5EF4-FFF2-40B4-BE49-F238E27FC236}">
                <a16:creationId xmlns:a16="http://schemas.microsoft.com/office/drawing/2014/main" id="{266546F7-20C1-599F-DBBC-3FB04F6BC4E7}"/>
              </a:ext>
            </a:extLst>
          </p:cNvPr>
          <p:cNvGraphicFramePr>
            <a:graphicFrameLocks noGrp="1"/>
          </p:cNvGraphicFramePr>
          <p:nvPr/>
        </p:nvGraphicFramePr>
        <p:xfrm>
          <a:off x="8389263" y="471717"/>
          <a:ext cx="2506574" cy="1645920"/>
        </p:xfrm>
        <a:graphic>
          <a:graphicData uri="http://schemas.openxmlformats.org/drawingml/2006/table">
            <a:tbl>
              <a:tblPr firstRow="1" bandRow="1">
                <a:tableStyleId>{5940675A-B579-460E-94D1-54222C63F5DA}</a:tableStyleId>
              </a:tblPr>
              <a:tblGrid>
                <a:gridCol w="350919">
                  <a:extLst>
                    <a:ext uri="{9D8B030D-6E8A-4147-A177-3AD203B41FA5}">
                      <a16:colId xmlns:a16="http://schemas.microsoft.com/office/drawing/2014/main" val="2178331882"/>
                    </a:ext>
                  </a:extLst>
                </a:gridCol>
                <a:gridCol w="631657">
                  <a:extLst>
                    <a:ext uri="{9D8B030D-6E8A-4147-A177-3AD203B41FA5}">
                      <a16:colId xmlns:a16="http://schemas.microsoft.com/office/drawing/2014/main" val="1914369625"/>
                    </a:ext>
                  </a:extLst>
                </a:gridCol>
                <a:gridCol w="761999">
                  <a:extLst>
                    <a:ext uri="{9D8B030D-6E8A-4147-A177-3AD203B41FA5}">
                      <a16:colId xmlns:a16="http://schemas.microsoft.com/office/drawing/2014/main" val="3526426838"/>
                    </a:ext>
                  </a:extLst>
                </a:gridCol>
                <a:gridCol w="761999">
                  <a:extLst>
                    <a:ext uri="{9D8B030D-6E8A-4147-A177-3AD203B41FA5}">
                      <a16:colId xmlns:a16="http://schemas.microsoft.com/office/drawing/2014/main" val="187629775"/>
                    </a:ext>
                  </a:extLst>
                </a:gridCol>
              </a:tblGrid>
              <a:tr h="184980">
                <a:tc>
                  <a:txBody>
                    <a:bodyPr/>
                    <a:lstStyle/>
                    <a:p>
                      <a:pPr algn="ctr"/>
                      <a:r>
                        <a:rPr lang="en-US" sz="1200" dirty="0">
                          <a:latin typeface="Courier New"/>
                        </a:rPr>
                        <a:t>0</a:t>
                      </a:r>
                      <a:endParaRPr lang="en-US" sz="1200" dirty="0" err="1">
                        <a:latin typeface="Courier New"/>
                      </a:endParaRPr>
                    </a:p>
                  </a:txBody>
                  <a:tcPr/>
                </a:tc>
                <a:tc>
                  <a:txBody>
                    <a:bodyPr/>
                    <a:lstStyle/>
                    <a:p>
                      <a:pPr lvl="0" algn="ctr">
                        <a:buNone/>
                      </a:pPr>
                      <a:r>
                        <a:rPr lang="en-US" sz="1200" dirty="0">
                          <a:latin typeface="Courier New"/>
                        </a:rPr>
                        <a:t>FLW</a:t>
                      </a:r>
                    </a:p>
                  </a:txBody>
                  <a:tcPr/>
                </a:tc>
                <a:tc>
                  <a:txBody>
                    <a:bodyPr/>
                    <a:lstStyle/>
                    <a:p>
                      <a:pPr lvl="0" algn="ctr">
                        <a:buNone/>
                      </a:pPr>
                      <a:r>
                        <a:rPr lang="en-US" sz="1200" dirty="0">
                          <a:latin typeface="Courier New"/>
                        </a:rPr>
                        <a:t>F1</a:t>
                      </a:r>
                    </a:p>
                  </a:txBody>
                  <a:tcPr/>
                </a:tc>
                <a:tc>
                  <a:txBody>
                    <a:bodyPr/>
                    <a:lstStyle/>
                    <a:p>
                      <a:pPr lvl="0" algn="ctr">
                        <a:buNone/>
                      </a:pPr>
                      <a:endParaRPr lang="en-US" sz="1200" dirty="0">
                        <a:latin typeface="Courier New"/>
                      </a:endParaRPr>
                    </a:p>
                  </a:txBody>
                  <a:tcPr/>
                </a:tc>
                <a:extLst>
                  <a:ext uri="{0D108BD9-81ED-4DB2-BD59-A6C34878D82A}">
                    <a16:rowId xmlns:a16="http://schemas.microsoft.com/office/drawing/2014/main" val="49523531"/>
                  </a:ext>
                </a:extLst>
              </a:tr>
              <a:tr h="184980">
                <a:tc>
                  <a:txBody>
                    <a:bodyPr/>
                    <a:lstStyle/>
                    <a:p>
                      <a:pPr algn="ctr"/>
                      <a:r>
                        <a:rPr lang="en-US" sz="1200" dirty="0">
                          <a:latin typeface="Courier New"/>
                        </a:rPr>
                        <a:t>1</a:t>
                      </a:r>
                      <a:endParaRPr lang="en-US" sz="1200" dirty="0" err="1">
                        <a:latin typeface="Courier New"/>
                      </a:endParaRPr>
                    </a:p>
                  </a:txBody>
                  <a:tcPr/>
                </a:tc>
                <a:tc>
                  <a:txBody>
                    <a:bodyPr/>
                    <a:lstStyle/>
                    <a:p>
                      <a:pPr lvl="0" algn="ctr">
                        <a:buNone/>
                      </a:pPr>
                      <a:endParaRPr lang="en-US" sz="1200" dirty="0">
                        <a:latin typeface="Courier New"/>
                      </a:endParaRPr>
                    </a:p>
                  </a:txBody>
                  <a:tcPr/>
                </a:tc>
                <a:tc>
                  <a:txBody>
                    <a:bodyPr/>
                    <a:lstStyle/>
                    <a:p>
                      <a:pPr lvl="0" algn="ctr">
                        <a:buNone/>
                      </a:pPr>
                      <a:endParaRPr lang="en-US" sz="1200" dirty="0">
                        <a:latin typeface="Courier New"/>
                      </a:endParaRPr>
                    </a:p>
                  </a:txBody>
                  <a:tcPr/>
                </a:tc>
                <a:tc>
                  <a:txBody>
                    <a:bodyPr/>
                    <a:lstStyle/>
                    <a:p>
                      <a:pPr lvl="0" algn="ctr">
                        <a:buNone/>
                      </a:pPr>
                      <a:endParaRPr lang="en-US" sz="1200" dirty="0">
                        <a:latin typeface="Courier New"/>
                      </a:endParaRPr>
                    </a:p>
                  </a:txBody>
                  <a:tcPr/>
                </a:tc>
                <a:extLst>
                  <a:ext uri="{0D108BD9-81ED-4DB2-BD59-A6C34878D82A}">
                    <a16:rowId xmlns:a16="http://schemas.microsoft.com/office/drawing/2014/main" val="1455548914"/>
                  </a:ext>
                </a:extLst>
              </a:tr>
              <a:tr h="184980">
                <a:tc>
                  <a:txBody>
                    <a:bodyPr/>
                    <a:lstStyle/>
                    <a:p>
                      <a:pPr algn="ctr"/>
                      <a:r>
                        <a:rPr lang="en-US" sz="1200" dirty="0">
                          <a:latin typeface="Courier New"/>
                        </a:rPr>
                        <a:t>2</a:t>
                      </a:r>
                      <a:endParaRPr lang="en-US" sz="1200" dirty="0" err="1">
                        <a:latin typeface="Courier New"/>
                      </a:endParaRPr>
                    </a:p>
                  </a:txBody>
                  <a:tcPr/>
                </a:tc>
                <a:tc>
                  <a:txBody>
                    <a:bodyPr/>
                    <a:lstStyle/>
                    <a:p>
                      <a:pPr lvl="0" algn="ctr">
                        <a:buNone/>
                      </a:pPr>
                      <a:endParaRPr lang="en-US" sz="1200" dirty="0">
                        <a:latin typeface="Courier New"/>
                      </a:endParaRPr>
                    </a:p>
                  </a:txBody>
                  <a:tcPr/>
                </a:tc>
                <a:tc>
                  <a:txBody>
                    <a:bodyPr/>
                    <a:lstStyle/>
                    <a:p>
                      <a:pPr lvl="0" algn="ctr">
                        <a:buNone/>
                      </a:pPr>
                      <a:endParaRPr lang="en-US" sz="1200" dirty="0">
                        <a:latin typeface="Courier New"/>
                      </a:endParaRPr>
                    </a:p>
                  </a:txBody>
                  <a:tcPr/>
                </a:tc>
                <a:tc>
                  <a:txBody>
                    <a:bodyPr/>
                    <a:lstStyle/>
                    <a:p>
                      <a:pPr lvl="0" algn="ctr">
                        <a:buNone/>
                      </a:pPr>
                      <a:endParaRPr lang="en-US" sz="1200" dirty="0">
                        <a:latin typeface="Courier New"/>
                      </a:endParaRPr>
                    </a:p>
                  </a:txBody>
                  <a:tcPr/>
                </a:tc>
                <a:extLst>
                  <a:ext uri="{0D108BD9-81ED-4DB2-BD59-A6C34878D82A}">
                    <a16:rowId xmlns:a16="http://schemas.microsoft.com/office/drawing/2014/main" val="1422571421"/>
                  </a:ext>
                </a:extLst>
              </a:tr>
              <a:tr h="184980">
                <a:tc>
                  <a:txBody>
                    <a:bodyPr/>
                    <a:lstStyle/>
                    <a:p>
                      <a:pPr algn="ctr"/>
                      <a:r>
                        <a:rPr lang="en-US" sz="1200" dirty="0">
                          <a:latin typeface="Courier New"/>
                        </a:rPr>
                        <a:t>3</a:t>
                      </a:r>
                      <a:endParaRPr lang="en-US" sz="1200" dirty="0" err="1">
                        <a:latin typeface="Courier New"/>
                      </a:endParaRPr>
                    </a:p>
                  </a:txBody>
                  <a:tcPr/>
                </a:tc>
                <a:tc>
                  <a:txBody>
                    <a:bodyPr/>
                    <a:lstStyle/>
                    <a:p>
                      <a:pPr lvl="0" algn="ctr">
                        <a:buNone/>
                      </a:pPr>
                      <a:endParaRPr lang="en-US" sz="1200" dirty="0">
                        <a:latin typeface="Courier New"/>
                      </a:endParaRPr>
                    </a:p>
                  </a:txBody>
                  <a:tcPr/>
                </a:tc>
                <a:tc>
                  <a:txBody>
                    <a:bodyPr/>
                    <a:lstStyle/>
                    <a:p>
                      <a:pPr lvl="0" algn="ctr">
                        <a:buNone/>
                      </a:pPr>
                      <a:endParaRPr lang="en-US" sz="1200" dirty="0">
                        <a:latin typeface="Courier New"/>
                      </a:endParaRPr>
                    </a:p>
                  </a:txBody>
                  <a:tcPr/>
                </a:tc>
                <a:tc>
                  <a:txBody>
                    <a:bodyPr/>
                    <a:lstStyle/>
                    <a:p>
                      <a:pPr lvl="0" algn="ctr">
                        <a:buNone/>
                      </a:pPr>
                      <a:endParaRPr lang="en-US" sz="1200" dirty="0">
                        <a:latin typeface="Courier New"/>
                      </a:endParaRPr>
                    </a:p>
                  </a:txBody>
                  <a:tcPr/>
                </a:tc>
                <a:extLst>
                  <a:ext uri="{0D108BD9-81ED-4DB2-BD59-A6C34878D82A}">
                    <a16:rowId xmlns:a16="http://schemas.microsoft.com/office/drawing/2014/main" val="2533791750"/>
                  </a:ext>
                </a:extLst>
              </a:tr>
              <a:tr h="184980">
                <a:tc>
                  <a:txBody>
                    <a:bodyPr/>
                    <a:lstStyle/>
                    <a:p>
                      <a:pPr algn="ctr"/>
                      <a:r>
                        <a:rPr lang="en-US" sz="1200" dirty="0">
                          <a:latin typeface="Courier New"/>
                        </a:rPr>
                        <a:t>4</a:t>
                      </a:r>
                      <a:endParaRPr lang="en-US" sz="1200" dirty="0" err="1">
                        <a:latin typeface="Courier New"/>
                      </a:endParaRPr>
                    </a:p>
                  </a:txBody>
                  <a:tcPr/>
                </a:tc>
                <a:tc>
                  <a:txBody>
                    <a:bodyPr/>
                    <a:lstStyle/>
                    <a:p>
                      <a:pPr lvl="0" algn="ctr">
                        <a:buNone/>
                      </a:pPr>
                      <a:endParaRPr lang="en-US" sz="1200" dirty="0">
                        <a:latin typeface="Courier New"/>
                      </a:endParaRPr>
                    </a:p>
                  </a:txBody>
                  <a:tcPr/>
                </a:tc>
                <a:tc>
                  <a:txBody>
                    <a:bodyPr/>
                    <a:lstStyle/>
                    <a:p>
                      <a:pPr lvl="0" algn="ctr">
                        <a:buNone/>
                      </a:pPr>
                      <a:endParaRPr lang="en-US" sz="1200" dirty="0">
                        <a:latin typeface="Courier New"/>
                      </a:endParaRPr>
                    </a:p>
                  </a:txBody>
                  <a:tcPr/>
                </a:tc>
                <a:tc>
                  <a:txBody>
                    <a:bodyPr/>
                    <a:lstStyle/>
                    <a:p>
                      <a:pPr lvl="0" algn="ctr">
                        <a:buNone/>
                      </a:pPr>
                      <a:endParaRPr lang="en-US" sz="1200" dirty="0">
                        <a:latin typeface="Courier New"/>
                      </a:endParaRPr>
                    </a:p>
                  </a:txBody>
                  <a:tcPr/>
                </a:tc>
                <a:extLst>
                  <a:ext uri="{0D108BD9-81ED-4DB2-BD59-A6C34878D82A}">
                    <a16:rowId xmlns:a16="http://schemas.microsoft.com/office/drawing/2014/main" val="258681845"/>
                  </a:ext>
                </a:extLst>
              </a:tr>
              <a:tr h="184980">
                <a:tc>
                  <a:txBody>
                    <a:bodyPr/>
                    <a:lstStyle/>
                    <a:p>
                      <a:pPr algn="ctr"/>
                      <a:r>
                        <a:rPr lang="en-US" sz="1200" dirty="0">
                          <a:latin typeface="Courier New"/>
                        </a:rPr>
                        <a:t>5</a:t>
                      </a:r>
                      <a:endParaRPr lang="en-US" sz="1200" dirty="0" err="1">
                        <a:latin typeface="Courier New"/>
                      </a:endParaRPr>
                    </a:p>
                  </a:txBody>
                  <a:tcPr/>
                </a:tc>
                <a:tc>
                  <a:txBody>
                    <a:bodyPr/>
                    <a:lstStyle/>
                    <a:p>
                      <a:pPr lvl="0" algn="ctr">
                        <a:buNone/>
                      </a:pPr>
                      <a:endParaRPr lang="en-US" sz="1200" dirty="0">
                        <a:latin typeface="Courier New"/>
                      </a:endParaRPr>
                    </a:p>
                  </a:txBody>
                  <a:tcPr/>
                </a:tc>
                <a:tc>
                  <a:txBody>
                    <a:bodyPr/>
                    <a:lstStyle/>
                    <a:p>
                      <a:pPr lvl="0" algn="ctr">
                        <a:buNone/>
                      </a:pPr>
                      <a:endParaRPr lang="en-US" sz="1200" dirty="0">
                        <a:latin typeface="Courier New"/>
                      </a:endParaRPr>
                    </a:p>
                  </a:txBody>
                  <a:tcPr/>
                </a:tc>
                <a:tc>
                  <a:txBody>
                    <a:bodyPr/>
                    <a:lstStyle/>
                    <a:p>
                      <a:pPr lvl="0" algn="ctr">
                        <a:buNone/>
                      </a:pPr>
                      <a:endParaRPr lang="en-US" sz="1200" dirty="0">
                        <a:latin typeface="Courier New"/>
                      </a:endParaRPr>
                    </a:p>
                  </a:txBody>
                  <a:tcPr/>
                </a:tc>
                <a:extLst>
                  <a:ext uri="{0D108BD9-81ED-4DB2-BD59-A6C34878D82A}">
                    <a16:rowId xmlns:a16="http://schemas.microsoft.com/office/drawing/2014/main" val="3403941772"/>
                  </a:ext>
                </a:extLst>
              </a:tr>
            </a:tbl>
          </a:graphicData>
        </a:graphic>
      </p:graphicFrame>
      <p:graphicFrame>
        <p:nvGraphicFramePr>
          <p:cNvPr id="19" name="Table 18">
            <a:extLst>
              <a:ext uri="{FF2B5EF4-FFF2-40B4-BE49-F238E27FC236}">
                <a16:creationId xmlns:a16="http://schemas.microsoft.com/office/drawing/2014/main" id="{4D3D9A91-7010-5A12-F4B2-4364924E0888}"/>
              </a:ext>
            </a:extLst>
          </p:cNvPr>
          <p:cNvGraphicFramePr>
            <a:graphicFrameLocks noGrp="1"/>
          </p:cNvGraphicFramePr>
          <p:nvPr/>
        </p:nvGraphicFramePr>
        <p:xfrm>
          <a:off x="10116552" y="3368842"/>
          <a:ext cx="1614227" cy="1097280"/>
        </p:xfrm>
        <a:graphic>
          <a:graphicData uri="http://schemas.openxmlformats.org/drawingml/2006/table">
            <a:tbl>
              <a:tblPr firstRow="1" bandRow="1">
                <a:tableStyleId>{5940675A-B579-460E-94D1-54222C63F5DA}</a:tableStyleId>
              </a:tblPr>
              <a:tblGrid>
                <a:gridCol w="467278">
                  <a:extLst>
                    <a:ext uri="{9D8B030D-6E8A-4147-A177-3AD203B41FA5}">
                      <a16:colId xmlns:a16="http://schemas.microsoft.com/office/drawing/2014/main" val="4141603458"/>
                    </a:ext>
                  </a:extLst>
                </a:gridCol>
                <a:gridCol w="541618">
                  <a:extLst>
                    <a:ext uri="{9D8B030D-6E8A-4147-A177-3AD203B41FA5}">
                      <a16:colId xmlns:a16="http://schemas.microsoft.com/office/drawing/2014/main" val="4160728081"/>
                    </a:ext>
                  </a:extLst>
                </a:gridCol>
                <a:gridCol w="605331">
                  <a:extLst>
                    <a:ext uri="{9D8B030D-6E8A-4147-A177-3AD203B41FA5}">
                      <a16:colId xmlns:a16="http://schemas.microsoft.com/office/drawing/2014/main" val="3408778751"/>
                    </a:ext>
                  </a:extLst>
                </a:gridCol>
              </a:tblGrid>
              <a:tr h="171790">
                <a:tc>
                  <a:txBody>
                    <a:bodyPr/>
                    <a:lstStyle/>
                    <a:p>
                      <a:pPr algn="ctr"/>
                      <a:r>
                        <a:rPr lang="en-US" sz="1200" dirty="0">
                          <a:latin typeface="Arial"/>
                        </a:rPr>
                        <a:t>F0</a:t>
                      </a:r>
                    </a:p>
                  </a:txBody>
                  <a:tcPr/>
                </a:tc>
                <a:tc>
                  <a:txBody>
                    <a:bodyPr/>
                    <a:lstStyle/>
                    <a:p>
                      <a:pPr lvl="0" algn="ctr">
                        <a:buNone/>
                      </a:pPr>
                      <a:r>
                        <a:rPr lang="en-US" sz="1200" dirty="0">
                          <a:latin typeface="Arial"/>
                        </a:rPr>
                        <a:t>10</a:t>
                      </a:r>
                    </a:p>
                  </a:txBody>
                  <a:tcPr/>
                </a:tc>
                <a:tc>
                  <a:txBody>
                    <a:bodyPr/>
                    <a:lstStyle/>
                    <a:p>
                      <a:pPr lvl="0" algn="ctr">
                        <a:buNone/>
                      </a:pPr>
                      <a:endParaRPr lang="en-US" sz="1200" dirty="0">
                        <a:latin typeface="Arial"/>
                      </a:endParaRPr>
                    </a:p>
                  </a:txBody>
                  <a:tcPr/>
                </a:tc>
                <a:extLst>
                  <a:ext uri="{0D108BD9-81ED-4DB2-BD59-A6C34878D82A}">
                    <a16:rowId xmlns:a16="http://schemas.microsoft.com/office/drawing/2014/main" val="187687787"/>
                  </a:ext>
                </a:extLst>
              </a:tr>
              <a:tr h="171790">
                <a:tc>
                  <a:txBody>
                    <a:bodyPr/>
                    <a:lstStyle/>
                    <a:p>
                      <a:pPr algn="ctr"/>
                      <a:r>
                        <a:rPr lang="en-US" sz="1200" dirty="0">
                          <a:latin typeface="Arial"/>
                        </a:rPr>
                        <a:t>F1</a:t>
                      </a:r>
                      <a:endParaRPr lang="en-US" sz="1200" dirty="0" err="1">
                        <a:latin typeface="Arial"/>
                      </a:endParaRPr>
                    </a:p>
                  </a:txBody>
                  <a:tcPr/>
                </a:tc>
                <a:tc>
                  <a:txBody>
                    <a:bodyPr/>
                    <a:lstStyle/>
                    <a:p>
                      <a:pPr lvl="0" algn="ctr">
                        <a:buNone/>
                      </a:pPr>
                      <a:r>
                        <a:rPr lang="en-US" sz="1200" dirty="0">
                          <a:latin typeface="Arial"/>
                        </a:rPr>
                        <a:t>0</a:t>
                      </a:r>
                    </a:p>
                  </a:txBody>
                  <a:tcPr/>
                </a:tc>
                <a:tc>
                  <a:txBody>
                    <a:bodyPr/>
                    <a:lstStyle/>
                    <a:p>
                      <a:pPr lvl="0" algn="ctr">
                        <a:buNone/>
                      </a:pPr>
                      <a:r>
                        <a:rPr lang="en-US" sz="1200" dirty="0">
                          <a:latin typeface="Arial"/>
                        </a:rPr>
                        <a:t>ROB0</a:t>
                      </a:r>
                    </a:p>
                  </a:txBody>
                  <a:tcPr/>
                </a:tc>
                <a:extLst>
                  <a:ext uri="{0D108BD9-81ED-4DB2-BD59-A6C34878D82A}">
                    <a16:rowId xmlns:a16="http://schemas.microsoft.com/office/drawing/2014/main" val="1177376357"/>
                  </a:ext>
                </a:extLst>
              </a:tr>
              <a:tr h="171790">
                <a:tc>
                  <a:txBody>
                    <a:bodyPr/>
                    <a:lstStyle/>
                    <a:p>
                      <a:pPr algn="ctr"/>
                      <a:r>
                        <a:rPr lang="en-US" sz="1200" dirty="0">
                          <a:latin typeface="Arial"/>
                        </a:rPr>
                        <a:t>F2</a:t>
                      </a:r>
                      <a:endParaRPr lang="en-US" sz="1200" dirty="0" err="1">
                        <a:latin typeface="Arial"/>
                      </a:endParaRPr>
                    </a:p>
                  </a:txBody>
                  <a:tcPr/>
                </a:tc>
                <a:tc>
                  <a:txBody>
                    <a:bodyPr/>
                    <a:lstStyle/>
                    <a:p>
                      <a:pPr lvl="0" algn="ctr">
                        <a:buNone/>
                      </a:pPr>
                      <a:r>
                        <a:rPr lang="en-US" sz="1200" dirty="0">
                          <a:latin typeface="Arial"/>
                        </a:rPr>
                        <a:t>0</a:t>
                      </a:r>
                    </a:p>
                  </a:txBody>
                  <a:tcPr/>
                </a:tc>
                <a:tc>
                  <a:txBody>
                    <a:bodyPr/>
                    <a:lstStyle/>
                    <a:p>
                      <a:pPr lvl="0" algn="ctr">
                        <a:buNone/>
                      </a:pPr>
                      <a:endParaRPr lang="en-US" sz="1200" dirty="0">
                        <a:latin typeface="Arial"/>
                      </a:endParaRPr>
                    </a:p>
                  </a:txBody>
                  <a:tcPr/>
                </a:tc>
                <a:extLst>
                  <a:ext uri="{0D108BD9-81ED-4DB2-BD59-A6C34878D82A}">
                    <a16:rowId xmlns:a16="http://schemas.microsoft.com/office/drawing/2014/main" val="3954083347"/>
                  </a:ext>
                </a:extLst>
              </a:tr>
              <a:tr h="171790">
                <a:tc>
                  <a:txBody>
                    <a:bodyPr/>
                    <a:lstStyle/>
                    <a:p>
                      <a:pPr algn="ctr"/>
                      <a:r>
                        <a:rPr lang="en-US" sz="1200" dirty="0">
                          <a:latin typeface="Arial"/>
                        </a:rPr>
                        <a:t>T0</a:t>
                      </a:r>
                      <a:endParaRPr lang="en-US" sz="1200" dirty="0" err="1">
                        <a:latin typeface="Arial"/>
                      </a:endParaRPr>
                    </a:p>
                  </a:txBody>
                  <a:tcPr/>
                </a:tc>
                <a:tc>
                  <a:txBody>
                    <a:bodyPr/>
                    <a:lstStyle/>
                    <a:p>
                      <a:pPr lvl="0" algn="ctr">
                        <a:buNone/>
                      </a:pPr>
                      <a:r>
                        <a:rPr lang="en-US" sz="1200" dirty="0">
                          <a:latin typeface="Arial"/>
                        </a:rPr>
                        <a:t>8</a:t>
                      </a:r>
                    </a:p>
                  </a:txBody>
                  <a:tcPr/>
                </a:tc>
                <a:tc>
                  <a:txBody>
                    <a:bodyPr/>
                    <a:lstStyle/>
                    <a:p>
                      <a:pPr lvl="0" algn="ctr">
                        <a:buNone/>
                      </a:pPr>
                      <a:endParaRPr lang="en-US" sz="1200" dirty="0">
                        <a:latin typeface="Arial"/>
                      </a:endParaRPr>
                    </a:p>
                  </a:txBody>
                  <a:tcPr/>
                </a:tc>
                <a:extLst>
                  <a:ext uri="{0D108BD9-81ED-4DB2-BD59-A6C34878D82A}">
                    <a16:rowId xmlns:a16="http://schemas.microsoft.com/office/drawing/2014/main" val="566660208"/>
                  </a:ext>
                </a:extLst>
              </a:tr>
            </a:tbl>
          </a:graphicData>
        </a:graphic>
      </p:graphicFrame>
      <p:graphicFrame>
        <p:nvGraphicFramePr>
          <p:cNvPr id="20" name="Table 19">
            <a:extLst>
              <a:ext uri="{FF2B5EF4-FFF2-40B4-BE49-F238E27FC236}">
                <a16:creationId xmlns:a16="http://schemas.microsoft.com/office/drawing/2014/main" id="{CD9EA5E1-7FA8-C591-7235-D4C35D2A5EA4}"/>
              </a:ext>
            </a:extLst>
          </p:cNvPr>
          <p:cNvGraphicFramePr>
            <a:graphicFrameLocks noGrp="1"/>
          </p:cNvGraphicFramePr>
          <p:nvPr/>
        </p:nvGraphicFramePr>
        <p:xfrm>
          <a:off x="6473390" y="4191481"/>
          <a:ext cx="2707104" cy="822960"/>
        </p:xfrm>
        <a:graphic>
          <a:graphicData uri="http://schemas.openxmlformats.org/drawingml/2006/table">
            <a:tbl>
              <a:tblPr firstRow="1" bandRow="1">
                <a:tableStyleId>{5940675A-B579-460E-94D1-54222C63F5DA}</a:tableStyleId>
              </a:tblPr>
              <a:tblGrid>
                <a:gridCol w="676776">
                  <a:extLst>
                    <a:ext uri="{9D8B030D-6E8A-4147-A177-3AD203B41FA5}">
                      <a16:colId xmlns:a16="http://schemas.microsoft.com/office/drawing/2014/main" val="3195577250"/>
                    </a:ext>
                  </a:extLst>
                </a:gridCol>
                <a:gridCol w="676776">
                  <a:extLst>
                    <a:ext uri="{9D8B030D-6E8A-4147-A177-3AD203B41FA5}">
                      <a16:colId xmlns:a16="http://schemas.microsoft.com/office/drawing/2014/main" val="4188564357"/>
                    </a:ext>
                  </a:extLst>
                </a:gridCol>
                <a:gridCol w="676776">
                  <a:extLst>
                    <a:ext uri="{9D8B030D-6E8A-4147-A177-3AD203B41FA5}">
                      <a16:colId xmlns:a16="http://schemas.microsoft.com/office/drawing/2014/main" val="1616240692"/>
                    </a:ext>
                  </a:extLst>
                </a:gridCol>
                <a:gridCol w="676776">
                  <a:extLst>
                    <a:ext uri="{9D8B030D-6E8A-4147-A177-3AD203B41FA5}">
                      <a16:colId xmlns:a16="http://schemas.microsoft.com/office/drawing/2014/main" val="1103167206"/>
                    </a:ext>
                  </a:extLst>
                </a:gridCol>
              </a:tblGrid>
              <a:tr h="123546">
                <a:tc>
                  <a:txBody>
                    <a:bodyPr/>
                    <a:lstStyle/>
                    <a:p>
                      <a:pPr algn="ctr"/>
                      <a:endParaRPr lang="en-US" sz="1200" dirty="0">
                        <a:latin typeface="Arial"/>
                      </a:endParaRPr>
                    </a:p>
                  </a:txBody>
                  <a:tcPr/>
                </a:tc>
                <a:tc>
                  <a:txBody>
                    <a:bodyPr/>
                    <a:lstStyle/>
                    <a:p>
                      <a:pPr lvl="0" algn="ctr">
                        <a:buNone/>
                      </a:pPr>
                      <a:endParaRPr lang="en-US" sz="1200" dirty="0">
                        <a:latin typeface="Arial"/>
                      </a:endParaRPr>
                    </a:p>
                  </a:txBody>
                  <a:tcPr/>
                </a:tc>
                <a:tc>
                  <a:txBody>
                    <a:bodyPr/>
                    <a:lstStyle/>
                    <a:p>
                      <a:pPr lvl="0" algn="ctr">
                        <a:buNone/>
                      </a:pPr>
                      <a:endParaRPr lang="en-US" sz="1200" dirty="0">
                        <a:latin typeface="Arial"/>
                      </a:endParaRPr>
                    </a:p>
                  </a:txBody>
                  <a:tcPr/>
                </a:tc>
                <a:tc>
                  <a:txBody>
                    <a:bodyPr/>
                    <a:lstStyle/>
                    <a:p>
                      <a:pPr lvl="0" algn="ctr">
                        <a:buNone/>
                      </a:pPr>
                      <a:endParaRPr lang="en-US" sz="1200" dirty="0">
                        <a:latin typeface="Arial"/>
                      </a:endParaRPr>
                    </a:p>
                  </a:txBody>
                  <a:tcPr/>
                </a:tc>
                <a:extLst>
                  <a:ext uri="{0D108BD9-81ED-4DB2-BD59-A6C34878D82A}">
                    <a16:rowId xmlns:a16="http://schemas.microsoft.com/office/drawing/2014/main" val="3558929166"/>
                  </a:ext>
                </a:extLst>
              </a:tr>
              <a:tr h="123546">
                <a:tc>
                  <a:txBody>
                    <a:bodyPr/>
                    <a:lstStyle/>
                    <a:p>
                      <a:pPr algn="ctr"/>
                      <a:endParaRPr lang="en-US" sz="1200" dirty="0" err="1">
                        <a:latin typeface="Arial"/>
                      </a:endParaRPr>
                    </a:p>
                  </a:txBody>
                  <a:tcPr/>
                </a:tc>
                <a:tc>
                  <a:txBody>
                    <a:bodyPr/>
                    <a:lstStyle/>
                    <a:p>
                      <a:pPr lvl="0" algn="ctr">
                        <a:buNone/>
                      </a:pPr>
                      <a:endParaRPr lang="en-US" sz="1200" dirty="0">
                        <a:latin typeface="Arial"/>
                      </a:endParaRPr>
                    </a:p>
                  </a:txBody>
                  <a:tcPr/>
                </a:tc>
                <a:tc>
                  <a:txBody>
                    <a:bodyPr/>
                    <a:lstStyle/>
                    <a:p>
                      <a:pPr lvl="0" algn="ctr">
                        <a:buNone/>
                      </a:pPr>
                      <a:endParaRPr lang="en-US" sz="1200" dirty="0">
                        <a:latin typeface="Arial"/>
                      </a:endParaRPr>
                    </a:p>
                  </a:txBody>
                  <a:tcPr/>
                </a:tc>
                <a:tc>
                  <a:txBody>
                    <a:bodyPr/>
                    <a:lstStyle/>
                    <a:p>
                      <a:pPr lvl="0" algn="ctr">
                        <a:buNone/>
                      </a:pPr>
                      <a:endParaRPr lang="en-US" sz="1200" dirty="0">
                        <a:latin typeface="Arial"/>
                      </a:endParaRPr>
                    </a:p>
                  </a:txBody>
                  <a:tcPr/>
                </a:tc>
                <a:extLst>
                  <a:ext uri="{0D108BD9-81ED-4DB2-BD59-A6C34878D82A}">
                    <a16:rowId xmlns:a16="http://schemas.microsoft.com/office/drawing/2014/main" val="2748695123"/>
                  </a:ext>
                </a:extLst>
              </a:tr>
              <a:tr h="123546">
                <a:tc>
                  <a:txBody>
                    <a:bodyPr/>
                    <a:lstStyle/>
                    <a:p>
                      <a:pPr algn="ctr"/>
                      <a:endParaRPr lang="en-US" sz="1200" dirty="0" err="1">
                        <a:latin typeface="Arial"/>
                      </a:endParaRPr>
                    </a:p>
                  </a:txBody>
                  <a:tcPr/>
                </a:tc>
                <a:tc>
                  <a:txBody>
                    <a:bodyPr/>
                    <a:lstStyle/>
                    <a:p>
                      <a:pPr lvl="0" algn="ctr">
                        <a:buNone/>
                      </a:pPr>
                      <a:endParaRPr lang="en-US" sz="1200" dirty="0">
                        <a:latin typeface="Arial"/>
                      </a:endParaRPr>
                    </a:p>
                  </a:txBody>
                  <a:tcPr/>
                </a:tc>
                <a:tc>
                  <a:txBody>
                    <a:bodyPr/>
                    <a:lstStyle/>
                    <a:p>
                      <a:pPr lvl="0" algn="ctr">
                        <a:buNone/>
                      </a:pPr>
                      <a:endParaRPr lang="en-US" sz="1200" dirty="0">
                        <a:latin typeface="Arial"/>
                      </a:endParaRPr>
                    </a:p>
                  </a:txBody>
                  <a:tcPr/>
                </a:tc>
                <a:tc>
                  <a:txBody>
                    <a:bodyPr/>
                    <a:lstStyle/>
                    <a:p>
                      <a:pPr lvl="0" algn="ctr">
                        <a:buNone/>
                      </a:pPr>
                      <a:endParaRPr lang="en-US" sz="1200" dirty="0">
                        <a:latin typeface="Arial"/>
                      </a:endParaRPr>
                    </a:p>
                  </a:txBody>
                  <a:tcPr/>
                </a:tc>
                <a:extLst>
                  <a:ext uri="{0D108BD9-81ED-4DB2-BD59-A6C34878D82A}">
                    <a16:rowId xmlns:a16="http://schemas.microsoft.com/office/drawing/2014/main" val="2981881640"/>
                  </a:ext>
                </a:extLst>
              </a:tr>
            </a:tbl>
          </a:graphicData>
        </a:graphic>
      </p:graphicFrame>
      <p:sp>
        <p:nvSpPr>
          <p:cNvPr id="21" name="TextBox 20">
            <a:extLst>
              <a:ext uri="{FF2B5EF4-FFF2-40B4-BE49-F238E27FC236}">
                <a16:creationId xmlns:a16="http://schemas.microsoft.com/office/drawing/2014/main" id="{EFD99773-B974-558D-04C8-CD3156D6F1AC}"/>
              </a:ext>
            </a:extLst>
          </p:cNvPr>
          <p:cNvSpPr txBox="1"/>
          <p:nvPr/>
        </p:nvSpPr>
        <p:spPr>
          <a:xfrm>
            <a:off x="3196461" y="5567504"/>
            <a:ext cx="2511845" cy="369332"/>
          </a:xfrm>
          <a:prstGeom prst="rect">
            <a:avLst/>
          </a:prstGeom>
          <a:noFill/>
          <a:ln w="12700">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t>FP ALU</a:t>
            </a:r>
          </a:p>
        </p:txBody>
      </p:sp>
      <p:sp>
        <p:nvSpPr>
          <p:cNvPr id="22" name="TextBox 21">
            <a:extLst>
              <a:ext uri="{FF2B5EF4-FFF2-40B4-BE49-F238E27FC236}">
                <a16:creationId xmlns:a16="http://schemas.microsoft.com/office/drawing/2014/main" id="{F2E02B0A-BB81-23B6-07C4-CCCFEE285639}"/>
              </a:ext>
            </a:extLst>
          </p:cNvPr>
          <p:cNvSpPr txBox="1"/>
          <p:nvPr/>
        </p:nvSpPr>
        <p:spPr>
          <a:xfrm>
            <a:off x="6615434" y="5567504"/>
            <a:ext cx="2511845" cy="369332"/>
          </a:xfrm>
          <a:prstGeom prst="rect">
            <a:avLst/>
          </a:prstGeom>
          <a:noFill/>
          <a:ln w="12700">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t>Int ALU</a:t>
            </a:r>
          </a:p>
        </p:txBody>
      </p:sp>
      <p:sp>
        <p:nvSpPr>
          <p:cNvPr id="23" name="TextBox 22">
            <a:extLst>
              <a:ext uri="{FF2B5EF4-FFF2-40B4-BE49-F238E27FC236}">
                <a16:creationId xmlns:a16="http://schemas.microsoft.com/office/drawing/2014/main" id="{95309FE2-7B44-303A-1BAB-823E4A388D58}"/>
              </a:ext>
            </a:extLst>
          </p:cNvPr>
          <p:cNvSpPr txBox="1"/>
          <p:nvPr/>
        </p:nvSpPr>
        <p:spPr>
          <a:xfrm>
            <a:off x="870355" y="5627662"/>
            <a:ext cx="1599451" cy="369332"/>
          </a:xfrm>
          <a:prstGeom prst="rect">
            <a:avLst/>
          </a:prstGeom>
          <a:noFill/>
          <a:ln w="12700">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t>Memory Unit</a:t>
            </a:r>
          </a:p>
        </p:txBody>
      </p:sp>
      <p:cxnSp>
        <p:nvCxnSpPr>
          <p:cNvPr id="27" name="Straight Arrow Connector 26">
            <a:extLst>
              <a:ext uri="{FF2B5EF4-FFF2-40B4-BE49-F238E27FC236}">
                <a16:creationId xmlns:a16="http://schemas.microsoft.com/office/drawing/2014/main" id="{91373C8E-2D5C-DF36-5455-E69460CC9C54}"/>
              </a:ext>
            </a:extLst>
          </p:cNvPr>
          <p:cNvCxnSpPr/>
          <p:nvPr/>
        </p:nvCxnSpPr>
        <p:spPr>
          <a:xfrm flipV="1">
            <a:off x="5138829" y="2588383"/>
            <a:ext cx="2005" cy="790073"/>
          </a:xfrm>
          <a:prstGeom prst="straightConnector1">
            <a:avLst/>
          </a:prstGeom>
          <a:ln w="28575">
            <a:solidFill>
              <a:srgbClr val="C00000"/>
            </a:solidFill>
          </a:ln>
        </p:spPr>
        <p:style>
          <a:lnRef idx="1">
            <a:schemeClr val="dk1"/>
          </a:lnRef>
          <a:fillRef idx="0">
            <a:schemeClr val="dk1"/>
          </a:fillRef>
          <a:effectRef idx="0">
            <a:schemeClr val="dk1"/>
          </a:effectRef>
          <a:fontRef idx="minor">
            <a:schemeClr val="tx1"/>
          </a:fontRef>
        </p:style>
      </p:cxnSp>
      <p:cxnSp>
        <p:nvCxnSpPr>
          <p:cNvPr id="28" name="Straight Arrow Connector 27">
            <a:extLst>
              <a:ext uri="{FF2B5EF4-FFF2-40B4-BE49-F238E27FC236}">
                <a16:creationId xmlns:a16="http://schemas.microsoft.com/office/drawing/2014/main" id="{E71EB6C7-DEDF-A138-CECA-AB2C447F4417}"/>
              </a:ext>
            </a:extLst>
          </p:cNvPr>
          <p:cNvCxnSpPr/>
          <p:nvPr/>
        </p:nvCxnSpPr>
        <p:spPr>
          <a:xfrm flipH="1">
            <a:off x="1805896" y="3370533"/>
            <a:ext cx="3334945" cy="10341"/>
          </a:xfrm>
          <a:prstGeom prst="straightConnector1">
            <a:avLst/>
          </a:prstGeom>
          <a:ln w="28575">
            <a:solidFill>
              <a:srgbClr val="C00000"/>
            </a:solidFill>
          </a:ln>
        </p:spPr>
        <p:style>
          <a:lnRef idx="1">
            <a:schemeClr val="dk1"/>
          </a:lnRef>
          <a:fillRef idx="0">
            <a:schemeClr val="dk1"/>
          </a:fillRef>
          <a:effectRef idx="0">
            <a:schemeClr val="dk1"/>
          </a:effectRef>
          <a:fontRef idx="minor">
            <a:schemeClr val="tx1"/>
          </a:fontRef>
        </p:style>
      </p:cxnSp>
      <p:cxnSp>
        <p:nvCxnSpPr>
          <p:cNvPr id="29" name="Straight Arrow Connector 28">
            <a:extLst>
              <a:ext uri="{FF2B5EF4-FFF2-40B4-BE49-F238E27FC236}">
                <a16:creationId xmlns:a16="http://schemas.microsoft.com/office/drawing/2014/main" id="{E697CC2B-A022-A65E-1B45-0D8F5530DBBE}"/>
              </a:ext>
            </a:extLst>
          </p:cNvPr>
          <p:cNvCxnSpPr/>
          <p:nvPr/>
        </p:nvCxnSpPr>
        <p:spPr>
          <a:xfrm>
            <a:off x="1813918" y="3379714"/>
            <a:ext cx="10026" cy="461210"/>
          </a:xfrm>
          <a:prstGeom prst="straightConnector1">
            <a:avLst/>
          </a:prstGeom>
          <a:ln w="28575">
            <a:solidFill>
              <a:srgbClr val="C00000"/>
            </a:solidFill>
            <a:tailEnd type="triangle"/>
          </a:ln>
        </p:spPr>
        <p:style>
          <a:lnRef idx="1">
            <a:schemeClr val="dk1"/>
          </a:lnRef>
          <a:fillRef idx="0">
            <a:schemeClr val="dk1"/>
          </a:fillRef>
          <a:effectRef idx="0">
            <a:schemeClr val="dk1"/>
          </a:effectRef>
          <a:fontRef idx="minor">
            <a:schemeClr val="tx1"/>
          </a:fontRef>
        </p:style>
      </p:cxnSp>
      <p:cxnSp>
        <p:nvCxnSpPr>
          <p:cNvPr id="30" name="Straight Arrow Connector 29">
            <a:extLst>
              <a:ext uri="{FF2B5EF4-FFF2-40B4-BE49-F238E27FC236}">
                <a16:creationId xmlns:a16="http://schemas.microsoft.com/office/drawing/2014/main" id="{DAB68E36-ECE6-18C2-6015-EBE3C39921AC}"/>
              </a:ext>
            </a:extLst>
          </p:cNvPr>
          <p:cNvCxnSpPr>
            <a:cxnSpLocks/>
          </p:cNvCxnSpPr>
          <p:nvPr/>
        </p:nvCxnSpPr>
        <p:spPr>
          <a:xfrm>
            <a:off x="5384131" y="2596816"/>
            <a:ext cx="10026" cy="1243262"/>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31" name="Straight Arrow Connector 30">
            <a:extLst>
              <a:ext uri="{FF2B5EF4-FFF2-40B4-BE49-F238E27FC236}">
                <a16:creationId xmlns:a16="http://schemas.microsoft.com/office/drawing/2014/main" id="{55FDCA4C-AF58-933E-005D-CE9CF3E8DBB7}"/>
              </a:ext>
            </a:extLst>
          </p:cNvPr>
          <p:cNvCxnSpPr>
            <a:cxnSpLocks/>
          </p:cNvCxnSpPr>
          <p:nvPr/>
        </p:nvCxnSpPr>
        <p:spPr>
          <a:xfrm>
            <a:off x="6607341" y="2576763"/>
            <a:ext cx="10026" cy="1243262"/>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34" name="Straight Arrow Connector 33">
            <a:extLst>
              <a:ext uri="{FF2B5EF4-FFF2-40B4-BE49-F238E27FC236}">
                <a16:creationId xmlns:a16="http://schemas.microsoft.com/office/drawing/2014/main" id="{0170A9FA-DBB1-58F3-FA1D-F83C917798D4}"/>
              </a:ext>
            </a:extLst>
          </p:cNvPr>
          <p:cNvCxnSpPr/>
          <p:nvPr/>
        </p:nvCxnSpPr>
        <p:spPr>
          <a:xfrm>
            <a:off x="5674895" y="3168315"/>
            <a:ext cx="4411578" cy="10026"/>
          </a:xfrm>
          <a:prstGeom prst="straightConnector1">
            <a:avLst/>
          </a:prstGeom>
          <a:ln w="28575"/>
        </p:spPr>
        <p:style>
          <a:lnRef idx="1">
            <a:schemeClr val="dk1"/>
          </a:lnRef>
          <a:fillRef idx="0">
            <a:schemeClr val="dk1"/>
          </a:fillRef>
          <a:effectRef idx="0">
            <a:schemeClr val="dk1"/>
          </a:effectRef>
          <a:fontRef idx="minor">
            <a:schemeClr val="tx1"/>
          </a:fontRef>
        </p:style>
      </p:cxnSp>
      <p:cxnSp>
        <p:nvCxnSpPr>
          <p:cNvPr id="35" name="Straight Arrow Connector 34">
            <a:extLst>
              <a:ext uri="{FF2B5EF4-FFF2-40B4-BE49-F238E27FC236}">
                <a16:creationId xmlns:a16="http://schemas.microsoft.com/office/drawing/2014/main" id="{F15B88C0-39E4-C7F3-56B8-7FE1CE7CE1C4}"/>
              </a:ext>
            </a:extLst>
          </p:cNvPr>
          <p:cNvCxnSpPr>
            <a:cxnSpLocks/>
          </p:cNvCxnSpPr>
          <p:nvPr/>
        </p:nvCxnSpPr>
        <p:spPr>
          <a:xfrm>
            <a:off x="5684919" y="3168316"/>
            <a:ext cx="10026" cy="641683"/>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36" name="Straight Arrow Connector 35">
            <a:extLst>
              <a:ext uri="{FF2B5EF4-FFF2-40B4-BE49-F238E27FC236}">
                <a16:creationId xmlns:a16="http://schemas.microsoft.com/office/drawing/2014/main" id="{8E13D72F-0868-D61D-719B-E84B46D450F6}"/>
              </a:ext>
            </a:extLst>
          </p:cNvPr>
          <p:cNvCxnSpPr>
            <a:cxnSpLocks/>
          </p:cNvCxnSpPr>
          <p:nvPr/>
        </p:nvCxnSpPr>
        <p:spPr>
          <a:xfrm>
            <a:off x="6827918" y="3168316"/>
            <a:ext cx="10026" cy="641683"/>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37" name="Straight Arrow Connector 36">
            <a:extLst>
              <a:ext uri="{FF2B5EF4-FFF2-40B4-BE49-F238E27FC236}">
                <a16:creationId xmlns:a16="http://schemas.microsoft.com/office/drawing/2014/main" id="{F09552F7-C2BB-E2E5-1EE6-2F21ACEF952E}"/>
              </a:ext>
            </a:extLst>
          </p:cNvPr>
          <p:cNvCxnSpPr/>
          <p:nvPr/>
        </p:nvCxnSpPr>
        <p:spPr>
          <a:xfrm>
            <a:off x="7339263" y="1333500"/>
            <a:ext cx="1032710" cy="10026"/>
          </a:xfrm>
          <a:prstGeom prst="straightConnector1">
            <a:avLst/>
          </a:prstGeom>
          <a:ln w="28575">
            <a:solidFill>
              <a:srgbClr val="C00000"/>
            </a:solidFill>
            <a:tailEnd type="triangle"/>
          </a:ln>
        </p:spPr>
        <p:style>
          <a:lnRef idx="1">
            <a:schemeClr val="dk1"/>
          </a:lnRef>
          <a:fillRef idx="0">
            <a:schemeClr val="dk1"/>
          </a:fillRef>
          <a:effectRef idx="0">
            <a:schemeClr val="dk1"/>
          </a:effectRef>
          <a:fontRef idx="minor">
            <a:schemeClr val="tx1"/>
          </a:fontRef>
        </p:style>
      </p:cxnSp>
      <p:cxnSp>
        <p:nvCxnSpPr>
          <p:cNvPr id="38" name="Straight Arrow Connector 37">
            <a:extLst>
              <a:ext uri="{FF2B5EF4-FFF2-40B4-BE49-F238E27FC236}">
                <a16:creationId xmlns:a16="http://schemas.microsoft.com/office/drawing/2014/main" id="{145916CD-96A4-53D5-F426-0C5AECE70D62}"/>
              </a:ext>
            </a:extLst>
          </p:cNvPr>
          <p:cNvCxnSpPr>
            <a:cxnSpLocks/>
          </p:cNvCxnSpPr>
          <p:nvPr/>
        </p:nvCxnSpPr>
        <p:spPr>
          <a:xfrm>
            <a:off x="10527631" y="2115552"/>
            <a:ext cx="10026" cy="872289"/>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39" name="Straight Arrow Connector 38">
            <a:extLst>
              <a:ext uri="{FF2B5EF4-FFF2-40B4-BE49-F238E27FC236}">
                <a16:creationId xmlns:a16="http://schemas.microsoft.com/office/drawing/2014/main" id="{A5FE56AF-E667-1931-008E-BA7EC16EE6FB}"/>
              </a:ext>
            </a:extLst>
          </p:cNvPr>
          <p:cNvCxnSpPr>
            <a:cxnSpLocks/>
          </p:cNvCxnSpPr>
          <p:nvPr/>
        </p:nvCxnSpPr>
        <p:spPr>
          <a:xfrm>
            <a:off x="4351418" y="5033211"/>
            <a:ext cx="10026" cy="531394"/>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41" name="Straight Arrow Connector 40">
            <a:extLst>
              <a:ext uri="{FF2B5EF4-FFF2-40B4-BE49-F238E27FC236}">
                <a16:creationId xmlns:a16="http://schemas.microsoft.com/office/drawing/2014/main" id="{22F33899-9750-5130-3F5E-64E71A3FF2F1}"/>
              </a:ext>
            </a:extLst>
          </p:cNvPr>
          <p:cNvCxnSpPr/>
          <p:nvPr/>
        </p:nvCxnSpPr>
        <p:spPr>
          <a:xfrm>
            <a:off x="1654342" y="5364079"/>
            <a:ext cx="10026" cy="220578"/>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42" name="Straight Arrow Connector 41">
            <a:extLst>
              <a:ext uri="{FF2B5EF4-FFF2-40B4-BE49-F238E27FC236}">
                <a16:creationId xmlns:a16="http://schemas.microsoft.com/office/drawing/2014/main" id="{2B23F645-02D3-8961-B496-D61CAE99E008}"/>
              </a:ext>
            </a:extLst>
          </p:cNvPr>
          <p:cNvCxnSpPr>
            <a:cxnSpLocks/>
          </p:cNvCxnSpPr>
          <p:nvPr/>
        </p:nvCxnSpPr>
        <p:spPr>
          <a:xfrm>
            <a:off x="7770391" y="5013158"/>
            <a:ext cx="10026" cy="531394"/>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43" name="Straight Arrow Connector 42">
            <a:extLst>
              <a:ext uri="{FF2B5EF4-FFF2-40B4-BE49-F238E27FC236}">
                <a16:creationId xmlns:a16="http://schemas.microsoft.com/office/drawing/2014/main" id="{E44D4F67-9634-C02A-5207-20E6D559DEAD}"/>
              </a:ext>
            </a:extLst>
          </p:cNvPr>
          <p:cNvCxnSpPr>
            <a:cxnSpLocks/>
          </p:cNvCxnSpPr>
          <p:nvPr/>
        </p:nvCxnSpPr>
        <p:spPr>
          <a:xfrm flipH="1">
            <a:off x="1704469" y="6005762"/>
            <a:ext cx="0" cy="310815"/>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44" name="Straight Arrow Connector 43">
            <a:extLst>
              <a:ext uri="{FF2B5EF4-FFF2-40B4-BE49-F238E27FC236}">
                <a16:creationId xmlns:a16="http://schemas.microsoft.com/office/drawing/2014/main" id="{0FF0A395-FC4A-AFD8-B609-FF6DE1EFB470}"/>
              </a:ext>
            </a:extLst>
          </p:cNvPr>
          <p:cNvCxnSpPr>
            <a:cxnSpLocks/>
          </p:cNvCxnSpPr>
          <p:nvPr/>
        </p:nvCxnSpPr>
        <p:spPr>
          <a:xfrm flipH="1">
            <a:off x="4481758" y="5935577"/>
            <a:ext cx="0" cy="310815"/>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45" name="Straight Arrow Connector 44">
            <a:extLst>
              <a:ext uri="{FF2B5EF4-FFF2-40B4-BE49-F238E27FC236}">
                <a16:creationId xmlns:a16="http://schemas.microsoft.com/office/drawing/2014/main" id="{A087CC33-8A0B-0E5E-2F8E-2BEB243649CC}"/>
              </a:ext>
            </a:extLst>
          </p:cNvPr>
          <p:cNvCxnSpPr>
            <a:cxnSpLocks/>
          </p:cNvCxnSpPr>
          <p:nvPr/>
        </p:nvCxnSpPr>
        <p:spPr>
          <a:xfrm flipH="1">
            <a:off x="7870652" y="5935577"/>
            <a:ext cx="0" cy="310815"/>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46" name="Straight Arrow Connector 45">
            <a:extLst>
              <a:ext uri="{FF2B5EF4-FFF2-40B4-BE49-F238E27FC236}">
                <a16:creationId xmlns:a16="http://schemas.microsoft.com/office/drawing/2014/main" id="{CD917FCE-6C8A-8316-576D-A8D8D6DA7C5E}"/>
              </a:ext>
            </a:extLst>
          </p:cNvPr>
          <p:cNvCxnSpPr/>
          <p:nvPr/>
        </p:nvCxnSpPr>
        <p:spPr>
          <a:xfrm>
            <a:off x="9795710" y="3429000"/>
            <a:ext cx="40105" cy="2887578"/>
          </a:xfrm>
          <a:prstGeom prst="straightConnector1">
            <a:avLst/>
          </a:prstGeom>
          <a:ln w="28575"/>
        </p:spPr>
        <p:style>
          <a:lnRef idx="1">
            <a:schemeClr val="dk1"/>
          </a:lnRef>
          <a:fillRef idx="0">
            <a:schemeClr val="dk1"/>
          </a:fillRef>
          <a:effectRef idx="0">
            <a:schemeClr val="dk1"/>
          </a:effectRef>
          <a:fontRef idx="minor">
            <a:schemeClr val="tx1"/>
          </a:fontRef>
        </p:style>
      </p:cxnSp>
      <p:cxnSp>
        <p:nvCxnSpPr>
          <p:cNvPr id="47" name="Straight Arrow Connector 46">
            <a:extLst>
              <a:ext uri="{FF2B5EF4-FFF2-40B4-BE49-F238E27FC236}">
                <a16:creationId xmlns:a16="http://schemas.microsoft.com/office/drawing/2014/main" id="{C11589B4-58F2-8CEB-09CC-509A3ECEBE0A}"/>
              </a:ext>
            </a:extLst>
          </p:cNvPr>
          <p:cNvCxnSpPr/>
          <p:nvPr/>
        </p:nvCxnSpPr>
        <p:spPr>
          <a:xfrm>
            <a:off x="5805236" y="3418974"/>
            <a:ext cx="4000500" cy="20052"/>
          </a:xfrm>
          <a:prstGeom prst="straightConnector1">
            <a:avLst/>
          </a:prstGeom>
          <a:ln w="28575"/>
        </p:spPr>
        <p:style>
          <a:lnRef idx="1">
            <a:schemeClr val="dk1"/>
          </a:lnRef>
          <a:fillRef idx="0">
            <a:schemeClr val="dk1"/>
          </a:fillRef>
          <a:effectRef idx="0">
            <a:schemeClr val="dk1"/>
          </a:effectRef>
          <a:fontRef idx="minor">
            <a:schemeClr val="tx1"/>
          </a:fontRef>
        </p:style>
      </p:cxnSp>
      <p:cxnSp>
        <p:nvCxnSpPr>
          <p:cNvPr id="48" name="Straight Arrow Connector 47">
            <a:extLst>
              <a:ext uri="{FF2B5EF4-FFF2-40B4-BE49-F238E27FC236}">
                <a16:creationId xmlns:a16="http://schemas.microsoft.com/office/drawing/2014/main" id="{0C8C5139-42C9-73CD-F0C9-BEC117F63BCD}"/>
              </a:ext>
            </a:extLst>
          </p:cNvPr>
          <p:cNvCxnSpPr>
            <a:cxnSpLocks/>
          </p:cNvCxnSpPr>
          <p:nvPr/>
        </p:nvCxnSpPr>
        <p:spPr>
          <a:xfrm>
            <a:off x="5815257" y="3408945"/>
            <a:ext cx="10026" cy="421104"/>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49" name="Straight Arrow Connector 48">
            <a:extLst>
              <a:ext uri="{FF2B5EF4-FFF2-40B4-BE49-F238E27FC236}">
                <a16:creationId xmlns:a16="http://schemas.microsoft.com/office/drawing/2014/main" id="{659A91B3-0CEE-4442-6E7A-0A42B328B798}"/>
              </a:ext>
            </a:extLst>
          </p:cNvPr>
          <p:cNvCxnSpPr>
            <a:cxnSpLocks/>
          </p:cNvCxnSpPr>
          <p:nvPr/>
        </p:nvCxnSpPr>
        <p:spPr>
          <a:xfrm>
            <a:off x="9133967" y="3418971"/>
            <a:ext cx="10026" cy="421104"/>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51" name="Straight Arrow Connector 50">
            <a:extLst>
              <a:ext uri="{FF2B5EF4-FFF2-40B4-BE49-F238E27FC236}">
                <a16:creationId xmlns:a16="http://schemas.microsoft.com/office/drawing/2014/main" id="{6E98272B-87B9-7F7A-9C82-94F107E6A8E5}"/>
              </a:ext>
            </a:extLst>
          </p:cNvPr>
          <p:cNvCxnSpPr/>
          <p:nvPr/>
        </p:nvCxnSpPr>
        <p:spPr>
          <a:xfrm>
            <a:off x="521368" y="250657"/>
            <a:ext cx="10026" cy="5464342"/>
          </a:xfrm>
          <a:prstGeom prst="straightConnector1">
            <a:avLst/>
          </a:prstGeom>
          <a:ln w="28575"/>
        </p:spPr>
        <p:style>
          <a:lnRef idx="1">
            <a:schemeClr val="dk1"/>
          </a:lnRef>
          <a:fillRef idx="0">
            <a:schemeClr val="dk1"/>
          </a:fillRef>
          <a:effectRef idx="0">
            <a:schemeClr val="dk1"/>
          </a:effectRef>
          <a:fontRef idx="minor">
            <a:schemeClr val="tx1"/>
          </a:fontRef>
        </p:style>
      </p:cxnSp>
      <p:cxnSp>
        <p:nvCxnSpPr>
          <p:cNvPr id="52" name="Straight Arrow Connector 51">
            <a:extLst>
              <a:ext uri="{FF2B5EF4-FFF2-40B4-BE49-F238E27FC236}">
                <a16:creationId xmlns:a16="http://schemas.microsoft.com/office/drawing/2014/main" id="{138CF18A-BFE1-E0C0-3EF9-0780BFFAC121}"/>
              </a:ext>
            </a:extLst>
          </p:cNvPr>
          <p:cNvCxnSpPr/>
          <p:nvPr/>
        </p:nvCxnSpPr>
        <p:spPr>
          <a:xfrm>
            <a:off x="531394" y="5704973"/>
            <a:ext cx="310815" cy="1002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54" name="TextBox 53">
            <a:extLst>
              <a:ext uri="{FF2B5EF4-FFF2-40B4-BE49-F238E27FC236}">
                <a16:creationId xmlns:a16="http://schemas.microsoft.com/office/drawing/2014/main" id="{43F1945A-E8A4-269F-A0E7-0D571F47A9C4}"/>
              </a:ext>
            </a:extLst>
          </p:cNvPr>
          <p:cNvSpPr txBox="1"/>
          <p:nvPr/>
        </p:nvSpPr>
        <p:spPr>
          <a:xfrm>
            <a:off x="1754605" y="3328737"/>
            <a:ext cx="274320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dirty="0">
                <a:latin typeface="Arial"/>
                <a:cs typeface="Arial"/>
              </a:rPr>
              <a:t>loads</a:t>
            </a:r>
          </a:p>
        </p:txBody>
      </p:sp>
      <p:sp>
        <p:nvSpPr>
          <p:cNvPr id="55" name="TextBox 54">
            <a:extLst>
              <a:ext uri="{FF2B5EF4-FFF2-40B4-BE49-F238E27FC236}">
                <a16:creationId xmlns:a16="http://schemas.microsoft.com/office/drawing/2014/main" id="{4AB24CE3-D18A-35CA-023D-0429932D5BDE}"/>
              </a:ext>
            </a:extLst>
          </p:cNvPr>
          <p:cNvSpPr txBox="1"/>
          <p:nvPr/>
        </p:nvSpPr>
        <p:spPr>
          <a:xfrm>
            <a:off x="10477499" y="2175710"/>
            <a:ext cx="2743200"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dirty="0">
                <a:latin typeface="Arial"/>
                <a:cs typeface="Arial"/>
              </a:rPr>
              <a:t>inst. </a:t>
            </a:r>
          </a:p>
          <a:p>
            <a:r>
              <a:rPr lang="en-US" sz="1400" dirty="0">
                <a:latin typeface="Arial"/>
                <a:cs typeface="Arial"/>
              </a:rPr>
              <a:t>commit</a:t>
            </a:r>
          </a:p>
        </p:txBody>
      </p:sp>
      <p:sp>
        <p:nvSpPr>
          <p:cNvPr id="56" name="TextBox 55">
            <a:extLst>
              <a:ext uri="{FF2B5EF4-FFF2-40B4-BE49-F238E27FC236}">
                <a16:creationId xmlns:a16="http://schemas.microsoft.com/office/drawing/2014/main" id="{A948DBBA-0399-394F-50A5-7FDD8099FCB2}"/>
              </a:ext>
            </a:extLst>
          </p:cNvPr>
          <p:cNvSpPr txBox="1"/>
          <p:nvPr/>
        </p:nvSpPr>
        <p:spPr>
          <a:xfrm>
            <a:off x="5454315" y="2596815"/>
            <a:ext cx="274320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dirty="0" err="1">
                <a:latin typeface="Arial"/>
                <a:cs typeface="Arial"/>
              </a:rPr>
              <a:t>Op.+ROB</a:t>
            </a:r>
            <a:r>
              <a:rPr lang="en-US" sz="1400" dirty="0">
                <a:latin typeface="Arial"/>
                <a:cs typeface="Arial"/>
              </a:rPr>
              <a:t>#</a:t>
            </a:r>
          </a:p>
        </p:txBody>
      </p:sp>
      <p:sp>
        <p:nvSpPr>
          <p:cNvPr id="57" name="TextBox 56">
            <a:extLst>
              <a:ext uri="{FF2B5EF4-FFF2-40B4-BE49-F238E27FC236}">
                <a16:creationId xmlns:a16="http://schemas.microsoft.com/office/drawing/2014/main" id="{7F3686F4-3974-D9B3-91C5-B91D4034A16C}"/>
              </a:ext>
            </a:extLst>
          </p:cNvPr>
          <p:cNvSpPr txBox="1"/>
          <p:nvPr/>
        </p:nvSpPr>
        <p:spPr>
          <a:xfrm>
            <a:off x="8161420" y="3138236"/>
            <a:ext cx="274320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dirty="0">
                <a:latin typeface="Arial"/>
                <a:cs typeface="Arial"/>
              </a:rPr>
              <a:t>operands</a:t>
            </a:r>
          </a:p>
        </p:txBody>
      </p:sp>
      <p:cxnSp>
        <p:nvCxnSpPr>
          <p:cNvPr id="2" name="Conector recto de flecha 1">
            <a:extLst>
              <a:ext uri="{FF2B5EF4-FFF2-40B4-BE49-F238E27FC236}">
                <a16:creationId xmlns:a16="http://schemas.microsoft.com/office/drawing/2014/main" id="{6DCB5167-616A-651F-C870-35A629FED583}"/>
              </a:ext>
            </a:extLst>
          </p:cNvPr>
          <p:cNvCxnSpPr/>
          <p:nvPr/>
        </p:nvCxnSpPr>
        <p:spPr>
          <a:xfrm>
            <a:off x="521368" y="260684"/>
            <a:ext cx="7840578" cy="10026"/>
          </a:xfrm>
          <a:prstGeom prst="straightConnector1">
            <a:avLst/>
          </a:prstGeom>
          <a:ln w="28575"/>
        </p:spPr>
        <p:style>
          <a:lnRef idx="1">
            <a:schemeClr val="dk1"/>
          </a:lnRef>
          <a:fillRef idx="0">
            <a:schemeClr val="dk1"/>
          </a:fillRef>
          <a:effectRef idx="0">
            <a:schemeClr val="dk1"/>
          </a:effectRef>
          <a:fontRef idx="minor">
            <a:schemeClr val="tx1"/>
          </a:fontRef>
        </p:style>
      </p:cxnSp>
      <p:cxnSp>
        <p:nvCxnSpPr>
          <p:cNvPr id="5" name="Conector recto de flecha 4">
            <a:extLst>
              <a:ext uri="{FF2B5EF4-FFF2-40B4-BE49-F238E27FC236}">
                <a16:creationId xmlns:a16="http://schemas.microsoft.com/office/drawing/2014/main" id="{151BAD85-5615-9CCD-8920-450BF350120D}"/>
              </a:ext>
            </a:extLst>
          </p:cNvPr>
          <p:cNvCxnSpPr/>
          <p:nvPr/>
        </p:nvCxnSpPr>
        <p:spPr>
          <a:xfrm>
            <a:off x="11901236" y="521368"/>
            <a:ext cx="50131" cy="5714999"/>
          </a:xfrm>
          <a:prstGeom prst="straightConnector1">
            <a:avLst/>
          </a:prstGeom>
          <a:ln w="28575"/>
        </p:spPr>
        <p:style>
          <a:lnRef idx="1">
            <a:schemeClr val="dk1"/>
          </a:lnRef>
          <a:fillRef idx="0">
            <a:schemeClr val="dk1"/>
          </a:fillRef>
          <a:effectRef idx="0">
            <a:schemeClr val="dk1"/>
          </a:effectRef>
          <a:fontRef idx="minor">
            <a:schemeClr val="tx1"/>
          </a:fontRef>
        </p:style>
      </p:cxnSp>
      <p:cxnSp>
        <p:nvCxnSpPr>
          <p:cNvPr id="8" name="Conector recto de flecha 7">
            <a:extLst>
              <a:ext uri="{FF2B5EF4-FFF2-40B4-BE49-F238E27FC236}">
                <a16:creationId xmlns:a16="http://schemas.microsoft.com/office/drawing/2014/main" id="{E5331A0F-9414-3F2E-2FE3-2570BA06ADD0}"/>
              </a:ext>
            </a:extLst>
          </p:cNvPr>
          <p:cNvCxnSpPr/>
          <p:nvPr/>
        </p:nvCxnSpPr>
        <p:spPr>
          <a:xfrm flipH="1">
            <a:off x="10928923" y="531395"/>
            <a:ext cx="982097" cy="84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14" name="TextBox 52">
            <a:extLst>
              <a:ext uri="{FF2B5EF4-FFF2-40B4-BE49-F238E27FC236}">
                <a16:creationId xmlns:a16="http://schemas.microsoft.com/office/drawing/2014/main" id="{360C5A02-7279-8497-4FC7-409B7663E16E}"/>
              </a:ext>
            </a:extLst>
          </p:cNvPr>
          <p:cNvSpPr txBox="1"/>
          <p:nvPr/>
        </p:nvSpPr>
        <p:spPr>
          <a:xfrm>
            <a:off x="11290598" y="5774915"/>
            <a:ext cx="778523"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dirty="0">
                <a:latin typeface="Arial"/>
                <a:cs typeface="Arial"/>
              </a:rPr>
              <a:t>results</a:t>
            </a:r>
          </a:p>
        </p:txBody>
      </p:sp>
      <p:cxnSp>
        <p:nvCxnSpPr>
          <p:cNvPr id="24" name="Straight Arrow Connector 23">
            <a:extLst>
              <a:ext uri="{FF2B5EF4-FFF2-40B4-BE49-F238E27FC236}">
                <a16:creationId xmlns:a16="http://schemas.microsoft.com/office/drawing/2014/main" id="{856280A8-4564-77B9-A7D6-D6EB40187E2D}"/>
              </a:ext>
            </a:extLst>
          </p:cNvPr>
          <p:cNvCxnSpPr/>
          <p:nvPr/>
        </p:nvCxnSpPr>
        <p:spPr>
          <a:xfrm>
            <a:off x="521368" y="4020552"/>
            <a:ext cx="421105" cy="1002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26" name="TextBox 25">
            <a:extLst>
              <a:ext uri="{FF2B5EF4-FFF2-40B4-BE49-F238E27FC236}">
                <a16:creationId xmlns:a16="http://schemas.microsoft.com/office/drawing/2014/main" id="{5AA8758A-DF69-7D29-3665-BDA883A29717}"/>
              </a:ext>
            </a:extLst>
          </p:cNvPr>
          <p:cNvSpPr txBox="1"/>
          <p:nvPr/>
        </p:nvSpPr>
        <p:spPr>
          <a:xfrm>
            <a:off x="232175" y="5655568"/>
            <a:ext cx="686719"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dirty="0">
                <a:latin typeface="Arial"/>
                <a:cs typeface="Arial"/>
              </a:rPr>
              <a:t>stores</a:t>
            </a:r>
          </a:p>
        </p:txBody>
      </p:sp>
      <p:sp>
        <p:nvSpPr>
          <p:cNvPr id="4" name="TextBox 3">
            <a:extLst>
              <a:ext uri="{FF2B5EF4-FFF2-40B4-BE49-F238E27FC236}">
                <a16:creationId xmlns:a16="http://schemas.microsoft.com/office/drawing/2014/main" id="{127B1BA1-BB65-8E23-B267-DE581437B979}"/>
              </a:ext>
            </a:extLst>
          </p:cNvPr>
          <p:cNvSpPr txBox="1"/>
          <p:nvPr/>
        </p:nvSpPr>
        <p:spPr>
          <a:xfrm>
            <a:off x="1806307" y="3121203"/>
            <a:ext cx="1255922" cy="2462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00" err="1">
                <a:latin typeface="Courier New"/>
                <a:cs typeface="Courier New"/>
              </a:rPr>
              <a:t>flw</a:t>
            </a:r>
            <a:r>
              <a:rPr lang="en-US" sz="1000" dirty="0">
                <a:latin typeface="Courier New"/>
                <a:cs typeface="Courier New"/>
              </a:rPr>
              <a:t> f1, -4(t0)</a:t>
            </a:r>
            <a:endParaRPr lang="en-US" sz="1000" dirty="0"/>
          </a:p>
        </p:txBody>
      </p:sp>
      <p:sp>
        <p:nvSpPr>
          <p:cNvPr id="25" name="TextBox 24">
            <a:extLst>
              <a:ext uri="{FF2B5EF4-FFF2-40B4-BE49-F238E27FC236}">
                <a16:creationId xmlns:a16="http://schemas.microsoft.com/office/drawing/2014/main" id="{A31F5007-125E-294B-CCDB-2A2D6C2D9981}"/>
              </a:ext>
            </a:extLst>
          </p:cNvPr>
          <p:cNvSpPr txBox="1"/>
          <p:nvPr/>
        </p:nvSpPr>
        <p:spPr>
          <a:xfrm>
            <a:off x="7138930" y="363557"/>
            <a:ext cx="2743200" cy="2462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00" err="1">
                <a:latin typeface="Courier New"/>
                <a:cs typeface="Courier New"/>
              </a:rPr>
              <a:t>flw</a:t>
            </a:r>
            <a:r>
              <a:rPr lang="en-US" sz="1000" dirty="0">
                <a:latin typeface="Courier New"/>
                <a:cs typeface="Courier New"/>
              </a:rPr>
              <a:t> f1, -4(t0)</a:t>
            </a:r>
            <a:endParaRPr lang="en-US" sz="1000" dirty="0"/>
          </a:p>
        </p:txBody>
      </p:sp>
    </p:spTree>
    <p:extLst>
      <p:ext uri="{BB962C8B-B14F-4D97-AF65-F5344CB8AC3E}">
        <p14:creationId xmlns:p14="http://schemas.microsoft.com/office/powerpoint/2010/main" val="105539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B0AC98-7DE9-E9B5-9819-402D634CD718}"/>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035644A-BDAC-9538-A53A-21DDF5E9867C}"/>
              </a:ext>
            </a:extLst>
          </p:cNvPr>
          <p:cNvSpPr>
            <a:spLocks noGrp="1"/>
          </p:cNvSpPr>
          <p:nvPr>
            <p:ph idx="1"/>
          </p:nvPr>
        </p:nvSpPr>
        <p:spPr>
          <a:xfrm>
            <a:off x="747963" y="583446"/>
            <a:ext cx="3557337" cy="2754618"/>
          </a:xfrm>
        </p:spPr>
        <p:txBody>
          <a:bodyPr vert="horz" lIns="91440" tIns="45720" rIns="91440" bIns="45720" rtlCol="0" anchor="t">
            <a:normAutofit/>
          </a:bodyPr>
          <a:lstStyle/>
          <a:p>
            <a:pPr marL="0" indent="0">
              <a:buNone/>
            </a:pPr>
            <a:r>
              <a:rPr lang="en-US" dirty="0"/>
              <a:t>Cycle 2</a:t>
            </a:r>
          </a:p>
          <a:p>
            <a:pPr marL="0" indent="0">
              <a:buNone/>
            </a:pPr>
            <a:r>
              <a:rPr lang="en-US" sz="1600" dirty="0"/>
              <a:t>The first load is sent to the Memory Unit and its result will be available in the next cycle.</a:t>
            </a:r>
          </a:p>
          <a:p>
            <a:pPr marL="0" indent="0">
              <a:buNone/>
            </a:pPr>
            <a:r>
              <a:rPr lang="en-US" sz="1600" dirty="0"/>
              <a:t>Meanwhile, the first  FMUL is sent to the ROB and the first available RS where it will wait for its operands (F1/ROB0)</a:t>
            </a:r>
          </a:p>
          <a:p>
            <a:pPr marL="0" indent="0">
              <a:buNone/>
            </a:pPr>
            <a:endParaRPr lang="en-US" dirty="0"/>
          </a:p>
          <a:p>
            <a:pPr marL="0" indent="0">
              <a:buNone/>
            </a:pPr>
            <a:endParaRPr lang="en-US" dirty="0"/>
          </a:p>
          <a:p>
            <a:pPr marL="0" indent="0">
              <a:buNone/>
            </a:pPr>
            <a:endParaRPr lang="en-US" dirty="0"/>
          </a:p>
        </p:txBody>
      </p:sp>
      <p:sp>
        <p:nvSpPr>
          <p:cNvPr id="6" name="TextBox 5">
            <a:extLst>
              <a:ext uri="{FF2B5EF4-FFF2-40B4-BE49-F238E27FC236}">
                <a16:creationId xmlns:a16="http://schemas.microsoft.com/office/drawing/2014/main" id="{F8327565-08D0-D417-7773-98516815D241}"/>
              </a:ext>
            </a:extLst>
          </p:cNvPr>
          <p:cNvSpPr txBox="1"/>
          <p:nvPr/>
        </p:nvSpPr>
        <p:spPr>
          <a:xfrm>
            <a:off x="4810698" y="584425"/>
            <a:ext cx="2511845" cy="369332"/>
          </a:xfrm>
          <a:prstGeom prst="rect">
            <a:avLst/>
          </a:prstGeom>
          <a:noFill/>
          <a:ln w="12700">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t>Inst. Queue.</a:t>
            </a:r>
            <a:endParaRPr lang="en-US"/>
          </a:p>
        </p:txBody>
      </p:sp>
      <p:sp>
        <p:nvSpPr>
          <p:cNvPr id="7" name="TextBox 6">
            <a:extLst>
              <a:ext uri="{FF2B5EF4-FFF2-40B4-BE49-F238E27FC236}">
                <a16:creationId xmlns:a16="http://schemas.microsoft.com/office/drawing/2014/main" id="{BC33F7C4-0C8A-1D39-242D-83E290C29AE3}"/>
              </a:ext>
            </a:extLst>
          </p:cNvPr>
          <p:cNvSpPr txBox="1"/>
          <p:nvPr/>
        </p:nvSpPr>
        <p:spPr>
          <a:xfrm>
            <a:off x="8382629" y="97126"/>
            <a:ext cx="2511845" cy="369332"/>
          </a:xfrm>
          <a:prstGeom prst="rect">
            <a:avLst/>
          </a:prstGeom>
          <a:noFill/>
          <a:ln w="12700">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t>Reorder Buffer</a:t>
            </a:r>
          </a:p>
        </p:txBody>
      </p:sp>
      <p:sp>
        <p:nvSpPr>
          <p:cNvPr id="9" name="TextBox 8">
            <a:extLst>
              <a:ext uri="{FF2B5EF4-FFF2-40B4-BE49-F238E27FC236}">
                <a16:creationId xmlns:a16="http://schemas.microsoft.com/office/drawing/2014/main" id="{6F3EEC3E-BDC0-1786-B200-3D17AFFE61A1}"/>
              </a:ext>
            </a:extLst>
          </p:cNvPr>
          <p:cNvSpPr txBox="1"/>
          <p:nvPr/>
        </p:nvSpPr>
        <p:spPr>
          <a:xfrm>
            <a:off x="10095438" y="2984703"/>
            <a:ext cx="1631945" cy="369332"/>
          </a:xfrm>
          <a:prstGeom prst="rect">
            <a:avLst/>
          </a:prstGeom>
          <a:noFill/>
          <a:ln w="12700">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t>Registers</a:t>
            </a:r>
          </a:p>
        </p:txBody>
      </p:sp>
      <p:sp>
        <p:nvSpPr>
          <p:cNvPr id="10" name="TextBox 9">
            <a:extLst>
              <a:ext uri="{FF2B5EF4-FFF2-40B4-BE49-F238E27FC236}">
                <a16:creationId xmlns:a16="http://schemas.microsoft.com/office/drawing/2014/main" id="{037C7A00-C6AD-9927-71E7-6B6B4C7E5E4D}"/>
              </a:ext>
            </a:extLst>
          </p:cNvPr>
          <p:cNvSpPr txBox="1"/>
          <p:nvPr/>
        </p:nvSpPr>
        <p:spPr>
          <a:xfrm>
            <a:off x="991543" y="3867020"/>
            <a:ext cx="1358819" cy="369332"/>
          </a:xfrm>
          <a:prstGeom prst="rect">
            <a:avLst/>
          </a:prstGeom>
          <a:noFill/>
          <a:ln w="12700">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t>Load Buffer</a:t>
            </a:r>
          </a:p>
        </p:txBody>
      </p:sp>
      <p:sp>
        <p:nvSpPr>
          <p:cNvPr id="11" name="TextBox 10">
            <a:extLst>
              <a:ext uri="{FF2B5EF4-FFF2-40B4-BE49-F238E27FC236}">
                <a16:creationId xmlns:a16="http://schemas.microsoft.com/office/drawing/2014/main" id="{60C658C7-1A7C-63EF-43AD-4BF695850A30}"/>
              </a:ext>
            </a:extLst>
          </p:cNvPr>
          <p:cNvSpPr txBox="1"/>
          <p:nvPr/>
        </p:nvSpPr>
        <p:spPr>
          <a:xfrm>
            <a:off x="2986782" y="3836941"/>
            <a:ext cx="2912896" cy="369332"/>
          </a:xfrm>
          <a:prstGeom prst="rect">
            <a:avLst/>
          </a:prstGeom>
          <a:noFill/>
          <a:ln w="12700">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t> Reservation Station (FP)</a:t>
            </a:r>
          </a:p>
        </p:txBody>
      </p:sp>
      <p:sp>
        <p:nvSpPr>
          <p:cNvPr id="12" name="TextBox 11">
            <a:extLst>
              <a:ext uri="{FF2B5EF4-FFF2-40B4-BE49-F238E27FC236}">
                <a16:creationId xmlns:a16="http://schemas.microsoft.com/office/drawing/2014/main" id="{E7CB17C3-7E27-5D52-3FCE-DC5553F0E7C4}"/>
              </a:ext>
            </a:extLst>
          </p:cNvPr>
          <p:cNvSpPr txBox="1"/>
          <p:nvPr/>
        </p:nvSpPr>
        <p:spPr>
          <a:xfrm>
            <a:off x="6475939" y="3816888"/>
            <a:ext cx="2722397" cy="369332"/>
          </a:xfrm>
          <a:prstGeom prst="rect">
            <a:avLst/>
          </a:prstGeom>
          <a:noFill/>
          <a:ln w="12700">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t>Reservation Station (Int)</a:t>
            </a:r>
          </a:p>
        </p:txBody>
      </p:sp>
      <p:sp>
        <p:nvSpPr>
          <p:cNvPr id="13" name="Arrow: Left-Right 12">
            <a:extLst>
              <a:ext uri="{FF2B5EF4-FFF2-40B4-BE49-F238E27FC236}">
                <a16:creationId xmlns:a16="http://schemas.microsoft.com/office/drawing/2014/main" id="{2D7AB005-1CF3-6AB7-1683-3191058456AE}"/>
              </a:ext>
            </a:extLst>
          </p:cNvPr>
          <p:cNvSpPr/>
          <p:nvPr/>
        </p:nvSpPr>
        <p:spPr>
          <a:xfrm>
            <a:off x="300789" y="6167033"/>
            <a:ext cx="11794933" cy="560625"/>
          </a:xfrm>
          <a:prstGeom prst="leftRightArrow">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Common Data Bus</a:t>
            </a:r>
          </a:p>
        </p:txBody>
      </p:sp>
      <p:graphicFrame>
        <p:nvGraphicFramePr>
          <p:cNvPr id="15" name="Table 14">
            <a:extLst>
              <a:ext uri="{FF2B5EF4-FFF2-40B4-BE49-F238E27FC236}">
                <a16:creationId xmlns:a16="http://schemas.microsoft.com/office/drawing/2014/main" id="{DA6EA841-339D-A510-1D38-C5E15D42BEBB}"/>
              </a:ext>
            </a:extLst>
          </p:cNvPr>
          <p:cNvGraphicFramePr>
            <a:graphicFrameLocks noGrp="1"/>
          </p:cNvGraphicFramePr>
          <p:nvPr>
            <p:extLst>
              <p:ext uri="{D42A27DB-BD31-4B8C-83A1-F6EECF244321}">
                <p14:modId xmlns:p14="http://schemas.microsoft.com/office/powerpoint/2010/main" val="2919901896"/>
              </p:ext>
            </p:extLst>
          </p:nvPr>
        </p:nvGraphicFramePr>
        <p:xfrm>
          <a:off x="988996" y="4261665"/>
          <a:ext cx="1353552" cy="1097280"/>
        </p:xfrm>
        <a:graphic>
          <a:graphicData uri="http://schemas.openxmlformats.org/drawingml/2006/table">
            <a:tbl>
              <a:tblPr firstRow="1" bandRow="1">
                <a:tableStyleId>{5940675A-B579-460E-94D1-54222C63F5DA}</a:tableStyleId>
              </a:tblPr>
              <a:tblGrid>
                <a:gridCol w="676776">
                  <a:extLst>
                    <a:ext uri="{9D8B030D-6E8A-4147-A177-3AD203B41FA5}">
                      <a16:colId xmlns:a16="http://schemas.microsoft.com/office/drawing/2014/main" val="2447277747"/>
                    </a:ext>
                  </a:extLst>
                </a:gridCol>
                <a:gridCol w="676776">
                  <a:extLst>
                    <a:ext uri="{9D8B030D-6E8A-4147-A177-3AD203B41FA5}">
                      <a16:colId xmlns:a16="http://schemas.microsoft.com/office/drawing/2014/main" val="3543431547"/>
                    </a:ext>
                  </a:extLst>
                </a:gridCol>
              </a:tblGrid>
              <a:tr h="270710">
                <a:tc>
                  <a:txBody>
                    <a:bodyPr/>
                    <a:lstStyle/>
                    <a:p>
                      <a:pPr algn="ctr"/>
                      <a:endParaRPr lang="en-US" sz="1200" dirty="0" err="1">
                        <a:latin typeface="Arial"/>
                      </a:endParaRPr>
                    </a:p>
                  </a:txBody>
                  <a:tcPr/>
                </a:tc>
                <a:tc>
                  <a:txBody>
                    <a:bodyPr/>
                    <a:lstStyle/>
                    <a:p>
                      <a:pPr lvl="0" algn="ctr">
                        <a:buNone/>
                      </a:pPr>
                      <a:endParaRPr lang="en-US" sz="1200" dirty="0">
                        <a:latin typeface="Arial"/>
                      </a:endParaRPr>
                    </a:p>
                  </a:txBody>
                  <a:tcPr/>
                </a:tc>
                <a:extLst>
                  <a:ext uri="{0D108BD9-81ED-4DB2-BD59-A6C34878D82A}">
                    <a16:rowId xmlns:a16="http://schemas.microsoft.com/office/drawing/2014/main" val="1837699999"/>
                  </a:ext>
                </a:extLst>
              </a:tr>
              <a:tr h="0">
                <a:tc>
                  <a:txBody>
                    <a:bodyPr/>
                    <a:lstStyle/>
                    <a:p>
                      <a:pPr lvl="0" algn="ctr">
                        <a:buNone/>
                      </a:pPr>
                      <a:endParaRPr lang="en-US" sz="1200" dirty="0" err="1">
                        <a:latin typeface="Arial"/>
                      </a:endParaRPr>
                    </a:p>
                  </a:txBody>
                  <a:tcPr/>
                </a:tc>
                <a:tc>
                  <a:txBody>
                    <a:bodyPr/>
                    <a:lstStyle/>
                    <a:p>
                      <a:pPr lvl="0" algn="ctr">
                        <a:buNone/>
                      </a:pPr>
                      <a:endParaRPr lang="en-US" sz="1200" dirty="0">
                        <a:latin typeface="Arial"/>
                      </a:endParaRPr>
                    </a:p>
                  </a:txBody>
                  <a:tcPr/>
                </a:tc>
                <a:extLst>
                  <a:ext uri="{0D108BD9-81ED-4DB2-BD59-A6C34878D82A}">
                    <a16:rowId xmlns:a16="http://schemas.microsoft.com/office/drawing/2014/main" val="313986062"/>
                  </a:ext>
                </a:extLst>
              </a:tr>
              <a:tr h="0">
                <a:tc>
                  <a:txBody>
                    <a:bodyPr/>
                    <a:lstStyle/>
                    <a:p>
                      <a:pPr lvl="0" algn="ctr">
                        <a:buNone/>
                      </a:pPr>
                      <a:endParaRPr lang="en-US" sz="1200" dirty="0" err="1">
                        <a:latin typeface="Arial"/>
                      </a:endParaRPr>
                    </a:p>
                  </a:txBody>
                  <a:tcPr/>
                </a:tc>
                <a:tc>
                  <a:txBody>
                    <a:bodyPr/>
                    <a:lstStyle/>
                    <a:p>
                      <a:pPr lvl="0" algn="ctr">
                        <a:buNone/>
                      </a:pPr>
                      <a:endParaRPr lang="en-US" sz="1200" dirty="0">
                        <a:latin typeface="Arial"/>
                      </a:endParaRPr>
                    </a:p>
                  </a:txBody>
                  <a:tcPr/>
                </a:tc>
                <a:extLst>
                  <a:ext uri="{0D108BD9-81ED-4DB2-BD59-A6C34878D82A}">
                    <a16:rowId xmlns:a16="http://schemas.microsoft.com/office/drawing/2014/main" val="1009846468"/>
                  </a:ext>
                </a:extLst>
              </a:tr>
              <a:tr h="0">
                <a:tc>
                  <a:txBody>
                    <a:bodyPr/>
                    <a:lstStyle/>
                    <a:p>
                      <a:pPr lvl="0" algn="ctr">
                        <a:buNone/>
                      </a:pPr>
                      <a:endParaRPr lang="en-US" sz="1200" dirty="0" err="1">
                        <a:latin typeface="Arial"/>
                      </a:endParaRPr>
                    </a:p>
                  </a:txBody>
                  <a:tcPr/>
                </a:tc>
                <a:tc>
                  <a:txBody>
                    <a:bodyPr/>
                    <a:lstStyle/>
                    <a:p>
                      <a:pPr lvl="0" algn="ctr">
                        <a:buNone/>
                      </a:pPr>
                      <a:endParaRPr lang="en-US" sz="1200" dirty="0">
                        <a:latin typeface="Arial"/>
                      </a:endParaRPr>
                    </a:p>
                  </a:txBody>
                  <a:tcPr/>
                </a:tc>
                <a:extLst>
                  <a:ext uri="{0D108BD9-81ED-4DB2-BD59-A6C34878D82A}">
                    <a16:rowId xmlns:a16="http://schemas.microsoft.com/office/drawing/2014/main" val="2824610415"/>
                  </a:ext>
                </a:extLst>
              </a:tr>
            </a:tbl>
          </a:graphicData>
        </a:graphic>
      </p:graphicFrame>
      <p:graphicFrame>
        <p:nvGraphicFramePr>
          <p:cNvPr id="16" name="Table 15">
            <a:extLst>
              <a:ext uri="{FF2B5EF4-FFF2-40B4-BE49-F238E27FC236}">
                <a16:creationId xmlns:a16="http://schemas.microsoft.com/office/drawing/2014/main" id="{E2AE3E6B-570C-70E1-6F56-E264EFC4827C}"/>
              </a:ext>
            </a:extLst>
          </p:cNvPr>
          <p:cNvGraphicFramePr>
            <a:graphicFrameLocks noGrp="1"/>
          </p:cNvGraphicFramePr>
          <p:nvPr>
            <p:extLst>
              <p:ext uri="{D42A27DB-BD31-4B8C-83A1-F6EECF244321}">
                <p14:modId xmlns:p14="http://schemas.microsoft.com/office/powerpoint/2010/main" val="2048082374"/>
              </p:ext>
            </p:extLst>
          </p:nvPr>
        </p:nvGraphicFramePr>
        <p:xfrm>
          <a:off x="2984233" y="4211534"/>
          <a:ext cx="2897604" cy="822960"/>
        </p:xfrm>
        <a:graphic>
          <a:graphicData uri="http://schemas.openxmlformats.org/drawingml/2006/table">
            <a:tbl>
              <a:tblPr firstRow="1" bandRow="1">
                <a:tableStyleId>{5940675A-B579-460E-94D1-54222C63F5DA}</a:tableStyleId>
              </a:tblPr>
              <a:tblGrid>
                <a:gridCol w="724401">
                  <a:extLst>
                    <a:ext uri="{9D8B030D-6E8A-4147-A177-3AD203B41FA5}">
                      <a16:colId xmlns:a16="http://schemas.microsoft.com/office/drawing/2014/main" val="3195577250"/>
                    </a:ext>
                  </a:extLst>
                </a:gridCol>
                <a:gridCol w="724401">
                  <a:extLst>
                    <a:ext uri="{9D8B030D-6E8A-4147-A177-3AD203B41FA5}">
                      <a16:colId xmlns:a16="http://schemas.microsoft.com/office/drawing/2014/main" val="3868833308"/>
                    </a:ext>
                  </a:extLst>
                </a:gridCol>
                <a:gridCol w="724401">
                  <a:extLst>
                    <a:ext uri="{9D8B030D-6E8A-4147-A177-3AD203B41FA5}">
                      <a16:colId xmlns:a16="http://schemas.microsoft.com/office/drawing/2014/main" val="3497778932"/>
                    </a:ext>
                  </a:extLst>
                </a:gridCol>
                <a:gridCol w="724401">
                  <a:extLst>
                    <a:ext uri="{9D8B030D-6E8A-4147-A177-3AD203B41FA5}">
                      <a16:colId xmlns:a16="http://schemas.microsoft.com/office/drawing/2014/main" val="3422580235"/>
                    </a:ext>
                  </a:extLst>
                </a:gridCol>
              </a:tblGrid>
              <a:tr h="123546">
                <a:tc>
                  <a:txBody>
                    <a:bodyPr/>
                    <a:lstStyle/>
                    <a:p>
                      <a:pPr algn="ctr"/>
                      <a:r>
                        <a:rPr lang="en-US" sz="1200" dirty="0">
                          <a:latin typeface="Arial"/>
                        </a:rPr>
                        <a:t>FMUL</a:t>
                      </a:r>
                    </a:p>
                  </a:txBody>
                  <a:tcPr/>
                </a:tc>
                <a:tc>
                  <a:txBody>
                    <a:bodyPr/>
                    <a:lstStyle/>
                    <a:p>
                      <a:pPr lvl="0" algn="ctr">
                        <a:buNone/>
                      </a:pPr>
                      <a:r>
                        <a:rPr lang="en-US" sz="1200" dirty="0">
                          <a:latin typeface="Arial"/>
                        </a:rPr>
                        <a:t>ROB0</a:t>
                      </a:r>
                    </a:p>
                  </a:txBody>
                  <a:tcPr/>
                </a:tc>
                <a:tc>
                  <a:txBody>
                    <a:bodyPr/>
                    <a:lstStyle/>
                    <a:p>
                      <a:pPr lvl="0" algn="ctr">
                        <a:buNone/>
                      </a:pPr>
                      <a:r>
                        <a:rPr lang="en-US" sz="1200" dirty="0">
                          <a:latin typeface="Arial"/>
                        </a:rPr>
                        <a:t>10</a:t>
                      </a:r>
                    </a:p>
                  </a:txBody>
                  <a:tcPr/>
                </a:tc>
                <a:tc>
                  <a:txBody>
                    <a:bodyPr/>
                    <a:lstStyle/>
                    <a:p>
                      <a:pPr lvl="0" algn="ctr">
                        <a:buNone/>
                      </a:pPr>
                      <a:r>
                        <a:rPr lang="en-US" sz="1200" dirty="0">
                          <a:latin typeface="Arial"/>
                        </a:rPr>
                        <a:t>ROB1</a:t>
                      </a:r>
                    </a:p>
                  </a:txBody>
                  <a:tcPr/>
                </a:tc>
                <a:extLst>
                  <a:ext uri="{0D108BD9-81ED-4DB2-BD59-A6C34878D82A}">
                    <a16:rowId xmlns:a16="http://schemas.microsoft.com/office/drawing/2014/main" val="3558929166"/>
                  </a:ext>
                </a:extLst>
              </a:tr>
              <a:tr h="123546">
                <a:tc>
                  <a:txBody>
                    <a:bodyPr/>
                    <a:lstStyle/>
                    <a:p>
                      <a:pPr algn="ctr"/>
                      <a:endParaRPr lang="en-US" sz="1200" dirty="0" err="1">
                        <a:latin typeface="Arial"/>
                      </a:endParaRPr>
                    </a:p>
                  </a:txBody>
                  <a:tcPr/>
                </a:tc>
                <a:tc>
                  <a:txBody>
                    <a:bodyPr/>
                    <a:lstStyle/>
                    <a:p>
                      <a:pPr lvl="0" algn="ctr">
                        <a:buNone/>
                      </a:pPr>
                      <a:endParaRPr lang="en-US" sz="1200" dirty="0">
                        <a:latin typeface="Arial"/>
                      </a:endParaRPr>
                    </a:p>
                  </a:txBody>
                  <a:tcPr/>
                </a:tc>
                <a:tc>
                  <a:txBody>
                    <a:bodyPr/>
                    <a:lstStyle/>
                    <a:p>
                      <a:pPr lvl="0" algn="ctr">
                        <a:buNone/>
                      </a:pPr>
                      <a:endParaRPr lang="en-US" sz="1200" dirty="0">
                        <a:latin typeface="Arial"/>
                      </a:endParaRPr>
                    </a:p>
                  </a:txBody>
                  <a:tcPr/>
                </a:tc>
                <a:tc>
                  <a:txBody>
                    <a:bodyPr/>
                    <a:lstStyle/>
                    <a:p>
                      <a:pPr lvl="0" algn="ctr">
                        <a:buNone/>
                      </a:pPr>
                      <a:endParaRPr lang="en-US" sz="1200" dirty="0">
                        <a:latin typeface="Arial"/>
                      </a:endParaRPr>
                    </a:p>
                  </a:txBody>
                  <a:tcPr/>
                </a:tc>
                <a:extLst>
                  <a:ext uri="{0D108BD9-81ED-4DB2-BD59-A6C34878D82A}">
                    <a16:rowId xmlns:a16="http://schemas.microsoft.com/office/drawing/2014/main" val="2748695123"/>
                  </a:ext>
                </a:extLst>
              </a:tr>
              <a:tr h="123546">
                <a:tc>
                  <a:txBody>
                    <a:bodyPr/>
                    <a:lstStyle/>
                    <a:p>
                      <a:pPr algn="ctr"/>
                      <a:endParaRPr lang="en-US" sz="1200" dirty="0" err="1">
                        <a:latin typeface="Arial"/>
                      </a:endParaRPr>
                    </a:p>
                  </a:txBody>
                  <a:tcPr/>
                </a:tc>
                <a:tc>
                  <a:txBody>
                    <a:bodyPr/>
                    <a:lstStyle/>
                    <a:p>
                      <a:pPr lvl="0" algn="ctr">
                        <a:buNone/>
                      </a:pPr>
                      <a:endParaRPr lang="en-US" sz="1200" dirty="0">
                        <a:latin typeface="Arial"/>
                      </a:endParaRPr>
                    </a:p>
                  </a:txBody>
                  <a:tcPr/>
                </a:tc>
                <a:tc>
                  <a:txBody>
                    <a:bodyPr/>
                    <a:lstStyle/>
                    <a:p>
                      <a:pPr lvl="0" algn="ctr">
                        <a:buNone/>
                      </a:pPr>
                      <a:endParaRPr lang="en-US" sz="1200" dirty="0">
                        <a:latin typeface="Arial"/>
                      </a:endParaRPr>
                    </a:p>
                  </a:txBody>
                  <a:tcPr/>
                </a:tc>
                <a:tc>
                  <a:txBody>
                    <a:bodyPr/>
                    <a:lstStyle/>
                    <a:p>
                      <a:pPr lvl="0" algn="ctr">
                        <a:buNone/>
                      </a:pPr>
                      <a:endParaRPr lang="en-US" sz="1200" dirty="0">
                        <a:latin typeface="Arial"/>
                      </a:endParaRPr>
                    </a:p>
                  </a:txBody>
                  <a:tcPr/>
                </a:tc>
                <a:extLst>
                  <a:ext uri="{0D108BD9-81ED-4DB2-BD59-A6C34878D82A}">
                    <a16:rowId xmlns:a16="http://schemas.microsoft.com/office/drawing/2014/main" val="2981881640"/>
                  </a:ext>
                </a:extLst>
              </a:tr>
            </a:tbl>
          </a:graphicData>
        </a:graphic>
      </p:graphicFrame>
      <p:graphicFrame>
        <p:nvGraphicFramePr>
          <p:cNvPr id="17" name="Table 16">
            <a:extLst>
              <a:ext uri="{FF2B5EF4-FFF2-40B4-BE49-F238E27FC236}">
                <a16:creationId xmlns:a16="http://schemas.microsoft.com/office/drawing/2014/main" id="{484E2EE3-33AD-3297-0642-3A50CE7B90FF}"/>
              </a:ext>
            </a:extLst>
          </p:cNvPr>
          <p:cNvGraphicFramePr>
            <a:graphicFrameLocks noGrp="1"/>
          </p:cNvGraphicFramePr>
          <p:nvPr>
            <p:extLst>
              <p:ext uri="{D42A27DB-BD31-4B8C-83A1-F6EECF244321}">
                <p14:modId xmlns:p14="http://schemas.microsoft.com/office/powerpoint/2010/main" val="3972622182"/>
              </p:ext>
            </p:extLst>
          </p:nvPr>
        </p:nvGraphicFramePr>
        <p:xfrm>
          <a:off x="4809022" y="952981"/>
          <a:ext cx="2513774" cy="1645920"/>
        </p:xfrm>
        <a:graphic>
          <a:graphicData uri="http://schemas.openxmlformats.org/drawingml/2006/table">
            <a:tbl>
              <a:tblPr firstRow="1" bandRow="1">
                <a:tableStyleId>{5940675A-B579-460E-94D1-54222C63F5DA}</a:tableStyleId>
              </a:tblPr>
              <a:tblGrid>
                <a:gridCol w="2513774">
                  <a:extLst>
                    <a:ext uri="{9D8B030D-6E8A-4147-A177-3AD203B41FA5}">
                      <a16:colId xmlns:a16="http://schemas.microsoft.com/office/drawing/2014/main" val="2178331882"/>
                    </a:ext>
                  </a:extLst>
                </a:gridCol>
              </a:tblGrid>
              <a:tr h="184980">
                <a:tc>
                  <a:txBody>
                    <a:bodyPr/>
                    <a:lstStyle/>
                    <a:p>
                      <a:pPr lvl="0" algn="ctr">
                        <a:buNone/>
                      </a:pPr>
                      <a:r>
                        <a:rPr lang="en-US" sz="1200" b="0" i="0" u="none" strike="noStrike" noProof="0" dirty="0" err="1">
                          <a:solidFill>
                            <a:srgbClr val="000000"/>
                          </a:solidFill>
                          <a:latin typeface="Courier New"/>
                        </a:rPr>
                        <a:t>fsw</a:t>
                      </a:r>
                      <a:r>
                        <a:rPr lang="en-US" sz="1200" b="0" i="0" u="none" strike="noStrike" noProof="0" dirty="0">
                          <a:solidFill>
                            <a:srgbClr val="000000"/>
                          </a:solidFill>
                          <a:latin typeface="Courier New"/>
                        </a:rPr>
                        <a:t> f2, -4(t0)</a:t>
                      </a:r>
                      <a:endParaRPr lang="es-ES" dirty="0"/>
                    </a:p>
                  </a:txBody>
                  <a:tcPr/>
                </a:tc>
                <a:extLst>
                  <a:ext uri="{0D108BD9-81ED-4DB2-BD59-A6C34878D82A}">
                    <a16:rowId xmlns:a16="http://schemas.microsoft.com/office/drawing/2014/main" val="49523531"/>
                  </a:ext>
                </a:extLst>
              </a:tr>
              <a:tr h="184980">
                <a:tc>
                  <a:txBody>
                    <a:bodyPr/>
                    <a:lstStyle/>
                    <a:p>
                      <a:pPr lvl="0" algn="ctr">
                        <a:buNone/>
                      </a:pPr>
                      <a:r>
                        <a:rPr lang="en-US" sz="1200" b="0" i="0" u="none" strike="noStrike" noProof="0" dirty="0" err="1">
                          <a:solidFill>
                            <a:srgbClr val="000000"/>
                          </a:solidFill>
                          <a:latin typeface="Courier New"/>
                        </a:rPr>
                        <a:t>fmul.s</a:t>
                      </a:r>
                      <a:r>
                        <a:rPr lang="en-US" sz="1200" b="0" i="0" u="none" strike="noStrike" noProof="0" dirty="0">
                          <a:solidFill>
                            <a:srgbClr val="000000"/>
                          </a:solidFill>
                          <a:latin typeface="Courier New"/>
                        </a:rPr>
                        <a:t> f2, f1, f0</a:t>
                      </a:r>
                      <a:endParaRPr lang="es-ES" dirty="0"/>
                    </a:p>
                  </a:txBody>
                  <a:tcPr/>
                </a:tc>
                <a:extLst>
                  <a:ext uri="{0D108BD9-81ED-4DB2-BD59-A6C34878D82A}">
                    <a16:rowId xmlns:a16="http://schemas.microsoft.com/office/drawing/2014/main" val="1455548914"/>
                  </a:ext>
                </a:extLst>
              </a:tr>
              <a:tr h="184980">
                <a:tc>
                  <a:txBody>
                    <a:bodyPr/>
                    <a:lstStyle/>
                    <a:p>
                      <a:pPr lvl="0" algn="ctr">
                        <a:buNone/>
                      </a:pPr>
                      <a:r>
                        <a:rPr lang="en-US" sz="1200" b="0" i="0" u="none" strike="noStrike" noProof="0" dirty="0" err="1">
                          <a:solidFill>
                            <a:srgbClr val="000000"/>
                          </a:solidFill>
                          <a:latin typeface="Courier New"/>
                        </a:rPr>
                        <a:t>flw</a:t>
                      </a:r>
                      <a:r>
                        <a:rPr lang="en-US" sz="1200" b="0" i="0" u="none" strike="noStrike" noProof="0" dirty="0">
                          <a:solidFill>
                            <a:srgbClr val="000000"/>
                          </a:solidFill>
                          <a:latin typeface="Courier New"/>
                        </a:rPr>
                        <a:t> f1, -4(t0)</a:t>
                      </a:r>
                      <a:endParaRPr lang="es-ES" dirty="0"/>
                    </a:p>
                  </a:txBody>
                  <a:tcPr/>
                </a:tc>
                <a:extLst>
                  <a:ext uri="{0D108BD9-81ED-4DB2-BD59-A6C34878D82A}">
                    <a16:rowId xmlns:a16="http://schemas.microsoft.com/office/drawing/2014/main" val="1422571421"/>
                  </a:ext>
                </a:extLst>
              </a:tr>
              <a:tr h="184980">
                <a:tc>
                  <a:txBody>
                    <a:bodyPr/>
                    <a:lstStyle/>
                    <a:p>
                      <a:pPr lvl="0" algn="ctr">
                        <a:buNone/>
                      </a:pPr>
                      <a:r>
                        <a:rPr lang="en-US" sz="1200" b="0" i="0" u="none" strike="noStrike" noProof="0" dirty="0" err="1">
                          <a:solidFill>
                            <a:srgbClr val="000000"/>
                          </a:solidFill>
                          <a:latin typeface="Courier New"/>
                        </a:rPr>
                        <a:t>bnez</a:t>
                      </a:r>
                      <a:r>
                        <a:rPr lang="en-US" sz="1200" b="0" i="0" u="none" strike="noStrike" noProof="0" dirty="0">
                          <a:solidFill>
                            <a:srgbClr val="000000"/>
                          </a:solidFill>
                          <a:latin typeface="Courier New"/>
                        </a:rPr>
                        <a:t> t0, loop</a:t>
                      </a:r>
                      <a:endParaRPr lang="es-ES" dirty="0"/>
                    </a:p>
                  </a:txBody>
                  <a:tcPr/>
                </a:tc>
                <a:extLst>
                  <a:ext uri="{0D108BD9-81ED-4DB2-BD59-A6C34878D82A}">
                    <a16:rowId xmlns:a16="http://schemas.microsoft.com/office/drawing/2014/main" val="2533791750"/>
                  </a:ext>
                </a:extLst>
              </a:tr>
              <a:tr h="184980">
                <a:tc>
                  <a:txBody>
                    <a:bodyPr/>
                    <a:lstStyle/>
                    <a:p>
                      <a:pPr lvl="0" algn="ctr">
                        <a:buNone/>
                      </a:pPr>
                      <a:r>
                        <a:rPr lang="en-US" sz="1200" b="0" i="0" u="none" strike="noStrike" noProof="0" dirty="0" err="1">
                          <a:solidFill>
                            <a:srgbClr val="000000"/>
                          </a:solidFill>
                          <a:latin typeface="Courier New"/>
                        </a:rPr>
                        <a:t>addi</a:t>
                      </a:r>
                      <a:r>
                        <a:rPr lang="en-US" sz="1200" b="0" i="0" u="none" strike="noStrike" noProof="0" dirty="0">
                          <a:solidFill>
                            <a:srgbClr val="000000"/>
                          </a:solidFill>
                          <a:latin typeface="Courier New"/>
                        </a:rPr>
                        <a:t> t0, t0, -4</a:t>
                      </a:r>
                      <a:endParaRPr lang="es-ES" dirty="0"/>
                    </a:p>
                  </a:txBody>
                  <a:tcPr/>
                </a:tc>
                <a:extLst>
                  <a:ext uri="{0D108BD9-81ED-4DB2-BD59-A6C34878D82A}">
                    <a16:rowId xmlns:a16="http://schemas.microsoft.com/office/drawing/2014/main" val="258681845"/>
                  </a:ext>
                </a:extLst>
              </a:tr>
              <a:tr h="184980">
                <a:tc>
                  <a:txBody>
                    <a:bodyPr/>
                    <a:lstStyle/>
                    <a:p>
                      <a:pPr lvl="0" algn="ctr">
                        <a:buNone/>
                      </a:pPr>
                      <a:r>
                        <a:rPr lang="en-US" sz="1200" b="0" i="0" u="none" strike="noStrike" noProof="0" dirty="0" err="1">
                          <a:solidFill>
                            <a:srgbClr val="000000"/>
                          </a:solidFill>
                          <a:latin typeface="Courier New"/>
                        </a:rPr>
                        <a:t>fsw</a:t>
                      </a:r>
                      <a:r>
                        <a:rPr lang="en-US" sz="1200" b="0" i="0" u="none" strike="noStrike" noProof="0" dirty="0">
                          <a:solidFill>
                            <a:srgbClr val="000000"/>
                          </a:solidFill>
                          <a:latin typeface="Courier New"/>
                        </a:rPr>
                        <a:t> f2, -4(t0)</a:t>
                      </a:r>
                      <a:endParaRPr lang="es-ES" dirty="0"/>
                    </a:p>
                  </a:txBody>
                  <a:tcPr/>
                </a:tc>
                <a:extLst>
                  <a:ext uri="{0D108BD9-81ED-4DB2-BD59-A6C34878D82A}">
                    <a16:rowId xmlns:a16="http://schemas.microsoft.com/office/drawing/2014/main" val="3403941772"/>
                  </a:ext>
                </a:extLst>
              </a:tr>
            </a:tbl>
          </a:graphicData>
        </a:graphic>
      </p:graphicFrame>
      <p:graphicFrame>
        <p:nvGraphicFramePr>
          <p:cNvPr id="18" name="Table 17">
            <a:extLst>
              <a:ext uri="{FF2B5EF4-FFF2-40B4-BE49-F238E27FC236}">
                <a16:creationId xmlns:a16="http://schemas.microsoft.com/office/drawing/2014/main" id="{DC9BA4B1-66A5-6E29-6E6B-AE04DC19768B}"/>
              </a:ext>
            </a:extLst>
          </p:cNvPr>
          <p:cNvGraphicFramePr>
            <a:graphicFrameLocks noGrp="1"/>
          </p:cNvGraphicFramePr>
          <p:nvPr>
            <p:extLst>
              <p:ext uri="{D42A27DB-BD31-4B8C-83A1-F6EECF244321}">
                <p14:modId xmlns:p14="http://schemas.microsoft.com/office/powerpoint/2010/main" val="2221510608"/>
              </p:ext>
            </p:extLst>
          </p:nvPr>
        </p:nvGraphicFramePr>
        <p:xfrm>
          <a:off x="8389263" y="471717"/>
          <a:ext cx="2506574" cy="1645920"/>
        </p:xfrm>
        <a:graphic>
          <a:graphicData uri="http://schemas.openxmlformats.org/drawingml/2006/table">
            <a:tbl>
              <a:tblPr firstRow="1" bandRow="1">
                <a:tableStyleId>{5940675A-B579-460E-94D1-54222C63F5DA}</a:tableStyleId>
              </a:tblPr>
              <a:tblGrid>
                <a:gridCol w="350919">
                  <a:extLst>
                    <a:ext uri="{9D8B030D-6E8A-4147-A177-3AD203B41FA5}">
                      <a16:colId xmlns:a16="http://schemas.microsoft.com/office/drawing/2014/main" val="2178331882"/>
                    </a:ext>
                  </a:extLst>
                </a:gridCol>
                <a:gridCol w="631657">
                  <a:extLst>
                    <a:ext uri="{9D8B030D-6E8A-4147-A177-3AD203B41FA5}">
                      <a16:colId xmlns:a16="http://schemas.microsoft.com/office/drawing/2014/main" val="1914369625"/>
                    </a:ext>
                  </a:extLst>
                </a:gridCol>
                <a:gridCol w="761999">
                  <a:extLst>
                    <a:ext uri="{9D8B030D-6E8A-4147-A177-3AD203B41FA5}">
                      <a16:colId xmlns:a16="http://schemas.microsoft.com/office/drawing/2014/main" val="3526426838"/>
                    </a:ext>
                  </a:extLst>
                </a:gridCol>
                <a:gridCol w="761999">
                  <a:extLst>
                    <a:ext uri="{9D8B030D-6E8A-4147-A177-3AD203B41FA5}">
                      <a16:colId xmlns:a16="http://schemas.microsoft.com/office/drawing/2014/main" val="187629775"/>
                    </a:ext>
                  </a:extLst>
                </a:gridCol>
              </a:tblGrid>
              <a:tr h="184980">
                <a:tc>
                  <a:txBody>
                    <a:bodyPr/>
                    <a:lstStyle/>
                    <a:p>
                      <a:pPr algn="ctr"/>
                      <a:r>
                        <a:rPr lang="en-US" sz="1200" dirty="0">
                          <a:latin typeface="Courier New"/>
                        </a:rPr>
                        <a:t>0</a:t>
                      </a:r>
                      <a:endParaRPr lang="en-US" sz="1200" dirty="0" err="1">
                        <a:latin typeface="Courier New"/>
                      </a:endParaRPr>
                    </a:p>
                  </a:txBody>
                  <a:tcPr/>
                </a:tc>
                <a:tc>
                  <a:txBody>
                    <a:bodyPr/>
                    <a:lstStyle/>
                    <a:p>
                      <a:pPr lvl="0" algn="ctr">
                        <a:buNone/>
                      </a:pPr>
                      <a:r>
                        <a:rPr lang="en-US" sz="1200" dirty="0">
                          <a:latin typeface="Courier New"/>
                        </a:rPr>
                        <a:t>FLW</a:t>
                      </a:r>
                    </a:p>
                  </a:txBody>
                  <a:tcPr/>
                </a:tc>
                <a:tc>
                  <a:txBody>
                    <a:bodyPr/>
                    <a:lstStyle/>
                    <a:p>
                      <a:pPr lvl="0" algn="ctr">
                        <a:buNone/>
                      </a:pPr>
                      <a:r>
                        <a:rPr lang="en-US" sz="1200" dirty="0">
                          <a:latin typeface="Courier New"/>
                        </a:rPr>
                        <a:t>F1</a:t>
                      </a:r>
                    </a:p>
                  </a:txBody>
                  <a:tcPr/>
                </a:tc>
                <a:tc>
                  <a:txBody>
                    <a:bodyPr/>
                    <a:lstStyle/>
                    <a:p>
                      <a:pPr lvl="0" algn="ctr">
                        <a:buNone/>
                      </a:pPr>
                      <a:endParaRPr lang="en-US" sz="1200" dirty="0">
                        <a:latin typeface="Courier New"/>
                      </a:endParaRPr>
                    </a:p>
                  </a:txBody>
                  <a:tcPr/>
                </a:tc>
                <a:extLst>
                  <a:ext uri="{0D108BD9-81ED-4DB2-BD59-A6C34878D82A}">
                    <a16:rowId xmlns:a16="http://schemas.microsoft.com/office/drawing/2014/main" val="49523531"/>
                  </a:ext>
                </a:extLst>
              </a:tr>
              <a:tr h="184980">
                <a:tc>
                  <a:txBody>
                    <a:bodyPr/>
                    <a:lstStyle/>
                    <a:p>
                      <a:pPr algn="ctr"/>
                      <a:r>
                        <a:rPr lang="en-US" sz="1200" dirty="0">
                          <a:latin typeface="Courier New"/>
                        </a:rPr>
                        <a:t>1</a:t>
                      </a:r>
                      <a:endParaRPr lang="en-US" sz="1200" dirty="0" err="1">
                        <a:latin typeface="Courier New"/>
                      </a:endParaRPr>
                    </a:p>
                  </a:txBody>
                  <a:tcPr/>
                </a:tc>
                <a:tc>
                  <a:txBody>
                    <a:bodyPr/>
                    <a:lstStyle/>
                    <a:p>
                      <a:pPr lvl="0" algn="ctr">
                        <a:buNone/>
                      </a:pPr>
                      <a:r>
                        <a:rPr lang="en-US" sz="1200" dirty="0">
                          <a:latin typeface="Courier New"/>
                        </a:rPr>
                        <a:t>FMUL</a:t>
                      </a:r>
                    </a:p>
                  </a:txBody>
                  <a:tcPr/>
                </a:tc>
                <a:tc>
                  <a:txBody>
                    <a:bodyPr/>
                    <a:lstStyle/>
                    <a:p>
                      <a:pPr lvl="0" algn="ctr">
                        <a:buNone/>
                      </a:pPr>
                      <a:r>
                        <a:rPr lang="en-US" sz="1200" dirty="0">
                          <a:latin typeface="Courier New"/>
                        </a:rPr>
                        <a:t>F2</a:t>
                      </a:r>
                    </a:p>
                  </a:txBody>
                  <a:tcPr/>
                </a:tc>
                <a:tc>
                  <a:txBody>
                    <a:bodyPr/>
                    <a:lstStyle/>
                    <a:p>
                      <a:pPr lvl="0" algn="ctr">
                        <a:buNone/>
                      </a:pPr>
                      <a:endParaRPr lang="en-US" sz="1200" dirty="0">
                        <a:latin typeface="Courier New"/>
                      </a:endParaRPr>
                    </a:p>
                  </a:txBody>
                  <a:tcPr/>
                </a:tc>
                <a:extLst>
                  <a:ext uri="{0D108BD9-81ED-4DB2-BD59-A6C34878D82A}">
                    <a16:rowId xmlns:a16="http://schemas.microsoft.com/office/drawing/2014/main" val="1455548914"/>
                  </a:ext>
                </a:extLst>
              </a:tr>
              <a:tr h="184980">
                <a:tc>
                  <a:txBody>
                    <a:bodyPr/>
                    <a:lstStyle/>
                    <a:p>
                      <a:pPr algn="ctr"/>
                      <a:r>
                        <a:rPr lang="en-US" sz="1200" dirty="0">
                          <a:latin typeface="Courier New"/>
                        </a:rPr>
                        <a:t>2</a:t>
                      </a:r>
                      <a:endParaRPr lang="en-US" sz="1200" dirty="0" err="1">
                        <a:latin typeface="Courier New"/>
                      </a:endParaRPr>
                    </a:p>
                  </a:txBody>
                  <a:tcPr/>
                </a:tc>
                <a:tc>
                  <a:txBody>
                    <a:bodyPr/>
                    <a:lstStyle/>
                    <a:p>
                      <a:pPr lvl="0" algn="ctr">
                        <a:buNone/>
                      </a:pPr>
                      <a:endParaRPr lang="en-US" sz="1200" dirty="0">
                        <a:latin typeface="Courier New"/>
                      </a:endParaRPr>
                    </a:p>
                  </a:txBody>
                  <a:tcPr/>
                </a:tc>
                <a:tc>
                  <a:txBody>
                    <a:bodyPr/>
                    <a:lstStyle/>
                    <a:p>
                      <a:pPr lvl="0" algn="ctr">
                        <a:buNone/>
                      </a:pPr>
                      <a:endParaRPr lang="en-US" sz="1200" dirty="0">
                        <a:latin typeface="Courier New"/>
                      </a:endParaRPr>
                    </a:p>
                  </a:txBody>
                  <a:tcPr/>
                </a:tc>
                <a:tc>
                  <a:txBody>
                    <a:bodyPr/>
                    <a:lstStyle/>
                    <a:p>
                      <a:pPr lvl="0" algn="ctr">
                        <a:buNone/>
                      </a:pPr>
                      <a:endParaRPr lang="en-US" sz="1200" dirty="0">
                        <a:latin typeface="Courier New"/>
                      </a:endParaRPr>
                    </a:p>
                  </a:txBody>
                  <a:tcPr/>
                </a:tc>
                <a:extLst>
                  <a:ext uri="{0D108BD9-81ED-4DB2-BD59-A6C34878D82A}">
                    <a16:rowId xmlns:a16="http://schemas.microsoft.com/office/drawing/2014/main" val="1422571421"/>
                  </a:ext>
                </a:extLst>
              </a:tr>
              <a:tr h="184980">
                <a:tc>
                  <a:txBody>
                    <a:bodyPr/>
                    <a:lstStyle/>
                    <a:p>
                      <a:pPr algn="ctr"/>
                      <a:r>
                        <a:rPr lang="en-US" sz="1200" dirty="0">
                          <a:latin typeface="Courier New"/>
                        </a:rPr>
                        <a:t>3</a:t>
                      </a:r>
                      <a:endParaRPr lang="en-US" sz="1200" dirty="0" err="1">
                        <a:latin typeface="Courier New"/>
                      </a:endParaRPr>
                    </a:p>
                  </a:txBody>
                  <a:tcPr/>
                </a:tc>
                <a:tc>
                  <a:txBody>
                    <a:bodyPr/>
                    <a:lstStyle/>
                    <a:p>
                      <a:pPr lvl="0" algn="ctr">
                        <a:buNone/>
                      </a:pPr>
                      <a:endParaRPr lang="en-US" sz="1200" dirty="0">
                        <a:latin typeface="Courier New"/>
                      </a:endParaRPr>
                    </a:p>
                  </a:txBody>
                  <a:tcPr/>
                </a:tc>
                <a:tc>
                  <a:txBody>
                    <a:bodyPr/>
                    <a:lstStyle/>
                    <a:p>
                      <a:pPr lvl="0" algn="ctr">
                        <a:buNone/>
                      </a:pPr>
                      <a:endParaRPr lang="en-US" sz="1200" dirty="0">
                        <a:latin typeface="Courier New"/>
                      </a:endParaRPr>
                    </a:p>
                  </a:txBody>
                  <a:tcPr/>
                </a:tc>
                <a:tc>
                  <a:txBody>
                    <a:bodyPr/>
                    <a:lstStyle/>
                    <a:p>
                      <a:pPr lvl="0" algn="ctr">
                        <a:buNone/>
                      </a:pPr>
                      <a:endParaRPr lang="en-US" sz="1200" dirty="0">
                        <a:latin typeface="Courier New"/>
                      </a:endParaRPr>
                    </a:p>
                  </a:txBody>
                  <a:tcPr/>
                </a:tc>
                <a:extLst>
                  <a:ext uri="{0D108BD9-81ED-4DB2-BD59-A6C34878D82A}">
                    <a16:rowId xmlns:a16="http://schemas.microsoft.com/office/drawing/2014/main" val="2533791750"/>
                  </a:ext>
                </a:extLst>
              </a:tr>
              <a:tr h="184980">
                <a:tc>
                  <a:txBody>
                    <a:bodyPr/>
                    <a:lstStyle/>
                    <a:p>
                      <a:pPr algn="ctr"/>
                      <a:r>
                        <a:rPr lang="en-US" sz="1200" dirty="0">
                          <a:latin typeface="Courier New"/>
                        </a:rPr>
                        <a:t>4</a:t>
                      </a:r>
                      <a:endParaRPr lang="en-US" sz="1200" dirty="0" err="1">
                        <a:latin typeface="Courier New"/>
                      </a:endParaRPr>
                    </a:p>
                  </a:txBody>
                  <a:tcPr/>
                </a:tc>
                <a:tc>
                  <a:txBody>
                    <a:bodyPr/>
                    <a:lstStyle/>
                    <a:p>
                      <a:pPr lvl="0" algn="ctr">
                        <a:buNone/>
                      </a:pPr>
                      <a:endParaRPr lang="en-US" sz="1200" dirty="0">
                        <a:latin typeface="Courier New"/>
                      </a:endParaRPr>
                    </a:p>
                  </a:txBody>
                  <a:tcPr/>
                </a:tc>
                <a:tc>
                  <a:txBody>
                    <a:bodyPr/>
                    <a:lstStyle/>
                    <a:p>
                      <a:pPr lvl="0" algn="ctr">
                        <a:buNone/>
                      </a:pPr>
                      <a:endParaRPr lang="en-US" sz="1200" dirty="0">
                        <a:latin typeface="Courier New"/>
                      </a:endParaRPr>
                    </a:p>
                  </a:txBody>
                  <a:tcPr/>
                </a:tc>
                <a:tc>
                  <a:txBody>
                    <a:bodyPr/>
                    <a:lstStyle/>
                    <a:p>
                      <a:pPr lvl="0" algn="ctr">
                        <a:buNone/>
                      </a:pPr>
                      <a:endParaRPr lang="en-US" sz="1200" dirty="0">
                        <a:latin typeface="Courier New"/>
                      </a:endParaRPr>
                    </a:p>
                  </a:txBody>
                  <a:tcPr/>
                </a:tc>
                <a:extLst>
                  <a:ext uri="{0D108BD9-81ED-4DB2-BD59-A6C34878D82A}">
                    <a16:rowId xmlns:a16="http://schemas.microsoft.com/office/drawing/2014/main" val="258681845"/>
                  </a:ext>
                </a:extLst>
              </a:tr>
              <a:tr h="184980">
                <a:tc>
                  <a:txBody>
                    <a:bodyPr/>
                    <a:lstStyle/>
                    <a:p>
                      <a:pPr algn="ctr"/>
                      <a:r>
                        <a:rPr lang="en-US" sz="1200" dirty="0">
                          <a:latin typeface="Courier New"/>
                        </a:rPr>
                        <a:t>5</a:t>
                      </a:r>
                      <a:endParaRPr lang="en-US" sz="1200" dirty="0" err="1">
                        <a:latin typeface="Courier New"/>
                      </a:endParaRPr>
                    </a:p>
                  </a:txBody>
                  <a:tcPr/>
                </a:tc>
                <a:tc>
                  <a:txBody>
                    <a:bodyPr/>
                    <a:lstStyle/>
                    <a:p>
                      <a:pPr lvl="0" algn="ctr">
                        <a:buNone/>
                      </a:pPr>
                      <a:endParaRPr lang="en-US" sz="1200" dirty="0">
                        <a:latin typeface="Courier New"/>
                      </a:endParaRPr>
                    </a:p>
                  </a:txBody>
                  <a:tcPr/>
                </a:tc>
                <a:tc>
                  <a:txBody>
                    <a:bodyPr/>
                    <a:lstStyle/>
                    <a:p>
                      <a:pPr lvl="0" algn="ctr">
                        <a:buNone/>
                      </a:pPr>
                      <a:endParaRPr lang="en-US" sz="1200" dirty="0">
                        <a:latin typeface="Courier New"/>
                      </a:endParaRPr>
                    </a:p>
                  </a:txBody>
                  <a:tcPr/>
                </a:tc>
                <a:tc>
                  <a:txBody>
                    <a:bodyPr/>
                    <a:lstStyle/>
                    <a:p>
                      <a:pPr lvl="0" algn="ctr">
                        <a:buNone/>
                      </a:pPr>
                      <a:endParaRPr lang="en-US" sz="1200" dirty="0">
                        <a:latin typeface="Courier New"/>
                      </a:endParaRPr>
                    </a:p>
                  </a:txBody>
                  <a:tcPr/>
                </a:tc>
                <a:extLst>
                  <a:ext uri="{0D108BD9-81ED-4DB2-BD59-A6C34878D82A}">
                    <a16:rowId xmlns:a16="http://schemas.microsoft.com/office/drawing/2014/main" val="3403941772"/>
                  </a:ext>
                </a:extLst>
              </a:tr>
            </a:tbl>
          </a:graphicData>
        </a:graphic>
      </p:graphicFrame>
      <p:graphicFrame>
        <p:nvGraphicFramePr>
          <p:cNvPr id="19" name="Table 18">
            <a:extLst>
              <a:ext uri="{FF2B5EF4-FFF2-40B4-BE49-F238E27FC236}">
                <a16:creationId xmlns:a16="http://schemas.microsoft.com/office/drawing/2014/main" id="{11105C2D-4842-97D9-EE99-40F8D50A92CE}"/>
              </a:ext>
            </a:extLst>
          </p:cNvPr>
          <p:cNvGraphicFramePr>
            <a:graphicFrameLocks noGrp="1"/>
          </p:cNvGraphicFramePr>
          <p:nvPr>
            <p:extLst>
              <p:ext uri="{D42A27DB-BD31-4B8C-83A1-F6EECF244321}">
                <p14:modId xmlns:p14="http://schemas.microsoft.com/office/powerpoint/2010/main" val="1353351052"/>
              </p:ext>
            </p:extLst>
          </p:nvPr>
        </p:nvGraphicFramePr>
        <p:xfrm>
          <a:off x="10116552" y="3368842"/>
          <a:ext cx="1614227" cy="1097280"/>
        </p:xfrm>
        <a:graphic>
          <a:graphicData uri="http://schemas.openxmlformats.org/drawingml/2006/table">
            <a:tbl>
              <a:tblPr firstRow="1" bandRow="1">
                <a:tableStyleId>{5940675A-B579-460E-94D1-54222C63F5DA}</a:tableStyleId>
              </a:tblPr>
              <a:tblGrid>
                <a:gridCol w="467278">
                  <a:extLst>
                    <a:ext uri="{9D8B030D-6E8A-4147-A177-3AD203B41FA5}">
                      <a16:colId xmlns:a16="http://schemas.microsoft.com/office/drawing/2014/main" val="4141603458"/>
                    </a:ext>
                  </a:extLst>
                </a:gridCol>
                <a:gridCol w="541618">
                  <a:extLst>
                    <a:ext uri="{9D8B030D-6E8A-4147-A177-3AD203B41FA5}">
                      <a16:colId xmlns:a16="http://schemas.microsoft.com/office/drawing/2014/main" val="4160728081"/>
                    </a:ext>
                  </a:extLst>
                </a:gridCol>
                <a:gridCol w="605331">
                  <a:extLst>
                    <a:ext uri="{9D8B030D-6E8A-4147-A177-3AD203B41FA5}">
                      <a16:colId xmlns:a16="http://schemas.microsoft.com/office/drawing/2014/main" val="3408778751"/>
                    </a:ext>
                  </a:extLst>
                </a:gridCol>
              </a:tblGrid>
              <a:tr h="171790">
                <a:tc>
                  <a:txBody>
                    <a:bodyPr/>
                    <a:lstStyle/>
                    <a:p>
                      <a:pPr algn="ctr"/>
                      <a:r>
                        <a:rPr lang="en-US" sz="1200" dirty="0">
                          <a:latin typeface="Arial"/>
                        </a:rPr>
                        <a:t>F0</a:t>
                      </a:r>
                    </a:p>
                  </a:txBody>
                  <a:tcPr/>
                </a:tc>
                <a:tc>
                  <a:txBody>
                    <a:bodyPr/>
                    <a:lstStyle/>
                    <a:p>
                      <a:pPr lvl="0" algn="ctr">
                        <a:buNone/>
                      </a:pPr>
                      <a:r>
                        <a:rPr lang="en-US" sz="1200" dirty="0">
                          <a:latin typeface="Arial"/>
                        </a:rPr>
                        <a:t>10</a:t>
                      </a:r>
                    </a:p>
                  </a:txBody>
                  <a:tcPr/>
                </a:tc>
                <a:tc>
                  <a:txBody>
                    <a:bodyPr/>
                    <a:lstStyle/>
                    <a:p>
                      <a:pPr lvl="0" algn="ctr">
                        <a:buNone/>
                      </a:pPr>
                      <a:endParaRPr lang="en-US" sz="1200" dirty="0">
                        <a:latin typeface="Arial"/>
                      </a:endParaRPr>
                    </a:p>
                  </a:txBody>
                  <a:tcPr/>
                </a:tc>
                <a:extLst>
                  <a:ext uri="{0D108BD9-81ED-4DB2-BD59-A6C34878D82A}">
                    <a16:rowId xmlns:a16="http://schemas.microsoft.com/office/drawing/2014/main" val="187687787"/>
                  </a:ext>
                </a:extLst>
              </a:tr>
              <a:tr h="171790">
                <a:tc>
                  <a:txBody>
                    <a:bodyPr/>
                    <a:lstStyle/>
                    <a:p>
                      <a:pPr algn="ctr"/>
                      <a:r>
                        <a:rPr lang="en-US" sz="1200" dirty="0">
                          <a:latin typeface="Arial"/>
                        </a:rPr>
                        <a:t>F1</a:t>
                      </a:r>
                      <a:endParaRPr lang="en-US" sz="1200" dirty="0" err="1">
                        <a:latin typeface="Arial"/>
                      </a:endParaRPr>
                    </a:p>
                  </a:txBody>
                  <a:tcPr/>
                </a:tc>
                <a:tc>
                  <a:txBody>
                    <a:bodyPr/>
                    <a:lstStyle/>
                    <a:p>
                      <a:pPr lvl="0" algn="ctr">
                        <a:buNone/>
                      </a:pPr>
                      <a:r>
                        <a:rPr lang="en-US" sz="1200" dirty="0">
                          <a:latin typeface="Arial"/>
                        </a:rPr>
                        <a:t>0</a:t>
                      </a:r>
                    </a:p>
                  </a:txBody>
                  <a:tcPr/>
                </a:tc>
                <a:tc>
                  <a:txBody>
                    <a:bodyPr/>
                    <a:lstStyle/>
                    <a:p>
                      <a:pPr lvl="0" algn="ctr">
                        <a:buNone/>
                      </a:pPr>
                      <a:r>
                        <a:rPr lang="en-US" sz="1200" dirty="0">
                          <a:latin typeface="Arial"/>
                        </a:rPr>
                        <a:t>ROB0</a:t>
                      </a:r>
                    </a:p>
                  </a:txBody>
                  <a:tcPr/>
                </a:tc>
                <a:extLst>
                  <a:ext uri="{0D108BD9-81ED-4DB2-BD59-A6C34878D82A}">
                    <a16:rowId xmlns:a16="http://schemas.microsoft.com/office/drawing/2014/main" val="1177376357"/>
                  </a:ext>
                </a:extLst>
              </a:tr>
              <a:tr h="171790">
                <a:tc>
                  <a:txBody>
                    <a:bodyPr/>
                    <a:lstStyle/>
                    <a:p>
                      <a:pPr algn="ctr"/>
                      <a:r>
                        <a:rPr lang="en-US" sz="1200" dirty="0">
                          <a:latin typeface="Arial"/>
                        </a:rPr>
                        <a:t>F2</a:t>
                      </a:r>
                      <a:endParaRPr lang="en-US" sz="1200" dirty="0" err="1">
                        <a:latin typeface="Arial"/>
                      </a:endParaRPr>
                    </a:p>
                  </a:txBody>
                  <a:tcPr/>
                </a:tc>
                <a:tc>
                  <a:txBody>
                    <a:bodyPr/>
                    <a:lstStyle/>
                    <a:p>
                      <a:pPr lvl="0" algn="ctr">
                        <a:buNone/>
                      </a:pPr>
                      <a:r>
                        <a:rPr lang="en-US" sz="1200" dirty="0">
                          <a:latin typeface="Arial"/>
                        </a:rPr>
                        <a:t>0</a:t>
                      </a:r>
                    </a:p>
                  </a:txBody>
                  <a:tcPr/>
                </a:tc>
                <a:tc>
                  <a:txBody>
                    <a:bodyPr/>
                    <a:lstStyle/>
                    <a:p>
                      <a:pPr lvl="0" algn="ctr">
                        <a:buNone/>
                      </a:pPr>
                      <a:r>
                        <a:rPr lang="en-US" sz="1200" dirty="0">
                          <a:latin typeface="Arial"/>
                        </a:rPr>
                        <a:t>ROB1</a:t>
                      </a:r>
                    </a:p>
                  </a:txBody>
                  <a:tcPr/>
                </a:tc>
                <a:extLst>
                  <a:ext uri="{0D108BD9-81ED-4DB2-BD59-A6C34878D82A}">
                    <a16:rowId xmlns:a16="http://schemas.microsoft.com/office/drawing/2014/main" val="3954083347"/>
                  </a:ext>
                </a:extLst>
              </a:tr>
              <a:tr h="171790">
                <a:tc>
                  <a:txBody>
                    <a:bodyPr/>
                    <a:lstStyle/>
                    <a:p>
                      <a:pPr algn="ctr"/>
                      <a:r>
                        <a:rPr lang="en-US" sz="1200" dirty="0">
                          <a:latin typeface="Arial"/>
                        </a:rPr>
                        <a:t>T0</a:t>
                      </a:r>
                      <a:endParaRPr lang="en-US" sz="1200" dirty="0" err="1">
                        <a:latin typeface="Arial"/>
                      </a:endParaRPr>
                    </a:p>
                  </a:txBody>
                  <a:tcPr/>
                </a:tc>
                <a:tc>
                  <a:txBody>
                    <a:bodyPr/>
                    <a:lstStyle/>
                    <a:p>
                      <a:pPr lvl="0" algn="ctr">
                        <a:buNone/>
                      </a:pPr>
                      <a:r>
                        <a:rPr lang="en-US" sz="1200" dirty="0">
                          <a:latin typeface="Arial"/>
                        </a:rPr>
                        <a:t>8</a:t>
                      </a:r>
                    </a:p>
                  </a:txBody>
                  <a:tcPr/>
                </a:tc>
                <a:tc>
                  <a:txBody>
                    <a:bodyPr/>
                    <a:lstStyle/>
                    <a:p>
                      <a:pPr lvl="0" algn="ctr">
                        <a:buNone/>
                      </a:pPr>
                      <a:endParaRPr lang="en-US" sz="1200" dirty="0">
                        <a:latin typeface="Arial"/>
                      </a:endParaRPr>
                    </a:p>
                  </a:txBody>
                  <a:tcPr/>
                </a:tc>
                <a:extLst>
                  <a:ext uri="{0D108BD9-81ED-4DB2-BD59-A6C34878D82A}">
                    <a16:rowId xmlns:a16="http://schemas.microsoft.com/office/drawing/2014/main" val="566660208"/>
                  </a:ext>
                </a:extLst>
              </a:tr>
            </a:tbl>
          </a:graphicData>
        </a:graphic>
      </p:graphicFrame>
      <p:graphicFrame>
        <p:nvGraphicFramePr>
          <p:cNvPr id="20" name="Table 19">
            <a:extLst>
              <a:ext uri="{FF2B5EF4-FFF2-40B4-BE49-F238E27FC236}">
                <a16:creationId xmlns:a16="http://schemas.microsoft.com/office/drawing/2014/main" id="{D10D2631-CD4C-4942-8CB6-36872FAE9BDC}"/>
              </a:ext>
            </a:extLst>
          </p:cNvPr>
          <p:cNvGraphicFramePr>
            <a:graphicFrameLocks noGrp="1"/>
          </p:cNvGraphicFramePr>
          <p:nvPr/>
        </p:nvGraphicFramePr>
        <p:xfrm>
          <a:off x="6473390" y="4191481"/>
          <a:ext cx="2707104" cy="822960"/>
        </p:xfrm>
        <a:graphic>
          <a:graphicData uri="http://schemas.openxmlformats.org/drawingml/2006/table">
            <a:tbl>
              <a:tblPr firstRow="1" bandRow="1">
                <a:tableStyleId>{5940675A-B579-460E-94D1-54222C63F5DA}</a:tableStyleId>
              </a:tblPr>
              <a:tblGrid>
                <a:gridCol w="676776">
                  <a:extLst>
                    <a:ext uri="{9D8B030D-6E8A-4147-A177-3AD203B41FA5}">
                      <a16:colId xmlns:a16="http://schemas.microsoft.com/office/drawing/2014/main" val="3195577250"/>
                    </a:ext>
                  </a:extLst>
                </a:gridCol>
                <a:gridCol w="676776">
                  <a:extLst>
                    <a:ext uri="{9D8B030D-6E8A-4147-A177-3AD203B41FA5}">
                      <a16:colId xmlns:a16="http://schemas.microsoft.com/office/drawing/2014/main" val="4188564357"/>
                    </a:ext>
                  </a:extLst>
                </a:gridCol>
                <a:gridCol w="676776">
                  <a:extLst>
                    <a:ext uri="{9D8B030D-6E8A-4147-A177-3AD203B41FA5}">
                      <a16:colId xmlns:a16="http://schemas.microsoft.com/office/drawing/2014/main" val="1616240692"/>
                    </a:ext>
                  </a:extLst>
                </a:gridCol>
                <a:gridCol w="676776">
                  <a:extLst>
                    <a:ext uri="{9D8B030D-6E8A-4147-A177-3AD203B41FA5}">
                      <a16:colId xmlns:a16="http://schemas.microsoft.com/office/drawing/2014/main" val="1103167206"/>
                    </a:ext>
                  </a:extLst>
                </a:gridCol>
              </a:tblGrid>
              <a:tr h="123546">
                <a:tc>
                  <a:txBody>
                    <a:bodyPr/>
                    <a:lstStyle/>
                    <a:p>
                      <a:pPr algn="ctr"/>
                      <a:endParaRPr lang="en-US" sz="1200" dirty="0">
                        <a:latin typeface="Arial"/>
                      </a:endParaRPr>
                    </a:p>
                  </a:txBody>
                  <a:tcPr/>
                </a:tc>
                <a:tc>
                  <a:txBody>
                    <a:bodyPr/>
                    <a:lstStyle/>
                    <a:p>
                      <a:pPr lvl="0" algn="ctr">
                        <a:buNone/>
                      </a:pPr>
                      <a:endParaRPr lang="en-US" sz="1200" dirty="0">
                        <a:latin typeface="Arial"/>
                      </a:endParaRPr>
                    </a:p>
                  </a:txBody>
                  <a:tcPr/>
                </a:tc>
                <a:tc>
                  <a:txBody>
                    <a:bodyPr/>
                    <a:lstStyle/>
                    <a:p>
                      <a:pPr lvl="0" algn="ctr">
                        <a:buNone/>
                      </a:pPr>
                      <a:endParaRPr lang="en-US" sz="1200" dirty="0">
                        <a:latin typeface="Arial"/>
                      </a:endParaRPr>
                    </a:p>
                  </a:txBody>
                  <a:tcPr/>
                </a:tc>
                <a:tc>
                  <a:txBody>
                    <a:bodyPr/>
                    <a:lstStyle/>
                    <a:p>
                      <a:pPr lvl="0" algn="ctr">
                        <a:buNone/>
                      </a:pPr>
                      <a:endParaRPr lang="en-US" sz="1200" dirty="0">
                        <a:latin typeface="Arial"/>
                      </a:endParaRPr>
                    </a:p>
                  </a:txBody>
                  <a:tcPr/>
                </a:tc>
                <a:extLst>
                  <a:ext uri="{0D108BD9-81ED-4DB2-BD59-A6C34878D82A}">
                    <a16:rowId xmlns:a16="http://schemas.microsoft.com/office/drawing/2014/main" val="3558929166"/>
                  </a:ext>
                </a:extLst>
              </a:tr>
              <a:tr h="123546">
                <a:tc>
                  <a:txBody>
                    <a:bodyPr/>
                    <a:lstStyle/>
                    <a:p>
                      <a:pPr algn="ctr"/>
                      <a:endParaRPr lang="en-US" sz="1200" dirty="0" err="1">
                        <a:latin typeface="Arial"/>
                      </a:endParaRPr>
                    </a:p>
                  </a:txBody>
                  <a:tcPr/>
                </a:tc>
                <a:tc>
                  <a:txBody>
                    <a:bodyPr/>
                    <a:lstStyle/>
                    <a:p>
                      <a:pPr lvl="0" algn="ctr">
                        <a:buNone/>
                      </a:pPr>
                      <a:endParaRPr lang="en-US" sz="1200" dirty="0">
                        <a:latin typeface="Arial"/>
                      </a:endParaRPr>
                    </a:p>
                  </a:txBody>
                  <a:tcPr/>
                </a:tc>
                <a:tc>
                  <a:txBody>
                    <a:bodyPr/>
                    <a:lstStyle/>
                    <a:p>
                      <a:pPr lvl="0" algn="ctr">
                        <a:buNone/>
                      </a:pPr>
                      <a:endParaRPr lang="en-US" sz="1200" dirty="0">
                        <a:latin typeface="Arial"/>
                      </a:endParaRPr>
                    </a:p>
                  </a:txBody>
                  <a:tcPr/>
                </a:tc>
                <a:tc>
                  <a:txBody>
                    <a:bodyPr/>
                    <a:lstStyle/>
                    <a:p>
                      <a:pPr lvl="0" algn="ctr">
                        <a:buNone/>
                      </a:pPr>
                      <a:endParaRPr lang="en-US" sz="1200" dirty="0">
                        <a:latin typeface="Arial"/>
                      </a:endParaRPr>
                    </a:p>
                  </a:txBody>
                  <a:tcPr/>
                </a:tc>
                <a:extLst>
                  <a:ext uri="{0D108BD9-81ED-4DB2-BD59-A6C34878D82A}">
                    <a16:rowId xmlns:a16="http://schemas.microsoft.com/office/drawing/2014/main" val="2748695123"/>
                  </a:ext>
                </a:extLst>
              </a:tr>
              <a:tr h="123546">
                <a:tc>
                  <a:txBody>
                    <a:bodyPr/>
                    <a:lstStyle/>
                    <a:p>
                      <a:pPr algn="ctr"/>
                      <a:endParaRPr lang="en-US" sz="1200" dirty="0" err="1">
                        <a:latin typeface="Arial"/>
                      </a:endParaRPr>
                    </a:p>
                  </a:txBody>
                  <a:tcPr/>
                </a:tc>
                <a:tc>
                  <a:txBody>
                    <a:bodyPr/>
                    <a:lstStyle/>
                    <a:p>
                      <a:pPr lvl="0" algn="ctr">
                        <a:buNone/>
                      </a:pPr>
                      <a:endParaRPr lang="en-US" sz="1200" dirty="0">
                        <a:latin typeface="Arial"/>
                      </a:endParaRPr>
                    </a:p>
                  </a:txBody>
                  <a:tcPr/>
                </a:tc>
                <a:tc>
                  <a:txBody>
                    <a:bodyPr/>
                    <a:lstStyle/>
                    <a:p>
                      <a:pPr lvl="0" algn="ctr">
                        <a:buNone/>
                      </a:pPr>
                      <a:endParaRPr lang="en-US" sz="1200" dirty="0">
                        <a:latin typeface="Arial"/>
                      </a:endParaRPr>
                    </a:p>
                  </a:txBody>
                  <a:tcPr/>
                </a:tc>
                <a:tc>
                  <a:txBody>
                    <a:bodyPr/>
                    <a:lstStyle/>
                    <a:p>
                      <a:pPr lvl="0" algn="ctr">
                        <a:buNone/>
                      </a:pPr>
                      <a:endParaRPr lang="en-US" sz="1200" dirty="0">
                        <a:latin typeface="Arial"/>
                      </a:endParaRPr>
                    </a:p>
                  </a:txBody>
                  <a:tcPr/>
                </a:tc>
                <a:extLst>
                  <a:ext uri="{0D108BD9-81ED-4DB2-BD59-A6C34878D82A}">
                    <a16:rowId xmlns:a16="http://schemas.microsoft.com/office/drawing/2014/main" val="2981881640"/>
                  </a:ext>
                </a:extLst>
              </a:tr>
            </a:tbl>
          </a:graphicData>
        </a:graphic>
      </p:graphicFrame>
      <p:sp>
        <p:nvSpPr>
          <p:cNvPr id="21" name="TextBox 20">
            <a:extLst>
              <a:ext uri="{FF2B5EF4-FFF2-40B4-BE49-F238E27FC236}">
                <a16:creationId xmlns:a16="http://schemas.microsoft.com/office/drawing/2014/main" id="{494D6FB0-6659-44C8-28F6-1B1AF41999E7}"/>
              </a:ext>
            </a:extLst>
          </p:cNvPr>
          <p:cNvSpPr txBox="1"/>
          <p:nvPr/>
        </p:nvSpPr>
        <p:spPr>
          <a:xfrm>
            <a:off x="3196461" y="5567504"/>
            <a:ext cx="2511845" cy="369332"/>
          </a:xfrm>
          <a:prstGeom prst="rect">
            <a:avLst/>
          </a:prstGeom>
          <a:noFill/>
          <a:ln w="12700">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t>FP ALU</a:t>
            </a:r>
          </a:p>
        </p:txBody>
      </p:sp>
      <p:sp>
        <p:nvSpPr>
          <p:cNvPr id="22" name="TextBox 21">
            <a:extLst>
              <a:ext uri="{FF2B5EF4-FFF2-40B4-BE49-F238E27FC236}">
                <a16:creationId xmlns:a16="http://schemas.microsoft.com/office/drawing/2014/main" id="{71D945F4-7861-FCAD-502C-3FC7A89BD0AA}"/>
              </a:ext>
            </a:extLst>
          </p:cNvPr>
          <p:cNvSpPr txBox="1"/>
          <p:nvPr/>
        </p:nvSpPr>
        <p:spPr>
          <a:xfrm>
            <a:off x="6615434" y="5567504"/>
            <a:ext cx="2511845" cy="369332"/>
          </a:xfrm>
          <a:prstGeom prst="rect">
            <a:avLst/>
          </a:prstGeom>
          <a:noFill/>
          <a:ln w="12700">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t>Int ALU</a:t>
            </a:r>
          </a:p>
        </p:txBody>
      </p:sp>
      <p:sp>
        <p:nvSpPr>
          <p:cNvPr id="23" name="TextBox 22">
            <a:extLst>
              <a:ext uri="{FF2B5EF4-FFF2-40B4-BE49-F238E27FC236}">
                <a16:creationId xmlns:a16="http://schemas.microsoft.com/office/drawing/2014/main" id="{347E58D2-BF6A-508B-99D3-EE16F0064AC8}"/>
              </a:ext>
            </a:extLst>
          </p:cNvPr>
          <p:cNvSpPr txBox="1"/>
          <p:nvPr/>
        </p:nvSpPr>
        <p:spPr>
          <a:xfrm>
            <a:off x="870355" y="5627662"/>
            <a:ext cx="1599451" cy="369332"/>
          </a:xfrm>
          <a:prstGeom prst="rect">
            <a:avLst/>
          </a:prstGeom>
          <a:noFill/>
          <a:ln w="12700">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t>Memory Unit</a:t>
            </a:r>
          </a:p>
        </p:txBody>
      </p:sp>
      <p:cxnSp>
        <p:nvCxnSpPr>
          <p:cNvPr id="27" name="Straight Arrow Connector 26">
            <a:extLst>
              <a:ext uri="{FF2B5EF4-FFF2-40B4-BE49-F238E27FC236}">
                <a16:creationId xmlns:a16="http://schemas.microsoft.com/office/drawing/2014/main" id="{5CE00746-C296-AF5E-EC5B-611C62C9F2BB}"/>
              </a:ext>
            </a:extLst>
          </p:cNvPr>
          <p:cNvCxnSpPr/>
          <p:nvPr/>
        </p:nvCxnSpPr>
        <p:spPr>
          <a:xfrm flipV="1">
            <a:off x="5138829" y="2588383"/>
            <a:ext cx="2005" cy="790073"/>
          </a:xfrm>
          <a:prstGeom prst="straightConnector1">
            <a:avLst/>
          </a:prstGeom>
          <a:ln w="28575"/>
        </p:spPr>
        <p:style>
          <a:lnRef idx="1">
            <a:schemeClr val="dk1"/>
          </a:lnRef>
          <a:fillRef idx="0">
            <a:schemeClr val="dk1"/>
          </a:fillRef>
          <a:effectRef idx="0">
            <a:schemeClr val="dk1"/>
          </a:effectRef>
          <a:fontRef idx="minor">
            <a:schemeClr val="tx1"/>
          </a:fontRef>
        </p:style>
      </p:cxnSp>
      <p:cxnSp>
        <p:nvCxnSpPr>
          <p:cNvPr id="28" name="Straight Arrow Connector 27">
            <a:extLst>
              <a:ext uri="{FF2B5EF4-FFF2-40B4-BE49-F238E27FC236}">
                <a16:creationId xmlns:a16="http://schemas.microsoft.com/office/drawing/2014/main" id="{7F6CD1F9-327B-C22B-BF3C-1C2D0C3F99BA}"/>
              </a:ext>
            </a:extLst>
          </p:cNvPr>
          <p:cNvCxnSpPr/>
          <p:nvPr/>
        </p:nvCxnSpPr>
        <p:spPr>
          <a:xfrm flipH="1">
            <a:off x="1805896" y="3370533"/>
            <a:ext cx="3334945" cy="10341"/>
          </a:xfrm>
          <a:prstGeom prst="straightConnector1">
            <a:avLst/>
          </a:prstGeom>
          <a:ln w="28575"/>
        </p:spPr>
        <p:style>
          <a:lnRef idx="1">
            <a:schemeClr val="dk1"/>
          </a:lnRef>
          <a:fillRef idx="0">
            <a:schemeClr val="dk1"/>
          </a:fillRef>
          <a:effectRef idx="0">
            <a:schemeClr val="dk1"/>
          </a:effectRef>
          <a:fontRef idx="minor">
            <a:schemeClr val="tx1"/>
          </a:fontRef>
        </p:style>
      </p:cxnSp>
      <p:cxnSp>
        <p:nvCxnSpPr>
          <p:cNvPr id="29" name="Straight Arrow Connector 28">
            <a:extLst>
              <a:ext uri="{FF2B5EF4-FFF2-40B4-BE49-F238E27FC236}">
                <a16:creationId xmlns:a16="http://schemas.microsoft.com/office/drawing/2014/main" id="{867D231E-B4CF-4978-75BC-79B0931C8774}"/>
              </a:ext>
            </a:extLst>
          </p:cNvPr>
          <p:cNvCxnSpPr/>
          <p:nvPr/>
        </p:nvCxnSpPr>
        <p:spPr>
          <a:xfrm>
            <a:off x="1813918" y="3379714"/>
            <a:ext cx="10026" cy="46121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30" name="Straight Arrow Connector 29">
            <a:extLst>
              <a:ext uri="{FF2B5EF4-FFF2-40B4-BE49-F238E27FC236}">
                <a16:creationId xmlns:a16="http://schemas.microsoft.com/office/drawing/2014/main" id="{EABF9307-189F-7A80-98E3-6A9603879A2D}"/>
              </a:ext>
            </a:extLst>
          </p:cNvPr>
          <p:cNvCxnSpPr>
            <a:cxnSpLocks/>
          </p:cNvCxnSpPr>
          <p:nvPr/>
        </p:nvCxnSpPr>
        <p:spPr>
          <a:xfrm>
            <a:off x="5384131" y="2596816"/>
            <a:ext cx="10026" cy="1243262"/>
          </a:xfrm>
          <a:prstGeom prst="straightConnector1">
            <a:avLst/>
          </a:prstGeom>
          <a:ln w="28575">
            <a:solidFill>
              <a:srgbClr val="C00000"/>
            </a:solidFill>
            <a:tailEnd type="triangle"/>
          </a:ln>
        </p:spPr>
        <p:style>
          <a:lnRef idx="1">
            <a:schemeClr val="dk1"/>
          </a:lnRef>
          <a:fillRef idx="0">
            <a:schemeClr val="dk1"/>
          </a:fillRef>
          <a:effectRef idx="0">
            <a:schemeClr val="dk1"/>
          </a:effectRef>
          <a:fontRef idx="minor">
            <a:schemeClr val="tx1"/>
          </a:fontRef>
        </p:style>
      </p:cxnSp>
      <p:cxnSp>
        <p:nvCxnSpPr>
          <p:cNvPr id="31" name="Straight Arrow Connector 30">
            <a:extLst>
              <a:ext uri="{FF2B5EF4-FFF2-40B4-BE49-F238E27FC236}">
                <a16:creationId xmlns:a16="http://schemas.microsoft.com/office/drawing/2014/main" id="{86A2AE12-E814-ABAA-78AF-D949C44D013F}"/>
              </a:ext>
            </a:extLst>
          </p:cNvPr>
          <p:cNvCxnSpPr>
            <a:cxnSpLocks/>
          </p:cNvCxnSpPr>
          <p:nvPr/>
        </p:nvCxnSpPr>
        <p:spPr>
          <a:xfrm>
            <a:off x="6607341" y="2576763"/>
            <a:ext cx="10026" cy="1243262"/>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34" name="Straight Arrow Connector 33">
            <a:extLst>
              <a:ext uri="{FF2B5EF4-FFF2-40B4-BE49-F238E27FC236}">
                <a16:creationId xmlns:a16="http://schemas.microsoft.com/office/drawing/2014/main" id="{20C3A935-D53A-928F-15DB-D6F74CB3F3CC}"/>
              </a:ext>
            </a:extLst>
          </p:cNvPr>
          <p:cNvCxnSpPr/>
          <p:nvPr/>
        </p:nvCxnSpPr>
        <p:spPr>
          <a:xfrm>
            <a:off x="5674895" y="3168315"/>
            <a:ext cx="4411578" cy="10026"/>
          </a:xfrm>
          <a:prstGeom prst="straightConnector1">
            <a:avLst/>
          </a:prstGeom>
          <a:ln w="28575">
            <a:solidFill>
              <a:srgbClr val="C00000"/>
            </a:solidFill>
          </a:ln>
        </p:spPr>
        <p:style>
          <a:lnRef idx="1">
            <a:schemeClr val="dk1"/>
          </a:lnRef>
          <a:fillRef idx="0">
            <a:schemeClr val="dk1"/>
          </a:fillRef>
          <a:effectRef idx="0">
            <a:schemeClr val="dk1"/>
          </a:effectRef>
          <a:fontRef idx="minor">
            <a:schemeClr val="tx1"/>
          </a:fontRef>
        </p:style>
      </p:cxnSp>
      <p:cxnSp>
        <p:nvCxnSpPr>
          <p:cNvPr id="35" name="Straight Arrow Connector 34">
            <a:extLst>
              <a:ext uri="{FF2B5EF4-FFF2-40B4-BE49-F238E27FC236}">
                <a16:creationId xmlns:a16="http://schemas.microsoft.com/office/drawing/2014/main" id="{4342EACA-BD54-78C9-7565-2898B6B828AA}"/>
              </a:ext>
            </a:extLst>
          </p:cNvPr>
          <p:cNvCxnSpPr>
            <a:cxnSpLocks/>
          </p:cNvCxnSpPr>
          <p:nvPr/>
        </p:nvCxnSpPr>
        <p:spPr>
          <a:xfrm>
            <a:off x="5684919" y="3168316"/>
            <a:ext cx="10026" cy="641683"/>
          </a:xfrm>
          <a:prstGeom prst="straightConnector1">
            <a:avLst/>
          </a:prstGeom>
          <a:ln w="28575">
            <a:solidFill>
              <a:srgbClr val="C00000"/>
            </a:solidFill>
            <a:tailEnd type="triangle"/>
          </a:ln>
        </p:spPr>
        <p:style>
          <a:lnRef idx="1">
            <a:schemeClr val="dk1"/>
          </a:lnRef>
          <a:fillRef idx="0">
            <a:schemeClr val="dk1"/>
          </a:fillRef>
          <a:effectRef idx="0">
            <a:schemeClr val="dk1"/>
          </a:effectRef>
          <a:fontRef idx="minor">
            <a:schemeClr val="tx1"/>
          </a:fontRef>
        </p:style>
      </p:cxnSp>
      <p:cxnSp>
        <p:nvCxnSpPr>
          <p:cNvPr id="36" name="Straight Arrow Connector 35">
            <a:extLst>
              <a:ext uri="{FF2B5EF4-FFF2-40B4-BE49-F238E27FC236}">
                <a16:creationId xmlns:a16="http://schemas.microsoft.com/office/drawing/2014/main" id="{BF2F1CF3-FE26-387E-AC66-C4FC07D8367D}"/>
              </a:ext>
            </a:extLst>
          </p:cNvPr>
          <p:cNvCxnSpPr>
            <a:cxnSpLocks/>
          </p:cNvCxnSpPr>
          <p:nvPr/>
        </p:nvCxnSpPr>
        <p:spPr>
          <a:xfrm>
            <a:off x="6827918" y="3168316"/>
            <a:ext cx="10026" cy="641683"/>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37" name="Straight Arrow Connector 36">
            <a:extLst>
              <a:ext uri="{FF2B5EF4-FFF2-40B4-BE49-F238E27FC236}">
                <a16:creationId xmlns:a16="http://schemas.microsoft.com/office/drawing/2014/main" id="{24C1F2C2-992A-BFF6-64D5-07A4C86572B6}"/>
              </a:ext>
            </a:extLst>
          </p:cNvPr>
          <p:cNvCxnSpPr/>
          <p:nvPr/>
        </p:nvCxnSpPr>
        <p:spPr>
          <a:xfrm>
            <a:off x="7339263" y="1333500"/>
            <a:ext cx="1032710" cy="10026"/>
          </a:xfrm>
          <a:prstGeom prst="straightConnector1">
            <a:avLst/>
          </a:prstGeom>
          <a:ln w="28575">
            <a:solidFill>
              <a:srgbClr val="C00000"/>
            </a:solidFill>
            <a:tailEnd type="triangle"/>
          </a:ln>
        </p:spPr>
        <p:style>
          <a:lnRef idx="1">
            <a:schemeClr val="dk1"/>
          </a:lnRef>
          <a:fillRef idx="0">
            <a:schemeClr val="dk1"/>
          </a:fillRef>
          <a:effectRef idx="0">
            <a:schemeClr val="dk1"/>
          </a:effectRef>
          <a:fontRef idx="minor">
            <a:schemeClr val="tx1"/>
          </a:fontRef>
        </p:style>
      </p:cxnSp>
      <p:cxnSp>
        <p:nvCxnSpPr>
          <p:cNvPr id="38" name="Straight Arrow Connector 37">
            <a:extLst>
              <a:ext uri="{FF2B5EF4-FFF2-40B4-BE49-F238E27FC236}">
                <a16:creationId xmlns:a16="http://schemas.microsoft.com/office/drawing/2014/main" id="{7E0B4137-FB4F-076E-AE05-8F58319A87E3}"/>
              </a:ext>
            </a:extLst>
          </p:cNvPr>
          <p:cNvCxnSpPr>
            <a:cxnSpLocks/>
          </p:cNvCxnSpPr>
          <p:nvPr/>
        </p:nvCxnSpPr>
        <p:spPr>
          <a:xfrm>
            <a:off x="10527631" y="2115552"/>
            <a:ext cx="10026" cy="872289"/>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39" name="Straight Arrow Connector 38">
            <a:extLst>
              <a:ext uri="{FF2B5EF4-FFF2-40B4-BE49-F238E27FC236}">
                <a16:creationId xmlns:a16="http://schemas.microsoft.com/office/drawing/2014/main" id="{CACA7776-0B14-6FC1-9C7F-50E3DF2885E8}"/>
              </a:ext>
            </a:extLst>
          </p:cNvPr>
          <p:cNvCxnSpPr>
            <a:cxnSpLocks/>
          </p:cNvCxnSpPr>
          <p:nvPr/>
        </p:nvCxnSpPr>
        <p:spPr>
          <a:xfrm>
            <a:off x="4351418" y="5033211"/>
            <a:ext cx="10026" cy="531394"/>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41" name="Straight Arrow Connector 40">
            <a:extLst>
              <a:ext uri="{FF2B5EF4-FFF2-40B4-BE49-F238E27FC236}">
                <a16:creationId xmlns:a16="http://schemas.microsoft.com/office/drawing/2014/main" id="{2D6E883F-C0E0-CE36-3FF7-4638106421EF}"/>
              </a:ext>
            </a:extLst>
          </p:cNvPr>
          <p:cNvCxnSpPr/>
          <p:nvPr/>
        </p:nvCxnSpPr>
        <p:spPr>
          <a:xfrm>
            <a:off x="1654342" y="5364079"/>
            <a:ext cx="10026" cy="220578"/>
          </a:xfrm>
          <a:prstGeom prst="straightConnector1">
            <a:avLst/>
          </a:prstGeom>
          <a:ln w="28575">
            <a:solidFill>
              <a:srgbClr val="C00000"/>
            </a:solidFill>
            <a:tailEnd type="triangle"/>
          </a:ln>
        </p:spPr>
        <p:style>
          <a:lnRef idx="1">
            <a:schemeClr val="dk1"/>
          </a:lnRef>
          <a:fillRef idx="0">
            <a:schemeClr val="dk1"/>
          </a:fillRef>
          <a:effectRef idx="0">
            <a:schemeClr val="dk1"/>
          </a:effectRef>
          <a:fontRef idx="minor">
            <a:schemeClr val="tx1"/>
          </a:fontRef>
        </p:style>
      </p:cxnSp>
      <p:cxnSp>
        <p:nvCxnSpPr>
          <p:cNvPr id="42" name="Straight Arrow Connector 41">
            <a:extLst>
              <a:ext uri="{FF2B5EF4-FFF2-40B4-BE49-F238E27FC236}">
                <a16:creationId xmlns:a16="http://schemas.microsoft.com/office/drawing/2014/main" id="{CE1D7B5A-6150-5E86-2588-680E135E4F7F}"/>
              </a:ext>
            </a:extLst>
          </p:cNvPr>
          <p:cNvCxnSpPr>
            <a:cxnSpLocks/>
          </p:cNvCxnSpPr>
          <p:nvPr/>
        </p:nvCxnSpPr>
        <p:spPr>
          <a:xfrm>
            <a:off x="7770391" y="5013158"/>
            <a:ext cx="10026" cy="531394"/>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43" name="Straight Arrow Connector 42">
            <a:extLst>
              <a:ext uri="{FF2B5EF4-FFF2-40B4-BE49-F238E27FC236}">
                <a16:creationId xmlns:a16="http://schemas.microsoft.com/office/drawing/2014/main" id="{130D8818-C9FB-D06F-4270-75ABE30FB65B}"/>
              </a:ext>
            </a:extLst>
          </p:cNvPr>
          <p:cNvCxnSpPr>
            <a:cxnSpLocks/>
          </p:cNvCxnSpPr>
          <p:nvPr/>
        </p:nvCxnSpPr>
        <p:spPr>
          <a:xfrm flipH="1">
            <a:off x="1704469" y="6005762"/>
            <a:ext cx="0" cy="310815"/>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44" name="Straight Arrow Connector 43">
            <a:extLst>
              <a:ext uri="{FF2B5EF4-FFF2-40B4-BE49-F238E27FC236}">
                <a16:creationId xmlns:a16="http://schemas.microsoft.com/office/drawing/2014/main" id="{25B5E7BB-C0AF-E7FF-21DA-7810FBEE4104}"/>
              </a:ext>
            </a:extLst>
          </p:cNvPr>
          <p:cNvCxnSpPr>
            <a:cxnSpLocks/>
          </p:cNvCxnSpPr>
          <p:nvPr/>
        </p:nvCxnSpPr>
        <p:spPr>
          <a:xfrm flipH="1">
            <a:off x="4481758" y="5935577"/>
            <a:ext cx="0" cy="310815"/>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45" name="Straight Arrow Connector 44">
            <a:extLst>
              <a:ext uri="{FF2B5EF4-FFF2-40B4-BE49-F238E27FC236}">
                <a16:creationId xmlns:a16="http://schemas.microsoft.com/office/drawing/2014/main" id="{1D310E22-BA80-045C-27BA-4DA48BB4FF3B}"/>
              </a:ext>
            </a:extLst>
          </p:cNvPr>
          <p:cNvCxnSpPr>
            <a:cxnSpLocks/>
          </p:cNvCxnSpPr>
          <p:nvPr/>
        </p:nvCxnSpPr>
        <p:spPr>
          <a:xfrm flipH="1">
            <a:off x="7870652" y="5935577"/>
            <a:ext cx="0" cy="310815"/>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46" name="Straight Arrow Connector 45">
            <a:extLst>
              <a:ext uri="{FF2B5EF4-FFF2-40B4-BE49-F238E27FC236}">
                <a16:creationId xmlns:a16="http://schemas.microsoft.com/office/drawing/2014/main" id="{9A6E352B-21DA-986D-5C41-1A6F4A2693A8}"/>
              </a:ext>
            </a:extLst>
          </p:cNvPr>
          <p:cNvCxnSpPr/>
          <p:nvPr/>
        </p:nvCxnSpPr>
        <p:spPr>
          <a:xfrm>
            <a:off x="9795710" y="3429000"/>
            <a:ext cx="40105" cy="2887578"/>
          </a:xfrm>
          <a:prstGeom prst="straightConnector1">
            <a:avLst/>
          </a:prstGeom>
          <a:ln w="28575"/>
        </p:spPr>
        <p:style>
          <a:lnRef idx="1">
            <a:schemeClr val="dk1"/>
          </a:lnRef>
          <a:fillRef idx="0">
            <a:schemeClr val="dk1"/>
          </a:fillRef>
          <a:effectRef idx="0">
            <a:schemeClr val="dk1"/>
          </a:effectRef>
          <a:fontRef idx="minor">
            <a:schemeClr val="tx1"/>
          </a:fontRef>
        </p:style>
      </p:cxnSp>
      <p:cxnSp>
        <p:nvCxnSpPr>
          <p:cNvPr id="47" name="Straight Arrow Connector 46">
            <a:extLst>
              <a:ext uri="{FF2B5EF4-FFF2-40B4-BE49-F238E27FC236}">
                <a16:creationId xmlns:a16="http://schemas.microsoft.com/office/drawing/2014/main" id="{F540745D-4ED0-3455-B814-58059C67ADE0}"/>
              </a:ext>
            </a:extLst>
          </p:cNvPr>
          <p:cNvCxnSpPr/>
          <p:nvPr/>
        </p:nvCxnSpPr>
        <p:spPr>
          <a:xfrm>
            <a:off x="5805236" y="3418974"/>
            <a:ext cx="4000500" cy="20052"/>
          </a:xfrm>
          <a:prstGeom prst="straightConnector1">
            <a:avLst/>
          </a:prstGeom>
          <a:ln w="28575"/>
        </p:spPr>
        <p:style>
          <a:lnRef idx="1">
            <a:schemeClr val="dk1"/>
          </a:lnRef>
          <a:fillRef idx="0">
            <a:schemeClr val="dk1"/>
          </a:fillRef>
          <a:effectRef idx="0">
            <a:schemeClr val="dk1"/>
          </a:effectRef>
          <a:fontRef idx="minor">
            <a:schemeClr val="tx1"/>
          </a:fontRef>
        </p:style>
      </p:cxnSp>
      <p:cxnSp>
        <p:nvCxnSpPr>
          <p:cNvPr id="48" name="Straight Arrow Connector 47">
            <a:extLst>
              <a:ext uri="{FF2B5EF4-FFF2-40B4-BE49-F238E27FC236}">
                <a16:creationId xmlns:a16="http://schemas.microsoft.com/office/drawing/2014/main" id="{EA63DC1D-8137-084D-6866-D1B9CF30C387}"/>
              </a:ext>
            </a:extLst>
          </p:cNvPr>
          <p:cNvCxnSpPr>
            <a:cxnSpLocks/>
          </p:cNvCxnSpPr>
          <p:nvPr/>
        </p:nvCxnSpPr>
        <p:spPr>
          <a:xfrm>
            <a:off x="5815257" y="3408945"/>
            <a:ext cx="10026" cy="421104"/>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49" name="Straight Arrow Connector 48">
            <a:extLst>
              <a:ext uri="{FF2B5EF4-FFF2-40B4-BE49-F238E27FC236}">
                <a16:creationId xmlns:a16="http://schemas.microsoft.com/office/drawing/2014/main" id="{99C9BAB6-9C40-ED17-F983-DB19846CD5E2}"/>
              </a:ext>
            </a:extLst>
          </p:cNvPr>
          <p:cNvCxnSpPr>
            <a:cxnSpLocks/>
          </p:cNvCxnSpPr>
          <p:nvPr/>
        </p:nvCxnSpPr>
        <p:spPr>
          <a:xfrm>
            <a:off x="9133967" y="3418971"/>
            <a:ext cx="10026" cy="421104"/>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51" name="Straight Arrow Connector 50">
            <a:extLst>
              <a:ext uri="{FF2B5EF4-FFF2-40B4-BE49-F238E27FC236}">
                <a16:creationId xmlns:a16="http://schemas.microsoft.com/office/drawing/2014/main" id="{625F029F-C731-3D61-970D-0C528BD2A221}"/>
              </a:ext>
            </a:extLst>
          </p:cNvPr>
          <p:cNvCxnSpPr/>
          <p:nvPr/>
        </p:nvCxnSpPr>
        <p:spPr>
          <a:xfrm>
            <a:off x="521368" y="250657"/>
            <a:ext cx="10026" cy="5464342"/>
          </a:xfrm>
          <a:prstGeom prst="straightConnector1">
            <a:avLst/>
          </a:prstGeom>
          <a:ln w="28575"/>
        </p:spPr>
        <p:style>
          <a:lnRef idx="1">
            <a:schemeClr val="dk1"/>
          </a:lnRef>
          <a:fillRef idx="0">
            <a:schemeClr val="dk1"/>
          </a:fillRef>
          <a:effectRef idx="0">
            <a:schemeClr val="dk1"/>
          </a:effectRef>
          <a:fontRef idx="minor">
            <a:schemeClr val="tx1"/>
          </a:fontRef>
        </p:style>
      </p:cxnSp>
      <p:cxnSp>
        <p:nvCxnSpPr>
          <p:cNvPr id="52" name="Straight Arrow Connector 51">
            <a:extLst>
              <a:ext uri="{FF2B5EF4-FFF2-40B4-BE49-F238E27FC236}">
                <a16:creationId xmlns:a16="http://schemas.microsoft.com/office/drawing/2014/main" id="{C5E2177D-7AE8-FD76-BAB1-B6240EB53EEF}"/>
              </a:ext>
            </a:extLst>
          </p:cNvPr>
          <p:cNvCxnSpPr/>
          <p:nvPr/>
        </p:nvCxnSpPr>
        <p:spPr>
          <a:xfrm>
            <a:off x="531394" y="5704973"/>
            <a:ext cx="310815" cy="1002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54" name="TextBox 53">
            <a:extLst>
              <a:ext uri="{FF2B5EF4-FFF2-40B4-BE49-F238E27FC236}">
                <a16:creationId xmlns:a16="http://schemas.microsoft.com/office/drawing/2014/main" id="{AC1C499F-5107-5E2D-FAC2-DF3F28F5D4A7}"/>
              </a:ext>
            </a:extLst>
          </p:cNvPr>
          <p:cNvSpPr txBox="1"/>
          <p:nvPr/>
        </p:nvSpPr>
        <p:spPr>
          <a:xfrm>
            <a:off x="1754605" y="3328737"/>
            <a:ext cx="274320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dirty="0">
                <a:latin typeface="Arial"/>
                <a:cs typeface="Arial"/>
              </a:rPr>
              <a:t>loads</a:t>
            </a:r>
          </a:p>
        </p:txBody>
      </p:sp>
      <p:sp>
        <p:nvSpPr>
          <p:cNvPr id="55" name="TextBox 54">
            <a:extLst>
              <a:ext uri="{FF2B5EF4-FFF2-40B4-BE49-F238E27FC236}">
                <a16:creationId xmlns:a16="http://schemas.microsoft.com/office/drawing/2014/main" id="{FE8D8CA8-6B4C-BE09-45F7-5723AC8C1FE2}"/>
              </a:ext>
            </a:extLst>
          </p:cNvPr>
          <p:cNvSpPr txBox="1"/>
          <p:nvPr/>
        </p:nvSpPr>
        <p:spPr>
          <a:xfrm>
            <a:off x="10477499" y="2175710"/>
            <a:ext cx="2743200"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dirty="0">
                <a:latin typeface="Arial"/>
                <a:cs typeface="Arial"/>
              </a:rPr>
              <a:t>inst. </a:t>
            </a:r>
          </a:p>
          <a:p>
            <a:r>
              <a:rPr lang="en-US" sz="1400" dirty="0">
                <a:latin typeface="Arial"/>
                <a:cs typeface="Arial"/>
              </a:rPr>
              <a:t>commit</a:t>
            </a:r>
          </a:p>
        </p:txBody>
      </p:sp>
      <p:sp>
        <p:nvSpPr>
          <p:cNvPr id="56" name="TextBox 55">
            <a:extLst>
              <a:ext uri="{FF2B5EF4-FFF2-40B4-BE49-F238E27FC236}">
                <a16:creationId xmlns:a16="http://schemas.microsoft.com/office/drawing/2014/main" id="{EE256B27-00A1-912B-E02C-838FE9F8B9F8}"/>
              </a:ext>
            </a:extLst>
          </p:cNvPr>
          <p:cNvSpPr txBox="1"/>
          <p:nvPr/>
        </p:nvSpPr>
        <p:spPr>
          <a:xfrm>
            <a:off x="5454315" y="2596815"/>
            <a:ext cx="274320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dirty="0" err="1">
                <a:latin typeface="Arial"/>
                <a:cs typeface="Arial"/>
              </a:rPr>
              <a:t>Op.+ROB</a:t>
            </a:r>
            <a:r>
              <a:rPr lang="en-US" sz="1400" dirty="0">
                <a:latin typeface="Arial"/>
                <a:cs typeface="Arial"/>
              </a:rPr>
              <a:t>#</a:t>
            </a:r>
          </a:p>
        </p:txBody>
      </p:sp>
      <p:sp>
        <p:nvSpPr>
          <p:cNvPr id="57" name="TextBox 56">
            <a:extLst>
              <a:ext uri="{FF2B5EF4-FFF2-40B4-BE49-F238E27FC236}">
                <a16:creationId xmlns:a16="http://schemas.microsoft.com/office/drawing/2014/main" id="{338A1F45-B67D-F38F-6317-2D4E8E4183D3}"/>
              </a:ext>
            </a:extLst>
          </p:cNvPr>
          <p:cNvSpPr txBox="1"/>
          <p:nvPr/>
        </p:nvSpPr>
        <p:spPr>
          <a:xfrm>
            <a:off x="8161420" y="3138236"/>
            <a:ext cx="274320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dirty="0">
                <a:latin typeface="Arial"/>
                <a:cs typeface="Arial"/>
              </a:rPr>
              <a:t>operands</a:t>
            </a:r>
          </a:p>
        </p:txBody>
      </p:sp>
      <p:cxnSp>
        <p:nvCxnSpPr>
          <p:cNvPr id="2" name="Conector recto de flecha 1">
            <a:extLst>
              <a:ext uri="{FF2B5EF4-FFF2-40B4-BE49-F238E27FC236}">
                <a16:creationId xmlns:a16="http://schemas.microsoft.com/office/drawing/2014/main" id="{9AEBDF6B-0B86-6250-8C2C-D99EAC2FB318}"/>
              </a:ext>
            </a:extLst>
          </p:cNvPr>
          <p:cNvCxnSpPr/>
          <p:nvPr/>
        </p:nvCxnSpPr>
        <p:spPr>
          <a:xfrm>
            <a:off x="521368" y="260684"/>
            <a:ext cx="7840578" cy="10026"/>
          </a:xfrm>
          <a:prstGeom prst="straightConnector1">
            <a:avLst/>
          </a:prstGeom>
          <a:ln w="28575"/>
        </p:spPr>
        <p:style>
          <a:lnRef idx="1">
            <a:schemeClr val="dk1"/>
          </a:lnRef>
          <a:fillRef idx="0">
            <a:schemeClr val="dk1"/>
          </a:fillRef>
          <a:effectRef idx="0">
            <a:schemeClr val="dk1"/>
          </a:effectRef>
          <a:fontRef idx="minor">
            <a:schemeClr val="tx1"/>
          </a:fontRef>
        </p:style>
      </p:cxnSp>
      <p:cxnSp>
        <p:nvCxnSpPr>
          <p:cNvPr id="5" name="Conector recto de flecha 4">
            <a:extLst>
              <a:ext uri="{FF2B5EF4-FFF2-40B4-BE49-F238E27FC236}">
                <a16:creationId xmlns:a16="http://schemas.microsoft.com/office/drawing/2014/main" id="{D4AA4892-27A3-EFD5-2D92-39A52B1B5854}"/>
              </a:ext>
            </a:extLst>
          </p:cNvPr>
          <p:cNvCxnSpPr/>
          <p:nvPr/>
        </p:nvCxnSpPr>
        <p:spPr>
          <a:xfrm>
            <a:off x="11901236" y="521368"/>
            <a:ext cx="50131" cy="5714999"/>
          </a:xfrm>
          <a:prstGeom prst="straightConnector1">
            <a:avLst/>
          </a:prstGeom>
          <a:ln w="28575"/>
        </p:spPr>
        <p:style>
          <a:lnRef idx="1">
            <a:schemeClr val="dk1"/>
          </a:lnRef>
          <a:fillRef idx="0">
            <a:schemeClr val="dk1"/>
          </a:fillRef>
          <a:effectRef idx="0">
            <a:schemeClr val="dk1"/>
          </a:effectRef>
          <a:fontRef idx="minor">
            <a:schemeClr val="tx1"/>
          </a:fontRef>
        </p:style>
      </p:cxnSp>
      <p:cxnSp>
        <p:nvCxnSpPr>
          <p:cNvPr id="8" name="Conector recto de flecha 7">
            <a:extLst>
              <a:ext uri="{FF2B5EF4-FFF2-40B4-BE49-F238E27FC236}">
                <a16:creationId xmlns:a16="http://schemas.microsoft.com/office/drawing/2014/main" id="{034C43AA-0E20-4A1A-AA15-2C023E965880}"/>
              </a:ext>
            </a:extLst>
          </p:cNvPr>
          <p:cNvCxnSpPr/>
          <p:nvPr/>
        </p:nvCxnSpPr>
        <p:spPr>
          <a:xfrm flipH="1">
            <a:off x="10928923" y="531395"/>
            <a:ext cx="982097" cy="84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14" name="TextBox 52">
            <a:extLst>
              <a:ext uri="{FF2B5EF4-FFF2-40B4-BE49-F238E27FC236}">
                <a16:creationId xmlns:a16="http://schemas.microsoft.com/office/drawing/2014/main" id="{024C1D2A-5EE7-39FB-FB0C-A2021E66421E}"/>
              </a:ext>
            </a:extLst>
          </p:cNvPr>
          <p:cNvSpPr txBox="1"/>
          <p:nvPr/>
        </p:nvSpPr>
        <p:spPr>
          <a:xfrm>
            <a:off x="11290598" y="5774915"/>
            <a:ext cx="778523"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dirty="0">
                <a:latin typeface="Arial"/>
                <a:cs typeface="Arial"/>
              </a:rPr>
              <a:t>results</a:t>
            </a:r>
          </a:p>
        </p:txBody>
      </p:sp>
      <p:cxnSp>
        <p:nvCxnSpPr>
          <p:cNvPr id="24" name="Straight Arrow Connector 23">
            <a:extLst>
              <a:ext uri="{FF2B5EF4-FFF2-40B4-BE49-F238E27FC236}">
                <a16:creationId xmlns:a16="http://schemas.microsoft.com/office/drawing/2014/main" id="{0CA830EB-3F7C-1FCA-5FB5-7E979B28B061}"/>
              </a:ext>
            </a:extLst>
          </p:cNvPr>
          <p:cNvCxnSpPr/>
          <p:nvPr/>
        </p:nvCxnSpPr>
        <p:spPr>
          <a:xfrm>
            <a:off x="521368" y="4020552"/>
            <a:ext cx="421105" cy="1002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26" name="TextBox 25">
            <a:extLst>
              <a:ext uri="{FF2B5EF4-FFF2-40B4-BE49-F238E27FC236}">
                <a16:creationId xmlns:a16="http://schemas.microsoft.com/office/drawing/2014/main" id="{B9107933-A67F-CF14-7D96-699C72F0FF9B}"/>
              </a:ext>
            </a:extLst>
          </p:cNvPr>
          <p:cNvSpPr txBox="1"/>
          <p:nvPr/>
        </p:nvSpPr>
        <p:spPr>
          <a:xfrm>
            <a:off x="232175" y="5655568"/>
            <a:ext cx="686719"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dirty="0">
                <a:latin typeface="Arial"/>
                <a:cs typeface="Arial"/>
              </a:rPr>
              <a:t>stores</a:t>
            </a:r>
          </a:p>
        </p:txBody>
      </p:sp>
      <p:sp>
        <p:nvSpPr>
          <p:cNvPr id="25" name="TextBox 24">
            <a:extLst>
              <a:ext uri="{FF2B5EF4-FFF2-40B4-BE49-F238E27FC236}">
                <a16:creationId xmlns:a16="http://schemas.microsoft.com/office/drawing/2014/main" id="{779B452D-69FD-A620-D439-552CF5AE9C17}"/>
              </a:ext>
            </a:extLst>
          </p:cNvPr>
          <p:cNvSpPr txBox="1"/>
          <p:nvPr/>
        </p:nvSpPr>
        <p:spPr>
          <a:xfrm>
            <a:off x="3660814" y="3534336"/>
            <a:ext cx="1898571"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err="1">
                <a:latin typeface="Courier New"/>
                <a:cs typeface="Courier New"/>
              </a:rPr>
              <a:t>fmul.s</a:t>
            </a:r>
            <a:r>
              <a:rPr lang="en-US" sz="1200" dirty="0">
                <a:latin typeface="Courier New"/>
                <a:cs typeface="Courier New"/>
              </a:rPr>
              <a:t> f2, f1, f0</a:t>
            </a:r>
            <a:endParaRPr lang="en-US" dirty="0"/>
          </a:p>
        </p:txBody>
      </p:sp>
      <p:sp>
        <p:nvSpPr>
          <p:cNvPr id="32" name="TextBox 31">
            <a:extLst>
              <a:ext uri="{FF2B5EF4-FFF2-40B4-BE49-F238E27FC236}">
                <a16:creationId xmlns:a16="http://schemas.microsoft.com/office/drawing/2014/main" id="{D7B7C63B-41ED-DE96-D3F9-F61C3AF4F424}"/>
              </a:ext>
            </a:extLst>
          </p:cNvPr>
          <p:cNvSpPr txBox="1"/>
          <p:nvPr/>
        </p:nvSpPr>
        <p:spPr>
          <a:xfrm>
            <a:off x="6661533" y="308472"/>
            <a:ext cx="2743200"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a:latin typeface="Courier New"/>
                <a:cs typeface="Courier New"/>
              </a:rPr>
              <a:t>fmul.s f2, f1, f0</a:t>
            </a:r>
            <a:endParaRPr lang="en-US"/>
          </a:p>
        </p:txBody>
      </p:sp>
      <p:sp>
        <p:nvSpPr>
          <p:cNvPr id="33" name="TextBox 32">
            <a:extLst>
              <a:ext uri="{FF2B5EF4-FFF2-40B4-BE49-F238E27FC236}">
                <a16:creationId xmlns:a16="http://schemas.microsoft.com/office/drawing/2014/main" id="{50F27AEE-9E66-614A-3CAC-13DE12B832A7}"/>
              </a:ext>
            </a:extLst>
          </p:cNvPr>
          <p:cNvSpPr txBox="1"/>
          <p:nvPr/>
        </p:nvSpPr>
        <p:spPr>
          <a:xfrm>
            <a:off x="1676400" y="5348689"/>
            <a:ext cx="2743200" cy="2462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00">
                <a:latin typeface="Courier New"/>
                <a:cs typeface="Courier New"/>
              </a:rPr>
              <a:t>flw f1, -4(t0)</a:t>
            </a:r>
            <a:endParaRPr lang="en-US"/>
          </a:p>
        </p:txBody>
      </p:sp>
    </p:spTree>
    <p:extLst>
      <p:ext uri="{BB962C8B-B14F-4D97-AF65-F5344CB8AC3E}">
        <p14:creationId xmlns:p14="http://schemas.microsoft.com/office/powerpoint/2010/main" val="34702608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31E1B4-5C8F-CDAD-18F1-BCD907769123}"/>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2FCE446-2870-737D-D8CA-A89319F35EE2}"/>
              </a:ext>
            </a:extLst>
          </p:cNvPr>
          <p:cNvSpPr>
            <a:spLocks noGrp="1"/>
          </p:cNvSpPr>
          <p:nvPr>
            <p:ph idx="1"/>
          </p:nvPr>
        </p:nvSpPr>
        <p:spPr>
          <a:xfrm>
            <a:off x="747963" y="583446"/>
            <a:ext cx="3557337" cy="2754618"/>
          </a:xfrm>
        </p:spPr>
        <p:txBody>
          <a:bodyPr vert="horz" lIns="91440" tIns="45720" rIns="91440" bIns="45720" rtlCol="0" anchor="t">
            <a:normAutofit/>
          </a:bodyPr>
          <a:lstStyle/>
          <a:p>
            <a:pPr marL="0" indent="0">
              <a:buNone/>
            </a:pPr>
            <a:r>
              <a:rPr lang="en-US" dirty="0"/>
              <a:t>Cycle 3</a:t>
            </a:r>
          </a:p>
          <a:p>
            <a:pPr marL="0" indent="0">
              <a:buNone/>
            </a:pPr>
            <a:r>
              <a:rPr lang="en-US" sz="1600" dirty="0"/>
              <a:t>The result of the first load is sent from the MU to the CDB, where it will be copied to the ROB and the RS waiting for it.</a:t>
            </a:r>
          </a:p>
          <a:p>
            <a:pPr marL="0" indent="0">
              <a:buNone/>
            </a:pPr>
            <a:endParaRPr lang="en-US" dirty="0"/>
          </a:p>
          <a:p>
            <a:pPr marL="0" indent="0">
              <a:buNone/>
            </a:pPr>
            <a:endParaRPr lang="en-US" dirty="0"/>
          </a:p>
          <a:p>
            <a:pPr marL="0" indent="0">
              <a:buNone/>
            </a:pPr>
            <a:endParaRPr lang="en-US" dirty="0"/>
          </a:p>
        </p:txBody>
      </p:sp>
      <p:sp>
        <p:nvSpPr>
          <p:cNvPr id="6" name="TextBox 5">
            <a:extLst>
              <a:ext uri="{FF2B5EF4-FFF2-40B4-BE49-F238E27FC236}">
                <a16:creationId xmlns:a16="http://schemas.microsoft.com/office/drawing/2014/main" id="{289E2C56-BDC2-D947-E48C-4D2FFA78B7B3}"/>
              </a:ext>
            </a:extLst>
          </p:cNvPr>
          <p:cNvSpPr txBox="1"/>
          <p:nvPr/>
        </p:nvSpPr>
        <p:spPr>
          <a:xfrm>
            <a:off x="4810698" y="584425"/>
            <a:ext cx="2511845" cy="369332"/>
          </a:xfrm>
          <a:prstGeom prst="rect">
            <a:avLst/>
          </a:prstGeom>
          <a:noFill/>
          <a:ln w="12700">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t>Inst. Queue.</a:t>
            </a:r>
            <a:endParaRPr lang="en-US"/>
          </a:p>
        </p:txBody>
      </p:sp>
      <p:sp>
        <p:nvSpPr>
          <p:cNvPr id="7" name="TextBox 6">
            <a:extLst>
              <a:ext uri="{FF2B5EF4-FFF2-40B4-BE49-F238E27FC236}">
                <a16:creationId xmlns:a16="http://schemas.microsoft.com/office/drawing/2014/main" id="{8CE0F75A-6E9E-14F3-FCF5-1587551E7E2B}"/>
              </a:ext>
            </a:extLst>
          </p:cNvPr>
          <p:cNvSpPr txBox="1"/>
          <p:nvPr/>
        </p:nvSpPr>
        <p:spPr>
          <a:xfrm>
            <a:off x="8382629" y="97126"/>
            <a:ext cx="2511845" cy="369332"/>
          </a:xfrm>
          <a:prstGeom prst="rect">
            <a:avLst/>
          </a:prstGeom>
          <a:noFill/>
          <a:ln w="12700">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t>Reorder Buffer</a:t>
            </a:r>
          </a:p>
        </p:txBody>
      </p:sp>
      <p:sp>
        <p:nvSpPr>
          <p:cNvPr id="9" name="TextBox 8">
            <a:extLst>
              <a:ext uri="{FF2B5EF4-FFF2-40B4-BE49-F238E27FC236}">
                <a16:creationId xmlns:a16="http://schemas.microsoft.com/office/drawing/2014/main" id="{443CD457-7902-49E1-CF79-09251D31A2DE}"/>
              </a:ext>
            </a:extLst>
          </p:cNvPr>
          <p:cNvSpPr txBox="1"/>
          <p:nvPr/>
        </p:nvSpPr>
        <p:spPr>
          <a:xfrm>
            <a:off x="10095438" y="2984703"/>
            <a:ext cx="1631945" cy="369332"/>
          </a:xfrm>
          <a:prstGeom prst="rect">
            <a:avLst/>
          </a:prstGeom>
          <a:noFill/>
          <a:ln w="12700">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t>Registers</a:t>
            </a:r>
          </a:p>
        </p:txBody>
      </p:sp>
      <p:sp>
        <p:nvSpPr>
          <p:cNvPr id="10" name="TextBox 9">
            <a:extLst>
              <a:ext uri="{FF2B5EF4-FFF2-40B4-BE49-F238E27FC236}">
                <a16:creationId xmlns:a16="http://schemas.microsoft.com/office/drawing/2014/main" id="{B27511A7-D81F-BC2B-7D6C-DB7D87BCFDC6}"/>
              </a:ext>
            </a:extLst>
          </p:cNvPr>
          <p:cNvSpPr txBox="1"/>
          <p:nvPr/>
        </p:nvSpPr>
        <p:spPr>
          <a:xfrm>
            <a:off x="991543" y="3867020"/>
            <a:ext cx="1358819" cy="369332"/>
          </a:xfrm>
          <a:prstGeom prst="rect">
            <a:avLst/>
          </a:prstGeom>
          <a:noFill/>
          <a:ln w="12700">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t>Load Buffer</a:t>
            </a:r>
          </a:p>
        </p:txBody>
      </p:sp>
      <p:sp>
        <p:nvSpPr>
          <p:cNvPr id="11" name="TextBox 10">
            <a:extLst>
              <a:ext uri="{FF2B5EF4-FFF2-40B4-BE49-F238E27FC236}">
                <a16:creationId xmlns:a16="http://schemas.microsoft.com/office/drawing/2014/main" id="{1E6D789A-1C2C-C7A3-15DA-5BB9014AF31F}"/>
              </a:ext>
            </a:extLst>
          </p:cNvPr>
          <p:cNvSpPr txBox="1"/>
          <p:nvPr/>
        </p:nvSpPr>
        <p:spPr>
          <a:xfrm>
            <a:off x="2986782" y="3836941"/>
            <a:ext cx="2912896" cy="369332"/>
          </a:xfrm>
          <a:prstGeom prst="rect">
            <a:avLst/>
          </a:prstGeom>
          <a:noFill/>
          <a:ln w="12700">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t> Reservation Station (FP)</a:t>
            </a:r>
          </a:p>
        </p:txBody>
      </p:sp>
      <p:sp>
        <p:nvSpPr>
          <p:cNvPr id="12" name="TextBox 11">
            <a:extLst>
              <a:ext uri="{FF2B5EF4-FFF2-40B4-BE49-F238E27FC236}">
                <a16:creationId xmlns:a16="http://schemas.microsoft.com/office/drawing/2014/main" id="{2882CA70-C57C-E4BD-9543-5F3286D2F3A3}"/>
              </a:ext>
            </a:extLst>
          </p:cNvPr>
          <p:cNvSpPr txBox="1"/>
          <p:nvPr/>
        </p:nvSpPr>
        <p:spPr>
          <a:xfrm>
            <a:off x="6475939" y="3816888"/>
            <a:ext cx="2722397" cy="369332"/>
          </a:xfrm>
          <a:prstGeom prst="rect">
            <a:avLst/>
          </a:prstGeom>
          <a:noFill/>
          <a:ln w="12700">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t>Reservation Station (Int)</a:t>
            </a:r>
          </a:p>
        </p:txBody>
      </p:sp>
      <p:sp>
        <p:nvSpPr>
          <p:cNvPr id="13" name="Arrow: Left-Right 12">
            <a:extLst>
              <a:ext uri="{FF2B5EF4-FFF2-40B4-BE49-F238E27FC236}">
                <a16:creationId xmlns:a16="http://schemas.microsoft.com/office/drawing/2014/main" id="{F4D22ACD-74C0-2C65-8645-BF238CA86194}"/>
              </a:ext>
            </a:extLst>
          </p:cNvPr>
          <p:cNvSpPr/>
          <p:nvPr/>
        </p:nvSpPr>
        <p:spPr>
          <a:xfrm>
            <a:off x="300789" y="6167033"/>
            <a:ext cx="11794933" cy="560625"/>
          </a:xfrm>
          <a:prstGeom prst="leftRightArrow">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Common Data Bus</a:t>
            </a:r>
          </a:p>
        </p:txBody>
      </p:sp>
      <p:graphicFrame>
        <p:nvGraphicFramePr>
          <p:cNvPr id="15" name="Table 14">
            <a:extLst>
              <a:ext uri="{FF2B5EF4-FFF2-40B4-BE49-F238E27FC236}">
                <a16:creationId xmlns:a16="http://schemas.microsoft.com/office/drawing/2014/main" id="{A595A0C1-71B7-DDE2-ADEF-C19F0693774F}"/>
              </a:ext>
            </a:extLst>
          </p:cNvPr>
          <p:cNvGraphicFramePr>
            <a:graphicFrameLocks noGrp="1"/>
          </p:cNvGraphicFramePr>
          <p:nvPr/>
        </p:nvGraphicFramePr>
        <p:xfrm>
          <a:off x="988996" y="4261665"/>
          <a:ext cx="1353552" cy="1097280"/>
        </p:xfrm>
        <a:graphic>
          <a:graphicData uri="http://schemas.openxmlformats.org/drawingml/2006/table">
            <a:tbl>
              <a:tblPr firstRow="1" bandRow="1">
                <a:tableStyleId>{5940675A-B579-460E-94D1-54222C63F5DA}</a:tableStyleId>
              </a:tblPr>
              <a:tblGrid>
                <a:gridCol w="676776">
                  <a:extLst>
                    <a:ext uri="{9D8B030D-6E8A-4147-A177-3AD203B41FA5}">
                      <a16:colId xmlns:a16="http://schemas.microsoft.com/office/drawing/2014/main" val="2447277747"/>
                    </a:ext>
                  </a:extLst>
                </a:gridCol>
                <a:gridCol w="676776">
                  <a:extLst>
                    <a:ext uri="{9D8B030D-6E8A-4147-A177-3AD203B41FA5}">
                      <a16:colId xmlns:a16="http://schemas.microsoft.com/office/drawing/2014/main" val="3543431547"/>
                    </a:ext>
                  </a:extLst>
                </a:gridCol>
              </a:tblGrid>
              <a:tr h="270710">
                <a:tc>
                  <a:txBody>
                    <a:bodyPr/>
                    <a:lstStyle/>
                    <a:p>
                      <a:pPr algn="ctr"/>
                      <a:endParaRPr lang="en-US" sz="1200" dirty="0" err="1">
                        <a:latin typeface="Arial"/>
                      </a:endParaRPr>
                    </a:p>
                  </a:txBody>
                  <a:tcPr/>
                </a:tc>
                <a:tc>
                  <a:txBody>
                    <a:bodyPr/>
                    <a:lstStyle/>
                    <a:p>
                      <a:pPr lvl="0" algn="ctr">
                        <a:buNone/>
                      </a:pPr>
                      <a:endParaRPr lang="en-US" sz="1200" dirty="0">
                        <a:latin typeface="Arial"/>
                      </a:endParaRPr>
                    </a:p>
                  </a:txBody>
                  <a:tcPr/>
                </a:tc>
                <a:extLst>
                  <a:ext uri="{0D108BD9-81ED-4DB2-BD59-A6C34878D82A}">
                    <a16:rowId xmlns:a16="http://schemas.microsoft.com/office/drawing/2014/main" val="1837699999"/>
                  </a:ext>
                </a:extLst>
              </a:tr>
              <a:tr h="0">
                <a:tc>
                  <a:txBody>
                    <a:bodyPr/>
                    <a:lstStyle/>
                    <a:p>
                      <a:pPr lvl="0" algn="ctr">
                        <a:buNone/>
                      </a:pPr>
                      <a:endParaRPr lang="en-US" sz="1200" dirty="0" err="1">
                        <a:latin typeface="Arial"/>
                      </a:endParaRPr>
                    </a:p>
                  </a:txBody>
                  <a:tcPr/>
                </a:tc>
                <a:tc>
                  <a:txBody>
                    <a:bodyPr/>
                    <a:lstStyle/>
                    <a:p>
                      <a:pPr lvl="0" algn="ctr">
                        <a:buNone/>
                      </a:pPr>
                      <a:endParaRPr lang="en-US" sz="1200" dirty="0">
                        <a:latin typeface="Arial"/>
                      </a:endParaRPr>
                    </a:p>
                  </a:txBody>
                  <a:tcPr/>
                </a:tc>
                <a:extLst>
                  <a:ext uri="{0D108BD9-81ED-4DB2-BD59-A6C34878D82A}">
                    <a16:rowId xmlns:a16="http://schemas.microsoft.com/office/drawing/2014/main" val="313986062"/>
                  </a:ext>
                </a:extLst>
              </a:tr>
              <a:tr h="0">
                <a:tc>
                  <a:txBody>
                    <a:bodyPr/>
                    <a:lstStyle/>
                    <a:p>
                      <a:pPr lvl="0" algn="ctr">
                        <a:buNone/>
                      </a:pPr>
                      <a:endParaRPr lang="en-US" sz="1200" dirty="0" err="1">
                        <a:latin typeface="Arial"/>
                      </a:endParaRPr>
                    </a:p>
                  </a:txBody>
                  <a:tcPr/>
                </a:tc>
                <a:tc>
                  <a:txBody>
                    <a:bodyPr/>
                    <a:lstStyle/>
                    <a:p>
                      <a:pPr lvl="0" algn="ctr">
                        <a:buNone/>
                      </a:pPr>
                      <a:endParaRPr lang="en-US" sz="1200" dirty="0">
                        <a:latin typeface="Arial"/>
                      </a:endParaRPr>
                    </a:p>
                  </a:txBody>
                  <a:tcPr/>
                </a:tc>
                <a:extLst>
                  <a:ext uri="{0D108BD9-81ED-4DB2-BD59-A6C34878D82A}">
                    <a16:rowId xmlns:a16="http://schemas.microsoft.com/office/drawing/2014/main" val="1009846468"/>
                  </a:ext>
                </a:extLst>
              </a:tr>
              <a:tr h="0">
                <a:tc>
                  <a:txBody>
                    <a:bodyPr/>
                    <a:lstStyle/>
                    <a:p>
                      <a:pPr lvl="0" algn="ctr">
                        <a:buNone/>
                      </a:pPr>
                      <a:endParaRPr lang="en-US" sz="1200" dirty="0" err="1">
                        <a:latin typeface="Arial"/>
                      </a:endParaRPr>
                    </a:p>
                  </a:txBody>
                  <a:tcPr/>
                </a:tc>
                <a:tc>
                  <a:txBody>
                    <a:bodyPr/>
                    <a:lstStyle/>
                    <a:p>
                      <a:pPr lvl="0" algn="ctr">
                        <a:buNone/>
                      </a:pPr>
                      <a:endParaRPr lang="en-US" sz="1200" dirty="0">
                        <a:latin typeface="Arial"/>
                      </a:endParaRPr>
                    </a:p>
                  </a:txBody>
                  <a:tcPr/>
                </a:tc>
                <a:extLst>
                  <a:ext uri="{0D108BD9-81ED-4DB2-BD59-A6C34878D82A}">
                    <a16:rowId xmlns:a16="http://schemas.microsoft.com/office/drawing/2014/main" val="2824610415"/>
                  </a:ext>
                </a:extLst>
              </a:tr>
            </a:tbl>
          </a:graphicData>
        </a:graphic>
      </p:graphicFrame>
      <p:graphicFrame>
        <p:nvGraphicFramePr>
          <p:cNvPr id="16" name="Table 15">
            <a:extLst>
              <a:ext uri="{FF2B5EF4-FFF2-40B4-BE49-F238E27FC236}">
                <a16:creationId xmlns:a16="http://schemas.microsoft.com/office/drawing/2014/main" id="{C79E3174-EE21-3C35-540C-58F0DD1E86AB}"/>
              </a:ext>
            </a:extLst>
          </p:cNvPr>
          <p:cNvGraphicFramePr>
            <a:graphicFrameLocks noGrp="1"/>
          </p:cNvGraphicFramePr>
          <p:nvPr>
            <p:extLst>
              <p:ext uri="{D42A27DB-BD31-4B8C-83A1-F6EECF244321}">
                <p14:modId xmlns:p14="http://schemas.microsoft.com/office/powerpoint/2010/main" val="7175424"/>
              </p:ext>
            </p:extLst>
          </p:nvPr>
        </p:nvGraphicFramePr>
        <p:xfrm>
          <a:off x="2984233" y="4211534"/>
          <a:ext cx="2897604" cy="822960"/>
        </p:xfrm>
        <a:graphic>
          <a:graphicData uri="http://schemas.openxmlformats.org/drawingml/2006/table">
            <a:tbl>
              <a:tblPr firstRow="1" bandRow="1">
                <a:tableStyleId>{5940675A-B579-460E-94D1-54222C63F5DA}</a:tableStyleId>
              </a:tblPr>
              <a:tblGrid>
                <a:gridCol w="724401">
                  <a:extLst>
                    <a:ext uri="{9D8B030D-6E8A-4147-A177-3AD203B41FA5}">
                      <a16:colId xmlns:a16="http://schemas.microsoft.com/office/drawing/2014/main" val="3195577250"/>
                    </a:ext>
                  </a:extLst>
                </a:gridCol>
                <a:gridCol w="724401">
                  <a:extLst>
                    <a:ext uri="{9D8B030D-6E8A-4147-A177-3AD203B41FA5}">
                      <a16:colId xmlns:a16="http://schemas.microsoft.com/office/drawing/2014/main" val="3868833308"/>
                    </a:ext>
                  </a:extLst>
                </a:gridCol>
                <a:gridCol w="724401">
                  <a:extLst>
                    <a:ext uri="{9D8B030D-6E8A-4147-A177-3AD203B41FA5}">
                      <a16:colId xmlns:a16="http://schemas.microsoft.com/office/drawing/2014/main" val="3497778932"/>
                    </a:ext>
                  </a:extLst>
                </a:gridCol>
                <a:gridCol w="724401">
                  <a:extLst>
                    <a:ext uri="{9D8B030D-6E8A-4147-A177-3AD203B41FA5}">
                      <a16:colId xmlns:a16="http://schemas.microsoft.com/office/drawing/2014/main" val="3422580235"/>
                    </a:ext>
                  </a:extLst>
                </a:gridCol>
              </a:tblGrid>
              <a:tr h="123546">
                <a:tc>
                  <a:txBody>
                    <a:bodyPr/>
                    <a:lstStyle/>
                    <a:p>
                      <a:pPr algn="ctr"/>
                      <a:r>
                        <a:rPr lang="en-US" sz="1200" dirty="0">
                          <a:latin typeface="Arial"/>
                        </a:rPr>
                        <a:t>FMUL</a:t>
                      </a:r>
                    </a:p>
                  </a:txBody>
                  <a:tcPr/>
                </a:tc>
                <a:tc>
                  <a:txBody>
                    <a:bodyPr/>
                    <a:lstStyle/>
                    <a:p>
                      <a:pPr lvl="0" algn="ctr">
                        <a:buNone/>
                      </a:pPr>
                      <a:r>
                        <a:rPr lang="en-US" sz="1200" dirty="0">
                          <a:latin typeface="Arial"/>
                        </a:rPr>
                        <a:t>1</a:t>
                      </a:r>
                    </a:p>
                  </a:txBody>
                  <a:tcPr/>
                </a:tc>
                <a:tc>
                  <a:txBody>
                    <a:bodyPr/>
                    <a:lstStyle/>
                    <a:p>
                      <a:pPr lvl="0" algn="ctr">
                        <a:buNone/>
                      </a:pPr>
                      <a:r>
                        <a:rPr lang="en-US" sz="1200" dirty="0">
                          <a:latin typeface="Arial"/>
                        </a:rPr>
                        <a:t>10</a:t>
                      </a:r>
                    </a:p>
                  </a:txBody>
                  <a:tcPr/>
                </a:tc>
                <a:tc>
                  <a:txBody>
                    <a:bodyPr/>
                    <a:lstStyle/>
                    <a:p>
                      <a:pPr lvl="0" algn="ctr">
                        <a:buNone/>
                      </a:pPr>
                      <a:r>
                        <a:rPr lang="en-US" sz="1200" dirty="0">
                          <a:latin typeface="Arial"/>
                        </a:rPr>
                        <a:t>ROB1</a:t>
                      </a:r>
                    </a:p>
                  </a:txBody>
                  <a:tcPr/>
                </a:tc>
                <a:extLst>
                  <a:ext uri="{0D108BD9-81ED-4DB2-BD59-A6C34878D82A}">
                    <a16:rowId xmlns:a16="http://schemas.microsoft.com/office/drawing/2014/main" val="3558929166"/>
                  </a:ext>
                </a:extLst>
              </a:tr>
              <a:tr h="123546">
                <a:tc>
                  <a:txBody>
                    <a:bodyPr/>
                    <a:lstStyle/>
                    <a:p>
                      <a:pPr algn="ctr"/>
                      <a:endParaRPr lang="en-US" sz="1200" dirty="0" err="1">
                        <a:latin typeface="Arial"/>
                      </a:endParaRPr>
                    </a:p>
                  </a:txBody>
                  <a:tcPr/>
                </a:tc>
                <a:tc>
                  <a:txBody>
                    <a:bodyPr/>
                    <a:lstStyle/>
                    <a:p>
                      <a:pPr lvl="0" algn="ctr">
                        <a:buNone/>
                      </a:pPr>
                      <a:endParaRPr lang="en-US" sz="1200" dirty="0">
                        <a:latin typeface="Arial"/>
                      </a:endParaRPr>
                    </a:p>
                  </a:txBody>
                  <a:tcPr/>
                </a:tc>
                <a:tc>
                  <a:txBody>
                    <a:bodyPr/>
                    <a:lstStyle/>
                    <a:p>
                      <a:pPr lvl="0" algn="ctr">
                        <a:buNone/>
                      </a:pPr>
                      <a:endParaRPr lang="en-US" sz="1200" dirty="0">
                        <a:latin typeface="Arial"/>
                      </a:endParaRPr>
                    </a:p>
                  </a:txBody>
                  <a:tcPr/>
                </a:tc>
                <a:tc>
                  <a:txBody>
                    <a:bodyPr/>
                    <a:lstStyle/>
                    <a:p>
                      <a:pPr lvl="0" algn="ctr">
                        <a:buNone/>
                      </a:pPr>
                      <a:endParaRPr lang="en-US" sz="1200" dirty="0">
                        <a:latin typeface="Arial"/>
                      </a:endParaRPr>
                    </a:p>
                  </a:txBody>
                  <a:tcPr/>
                </a:tc>
                <a:extLst>
                  <a:ext uri="{0D108BD9-81ED-4DB2-BD59-A6C34878D82A}">
                    <a16:rowId xmlns:a16="http://schemas.microsoft.com/office/drawing/2014/main" val="2748695123"/>
                  </a:ext>
                </a:extLst>
              </a:tr>
              <a:tr h="123546">
                <a:tc>
                  <a:txBody>
                    <a:bodyPr/>
                    <a:lstStyle/>
                    <a:p>
                      <a:pPr algn="ctr"/>
                      <a:endParaRPr lang="en-US" sz="1200" dirty="0" err="1">
                        <a:latin typeface="Arial"/>
                      </a:endParaRPr>
                    </a:p>
                  </a:txBody>
                  <a:tcPr/>
                </a:tc>
                <a:tc>
                  <a:txBody>
                    <a:bodyPr/>
                    <a:lstStyle/>
                    <a:p>
                      <a:pPr lvl="0" algn="ctr">
                        <a:buNone/>
                      </a:pPr>
                      <a:endParaRPr lang="en-US" sz="1200" dirty="0">
                        <a:latin typeface="Arial"/>
                      </a:endParaRPr>
                    </a:p>
                  </a:txBody>
                  <a:tcPr/>
                </a:tc>
                <a:tc>
                  <a:txBody>
                    <a:bodyPr/>
                    <a:lstStyle/>
                    <a:p>
                      <a:pPr lvl="0" algn="ctr">
                        <a:buNone/>
                      </a:pPr>
                      <a:endParaRPr lang="en-US" sz="1200" dirty="0">
                        <a:latin typeface="Arial"/>
                      </a:endParaRPr>
                    </a:p>
                  </a:txBody>
                  <a:tcPr/>
                </a:tc>
                <a:tc>
                  <a:txBody>
                    <a:bodyPr/>
                    <a:lstStyle/>
                    <a:p>
                      <a:pPr lvl="0" algn="ctr">
                        <a:buNone/>
                      </a:pPr>
                      <a:endParaRPr lang="en-US" sz="1200" dirty="0">
                        <a:latin typeface="Arial"/>
                      </a:endParaRPr>
                    </a:p>
                  </a:txBody>
                  <a:tcPr/>
                </a:tc>
                <a:extLst>
                  <a:ext uri="{0D108BD9-81ED-4DB2-BD59-A6C34878D82A}">
                    <a16:rowId xmlns:a16="http://schemas.microsoft.com/office/drawing/2014/main" val="2981881640"/>
                  </a:ext>
                </a:extLst>
              </a:tr>
            </a:tbl>
          </a:graphicData>
        </a:graphic>
      </p:graphicFrame>
      <p:graphicFrame>
        <p:nvGraphicFramePr>
          <p:cNvPr id="17" name="Table 16">
            <a:extLst>
              <a:ext uri="{FF2B5EF4-FFF2-40B4-BE49-F238E27FC236}">
                <a16:creationId xmlns:a16="http://schemas.microsoft.com/office/drawing/2014/main" id="{97E93744-C174-ED7E-A211-C4FA7DD82028}"/>
              </a:ext>
            </a:extLst>
          </p:cNvPr>
          <p:cNvGraphicFramePr>
            <a:graphicFrameLocks noGrp="1"/>
          </p:cNvGraphicFramePr>
          <p:nvPr/>
        </p:nvGraphicFramePr>
        <p:xfrm>
          <a:off x="4809022" y="952981"/>
          <a:ext cx="2513774" cy="1645920"/>
        </p:xfrm>
        <a:graphic>
          <a:graphicData uri="http://schemas.openxmlformats.org/drawingml/2006/table">
            <a:tbl>
              <a:tblPr firstRow="1" bandRow="1">
                <a:tableStyleId>{5940675A-B579-460E-94D1-54222C63F5DA}</a:tableStyleId>
              </a:tblPr>
              <a:tblGrid>
                <a:gridCol w="2513774">
                  <a:extLst>
                    <a:ext uri="{9D8B030D-6E8A-4147-A177-3AD203B41FA5}">
                      <a16:colId xmlns:a16="http://schemas.microsoft.com/office/drawing/2014/main" val="2178331882"/>
                    </a:ext>
                  </a:extLst>
                </a:gridCol>
              </a:tblGrid>
              <a:tr h="184980">
                <a:tc>
                  <a:txBody>
                    <a:bodyPr/>
                    <a:lstStyle/>
                    <a:p>
                      <a:pPr lvl="0" algn="ctr">
                        <a:buNone/>
                      </a:pPr>
                      <a:r>
                        <a:rPr lang="en-US" sz="1200" b="0" i="0" u="none" strike="noStrike" noProof="0" dirty="0" err="1">
                          <a:solidFill>
                            <a:srgbClr val="000000"/>
                          </a:solidFill>
                          <a:latin typeface="Courier New"/>
                        </a:rPr>
                        <a:t>fsw</a:t>
                      </a:r>
                      <a:r>
                        <a:rPr lang="en-US" sz="1200" b="0" i="0" u="none" strike="noStrike" noProof="0" dirty="0">
                          <a:solidFill>
                            <a:srgbClr val="000000"/>
                          </a:solidFill>
                          <a:latin typeface="Courier New"/>
                        </a:rPr>
                        <a:t> f2, -4(t0)</a:t>
                      </a:r>
                      <a:endParaRPr lang="es-ES" dirty="0"/>
                    </a:p>
                  </a:txBody>
                  <a:tcPr/>
                </a:tc>
                <a:extLst>
                  <a:ext uri="{0D108BD9-81ED-4DB2-BD59-A6C34878D82A}">
                    <a16:rowId xmlns:a16="http://schemas.microsoft.com/office/drawing/2014/main" val="49523531"/>
                  </a:ext>
                </a:extLst>
              </a:tr>
              <a:tr h="184980">
                <a:tc>
                  <a:txBody>
                    <a:bodyPr/>
                    <a:lstStyle/>
                    <a:p>
                      <a:pPr lvl="0" algn="ctr">
                        <a:buNone/>
                      </a:pPr>
                      <a:r>
                        <a:rPr lang="en-US" sz="1200" b="0" i="0" u="none" strike="noStrike" noProof="0" dirty="0" err="1">
                          <a:solidFill>
                            <a:srgbClr val="000000"/>
                          </a:solidFill>
                          <a:latin typeface="Courier New"/>
                        </a:rPr>
                        <a:t>fmul.s</a:t>
                      </a:r>
                      <a:r>
                        <a:rPr lang="en-US" sz="1200" b="0" i="0" u="none" strike="noStrike" noProof="0" dirty="0">
                          <a:solidFill>
                            <a:srgbClr val="000000"/>
                          </a:solidFill>
                          <a:latin typeface="Courier New"/>
                        </a:rPr>
                        <a:t> f2, f1, f0</a:t>
                      </a:r>
                      <a:endParaRPr lang="es-ES" dirty="0"/>
                    </a:p>
                  </a:txBody>
                  <a:tcPr/>
                </a:tc>
                <a:extLst>
                  <a:ext uri="{0D108BD9-81ED-4DB2-BD59-A6C34878D82A}">
                    <a16:rowId xmlns:a16="http://schemas.microsoft.com/office/drawing/2014/main" val="1455548914"/>
                  </a:ext>
                </a:extLst>
              </a:tr>
              <a:tr h="184980">
                <a:tc>
                  <a:txBody>
                    <a:bodyPr/>
                    <a:lstStyle/>
                    <a:p>
                      <a:pPr lvl="0" algn="ctr">
                        <a:buNone/>
                      </a:pPr>
                      <a:r>
                        <a:rPr lang="en-US" sz="1200" b="0" i="0" u="none" strike="noStrike" noProof="0" dirty="0" err="1">
                          <a:solidFill>
                            <a:srgbClr val="000000"/>
                          </a:solidFill>
                          <a:latin typeface="Courier New"/>
                        </a:rPr>
                        <a:t>flw</a:t>
                      </a:r>
                      <a:r>
                        <a:rPr lang="en-US" sz="1200" b="0" i="0" u="none" strike="noStrike" noProof="0" dirty="0">
                          <a:solidFill>
                            <a:srgbClr val="000000"/>
                          </a:solidFill>
                          <a:latin typeface="Courier New"/>
                        </a:rPr>
                        <a:t> f1, -4(t0)</a:t>
                      </a:r>
                      <a:endParaRPr lang="es-ES" dirty="0"/>
                    </a:p>
                  </a:txBody>
                  <a:tcPr/>
                </a:tc>
                <a:extLst>
                  <a:ext uri="{0D108BD9-81ED-4DB2-BD59-A6C34878D82A}">
                    <a16:rowId xmlns:a16="http://schemas.microsoft.com/office/drawing/2014/main" val="1422571421"/>
                  </a:ext>
                </a:extLst>
              </a:tr>
              <a:tr h="184980">
                <a:tc>
                  <a:txBody>
                    <a:bodyPr/>
                    <a:lstStyle/>
                    <a:p>
                      <a:pPr lvl="0" algn="ctr">
                        <a:buNone/>
                      </a:pPr>
                      <a:r>
                        <a:rPr lang="en-US" sz="1200" b="0" i="0" u="none" strike="noStrike" noProof="0" dirty="0" err="1">
                          <a:solidFill>
                            <a:srgbClr val="000000"/>
                          </a:solidFill>
                          <a:latin typeface="Courier New"/>
                        </a:rPr>
                        <a:t>bnez</a:t>
                      </a:r>
                      <a:r>
                        <a:rPr lang="en-US" sz="1200" b="0" i="0" u="none" strike="noStrike" noProof="0" dirty="0">
                          <a:solidFill>
                            <a:srgbClr val="000000"/>
                          </a:solidFill>
                          <a:latin typeface="Courier New"/>
                        </a:rPr>
                        <a:t> t0, loop</a:t>
                      </a:r>
                      <a:endParaRPr lang="es-ES" dirty="0"/>
                    </a:p>
                  </a:txBody>
                  <a:tcPr/>
                </a:tc>
                <a:extLst>
                  <a:ext uri="{0D108BD9-81ED-4DB2-BD59-A6C34878D82A}">
                    <a16:rowId xmlns:a16="http://schemas.microsoft.com/office/drawing/2014/main" val="2533791750"/>
                  </a:ext>
                </a:extLst>
              </a:tr>
              <a:tr h="184980">
                <a:tc>
                  <a:txBody>
                    <a:bodyPr/>
                    <a:lstStyle/>
                    <a:p>
                      <a:pPr lvl="0" algn="ctr">
                        <a:buNone/>
                      </a:pPr>
                      <a:r>
                        <a:rPr lang="en-US" sz="1200" b="0" i="0" u="none" strike="noStrike" noProof="0" dirty="0" err="1">
                          <a:solidFill>
                            <a:srgbClr val="000000"/>
                          </a:solidFill>
                          <a:latin typeface="Courier New"/>
                        </a:rPr>
                        <a:t>addi</a:t>
                      </a:r>
                      <a:r>
                        <a:rPr lang="en-US" sz="1200" b="0" i="0" u="none" strike="noStrike" noProof="0" dirty="0">
                          <a:solidFill>
                            <a:srgbClr val="000000"/>
                          </a:solidFill>
                          <a:latin typeface="Courier New"/>
                        </a:rPr>
                        <a:t> t0, t0, -4</a:t>
                      </a:r>
                      <a:endParaRPr lang="es-ES" dirty="0"/>
                    </a:p>
                  </a:txBody>
                  <a:tcPr/>
                </a:tc>
                <a:extLst>
                  <a:ext uri="{0D108BD9-81ED-4DB2-BD59-A6C34878D82A}">
                    <a16:rowId xmlns:a16="http://schemas.microsoft.com/office/drawing/2014/main" val="258681845"/>
                  </a:ext>
                </a:extLst>
              </a:tr>
              <a:tr h="184980">
                <a:tc>
                  <a:txBody>
                    <a:bodyPr/>
                    <a:lstStyle/>
                    <a:p>
                      <a:pPr lvl="0" algn="ctr">
                        <a:buNone/>
                      </a:pPr>
                      <a:r>
                        <a:rPr lang="en-US" sz="1200" b="0" i="0" u="none" strike="noStrike" noProof="0" dirty="0" err="1">
                          <a:solidFill>
                            <a:srgbClr val="000000"/>
                          </a:solidFill>
                          <a:latin typeface="Courier New"/>
                        </a:rPr>
                        <a:t>fsw</a:t>
                      </a:r>
                      <a:r>
                        <a:rPr lang="en-US" sz="1200" b="0" i="0" u="none" strike="noStrike" noProof="0" dirty="0">
                          <a:solidFill>
                            <a:srgbClr val="000000"/>
                          </a:solidFill>
                          <a:latin typeface="Courier New"/>
                        </a:rPr>
                        <a:t> f2, -4(t0)</a:t>
                      </a:r>
                      <a:endParaRPr lang="es-ES" dirty="0"/>
                    </a:p>
                  </a:txBody>
                  <a:tcPr/>
                </a:tc>
                <a:extLst>
                  <a:ext uri="{0D108BD9-81ED-4DB2-BD59-A6C34878D82A}">
                    <a16:rowId xmlns:a16="http://schemas.microsoft.com/office/drawing/2014/main" val="3403941772"/>
                  </a:ext>
                </a:extLst>
              </a:tr>
            </a:tbl>
          </a:graphicData>
        </a:graphic>
      </p:graphicFrame>
      <p:graphicFrame>
        <p:nvGraphicFramePr>
          <p:cNvPr id="18" name="Table 17">
            <a:extLst>
              <a:ext uri="{FF2B5EF4-FFF2-40B4-BE49-F238E27FC236}">
                <a16:creationId xmlns:a16="http://schemas.microsoft.com/office/drawing/2014/main" id="{E069AB67-AFB9-5072-BDFA-66A6FE7C084A}"/>
              </a:ext>
            </a:extLst>
          </p:cNvPr>
          <p:cNvGraphicFramePr>
            <a:graphicFrameLocks noGrp="1"/>
          </p:cNvGraphicFramePr>
          <p:nvPr>
            <p:extLst>
              <p:ext uri="{D42A27DB-BD31-4B8C-83A1-F6EECF244321}">
                <p14:modId xmlns:p14="http://schemas.microsoft.com/office/powerpoint/2010/main" val="4123326708"/>
              </p:ext>
            </p:extLst>
          </p:nvPr>
        </p:nvGraphicFramePr>
        <p:xfrm>
          <a:off x="8389263" y="471717"/>
          <a:ext cx="2506574" cy="1645920"/>
        </p:xfrm>
        <a:graphic>
          <a:graphicData uri="http://schemas.openxmlformats.org/drawingml/2006/table">
            <a:tbl>
              <a:tblPr firstRow="1" bandRow="1">
                <a:tableStyleId>{5940675A-B579-460E-94D1-54222C63F5DA}</a:tableStyleId>
              </a:tblPr>
              <a:tblGrid>
                <a:gridCol w="350919">
                  <a:extLst>
                    <a:ext uri="{9D8B030D-6E8A-4147-A177-3AD203B41FA5}">
                      <a16:colId xmlns:a16="http://schemas.microsoft.com/office/drawing/2014/main" val="2178331882"/>
                    </a:ext>
                  </a:extLst>
                </a:gridCol>
                <a:gridCol w="631657">
                  <a:extLst>
                    <a:ext uri="{9D8B030D-6E8A-4147-A177-3AD203B41FA5}">
                      <a16:colId xmlns:a16="http://schemas.microsoft.com/office/drawing/2014/main" val="1914369625"/>
                    </a:ext>
                  </a:extLst>
                </a:gridCol>
                <a:gridCol w="761999">
                  <a:extLst>
                    <a:ext uri="{9D8B030D-6E8A-4147-A177-3AD203B41FA5}">
                      <a16:colId xmlns:a16="http://schemas.microsoft.com/office/drawing/2014/main" val="3526426838"/>
                    </a:ext>
                  </a:extLst>
                </a:gridCol>
                <a:gridCol w="761999">
                  <a:extLst>
                    <a:ext uri="{9D8B030D-6E8A-4147-A177-3AD203B41FA5}">
                      <a16:colId xmlns:a16="http://schemas.microsoft.com/office/drawing/2014/main" val="187629775"/>
                    </a:ext>
                  </a:extLst>
                </a:gridCol>
              </a:tblGrid>
              <a:tr h="184980">
                <a:tc>
                  <a:txBody>
                    <a:bodyPr/>
                    <a:lstStyle/>
                    <a:p>
                      <a:pPr algn="ctr"/>
                      <a:r>
                        <a:rPr lang="en-US" sz="1200" dirty="0">
                          <a:latin typeface="Courier New"/>
                        </a:rPr>
                        <a:t>0</a:t>
                      </a:r>
                      <a:endParaRPr lang="en-US" sz="1200" dirty="0" err="1">
                        <a:latin typeface="Courier New"/>
                      </a:endParaRPr>
                    </a:p>
                  </a:txBody>
                  <a:tcPr/>
                </a:tc>
                <a:tc>
                  <a:txBody>
                    <a:bodyPr/>
                    <a:lstStyle/>
                    <a:p>
                      <a:pPr lvl="0" algn="ctr">
                        <a:buNone/>
                      </a:pPr>
                      <a:r>
                        <a:rPr lang="en-US" sz="1200" dirty="0">
                          <a:latin typeface="Courier New"/>
                        </a:rPr>
                        <a:t>FLW</a:t>
                      </a:r>
                    </a:p>
                  </a:txBody>
                  <a:tcPr/>
                </a:tc>
                <a:tc>
                  <a:txBody>
                    <a:bodyPr/>
                    <a:lstStyle/>
                    <a:p>
                      <a:pPr lvl="0" algn="ctr">
                        <a:buNone/>
                      </a:pPr>
                      <a:r>
                        <a:rPr lang="en-US" sz="1200" dirty="0">
                          <a:latin typeface="Courier New"/>
                        </a:rPr>
                        <a:t>F1</a:t>
                      </a:r>
                    </a:p>
                  </a:txBody>
                  <a:tcPr/>
                </a:tc>
                <a:tc>
                  <a:txBody>
                    <a:bodyPr/>
                    <a:lstStyle/>
                    <a:p>
                      <a:pPr lvl="0" algn="ctr">
                        <a:buNone/>
                      </a:pPr>
                      <a:r>
                        <a:rPr lang="en-US" sz="1200" dirty="0">
                          <a:latin typeface="Courier New"/>
                        </a:rPr>
                        <a:t>1</a:t>
                      </a:r>
                    </a:p>
                  </a:txBody>
                  <a:tcPr/>
                </a:tc>
                <a:extLst>
                  <a:ext uri="{0D108BD9-81ED-4DB2-BD59-A6C34878D82A}">
                    <a16:rowId xmlns:a16="http://schemas.microsoft.com/office/drawing/2014/main" val="49523531"/>
                  </a:ext>
                </a:extLst>
              </a:tr>
              <a:tr h="184980">
                <a:tc>
                  <a:txBody>
                    <a:bodyPr/>
                    <a:lstStyle/>
                    <a:p>
                      <a:pPr algn="ctr"/>
                      <a:r>
                        <a:rPr lang="en-US" sz="1200" dirty="0">
                          <a:latin typeface="Courier New"/>
                        </a:rPr>
                        <a:t>1</a:t>
                      </a:r>
                      <a:endParaRPr lang="en-US" sz="1200" dirty="0" err="1">
                        <a:latin typeface="Courier New"/>
                      </a:endParaRPr>
                    </a:p>
                  </a:txBody>
                  <a:tcPr/>
                </a:tc>
                <a:tc>
                  <a:txBody>
                    <a:bodyPr/>
                    <a:lstStyle/>
                    <a:p>
                      <a:pPr lvl="0" algn="ctr">
                        <a:buNone/>
                      </a:pPr>
                      <a:r>
                        <a:rPr lang="en-US" sz="1200" dirty="0">
                          <a:latin typeface="Courier New"/>
                        </a:rPr>
                        <a:t>FMUL</a:t>
                      </a:r>
                    </a:p>
                  </a:txBody>
                  <a:tcPr/>
                </a:tc>
                <a:tc>
                  <a:txBody>
                    <a:bodyPr/>
                    <a:lstStyle/>
                    <a:p>
                      <a:pPr lvl="0" algn="ctr">
                        <a:buNone/>
                      </a:pPr>
                      <a:r>
                        <a:rPr lang="en-US" sz="1200" dirty="0">
                          <a:latin typeface="Courier New"/>
                        </a:rPr>
                        <a:t>F2</a:t>
                      </a:r>
                    </a:p>
                  </a:txBody>
                  <a:tcPr/>
                </a:tc>
                <a:tc>
                  <a:txBody>
                    <a:bodyPr/>
                    <a:lstStyle/>
                    <a:p>
                      <a:pPr lvl="0" algn="ctr">
                        <a:buNone/>
                      </a:pPr>
                      <a:endParaRPr lang="en-US" sz="1200" dirty="0">
                        <a:latin typeface="Courier New"/>
                      </a:endParaRPr>
                    </a:p>
                  </a:txBody>
                  <a:tcPr/>
                </a:tc>
                <a:extLst>
                  <a:ext uri="{0D108BD9-81ED-4DB2-BD59-A6C34878D82A}">
                    <a16:rowId xmlns:a16="http://schemas.microsoft.com/office/drawing/2014/main" val="1455548914"/>
                  </a:ext>
                </a:extLst>
              </a:tr>
              <a:tr h="184980">
                <a:tc>
                  <a:txBody>
                    <a:bodyPr/>
                    <a:lstStyle/>
                    <a:p>
                      <a:pPr algn="ctr"/>
                      <a:r>
                        <a:rPr lang="en-US" sz="1200" dirty="0">
                          <a:latin typeface="Courier New"/>
                        </a:rPr>
                        <a:t>2</a:t>
                      </a:r>
                      <a:endParaRPr lang="en-US" sz="1200" dirty="0" err="1">
                        <a:latin typeface="Courier New"/>
                      </a:endParaRPr>
                    </a:p>
                  </a:txBody>
                  <a:tcPr/>
                </a:tc>
                <a:tc>
                  <a:txBody>
                    <a:bodyPr/>
                    <a:lstStyle/>
                    <a:p>
                      <a:pPr lvl="0" algn="ctr">
                        <a:buNone/>
                      </a:pPr>
                      <a:endParaRPr lang="en-US" sz="1200" dirty="0">
                        <a:latin typeface="Courier New"/>
                      </a:endParaRPr>
                    </a:p>
                  </a:txBody>
                  <a:tcPr/>
                </a:tc>
                <a:tc>
                  <a:txBody>
                    <a:bodyPr/>
                    <a:lstStyle/>
                    <a:p>
                      <a:pPr lvl="0" algn="ctr">
                        <a:buNone/>
                      </a:pPr>
                      <a:endParaRPr lang="en-US" sz="1200" dirty="0">
                        <a:latin typeface="Courier New"/>
                      </a:endParaRPr>
                    </a:p>
                  </a:txBody>
                  <a:tcPr/>
                </a:tc>
                <a:tc>
                  <a:txBody>
                    <a:bodyPr/>
                    <a:lstStyle/>
                    <a:p>
                      <a:pPr lvl="0" algn="ctr">
                        <a:buNone/>
                      </a:pPr>
                      <a:endParaRPr lang="en-US" sz="1200" dirty="0">
                        <a:latin typeface="Courier New"/>
                      </a:endParaRPr>
                    </a:p>
                  </a:txBody>
                  <a:tcPr/>
                </a:tc>
                <a:extLst>
                  <a:ext uri="{0D108BD9-81ED-4DB2-BD59-A6C34878D82A}">
                    <a16:rowId xmlns:a16="http://schemas.microsoft.com/office/drawing/2014/main" val="1422571421"/>
                  </a:ext>
                </a:extLst>
              </a:tr>
              <a:tr h="184980">
                <a:tc>
                  <a:txBody>
                    <a:bodyPr/>
                    <a:lstStyle/>
                    <a:p>
                      <a:pPr algn="ctr"/>
                      <a:r>
                        <a:rPr lang="en-US" sz="1200" dirty="0">
                          <a:latin typeface="Courier New"/>
                        </a:rPr>
                        <a:t>3</a:t>
                      </a:r>
                      <a:endParaRPr lang="en-US" sz="1200" dirty="0" err="1">
                        <a:latin typeface="Courier New"/>
                      </a:endParaRPr>
                    </a:p>
                  </a:txBody>
                  <a:tcPr/>
                </a:tc>
                <a:tc>
                  <a:txBody>
                    <a:bodyPr/>
                    <a:lstStyle/>
                    <a:p>
                      <a:pPr lvl="0" algn="ctr">
                        <a:buNone/>
                      </a:pPr>
                      <a:endParaRPr lang="en-US" sz="1200" dirty="0">
                        <a:latin typeface="Courier New"/>
                      </a:endParaRPr>
                    </a:p>
                  </a:txBody>
                  <a:tcPr/>
                </a:tc>
                <a:tc>
                  <a:txBody>
                    <a:bodyPr/>
                    <a:lstStyle/>
                    <a:p>
                      <a:pPr lvl="0" algn="ctr">
                        <a:buNone/>
                      </a:pPr>
                      <a:endParaRPr lang="en-US" sz="1200" dirty="0">
                        <a:latin typeface="Courier New"/>
                      </a:endParaRPr>
                    </a:p>
                  </a:txBody>
                  <a:tcPr/>
                </a:tc>
                <a:tc>
                  <a:txBody>
                    <a:bodyPr/>
                    <a:lstStyle/>
                    <a:p>
                      <a:pPr lvl="0" algn="ctr">
                        <a:buNone/>
                      </a:pPr>
                      <a:endParaRPr lang="en-US" sz="1200" dirty="0">
                        <a:latin typeface="Courier New"/>
                      </a:endParaRPr>
                    </a:p>
                  </a:txBody>
                  <a:tcPr/>
                </a:tc>
                <a:extLst>
                  <a:ext uri="{0D108BD9-81ED-4DB2-BD59-A6C34878D82A}">
                    <a16:rowId xmlns:a16="http://schemas.microsoft.com/office/drawing/2014/main" val="2533791750"/>
                  </a:ext>
                </a:extLst>
              </a:tr>
              <a:tr h="184980">
                <a:tc>
                  <a:txBody>
                    <a:bodyPr/>
                    <a:lstStyle/>
                    <a:p>
                      <a:pPr algn="ctr"/>
                      <a:r>
                        <a:rPr lang="en-US" sz="1200" dirty="0">
                          <a:latin typeface="Courier New"/>
                        </a:rPr>
                        <a:t>4</a:t>
                      </a:r>
                      <a:endParaRPr lang="en-US" sz="1200" dirty="0" err="1">
                        <a:latin typeface="Courier New"/>
                      </a:endParaRPr>
                    </a:p>
                  </a:txBody>
                  <a:tcPr/>
                </a:tc>
                <a:tc>
                  <a:txBody>
                    <a:bodyPr/>
                    <a:lstStyle/>
                    <a:p>
                      <a:pPr lvl="0" algn="ctr">
                        <a:buNone/>
                      </a:pPr>
                      <a:endParaRPr lang="en-US" sz="1200" dirty="0">
                        <a:latin typeface="Courier New"/>
                      </a:endParaRPr>
                    </a:p>
                  </a:txBody>
                  <a:tcPr/>
                </a:tc>
                <a:tc>
                  <a:txBody>
                    <a:bodyPr/>
                    <a:lstStyle/>
                    <a:p>
                      <a:pPr lvl="0" algn="ctr">
                        <a:buNone/>
                      </a:pPr>
                      <a:endParaRPr lang="en-US" sz="1200" dirty="0">
                        <a:latin typeface="Courier New"/>
                      </a:endParaRPr>
                    </a:p>
                  </a:txBody>
                  <a:tcPr/>
                </a:tc>
                <a:tc>
                  <a:txBody>
                    <a:bodyPr/>
                    <a:lstStyle/>
                    <a:p>
                      <a:pPr lvl="0" algn="ctr">
                        <a:buNone/>
                      </a:pPr>
                      <a:endParaRPr lang="en-US" sz="1200" dirty="0">
                        <a:latin typeface="Courier New"/>
                      </a:endParaRPr>
                    </a:p>
                  </a:txBody>
                  <a:tcPr/>
                </a:tc>
                <a:extLst>
                  <a:ext uri="{0D108BD9-81ED-4DB2-BD59-A6C34878D82A}">
                    <a16:rowId xmlns:a16="http://schemas.microsoft.com/office/drawing/2014/main" val="258681845"/>
                  </a:ext>
                </a:extLst>
              </a:tr>
              <a:tr h="184980">
                <a:tc>
                  <a:txBody>
                    <a:bodyPr/>
                    <a:lstStyle/>
                    <a:p>
                      <a:pPr algn="ctr"/>
                      <a:r>
                        <a:rPr lang="en-US" sz="1200" dirty="0">
                          <a:latin typeface="Courier New"/>
                        </a:rPr>
                        <a:t>5</a:t>
                      </a:r>
                      <a:endParaRPr lang="en-US" sz="1200" dirty="0" err="1">
                        <a:latin typeface="Courier New"/>
                      </a:endParaRPr>
                    </a:p>
                  </a:txBody>
                  <a:tcPr/>
                </a:tc>
                <a:tc>
                  <a:txBody>
                    <a:bodyPr/>
                    <a:lstStyle/>
                    <a:p>
                      <a:pPr lvl="0" algn="ctr">
                        <a:buNone/>
                      </a:pPr>
                      <a:endParaRPr lang="en-US" sz="1200" dirty="0">
                        <a:latin typeface="Courier New"/>
                      </a:endParaRPr>
                    </a:p>
                  </a:txBody>
                  <a:tcPr/>
                </a:tc>
                <a:tc>
                  <a:txBody>
                    <a:bodyPr/>
                    <a:lstStyle/>
                    <a:p>
                      <a:pPr lvl="0" algn="ctr">
                        <a:buNone/>
                      </a:pPr>
                      <a:endParaRPr lang="en-US" sz="1200" dirty="0">
                        <a:latin typeface="Courier New"/>
                      </a:endParaRPr>
                    </a:p>
                  </a:txBody>
                  <a:tcPr/>
                </a:tc>
                <a:tc>
                  <a:txBody>
                    <a:bodyPr/>
                    <a:lstStyle/>
                    <a:p>
                      <a:pPr lvl="0" algn="ctr">
                        <a:buNone/>
                      </a:pPr>
                      <a:endParaRPr lang="en-US" sz="1200" dirty="0">
                        <a:latin typeface="Courier New"/>
                      </a:endParaRPr>
                    </a:p>
                  </a:txBody>
                  <a:tcPr/>
                </a:tc>
                <a:extLst>
                  <a:ext uri="{0D108BD9-81ED-4DB2-BD59-A6C34878D82A}">
                    <a16:rowId xmlns:a16="http://schemas.microsoft.com/office/drawing/2014/main" val="3403941772"/>
                  </a:ext>
                </a:extLst>
              </a:tr>
            </a:tbl>
          </a:graphicData>
        </a:graphic>
      </p:graphicFrame>
      <p:graphicFrame>
        <p:nvGraphicFramePr>
          <p:cNvPr id="19" name="Table 18">
            <a:extLst>
              <a:ext uri="{FF2B5EF4-FFF2-40B4-BE49-F238E27FC236}">
                <a16:creationId xmlns:a16="http://schemas.microsoft.com/office/drawing/2014/main" id="{8493FCE6-0FF1-9FB2-F49C-0099D7CD5FE6}"/>
              </a:ext>
            </a:extLst>
          </p:cNvPr>
          <p:cNvGraphicFramePr>
            <a:graphicFrameLocks noGrp="1"/>
          </p:cNvGraphicFramePr>
          <p:nvPr/>
        </p:nvGraphicFramePr>
        <p:xfrm>
          <a:off x="10116552" y="3368842"/>
          <a:ext cx="1614227" cy="1097280"/>
        </p:xfrm>
        <a:graphic>
          <a:graphicData uri="http://schemas.openxmlformats.org/drawingml/2006/table">
            <a:tbl>
              <a:tblPr firstRow="1" bandRow="1">
                <a:tableStyleId>{5940675A-B579-460E-94D1-54222C63F5DA}</a:tableStyleId>
              </a:tblPr>
              <a:tblGrid>
                <a:gridCol w="467278">
                  <a:extLst>
                    <a:ext uri="{9D8B030D-6E8A-4147-A177-3AD203B41FA5}">
                      <a16:colId xmlns:a16="http://schemas.microsoft.com/office/drawing/2014/main" val="4141603458"/>
                    </a:ext>
                  </a:extLst>
                </a:gridCol>
                <a:gridCol w="541618">
                  <a:extLst>
                    <a:ext uri="{9D8B030D-6E8A-4147-A177-3AD203B41FA5}">
                      <a16:colId xmlns:a16="http://schemas.microsoft.com/office/drawing/2014/main" val="4160728081"/>
                    </a:ext>
                  </a:extLst>
                </a:gridCol>
                <a:gridCol w="605331">
                  <a:extLst>
                    <a:ext uri="{9D8B030D-6E8A-4147-A177-3AD203B41FA5}">
                      <a16:colId xmlns:a16="http://schemas.microsoft.com/office/drawing/2014/main" val="3408778751"/>
                    </a:ext>
                  </a:extLst>
                </a:gridCol>
              </a:tblGrid>
              <a:tr h="171790">
                <a:tc>
                  <a:txBody>
                    <a:bodyPr/>
                    <a:lstStyle/>
                    <a:p>
                      <a:pPr algn="ctr"/>
                      <a:r>
                        <a:rPr lang="en-US" sz="1200" dirty="0">
                          <a:latin typeface="Arial"/>
                        </a:rPr>
                        <a:t>F0</a:t>
                      </a:r>
                    </a:p>
                  </a:txBody>
                  <a:tcPr/>
                </a:tc>
                <a:tc>
                  <a:txBody>
                    <a:bodyPr/>
                    <a:lstStyle/>
                    <a:p>
                      <a:pPr lvl="0" algn="ctr">
                        <a:buNone/>
                      </a:pPr>
                      <a:r>
                        <a:rPr lang="en-US" sz="1200" dirty="0">
                          <a:latin typeface="Arial"/>
                        </a:rPr>
                        <a:t>10</a:t>
                      </a:r>
                    </a:p>
                  </a:txBody>
                  <a:tcPr/>
                </a:tc>
                <a:tc>
                  <a:txBody>
                    <a:bodyPr/>
                    <a:lstStyle/>
                    <a:p>
                      <a:pPr lvl="0" algn="ctr">
                        <a:buNone/>
                      </a:pPr>
                      <a:endParaRPr lang="en-US" sz="1200" dirty="0">
                        <a:latin typeface="Arial"/>
                      </a:endParaRPr>
                    </a:p>
                  </a:txBody>
                  <a:tcPr/>
                </a:tc>
                <a:extLst>
                  <a:ext uri="{0D108BD9-81ED-4DB2-BD59-A6C34878D82A}">
                    <a16:rowId xmlns:a16="http://schemas.microsoft.com/office/drawing/2014/main" val="187687787"/>
                  </a:ext>
                </a:extLst>
              </a:tr>
              <a:tr h="171790">
                <a:tc>
                  <a:txBody>
                    <a:bodyPr/>
                    <a:lstStyle/>
                    <a:p>
                      <a:pPr algn="ctr"/>
                      <a:r>
                        <a:rPr lang="en-US" sz="1200" dirty="0">
                          <a:latin typeface="Arial"/>
                        </a:rPr>
                        <a:t>F1</a:t>
                      </a:r>
                      <a:endParaRPr lang="en-US" sz="1200" dirty="0" err="1">
                        <a:latin typeface="Arial"/>
                      </a:endParaRPr>
                    </a:p>
                  </a:txBody>
                  <a:tcPr/>
                </a:tc>
                <a:tc>
                  <a:txBody>
                    <a:bodyPr/>
                    <a:lstStyle/>
                    <a:p>
                      <a:pPr lvl="0" algn="ctr">
                        <a:buNone/>
                      </a:pPr>
                      <a:r>
                        <a:rPr lang="en-US" sz="1200" dirty="0">
                          <a:latin typeface="Arial"/>
                        </a:rPr>
                        <a:t>0</a:t>
                      </a:r>
                    </a:p>
                  </a:txBody>
                  <a:tcPr/>
                </a:tc>
                <a:tc>
                  <a:txBody>
                    <a:bodyPr/>
                    <a:lstStyle/>
                    <a:p>
                      <a:pPr lvl="0" algn="ctr">
                        <a:buNone/>
                      </a:pPr>
                      <a:r>
                        <a:rPr lang="en-US" sz="1200" dirty="0">
                          <a:latin typeface="Arial"/>
                        </a:rPr>
                        <a:t>ROB0</a:t>
                      </a:r>
                    </a:p>
                  </a:txBody>
                  <a:tcPr/>
                </a:tc>
                <a:extLst>
                  <a:ext uri="{0D108BD9-81ED-4DB2-BD59-A6C34878D82A}">
                    <a16:rowId xmlns:a16="http://schemas.microsoft.com/office/drawing/2014/main" val="1177376357"/>
                  </a:ext>
                </a:extLst>
              </a:tr>
              <a:tr h="171790">
                <a:tc>
                  <a:txBody>
                    <a:bodyPr/>
                    <a:lstStyle/>
                    <a:p>
                      <a:pPr algn="ctr"/>
                      <a:r>
                        <a:rPr lang="en-US" sz="1200" dirty="0">
                          <a:latin typeface="Arial"/>
                        </a:rPr>
                        <a:t>F2</a:t>
                      </a:r>
                      <a:endParaRPr lang="en-US" sz="1200" dirty="0" err="1">
                        <a:latin typeface="Arial"/>
                      </a:endParaRPr>
                    </a:p>
                  </a:txBody>
                  <a:tcPr/>
                </a:tc>
                <a:tc>
                  <a:txBody>
                    <a:bodyPr/>
                    <a:lstStyle/>
                    <a:p>
                      <a:pPr lvl="0" algn="ctr">
                        <a:buNone/>
                      </a:pPr>
                      <a:r>
                        <a:rPr lang="en-US" sz="1200" dirty="0">
                          <a:latin typeface="Arial"/>
                        </a:rPr>
                        <a:t>0</a:t>
                      </a:r>
                    </a:p>
                  </a:txBody>
                  <a:tcPr/>
                </a:tc>
                <a:tc>
                  <a:txBody>
                    <a:bodyPr/>
                    <a:lstStyle/>
                    <a:p>
                      <a:pPr lvl="0" algn="ctr">
                        <a:buNone/>
                      </a:pPr>
                      <a:r>
                        <a:rPr lang="en-US" sz="1200" dirty="0">
                          <a:latin typeface="Arial"/>
                        </a:rPr>
                        <a:t>ROB1</a:t>
                      </a:r>
                    </a:p>
                  </a:txBody>
                  <a:tcPr/>
                </a:tc>
                <a:extLst>
                  <a:ext uri="{0D108BD9-81ED-4DB2-BD59-A6C34878D82A}">
                    <a16:rowId xmlns:a16="http://schemas.microsoft.com/office/drawing/2014/main" val="3954083347"/>
                  </a:ext>
                </a:extLst>
              </a:tr>
              <a:tr h="171790">
                <a:tc>
                  <a:txBody>
                    <a:bodyPr/>
                    <a:lstStyle/>
                    <a:p>
                      <a:pPr algn="ctr"/>
                      <a:r>
                        <a:rPr lang="en-US" sz="1200" dirty="0">
                          <a:latin typeface="Arial"/>
                        </a:rPr>
                        <a:t>T0</a:t>
                      </a:r>
                      <a:endParaRPr lang="en-US" sz="1200" dirty="0" err="1">
                        <a:latin typeface="Arial"/>
                      </a:endParaRPr>
                    </a:p>
                  </a:txBody>
                  <a:tcPr/>
                </a:tc>
                <a:tc>
                  <a:txBody>
                    <a:bodyPr/>
                    <a:lstStyle/>
                    <a:p>
                      <a:pPr lvl="0" algn="ctr">
                        <a:buNone/>
                      </a:pPr>
                      <a:r>
                        <a:rPr lang="en-US" sz="1200" dirty="0">
                          <a:latin typeface="Arial"/>
                        </a:rPr>
                        <a:t>8</a:t>
                      </a:r>
                    </a:p>
                  </a:txBody>
                  <a:tcPr/>
                </a:tc>
                <a:tc>
                  <a:txBody>
                    <a:bodyPr/>
                    <a:lstStyle/>
                    <a:p>
                      <a:pPr lvl="0" algn="ctr">
                        <a:buNone/>
                      </a:pPr>
                      <a:endParaRPr lang="en-US" sz="1200" dirty="0">
                        <a:latin typeface="Arial"/>
                      </a:endParaRPr>
                    </a:p>
                  </a:txBody>
                  <a:tcPr/>
                </a:tc>
                <a:extLst>
                  <a:ext uri="{0D108BD9-81ED-4DB2-BD59-A6C34878D82A}">
                    <a16:rowId xmlns:a16="http://schemas.microsoft.com/office/drawing/2014/main" val="566660208"/>
                  </a:ext>
                </a:extLst>
              </a:tr>
            </a:tbl>
          </a:graphicData>
        </a:graphic>
      </p:graphicFrame>
      <p:graphicFrame>
        <p:nvGraphicFramePr>
          <p:cNvPr id="20" name="Table 19">
            <a:extLst>
              <a:ext uri="{FF2B5EF4-FFF2-40B4-BE49-F238E27FC236}">
                <a16:creationId xmlns:a16="http://schemas.microsoft.com/office/drawing/2014/main" id="{6621E1F8-3065-5569-FD72-D06B4F29190A}"/>
              </a:ext>
            </a:extLst>
          </p:cNvPr>
          <p:cNvGraphicFramePr>
            <a:graphicFrameLocks noGrp="1"/>
          </p:cNvGraphicFramePr>
          <p:nvPr/>
        </p:nvGraphicFramePr>
        <p:xfrm>
          <a:off x="6473390" y="4191481"/>
          <a:ext cx="2707104" cy="822960"/>
        </p:xfrm>
        <a:graphic>
          <a:graphicData uri="http://schemas.openxmlformats.org/drawingml/2006/table">
            <a:tbl>
              <a:tblPr firstRow="1" bandRow="1">
                <a:tableStyleId>{5940675A-B579-460E-94D1-54222C63F5DA}</a:tableStyleId>
              </a:tblPr>
              <a:tblGrid>
                <a:gridCol w="676776">
                  <a:extLst>
                    <a:ext uri="{9D8B030D-6E8A-4147-A177-3AD203B41FA5}">
                      <a16:colId xmlns:a16="http://schemas.microsoft.com/office/drawing/2014/main" val="3195577250"/>
                    </a:ext>
                  </a:extLst>
                </a:gridCol>
                <a:gridCol w="676776">
                  <a:extLst>
                    <a:ext uri="{9D8B030D-6E8A-4147-A177-3AD203B41FA5}">
                      <a16:colId xmlns:a16="http://schemas.microsoft.com/office/drawing/2014/main" val="4188564357"/>
                    </a:ext>
                  </a:extLst>
                </a:gridCol>
                <a:gridCol w="676776">
                  <a:extLst>
                    <a:ext uri="{9D8B030D-6E8A-4147-A177-3AD203B41FA5}">
                      <a16:colId xmlns:a16="http://schemas.microsoft.com/office/drawing/2014/main" val="1616240692"/>
                    </a:ext>
                  </a:extLst>
                </a:gridCol>
                <a:gridCol w="676776">
                  <a:extLst>
                    <a:ext uri="{9D8B030D-6E8A-4147-A177-3AD203B41FA5}">
                      <a16:colId xmlns:a16="http://schemas.microsoft.com/office/drawing/2014/main" val="1103167206"/>
                    </a:ext>
                  </a:extLst>
                </a:gridCol>
              </a:tblGrid>
              <a:tr h="123546">
                <a:tc>
                  <a:txBody>
                    <a:bodyPr/>
                    <a:lstStyle/>
                    <a:p>
                      <a:pPr algn="ctr"/>
                      <a:endParaRPr lang="en-US" sz="1200" dirty="0">
                        <a:latin typeface="Arial"/>
                      </a:endParaRPr>
                    </a:p>
                  </a:txBody>
                  <a:tcPr/>
                </a:tc>
                <a:tc>
                  <a:txBody>
                    <a:bodyPr/>
                    <a:lstStyle/>
                    <a:p>
                      <a:pPr lvl="0" algn="ctr">
                        <a:buNone/>
                      </a:pPr>
                      <a:endParaRPr lang="en-US" sz="1200" dirty="0">
                        <a:latin typeface="Arial"/>
                      </a:endParaRPr>
                    </a:p>
                  </a:txBody>
                  <a:tcPr/>
                </a:tc>
                <a:tc>
                  <a:txBody>
                    <a:bodyPr/>
                    <a:lstStyle/>
                    <a:p>
                      <a:pPr lvl="0" algn="ctr">
                        <a:buNone/>
                      </a:pPr>
                      <a:endParaRPr lang="en-US" sz="1200" dirty="0">
                        <a:latin typeface="Arial"/>
                      </a:endParaRPr>
                    </a:p>
                  </a:txBody>
                  <a:tcPr/>
                </a:tc>
                <a:tc>
                  <a:txBody>
                    <a:bodyPr/>
                    <a:lstStyle/>
                    <a:p>
                      <a:pPr lvl="0" algn="ctr">
                        <a:buNone/>
                      </a:pPr>
                      <a:endParaRPr lang="en-US" sz="1200" dirty="0">
                        <a:latin typeface="Arial"/>
                      </a:endParaRPr>
                    </a:p>
                  </a:txBody>
                  <a:tcPr/>
                </a:tc>
                <a:extLst>
                  <a:ext uri="{0D108BD9-81ED-4DB2-BD59-A6C34878D82A}">
                    <a16:rowId xmlns:a16="http://schemas.microsoft.com/office/drawing/2014/main" val="3558929166"/>
                  </a:ext>
                </a:extLst>
              </a:tr>
              <a:tr h="123546">
                <a:tc>
                  <a:txBody>
                    <a:bodyPr/>
                    <a:lstStyle/>
                    <a:p>
                      <a:pPr algn="ctr"/>
                      <a:endParaRPr lang="en-US" sz="1200" dirty="0" err="1">
                        <a:latin typeface="Arial"/>
                      </a:endParaRPr>
                    </a:p>
                  </a:txBody>
                  <a:tcPr/>
                </a:tc>
                <a:tc>
                  <a:txBody>
                    <a:bodyPr/>
                    <a:lstStyle/>
                    <a:p>
                      <a:pPr lvl="0" algn="ctr">
                        <a:buNone/>
                      </a:pPr>
                      <a:endParaRPr lang="en-US" sz="1200" dirty="0">
                        <a:latin typeface="Arial"/>
                      </a:endParaRPr>
                    </a:p>
                  </a:txBody>
                  <a:tcPr/>
                </a:tc>
                <a:tc>
                  <a:txBody>
                    <a:bodyPr/>
                    <a:lstStyle/>
                    <a:p>
                      <a:pPr lvl="0" algn="ctr">
                        <a:buNone/>
                      </a:pPr>
                      <a:endParaRPr lang="en-US" sz="1200" dirty="0">
                        <a:latin typeface="Arial"/>
                      </a:endParaRPr>
                    </a:p>
                  </a:txBody>
                  <a:tcPr/>
                </a:tc>
                <a:tc>
                  <a:txBody>
                    <a:bodyPr/>
                    <a:lstStyle/>
                    <a:p>
                      <a:pPr lvl="0" algn="ctr">
                        <a:buNone/>
                      </a:pPr>
                      <a:endParaRPr lang="en-US" sz="1200" dirty="0">
                        <a:latin typeface="Arial"/>
                      </a:endParaRPr>
                    </a:p>
                  </a:txBody>
                  <a:tcPr/>
                </a:tc>
                <a:extLst>
                  <a:ext uri="{0D108BD9-81ED-4DB2-BD59-A6C34878D82A}">
                    <a16:rowId xmlns:a16="http://schemas.microsoft.com/office/drawing/2014/main" val="2748695123"/>
                  </a:ext>
                </a:extLst>
              </a:tr>
              <a:tr h="123546">
                <a:tc>
                  <a:txBody>
                    <a:bodyPr/>
                    <a:lstStyle/>
                    <a:p>
                      <a:pPr algn="ctr"/>
                      <a:endParaRPr lang="en-US" sz="1200" dirty="0" err="1">
                        <a:latin typeface="Arial"/>
                      </a:endParaRPr>
                    </a:p>
                  </a:txBody>
                  <a:tcPr/>
                </a:tc>
                <a:tc>
                  <a:txBody>
                    <a:bodyPr/>
                    <a:lstStyle/>
                    <a:p>
                      <a:pPr lvl="0" algn="ctr">
                        <a:buNone/>
                      </a:pPr>
                      <a:endParaRPr lang="en-US" sz="1200" dirty="0">
                        <a:latin typeface="Arial"/>
                      </a:endParaRPr>
                    </a:p>
                  </a:txBody>
                  <a:tcPr/>
                </a:tc>
                <a:tc>
                  <a:txBody>
                    <a:bodyPr/>
                    <a:lstStyle/>
                    <a:p>
                      <a:pPr lvl="0" algn="ctr">
                        <a:buNone/>
                      </a:pPr>
                      <a:endParaRPr lang="en-US" sz="1200" dirty="0">
                        <a:latin typeface="Arial"/>
                      </a:endParaRPr>
                    </a:p>
                  </a:txBody>
                  <a:tcPr/>
                </a:tc>
                <a:tc>
                  <a:txBody>
                    <a:bodyPr/>
                    <a:lstStyle/>
                    <a:p>
                      <a:pPr lvl="0" algn="ctr">
                        <a:buNone/>
                      </a:pPr>
                      <a:endParaRPr lang="en-US" sz="1200" dirty="0">
                        <a:latin typeface="Arial"/>
                      </a:endParaRPr>
                    </a:p>
                  </a:txBody>
                  <a:tcPr/>
                </a:tc>
                <a:extLst>
                  <a:ext uri="{0D108BD9-81ED-4DB2-BD59-A6C34878D82A}">
                    <a16:rowId xmlns:a16="http://schemas.microsoft.com/office/drawing/2014/main" val="2981881640"/>
                  </a:ext>
                </a:extLst>
              </a:tr>
            </a:tbl>
          </a:graphicData>
        </a:graphic>
      </p:graphicFrame>
      <p:sp>
        <p:nvSpPr>
          <p:cNvPr id="21" name="TextBox 20">
            <a:extLst>
              <a:ext uri="{FF2B5EF4-FFF2-40B4-BE49-F238E27FC236}">
                <a16:creationId xmlns:a16="http://schemas.microsoft.com/office/drawing/2014/main" id="{7372026D-422C-E5FE-AF85-F2A72D278A5E}"/>
              </a:ext>
            </a:extLst>
          </p:cNvPr>
          <p:cNvSpPr txBox="1"/>
          <p:nvPr/>
        </p:nvSpPr>
        <p:spPr>
          <a:xfrm>
            <a:off x="3196461" y="5567504"/>
            <a:ext cx="2511845" cy="369332"/>
          </a:xfrm>
          <a:prstGeom prst="rect">
            <a:avLst/>
          </a:prstGeom>
          <a:noFill/>
          <a:ln w="12700">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t>FP ALU</a:t>
            </a:r>
          </a:p>
        </p:txBody>
      </p:sp>
      <p:sp>
        <p:nvSpPr>
          <p:cNvPr id="22" name="TextBox 21">
            <a:extLst>
              <a:ext uri="{FF2B5EF4-FFF2-40B4-BE49-F238E27FC236}">
                <a16:creationId xmlns:a16="http://schemas.microsoft.com/office/drawing/2014/main" id="{FFBC5361-0988-FD02-E922-9BBC4911652D}"/>
              </a:ext>
            </a:extLst>
          </p:cNvPr>
          <p:cNvSpPr txBox="1"/>
          <p:nvPr/>
        </p:nvSpPr>
        <p:spPr>
          <a:xfrm>
            <a:off x="6615434" y="5567504"/>
            <a:ext cx="2511845" cy="369332"/>
          </a:xfrm>
          <a:prstGeom prst="rect">
            <a:avLst/>
          </a:prstGeom>
          <a:noFill/>
          <a:ln w="12700">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t>Int ALU</a:t>
            </a:r>
          </a:p>
        </p:txBody>
      </p:sp>
      <p:sp>
        <p:nvSpPr>
          <p:cNvPr id="23" name="TextBox 22">
            <a:extLst>
              <a:ext uri="{FF2B5EF4-FFF2-40B4-BE49-F238E27FC236}">
                <a16:creationId xmlns:a16="http://schemas.microsoft.com/office/drawing/2014/main" id="{8467A50D-341C-3BD3-9461-83402DEAC78D}"/>
              </a:ext>
            </a:extLst>
          </p:cNvPr>
          <p:cNvSpPr txBox="1"/>
          <p:nvPr/>
        </p:nvSpPr>
        <p:spPr>
          <a:xfrm>
            <a:off x="870355" y="5627662"/>
            <a:ext cx="1599451" cy="369332"/>
          </a:xfrm>
          <a:prstGeom prst="rect">
            <a:avLst/>
          </a:prstGeom>
          <a:noFill/>
          <a:ln w="12700">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t>Memory Unit</a:t>
            </a:r>
          </a:p>
        </p:txBody>
      </p:sp>
      <p:cxnSp>
        <p:nvCxnSpPr>
          <p:cNvPr id="27" name="Straight Arrow Connector 26">
            <a:extLst>
              <a:ext uri="{FF2B5EF4-FFF2-40B4-BE49-F238E27FC236}">
                <a16:creationId xmlns:a16="http://schemas.microsoft.com/office/drawing/2014/main" id="{116229F8-141D-72F1-EC15-A690B0695CC2}"/>
              </a:ext>
            </a:extLst>
          </p:cNvPr>
          <p:cNvCxnSpPr/>
          <p:nvPr/>
        </p:nvCxnSpPr>
        <p:spPr>
          <a:xfrm flipV="1">
            <a:off x="5138829" y="2588383"/>
            <a:ext cx="2005" cy="790073"/>
          </a:xfrm>
          <a:prstGeom prst="straightConnector1">
            <a:avLst/>
          </a:prstGeom>
          <a:ln w="28575"/>
        </p:spPr>
        <p:style>
          <a:lnRef idx="1">
            <a:schemeClr val="dk1"/>
          </a:lnRef>
          <a:fillRef idx="0">
            <a:schemeClr val="dk1"/>
          </a:fillRef>
          <a:effectRef idx="0">
            <a:schemeClr val="dk1"/>
          </a:effectRef>
          <a:fontRef idx="minor">
            <a:schemeClr val="tx1"/>
          </a:fontRef>
        </p:style>
      </p:cxnSp>
      <p:cxnSp>
        <p:nvCxnSpPr>
          <p:cNvPr id="28" name="Straight Arrow Connector 27">
            <a:extLst>
              <a:ext uri="{FF2B5EF4-FFF2-40B4-BE49-F238E27FC236}">
                <a16:creationId xmlns:a16="http://schemas.microsoft.com/office/drawing/2014/main" id="{B46DF02B-0EDD-7D97-F984-5374FF08955B}"/>
              </a:ext>
            </a:extLst>
          </p:cNvPr>
          <p:cNvCxnSpPr/>
          <p:nvPr/>
        </p:nvCxnSpPr>
        <p:spPr>
          <a:xfrm flipH="1">
            <a:off x="1805896" y="3370533"/>
            <a:ext cx="3334945" cy="10341"/>
          </a:xfrm>
          <a:prstGeom prst="straightConnector1">
            <a:avLst/>
          </a:prstGeom>
          <a:ln w="28575"/>
        </p:spPr>
        <p:style>
          <a:lnRef idx="1">
            <a:schemeClr val="dk1"/>
          </a:lnRef>
          <a:fillRef idx="0">
            <a:schemeClr val="dk1"/>
          </a:fillRef>
          <a:effectRef idx="0">
            <a:schemeClr val="dk1"/>
          </a:effectRef>
          <a:fontRef idx="minor">
            <a:schemeClr val="tx1"/>
          </a:fontRef>
        </p:style>
      </p:cxnSp>
      <p:cxnSp>
        <p:nvCxnSpPr>
          <p:cNvPr id="29" name="Straight Arrow Connector 28">
            <a:extLst>
              <a:ext uri="{FF2B5EF4-FFF2-40B4-BE49-F238E27FC236}">
                <a16:creationId xmlns:a16="http://schemas.microsoft.com/office/drawing/2014/main" id="{347094BA-A360-7E9D-BE3C-BB0052D57460}"/>
              </a:ext>
            </a:extLst>
          </p:cNvPr>
          <p:cNvCxnSpPr/>
          <p:nvPr/>
        </p:nvCxnSpPr>
        <p:spPr>
          <a:xfrm>
            <a:off x="1813918" y="3379714"/>
            <a:ext cx="10026" cy="46121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30" name="Straight Arrow Connector 29">
            <a:extLst>
              <a:ext uri="{FF2B5EF4-FFF2-40B4-BE49-F238E27FC236}">
                <a16:creationId xmlns:a16="http://schemas.microsoft.com/office/drawing/2014/main" id="{B028DB03-B5D3-56B3-32EF-ECBB5AD7A759}"/>
              </a:ext>
            </a:extLst>
          </p:cNvPr>
          <p:cNvCxnSpPr>
            <a:cxnSpLocks/>
          </p:cNvCxnSpPr>
          <p:nvPr/>
        </p:nvCxnSpPr>
        <p:spPr>
          <a:xfrm>
            <a:off x="5384131" y="2596816"/>
            <a:ext cx="10026" cy="1243262"/>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31" name="Straight Arrow Connector 30">
            <a:extLst>
              <a:ext uri="{FF2B5EF4-FFF2-40B4-BE49-F238E27FC236}">
                <a16:creationId xmlns:a16="http://schemas.microsoft.com/office/drawing/2014/main" id="{CCF8BC47-82D1-529F-E453-C6F3A8AE4954}"/>
              </a:ext>
            </a:extLst>
          </p:cNvPr>
          <p:cNvCxnSpPr>
            <a:cxnSpLocks/>
          </p:cNvCxnSpPr>
          <p:nvPr/>
        </p:nvCxnSpPr>
        <p:spPr>
          <a:xfrm>
            <a:off x="6607341" y="2576763"/>
            <a:ext cx="10026" cy="1243262"/>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34" name="Straight Arrow Connector 33">
            <a:extLst>
              <a:ext uri="{FF2B5EF4-FFF2-40B4-BE49-F238E27FC236}">
                <a16:creationId xmlns:a16="http://schemas.microsoft.com/office/drawing/2014/main" id="{FAAC26EC-01F9-9BB7-3493-28D772BED65B}"/>
              </a:ext>
            </a:extLst>
          </p:cNvPr>
          <p:cNvCxnSpPr/>
          <p:nvPr/>
        </p:nvCxnSpPr>
        <p:spPr>
          <a:xfrm>
            <a:off x="5674895" y="3168315"/>
            <a:ext cx="4411578" cy="10026"/>
          </a:xfrm>
          <a:prstGeom prst="straightConnector1">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35" name="Straight Arrow Connector 34">
            <a:extLst>
              <a:ext uri="{FF2B5EF4-FFF2-40B4-BE49-F238E27FC236}">
                <a16:creationId xmlns:a16="http://schemas.microsoft.com/office/drawing/2014/main" id="{3850E96C-0C35-87E3-1FFE-3F0A5B895821}"/>
              </a:ext>
            </a:extLst>
          </p:cNvPr>
          <p:cNvCxnSpPr>
            <a:cxnSpLocks/>
          </p:cNvCxnSpPr>
          <p:nvPr/>
        </p:nvCxnSpPr>
        <p:spPr>
          <a:xfrm>
            <a:off x="5684919" y="3168316"/>
            <a:ext cx="10026" cy="641683"/>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36" name="Straight Arrow Connector 35">
            <a:extLst>
              <a:ext uri="{FF2B5EF4-FFF2-40B4-BE49-F238E27FC236}">
                <a16:creationId xmlns:a16="http://schemas.microsoft.com/office/drawing/2014/main" id="{C238BA32-E395-037D-E72F-4047F89BB9EF}"/>
              </a:ext>
            </a:extLst>
          </p:cNvPr>
          <p:cNvCxnSpPr>
            <a:cxnSpLocks/>
          </p:cNvCxnSpPr>
          <p:nvPr/>
        </p:nvCxnSpPr>
        <p:spPr>
          <a:xfrm>
            <a:off x="6827918" y="3168316"/>
            <a:ext cx="10026" cy="641683"/>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37" name="Straight Arrow Connector 36">
            <a:extLst>
              <a:ext uri="{FF2B5EF4-FFF2-40B4-BE49-F238E27FC236}">
                <a16:creationId xmlns:a16="http://schemas.microsoft.com/office/drawing/2014/main" id="{90E884DD-D7FC-F7B2-B5F3-B0E5511F2F2C}"/>
              </a:ext>
            </a:extLst>
          </p:cNvPr>
          <p:cNvCxnSpPr/>
          <p:nvPr/>
        </p:nvCxnSpPr>
        <p:spPr>
          <a:xfrm>
            <a:off x="7339263" y="1333500"/>
            <a:ext cx="1032710" cy="10026"/>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38" name="Straight Arrow Connector 37">
            <a:extLst>
              <a:ext uri="{FF2B5EF4-FFF2-40B4-BE49-F238E27FC236}">
                <a16:creationId xmlns:a16="http://schemas.microsoft.com/office/drawing/2014/main" id="{0970C160-F36E-D073-2791-EF4FBD48B1AC}"/>
              </a:ext>
            </a:extLst>
          </p:cNvPr>
          <p:cNvCxnSpPr>
            <a:cxnSpLocks/>
          </p:cNvCxnSpPr>
          <p:nvPr/>
        </p:nvCxnSpPr>
        <p:spPr>
          <a:xfrm>
            <a:off x="10527631" y="2115552"/>
            <a:ext cx="10026" cy="872289"/>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39" name="Straight Arrow Connector 38">
            <a:extLst>
              <a:ext uri="{FF2B5EF4-FFF2-40B4-BE49-F238E27FC236}">
                <a16:creationId xmlns:a16="http://schemas.microsoft.com/office/drawing/2014/main" id="{854E96E0-0A9B-4389-71EC-010BD67B385C}"/>
              </a:ext>
            </a:extLst>
          </p:cNvPr>
          <p:cNvCxnSpPr>
            <a:cxnSpLocks/>
          </p:cNvCxnSpPr>
          <p:nvPr/>
        </p:nvCxnSpPr>
        <p:spPr>
          <a:xfrm>
            <a:off x="4351418" y="5033211"/>
            <a:ext cx="10026" cy="531394"/>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41" name="Straight Arrow Connector 40">
            <a:extLst>
              <a:ext uri="{FF2B5EF4-FFF2-40B4-BE49-F238E27FC236}">
                <a16:creationId xmlns:a16="http://schemas.microsoft.com/office/drawing/2014/main" id="{7001A99B-4953-27EA-2682-88BFD909A16E}"/>
              </a:ext>
            </a:extLst>
          </p:cNvPr>
          <p:cNvCxnSpPr/>
          <p:nvPr/>
        </p:nvCxnSpPr>
        <p:spPr>
          <a:xfrm>
            <a:off x="1654342" y="5364079"/>
            <a:ext cx="10026" cy="220578"/>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42" name="Straight Arrow Connector 41">
            <a:extLst>
              <a:ext uri="{FF2B5EF4-FFF2-40B4-BE49-F238E27FC236}">
                <a16:creationId xmlns:a16="http://schemas.microsoft.com/office/drawing/2014/main" id="{8126B37A-F1CC-0350-1664-42E4AC5267AB}"/>
              </a:ext>
            </a:extLst>
          </p:cNvPr>
          <p:cNvCxnSpPr>
            <a:cxnSpLocks/>
          </p:cNvCxnSpPr>
          <p:nvPr/>
        </p:nvCxnSpPr>
        <p:spPr>
          <a:xfrm>
            <a:off x="7770391" y="5013158"/>
            <a:ext cx="10026" cy="531394"/>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43" name="Straight Arrow Connector 42">
            <a:extLst>
              <a:ext uri="{FF2B5EF4-FFF2-40B4-BE49-F238E27FC236}">
                <a16:creationId xmlns:a16="http://schemas.microsoft.com/office/drawing/2014/main" id="{C8EAD022-03D9-68BF-9C66-D64982833554}"/>
              </a:ext>
            </a:extLst>
          </p:cNvPr>
          <p:cNvCxnSpPr>
            <a:cxnSpLocks/>
          </p:cNvCxnSpPr>
          <p:nvPr/>
        </p:nvCxnSpPr>
        <p:spPr>
          <a:xfrm flipH="1">
            <a:off x="1704469" y="6005762"/>
            <a:ext cx="0" cy="310815"/>
          </a:xfrm>
          <a:prstGeom prst="straightConnector1">
            <a:avLst/>
          </a:prstGeom>
          <a:ln w="28575">
            <a:solidFill>
              <a:srgbClr val="C00000"/>
            </a:solidFill>
            <a:tailEnd type="triangle"/>
          </a:ln>
        </p:spPr>
        <p:style>
          <a:lnRef idx="1">
            <a:schemeClr val="dk1"/>
          </a:lnRef>
          <a:fillRef idx="0">
            <a:schemeClr val="dk1"/>
          </a:fillRef>
          <a:effectRef idx="0">
            <a:schemeClr val="dk1"/>
          </a:effectRef>
          <a:fontRef idx="minor">
            <a:schemeClr val="tx1"/>
          </a:fontRef>
        </p:style>
      </p:cxnSp>
      <p:cxnSp>
        <p:nvCxnSpPr>
          <p:cNvPr id="44" name="Straight Arrow Connector 43">
            <a:extLst>
              <a:ext uri="{FF2B5EF4-FFF2-40B4-BE49-F238E27FC236}">
                <a16:creationId xmlns:a16="http://schemas.microsoft.com/office/drawing/2014/main" id="{5EAF9205-A001-D6C8-1B26-4734F057AF5F}"/>
              </a:ext>
            </a:extLst>
          </p:cNvPr>
          <p:cNvCxnSpPr>
            <a:cxnSpLocks/>
          </p:cNvCxnSpPr>
          <p:nvPr/>
        </p:nvCxnSpPr>
        <p:spPr>
          <a:xfrm flipH="1">
            <a:off x="4481758" y="5935577"/>
            <a:ext cx="0" cy="310815"/>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45" name="Straight Arrow Connector 44">
            <a:extLst>
              <a:ext uri="{FF2B5EF4-FFF2-40B4-BE49-F238E27FC236}">
                <a16:creationId xmlns:a16="http://schemas.microsoft.com/office/drawing/2014/main" id="{2BACF8CE-42C8-7845-2A1F-CA134BAA218E}"/>
              </a:ext>
            </a:extLst>
          </p:cNvPr>
          <p:cNvCxnSpPr>
            <a:cxnSpLocks/>
          </p:cNvCxnSpPr>
          <p:nvPr/>
        </p:nvCxnSpPr>
        <p:spPr>
          <a:xfrm flipH="1">
            <a:off x="7870652" y="5935577"/>
            <a:ext cx="0" cy="310815"/>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46" name="Straight Arrow Connector 45">
            <a:extLst>
              <a:ext uri="{FF2B5EF4-FFF2-40B4-BE49-F238E27FC236}">
                <a16:creationId xmlns:a16="http://schemas.microsoft.com/office/drawing/2014/main" id="{D4EB9620-357D-84BB-B913-DEAEC36AE8DB}"/>
              </a:ext>
            </a:extLst>
          </p:cNvPr>
          <p:cNvCxnSpPr/>
          <p:nvPr/>
        </p:nvCxnSpPr>
        <p:spPr>
          <a:xfrm>
            <a:off x="9795710" y="3429000"/>
            <a:ext cx="40105" cy="2887578"/>
          </a:xfrm>
          <a:prstGeom prst="straightConnector1">
            <a:avLst/>
          </a:prstGeom>
          <a:ln w="28575">
            <a:solidFill>
              <a:srgbClr val="C00000"/>
            </a:solidFill>
          </a:ln>
        </p:spPr>
        <p:style>
          <a:lnRef idx="1">
            <a:schemeClr val="dk1"/>
          </a:lnRef>
          <a:fillRef idx="0">
            <a:schemeClr val="dk1"/>
          </a:fillRef>
          <a:effectRef idx="0">
            <a:schemeClr val="dk1"/>
          </a:effectRef>
          <a:fontRef idx="minor">
            <a:schemeClr val="tx1"/>
          </a:fontRef>
        </p:style>
      </p:cxnSp>
      <p:cxnSp>
        <p:nvCxnSpPr>
          <p:cNvPr id="47" name="Straight Arrow Connector 46">
            <a:extLst>
              <a:ext uri="{FF2B5EF4-FFF2-40B4-BE49-F238E27FC236}">
                <a16:creationId xmlns:a16="http://schemas.microsoft.com/office/drawing/2014/main" id="{562CFDF7-309A-AD15-A657-BB21A397AE82}"/>
              </a:ext>
            </a:extLst>
          </p:cNvPr>
          <p:cNvCxnSpPr/>
          <p:nvPr/>
        </p:nvCxnSpPr>
        <p:spPr>
          <a:xfrm>
            <a:off x="5805236" y="3418974"/>
            <a:ext cx="4000500" cy="20052"/>
          </a:xfrm>
          <a:prstGeom prst="straightConnector1">
            <a:avLst/>
          </a:prstGeom>
          <a:ln w="28575">
            <a:solidFill>
              <a:srgbClr val="C00000"/>
            </a:solidFill>
          </a:ln>
        </p:spPr>
        <p:style>
          <a:lnRef idx="1">
            <a:schemeClr val="dk1"/>
          </a:lnRef>
          <a:fillRef idx="0">
            <a:schemeClr val="dk1"/>
          </a:fillRef>
          <a:effectRef idx="0">
            <a:schemeClr val="dk1"/>
          </a:effectRef>
          <a:fontRef idx="minor">
            <a:schemeClr val="tx1"/>
          </a:fontRef>
        </p:style>
      </p:cxnSp>
      <p:cxnSp>
        <p:nvCxnSpPr>
          <p:cNvPr id="48" name="Straight Arrow Connector 47">
            <a:extLst>
              <a:ext uri="{FF2B5EF4-FFF2-40B4-BE49-F238E27FC236}">
                <a16:creationId xmlns:a16="http://schemas.microsoft.com/office/drawing/2014/main" id="{ADEB42B2-38FA-F06F-35F5-3B2AEF3735DD}"/>
              </a:ext>
            </a:extLst>
          </p:cNvPr>
          <p:cNvCxnSpPr>
            <a:cxnSpLocks/>
          </p:cNvCxnSpPr>
          <p:nvPr/>
        </p:nvCxnSpPr>
        <p:spPr>
          <a:xfrm>
            <a:off x="5815257" y="3408945"/>
            <a:ext cx="10026" cy="421104"/>
          </a:xfrm>
          <a:prstGeom prst="straightConnector1">
            <a:avLst/>
          </a:prstGeom>
          <a:ln w="28575">
            <a:solidFill>
              <a:srgbClr val="C00000"/>
            </a:solidFill>
            <a:tailEnd type="triangle"/>
          </a:ln>
        </p:spPr>
        <p:style>
          <a:lnRef idx="1">
            <a:schemeClr val="accent2"/>
          </a:lnRef>
          <a:fillRef idx="0">
            <a:schemeClr val="accent2"/>
          </a:fillRef>
          <a:effectRef idx="0">
            <a:schemeClr val="accent2"/>
          </a:effectRef>
          <a:fontRef idx="minor">
            <a:schemeClr val="tx1"/>
          </a:fontRef>
        </p:style>
      </p:cxnSp>
      <p:cxnSp>
        <p:nvCxnSpPr>
          <p:cNvPr id="49" name="Straight Arrow Connector 48">
            <a:extLst>
              <a:ext uri="{FF2B5EF4-FFF2-40B4-BE49-F238E27FC236}">
                <a16:creationId xmlns:a16="http://schemas.microsoft.com/office/drawing/2014/main" id="{60C6A22F-2289-7064-85D7-6B0BCBB02240}"/>
              </a:ext>
            </a:extLst>
          </p:cNvPr>
          <p:cNvCxnSpPr>
            <a:cxnSpLocks/>
          </p:cNvCxnSpPr>
          <p:nvPr/>
        </p:nvCxnSpPr>
        <p:spPr>
          <a:xfrm>
            <a:off x="9133967" y="3418971"/>
            <a:ext cx="10026" cy="421104"/>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51" name="Straight Arrow Connector 50">
            <a:extLst>
              <a:ext uri="{FF2B5EF4-FFF2-40B4-BE49-F238E27FC236}">
                <a16:creationId xmlns:a16="http://schemas.microsoft.com/office/drawing/2014/main" id="{488CD6AA-D72F-6C62-A126-276A69D9F86D}"/>
              </a:ext>
            </a:extLst>
          </p:cNvPr>
          <p:cNvCxnSpPr/>
          <p:nvPr/>
        </p:nvCxnSpPr>
        <p:spPr>
          <a:xfrm>
            <a:off x="521368" y="250657"/>
            <a:ext cx="10026" cy="5464342"/>
          </a:xfrm>
          <a:prstGeom prst="straightConnector1">
            <a:avLst/>
          </a:prstGeom>
          <a:ln w="28575"/>
        </p:spPr>
        <p:style>
          <a:lnRef idx="1">
            <a:schemeClr val="dk1"/>
          </a:lnRef>
          <a:fillRef idx="0">
            <a:schemeClr val="dk1"/>
          </a:fillRef>
          <a:effectRef idx="0">
            <a:schemeClr val="dk1"/>
          </a:effectRef>
          <a:fontRef idx="minor">
            <a:schemeClr val="tx1"/>
          </a:fontRef>
        </p:style>
      </p:cxnSp>
      <p:cxnSp>
        <p:nvCxnSpPr>
          <p:cNvPr id="52" name="Straight Arrow Connector 51">
            <a:extLst>
              <a:ext uri="{FF2B5EF4-FFF2-40B4-BE49-F238E27FC236}">
                <a16:creationId xmlns:a16="http://schemas.microsoft.com/office/drawing/2014/main" id="{74C59003-8E0B-80E4-755C-93E39B83FB4E}"/>
              </a:ext>
            </a:extLst>
          </p:cNvPr>
          <p:cNvCxnSpPr/>
          <p:nvPr/>
        </p:nvCxnSpPr>
        <p:spPr>
          <a:xfrm>
            <a:off x="531394" y="5704973"/>
            <a:ext cx="310815" cy="1002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54" name="TextBox 53">
            <a:extLst>
              <a:ext uri="{FF2B5EF4-FFF2-40B4-BE49-F238E27FC236}">
                <a16:creationId xmlns:a16="http://schemas.microsoft.com/office/drawing/2014/main" id="{2C970CA1-382E-C8C1-4426-8F619680C960}"/>
              </a:ext>
            </a:extLst>
          </p:cNvPr>
          <p:cNvSpPr txBox="1"/>
          <p:nvPr/>
        </p:nvSpPr>
        <p:spPr>
          <a:xfrm>
            <a:off x="1754605" y="3328737"/>
            <a:ext cx="274320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dirty="0">
                <a:latin typeface="Arial"/>
                <a:cs typeface="Arial"/>
              </a:rPr>
              <a:t>loads</a:t>
            </a:r>
          </a:p>
        </p:txBody>
      </p:sp>
      <p:sp>
        <p:nvSpPr>
          <p:cNvPr id="55" name="TextBox 54">
            <a:extLst>
              <a:ext uri="{FF2B5EF4-FFF2-40B4-BE49-F238E27FC236}">
                <a16:creationId xmlns:a16="http://schemas.microsoft.com/office/drawing/2014/main" id="{EE8119BA-44E0-0BFF-00B0-2D2F80D7177F}"/>
              </a:ext>
            </a:extLst>
          </p:cNvPr>
          <p:cNvSpPr txBox="1"/>
          <p:nvPr/>
        </p:nvSpPr>
        <p:spPr>
          <a:xfrm>
            <a:off x="10477499" y="2175710"/>
            <a:ext cx="2743200"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dirty="0">
                <a:latin typeface="Arial"/>
                <a:cs typeface="Arial"/>
              </a:rPr>
              <a:t>inst. </a:t>
            </a:r>
          </a:p>
          <a:p>
            <a:r>
              <a:rPr lang="en-US" sz="1400" dirty="0">
                <a:latin typeface="Arial"/>
                <a:cs typeface="Arial"/>
              </a:rPr>
              <a:t>commit</a:t>
            </a:r>
          </a:p>
        </p:txBody>
      </p:sp>
      <p:sp>
        <p:nvSpPr>
          <p:cNvPr id="56" name="TextBox 55">
            <a:extLst>
              <a:ext uri="{FF2B5EF4-FFF2-40B4-BE49-F238E27FC236}">
                <a16:creationId xmlns:a16="http://schemas.microsoft.com/office/drawing/2014/main" id="{31079262-8A51-F3D6-756F-B90887DDDDBB}"/>
              </a:ext>
            </a:extLst>
          </p:cNvPr>
          <p:cNvSpPr txBox="1"/>
          <p:nvPr/>
        </p:nvSpPr>
        <p:spPr>
          <a:xfrm>
            <a:off x="5454315" y="2596815"/>
            <a:ext cx="274320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dirty="0" err="1">
                <a:latin typeface="Arial"/>
                <a:cs typeface="Arial"/>
              </a:rPr>
              <a:t>Op.+ROB</a:t>
            </a:r>
            <a:r>
              <a:rPr lang="en-US" sz="1400" dirty="0">
                <a:latin typeface="Arial"/>
                <a:cs typeface="Arial"/>
              </a:rPr>
              <a:t>#</a:t>
            </a:r>
          </a:p>
        </p:txBody>
      </p:sp>
      <p:sp>
        <p:nvSpPr>
          <p:cNvPr id="57" name="TextBox 56">
            <a:extLst>
              <a:ext uri="{FF2B5EF4-FFF2-40B4-BE49-F238E27FC236}">
                <a16:creationId xmlns:a16="http://schemas.microsoft.com/office/drawing/2014/main" id="{88F70A61-E0A6-8E13-900F-11B57A632137}"/>
              </a:ext>
            </a:extLst>
          </p:cNvPr>
          <p:cNvSpPr txBox="1"/>
          <p:nvPr/>
        </p:nvSpPr>
        <p:spPr>
          <a:xfrm>
            <a:off x="8161420" y="3138236"/>
            <a:ext cx="2743200" cy="307777"/>
          </a:xfrm>
          <a:prstGeom prst="rect">
            <a:avLst/>
          </a:prstGeo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dirty="0">
                <a:latin typeface="Arial"/>
                <a:cs typeface="Arial"/>
              </a:rPr>
              <a:t>operands</a:t>
            </a:r>
          </a:p>
        </p:txBody>
      </p:sp>
      <p:cxnSp>
        <p:nvCxnSpPr>
          <p:cNvPr id="2" name="Conector recto de flecha 1">
            <a:extLst>
              <a:ext uri="{FF2B5EF4-FFF2-40B4-BE49-F238E27FC236}">
                <a16:creationId xmlns:a16="http://schemas.microsoft.com/office/drawing/2014/main" id="{E5F0483D-E122-C86E-3CE6-6BACF79889E0}"/>
              </a:ext>
            </a:extLst>
          </p:cNvPr>
          <p:cNvCxnSpPr/>
          <p:nvPr/>
        </p:nvCxnSpPr>
        <p:spPr>
          <a:xfrm>
            <a:off x="521368" y="260684"/>
            <a:ext cx="7840578" cy="10026"/>
          </a:xfrm>
          <a:prstGeom prst="straightConnector1">
            <a:avLst/>
          </a:prstGeom>
          <a:ln w="28575"/>
        </p:spPr>
        <p:style>
          <a:lnRef idx="1">
            <a:schemeClr val="dk1"/>
          </a:lnRef>
          <a:fillRef idx="0">
            <a:schemeClr val="dk1"/>
          </a:fillRef>
          <a:effectRef idx="0">
            <a:schemeClr val="dk1"/>
          </a:effectRef>
          <a:fontRef idx="minor">
            <a:schemeClr val="tx1"/>
          </a:fontRef>
        </p:style>
      </p:cxnSp>
      <p:cxnSp>
        <p:nvCxnSpPr>
          <p:cNvPr id="5" name="Conector recto de flecha 4">
            <a:extLst>
              <a:ext uri="{FF2B5EF4-FFF2-40B4-BE49-F238E27FC236}">
                <a16:creationId xmlns:a16="http://schemas.microsoft.com/office/drawing/2014/main" id="{A75EBEB3-9959-5D35-1043-B034EC836EDE}"/>
              </a:ext>
            </a:extLst>
          </p:cNvPr>
          <p:cNvCxnSpPr/>
          <p:nvPr/>
        </p:nvCxnSpPr>
        <p:spPr>
          <a:xfrm>
            <a:off x="11901236" y="521368"/>
            <a:ext cx="50131" cy="5714999"/>
          </a:xfrm>
          <a:prstGeom prst="straightConnector1">
            <a:avLst/>
          </a:prstGeom>
          <a:ln w="28575">
            <a:solidFill>
              <a:srgbClr val="C00000"/>
            </a:solidFill>
          </a:ln>
        </p:spPr>
        <p:style>
          <a:lnRef idx="1">
            <a:schemeClr val="dk1"/>
          </a:lnRef>
          <a:fillRef idx="0">
            <a:schemeClr val="dk1"/>
          </a:fillRef>
          <a:effectRef idx="0">
            <a:schemeClr val="dk1"/>
          </a:effectRef>
          <a:fontRef idx="minor">
            <a:schemeClr val="tx1"/>
          </a:fontRef>
        </p:style>
      </p:cxnSp>
      <p:cxnSp>
        <p:nvCxnSpPr>
          <p:cNvPr id="8" name="Conector recto de flecha 7">
            <a:extLst>
              <a:ext uri="{FF2B5EF4-FFF2-40B4-BE49-F238E27FC236}">
                <a16:creationId xmlns:a16="http://schemas.microsoft.com/office/drawing/2014/main" id="{9172B62D-5BCC-E844-3F2D-6C1DD3E7BFCF}"/>
              </a:ext>
            </a:extLst>
          </p:cNvPr>
          <p:cNvCxnSpPr/>
          <p:nvPr/>
        </p:nvCxnSpPr>
        <p:spPr>
          <a:xfrm flipH="1">
            <a:off x="10928923" y="531395"/>
            <a:ext cx="982097" cy="846"/>
          </a:xfrm>
          <a:prstGeom prst="straightConnector1">
            <a:avLst/>
          </a:prstGeom>
          <a:ln w="28575">
            <a:solidFill>
              <a:srgbClr val="C00000"/>
            </a:solidFill>
            <a:tailEnd type="triangle"/>
          </a:ln>
        </p:spPr>
        <p:style>
          <a:lnRef idx="1">
            <a:schemeClr val="dk1"/>
          </a:lnRef>
          <a:fillRef idx="0">
            <a:schemeClr val="dk1"/>
          </a:fillRef>
          <a:effectRef idx="0">
            <a:schemeClr val="dk1"/>
          </a:effectRef>
          <a:fontRef idx="minor">
            <a:schemeClr val="tx1"/>
          </a:fontRef>
        </p:style>
      </p:cxnSp>
      <p:sp>
        <p:nvSpPr>
          <p:cNvPr id="14" name="TextBox 52">
            <a:extLst>
              <a:ext uri="{FF2B5EF4-FFF2-40B4-BE49-F238E27FC236}">
                <a16:creationId xmlns:a16="http://schemas.microsoft.com/office/drawing/2014/main" id="{25B5F635-C41D-11A6-ABCE-FD69857A79E8}"/>
              </a:ext>
            </a:extLst>
          </p:cNvPr>
          <p:cNvSpPr txBox="1"/>
          <p:nvPr/>
        </p:nvSpPr>
        <p:spPr>
          <a:xfrm>
            <a:off x="11290598" y="5774915"/>
            <a:ext cx="778523"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dirty="0">
                <a:latin typeface="Arial"/>
                <a:cs typeface="Arial"/>
              </a:rPr>
              <a:t>results</a:t>
            </a:r>
          </a:p>
        </p:txBody>
      </p:sp>
      <p:cxnSp>
        <p:nvCxnSpPr>
          <p:cNvPr id="24" name="Straight Arrow Connector 23">
            <a:extLst>
              <a:ext uri="{FF2B5EF4-FFF2-40B4-BE49-F238E27FC236}">
                <a16:creationId xmlns:a16="http://schemas.microsoft.com/office/drawing/2014/main" id="{ADBC418B-AC84-810B-0432-42AAD8E25A30}"/>
              </a:ext>
            </a:extLst>
          </p:cNvPr>
          <p:cNvCxnSpPr/>
          <p:nvPr/>
        </p:nvCxnSpPr>
        <p:spPr>
          <a:xfrm>
            <a:off x="521368" y="4020552"/>
            <a:ext cx="421105" cy="1002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26" name="TextBox 25">
            <a:extLst>
              <a:ext uri="{FF2B5EF4-FFF2-40B4-BE49-F238E27FC236}">
                <a16:creationId xmlns:a16="http://schemas.microsoft.com/office/drawing/2014/main" id="{07C0F57F-7745-EF93-314C-A3029DD4A93B}"/>
              </a:ext>
            </a:extLst>
          </p:cNvPr>
          <p:cNvSpPr txBox="1"/>
          <p:nvPr/>
        </p:nvSpPr>
        <p:spPr>
          <a:xfrm>
            <a:off x="232175" y="5655568"/>
            <a:ext cx="686719"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dirty="0">
                <a:latin typeface="Arial"/>
                <a:cs typeface="Arial"/>
              </a:rPr>
              <a:t>stores</a:t>
            </a:r>
          </a:p>
        </p:txBody>
      </p:sp>
      <p:sp>
        <p:nvSpPr>
          <p:cNvPr id="4" name="TextBox 3">
            <a:extLst>
              <a:ext uri="{FF2B5EF4-FFF2-40B4-BE49-F238E27FC236}">
                <a16:creationId xmlns:a16="http://schemas.microsoft.com/office/drawing/2014/main" id="{42698EEA-0A9B-5594-B611-A85897936164}"/>
              </a:ext>
            </a:extLst>
          </p:cNvPr>
          <p:cNvSpPr txBox="1"/>
          <p:nvPr/>
        </p:nvSpPr>
        <p:spPr>
          <a:xfrm>
            <a:off x="1658039" y="6009701"/>
            <a:ext cx="2743200" cy="2462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00">
                <a:latin typeface="Courier New"/>
                <a:cs typeface="Courier New"/>
              </a:rPr>
              <a:t>flw f1, -4(t0)</a:t>
            </a:r>
            <a:endParaRPr lang="en-US"/>
          </a:p>
        </p:txBody>
      </p:sp>
    </p:spTree>
    <p:extLst>
      <p:ext uri="{BB962C8B-B14F-4D97-AF65-F5344CB8AC3E}">
        <p14:creationId xmlns:p14="http://schemas.microsoft.com/office/powerpoint/2010/main" val="7026689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799C33-A6BA-CAA4-B521-1BF2E8E72F19}"/>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2B6C43E-5BD2-7F50-E08C-F80C54F1032B}"/>
              </a:ext>
            </a:extLst>
          </p:cNvPr>
          <p:cNvSpPr>
            <a:spLocks noGrp="1"/>
          </p:cNvSpPr>
          <p:nvPr>
            <p:ph idx="1"/>
          </p:nvPr>
        </p:nvSpPr>
        <p:spPr>
          <a:xfrm>
            <a:off x="747963" y="583446"/>
            <a:ext cx="3557337" cy="2754618"/>
          </a:xfrm>
        </p:spPr>
        <p:txBody>
          <a:bodyPr vert="horz" lIns="91440" tIns="45720" rIns="91440" bIns="45720" rtlCol="0" anchor="t">
            <a:normAutofit/>
          </a:bodyPr>
          <a:lstStyle/>
          <a:p>
            <a:pPr marL="0" indent="0">
              <a:buNone/>
            </a:pPr>
            <a:r>
              <a:rPr lang="en-US" dirty="0"/>
              <a:t>Cycle 3</a:t>
            </a:r>
          </a:p>
          <a:p>
            <a:pPr marL="0" indent="0">
              <a:buNone/>
            </a:pPr>
            <a:r>
              <a:rPr lang="en-US" sz="1600" dirty="0"/>
              <a:t>Still in cycle 3, the first store op is sent to the ROB where it will wait for F2/ROB1. This way, the ROB acts as a store buffer.</a:t>
            </a:r>
            <a:endParaRPr lang="en-US" dirty="0"/>
          </a:p>
          <a:p>
            <a:pPr marL="0" indent="0">
              <a:buNone/>
            </a:pPr>
            <a:endParaRPr lang="en-US" dirty="0"/>
          </a:p>
          <a:p>
            <a:pPr marL="0" indent="0">
              <a:buNone/>
            </a:pPr>
            <a:endParaRPr lang="en-US" dirty="0"/>
          </a:p>
        </p:txBody>
      </p:sp>
      <p:sp>
        <p:nvSpPr>
          <p:cNvPr id="6" name="TextBox 5">
            <a:extLst>
              <a:ext uri="{FF2B5EF4-FFF2-40B4-BE49-F238E27FC236}">
                <a16:creationId xmlns:a16="http://schemas.microsoft.com/office/drawing/2014/main" id="{A5F129E3-5756-E22A-7DB1-6BFC22E77893}"/>
              </a:ext>
            </a:extLst>
          </p:cNvPr>
          <p:cNvSpPr txBox="1"/>
          <p:nvPr/>
        </p:nvSpPr>
        <p:spPr>
          <a:xfrm>
            <a:off x="4810698" y="584425"/>
            <a:ext cx="2511845" cy="369332"/>
          </a:xfrm>
          <a:prstGeom prst="rect">
            <a:avLst/>
          </a:prstGeom>
          <a:noFill/>
          <a:ln w="12700">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t>Inst. Queue.</a:t>
            </a:r>
            <a:endParaRPr lang="en-US"/>
          </a:p>
        </p:txBody>
      </p:sp>
      <p:sp>
        <p:nvSpPr>
          <p:cNvPr id="7" name="TextBox 6">
            <a:extLst>
              <a:ext uri="{FF2B5EF4-FFF2-40B4-BE49-F238E27FC236}">
                <a16:creationId xmlns:a16="http://schemas.microsoft.com/office/drawing/2014/main" id="{956ACA76-F599-21CA-5B36-39BB54836B72}"/>
              </a:ext>
            </a:extLst>
          </p:cNvPr>
          <p:cNvSpPr txBox="1"/>
          <p:nvPr/>
        </p:nvSpPr>
        <p:spPr>
          <a:xfrm>
            <a:off x="8382629" y="97126"/>
            <a:ext cx="2511845" cy="369332"/>
          </a:xfrm>
          <a:prstGeom prst="rect">
            <a:avLst/>
          </a:prstGeom>
          <a:noFill/>
          <a:ln w="12700">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t>Reorder Buffer</a:t>
            </a:r>
          </a:p>
        </p:txBody>
      </p:sp>
      <p:sp>
        <p:nvSpPr>
          <p:cNvPr id="9" name="TextBox 8">
            <a:extLst>
              <a:ext uri="{FF2B5EF4-FFF2-40B4-BE49-F238E27FC236}">
                <a16:creationId xmlns:a16="http://schemas.microsoft.com/office/drawing/2014/main" id="{AAAEBF2F-729D-18CA-4A96-8ECAB1EB6BD7}"/>
              </a:ext>
            </a:extLst>
          </p:cNvPr>
          <p:cNvSpPr txBox="1"/>
          <p:nvPr/>
        </p:nvSpPr>
        <p:spPr>
          <a:xfrm>
            <a:off x="10095438" y="2984703"/>
            <a:ext cx="1631945" cy="369332"/>
          </a:xfrm>
          <a:prstGeom prst="rect">
            <a:avLst/>
          </a:prstGeom>
          <a:noFill/>
          <a:ln w="12700">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t>Registers</a:t>
            </a:r>
          </a:p>
        </p:txBody>
      </p:sp>
      <p:sp>
        <p:nvSpPr>
          <p:cNvPr id="10" name="TextBox 9">
            <a:extLst>
              <a:ext uri="{FF2B5EF4-FFF2-40B4-BE49-F238E27FC236}">
                <a16:creationId xmlns:a16="http://schemas.microsoft.com/office/drawing/2014/main" id="{5355D6A6-14A7-22BA-39CD-7177087A169F}"/>
              </a:ext>
            </a:extLst>
          </p:cNvPr>
          <p:cNvSpPr txBox="1"/>
          <p:nvPr/>
        </p:nvSpPr>
        <p:spPr>
          <a:xfrm>
            <a:off x="991543" y="3867020"/>
            <a:ext cx="1358819" cy="369332"/>
          </a:xfrm>
          <a:prstGeom prst="rect">
            <a:avLst/>
          </a:prstGeom>
          <a:noFill/>
          <a:ln w="12700">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t>Load Buffer</a:t>
            </a:r>
          </a:p>
        </p:txBody>
      </p:sp>
      <p:sp>
        <p:nvSpPr>
          <p:cNvPr id="11" name="TextBox 10">
            <a:extLst>
              <a:ext uri="{FF2B5EF4-FFF2-40B4-BE49-F238E27FC236}">
                <a16:creationId xmlns:a16="http://schemas.microsoft.com/office/drawing/2014/main" id="{3E59B354-0B6A-191E-92C3-279C09650051}"/>
              </a:ext>
            </a:extLst>
          </p:cNvPr>
          <p:cNvSpPr txBox="1"/>
          <p:nvPr/>
        </p:nvSpPr>
        <p:spPr>
          <a:xfrm>
            <a:off x="2986782" y="3836941"/>
            <a:ext cx="2912896" cy="369332"/>
          </a:xfrm>
          <a:prstGeom prst="rect">
            <a:avLst/>
          </a:prstGeom>
          <a:noFill/>
          <a:ln w="12700">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t> Reservation Station (FP)</a:t>
            </a:r>
          </a:p>
        </p:txBody>
      </p:sp>
      <p:sp>
        <p:nvSpPr>
          <p:cNvPr id="12" name="TextBox 11">
            <a:extLst>
              <a:ext uri="{FF2B5EF4-FFF2-40B4-BE49-F238E27FC236}">
                <a16:creationId xmlns:a16="http://schemas.microsoft.com/office/drawing/2014/main" id="{64F8EBC9-AC6C-5790-9114-1668F7D17FDB}"/>
              </a:ext>
            </a:extLst>
          </p:cNvPr>
          <p:cNvSpPr txBox="1"/>
          <p:nvPr/>
        </p:nvSpPr>
        <p:spPr>
          <a:xfrm>
            <a:off x="6475939" y="3816888"/>
            <a:ext cx="2722397" cy="369332"/>
          </a:xfrm>
          <a:prstGeom prst="rect">
            <a:avLst/>
          </a:prstGeom>
          <a:noFill/>
          <a:ln w="12700">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t>Reservation Station (Int)</a:t>
            </a:r>
          </a:p>
        </p:txBody>
      </p:sp>
      <p:sp>
        <p:nvSpPr>
          <p:cNvPr id="13" name="Arrow: Left-Right 12">
            <a:extLst>
              <a:ext uri="{FF2B5EF4-FFF2-40B4-BE49-F238E27FC236}">
                <a16:creationId xmlns:a16="http://schemas.microsoft.com/office/drawing/2014/main" id="{7F888EFD-D2F0-3A9C-6917-C36903E21FA2}"/>
              </a:ext>
            </a:extLst>
          </p:cNvPr>
          <p:cNvSpPr/>
          <p:nvPr/>
        </p:nvSpPr>
        <p:spPr>
          <a:xfrm>
            <a:off x="300789" y="6167033"/>
            <a:ext cx="11794933" cy="560625"/>
          </a:xfrm>
          <a:prstGeom prst="leftRightArrow">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Common Data Bus</a:t>
            </a:r>
          </a:p>
        </p:txBody>
      </p:sp>
      <p:graphicFrame>
        <p:nvGraphicFramePr>
          <p:cNvPr id="15" name="Table 14">
            <a:extLst>
              <a:ext uri="{FF2B5EF4-FFF2-40B4-BE49-F238E27FC236}">
                <a16:creationId xmlns:a16="http://schemas.microsoft.com/office/drawing/2014/main" id="{4842E76F-80BC-277B-E26B-64AF98D2144A}"/>
              </a:ext>
            </a:extLst>
          </p:cNvPr>
          <p:cNvGraphicFramePr>
            <a:graphicFrameLocks noGrp="1"/>
          </p:cNvGraphicFramePr>
          <p:nvPr/>
        </p:nvGraphicFramePr>
        <p:xfrm>
          <a:off x="988996" y="4261665"/>
          <a:ext cx="1353552" cy="1097280"/>
        </p:xfrm>
        <a:graphic>
          <a:graphicData uri="http://schemas.openxmlformats.org/drawingml/2006/table">
            <a:tbl>
              <a:tblPr firstRow="1" bandRow="1">
                <a:tableStyleId>{5940675A-B579-460E-94D1-54222C63F5DA}</a:tableStyleId>
              </a:tblPr>
              <a:tblGrid>
                <a:gridCol w="676776">
                  <a:extLst>
                    <a:ext uri="{9D8B030D-6E8A-4147-A177-3AD203B41FA5}">
                      <a16:colId xmlns:a16="http://schemas.microsoft.com/office/drawing/2014/main" val="2447277747"/>
                    </a:ext>
                  </a:extLst>
                </a:gridCol>
                <a:gridCol w="676776">
                  <a:extLst>
                    <a:ext uri="{9D8B030D-6E8A-4147-A177-3AD203B41FA5}">
                      <a16:colId xmlns:a16="http://schemas.microsoft.com/office/drawing/2014/main" val="3543431547"/>
                    </a:ext>
                  </a:extLst>
                </a:gridCol>
              </a:tblGrid>
              <a:tr h="270710">
                <a:tc>
                  <a:txBody>
                    <a:bodyPr/>
                    <a:lstStyle/>
                    <a:p>
                      <a:pPr algn="ctr"/>
                      <a:endParaRPr lang="en-US" sz="1200" dirty="0" err="1">
                        <a:latin typeface="Arial"/>
                      </a:endParaRPr>
                    </a:p>
                  </a:txBody>
                  <a:tcPr/>
                </a:tc>
                <a:tc>
                  <a:txBody>
                    <a:bodyPr/>
                    <a:lstStyle/>
                    <a:p>
                      <a:pPr lvl="0" algn="ctr">
                        <a:buNone/>
                      </a:pPr>
                      <a:endParaRPr lang="en-US" sz="1200" dirty="0">
                        <a:latin typeface="Arial"/>
                      </a:endParaRPr>
                    </a:p>
                  </a:txBody>
                  <a:tcPr/>
                </a:tc>
                <a:extLst>
                  <a:ext uri="{0D108BD9-81ED-4DB2-BD59-A6C34878D82A}">
                    <a16:rowId xmlns:a16="http://schemas.microsoft.com/office/drawing/2014/main" val="1837699999"/>
                  </a:ext>
                </a:extLst>
              </a:tr>
              <a:tr h="0">
                <a:tc>
                  <a:txBody>
                    <a:bodyPr/>
                    <a:lstStyle/>
                    <a:p>
                      <a:pPr lvl="0" algn="ctr">
                        <a:buNone/>
                      </a:pPr>
                      <a:endParaRPr lang="en-US" sz="1200" dirty="0" err="1">
                        <a:latin typeface="Arial"/>
                      </a:endParaRPr>
                    </a:p>
                  </a:txBody>
                  <a:tcPr/>
                </a:tc>
                <a:tc>
                  <a:txBody>
                    <a:bodyPr/>
                    <a:lstStyle/>
                    <a:p>
                      <a:pPr lvl="0" algn="ctr">
                        <a:buNone/>
                      </a:pPr>
                      <a:endParaRPr lang="en-US" sz="1200" dirty="0">
                        <a:latin typeface="Arial"/>
                      </a:endParaRPr>
                    </a:p>
                  </a:txBody>
                  <a:tcPr/>
                </a:tc>
                <a:extLst>
                  <a:ext uri="{0D108BD9-81ED-4DB2-BD59-A6C34878D82A}">
                    <a16:rowId xmlns:a16="http://schemas.microsoft.com/office/drawing/2014/main" val="313986062"/>
                  </a:ext>
                </a:extLst>
              </a:tr>
              <a:tr h="0">
                <a:tc>
                  <a:txBody>
                    <a:bodyPr/>
                    <a:lstStyle/>
                    <a:p>
                      <a:pPr lvl="0" algn="ctr">
                        <a:buNone/>
                      </a:pPr>
                      <a:endParaRPr lang="en-US" sz="1200" dirty="0" err="1">
                        <a:latin typeface="Arial"/>
                      </a:endParaRPr>
                    </a:p>
                  </a:txBody>
                  <a:tcPr/>
                </a:tc>
                <a:tc>
                  <a:txBody>
                    <a:bodyPr/>
                    <a:lstStyle/>
                    <a:p>
                      <a:pPr lvl="0" algn="ctr">
                        <a:buNone/>
                      </a:pPr>
                      <a:endParaRPr lang="en-US" sz="1200" dirty="0">
                        <a:latin typeface="Arial"/>
                      </a:endParaRPr>
                    </a:p>
                  </a:txBody>
                  <a:tcPr/>
                </a:tc>
                <a:extLst>
                  <a:ext uri="{0D108BD9-81ED-4DB2-BD59-A6C34878D82A}">
                    <a16:rowId xmlns:a16="http://schemas.microsoft.com/office/drawing/2014/main" val="1009846468"/>
                  </a:ext>
                </a:extLst>
              </a:tr>
              <a:tr h="0">
                <a:tc>
                  <a:txBody>
                    <a:bodyPr/>
                    <a:lstStyle/>
                    <a:p>
                      <a:pPr lvl="0" algn="ctr">
                        <a:buNone/>
                      </a:pPr>
                      <a:endParaRPr lang="en-US" sz="1200" dirty="0" err="1">
                        <a:latin typeface="Arial"/>
                      </a:endParaRPr>
                    </a:p>
                  </a:txBody>
                  <a:tcPr/>
                </a:tc>
                <a:tc>
                  <a:txBody>
                    <a:bodyPr/>
                    <a:lstStyle/>
                    <a:p>
                      <a:pPr lvl="0" algn="ctr">
                        <a:buNone/>
                      </a:pPr>
                      <a:endParaRPr lang="en-US" sz="1200" dirty="0">
                        <a:latin typeface="Arial"/>
                      </a:endParaRPr>
                    </a:p>
                  </a:txBody>
                  <a:tcPr/>
                </a:tc>
                <a:extLst>
                  <a:ext uri="{0D108BD9-81ED-4DB2-BD59-A6C34878D82A}">
                    <a16:rowId xmlns:a16="http://schemas.microsoft.com/office/drawing/2014/main" val="2824610415"/>
                  </a:ext>
                </a:extLst>
              </a:tr>
            </a:tbl>
          </a:graphicData>
        </a:graphic>
      </p:graphicFrame>
      <p:graphicFrame>
        <p:nvGraphicFramePr>
          <p:cNvPr id="16" name="Table 15">
            <a:extLst>
              <a:ext uri="{FF2B5EF4-FFF2-40B4-BE49-F238E27FC236}">
                <a16:creationId xmlns:a16="http://schemas.microsoft.com/office/drawing/2014/main" id="{5F5263D4-09AA-9BDC-E455-CF65BC405A58}"/>
              </a:ext>
            </a:extLst>
          </p:cNvPr>
          <p:cNvGraphicFramePr>
            <a:graphicFrameLocks noGrp="1"/>
          </p:cNvGraphicFramePr>
          <p:nvPr/>
        </p:nvGraphicFramePr>
        <p:xfrm>
          <a:off x="2984233" y="4211534"/>
          <a:ext cx="2897604" cy="822960"/>
        </p:xfrm>
        <a:graphic>
          <a:graphicData uri="http://schemas.openxmlformats.org/drawingml/2006/table">
            <a:tbl>
              <a:tblPr firstRow="1" bandRow="1">
                <a:tableStyleId>{5940675A-B579-460E-94D1-54222C63F5DA}</a:tableStyleId>
              </a:tblPr>
              <a:tblGrid>
                <a:gridCol w="724401">
                  <a:extLst>
                    <a:ext uri="{9D8B030D-6E8A-4147-A177-3AD203B41FA5}">
                      <a16:colId xmlns:a16="http://schemas.microsoft.com/office/drawing/2014/main" val="3195577250"/>
                    </a:ext>
                  </a:extLst>
                </a:gridCol>
                <a:gridCol w="724401">
                  <a:extLst>
                    <a:ext uri="{9D8B030D-6E8A-4147-A177-3AD203B41FA5}">
                      <a16:colId xmlns:a16="http://schemas.microsoft.com/office/drawing/2014/main" val="3868833308"/>
                    </a:ext>
                  </a:extLst>
                </a:gridCol>
                <a:gridCol w="724401">
                  <a:extLst>
                    <a:ext uri="{9D8B030D-6E8A-4147-A177-3AD203B41FA5}">
                      <a16:colId xmlns:a16="http://schemas.microsoft.com/office/drawing/2014/main" val="3497778932"/>
                    </a:ext>
                  </a:extLst>
                </a:gridCol>
                <a:gridCol w="724401">
                  <a:extLst>
                    <a:ext uri="{9D8B030D-6E8A-4147-A177-3AD203B41FA5}">
                      <a16:colId xmlns:a16="http://schemas.microsoft.com/office/drawing/2014/main" val="3422580235"/>
                    </a:ext>
                  </a:extLst>
                </a:gridCol>
              </a:tblGrid>
              <a:tr h="123546">
                <a:tc>
                  <a:txBody>
                    <a:bodyPr/>
                    <a:lstStyle/>
                    <a:p>
                      <a:pPr algn="ctr"/>
                      <a:r>
                        <a:rPr lang="en-US" sz="1200" dirty="0">
                          <a:latin typeface="Arial"/>
                        </a:rPr>
                        <a:t>FMUL</a:t>
                      </a:r>
                    </a:p>
                  </a:txBody>
                  <a:tcPr/>
                </a:tc>
                <a:tc>
                  <a:txBody>
                    <a:bodyPr/>
                    <a:lstStyle/>
                    <a:p>
                      <a:pPr lvl="0" algn="ctr">
                        <a:buNone/>
                      </a:pPr>
                      <a:r>
                        <a:rPr lang="en-US" sz="1200" dirty="0">
                          <a:latin typeface="Arial"/>
                        </a:rPr>
                        <a:t>1</a:t>
                      </a:r>
                    </a:p>
                  </a:txBody>
                  <a:tcPr/>
                </a:tc>
                <a:tc>
                  <a:txBody>
                    <a:bodyPr/>
                    <a:lstStyle/>
                    <a:p>
                      <a:pPr lvl="0" algn="ctr">
                        <a:buNone/>
                      </a:pPr>
                      <a:r>
                        <a:rPr lang="en-US" sz="1200" dirty="0">
                          <a:latin typeface="Arial"/>
                        </a:rPr>
                        <a:t>10</a:t>
                      </a:r>
                    </a:p>
                  </a:txBody>
                  <a:tcPr/>
                </a:tc>
                <a:tc>
                  <a:txBody>
                    <a:bodyPr/>
                    <a:lstStyle/>
                    <a:p>
                      <a:pPr lvl="0" algn="ctr">
                        <a:buNone/>
                      </a:pPr>
                      <a:r>
                        <a:rPr lang="en-US" sz="1200" dirty="0">
                          <a:latin typeface="Arial"/>
                        </a:rPr>
                        <a:t>ROB1</a:t>
                      </a:r>
                    </a:p>
                  </a:txBody>
                  <a:tcPr/>
                </a:tc>
                <a:extLst>
                  <a:ext uri="{0D108BD9-81ED-4DB2-BD59-A6C34878D82A}">
                    <a16:rowId xmlns:a16="http://schemas.microsoft.com/office/drawing/2014/main" val="3558929166"/>
                  </a:ext>
                </a:extLst>
              </a:tr>
              <a:tr h="123546">
                <a:tc>
                  <a:txBody>
                    <a:bodyPr/>
                    <a:lstStyle/>
                    <a:p>
                      <a:pPr algn="ctr"/>
                      <a:endParaRPr lang="en-US" sz="1200" dirty="0" err="1">
                        <a:latin typeface="Arial"/>
                      </a:endParaRPr>
                    </a:p>
                  </a:txBody>
                  <a:tcPr/>
                </a:tc>
                <a:tc>
                  <a:txBody>
                    <a:bodyPr/>
                    <a:lstStyle/>
                    <a:p>
                      <a:pPr lvl="0" algn="ctr">
                        <a:buNone/>
                      </a:pPr>
                      <a:endParaRPr lang="en-US" sz="1200" dirty="0">
                        <a:latin typeface="Arial"/>
                      </a:endParaRPr>
                    </a:p>
                  </a:txBody>
                  <a:tcPr/>
                </a:tc>
                <a:tc>
                  <a:txBody>
                    <a:bodyPr/>
                    <a:lstStyle/>
                    <a:p>
                      <a:pPr lvl="0" algn="ctr">
                        <a:buNone/>
                      </a:pPr>
                      <a:endParaRPr lang="en-US" sz="1200" dirty="0">
                        <a:latin typeface="Arial"/>
                      </a:endParaRPr>
                    </a:p>
                  </a:txBody>
                  <a:tcPr/>
                </a:tc>
                <a:tc>
                  <a:txBody>
                    <a:bodyPr/>
                    <a:lstStyle/>
                    <a:p>
                      <a:pPr lvl="0" algn="ctr">
                        <a:buNone/>
                      </a:pPr>
                      <a:endParaRPr lang="en-US" sz="1200" dirty="0">
                        <a:latin typeface="Arial"/>
                      </a:endParaRPr>
                    </a:p>
                  </a:txBody>
                  <a:tcPr/>
                </a:tc>
                <a:extLst>
                  <a:ext uri="{0D108BD9-81ED-4DB2-BD59-A6C34878D82A}">
                    <a16:rowId xmlns:a16="http://schemas.microsoft.com/office/drawing/2014/main" val="2748695123"/>
                  </a:ext>
                </a:extLst>
              </a:tr>
              <a:tr h="123546">
                <a:tc>
                  <a:txBody>
                    <a:bodyPr/>
                    <a:lstStyle/>
                    <a:p>
                      <a:pPr algn="ctr"/>
                      <a:endParaRPr lang="en-US" sz="1200" dirty="0" err="1">
                        <a:latin typeface="Arial"/>
                      </a:endParaRPr>
                    </a:p>
                  </a:txBody>
                  <a:tcPr/>
                </a:tc>
                <a:tc>
                  <a:txBody>
                    <a:bodyPr/>
                    <a:lstStyle/>
                    <a:p>
                      <a:pPr lvl="0" algn="ctr">
                        <a:buNone/>
                      </a:pPr>
                      <a:endParaRPr lang="en-US" sz="1200" dirty="0">
                        <a:latin typeface="Arial"/>
                      </a:endParaRPr>
                    </a:p>
                  </a:txBody>
                  <a:tcPr/>
                </a:tc>
                <a:tc>
                  <a:txBody>
                    <a:bodyPr/>
                    <a:lstStyle/>
                    <a:p>
                      <a:pPr lvl="0" algn="ctr">
                        <a:buNone/>
                      </a:pPr>
                      <a:endParaRPr lang="en-US" sz="1200" dirty="0">
                        <a:latin typeface="Arial"/>
                      </a:endParaRPr>
                    </a:p>
                  </a:txBody>
                  <a:tcPr/>
                </a:tc>
                <a:tc>
                  <a:txBody>
                    <a:bodyPr/>
                    <a:lstStyle/>
                    <a:p>
                      <a:pPr lvl="0" algn="ctr">
                        <a:buNone/>
                      </a:pPr>
                      <a:endParaRPr lang="en-US" sz="1200" dirty="0">
                        <a:latin typeface="Arial"/>
                      </a:endParaRPr>
                    </a:p>
                  </a:txBody>
                  <a:tcPr/>
                </a:tc>
                <a:extLst>
                  <a:ext uri="{0D108BD9-81ED-4DB2-BD59-A6C34878D82A}">
                    <a16:rowId xmlns:a16="http://schemas.microsoft.com/office/drawing/2014/main" val="2981881640"/>
                  </a:ext>
                </a:extLst>
              </a:tr>
            </a:tbl>
          </a:graphicData>
        </a:graphic>
      </p:graphicFrame>
      <p:graphicFrame>
        <p:nvGraphicFramePr>
          <p:cNvPr id="17" name="Table 16">
            <a:extLst>
              <a:ext uri="{FF2B5EF4-FFF2-40B4-BE49-F238E27FC236}">
                <a16:creationId xmlns:a16="http://schemas.microsoft.com/office/drawing/2014/main" id="{CC556082-BCD0-44D3-3D81-379FC06A3487}"/>
              </a:ext>
            </a:extLst>
          </p:cNvPr>
          <p:cNvGraphicFramePr>
            <a:graphicFrameLocks noGrp="1"/>
          </p:cNvGraphicFramePr>
          <p:nvPr>
            <p:extLst>
              <p:ext uri="{D42A27DB-BD31-4B8C-83A1-F6EECF244321}">
                <p14:modId xmlns:p14="http://schemas.microsoft.com/office/powerpoint/2010/main" val="944754284"/>
              </p:ext>
            </p:extLst>
          </p:nvPr>
        </p:nvGraphicFramePr>
        <p:xfrm>
          <a:off x="4809022" y="952981"/>
          <a:ext cx="2513774" cy="1645920"/>
        </p:xfrm>
        <a:graphic>
          <a:graphicData uri="http://schemas.openxmlformats.org/drawingml/2006/table">
            <a:tbl>
              <a:tblPr firstRow="1" bandRow="1">
                <a:tableStyleId>{5940675A-B579-460E-94D1-54222C63F5DA}</a:tableStyleId>
              </a:tblPr>
              <a:tblGrid>
                <a:gridCol w="2513774">
                  <a:extLst>
                    <a:ext uri="{9D8B030D-6E8A-4147-A177-3AD203B41FA5}">
                      <a16:colId xmlns:a16="http://schemas.microsoft.com/office/drawing/2014/main" val="2178331882"/>
                    </a:ext>
                  </a:extLst>
                </a:gridCol>
              </a:tblGrid>
              <a:tr h="184980">
                <a:tc>
                  <a:txBody>
                    <a:bodyPr/>
                    <a:lstStyle/>
                    <a:p>
                      <a:pPr lvl="0" algn="ctr">
                        <a:buNone/>
                      </a:pPr>
                      <a:r>
                        <a:rPr lang="en-US" sz="1200" b="0" i="0" u="none" strike="noStrike" noProof="0" dirty="0" err="1">
                          <a:solidFill>
                            <a:srgbClr val="000000"/>
                          </a:solidFill>
                          <a:latin typeface="Courier New"/>
                        </a:rPr>
                        <a:t>addi</a:t>
                      </a:r>
                      <a:r>
                        <a:rPr lang="en-US" sz="1200" b="0" i="0" u="none" strike="noStrike" noProof="0" dirty="0">
                          <a:solidFill>
                            <a:srgbClr val="000000"/>
                          </a:solidFill>
                          <a:latin typeface="Courier New"/>
                        </a:rPr>
                        <a:t> t0, t0, -4</a:t>
                      </a:r>
                      <a:endParaRPr lang="en-US" dirty="0"/>
                    </a:p>
                  </a:txBody>
                  <a:tcPr/>
                </a:tc>
                <a:extLst>
                  <a:ext uri="{0D108BD9-81ED-4DB2-BD59-A6C34878D82A}">
                    <a16:rowId xmlns:a16="http://schemas.microsoft.com/office/drawing/2014/main" val="49523531"/>
                  </a:ext>
                </a:extLst>
              </a:tr>
              <a:tr h="184980">
                <a:tc>
                  <a:txBody>
                    <a:bodyPr/>
                    <a:lstStyle/>
                    <a:p>
                      <a:pPr lvl="0" algn="ctr">
                        <a:buNone/>
                      </a:pPr>
                      <a:r>
                        <a:rPr lang="en-US" sz="1200" b="0" i="0" u="none" strike="noStrike" noProof="0" dirty="0" err="1">
                          <a:solidFill>
                            <a:srgbClr val="000000"/>
                          </a:solidFill>
                          <a:latin typeface="Courier New"/>
                        </a:rPr>
                        <a:t>fsw</a:t>
                      </a:r>
                      <a:r>
                        <a:rPr lang="en-US" sz="1200" b="0" i="0" u="none" strike="noStrike" noProof="0" dirty="0">
                          <a:solidFill>
                            <a:srgbClr val="000000"/>
                          </a:solidFill>
                          <a:latin typeface="Courier New"/>
                        </a:rPr>
                        <a:t> f2, -4(t0)</a:t>
                      </a:r>
                      <a:endParaRPr lang="en-US" dirty="0"/>
                    </a:p>
                  </a:txBody>
                  <a:tcPr/>
                </a:tc>
                <a:extLst>
                  <a:ext uri="{0D108BD9-81ED-4DB2-BD59-A6C34878D82A}">
                    <a16:rowId xmlns:a16="http://schemas.microsoft.com/office/drawing/2014/main" val="1455548914"/>
                  </a:ext>
                </a:extLst>
              </a:tr>
              <a:tr h="184980">
                <a:tc>
                  <a:txBody>
                    <a:bodyPr/>
                    <a:lstStyle/>
                    <a:p>
                      <a:pPr lvl="0" algn="ctr">
                        <a:buNone/>
                      </a:pPr>
                      <a:r>
                        <a:rPr lang="en-US" sz="1200" b="0" i="0" u="none" strike="noStrike" noProof="0" dirty="0" err="1">
                          <a:solidFill>
                            <a:srgbClr val="000000"/>
                          </a:solidFill>
                          <a:latin typeface="Courier New"/>
                        </a:rPr>
                        <a:t>fmul.s</a:t>
                      </a:r>
                      <a:r>
                        <a:rPr lang="en-US" sz="1200" b="0" i="0" u="none" strike="noStrike" noProof="0" dirty="0">
                          <a:solidFill>
                            <a:srgbClr val="000000"/>
                          </a:solidFill>
                          <a:latin typeface="Courier New"/>
                        </a:rPr>
                        <a:t> f2, f1, f0</a:t>
                      </a:r>
                      <a:endParaRPr lang="en-US" dirty="0"/>
                    </a:p>
                  </a:txBody>
                  <a:tcPr/>
                </a:tc>
                <a:extLst>
                  <a:ext uri="{0D108BD9-81ED-4DB2-BD59-A6C34878D82A}">
                    <a16:rowId xmlns:a16="http://schemas.microsoft.com/office/drawing/2014/main" val="1422571421"/>
                  </a:ext>
                </a:extLst>
              </a:tr>
              <a:tr h="184980">
                <a:tc>
                  <a:txBody>
                    <a:bodyPr/>
                    <a:lstStyle/>
                    <a:p>
                      <a:pPr lvl="0" algn="ctr">
                        <a:buNone/>
                      </a:pPr>
                      <a:r>
                        <a:rPr lang="en-US" sz="1200" b="0" i="0" u="none" strike="noStrike" noProof="0" dirty="0" err="1">
                          <a:solidFill>
                            <a:srgbClr val="000000"/>
                          </a:solidFill>
                          <a:latin typeface="Courier New"/>
                        </a:rPr>
                        <a:t>flw</a:t>
                      </a:r>
                      <a:r>
                        <a:rPr lang="en-US" sz="1200" b="0" i="0" u="none" strike="noStrike" noProof="0" dirty="0">
                          <a:solidFill>
                            <a:srgbClr val="000000"/>
                          </a:solidFill>
                          <a:latin typeface="Courier New"/>
                        </a:rPr>
                        <a:t> f1, -4(t0)</a:t>
                      </a:r>
                      <a:endParaRPr lang="en-US" dirty="0"/>
                    </a:p>
                  </a:txBody>
                  <a:tcPr/>
                </a:tc>
                <a:extLst>
                  <a:ext uri="{0D108BD9-81ED-4DB2-BD59-A6C34878D82A}">
                    <a16:rowId xmlns:a16="http://schemas.microsoft.com/office/drawing/2014/main" val="2533791750"/>
                  </a:ext>
                </a:extLst>
              </a:tr>
              <a:tr h="184980">
                <a:tc>
                  <a:txBody>
                    <a:bodyPr/>
                    <a:lstStyle/>
                    <a:p>
                      <a:pPr lvl="0" algn="ctr">
                        <a:buNone/>
                      </a:pPr>
                      <a:r>
                        <a:rPr lang="en-US" sz="1200" b="0" i="0" u="none" strike="noStrike" noProof="0" dirty="0" err="1">
                          <a:solidFill>
                            <a:srgbClr val="000000"/>
                          </a:solidFill>
                          <a:latin typeface="Courier New"/>
                        </a:rPr>
                        <a:t>bnez</a:t>
                      </a:r>
                      <a:r>
                        <a:rPr lang="en-US" sz="1200" b="0" i="0" u="none" strike="noStrike" noProof="0" dirty="0">
                          <a:solidFill>
                            <a:srgbClr val="000000"/>
                          </a:solidFill>
                          <a:latin typeface="Courier New"/>
                        </a:rPr>
                        <a:t> t0, loop</a:t>
                      </a:r>
                      <a:endParaRPr lang="en-US" dirty="0"/>
                    </a:p>
                  </a:txBody>
                  <a:tcPr/>
                </a:tc>
                <a:extLst>
                  <a:ext uri="{0D108BD9-81ED-4DB2-BD59-A6C34878D82A}">
                    <a16:rowId xmlns:a16="http://schemas.microsoft.com/office/drawing/2014/main" val="258681845"/>
                  </a:ext>
                </a:extLst>
              </a:tr>
              <a:tr h="184980">
                <a:tc>
                  <a:txBody>
                    <a:bodyPr/>
                    <a:lstStyle/>
                    <a:p>
                      <a:pPr lvl="0" algn="ctr">
                        <a:buNone/>
                      </a:pPr>
                      <a:r>
                        <a:rPr lang="en-US" sz="1200" b="0" i="0" u="none" strike="noStrike" noProof="0" dirty="0" err="1">
                          <a:solidFill>
                            <a:srgbClr val="000000"/>
                          </a:solidFill>
                          <a:latin typeface="Courier New"/>
                        </a:rPr>
                        <a:t>addi</a:t>
                      </a:r>
                      <a:r>
                        <a:rPr lang="en-US" sz="1200" b="0" i="0" u="none" strike="noStrike" noProof="0" dirty="0">
                          <a:solidFill>
                            <a:srgbClr val="000000"/>
                          </a:solidFill>
                          <a:latin typeface="Courier New"/>
                        </a:rPr>
                        <a:t> t0, t0, -4</a:t>
                      </a:r>
                      <a:endParaRPr lang="en-US" dirty="0"/>
                    </a:p>
                  </a:txBody>
                  <a:tcPr/>
                </a:tc>
                <a:extLst>
                  <a:ext uri="{0D108BD9-81ED-4DB2-BD59-A6C34878D82A}">
                    <a16:rowId xmlns:a16="http://schemas.microsoft.com/office/drawing/2014/main" val="3403941772"/>
                  </a:ext>
                </a:extLst>
              </a:tr>
            </a:tbl>
          </a:graphicData>
        </a:graphic>
      </p:graphicFrame>
      <p:graphicFrame>
        <p:nvGraphicFramePr>
          <p:cNvPr id="18" name="Table 17">
            <a:extLst>
              <a:ext uri="{FF2B5EF4-FFF2-40B4-BE49-F238E27FC236}">
                <a16:creationId xmlns:a16="http://schemas.microsoft.com/office/drawing/2014/main" id="{401A79F8-A93F-7DE0-32CA-21888A939ABB}"/>
              </a:ext>
            </a:extLst>
          </p:cNvPr>
          <p:cNvGraphicFramePr>
            <a:graphicFrameLocks noGrp="1"/>
          </p:cNvGraphicFramePr>
          <p:nvPr>
            <p:extLst>
              <p:ext uri="{D42A27DB-BD31-4B8C-83A1-F6EECF244321}">
                <p14:modId xmlns:p14="http://schemas.microsoft.com/office/powerpoint/2010/main" val="2971867959"/>
              </p:ext>
            </p:extLst>
          </p:nvPr>
        </p:nvGraphicFramePr>
        <p:xfrm>
          <a:off x="8389263" y="471717"/>
          <a:ext cx="2506574" cy="1645920"/>
        </p:xfrm>
        <a:graphic>
          <a:graphicData uri="http://schemas.openxmlformats.org/drawingml/2006/table">
            <a:tbl>
              <a:tblPr firstRow="1" bandRow="1">
                <a:tableStyleId>{5940675A-B579-460E-94D1-54222C63F5DA}</a:tableStyleId>
              </a:tblPr>
              <a:tblGrid>
                <a:gridCol w="350919">
                  <a:extLst>
                    <a:ext uri="{9D8B030D-6E8A-4147-A177-3AD203B41FA5}">
                      <a16:colId xmlns:a16="http://schemas.microsoft.com/office/drawing/2014/main" val="2178331882"/>
                    </a:ext>
                  </a:extLst>
                </a:gridCol>
                <a:gridCol w="631657">
                  <a:extLst>
                    <a:ext uri="{9D8B030D-6E8A-4147-A177-3AD203B41FA5}">
                      <a16:colId xmlns:a16="http://schemas.microsoft.com/office/drawing/2014/main" val="1914369625"/>
                    </a:ext>
                  </a:extLst>
                </a:gridCol>
                <a:gridCol w="761999">
                  <a:extLst>
                    <a:ext uri="{9D8B030D-6E8A-4147-A177-3AD203B41FA5}">
                      <a16:colId xmlns:a16="http://schemas.microsoft.com/office/drawing/2014/main" val="3526426838"/>
                    </a:ext>
                  </a:extLst>
                </a:gridCol>
                <a:gridCol w="761999">
                  <a:extLst>
                    <a:ext uri="{9D8B030D-6E8A-4147-A177-3AD203B41FA5}">
                      <a16:colId xmlns:a16="http://schemas.microsoft.com/office/drawing/2014/main" val="187629775"/>
                    </a:ext>
                  </a:extLst>
                </a:gridCol>
              </a:tblGrid>
              <a:tr h="184980">
                <a:tc>
                  <a:txBody>
                    <a:bodyPr/>
                    <a:lstStyle/>
                    <a:p>
                      <a:pPr algn="ctr"/>
                      <a:r>
                        <a:rPr lang="en-US" sz="1200" dirty="0">
                          <a:latin typeface="Courier New"/>
                        </a:rPr>
                        <a:t>0</a:t>
                      </a:r>
                      <a:endParaRPr lang="en-US" sz="1200" dirty="0" err="1">
                        <a:latin typeface="Courier New"/>
                      </a:endParaRPr>
                    </a:p>
                  </a:txBody>
                  <a:tcPr/>
                </a:tc>
                <a:tc>
                  <a:txBody>
                    <a:bodyPr/>
                    <a:lstStyle/>
                    <a:p>
                      <a:pPr lvl="0" algn="ctr">
                        <a:buNone/>
                      </a:pPr>
                      <a:r>
                        <a:rPr lang="en-US" sz="1200" dirty="0">
                          <a:latin typeface="Courier New"/>
                        </a:rPr>
                        <a:t>FLW</a:t>
                      </a:r>
                    </a:p>
                  </a:txBody>
                  <a:tcPr/>
                </a:tc>
                <a:tc>
                  <a:txBody>
                    <a:bodyPr/>
                    <a:lstStyle/>
                    <a:p>
                      <a:pPr lvl="0" algn="ctr">
                        <a:buNone/>
                      </a:pPr>
                      <a:r>
                        <a:rPr lang="en-US" sz="1200" dirty="0">
                          <a:latin typeface="Courier New"/>
                        </a:rPr>
                        <a:t>F1</a:t>
                      </a:r>
                    </a:p>
                  </a:txBody>
                  <a:tcPr/>
                </a:tc>
                <a:tc>
                  <a:txBody>
                    <a:bodyPr/>
                    <a:lstStyle/>
                    <a:p>
                      <a:pPr lvl="0" algn="ctr">
                        <a:buNone/>
                      </a:pPr>
                      <a:r>
                        <a:rPr lang="en-US" sz="1200" dirty="0">
                          <a:latin typeface="Courier New"/>
                        </a:rPr>
                        <a:t>1</a:t>
                      </a:r>
                    </a:p>
                  </a:txBody>
                  <a:tcPr/>
                </a:tc>
                <a:extLst>
                  <a:ext uri="{0D108BD9-81ED-4DB2-BD59-A6C34878D82A}">
                    <a16:rowId xmlns:a16="http://schemas.microsoft.com/office/drawing/2014/main" val="49523531"/>
                  </a:ext>
                </a:extLst>
              </a:tr>
              <a:tr h="184980">
                <a:tc>
                  <a:txBody>
                    <a:bodyPr/>
                    <a:lstStyle/>
                    <a:p>
                      <a:pPr algn="ctr"/>
                      <a:r>
                        <a:rPr lang="en-US" sz="1200" dirty="0">
                          <a:latin typeface="Courier New"/>
                        </a:rPr>
                        <a:t>1</a:t>
                      </a:r>
                      <a:endParaRPr lang="en-US" sz="1200" dirty="0" err="1">
                        <a:latin typeface="Courier New"/>
                      </a:endParaRPr>
                    </a:p>
                  </a:txBody>
                  <a:tcPr/>
                </a:tc>
                <a:tc>
                  <a:txBody>
                    <a:bodyPr/>
                    <a:lstStyle/>
                    <a:p>
                      <a:pPr lvl="0" algn="ctr">
                        <a:buNone/>
                      </a:pPr>
                      <a:r>
                        <a:rPr lang="en-US" sz="1200" dirty="0">
                          <a:latin typeface="Courier New"/>
                        </a:rPr>
                        <a:t>FMUL</a:t>
                      </a:r>
                    </a:p>
                  </a:txBody>
                  <a:tcPr/>
                </a:tc>
                <a:tc>
                  <a:txBody>
                    <a:bodyPr/>
                    <a:lstStyle/>
                    <a:p>
                      <a:pPr lvl="0" algn="ctr">
                        <a:buNone/>
                      </a:pPr>
                      <a:r>
                        <a:rPr lang="en-US" sz="1200" dirty="0">
                          <a:latin typeface="Courier New"/>
                        </a:rPr>
                        <a:t>F2</a:t>
                      </a:r>
                    </a:p>
                  </a:txBody>
                  <a:tcPr/>
                </a:tc>
                <a:tc>
                  <a:txBody>
                    <a:bodyPr/>
                    <a:lstStyle/>
                    <a:p>
                      <a:pPr lvl="0" algn="ctr">
                        <a:buNone/>
                      </a:pPr>
                      <a:endParaRPr lang="en-US" sz="1200" dirty="0">
                        <a:latin typeface="Courier New"/>
                      </a:endParaRPr>
                    </a:p>
                  </a:txBody>
                  <a:tcPr/>
                </a:tc>
                <a:extLst>
                  <a:ext uri="{0D108BD9-81ED-4DB2-BD59-A6C34878D82A}">
                    <a16:rowId xmlns:a16="http://schemas.microsoft.com/office/drawing/2014/main" val="1455548914"/>
                  </a:ext>
                </a:extLst>
              </a:tr>
              <a:tr h="184980">
                <a:tc>
                  <a:txBody>
                    <a:bodyPr/>
                    <a:lstStyle/>
                    <a:p>
                      <a:pPr algn="ctr"/>
                      <a:r>
                        <a:rPr lang="en-US" sz="1200" dirty="0">
                          <a:latin typeface="Courier New"/>
                        </a:rPr>
                        <a:t>2</a:t>
                      </a:r>
                      <a:endParaRPr lang="en-US" sz="1200" dirty="0" err="1">
                        <a:latin typeface="Courier New"/>
                      </a:endParaRPr>
                    </a:p>
                  </a:txBody>
                  <a:tcPr/>
                </a:tc>
                <a:tc>
                  <a:txBody>
                    <a:bodyPr/>
                    <a:lstStyle/>
                    <a:p>
                      <a:pPr lvl="0" algn="ctr">
                        <a:buNone/>
                      </a:pPr>
                      <a:r>
                        <a:rPr lang="en-US" sz="1200" dirty="0">
                          <a:latin typeface="Courier New"/>
                        </a:rPr>
                        <a:t>FSW</a:t>
                      </a:r>
                    </a:p>
                  </a:txBody>
                  <a:tcPr/>
                </a:tc>
                <a:tc>
                  <a:txBody>
                    <a:bodyPr/>
                    <a:lstStyle/>
                    <a:p>
                      <a:pPr lvl="0" algn="ctr">
                        <a:buNone/>
                      </a:pPr>
                      <a:r>
                        <a:rPr lang="en-US" sz="1200" b="0" i="0" u="none" strike="noStrike" noProof="0" dirty="0">
                          <a:solidFill>
                            <a:srgbClr val="000000"/>
                          </a:solidFill>
                          <a:latin typeface="Courier New"/>
                        </a:rPr>
                        <a:t>Mem[4]</a:t>
                      </a:r>
                      <a:endParaRPr lang="en-US" dirty="0"/>
                    </a:p>
                  </a:txBody>
                  <a:tcPr/>
                </a:tc>
                <a:tc>
                  <a:txBody>
                    <a:bodyPr/>
                    <a:lstStyle/>
                    <a:p>
                      <a:pPr lvl="0" algn="ctr">
                        <a:buNone/>
                      </a:pPr>
                      <a:r>
                        <a:rPr lang="en-US" sz="1000" b="0" i="0" u="none" strike="noStrike" noProof="0" dirty="0">
                          <a:solidFill>
                            <a:srgbClr val="000000"/>
                          </a:solidFill>
                          <a:latin typeface="Courier New"/>
                        </a:rPr>
                        <a:t>F2/ROB1</a:t>
                      </a:r>
                      <a:endParaRPr lang="en-US" sz="1200" b="0" i="0" u="none" strike="noStrike" noProof="0" dirty="0">
                        <a:solidFill>
                          <a:srgbClr val="000000"/>
                        </a:solidFill>
                        <a:latin typeface="Courier New"/>
                      </a:endParaRPr>
                    </a:p>
                  </a:txBody>
                  <a:tcPr/>
                </a:tc>
                <a:extLst>
                  <a:ext uri="{0D108BD9-81ED-4DB2-BD59-A6C34878D82A}">
                    <a16:rowId xmlns:a16="http://schemas.microsoft.com/office/drawing/2014/main" val="1422571421"/>
                  </a:ext>
                </a:extLst>
              </a:tr>
              <a:tr h="184980">
                <a:tc>
                  <a:txBody>
                    <a:bodyPr/>
                    <a:lstStyle/>
                    <a:p>
                      <a:pPr algn="ctr"/>
                      <a:r>
                        <a:rPr lang="en-US" sz="1200" dirty="0">
                          <a:latin typeface="Courier New"/>
                        </a:rPr>
                        <a:t>3</a:t>
                      </a:r>
                      <a:endParaRPr lang="en-US" sz="1200" dirty="0" err="1">
                        <a:latin typeface="Courier New"/>
                      </a:endParaRPr>
                    </a:p>
                  </a:txBody>
                  <a:tcPr/>
                </a:tc>
                <a:tc>
                  <a:txBody>
                    <a:bodyPr/>
                    <a:lstStyle/>
                    <a:p>
                      <a:pPr lvl="0" algn="ctr">
                        <a:buNone/>
                      </a:pPr>
                      <a:endParaRPr lang="en-US" sz="1200" dirty="0">
                        <a:latin typeface="Courier New"/>
                      </a:endParaRPr>
                    </a:p>
                  </a:txBody>
                  <a:tcPr/>
                </a:tc>
                <a:tc>
                  <a:txBody>
                    <a:bodyPr/>
                    <a:lstStyle/>
                    <a:p>
                      <a:pPr lvl="0" algn="ctr">
                        <a:buNone/>
                      </a:pPr>
                      <a:endParaRPr lang="en-US" sz="1200" dirty="0">
                        <a:latin typeface="Courier New"/>
                      </a:endParaRPr>
                    </a:p>
                  </a:txBody>
                  <a:tcPr/>
                </a:tc>
                <a:tc>
                  <a:txBody>
                    <a:bodyPr/>
                    <a:lstStyle/>
                    <a:p>
                      <a:pPr lvl="0" algn="ctr">
                        <a:buNone/>
                      </a:pPr>
                      <a:endParaRPr lang="en-US" sz="1200" dirty="0">
                        <a:latin typeface="Courier New"/>
                      </a:endParaRPr>
                    </a:p>
                  </a:txBody>
                  <a:tcPr/>
                </a:tc>
                <a:extLst>
                  <a:ext uri="{0D108BD9-81ED-4DB2-BD59-A6C34878D82A}">
                    <a16:rowId xmlns:a16="http://schemas.microsoft.com/office/drawing/2014/main" val="2533791750"/>
                  </a:ext>
                </a:extLst>
              </a:tr>
              <a:tr h="184980">
                <a:tc>
                  <a:txBody>
                    <a:bodyPr/>
                    <a:lstStyle/>
                    <a:p>
                      <a:pPr algn="ctr"/>
                      <a:r>
                        <a:rPr lang="en-US" sz="1200" dirty="0">
                          <a:latin typeface="Courier New"/>
                        </a:rPr>
                        <a:t>4</a:t>
                      </a:r>
                      <a:endParaRPr lang="en-US" sz="1200" dirty="0" err="1">
                        <a:latin typeface="Courier New"/>
                      </a:endParaRPr>
                    </a:p>
                  </a:txBody>
                  <a:tcPr/>
                </a:tc>
                <a:tc>
                  <a:txBody>
                    <a:bodyPr/>
                    <a:lstStyle/>
                    <a:p>
                      <a:pPr lvl="0" algn="ctr">
                        <a:buNone/>
                      </a:pPr>
                      <a:endParaRPr lang="en-US" sz="1200" dirty="0">
                        <a:latin typeface="Courier New"/>
                      </a:endParaRPr>
                    </a:p>
                  </a:txBody>
                  <a:tcPr/>
                </a:tc>
                <a:tc>
                  <a:txBody>
                    <a:bodyPr/>
                    <a:lstStyle/>
                    <a:p>
                      <a:pPr lvl="0" algn="ctr">
                        <a:buNone/>
                      </a:pPr>
                      <a:endParaRPr lang="en-US" sz="1200" dirty="0">
                        <a:latin typeface="Courier New"/>
                      </a:endParaRPr>
                    </a:p>
                  </a:txBody>
                  <a:tcPr/>
                </a:tc>
                <a:tc>
                  <a:txBody>
                    <a:bodyPr/>
                    <a:lstStyle/>
                    <a:p>
                      <a:pPr lvl="0" algn="ctr">
                        <a:buNone/>
                      </a:pPr>
                      <a:endParaRPr lang="en-US" sz="1200" dirty="0">
                        <a:latin typeface="Courier New"/>
                      </a:endParaRPr>
                    </a:p>
                  </a:txBody>
                  <a:tcPr/>
                </a:tc>
                <a:extLst>
                  <a:ext uri="{0D108BD9-81ED-4DB2-BD59-A6C34878D82A}">
                    <a16:rowId xmlns:a16="http://schemas.microsoft.com/office/drawing/2014/main" val="258681845"/>
                  </a:ext>
                </a:extLst>
              </a:tr>
              <a:tr h="184980">
                <a:tc>
                  <a:txBody>
                    <a:bodyPr/>
                    <a:lstStyle/>
                    <a:p>
                      <a:pPr algn="ctr"/>
                      <a:r>
                        <a:rPr lang="en-US" sz="1200" dirty="0">
                          <a:latin typeface="Courier New"/>
                        </a:rPr>
                        <a:t>5</a:t>
                      </a:r>
                      <a:endParaRPr lang="en-US" sz="1200" dirty="0" err="1">
                        <a:latin typeface="Courier New"/>
                      </a:endParaRPr>
                    </a:p>
                  </a:txBody>
                  <a:tcPr/>
                </a:tc>
                <a:tc>
                  <a:txBody>
                    <a:bodyPr/>
                    <a:lstStyle/>
                    <a:p>
                      <a:pPr lvl="0" algn="ctr">
                        <a:buNone/>
                      </a:pPr>
                      <a:endParaRPr lang="en-US" sz="1200" dirty="0">
                        <a:latin typeface="Courier New"/>
                      </a:endParaRPr>
                    </a:p>
                  </a:txBody>
                  <a:tcPr/>
                </a:tc>
                <a:tc>
                  <a:txBody>
                    <a:bodyPr/>
                    <a:lstStyle/>
                    <a:p>
                      <a:pPr lvl="0" algn="ctr">
                        <a:buNone/>
                      </a:pPr>
                      <a:endParaRPr lang="en-US" sz="1200" dirty="0">
                        <a:latin typeface="Courier New"/>
                      </a:endParaRPr>
                    </a:p>
                  </a:txBody>
                  <a:tcPr/>
                </a:tc>
                <a:tc>
                  <a:txBody>
                    <a:bodyPr/>
                    <a:lstStyle/>
                    <a:p>
                      <a:pPr lvl="0" algn="ctr">
                        <a:buNone/>
                      </a:pPr>
                      <a:endParaRPr lang="en-US" sz="1200" dirty="0">
                        <a:latin typeface="Courier New"/>
                      </a:endParaRPr>
                    </a:p>
                  </a:txBody>
                  <a:tcPr/>
                </a:tc>
                <a:extLst>
                  <a:ext uri="{0D108BD9-81ED-4DB2-BD59-A6C34878D82A}">
                    <a16:rowId xmlns:a16="http://schemas.microsoft.com/office/drawing/2014/main" val="3403941772"/>
                  </a:ext>
                </a:extLst>
              </a:tr>
            </a:tbl>
          </a:graphicData>
        </a:graphic>
      </p:graphicFrame>
      <p:graphicFrame>
        <p:nvGraphicFramePr>
          <p:cNvPr id="19" name="Table 18">
            <a:extLst>
              <a:ext uri="{FF2B5EF4-FFF2-40B4-BE49-F238E27FC236}">
                <a16:creationId xmlns:a16="http://schemas.microsoft.com/office/drawing/2014/main" id="{72AB185D-DBA9-40AC-5B52-928987687836}"/>
              </a:ext>
            </a:extLst>
          </p:cNvPr>
          <p:cNvGraphicFramePr>
            <a:graphicFrameLocks noGrp="1"/>
          </p:cNvGraphicFramePr>
          <p:nvPr/>
        </p:nvGraphicFramePr>
        <p:xfrm>
          <a:off x="10116552" y="3368842"/>
          <a:ext cx="1614227" cy="1097280"/>
        </p:xfrm>
        <a:graphic>
          <a:graphicData uri="http://schemas.openxmlformats.org/drawingml/2006/table">
            <a:tbl>
              <a:tblPr firstRow="1" bandRow="1">
                <a:tableStyleId>{5940675A-B579-460E-94D1-54222C63F5DA}</a:tableStyleId>
              </a:tblPr>
              <a:tblGrid>
                <a:gridCol w="467278">
                  <a:extLst>
                    <a:ext uri="{9D8B030D-6E8A-4147-A177-3AD203B41FA5}">
                      <a16:colId xmlns:a16="http://schemas.microsoft.com/office/drawing/2014/main" val="4141603458"/>
                    </a:ext>
                  </a:extLst>
                </a:gridCol>
                <a:gridCol w="541618">
                  <a:extLst>
                    <a:ext uri="{9D8B030D-6E8A-4147-A177-3AD203B41FA5}">
                      <a16:colId xmlns:a16="http://schemas.microsoft.com/office/drawing/2014/main" val="4160728081"/>
                    </a:ext>
                  </a:extLst>
                </a:gridCol>
                <a:gridCol w="605331">
                  <a:extLst>
                    <a:ext uri="{9D8B030D-6E8A-4147-A177-3AD203B41FA5}">
                      <a16:colId xmlns:a16="http://schemas.microsoft.com/office/drawing/2014/main" val="3408778751"/>
                    </a:ext>
                  </a:extLst>
                </a:gridCol>
              </a:tblGrid>
              <a:tr h="171790">
                <a:tc>
                  <a:txBody>
                    <a:bodyPr/>
                    <a:lstStyle/>
                    <a:p>
                      <a:pPr algn="ctr"/>
                      <a:r>
                        <a:rPr lang="en-US" sz="1200" dirty="0">
                          <a:latin typeface="Arial"/>
                        </a:rPr>
                        <a:t>F0</a:t>
                      </a:r>
                    </a:p>
                  </a:txBody>
                  <a:tcPr/>
                </a:tc>
                <a:tc>
                  <a:txBody>
                    <a:bodyPr/>
                    <a:lstStyle/>
                    <a:p>
                      <a:pPr lvl="0" algn="ctr">
                        <a:buNone/>
                      </a:pPr>
                      <a:r>
                        <a:rPr lang="en-US" sz="1200" dirty="0">
                          <a:latin typeface="Arial"/>
                        </a:rPr>
                        <a:t>10</a:t>
                      </a:r>
                    </a:p>
                  </a:txBody>
                  <a:tcPr/>
                </a:tc>
                <a:tc>
                  <a:txBody>
                    <a:bodyPr/>
                    <a:lstStyle/>
                    <a:p>
                      <a:pPr lvl="0" algn="ctr">
                        <a:buNone/>
                      </a:pPr>
                      <a:endParaRPr lang="en-US" sz="1200" dirty="0">
                        <a:latin typeface="Arial"/>
                      </a:endParaRPr>
                    </a:p>
                  </a:txBody>
                  <a:tcPr/>
                </a:tc>
                <a:extLst>
                  <a:ext uri="{0D108BD9-81ED-4DB2-BD59-A6C34878D82A}">
                    <a16:rowId xmlns:a16="http://schemas.microsoft.com/office/drawing/2014/main" val="187687787"/>
                  </a:ext>
                </a:extLst>
              </a:tr>
              <a:tr h="171790">
                <a:tc>
                  <a:txBody>
                    <a:bodyPr/>
                    <a:lstStyle/>
                    <a:p>
                      <a:pPr algn="ctr"/>
                      <a:r>
                        <a:rPr lang="en-US" sz="1200" dirty="0">
                          <a:latin typeface="Arial"/>
                        </a:rPr>
                        <a:t>F1</a:t>
                      </a:r>
                      <a:endParaRPr lang="en-US" sz="1200" dirty="0" err="1">
                        <a:latin typeface="Arial"/>
                      </a:endParaRPr>
                    </a:p>
                  </a:txBody>
                  <a:tcPr/>
                </a:tc>
                <a:tc>
                  <a:txBody>
                    <a:bodyPr/>
                    <a:lstStyle/>
                    <a:p>
                      <a:pPr lvl="0" algn="ctr">
                        <a:buNone/>
                      </a:pPr>
                      <a:r>
                        <a:rPr lang="en-US" sz="1200" dirty="0">
                          <a:latin typeface="Arial"/>
                        </a:rPr>
                        <a:t>0</a:t>
                      </a:r>
                    </a:p>
                  </a:txBody>
                  <a:tcPr/>
                </a:tc>
                <a:tc>
                  <a:txBody>
                    <a:bodyPr/>
                    <a:lstStyle/>
                    <a:p>
                      <a:pPr lvl="0" algn="ctr">
                        <a:buNone/>
                      </a:pPr>
                      <a:r>
                        <a:rPr lang="en-US" sz="1200" dirty="0">
                          <a:latin typeface="Arial"/>
                        </a:rPr>
                        <a:t>ROB0</a:t>
                      </a:r>
                    </a:p>
                  </a:txBody>
                  <a:tcPr/>
                </a:tc>
                <a:extLst>
                  <a:ext uri="{0D108BD9-81ED-4DB2-BD59-A6C34878D82A}">
                    <a16:rowId xmlns:a16="http://schemas.microsoft.com/office/drawing/2014/main" val="1177376357"/>
                  </a:ext>
                </a:extLst>
              </a:tr>
              <a:tr h="171790">
                <a:tc>
                  <a:txBody>
                    <a:bodyPr/>
                    <a:lstStyle/>
                    <a:p>
                      <a:pPr algn="ctr"/>
                      <a:r>
                        <a:rPr lang="en-US" sz="1200" dirty="0">
                          <a:latin typeface="Arial"/>
                        </a:rPr>
                        <a:t>F2</a:t>
                      </a:r>
                      <a:endParaRPr lang="en-US" sz="1200" dirty="0" err="1">
                        <a:latin typeface="Arial"/>
                      </a:endParaRPr>
                    </a:p>
                  </a:txBody>
                  <a:tcPr/>
                </a:tc>
                <a:tc>
                  <a:txBody>
                    <a:bodyPr/>
                    <a:lstStyle/>
                    <a:p>
                      <a:pPr lvl="0" algn="ctr">
                        <a:buNone/>
                      </a:pPr>
                      <a:r>
                        <a:rPr lang="en-US" sz="1200" dirty="0">
                          <a:latin typeface="Arial"/>
                        </a:rPr>
                        <a:t>0</a:t>
                      </a:r>
                    </a:p>
                  </a:txBody>
                  <a:tcPr/>
                </a:tc>
                <a:tc>
                  <a:txBody>
                    <a:bodyPr/>
                    <a:lstStyle/>
                    <a:p>
                      <a:pPr lvl="0" algn="ctr">
                        <a:buNone/>
                      </a:pPr>
                      <a:r>
                        <a:rPr lang="en-US" sz="1200" dirty="0">
                          <a:latin typeface="Arial"/>
                        </a:rPr>
                        <a:t>ROB1</a:t>
                      </a:r>
                    </a:p>
                  </a:txBody>
                  <a:tcPr/>
                </a:tc>
                <a:extLst>
                  <a:ext uri="{0D108BD9-81ED-4DB2-BD59-A6C34878D82A}">
                    <a16:rowId xmlns:a16="http://schemas.microsoft.com/office/drawing/2014/main" val="3954083347"/>
                  </a:ext>
                </a:extLst>
              </a:tr>
              <a:tr h="171790">
                <a:tc>
                  <a:txBody>
                    <a:bodyPr/>
                    <a:lstStyle/>
                    <a:p>
                      <a:pPr algn="ctr"/>
                      <a:r>
                        <a:rPr lang="en-US" sz="1200" dirty="0">
                          <a:latin typeface="Arial"/>
                        </a:rPr>
                        <a:t>T0</a:t>
                      </a:r>
                      <a:endParaRPr lang="en-US" sz="1200" dirty="0" err="1">
                        <a:latin typeface="Arial"/>
                      </a:endParaRPr>
                    </a:p>
                  </a:txBody>
                  <a:tcPr/>
                </a:tc>
                <a:tc>
                  <a:txBody>
                    <a:bodyPr/>
                    <a:lstStyle/>
                    <a:p>
                      <a:pPr lvl="0" algn="ctr">
                        <a:buNone/>
                      </a:pPr>
                      <a:r>
                        <a:rPr lang="en-US" sz="1200" dirty="0">
                          <a:latin typeface="Arial"/>
                        </a:rPr>
                        <a:t>8</a:t>
                      </a:r>
                    </a:p>
                  </a:txBody>
                  <a:tcPr/>
                </a:tc>
                <a:tc>
                  <a:txBody>
                    <a:bodyPr/>
                    <a:lstStyle/>
                    <a:p>
                      <a:pPr lvl="0" algn="ctr">
                        <a:buNone/>
                      </a:pPr>
                      <a:endParaRPr lang="en-US" sz="1200" dirty="0">
                        <a:latin typeface="Arial"/>
                      </a:endParaRPr>
                    </a:p>
                  </a:txBody>
                  <a:tcPr/>
                </a:tc>
                <a:extLst>
                  <a:ext uri="{0D108BD9-81ED-4DB2-BD59-A6C34878D82A}">
                    <a16:rowId xmlns:a16="http://schemas.microsoft.com/office/drawing/2014/main" val="566660208"/>
                  </a:ext>
                </a:extLst>
              </a:tr>
            </a:tbl>
          </a:graphicData>
        </a:graphic>
      </p:graphicFrame>
      <p:graphicFrame>
        <p:nvGraphicFramePr>
          <p:cNvPr id="20" name="Table 19">
            <a:extLst>
              <a:ext uri="{FF2B5EF4-FFF2-40B4-BE49-F238E27FC236}">
                <a16:creationId xmlns:a16="http://schemas.microsoft.com/office/drawing/2014/main" id="{DE4E024E-CBD1-6A66-4721-6CC5AD4E60F7}"/>
              </a:ext>
            </a:extLst>
          </p:cNvPr>
          <p:cNvGraphicFramePr>
            <a:graphicFrameLocks noGrp="1"/>
          </p:cNvGraphicFramePr>
          <p:nvPr/>
        </p:nvGraphicFramePr>
        <p:xfrm>
          <a:off x="6473390" y="4191481"/>
          <a:ext cx="2707104" cy="822960"/>
        </p:xfrm>
        <a:graphic>
          <a:graphicData uri="http://schemas.openxmlformats.org/drawingml/2006/table">
            <a:tbl>
              <a:tblPr firstRow="1" bandRow="1">
                <a:tableStyleId>{5940675A-B579-460E-94D1-54222C63F5DA}</a:tableStyleId>
              </a:tblPr>
              <a:tblGrid>
                <a:gridCol w="676776">
                  <a:extLst>
                    <a:ext uri="{9D8B030D-6E8A-4147-A177-3AD203B41FA5}">
                      <a16:colId xmlns:a16="http://schemas.microsoft.com/office/drawing/2014/main" val="3195577250"/>
                    </a:ext>
                  </a:extLst>
                </a:gridCol>
                <a:gridCol w="676776">
                  <a:extLst>
                    <a:ext uri="{9D8B030D-6E8A-4147-A177-3AD203B41FA5}">
                      <a16:colId xmlns:a16="http://schemas.microsoft.com/office/drawing/2014/main" val="4188564357"/>
                    </a:ext>
                  </a:extLst>
                </a:gridCol>
                <a:gridCol w="676776">
                  <a:extLst>
                    <a:ext uri="{9D8B030D-6E8A-4147-A177-3AD203B41FA5}">
                      <a16:colId xmlns:a16="http://schemas.microsoft.com/office/drawing/2014/main" val="1616240692"/>
                    </a:ext>
                  </a:extLst>
                </a:gridCol>
                <a:gridCol w="676776">
                  <a:extLst>
                    <a:ext uri="{9D8B030D-6E8A-4147-A177-3AD203B41FA5}">
                      <a16:colId xmlns:a16="http://schemas.microsoft.com/office/drawing/2014/main" val="1103167206"/>
                    </a:ext>
                  </a:extLst>
                </a:gridCol>
              </a:tblGrid>
              <a:tr h="123546">
                <a:tc>
                  <a:txBody>
                    <a:bodyPr/>
                    <a:lstStyle/>
                    <a:p>
                      <a:pPr algn="ctr"/>
                      <a:endParaRPr lang="en-US" sz="1200" dirty="0">
                        <a:latin typeface="Arial"/>
                      </a:endParaRPr>
                    </a:p>
                  </a:txBody>
                  <a:tcPr/>
                </a:tc>
                <a:tc>
                  <a:txBody>
                    <a:bodyPr/>
                    <a:lstStyle/>
                    <a:p>
                      <a:pPr lvl="0" algn="ctr">
                        <a:buNone/>
                      </a:pPr>
                      <a:endParaRPr lang="en-US" sz="1200" dirty="0">
                        <a:latin typeface="Arial"/>
                      </a:endParaRPr>
                    </a:p>
                  </a:txBody>
                  <a:tcPr/>
                </a:tc>
                <a:tc>
                  <a:txBody>
                    <a:bodyPr/>
                    <a:lstStyle/>
                    <a:p>
                      <a:pPr lvl="0" algn="ctr">
                        <a:buNone/>
                      </a:pPr>
                      <a:endParaRPr lang="en-US" sz="1200" dirty="0">
                        <a:latin typeface="Arial"/>
                      </a:endParaRPr>
                    </a:p>
                  </a:txBody>
                  <a:tcPr/>
                </a:tc>
                <a:tc>
                  <a:txBody>
                    <a:bodyPr/>
                    <a:lstStyle/>
                    <a:p>
                      <a:pPr lvl="0" algn="ctr">
                        <a:buNone/>
                      </a:pPr>
                      <a:endParaRPr lang="en-US" sz="1200" dirty="0">
                        <a:latin typeface="Arial"/>
                      </a:endParaRPr>
                    </a:p>
                  </a:txBody>
                  <a:tcPr/>
                </a:tc>
                <a:extLst>
                  <a:ext uri="{0D108BD9-81ED-4DB2-BD59-A6C34878D82A}">
                    <a16:rowId xmlns:a16="http://schemas.microsoft.com/office/drawing/2014/main" val="3558929166"/>
                  </a:ext>
                </a:extLst>
              </a:tr>
              <a:tr h="123546">
                <a:tc>
                  <a:txBody>
                    <a:bodyPr/>
                    <a:lstStyle/>
                    <a:p>
                      <a:pPr algn="ctr"/>
                      <a:endParaRPr lang="en-US" sz="1200" dirty="0" err="1">
                        <a:latin typeface="Arial"/>
                      </a:endParaRPr>
                    </a:p>
                  </a:txBody>
                  <a:tcPr/>
                </a:tc>
                <a:tc>
                  <a:txBody>
                    <a:bodyPr/>
                    <a:lstStyle/>
                    <a:p>
                      <a:pPr lvl="0" algn="ctr">
                        <a:buNone/>
                      </a:pPr>
                      <a:endParaRPr lang="en-US" sz="1200" dirty="0">
                        <a:latin typeface="Arial"/>
                      </a:endParaRPr>
                    </a:p>
                  </a:txBody>
                  <a:tcPr/>
                </a:tc>
                <a:tc>
                  <a:txBody>
                    <a:bodyPr/>
                    <a:lstStyle/>
                    <a:p>
                      <a:pPr lvl="0" algn="ctr">
                        <a:buNone/>
                      </a:pPr>
                      <a:endParaRPr lang="en-US" sz="1200" dirty="0">
                        <a:latin typeface="Arial"/>
                      </a:endParaRPr>
                    </a:p>
                  </a:txBody>
                  <a:tcPr/>
                </a:tc>
                <a:tc>
                  <a:txBody>
                    <a:bodyPr/>
                    <a:lstStyle/>
                    <a:p>
                      <a:pPr lvl="0" algn="ctr">
                        <a:buNone/>
                      </a:pPr>
                      <a:endParaRPr lang="en-US" sz="1200" dirty="0">
                        <a:latin typeface="Arial"/>
                      </a:endParaRPr>
                    </a:p>
                  </a:txBody>
                  <a:tcPr/>
                </a:tc>
                <a:extLst>
                  <a:ext uri="{0D108BD9-81ED-4DB2-BD59-A6C34878D82A}">
                    <a16:rowId xmlns:a16="http://schemas.microsoft.com/office/drawing/2014/main" val="2748695123"/>
                  </a:ext>
                </a:extLst>
              </a:tr>
              <a:tr h="123546">
                <a:tc>
                  <a:txBody>
                    <a:bodyPr/>
                    <a:lstStyle/>
                    <a:p>
                      <a:pPr algn="ctr"/>
                      <a:endParaRPr lang="en-US" sz="1200" dirty="0" err="1">
                        <a:latin typeface="Arial"/>
                      </a:endParaRPr>
                    </a:p>
                  </a:txBody>
                  <a:tcPr/>
                </a:tc>
                <a:tc>
                  <a:txBody>
                    <a:bodyPr/>
                    <a:lstStyle/>
                    <a:p>
                      <a:pPr lvl="0" algn="ctr">
                        <a:buNone/>
                      </a:pPr>
                      <a:endParaRPr lang="en-US" sz="1200" dirty="0">
                        <a:latin typeface="Arial"/>
                      </a:endParaRPr>
                    </a:p>
                  </a:txBody>
                  <a:tcPr/>
                </a:tc>
                <a:tc>
                  <a:txBody>
                    <a:bodyPr/>
                    <a:lstStyle/>
                    <a:p>
                      <a:pPr lvl="0" algn="ctr">
                        <a:buNone/>
                      </a:pPr>
                      <a:endParaRPr lang="en-US" sz="1200" dirty="0">
                        <a:latin typeface="Arial"/>
                      </a:endParaRPr>
                    </a:p>
                  </a:txBody>
                  <a:tcPr/>
                </a:tc>
                <a:tc>
                  <a:txBody>
                    <a:bodyPr/>
                    <a:lstStyle/>
                    <a:p>
                      <a:pPr lvl="0" algn="ctr">
                        <a:buNone/>
                      </a:pPr>
                      <a:endParaRPr lang="en-US" sz="1200" dirty="0">
                        <a:latin typeface="Arial"/>
                      </a:endParaRPr>
                    </a:p>
                  </a:txBody>
                  <a:tcPr/>
                </a:tc>
                <a:extLst>
                  <a:ext uri="{0D108BD9-81ED-4DB2-BD59-A6C34878D82A}">
                    <a16:rowId xmlns:a16="http://schemas.microsoft.com/office/drawing/2014/main" val="2981881640"/>
                  </a:ext>
                </a:extLst>
              </a:tr>
            </a:tbl>
          </a:graphicData>
        </a:graphic>
      </p:graphicFrame>
      <p:sp>
        <p:nvSpPr>
          <p:cNvPr id="21" name="TextBox 20">
            <a:extLst>
              <a:ext uri="{FF2B5EF4-FFF2-40B4-BE49-F238E27FC236}">
                <a16:creationId xmlns:a16="http://schemas.microsoft.com/office/drawing/2014/main" id="{5349F287-1426-ACA1-72B5-77B15DA82950}"/>
              </a:ext>
            </a:extLst>
          </p:cNvPr>
          <p:cNvSpPr txBox="1"/>
          <p:nvPr/>
        </p:nvSpPr>
        <p:spPr>
          <a:xfrm>
            <a:off x="3196461" y="5567504"/>
            <a:ext cx="2511845" cy="369332"/>
          </a:xfrm>
          <a:prstGeom prst="rect">
            <a:avLst/>
          </a:prstGeom>
          <a:noFill/>
          <a:ln w="12700">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t>FP ALU</a:t>
            </a:r>
          </a:p>
        </p:txBody>
      </p:sp>
      <p:sp>
        <p:nvSpPr>
          <p:cNvPr id="22" name="TextBox 21">
            <a:extLst>
              <a:ext uri="{FF2B5EF4-FFF2-40B4-BE49-F238E27FC236}">
                <a16:creationId xmlns:a16="http://schemas.microsoft.com/office/drawing/2014/main" id="{7DA16565-459E-FDB6-1512-A43C34120C21}"/>
              </a:ext>
            </a:extLst>
          </p:cNvPr>
          <p:cNvSpPr txBox="1"/>
          <p:nvPr/>
        </p:nvSpPr>
        <p:spPr>
          <a:xfrm>
            <a:off x="6615434" y="5567504"/>
            <a:ext cx="2511845" cy="369332"/>
          </a:xfrm>
          <a:prstGeom prst="rect">
            <a:avLst/>
          </a:prstGeom>
          <a:noFill/>
          <a:ln w="12700">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t>Int ALU</a:t>
            </a:r>
          </a:p>
        </p:txBody>
      </p:sp>
      <p:sp>
        <p:nvSpPr>
          <p:cNvPr id="23" name="TextBox 22">
            <a:extLst>
              <a:ext uri="{FF2B5EF4-FFF2-40B4-BE49-F238E27FC236}">
                <a16:creationId xmlns:a16="http://schemas.microsoft.com/office/drawing/2014/main" id="{AA2BC322-17CB-6002-BA6C-4D35F813630C}"/>
              </a:ext>
            </a:extLst>
          </p:cNvPr>
          <p:cNvSpPr txBox="1"/>
          <p:nvPr/>
        </p:nvSpPr>
        <p:spPr>
          <a:xfrm>
            <a:off x="870355" y="5627662"/>
            <a:ext cx="1599451" cy="369332"/>
          </a:xfrm>
          <a:prstGeom prst="rect">
            <a:avLst/>
          </a:prstGeom>
          <a:noFill/>
          <a:ln w="12700">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t>Memory Unit</a:t>
            </a:r>
          </a:p>
        </p:txBody>
      </p:sp>
      <p:cxnSp>
        <p:nvCxnSpPr>
          <p:cNvPr id="27" name="Straight Arrow Connector 26">
            <a:extLst>
              <a:ext uri="{FF2B5EF4-FFF2-40B4-BE49-F238E27FC236}">
                <a16:creationId xmlns:a16="http://schemas.microsoft.com/office/drawing/2014/main" id="{2F9D03F6-7DAB-239F-2D00-3E23301682B7}"/>
              </a:ext>
            </a:extLst>
          </p:cNvPr>
          <p:cNvCxnSpPr/>
          <p:nvPr/>
        </p:nvCxnSpPr>
        <p:spPr>
          <a:xfrm flipV="1">
            <a:off x="5138829" y="2588383"/>
            <a:ext cx="2005" cy="790073"/>
          </a:xfrm>
          <a:prstGeom prst="straightConnector1">
            <a:avLst/>
          </a:prstGeom>
          <a:ln w="28575"/>
        </p:spPr>
        <p:style>
          <a:lnRef idx="1">
            <a:schemeClr val="dk1"/>
          </a:lnRef>
          <a:fillRef idx="0">
            <a:schemeClr val="dk1"/>
          </a:fillRef>
          <a:effectRef idx="0">
            <a:schemeClr val="dk1"/>
          </a:effectRef>
          <a:fontRef idx="minor">
            <a:schemeClr val="tx1"/>
          </a:fontRef>
        </p:style>
      </p:cxnSp>
      <p:cxnSp>
        <p:nvCxnSpPr>
          <p:cNvPr id="28" name="Straight Arrow Connector 27">
            <a:extLst>
              <a:ext uri="{FF2B5EF4-FFF2-40B4-BE49-F238E27FC236}">
                <a16:creationId xmlns:a16="http://schemas.microsoft.com/office/drawing/2014/main" id="{0A4EA973-61F9-DA03-08CA-BB4516408D65}"/>
              </a:ext>
            </a:extLst>
          </p:cNvPr>
          <p:cNvCxnSpPr/>
          <p:nvPr/>
        </p:nvCxnSpPr>
        <p:spPr>
          <a:xfrm flipH="1">
            <a:off x="1805896" y="3370533"/>
            <a:ext cx="3334945" cy="10341"/>
          </a:xfrm>
          <a:prstGeom prst="straightConnector1">
            <a:avLst/>
          </a:prstGeom>
          <a:ln w="28575"/>
        </p:spPr>
        <p:style>
          <a:lnRef idx="1">
            <a:schemeClr val="dk1"/>
          </a:lnRef>
          <a:fillRef idx="0">
            <a:schemeClr val="dk1"/>
          </a:fillRef>
          <a:effectRef idx="0">
            <a:schemeClr val="dk1"/>
          </a:effectRef>
          <a:fontRef idx="minor">
            <a:schemeClr val="tx1"/>
          </a:fontRef>
        </p:style>
      </p:cxnSp>
      <p:cxnSp>
        <p:nvCxnSpPr>
          <p:cNvPr id="29" name="Straight Arrow Connector 28">
            <a:extLst>
              <a:ext uri="{FF2B5EF4-FFF2-40B4-BE49-F238E27FC236}">
                <a16:creationId xmlns:a16="http://schemas.microsoft.com/office/drawing/2014/main" id="{66BC5862-34ED-9B3B-6626-658F9D4FC5DB}"/>
              </a:ext>
            </a:extLst>
          </p:cNvPr>
          <p:cNvCxnSpPr/>
          <p:nvPr/>
        </p:nvCxnSpPr>
        <p:spPr>
          <a:xfrm>
            <a:off x="1813918" y="3379714"/>
            <a:ext cx="10026" cy="46121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30" name="Straight Arrow Connector 29">
            <a:extLst>
              <a:ext uri="{FF2B5EF4-FFF2-40B4-BE49-F238E27FC236}">
                <a16:creationId xmlns:a16="http://schemas.microsoft.com/office/drawing/2014/main" id="{6B3C0DEF-2DDF-0E0F-93E2-1690616FE06D}"/>
              </a:ext>
            </a:extLst>
          </p:cNvPr>
          <p:cNvCxnSpPr>
            <a:cxnSpLocks/>
          </p:cNvCxnSpPr>
          <p:nvPr/>
        </p:nvCxnSpPr>
        <p:spPr>
          <a:xfrm>
            <a:off x="5384131" y="2596816"/>
            <a:ext cx="10026" cy="1243262"/>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31" name="Straight Arrow Connector 30">
            <a:extLst>
              <a:ext uri="{FF2B5EF4-FFF2-40B4-BE49-F238E27FC236}">
                <a16:creationId xmlns:a16="http://schemas.microsoft.com/office/drawing/2014/main" id="{5A522902-1568-8472-B99E-C788A00BA8B0}"/>
              </a:ext>
            </a:extLst>
          </p:cNvPr>
          <p:cNvCxnSpPr>
            <a:cxnSpLocks/>
          </p:cNvCxnSpPr>
          <p:nvPr/>
        </p:nvCxnSpPr>
        <p:spPr>
          <a:xfrm>
            <a:off x="6607341" y="2576763"/>
            <a:ext cx="10026" cy="1243262"/>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34" name="Straight Arrow Connector 33">
            <a:extLst>
              <a:ext uri="{FF2B5EF4-FFF2-40B4-BE49-F238E27FC236}">
                <a16:creationId xmlns:a16="http://schemas.microsoft.com/office/drawing/2014/main" id="{3C363B3D-22CB-3A39-0413-8B9A0F2DC6FE}"/>
              </a:ext>
            </a:extLst>
          </p:cNvPr>
          <p:cNvCxnSpPr/>
          <p:nvPr/>
        </p:nvCxnSpPr>
        <p:spPr>
          <a:xfrm>
            <a:off x="5674895" y="3168315"/>
            <a:ext cx="4411578" cy="10026"/>
          </a:xfrm>
          <a:prstGeom prst="straightConnector1">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35" name="Straight Arrow Connector 34">
            <a:extLst>
              <a:ext uri="{FF2B5EF4-FFF2-40B4-BE49-F238E27FC236}">
                <a16:creationId xmlns:a16="http://schemas.microsoft.com/office/drawing/2014/main" id="{CD2E1A75-7E2A-8D3E-4031-42A640B69527}"/>
              </a:ext>
            </a:extLst>
          </p:cNvPr>
          <p:cNvCxnSpPr>
            <a:cxnSpLocks/>
          </p:cNvCxnSpPr>
          <p:nvPr/>
        </p:nvCxnSpPr>
        <p:spPr>
          <a:xfrm>
            <a:off x="5684919" y="3168316"/>
            <a:ext cx="10026" cy="641683"/>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36" name="Straight Arrow Connector 35">
            <a:extLst>
              <a:ext uri="{FF2B5EF4-FFF2-40B4-BE49-F238E27FC236}">
                <a16:creationId xmlns:a16="http://schemas.microsoft.com/office/drawing/2014/main" id="{50315D75-A112-76D9-FEFD-64133FEAB8CC}"/>
              </a:ext>
            </a:extLst>
          </p:cNvPr>
          <p:cNvCxnSpPr>
            <a:cxnSpLocks/>
          </p:cNvCxnSpPr>
          <p:nvPr/>
        </p:nvCxnSpPr>
        <p:spPr>
          <a:xfrm>
            <a:off x="6827918" y="3168316"/>
            <a:ext cx="10026" cy="641683"/>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37" name="Straight Arrow Connector 36">
            <a:extLst>
              <a:ext uri="{FF2B5EF4-FFF2-40B4-BE49-F238E27FC236}">
                <a16:creationId xmlns:a16="http://schemas.microsoft.com/office/drawing/2014/main" id="{1B2A684B-0DB9-37B4-CE71-997BDF2BC3DA}"/>
              </a:ext>
            </a:extLst>
          </p:cNvPr>
          <p:cNvCxnSpPr/>
          <p:nvPr/>
        </p:nvCxnSpPr>
        <p:spPr>
          <a:xfrm>
            <a:off x="7339263" y="1333500"/>
            <a:ext cx="1032710" cy="10026"/>
          </a:xfrm>
          <a:prstGeom prst="straightConnector1">
            <a:avLst/>
          </a:prstGeom>
          <a:ln w="28575">
            <a:solidFill>
              <a:srgbClr val="C00000"/>
            </a:solidFill>
            <a:tailEnd type="triangle"/>
          </a:ln>
        </p:spPr>
        <p:style>
          <a:lnRef idx="1">
            <a:schemeClr val="dk1"/>
          </a:lnRef>
          <a:fillRef idx="0">
            <a:schemeClr val="dk1"/>
          </a:fillRef>
          <a:effectRef idx="0">
            <a:schemeClr val="dk1"/>
          </a:effectRef>
          <a:fontRef idx="minor">
            <a:schemeClr val="tx1"/>
          </a:fontRef>
        </p:style>
      </p:cxnSp>
      <p:cxnSp>
        <p:nvCxnSpPr>
          <p:cNvPr id="38" name="Straight Arrow Connector 37">
            <a:extLst>
              <a:ext uri="{FF2B5EF4-FFF2-40B4-BE49-F238E27FC236}">
                <a16:creationId xmlns:a16="http://schemas.microsoft.com/office/drawing/2014/main" id="{65BD70A9-2F24-0A9E-ABD0-C07374FDE8BA}"/>
              </a:ext>
            </a:extLst>
          </p:cNvPr>
          <p:cNvCxnSpPr>
            <a:cxnSpLocks/>
          </p:cNvCxnSpPr>
          <p:nvPr/>
        </p:nvCxnSpPr>
        <p:spPr>
          <a:xfrm>
            <a:off x="10527631" y="2115552"/>
            <a:ext cx="10026" cy="872289"/>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39" name="Straight Arrow Connector 38">
            <a:extLst>
              <a:ext uri="{FF2B5EF4-FFF2-40B4-BE49-F238E27FC236}">
                <a16:creationId xmlns:a16="http://schemas.microsoft.com/office/drawing/2014/main" id="{0E671F10-3485-461D-6ED2-97EDB0C404D8}"/>
              </a:ext>
            </a:extLst>
          </p:cNvPr>
          <p:cNvCxnSpPr>
            <a:cxnSpLocks/>
          </p:cNvCxnSpPr>
          <p:nvPr/>
        </p:nvCxnSpPr>
        <p:spPr>
          <a:xfrm>
            <a:off x="4351418" y="5033211"/>
            <a:ext cx="10026" cy="531394"/>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41" name="Straight Arrow Connector 40">
            <a:extLst>
              <a:ext uri="{FF2B5EF4-FFF2-40B4-BE49-F238E27FC236}">
                <a16:creationId xmlns:a16="http://schemas.microsoft.com/office/drawing/2014/main" id="{06340CFC-C2ED-00B4-C8B6-94566296318A}"/>
              </a:ext>
            </a:extLst>
          </p:cNvPr>
          <p:cNvCxnSpPr/>
          <p:nvPr/>
        </p:nvCxnSpPr>
        <p:spPr>
          <a:xfrm>
            <a:off x="1654342" y="5364079"/>
            <a:ext cx="10026" cy="220578"/>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42" name="Straight Arrow Connector 41">
            <a:extLst>
              <a:ext uri="{FF2B5EF4-FFF2-40B4-BE49-F238E27FC236}">
                <a16:creationId xmlns:a16="http://schemas.microsoft.com/office/drawing/2014/main" id="{8B56D3A2-651F-EC17-0B4C-2D79C9517601}"/>
              </a:ext>
            </a:extLst>
          </p:cNvPr>
          <p:cNvCxnSpPr>
            <a:cxnSpLocks/>
          </p:cNvCxnSpPr>
          <p:nvPr/>
        </p:nvCxnSpPr>
        <p:spPr>
          <a:xfrm>
            <a:off x="7770391" y="5013158"/>
            <a:ext cx="10026" cy="531394"/>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43" name="Straight Arrow Connector 42">
            <a:extLst>
              <a:ext uri="{FF2B5EF4-FFF2-40B4-BE49-F238E27FC236}">
                <a16:creationId xmlns:a16="http://schemas.microsoft.com/office/drawing/2014/main" id="{AB54793C-8AF6-83CF-BDEB-FFAD3CF74F77}"/>
              </a:ext>
            </a:extLst>
          </p:cNvPr>
          <p:cNvCxnSpPr>
            <a:cxnSpLocks/>
          </p:cNvCxnSpPr>
          <p:nvPr/>
        </p:nvCxnSpPr>
        <p:spPr>
          <a:xfrm flipH="1">
            <a:off x="1704469" y="6005762"/>
            <a:ext cx="0" cy="310815"/>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44" name="Straight Arrow Connector 43">
            <a:extLst>
              <a:ext uri="{FF2B5EF4-FFF2-40B4-BE49-F238E27FC236}">
                <a16:creationId xmlns:a16="http://schemas.microsoft.com/office/drawing/2014/main" id="{3ABB8D43-6C1B-97F2-A7C3-8702E6C615C5}"/>
              </a:ext>
            </a:extLst>
          </p:cNvPr>
          <p:cNvCxnSpPr>
            <a:cxnSpLocks/>
          </p:cNvCxnSpPr>
          <p:nvPr/>
        </p:nvCxnSpPr>
        <p:spPr>
          <a:xfrm flipH="1">
            <a:off x="4481758" y="5935577"/>
            <a:ext cx="0" cy="310815"/>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45" name="Straight Arrow Connector 44">
            <a:extLst>
              <a:ext uri="{FF2B5EF4-FFF2-40B4-BE49-F238E27FC236}">
                <a16:creationId xmlns:a16="http://schemas.microsoft.com/office/drawing/2014/main" id="{9F453AE2-7599-A489-0FF5-2BD10DC2F166}"/>
              </a:ext>
            </a:extLst>
          </p:cNvPr>
          <p:cNvCxnSpPr>
            <a:cxnSpLocks/>
          </p:cNvCxnSpPr>
          <p:nvPr/>
        </p:nvCxnSpPr>
        <p:spPr>
          <a:xfrm flipH="1">
            <a:off x="7870652" y="5935577"/>
            <a:ext cx="0" cy="310815"/>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46" name="Straight Arrow Connector 45">
            <a:extLst>
              <a:ext uri="{FF2B5EF4-FFF2-40B4-BE49-F238E27FC236}">
                <a16:creationId xmlns:a16="http://schemas.microsoft.com/office/drawing/2014/main" id="{2F882C23-CF33-4236-6341-644558CC70D1}"/>
              </a:ext>
            </a:extLst>
          </p:cNvPr>
          <p:cNvCxnSpPr/>
          <p:nvPr/>
        </p:nvCxnSpPr>
        <p:spPr>
          <a:xfrm>
            <a:off x="9795710" y="3429000"/>
            <a:ext cx="40105" cy="2887578"/>
          </a:xfrm>
          <a:prstGeom prst="straightConnector1">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47" name="Straight Arrow Connector 46">
            <a:extLst>
              <a:ext uri="{FF2B5EF4-FFF2-40B4-BE49-F238E27FC236}">
                <a16:creationId xmlns:a16="http://schemas.microsoft.com/office/drawing/2014/main" id="{C7BABBDB-A2C5-970F-F7C2-8C29AC52C978}"/>
              </a:ext>
            </a:extLst>
          </p:cNvPr>
          <p:cNvCxnSpPr/>
          <p:nvPr/>
        </p:nvCxnSpPr>
        <p:spPr>
          <a:xfrm>
            <a:off x="5805236" y="3418974"/>
            <a:ext cx="4000500" cy="20052"/>
          </a:xfrm>
          <a:prstGeom prst="straightConnector1">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48" name="Straight Arrow Connector 47">
            <a:extLst>
              <a:ext uri="{FF2B5EF4-FFF2-40B4-BE49-F238E27FC236}">
                <a16:creationId xmlns:a16="http://schemas.microsoft.com/office/drawing/2014/main" id="{5D390CD4-71A7-9BFB-C20F-8F94B8DDFA30}"/>
              </a:ext>
            </a:extLst>
          </p:cNvPr>
          <p:cNvCxnSpPr>
            <a:cxnSpLocks/>
          </p:cNvCxnSpPr>
          <p:nvPr/>
        </p:nvCxnSpPr>
        <p:spPr>
          <a:xfrm>
            <a:off x="5815257" y="3408945"/>
            <a:ext cx="10026" cy="421104"/>
          </a:xfrm>
          <a:prstGeom prst="straightConnector1">
            <a:avLst/>
          </a:prstGeom>
          <a:ln w="28575">
            <a:solidFill>
              <a:schemeClr val="tx1"/>
            </a:solidFill>
            <a:tailEnd type="triangle"/>
          </a:ln>
        </p:spPr>
        <p:style>
          <a:lnRef idx="1">
            <a:schemeClr val="accent2"/>
          </a:lnRef>
          <a:fillRef idx="0">
            <a:schemeClr val="accent2"/>
          </a:fillRef>
          <a:effectRef idx="0">
            <a:schemeClr val="accent2"/>
          </a:effectRef>
          <a:fontRef idx="minor">
            <a:schemeClr val="tx1"/>
          </a:fontRef>
        </p:style>
      </p:cxnSp>
      <p:cxnSp>
        <p:nvCxnSpPr>
          <p:cNvPr id="49" name="Straight Arrow Connector 48">
            <a:extLst>
              <a:ext uri="{FF2B5EF4-FFF2-40B4-BE49-F238E27FC236}">
                <a16:creationId xmlns:a16="http://schemas.microsoft.com/office/drawing/2014/main" id="{5B696339-511F-B4E5-041E-2FEE7F1E8E9E}"/>
              </a:ext>
            </a:extLst>
          </p:cNvPr>
          <p:cNvCxnSpPr>
            <a:cxnSpLocks/>
          </p:cNvCxnSpPr>
          <p:nvPr/>
        </p:nvCxnSpPr>
        <p:spPr>
          <a:xfrm>
            <a:off x="9133967" y="3418971"/>
            <a:ext cx="10026" cy="421104"/>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51" name="Straight Arrow Connector 50">
            <a:extLst>
              <a:ext uri="{FF2B5EF4-FFF2-40B4-BE49-F238E27FC236}">
                <a16:creationId xmlns:a16="http://schemas.microsoft.com/office/drawing/2014/main" id="{83199A50-2409-D273-4454-4C0B8C1CD010}"/>
              </a:ext>
            </a:extLst>
          </p:cNvPr>
          <p:cNvCxnSpPr/>
          <p:nvPr/>
        </p:nvCxnSpPr>
        <p:spPr>
          <a:xfrm>
            <a:off x="521368" y="250657"/>
            <a:ext cx="10026" cy="5464342"/>
          </a:xfrm>
          <a:prstGeom prst="straightConnector1">
            <a:avLst/>
          </a:prstGeom>
          <a:ln w="28575"/>
        </p:spPr>
        <p:style>
          <a:lnRef idx="1">
            <a:schemeClr val="dk1"/>
          </a:lnRef>
          <a:fillRef idx="0">
            <a:schemeClr val="dk1"/>
          </a:fillRef>
          <a:effectRef idx="0">
            <a:schemeClr val="dk1"/>
          </a:effectRef>
          <a:fontRef idx="minor">
            <a:schemeClr val="tx1"/>
          </a:fontRef>
        </p:style>
      </p:cxnSp>
      <p:cxnSp>
        <p:nvCxnSpPr>
          <p:cNvPr id="52" name="Straight Arrow Connector 51">
            <a:extLst>
              <a:ext uri="{FF2B5EF4-FFF2-40B4-BE49-F238E27FC236}">
                <a16:creationId xmlns:a16="http://schemas.microsoft.com/office/drawing/2014/main" id="{D06B77DE-A7CD-8FAC-E80B-90ACBB526B13}"/>
              </a:ext>
            </a:extLst>
          </p:cNvPr>
          <p:cNvCxnSpPr/>
          <p:nvPr/>
        </p:nvCxnSpPr>
        <p:spPr>
          <a:xfrm>
            <a:off x="531394" y="5704973"/>
            <a:ext cx="310815" cy="1002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54" name="TextBox 53">
            <a:extLst>
              <a:ext uri="{FF2B5EF4-FFF2-40B4-BE49-F238E27FC236}">
                <a16:creationId xmlns:a16="http://schemas.microsoft.com/office/drawing/2014/main" id="{BC10B7AD-97A4-317F-E732-CD4BA6D54120}"/>
              </a:ext>
            </a:extLst>
          </p:cNvPr>
          <p:cNvSpPr txBox="1"/>
          <p:nvPr/>
        </p:nvSpPr>
        <p:spPr>
          <a:xfrm>
            <a:off x="1754605" y="3328737"/>
            <a:ext cx="274320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dirty="0">
                <a:latin typeface="Arial"/>
                <a:cs typeface="Arial"/>
              </a:rPr>
              <a:t>loads</a:t>
            </a:r>
          </a:p>
        </p:txBody>
      </p:sp>
      <p:sp>
        <p:nvSpPr>
          <p:cNvPr id="55" name="TextBox 54">
            <a:extLst>
              <a:ext uri="{FF2B5EF4-FFF2-40B4-BE49-F238E27FC236}">
                <a16:creationId xmlns:a16="http://schemas.microsoft.com/office/drawing/2014/main" id="{4B0CB003-0541-173F-1272-84DCBAC6FD4C}"/>
              </a:ext>
            </a:extLst>
          </p:cNvPr>
          <p:cNvSpPr txBox="1"/>
          <p:nvPr/>
        </p:nvSpPr>
        <p:spPr>
          <a:xfrm>
            <a:off x="10477499" y="2175710"/>
            <a:ext cx="2743200"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dirty="0">
                <a:latin typeface="Arial"/>
                <a:cs typeface="Arial"/>
              </a:rPr>
              <a:t>inst. </a:t>
            </a:r>
          </a:p>
          <a:p>
            <a:r>
              <a:rPr lang="en-US" sz="1400" dirty="0">
                <a:latin typeface="Arial"/>
                <a:cs typeface="Arial"/>
              </a:rPr>
              <a:t>commit</a:t>
            </a:r>
          </a:p>
        </p:txBody>
      </p:sp>
      <p:sp>
        <p:nvSpPr>
          <p:cNvPr id="56" name="TextBox 55">
            <a:extLst>
              <a:ext uri="{FF2B5EF4-FFF2-40B4-BE49-F238E27FC236}">
                <a16:creationId xmlns:a16="http://schemas.microsoft.com/office/drawing/2014/main" id="{D0E55FE5-C16D-87CC-1F84-944B995EBA6E}"/>
              </a:ext>
            </a:extLst>
          </p:cNvPr>
          <p:cNvSpPr txBox="1"/>
          <p:nvPr/>
        </p:nvSpPr>
        <p:spPr>
          <a:xfrm>
            <a:off x="5454315" y="2596815"/>
            <a:ext cx="274320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dirty="0" err="1">
                <a:latin typeface="Arial"/>
                <a:cs typeface="Arial"/>
              </a:rPr>
              <a:t>Op.+ROB</a:t>
            </a:r>
            <a:r>
              <a:rPr lang="en-US" sz="1400" dirty="0">
                <a:latin typeface="Arial"/>
                <a:cs typeface="Arial"/>
              </a:rPr>
              <a:t>#</a:t>
            </a:r>
          </a:p>
        </p:txBody>
      </p:sp>
      <p:sp>
        <p:nvSpPr>
          <p:cNvPr id="57" name="TextBox 56">
            <a:extLst>
              <a:ext uri="{FF2B5EF4-FFF2-40B4-BE49-F238E27FC236}">
                <a16:creationId xmlns:a16="http://schemas.microsoft.com/office/drawing/2014/main" id="{5F3B63F6-76FC-CD43-A89E-028DC998043D}"/>
              </a:ext>
            </a:extLst>
          </p:cNvPr>
          <p:cNvSpPr txBox="1"/>
          <p:nvPr/>
        </p:nvSpPr>
        <p:spPr>
          <a:xfrm>
            <a:off x="8161420" y="3138236"/>
            <a:ext cx="2743200" cy="307777"/>
          </a:xfrm>
          <a:prstGeom prst="rect">
            <a:avLst/>
          </a:prstGeo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dirty="0">
                <a:latin typeface="Arial"/>
                <a:cs typeface="Arial"/>
              </a:rPr>
              <a:t>operands</a:t>
            </a:r>
          </a:p>
        </p:txBody>
      </p:sp>
      <p:cxnSp>
        <p:nvCxnSpPr>
          <p:cNvPr id="2" name="Conector recto de flecha 1">
            <a:extLst>
              <a:ext uri="{FF2B5EF4-FFF2-40B4-BE49-F238E27FC236}">
                <a16:creationId xmlns:a16="http://schemas.microsoft.com/office/drawing/2014/main" id="{D874A38F-B457-A742-7AE2-3494E50FA97F}"/>
              </a:ext>
            </a:extLst>
          </p:cNvPr>
          <p:cNvCxnSpPr/>
          <p:nvPr/>
        </p:nvCxnSpPr>
        <p:spPr>
          <a:xfrm>
            <a:off x="521368" y="260684"/>
            <a:ext cx="7840578" cy="10026"/>
          </a:xfrm>
          <a:prstGeom prst="straightConnector1">
            <a:avLst/>
          </a:prstGeom>
          <a:ln w="28575"/>
        </p:spPr>
        <p:style>
          <a:lnRef idx="1">
            <a:schemeClr val="dk1"/>
          </a:lnRef>
          <a:fillRef idx="0">
            <a:schemeClr val="dk1"/>
          </a:fillRef>
          <a:effectRef idx="0">
            <a:schemeClr val="dk1"/>
          </a:effectRef>
          <a:fontRef idx="minor">
            <a:schemeClr val="tx1"/>
          </a:fontRef>
        </p:style>
      </p:cxnSp>
      <p:cxnSp>
        <p:nvCxnSpPr>
          <p:cNvPr id="5" name="Conector recto de flecha 4">
            <a:extLst>
              <a:ext uri="{FF2B5EF4-FFF2-40B4-BE49-F238E27FC236}">
                <a16:creationId xmlns:a16="http://schemas.microsoft.com/office/drawing/2014/main" id="{3C92DA6E-8909-D9D9-69F6-FCF58483E990}"/>
              </a:ext>
            </a:extLst>
          </p:cNvPr>
          <p:cNvCxnSpPr/>
          <p:nvPr/>
        </p:nvCxnSpPr>
        <p:spPr>
          <a:xfrm>
            <a:off x="11901236" y="521368"/>
            <a:ext cx="50131" cy="5714999"/>
          </a:xfrm>
          <a:prstGeom prst="straightConnector1">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8" name="Conector recto de flecha 7">
            <a:extLst>
              <a:ext uri="{FF2B5EF4-FFF2-40B4-BE49-F238E27FC236}">
                <a16:creationId xmlns:a16="http://schemas.microsoft.com/office/drawing/2014/main" id="{E675281B-7F49-EF3E-2D65-3698F8C0EE3E}"/>
              </a:ext>
            </a:extLst>
          </p:cNvPr>
          <p:cNvCxnSpPr/>
          <p:nvPr/>
        </p:nvCxnSpPr>
        <p:spPr>
          <a:xfrm flipH="1">
            <a:off x="10928923" y="531395"/>
            <a:ext cx="982097" cy="846"/>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14" name="TextBox 52">
            <a:extLst>
              <a:ext uri="{FF2B5EF4-FFF2-40B4-BE49-F238E27FC236}">
                <a16:creationId xmlns:a16="http://schemas.microsoft.com/office/drawing/2014/main" id="{1E9AF9C3-6DC1-D953-F955-CB0167F3AD28}"/>
              </a:ext>
            </a:extLst>
          </p:cNvPr>
          <p:cNvSpPr txBox="1"/>
          <p:nvPr/>
        </p:nvSpPr>
        <p:spPr>
          <a:xfrm>
            <a:off x="11290598" y="5774915"/>
            <a:ext cx="778523"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dirty="0">
                <a:latin typeface="Arial"/>
                <a:cs typeface="Arial"/>
              </a:rPr>
              <a:t>results</a:t>
            </a:r>
          </a:p>
        </p:txBody>
      </p:sp>
      <p:cxnSp>
        <p:nvCxnSpPr>
          <p:cNvPr id="24" name="Straight Arrow Connector 23">
            <a:extLst>
              <a:ext uri="{FF2B5EF4-FFF2-40B4-BE49-F238E27FC236}">
                <a16:creationId xmlns:a16="http://schemas.microsoft.com/office/drawing/2014/main" id="{2D8CF7D3-B6AF-9D7D-A4DF-F85BCB2DCC50}"/>
              </a:ext>
            </a:extLst>
          </p:cNvPr>
          <p:cNvCxnSpPr/>
          <p:nvPr/>
        </p:nvCxnSpPr>
        <p:spPr>
          <a:xfrm>
            <a:off x="521368" y="4020552"/>
            <a:ext cx="421105" cy="1002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26" name="TextBox 25">
            <a:extLst>
              <a:ext uri="{FF2B5EF4-FFF2-40B4-BE49-F238E27FC236}">
                <a16:creationId xmlns:a16="http://schemas.microsoft.com/office/drawing/2014/main" id="{5963CBA2-E482-07A2-38D4-0B13D790F6E5}"/>
              </a:ext>
            </a:extLst>
          </p:cNvPr>
          <p:cNvSpPr txBox="1"/>
          <p:nvPr/>
        </p:nvSpPr>
        <p:spPr>
          <a:xfrm>
            <a:off x="232175" y="5655568"/>
            <a:ext cx="686719"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dirty="0">
                <a:latin typeface="Arial"/>
                <a:cs typeface="Arial"/>
              </a:rPr>
              <a:t>stores</a:t>
            </a:r>
          </a:p>
        </p:txBody>
      </p:sp>
      <p:sp>
        <p:nvSpPr>
          <p:cNvPr id="4" name="TextBox 3">
            <a:extLst>
              <a:ext uri="{FF2B5EF4-FFF2-40B4-BE49-F238E27FC236}">
                <a16:creationId xmlns:a16="http://schemas.microsoft.com/office/drawing/2014/main" id="{57962E97-6F2D-C177-711F-CF74F9D213D3}"/>
              </a:ext>
            </a:extLst>
          </p:cNvPr>
          <p:cNvSpPr txBox="1"/>
          <p:nvPr/>
        </p:nvSpPr>
        <p:spPr>
          <a:xfrm>
            <a:off x="6992039" y="326833"/>
            <a:ext cx="2743200"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err="1">
                <a:latin typeface="Courier New"/>
                <a:cs typeface="Courier New"/>
              </a:rPr>
              <a:t>fsw</a:t>
            </a:r>
            <a:r>
              <a:rPr lang="en-US" sz="1200" dirty="0">
                <a:latin typeface="Courier New"/>
                <a:cs typeface="Courier New"/>
              </a:rPr>
              <a:t> f2, -4(t0)</a:t>
            </a:r>
            <a:endParaRPr lang="en-US" dirty="0"/>
          </a:p>
        </p:txBody>
      </p:sp>
    </p:spTree>
    <p:extLst>
      <p:ext uri="{BB962C8B-B14F-4D97-AF65-F5344CB8AC3E}">
        <p14:creationId xmlns:p14="http://schemas.microsoft.com/office/powerpoint/2010/main" val="13712650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2C055C-A286-526A-1DFE-68B1F1EB727C}"/>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2BA0992-9D10-3F8C-CB07-661B7FB684FE}"/>
              </a:ext>
            </a:extLst>
          </p:cNvPr>
          <p:cNvSpPr>
            <a:spLocks noGrp="1"/>
          </p:cNvSpPr>
          <p:nvPr>
            <p:ph idx="1"/>
          </p:nvPr>
        </p:nvSpPr>
        <p:spPr>
          <a:xfrm>
            <a:off x="747963" y="583446"/>
            <a:ext cx="3557337" cy="2754618"/>
          </a:xfrm>
        </p:spPr>
        <p:txBody>
          <a:bodyPr vert="horz" lIns="91440" tIns="45720" rIns="91440" bIns="45720" rtlCol="0" anchor="t">
            <a:normAutofit/>
          </a:bodyPr>
          <a:lstStyle/>
          <a:p>
            <a:pPr marL="0" indent="0">
              <a:buNone/>
            </a:pPr>
            <a:r>
              <a:rPr lang="en-US" dirty="0"/>
              <a:t>Cycle 4</a:t>
            </a:r>
          </a:p>
          <a:p>
            <a:pPr marL="0" indent="0">
              <a:buNone/>
            </a:pPr>
            <a:r>
              <a:rPr lang="en-US" sz="1600" dirty="0"/>
              <a:t>The first load (FLW) commits to the </a:t>
            </a:r>
            <a:r>
              <a:rPr lang="en-US" sz="1600"/>
              <a:t>register file (F1).</a:t>
            </a:r>
            <a:endParaRPr lang="en-US"/>
          </a:p>
          <a:p>
            <a:pPr marL="0" indent="0">
              <a:buNone/>
            </a:pPr>
            <a:r>
              <a:rPr lang="en-US" sz="1600" dirty="0"/>
              <a:t>Meanwhile the first  FMUL is sent to the FP ALU </a:t>
            </a:r>
            <a:r>
              <a:rPr lang="en-US" sz="1600"/>
              <a:t>because it now has all </a:t>
            </a:r>
            <a:r>
              <a:rPr lang="en-US" sz="1600" dirty="0"/>
              <a:t>operands.</a:t>
            </a:r>
          </a:p>
          <a:p>
            <a:pPr marL="0" indent="0">
              <a:buNone/>
            </a:pPr>
            <a:r>
              <a:rPr lang="en-US" sz="1600" dirty="0"/>
              <a:t>The first ADDI is sent to the RS and the ROB.</a:t>
            </a:r>
          </a:p>
          <a:p>
            <a:pPr marL="0" indent="0">
              <a:buNone/>
            </a:pPr>
            <a:endParaRPr lang="en-US" dirty="0"/>
          </a:p>
          <a:p>
            <a:pPr marL="0" indent="0">
              <a:buNone/>
            </a:pPr>
            <a:endParaRPr lang="en-US" dirty="0"/>
          </a:p>
        </p:txBody>
      </p:sp>
      <p:sp>
        <p:nvSpPr>
          <p:cNvPr id="6" name="TextBox 5">
            <a:extLst>
              <a:ext uri="{FF2B5EF4-FFF2-40B4-BE49-F238E27FC236}">
                <a16:creationId xmlns:a16="http://schemas.microsoft.com/office/drawing/2014/main" id="{EA52C58F-3C8E-FC24-6DDE-6DD44081DA95}"/>
              </a:ext>
            </a:extLst>
          </p:cNvPr>
          <p:cNvSpPr txBox="1"/>
          <p:nvPr/>
        </p:nvSpPr>
        <p:spPr>
          <a:xfrm>
            <a:off x="4810698" y="584425"/>
            <a:ext cx="2511845" cy="369332"/>
          </a:xfrm>
          <a:prstGeom prst="rect">
            <a:avLst/>
          </a:prstGeom>
          <a:noFill/>
          <a:ln w="12700">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t>Inst. Queue.</a:t>
            </a:r>
            <a:endParaRPr lang="en-US"/>
          </a:p>
        </p:txBody>
      </p:sp>
      <p:sp>
        <p:nvSpPr>
          <p:cNvPr id="7" name="TextBox 6">
            <a:extLst>
              <a:ext uri="{FF2B5EF4-FFF2-40B4-BE49-F238E27FC236}">
                <a16:creationId xmlns:a16="http://schemas.microsoft.com/office/drawing/2014/main" id="{98046A81-64F2-51FB-DBE5-9EDAF3511B59}"/>
              </a:ext>
            </a:extLst>
          </p:cNvPr>
          <p:cNvSpPr txBox="1"/>
          <p:nvPr/>
        </p:nvSpPr>
        <p:spPr>
          <a:xfrm>
            <a:off x="8382629" y="97126"/>
            <a:ext cx="2511845" cy="369332"/>
          </a:xfrm>
          <a:prstGeom prst="rect">
            <a:avLst/>
          </a:prstGeom>
          <a:noFill/>
          <a:ln w="12700">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t>Reorder Buffer</a:t>
            </a:r>
          </a:p>
        </p:txBody>
      </p:sp>
      <p:sp>
        <p:nvSpPr>
          <p:cNvPr id="9" name="TextBox 8">
            <a:extLst>
              <a:ext uri="{FF2B5EF4-FFF2-40B4-BE49-F238E27FC236}">
                <a16:creationId xmlns:a16="http://schemas.microsoft.com/office/drawing/2014/main" id="{F1FB563D-4922-1B33-D38B-31BF13BA314D}"/>
              </a:ext>
            </a:extLst>
          </p:cNvPr>
          <p:cNvSpPr txBox="1"/>
          <p:nvPr/>
        </p:nvSpPr>
        <p:spPr>
          <a:xfrm>
            <a:off x="10095438" y="2984703"/>
            <a:ext cx="1631945" cy="369332"/>
          </a:xfrm>
          <a:prstGeom prst="rect">
            <a:avLst/>
          </a:prstGeom>
          <a:noFill/>
          <a:ln w="12700">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t>Registers</a:t>
            </a:r>
          </a:p>
        </p:txBody>
      </p:sp>
      <p:sp>
        <p:nvSpPr>
          <p:cNvPr id="10" name="TextBox 9">
            <a:extLst>
              <a:ext uri="{FF2B5EF4-FFF2-40B4-BE49-F238E27FC236}">
                <a16:creationId xmlns:a16="http://schemas.microsoft.com/office/drawing/2014/main" id="{7101C540-CC07-2056-4CD1-F99B9CDBC6C4}"/>
              </a:ext>
            </a:extLst>
          </p:cNvPr>
          <p:cNvSpPr txBox="1"/>
          <p:nvPr/>
        </p:nvSpPr>
        <p:spPr>
          <a:xfrm>
            <a:off x="991543" y="3867020"/>
            <a:ext cx="1358819" cy="369332"/>
          </a:xfrm>
          <a:prstGeom prst="rect">
            <a:avLst/>
          </a:prstGeom>
          <a:noFill/>
          <a:ln w="12700">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t>Load Buffer</a:t>
            </a:r>
          </a:p>
        </p:txBody>
      </p:sp>
      <p:sp>
        <p:nvSpPr>
          <p:cNvPr id="11" name="TextBox 10">
            <a:extLst>
              <a:ext uri="{FF2B5EF4-FFF2-40B4-BE49-F238E27FC236}">
                <a16:creationId xmlns:a16="http://schemas.microsoft.com/office/drawing/2014/main" id="{1FB9CF66-C729-5811-E432-21B891F88C8A}"/>
              </a:ext>
            </a:extLst>
          </p:cNvPr>
          <p:cNvSpPr txBox="1"/>
          <p:nvPr/>
        </p:nvSpPr>
        <p:spPr>
          <a:xfrm>
            <a:off x="2986782" y="3836941"/>
            <a:ext cx="2912896" cy="369332"/>
          </a:xfrm>
          <a:prstGeom prst="rect">
            <a:avLst/>
          </a:prstGeom>
          <a:noFill/>
          <a:ln w="12700">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t> Reservation Station (FP)</a:t>
            </a:r>
          </a:p>
        </p:txBody>
      </p:sp>
      <p:sp>
        <p:nvSpPr>
          <p:cNvPr id="12" name="TextBox 11">
            <a:extLst>
              <a:ext uri="{FF2B5EF4-FFF2-40B4-BE49-F238E27FC236}">
                <a16:creationId xmlns:a16="http://schemas.microsoft.com/office/drawing/2014/main" id="{7F5D2F80-6E64-BB1B-8C9A-4F86E22BA9C0}"/>
              </a:ext>
            </a:extLst>
          </p:cNvPr>
          <p:cNvSpPr txBox="1"/>
          <p:nvPr/>
        </p:nvSpPr>
        <p:spPr>
          <a:xfrm>
            <a:off x="6475939" y="3816888"/>
            <a:ext cx="2722397" cy="369332"/>
          </a:xfrm>
          <a:prstGeom prst="rect">
            <a:avLst/>
          </a:prstGeom>
          <a:noFill/>
          <a:ln w="12700">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t>Reservation Station (Int)</a:t>
            </a:r>
          </a:p>
        </p:txBody>
      </p:sp>
      <p:sp>
        <p:nvSpPr>
          <p:cNvPr id="13" name="Arrow: Left-Right 12">
            <a:extLst>
              <a:ext uri="{FF2B5EF4-FFF2-40B4-BE49-F238E27FC236}">
                <a16:creationId xmlns:a16="http://schemas.microsoft.com/office/drawing/2014/main" id="{52C6F916-9CF2-5AAD-84EC-E323348EA4E4}"/>
              </a:ext>
            </a:extLst>
          </p:cNvPr>
          <p:cNvSpPr/>
          <p:nvPr/>
        </p:nvSpPr>
        <p:spPr>
          <a:xfrm>
            <a:off x="300789" y="6167033"/>
            <a:ext cx="11794933" cy="560625"/>
          </a:xfrm>
          <a:prstGeom prst="leftRightArrow">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Common Data Bus</a:t>
            </a:r>
          </a:p>
        </p:txBody>
      </p:sp>
      <p:graphicFrame>
        <p:nvGraphicFramePr>
          <p:cNvPr id="15" name="Table 14">
            <a:extLst>
              <a:ext uri="{FF2B5EF4-FFF2-40B4-BE49-F238E27FC236}">
                <a16:creationId xmlns:a16="http://schemas.microsoft.com/office/drawing/2014/main" id="{44E3A43E-5BB6-3232-2EB0-79400B02FE67}"/>
              </a:ext>
            </a:extLst>
          </p:cNvPr>
          <p:cNvGraphicFramePr>
            <a:graphicFrameLocks noGrp="1"/>
          </p:cNvGraphicFramePr>
          <p:nvPr/>
        </p:nvGraphicFramePr>
        <p:xfrm>
          <a:off x="988996" y="4261665"/>
          <a:ext cx="1353552" cy="1097280"/>
        </p:xfrm>
        <a:graphic>
          <a:graphicData uri="http://schemas.openxmlformats.org/drawingml/2006/table">
            <a:tbl>
              <a:tblPr firstRow="1" bandRow="1">
                <a:tableStyleId>{5940675A-B579-460E-94D1-54222C63F5DA}</a:tableStyleId>
              </a:tblPr>
              <a:tblGrid>
                <a:gridCol w="676776">
                  <a:extLst>
                    <a:ext uri="{9D8B030D-6E8A-4147-A177-3AD203B41FA5}">
                      <a16:colId xmlns:a16="http://schemas.microsoft.com/office/drawing/2014/main" val="2447277747"/>
                    </a:ext>
                  </a:extLst>
                </a:gridCol>
                <a:gridCol w="676776">
                  <a:extLst>
                    <a:ext uri="{9D8B030D-6E8A-4147-A177-3AD203B41FA5}">
                      <a16:colId xmlns:a16="http://schemas.microsoft.com/office/drawing/2014/main" val="3543431547"/>
                    </a:ext>
                  </a:extLst>
                </a:gridCol>
              </a:tblGrid>
              <a:tr h="270710">
                <a:tc>
                  <a:txBody>
                    <a:bodyPr/>
                    <a:lstStyle/>
                    <a:p>
                      <a:pPr algn="ctr"/>
                      <a:endParaRPr lang="en-US" sz="1200" dirty="0" err="1">
                        <a:latin typeface="Arial"/>
                      </a:endParaRPr>
                    </a:p>
                  </a:txBody>
                  <a:tcPr/>
                </a:tc>
                <a:tc>
                  <a:txBody>
                    <a:bodyPr/>
                    <a:lstStyle/>
                    <a:p>
                      <a:pPr lvl="0" algn="ctr">
                        <a:buNone/>
                      </a:pPr>
                      <a:endParaRPr lang="en-US" sz="1200" dirty="0">
                        <a:latin typeface="Arial"/>
                      </a:endParaRPr>
                    </a:p>
                  </a:txBody>
                  <a:tcPr/>
                </a:tc>
                <a:extLst>
                  <a:ext uri="{0D108BD9-81ED-4DB2-BD59-A6C34878D82A}">
                    <a16:rowId xmlns:a16="http://schemas.microsoft.com/office/drawing/2014/main" val="1837699999"/>
                  </a:ext>
                </a:extLst>
              </a:tr>
              <a:tr h="0">
                <a:tc>
                  <a:txBody>
                    <a:bodyPr/>
                    <a:lstStyle/>
                    <a:p>
                      <a:pPr lvl="0" algn="ctr">
                        <a:buNone/>
                      </a:pPr>
                      <a:endParaRPr lang="en-US" sz="1200" dirty="0" err="1">
                        <a:latin typeface="Arial"/>
                      </a:endParaRPr>
                    </a:p>
                  </a:txBody>
                  <a:tcPr/>
                </a:tc>
                <a:tc>
                  <a:txBody>
                    <a:bodyPr/>
                    <a:lstStyle/>
                    <a:p>
                      <a:pPr lvl="0" algn="ctr">
                        <a:buNone/>
                      </a:pPr>
                      <a:endParaRPr lang="en-US" sz="1200" dirty="0">
                        <a:latin typeface="Arial"/>
                      </a:endParaRPr>
                    </a:p>
                  </a:txBody>
                  <a:tcPr/>
                </a:tc>
                <a:extLst>
                  <a:ext uri="{0D108BD9-81ED-4DB2-BD59-A6C34878D82A}">
                    <a16:rowId xmlns:a16="http://schemas.microsoft.com/office/drawing/2014/main" val="313986062"/>
                  </a:ext>
                </a:extLst>
              </a:tr>
              <a:tr h="0">
                <a:tc>
                  <a:txBody>
                    <a:bodyPr/>
                    <a:lstStyle/>
                    <a:p>
                      <a:pPr lvl="0" algn="ctr">
                        <a:buNone/>
                      </a:pPr>
                      <a:endParaRPr lang="en-US" sz="1200" dirty="0" err="1">
                        <a:latin typeface="Arial"/>
                      </a:endParaRPr>
                    </a:p>
                  </a:txBody>
                  <a:tcPr/>
                </a:tc>
                <a:tc>
                  <a:txBody>
                    <a:bodyPr/>
                    <a:lstStyle/>
                    <a:p>
                      <a:pPr lvl="0" algn="ctr">
                        <a:buNone/>
                      </a:pPr>
                      <a:endParaRPr lang="en-US" sz="1200" dirty="0">
                        <a:latin typeface="Arial"/>
                      </a:endParaRPr>
                    </a:p>
                  </a:txBody>
                  <a:tcPr/>
                </a:tc>
                <a:extLst>
                  <a:ext uri="{0D108BD9-81ED-4DB2-BD59-A6C34878D82A}">
                    <a16:rowId xmlns:a16="http://schemas.microsoft.com/office/drawing/2014/main" val="1009846468"/>
                  </a:ext>
                </a:extLst>
              </a:tr>
              <a:tr h="0">
                <a:tc>
                  <a:txBody>
                    <a:bodyPr/>
                    <a:lstStyle/>
                    <a:p>
                      <a:pPr lvl="0" algn="ctr">
                        <a:buNone/>
                      </a:pPr>
                      <a:endParaRPr lang="en-US" sz="1200" dirty="0" err="1">
                        <a:latin typeface="Arial"/>
                      </a:endParaRPr>
                    </a:p>
                  </a:txBody>
                  <a:tcPr/>
                </a:tc>
                <a:tc>
                  <a:txBody>
                    <a:bodyPr/>
                    <a:lstStyle/>
                    <a:p>
                      <a:pPr lvl="0" algn="ctr">
                        <a:buNone/>
                      </a:pPr>
                      <a:endParaRPr lang="en-US" sz="1200" dirty="0">
                        <a:latin typeface="Arial"/>
                      </a:endParaRPr>
                    </a:p>
                  </a:txBody>
                  <a:tcPr/>
                </a:tc>
                <a:extLst>
                  <a:ext uri="{0D108BD9-81ED-4DB2-BD59-A6C34878D82A}">
                    <a16:rowId xmlns:a16="http://schemas.microsoft.com/office/drawing/2014/main" val="2824610415"/>
                  </a:ext>
                </a:extLst>
              </a:tr>
            </a:tbl>
          </a:graphicData>
        </a:graphic>
      </p:graphicFrame>
      <p:graphicFrame>
        <p:nvGraphicFramePr>
          <p:cNvPr id="16" name="Table 15">
            <a:extLst>
              <a:ext uri="{FF2B5EF4-FFF2-40B4-BE49-F238E27FC236}">
                <a16:creationId xmlns:a16="http://schemas.microsoft.com/office/drawing/2014/main" id="{C29BF131-9079-569C-5A04-6D23DFC529DD}"/>
              </a:ext>
            </a:extLst>
          </p:cNvPr>
          <p:cNvGraphicFramePr>
            <a:graphicFrameLocks noGrp="1"/>
          </p:cNvGraphicFramePr>
          <p:nvPr>
            <p:extLst>
              <p:ext uri="{D42A27DB-BD31-4B8C-83A1-F6EECF244321}">
                <p14:modId xmlns:p14="http://schemas.microsoft.com/office/powerpoint/2010/main" val="2457336272"/>
              </p:ext>
            </p:extLst>
          </p:nvPr>
        </p:nvGraphicFramePr>
        <p:xfrm>
          <a:off x="2984233" y="4211534"/>
          <a:ext cx="2897604" cy="822960"/>
        </p:xfrm>
        <a:graphic>
          <a:graphicData uri="http://schemas.openxmlformats.org/drawingml/2006/table">
            <a:tbl>
              <a:tblPr firstRow="1" bandRow="1">
                <a:tableStyleId>{5940675A-B579-460E-94D1-54222C63F5DA}</a:tableStyleId>
              </a:tblPr>
              <a:tblGrid>
                <a:gridCol w="724401">
                  <a:extLst>
                    <a:ext uri="{9D8B030D-6E8A-4147-A177-3AD203B41FA5}">
                      <a16:colId xmlns:a16="http://schemas.microsoft.com/office/drawing/2014/main" val="3195577250"/>
                    </a:ext>
                  </a:extLst>
                </a:gridCol>
                <a:gridCol w="724401">
                  <a:extLst>
                    <a:ext uri="{9D8B030D-6E8A-4147-A177-3AD203B41FA5}">
                      <a16:colId xmlns:a16="http://schemas.microsoft.com/office/drawing/2014/main" val="3868833308"/>
                    </a:ext>
                  </a:extLst>
                </a:gridCol>
                <a:gridCol w="724401">
                  <a:extLst>
                    <a:ext uri="{9D8B030D-6E8A-4147-A177-3AD203B41FA5}">
                      <a16:colId xmlns:a16="http://schemas.microsoft.com/office/drawing/2014/main" val="3497778932"/>
                    </a:ext>
                  </a:extLst>
                </a:gridCol>
                <a:gridCol w="724401">
                  <a:extLst>
                    <a:ext uri="{9D8B030D-6E8A-4147-A177-3AD203B41FA5}">
                      <a16:colId xmlns:a16="http://schemas.microsoft.com/office/drawing/2014/main" val="3422580235"/>
                    </a:ext>
                  </a:extLst>
                </a:gridCol>
              </a:tblGrid>
              <a:tr h="123546">
                <a:tc>
                  <a:txBody>
                    <a:bodyPr/>
                    <a:lstStyle/>
                    <a:p>
                      <a:pPr algn="ctr"/>
                      <a:endParaRPr lang="en-US" sz="1200" dirty="0">
                        <a:latin typeface="Arial"/>
                      </a:endParaRPr>
                    </a:p>
                  </a:txBody>
                  <a:tcPr/>
                </a:tc>
                <a:tc>
                  <a:txBody>
                    <a:bodyPr/>
                    <a:lstStyle/>
                    <a:p>
                      <a:pPr lvl="0" algn="ctr">
                        <a:buNone/>
                      </a:pPr>
                      <a:endParaRPr lang="en-US" sz="1200" dirty="0">
                        <a:latin typeface="Arial"/>
                      </a:endParaRPr>
                    </a:p>
                  </a:txBody>
                  <a:tcPr/>
                </a:tc>
                <a:tc>
                  <a:txBody>
                    <a:bodyPr/>
                    <a:lstStyle/>
                    <a:p>
                      <a:pPr lvl="0" algn="ctr">
                        <a:buNone/>
                      </a:pPr>
                      <a:endParaRPr lang="en-US" sz="1200" dirty="0">
                        <a:latin typeface="Arial"/>
                      </a:endParaRPr>
                    </a:p>
                  </a:txBody>
                  <a:tcPr/>
                </a:tc>
                <a:tc>
                  <a:txBody>
                    <a:bodyPr/>
                    <a:lstStyle/>
                    <a:p>
                      <a:pPr lvl="0" algn="ctr">
                        <a:buNone/>
                      </a:pPr>
                      <a:endParaRPr lang="en-US" sz="1200" dirty="0">
                        <a:latin typeface="Arial"/>
                      </a:endParaRPr>
                    </a:p>
                  </a:txBody>
                  <a:tcPr/>
                </a:tc>
                <a:extLst>
                  <a:ext uri="{0D108BD9-81ED-4DB2-BD59-A6C34878D82A}">
                    <a16:rowId xmlns:a16="http://schemas.microsoft.com/office/drawing/2014/main" val="3558929166"/>
                  </a:ext>
                </a:extLst>
              </a:tr>
              <a:tr h="123546">
                <a:tc>
                  <a:txBody>
                    <a:bodyPr/>
                    <a:lstStyle/>
                    <a:p>
                      <a:pPr algn="ctr"/>
                      <a:endParaRPr lang="en-US" sz="1200" dirty="0" err="1">
                        <a:latin typeface="Arial"/>
                      </a:endParaRPr>
                    </a:p>
                  </a:txBody>
                  <a:tcPr/>
                </a:tc>
                <a:tc>
                  <a:txBody>
                    <a:bodyPr/>
                    <a:lstStyle/>
                    <a:p>
                      <a:pPr lvl="0" algn="ctr">
                        <a:buNone/>
                      </a:pPr>
                      <a:endParaRPr lang="en-US" sz="1200" dirty="0">
                        <a:latin typeface="Arial"/>
                      </a:endParaRPr>
                    </a:p>
                  </a:txBody>
                  <a:tcPr/>
                </a:tc>
                <a:tc>
                  <a:txBody>
                    <a:bodyPr/>
                    <a:lstStyle/>
                    <a:p>
                      <a:pPr lvl="0" algn="ctr">
                        <a:buNone/>
                      </a:pPr>
                      <a:endParaRPr lang="en-US" sz="1200" dirty="0">
                        <a:latin typeface="Arial"/>
                      </a:endParaRPr>
                    </a:p>
                  </a:txBody>
                  <a:tcPr/>
                </a:tc>
                <a:tc>
                  <a:txBody>
                    <a:bodyPr/>
                    <a:lstStyle/>
                    <a:p>
                      <a:pPr lvl="0" algn="ctr">
                        <a:buNone/>
                      </a:pPr>
                      <a:endParaRPr lang="en-US" sz="1200" dirty="0">
                        <a:latin typeface="Arial"/>
                      </a:endParaRPr>
                    </a:p>
                  </a:txBody>
                  <a:tcPr/>
                </a:tc>
                <a:extLst>
                  <a:ext uri="{0D108BD9-81ED-4DB2-BD59-A6C34878D82A}">
                    <a16:rowId xmlns:a16="http://schemas.microsoft.com/office/drawing/2014/main" val="2748695123"/>
                  </a:ext>
                </a:extLst>
              </a:tr>
              <a:tr h="123546">
                <a:tc>
                  <a:txBody>
                    <a:bodyPr/>
                    <a:lstStyle/>
                    <a:p>
                      <a:pPr algn="ctr"/>
                      <a:endParaRPr lang="en-US" sz="1200" dirty="0" err="1">
                        <a:latin typeface="Arial"/>
                      </a:endParaRPr>
                    </a:p>
                  </a:txBody>
                  <a:tcPr/>
                </a:tc>
                <a:tc>
                  <a:txBody>
                    <a:bodyPr/>
                    <a:lstStyle/>
                    <a:p>
                      <a:pPr lvl="0" algn="ctr">
                        <a:buNone/>
                      </a:pPr>
                      <a:endParaRPr lang="en-US" sz="1200" dirty="0">
                        <a:latin typeface="Arial"/>
                      </a:endParaRPr>
                    </a:p>
                  </a:txBody>
                  <a:tcPr/>
                </a:tc>
                <a:tc>
                  <a:txBody>
                    <a:bodyPr/>
                    <a:lstStyle/>
                    <a:p>
                      <a:pPr lvl="0" algn="ctr">
                        <a:buNone/>
                      </a:pPr>
                      <a:endParaRPr lang="en-US" sz="1200" dirty="0">
                        <a:latin typeface="Arial"/>
                      </a:endParaRPr>
                    </a:p>
                  </a:txBody>
                  <a:tcPr/>
                </a:tc>
                <a:tc>
                  <a:txBody>
                    <a:bodyPr/>
                    <a:lstStyle/>
                    <a:p>
                      <a:pPr lvl="0" algn="ctr">
                        <a:buNone/>
                      </a:pPr>
                      <a:endParaRPr lang="en-US" sz="1200" dirty="0">
                        <a:latin typeface="Arial"/>
                      </a:endParaRPr>
                    </a:p>
                  </a:txBody>
                  <a:tcPr/>
                </a:tc>
                <a:extLst>
                  <a:ext uri="{0D108BD9-81ED-4DB2-BD59-A6C34878D82A}">
                    <a16:rowId xmlns:a16="http://schemas.microsoft.com/office/drawing/2014/main" val="2981881640"/>
                  </a:ext>
                </a:extLst>
              </a:tr>
            </a:tbl>
          </a:graphicData>
        </a:graphic>
      </p:graphicFrame>
      <p:graphicFrame>
        <p:nvGraphicFramePr>
          <p:cNvPr id="17" name="Table 16">
            <a:extLst>
              <a:ext uri="{FF2B5EF4-FFF2-40B4-BE49-F238E27FC236}">
                <a16:creationId xmlns:a16="http://schemas.microsoft.com/office/drawing/2014/main" id="{035E9EE4-4845-127A-65FA-2C913A6A6B28}"/>
              </a:ext>
            </a:extLst>
          </p:cNvPr>
          <p:cNvGraphicFramePr>
            <a:graphicFrameLocks noGrp="1"/>
          </p:cNvGraphicFramePr>
          <p:nvPr>
            <p:extLst>
              <p:ext uri="{D42A27DB-BD31-4B8C-83A1-F6EECF244321}">
                <p14:modId xmlns:p14="http://schemas.microsoft.com/office/powerpoint/2010/main" val="2246524846"/>
              </p:ext>
            </p:extLst>
          </p:nvPr>
        </p:nvGraphicFramePr>
        <p:xfrm>
          <a:off x="4809022" y="952981"/>
          <a:ext cx="2513774" cy="1645920"/>
        </p:xfrm>
        <a:graphic>
          <a:graphicData uri="http://schemas.openxmlformats.org/drawingml/2006/table">
            <a:tbl>
              <a:tblPr firstRow="1" bandRow="1">
                <a:tableStyleId>{5940675A-B579-460E-94D1-54222C63F5DA}</a:tableStyleId>
              </a:tblPr>
              <a:tblGrid>
                <a:gridCol w="2513774">
                  <a:extLst>
                    <a:ext uri="{9D8B030D-6E8A-4147-A177-3AD203B41FA5}">
                      <a16:colId xmlns:a16="http://schemas.microsoft.com/office/drawing/2014/main" val="2178331882"/>
                    </a:ext>
                  </a:extLst>
                </a:gridCol>
              </a:tblGrid>
              <a:tr h="184980">
                <a:tc>
                  <a:txBody>
                    <a:bodyPr/>
                    <a:lstStyle/>
                    <a:p>
                      <a:pPr lvl="0" algn="ctr">
                        <a:buNone/>
                      </a:pPr>
                      <a:r>
                        <a:rPr lang="en-US" sz="1200" b="0" i="0" u="none" strike="noStrike" noProof="0" dirty="0" err="1">
                          <a:solidFill>
                            <a:srgbClr val="000000"/>
                          </a:solidFill>
                          <a:latin typeface="Courier New"/>
                        </a:rPr>
                        <a:t>bnez</a:t>
                      </a:r>
                      <a:r>
                        <a:rPr lang="en-US" sz="1200" b="0" i="0" u="none" strike="noStrike" noProof="0" dirty="0">
                          <a:solidFill>
                            <a:srgbClr val="000000"/>
                          </a:solidFill>
                          <a:latin typeface="Courier New"/>
                        </a:rPr>
                        <a:t> t0, loop</a:t>
                      </a:r>
                      <a:endParaRPr lang="en-US" dirty="0"/>
                    </a:p>
                  </a:txBody>
                  <a:tcPr/>
                </a:tc>
                <a:extLst>
                  <a:ext uri="{0D108BD9-81ED-4DB2-BD59-A6C34878D82A}">
                    <a16:rowId xmlns:a16="http://schemas.microsoft.com/office/drawing/2014/main" val="49523531"/>
                  </a:ext>
                </a:extLst>
              </a:tr>
              <a:tr h="184980">
                <a:tc>
                  <a:txBody>
                    <a:bodyPr/>
                    <a:lstStyle/>
                    <a:p>
                      <a:pPr lvl="0" algn="ctr">
                        <a:buNone/>
                      </a:pPr>
                      <a:r>
                        <a:rPr lang="en-US" sz="1200" b="0" i="0" u="none" strike="noStrike" noProof="0" dirty="0" err="1">
                          <a:solidFill>
                            <a:srgbClr val="000000"/>
                          </a:solidFill>
                          <a:latin typeface="Courier New"/>
                        </a:rPr>
                        <a:t>addi</a:t>
                      </a:r>
                      <a:r>
                        <a:rPr lang="en-US" sz="1200" b="0" i="0" u="none" strike="noStrike" noProof="0" dirty="0">
                          <a:solidFill>
                            <a:srgbClr val="000000"/>
                          </a:solidFill>
                          <a:latin typeface="Courier New"/>
                        </a:rPr>
                        <a:t> t0, t0, -4</a:t>
                      </a:r>
                      <a:endParaRPr lang="en-US" dirty="0"/>
                    </a:p>
                  </a:txBody>
                  <a:tcPr/>
                </a:tc>
                <a:extLst>
                  <a:ext uri="{0D108BD9-81ED-4DB2-BD59-A6C34878D82A}">
                    <a16:rowId xmlns:a16="http://schemas.microsoft.com/office/drawing/2014/main" val="1455548914"/>
                  </a:ext>
                </a:extLst>
              </a:tr>
              <a:tr h="184980">
                <a:tc>
                  <a:txBody>
                    <a:bodyPr/>
                    <a:lstStyle/>
                    <a:p>
                      <a:pPr lvl="0" algn="ctr">
                        <a:buNone/>
                      </a:pPr>
                      <a:r>
                        <a:rPr lang="en-US" sz="1200" b="0" i="0" u="none" strike="noStrike" noProof="0" dirty="0" err="1">
                          <a:solidFill>
                            <a:srgbClr val="000000"/>
                          </a:solidFill>
                          <a:latin typeface="Courier New"/>
                        </a:rPr>
                        <a:t>fsw</a:t>
                      </a:r>
                      <a:r>
                        <a:rPr lang="en-US" sz="1200" b="0" i="0" u="none" strike="noStrike" noProof="0" dirty="0">
                          <a:solidFill>
                            <a:srgbClr val="000000"/>
                          </a:solidFill>
                          <a:latin typeface="Courier New"/>
                        </a:rPr>
                        <a:t> f2, -4(t0)</a:t>
                      </a:r>
                      <a:endParaRPr lang="en-US" dirty="0"/>
                    </a:p>
                  </a:txBody>
                  <a:tcPr/>
                </a:tc>
                <a:extLst>
                  <a:ext uri="{0D108BD9-81ED-4DB2-BD59-A6C34878D82A}">
                    <a16:rowId xmlns:a16="http://schemas.microsoft.com/office/drawing/2014/main" val="1422571421"/>
                  </a:ext>
                </a:extLst>
              </a:tr>
              <a:tr h="184980">
                <a:tc>
                  <a:txBody>
                    <a:bodyPr/>
                    <a:lstStyle/>
                    <a:p>
                      <a:pPr lvl="0" algn="ctr">
                        <a:buNone/>
                      </a:pPr>
                      <a:r>
                        <a:rPr lang="en-US" sz="1200" b="0" i="0" u="none" strike="noStrike" noProof="0" dirty="0" err="1">
                          <a:solidFill>
                            <a:srgbClr val="000000"/>
                          </a:solidFill>
                          <a:latin typeface="Courier New"/>
                        </a:rPr>
                        <a:t>fmul.s</a:t>
                      </a:r>
                      <a:r>
                        <a:rPr lang="en-US" sz="1200" b="0" i="0" u="none" strike="noStrike" noProof="0" dirty="0">
                          <a:solidFill>
                            <a:srgbClr val="000000"/>
                          </a:solidFill>
                          <a:latin typeface="Courier New"/>
                        </a:rPr>
                        <a:t> f2, f1, f0</a:t>
                      </a:r>
                      <a:endParaRPr lang="en-US" dirty="0"/>
                    </a:p>
                  </a:txBody>
                  <a:tcPr/>
                </a:tc>
                <a:extLst>
                  <a:ext uri="{0D108BD9-81ED-4DB2-BD59-A6C34878D82A}">
                    <a16:rowId xmlns:a16="http://schemas.microsoft.com/office/drawing/2014/main" val="2533791750"/>
                  </a:ext>
                </a:extLst>
              </a:tr>
              <a:tr h="184980">
                <a:tc>
                  <a:txBody>
                    <a:bodyPr/>
                    <a:lstStyle/>
                    <a:p>
                      <a:pPr lvl="0" algn="ctr">
                        <a:buNone/>
                      </a:pPr>
                      <a:r>
                        <a:rPr lang="en-US" sz="1200" b="0" i="0" u="none" strike="noStrike" noProof="0" dirty="0" err="1">
                          <a:solidFill>
                            <a:srgbClr val="000000"/>
                          </a:solidFill>
                          <a:latin typeface="Courier New"/>
                        </a:rPr>
                        <a:t>flw</a:t>
                      </a:r>
                      <a:r>
                        <a:rPr lang="en-US" sz="1200" b="0" i="0" u="none" strike="noStrike" noProof="0" dirty="0">
                          <a:solidFill>
                            <a:srgbClr val="000000"/>
                          </a:solidFill>
                          <a:latin typeface="Courier New"/>
                        </a:rPr>
                        <a:t> f1, -4(t0)</a:t>
                      </a:r>
                      <a:endParaRPr lang="en-US" dirty="0"/>
                    </a:p>
                  </a:txBody>
                  <a:tcPr/>
                </a:tc>
                <a:extLst>
                  <a:ext uri="{0D108BD9-81ED-4DB2-BD59-A6C34878D82A}">
                    <a16:rowId xmlns:a16="http://schemas.microsoft.com/office/drawing/2014/main" val="258681845"/>
                  </a:ext>
                </a:extLst>
              </a:tr>
              <a:tr h="184980">
                <a:tc>
                  <a:txBody>
                    <a:bodyPr/>
                    <a:lstStyle/>
                    <a:p>
                      <a:pPr lvl="0" algn="ctr">
                        <a:buNone/>
                      </a:pPr>
                      <a:r>
                        <a:rPr lang="en-US" sz="1200" b="0" i="0" u="none" strike="noStrike" noProof="0" dirty="0" err="1">
                          <a:solidFill>
                            <a:srgbClr val="000000"/>
                          </a:solidFill>
                          <a:latin typeface="Courier New"/>
                        </a:rPr>
                        <a:t>bnez</a:t>
                      </a:r>
                      <a:r>
                        <a:rPr lang="en-US" sz="1200" b="0" i="0" u="none" strike="noStrike" noProof="0" dirty="0">
                          <a:solidFill>
                            <a:srgbClr val="000000"/>
                          </a:solidFill>
                          <a:latin typeface="Courier New"/>
                        </a:rPr>
                        <a:t> t0, loop</a:t>
                      </a:r>
                      <a:endParaRPr lang="en-US" dirty="0"/>
                    </a:p>
                  </a:txBody>
                  <a:tcPr/>
                </a:tc>
                <a:extLst>
                  <a:ext uri="{0D108BD9-81ED-4DB2-BD59-A6C34878D82A}">
                    <a16:rowId xmlns:a16="http://schemas.microsoft.com/office/drawing/2014/main" val="3403941772"/>
                  </a:ext>
                </a:extLst>
              </a:tr>
            </a:tbl>
          </a:graphicData>
        </a:graphic>
      </p:graphicFrame>
      <p:graphicFrame>
        <p:nvGraphicFramePr>
          <p:cNvPr id="18" name="Table 17">
            <a:extLst>
              <a:ext uri="{FF2B5EF4-FFF2-40B4-BE49-F238E27FC236}">
                <a16:creationId xmlns:a16="http://schemas.microsoft.com/office/drawing/2014/main" id="{32705FFF-D429-80B5-6E0F-4F4FFA9FFC48}"/>
              </a:ext>
            </a:extLst>
          </p:cNvPr>
          <p:cNvGraphicFramePr>
            <a:graphicFrameLocks noGrp="1"/>
          </p:cNvGraphicFramePr>
          <p:nvPr>
            <p:extLst>
              <p:ext uri="{D42A27DB-BD31-4B8C-83A1-F6EECF244321}">
                <p14:modId xmlns:p14="http://schemas.microsoft.com/office/powerpoint/2010/main" val="2154998623"/>
              </p:ext>
            </p:extLst>
          </p:nvPr>
        </p:nvGraphicFramePr>
        <p:xfrm>
          <a:off x="8389263" y="471717"/>
          <a:ext cx="2506574" cy="1645920"/>
        </p:xfrm>
        <a:graphic>
          <a:graphicData uri="http://schemas.openxmlformats.org/drawingml/2006/table">
            <a:tbl>
              <a:tblPr firstRow="1" bandRow="1">
                <a:tableStyleId>{5940675A-B579-460E-94D1-54222C63F5DA}</a:tableStyleId>
              </a:tblPr>
              <a:tblGrid>
                <a:gridCol w="350919">
                  <a:extLst>
                    <a:ext uri="{9D8B030D-6E8A-4147-A177-3AD203B41FA5}">
                      <a16:colId xmlns:a16="http://schemas.microsoft.com/office/drawing/2014/main" val="2178331882"/>
                    </a:ext>
                  </a:extLst>
                </a:gridCol>
                <a:gridCol w="631657">
                  <a:extLst>
                    <a:ext uri="{9D8B030D-6E8A-4147-A177-3AD203B41FA5}">
                      <a16:colId xmlns:a16="http://schemas.microsoft.com/office/drawing/2014/main" val="1914369625"/>
                    </a:ext>
                  </a:extLst>
                </a:gridCol>
                <a:gridCol w="761999">
                  <a:extLst>
                    <a:ext uri="{9D8B030D-6E8A-4147-A177-3AD203B41FA5}">
                      <a16:colId xmlns:a16="http://schemas.microsoft.com/office/drawing/2014/main" val="3526426838"/>
                    </a:ext>
                  </a:extLst>
                </a:gridCol>
                <a:gridCol w="761999">
                  <a:extLst>
                    <a:ext uri="{9D8B030D-6E8A-4147-A177-3AD203B41FA5}">
                      <a16:colId xmlns:a16="http://schemas.microsoft.com/office/drawing/2014/main" val="187629775"/>
                    </a:ext>
                  </a:extLst>
                </a:gridCol>
              </a:tblGrid>
              <a:tr h="184980">
                <a:tc>
                  <a:txBody>
                    <a:bodyPr/>
                    <a:lstStyle/>
                    <a:p>
                      <a:pPr algn="ctr"/>
                      <a:r>
                        <a:rPr lang="en-US" sz="1200" dirty="0">
                          <a:latin typeface="Courier New"/>
                        </a:rPr>
                        <a:t>1</a:t>
                      </a:r>
                      <a:endParaRPr lang="en-US" sz="1200" dirty="0" err="1">
                        <a:latin typeface="Courier New"/>
                      </a:endParaRPr>
                    </a:p>
                  </a:txBody>
                  <a:tcPr/>
                </a:tc>
                <a:tc>
                  <a:txBody>
                    <a:bodyPr/>
                    <a:lstStyle/>
                    <a:p>
                      <a:pPr lvl="0" algn="ctr">
                        <a:buNone/>
                      </a:pPr>
                      <a:r>
                        <a:rPr lang="en-US" sz="1200" dirty="0">
                          <a:latin typeface="Courier New"/>
                        </a:rPr>
                        <a:t>FMUL</a:t>
                      </a:r>
                      <a:endParaRPr lang="en-US" dirty="0"/>
                    </a:p>
                  </a:txBody>
                  <a:tcPr/>
                </a:tc>
                <a:tc>
                  <a:txBody>
                    <a:bodyPr/>
                    <a:lstStyle/>
                    <a:p>
                      <a:pPr lvl="0" algn="ctr">
                        <a:buNone/>
                      </a:pPr>
                      <a:r>
                        <a:rPr lang="en-US" sz="1200" dirty="0">
                          <a:latin typeface="Courier New"/>
                        </a:rPr>
                        <a:t>F2</a:t>
                      </a:r>
                    </a:p>
                  </a:txBody>
                  <a:tcPr/>
                </a:tc>
                <a:tc>
                  <a:txBody>
                    <a:bodyPr/>
                    <a:lstStyle/>
                    <a:p>
                      <a:pPr lvl="0" algn="ctr">
                        <a:buNone/>
                      </a:pPr>
                      <a:endParaRPr lang="en-US" sz="1200" dirty="0">
                        <a:latin typeface="Courier New"/>
                      </a:endParaRPr>
                    </a:p>
                  </a:txBody>
                  <a:tcPr/>
                </a:tc>
                <a:extLst>
                  <a:ext uri="{0D108BD9-81ED-4DB2-BD59-A6C34878D82A}">
                    <a16:rowId xmlns:a16="http://schemas.microsoft.com/office/drawing/2014/main" val="49523531"/>
                  </a:ext>
                </a:extLst>
              </a:tr>
              <a:tr h="184980">
                <a:tc>
                  <a:txBody>
                    <a:bodyPr/>
                    <a:lstStyle/>
                    <a:p>
                      <a:pPr algn="ctr"/>
                      <a:r>
                        <a:rPr lang="en-US" sz="1200" dirty="0">
                          <a:latin typeface="Courier New"/>
                        </a:rPr>
                        <a:t>2</a:t>
                      </a:r>
                      <a:endParaRPr lang="en-US" sz="1200" dirty="0" err="1">
                        <a:latin typeface="Courier New"/>
                      </a:endParaRPr>
                    </a:p>
                  </a:txBody>
                  <a:tcPr/>
                </a:tc>
                <a:tc>
                  <a:txBody>
                    <a:bodyPr/>
                    <a:lstStyle/>
                    <a:p>
                      <a:pPr lvl="0" algn="ctr">
                        <a:buNone/>
                      </a:pPr>
                      <a:r>
                        <a:rPr lang="en-US" sz="1200" dirty="0">
                          <a:latin typeface="Courier New"/>
                        </a:rPr>
                        <a:t>FSW</a:t>
                      </a:r>
                    </a:p>
                  </a:txBody>
                  <a:tcPr/>
                </a:tc>
                <a:tc>
                  <a:txBody>
                    <a:bodyPr/>
                    <a:lstStyle/>
                    <a:p>
                      <a:pPr lvl="0" algn="ctr">
                        <a:buNone/>
                      </a:pPr>
                      <a:r>
                        <a:rPr lang="en-US" sz="1200" b="0" i="0" u="none" strike="noStrike" noProof="0" dirty="0">
                          <a:solidFill>
                            <a:srgbClr val="000000"/>
                          </a:solidFill>
                          <a:latin typeface="Courier New"/>
                        </a:rPr>
                        <a:t>Mem[4]</a:t>
                      </a:r>
                      <a:endParaRPr lang="en-US" dirty="0"/>
                    </a:p>
                  </a:txBody>
                  <a:tcPr/>
                </a:tc>
                <a:tc>
                  <a:txBody>
                    <a:bodyPr/>
                    <a:lstStyle/>
                    <a:p>
                      <a:pPr lvl="0" algn="ctr">
                        <a:buNone/>
                      </a:pPr>
                      <a:r>
                        <a:rPr lang="en-US" sz="1000" b="0" i="0" u="none" strike="noStrike" noProof="0" dirty="0">
                          <a:solidFill>
                            <a:srgbClr val="000000"/>
                          </a:solidFill>
                          <a:latin typeface="Courier New"/>
                        </a:rPr>
                        <a:t>F2/ROB1</a:t>
                      </a:r>
                      <a:endParaRPr lang="en-US" sz="1200" dirty="0">
                        <a:latin typeface="Courier New"/>
                      </a:endParaRPr>
                    </a:p>
                  </a:txBody>
                  <a:tcPr/>
                </a:tc>
                <a:extLst>
                  <a:ext uri="{0D108BD9-81ED-4DB2-BD59-A6C34878D82A}">
                    <a16:rowId xmlns:a16="http://schemas.microsoft.com/office/drawing/2014/main" val="1455548914"/>
                  </a:ext>
                </a:extLst>
              </a:tr>
              <a:tr h="184980">
                <a:tc>
                  <a:txBody>
                    <a:bodyPr/>
                    <a:lstStyle/>
                    <a:p>
                      <a:pPr algn="ctr"/>
                      <a:r>
                        <a:rPr lang="en-US" sz="1200" dirty="0">
                          <a:latin typeface="Courier New"/>
                        </a:rPr>
                        <a:t>3</a:t>
                      </a:r>
                      <a:endParaRPr lang="en-US" sz="1200" dirty="0" err="1">
                        <a:latin typeface="Courier New"/>
                      </a:endParaRPr>
                    </a:p>
                  </a:txBody>
                  <a:tcPr/>
                </a:tc>
                <a:tc>
                  <a:txBody>
                    <a:bodyPr/>
                    <a:lstStyle/>
                    <a:p>
                      <a:pPr lvl="0" algn="ctr">
                        <a:buNone/>
                      </a:pPr>
                      <a:r>
                        <a:rPr lang="en-US" sz="1200" dirty="0">
                          <a:latin typeface="Courier New"/>
                        </a:rPr>
                        <a:t>ADDI</a:t>
                      </a:r>
                    </a:p>
                  </a:txBody>
                  <a:tcPr/>
                </a:tc>
                <a:tc>
                  <a:txBody>
                    <a:bodyPr/>
                    <a:lstStyle/>
                    <a:p>
                      <a:pPr lvl="0" algn="ctr">
                        <a:buNone/>
                      </a:pPr>
                      <a:r>
                        <a:rPr lang="en-US" sz="1000" dirty="0">
                          <a:latin typeface="Courier New"/>
                        </a:rPr>
                        <a:t>T0</a:t>
                      </a:r>
                    </a:p>
                  </a:txBody>
                  <a:tcPr/>
                </a:tc>
                <a:tc>
                  <a:txBody>
                    <a:bodyPr/>
                    <a:lstStyle/>
                    <a:p>
                      <a:pPr lvl="0" algn="ctr">
                        <a:buNone/>
                      </a:pPr>
                      <a:endParaRPr lang="en-US" sz="1200" b="0" i="0" u="none" strike="noStrike" noProof="0" dirty="0">
                        <a:solidFill>
                          <a:srgbClr val="000000"/>
                        </a:solidFill>
                        <a:latin typeface="Courier New"/>
                      </a:endParaRPr>
                    </a:p>
                  </a:txBody>
                  <a:tcPr/>
                </a:tc>
                <a:extLst>
                  <a:ext uri="{0D108BD9-81ED-4DB2-BD59-A6C34878D82A}">
                    <a16:rowId xmlns:a16="http://schemas.microsoft.com/office/drawing/2014/main" val="1422571421"/>
                  </a:ext>
                </a:extLst>
              </a:tr>
              <a:tr h="184980">
                <a:tc>
                  <a:txBody>
                    <a:bodyPr/>
                    <a:lstStyle/>
                    <a:p>
                      <a:pPr algn="ctr"/>
                      <a:r>
                        <a:rPr lang="en-US" sz="1200" dirty="0">
                          <a:latin typeface="Courier New"/>
                        </a:rPr>
                        <a:t>4</a:t>
                      </a:r>
                      <a:endParaRPr lang="en-US" sz="1200" dirty="0" err="1">
                        <a:latin typeface="Courier New"/>
                      </a:endParaRPr>
                    </a:p>
                  </a:txBody>
                  <a:tcPr/>
                </a:tc>
                <a:tc>
                  <a:txBody>
                    <a:bodyPr/>
                    <a:lstStyle/>
                    <a:p>
                      <a:pPr lvl="0" algn="ctr">
                        <a:buNone/>
                      </a:pPr>
                      <a:endParaRPr lang="en-US" sz="1200" dirty="0">
                        <a:latin typeface="Courier New"/>
                      </a:endParaRPr>
                    </a:p>
                  </a:txBody>
                  <a:tcPr/>
                </a:tc>
                <a:tc>
                  <a:txBody>
                    <a:bodyPr/>
                    <a:lstStyle/>
                    <a:p>
                      <a:pPr lvl="0" algn="ctr">
                        <a:buNone/>
                      </a:pPr>
                      <a:endParaRPr lang="en-US" sz="1200" dirty="0">
                        <a:latin typeface="Courier New"/>
                      </a:endParaRPr>
                    </a:p>
                  </a:txBody>
                  <a:tcPr/>
                </a:tc>
                <a:tc>
                  <a:txBody>
                    <a:bodyPr/>
                    <a:lstStyle/>
                    <a:p>
                      <a:pPr lvl="0" algn="ctr">
                        <a:buNone/>
                      </a:pPr>
                      <a:endParaRPr lang="en-US" sz="1200" dirty="0">
                        <a:latin typeface="Courier New"/>
                      </a:endParaRPr>
                    </a:p>
                  </a:txBody>
                  <a:tcPr/>
                </a:tc>
                <a:extLst>
                  <a:ext uri="{0D108BD9-81ED-4DB2-BD59-A6C34878D82A}">
                    <a16:rowId xmlns:a16="http://schemas.microsoft.com/office/drawing/2014/main" val="2533791750"/>
                  </a:ext>
                </a:extLst>
              </a:tr>
              <a:tr h="184980">
                <a:tc>
                  <a:txBody>
                    <a:bodyPr/>
                    <a:lstStyle/>
                    <a:p>
                      <a:pPr algn="ctr"/>
                      <a:r>
                        <a:rPr lang="en-US" sz="1200" dirty="0">
                          <a:latin typeface="Courier New"/>
                        </a:rPr>
                        <a:t>5</a:t>
                      </a:r>
                      <a:endParaRPr lang="en-US" sz="1200" dirty="0" err="1">
                        <a:latin typeface="Courier New"/>
                      </a:endParaRPr>
                    </a:p>
                  </a:txBody>
                  <a:tcPr/>
                </a:tc>
                <a:tc>
                  <a:txBody>
                    <a:bodyPr/>
                    <a:lstStyle/>
                    <a:p>
                      <a:pPr lvl="0" algn="ctr">
                        <a:buNone/>
                      </a:pPr>
                      <a:endParaRPr lang="en-US" sz="1200" dirty="0">
                        <a:latin typeface="Courier New"/>
                      </a:endParaRPr>
                    </a:p>
                  </a:txBody>
                  <a:tcPr/>
                </a:tc>
                <a:tc>
                  <a:txBody>
                    <a:bodyPr/>
                    <a:lstStyle/>
                    <a:p>
                      <a:pPr lvl="0" algn="ctr">
                        <a:buNone/>
                      </a:pPr>
                      <a:endParaRPr lang="en-US" sz="1200" dirty="0">
                        <a:latin typeface="Courier New"/>
                      </a:endParaRPr>
                    </a:p>
                  </a:txBody>
                  <a:tcPr/>
                </a:tc>
                <a:tc>
                  <a:txBody>
                    <a:bodyPr/>
                    <a:lstStyle/>
                    <a:p>
                      <a:pPr lvl="0" algn="ctr">
                        <a:buNone/>
                      </a:pPr>
                      <a:endParaRPr lang="en-US" sz="1200" dirty="0">
                        <a:latin typeface="Courier New"/>
                      </a:endParaRPr>
                    </a:p>
                  </a:txBody>
                  <a:tcPr/>
                </a:tc>
                <a:extLst>
                  <a:ext uri="{0D108BD9-81ED-4DB2-BD59-A6C34878D82A}">
                    <a16:rowId xmlns:a16="http://schemas.microsoft.com/office/drawing/2014/main" val="258681845"/>
                  </a:ext>
                </a:extLst>
              </a:tr>
              <a:tr h="184980">
                <a:tc>
                  <a:txBody>
                    <a:bodyPr/>
                    <a:lstStyle/>
                    <a:p>
                      <a:pPr algn="ctr"/>
                      <a:r>
                        <a:rPr lang="en-US" sz="1200" dirty="0">
                          <a:latin typeface="Courier New"/>
                        </a:rPr>
                        <a:t>0</a:t>
                      </a:r>
                      <a:endParaRPr lang="en-US" sz="1200" dirty="0" err="1">
                        <a:latin typeface="Courier New"/>
                      </a:endParaRPr>
                    </a:p>
                  </a:txBody>
                  <a:tcPr/>
                </a:tc>
                <a:tc>
                  <a:txBody>
                    <a:bodyPr/>
                    <a:lstStyle/>
                    <a:p>
                      <a:pPr lvl="0" algn="ctr">
                        <a:buNone/>
                      </a:pPr>
                      <a:endParaRPr lang="en-US" sz="1200" dirty="0">
                        <a:latin typeface="Courier New"/>
                      </a:endParaRPr>
                    </a:p>
                  </a:txBody>
                  <a:tcPr/>
                </a:tc>
                <a:tc>
                  <a:txBody>
                    <a:bodyPr/>
                    <a:lstStyle/>
                    <a:p>
                      <a:pPr lvl="0" algn="ctr">
                        <a:buNone/>
                      </a:pPr>
                      <a:endParaRPr lang="en-US" sz="1200" dirty="0">
                        <a:latin typeface="Courier New"/>
                      </a:endParaRPr>
                    </a:p>
                  </a:txBody>
                  <a:tcPr/>
                </a:tc>
                <a:tc>
                  <a:txBody>
                    <a:bodyPr/>
                    <a:lstStyle/>
                    <a:p>
                      <a:pPr lvl="0" algn="ctr">
                        <a:buNone/>
                      </a:pPr>
                      <a:endParaRPr lang="en-US" sz="1200" dirty="0">
                        <a:latin typeface="Courier New"/>
                      </a:endParaRPr>
                    </a:p>
                  </a:txBody>
                  <a:tcPr/>
                </a:tc>
                <a:extLst>
                  <a:ext uri="{0D108BD9-81ED-4DB2-BD59-A6C34878D82A}">
                    <a16:rowId xmlns:a16="http://schemas.microsoft.com/office/drawing/2014/main" val="3403941772"/>
                  </a:ext>
                </a:extLst>
              </a:tr>
            </a:tbl>
          </a:graphicData>
        </a:graphic>
      </p:graphicFrame>
      <p:graphicFrame>
        <p:nvGraphicFramePr>
          <p:cNvPr id="19" name="Table 18">
            <a:extLst>
              <a:ext uri="{FF2B5EF4-FFF2-40B4-BE49-F238E27FC236}">
                <a16:creationId xmlns:a16="http://schemas.microsoft.com/office/drawing/2014/main" id="{3192384F-591E-B87A-2336-AFF2E6DFE749}"/>
              </a:ext>
            </a:extLst>
          </p:cNvPr>
          <p:cNvGraphicFramePr>
            <a:graphicFrameLocks noGrp="1"/>
          </p:cNvGraphicFramePr>
          <p:nvPr>
            <p:extLst>
              <p:ext uri="{D42A27DB-BD31-4B8C-83A1-F6EECF244321}">
                <p14:modId xmlns:p14="http://schemas.microsoft.com/office/powerpoint/2010/main" val="2673983626"/>
              </p:ext>
            </p:extLst>
          </p:nvPr>
        </p:nvGraphicFramePr>
        <p:xfrm>
          <a:off x="10116552" y="3368842"/>
          <a:ext cx="1614226" cy="1097280"/>
        </p:xfrm>
        <a:graphic>
          <a:graphicData uri="http://schemas.openxmlformats.org/drawingml/2006/table">
            <a:tbl>
              <a:tblPr firstRow="1" bandRow="1">
                <a:tableStyleId>{5940675A-B579-460E-94D1-54222C63F5DA}</a:tableStyleId>
              </a:tblPr>
              <a:tblGrid>
                <a:gridCol w="467278">
                  <a:extLst>
                    <a:ext uri="{9D8B030D-6E8A-4147-A177-3AD203B41FA5}">
                      <a16:colId xmlns:a16="http://schemas.microsoft.com/office/drawing/2014/main" val="4141603458"/>
                    </a:ext>
                  </a:extLst>
                </a:gridCol>
                <a:gridCol w="541617">
                  <a:extLst>
                    <a:ext uri="{9D8B030D-6E8A-4147-A177-3AD203B41FA5}">
                      <a16:colId xmlns:a16="http://schemas.microsoft.com/office/drawing/2014/main" val="4160728081"/>
                    </a:ext>
                  </a:extLst>
                </a:gridCol>
                <a:gridCol w="605331">
                  <a:extLst>
                    <a:ext uri="{9D8B030D-6E8A-4147-A177-3AD203B41FA5}">
                      <a16:colId xmlns:a16="http://schemas.microsoft.com/office/drawing/2014/main" val="3408778751"/>
                    </a:ext>
                  </a:extLst>
                </a:gridCol>
              </a:tblGrid>
              <a:tr h="171790">
                <a:tc>
                  <a:txBody>
                    <a:bodyPr/>
                    <a:lstStyle/>
                    <a:p>
                      <a:pPr algn="ctr"/>
                      <a:r>
                        <a:rPr lang="en-US" sz="1200" dirty="0">
                          <a:latin typeface="Arial"/>
                        </a:rPr>
                        <a:t>F0</a:t>
                      </a:r>
                    </a:p>
                  </a:txBody>
                  <a:tcPr/>
                </a:tc>
                <a:tc>
                  <a:txBody>
                    <a:bodyPr/>
                    <a:lstStyle/>
                    <a:p>
                      <a:pPr lvl="0" algn="ctr">
                        <a:buNone/>
                      </a:pPr>
                      <a:r>
                        <a:rPr lang="en-US" sz="1200" dirty="0">
                          <a:latin typeface="Arial"/>
                        </a:rPr>
                        <a:t>10</a:t>
                      </a:r>
                    </a:p>
                  </a:txBody>
                  <a:tcPr/>
                </a:tc>
                <a:tc>
                  <a:txBody>
                    <a:bodyPr/>
                    <a:lstStyle/>
                    <a:p>
                      <a:pPr lvl="0" algn="ctr">
                        <a:buNone/>
                      </a:pPr>
                      <a:endParaRPr lang="en-US" sz="1200" dirty="0">
                        <a:latin typeface="Arial"/>
                      </a:endParaRPr>
                    </a:p>
                  </a:txBody>
                  <a:tcPr/>
                </a:tc>
                <a:extLst>
                  <a:ext uri="{0D108BD9-81ED-4DB2-BD59-A6C34878D82A}">
                    <a16:rowId xmlns:a16="http://schemas.microsoft.com/office/drawing/2014/main" val="187687787"/>
                  </a:ext>
                </a:extLst>
              </a:tr>
              <a:tr h="171790">
                <a:tc>
                  <a:txBody>
                    <a:bodyPr/>
                    <a:lstStyle/>
                    <a:p>
                      <a:pPr algn="ctr"/>
                      <a:r>
                        <a:rPr lang="en-US" sz="1200" dirty="0">
                          <a:latin typeface="Arial"/>
                        </a:rPr>
                        <a:t>F1</a:t>
                      </a:r>
                      <a:endParaRPr lang="en-US" sz="1200" dirty="0" err="1">
                        <a:latin typeface="Arial"/>
                      </a:endParaRPr>
                    </a:p>
                  </a:txBody>
                  <a:tcPr/>
                </a:tc>
                <a:tc>
                  <a:txBody>
                    <a:bodyPr/>
                    <a:lstStyle/>
                    <a:p>
                      <a:pPr lvl="0" algn="ctr">
                        <a:buNone/>
                      </a:pPr>
                      <a:r>
                        <a:rPr lang="en-US" sz="1200" dirty="0">
                          <a:latin typeface="Arial"/>
                        </a:rPr>
                        <a:t>1</a:t>
                      </a:r>
                    </a:p>
                  </a:txBody>
                  <a:tcPr/>
                </a:tc>
                <a:tc>
                  <a:txBody>
                    <a:bodyPr/>
                    <a:lstStyle/>
                    <a:p>
                      <a:pPr lvl="0" algn="ctr">
                        <a:buNone/>
                      </a:pPr>
                      <a:endParaRPr lang="en-US" sz="1200" dirty="0">
                        <a:latin typeface="Arial"/>
                      </a:endParaRPr>
                    </a:p>
                  </a:txBody>
                  <a:tcPr/>
                </a:tc>
                <a:extLst>
                  <a:ext uri="{0D108BD9-81ED-4DB2-BD59-A6C34878D82A}">
                    <a16:rowId xmlns:a16="http://schemas.microsoft.com/office/drawing/2014/main" val="1177376357"/>
                  </a:ext>
                </a:extLst>
              </a:tr>
              <a:tr h="171790">
                <a:tc>
                  <a:txBody>
                    <a:bodyPr/>
                    <a:lstStyle/>
                    <a:p>
                      <a:pPr algn="ctr"/>
                      <a:r>
                        <a:rPr lang="en-US" sz="1200" dirty="0">
                          <a:latin typeface="Arial"/>
                        </a:rPr>
                        <a:t>F2</a:t>
                      </a:r>
                      <a:endParaRPr lang="en-US" sz="1200" dirty="0" err="1">
                        <a:latin typeface="Arial"/>
                      </a:endParaRPr>
                    </a:p>
                  </a:txBody>
                  <a:tcPr/>
                </a:tc>
                <a:tc>
                  <a:txBody>
                    <a:bodyPr/>
                    <a:lstStyle/>
                    <a:p>
                      <a:pPr lvl="0" algn="ctr">
                        <a:buNone/>
                      </a:pPr>
                      <a:r>
                        <a:rPr lang="en-US" sz="1200" dirty="0">
                          <a:latin typeface="Arial"/>
                        </a:rPr>
                        <a:t>0</a:t>
                      </a:r>
                    </a:p>
                  </a:txBody>
                  <a:tcPr/>
                </a:tc>
                <a:tc>
                  <a:txBody>
                    <a:bodyPr/>
                    <a:lstStyle/>
                    <a:p>
                      <a:pPr lvl="0" algn="ctr">
                        <a:buNone/>
                      </a:pPr>
                      <a:r>
                        <a:rPr lang="en-US" sz="1200" dirty="0">
                          <a:latin typeface="Arial"/>
                        </a:rPr>
                        <a:t>ROB1</a:t>
                      </a:r>
                    </a:p>
                  </a:txBody>
                  <a:tcPr/>
                </a:tc>
                <a:extLst>
                  <a:ext uri="{0D108BD9-81ED-4DB2-BD59-A6C34878D82A}">
                    <a16:rowId xmlns:a16="http://schemas.microsoft.com/office/drawing/2014/main" val="3954083347"/>
                  </a:ext>
                </a:extLst>
              </a:tr>
              <a:tr h="171790">
                <a:tc>
                  <a:txBody>
                    <a:bodyPr/>
                    <a:lstStyle/>
                    <a:p>
                      <a:pPr algn="ctr"/>
                      <a:r>
                        <a:rPr lang="en-US" sz="1200" dirty="0">
                          <a:latin typeface="Arial"/>
                        </a:rPr>
                        <a:t>T0</a:t>
                      </a:r>
                      <a:endParaRPr lang="en-US" sz="1200" dirty="0" err="1">
                        <a:latin typeface="Arial"/>
                      </a:endParaRPr>
                    </a:p>
                  </a:txBody>
                  <a:tcPr/>
                </a:tc>
                <a:tc>
                  <a:txBody>
                    <a:bodyPr/>
                    <a:lstStyle/>
                    <a:p>
                      <a:pPr lvl="0" algn="ctr">
                        <a:buNone/>
                      </a:pPr>
                      <a:r>
                        <a:rPr lang="en-US" sz="1200" dirty="0">
                          <a:latin typeface="Arial"/>
                        </a:rPr>
                        <a:t>8</a:t>
                      </a:r>
                    </a:p>
                  </a:txBody>
                  <a:tcPr/>
                </a:tc>
                <a:tc>
                  <a:txBody>
                    <a:bodyPr/>
                    <a:lstStyle/>
                    <a:p>
                      <a:pPr lvl="0" algn="ctr">
                        <a:buNone/>
                      </a:pPr>
                      <a:r>
                        <a:rPr lang="en-US" sz="1200" dirty="0">
                          <a:latin typeface="Arial"/>
                        </a:rPr>
                        <a:t>ROB3</a:t>
                      </a:r>
                    </a:p>
                  </a:txBody>
                  <a:tcPr/>
                </a:tc>
                <a:extLst>
                  <a:ext uri="{0D108BD9-81ED-4DB2-BD59-A6C34878D82A}">
                    <a16:rowId xmlns:a16="http://schemas.microsoft.com/office/drawing/2014/main" val="566660208"/>
                  </a:ext>
                </a:extLst>
              </a:tr>
            </a:tbl>
          </a:graphicData>
        </a:graphic>
      </p:graphicFrame>
      <p:graphicFrame>
        <p:nvGraphicFramePr>
          <p:cNvPr id="20" name="Table 19">
            <a:extLst>
              <a:ext uri="{FF2B5EF4-FFF2-40B4-BE49-F238E27FC236}">
                <a16:creationId xmlns:a16="http://schemas.microsoft.com/office/drawing/2014/main" id="{9EBC7173-5597-D7DA-3FD1-FA4AE2ACAF1A}"/>
              </a:ext>
            </a:extLst>
          </p:cNvPr>
          <p:cNvGraphicFramePr>
            <a:graphicFrameLocks noGrp="1"/>
          </p:cNvGraphicFramePr>
          <p:nvPr>
            <p:extLst>
              <p:ext uri="{D42A27DB-BD31-4B8C-83A1-F6EECF244321}">
                <p14:modId xmlns:p14="http://schemas.microsoft.com/office/powerpoint/2010/main" val="3158365938"/>
              </p:ext>
            </p:extLst>
          </p:nvPr>
        </p:nvGraphicFramePr>
        <p:xfrm>
          <a:off x="6473390" y="4191481"/>
          <a:ext cx="2707104" cy="822960"/>
        </p:xfrm>
        <a:graphic>
          <a:graphicData uri="http://schemas.openxmlformats.org/drawingml/2006/table">
            <a:tbl>
              <a:tblPr firstRow="1" bandRow="1">
                <a:tableStyleId>{5940675A-B579-460E-94D1-54222C63F5DA}</a:tableStyleId>
              </a:tblPr>
              <a:tblGrid>
                <a:gridCol w="676776">
                  <a:extLst>
                    <a:ext uri="{9D8B030D-6E8A-4147-A177-3AD203B41FA5}">
                      <a16:colId xmlns:a16="http://schemas.microsoft.com/office/drawing/2014/main" val="3195577250"/>
                    </a:ext>
                  </a:extLst>
                </a:gridCol>
                <a:gridCol w="676776">
                  <a:extLst>
                    <a:ext uri="{9D8B030D-6E8A-4147-A177-3AD203B41FA5}">
                      <a16:colId xmlns:a16="http://schemas.microsoft.com/office/drawing/2014/main" val="4188564357"/>
                    </a:ext>
                  </a:extLst>
                </a:gridCol>
                <a:gridCol w="676776">
                  <a:extLst>
                    <a:ext uri="{9D8B030D-6E8A-4147-A177-3AD203B41FA5}">
                      <a16:colId xmlns:a16="http://schemas.microsoft.com/office/drawing/2014/main" val="1616240692"/>
                    </a:ext>
                  </a:extLst>
                </a:gridCol>
                <a:gridCol w="676776">
                  <a:extLst>
                    <a:ext uri="{9D8B030D-6E8A-4147-A177-3AD203B41FA5}">
                      <a16:colId xmlns:a16="http://schemas.microsoft.com/office/drawing/2014/main" val="1103167206"/>
                    </a:ext>
                  </a:extLst>
                </a:gridCol>
              </a:tblGrid>
              <a:tr h="123546">
                <a:tc>
                  <a:txBody>
                    <a:bodyPr/>
                    <a:lstStyle/>
                    <a:p>
                      <a:pPr algn="ctr"/>
                      <a:r>
                        <a:rPr lang="en-US" sz="1200" dirty="0">
                          <a:latin typeface="Arial"/>
                        </a:rPr>
                        <a:t>ADDI</a:t>
                      </a:r>
                    </a:p>
                  </a:txBody>
                  <a:tcPr/>
                </a:tc>
                <a:tc>
                  <a:txBody>
                    <a:bodyPr/>
                    <a:lstStyle/>
                    <a:p>
                      <a:pPr lvl="0" algn="ctr">
                        <a:buNone/>
                      </a:pPr>
                      <a:r>
                        <a:rPr lang="en-US" sz="1200" dirty="0">
                          <a:latin typeface="Arial"/>
                        </a:rPr>
                        <a:t>8</a:t>
                      </a:r>
                    </a:p>
                  </a:txBody>
                  <a:tcPr/>
                </a:tc>
                <a:tc>
                  <a:txBody>
                    <a:bodyPr/>
                    <a:lstStyle/>
                    <a:p>
                      <a:pPr lvl="0" algn="ctr">
                        <a:buNone/>
                      </a:pPr>
                      <a:r>
                        <a:rPr lang="en-US" sz="1200" dirty="0">
                          <a:latin typeface="Arial"/>
                        </a:rPr>
                        <a:t>-4</a:t>
                      </a:r>
                    </a:p>
                  </a:txBody>
                  <a:tcPr/>
                </a:tc>
                <a:tc>
                  <a:txBody>
                    <a:bodyPr/>
                    <a:lstStyle/>
                    <a:p>
                      <a:pPr lvl="0" algn="ctr">
                        <a:buNone/>
                      </a:pPr>
                      <a:r>
                        <a:rPr lang="en-US" sz="1200" dirty="0">
                          <a:latin typeface="Arial"/>
                        </a:rPr>
                        <a:t>ROB3</a:t>
                      </a:r>
                    </a:p>
                  </a:txBody>
                  <a:tcPr/>
                </a:tc>
                <a:extLst>
                  <a:ext uri="{0D108BD9-81ED-4DB2-BD59-A6C34878D82A}">
                    <a16:rowId xmlns:a16="http://schemas.microsoft.com/office/drawing/2014/main" val="3558929166"/>
                  </a:ext>
                </a:extLst>
              </a:tr>
              <a:tr h="123546">
                <a:tc>
                  <a:txBody>
                    <a:bodyPr/>
                    <a:lstStyle/>
                    <a:p>
                      <a:pPr algn="ctr"/>
                      <a:endParaRPr lang="en-US" sz="1200" dirty="0" err="1">
                        <a:latin typeface="Arial"/>
                      </a:endParaRPr>
                    </a:p>
                  </a:txBody>
                  <a:tcPr/>
                </a:tc>
                <a:tc>
                  <a:txBody>
                    <a:bodyPr/>
                    <a:lstStyle/>
                    <a:p>
                      <a:pPr lvl="0" algn="ctr">
                        <a:buNone/>
                      </a:pPr>
                      <a:endParaRPr lang="en-US" sz="1200" dirty="0">
                        <a:latin typeface="Arial"/>
                      </a:endParaRPr>
                    </a:p>
                  </a:txBody>
                  <a:tcPr/>
                </a:tc>
                <a:tc>
                  <a:txBody>
                    <a:bodyPr/>
                    <a:lstStyle/>
                    <a:p>
                      <a:pPr lvl="0" algn="ctr">
                        <a:buNone/>
                      </a:pPr>
                      <a:endParaRPr lang="en-US" sz="1200" dirty="0">
                        <a:latin typeface="Arial"/>
                      </a:endParaRPr>
                    </a:p>
                  </a:txBody>
                  <a:tcPr/>
                </a:tc>
                <a:tc>
                  <a:txBody>
                    <a:bodyPr/>
                    <a:lstStyle/>
                    <a:p>
                      <a:pPr lvl="0" algn="ctr">
                        <a:buNone/>
                      </a:pPr>
                      <a:endParaRPr lang="en-US" sz="1200" dirty="0">
                        <a:latin typeface="Arial"/>
                      </a:endParaRPr>
                    </a:p>
                  </a:txBody>
                  <a:tcPr/>
                </a:tc>
                <a:extLst>
                  <a:ext uri="{0D108BD9-81ED-4DB2-BD59-A6C34878D82A}">
                    <a16:rowId xmlns:a16="http://schemas.microsoft.com/office/drawing/2014/main" val="2748695123"/>
                  </a:ext>
                </a:extLst>
              </a:tr>
              <a:tr h="123546">
                <a:tc>
                  <a:txBody>
                    <a:bodyPr/>
                    <a:lstStyle/>
                    <a:p>
                      <a:pPr algn="ctr"/>
                      <a:endParaRPr lang="en-US" sz="1200" dirty="0" err="1">
                        <a:latin typeface="Arial"/>
                      </a:endParaRPr>
                    </a:p>
                  </a:txBody>
                  <a:tcPr/>
                </a:tc>
                <a:tc>
                  <a:txBody>
                    <a:bodyPr/>
                    <a:lstStyle/>
                    <a:p>
                      <a:pPr lvl="0" algn="ctr">
                        <a:buNone/>
                      </a:pPr>
                      <a:endParaRPr lang="en-US" sz="1200" dirty="0">
                        <a:latin typeface="Arial"/>
                      </a:endParaRPr>
                    </a:p>
                  </a:txBody>
                  <a:tcPr/>
                </a:tc>
                <a:tc>
                  <a:txBody>
                    <a:bodyPr/>
                    <a:lstStyle/>
                    <a:p>
                      <a:pPr lvl="0" algn="ctr">
                        <a:buNone/>
                      </a:pPr>
                      <a:endParaRPr lang="en-US" sz="1200" dirty="0">
                        <a:latin typeface="Arial"/>
                      </a:endParaRPr>
                    </a:p>
                  </a:txBody>
                  <a:tcPr/>
                </a:tc>
                <a:tc>
                  <a:txBody>
                    <a:bodyPr/>
                    <a:lstStyle/>
                    <a:p>
                      <a:pPr lvl="0" algn="ctr">
                        <a:buNone/>
                      </a:pPr>
                      <a:endParaRPr lang="en-US" sz="1200" dirty="0">
                        <a:latin typeface="Arial"/>
                      </a:endParaRPr>
                    </a:p>
                  </a:txBody>
                  <a:tcPr/>
                </a:tc>
                <a:extLst>
                  <a:ext uri="{0D108BD9-81ED-4DB2-BD59-A6C34878D82A}">
                    <a16:rowId xmlns:a16="http://schemas.microsoft.com/office/drawing/2014/main" val="2981881640"/>
                  </a:ext>
                </a:extLst>
              </a:tr>
            </a:tbl>
          </a:graphicData>
        </a:graphic>
      </p:graphicFrame>
      <p:sp>
        <p:nvSpPr>
          <p:cNvPr id="21" name="TextBox 20">
            <a:extLst>
              <a:ext uri="{FF2B5EF4-FFF2-40B4-BE49-F238E27FC236}">
                <a16:creationId xmlns:a16="http://schemas.microsoft.com/office/drawing/2014/main" id="{57ED994F-B260-0C57-4E97-A2BA486D3F41}"/>
              </a:ext>
            </a:extLst>
          </p:cNvPr>
          <p:cNvSpPr txBox="1"/>
          <p:nvPr/>
        </p:nvSpPr>
        <p:spPr>
          <a:xfrm>
            <a:off x="3196461" y="5567504"/>
            <a:ext cx="2511845" cy="369332"/>
          </a:xfrm>
          <a:prstGeom prst="rect">
            <a:avLst/>
          </a:prstGeom>
          <a:noFill/>
          <a:ln w="12700">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t>FP ALU</a:t>
            </a:r>
          </a:p>
        </p:txBody>
      </p:sp>
      <p:sp>
        <p:nvSpPr>
          <p:cNvPr id="22" name="TextBox 21">
            <a:extLst>
              <a:ext uri="{FF2B5EF4-FFF2-40B4-BE49-F238E27FC236}">
                <a16:creationId xmlns:a16="http://schemas.microsoft.com/office/drawing/2014/main" id="{09916FFB-DF6A-6DA8-81C0-B66584429A7F}"/>
              </a:ext>
            </a:extLst>
          </p:cNvPr>
          <p:cNvSpPr txBox="1"/>
          <p:nvPr/>
        </p:nvSpPr>
        <p:spPr>
          <a:xfrm>
            <a:off x="6615434" y="5567504"/>
            <a:ext cx="2511845" cy="369332"/>
          </a:xfrm>
          <a:prstGeom prst="rect">
            <a:avLst/>
          </a:prstGeom>
          <a:noFill/>
          <a:ln w="12700">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t>Int ALU</a:t>
            </a:r>
          </a:p>
        </p:txBody>
      </p:sp>
      <p:sp>
        <p:nvSpPr>
          <p:cNvPr id="23" name="TextBox 22">
            <a:extLst>
              <a:ext uri="{FF2B5EF4-FFF2-40B4-BE49-F238E27FC236}">
                <a16:creationId xmlns:a16="http://schemas.microsoft.com/office/drawing/2014/main" id="{9483D8B9-D1CA-4385-3A89-C7778231AB86}"/>
              </a:ext>
            </a:extLst>
          </p:cNvPr>
          <p:cNvSpPr txBox="1"/>
          <p:nvPr/>
        </p:nvSpPr>
        <p:spPr>
          <a:xfrm>
            <a:off x="870355" y="5627662"/>
            <a:ext cx="1599451" cy="369332"/>
          </a:xfrm>
          <a:prstGeom prst="rect">
            <a:avLst/>
          </a:prstGeom>
          <a:noFill/>
          <a:ln w="12700">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t>Memory Unit</a:t>
            </a:r>
          </a:p>
        </p:txBody>
      </p:sp>
      <p:cxnSp>
        <p:nvCxnSpPr>
          <p:cNvPr id="27" name="Straight Arrow Connector 26">
            <a:extLst>
              <a:ext uri="{FF2B5EF4-FFF2-40B4-BE49-F238E27FC236}">
                <a16:creationId xmlns:a16="http://schemas.microsoft.com/office/drawing/2014/main" id="{66AC19A6-4303-C1F9-F447-8185B855595C}"/>
              </a:ext>
            </a:extLst>
          </p:cNvPr>
          <p:cNvCxnSpPr/>
          <p:nvPr/>
        </p:nvCxnSpPr>
        <p:spPr>
          <a:xfrm flipV="1">
            <a:off x="5138829" y="2588383"/>
            <a:ext cx="2005" cy="790073"/>
          </a:xfrm>
          <a:prstGeom prst="straightConnector1">
            <a:avLst/>
          </a:prstGeom>
          <a:ln w="28575"/>
        </p:spPr>
        <p:style>
          <a:lnRef idx="1">
            <a:schemeClr val="dk1"/>
          </a:lnRef>
          <a:fillRef idx="0">
            <a:schemeClr val="dk1"/>
          </a:fillRef>
          <a:effectRef idx="0">
            <a:schemeClr val="dk1"/>
          </a:effectRef>
          <a:fontRef idx="minor">
            <a:schemeClr val="tx1"/>
          </a:fontRef>
        </p:style>
      </p:cxnSp>
      <p:cxnSp>
        <p:nvCxnSpPr>
          <p:cNvPr id="28" name="Straight Arrow Connector 27">
            <a:extLst>
              <a:ext uri="{FF2B5EF4-FFF2-40B4-BE49-F238E27FC236}">
                <a16:creationId xmlns:a16="http://schemas.microsoft.com/office/drawing/2014/main" id="{80661092-8BA3-6CFA-6CF4-50FB9C960E83}"/>
              </a:ext>
            </a:extLst>
          </p:cNvPr>
          <p:cNvCxnSpPr/>
          <p:nvPr/>
        </p:nvCxnSpPr>
        <p:spPr>
          <a:xfrm flipH="1">
            <a:off x="1805896" y="3370533"/>
            <a:ext cx="3334945" cy="10341"/>
          </a:xfrm>
          <a:prstGeom prst="straightConnector1">
            <a:avLst/>
          </a:prstGeom>
          <a:ln w="28575"/>
        </p:spPr>
        <p:style>
          <a:lnRef idx="1">
            <a:schemeClr val="dk1"/>
          </a:lnRef>
          <a:fillRef idx="0">
            <a:schemeClr val="dk1"/>
          </a:fillRef>
          <a:effectRef idx="0">
            <a:schemeClr val="dk1"/>
          </a:effectRef>
          <a:fontRef idx="minor">
            <a:schemeClr val="tx1"/>
          </a:fontRef>
        </p:style>
      </p:cxnSp>
      <p:cxnSp>
        <p:nvCxnSpPr>
          <p:cNvPr id="29" name="Straight Arrow Connector 28">
            <a:extLst>
              <a:ext uri="{FF2B5EF4-FFF2-40B4-BE49-F238E27FC236}">
                <a16:creationId xmlns:a16="http://schemas.microsoft.com/office/drawing/2014/main" id="{29161BCD-C5CB-07FF-0CB1-B6E863ECB863}"/>
              </a:ext>
            </a:extLst>
          </p:cNvPr>
          <p:cNvCxnSpPr/>
          <p:nvPr/>
        </p:nvCxnSpPr>
        <p:spPr>
          <a:xfrm>
            <a:off x="1813918" y="3379714"/>
            <a:ext cx="10026" cy="46121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30" name="Straight Arrow Connector 29">
            <a:extLst>
              <a:ext uri="{FF2B5EF4-FFF2-40B4-BE49-F238E27FC236}">
                <a16:creationId xmlns:a16="http://schemas.microsoft.com/office/drawing/2014/main" id="{C32782B2-B326-D732-A0E9-0C57490C39BC}"/>
              </a:ext>
            </a:extLst>
          </p:cNvPr>
          <p:cNvCxnSpPr>
            <a:cxnSpLocks/>
          </p:cNvCxnSpPr>
          <p:nvPr/>
        </p:nvCxnSpPr>
        <p:spPr>
          <a:xfrm>
            <a:off x="5384131" y="2596816"/>
            <a:ext cx="10026" cy="1243262"/>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31" name="Straight Arrow Connector 30">
            <a:extLst>
              <a:ext uri="{FF2B5EF4-FFF2-40B4-BE49-F238E27FC236}">
                <a16:creationId xmlns:a16="http://schemas.microsoft.com/office/drawing/2014/main" id="{EEEB4B53-EC4A-E1D5-0B76-215C8672AED8}"/>
              </a:ext>
            </a:extLst>
          </p:cNvPr>
          <p:cNvCxnSpPr>
            <a:cxnSpLocks/>
          </p:cNvCxnSpPr>
          <p:nvPr/>
        </p:nvCxnSpPr>
        <p:spPr>
          <a:xfrm>
            <a:off x="6607341" y="2576763"/>
            <a:ext cx="10026" cy="1243262"/>
          </a:xfrm>
          <a:prstGeom prst="straightConnector1">
            <a:avLst/>
          </a:prstGeom>
          <a:ln w="28575">
            <a:solidFill>
              <a:srgbClr val="C00000"/>
            </a:solidFill>
            <a:tailEnd type="triangle"/>
          </a:ln>
        </p:spPr>
        <p:style>
          <a:lnRef idx="1">
            <a:schemeClr val="dk1"/>
          </a:lnRef>
          <a:fillRef idx="0">
            <a:schemeClr val="dk1"/>
          </a:fillRef>
          <a:effectRef idx="0">
            <a:schemeClr val="dk1"/>
          </a:effectRef>
          <a:fontRef idx="minor">
            <a:schemeClr val="tx1"/>
          </a:fontRef>
        </p:style>
      </p:cxnSp>
      <p:cxnSp>
        <p:nvCxnSpPr>
          <p:cNvPr id="34" name="Straight Arrow Connector 33">
            <a:extLst>
              <a:ext uri="{FF2B5EF4-FFF2-40B4-BE49-F238E27FC236}">
                <a16:creationId xmlns:a16="http://schemas.microsoft.com/office/drawing/2014/main" id="{5C339AEB-CED2-8555-EBD8-3B130CAD5D58}"/>
              </a:ext>
            </a:extLst>
          </p:cNvPr>
          <p:cNvCxnSpPr/>
          <p:nvPr/>
        </p:nvCxnSpPr>
        <p:spPr>
          <a:xfrm>
            <a:off x="5674895" y="3168315"/>
            <a:ext cx="4411578" cy="10026"/>
          </a:xfrm>
          <a:prstGeom prst="straightConnector1">
            <a:avLst/>
          </a:prstGeom>
          <a:ln w="28575">
            <a:solidFill>
              <a:srgbClr val="C00000"/>
            </a:solidFill>
          </a:ln>
        </p:spPr>
        <p:style>
          <a:lnRef idx="1">
            <a:schemeClr val="dk1"/>
          </a:lnRef>
          <a:fillRef idx="0">
            <a:schemeClr val="dk1"/>
          </a:fillRef>
          <a:effectRef idx="0">
            <a:schemeClr val="dk1"/>
          </a:effectRef>
          <a:fontRef idx="minor">
            <a:schemeClr val="tx1"/>
          </a:fontRef>
        </p:style>
      </p:cxnSp>
      <p:cxnSp>
        <p:nvCxnSpPr>
          <p:cNvPr id="35" name="Straight Arrow Connector 34">
            <a:extLst>
              <a:ext uri="{FF2B5EF4-FFF2-40B4-BE49-F238E27FC236}">
                <a16:creationId xmlns:a16="http://schemas.microsoft.com/office/drawing/2014/main" id="{588AC9F8-6047-FC06-47D8-FED21CE5ADDF}"/>
              </a:ext>
            </a:extLst>
          </p:cNvPr>
          <p:cNvCxnSpPr>
            <a:cxnSpLocks/>
          </p:cNvCxnSpPr>
          <p:nvPr/>
        </p:nvCxnSpPr>
        <p:spPr>
          <a:xfrm>
            <a:off x="5684919" y="3168316"/>
            <a:ext cx="10026" cy="641683"/>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36" name="Straight Arrow Connector 35">
            <a:extLst>
              <a:ext uri="{FF2B5EF4-FFF2-40B4-BE49-F238E27FC236}">
                <a16:creationId xmlns:a16="http://schemas.microsoft.com/office/drawing/2014/main" id="{01CA6DC5-2B11-82C9-EB0D-643BEE4DBD3F}"/>
              </a:ext>
            </a:extLst>
          </p:cNvPr>
          <p:cNvCxnSpPr>
            <a:cxnSpLocks/>
          </p:cNvCxnSpPr>
          <p:nvPr/>
        </p:nvCxnSpPr>
        <p:spPr>
          <a:xfrm>
            <a:off x="6827918" y="3168316"/>
            <a:ext cx="10026" cy="641683"/>
          </a:xfrm>
          <a:prstGeom prst="straightConnector1">
            <a:avLst/>
          </a:prstGeom>
          <a:ln w="28575">
            <a:solidFill>
              <a:srgbClr val="C00000"/>
            </a:solidFill>
            <a:tailEnd type="triangle"/>
          </a:ln>
        </p:spPr>
        <p:style>
          <a:lnRef idx="1">
            <a:schemeClr val="dk1"/>
          </a:lnRef>
          <a:fillRef idx="0">
            <a:schemeClr val="dk1"/>
          </a:fillRef>
          <a:effectRef idx="0">
            <a:schemeClr val="dk1"/>
          </a:effectRef>
          <a:fontRef idx="minor">
            <a:schemeClr val="tx1"/>
          </a:fontRef>
        </p:style>
      </p:cxnSp>
      <p:cxnSp>
        <p:nvCxnSpPr>
          <p:cNvPr id="37" name="Straight Arrow Connector 36">
            <a:extLst>
              <a:ext uri="{FF2B5EF4-FFF2-40B4-BE49-F238E27FC236}">
                <a16:creationId xmlns:a16="http://schemas.microsoft.com/office/drawing/2014/main" id="{9D8123B1-6879-0B16-0D70-907C68040A18}"/>
              </a:ext>
            </a:extLst>
          </p:cNvPr>
          <p:cNvCxnSpPr/>
          <p:nvPr/>
        </p:nvCxnSpPr>
        <p:spPr>
          <a:xfrm>
            <a:off x="7339263" y="1333500"/>
            <a:ext cx="1032710" cy="10026"/>
          </a:xfrm>
          <a:prstGeom prst="straightConnector1">
            <a:avLst/>
          </a:prstGeom>
          <a:ln w="28575">
            <a:solidFill>
              <a:srgbClr val="C00000"/>
            </a:solidFill>
            <a:tailEnd type="triangle"/>
          </a:ln>
        </p:spPr>
        <p:style>
          <a:lnRef idx="1">
            <a:schemeClr val="dk1"/>
          </a:lnRef>
          <a:fillRef idx="0">
            <a:schemeClr val="dk1"/>
          </a:fillRef>
          <a:effectRef idx="0">
            <a:schemeClr val="dk1"/>
          </a:effectRef>
          <a:fontRef idx="minor">
            <a:schemeClr val="tx1"/>
          </a:fontRef>
        </p:style>
      </p:cxnSp>
      <p:cxnSp>
        <p:nvCxnSpPr>
          <p:cNvPr id="38" name="Straight Arrow Connector 37">
            <a:extLst>
              <a:ext uri="{FF2B5EF4-FFF2-40B4-BE49-F238E27FC236}">
                <a16:creationId xmlns:a16="http://schemas.microsoft.com/office/drawing/2014/main" id="{FE541EED-B2F2-9CB7-5590-8205AF76472E}"/>
              </a:ext>
            </a:extLst>
          </p:cNvPr>
          <p:cNvCxnSpPr>
            <a:cxnSpLocks/>
          </p:cNvCxnSpPr>
          <p:nvPr/>
        </p:nvCxnSpPr>
        <p:spPr>
          <a:xfrm>
            <a:off x="10527631" y="2115552"/>
            <a:ext cx="10026" cy="872289"/>
          </a:xfrm>
          <a:prstGeom prst="straightConnector1">
            <a:avLst/>
          </a:prstGeom>
          <a:ln w="28575">
            <a:solidFill>
              <a:srgbClr val="C00000"/>
            </a:solidFill>
            <a:tailEnd type="triangle"/>
          </a:ln>
        </p:spPr>
        <p:style>
          <a:lnRef idx="1">
            <a:schemeClr val="dk1"/>
          </a:lnRef>
          <a:fillRef idx="0">
            <a:schemeClr val="dk1"/>
          </a:fillRef>
          <a:effectRef idx="0">
            <a:schemeClr val="dk1"/>
          </a:effectRef>
          <a:fontRef idx="minor">
            <a:schemeClr val="tx1"/>
          </a:fontRef>
        </p:style>
      </p:cxnSp>
      <p:cxnSp>
        <p:nvCxnSpPr>
          <p:cNvPr id="39" name="Straight Arrow Connector 38">
            <a:extLst>
              <a:ext uri="{FF2B5EF4-FFF2-40B4-BE49-F238E27FC236}">
                <a16:creationId xmlns:a16="http://schemas.microsoft.com/office/drawing/2014/main" id="{BC1C2F5A-2E3F-3F18-4C77-9D262ED430E6}"/>
              </a:ext>
            </a:extLst>
          </p:cNvPr>
          <p:cNvCxnSpPr>
            <a:cxnSpLocks/>
          </p:cNvCxnSpPr>
          <p:nvPr/>
        </p:nvCxnSpPr>
        <p:spPr>
          <a:xfrm>
            <a:off x="4351418" y="5033211"/>
            <a:ext cx="10026" cy="531394"/>
          </a:xfrm>
          <a:prstGeom prst="straightConnector1">
            <a:avLst/>
          </a:prstGeom>
          <a:ln w="28575">
            <a:solidFill>
              <a:srgbClr val="C00000"/>
            </a:solidFill>
            <a:tailEnd type="triangle"/>
          </a:ln>
        </p:spPr>
        <p:style>
          <a:lnRef idx="1">
            <a:schemeClr val="dk1"/>
          </a:lnRef>
          <a:fillRef idx="0">
            <a:schemeClr val="dk1"/>
          </a:fillRef>
          <a:effectRef idx="0">
            <a:schemeClr val="dk1"/>
          </a:effectRef>
          <a:fontRef idx="minor">
            <a:schemeClr val="tx1"/>
          </a:fontRef>
        </p:style>
      </p:cxnSp>
      <p:cxnSp>
        <p:nvCxnSpPr>
          <p:cNvPr id="41" name="Straight Arrow Connector 40">
            <a:extLst>
              <a:ext uri="{FF2B5EF4-FFF2-40B4-BE49-F238E27FC236}">
                <a16:creationId xmlns:a16="http://schemas.microsoft.com/office/drawing/2014/main" id="{35175F68-5DEF-92FA-51AA-474F21EBBE8C}"/>
              </a:ext>
            </a:extLst>
          </p:cNvPr>
          <p:cNvCxnSpPr/>
          <p:nvPr/>
        </p:nvCxnSpPr>
        <p:spPr>
          <a:xfrm>
            <a:off x="1654342" y="5364079"/>
            <a:ext cx="10026" cy="220578"/>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42" name="Straight Arrow Connector 41">
            <a:extLst>
              <a:ext uri="{FF2B5EF4-FFF2-40B4-BE49-F238E27FC236}">
                <a16:creationId xmlns:a16="http://schemas.microsoft.com/office/drawing/2014/main" id="{CB85AA0F-AB94-B261-A520-2FB811CFBDB7}"/>
              </a:ext>
            </a:extLst>
          </p:cNvPr>
          <p:cNvCxnSpPr>
            <a:cxnSpLocks/>
          </p:cNvCxnSpPr>
          <p:nvPr/>
        </p:nvCxnSpPr>
        <p:spPr>
          <a:xfrm>
            <a:off x="7770391" y="5013158"/>
            <a:ext cx="10026" cy="531394"/>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43" name="Straight Arrow Connector 42">
            <a:extLst>
              <a:ext uri="{FF2B5EF4-FFF2-40B4-BE49-F238E27FC236}">
                <a16:creationId xmlns:a16="http://schemas.microsoft.com/office/drawing/2014/main" id="{69939CDB-11D9-9B84-D806-6781142B9693}"/>
              </a:ext>
            </a:extLst>
          </p:cNvPr>
          <p:cNvCxnSpPr>
            <a:cxnSpLocks/>
          </p:cNvCxnSpPr>
          <p:nvPr/>
        </p:nvCxnSpPr>
        <p:spPr>
          <a:xfrm flipH="1">
            <a:off x="1704469" y="6005762"/>
            <a:ext cx="0" cy="310815"/>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44" name="Straight Arrow Connector 43">
            <a:extLst>
              <a:ext uri="{FF2B5EF4-FFF2-40B4-BE49-F238E27FC236}">
                <a16:creationId xmlns:a16="http://schemas.microsoft.com/office/drawing/2014/main" id="{2EC34157-0005-CDA2-FD35-4AE0951C0944}"/>
              </a:ext>
            </a:extLst>
          </p:cNvPr>
          <p:cNvCxnSpPr>
            <a:cxnSpLocks/>
          </p:cNvCxnSpPr>
          <p:nvPr/>
        </p:nvCxnSpPr>
        <p:spPr>
          <a:xfrm flipH="1">
            <a:off x="4481758" y="5935577"/>
            <a:ext cx="0" cy="310815"/>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45" name="Straight Arrow Connector 44">
            <a:extLst>
              <a:ext uri="{FF2B5EF4-FFF2-40B4-BE49-F238E27FC236}">
                <a16:creationId xmlns:a16="http://schemas.microsoft.com/office/drawing/2014/main" id="{FED18902-EFD8-CC8B-D060-45FC4EABD2DD}"/>
              </a:ext>
            </a:extLst>
          </p:cNvPr>
          <p:cNvCxnSpPr>
            <a:cxnSpLocks/>
          </p:cNvCxnSpPr>
          <p:nvPr/>
        </p:nvCxnSpPr>
        <p:spPr>
          <a:xfrm flipH="1">
            <a:off x="7870652" y="5935577"/>
            <a:ext cx="0" cy="310815"/>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46" name="Straight Arrow Connector 45">
            <a:extLst>
              <a:ext uri="{FF2B5EF4-FFF2-40B4-BE49-F238E27FC236}">
                <a16:creationId xmlns:a16="http://schemas.microsoft.com/office/drawing/2014/main" id="{BBB62DCF-378C-8CF4-2C8A-0873FD3567D5}"/>
              </a:ext>
            </a:extLst>
          </p:cNvPr>
          <p:cNvCxnSpPr/>
          <p:nvPr/>
        </p:nvCxnSpPr>
        <p:spPr>
          <a:xfrm>
            <a:off x="9795710" y="3429000"/>
            <a:ext cx="40105" cy="2887578"/>
          </a:xfrm>
          <a:prstGeom prst="straightConnector1">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47" name="Straight Arrow Connector 46">
            <a:extLst>
              <a:ext uri="{FF2B5EF4-FFF2-40B4-BE49-F238E27FC236}">
                <a16:creationId xmlns:a16="http://schemas.microsoft.com/office/drawing/2014/main" id="{37152F93-89EB-EAF8-DCF9-839A30E42587}"/>
              </a:ext>
            </a:extLst>
          </p:cNvPr>
          <p:cNvCxnSpPr/>
          <p:nvPr/>
        </p:nvCxnSpPr>
        <p:spPr>
          <a:xfrm>
            <a:off x="5805236" y="3418974"/>
            <a:ext cx="4000500" cy="20052"/>
          </a:xfrm>
          <a:prstGeom prst="straightConnector1">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48" name="Straight Arrow Connector 47">
            <a:extLst>
              <a:ext uri="{FF2B5EF4-FFF2-40B4-BE49-F238E27FC236}">
                <a16:creationId xmlns:a16="http://schemas.microsoft.com/office/drawing/2014/main" id="{4636FCB1-88EA-A502-F622-AB7C0B59BE23}"/>
              </a:ext>
            </a:extLst>
          </p:cNvPr>
          <p:cNvCxnSpPr>
            <a:cxnSpLocks/>
          </p:cNvCxnSpPr>
          <p:nvPr/>
        </p:nvCxnSpPr>
        <p:spPr>
          <a:xfrm>
            <a:off x="5815257" y="3408945"/>
            <a:ext cx="10026" cy="421104"/>
          </a:xfrm>
          <a:prstGeom prst="straightConnector1">
            <a:avLst/>
          </a:prstGeom>
          <a:ln w="28575">
            <a:solidFill>
              <a:schemeClr val="tx1"/>
            </a:solidFill>
            <a:tailEnd type="triangle"/>
          </a:ln>
        </p:spPr>
        <p:style>
          <a:lnRef idx="1">
            <a:schemeClr val="accent2"/>
          </a:lnRef>
          <a:fillRef idx="0">
            <a:schemeClr val="accent2"/>
          </a:fillRef>
          <a:effectRef idx="0">
            <a:schemeClr val="accent2"/>
          </a:effectRef>
          <a:fontRef idx="minor">
            <a:schemeClr val="tx1"/>
          </a:fontRef>
        </p:style>
      </p:cxnSp>
      <p:cxnSp>
        <p:nvCxnSpPr>
          <p:cNvPr id="49" name="Straight Arrow Connector 48">
            <a:extLst>
              <a:ext uri="{FF2B5EF4-FFF2-40B4-BE49-F238E27FC236}">
                <a16:creationId xmlns:a16="http://schemas.microsoft.com/office/drawing/2014/main" id="{79F2A060-E7BB-9328-41D2-B2E0C278F731}"/>
              </a:ext>
            </a:extLst>
          </p:cNvPr>
          <p:cNvCxnSpPr>
            <a:cxnSpLocks/>
          </p:cNvCxnSpPr>
          <p:nvPr/>
        </p:nvCxnSpPr>
        <p:spPr>
          <a:xfrm>
            <a:off x="9133967" y="3418971"/>
            <a:ext cx="10026" cy="421104"/>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51" name="Straight Arrow Connector 50">
            <a:extLst>
              <a:ext uri="{FF2B5EF4-FFF2-40B4-BE49-F238E27FC236}">
                <a16:creationId xmlns:a16="http://schemas.microsoft.com/office/drawing/2014/main" id="{124ECBB2-972B-A775-8607-3E791CB8C32E}"/>
              </a:ext>
            </a:extLst>
          </p:cNvPr>
          <p:cNvCxnSpPr/>
          <p:nvPr/>
        </p:nvCxnSpPr>
        <p:spPr>
          <a:xfrm>
            <a:off x="521368" y="250657"/>
            <a:ext cx="10026" cy="5464342"/>
          </a:xfrm>
          <a:prstGeom prst="straightConnector1">
            <a:avLst/>
          </a:prstGeom>
          <a:ln w="28575"/>
        </p:spPr>
        <p:style>
          <a:lnRef idx="1">
            <a:schemeClr val="dk1"/>
          </a:lnRef>
          <a:fillRef idx="0">
            <a:schemeClr val="dk1"/>
          </a:fillRef>
          <a:effectRef idx="0">
            <a:schemeClr val="dk1"/>
          </a:effectRef>
          <a:fontRef idx="minor">
            <a:schemeClr val="tx1"/>
          </a:fontRef>
        </p:style>
      </p:cxnSp>
      <p:cxnSp>
        <p:nvCxnSpPr>
          <p:cNvPr id="52" name="Straight Arrow Connector 51">
            <a:extLst>
              <a:ext uri="{FF2B5EF4-FFF2-40B4-BE49-F238E27FC236}">
                <a16:creationId xmlns:a16="http://schemas.microsoft.com/office/drawing/2014/main" id="{A7CC8462-3A09-B707-75F7-C44EA4A68C3F}"/>
              </a:ext>
            </a:extLst>
          </p:cNvPr>
          <p:cNvCxnSpPr/>
          <p:nvPr/>
        </p:nvCxnSpPr>
        <p:spPr>
          <a:xfrm>
            <a:off x="531394" y="5704973"/>
            <a:ext cx="310815" cy="1002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54" name="TextBox 53">
            <a:extLst>
              <a:ext uri="{FF2B5EF4-FFF2-40B4-BE49-F238E27FC236}">
                <a16:creationId xmlns:a16="http://schemas.microsoft.com/office/drawing/2014/main" id="{1FEB09C0-E071-E810-2F0F-92175D1EEFD5}"/>
              </a:ext>
            </a:extLst>
          </p:cNvPr>
          <p:cNvSpPr txBox="1"/>
          <p:nvPr/>
        </p:nvSpPr>
        <p:spPr>
          <a:xfrm>
            <a:off x="1754605" y="3328737"/>
            <a:ext cx="274320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dirty="0">
                <a:latin typeface="Arial"/>
                <a:cs typeface="Arial"/>
              </a:rPr>
              <a:t>loads</a:t>
            </a:r>
          </a:p>
        </p:txBody>
      </p:sp>
      <p:sp>
        <p:nvSpPr>
          <p:cNvPr id="55" name="TextBox 54">
            <a:extLst>
              <a:ext uri="{FF2B5EF4-FFF2-40B4-BE49-F238E27FC236}">
                <a16:creationId xmlns:a16="http://schemas.microsoft.com/office/drawing/2014/main" id="{E1B1B34C-28F5-CBBC-9C67-B92635F7B300}"/>
              </a:ext>
            </a:extLst>
          </p:cNvPr>
          <p:cNvSpPr txBox="1"/>
          <p:nvPr/>
        </p:nvSpPr>
        <p:spPr>
          <a:xfrm>
            <a:off x="10477499" y="2175710"/>
            <a:ext cx="2743200"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dirty="0">
                <a:latin typeface="Arial"/>
                <a:cs typeface="Arial"/>
              </a:rPr>
              <a:t>inst. </a:t>
            </a:r>
          </a:p>
          <a:p>
            <a:r>
              <a:rPr lang="en-US" sz="1400" dirty="0">
                <a:latin typeface="Arial"/>
                <a:cs typeface="Arial"/>
              </a:rPr>
              <a:t>commit</a:t>
            </a:r>
          </a:p>
        </p:txBody>
      </p:sp>
      <p:sp>
        <p:nvSpPr>
          <p:cNvPr id="56" name="TextBox 55">
            <a:extLst>
              <a:ext uri="{FF2B5EF4-FFF2-40B4-BE49-F238E27FC236}">
                <a16:creationId xmlns:a16="http://schemas.microsoft.com/office/drawing/2014/main" id="{62C01441-E7E8-4818-2123-F6E21A807AD1}"/>
              </a:ext>
            </a:extLst>
          </p:cNvPr>
          <p:cNvSpPr txBox="1"/>
          <p:nvPr/>
        </p:nvSpPr>
        <p:spPr>
          <a:xfrm>
            <a:off x="5454315" y="2596815"/>
            <a:ext cx="274320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dirty="0" err="1">
                <a:latin typeface="Arial"/>
                <a:cs typeface="Arial"/>
              </a:rPr>
              <a:t>Op.+ROB</a:t>
            </a:r>
            <a:r>
              <a:rPr lang="en-US" sz="1400" dirty="0">
                <a:latin typeface="Arial"/>
                <a:cs typeface="Arial"/>
              </a:rPr>
              <a:t>#</a:t>
            </a:r>
          </a:p>
        </p:txBody>
      </p:sp>
      <p:sp>
        <p:nvSpPr>
          <p:cNvPr id="57" name="TextBox 56">
            <a:extLst>
              <a:ext uri="{FF2B5EF4-FFF2-40B4-BE49-F238E27FC236}">
                <a16:creationId xmlns:a16="http://schemas.microsoft.com/office/drawing/2014/main" id="{1BDBC53A-63EC-B686-D968-5D8CE2096CB7}"/>
              </a:ext>
            </a:extLst>
          </p:cNvPr>
          <p:cNvSpPr txBox="1"/>
          <p:nvPr/>
        </p:nvSpPr>
        <p:spPr>
          <a:xfrm>
            <a:off x="8161420" y="3138236"/>
            <a:ext cx="2743200" cy="307777"/>
          </a:xfrm>
          <a:prstGeom prst="rect">
            <a:avLst/>
          </a:prstGeo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dirty="0">
                <a:latin typeface="Arial"/>
                <a:cs typeface="Arial"/>
              </a:rPr>
              <a:t>operands</a:t>
            </a:r>
          </a:p>
        </p:txBody>
      </p:sp>
      <p:cxnSp>
        <p:nvCxnSpPr>
          <p:cNvPr id="2" name="Conector recto de flecha 1">
            <a:extLst>
              <a:ext uri="{FF2B5EF4-FFF2-40B4-BE49-F238E27FC236}">
                <a16:creationId xmlns:a16="http://schemas.microsoft.com/office/drawing/2014/main" id="{730C4279-D31F-F47C-7BCD-B3FB4788DA67}"/>
              </a:ext>
            </a:extLst>
          </p:cNvPr>
          <p:cNvCxnSpPr/>
          <p:nvPr/>
        </p:nvCxnSpPr>
        <p:spPr>
          <a:xfrm>
            <a:off x="521368" y="260684"/>
            <a:ext cx="7840578" cy="10026"/>
          </a:xfrm>
          <a:prstGeom prst="straightConnector1">
            <a:avLst/>
          </a:prstGeom>
          <a:ln w="28575"/>
        </p:spPr>
        <p:style>
          <a:lnRef idx="1">
            <a:schemeClr val="dk1"/>
          </a:lnRef>
          <a:fillRef idx="0">
            <a:schemeClr val="dk1"/>
          </a:fillRef>
          <a:effectRef idx="0">
            <a:schemeClr val="dk1"/>
          </a:effectRef>
          <a:fontRef idx="minor">
            <a:schemeClr val="tx1"/>
          </a:fontRef>
        </p:style>
      </p:cxnSp>
      <p:cxnSp>
        <p:nvCxnSpPr>
          <p:cNvPr id="5" name="Conector recto de flecha 4">
            <a:extLst>
              <a:ext uri="{FF2B5EF4-FFF2-40B4-BE49-F238E27FC236}">
                <a16:creationId xmlns:a16="http://schemas.microsoft.com/office/drawing/2014/main" id="{6001EBB6-4FB4-14A1-1F07-12AC7A8964F7}"/>
              </a:ext>
            </a:extLst>
          </p:cNvPr>
          <p:cNvCxnSpPr/>
          <p:nvPr/>
        </p:nvCxnSpPr>
        <p:spPr>
          <a:xfrm>
            <a:off x="11901236" y="521368"/>
            <a:ext cx="50131" cy="5714999"/>
          </a:xfrm>
          <a:prstGeom prst="straightConnector1">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8" name="Conector recto de flecha 7">
            <a:extLst>
              <a:ext uri="{FF2B5EF4-FFF2-40B4-BE49-F238E27FC236}">
                <a16:creationId xmlns:a16="http://schemas.microsoft.com/office/drawing/2014/main" id="{02F16FAB-924A-4E4D-FD9D-479D78486169}"/>
              </a:ext>
            </a:extLst>
          </p:cNvPr>
          <p:cNvCxnSpPr/>
          <p:nvPr/>
        </p:nvCxnSpPr>
        <p:spPr>
          <a:xfrm flipH="1">
            <a:off x="10928923" y="531395"/>
            <a:ext cx="982097" cy="846"/>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14" name="TextBox 52">
            <a:extLst>
              <a:ext uri="{FF2B5EF4-FFF2-40B4-BE49-F238E27FC236}">
                <a16:creationId xmlns:a16="http://schemas.microsoft.com/office/drawing/2014/main" id="{3F6AA77F-1A93-03BB-7F24-F608F5132FD4}"/>
              </a:ext>
            </a:extLst>
          </p:cNvPr>
          <p:cNvSpPr txBox="1"/>
          <p:nvPr/>
        </p:nvSpPr>
        <p:spPr>
          <a:xfrm>
            <a:off x="11290598" y="5774915"/>
            <a:ext cx="778523"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dirty="0">
                <a:latin typeface="Arial"/>
                <a:cs typeface="Arial"/>
              </a:rPr>
              <a:t>results</a:t>
            </a:r>
          </a:p>
        </p:txBody>
      </p:sp>
      <p:cxnSp>
        <p:nvCxnSpPr>
          <p:cNvPr id="24" name="Straight Arrow Connector 23">
            <a:extLst>
              <a:ext uri="{FF2B5EF4-FFF2-40B4-BE49-F238E27FC236}">
                <a16:creationId xmlns:a16="http://schemas.microsoft.com/office/drawing/2014/main" id="{17C11561-027D-FE48-DF1B-CC9572FF4B0C}"/>
              </a:ext>
            </a:extLst>
          </p:cNvPr>
          <p:cNvCxnSpPr/>
          <p:nvPr/>
        </p:nvCxnSpPr>
        <p:spPr>
          <a:xfrm>
            <a:off x="521368" y="4020552"/>
            <a:ext cx="421105" cy="1002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26" name="TextBox 25">
            <a:extLst>
              <a:ext uri="{FF2B5EF4-FFF2-40B4-BE49-F238E27FC236}">
                <a16:creationId xmlns:a16="http://schemas.microsoft.com/office/drawing/2014/main" id="{4F255E1B-CB89-9F8F-CB97-15698110F12B}"/>
              </a:ext>
            </a:extLst>
          </p:cNvPr>
          <p:cNvSpPr txBox="1"/>
          <p:nvPr/>
        </p:nvSpPr>
        <p:spPr>
          <a:xfrm>
            <a:off x="232175" y="5655568"/>
            <a:ext cx="686719"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dirty="0">
                <a:latin typeface="Arial"/>
                <a:cs typeface="Arial"/>
              </a:rPr>
              <a:t>stores</a:t>
            </a:r>
          </a:p>
        </p:txBody>
      </p:sp>
      <p:sp>
        <p:nvSpPr>
          <p:cNvPr id="4" name="TextBox 3">
            <a:extLst>
              <a:ext uri="{FF2B5EF4-FFF2-40B4-BE49-F238E27FC236}">
                <a16:creationId xmlns:a16="http://schemas.microsoft.com/office/drawing/2014/main" id="{495C06A7-E7C8-0897-C9B4-003BB73B4754}"/>
              </a:ext>
            </a:extLst>
          </p:cNvPr>
          <p:cNvSpPr txBox="1"/>
          <p:nvPr/>
        </p:nvSpPr>
        <p:spPr>
          <a:xfrm>
            <a:off x="6835966" y="262569"/>
            <a:ext cx="2743200"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a:latin typeface="Courier New"/>
                <a:cs typeface="Courier New"/>
              </a:rPr>
              <a:t>addi t0, t0, -4</a:t>
            </a:r>
            <a:endParaRPr lang="en-US"/>
          </a:p>
        </p:txBody>
      </p:sp>
      <p:sp>
        <p:nvSpPr>
          <p:cNvPr id="25" name="TextBox 24">
            <a:extLst>
              <a:ext uri="{FF2B5EF4-FFF2-40B4-BE49-F238E27FC236}">
                <a16:creationId xmlns:a16="http://schemas.microsoft.com/office/drawing/2014/main" id="{618B437F-9456-5902-E954-0C28B903E83F}"/>
              </a:ext>
            </a:extLst>
          </p:cNvPr>
          <p:cNvSpPr txBox="1"/>
          <p:nvPr/>
        </p:nvSpPr>
        <p:spPr>
          <a:xfrm>
            <a:off x="4320448" y="5137533"/>
            <a:ext cx="2743200"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a:latin typeface="Courier New"/>
                <a:cs typeface="Courier New"/>
              </a:rPr>
              <a:t>fmul.s f2, f1, f0</a:t>
            </a:r>
            <a:endParaRPr lang="en-US"/>
          </a:p>
        </p:txBody>
      </p:sp>
      <p:sp>
        <p:nvSpPr>
          <p:cNvPr id="32" name="TextBox 31">
            <a:extLst>
              <a:ext uri="{FF2B5EF4-FFF2-40B4-BE49-F238E27FC236}">
                <a16:creationId xmlns:a16="http://schemas.microsoft.com/office/drawing/2014/main" id="{076C5500-15E4-6AB6-6FB5-367CF6B94276}"/>
              </a:ext>
            </a:extLst>
          </p:cNvPr>
          <p:cNvSpPr txBox="1"/>
          <p:nvPr/>
        </p:nvSpPr>
        <p:spPr>
          <a:xfrm>
            <a:off x="6615629" y="2851532"/>
            <a:ext cx="2743200"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a:latin typeface="Courier New"/>
              </a:rPr>
              <a:t>addi t0, t0, -4​</a:t>
            </a:r>
          </a:p>
        </p:txBody>
      </p:sp>
    </p:spTree>
    <p:extLst>
      <p:ext uri="{BB962C8B-B14F-4D97-AF65-F5344CB8AC3E}">
        <p14:creationId xmlns:p14="http://schemas.microsoft.com/office/powerpoint/2010/main" val="2874868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A55E7E-8C27-3832-7460-C27C20D5227B}"/>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BE80312-E9A5-A76C-179A-240FCE24A34C}"/>
              </a:ext>
            </a:extLst>
          </p:cNvPr>
          <p:cNvSpPr>
            <a:spLocks noGrp="1"/>
          </p:cNvSpPr>
          <p:nvPr>
            <p:ph idx="1"/>
          </p:nvPr>
        </p:nvSpPr>
        <p:spPr>
          <a:xfrm>
            <a:off x="747963" y="583446"/>
            <a:ext cx="3557337" cy="2754618"/>
          </a:xfrm>
        </p:spPr>
        <p:txBody>
          <a:bodyPr vert="horz" lIns="91440" tIns="45720" rIns="91440" bIns="45720" rtlCol="0" anchor="t">
            <a:normAutofit/>
          </a:bodyPr>
          <a:lstStyle/>
          <a:p>
            <a:pPr marL="0" indent="0">
              <a:buNone/>
            </a:pPr>
            <a:r>
              <a:rPr lang="en-US" dirty="0"/>
              <a:t>Cycle 5</a:t>
            </a:r>
          </a:p>
          <a:p>
            <a:pPr marL="0" indent="0">
              <a:buNone/>
            </a:pPr>
            <a:r>
              <a:rPr lang="en-US" sz="1600" dirty="0"/>
              <a:t>The branch (BNEZ) is sent to the ROB and the RS where it will wait for its operands (T0/ROB3).</a:t>
            </a:r>
            <a:endParaRPr lang="en-US" dirty="0"/>
          </a:p>
          <a:p>
            <a:pPr marL="0" indent="0">
              <a:buNone/>
            </a:pPr>
            <a:r>
              <a:rPr lang="en-US" sz="1600" dirty="0"/>
              <a:t>The ADDI instruction is sent to the Int ALU because it has all operands.</a:t>
            </a:r>
          </a:p>
          <a:p>
            <a:pPr marL="0" indent="0">
              <a:buNone/>
            </a:pPr>
            <a:endParaRPr lang="en-US" dirty="0"/>
          </a:p>
        </p:txBody>
      </p:sp>
      <p:sp>
        <p:nvSpPr>
          <p:cNvPr id="6" name="TextBox 5">
            <a:extLst>
              <a:ext uri="{FF2B5EF4-FFF2-40B4-BE49-F238E27FC236}">
                <a16:creationId xmlns:a16="http://schemas.microsoft.com/office/drawing/2014/main" id="{DCD8E09A-158C-376B-023A-4CE5EF8A1ABB}"/>
              </a:ext>
            </a:extLst>
          </p:cNvPr>
          <p:cNvSpPr txBox="1"/>
          <p:nvPr/>
        </p:nvSpPr>
        <p:spPr>
          <a:xfrm>
            <a:off x="4810698" y="584425"/>
            <a:ext cx="2511845" cy="369332"/>
          </a:xfrm>
          <a:prstGeom prst="rect">
            <a:avLst/>
          </a:prstGeom>
          <a:noFill/>
          <a:ln w="12700">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t>Inst. Queue.</a:t>
            </a:r>
            <a:endParaRPr lang="en-US"/>
          </a:p>
        </p:txBody>
      </p:sp>
      <p:sp>
        <p:nvSpPr>
          <p:cNvPr id="7" name="TextBox 6">
            <a:extLst>
              <a:ext uri="{FF2B5EF4-FFF2-40B4-BE49-F238E27FC236}">
                <a16:creationId xmlns:a16="http://schemas.microsoft.com/office/drawing/2014/main" id="{74FCA418-E6B6-B9DA-BDDF-3644AD270C03}"/>
              </a:ext>
            </a:extLst>
          </p:cNvPr>
          <p:cNvSpPr txBox="1"/>
          <p:nvPr/>
        </p:nvSpPr>
        <p:spPr>
          <a:xfrm>
            <a:off x="8382629" y="97126"/>
            <a:ext cx="2511845" cy="369332"/>
          </a:xfrm>
          <a:prstGeom prst="rect">
            <a:avLst/>
          </a:prstGeom>
          <a:noFill/>
          <a:ln w="12700">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t>Reorder Buffer</a:t>
            </a:r>
          </a:p>
        </p:txBody>
      </p:sp>
      <p:sp>
        <p:nvSpPr>
          <p:cNvPr id="9" name="TextBox 8">
            <a:extLst>
              <a:ext uri="{FF2B5EF4-FFF2-40B4-BE49-F238E27FC236}">
                <a16:creationId xmlns:a16="http://schemas.microsoft.com/office/drawing/2014/main" id="{6BFD6DF5-18E4-14DB-FB04-70C63B1D31F2}"/>
              </a:ext>
            </a:extLst>
          </p:cNvPr>
          <p:cNvSpPr txBox="1"/>
          <p:nvPr/>
        </p:nvSpPr>
        <p:spPr>
          <a:xfrm>
            <a:off x="10095438" y="2984703"/>
            <a:ext cx="1631945" cy="369332"/>
          </a:xfrm>
          <a:prstGeom prst="rect">
            <a:avLst/>
          </a:prstGeom>
          <a:noFill/>
          <a:ln w="12700">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t>Registers</a:t>
            </a:r>
          </a:p>
        </p:txBody>
      </p:sp>
      <p:sp>
        <p:nvSpPr>
          <p:cNvPr id="10" name="TextBox 9">
            <a:extLst>
              <a:ext uri="{FF2B5EF4-FFF2-40B4-BE49-F238E27FC236}">
                <a16:creationId xmlns:a16="http://schemas.microsoft.com/office/drawing/2014/main" id="{ED9FA670-F66D-103C-6CE2-4A75A6D49753}"/>
              </a:ext>
            </a:extLst>
          </p:cNvPr>
          <p:cNvSpPr txBox="1"/>
          <p:nvPr/>
        </p:nvSpPr>
        <p:spPr>
          <a:xfrm>
            <a:off x="991543" y="3867020"/>
            <a:ext cx="1358819" cy="369332"/>
          </a:xfrm>
          <a:prstGeom prst="rect">
            <a:avLst/>
          </a:prstGeom>
          <a:noFill/>
          <a:ln w="12700">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t>Load Buffer</a:t>
            </a:r>
          </a:p>
        </p:txBody>
      </p:sp>
      <p:sp>
        <p:nvSpPr>
          <p:cNvPr id="11" name="TextBox 10">
            <a:extLst>
              <a:ext uri="{FF2B5EF4-FFF2-40B4-BE49-F238E27FC236}">
                <a16:creationId xmlns:a16="http://schemas.microsoft.com/office/drawing/2014/main" id="{A69D0A22-3700-11BE-7965-E87737E959E6}"/>
              </a:ext>
            </a:extLst>
          </p:cNvPr>
          <p:cNvSpPr txBox="1"/>
          <p:nvPr/>
        </p:nvSpPr>
        <p:spPr>
          <a:xfrm>
            <a:off x="2986782" y="3836941"/>
            <a:ext cx="2912896" cy="369332"/>
          </a:xfrm>
          <a:prstGeom prst="rect">
            <a:avLst/>
          </a:prstGeom>
          <a:noFill/>
          <a:ln w="12700">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t> Reservation Station (FP)</a:t>
            </a:r>
          </a:p>
        </p:txBody>
      </p:sp>
      <p:sp>
        <p:nvSpPr>
          <p:cNvPr id="12" name="TextBox 11">
            <a:extLst>
              <a:ext uri="{FF2B5EF4-FFF2-40B4-BE49-F238E27FC236}">
                <a16:creationId xmlns:a16="http://schemas.microsoft.com/office/drawing/2014/main" id="{F559B503-79C2-CC5C-4AD2-DADB69BC8C7A}"/>
              </a:ext>
            </a:extLst>
          </p:cNvPr>
          <p:cNvSpPr txBox="1"/>
          <p:nvPr/>
        </p:nvSpPr>
        <p:spPr>
          <a:xfrm>
            <a:off x="6475939" y="3816888"/>
            <a:ext cx="2722397" cy="369332"/>
          </a:xfrm>
          <a:prstGeom prst="rect">
            <a:avLst/>
          </a:prstGeom>
          <a:noFill/>
          <a:ln w="12700">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t>Reservation Station (Int)</a:t>
            </a:r>
          </a:p>
        </p:txBody>
      </p:sp>
      <p:sp>
        <p:nvSpPr>
          <p:cNvPr id="13" name="Arrow: Left-Right 12">
            <a:extLst>
              <a:ext uri="{FF2B5EF4-FFF2-40B4-BE49-F238E27FC236}">
                <a16:creationId xmlns:a16="http://schemas.microsoft.com/office/drawing/2014/main" id="{E21A3046-2274-FC88-40EE-EA4B993DF13A}"/>
              </a:ext>
            </a:extLst>
          </p:cNvPr>
          <p:cNvSpPr/>
          <p:nvPr/>
        </p:nvSpPr>
        <p:spPr>
          <a:xfrm>
            <a:off x="300789" y="6167033"/>
            <a:ext cx="11794933" cy="560625"/>
          </a:xfrm>
          <a:prstGeom prst="leftRightArrow">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Common Data Bus</a:t>
            </a:r>
          </a:p>
        </p:txBody>
      </p:sp>
      <p:graphicFrame>
        <p:nvGraphicFramePr>
          <p:cNvPr id="15" name="Table 14">
            <a:extLst>
              <a:ext uri="{FF2B5EF4-FFF2-40B4-BE49-F238E27FC236}">
                <a16:creationId xmlns:a16="http://schemas.microsoft.com/office/drawing/2014/main" id="{2BC1967F-5563-8D1E-E07A-576352341BF4}"/>
              </a:ext>
            </a:extLst>
          </p:cNvPr>
          <p:cNvGraphicFramePr>
            <a:graphicFrameLocks noGrp="1"/>
          </p:cNvGraphicFramePr>
          <p:nvPr/>
        </p:nvGraphicFramePr>
        <p:xfrm>
          <a:off x="988996" y="4261665"/>
          <a:ext cx="1353552" cy="1097280"/>
        </p:xfrm>
        <a:graphic>
          <a:graphicData uri="http://schemas.openxmlformats.org/drawingml/2006/table">
            <a:tbl>
              <a:tblPr firstRow="1" bandRow="1">
                <a:tableStyleId>{5940675A-B579-460E-94D1-54222C63F5DA}</a:tableStyleId>
              </a:tblPr>
              <a:tblGrid>
                <a:gridCol w="676776">
                  <a:extLst>
                    <a:ext uri="{9D8B030D-6E8A-4147-A177-3AD203B41FA5}">
                      <a16:colId xmlns:a16="http://schemas.microsoft.com/office/drawing/2014/main" val="2447277747"/>
                    </a:ext>
                  </a:extLst>
                </a:gridCol>
                <a:gridCol w="676776">
                  <a:extLst>
                    <a:ext uri="{9D8B030D-6E8A-4147-A177-3AD203B41FA5}">
                      <a16:colId xmlns:a16="http://schemas.microsoft.com/office/drawing/2014/main" val="3543431547"/>
                    </a:ext>
                  </a:extLst>
                </a:gridCol>
              </a:tblGrid>
              <a:tr h="270710">
                <a:tc>
                  <a:txBody>
                    <a:bodyPr/>
                    <a:lstStyle/>
                    <a:p>
                      <a:pPr algn="ctr"/>
                      <a:endParaRPr lang="en-US" sz="1200" dirty="0" err="1">
                        <a:latin typeface="Arial"/>
                      </a:endParaRPr>
                    </a:p>
                  </a:txBody>
                  <a:tcPr/>
                </a:tc>
                <a:tc>
                  <a:txBody>
                    <a:bodyPr/>
                    <a:lstStyle/>
                    <a:p>
                      <a:pPr lvl="0" algn="ctr">
                        <a:buNone/>
                      </a:pPr>
                      <a:endParaRPr lang="en-US" sz="1200" dirty="0">
                        <a:latin typeface="Arial"/>
                      </a:endParaRPr>
                    </a:p>
                  </a:txBody>
                  <a:tcPr/>
                </a:tc>
                <a:extLst>
                  <a:ext uri="{0D108BD9-81ED-4DB2-BD59-A6C34878D82A}">
                    <a16:rowId xmlns:a16="http://schemas.microsoft.com/office/drawing/2014/main" val="1837699999"/>
                  </a:ext>
                </a:extLst>
              </a:tr>
              <a:tr h="0">
                <a:tc>
                  <a:txBody>
                    <a:bodyPr/>
                    <a:lstStyle/>
                    <a:p>
                      <a:pPr lvl="0" algn="ctr">
                        <a:buNone/>
                      </a:pPr>
                      <a:endParaRPr lang="en-US" sz="1200" dirty="0" err="1">
                        <a:latin typeface="Arial"/>
                      </a:endParaRPr>
                    </a:p>
                  </a:txBody>
                  <a:tcPr/>
                </a:tc>
                <a:tc>
                  <a:txBody>
                    <a:bodyPr/>
                    <a:lstStyle/>
                    <a:p>
                      <a:pPr lvl="0" algn="ctr">
                        <a:buNone/>
                      </a:pPr>
                      <a:endParaRPr lang="en-US" sz="1200" dirty="0">
                        <a:latin typeface="Arial"/>
                      </a:endParaRPr>
                    </a:p>
                  </a:txBody>
                  <a:tcPr/>
                </a:tc>
                <a:extLst>
                  <a:ext uri="{0D108BD9-81ED-4DB2-BD59-A6C34878D82A}">
                    <a16:rowId xmlns:a16="http://schemas.microsoft.com/office/drawing/2014/main" val="313986062"/>
                  </a:ext>
                </a:extLst>
              </a:tr>
              <a:tr h="0">
                <a:tc>
                  <a:txBody>
                    <a:bodyPr/>
                    <a:lstStyle/>
                    <a:p>
                      <a:pPr lvl="0" algn="ctr">
                        <a:buNone/>
                      </a:pPr>
                      <a:endParaRPr lang="en-US" sz="1200" dirty="0" err="1">
                        <a:latin typeface="Arial"/>
                      </a:endParaRPr>
                    </a:p>
                  </a:txBody>
                  <a:tcPr/>
                </a:tc>
                <a:tc>
                  <a:txBody>
                    <a:bodyPr/>
                    <a:lstStyle/>
                    <a:p>
                      <a:pPr lvl="0" algn="ctr">
                        <a:buNone/>
                      </a:pPr>
                      <a:endParaRPr lang="en-US" sz="1200" dirty="0">
                        <a:latin typeface="Arial"/>
                      </a:endParaRPr>
                    </a:p>
                  </a:txBody>
                  <a:tcPr/>
                </a:tc>
                <a:extLst>
                  <a:ext uri="{0D108BD9-81ED-4DB2-BD59-A6C34878D82A}">
                    <a16:rowId xmlns:a16="http://schemas.microsoft.com/office/drawing/2014/main" val="1009846468"/>
                  </a:ext>
                </a:extLst>
              </a:tr>
              <a:tr h="0">
                <a:tc>
                  <a:txBody>
                    <a:bodyPr/>
                    <a:lstStyle/>
                    <a:p>
                      <a:pPr lvl="0" algn="ctr">
                        <a:buNone/>
                      </a:pPr>
                      <a:endParaRPr lang="en-US" sz="1200" dirty="0" err="1">
                        <a:latin typeface="Arial"/>
                      </a:endParaRPr>
                    </a:p>
                  </a:txBody>
                  <a:tcPr/>
                </a:tc>
                <a:tc>
                  <a:txBody>
                    <a:bodyPr/>
                    <a:lstStyle/>
                    <a:p>
                      <a:pPr lvl="0" algn="ctr">
                        <a:buNone/>
                      </a:pPr>
                      <a:endParaRPr lang="en-US" sz="1200" dirty="0">
                        <a:latin typeface="Arial"/>
                      </a:endParaRPr>
                    </a:p>
                  </a:txBody>
                  <a:tcPr/>
                </a:tc>
                <a:extLst>
                  <a:ext uri="{0D108BD9-81ED-4DB2-BD59-A6C34878D82A}">
                    <a16:rowId xmlns:a16="http://schemas.microsoft.com/office/drawing/2014/main" val="2824610415"/>
                  </a:ext>
                </a:extLst>
              </a:tr>
            </a:tbl>
          </a:graphicData>
        </a:graphic>
      </p:graphicFrame>
      <p:graphicFrame>
        <p:nvGraphicFramePr>
          <p:cNvPr id="16" name="Table 15">
            <a:extLst>
              <a:ext uri="{FF2B5EF4-FFF2-40B4-BE49-F238E27FC236}">
                <a16:creationId xmlns:a16="http://schemas.microsoft.com/office/drawing/2014/main" id="{2010C6DA-A3BA-0BE7-7938-0C2D57EB0016}"/>
              </a:ext>
            </a:extLst>
          </p:cNvPr>
          <p:cNvGraphicFramePr>
            <a:graphicFrameLocks noGrp="1"/>
          </p:cNvGraphicFramePr>
          <p:nvPr/>
        </p:nvGraphicFramePr>
        <p:xfrm>
          <a:off x="2984233" y="4211534"/>
          <a:ext cx="2897604" cy="822960"/>
        </p:xfrm>
        <a:graphic>
          <a:graphicData uri="http://schemas.openxmlformats.org/drawingml/2006/table">
            <a:tbl>
              <a:tblPr firstRow="1" bandRow="1">
                <a:tableStyleId>{5940675A-B579-460E-94D1-54222C63F5DA}</a:tableStyleId>
              </a:tblPr>
              <a:tblGrid>
                <a:gridCol w="724401">
                  <a:extLst>
                    <a:ext uri="{9D8B030D-6E8A-4147-A177-3AD203B41FA5}">
                      <a16:colId xmlns:a16="http://schemas.microsoft.com/office/drawing/2014/main" val="3195577250"/>
                    </a:ext>
                  </a:extLst>
                </a:gridCol>
                <a:gridCol w="724401">
                  <a:extLst>
                    <a:ext uri="{9D8B030D-6E8A-4147-A177-3AD203B41FA5}">
                      <a16:colId xmlns:a16="http://schemas.microsoft.com/office/drawing/2014/main" val="3868833308"/>
                    </a:ext>
                  </a:extLst>
                </a:gridCol>
                <a:gridCol w="724401">
                  <a:extLst>
                    <a:ext uri="{9D8B030D-6E8A-4147-A177-3AD203B41FA5}">
                      <a16:colId xmlns:a16="http://schemas.microsoft.com/office/drawing/2014/main" val="3497778932"/>
                    </a:ext>
                  </a:extLst>
                </a:gridCol>
                <a:gridCol w="724401">
                  <a:extLst>
                    <a:ext uri="{9D8B030D-6E8A-4147-A177-3AD203B41FA5}">
                      <a16:colId xmlns:a16="http://schemas.microsoft.com/office/drawing/2014/main" val="3422580235"/>
                    </a:ext>
                  </a:extLst>
                </a:gridCol>
              </a:tblGrid>
              <a:tr h="123546">
                <a:tc>
                  <a:txBody>
                    <a:bodyPr/>
                    <a:lstStyle/>
                    <a:p>
                      <a:pPr algn="ctr"/>
                      <a:endParaRPr lang="en-US" sz="1200" dirty="0">
                        <a:latin typeface="Arial"/>
                      </a:endParaRPr>
                    </a:p>
                  </a:txBody>
                  <a:tcPr/>
                </a:tc>
                <a:tc>
                  <a:txBody>
                    <a:bodyPr/>
                    <a:lstStyle/>
                    <a:p>
                      <a:pPr lvl="0" algn="ctr">
                        <a:buNone/>
                      </a:pPr>
                      <a:endParaRPr lang="en-US" sz="1200" dirty="0">
                        <a:latin typeface="Arial"/>
                      </a:endParaRPr>
                    </a:p>
                  </a:txBody>
                  <a:tcPr/>
                </a:tc>
                <a:tc>
                  <a:txBody>
                    <a:bodyPr/>
                    <a:lstStyle/>
                    <a:p>
                      <a:pPr lvl="0" algn="ctr">
                        <a:buNone/>
                      </a:pPr>
                      <a:endParaRPr lang="en-US" sz="1200" dirty="0">
                        <a:latin typeface="Arial"/>
                      </a:endParaRPr>
                    </a:p>
                  </a:txBody>
                  <a:tcPr/>
                </a:tc>
                <a:tc>
                  <a:txBody>
                    <a:bodyPr/>
                    <a:lstStyle/>
                    <a:p>
                      <a:pPr lvl="0" algn="ctr">
                        <a:buNone/>
                      </a:pPr>
                      <a:endParaRPr lang="en-US" sz="1200" dirty="0">
                        <a:latin typeface="Arial"/>
                      </a:endParaRPr>
                    </a:p>
                  </a:txBody>
                  <a:tcPr/>
                </a:tc>
                <a:extLst>
                  <a:ext uri="{0D108BD9-81ED-4DB2-BD59-A6C34878D82A}">
                    <a16:rowId xmlns:a16="http://schemas.microsoft.com/office/drawing/2014/main" val="3558929166"/>
                  </a:ext>
                </a:extLst>
              </a:tr>
              <a:tr h="123546">
                <a:tc>
                  <a:txBody>
                    <a:bodyPr/>
                    <a:lstStyle/>
                    <a:p>
                      <a:pPr algn="ctr"/>
                      <a:endParaRPr lang="en-US" sz="1200" dirty="0" err="1">
                        <a:latin typeface="Arial"/>
                      </a:endParaRPr>
                    </a:p>
                  </a:txBody>
                  <a:tcPr/>
                </a:tc>
                <a:tc>
                  <a:txBody>
                    <a:bodyPr/>
                    <a:lstStyle/>
                    <a:p>
                      <a:pPr lvl="0" algn="ctr">
                        <a:buNone/>
                      </a:pPr>
                      <a:endParaRPr lang="en-US" sz="1200" dirty="0">
                        <a:latin typeface="Arial"/>
                      </a:endParaRPr>
                    </a:p>
                  </a:txBody>
                  <a:tcPr/>
                </a:tc>
                <a:tc>
                  <a:txBody>
                    <a:bodyPr/>
                    <a:lstStyle/>
                    <a:p>
                      <a:pPr lvl="0" algn="ctr">
                        <a:buNone/>
                      </a:pPr>
                      <a:endParaRPr lang="en-US" sz="1200" dirty="0">
                        <a:latin typeface="Arial"/>
                      </a:endParaRPr>
                    </a:p>
                  </a:txBody>
                  <a:tcPr/>
                </a:tc>
                <a:tc>
                  <a:txBody>
                    <a:bodyPr/>
                    <a:lstStyle/>
                    <a:p>
                      <a:pPr lvl="0" algn="ctr">
                        <a:buNone/>
                      </a:pPr>
                      <a:endParaRPr lang="en-US" sz="1200" dirty="0">
                        <a:latin typeface="Arial"/>
                      </a:endParaRPr>
                    </a:p>
                  </a:txBody>
                  <a:tcPr/>
                </a:tc>
                <a:extLst>
                  <a:ext uri="{0D108BD9-81ED-4DB2-BD59-A6C34878D82A}">
                    <a16:rowId xmlns:a16="http://schemas.microsoft.com/office/drawing/2014/main" val="2748695123"/>
                  </a:ext>
                </a:extLst>
              </a:tr>
              <a:tr h="123546">
                <a:tc>
                  <a:txBody>
                    <a:bodyPr/>
                    <a:lstStyle/>
                    <a:p>
                      <a:pPr algn="ctr"/>
                      <a:endParaRPr lang="en-US" sz="1200" dirty="0" err="1">
                        <a:latin typeface="Arial"/>
                      </a:endParaRPr>
                    </a:p>
                  </a:txBody>
                  <a:tcPr/>
                </a:tc>
                <a:tc>
                  <a:txBody>
                    <a:bodyPr/>
                    <a:lstStyle/>
                    <a:p>
                      <a:pPr lvl="0" algn="ctr">
                        <a:buNone/>
                      </a:pPr>
                      <a:endParaRPr lang="en-US" sz="1200" dirty="0">
                        <a:latin typeface="Arial"/>
                      </a:endParaRPr>
                    </a:p>
                  </a:txBody>
                  <a:tcPr/>
                </a:tc>
                <a:tc>
                  <a:txBody>
                    <a:bodyPr/>
                    <a:lstStyle/>
                    <a:p>
                      <a:pPr lvl="0" algn="ctr">
                        <a:buNone/>
                      </a:pPr>
                      <a:endParaRPr lang="en-US" sz="1200" dirty="0">
                        <a:latin typeface="Arial"/>
                      </a:endParaRPr>
                    </a:p>
                  </a:txBody>
                  <a:tcPr/>
                </a:tc>
                <a:tc>
                  <a:txBody>
                    <a:bodyPr/>
                    <a:lstStyle/>
                    <a:p>
                      <a:pPr lvl="0" algn="ctr">
                        <a:buNone/>
                      </a:pPr>
                      <a:endParaRPr lang="en-US" sz="1200" dirty="0">
                        <a:latin typeface="Arial"/>
                      </a:endParaRPr>
                    </a:p>
                  </a:txBody>
                  <a:tcPr/>
                </a:tc>
                <a:extLst>
                  <a:ext uri="{0D108BD9-81ED-4DB2-BD59-A6C34878D82A}">
                    <a16:rowId xmlns:a16="http://schemas.microsoft.com/office/drawing/2014/main" val="2981881640"/>
                  </a:ext>
                </a:extLst>
              </a:tr>
            </a:tbl>
          </a:graphicData>
        </a:graphic>
      </p:graphicFrame>
      <p:graphicFrame>
        <p:nvGraphicFramePr>
          <p:cNvPr id="17" name="Table 16">
            <a:extLst>
              <a:ext uri="{FF2B5EF4-FFF2-40B4-BE49-F238E27FC236}">
                <a16:creationId xmlns:a16="http://schemas.microsoft.com/office/drawing/2014/main" id="{5D8D3B98-C266-C56E-BFBA-ECA1DF898037}"/>
              </a:ext>
            </a:extLst>
          </p:cNvPr>
          <p:cNvGraphicFramePr>
            <a:graphicFrameLocks noGrp="1"/>
          </p:cNvGraphicFramePr>
          <p:nvPr>
            <p:extLst>
              <p:ext uri="{D42A27DB-BD31-4B8C-83A1-F6EECF244321}">
                <p14:modId xmlns:p14="http://schemas.microsoft.com/office/powerpoint/2010/main" val="1473983100"/>
              </p:ext>
            </p:extLst>
          </p:nvPr>
        </p:nvGraphicFramePr>
        <p:xfrm>
          <a:off x="4809022" y="952981"/>
          <a:ext cx="2513774" cy="1645920"/>
        </p:xfrm>
        <a:graphic>
          <a:graphicData uri="http://schemas.openxmlformats.org/drawingml/2006/table">
            <a:tbl>
              <a:tblPr firstRow="1" bandRow="1">
                <a:tableStyleId>{5940675A-B579-460E-94D1-54222C63F5DA}</a:tableStyleId>
              </a:tblPr>
              <a:tblGrid>
                <a:gridCol w="2513774">
                  <a:extLst>
                    <a:ext uri="{9D8B030D-6E8A-4147-A177-3AD203B41FA5}">
                      <a16:colId xmlns:a16="http://schemas.microsoft.com/office/drawing/2014/main" val="2178331882"/>
                    </a:ext>
                  </a:extLst>
                </a:gridCol>
              </a:tblGrid>
              <a:tr h="184980">
                <a:tc>
                  <a:txBody>
                    <a:bodyPr/>
                    <a:lstStyle/>
                    <a:p>
                      <a:pPr lvl="0" algn="ctr">
                        <a:buNone/>
                      </a:pPr>
                      <a:r>
                        <a:rPr lang="en-US" sz="1200" b="0" i="0" u="none" strike="noStrike" noProof="0" dirty="0" err="1">
                          <a:solidFill>
                            <a:srgbClr val="000000"/>
                          </a:solidFill>
                          <a:latin typeface="Courier New"/>
                        </a:rPr>
                        <a:t>flw</a:t>
                      </a:r>
                      <a:r>
                        <a:rPr lang="en-US" sz="1200" b="0" i="0" u="none" strike="noStrike" noProof="0" dirty="0">
                          <a:solidFill>
                            <a:srgbClr val="000000"/>
                          </a:solidFill>
                          <a:latin typeface="Courier New"/>
                        </a:rPr>
                        <a:t> f1, -4(t0)</a:t>
                      </a:r>
                      <a:endParaRPr lang="en-US" dirty="0"/>
                    </a:p>
                  </a:txBody>
                  <a:tcPr/>
                </a:tc>
                <a:extLst>
                  <a:ext uri="{0D108BD9-81ED-4DB2-BD59-A6C34878D82A}">
                    <a16:rowId xmlns:a16="http://schemas.microsoft.com/office/drawing/2014/main" val="49523531"/>
                  </a:ext>
                </a:extLst>
              </a:tr>
              <a:tr h="184980">
                <a:tc>
                  <a:txBody>
                    <a:bodyPr/>
                    <a:lstStyle/>
                    <a:p>
                      <a:pPr lvl="0" algn="ctr">
                        <a:buNone/>
                      </a:pPr>
                      <a:r>
                        <a:rPr lang="en-US" sz="1200" b="0" i="0" u="none" strike="noStrike" noProof="0" dirty="0" err="1">
                          <a:solidFill>
                            <a:srgbClr val="000000"/>
                          </a:solidFill>
                          <a:latin typeface="Courier New"/>
                        </a:rPr>
                        <a:t>bnez</a:t>
                      </a:r>
                      <a:r>
                        <a:rPr lang="en-US" sz="1200" b="0" i="0" u="none" strike="noStrike" noProof="0" dirty="0">
                          <a:solidFill>
                            <a:srgbClr val="000000"/>
                          </a:solidFill>
                          <a:latin typeface="Courier New"/>
                        </a:rPr>
                        <a:t> t0, loop</a:t>
                      </a:r>
                      <a:endParaRPr lang="en-US" dirty="0"/>
                    </a:p>
                  </a:txBody>
                  <a:tcPr/>
                </a:tc>
                <a:extLst>
                  <a:ext uri="{0D108BD9-81ED-4DB2-BD59-A6C34878D82A}">
                    <a16:rowId xmlns:a16="http://schemas.microsoft.com/office/drawing/2014/main" val="1455548914"/>
                  </a:ext>
                </a:extLst>
              </a:tr>
              <a:tr h="184980">
                <a:tc>
                  <a:txBody>
                    <a:bodyPr/>
                    <a:lstStyle/>
                    <a:p>
                      <a:pPr lvl="0" algn="ctr">
                        <a:buNone/>
                      </a:pPr>
                      <a:r>
                        <a:rPr lang="en-US" sz="1200" b="0" i="0" u="none" strike="noStrike" noProof="0" dirty="0" err="1">
                          <a:solidFill>
                            <a:srgbClr val="000000"/>
                          </a:solidFill>
                          <a:latin typeface="Courier New"/>
                        </a:rPr>
                        <a:t>addi</a:t>
                      </a:r>
                      <a:r>
                        <a:rPr lang="en-US" sz="1200" b="0" i="0" u="none" strike="noStrike" noProof="0" dirty="0">
                          <a:solidFill>
                            <a:srgbClr val="000000"/>
                          </a:solidFill>
                          <a:latin typeface="Courier New"/>
                        </a:rPr>
                        <a:t> t0, t0, -4</a:t>
                      </a:r>
                      <a:endParaRPr lang="en-US" dirty="0"/>
                    </a:p>
                  </a:txBody>
                  <a:tcPr/>
                </a:tc>
                <a:extLst>
                  <a:ext uri="{0D108BD9-81ED-4DB2-BD59-A6C34878D82A}">
                    <a16:rowId xmlns:a16="http://schemas.microsoft.com/office/drawing/2014/main" val="1422571421"/>
                  </a:ext>
                </a:extLst>
              </a:tr>
              <a:tr h="184980">
                <a:tc>
                  <a:txBody>
                    <a:bodyPr/>
                    <a:lstStyle/>
                    <a:p>
                      <a:pPr lvl="0" algn="ctr">
                        <a:buNone/>
                      </a:pPr>
                      <a:r>
                        <a:rPr lang="en-US" sz="1200" b="0" i="0" u="none" strike="noStrike" noProof="0" dirty="0" err="1">
                          <a:solidFill>
                            <a:srgbClr val="000000"/>
                          </a:solidFill>
                          <a:latin typeface="Courier New"/>
                        </a:rPr>
                        <a:t>fsw</a:t>
                      </a:r>
                      <a:r>
                        <a:rPr lang="en-US" sz="1200" b="0" i="0" u="none" strike="noStrike" noProof="0" dirty="0">
                          <a:solidFill>
                            <a:srgbClr val="000000"/>
                          </a:solidFill>
                          <a:latin typeface="Courier New"/>
                        </a:rPr>
                        <a:t> f2, -4(t0)</a:t>
                      </a:r>
                      <a:endParaRPr lang="en-US" dirty="0"/>
                    </a:p>
                  </a:txBody>
                  <a:tcPr/>
                </a:tc>
                <a:extLst>
                  <a:ext uri="{0D108BD9-81ED-4DB2-BD59-A6C34878D82A}">
                    <a16:rowId xmlns:a16="http://schemas.microsoft.com/office/drawing/2014/main" val="2533791750"/>
                  </a:ext>
                </a:extLst>
              </a:tr>
              <a:tr h="184980">
                <a:tc>
                  <a:txBody>
                    <a:bodyPr/>
                    <a:lstStyle/>
                    <a:p>
                      <a:pPr lvl="0" algn="ctr">
                        <a:buNone/>
                      </a:pPr>
                      <a:r>
                        <a:rPr lang="en-US" sz="1200" b="0" i="0" u="none" strike="noStrike" noProof="0" dirty="0" err="1">
                          <a:solidFill>
                            <a:srgbClr val="000000"/>
                          </a:solidFill>
                          <a:latin typeface="Courier New"/>
                        </a:rPr>
                        <a:t>fmul.s</a:t>
                      </a:r>
                      <a:r>
                        <a:rPr lang="en-US" sz="1200" b="0" i="0" u="none" strike="noStrike" noProof="0" dirty="0">
                          <a:solidFill>
                            <a:srgbClr val="000000"/>
                          </a:solidFill>
                          <a:latin typeface="Courier New"/>
                        </a:rPr>
                        <a:t> f2, f1, f0</a:t>
                      </a:r>
                      <a:endParaRPr lang="en-US" dirty="0"/>
                    </a:p>
                  </a:txBody>
                  <a:tcPr/>
                </a:tc>
                <a:extLst>
                  <a:ext uri="{0D108BD9-81ED-4DB2-BD59-A6C34878D82A}">
                    <a16:rowId xmlns:a16="http://schemas.microsoft.com/office/drawing/2014/main" val="258681845"/>
                  </a:ext>
                </a:extLst>
              </a:tr>
              <a:tr h="184980">
                <a:tc>
                  <a:txBody>
                    <a:bodyPr/>
                    <a:lstStyle/>
                    <a:p>
                      <a:pPr lvl="0" algn="ctr">
                        <a:buNone/>
                      </a:pPr>
                      <a:r>
                        <a:rPr lang="en-US" sz="1200" b="0" i="0" u="none" strike="noStrike" noProof="0" dirty="0" err="1">
                          <a:solidFill>
                            <a:srgbClr val="000000"/>
                          </a:solidFill>
                          <a:latin typeface="Courier New"/>
                        </a:rPr>
                        <a:t>flw</a:t>
                      </a:r>
                      <a:r>
                        <a:rPr lang="en-US" sz="1200" b="0" i="0" u="none" strike="noStrike" noProof="0" dirty="0">
                          <a:solidFill>
                            <a:srgbClr val="000000"/>
                          </a:solidFill>
                          <a:latin typeface="Courier New"/>
                        </a:rPr>
                        <a:t> f1, -4(t0)</a:t>
                      </a:r>
                      <a:endParaRPr lang="en-US" dirty="0"/>
                    </a:p>
                  </a:txBody>
                  <a:tcPr/>
                </a:tc>
                <a:extLst>
                  <a:ext uri="{0D108BD9-81ED-4DB2-BD59-A6C34878D82A}">
                    <a16:rowId xmlns:a16="http://schemas.microsoft.com/office/drawing/2014/main" val="3403941772"/>
                  </a:ext>
                </a:extLst>
              </a:tr>
            </a:tbl>
          </a:graphicData>
        </a:graphic>
      </p:graphicFrame>
      <p:graphicFrame>
        <p:nvGraphicFramePr>
          <p:cNvPr id="18" name="Table 17">
            <a:extLst>
              <a:ext uri="{FF2B5EF4-FFF2-40B4-BE49-F238E27FC236}">
                <a16:creationId xmlns:a16="http://schemas.microsoft.com/office/drawing/2014/main" id="{B542E51E-69BC-ACC8-7148-CDEC530389F5}"/>
              </a:ext>
            </a:extLst>
          </p:cNvPr>
          <p:cNvGraphicFramePr>
            <a:graphicFrameLocks noGrp="1"/>
          </p:cNvGraphicFramePr>
          <p:nvPr>
            <p:extLst>
              <p:ext uri="{D42A27DB-BD31-4B8C-83A1-F6EECF244321}">
                <p14:modId xmlns:p14="http://schemas.microsoft.com/office/powerpoint/2010/main" val="3202084654"/>
              </p:ext>
            </p:extLst>
          </p:nvPr>
        </p:nvGraphicFramePr>
        <p:xfrm>
          <a:off x="8389263" y="471717"/>
          <a:ext cx="2506574" cy="1645920"/>
        </p:xfrm>
        <a:graphic>
          <a:graphicData uri="http://schemas.openxmlformats.org/drawingml/2006/table">
            <a:tbl>
              <a:tblPr firstRow="1" bandRow="1">
                <a:tableStyleId>{5940675A-B579-460E-94D1-54222C63F5DA}</a:tableStyleId>
              </a:tblPr>
              <a:tblGrid>
                <a:gridCol w="350919">
                  <a:extLst>
                    <a:ext uri="{9D8B030D-6E8A-4147-A177-3AD203B41FA5}">
                      <a16:colId xmlns:a16="http://schemas.microsoft.com/office/drawing/2014/main" val="2178331882"/>
                    </a:ext>
                  </a:extLst>
                </a:gridCol>
                <a:gridCol w="631657">
                  <a:extLst>
                    <a:ext uri="{9D8B030D-6E8A-4147-A177-3AD203B41FA5}">
                      <a16:colId xmlns:a16="http://schemas.microsoft.com/office/drawing/2014/main" val="1914369625"/>
                    </a:ext>
                  </a:extLst>
                </a:gridCol>
                <a:gridCol w="761999">
                  <a:extLst>
                    <a:ext uri="{9D8B030D-6E8A-4147-A177-3AD203B41FA5}">
                      <a16:colId xmlns:a16="http://schemas.microsoft.com/office/drawing/2014/main" val="3526426838"/>
                    </a:ext>
                  </a:extLst>
                </a:gridCol>
                <a:gridCol w="761999">
                  <a:extLst>
                    <a:ext uri="{9D8B030D-6E8A-4147-A177-3AD203B41FA5}">
                      <a16:colId xmlns:a16="http://schemas.microsoft.com/office/drawing/2014/main" val="187629775"/>
                    </a:ext>
                  </a:extLst>
                </a:gridCol>
              </a:tblGrid>
              <a:tr h="184980">
                <a:tc>
                  <a:txBody>
                    <a:bodyPr/>
                    <a:lstStyle/>
                    <a:p>
                      <a:pPr algn="ctr"/>
                      <a:r>
                        <a:rPr lang="en-US" sz="1200" dirty="0">
                          <a:latin typeface="Courier New"/>
                        </a:rPr>
                        <a:t>1</a:t>
                      </a:r>
                      <a:endParaRPr lang="en-US" sz="1200" dirty="0" err="1">
                        <a:latin typeface="Courier New"/>
                      </a:endParaRPr>
                    </a:p>
                  </a:txBody>
                  <a:tcPr/>
                </a:tc>
                <a:tc>
                  <a:txBody>
                    <a:bodyPr/>
                    <a:lstStyle/>
                    <a:p>
                      <a:pPr lvl="0" algn="ctr">
                        <a:buNone/>
                      </a:pPr>
                      <a:r>
                        <a:rPr lang="en-US" sz="1200" dirty="0">
                          <a:latin typeface="Courier New"/>
                        </a:rPr>
                        <a:t>FMUL</a:t>
                      </a:r>
                      <a:endParaRPr lang="en-US" dirty="0"/>
                    </a:p>
                  </a:txBody>
                  <a:tcPr/>
                </a:tc>
                <a:tc>
                  <a:txBody>
                    <a:bodyPr/>
                    <a:lstStyle/>
                    <a:p>
                      <a:pPr lvl="0" algn="ctr">
                        <a:buNone/>
                      </a:pPr>
                      <a:r>
                        <a:rPr lang="en-US" sz="1200" dirty="0">
                          <a:latin typeface="Courier New"/>
                        </a:rPr>
                        <a:t>F2</a:t>
                      </a:r>
                    </a:p>
                  </a:txBody>
                  <a:tcPr/>
                </a:tc>
                <a:tc>
                  <a:txBody>
                    <a:bodyPr/>
                    <a:lstStyle/>
                    <a:p>
                      <a:pPr lvl="0" algn="ctr">
                        <a:buNone/>
                      </a:pPr>
                      <a:endParaRPr lang="en-US" sz="1200" dirty="0">
                        <a:latin typeface="Courier New"/>
                      </a:endParaRPr>
                    </a:p>
                  </a:txBody>
                  <a:tcPr/>
                </a:tc>
                <a:extLst>
                  <a:ext uri="{0D108BD9-81ED-4DB2-BD59-A6C34878D82A}">
                    <a16:rowId xmlns:a16="http://schemas.microsoft.com/office/drawing/2014/main" val="49523531"/>
                  </a:ext>
                </a:extLst>
              </a:tr>
              <a:tr h="184980">
                <a:tc>
                  <a:txBody>
                    <a:bodyPr/>
                    <a:lstStyle/>
                    <a:p>
                      <a:pPr algn="ctr"/>
                      <a:r>
                        <a:rPr lang="en-US" sz="1200" dirty="0">
                          <a:latin typeface="Courier New"/>
                        </a:rPr>
                        <a:t>2</a:t>
                      </a:r>
                      <a:endParaRPr lang="en-US" sz="1200" dirty="0" err="1">
                        <a:latin typeface="Courier New"/>
                      </a:endParaRPr>
                    </a:p>
                  </a:txBody>
                  <a:tcPr/>
                </a:tc>
                <a:tc>
                  <a:txBody>
                    <a:bodyPr/>
                    <a:lstStyle/>
                    <a:p>
                      <a:pPr lvl="0" algn="ctr">
                        <a:buNone/>
                      </a:pPr>
                      <a:r>
                        <a:rPr lang="en-US" sz="1200" dirty="0">
                          <a:latin typeface="Courier New"/>
                        </a:rPr>
                        <a:t>FSW</a:t>
                      </a:r>
                    </a:p>
                  </a:txBody>
                  <a:tcPr/>
                </a:tc>
                <a:tc>
                  <a:txBody>
                    <a:bodyPr/>
                    <a:lstStyle/>
                    <a:p>
                      <a:pPr lvl="0" algn="ctr">
                        <a:buNone/>
                      </a:pPr>
                      <a:r>
                        <a:rPr lang="en-US" sz="1200" b="0" i="0" u="none" strike="noStrike" noProof="0" dirty="0">
                          <a:solidFill>
                            <a:srgbClr val="000000"/>
                          </a:solidFill>
                          <a:latin typeface="Courier New"/>
                        </a:rPr>
                        <a:t>Mem[4]</a:t>
                      </a:r>
                      <a:endParaRPr lang="en-US" sz="1000" dirty="0">
                        <a:latin typeface="Courier New"/>
                      </a:endParaRPr>
                    </a:p>
                  </a:txBody>
                  <a:tcPr/>
                </a:tc>
                <a:tc>
                  <a:txBody>
                    <a:bodyPr/>
                    <a:lstStyle/>
                    <a:p>
                      <a:pPr lvl="0" algn="ctr">
                        <a:buNone/>
                      </a:pPr>
                      <a:r>
                        <a:rPr lang="en-US" sz="1000" b="0" i="0" u="none" strike="noStrike" noProof="0" dirty="0">
                          <a:solidFill>
                            <a:srgbClr val="000000"/>
                          </a:solidFill>
                          <a:latin typeface="Courier New"/>
                        </a:rPr>
                        <a:t>F2/ROB1</a:t>
                      </a:r>
                      <a:endParaRPr lang="en-US" dirty="0"/>
                    </a:p>
                  </a:txBody>
                  <a:tcPr/>
                </a:tc>
                <a:extLst>
                  <a:ext uri="{0D108BD9-81ED-4DB2-BD59-A6C34878D82A}">
                    <a16:rowId xmlns:a16="http://schemas.microsoft.com/office/drawing/2014/main" val="1455548914"/>
                  </a:ext>
                </a:extLst>
              </a:tr>
              <a:tr h="184980">
                <a:tc>
                  <a:txBody>
                    <a:bodyPr/>
                    <a:lstStyle/>
                    <a:p>
                      <a:pPr algn="ctr"/>
                      <a:r>
                        <a:rPr lang="en-US" sz="1200" dirty="0">
                          <a:latin typeface="Courier New"/>
                        </a:rPr>
                        <a:t>3</a:t>
                      </a:r>
                      <a:endParaRPr lang="en-US" sz="1200" dirty="0" err="1">
                        <a:latin typeface="Courier New"/>
                      </a:endParaRPr>
                    </a:p>
                  </a:txBody>
                  <a:tcPr/>
                </a:tc>
                <a:tc>
                  <a:txBody>
                    <a:bodyPr/>
                    <a:lstStyle/>
                    <a:p>
                      <a:pPr lvl="0" algn="ctr">
                        <a:buNone/>
                      </a:pPr>
                      <a:r>
                        <a:rPr lang="en-US" sz="1200" dirty="0">
                          <a:latin typeface="Courier New"/>
                        </a:rPr>
                        <a:t>ADDI</a:t>
                      </a:r>
                    </a:p>
                  </a:txBody>
                  <a:tcPr/>
                </a:tc>
                <a:tc>
                  <a:txBody>
                    <a:bodyPr/>
                    <a:lstStyle/>
                    <a:p>
                      <a:pPr lvl="0" algn="ctr">
                        <a:buNone/>
                      </a:pPr>
                      <a:r>
                        <a:rPr lang="en-US" sz="1000" dirty="0">
                          <a:latin typeface="Courier New"/>
                        </a:rPr>
                        <a:t>T0</a:t>
                      </a:r>
                    </a:p>
                  </a:txBody>
                  <a:tcPr/>
                </a:tc>
                <a:tc>
                  <a:txBody>
                    <a:bodyPr/>
                    <a:lstStyle/>
                    <a:p>
                      <a:pPr lvl="0" algn="ctr">
                        <a:buNone/>
                      </a:pPr>
                      <a:endParaRPr lang="en-US" sz="1200" b="0" i="0" u="none" strike="noStrike" noProof="0" dirty="0">
                        <a:solidFill>
                          <a:srgbClr val="000000"/>
                        </a:solidFill>
                        <a:latin typeface="Courier New"/>
                      </a:endParaRPr>
                    </a:p>
                  </a:txBody>
                  <a:tcPr/>
                </a:tc>
                <a:extLst>
                  <a:ext uri="{0D108BD9-81ED-4DB2-BD59-A6C34878D82A}">
                    <a16:rowId xmlns:a16="http://schemas.microsoft.com/office/drawing/2014/main" val="1422571421"/>
                  </a:ext>
                </a:extLst>
              </a:tr>
              <a:tr h="184980">
                <a:tc>
                  <a:txBody>
                    <a:bodyPr/>
                    <a:lstStyle/>
                    <a:p>
                      <a:pPr algn="ctr"/>
                      <a:r>
                        <a:rPr lang="en-US" sz="1200" dirty="0">
                          <a:latin typeface="Courier New"/>
                        </a:rPr>
                        <a:t>4</a:t>
                      </a:r>
                      <a:endParaRPr lang="en-US" sz="1200" dirty="0" err="1">
                        <a:latin typeface="Courier New"/>
                      </a:endParaRPr>
                    </a:p>
                  </a:txBody>
                  <a:tcPr/>
                </a:tc>
                <a:tc>
                  <a:txBody>
                    <a:bodyPr/>
                    <a:lstStyle/>
                    <a:p>
                      <a:pPr lvl="0" algn="ctr">
                        <a:buNone/>
                      </a:pPr>
                      <a:r>
                        <a:rPr lang="en-US" sz="1200" dirty="0">
                          <a:latin typeface="Courier New"/>
                        </a:rPr>
                        <a:t>BNEZ</a:t>
                      </a:r>
                    </a:p>
                  </a:txBody>
                  <a:tcPr/>
                </a:tc>
                <a:tc>
                  <a:txBody>
                    <a:bodyPr/>
                    <a:lstStyle/>
                    <a:p>
                      <a:pPr lvl="0" algn="ctr">
                        <a:buNone/>
                      </a:pPr>
                      <a:r>
                        <a:rPr lang="en-US" sz="1000" dirty="0">
                          <a:latin typeface="Courier New"/>
                        </a:rPr>
                        <a:t>?</a:t>
                      </a:r>
                    </a:p>
                  </a:txBody>
                  <a:tcPr/>
                </a:tc>
                <a:tc>
                  <a:txBody>
                    <a:bodyPr/>
                    <a:lstStyle/>
                    <a:p>
                      <a:pPr lvl="0" algn="ctr">
                        <a:buNone/>
                      </a:pPr>
                      <a:endParaRPr lang="en-US" sz="1200" dirty="0">
                        <a:latin typeface="Courier New"/>
                      </a:endParaRPr>
                    </a:p>
                  </a:txBody>
                  <a:tcPr/>
                </a:tc>
                <a:extLst>
                  <a:ext uri="{0D108BD9-81ED-4DB2-BD59-A6C34878D82A}">
                    <a16:rowId xmlns:a16="http://schemas.microsoft.com/office/drawing/2014/main" val="2533791750"/>
                  </a:ext>
                </a:extLst>
              </a:tr>
              <a:tr h="184980">
                <a:tc>
                  <a:txBody>
                    <a:bodyPr/>
                    <a:lstStyle/>
                    <a:p>
                      <a:pPr algn="ctr"/>
                      <a:r>
                        <a:rPr lang="en-US" sz="1200" dirty="0">
                          <a:latin typeface="Courier New"/>
                        </a:rPr>
                        <a:t>5</a:t>
                      </a:r>
                      <a:endParaRPr lang="en-US" sz="1200" dirty="0" err="1">
                        <a:latin typeface="Courier New"/>
                      </a:endParaRPr>
                    </a:p>
                  </a:txBody>
                  <a:tcPr/>
                </a:tc>
                <a:tc>
                  <a:txBody>
                    <a:bodyPr/>
                    <a:lstStyle/>
                    <a:p>
                      <a:pPr lvl="0" algn="ctr">
                        <a:buNone/>
                      </a:pPr>
                      <a:endParaRPr lang="en-US" sz="1200" dirty="0">
                        <a:latin typeface="Courier New"/>
                      </a:endParaRPr>
                    </a:p>
                  </a:txBody>
                  <a:tcPr/>
                </a:tc>
                <a:tc>
                  <a:txBody>
                    <a:bodyPr/>
                    <a:lstStyle/>
                    <a:p>
                      <a:pPr lvl="0" algn="ctr">
                        <a:buNone/>
                      </a:pPr>
                      <a:endParaRPr lang="en-US" sz="1200" dirty="0">
                        <a:latin typeface="Courier New"/>
                      </a:endParaRPr>
                    </a:p>
                  </a:txBody>
                  <a:tcPr/>
                </a:tc>
                <a:tc>
                  <a:txBody>
                    <a:bodyPr/>
                    <a:lstStyle/>
                    <a:p>
                      <a:pPr lvl="0" algn="ctr">
                        <a:buNone/>
                      </a:pPr>
                      <a:endParaRPr lang="en-US" sz="1200" dirty="0">
                        <a:latin typeface="Courier New"/>
                      </a:endParaRPr>
                    </a:p>
                  </a:txBody>
                  <a:tcPr/>
                </a:tc>
                <a:extLst>
                  <a:ext uri="{0D108BD9-81ED-4DB2-BD59-A6C34878D82A}">
                    <a16:rowId xmlns:a16="http://schemas.microsoft.com/office/drawing/2014/main" val="258681845"/>
                  </a:ext>
                </a:extLst>
              </a:tr>
              <a:tr h="184980">
                <a:tc>
                  <a:txBody>
                    <a:bodyPr/>
                    <a:lstStyle/>
                    <a:p>
                      <a:pPr algn="ctr"/>
                      <a:r>
                        <a:rPr lang="en-US" sz="1200" dirty="0">
                          <a:latin typeface="Courier New"/>
                        </a:rPr>
                        <a:t>0</a:t>
                      </a:r>
                      <a:endParaRPr lang="en-US" sz="1200" dirty="0" err="1">
                        <a:latin typeface="Courier New"/>
                      </a:endParaRPr>
                    </a:p>
                  </a:txBody>
                  <a:tcPr/>
                </a:tc>
                <a:tc>
                  <a:txBody>
                    <a:bodyPr/>
                    <a:lstStyle/>
                    <a:p>
                      <a:pPr lvl="0" algn="ctr">
                        <a:buNone/>
                      </a:pPr>
                      <a:endParaRPr lang="en-US" sz="1200" dirty="0">
                        <a:latin typeface="Courier New"/>
                      </a:endParaRPr>
                    </a:p>
                  </a:txBody>
                  <a:tcPr/>
                </a:tc>
                <a:tc>
                  <a:txBody>
                    <a:bodyPr/>
                    <a:lstStyle/>
                    <a:p>
                      <a:pPr lvl="0" algn="ctr">
                        <a:buNone/>
                      </a:pPr>
                      <a:endParaRPr lang="en-US" sz="1200" dirty="0">
                        <a:latin typeface="Courier New"/>
                      </a:endParaRPr>
                    </a:p>
                  </a:txBody>
                  <a:tcPr/>
                </a:tc>
                <a:tc>
                  <a:txBody>
                    <a:bodyPr/>
                    <a:lstStyle/>
                    <a:p>
                      <a:pPr lvl="0" algn="ctr">
                        <a:buNone/>
                      </a:pPr>
                      <a:endParaRPr lang="en-US" sz="1200" dirty="0">
                        <a:latin typeface="Courier New"/>
                      </a:endParaRPr>
                    </a:p>
                  </a:txBody>
                  <a:tcPr/>
                </a:tc>
                <a:extLst>
                  <a:ext uri="{0D108BD9-81ED-4DB2-BD59-A6C34878D82A}">
                    <a16:rowId xmlns:a16="http://schemas.microsoft.com/office/drawing/2014/main" val="3403941772"/>
                  </a:ext>
                </a:extLst>
              </a:tr>
            </a:tbl>
          </a:graphicData>
        </a:graphic>
      </p:graphicFrame>
      <p:graphicFrame>
        <p:nvGraphicFramePr>
          <p:cNvPr id="19" name="Table 18">
            <a:extLst>
              <a:ext uri="{FF2B5EF4-FFF2-40B4-BE49-F238E27FC236}">
                <a16:creationId xmlns:a16="http://schemas.microsoft.com/office/drawing/2014/main" id="{216B34BA-D348-C070-D5EF-48A07373C231}"/>
              </a:ext>
            </a:extLst>
          </p:cNvPr>
          <p:cNvGraphicFramePr>
            <a:graphicFrameLocks noGrp="1"/>
          </p:cNvGraphicFramePr>
          <p:nvPr>
            <p:extLst>
              <p:ext uri="{D42A27DB-BD31-4B8C-83A1-F6EECF244321}">
                <p14:modId xmlns:p14="http://schemas.microsoft.com/office/powerpoint/2010/main" val="1145903940"/>
              </p:ext>
            </p:extLst>
          </p:nvPr>
        </p:nvGraphicFramePr>
        <p:xfrm>
          <a:off x="10116552" y="3368842"/>
          <a:ext cx="1614226" cy="1097280"/>
        </p:xfrm>
        <a:graphic>
          <a:graphicData uri="http://schemas.openxmlformats.org/drawingml/2006/table">
            <a:tbl>
              <a:tblPr firstRow="1" bandRow="1">
                <a:tableStyleId>{5940675A-B579-460E-94D1-54222C63F5DA}</a:tableStyleId>
              </a:tblPr>
              <a:tblGrid>
                <a:gridCol w="467278">
                  <a:extLst>
                    <a:ext uri="{9D8B030D-6E8A-4147-A177-3AD203B41FA5}">
                      <a16:colId xmlns:a16="http://schemas.microsoft.com/office/drawing/2014/main" val="4141603458"/>
                    </a:ext>
                  </a:extLst>
                </a:gridCol>
                <a:gridCol w="541617">
                  <a:extLst>
                    <a:ext uri="{9D8B030D-6E8A-4147-A177-3AD203B41FA5}">
                      <a16:colId xmlns:a16="http://schemas.microsoft.com/office/drawing/2014/main" val="4160728081"/>
                    </a:ext>
                  </a:extLst>
                </a:gridCol>
                <a:gridCol w="605331">
                  <a:extLst>
                    <a:ext uri="{9D8B030D-6E8A-4147-A177-3AD203B41FA5}">
                      <a16:colId xmlns:a16="http://schemas.microsoft.com/office/drawing/2014/main" val="3408778751"/>
                    </a:ext>
                  </a:extLst>
                </a:gridCol>
              </a:tblGrid>
              <a:tr h="171790">
                <a:tc>
                  <a:txBody>
                    <a:bodyPr/>
                    <a:lstStyle/>
                    <a:p>
                      <a:pPr algn="ctr"/>
                      <a:r>
                        <a:rPr lang="en-US" sz="1200" dirty="0">
                          <a:latin typeface="Arial"/>
                        </a:rPr>
                        <a:t>F0</a:t>
                      </a:r>
                    </a:p>
                  </a:txBody>
                  <a:tcPr/>
                </a:tc>
                <a:tc>
                  <a:txBody>
                    <a:bodyPr/>
                    <a:lstStyle/>
                    <a:p>
                      <a:pPr lvl="0" algn="ctr">
                        <a:buNone/>
                      </a:pPr>
                      <a:r>
                        <a:rPr lang="en-US" sz="1200" dirty="0">
                          <a:latin typeface="Arial"/>
                        </a:rPr>
                        <a:t>10</a:t>
                      </a:r>
                    </a:p>
                  </a:txBody>
                  <a:tcPr/>
                </a:tc>
                <a:tc>
                  <a:txBody>
                    <a:bodyPr/>
                    <a:lstStyle/>
                    <a:p>
                      <a:pPr lvl="0" algn="ctr">
                        <a:buNone/>
                      </a:pPr>
                      <a:endParaRPr lang="en-US" sz="1200" dirty="0">
                        <a:latin typeface="Arial"/>
                      </a:endParaRPr>
                    </a:p>
                  </a:txBody>
                  <a:tcPr/>
                </a:tc>
                <a:extLst>
                  <a:ext uri="{0D108BD9-81ED-4DB2-BD59-A6C34878D82A}">
                    <a16:rowId xmlns:a16="http://schemas.microsoft.com/office/drawing/2014/main" val="187687787"/>
                  </a:ext>
                </a:extLst>
              </a:tr>
              <a:tr h="171790">
                <a:tc>
                  <a:txBody>
                    <a:bodyPr/>
                    <a:lstStyle/>
                    <a:p>
                      <a:pPr algn="ctr"/>
                      <a:r>
                        <a:rPr lang="en-US" sz="1200" dirty="0">
                          <a:latin typeface="Arial"/>
                        </a:rPr>
                        <a:t>F1</a:t>
                      </a:r>
                      <a:endParaRPr lang="en-US" sz="1200" dirty="0" err="1">
                        <a:latin typeface="Arial"/>
                      </a:endParaRPr>
                    </a:p>
                  </a:txBody>
                  <a:tcPr/>
                </a:tc>
                <a:tc>
                  <a:txBody>
                    <a:bodyPr/>
                    <a:lstStyle/>
                    <a:p>
                      <a:pPr lvl="0" algn="ctr">
                        <a:buNone/>
                      </a:pPr>
                      <a:r>
                        <a:rPr lang="en-US" sz="1200" dirty="0">
                          <a:latin typeface="Arial"/>
                        </a:rPr>
                        <a:t>1</a:t>
                      </a:r>
                    </a:p>
                  </a:txBody>
                  <a:tcPr/>
                </a:tc>
                <a:tc>
                  <a:txBody>
                    <a:bodyPr/>
                    <a:lstStyle/>
                    <a:p>
                      <a:pPr lvl="0" algn="ctr">
                        <a:buNone/>
                      </a:pPr>
                      <a:endParaRPr lang="en-US" sz="1200" dirty="0">
                        <a:latin typeface="Arial"/>
                      </a:endParaRPr>
                    </a:p>
                  </a:txBody>
                  <a:tcPr/>
                </a:tc>
                <a:extLst>
                  <a:ext uri="{0D108BD9-81ED-4DB2-BD59-A6C34878D82A}">
                    <a16:rowId xmlns:a16="http://schemas.microsoft.com/office/drawing/2014/main" val="1177376357"/>
                  </a:ext>
                </a:extLst>
              </a:tr>
              <a:tr h="171790">
                <a:tc>
                  <a:txBody>
                    <a:bodyPr/>
                    <a:lstStyle/>
                    <a:p>
                      <a:pPr algn="ctr"/>
                      <a:r>
                        <a:rPr lang="en-US" sz="1200" dirty="0">
                          <a:latin typeface="Arial"/>
                        </a:rPr>
                        <a:t>F2</a:t>
                      </a:r>
                      <a:endParaRPr lang="en-US" sz="1200" dirty="0" err="1">
                        <a:latin typeface="Arial"/>
                      </a:endParaRPr>
                    </a:p>
                  </a:txBody>
                  <a:tcPr/>
                </a:tc>
                <a:tc>
                  <a:txBody>
                    <a:bodyPr/>
                    <a:lstStyle/>
                    <a:p>
                      <a:pPr lvl="0" algn="ctr">
                        <a:buNone/>
                      </a:pPr>
                      <a:r>
                        <a:rPr lang="en-US" sz="1200" dirty="0">
                          <a:latin typeface="Arial"/>
                        </a:rPr>
                        <a:t>0</a:t>
                      </a:r>
                    </a:p>
                  </a:txBody>
                  <a:tcPr/>
                </a:tc>
                <a:tc>
                  <a:txBody>
                    <a:bodyPr/>
                    <a:lstStyle/>
                    <a:p>
                      <a:pPr lvl="0" algn="ctr">
                        <a:buNone/>
                      </a:pPr>
                      <a:r>
                        <a:rPr lang="en-US" sz="1200" dirty="0">
                          <a:latin typeface="Arial"/>
                        </a:rPr>
                        <a:t>ROB1</a:t>
                      </a:r>
                    </a:p>
                  </a:txBody>
                  <a:tcPr/>
                </a:tc>
                <a:extLst>
                  <a:ext uri="{0D108BD9-81ED-4DB2-BD59-A6C34878D82A}">
                    <a16:rowId xmlns:a16="http://schemas.microsoft.com/office/drawing/2014/main" val="3954083347"/>
                  </a:ext>
                </a:extLst>
              </a:tr>
              <a:tr h="171790">
                <a:tc>
                  <a:txBody>
                    <a:bodyPr/>
                    <a:lstStyle/>
                    <a:p>
                      <a:pPr algn="ctr"/>
                      <a:r>
                        <a:rPr lang="en-US" sz="1200" dirty="0">
                          <a:latin typeface="Arial"/>
                        </a:rPr>
                        <a:t>T0</a:t>
                      </a:r>
                      <a:endParaRPr lang="en-US" sz="1200" dirty="0" err="1">
                        <a:latin typeface="Arial"/>
                      </a:endParaRPr>
                    </a:p>
                  </a:txBody>
                  <a:tcPr/>
                </a:tc>
                <a:tc>
                  <a:txBody>
                    <a:bodyPr/>
                    <a:lstStyle/>
                    <a:p>
                      <a:pPr lvl="0" algn="ctr">
                        <a:buNone/>
                      </a:pPr>
                      <a:r>
                        <a:rPr lang="en-US" sz="1200" dirty="0">
                          <a:latin typeface="Arial"/>
                        </a:rPr>
                        <a:t>8</a:t>
                      </a:r>
                    </a:p>
                  </a:txBody>
                  <a:tcPr/>
                </a:tc>
                <a:tc>
                  <a:txBody>
                    <a:bodyPr/>
                    <a:lstStyle/>
                    <a:p>
                      <a:pPr lvl="0" algn="ctr">
                        <a:buNone/>
                      </a:pPr>
                      <a:r>
                        <a:rPr lang="en-US" sz="1200" dirty="0">
                          <a:latin typeface="Arial"/>
                        </a:rPr>
                        <a:t>ROB3</a:t>
                      </a:r>
                    </a:p>
                  </a:txBody>
                  <a:tcPr/>
                </a:tc>
                <a:extLst>
                  <a:ext uri="{0D108BD9-81ED-4DB2-BD59-A6C34878D82A}">
                    <a16:rowId xmlns:a16="http://schemas.microsoft.com/office/drawing/2014/main" val="566660208"/>
                  </a:ext>
                </a:extLst>
              </a:tr>
            </a:tbl>
          </a:graphicData>
        </a:graphic>
      </p:graphicFrame>
      <p:graphicFrame>
        <p:nvGraphicFramePr>
          <p:cNvPr id="20" name="Table 19">
            <a:extLst>
              <a:ext uri="{FF2B5EF4-FFF2-40B4-BE49-F238E27FC236}">
                <a16:creationId xmlns:a16="http://schemas.microsoft.com/office/drawing/2014/main" id="{014BAC98-F4F2-BF3C-32EA-34415834F88F}"/>
              </a:ext>
            </a:extLst>
          </p:cNvPr>
          <p:cNvGraphicFramePr>
            <a:graphicFrameLocks noGrp="1"/>
          </p:cNvGraphicFramePr>
          <p:nvPr>
            <p:extLst>
              <p:ext uri="{D42A27DB-BD31-4B8C-83A1-F6EECF244321}">
                <p14:modId xmlns:p14="http://schemas.microsoft.com/office/powerpoint/2010/main" val="2852540995"/>
              </p:ext>
            </p:extLst>
          </p:nvPr>
        </p:nvGraphicFramePr>
        <p:xfrm>
          <a:off x="6473390" y="4191481"/>
          <a:ext cx="2707104" cy="822960"/>
        </p:xfrm>
        <a:graphic>
          <a:graphicData uri="http://schemas.openxmlformats.org/drawingml/2006/table">
            <a:tbl>
              <a:tblPr firstRow="1" bandRow="1">
                <a:tableStyleId>{5940675A-B579-460E-94D1-54222C63F5DA}</a:tableStyleId>
              </a:tblPr>
              <a:tblGrid>
                <a:gridCol w="676776">
                  <a:extLst>
                    <a:ext uri="{9D8B030D-6E8A-4147-A177-3AD203B41FA5}">
                      <a16:colId xmlns:a16="http://schemas.microsoft.com/office/drawing/2014/main" val="3195577250"/>
                    </a:ext>
                  </a:extLst>
                </a:gridCol>
                <a:gridCol w="676776">
                  <a:extLst>
                    <a:ext uri="{9D8B030D-6E8A-4147-A177-3AD203B41FA5}">
                      <a16:colId xmlns:a16="http://schemas.microsoft.com/office/drawing/2014/main" val="4188564357"/>
                    </a:ext>
                  </a:extLst>
                </a:gridCol>
                <a:gridCol w="676776">
                  <a:extLst>
                    <a:ext uri="{9D8B030D-6E8A-4147-A177-3AD203B41FA5}">
                      <a16:colId xmlns:a16="http://schemas.microsoft.com/office/drawing/2014/main" val="1616240692"/>
                    </a:ext>
                  </a:extLst>
                </a:gridCol>
                <a:gridCol w="676776">
                  <a:extLst>
                    <a:ext uri="{9D8B030D-6E8A-4147-A177-3AD203B41FA5}">
                      <a16:colId xmlns:a16="http://schemas.microsoft.com/office/drawing/2014/main" val="1103167206"/>
                    </a:ext>
                  </a:extLst>
                </a:gridCol>
              </a:tblGrid>
              <a:tr h="123546">
                <a:tc>
                  <a:txBody>
                    <a:bodyPr/>
                    <a:lstStyle/>
                    <a:p>
                      <a:pPr algn="ctr"/>
                      <a:r>
                        <a:rPr lang="en-US" sz="1200" dirty="0">
                          <a:latin typeface="Arial"/>
                        </a:rPr>
                        <a:t>BNEZ</a:t>
                      </a:r>
                    </a:p>
                  </a:txBody>
                  <a:tcPr/>
                </a:tc>
                <a:tc>
                  <a:txBody>
                    <a:bodyPr/>
                    <a:lstStyle/>
                    <a:p>
                      <a:pPr lvl="0" algn="ctr">
                        <a:buNone/>
                      </a:pPr>
                      <a:r>
                        <a:rPr lang="en-US" sz="1200" dirty="0">
                          <a:latin typeface="Arial"/>
                        </a:rPr>
                        <a:t>ROB3</a:t>
                      </a:r>
                    </a:p>
                  </a:txBody>
                  <a:tcPr/>
                </a:tc>
                <a:tc>
                  <a:txBody>
                    <a:bodyPr/>
                    <a:lstStyle/>
                    <a:p>
                      <a:pPr lvl="0" algn="ctr">
                        <a:buNone/>
                      </a:pPr>
                      <a:r>
                        <a:rPr lang="en-US" sz="1200" dirty="0">
                          <a:latin typeface="Arial"/>
                        </a:rPr>
                        <a:t>-</a:t>
                      </a:r>
                    </a:p>
                  </a:txBody>
                  <a:tcPr/>
                </a:tc>
                <a:tc>
                  <a:txBody>
                    <a:bodyPr/>
                    <a:lstStyle/>
                    <a:p>
                      <a:pPr lvl="0" algn="ctr">
                        <a:buNone/>
                      </a:pPr>
                      <a:r>
                        <a:rPr lang="en-US" sz="1200" dirty="0">
                          <a:latin typeface="Arial"/>
                        </a:rPr>
                        <a:t>ROB4</a:t>
                      </a:r>
                    </a:p>
                  </a:txBody>
                  <a:tcPr/>
                </a:tc>
                <a:extLst>
                  <a:ext uri="{0D108BD9-81ED-4DB2-BD59-A6C34878D82A}">
                    <a16:rowId xmlns:a16="http://schemas.microsoft.com/office/drawing/2014/main" val="3558929166"/>
                  </a:ext>
                </a:extLst>
              </a:tr>
              <a:tr h="123546">
                <a:tc>
                  <a:txBody>
                    <a:bodyPr/>
                    <a:lstStyle/>
                    <a:p>
                      <a:pPr algn="ctr"/>
                      <a:endParaRPr lang="en-US" sz="1200" dirty="0" err="1">
                        <a:latin typeface="Arial"/>
                      </a:endParaRPr>
                    </a:p>
                  </a:txBody>
                  <a:tcPr/>
                </a:tc>
                <a:tc>
                  <a:txBody>
                    <a:bodyPr/>
                    <a:lstStyle/>
                    <a:p>
                      <a:pPr lvl="0" algn="ctr">
                        <a:buNone/>
                      </a:pPr>
                      <a:endParaRPr lang="en-US" sz="1200" dirty="0">
                        <a:latin typeface="Arial"/>
                      </a:endParaRPr>
                    </a:p>
                  </a:txBody>
                  <a:tcPr/>
                </a:tc>
                <a:tc>
                  <a:txBody>
                    <a:bodyPr/>
                    <a:lstStyle/>
                    <a:p>
                      <a:pPr lvl="0" algn="ctr">
                        <a:buNone/>
                      </a:pPr>
                      <a:endParaRPr lang="en-US" sz="1200" dirty="0">
                        <a:latin typeface="Arial"/>
                      </a:endParaRPr>
                    </a:p>
                  </a:txBody>
                  <a:tcPr/>
                </a:tc>
                <a:tc>
                  <a:txBody>
                    <a:bodyPr/>
                    <a:lstStyle/>
                    <a:p>
                      <a:pPr lvl="0" algn="ctr">
                        <a:buNone/>
                      </a:pPr>
                      <a:endParaRPr lang="en-US" sz="1200" dirty="0">
                        <a:latin typeface="Arial"/>
                      </a:endParaRPr>
                    </a:p>
                  </a:txBody>
                  <a:tcPr/>
                </a:tc>
                <a:extLst>
                  <a:ext uri="{0D108BD9-81ED-4DB2-BD59-A6C34878D82A}">
                    <a16:rowId xmlns:a16="http://schemas.microsoft.com/office/drawing/2014/main" val="2748695123"/>
                  </a:ext>
                </a:extLst>
              </a:tr>
              <a:tr h="123546">
                <a:tc>
                  <a:txBody>
                    <a:bodyPr/>
                    <a:lstStyle/>
                    <a:p>
                      <a:pPr algn="ctr"/>
                      <a:endParaRPr lang="en-US" sz="1200" dirty="0" err="1">
                        <a:latin typeface="Arial"/>
                      </a:endParaRPr>
                    </a:p>
                  </a:txBody>
                  <a:tcPr/>
                </a:tc>
                <a:tc>
                  <a:txBody>
                    <a:bodyPr/>
                    <a:lstStyle/>
                    <a:p>
                      <a:pPr lvl="0" algn="ctr">
                        <a:buNone/>
                      </a:pPr>
                      <a:endParaRPr lang="en-US" sz="1200" dirty="0">
                        <a:latin typeface="Arial"/>
                      </a:endParaRPr>
                    </a:p>
                  </a:txBody>
                  <a:tcPr/>
                </a:tc>
                <a:tc>
                  <a:txBody>
                    <a:bodyPr/>
                    <a:lstStyle/>
                    <a:p>
                      <a:pPr lvl="0" algn="ctr">
                        <a:buNone/>
                      </a:pPr>
                      <a:endParaRPr lang="en-US" sz="1200" dirty="0">
                        <a:latin typeface="Arial"/>
                      </a:endParaRPr>
                    </a:p>
                  </a:txBody>
                  <a:tcPr/>
                </a:tc>
                <a:tc>
                  <a:txBody>
                    <a:bodyPr/>
                    <a:lstStyle/>
                    <a:p>
                      <a:pPr lvl="0" algn="ctr">
                        <a:buNone/>
                      </a:pPr>
                      <a:endParaRPr lang="en-US" sz="1200" dirty="0">
                        <a:latin typeface="Arial"/>
                      </a:endParaRPr>
                    </a:p>
                  </a:txBody>
                  <a:tcPr/>
                </a:tc>
                <a:extLst>
                  <a:ext uri="{0D108BD9-81ED-4DB2-BD59-A6C34878D82A}">
                    <a16:rowId xmlns:a16="http://schemas.microsoft.com/office/drawing/2014/main" val="2981881640"/>
                  </a:ext>
                </a:extLst>
              </a:tr>
            </a:tbl>
          </a:graphicData>
        </a:graphic>
      </p:graphicFrame>
      <p:sp>
        <p:nvSpPr>
          <p:cNvPr id="21" name="TextBox 20">
            <a:extLst>
              <a:ext uri="{FF2B5EF4-FFF2-40B4-BE49-F238E27FC236}">
                <a16:creationId xmlns:a16="http://schemas.microsoft.com/office/drawing/2014/main" id="{630601CB-FD64-9659-E115-5D76C511BA45}"/>
              </a:ext>
            </a:extLst>
          </p:cNvPr>
          <p:cNvSpPr txBox="1"/>
          <p:nvPr/>
        </p:nvSpPr>
        <p:spPr>
          <a:xfrm>
            <a:off x="3196461" y="5567504"/>
            <a:ext cx="2511845" cy="369332"/>
          </a:xfrm>
          <a:prstGeom prst="rect">
            <a:avLst/>
          </a:prstGeom>
          <a:noFill/>
          <a:ln w="12700">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t>FP ALU</a:t>
            </a:r>
          </a:p>
        </p:txBody>
      </p:sp>
      <p:sp>
        <p:nvSpPr>
          <p:cNvPr id="22" name="TextBox 21">
            <a:extLst>
              <a:ext uri="{FF2B5EF4-FFF2-40B4-BE49-F238E27FC236}">
                <a16:creationId xmlns:a16="http://schemas.microsoft.com/office/drawing/2014/main" id="{381378C7-2686-A131-D9FC-6139ED542D23}"/>
              </a:ext>
            </a:extLst>
          </p:cNvPr>
          <p:cNvSpPr txBox="1"/>
          <p:nvPr/>
        </p:nvSpPr>
        <p:spPr>
          <a:xfrm>
            <a:off x="6615434" y="5567504"/>
            <a:ext cx="2511845" cy="369332"/>
          </a:xfrm>
          <a:prstGeom prst="rect">
            <a:avLst/>
          </a:prstGeom>
          <a:noFill/>
          <a:ln w="12700">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t>Int ALU</a:t>
            </a:r>
          </a:p>
        </p:txBody>
      </p:sp>
      <p:sp>
        <p:nvSpPr>
          <p:cNvPr id="23" name="TextBox 22">
            <a:extLst>
              <a:ext uri="{FF2B5EF4-FFF2-40B4-BE49-F238E27FC236}">
                <a16:creationId xmlns:a16="http://schemas.microsoft.com/office/drawing/2014/main" id="{AFB2A869-9590-FF59-6C64-57C7A56C82C8}"/>
              </a:ext>
            </a:extLst>
          </p:cNvPr>
          <p:cNvSpPr txBox="1"/>
          <p:nvPr/>
        </p:nvSpPr>
        <p:spPr>
          <a:xfrm>
            <a:off x="870355" y="5627662"/>
            <a:ext cx="1599451" cy="369332"/>
          </a:xfrm>
          <a:prstGeom prst="rect">
            <a:avLst/>
          </a:prstGeom>
          <a:noFill/>
          <a:ln w="12700">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t>Memory Unit</a:t>
            </a:r>
          </a:p>
        </p:txBody>
      </p:sp>
      <p:cxnSp>
        <p:nvCxnSpPr>
          <p:cNvPr id="27" name="Straight Arrow Connector 26">
            <a:extLst>
              <a:ext uri="{FF2B5EF4-FFF2-40B4-BE49-F238E27FC236}">
                <a16:creationId xmlns:a16="http://schemas.microsoft.com/office/drawing/2014/main" id="{1F9DC04B-4B11-0BDE-8C5C-520ADBA1A662}"/>
              </a:ext>
            </a:extLst>
          </p:cNvPr>
          <p:cNvCxnSpPr/>
          <p:nvPr/>
        </p:nvCxnSpPr>
        <p:spPr>
          <a:xfrm flipV="1">
            <a:off x="5138829" y="2588383"/>
            <a:ext cx="2005" cy="790073"/>
          </a:xfrm>
          <a:prstGeom prst="straightConnector1">
            <a:avLst/>
          </a:prstGeom>
          <a:ln w="28575"/>
        </p:spPr>
        <p:style>
          <a:lnRef idx="1">
            <a:schemeClr val="dk1"/>
          </a:lnRef>
          <a:fillRef idx="0">
            <a:schemeClr val="dk1"/>
          </a:fillRef>
          <a:effectRef idx="0">
            <a:schemeClr val="dk1"/>
          </a:effectRef>
          <a:fontRef idx="minor">
            <a:schemeClr val="tx1"/>
          </a:fontRef>
        </p:style>
      </p:cxnSp>
      <p:cxnSp>
        <p:nvCxnSpPr>
          <p:cNvPr id="28" name="Straight Arrow Connector 27">
            <a:extLst>
              <a:ext uri="{FF2B5EF4-FFF2-40B4-BE49-F238E27FC236}">
                <a16:creationId xmlns:a16="http://schemas.microsoft.com/office/drawing/2014/main" id="{5F646D0F-0BA8-AE02-938C-EA2D952512BA}"/>
              </a:ext>
            </a:extLst>
          </p:cNvPr>
          <p:cNvCxnSpPr/>
          <p:nvPr/>
        </p:nvCxnSpPr>
        <p:spPr>
          <a:xfrm flipH="1">
            <a:off x="1805896" y="3370533"/>
            <a:ext cx="3334945" cy="10341"/>
          </a:xfrm>
          <a:prstGeom prst="straightConnector1">
            <a:avLst/>
          </a:prstGeom>
          <a:ln w="28575"/>
        </p:spPr>
        <p:style>
          <a:lnRef idx="1">
            <a:schemeClr val="dk1"/>
          </a:lnRef>
          <a:fillRef idx="0">
            <a:schemeClr val="dk1"/>
          </a:fillRef>
          <a:effectRef idx="0">
            <a:schemeClr val="dk1"/>
          </a:effectRef>
          <a:fontRef idx="minor">
            <a:schemeClr val="tx1"/>
          </a:fontRef>
        </p:style>
      </p:cxnSp>
      <p:cxnSp>
        <p:nvCxnSpPr>
          <p:cNvPr id="29" name="Straight Arrow Connector 28">
            <a:extLst>
              <a:ext uri="{FF2B5EF4-FFF2-40B4-BE49-F238E27FC236}">
                <a16:creationId xmlns:a16="http://schemas.microsoft.com/office/drawing/2014/main" id="{28ACC849-F39A-63D3-759E-6E4DF38CC2F1}"/>
              </a:ext>
            </a:extLst>
          </p:cNvPr>
          <p:cNvCxnSpPr/>
          <p:nvPr/>
        </p:nvCxnSpPr>
        <p:spPr>
          <a:xfrm>
            <a:off x="1813918" y="3379714"/>
            <a:ext cx="10026" cy="46121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30" name="Straight Arrow Connector 29">
            <a:extLst>
              <a:ext uri="{FF2B5EF4-FFF2-40B4-BE49-F238E27FC236}">
                <a16:creationId xmlns:a16="http://schemas.microsoft.com/office/drawing/2014/main" id="{450F2011-BC93-30F1-802F-9EF5C0342465}"/>
              </a:ext>
            </a:extLst>
          </p:cNvPr>
          <p:cNvCxnSpPr>
            <a:cxnSpLocks/>
          </p:cNvCxnSpPr>
          <p:nvPr/>
        </p:nvCxnSpPr>
        <p:spPr>
          <a:xfrm>
            <a:off x="5384131" y="2596816"/>
            <a:ext cx="10026" cy="1243262"/>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31" name="Straight Arrow Connector 30">
            <a:extLst>
              <a:ext uri="{FF2B5EF4-FFF2-40B4-BE49-F238E27FC236}">
                <a16:creationId xmlns:a16="http://schemas.microsoft.com/office/drawing/2014/main" id="{53872EF3-AB09-D1DD-AC5F-BE332C80A73E}"/>
              </a:ext>
            </a:extLst>
          </p:cNvPr>
          <p:cNvCxnSpPr>
            <a:cxnSpLocks/>
          </p:cNvCxnSpPr>
          <p:nvPr/>
        </p:nvCxnSpPr>
        <p:spPr>
          <a:xfrm>
            <a:off x="6607341" y="2576763"/>
            <a:ext cx="10026" cy="1243262"/>
          </a:xfrm>
          <a:prstGeom prst="straightConnector1">
            <a:avLst/>
          </a:prstGeom>
          <a:ln w="28575">
            <a:solidFill>
              <a:srgbClr val="C00000"/>
            </a:solidFill>
            <a:tailEnd type="triangle"/>
          </a:ln>
        </p:spPr>
        <p:style>
          <a:lnRef idx="1">
            <a:schemeClr val="dk1"/>
          </a:lnRef>
          <a:fillRef idx="0">
            <a:schemeClr val="dk1"/>
          </a:fillRef>
          <a:effectRef idx="0">
            <a:schemeClr val="dk1"/>
          </a:effectRef>
          <a:fontRef idx="minor">
            <a:schemeClr val="tx1"/>
          </a:fontRef>
        </p:style>
      </p:cxnSp>
      <p:cxnSp>
        <p:nvCxnSpPr>
          <p:cNvPr id="34" name="Straight Arrow Connector 33">
            <a:extLst>
              <a:ext uri="{FF2B5EF4-FFF2-40B4-BE49-F238E27FC236}">
                <a16:creationId xmlns:a16="http://schemas.microsoft.com/office/drawing/2014/main" id="{B0D5A6D6-AECB-3D97-CEF4-EADEBC62E9E7}"/>
              </a:ext>
            </a:extLst>
          </p:cNvPr>
          <p:cNvCxnSpPr/>
          <p:nvPr/>
        </p:nvCxnSpPr>
        <p:spPr>
          <a:xfrm>
            <a:off x="5674895" y="3168315"/>
            <a:ext cx="4411578" cy="10026"/>
          </a:xfrm>
          <a:prstGeom prst="straightConnector1">
            <a:avLst/>
          </a:prstGeom>
          <a:ln w="28575">
            <a:solidFill>
              <a:srgbClr val="C00000"/>
            </a:solidFill>
          </a:ln>
        </p:spPr>
        <p:style>
          <a:lnRef idx="1">
            <a:schemeClr val="dk1"/>
          </a:lnRef>
          <a:fillRef idx="0">
            <a:schemeClr val="dk1"/>
          </a:fillRef>
          <a:effectRef idx="0">
            <a:schemeClr val="dk1"/>
          </a:effectRef>
          <a:fontRef idx="minor">
            <a:schemeClr val="tx1"/>
          </a:fontRef>
        </p:style>
      </p:cxnSp>
      <p:cxnSp>
        <p:nvCxnSpPr>
          <p:cNvPr id="35" name="Straight Arrow Connector 34">
            <a:extLst>
              <a:ext uri="{FF2B5EF4-FFF2-40B4-BE49-F238E27FC236}">
                <a16:creationId xmlns:a16="http://schemas.microsoft.com/office/drawing/2014/main" id="{4AA22D6F-E685-B43B-8A5C-36FCC989A0BE}"/>
              </a:ext>
            </a:extLst>
          </p:cNvPr>
          <p:cNvCxnSpPr>
            <a:cxnSpLocks/>
          </p:cNvCxnSpPr>
          <p:nvPr/>
        </p:nvCxnSpPr>
        <p:spPr>
          <a:xfrm>
            <a:off x="5684919" y="3168316"/>
            <a:ext cx="10026" cy="641683"/>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36" name="Straight Arrow Connector 35">
            <a:extLst>
              <a:ext uri="{FF2B5EF4-FFF2-40B4-BE49-F238E27FC236}">
                <a16:creationId xmlns:a16="http://schemas.microsoft.com/office/drawing/2014/main" id="{BB24213C-6147-51B5-8B9B-1803790769E4}"/>
              </a:ext>
            </a:extLst>
          </p:cNvPr>
          <p:cNvCxnSpPr>
            <a:cxnSpLocks/>
          </p:cNvCxnSpPr>
          <p:nvPr/>
        </p:nvCxnSpPr>
        <p:spPr>
          <a:xfrm>
            <a:off x="6827918" y="3168316"/>
            <a:ext cx="10026" cy="641683"/>
          </a:xfrm>
          <a:prstGeom prst="straightConnector1">
            <a:avLst/>
          </a:prstGeom>
          <a:ln w="28575">
            <a:solidFill>
              <a:srgbClr val="C00000"/>
            </a:solidFill>
            <a:tailEnd type="triangle"/>
          </a:ln>
        </p:spPr>
        <p:style>
          <a:lnRef idx="1">
            <a:schemeClr val="dk1"/>
          </a:lnRef>
          <a:fillRef idx="0">
            <a:schemeClr val="dk1"/>
          </a:fillRef>
          <a:effectRef idx="0">
            <a:schemeClr val="dk1"/>
          </a:effectRef>
          <a:fontRef idx="minor">
            <a:schemeClr val="tx1"/>
          </a:fontRef>
        </p:style>
      </p:cxnSp>
      <p:cxnSp>
        <p:nvCxnSpPr>
          <p:cNvPr id="37" name="Straight Arrow Connector 36">
            <a:extLst>
              <a:ext uri="{FF2B5EF4-FFF2-40B4-BE49-F238E27FC236}">
                <a16:creationId xmlns:a16="http://schemas.microsoft.com/office/drawing/2014/main" id="{A71A8AF9-20BE-11EA-9BD1-B60016F48793}"/>
              </a:ext>
            </a:extLst>
          </p:cNvPr>
          <p:cNvCxnSpPr/>
          <p:nvPr/>
        </p:nvCxnSpPr>
        <p:spPr>
          <a:xfrm>
            <a:off x="7339263" y="1333500"/>
            <a:ext cx="1032710" cy="10026"/>
          </a:xfrm>
          <a:prstGeom prst="straightConnector1">
            <a:avLst/>
          </a:prstGeom>
          <a:ln w="28575">
            <a:solidFill>
              <a:srgbClr val="C00000"/>
            </a:solidFill>
            <a:tailEnd type="triangle"/>
          </a:ln>
        </p:spPr>
        <p:style>
          <a:lnRef idx="1">
            <a:schemeClr val="dk1"/>
          </a:lnRef>
          <a:fillRef idx="0">
            <a:schemeClr val="dk1"/>
          </a:fillRef>
          <a:effectRef idx="0">
            <a:schemeClr val="dk1"/>
          </a:effectRef>
          <a:fontRef idx="minor">
            <a:schemeClr val="tx1"/>
          </a:fontRef>
        </p:style>
      </p:cxnSp>
      <p:cxnSp>
        <p:nvCxnSpPr>
          <p:cNvPr id="38" name="Straight Arrow Connector 37">
            <a:extLst>
              <a:ext uri="{FF2B5EF4-FFF2-40B4-BE49-F238E27FC236}">
                <a16:creationId xmlns:a16="http://schemas.microsoft.com/office/drawing/2014/main" id="{C260D762-60DF-D934-0234-A371C712B799}"/>
              </a:ext>
            </a:extLst>
          </p:cNvPr>
          <p:cNvCxnSpPr>
            <a:cxnSpLocks/>
          </p:cNvCxnSpPr>
          <p:nvPr/>
        </p:nvCxnSpPr>
        <p:spPr>
          <a:xfrm>
            <a:off x="10527631" y="2115552"/>
            <a:ext cx="10026" cy="872289"/>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39" name="Straight Arrow Connector 38">
            <a:extLst>
              <a:ext uri="{FF2B5EF4-FFF2-40B4-BE49-F238E27FC236}">
                <a16:creationId xmlns:a16="http://schemas.microsoft.com/office/drawing/2014/main" id="{8561D505-8AAD-4EA5-2FC7-AFEE432B952F}"/>
              </a:ext>
            </a:extLst>
          </p:cNvPr>
          <p:cNvCxnSpPr>
            <a:cxnSpLocks/>
          </p:cNvCxnSpPr>
          <p:nvPr/>
        </p:nvCxnSpPr>
        <p:spPr>
          <a:xfrm>
            <a:off x="4351418" y="5033211"/>
            <a:ext cx="10026" cy="531394"/>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41" name="Straight Arrow Connector 40">
            <a:extLst>
              <a:ext uri="{FF2B5EF4-FFF2-40B4-BE49-F238E27FC236}">
                <a16:creationId xmlns:a16="http://schemas.microsoft.com/office/drawing/2014/main" id="{2B4FC880-C413-43C1-B884-7F96C1E9F9D9}"/>
              </a:ext>
            </a:extLst>
          </p:cNvPr>
          <p:cNvCxnSpPr/>
          <p:nvPr/>
        </p:nvCxnSpPr>
        <p:spPr>
          <a:xfrm>
            <a:off x="1654342" y="5364079"/>
            <a:ext cx="10026" cy="220578"/>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42" name="Straight Arrow Connector 41">
            <a:extLst>
              <a:ext uri="{FF2B5EF4-FFF2-40B4-BE49-F238E27FC236}">
                <a16:creationId xmlns:a16="http://schemas.microsoft.com/office/drawing/2014/main" id="{E3500546-35F3-9AE0-012D-FA3167572DE8}"/>
              </a:ext>
            </a:extLst>
          </p:cNvPr>
          <p:cNvCxnSpPr>
            <a:cxnSpLocks/>
          </p:cNvCxnSpPr>
          <p:nvPr/>
        </p:nvCxnSpPr>
        <p:spPr>
          <a:xfrm>
            <a:off x="7770391" y="5013158"/>
            <a:ext cx="10026" cy="531394"/>
          </a:xfrm>
          <a:prstGeom prst="straightConnector1">
            <a:avLst/>
          </a:prstGeom>
          <a:ln w="28575">
            <a:solidFill>
              <a:srgbClr val="C00000"/>
            </a:solidFill>
            <a:tailEnd type="triangle"/>
          </a:ln>
        </p:spPr>
        <p:style>
          <a:lnRef idx="1">
            <a:schemeClr val="dk1"/>
          </a:lnRef>
          <a:fillRef idx="0">
            <a:schemeClr val="dk1"/>
          </a:fillRef>
          <a:effectRef idx="0">
            <a:schemeClr val="dk1"/>
          </a:effectRef>
          <a:fontRef idx="minor">
            <a:schemeClr val="tx1"/>
          </a:fontRef>
        </p:style>
      </p:cxnSp>
      <p:cxnSp>
        <p:nvCxnSpPr>
          <p:cNvPr id="43" name="Straight Arrow Connector 42">
            <a:extLst>
              <a:ext uri="{FF2B5EF4-FFF2-40B4-BE49-F238E27FC236}">
                <a16:creationId xmlns:a16="http://schemas.microsoft.com/office/drawing/2014/main" id="{8C3CC2E2-6D17-A177-C897-7CB1372D1A76}"/>
              </a:ext>
            </a:extLst>
          </p:cNvPr>
          <p:cNvCxnSpPr>
            <a:cxnSpLocks/>
          </p:cNvCxnSpPr>
          <p:nvPr/>
        </p:nvCxnSpPr>
        <p:spPr>
          <a:xfrm flipH="1">
            <a:off x="1704469" y="6005762"/>
            <a:ext cx="0" cy="310815"/>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44" name="Straight Arrow Connector 43">
            <a:extLst>
              <a:ext uri="{FF2B5EF4-FFF2-40B4-BE49-F238E27FC236}">
                <a16:creationId xmlns:a16="http://schemas.microsoft.com/office/drawing/2014/main" id="{762CE1A7-25EC-E1DE-BC66-9670862BAE1B}"/>
              </a:ext>
            </a:extLst>
          </p:cNvPr>
          <p:cNvCxnSpPr>
            <a:cxnSpLocks/>
          </p:cNvCxnSpPr>
          <p:nvPr/>
        </p:nvCxnSpPr>
        <p:spPr>
          <a:xfrm flipH="1">
            <a:off x="4481758" y="5935577"/>
            <a:ext cx="0" cy="310815"/>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45" name="Straight Arrow Connector 44">
            <a:extLst>
              <a:ext uri="{FF2B5EF4-FFF2-40B4-BE49-F238E27FC236}">
                <a16:creationId xmlns:a16="http://schemas.microsoft.com/office/drawing/2014/main" id="{3B041D5A-33BB-7403-7FA7-F0F2E6DA85B0}"/>
              </a:ext>
            </a:extLst>
          </p:cNvPr>
          <p:cNvCxnSpPr>
            <a:cxnSpLocks/>
          </p:cNvCxnSpPr>
          <p:nvPr/>
        </p:nvCxnSpPr>
        <p:spPr>
          <a:xfrm flipH="1">
            <a:off x="7870652" y="5935577"/>
            <a:ext cx="0" cy="310815"/>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46" name="Straight Arrow Connector 45">
            <a:extLst>
              <a:ext uri="{FF2B5EF4-FFF2-40B4-BE49-F238E27FC236}">
                <a16:creationId xmlns:a16="http://schemas.microsoft.com/office/drawing/2014/main" id="{775A58E9-3CAC-A5E5-29E3-486CAD553440}"/>
              </a:ext>
            </a:extLst>
          </p:cNvPr>
          <p:cNvCxnSpPr/>
          <p:nvPr/>
        </p:nvCxnSpPr>
        <p:spPr>
          <a:xfrm>
            <a:off x="9795710" y="3429000"/>
            <a:ext cx="40105" cy="2887578"/>
          </a:xfrm>
          <a:prstGeom prst="straightConnector1">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47" name="Straight Arrow Connector 46">
            <a:extLst>
              <a:ext uri="{FF2B5EF4-FFF2-40B4-BE49-F238E27FC236}">
                <a16:creationId xmlns:a16="http://schemas.microsoft.com/office/drawing/2014/main" id="{3B34A347-9316-331D-53DE-28B2E1EF1C5B}"/>
              </a:ext>
            </a:extLst>
          </p:cNvPr>
          <p:cNvCxnSpPr/>
          <p:nvPr/>
        </p:nvCxnSpPr>
        <p:spPr>
          <a:xfrm>
            <a:off x="5805236" y="3418974"/>
            <a:ext cx="4000500" cy="20052"/>
          </a:xfrm>
          <a:prstGeom prst="straightConnector1">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48" name="Straight Arrow Connector 47">
            <a:extLst>
              <a:ext uri="{FF2B5EF4-FFF2-40B4-BE49-F238E27FC236}">
                <a16:creationId xmlns:a16="http://schemas.microsoft.com/office/drawing/2014/main" id="{18AF2204-1E57-140F-4CFC-871FF115F909}"/>
              </a:ext>
            </a:extLst>
          </p:cNvPr>
          <p:cNvCxnSpPr>
            <a:cxnSpLocks/>
          </p:cNvCxnSpPr>
          <p:nvPr/>
        </p:nvCxnSpPr>
        <p:spPr>
          <a:xfrm>
            <a:off x="5815257" y="3408945"/>
            <a:ext cx="10026" cy="421104"/>
          </a:xfrm>
          <a:prstGeom prst="straightConnector1">
            <a:avLst/>
          </a:prstGeom>
          <a:ln w="28575">
            <a:solidFill>
              <a:schemeClr val="tx1"/>
            </a:solidFill>
            <a:tailEnd type="triangle"/>
          </a:ln>
        </p:spPr>
        <p:style>
          <a:lnRef idx="1">
            <a:schemeClr val="accent2"/>
          </a:lnRef>
          <a:fillRef idx="0">
            <a:schemeClr val="accent2"/>
          </a:fillRef>
          <a:effectRef idx="0">
            <a:schemeClr val="accent2"/>
          </a:effectRef>
          <a:fontRef idx="minor">
            <a:schemeClr val="tx1"/>
          </a:fontRef>
        </p:style>
      </p:cxnSp>
      <p:cxnSp>
        <p:nvCxnSpPr>
          <p:cNvPr id="49" name="Straight Arrow Connector 48">
            <a:extLst>
              <a:ext uri="{FF2B5EF4-FFF2-40B4-BE49-F238E27FC236}">
                <a16:creationId xmlns:a16="http://schemas.microsoft.com/office/drawing/2014/main" id="{4BBC979E-1983-43D5-827D-75D58EA37EDD}"/>
              </a:ext>
            </a:extLst>
          </p:cNvPr>
          <p:cNvCxnSpPr>
            <a:cxnSpLocks/>
          </p:cNvCxnSpPr>
          <p:nvPr/>
        </p:nvCxnSpPr>
        <p:spPr>
          <a:xfrm>
            <a:off x="9133967" y="3418971"/>
            <a:ext cx="10026" cy="421104"/>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51" name="Straight Arrow Connector 50">
            <a:extLst>
              <a:ext uri="{FF2B5EF4-FFF2-40B4-BE49-F238E27FC236}">
                <a16:creationId xmlns:a16="http://schemas.microsoft.com/office/drawing/2014/main" id="{03155401-F546-322E-5524-A9241BEE8145}"/>
              </a:ext>
            </a:extLst>
          </p:cNvPr>
          <p:cNvCxnSpPr/>
          <p:nvPr/>
        </p:nvCxnSpPr>
        <p:spPr>
          <a:xfrm>
            <a:off x="521368" y="250657"/>
            <a:ext cx="10026" cy="5464342"/>
          </a:xfrm>
          <a:prstGeom prst="straightConnector1">
            <a:avLst/>
          </a:prstGeom>
          <a:ln w="28575"/>
        </p:spPr>
        <p:style>
          <a:lnRef idx="1">
            <a:schemeClr val="dk1"/>
          </a:lnRef>
          <a:fillRef idx="0">
            <a:schemeClr val="dk1"/>
          </a:fillRef>
          <a:effectRef idx="0">
            <a:schemeClr val="dk1"/>
          </a:effectRef>
          <a:fontRef idx="minor">
            <a:schemeClr val="tx1"/>
          </a:fontRef>
        </p:style>
      </p:cxnSp>
      <p:cxnSp>
        <p:nvCxnSpPr>
          <p:cNvPr id="52" name="Straight Arrow Connector 51">
            <a:extLst>
              <a:ext uri="{FF2B5EF4-FFF2-40B4-BE49-F238E27FC236}">
                <a16:creationId xmlns:a16="http://schemas.microsoft.com/office/drawing/2014/main" id="{52347C29-B981-699A-A0F8-C2A0F9989538}"/>
              </a:ext>
            </a:extLst>
          </p:cNvPr>
          <p:cNvCxnSpPr/>
          <p:nvPr/>
        </p:nvCxnSpPr>
        <p:spPr>
          <a:xfrm>
            <a:off x="531394" y="5704973"/>
            <a:ext cx="310815" cy="1002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54" name="TextBox 53">
            <a:extLst>
              <a:ext uri="{FF2B5EF4-FFF2-40B4-BE49-F238E27FC236}">
                <a16:creationId xmlns:a16="http://schemas.microsoft.com/office/drawing/2014/main" id="{31D5FE4E-71C6-4166-FBE5-6CB209FD4323}"/>
              </a:ext>
            </a:extLst>
          </p:cNvPr>
          <p:cNvSpPr txBox="1"/>
          <p:nvPr/>
        </p:nvSpPr>
        <p:spPr>
          <a:xfrm>
            <a:off x="1754605" y="3328737"/>
            <a:ext cx="274320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dirty="0">
                <a:latin typeface="Arial"/>
                <a:cs typeface="Arial"/>
              </a:rPr>
              <a:t>loads</a:t>
            </a:r>
          </a:p>
        </p:txBody>
      </p:sp>
      <p:sp>
        <p:nvSpPr>
          <p:cNvPr id="55" name="TextBox 54">
            <a:extLst>
              <a:ext uri="{FF2B5EF4-FFF2-40B4-BE49-F238E27FC236}">
                <a16:creationId xmlns:a16="http://schemas.microsoft.com/office/drawing/2014/main" id="{8A43C5EA-AAE4-5ABB-4C24-22CA360ACC1C}"/>
              </a:ext>
            </a:extLst>
          </p:cNvPr>
          <p:cNvSpPr txBox="1"/>
          <p:nvPr/>
        </p:nvSpPr>
        <p:spPr>
          <a:xfrm>
            <a:off x="10477499" y="2175710"/>
            <a:ext cx="2743200"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dirty="0">
                <a:latin typeface="Arial"/>
                <a:cs typeface="Arial"/>
              </a:rPr>
              <a:t>inst. </a:t>
            </a:r>
          </a:p>
          <a:p>
            <a:r>
              <a:rPr lang="en-US" sz="1400" dirty="0">
                <a:latin typeface="Arial"/>
                <a:cs typeface="Arial"/>
              </a:rPr>
              <a:t>commit</a:t>
            </a:r>
          </a:p>
        </p:txBody>
      </p:sp>
      <p:sp>
        <p:nvSpPr>
          <p:cNvPr id="56" name="TextBox 55">
            <a:extLst>
              <a:ext uri="{FF2B5EF4-FFF2-40B4-BE49-F238E27FC236}">
                <a16:creationId xmlns:a16="http://schemas.microsoft.com/office/drawing/2014/main" id="{D92310F8-A281-FB70-8ABF-BEEC1CB1EE94}"/>
              </a:ext>
            </a:extLst>
          </p:cNvPr>
          <p:cNvSpPr txBox="1"/>
          <p:nvPr/>
        </p:nvSpPr>
        <p:spPr>
          <a:xfrm>
            <a:off x="5454315" y="2596815"/>
            <a:ext cx="274320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dirty="0" err="1">
                <a:latin typeface="Arial"/>
                <a:cs typeface="Arial"/>
              </a:rPr>
              <a:t>Op.+ROB</a:t>
            </a:r>
            <a:r>
              <a:rPr lang="en-US" sz="1400" dirty="0">
                <a:latin typeface="Arial"/>
                <a:cs typeface="Arial"/>
              </a:rPr>
              <a:t>#</a:t>
            </a:r>
          </a:p>
        </p:txBody>
      </p:sp>
      <p:sp>
        <p:nvSpPr>
          <p:cNvPr id="57" name="TextBox 56">
            <a:extLst>
              <a:ext uri="{FF2B5EF4-FFF2-40B4-BE49-F238E27FC236}">
                <a16:creationId xmlns:a16="http://schemas.microsoft.com/office/drawing/2014/main" id="{A2B0F0AA-A620-3E07-0E66-0BBA57C2AEDA}"/>
              </a:ext>
            </a:extLst>
          </p:cNvPr>
          <p:cNvSpPr txBox="1"/>
          <p:nvPr/>
        </p:nvSpPr>
        <p:spPr>
          <a:xfrm>
            <a:off x="8161420" y="3138236"/>
            <a:ext cx="2743200" cy="307777"/>
          </a:xfrm>
          <a:prstGeom prst="rect">
            <a:avLst/>
          </a:prstGeo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dirty="0">
                <a:latin typeface="Arial"/>
                <a:cs typeface="Arial"/>
              </a:rPr>
              <a:t>operands</a:t>
            </a:r>
          </a:p>
        </p:txBody>
      </p:sp>
      <p:cxnSp>
        <p:nvCxnSpPr>
          <p:cNvPr id="2" name="Conector recto de flecha 1">
            <a:extLst>
              <a:ext uri="{FF2B5EF4-FFF2-40B4-BE49-F238E27FC236}">
                <a16:creationId xmlns:a16="http://schemas.microsoft.com/office/drawing/2014/main" id="{DE57B9AE-1181-44B9-9830-7212CCE943D1}"/>
              </a:ext>
            </a:extLst>
          </p:cNvPr>
          <p:cNvCxnSpPr/>
          <p:nvPr/>
        </p:nvCxnSpPr>
        <p:spPr>
          <a:xfrm>
            <a:off x="521368" y="260684"/>
            <a:ext cx="7840578" cy="10026"/>
          </a:xfrm>
          <a:prstGeom prst="straightConnector1">
            <a:avLst/>
          </a:prstGeom>
          <a:ln w="28575"/>
        </p:spPr>
        <p:style>
          <a:lnRef idx="1">
            <a:schemeClr val="dk1"/>
          </a:lnRef>
          <a:fillRef idx="0">
            <a:schemeClr val="dk1"/>
          </a:fillRef>
          <a:effectRef idx="0">
            <a:schemeClr val="dk1"/>
          </a:effectRef>
          <a:fontRef idx="minor">
            <a:schemeClr val="tx1"/>
          </a:fontRef>
        </p:style>
      </p:cxnSp>
      <p:cxnSp>
        <p:nvCxnSpPr>
          <p:cNvPr id="5" name="Conector recto de flecha 4">
            <a:extLst>
              <a:ext uri="{FF2B5EF4-FFF2-40B4-BE49-F238E27FC236}">
                <a16:creationId xmlns:a16="http://schemas.microsoft.com/office/drawing/2014/main" id="{36B4F35E-3297-5AC0-03B9-710CCF517DF2}"/>
              </a:ext>
            </a:extLst>
          </p:cNvPr>
          <p:cNvCxnSpPr/>
          <p:nvPr/>
        </p:nvCxnSpPr>
        <p:spPr>
          <a:xfrm>
            <a:off x="11901236" y="521368"/>
            <a:ext cx="50131" cy="5714999"/>
          </a:xfrm>
          <a:prstGeom prst="straightConnector1">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8" name="Conector recto de flecha 7">
            <a:extLst>
              <a:ext uri="{FF2B5EF4-FFF2-40B4-BE49-F238E27FC236}">
                <a16:creationId xmlns:a16="http://schemas.microsoft.com/office/drawing/2014/main" id="{9117ABBB-A144-5D78-AD09-076B5C582A9F}"/>
              </a:ext>
            </a:extLst>
          </p:cNvPr>
          <p:cNvCxnSpPr/>
          <p:nvPr/>
        </p:nvCxnSpPr>
        <p:spPr>
          <a:xfrm flipH="1">
            <a:off x="10928923" y="531395"/>
            <a:ext cx="982097" cy="846"/>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14" name="TextBox 52">
            <a:extLst>
              <a:ext uri="{FF2B5EF4-FFF2-40B4-BE49-F238E27FC236}">
                <a16:creationId xmlns:a16="http://schemas.microsoft.com/office/drawing/2014/main" id="{D98092D0-E909-6C8B-290F-A2E34A68F06D}"/>
              </a:ext>
            </a:extLst>
          </p:cNvPr>
          <p:cNvSpPr txBox="1"/>
          <p:nvPr/>
        </p:nvSpPr>
        <p:spPr>
          <a:xfrm>
            <a:off x="11290598" y="5774915"/>
            <a:ext cx="778523"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dirty="0">
                <a:latin typeface="Arial"/>
                <a:cs typeface="Arial"/>
              </a:rPr>
              <a:t>results</a:t>
            </a:r>
          </a:p>
        </p:txBody>
      </p:sp>
      <p:cxnSp>
        <p:nvCxnSpPr>
          <p:cNvPr id="24" name="Straight Arrow Connector 23">
            <a:extLst>
              <a:ext uri="{FF2B5EF4-FFF2-40B4-BE49-F238E27FC236}">
                <a16:creationId xmlns:a16="http://schemas.microsoft.com/office/drawing/2014/main" id="{4F9FA781-721E-42EC-42A5-1033D1F8E7A9}"/>
              </a:ext>
            </a:extLst>
          </p:cNvPr>
          <p:cNvCxnSpPr/>
          <p:nvPr/>
        </p:nvCxnSpPr>
        <p:spPr>
          <a:xfrm>
            <a:off x="521368" y="4020552"/>
            <a:ext cx="421105" cy="1002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26" name="TextBox 25">
            <a:extLst>
              <a:ext uri="{FF2B5EF4-FFF2-40B4-BE49-F238E27FC236}">
                <a16:creationId xmlns:a16="http://schemas.microsoft.com/office/drawing/2014/main" id="{112B2B9A-719A-23F3-24EC-09522AE6FD36}"/>
              </a:ext>
            </a:extLst>
          </p:cNvPr>
          <p:cNvSpPr txBox="1"/>
          <p:nvPr/>
        </p:nvSpPr>
        <p:spPr>
          <a:xfrm>
            <a:off x="232175" y="5655568"/>
            <a:ext cx="686719"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dirty="0">
                <a:latin typeface="Arial"/>
                <a:cs typeface="Arial"/>
              </a:rPr>
              <a:t>stores</a:t>
            </a:r>
          </a:p>
        </p:txBody>
      </p:sp>
      <p:sp>
        <p:nvSpPr>
          <p:cNvPr id="4" name="TextBox 3">
            <a:extLst>
              <a:ext uri="{FF2B5EF4-FFF2-40B4-BE49-F238E27FC236}">
                <a16:creationId xmlns:a16="http://schemas.microsoft.com/office/drawing/2014/main" id="{1D3784CA-5012-4A8C-C1D8-A4E6C5BAD4D5}"/>
              </a:ext>
            </a:extLst>
          </p:cNvPr>
          <p:cNvSpPr txBox="1"/>
          <p:nvPr/>
        </p:nvSpPr>
        <p:spPr>
          <a:xfrm>
            <a:off x="7019581" y="280931"/>
            <a:ext cx="2743200"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b="0" i="0" u="none" strike="noStrike" baseline="0" dirty="0" err="1">
                <a:solidFill>
                  <a:srgbClr val="000000"/>
                </a:solidFill>
                <a:latin typeface="Courier New"/>
                <a:ea typeface="Courier New"/>
                <a:cs typeface="Courier New"/>
              </a:rPr>
              <a:t>bnez</a:t>
            </a:r>
            <a:r>
              <a:rPr lang="en-US" sz="1200" b="0" i="0" u="none" strike="noStrike" baseline="0" dirty="0">
                <a:solidFill>
                  <a:srgbClr val="000000"/>
                </a:solidFill>
                <a:latin typeface="Courier New"/>
                <a:ea typeface="Courier New"/>
                <a:cs typeface="Courier New"/>
              </a:rPr>
              <a:t> t0, loop</a:t>
            </a:r>
            <a:endParaRPr lang="en-US" dirty="0"/>
          </a:p>
        </p:txBody>
      </p:sp>
      <p:sp>
        <p:nvSpPr>
          <p:cNvPr id="25" name="TextBox 24">
            <a:extLst>
              <a:ext uri="{FF2B5EF4-FFF2-40B4-BE49-F238E27FC236}">
                <a16:creationId xmlns:a16="http://schemas.microsoft.com/office/drawing/2014/main" id="{7F1E3CA2-D12A-CB8B-C7CD-89262C4A245D}"/>
              </a:ext>
            </a:extLst>
          </p:cNvPr>
          <p:cNvSpPr txBox="1"/>
          <p:nvPr/>
        </p:nvSpPr>
        <p:spPr>
          <a:xfrm>
            <a:off x="6615629" y="2860713"/>
            <a:ext cx="2743200"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a:latin typeface="Courier New"/>
                <a:cs typeface="Courier New"/>
              </a:rPr>
              <a:t>bnez t0, loop</a:t>
            </a:r>
            <a:endParaRPr lang="en-US"/>
          </a:p>
        </p:txBody>
      </p:sp>
      <p:sp>
        <p:nvSpPr>
          <p:cNvPr id="32" name="TextBox 31">
            <a:extLst>
              <a:ext uri="{FF2B5EF4-FFF2-40B4-BE49-F238E27FC236}">
                <a16:creationId xmlns:a16="http://schemas.microsoft.com/office/drawing/2014/main" id="{8D34AC15-6CCB-64C5-AB44-DD9281A78EBD}"/>
              </a:ext>
            </a:extLst>
          </p:cNvPr>
          <p:cNvSpPr txBox="1"/>
          <p:nvPr/>
        </p:nvSpPr>
        <p:spPr>
          <a:xfrm>
            <a:off x="7744858" y="5137533"/>
            <a:ext cx="2743200"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a:latin typeface="Courier New"/>
                <a:cs typeface="Courier New"/>
              </a:rPr>
              <a:t>addi t0, t0, -4</a:t>
            </a:r>
            <a:endParaRPr lang="en-US"/>
          </a:p>
        </p:txBody>
      </p:sp>
    </p:spTree>
    <p:extLst>
      <p:ext uri="{BB962C8B-B14F-4D97-AF65-F5344CB8AC3E}">
        <p14:creationId xmlns:p14="http://schemas.microsoft.com/office/powerpoint/2010/main" val="30183945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2EB080-7322-4404-0B60-A30D6741821E}"/>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2C41021-C49E-BDF2-E7D9-7D5172DDD8B6}"/>
              </a:ext>
            </a:extLst>
          </p:cNvPr>
          <p:cNvSpPr>
            <a:spLocks noGrp="1"/>
          </p:cNvSpPr>
          <p:nvPr>
            <p:ph idx="1"/>
          </p:nvPr>
        </p:nvSpPr>
        <p:spPr>
          <a:xfrm>
            <a:off x="747963" y="583446"/>
            <a:ext cx="3557337" cy="2754618"/>
          </a:xfrm>
        </p:spPr>
        <p:txBody>
          <a:bodyPr vert="horz" lIns="91440" tIns="45720" rIns="91440" bIns="45720" rtlCol="0" anchor="t">
            <a:normAutofit/>
          </a:bodyPr>
          <a:lstStyle/>
          <a:p>
            <a:pPr marL="0" indent="0">
              <a:buNone/>
            </a:pPr>
            <a:r>
              <a:rPr lang="en-US" dirty="0"/>
              <a:t>Cycle 6</a:t>
            </a:r>
          </a:p>
          <a:p>
            <a:pPr marL="0" indent="0">
              <a:buNone/>
            </a:pPr>
            <a:r>
              <a:rPr lang="en-US" sz="1600" dirty="0"/>
              <a:t>The second load (FLW) is sent to the ROB and the Load Buffer where it will wait for ROB3/T0.</a:t>
            </a:r>
            <a:endParaRPr lang="en-US" dirty="0"/>
          </a:p>
          <a:p>
            <a:pPr marL="0" indent="0">
              <a:buNone/>
            </a:pPr>
            <a:r>
              <a:rPr lang="en-US" sz="1600" dirty="0"/>
              <a:t>The result of the ADDI instruction is broadcast through the CDB to the ROB and RS waiting for it.</a:t>
            </a:r>
            <a:endParaRPr lang="en-US" dirty="0"/>
          </a:p>
          <a:p>
            <a:pPr marL="0" indent="0">
              <a:buNone/>
            </a:pPr>
            <a:endParaRPr lang="en-US" dirty="0"/>
          </a:p>
        </p:txBody>
      </p:sp>
      <p:sp>
        <p:nvSpPr>
          <p:cNvPr id="6" name="TextBox 5">
            <a:extLst>
              <a:ext uri="{FF2B5EF4-FFF2-40B4-BE49-F238E27FC236}">
                <a16:creationId xmlns:a16="http://schemas.microsoft.com/office/drawing/2014/main" id="{7F355BAD-59EB-001C-FD81-A45BFCC83A35}"/>
              </a:ext>
            </a:extLst>
          </p:cNvPr>
          <p:cNvSpPr txBox="1"/>
          <p:nvPr/>
        </p:nvSpPr>
        <p:spPr>
          <a:xfrm>
            <a:off x="4810698" y="584425"/>
            <a:ext cx="2511845" cy="369332"/>
          </a:xfrm>
          <a:prstGeom prst="rect">
            <a:avLst/>
          </a:prstGeom>
          <a:noFill/>
          <a:ln w="12700">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t>Inst. Queue.</a:t>
            </a:r>
            <a:endParaRPr lang="en-US"/>
          </a:p>
        </p:txBody>
      </p:sp>
      <p:sp>
        <p:nvSpPr>
          <p:cNvPr id="7" name="TextBox 6">
            <a:extLst>
              <a:ext uri="{FF2B5EF4-FFF2-40B4-BE49-F238E27FC236}">
                <a16:creationId xmlns:a16="http://schemas.microsoft.com/office/drawing/2014/main" id="{AAD65A62-5C8C-4B9D-390A-293E2256A210}"/>
              </a:ext>
            </a:extLst>
          </p:cNvPr>
          <p:cNvSpPr txBox="1"/>
          <p:nvPr/>
        </p:nvSpPr>
        <p:spPr>
          <a:xfrm>
            <a:off x="8382629" y="97126"/>
            <a:ext cx="2511845" cy="369332"/>
          </a:xfrm>
          <a:prstGeom prst="rect">
            <a:avLst/>
          </a:prstGeom>
          <a:noFill/>
          <a:ln w="12700">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t>Reorder Buffer</a:t>
            </a:r>
          </a:p>
        </p:txBody>
      </p:sp>
      <p:sp>
        <p:nvSpPr>
          <p:cNvPr id="9" name="TextBox 8">
            <a:extLst>
              <a:ext uri="{FF2B5EF4-FFF2-40B4-BE49-F238E27FC236}">
                <a16:creationId xmlns:a16="http://schemas.microsoft.com/office/drawing/2014/main" id="{1C806699-2105-A44D-78F9-FF8429409ED7}"/>
              </a:ext>
            </a:extLst>
          </p:cNvPr>
          <p:cNvSpPr txBox="1"/>
          <p:nvPr/>
        </p:nvSpPr>
        <p:spPr>
          <a:xfrm>
            <a:off x="10095438" y="2984703"/>
            <a:ext cx="1631945" cy="369332"/>
          </a:xfrm>
          <a:prstGeom prst="rect">
            <a:avLst/>
          </a:prstGeom>
          <a:noFill/>
          <a:ln w="12700">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t>Registers</a:t>
            </a:r>
          </a:p>
        </p:txBody>
      </p:sp>
      <p:sp>
        <p:nvSpPr>
          <p:cNvPr id="10" name="TextBox 9">
            <a:extLst>
              <a:ext uri="{FF2B5EF4-FFF2-40B4-BE49-F238E27FC236}">
                <a16:creationId xmlns:a16="http://schemas.microsoft.com/office/drawing/2014/main" id="{81A8D796-6934-6876-95C1-257E4899348B}"/>
              </a:ext>
            </a:extLst>
          </p:cNvPr>
          <p:cNvSpPr txBox="1"/>
          <p:nvPr/>
        </p:nvSpPr>
        <p:spPr>
          <a:xfrm>
            <a:off x="991543" y="3867020"/>
            <a:ext cx="1358819" cy="369332"/>
          </a:xfrm>
          <a:prstGeom prst="rect">
            <a:avLst/>
          </a:prstGeom>
          <a:noFill/>
          <a:ln w="12700">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t>Load Buffer</a:t>
            </a:r>
          </a:p>
        </p:txBody>
      </p:sp>
      <p:sp>
        <p:nvSpPr>
          <p:cNvPr id="11" name="TextBox 10">
            <a:extLst>
              <a:ext uri="{FF2B5EF4-FFF2-40B4-BE49-F238E27FC236}">
                <a16:creationId xmlns:a16="http://schemas.microsoft.com/office/drawing/2014/main" id="{30E1E727-C1EE-2490-BE8E-384D43BCAC73}"/>
              </a:ext>
            </a:extLst>
          </p:cNvPr>
          <p:cNvSpPr txBox="1"/>
          <p:nvPr/>
        </p:nvSpPr>
        <p:spPr>
          <a:xfrm>
            <a:off x="2986782" y="3836941"/>
            <a:ext cx="2912896" cy="369332"/>
          </a:xfrm>
          <a:prstGeom prst="rect">
            <a:avLst/>
          </a:prstGeom>
          <a:noFill/>
          <a:ln w="12700">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t> Reservation Station (FP)</a:t>
            </a:r>
          </a:p>
        </p:txBody>
      </p:sp>
      <p:sp>
        <p:nvSpPr>
          <p:cNvPr id="12" name="TextBox 11">
            <a:extLst>
              <a:ext uri="{FF2B5EF4-FFF2-40B4-BE49-F238E27FC236}">
                <a16:creationId xmlns:a16="http://schemas.microsoft.com/office/drawing/2014/main" id="{D049386A-C96A-967D-E399-0B860E4B8F90}"/>
              </a:ext>
            </a:extLst>
          </p:cNvPr>
          <p:cNvSpPr txBox="1"/>
          <p:nvPr/>
        </p:nvSpPr>
        <p:spPr>
          <a:xfrm>
            <a:off x="6475939" y="3816888"/>
            <a:ext cx="2722397" cy="369332"/>
          </a:xfrm>
          <a:prstGeom prst="rect">
            <a:avLst/>
          </a:prstGeom>
          <a:noFill/>
          <a:ln w="12700">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t>Reservation Station (Int)</a:t>
            </a:r>
          </a:p>
        </p:txBody>
      </p:sp>
      <p:sp>
        <p:nvSpPr>
          <p:cNvPr id="13" name="Arrow: Left-Right 12">
            <a:extLst>
              <a:ext uri="{FF2B5EF4-FFF2-40B4-BE49-F238E27FC236}">
                <a16:creationId xmlns:a16="http://schemas.microsoft.com/office/drawing/2014/main" id="{4C0ED97B-09F8-15B9-65C5-4E346EB7F36C}"/>
              </a:ext>
            </a:extLst>
          </p:cNvPr>
          <p:cNvSpPr/>
          <p:nvPr/>
        </p:nvSpPr>
        <p:spPr>
          <a:xfrm>
            <a:off x="300789" y="6167033"/>
            <a:ext cx="11794933" cy="560625"/>
          </a:xfrm>
          <a:prstGeom prst="leftRightArrow">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Common Data Bus</a:t>
            </a:r>
          </a:p>
        </p:txBody>
      </p:sp>
      <p:graphicFrame>
        <p:nvGraphicFramePr>
          <p:cNvPr id="15" name="Table 14">
            <a:extLst>
              <a:ext uri="{FF2B5EF4-FFF2-40B4-BE49-F238E27FC236}">
                <a16:creationId xmlns:a16="http://schemas.microsoft.com/office/drawing/2014/main" id="{334D977B-E840-C199-8B71-CEFBE703A86F}"/>
              </a:ext>
            </a:extLst>
          </p:cNvPr>
          <p:cNvGraphicFramePr>
            <a:graphicFrameLocks noGrp="1"/>
          </p:cNvGraphicFramePr>
          <p:nvPr>
            <p:extLst>
              <p:ext uri="{D42A27DB-BD31-4B8C-83A1-F6EECF244321}">
                <p14:modId xmlns:p14="http://schemas.microsoft.com/office/powerpoint/2010/main" val="1989555386"/>
              </p:ext>
            </p:extLst>
          </p:nvPr>
        </p:nvGraphicFramePr>
        <p:xfrm>
          <a:off x="988996" y="4261665"/>
          <a:ext cx="1353552" cy="1097280"/>
        </p:xfrm>
        <a:graphic>
          <a:graphicData uri="http://schemas.openxmlformats.org/drawingml/2006/table">
            <a:tbl>
              <a:tblPr firstRow="1" bandRow="1">
                <a:tableStyleId>{5940675A-B579-460E-94D1-54222C63F5DA}</a:tableStyleId>
              </a:tblPr>
              <a:tblGrid>
                <a:gridCol w="676776">
                  <a:extLst>
                    <a:ext uri="{9D8B030D-6E8A-4147-A177-3AD203B41FA5}">
                      <a16:colId xmlns:a16="http://schemas.microsoft.com/office/drawing/2014/main" val="2447277747"/>
                    </a:ext>
                  </a:extLst>
                </a:gridCol>
                <a:gridCol w="676776">
                  <a:extLst>
                    <a:ext uri="{9D8B030D-6E8A-4147-A177-3AD203B41FA5}">
                      <a16:colId xmlns:a16="http://schemas.microsoft.com/office/drawing/2014/main" val="3543431547"/>
                    </a:ext>
                  </a:extLst>
                </a:gridCol>
              </a:tblGrid>
              <a:tr h="270710">
                <a:tc>
                  <a:txBody>
                    <a:bodyPr/>
                    <a:lstStyle/>
                    <a:p>
                      <a:pPr algn="ctr"/>
                      <a:r>
                        <a:rPr lang="en-US" sz="1200" dirty="0">
                          <a:latin typeface="Arial"/>
                        </a:rPr>
                        <a:t>ROB3</a:t>
                      </a:r>
                    </a:p>
                  </a:txBody>
                  <a:tcPr/>
                </a:tc>
                <a:tc>
                  <a:txBody>
                    <a:bodyPr/>
                    <a:lstStyle/>
                    <a:p>
                      <a:pPr lvl="0" algn="ctr">
                        <a:buNone/>
                      </a:pPr>
                      <a:r>
                        <a:rPr lang="en-US" sz="1200" dirty="0">
                          <a:latin typeface="Arial"/>
                        </a:rPr>
                        <a:t>ROB5</a:t>
                      </a:r>
                    </a:p>
                  </a:txBody>
                  <a:tcPr/>
                </a:tc>
                <a:extLst>
                  <a:ext uri="{0D108BD9-81ED-4DB2-BD59-A6C34878D82A}">
                    <a16:rowId xmlns:a16="http://schemas.microsoft.com/office/drawing/2014/main" val="1837699999"/>
                  </a:ext>
                </a:extLst>
              </a:tr>
              <a:tr h="0">
                <a:tc>
                  <a:txBody>
                    <a:bodyPr/>
                    <a:lstStyle/>
                    <a:p>
                      <a:pPr lvl="0" algn="ctr">
                        <a:buNone/>
                      </a:pPr>
                      <a:endParaRPr lang="en-US" sz="1200" dirty="0" err="1">
                        <a:latin typeface="Arial"/>
                      </a:endParaRPr>
                    </a:p>
                  </a:txBody>
                  <a:tcPr/>
                </a:tc>
                <a:tc>
                  <a:txBody>
                    <a:bodyPr/>
                    <a:lstStyle/>
                    <a:p>
                      <a:pPr lvl="0" algn="ctr">
                        <a:buNone/>
                      </a:pPr>
                      <a:endParaRPr lang="en-US" sz="1200" dirty="0">
                        <a:latin typeface="Arial"/>
                      </a:endParaRPr>
                    </a:p>
                  </a:txBody>
                  <a:tcPr/>
                </a:tc>
                <a:extLst>
                  <a:ext uri="{0D108BD9-81ED-4DB2-BD59-A6C34878D82A}">
                    <a16:rowId xmlns:a16="http://schemas.microsoft.com/office/drawing/2014/main" val="313986062"/>
                  </a:ext>
                </a:extLst>
              </a:tr>
              <a:tr h="0">
                <a:tc>
                  <a:txBody>
                    <a:bodyPr/>
                    <a:lstStyle/>
                    <a:p>
                      <a:pPr lvl="0" algn="ctr">
                        <a:buNone/>
                      </a:pPr>
                      <a:endParaRPr lang="en-US" sz="1200" dirty="0" err="1">
                        <a:latin typeface="Arial"/>
                      </a:endParaRPr>
                    </a:p>
                  </a:txBody>
                  <a:tcPr/>
                </a:tc>
                <a:tc>
                  <a:txBody>
                    <a:bodyPr/>
                    <a:lstStyle/>
                    <a:p>
                      <a:pPr lvl="0" algn="ctr">
                        <a:buNone/>
                      </a:pPr>
                      <a:endParaRPr lang="en-US" sz="1200" dirty="0">
                        <a:latin typeface="Arial"/>
                      </a:endParaRPr>
                    </a:p>
                  </a:txBody>
                  <a:tcPr/>
                </a:tc>
                <a:extLst>
                  <a:ext uri="{0D108BD9-81ED-4DB2-BD59-A6C34878D82A}">
                    <a16:rowId xmlns:a16="http://schemas.microsoft.com/office/drawing/2014/main" val="1009846468"/>
                  </a:ext>
                </a:extLst>
              </a:tr>
              <a:tr h="0">
                <a:tc>
                  <a:txBody>
                    <a:bodyPr/>
                    <a:lstStyle/>
                    <a:p>
                      <a:pPr lvl="0" algn="ctr">
                        <a:buNone/>
                      </a:pPr>
                      <a:endParaRPr lang="en-US" sz="1200" dirty="0" err="1">
                        <a:latin typeface="Arial"/>
                      </a:endParaRPr>
                    </a:p>
                  </a:txBody>
                  <a:tcPr/>
                </a:tc>
                <a:tc>
                  <a:txBody>
                    <a:bodyPr/>
                    <a:lstStyle/>
                    <a:p>
                      <a:pPr lvl="0" algn="ctr">
                        <a:buNone/>
                      </a:pPr>
                      <a:endParaRPr lang="en-US" sz="1200" dirty="0">
                        <a:latin typeface="Arial"/>
                      </a:endParaRPr>
                    </a:p>
                  </a:txBody>
                  <a:tcPr/>
                </a:tc>
                <a:extLst>
                  <a:ext uri="{0D108BD9-81ED-4DB2-BD59-A6C34878D82A}">
                    <a16:rowId xmlns:a16="http://schemas.microsoft.com/office/drawing/2014/main" val="2824610415"/>
                  </a:ext>
                </a:extLst>
              </a:tr>
            </a:tbl>
          </a:graphicData>
        </a:graphic>
      </p:graphicFrame>
      <p:graphicFrame>
        <p:nvGraphicFramePr>
          <p:cNvPr id="16" name="Table 15">
            <a:extLst>
              <a:ext uri="{FF2B5EF4-FFF2-40B4-BE49-F238E27FC236}">
                <a16:creationId xmlns:a16="http://schemas.microsoft.com/office/drawing/2014/main" id="{374FDE20-236D-9268-FB43-59314683D6D9}"/>
              </a:ext>
            </a:extLst>
          </p:cNvPr>
          <p:cNvGraphicFramePr>
            <a:graphicFrameLocks noGrp="1"/>
          </p:cNvGraphicFramePr>
          <p:nvPr/>
        </p:nvGraphicFramePr>
        <p:xfrm>
          <a:off x="2984233" y="4211534"/>
          <a:ext cx="2897604" cy="822960"/>
        </p:xfrm>
        <a:graphic>
          <a:graphicData uri="http://schemas.openxmlformats.org/drawingml/2006/table">
            <a:tbl>
              <a:tblPr firstRow="1" bandRow="1">
                <a:tableStyleId>{5940675A-B579-460E-94D1-54222C63F5DA}</a:tableStyleId>
              </a:tblPr>
              <a:tblGrid>
                <a:gridCol w="724401">
                  <a:extLst>
                    <a:ext uri="{9D8B030D-6E8A-4147-A177-3AD203B41FA5}">
                      <a16:colId xmlns:a16="http://schemas.microsoft.com/office/drawing/2014/main" val="3195577250"/>
                    </a:ext>
                  </a:extLst>
                </a:gridCol>
                <a:gridCol w="724401">
                  <a:extLst>
                    <a:ext uri="{9D8B030D-6E8A-4147-A177-3AD203B41FA5}">
                      <a16:colId xmlns:a16="http://schemas.microsoft.com/office/drawing/2014/main" val="3868833308"/>
                    </a:ext>
                  </a:extLst>
                </a:gridCol>
                <a:gridCol w="724401">
                  <a:extLst>
                    <a:ext uri="{9D8B030D-6E8A-4147-A177-3AD203B41FA5}">
                      <a16:colId xmlns:a16="http://schemas.microsoft.com/office/drawing/2014/main" val="3497778932"/>
                    </a:ext>
                  </a:extLst>
                </a:gridCol>
                <a:gridCol w="724401">
                  <a:extLst>
                    <a:ext uri="{9D8B030D-6E8A-4147-A177-3AD203B41FA5}">
                      <a16:colId xmlns:a16="http://schemas.microsoft.com/office/drawing/2014/main" val="3422580235"/>
                    </a:ext>
                  </a:extLst>
                </a:gridCol>
              </a:tblGrid>
              <a:tr h="123546">
                <a:tc>
                  <a:txBody>
                    <a:bodyPr/>
                    <a:lstStyle/>
                    <a:p>
                      <a:pPr algn="ctr"/>
                      <a:endParaRPr lang="en-US" sz="1200" dirty="0">
                        <a:latin typeface="Arial"/>
                      </a:endParaRPr>
                    </a:p>
                  </a:txBody>
                  <a:tcPr/>
                </a:tc>
                <a:tc>
                  <a:txBody>
                    <a:bodyPr/>
                    <a:lstStyle/>
                    <a:p>
                      <a:pPr lvl="0" algn="ctr">
                        <a:buNone/>
                      </a:pPr>
                      <a:endParaRPr lang="en-US" sz="1200" dirty="0">
                        <a:latin typeface="Arial"/>
                      </a:endParaRPr>
                    </a:p>
                  </a:txBody>
                  <a:tcPr/>
                </a:tc>
                <a:tc>
                  <a:txBody>
                    <a:bodyPr/>
                    <a:lstStyle/>
                    <a:p>
                      <a:pPr lvl="0" algn="ctr">
                        <a:buNone/>
                      </a:pPr>
                      <a:endParaRPr lang="en-US" sz="1200" dirty="0">
                        <a:latin typeface="Arial"/>
                      </a:endParaRPr>
                    </a:p>
                  </a:txBody>
                  <a:tcPr/>
                </a:tc>
                <a:tc>
                  <a:txBody>
                    <a:bodyPr/>
                    <a:lstStyle/>
                    <a:p>
                      <a:pPr lvl="0" algn="ctr">
                        <a:buNone/>
                      </a:pPr>
                      <a:endParaRPr lang="en-US" sz="1200" dirty="0">
                        <a:latin typeface="Arial"/>
                      </a:endParaRPr>
                    </a:p>
                  </a:txBody>
                  <a:tcPr/>
                </a:tc>
                <a:extLst>
                  <a:ext uri="{0D108BD9-81ED-4DB2-BD59-A6C34878D82A}">
                    <a16:rowId xmlns:a16="http://schemas.microsoft.com/office/drawing/2014/main" val="3558929166"/>
                  </a:ext>
                </a:extLst>
              </a:tr>
              <a:tr h="123546">
                <a:tc>
                  <a:txBody>
                    <a:bodyPr/>
                    <a:lstStyle/>
                    <a:p>
                      <a:pPr algn="ctr"/>
                      <a:endParaRPr lang="en-US" sz="1200" dirty="0" err="1">
                        <a:latin typeface="Arial"/>
                      </a:endParaRPr>
                    </a:p>
                  </a:txBody>
                  <a:tcPr/>
                </a:tc>
                <a:tc>
                  <a:txBody>
                    <a:bodyPr/>
                    <a:lstStyle/>
                    <a:p>
                      <a:pPr lvl="0" algn="ctr">
                        <a:buNone/>
                      </a:pPr>
                      <a:endParaRPr lang="en-US" sz="1200" dirty="0">
                        <a:latin typeface="Arial"/>
                      </a:endParaRPr>
                    </a:p>
                  </a:txBody>
                  <a:tcPr/>
                </a:tc>
                <a:tc>
                  <a:txBody>
                    <a:bodyPr/>
                    <a:lstStyle/>
                    <a:p>
                      <a:pPr lvl="0" algn="ctr">
                        <a:buNone/>
                      </a:pPr>
                      <a:endParaRPr lang="en-US" sz="1200" dirty="0">
                        <a:latin typeface="Arial"/>
                      </a:endParaRPr>
                    </a:p>
                  </a:txBody>
                  <a:tcPr/>
                </a:tc>
                <a:tc>
                  <a:txBody>
                    <a:bodyPr/>
                    <a:lstStyle/>
                    <a:p>
                      <a:pPr lvl="0" algn="ctr">
                        <a:buNone/>
                      </a:pPr>
                      <a:endParaRPr lang="en-US" sz="1200" dirty="0">
                        <a:latin typeface="Arial"/>
                      </a:endParaRPr>
                    </a:p>
                  </a:txBody>
                  <a:tcPr/>
                </a:tc>
                <a:extLst>
                  <a:ext uri="{0D108BD9-81ED-4DB2-BD59-A6C34878D82A}">
                    <a16:rowId xmlns:a16="http://schemas.microsoft.com/office/drawing/2014/main" val="2748695123"/>
                  </a:ext>
                </a:extLst>
              </a:tr>
              <a:tr h="123546">
                <a:tc>
                  <a:txBody>
                    <a:bodyPr/>
                    <a:lstStyle/>
                    <a:p>
                      <a:pPr algn="ctr"/>
                      <a:endParaRPr lang="en-US" sz="1200" dirty="0" err="1">
                        <a:latin typeface="Arial"/>
                      </a:endParaRPr>
                    </a:p>
                  </a:txBody>
                  <a:tcPr/>
                </a:tc>
                <a:tc>
                  <a:txBody>
                    <a:bodyPr/>
                    <a:lstStyle/>
                    <a:p>
                      <a:pPr lvl="0" algn="ctr">
                        <a:buNone/>
                      </a:pPr>
                      <a:endParaRPr lang="en-US" sz="1200" dirty="0">
                        <a:latin typeface="Arial"/>
                      </a:endParaRPr>
                    </a:p>
                  </a:txBody>
                  <a:tcPr/>
                </a:tc>
                <a:tc>
                  <a:txBody>
                    <a:bodyPr/>
                    <a:lstStyle/>
                    <a:p>
                      <a:pPr lvl="0" algn="ctr">
                        <a:buNone/>
                      </a:pPr>
                      <a:endParaRPr lang="en-US" sz="1200" dirty="0">
                        <a:latin typeface="Arial"/>
                      </a:endParaRPr>
                    </a:p>
                  </a:txBody>
                  <a:tcPr/>
                </a:tc>
                <a:tc>
                  <a:txBody>
                    <a:bodyPr/>
                    <a:lstStyle/>
                    <a:p>
                      <a:pPr lvl="0" algn="ctr">
                        <a:buNone/>
                      </a:pPr>
                      <a:endParaRPr lang="en-US" sz="1200" dirty="0">
                        <a:latin typeface="Arial"/>
                      </a:endParaRPr>
                    </a:p>
                  </a:txBody>
                  <a:tcPr/>
                </a:tc>
                <a:extLst>
                  <a:ext uri="{0D108BD9-81ED-4DB2-BD59-A6C34878D82A}">
                    <a16:rowId xmlns:a16="http://schemas.microsoft.com/office/drawing/2014/main" val="2981881640"/>
                  </a:ext>
                </a:extLst>
              </a:tr>
            </a:tbl>
          </a:graphicData>
        </a:graphic>
      </p:graphicFrame>
      <p:graphicFrame>
        <p:nvGraphicFramePr>
          <p:cNvPr id="17" name="Table 16">
            <a:extLst>
              <a:ext uri="{FF2B5EF4-FFF2-40B4-BE49-F238E27FC236}">
                <a16:creationId xmlns:a16="http://schemas.microsoft.com/office/drawing/2014/main" id="{5A49C175-FDA5-E235-BE63-683EB14B0029}"/>
              </a:ext>
            </a:extLst>
          </p:cNvPr>
          <p:cNvGraphicFramePr>
            <a:graphicFrameLocks noGrp="1"/>
          </p:cNvGraphicFramePr>
          <p:nvPr>
            <p:extLst>
              <p:ext uri="{D42A27DB-BD31-4B8C-83A1-F6EECF244321}">
                <p14:modId xmlns:p14="http://schemas.microsoft.com/office/powerpoint/2010/main" val="1473369830"/>
              </p:ext>
            </p:extLst>
          </p:nvPr>
        </p:nvGraphicFramePr>
        <p:xfrm>
          <a:off x="4809022" y="952981"/>
          <a:ext cx="2513774" cy="1645920"/>
        </p:xfrm>
        <a:graphic>
          <a:graphicData uri="http://schemas.openxmlformats.org/drawingml/2006/table">
            <a:tbl>
              <a:tblPr firstRow="1" bandRow="1">
                <a:tableStyleId>{5940675A-B579-460E-94D1-54222C63F5DA}</a:tableStyleId>
              </a:tblPr>
              <a:tblGrid>
                <a:gridCol w="2513774">
                  <a:extLst>
                    <a:ext uri="{9D8B030D-6E8A-4147-A177-3AD203B41FA5}">
                      <a16:colId xmlns:a16="http://schemas.microsoft.com/office/drawing/2014/main" val="2178331882"/>
                    </a:ext>
                  </a:extLst>
                </a:gridCol>
              </a:tblGrid>
              <a:tr h="184980">
                <a:tc>
                  <a:txBody>
                    <a:bodyPr/>
                    <a:lstStyle/>
                    <a:p>
                      <a:pPr lvl="0" algn="ctr">
                        <a:buNone/>
                      </a:pPr>
                      <a:r>
                        <a:rPr lang="en-US" sz="1200" b="0" i="0" u="none" strike="noStrike" noProof="0" dirty="0" err="1">
                          <a:solidFill>
                            <a:srgbClr val="000000"/>
                          </a:solidFill>
                          <a:latin typeface="Courier New"/>
                        </a:rPr>
                        <a:t>fmul.s</a:t>
                      </a:r>
                      <a:r>
                        <a:rPr lang="en-US" sz="1200" b="0" i="0" u="none" strike="noStrike" noProof="0" dirty="0">
                          <a:solidFill>
                            <a:srgbClr val="000000"/>
                          </a:solidFill>
                          <a:latin typeface="Courier New"/>
                        </a:rPr>
                        <a:t> f2, f1, f0</a:t>
                      </a:r>
                      <a:endParaRPr lang="en-US" dirty="0"/>
                    </a:p>
                  </a:txBody>
                  <a:tcPr/>
                </a:tc>
                <a:extLst>
                  <a:ext uri="{0D108BD9-81ED-4DB2-BD59-A6C34878D82A}">
                    <a16:rowId xmlns:a16="http://schemas.microsoft.com/office/drawing/2014/main" val="49523531"/>
                  </a:ext>
                </a:extLst>
              </a:tr>
              <a:tr h="184980">
                <a:tc>
                  <a:txBody>
                    <a:bodyPr/>
                    <a:lstStyle/>
                    <a:p>
                      <a:pPr lvl="0" algn="ctr">
                        <a:buNone/>
                      </a:pPr>
                      <a:r>
                        <a:rPr lang="en-US" sz="1200" b="0" i="0" u="none" strike="noStrike" noProof="0" dirty="0" err="1">
                          <a:solidFill>
                            <a:srgbClr val="000000"/>
                          </a:solidFill>
                          <a:latin typeface="Courier New"/>
                        </a:rPr>
                        <a:t>flw</a:t>
                      </a:r>
                      <a:r>
                        <a:rPr lang="en-US" sz="1200" b="0" i="0" u="none" strike="noStrike" noProof="0" dirty="0">
                          <a:solidFill>
                            <a:srgbClr val="000000"/>
                          </a:solidFill>
                          <a:latin typeface="Courier New"/>
                        </a:rPr>
                        <a:t> f1, -4(t0)</a:t>
                      </a:r>
                      <a:endParaRPr lang="en-US" dirty="0"/>
                    </a:p>
                  </a:txBody>
                  <a:tcPr/>
                </a:tc>
                <a:extLst>
                  <a:ext uri="{0D108BD9-81ED-4DB2-BD59-A6C34878D82A}">
                    <a16:rowId xmlns:a16="http://schemas.microsoft.com/office/drawing/2014/main" val="1455548914"/>
                  </a:ext>
                </a:extLst>
              </a:tr>
              <a:tr h="184980">
                <a:tc>
                  <a:txBody>
                    <a:bodyPr/>
                    <a:lstStyle/>
                    <a:p>
                      <a:pPr lvl="0" algn="ctr">
                        <a:buNone/>
                      </a:pPr>
                      <a:r>
                        <a:rPr lang="en-US" sz="1200" b="0" i="0" u="none" strike="noStrike" noProof="0" dirty="0" err="1">
                          <a:solidFill>
                            <a:srgbClr val="000000"/>
                          </a:solidFill>
                          <a:latin typeface="Courier New"/>
                        </a:rPr>
                        <a:t>bnez</a:t>
                      </a:r>
                      <a:r>
                        <a:rPr lang="en-US" sz="1200" b="0" i="0" u="none" strike="noStrike" noProof="0" dirty="0">
                          <a:solidFill>
                            <a:srgbClr val="000000"/>
                          </a:solidFill>
                          <a:latin typeface="Courier New"/>
                        </a:rPr>
                        <a:t> t0, loop</a:t>
                      </a:r>
                      <a:endParaRPr lang="en-US" dirty="0"/>
                    </a:p>
                  </a:txBody>
                  <a:tcPr/>
                </a:tc>
                <a:extLst>
                  <a:ext uri="{0D108BD9-81ED-4DB2-BD59-A6C34878D82A}">
                    <a16:rowId xmlns:a16="http://schemas.microsoft.com/office/drawing/2014/main" val="1422571421"/>
                  </a:ext>
                </a:extLst>
              </a:tr>
              <a:tr h="184980">
                <a:tc>
                  <a:txBody>
                    <a:bodyPr/>
                    <a:lstStyle/>
                    <a:p>
                      <a:pPr lvl="0" algn="ctr">
                        <a:buNone/>
                      </a:pPr>
                      <a:r>
                        <a:rPr lang="en-US" sz="1200" b="0" i="0" u="none" strike="noStrike" noProof="0" dirty="0" err="1">
                          <a:solidFill>
                            <a:srgbClr val="000000"/>
                          </a:solidFill>
                          <a:latin typeface="Courier New"/>
                        </a:rPr>
                        <a:t>addi</a:t>
                      </a:r>
                      <a:r>
                        <a:rPr lang="en-US" sz="1200" b="0" i="0" u="none" strike="noStrike" noProof="0" dirty="0">
                          <a:solidFill>
                            <a:srgbClr val="000000"/>
                          </a:solidFill>
                          <a:latin typeface="Courier New"/>
                        </a:rPr>
                        <a:t> t0, t0, -4</a:t>
                      </a:r>
                      <a:endParaRPr lang="en-US" dirty="0"/>
                    </a:p>
                  </a:txBody>
                  <a:tcPr/>
                </a:tc>
                <a:extLst>
                  <a:ext uri="{0D108BD9-81ED-4DB2-BD59-A6C34878D82A}">
                    <a16:rowId xmlns:a16="http://schemas.microsoft.com/office/drawing/2014/main" val="2533791750"/>
                  </a:ext>
                </a:extLst>
              </a:tr>
              <a:tr h="184980">
                <a:tc>
                  <a:txBody>
                    <a:bodyPr/>
                    <a:lstStyle/>
                    <a:p>
                      <a:pPr lvl="0" algn="ctr">
                        <a:buNone/>
                      </a:pPr>
                      <a:r>
                        <a:rPr lang="en-US" sz="1200" b="0" i="0" u="none" strike="noStrike" noProof="0" dirty="0" err="1">
                          <a:solidFill>
                            <a:srgbClr val="000000"/>
                          </a:solidFill>
                          <a:latin typeface="Courier New"/>
                        </a:rPr>
                        <a:t>fsw</a:t>
                      </a:r>
                      <a:r>
                        <a:rPr lang="en-US" sz="1200" b="0" i="0" u="none" strike="noStrike" noProof="0" dirty="0">
                          <a:solidFill>
                            <a:srgbClr val="000000"/>
                          </a:solidFill>
                          <a:latin typeface="Courier New"/>
                        </a:rPr>
                        <a:t> f2, -4(t0)</a:t>
                      </a:r>
                      <a:endParaRPr lang="en-US" dirty="0"/>
                    </a:p>
                  </a:txBody>
                  <a:tcPr/>
                </a:tc>
                <a:extLst>
                  <a:ext uri="{0D108BD9-81ED-4DB2-BD59-A6C34878D82A}">
                    <a16:rowId xmlns:a16="http://schemas.microsoft.com/office/drawing/2014/main" val="258681845"/>
                  </a:ext>
                </a:extLst>
              </a:tr>
              <a:tr h="184980">
                <a:tc>
                  <a:txBody>
                    <a:bodyPr/>
                    <a:lstStyle/>
                    <a:p>
                      <a:pPr lvl="0" algn="ctr">
                        <a:buNone/>
                      </a:pPr>
                      <a:r>
                        <a:rPr lang="en-US" sz="1200" b="0" i="0" u="none" strike="noStrike" noProof="0" dirty="0" err="1">
                          <a:solidFill>
                            <a:srgbClr val="000000"/>
                          </a:solidFill>
                          <a:latin typeface="Courier New"/>
                        </a:rPr>
                        <a:t>fmul.s</a:t>
                      </a:r>
                      <a:r>
                        <a:rPr lang="en-US" sz="1200" b="0" i="0" u="none" strike="noStrike" noProof="0" dirty="0">
                          <a:solidFill>
                            <a:srgbClr val="000000"/>
                          </a:solidFill>
                          <a:latin typeface="Courier New"/>
                        </a:rPr>
                        <a:t> f2, f1, f0</a:t>
                      </a:r>
                      <a:endParaRPr lang="en-US" dirty="0"/>
                    </a:p>
                  </a:txBody>
                  <a:tcPr/>
                </a:tc>
                <a:extLst>
                  <a:ext uri="{0D108BD9-81ED-4DB2-BD59-A6C34878D82A}">
                    <a16:rowId xmlns:a16="http://schemas.microsoft.com/office/drawing/2014/main" val="3403941772"/>
                  </a:ext>
                </a:extLst>
              </a:tr>
            </a:tbl>
          </a:graphicData>
        </a:graphic>
      </p:graphicFrame>
      <p:graphicFrame>
        <p:nvGraphicFramePr>
          <p:cNvPr id="18" name="Table 17">
            <a:extLst>
              <a:ext uri="{FF2B5EF4-FFF2-40B4-BE49-F238E27FC236}">
                <a16:creationId xmlns:a16="http://schemas.microsoft.com/office/drawing/2014/main" id="{5F3D2C0C-2FCB-A756-AF3E-C328A71520BD}"/>
              </a:ext>
            </a:extLst>
          </p:cNvPr>
          <p:cNvGraphicFramePr>
            <a:graphicFrameLocks noGrp="1"/>
          </p:cNvGraphicFramePr>
          <p:nvPr>
            <p:extLst>
              <p:ext uri="{D42A27DB-BD31-4B8C-83A1-F6EECF244321}">
                <p14:modId xmlns:p14="http://schemas.microsoft.com/office/powerpoint/2010/main" val="3222857070"/>
              </p:ext>
            </p:extLst>
          </p:nvPr>
        </p:nvGraphicFramePr>
        <p:xfrm>
          <a:off x="8389263" y="471717"/>
          <a:ext cx="2506574" cy="1645920"/>
        </p:xfrm>
        <a:graphic>
          <a:graphicData uri="http://schemas.openxmlformats.org/drawingml/2006/table">
            <a:tbl>
              <a:tblPr firstRow="1" bandRow="1">
                <a:tableStyleId>{5940675A-B579-460E-94D1-54222C63F5DA}</a:tableStyleId>
              </a:tblPr>
              <a:tblGrid>
                <a:gridCol w="350919">
                  <a:extLst>
                    <a:ext uri="{9D8B030D-6E8A-4147-A177-3AD203B41FA5}">
                      <a16:colId xmlns:a16="http://schemas.microsoft.com/office/drawing/2014/main" val="2178331882"/>
                    </a:ext>
                  </a:extLst>
                </a:gridCol>
                <a:gridCol w="631657">
                  <a:extLst>
                    <a:ext uri="{9D8B030D-6E8A-4147-A177-3AD203B41FA5}">
                      <a16:colId xmlns:a16="http://schemas.microsoft.com/office/drawing/2014/main" val="1914369625"/>
                    </a:ext>
                  </a:extLst>
                </a:gridCol>
                <a:gridCol w="761999">
                  <a:extLst>
                    <a:ext uri="{9D8B030D-6E8A-4147-A177-3AD203B41FA5}">
                      <a16:colId xmlns:a16="http://schemas.microsoft.com/office/drawing/2014/main" val="3526426838"/>
                    </a:ext>
                  </a:extLst>
                </a:gridCol>
                <a:gridCol w="761999">
                  <a:extLst>
                    <a:ext uri="{9D8B030D-6E8A-4147-A177-3AD203B41FA5}">
                      <a16:colId xmlns:a16="http://schemas.microsoft.com/office/drawing/2014/main" val="187629775"/>
                    </a:ext>
                  </a:extLst>
                </a:gridCol>
              </a:tblGrid>
              <a:tr h="184980">
                <a:tc>
                  <a:txBody>
                    <a:bodyPr/>
                    <a:lstStyle/>
                    <a:p>
                      <a:pPr algn="ctr"/>
                      <a:r>
                        <a:rPr lang="en-US" sz="1200" dirty="0">
                          <a:latin typeface="Courier New"/>
                        </a:rPr>
                        <a:t>1</a:t>
                      </a:r>
                      <a:endParaRPr lang="en-US" sz="1200" dirty="0" err="1">
                        <a:latin typeface="Courier New"/>
                      </a:endParaRPr>
                    </a:p>
                  </a:txBody>
                  <a:tcPr/>
                </a:tc>
                <a:tc>
                  <a:txBody>
                    <a:bodyPr/>
                    <a:lstStyle/>
                    <a:p>
                      <a:pPr lvl="0" algn="ctr">
                        <a:buNone/>
                      </a:pPr>
                      <a:r>
                        <a:rPr lang="en-US" sz="1200" dirty="0">
                          <a:latin typeface="Courier New"/>
                        </a:rPr>
                        <a:t>FMUL</a:t>
                      </a:r>
                      <a:endParaRPr lang="en-US" dirty="0"/>
                    </a:p>
                  </a:txBody>
                  <a:tcPr/>
                </a:tc>
                <a:tc>
                  <a:txBody>
                    <a:bodyPr/>
                    <a:lstStyle/>
                    <a:p>
                      <a:pPr lvl="0" algn="ctr">
                        <a:buNone/>
                      </a:pPr>
                      <a:r>
                        <a:rPr lang="en-US" sz="1200" dirty="0">
                          <a:latin typeface="Courier New"/>
                        </a:rPr>
                        <a:t>F2</a:t>
                      </a:r>
                    </a:p>
                  </a:txBody>
                  <a:tcPr/>
                </a:tc>
                <a:tc>
                  <a:txBody>
                    <a:bodyPr/>
                    <a:lstStyle/>
                    <a:p>
                      <a:pPr lvl="0" algn="ctr">
                        <a:buNone/>
                      </a:pPr>
                      <a:endParaRPr lang="en-US" sz="1200" dirty="0">
                        <a:latin typeface="Courier New"/>
                      </a:endParaRPr>
                    </a:p>
                  </a:txBody>
                  <a:tcPr/>
                </a:tc>
                <a:extLst>
                  <a:ext uri="{0D108BD9-81ED-4DB2-BD59-A6C34878D82A}">
                    <a16:rowId xmlns:a16="http://schemas.microsoft.com/office/drawing/2014/main" val="49523531"/>
                  </a:ext>
                </a:extLst>
              </a:tr>
              <a:tr h="184980">
                <a:tc>
                  <a:txBody>
                    <a:bodyPr/>
                    <a:lstStyle/>
                    <a:p>
                      <a:pPr algn="ctr"/>
                      <a:r>
                        <a:rPr lang="en-US" sz="1200" dirty="0">
                          <a:latin typeface="Courier New"/>
                        </a:rPr>
                        <a:t>2</a:t>
                      </a:r>
                      <a:endParaRPr lang="en-US" sz="1200" dirty="0" err="1">
                        <a:latin typeface="Courier New"/>
                      </a:endParaRPr>
                    </a:p>
                  </a:txBody>
                  <a:tcPr/>
                </a:tc>
                <a:tc>
                  <a:txBody>
                    <a:bodyPr/>
                    <a:lstStyle/>
                    <a:p>
                      <a:pPr lvl="0" algn="ctr">
                        <a:buNone/>
                      </a:pPr>
                      <a:r>
                        <a:rPr lang="en-US" sz="1200" dirty="0">
                          <a:latin typeface="Courier New"/>
                        </a:rPr>
                        <a:t>FSW</a:t>
                      </a:r>
                    </a:p>
                  </a:txBody>
                  <a:tcPr/>
                </a:tc>
                <a:tc>
                  <a:txBody>
                    <a:bodyPr/>
                    <a:lstStyle/>
                    <a:p>
                      <a:pPr lvl="0" algn="ctr">
                        <a:buNone/>
                      </a:pPr>
                      <a:r>
                        <a:rPr lang="en-US" sz="1200" b="0" i="0" u="none" strike="noStrike" noProof="0" dirty="0">
                          <a:solidFill>
                            <a:srgbClr val="000000"/>
                          </a:solidFill>
                          <a:latin typeface="Courier New"/>
                        </a:rPr>
                        <a:t>Mem[4]</a:t>
                      </a:r>
                      <a:endParaRPr lang="en-US" dirty="0"/>
                    </a:p>
                  </a:txBody>
                  <a:tcPr/>
                </a:tc>
                <a:tc>
                  <a:txBody>
                    <a:bodyPr/>
                    <a:lstStyle/>
                    <a:p>
                      <a:pPr lvl="0" algn="ctr">
                        <a:buNone/>
                      </a:pPr>
                      <a:r>
                        <a:rPr lang="en-US" sz="1000" b="0" i="0" u="none" strike="noStrike" noProof="0" dirty="0">
                          <a:solidFill>
                            <a:srgbClr val="000000"/>
                          </a:solidFill>
                          <a:latin typeface="Courier New"/>
                        </a:rPr>
                        <a:t>F2/ROB1</a:t>
                      </a:r>
                      <a:endParaRPr lang="en-US" sz="1200" dirty="0">
                        <a:latin typeface="Courier New"/>
                      </a:endParaRPr>
                    </a:p>
                  </a:txBody>
                  <a:tcPr/>
                </a:tc>
                <a:extLst>
                  <a:ext uri="{0D108BD9-81ED-4DB2-BD59-A6C34878D82A}">
                    <a16:rowId xmlns:a16="http://schemas.microsoft.com/office/drawing/2014/main" val="1455548914"/>
                  </a:ext>
                </a:extLst>
              </a:tr>
              <a:tr h="270710">
                <a:tc>
                  <a:txBody>
                    <a:bodyPr/>
                    <a:lstStyle/>
                    <a:p>
                      <a:pPr algn="ctr"/>
                      <a:r>
                        <a:rPr lang="en-US" sz="1200" dirty="0">
                          <a:latin typeface="Courier New"/>
                        </a:rPr>
                        <a:t>3</a:t>
                      </a:r>
                      <a:endParaRPr lang="en-US" sz="1200" dirty="0" err="1">
                        <a:latin typeface="Courier New"/>
                      </a:endParaRPr>
                    </a:p>
                  </a:txBody>
                  <a:tcPr/>
                </a:tc>
                <a:tc>
                  <a:txBody>
                    <a:bodyPr/>
                    <a:lstStyle/>
                    <a:p>
                      <a:pPr lvl="0" algn="ctr">
                        <a:buNone/>
                      </a:pPr>
                      <a:r>
                        <a:rPr lang="en-US" sz="1200" dirty="0">
                          <a:latin typeface="Courier New"/>
                        </a:rPr>
                        <a:t>ADDI</a:t>
                      </a:r>
                    </a:p>
                  </a:txBody>
                  <a:tcPr/>
                </a:tc>
                <a:tc>
                  <a:txBody>
                    <a:bodyPr/>
                    <a:lstStyle/>
                    <a:p>
                      <a:pPr lvl="0" algn="ctr">
                        <a:buNone/>
                      </a:pPr>
                      <a:r>
                        <a:rPr lang="en-US" sz="1000" dirty="0">
                          <a:latin typeface="Courier New"/>
                        </a:rPr>
                        <a:t>T0</a:t>
                      </a:r>
                    </a:p>
                  </a:txBody>
                  <a:tcPr/>
                </a:tc>
                <a:tc>
                  <a:txBody>
                    <a:bodyPr/>
                    <a:lstStyle/>
                    <a:p>
                      <a:pPr lvl="0" algn="ctr">
                        <a:buNone/>
                      </a:pPr>
                      <a:r>
                        <a:rPr lang="en-US" sz="1200" b="0" i="0" u="none" strike="noStrike" noProof="0" dirty="0">
                          <a:solidFill>
                            <a:srgbClr val="000000"/>
                          </a:solidFill>
                          <a:latin typeface="Courier New"/>
                        </a:rPr>
                        <a:t>4</a:t>
                      </a:r>
                    </a:p>
                  </a:txBody>
                  <a:tcPr/>
                </a:tc>
                <a:extLst>
                  <a:ext uri="{0D108BD9-81ED-4DB2-BD59-A6C34878D82A}">
                    <a16:rowId xmlns:a16="http://schemas.microsoft.com/office/drawing/2014/main" val="1422571421"/>
                  </a:ext>
                </a:extLst>
              </a:tr>
              <a:tr h="184980">
                <a:tc>
                  <a:txBody>
                    <a:bodyPr/>
                    <a:lstStyle/>
                    <a:p>
                      <a:pPr algn="ctr"/>
                      <a:r>
                        <a:rPr lang="en-US" sz="1200" dirty="0">
                          <a:latin typeface="Courier New"/>
                        </a:rPr>
                        <a:t>4</a:t>
                      </a:r>
                      <a:endParaRPr lang="en-US" sz="1200" dirty="0" err="1">
                        <a:latin typeface="Courier New"/>
                      </a:endParaRPr>
                    </a:p>
                  </a:txBody>
                  <a:tcPr/>
                </a:tc>
                <a:tc>
                  <a:txBody>
                    <a:bodyPr/>
                    <a:lstStyle/>
                    <a:p>
                      <a:pPr lvl="0" algn="ctr">
                        <a:buNone/>
                      </a:pPr>
                      <a:r>
                        <a:rPr lang="en-US" sz="1200" dirty="0">
                          <a:latin typeface="Courier New"/>
                        </a:rPr>
                        <a:t>BNEZ</a:t>
                      </a:r>
                    </a:p>
                  </a:txBody>
                  <a:tcPr/>
                </a:tc>
                <a:tc>
                  <a:txBody>
                    <a:bodyPr/>
                    <a:lstStyle/>
                    <a:p>
                      <a:pPr lvl="0" algn="ctr">
                        <a:buNone/>
                      </a:pPr>
                      <a:r>
                        <a:rPr lang="en-US" sz="1000" dirty="0">
                          <a:latin typeface="Courier New"/>
                        </a:rPr>
                        <a:t>?</a:t>
                      </a:r>
                    </a:p>
                  </a:txBody>
                  <a:tcPr/>
                </a:tc>
                <a:tc>
                  <a:txBody>
                    <a:bodyPr/>
                    <a:lstStyle/>
                    <a:p>
                      <a:pPr lvl="0" algn="ctr">
                        <a:buNone/>
                      </a:pPr>
                      <a:endParaRPr lang="en-US" sz="1200" dirty="0">
                        <a:latin typeface="Courier New"/>
                      </a:endParaRPr>
                    </a:p>
                  </a:txBody>
                  <a:tcPr/>
                </a:tc>
                <a:extLst>
                  <a:ext uri="{0D108BD9-81ED-4DB2-BD59-A6C34878D82A}">
                    <a16:rowId xmlns:a16="http://schemas.microsoft.com/office/drawing/2014/main" val="2533791750"/>
                  </a:ext>
                </a:extLst>
              </a:tr>
              <a:tr h="184980">
                <a:tc>
                  <a:txBody>
                    <a:bodyPr/>
                    <a:lstStyle/>
                    <a:p>
                      <a:pPr algn="ctr"/>
                      <a:r>
                        <a:rPr lang="en-US" sz="1200" dirty="0">
                          <a:latin typeface="Courier New"/>
                        </a:rPr>
                        <a:t>5</a:t>
                      </a:r>
                      <a:endParaRPr lang="en-US" sz="1200" dirty="0" err="1">
                        <a:latin typeface="Courier New"/>
                      </a:endParaRPr>
                    </a:p>
                  </a:txBody>
                  <a:tcPr/>
                </a:tc>
                <a:tc>
                  <a:txBody>
                    <a:bodyPr/>
                    <a:lstStyle/>
                    <a:p>
                      <a:pPr lvl="0" algn="ctr">
                        <a:buNone/>
                      </a:pPr>
                      <a:r>
                        <a:rPr lang="en-US" sz="1200" dirty="0">
                          <a:latin typeface="Courier New"/>
                        </a:rPr>
                        <a:t>FLW</a:t>
                      </a:r>
                    </a:p>
                  </a:txBody>
                  <a:tcPr/>
                </a:tc>
                <a:tc>
                  <a:txBody>
                    <a:bodyPr/>
                    <a:lstStyle/>
                    <a:p>
                      <a:pPr lvl="0" algn="ctr">
                        <a:buNone/>
                      </a:pPr>
                      <a:r>
                        <a:rPr lang="en-US" sz="1200" dirty="0">
                          <a:latin typeface="Courier New"/>
                        </a:rPr>
                        <a:t>F1</a:t>
                      </a:r>
                    </a:p>
                  </a:txBody>
                  <a:tcPr/>
                </a:tc>
                <a:tc>
                  <a:txBody>
                    <a:bodyPr/>
                    <a:lstStyle/>
                    <a:p>
                      <a:pPr lvl="0" algn="ctr">
                        <a:buNone/>
                      </a:pPr>
                      <a:endParaRPr lang="en-US" sz="1000" dirty="0">
                        <a:latin typeface="Courier New"/>
                      </a:endParaRPr>
                    </a:p>
                  </a:txBody>
                  <a:tcPr/>
                </a:tc>
                <a:extLst>
                  <a:ext uri="{0D108BD9-81ED-4DB2-BD59-A6C34878D82A}">
                    <a16:rowId xmlns:a16="http://schemas.microsoft.com/office/drawing/2014/main" val="258681845"/>
                  </a:ext>
                </a:extLst>
              </a:tr>
              <a:tr h="184980">
                <a:tc>
                  <a:txBody>
                    <a:bodyPr/>
                    <a:lstStyle/>
                    <a:p>
                      <a:pPr algn="ctr"/>
                      <a:r>
                        <a:rPr lang="en-US" sz="1200" dirty="0">
                          <a:latin typeface="Courier New"/>
                        </a:rPr>
                        <a:t>0</a:t>
                      </a:r>
                      <a:endParaRPr lang="en-US" sz="1200" dirty="0" err="1">
                        <a:latin typeface="Courier New"/>
                      </a:endParaRPr>
                    </a:p>
                  </a:txBody>
                  <a:tcPr/>
                </a:tc>
                <a:tc>
                  <a:txBody>
                    <a:bodyPr/>
                    <a:lstStyle/>
                    <a:p>
                      <a:pPr lvl="0" algn="ctr">
                        <a:buNone/>
                      </a:pPr>
                      <a:endParaRPr lang="en-US" sz="1200" dirty="0">
                        <a:latin typeface="Courier New"/>
                      </a:endParaRPr>
                    </a:p>
                  </a:txBody>
                  <a:tcPr/>
                </a:tc>
                <a:tc>
                  <a:txBody>
                    <a:bodyPr/>
                    <a:lstStyle/>
                    <a:p>
                      <a:pPr lvl="0" algn="ctr">
                        <a:buNone/>
                      </a:pPr>
                      <a:endParaRPr lang="en-US" sz="1200" dirty="0">
                        <a:latin typeface="Courier New"/>
                      </a:endParaRPr>
                    </a:p>
                  </a:txBody>
                  <a:tcPr/>
                </a:tc>
                <a:tc>
                  <a:txBody>
                    <a:bodyPr/>
                    <a:lstStyle/>
                    <a:p>
                      <a:pPr lvl="0" algn="ctr">
                        <a:buNone/>
                      </a:pPr>
                      <a:endParaRPr lang="en-US" sz="1200" dirty="0">
                        <a:latin typeface="Courier New"/>
                      </a:endParaRPr>
                    </a:p>
                  </a:txBody>
                  <a:tcPr/>
                </a:tc>
                <a:extLst>
                  <a:ext uri="{0D108BD9-81ED-4DB2-BD59-A6C34878D82A}">
                    <a16:rowId xmlns:a16="http://schemas.microsoft.com/office/drawing/2014/main" val="3403941772"/>
                  </a:ext>
                </a:extLst>
              </a:tr>
            </a:tbl>
          </a:graphicData>
        </a:graphic>
      </p:graphicFrame>
      <p:graphicFrame>
        <p:nvGraphicFramePr>
          <p:cNvPr id="19" name="Table 18">
            <a:extLst>
              <a:ext uri="{FF2B5EF4-FFF2-40B4-BE49-F238E27FC236}">
                <a16:creationId xmlns:a16="http://schemas.microsoft.com/office/drawing/2014/main" id="{2B47FB0E-3AEF-16EA-4FA7-A25D33E193D5}"/>
              </a:ext>
            </a:extLst>
          </p:cNvPr>
          <p:cNvGraphicFramePr>
            <a:graphicFrameLocks noGrp="1"/>
          </p:cNvGraphicFramePr>
          <p:nvPr>
            <p:extLst>
              <p:ext uri="{D42A27DB-BD31-4B8C-83A1-F6EECF244321}">
                <p14:modId xmlns:p14="http://schemas.microsoft.com/office/powerpoint/2010/main" val="2915186783"/>
              </p:ext>
            </p:extLst>
          </p:nvPr>
        </p:nvGraphicFramePr>
        <p:xfrm>
          <a:off x="10116552" y="3368842"/>
          <a:ext cx="1614226" cy="1097280"/>
        </p:xfrm>
        <a:graphic>
          <a:graphicData uri="http://schemas.openxmlformats.org/drawingml/2006/table">
            <a:tbl>
              <a:tblPr firstRow="1" bandRow="1">
                <a:tableStyleId>{5940675A-B579-460E-94D1-54222C63F5DA}</a:tableStyleId>
              </a:tblPr>
              <a:tblGrid>
                <a:gridCol w="467278">
                  <a:extLst>
                    <a:ext uri="{9D8B030D-6E8A-4147-A177-3AD203B41FA5}">
                      <a16:colId xmlns:a16="http://schemas.microsoft.com/office/drawing/2014/main" val="4141603458"/>
                    </a:ext>
                  </a:extLst>
                </a:gridCol>
                <a:gridCol w="541617">
                  <a:extLst>
                    <a:ext uri="{9D8B030D-6E8A-4147-A177-3AD203B41FA5}">
                      <a16:colId xmlns:a16="http://schemas.microsoft.com/office/drawing/2014/main" val="4160728081"/>
                    </a:ext>
                  </a:extLst>
                </a:gridCol>
                <a:gridCol w="605331">
                  <a:extLst>
                    <a:ext uri="{9D8B030D-6E8A-4147-A177-3AD203B41FA5}">
                      <a16:colId xmlns:a16="http://schemas.microsoft.com/office/drawing/2014/main" val="3408778751"/>
                    </a:ext>
                  </a:extLst>
                </a:gridCol>
              </a:tblGrid>
              <a:tr h="171790">
                <a:tc>
                  <a:txBody>
                    <a:bodyPr/>
                    <a:lstStyle/>
                    <a:p>
                      <a:pPr algn="ctr"/>
                      <a:r>
                        <a:rPr lang="en-US" sz="1200" dirty="0">
                          <a:latin typeface="Arial"/>
                        </a:rPr>
                        <a:t>F0</a:t>
                      </a:r>
                    </a:p>
                  </a:txBody>
                  <a:tcPr/>
                </a:tc>
                <a:tc>
                  <a:txBody>
                    <a:bodyPr/>
                    <a:lstStyle/>
                    <a:p>
                      <a:pPr lvl="0" algn="ctr">
                        <a:buNone/>
                      </a:pPr>
                      <a:r>
                        <a:rPr lang="en-US" sz="1200" dirty="0">
                          <a:latin typeface="Arial"/>
                        </a:rPr>
                        <a:t>10</a:t>
                      </a:r>
                    </a:p>
                  </a:txBody>
                  <a:tcPr/>
                </a:tc>
                <a:tc>
                  <a:txBody>
                    <a:bodyPr/>
                    <a:lstStyle/>
                    <a:p>
                      <a:pPr lvl="0" algn="ctr">
                        <a:buNone/>
                      </a:pPr>
                      <a:endParaRPr lang="en-US" sz="1200" dirty="0">
                        <a:latin typeface="Arial"/>
                      </a:endParaRPr>
                    </a:p>
                  </a:txBody>
                  <a:tcPr/>
                </a:tc>
                <a:extLst>
                  <a:ext uri="{0D108BD9-81ED-4DB2-BD59-A6C34878D82A}">
                    <a16:rowId xmlns:a16="http://schemas.microsoft.com/office/drawing/2014/main" val="187687787"/>
                  </a:ext>
                </a:extLst>
              </a:tr>
              <a:tr h="171790">
                <a:tc>
                  <a:txBody>
                    <a:bodyPr/>
                    <a:lstStyle/>
                    <a:p>
                      <a:pPr algn="ctr"/>
                      <a:r>
                        <a:rPr lang="en-US" sz="1200" dirty="0">
                          <a:latin typeface="Arial"/>
                        </a:rPr>
                        <a:t>F1</a:t>
                      </a:r>
                      <a:endParaRPr lang="en-US" sz="1200" dirty="0" err="1">
                        <a:latin typeface="Arial"/>
                      </a:endParaRPr>
                    </a:p>
                  </a:txBody>
                  <a:tcPr/>
                </a:tc>
                <a:tc>
                  <a:txBody>
                    <a:bodyPr/>
                    <a:lstStyle/>
                    <a:p>
                      <a:pPr lvl="0" algn="ctr">
                        <a:buNone/>
                      </a:pPr>
                      <a:r>
                        <a:rPr lang="en-US" sz="1200" dirty="0">
                          <a:latin typeface="Arial"/>
                        </a:rPr>
                        <a:t>1</a:t>
                      </a:r>
                    </a:p>
                  </a:txBody>
                  <a:tcPr/>
                </a:tc>
                <a:tc>
                  <a:txBody>
                    <a:bodyPr/>
                    <a:lstStyle/>
                    <a:p>
                      <a:pPr lvl="0" algn="ctr">
                        <a:buNone/>
                      </a:pPr>
                      <a:r>
                        <a:rPr lang="en-US" sz="1200" dirty="0">
                          <a:latin typeface="Arial"/>
                        </a:rPr>
                        <a:t>ROB5</a:t>
                      </a:r>
                    </a:p>
                  </a:txBody>
                  <a:tcPr/>
                </a:tc>
                <a:extLst>
                  <a:ext uri="{0D108BD9-81ED-4DB2-BD59-A6C34878D82A}">
                    <a16:rowId xmlns:a16="http://schemas.microsoft.com/office/drawing/2014/main" val="1177376357"/>
                  </a:ext>
                </a:extLst>
              </a:tr>
              <a:tr h="171790">
                <a:tc>
                  <a:txBody>
                    <a:bodyPr/>
                    <a:lstStyle/>
                    <a:p>
                      <a:pPr algn="ctr"/>
                      <a:r>
                        <a:rPr lang="en-US" sz="1200" dirty="0">
                          <a:latin typeface="Arial"/>
                        </a:rPr>
                        <a:t>F2</a:t>
                      </a:r>
                      <a:endParaRPr lang="en-US" sz="1200" dirty="0" err="1">
                        <a:latin typeface="Arial"/>
                      </a:endParaRPr>
                    </a:p>
                  </a:txBody>
                  <a:tcPr/>
                </a:tc>
                <a:tc>
                  <a:txBody>
                    <a:bodyPr/>
                    <a:lstStyle/>
                    <a:p>
                      <a:pPr lvl="0" algn="ctr">
                        <a:buNone/>
                      </a:pPr>
                      <a:r>
                        <a:rPr lang="en-US" sz="1200" dirty="0">
                          <a:latin typeface="Arial"/>
                        </a:rPr>
                        <a:t>0</a:t>
                      </a:r>
                    </a:p>
                  </a:txBody>
                  <a:tcPr/>
                </a:tc>
                <a:tc>
                  <a:txBody>
                    <a:bodyPr/>
                    <a:lstStyle/>
                    <a:p>
                      <a:pPr lvl="0" algn="ctr">
                        <a:buNone/>
                      </a:pPr>
                      <a:r>
                        <a:rPr lang="en-US" sz="1200" dirty="0">
                          <a:latin typeface="Arial"/>
                        </a:rPr>
                        <a:t>ROB1</a:t>
                      </a:r>
                    </a:p>
                  </a:txBody>
                  <a:tcPr/>
                </a:tc>
                <a:extLst>
                  <a:ext uri="{0D108BD9-81ED-4DB2-BD59-A6C34878D82A}">
                    <a16:rowId xmlns:a16="http://schemas.microsoft.com/office/drawing/2014/main" val="3954083347"/>
                  </a:ext>
                </a:extLst>
              </a:tr>
              <a:tr h="171790">
                <a:tc>
                  <a:txBody>
                    <a:bodyPr/>
                    <a:lstStyle/>
                    <a:p>
                      <a:pPr algn="ctr"/>
                      <a:r>
                        <a:rPr lang="en-US" sz="1200" dirty="0">
                          <a:latin typeface="Arial"/>
                        </a:rPr>
                        <a:t>T0</a:t>
                      </a:r>
                      <a:endParaRPr lang="en-US" sz="1200" dirty="0" err="1">
                        <a:latin typeface="Arial"/>
                      </a:endParaRPr>
                    </a:p>
                  </a:txBody>
                  <a:tcPr/>
                </a:tc>
                <a:tc>
                  <a:txBody>
                    <a:bodyPr/>
                    <a:lstStyle/>
                    <a:p>
                      <a:pPr lvl="0" algn="ctr">
                        <a:buNone/>
                      </a:pPr>
                      <a:r>
                        <a:rPr lang="en-US" sz="1200" dirty="0">
                          <a:latin typeface="Arial"/>
                        </a:rPr>
                        <a:t>8</a:t>
                      </a:r>
                    </a:p>
                  </a:txBody>
                  <a:tcPr/>
                </a:tc>
                <a:tc>
                  <a:txBody>
                    <a:bodyPr/>
                    <a:lstStyle/>
                    <a:p>
                      <a:pPr lvl="0" algn="ctr">
                        <a:buNone/>
                      </a:pPr>
                      <a:r>
                        <a:rPr lang="en-US" sz="1200" dirty="0">
                          <a:latin typeface="Arial"/>
                        </a:rPr>
                        <a:t>ROB3</a:t>
                      </a:r>
                    </a:p>
                  </a:txBody>
                  <a:tcPr/>
                </a:tc>
                <a:extLst>
                  <a:ext uri="{0D108BD9-81ED-4DB2-BD59-A6C34878D82A}">
                    <a16:rowId xmlns:a16="http://schemas.microsoft.com/office/drawing/2014/main" val="566660208"/>
                  </a:ext>
                </a:extLst>
              </a:tr>
            </a:tbl>
          </a:graphicData>
        </a:graphic>
      </p:graphicFrame>
      <p:graphicFrame>
        <p:nvGraphicFramePr>
          <p:cNvPr id="20" name="Table 19">
            <a:extLst>
              <a:ext uri="{FF2B5EF4-FFF2-40B4-BE49-F238E27FC236}">
                <a16:creationId xmlns:a16="http://schemas.microsoft.com/office/drawing/2014/main" id="{237E263C-8E94-B5C6-EB6F-4FCD8525B92E}"/>
              </a:ext>
            </a:extLst>
          </p:cNvPr>
          <p:cNvGraphicFramePr>
            <a:graphicFrameLocks noGrp="1"/>
          </p:cNvGraphicFramePr>
          <p:nvPr>
            <p:extLst>
              <p:ext uri="{D42A27DB-BD31-4B8C-83A1-F6EECF244321}">
                <p14:modId xmlns:p14="http://schemas.microsoft.com/office/powerpoint/2010/main" val="4270734178"/>
              </p:ext>
            </p:extLst>
          </p:nvPr>
        </p:nvGraphicFramePr>
        <p:xfrm>
          <a:off x="6473390" y="4191481"/>
          <a:ext cx="2707104" cy="822960"/>
        </p:xfrm>
        <a:graphic>
          <a:graphicData uri="http://schemas.openxmlformats.org/drawingml/2006/table">
            <a:tbl>
              <a:tblPr firstRow="1" bandRow="1">
                <a:tableStyleId>{5940675A-B579-460E-94D1-54222C63F5DA}</a:tableStyleId>
              </a:tblPr>
              <a:tblGrid>
                <a:gridCol w="676776">
                  <a:extLst>
                    <a:ext uri="{9D8B030D-6E8A-4147-A177-3AD203B41FA5}">
                      <a16:colId xmlns:a16="http://schemas.microsoft.com/office/drawing/2014/main" val="3195577250"/>
                    </a:ext>
                  </a:extLst>
                </a:gridCol>
                <a:gridCol w="676776">
                  <a:extLst>
                    <a:ext uri="{9D8B030D-6E8A-4147-A177-3AD203B41FA5}">
                      <a16:colId xmlns:a16="http://schemas.microsoft.com/office/drawing/2014/main" val="4188564357"/>
                    </a:ext>
                  </a:extLst>
                </a:gridCol>
                <a:gridCol w="676776">
                  <a:extLst>
                    <a:ext uri="{9D8B030D-6E8A-4147-A177-3AD203B41FA5}">
                      <a16:colId xmlns:a16="http://schemas.microsoft.com/office/drawing/2014/main" val="1616240692"/>
                    </a:ext>
                  </a:extLst>
                </a:gridCol>
                <a:gridCol w="676776">
                  <a:extLst>
                    <a:ext uri="{9D8B030D-6E8A-4147-A177-3AD203B41FA5}">
                      <a16:colId xmlns:a16="http://schemas.microsoft.com/office/drawing/2014/main" val="1103167206"/>
                    </a:ext>
                  </a:extLst>
                </a:gridCol>
              </a:tblGrid>
              <a:tr h="123546">
                <a:tc>
                  <a:txBody>
                    <a:bodyPr/>
                    <a:lstStyle/>
                    <a:p>
                      <a:pPr algn="ctr"/>
                      <a:r>
                        <a:rPr lang="en-US" sz="1200" dirty="0">
                          <a:latin typeface="Arial"/>
                        </a:rPr>
                        <a:t>BNEZ</a:t>
                      </a:r>
                    </a:p>
                  </a:txBody>
                  <a:tcPr/>
                </a:tc>
                <a:tc>
                  <a:txBody>
                    <a:bodyPr/>
                    <a:lstStyle/>
                    <a:p>
                      <a:pPr lvl="0" algn="ctr">
                        <a:buNone/>
                      </a:pPr>
                      <a:r>
                        <a:rPr lang="en-US" sz="1200" dirty="0">
                          <a:latin typeface="Arial"/>
                        </a:rPr>
                        <a:t>4</a:t>
                      </a:r>
                    </a:p>
                  </a:txBody>
                  <a:tcPr/>
                </a:tc>
                <a:tc>
                  <a:txBody>
                    <a:bodyPr/>
                    <a:lstStyle/>
                    <a:p>
                      <a:pPr lvl="0" algn="ctr">
                        <a:buNone/>
                      </a:pPr>
                      <a:r>
                        <a:rPr lang="en-US" sz="1200" dirty="0">
                          <a:latin typeface="Arial"/>
                        </a:rPr>
                        <a:t>-</a:t>
                      </a:r>
                    </a:p>
                  </a:txBody>
                  <a:tcPr/>
                </a:tc>
                <a:tc>
                  <a:txBody>
                    <a:bodyPr/>
                    <a:lstStyle/>
                    <a:p>
                      <a:pPr lvl="0" algn="ctr">
                        <a:buNone/>
                      </a:pPr>
                      <a:r>
                        <a:rPr lang="en-US" sz="1200" dirty="0">
                          <a:latin typeface="Arial"/>
                        </a:rPr>
                        <a:t>ROB4</a:t>
                      </a:r>
                    </a:p>
                  </a:txBody>
                  <a:tcPr/>
                </a:tc>
                <a:extLst>
                  <a:ext uri="{0D108BD9-81ED-4DB2-BD59-A6C34878D82A}">
                    <a16:rowId xmlns:a16="http://schemas.microsoft.com/office/drawing/2014/main" val="3558929166"/>
                  </a:ext>
                </a:extLst>
              </a:tr>
              <a:tr h="123546">
                <a:tc>
                  <a:txBody>
                    <a:bodyPr/>
                    <a:lstStyle/>
                    <a:p>
                      <a:pPr algn="ctr"/>
                      <a:endParaRPr lang="en-US" sz="1200" dirty="0" err="1">
                        <a:latin typeface="Arial"/>
                      </a:endParaRPr>
                    </a:p>
                  </a:txBody>
                  <a:tcPr/>
                </a:tc>
                <a:tc>
                  <a:txBody>
                    <a:bodyPr/>
                    <a:lstStyle/>
                    <a:p>
                      <a:pPr lvl="0" algn="ctr">
                        <a:buNone/>
                      </a:pPr>
                      <a:endParaRPr lang="en-US" sz="1200" dirty="0">
                        <a:latin typeface="Arial"/>
                      </a:endParaRPr>
                    </a:p>
                  </a:txBody>
                  <a:tcPr/>
                </a:tc>
                <a:tc>
                  <a:txBody>
                    <a:bodyPr/>
                    <a:lstStyle/>
                    <a:p>
                      <a:pPr lvl="0" algn="ctr">
                        <a:buNone/>
                      </a:pPr>
                      <a:endParaRPr lang="en-US" sz="1200" dirty="0">
                        <a:latin typeface="Arial"/>
                      </a:endParaRPr>
                    </a:p>
                  </a:txBody>
                  <a:tcPr/>
                </a:tc>
                <a:tc>
                  <a:txBody>
                    <a:bodyPr/>
                    <a:lstStyle/>
                    <a:p>
                      <a:pPr lvl="0" algn="ctr">
                        <a:buNone/>
                      </a:pPr>
                      <a:endParaRPr lang="en-US" sz="1200" dirty="0">
                        <a:latin typeface="Arial"/>
                      </a:endParaRPr>
                    </a:p>
                  </a:txBody>
                  <a:tcPr/>
                </a:tc>
                <a:extLst>
                  <a:ext uri="{0D108BD9-81ED-4DB2-BD59-A6C34878D82A}">
                    <a16:rowId xmlns:a16="http://schemas.microsoft.com/office/drawing/2014/main" val="2748695123"/>
                  </a:ext>
                </a:extLst>
              </a:tr>
              <a:tr h="123546">
                <a:tc>
                  <a:txBody>
                    <a:bodyPr/>
                    <a:lstStyle/>
                    <a:p>
                      <a:pPr algn="ctr"/>
                      <a:endParaRPr lang="en-US" sz="1200" dirty="0" err="1">
                        <a:latin typeface="Arial"/>
                      </a:endParaRPr>
                    </a:p>
                  </a:txBody>
                  <a:tcPr/>
                </a:tc>
                <a:tc>
                  <a:txBody>
                    <a:bodyPr/>
                    <a:lstStyle/>
                    <a:p>
                      <a:pPr lvl="0" algn="ctr">
                        <a:buNone/>
                      </a:pPr>
                      <a:endParaRPr lang="en-US" sz="1200" dirty="0">
                        <a:latin typeface="Arial"/>
                      </a:endParaRPr>
                    </a:p>
                  </a:txBody>
                  <a:tcPr/>
                </a:tc>
                <a:tc>
                  <a:txBody>
                    <a:bodyPr/>
                    <a:lstStyle/>
                    <a:p>
                      <a:pPr lvl="0" algn="ctr">
                        <a:buNone/>
                      </a:pPr>
                      <a:endParaRPr lang="en-US" sz="1200" dirty="0">
                        <a:latin typeface="Arial"/>
                      </a:endParaRPr>
                    </a:p>
                  </a:txBody>
                  <a:tcPr/>
                </a:tc>
                <a:tc>
                  <a:txBody>
                    <a:bodyPr/>
                    <a:lstStyle/>
                    <a:p>
                      <a:pPr lvl="0" algn="ctr">
                        <a:buNone/>
                      </a:pPr>
                      <a:endParaRPr lang="en-US" sz="1200" dirty="0">
                        <a:latin typeface="Arial"/>
                      </a:endParaRPr>
                    </a:p>
                  </a:txBody>
                  <a:tcPr/>
                </a:tc>
                <a:extLst>
                  <a:ext uri="{0D108BD9-81ED-4DB2-BD59-A6C34878D82A}">
                    <a16:rowId xmlns:a16="http://schemas.microsoft.com/office/drawing/2014/main" val="2981881640"/>
                  </a:ext>
                </a:extLst>
              </a:tr>
            </a:tbl>
          </a:graphicData>
        </a:graphic>
      </p:graphicFrame>
      <p:sp>
        <p:nvSpPr>
          <p:cNvPr id="21" name="TextBox 20">
            <a:extLst>
              <a:ext uri="{FF2B5EF4-FFF2-40B4-BE49-F238E27FC236}">
                <a16:creationId xmlns:a16="http://schemas.microsoft.com/office/drawing/2014/main" id="{106DF111-E6FC-B4CC-7C0D-582A1DB247B1}"/>
              </a:ext>
            </a:extLst>
          </p:cNvPr>
          <p:cNvSpPr txBox="1"/>
          <p:nvPr/>
        </p:nvSpPr>
        <p:spPr>
          <a:xfrm>
            <a:off x="3196461" y="5567504"/>
            <a:ext cx="2511845" cy="369332"/>
          </a:xfrm>
          <a:prstGeom prst="rect">
            <a:avLst/>
          </a:prstGeom>
          <a:noFill/>
          <a:ln w="12700">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t>FP ALU</a:t>
            </a:r>
          </a:p>
        </p:txBody>
      </p:sp>
      <p:sp>
        <p:nvSpPr>
          <p:cNvPr id="22" name="TextBox 21">
            <a:extLst>
              <a:ext uri="{FF2B5EF4-FFF2-40B4-BE49-F238E27FC236}">
                <a16:creationId xmlns:a16="http://schemas.microsoft.com/office/drawing/2014/main" id="{4CCAD11B-61C3-F539-2007-CFDA991DE4E2}"/>
              </a:ext>
            </a:extLst>
          </p:cNvPr>
          <p:cNvSpPr txBox="1"/>
          <p:nvPr/>
        </p:nvSpPr>
        <p:spPr>
          <a:xfrm>
            <a:off x="6615434" y="5567504"/>
            <a:ext cx="2511845" cy="369332"/>
          </a:xfrm>
          <a:prstGeom prst="rect">
            <a:avLst/>
          </a:prstGeom>
          <a:noFill/>
          <a:ln w="12700">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t>Int ALU</a:t>
            </a:r>
          </a:p>
        </p:txBody>
      </p:sp>
      <p:sp>
        <p:nvSpPr>
          <p:cNvPr id="23" name="TextBox 22">
            <a:extLst>
              <a:ext uri="{FF2B5EF4-FFF2-40B4-BE49-F238E27FC236}">
                <a16:creationId xmlns:a16="http://schemas.microsoft.com/office/drawing/2014/main" id="{1210C783-D117-A552-CA72-2AB188F42661}"/>
              </a:ext>
            </a:extLst>
          </p:cNvPr>
          <p:cNvSpPr txBox="1"/>
          <p:nvPr/>
        </p:nvSpPr>
        <p:spPr>
          <a:xfrm>
            <a:off x="870355" y="5627662"/>
            <a:ext cx="1599451" cy="369332"/>
          </a:xfrm>
          <a:prstGeom prst="rect">
            <a:avLst/>
          </a:prstGeom>
          <a:noFill/>
          <a:ln w="12700">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t>Memory Unit</a:t>
            </a:r>
          </a:p>
        </p:txBody>
      </p:sp>
      <p:cxnSp>
        <p:nvCxnSpPr>
          <p:cNvPr id="27" name="Straight Arrow Connector 26">
            <a:extLst>
              <a:ext uri="{FF2B5EF4-FFF2-40B4-BE49-F238E27FC236}">
                <a16:creationId xmlns:a16="http://schemas.microsoft.com/office/drawing/2014/main" id="{F7EDF949-B426-4585-392C-D7DCED167925}"/>
              </a:ext>
            </a:extLst>
          </p:cNvPr>
          <p:cNvCxnSpPr/>
          <p:nvPr/>
        </p:nvCxnSpPr>
        <p:spPr>
          <a:xfrm flipV="1">
            <a:off x="5138829" y="2588383"/>
            <a:ext cx="2005" cy="790073"/>
          </a:xfrm>
          <a:prstGeom prst="straightConnector1">
            <a:avLst/>
          </a:prstGeom>
          <a:ln w="28575">
            <a:solidFill>
              <a:srgbClr val="C00000"/>
            </a:solidFill>
          </a:ln>
        </p:spPr>
        <p:style>
          <a:lnRef idx="1">
            <a:schemeClr val="dk1"/>
          </a:lnRef>
          <a:fillRef idx="0">
            <a:schemeClr val="dk1"/>
          </a:fillRef>
          <a:effectRef idx="0">
            <a:schemeClr val="dk1"/>
          </a:effectRef>
          <a:fontRef idx="minor">
            <a:schemeClr val="tx1"/>
          </a:fontRef>
        </p:style>
      </p:cxnSp>
      <p:cxnSp>
        <p:nvCxnSpPr>
          <p:cNvPr id="28" name="Straight Arrow Connector 27">
            <a:extLst>
              <a:ext uri="{FF2B5EF4-FFF2-40B4-BE49-F238E27FC236}">
                <a16:creationId xmlns:a16="http://schemas.microsoft.com/office/drawing/2014/main" id="{CC3BBBC7-B819-7088-E4FF-2B0EB8991B8E}"/>
              </a:ext>
            </a:extLst>
          </p:cNvPr>
          <p:cNvCxnSpPr/>
          <p:nvPr/>
        </p:nvCxnSpPr>
        <p:spPr>
          <a:xfrm flipH="1">
            <a:off x="1805896" y="3370533"/>
            <a:ext cx="3334945" cy="10341"/>
          </a:xfrm>
          <a:prstGeom prst="straightConnector1">
            <a:avLst/>
          </a:prstGeom>
          <a:ln w="28575">
            <a:solidFill>
              <a:srgbClr val="C00000"/>
            </a:solidFill>
          </a:ln>
        </p:spPr>
        <p:style>
          <a:lnRef idx="1">
            <a:schemeClr val="dk1"/>
          </a:lnRef>
          <a:fillRef idx="0">
            <a:schemeClr val="dk1"/>
          </a:fillRef>
          <a:effectRef idx="0">
            <a:schemeClr val="dk1"/>
          </a:effectRef>
          <a:fontRef idx="minor">
            <a:schemeClr val="tx1"/>
          </a:fontRef>
        </p:style>
      </p:cxnSp>
      <p:cxnSp>
        <p:nvCxnSpPr>
          <p:cNvPr id="29" name="Straight Arrow Connector 28">
            <a:extLst>
              <a:ext uri="{FF2B5EF4-FFF2-40B4-BE49-F238E27FC236}">
                <a16:creationId xmlns:a16="http://schemas.microsoft.com/office/drawing/2014/main" id="{6DEEE5C9-2444-9352-A266-B9916EF15577}"/>
              </a:ext>
            </a:extLst>
          </p:cNvPr>
          <p:cNvCxnSpPr/>
          <p:nvPr/>
        </p:nvCxnSpPr>
        <p:spPr>
          <a:xfrm>
            <a:off x="1813918" y="3379714"/>
            <a:ext cx="10026" cy="461210"/>
          </a:xfrm>
          <a:prstGeom prst="straightConnector1">
            <a:avLst/>
          </a:prstGeom>
          <a:ln w="28575">
            <a:solidFill>
              <a:srgbClr val="C00000"/>
            </a:solidFill>
            <a:tailEnd type="triangle"/>
          </a:ln>
        </p:spPr>
        <p:style>
          <a:lnRef idx="1">
            <a:schemeClr val="dk1"/>
          </a:lnRef>
          <a:fillRef idx="0">
            <a:schemeClr val="dk1"/>
          </a:fillRef>
          <a:effectRef idx="0">
            <a:schemeClr val="dk1"/>
          </a:effectRef>
          <a:fontRef idx="minor">
            <a:schemeClr val="tx1"/>
          </a:fontRef>
        </p:style>
      </p:cxnSp>
      <p:cxnSp>
        <p:nvCxnSpPr>
          <p:cNvPr id="30" name="Straight Arrow Connector 29">
            <a:extLst>
              <a:ext uri="{FF2B5EF4-FFF2-40B4-BE49-F238E27FC236}">
                <a16:creationId xmlns:a16="http://schemas.microsoft.com/office/drawing/2014/main" id="{199E9F15-3BF3-315A-9985-3263A99359B4}"/>
              </a:ext>
            </a:extLst>
          </p:cNvPr>
          <p:cNvCxnSpPr>
            <a:cxnSpLocks/>
          </p:cNvCxnSpPr>
          <p:nvPr/>
        </p:nvCxnSpPr>
        <p:spPr>
          <a:xfrm>
            <a:off x="5384131" y="2596816"/>
            <a:ext cx="10026" cy="1243262"/>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31" name="Straight Arrow Connector 30">
            <a:extLst>
              <a:ext uri="{FF2B5EF4-FFF2-40B4-BE49-F238E27FC236}">
                <a16:creationId xmlns:a16="http://schemas.microsoft.com/office/drawing/2014/main" id="{CD6627D3-4C9B-194E-51C9-80EC147039A5}"/>
              </a:ext>
            </a:extLst>
          </p:cNvPr>
          <p:cNvCxnSpPr>
            <a:cxnSpLocks/>
          </p:cNvCxnSpPr>
          <p:nvPr/>
        </p:nvCxnSpPr>
        <p:spPr>
          <a:xfrm>
            <a:off x="6607341" y="2576763"/>
            <a:ext cx="10026" cy="1243262"/>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34" name="Straight Arrow Connector 33">
            <a:extLst>
              <a:ext uri="{FF2B5EF4-FFF2-40B4-BE49-F238E27FC236}">
                <a16:creationId xmlns:a16="http://schemas.microsoft.com/office/drawing/2014/main" id="{85200C75-6B21-53B2-38DD-DA5EDA129E7B}"/>
              </a:ext>
            </a:extLst>
          </p:cNvPr>
          <p:cNvCxnSpPr/>
          <p:nvPr/>
        </p:nvCxnSpPr>
        <p:spPr>
          <a:xfrm>
            <a:off x="5674895" y="3168315"/>
            <a:ext cx="4411578" cy="10026"/>
          </a:xfrm>
          <a:prstGeom prst="straightConnector1">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35" name="Straight Arrow Connector 34">
            <a:extLst>
              <a:ext uri="{FF2B5EF4-FFF2-40B4-BE49-F238E27FC236}">
                <a16:creationId xmlns:a16="http://schemas.microsoft.com/office/drawing/2014/main" id="{D8EF4396-8F0C-1EAE-C892-F62C3870EB72}"/>
              </a:ext>
            </a:extLst>
          </p:cNvPr>
          <p:cNvCxnSpPr>
            <a:cxnSpLocks/>
          </p:cNvCxnSpPr>
          <p:nvPr/>
        </p:nvCxnSpPr>
        <p:spPr>
          <a:xfrm>
            <a:off x="5684919" y="3168316"/>
            <a:ext cx="10026" cy="641683"/>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36" name="Straight Arrow Connector 35">
            <a:extLst>
              <a:ext uri="{FF2B5EF4-FFF2-40B4-BE49-F238E27FC236}">
                <a16:creationId xmlns:a16="http://schemas.microsoft.com/office/drawing/2014/main" id="{1AC312BD-68FE-80D3-4F18-20D5DE519C1F}"/>
              </a:ext>
            </a:extLst>
          </p:cNvPr>
          <p:cNvCxnSpPr>
            <a:cxnSpLocks/>
          </p:cNvCxnSpPr>
          <p:nvPr/>
        </p:nvCxnSpPr>
        <p:spPr>
          <a:xfrm>
            <a:off x="6827918" y="3168316"/>
            <a:ext cx="10026" cy="641683"/>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37" name="Straight Arrow Connector 36">
            <a:extLst>
              <a:ext uri="{FF2B5EF4-FFF2-40B4-BE49-F238E27FC236}">
                <a16:creationId xmlns:a16="http://schemas.microsoft.com/office/drawing/2014/main" id="{06AD31D0-10D1-67F5-772A-4007AC0B71FF}"/>
              </a:ext>
            </a:extLst>
          </p:cNvPr>
          <p:cNvCxnSpPr/>
          <p:nvPr/>
        </p:nvCxnSpPr>
        <p:spPr>
          <a:xfrm>
            <a:off x="7339263" y="1333500"/>
            <a:ext cx="1032710" cy="10026"/>
          </a:xfrm>
          <a:prstGeom prst="straightConnector1">
            <a:avLst/>
          </a:prstGeom>
          <a:ln w="28575">
            <a:solidFill>
              <a:srgbClr val="C00000"/>
            </a:solidFill>
            <a:tailEnd type="triangle"/>
          </a:ln>
        </p:spPr>
        <p:style>
          <a:lnRef idx="1">
            <a:schemeClr val="dk1"/>
          </a:lnRef>
          <a:fillRef idx="0">
            <a:schemeClr val="dk1"/>
          </a:fillRef>
          <a:effectRef idx="0">
            <a:schemeClr val="dk1"/>
          </a:effectRef>
          <a:fontRef idx="minor">
            <a:schemeClr val="tx1"/>
          </a:fontRef>
        </p:style>
      </p:cxnSp>
      <p:cxnSp>
        <p:nvCxnSpPr>
          <p:cNvPr id="38" name="Straight Arrow Connector 37">
            <a:extLst>
              <a:ext uri="{FF2B5EF4-FFF2-40B4-BE49-F238E27FC236}">
                <a16:creationId xmlns:a16="http://schemas.microsoft.com/office/drawing/2014/main" id="{B94C9146-9821-A62B-3F49-298845FDF8AF}"/>
              </a:ext>
            </a:extLst>
          </p:cNvPr>
          <p:cNvCxnSpPr>
            <a:cxnSpLocks/>
          </p:cNvCxnSpPr>
          <p:nvPr/>
        </p:nvCxnSpPr>
        <p:spPr>
          <a:xfrm>
            <a:off x="10527631" y="2115552"/>
            <a:ext cx="10026" cy="872289"/>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39" name="Straight Arrow Connector 38">
            <a:extLst>
              <a:ext uri="{FF2B5EF4-FFF2-40B4-BE49-F238E27FC236}">
                <a16:creationId xmlns:a16="http://schemas.microsoft.com/office/drawing/2014/main" id="{EF94BFAA-7E38-25C1-CD6F-279A1428E65E}"/>
              </a:ext>
            </a:extLst>
          </p:cNvPr>
          <p:cNvCxnSpPr>
            <a:cxnSpLocks/>
          </p:cNvCxnSpPr>
          <p:nvPr/>
        </p:nvCxnSpPr>
        <p:spPr>
          <a:xfrm>
            <a:off x="4351418" y="5033211"/>
            <a:ext cx="10026" cy="531394"/>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41" name="Straight Arrow Connector 40">
            <a:extLst>
              <a:ext uri="{FF2B5EF4-FFF2-40B4-BE49-F238E27FC236}">
                <a16:creationId xmlns:a16="http://schemas.microsoft.com/office/drawing/2014/main" id="{D2AE8D91-1180-BD1F-31C6-ACB0158A62EF}"/>
              </a:ext>
            </a:extLst>
          </p:cNvPr>
          <p:cNvCxnSpPr/>
          <p:nvPr/>
        </p:nvCxnSpPr>
        <p:spPr>
          <a:xfrm>
            <a:off x="1654342" y="5364079"/>
            <a:ext cx="10026" cy="220578"/>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42" name="Straight Arrow Connector 41">
            <a:extLst>
              <a:ext uri="{FF2B5EF4-FFF2-40B4-BE49-F238E27FC236}">
                <a16:creationId xmlns:a16="http://schemas.microsoft.com/office/drawing/2014/main" id="{0F9A2EC4-A00F-D096-594C-176178EAF633}"/>
              </a:ext>
            </a:extLst>
          </p:cNvPr>
          <p:cNvCxnSpPr>
            <a:cxnSpLocks/>
          </p:cNvCxnSpPr>
          <p:nvPr/>
        </p:nvCxnSpPr>
        <p:spPr>
          <a:xfrm>
            <a:off x="7770391" y="5013158"/>
            <a:ext cx="10026" cy="531394"/>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43" name="Straight Arrow Connector 42">
            <a:extLst>
              <a:ext uri="{FF2B5EF4-FFF2-40B4-BE49-F238E27FC236}">
                <a16:creationId xmlns:a16="http://schemas.microsoft.com/office/drawing/2014/main" id="{1BD7C0DB-3C11-0273-426D-CD3E32ADAFB4}"/>
              </a:ext>
            </a:extLst>
          </p:cNvPr>
          <p:cNvCxnSpPr>
            <a:cxnSpLocks/>
          </p:cNvCxnSpPr>
          <p:nvPr/>
        </p:nvCxnSpPr>
        <p:spPr>
          <a:xfrm flipH="1">
            <a:off x="1704469" y="6005762"/>
            <a:ext cx="0" cy="310815"/>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44" name="Straight Arrow Connector 43">
            <a:extLst>
              <a:ext uri="{FF2B5EF4-FFF2-40B4-BE49-F238E27FC236}">
                <a16:creationId xmlns:a16="http://schemas.microsoft.com/office/drawing/2014/main" id="{E672DE06-4C12-7B29-E8E1-8B1AA150DFDE}"/>
              </a:ext>
            </a:extLst>
          </p:cNvPr>
          <p:cNvCxnSpPr>
            <a:cxnSpLocks/>
          </p:cNvCxnSpPr>
          <p:nvPr/>
        </p:nvCxnSpPr>
        <p:spPr>
          <a:xfrm flipH="1">
            <a:off x="4481758" y="5935577"/>
            <a:ext cx="0" cy="310815"/>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45" name="Straight Arrow Connector 44">
            <a:extLst>
              <a:ext uri="{FF2B5EF4-FFF2-40B4-BE49-F238E27FC236}">
                <a16:creationId xmlns:a16="http://schemas.microsoft.com/office/drawing/2014/main" id="{C10DCABE-B7BA-5B27-19C6-E53DBA4B06A9}"/>
              </a:ext>
            </a:extLst>
          </p:cNvPr>
          <p:cNvCxnSpPr>
            <a:cxnSpLocks/>
          </p:cNvCxnSpPr>
          <p:nvPr/>
        </p:nvCxnSpPr>
        <p:spPr>
          <a:xfrm flipH="1">
            <a:off x="7870652" y="5935577"/>
            <a:ext cx="0" cy="310815"/>
          </a:xfrm>
          <a:prstGeom prst="straightConnector1">
            <a:avLst/>
          </a:prstGeom>
          <a:ln w="28575">
            <a:solidFill>
              <a:srgbClr val="C00000"/>
            </a:solidFill>
            <a:tailEnd type="triangle"/>
          </a:ln>
        </p:spPr>
        <p:style>
          <a:lnRef idx="1">
            <a:schemeClr val="dk1"/>
          </a:lnRef>
          <a:fillRef idx="0">
            <a:schemeClr val="dk1"/>
          </a:fillRef>
          <a:effectRef idx="0">
            <a:schemeClr val="dk1"/>
          </a:effectRef>
          <a:fontRef idx="minor">
            <a:schemeClr val="tx1"/>
          </a:fontRef>
        </p:style>
      </p:cxnSp>
      <p:cxnSp>
        <p:nvCxnSpPr>
          <p:cNvPr id="46" name="Straight Arrow Connector 45">
            <a:extLst>
              <a:ext uri="{FF2B5EF4-FFF2-40B4-BE49-F238E27FC236}">
                <a16:creationId xmlns:a16="http://schemas.microsoft.com/office/drawing/2014/main" id="{CF224F79-8F1D-AFBF-E965-0515972CA2A3}"/>
              </a:ext>
            </a:extLst>
          </p:cNvPr>
          <p:cNvCxnSpPr/>
          <p:nvPr/>
        </p:nvCxnSpPr>
        <p:spPr>
          <a:xfrm>
            <a:off x="9795710" y="3429000"/>
            <a:ext cx="40105" cy="2887578"/>
          </a:xfrm>
          <a:prstGeom prst="straightConnector1">
            <a:avLst/>
          </a:prstGeom>
          <a:ln w="28575">
            <a:solidFill>
              <a:srgbClr val="C00000"/>
            </a:solidFill>
          </a:ln>
        </p:spPr>
        <p:style>
          <a:lnRef idx="1">
            <a:schemeClr val="dk1"/>
          </a:lnRef>
          <a:fillRef idx="0">
            <a:schemeClr val="dk1"/>
          </a:fillRef>
          <a:effectRef idx="0">
            <a:schemeClr val="dk1"/>
          </a:effectRef>
          <a:fontRef idx="minor">
            <a:schemeClr val="tx1"/>
          </a:fontRef>
        </p:style>
      </p:cxnSp>
      <p:cxnSp>
        <p:nvCxnSpPr>
          <p:cNvPr id="47" name="Straight Arrow Connector 46">
            <a:extLst>
              <a:ext uri="{FF2B5EF4-FFF2-40B4-BE49-F238E27FC236}">
                <a16:creationId xmlns:a16="http://schemas.microsoft.com/office/drawing/2014/main" id="{CF763D64-5E4E-4167-00FC-F061C3A08971}"/>
              </a:ext>
            </a:extLst>
          </p:cNvPr>
          <p:cNvCxnSpPr/>
          <p:nvPr/>
        </p:nvCxnSpPr>
        <p:spPr>
          <a:xfrm>
            <a:off x="5805236" y="3418974"/>
            <a:ext cx="4000500" cy="20052"/>
          </a:xfrm>
          <a:prstGeom prst="straightConnector1">
            <a:avLst/>
          </a:prstGeom>
          <a:ln w="28575">
            <a:solidFill>
              <a:srgbClr val="C00000"/>
            </a:solidFill>
          </a:ln>
        </p:spPr>
        <p:style>
          <a:lnRef idx="1">
            <a:schemeClr val="dk1"/>
          </a:lnRef>
          <a:fillRef idx="0">
            <a:schemeClr val="dk1"/>
          </a:fillRef>
          <a:effectRef idx="0">
            <a:schemeClr val="dk1"/>
          </a:effectRef>
          <a:fontRef idx="minor">
            <a:schemeClr val="tx1"/>
          </a:fontRef>
        </p:style>
      </p:cxnSp>
      <p:cxnSp>
        <p:nvCxnSpPr>
          <p:cNvPr id="48" name="Straight Arrow Connector 47">
            <a:extLst>
              <a:ext uri="{FF2B5EF4-FFF2-40B4-BE49-F238E27FC236}">
                <a16:creationId xmlns:a16="http://schemas.microsoft.com/office/drawing/2014/main" id="{BD6E56FF-72FE-0BD7-C5AD-F686E09F3F34}"/>
              </a:ext>
            </a:extLst>
          </p:cNvPr>
          <p:cNvCxnSpPr>
            <a:cxnSpLocks/>
          </p:cNvCxnSpPr>
          <p:nvPr/>
        </p:nvCxnSpPr>
        <p:spPr>
          <a:xfrm>
            <a:off x="5815257" y="3408945"/>
            <a:ext cx="10026" cy="421104"/>
          </a:xfrm>
          <a:prstGeom prst="straightConnector1">
            <a:avLst/>
          </a:prstGeom>
          <a:ln w="28575">
            <a:solidFill>
              <a:schemeClr val="tx1"/>
            </a:solidFill>
            <a:tailEnd type="triangle"/>
          </a:ln>
        </p:spPr>
        <p:style>
          <a:lnRef idx="1">
            <a:schemeClr val="accent2"/>
          </a:lnRef>
          <a:fillRef idx="0">
            <a:schemeClr val="accent2"/>
          </a:fillRef>
          <a:effectRef idx="0">
            <a:schemeClr val="accent2"/>
          </a:effectRef>
          <a:fontRef idx="minor">
            <a:schemeClr val="tx1"/>
          </a:fontRef>
        </p:style>
      </p:cxnSp>
      <p:cxnSp>
        <p:nvCxnSpPr>
          <p:cNvPr id="49" name="Straight Arrow Connector 48">
            <a:extLst>
              <a:ext uri="{FF2B5EF4-FFF2-40B4-BE49-F238E27FC236}">
                <a16:creationId xmlns:a16="http://schemas.microsoft.com/office/drawing/2014/main" id="{DC6F3144-F5AA-CCF5-9665-44E561235FD9}"/>
              </a:ext>
            </a:extLst>
          </p:cNvPr>
          <p:cNvCxnSpPr>
            <a:cxnSpLocks/>
          </p:cNvCxnSpPr>
          <p:nvPr/>
        </p:nvCxnSpPr>
        <p:spPr>
          <a:xfrm>
            <a:off x="9133967" y="3418971"/>
            <a:ext cx="10026" cy="421104"/>
          </a:xfrm>
          <a:prstGeom prst="straightConnector1">
            <a:avLst/>
          </a:prstGeom>
          <a:ln w="28575">
            <a:solidFill>
              <a:srgbClr val="C00000"/>
            </a:solidFill>
            <a:tailEnd type="triangle"/>
          </a:ln>
        </p:spPr>
        <p:style>
          <a:lnRef idx="1">
            <a:schemeClr val="dk1"/>
          </a:lnRef>
          <a:fillRef idx="0">
            <a:schemeClr val="dk1"/>
          </a:fillRef>
          <a:effectRef idx="0">
            <a:schemeClr val="dk1"/>
          </a:effectRef>
          <a:fontRef idx="minor">
            <a:schemeClr val="tx1"/>
          </a:fontRef>
        </p:style>
      </p:cxnSp>
      <p:cxnSp>
        <p:nvCxnSpPr>
          <p:cNvPr id="51" name="Straight Arrow Connector 50">
            <a:extLst>
              <a:ext uri="{FF2B5EF4-FFF2-40B4-BE49-F238E27FC236}">
                <a16:creationId xmlns:a16="http://schemas.microsoft.com/office/drawing/2014/main" id="{14E3CBC3-A030-E2E4-EA92-D13E62A3204A}"/>
              </a:ext>
            </a:extLst>
          </p:cNvPr>
          <p:cNvCxnSpPr/>
          <p:nvPr/>
        </p:nvCxnSpPr>
        <p:spPr>
          <a:xfrm>
            <a:off x="521368" y="250657"/>
            <a:ext cx="10026" cy="5464342"/>
          </a:xfrm>
          <a:prstGeom prst="straightConnector1">
            <a:avLst/>
          </a:prstGeom>
          <a:ln w="28575"/>
        </p:spPr>
        <p:style>
          <a:lnRef idx="1">
            <a:schemeClr val="dk1"/>
          </a:lnRef>
          <a:fillRef idx="0">
            <a:schemeClr val="dk1"/>
          </a:fillRef>
          <a:effectRef idx="0">
            <a:schemeClr val="dk1"/>
          </a:effectRef>
          <a:fontRef idx="minor">
            <a:schemeClr val="tx1"/>
          </a:fontRef>
        </p:style>
      </p:cxnSp>
      <p:cxnSp>
        <p:nvCxnSpPr>
          <p:cNvPr id="52" name="Straight Arrow Connector 51">
            <a:extLst>
              <a:ext uri="{FF2B5EF4-FFF2-40B4-BE49-F238E27FC236}">
                <a16:creationId xmlns:a16="http://schemas.microsoft.com/office/drawing/2014/main" id="{C0D1F1DE-8104-C55E-A26D-3ECC4673B237}"/>
              </a:ext>
            </a:extLst>
          </p:cNvPr>
          <p:cNvCxnSpPr/>
          <p:nvPr/>
        </p:nvCxnSpPr>
        <p:spPr>
          <a:xfrm>
            <a:off x="531394" y="5704973"/>
            <a:ext cx="310815" cy="1002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54" name="TextBox 53">
            <a:extLst>
              <a:ext uri="{FF2B5EF4-FFF2-40B4-BE49-F238E27FC236}">
                <a16:creationId xmlns:a16="http://schemas.microsoft.com/office/drawing/2014/main" id="{3EBBD012-5459-0C0E-3159-577D582A388F}"/>
              </a:ext>
            </a:extLst>
          </p:cNvPr>
          <p:cNvSpPr txBox="1"/>
          <p:nvPr/>
        </p:nvSpPr>
        <p:spPr>
          <a:xfrm>
            <a:off x="1754605" y="3328737"/>
            <a:ext cx="274320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dirty="0">
                <a:latin typeface="Arial"/>
                <a:cs typeface="Arial"/>
              </a:rPr>
              <a:t>loads</a:t>
            </a:r>
          </a:p>
        </p:txBody>
      </p:sp>
      <p:sp>
        <p:nvSpPr>
          <p:cNvPr id="55" name="TextBox 54">
            <a:extLst>
              <a:ext uri="{FF2B5EF4-FFF2-40B4-BE49-F238E27FC236}">
                <a16:creationId xmlns:a16="http://schemas.microsoft.com/office/drawing/2014/main" id="{A9FC6CFB-6212-129B-8882-E8020C880928}"/>
              </a:ext>
            </a:extLst>
          </p:cNvPr>
          <p:cNvSpPr txBox="1"/>
          <p:nvPr/>
        </p:nvSpPr>
        <p:spPr>
          <a:xfrm>
            <a:off x="10477499" y="2175710"/>
            <a:ext cx="2743200"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dirty="0">
                <a:latin typeface="Arial"/>
                <a:cs typeface="Arial"/>
              </a:rPr>
              <a:t>inst. </a:t>
            </a:r>
          </a:p>
          <a:p>
            <a:r>
              <a:rPr lang="en-US" sz="1400" dirty="0">
                <a:latin typeface="Arial"/>
                <a:cs typeface="Arial"/>
              </a:rPr>
              <a:t>commit</a:t>
            </a:r>
          </a:p>
        </p:txBody>
      </p:sp>
      <p:sp>
        <p:nvSpPr>
          <p:cNvPr id="56" name="TextBox 55">
            <a:extLst>
              <a:ext uri="{FF2B5EF4-FFF2-40B4-BE49-F238E27FC236}">
                <a16:creationId xmlns:a16="http://schemas.microsoft.com/office/drawing/2014/main" id="{B00A0C5C-FCB3-596B-1E03-F274074E2BE9}"/>
              </a:ext>
            </a:extLst>
          </p:cNvPr>
          <p:cNvSpPr txBox="1"/>
          <p:nvPr/>
        </p:nvSpPr>
        <p:spPr>
          <a:xfrm>
            <a:off x="5454315" y="2596815"/>
            <a:ext cx="274320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dirty="0" err="1">
                <a:latin typeface="Arial"/>
                <a:cs typeface="Arial"/>
              </a:rPr>
              <a:t>Op.+ROB</a:t>
            </a:r>
            <a:r>
              <a:rPr lang="en-US" sz="1400" dirty="0">
                <a:latin typeface="Arial"/>
                <a:cs typeface="Arial"/>
              </a:rPr>
              <a:t>#</a:t>
            </a:r>
          </a:p>
        </p:txBody>
      </p:sp>
      <p:sp>
        <p:nvSpPr>
          <p:cNvPr id="57" name="TextBox 56">
            <a:extLst>
              <a:ext uri="{FF2B5EF4-FFF2-40B4-BE49-F238E27FC236}">
                <a16:creationId xmlns:a16="http://schemas.microsoft.com/office/drawing/2014/main" id="{2F546EFC-43F4-9959-DB51-65003EB7BF8A}"/>
              </a:ext>
            </a:extLst>
          </p:cNvPr>
          <p:cNvSpPr txBox="1"/>
          <p:nvPr/>
        </p:nvSpPr>
        <p:spPr>
          <a:xfrm>
            <a:off x="8161420" y="3138236"/>
            <a:ext cx="2743200" cy="307777"/>
          </a:xfrm>
          <a:prstGeom prst="rect">
            <a:avLst/>
          </a:prstGeo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dirty="0">
                <a:latin typeface="Arial"/>
                <a:cs typeface="Arial"/>
              </a:rPr>
              <a:t>operands</a:t>
            </a:r>
          </a:p>
        </p:txBody>
      </p:sp>
      <p:cxnSp>
        <p:nvCxnSpPr>
          <p:cNvPr id="2" name="Conector recto de flecha 1">
            <a:extLst>
              <a:ext uri="{FF2B5EF4-FFF2-40B4-BE49-F238E27FC236}">
                <a16:creationId xmlns:a16="http://schemas.microsoft.com/office/drawing/2014/main" id="{EABF04BA-9B4B-D967-DA8D-87FC8DF1FB31}"/>
              </a:ext>
            </a:extLst>
          </p:cNvPr>
          <p:cNvCxnSpPr/>
          <p:nvPr/>
        </p:nvCxnSpPr>
        <p:spPr>
          <a:xfrm>
            <a:off x="521368" y="260684"/>
            <a:ext cx="7840578" cy="10026"/>
          </a:xfrm>
          <a:prstGeom prst="straightConnector1">
            <a:avLst/>
          </a:prstGeom>
          <a:ln w="28575"/>
        </p:spPr>
        <p:style>
          <a:lnRef idx="1">
            <a:schemeClr val="dk1"/>
          </a:lnRef>
          <a:fillRef idx="0">
            <a:schemeClr val="dk1"/>
          </a:fillRef>
          <a:effectRef idx="0">
            <a:schemeClr val="dk1"/>
          </a:effectRef>
          <a:fontRef idx="minor">
            <a:schemeClr val="tx1"/>
          </a:fontRef>
        </p:style>
      </p:cxnSp>
      <p:cxnSp>
        <p:nvCxnSpPr>
          <p:cNvPr id="5" name="Conector recto de flecha 4">
            <a:extLst>
              <a:ext uri="{FF2B5EF4-FFF2-40B4-BE49-F238E27FC236}">
                <a16:creationId xmlns:a16="http://schemas.microsoft.com/office/drawing/2014/main" id="{FF9F83AC-0DDD-B2AD-9EE4-0136825FB35F}"/>
              </a:ext>
            </a:extLst>
          </p:cNvPr>
          <p:cNvCxnSpPr/>
          <p:nvPr/>
        </p:nvCxnSpPr>
        <p:spPr>
          <a:xfrm>
            <a:off x="11901236" y="521368"/>
            <a:ext cx="50131" cy="5714999"/>
          </a:xfrm>
          <a:prstGeom prst="straightConnector1">
            <a:avLst/>
          </a:prstGeom>
          <a:ln w="28575">
            <a:solidFill>
              <a:srgbClr val="C00000"/>
            </a:solidFill>
          </a:ln>
        </p:spPr>
        <p:style>
          <a:lnRef idx="1">
            <a:schemeClr val="dk1"/>
          </a:lnRef>
          <a:fillRef idx="0">
            <a:schemeClr val="dk1"/>
          </a:fillRef>
          <a:effectRef idx="0">
            <a:schemeClr val="dk1"/>
          </a:effectRef>
          <a:fontRef idx="minor">
            <a:schemeClr val="tx1"/>
          </a:fontRef>
        </p:style>
      </p:cxnSp>
      <p:cxnSp>
        <p:nvCxnSpPr>
          <p:cNvPr id="8" name="Conector recto de flecha 7">
            <a:extLst>
              <a:ext uri="{FF2B5EF4-FFF2-40B4-BE49-F238E27FC236}">
                <a16:creationId xmlns:a16="http://schemas.microsoft.com/office/drawing/2014/main" id="{FF5DCCF8-7782-6BF3-5560-26F63E9CDCB3}"/>
              </a:ext>
            </a:extLst>
          </p:cNvPr>
          <p:cNvCxnSpPr/>
          <p:nvPr/>
        </p:nvCxnSpPr>
        <p:spPr>
          <a:xfrm flipH="1">
            <a:off x="10928923" y="531395"/>
            <a:ext cx="982097" cy="846"/>
          </a:xfrm>
          <a:prstGeom prst="straightConnector1">
            <a:avLst/>
          </a:prstGeom>
          <a:ln w="28575">
            <a:solidFill>
              <a:srgbClr val="C00000"/>
            </a:solidFill>
            <a:tailEnd type="triangle"/>
          </a:ln>
        </p:spPr>
        <p:style>
          <a:lnRef idx="1">
            <a:schemeClr val="dk1"/>
          </a:lnRef>
          <a:fillRef idx="0">
            <a:schemeClr val="dk1"/>
          </a:fillRef>
          <a:effectRef idx="0">
            <a:schemeClr val="dk1"/>
          </a:effectRef>
          <a:fontRef idx="minor">
            <a:schemeClr val="tx1"/>
          </a:fontRef>
        </p:style>
      </p:cxnSp>
      <p:sp>
        <p:nvSpPr>
          <p:cNvPr id="14" name="TextBox 52">
            <a:extLst>
              <a:ext uri="{FF2B5EF4-FFF2-40B4-BE49-F238E27FC236}">
                <a16:creationId xmlns:a16="http://schemas.microsoft.com/office/drawing/2014/main" id="{B83F2012-E9CC-E11E-BCA5-15636B6A6C09}"/>
              </a:ext>
            </a:extLst>
          </p:cNvPr>
          <p:cNvSpPr txBox="1"/>
          <p:nvPr/>
        </p:nvSpPr>
        <p:spPr>
          <a:xfrm>
            <a:off x="11290598" y="5774915"/>
            <a:ext cx="778523"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dirty="0">
                <a:latin typeface="Arial"/>
                <a:cs typeface="Arial"/>
              </a:rPr>
              <a:t>results</a:t>
            </a:r>
          </a:p>
        </p:txBody>
      </p:sp>
      <p:cxnSp>
        <p:nvCxnSpPr>
          <p:cNvPr id="24" name="Straight Arrow Connector 23">
            <a:extLst>
              <a:ext uri="{FF2B5EF4-FFF2-40B4-BE49-F238E27FC236}">
                <a16:creationId xmlns:a16="http://schemas.microsoft.com/office/drawing/2014/main" id="{48302EDC-A721-416D-1799-88BE84FF0962}"/>
              </a:ext>
            </a:extLst>
          </p:cNvPr>
          <p:cNvCxnSpPr/>
          <p:nvPr/>
        </p:nvCxnSpPr>
        <p:spPr>
          <a:xfrm>
            <a:off x="521368" y="4020552"/>
            <a:ext cx="421105" cy="1002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26" name="TextBox 25">
            <a:extLst>
              <a:ext uri="{FF2B5EF4-FFF2-40B4-BE49-F238E27FC236}">
                <a16:creationId xmlns:a16="http://schemas.microsoft.com/office/drawing/2014/main" id="{D6BF976F-2A9A-BEA4-1870-74EA3CE6AEFD}"/>
              </a:ext>
            </a:extLst>
          </p:cNvPr>
          <p:cNvSpPr txBox="1"/>
          <p:nvPr/>
        </p:nvSpPr>
        <p:spPr>
          <a:xfrm>
            <a:off x="232175" y="5655568"/>
            <a:ext cx="686719"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dirty="0">
                <a:latin typeface="Arial"/>
                <a:cs typeface="Arial"/>
              </a:rPr>
              <a:t>stores</a:t>
            </a:r>
          </a:p>
        </p:txBody>
      </p:sp>
      <p:sp>
        <p:nvSpPr>
          <p:cNvPr id="4" name="TextBox 3">
            <a:extLst>
              <a:ext uri="{FF2B5EF4-FFF2-40B4-BE49-F238E27FC236}">
                <a16:creationId xmlns:a16="http://schemas.microsoft.com/office/drawing/2014/main" id="{4BB877C1-0C12-E707-4D03-8CF27ED00B8F}"/>
              </a:ext>
            </a:extLst>
          </p:cNvPr>
          <p:cNvSpPr txBox="1"/>
          <p:nvPr/>
        </p:nvSpPr>
        <p:spPr>
          <a:xfrm>
            <a:off x="1795749" y="3126954"/>
            <a:ext cx="2743200"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a:latin typeface="Courier New"/>
                <a:cs typeface="Courier New"/>
              </a:rPr>
              <a:t>flw f1, -4(t0)</a:t>
            </a:r>
            <a:endParaRPr lang="en-US"/>
          </a:p>
        </p:txBody>
      </p:sp>
      <p:sp>
        <p:nvSpPr>
          <p:cNvPr id="25" name="TextBox 24">
            <a:extLst>
              <a:ext uri="{FF2B5EF4-FFF2-40B4-BE49-F238E27FC236}">
                <a16:creationId xmlns:a16="http://schemas.microsoft.com/office/drawing/2014/main" id="{5231CF35-96B7-1E89-9EB9-E5FFEEBF271B}"/>
              </a:ext>
            </a:extLst>
          </p:cNvPr>
          <p:cNvSpPr txBox="1"/>
          <p:nvPr/>
        </p:nvSpPr>
        <p:spPr>
          <a:xfrm>
            <a:off x="6992039" y="336014"/>
            <a:ext cx="2743200"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a:latin typeface="Courier New"/>
                <a:cs typeface="Courier New"/>
              </a:rPr>
              <a:t>flw f1, -4(t0)</a:t>
            </a:r>
            <a:endParaRPr lang="en-US"/>
          </a:p>
        </p:txBody>
      </p:sp>
      <p:sp>
        <p:nvSpPr>
          <p:cNvPr id="32" name="TextBox 31">
            <a:extLst>
              <a:ext uri="{FF2B5EF4-FFF2-40B4-BE49-F238E27FC236}">
                <a16:creationId xmlns:a16="http://schemas.microsoft.com/office/drawing/2014/main" id="{EE965A58-446F-3A71-CFDE-60DDAB3F5313}"/>
              </a:ext>
            </a:extLst>
          </p:cNvPr>
          <p:cNvSpPr txBox="1"/>
          <p:nvPr/>
        </p:nvSpPr>
        <p:spPr>
          <a:xfrm>
            <a:off x="7845846" y="5954617"/>
            <a:ext cx="2743200"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a:latin typeface="Courier New"/>
                <a:cs typeface="Courier New"/>
              </a:rPr>
              <a:t>addi t0, t0, -4</a:t>
            </a:r>
            <a:endParaRPr lang="en-US"/>
          </a:p>
        </p:txBody>
      </p:sp>
    </p:spTree>
    <p:extLst>
      <p:ext uri="{BB962C8B-B14F-4D97-AF65-F5344CB8AC3E}">
        <p14:creationId xmlns:p14="http://schemas.microsoft.com/office/powerpoint/2010/main" val="16896641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1641</cp:revision>
  <dcterms:created xsi:type="dcterms:W3CDTF">2025-07-19T11:57:46Z</dcterms:created>
  <dcterms:modified xsi:type="dcterms:W3CDTF">2025-07-24T19:35:34Z</dcterms:modified>
</cp:coreProperties>
</file>