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0"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0" r:id="rId20"/>
    <p:sldId id="279"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7030A0"/>
    <a:srgbClr val="0070C0"/>
    <a:srgbClr val="FFFF00"/>
    <a:srgbClr val="59FF00"/>
    <a:srgbClr val="44FF00"/>
    <a:srgbClr val="002060"/>
    <a:srgbClr val="042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F4573-33BF-1A3C-180B-0F5BED0CB7D6}" v="2" dt="2024-12-02T14:37:43.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7820-B4E4-DE5A-9C78-28C8EB06FFCB}"/>
              </a:ext>
            </a:extLst>
          </p:cNvPr>
          <p:cNvSpPr>
            <a:spLocks noGrp="1"/>
          </p:cNvSpPr>
          <p:nvPr>
            <p:ph type="title"/>
          </p:nvPr>
        </p:nvSpPr>
        <p:spPr>
          <a:xfrm>
            <a:off x="838200" y="355944"/>
            <a:ext cx="10515600" cy="416671"/>
          </a:xfrm>
        </p:spPr>
        <p:txBody>
          <a:bodyPr>
            <a:normAutofit/>
          </a:bodyPr>
          <a:lstStyle/>
          <a:p>
            <a:r>
              <a:rPr lang="en-US" sz="1800" dirty="0"/>
              <a:t>The following program will be fed to the machine:</a:t>
            </a:r>
          </a:p>
        </p:txBody>
      </p:sp>
      <p:sp>
        <p:nvSpPr>
          <p:cNvPr id="3" name="Content Placeholder 2">
            <a:extLst>
              <a:ext uri="{FF2B5EF4-FFF2-40B4-BE49-F238E27FC236}">
                <a16:creationId xmlns:a16="http://schemas.microsoft.com/office/drawing/2014/main" id="{9F2D78D7-C997-B3B8-1145-00D134494CB6}"/>
              </a:ext>
            </a:extLst>
          </p:cNvPr>
          <p:cNvSpPr>
            <a:spLocks noGrp="1"/>
          </p:cNvSpPr>
          <p:nvPr>
            <p:ph idx="1"/>
          </p:nvPr>
        </p:nvSpPr>
        <p:spPr>
          <a:xfrm>
            <a:off x="838200" y="1036083"/>
            <a:ext cx="10515600" cy="1881724"/>
          </a:xfrm>
        </p:spPr>
        <p:txBody>
          <a:bodyPr vert="horz" lIns="91440" tIns="45720" rIns="91440" bIns="45720" rtlCol="0" anchor="t">
            <a:noAutofit/>
          </a:bodyPr>
          <a:lstStyle/>
          <a:p>
            <a:pPr marL="0" indent="0">
              <a:buNone/>
            </a:pPr>
            <a:r>
              <a:rPr lang="en-US" sz="1400" dirty="0" err="1">
                <a:latin typeface="Courier New"/>
                <a:ea typeface="+mn-lt"/>
                <a:cs typeface="+mn-lt"/>
              </a:rPr>
              <a:t>flw</a:t>
            </a:r>
            <a:r>
              <a:rPr lang="en-US" sz="1400" dirty="0">
                <a:latin typeface="Courier New"/>
                <a:ea typeface="+mn-lt"/>
                <a:cs typeface="+mn-lt"/>
              </a:rPr>
              <a:t> f1,34(t0)    # f1=load float from Memory[t0+34]</a:t>
            </a:r>
            <a:endParaRPr lang="en-US" sz="1400" dirty="0">
              <a:latin typeface="Courier New"/>
              <a:cs typeface="Courier New"/>
            </a:endParaRPr>
          </a:p>
          <a:p>
            <a:pPr marL="0" indent="0">
              <a:buNone/>
            </a:pPr>
            <a:r>
              <a:rPr lang="en-US" sz="1400" dirty="0" err="1">
                <a:latin typeface="Courier New"/>
                <a:ea typeface="+mn-lt"/>
                <a:cs typeface="+mn-lt"/>
              </a:rPr>
              <a:t>flw</a:t>
            </a:r>
            <a:r>
              <a:rPr lang="en-US" sz="1400" dirty="0">
                <a:latin typeface="Courier New"/>
                <a:ea typeface="+mn-lt"/>
                <a:cs typeface="+mn-lt"/>
              </a:rPr>
              <a:t> f2,45(t1)    # f2=load float from Memory[t1+45]</a:t>
            </a:r>
          </a:p>
          <a:p>
            <a:pPr marL="0" indent="0">
              <a:buNone/>
            </a:pPr>
            <a:r>
              <a:rPr lang="en-US" sz="1400" err="1">
                <a:latin typeface="Courier New"/>
                <a:ea typeface="+mn-lt"/>
                <a:cs typeface="+mn-lt"/>
              </a:rPr>
              <a:t>fmul.s</a:t>
            </a:r>
            <a:r>
              <a:rPr lang="en-US" sz="1400" dirty="0">
                <a:latin typeface="Courier New"/>
                <a:ea typeface="+mn-lt"/>
                <a:cs typeface="+mn-lt"/>
              </a:rPr>
              <a:t> f3,f2,f4  # f3=f2*f4</a:t>
            </a:r>
            <a:endParaRPr lang="en-US" sz="1400">
              <a:latin typeface="Courier New"/>
              <a:cs typeface="Courier New"/>
            </a:endParaRPr>
          </a:p>
          <a:p>
            <a:pPr marL="0" indent="0">
              <a:buNone/>
            </a:pPr>
            <a:r>
              <a:rPr lang="en-US" sz="1400" err="1">
                <a:latin typeface="Courier New"/>
                <a:ea typeface="+mn-lt"/>
                <a:cs typeface="+mn-lt"/>
              </a:rPr>
              <a:t>fsub.s</a:t>
            </a:r>
            <a:r>
              <a:rPr lang="en-US" sz="1400" dirty="0">
                <a:latin typeface="Courier New"/>
                <a:ea typeface="+mn-lt"/>
                <a:cs typeface="+mn-lt"/>
              </a:rPr>
              <a:t> f5,f1,f2  # f5=f1-f2</a:t>
            </a:r>
            <a:endParaRPr lang="en-US" sz="1400">
              <a:latin typeface="Courier New"/>
              <a:cs typeface="Courier New"/>
            </a:endParaRPr>
          </a:p>
          <a:p>
            <a:pPr marL="0" indent="0">
              <a:buNone/>
            </a:pPr>
            <a:r>
              <a:rPr lang="en-US" sz="1400" err="1">
                <a:latin typeface="Courier New"/>
                <a:ea typeface="+mn-lt"/>
                <a:cs typeface="+mn-lt"/>
              </a:rPr>
              <a:t>fdiv.s</a:t>
            </a:r>
            <a:r>
              <a:rPr lang="en-US" sz="1400" dirty="0">
                <a:latin typeface="Courier New"/>
                <a:ea typeface="+mn-lt"/>
                <a:cs typeface="+mn-lt"/>
              </a:rPr>
              <a:t> f0,f3,f1  # f0=f3/f1</a:t>
            </a:r>
            <a:endParaRPr lang="en-US" sz="1400">
              <a:latin typeface="Courier New"/>
              <a:cs typeface="Courier New"/>
            </a:endParaRPr>
          </a:p>
          <a:p>
            <a:pPr marL="0" indent="0">
              <a:buNone/>
            </a:pPr>
            <a:r>
              <a:rPr lang="en-US" sz="1400" err="1">
                <a:latin typeface="Courier New"/>
                <a:ea typeface="+mn-lt"/>
                <a:cs typeface="+mn-lt"/>
              </a:rPr>
              <a:t>fadd.s</a:t>
            </a:r>
            <a:r>
              <a:rPr lang="en-US" sz="1400" dirty="0">
                <a:latin typeface="Courier New"/>
                <a:ea typeface="+mn-lt"/>
                <a:cs typeface="+mn-lt"/>
              </a:rPr>
              <a:t> f1,f5,f2  # f1=f5+f2</a:t>
            </a:r>
            <a:endParaRPr lang="en-US" sz="1400" dirty="0">
              <a:latin typeface="Courier New"/>
            </a:endParaRPr>
          </a:p>
        </p:txBody>
      </p:sp>
      <p:sp>
        <p:nvSpPr>
          <p:cNvPr id="4" name="TextBox 3">
            <a:extLst>
              <a:ext uri="{FF2B5EF4-FFF2-40B4-BE49-F238E27FC236}">
                <a16:creationId xmlns:a16="http://schemas.microsoft.com/office/drawing/2014/main" id="{E6F9A0A1-9584-E55B-37FF-7FBD98051B0E}"/>
              </a:ext>
            </a:extLst>
          </p:cNvPr>
          <p:cNvSpPr txBox="1"/>
          <p:nvPr/>
        </p:nvSpPr>
        <p:spPr>
          <a:xfrm>
            <a:off x="836533" y="3296725"/>
            <a:ext cx="102622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err="1">
                <a:latin typeface="Courier New"/>
                <a:cs typeface="Courier New"/>
              </a:rPr>
              <a:t>flw</a:t>
            </a:r>
            <a:r>
              <a:rPr lang="en-US" dirty="0"/>
              <a:t>, </a:t>
            </a:r>
            <a:r>
              <a:rPr lang="en-US" err="1">
                <a:latin typeface="Courier New"/>
                <a:cs typeface="Courier New"/>
              </a:rPr>
              <a:t>fsub</a:t>
            </a:r>
            <a:r>
              <a:rPr lang="en-US" dirty="0"/>
              <a:t> and </a:t>
            </a:r>
            <a:r>
              <a:rPr lang="en-US" err="1">
                <a:latin typeface="Courier New"/>
                <a:cs typeface="Courier New"/>
              </a:rPr>
              <a:t>fadd</a:t>
            </a:r>
            <a:r>
              <a:rPr lang="en-US" dirty="0"/>
              <a:t> will take 2 clock cycles.</a:t>
            </a:r>
            <a:endParaRPr lang="en-US"/>
          </a:p>
          <a:p>
            <a:pPr marL="285750" indent="-285750">
              <a:buFont typeface="Arial"/>
              <a:buChar char="•"/>
            </a:pPr>
            <a:r>
              <a:rPr lang="en-US" err="1">
                <a:latin typeface="Courier New"/>
                <a:cs typeface="Courier New"/>
              </a:rPr>
              <a:t>fmul</a:t>
            </a:r>
            <a:r>
              <a:rPr lang="en-US" dirty="0">
                <a:latin typeface="Aptos"/>
                <a:cs typeface="Courier New"/>
              </a:rPr>
              <a:t> will</a:t>
            </a:r>
            <a:r>
              <a:rPr lang="en-US" dirty="0"/>
              <a:t> take 10 clock cycles.</a:t>
            </a:r>
          </a:p>
          <a:p>
            <a:pPr marL="285750" indent="-285750">
              <a:buFont typeface="Arial"/>
              <a:buChar char="•"/>
            </a:pPr>
            <a:r>
              <a:rPr lang="en-US" err="1">
                <a:latin typeface="Courier New"/>
                <a:cs typeface="Courier New"/>
              </a:rPr>
              <a:t>fdiv</a:t>
            </a:r>
            <a:r>
              <a:rPr lang="en-US" dirty="0"/>
              <a:t> instruction will take 30 clock cycles.</a:t>
            </a:r>
          </a:p>
        </p:txBody>
      </p:sp>
    </p:spTree>
    <p:extLst>
      <p:ext uri="{BB962C8B-B14F-4D97-AF65-F5344CB8AC3E}">
        <p14:creationId xmlns:p14="http://schemas.microsoft.com/office/powerpoint/2010/main" val="162149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Still in cycle 5, both the FSUB and FMUL in the reservation stations may begin executing. They are sent to the FP Adders/Multipliers.</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3276363289"/>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fdiv.s</a:t>
                      </a:r>
                      <a:r>
                        <a:rPr lang="en-US" sz="1100" b="0" i="0" u="none" strike="noStrike" noProof="0" dirty="0">
                          <a:solidFill>
                            <a:srgbClr val="000000"/>
                          </a:solidFill>
                          <a:latin typeface="Courier New"/>
                        </a:rPr>
                        <a:t> f0,f3,f1</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1116310279"/>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r>
                        <a:rPr lang="en-US" sz="1100" dirty="0"/>
                        <a:t>FSUB.S</a:t>
                      </a:r>
                    </a:p>
                  </a:txBody>
                  <a:tcPr/>
                </a:tc>
                <a:tc>
                  <a:txBody>
                    <a:bodyPr/>
                    <a:lstStyle/>
                    <a:p>
                      <a:pPr algn="ctr"/>
                      <a:r>
                        <a:rPr lang="en-US" sz="1100" dirty="0"/>
                        <a:t>0.454</a:t>
                      </a:r>
                    </a:p>
                  </a:txBody>
                  <a:tcPr/>
                </a:tc>
                <a:tc>
                  <a:txBody>
                    <a:bodyPr/>
                    <a:lstStyle/>
                    <a:p>
                      <a:pPr algn="ctr"/>
                      <a:r>
                        <a:rPr lang="en-US" sz="1100" dirty="0"/>
                        <a:t>1.61</a:t>
                      </a:r>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1.61</a:t>
                      </a:r>
                    </a:p>
                  </a:txBody>
                  <a:tcPr/>
                </a:tc>
                <a:tc>
                  <a:txBody>
                    <a:bodyPr/>
                    <a:lstStyle/>
                    <a:p>
                      <a:pPr algn="ctr"/>
                      <a:r>
                        <a:rPr lang="en-US" sz="1100" dirty="0"/>
                        <a:t>2.2</a:t>
                      </a:r>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extLst>
              <p:ext uri="{D42A27DB-BD31-4B8C-83A1-F6EECF244321}">
                <p14:modId xmlns:p14="http://schemas.microsoft.com/office/powerpoint/2010/main" val="3144617825"/>
              </p:ext>
            </p:extLst>
          </p:nvPr>
        </p:nvGraphicFramePr>
        <p:xfrm>
          <a:off x="5802217"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5</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37" name="Rectangle 36">
            <a:extLst>
              <a:ext uri="{FF2B5EF4-FFF2-40B4-BE49-F238E27FC236}">
                <a16:creationId xmlns:a16="http://schemas.microsoft.com/office/drawing/2014/main" id="{7A60AE2C-5B43-5AFB-6983-E86467D202CB}"/>
              </a:ext>
            </a:extLst>
          </p:cNvPr>
          <p:cNvSpPr/>
          <p:nvPr/>
        </p:nvSpPr>
        <p:spPr>
          <a:xfrm>
            <a:off x="8663213" y="3628570"/>
            <a:ext cx="2331357" cy="23585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2" name="Rectangle 41">
            <a:extLst>
              <a:ext uri="{FF2B5EF4-FFF2-40B4-BE49-F238E27FC236}">
                <a16:creationId xmlns:a16="http://schemas.microsoft.com/office/drawing/2014/main" id="{054E94C9-4A76-2E97-8D70-A860EAAEF47B}"/>
              </a:ext>
            </a:extLst>
          </p:cNvPr>
          <p:cNvSpPr/>
          <p:nvPr/>
        </p:nvSpPr>
        <p:spPr>
          <a:xfrm>
            <a:off x="5490385" y="3368385"/>
            <a:ext cx="2147454" cy="225136"/>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80FB9CA-DBC5-9B4D-58A2-7DB6479768BD}"/>
              </a:ext>
            </a:extLst>
          </p:cNvPr>
          <p:cNvSpPr/>
          <p:nvPr/>
        </p:nvSpPr>
        <p:spPr>
          <a:xfrm>
            <a:off x="9488822" y="180226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85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Still in cycle 5, the </a:t>
            </a:r>
            <a:r>
              <a:rPr lang="en-US" sz="1100" dirty="0" err="1">
                <a:latin typeface="Courier New"/>
                <a:cs typeface="Courier New"/>
              </a:rPr>
              <a:t>fdiv.s</a:t>
            </a:r>
            <a:r>
              <a:rPr lang="en-US" sz="1100" dirty="0">
                <a:latin typeface="Courier New"/>
                <a:cs typeface="Courier New"/>
              </a:rPr>
              <a:t> </a:t>
            </a:r>
            <a:r>
              <a:rPr lang="en-US" sz="1100" dirty="0"/>
              <a:t>operation continues down the pipeline. We will need one more cycle to mark the occupied Reservation Stations as free, so we send this </a:t>
            </a:r>
            <a:r>
              <a:rPr lang="en-US" sz="1100" dirty="0" err="1">
                <a:latin typeface="Courier New"/>
                <a:cs typeface="Courier New"/>
              </a:rPr>
              <a:t>fdiv</a:t>
            </a:r>
            <a:r>
              <a:rPr lang="en-US" sz="1100" dirty="0"/>
              <a:t> to the next free one. The </a:t>
            </a:r>
            <a:r>
              <a:rPr lang="en-US" sz="1100" dirty="0" err="1">
                <a:latin typeface="Courier New"/>
                <a:cs typeface="Courier New"/>
              </a:rPr>
              <a:t>fdiv.s</a:t>
            </a:r>
            <a:r>
              <a:rPr lang="en-US" sz="1100" dirty="0"/>
              <a:t> must wait for the </a:t>
            </a:r>
            <a:r>
              <a:rPr lang="en-US" sz="1100" dirty="0" err="1">
                <a:latin typeface="Courier New"/>
                <a:cs typeface="Courier New"/>
              </a:rPr>
              <a:t>fmul.s</a:t>
            </a:r>
            <a:r>
              <a:rPr lang="en-US" sz="1100" dirty="0"/>
              <a:t> operation, since it needs F3. We also need to mark its destination register, F0, as busy.</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1392554400"/>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fdiv.s</a:t>
                      </a:r>
                      <a:r>
                        <a:rPr lang="en-US" sz="1100" b="0" i="0" u="none" strike="noStrike" noProof="0" dirty="0">
                          <a:solidFill>
                            <a:srgbClr val="000000"/>
                          </a:solidFill>
                          <a:latin typeface="Courier New"/>
                        </a:rPr>
                        <a:t> f0,f3,f1</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2243685064"/>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r>
                        <a:rPr lang="en-US" sz="1100" dirty="0"/>
                        <a:t>FSUB.S</a:t>
                      </a:r>
                    </a:p>
                  </a:txBody>
                  <a:tcPr/>
                </a:tc>
                <a:tc>
                  <a:txBody>
                    <a:bodyPr/>
                    <a:lstStyle/>
                    <a:p>
                      <a:pPr algn="ctr"/>
                      <a:r>
                        <a:rPr lang="en-US" sz="1100" dirty="0"/>
                        <a:t>0.454</a:t>
                      </a:r>
                    </a:p>
                  </a:txBody>
                  <a:tcPr/>
                </a:tc>
                <a:tc>
                  <a:txBody>
                    <a:bodyPr/>
                    <a:lstStyle/>
                    <a:p>
                      <a:pPr algn="ctr"/>
                      <a:r>
                        <a:rPr lang="en-US" sz="1100" dirty="0"/>
                        <a:t>1.61</a:t>
                      </a:r>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1024238109"/>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1.61</a:t>
                      </a:r>
                    </a:p>
                  </a:txBody>
                  <a:tcPr/>
                </a:tc>
                <a:tc>
                  <a:txBody>
                    <a:bodyPr/>
                    <a:lstStyle/>
                    <a:p>
                      <a:pPr algn="ctr"/>
                      <a:r>
                        <a:rPr lang="en-US" sz="1100" dirty="0"/>
                        <a:t>2.2</a:t>
                      </a:r>
                    </a:p>
                  </a:txBody>
                  <a:tcPr/>
                </a:tc>
                <a:extLst>
                  <a:ext uri="{0D108BD9-81ED-4DB2-BD59-A6C34878D82A}">
                    <a16:rowId xmlns:a16="http://schemas.microsoft.com/office/drawing/2014/main" val="3142664889"/>
                  </a:ext>
                </a:extLst>
              </a:tr>
              <a:tr h="0">
                <a:tc>
                  <a:txBody>
                    <a:bodyPr/>
                    <a:lstStyle/>
                    <a:p>
                      <a:pPr lvl="0" algn="ctr">
                        <a:buNone/>
                      </a:pPr>
                      <a:r>
                        <a:rPr lang="en-US" sz="1100" b="0" i="0" u="none" strike="noStrike" noProof="0" dirty="0">
                          <a:solidFill>
                            <a:srgbClr val="000000"/>
                          </a:solidFill>
                          <a:latin typeface="Aptos"/>
                        </a:rPr>
                        <a:t>FDIV.S</a:t>
                      </a:r>
                      <a:endParaRPr lang="en-US" dirty="0"/>
                    </a:p>
                  </a:txBody>
                  <a:tcPr/>
                </a:tc>
                <a:tc>
                  <a:txBody>
                    <a:bodyPr/>
                    <a:lstStyle/>
                    <a:p>
                      <a:pPr lvl="0" algn="ctr">
                        <a:buNone/>
                      </a:pPr>
                      <a:r>
                        <a:rPr lang="en-US" sz="1100" b="0" i="0" u="none" strike="noStrike" noProof="0" dirty="0">
                          <a:solidFill>
                            <a:srgbClr val="000000"/>
                          </a:solidFill>
                          <a:latin typeface="Aptos"/>
                        </a:rPr>
                        <a:t>FMUL.S</a:t>
                      </a:r>
                      <a:endParaRPr lang="en-US" dirty="0"/>
                    </a:p>
                  </a:txBody>
                  <a:tcPr/>
                </a:tc>
                <a:tc>
                  <a:txBody>
                    <a:bodyPr/>
                    <a:lstStyle/>
                    <a:p>
                      <a:pPr lvl="0" algn="ctr">
                        <a:buNone/>
                      </a:pPr>
                      <a:r>
                        <a:rPr lang="en-US" sz="1100" b="0" i="0" u="none" strike="noStrike" noProof="0" dirty="0">
                          <a:solidFill>
                            <a:srgbClr val="000000"/>
                          </a:solidFill>
                          <a:latin typeface="Aptos"/>
                        </a:rPr>
                        <a:t>0.454</a:t>
                      </a:r>
                      <a:endParaRPr lang="en-US"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5</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37" name="Rectangle 36">
            <a:extLst>
              <a:ext uri="{FF2B5EF4-FFF2-40B4-BE49-F238E27FC236}">
                <a16:creationId xmlns:a16="http://schemas.microsoft.com/office/drawing/2014/main" id="{7A60AE2C-5B43-5AFB-6983-E86467D202CB}"/>
              </a:ext>
            </a:extLst>
          </p:cNvPr>
          <p:cNvSpPr/>
          <p:nvPr/>
        </p:nvSpPr>
        <p:spPr>
          <a:xfrm>
            <a:off x="8663213" y="3628570"/>
            <a:ext cx="2331357" cy="23585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2" name="Rectangle 41">
            <a:extLst>
              <a:ext uri="{FF2B5EF4-FFF2-40B4-BE49-F238E27FC236}">
                <a16:creationId xmlns:a16="http://schemas.microsoft.com/office/drawing/2014/main" id="{054E94C9-4A76-2E97-8D70-A860EAAEF47B}"/>
              </a:ext>
            </a:extLst>
          </p:cNvPr>
          <p:cNvSpPr/>
          <p:nvPr/>
        </p:nvSpPr>
        <p:spPr>
          <a:xfrm>
            <a:off x="5481204" y="3368386"/>
            <a:ext cx="2147454" cy="225136"/>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80FB9CA-DBC5-9B4D-58A2-7DB6479768BD}"/>
              </a:ext>
            </a:extLst>
          </p:cNvPr>
          <p:cNvSpPr/>
          <p:nvPr/>
        </p:nvSpPr>
        <p:spPr>
          <a:xfrm>
            <a:off x="9488822" y="180226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A64FC3D-5F4A-26BA-EF85-DCF55EA6047B}"/>
              </a:ext>
            </a:extLst>
          </p:cNvPr>
          <p:cNvSpPr/>
          <p:nvPr/>
        </p:nvSpPr>
        <p:spPr>
          <a:xfrm>
            <a:off x="8652710" y="3890210"/>
            <a:ext cx="2356184"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9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clock cycle 6 the Reservation Stations for FMUL and FSUB are free, since they were sent to execute. Registers F3, F5 and F0 are still busy waiting for </a:t>
            </a:r>
            <a:r>
              <a:rPr lang="en-US" sz="1100" dirty="0">
                <a:latin typeface="Aptos"/>
                <a:cs typeface="Courier New"/>
              </a:rPr>
              <a:t>FMUL</a:t>
            </a:r>
            <a:r>
              <a:rPr lang="en-US" sz="1100" dirty="0"/>
              <a:t>, FSUB and FDIV. The </a:t>
            </a:r>
            <a:r>
              <a:rPr lang="en-US" sz="1100" err="1">
                <a:latin typeface="Courier New"/>
                <a:cs typeface="Courier New"/>
              </a:rPr>
              <a:t>fadd</a:t>
            </a:r>
            <a:r>
              <a:rPr lang="en-US" sz="1100" dirty="0">
                <a:latin typeface="Courier New"/>
                <a:cs typeface="Courier New"/>
              </a:rPr>
              <a:t> f1</a:t>
            </a:r>
            <a:r>
              <a:rPr lang="en-US" sz="1100" dirty="0"/>
              <a:t> instruction continues down the pipeline to the first free adding Reservation Station. This instruction needs the results of the F5 register, that is waiting for the </a:t>
            </a:r>
            <a:r>
              <a:rPr lang="en-US" sz="1100" err="1">
                <a:latin typeface="Courier New"/>
                <a:cs typeface="Courier New"/>
              </a:rPr>
              <a:t>fsub.s</a:t>
            </a:r>
            <a:r>
              <a:rPr lang="en-US" sz="1100" dirty="0"/>
              <a:t> operation to end, so we mark the Reservation Station as busy and waiting for </a:t>
            </a:r>
            <a:r>
              <a:rPr lang="en-US" sz="1100" err="1">
                <a:latin typeface="Courier New"/>
                <a:cs typeface="Courier New"/>
              </a:rPr>
              <a:t>fsub.s</a:t>
            </a:r>
            <a:r>
              <a:rPr lang="en-US" sz="1100" dirty="0"/>
              <a:t>. We mark F1 as busy waiting for the </a:t>
            </a:r>
            <a:r>
              <a:rPr lang="en-US" sz="1100" err="1">
                <a:latin typeface="Courier New"/>
                <a:cs typeface="Courier New"/>
              </a:rPr>
              <a:t>fadd.s</a:t>
            </a:r>
            <a:r>
              <a:rPr lang="en-US" sz="1100" dirty="0"/>
              <a:t> operation to complete.</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264489346"/>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3992767145"/>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r>
                        <a:rPr lang="en-US" sz="1100" dirty="0"/>
                        <a:t>FADD.S</a:t>
                      </a:r>
                    </a:p>
                  </a:txBody>
                  <a:tcPr/>
                </a:tc>
                <a:tc>
                  <a:txBody>
                    <a:bodyPr/>
                    <a:lstStyle/>
                    <a:p>
                      <a:pPr algn="ctr"/>
                      <a:r>
                        <a:rPr lang="en-US" sz="1100" dirty="0"/>
                        <a:t>FSUB.S</a:t>
                      </a:r>
                    </a:p>
                  </a:txBody>
                  <a:tcPr/>
                </a:tc>
                <a:tc>
                  <a:txBody>
                    <a:bodyPr/>
                    <a:lstStyle/>
                    <a:p>
                      <a:pPr algn="ctr"/>
                      <a:r>
                        <a:rPr lang="en-US" sz="1100" dirty="0"/>
                        <a:t>1.61</a:t>
                      </a:r>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3312716223"/>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r>
                        <a:rPr lang="en-US" sz="1100" b="0" i="0" u="none" strike="noStrike" noProof="0" dirty="0">
                          <a:solidFill>
                            <a:srgbClr val="000000"/>
                          </a:solidFill>
                          <a:latin typeface="Aptos"/>
                        </a:rPr>
                        <a:t>FDIV.S</a:t>
                      </a:r>
                      <a:endParaRPr lang="en-US" dirty="0"/>
                    </a:p>
                  </a:txBody>
                  <a:tcPr/>
                </a:tc>
                <a:tc>
                  <a:txBody>
                    <a:bodyPr/>
                    <a:lstStyle/>
                    <a:p>
                      <a:pPr lvl="0" algn="ctr">
                        <a:buNone/>
                      </a:pPr>
                      <a:r>
                        <a:rPr lang="en-US" sz="1100" b="0" i="0" u="none" strike="noStrike" noProof="0" dirty="0">
                          <a:solidFill>
                            <a:srgbClr val="000000"/>
                          </a:solidFill>
                          <a:latin typeface="Aptos"/>
                        </a:rPr>
                        <a:t>FMUL.S</a:t>
                      </a:r>
                      <a:endParaRPr lang="en-US" dirty="0"/>
                    </a:p>
                  </a:txBody>
                  <a:tcPr/>
                </a:tc>
                <a:tc>
                  <a:txBody>
                    <a:bodyPr/>
                    <a:lstStyle/>
                    <a:p>
                      <a:pPr lvl="0" algn="ctr">
                        <a:buNone/>
                      </a:pPr>
                      <a:r>
                        <a:rPr lang="en-US" sz="1100" b="0" i="0" u="none" strike="noStrike" noProof="0" dirty="0">
                          <a:solidFill>
                            <a:srgbClr val="000000"/>
                          </a:solidFill>
                          <a:latin typeface="Aptos"/>
                        </a:rPr>
                        <a:t>0.454</a:t>
                      </a:r>
                      <a:endParaRPr lang="en-US"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6</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3" name="Rectangle 42">
            <a:extLst>
              <a:ext uri="{FF2B5EF4-FFF2-40B4-BE49-F238E27FC236}">
                <a16:creationId xmlns:a16="http://schemas.microsoft.com/office/drawing/2014/main" id="{E80FB9CA-DBC5-9B4D-58A2-7DB6479768BD}"/>
              </a:ext>
            </a:extLst>
          </p:cNvPr>
          <p:cNvSpPr/>
          <p:nvPr/>
        </p:nvSpPr>
        <p:spPr>
          <a:xfrm>
            <a:off x="9488822" y="180226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A64FC3D-5F4A-26BA-EF85-DCF55EA6047B}"/>
              </a:ext>
            </a:extLst>
          </p:cNvPr>
          <p:cNvSpPr/>
          <p:nvPr/>
        </p:nvSpPr>
        <p:spPr>
          <a:xfrm>
            <a:off x="8652710" y="3890210"/>
            <a:ext cx="2356184"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45" name="Rectangle 44">
            <a:extLst>
              <a:ext uri="{FF2B5EF4-FFF2-40B4-BE49-F238E27FC236}">
                <a16:creationId xmlns:a16="http://schemas.microsoft.com/office/drawing/2014/main" id="{998FBED8-AC1C-1B8A-3C2A-0019764B995C}"/>
              </a:ext>
            </a:extLst>
          </p:cNvPr>
          <p:cNvSpPr/>
          <p:nvPr/>
        </p:nvSpPr>
        <p:spPr>
          <a:xfrm>
            <a:off x="5494420" y="3358815"/>
            <a:ext cx="2155657"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2137A5E-B7D8-66D1-7E1B-60F47B3C3E50}"/>
              </a:ext>
            </a:extLst>
          </p:cNvPr>
          <p:cNvSpPr/>
          <p:nvPr/>
        </p:nvSpPr>
        <p:spPr>
          <a:xfrm>
            <a:off x="9498002" y="76484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79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clock cycle 7 the </a:t>
            </a:r>
            <a:r>
              <a:rPr lang="en-US" sz="1100" dirty="0" err="1">
                <a:latin typeface="Courier New"/>
                <a:cs typeface="Courier New"/>
              </a:rPr>
              <a:t>fsub.s</a:t>
            </a:r>
            <a:r>
              <a:rPr lang="en-US" sz="1100" dirty="0">
                <a:latin typeface="Courier New"/>
                <a:cs typeface="Courier New"/>
              </a:rPr>
              <a:t> f5,f1,f2</a:t>
            </a:r>
            <a:r>
              <a:rPr lang="en-US" sz="1100" dirty="0">
                <a:latin typeface="Aptos"/>
                <a:cs typeface="Courier New"/>
              </a:rPr>
              <a:t> has ended (it takes 2 cycles), so its results are sent from the FP Adders to the Common Data Bus and all elements waiting for it, like the only FADD in the adding Reservation Stations and the F5 register.</a:t>
            </a:r>
            <a:endParaRPr lang="en-US" sz="1100"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2032208682"/>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1030940837"/>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r>
                        <a:rPr lang="en-US" sz="1100" dirty="0"/>
                        <a:t>FADD.S</a:t>
                      </a:r>
                    </a:p>
                  </a:txBody>
                  <a:tcPr/>
                </a:tc>
                <a:tc>
                  <a:txBody>
                    <a:bodyPr/>
                    <a:lstStyle/>
                    <a:p>
                      <a:pPr algn="ctr"/>
                      <a:r>
                        <a:rPr lang="en-US" sz="1100" dirty="0"/>
                        <a:t>1.156</a:t>
                      </a:r>
                    </a:p>
                  </a:txBody>
                  <a:tcPr/>
                </a:tc>
                <a:tc>
                  <a:txBody>
                    <a:bodyPr/>
                    <a:lstStyle/>
                    <a:p>
                      <a:pPr algn="ctr"/>
                      <a:r>
                        <a:rPr lang="en-US" sz="1100" dirty="0"/>
                        <a:t>1.61</a:t>
                      </a:r>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r>
                        <a:rPr lang="en-US" sz="1100" b="0" i="0" u="none" strike="noStrike" noProof="0" dirty="0">
                          <a:solidFill>
                            <a:srgbClr val="000000"/>
                          </a:solidFill>
                          <a:latin typeface="Aptos"/>
                        </a:rPr>
                        <a:t>FDIV.S</a:t>
                      </a:r>
                      <a:endParaRPr lang="en-US" dirty="0"/>
                    </a:p>
                  </a:txBody>
                  <a:tcPr/>
                </a:tc>
                <a:tc>
                  <a:txBody>
                    <a:bodyPr/>
                    <a:lstStyle/>
                    <a:p>
                      <a:pPr lvl="0" algn="ctr">
                        <a:buNone/>
                      </a:pPr>
                      <a:r>
                        <a:rPr lang="en-US" sz="1100" b="0" i="0" u="none" strike="noStrike" noProof="0" dirty="0">
                          <a:solidFill>
                            <a:srgbClr val="000000"/>
                          </a:solidFill>
                          <a:latin typeface="Aptos"/>
                        </a:rPr>
                        <a:t>FMUL.S</a:t>
                      </a:r>
                      <a:endParaRPr lang="en-US" dirty="0"/>
                    </a:p>
                  </a:txBody>
                  <a:tcPr/>
                </a:tc>
                <a:tc>
                  <a:txBody>
                    <a:bodyPr/>
                    <a:lstStyle/>
                    <a:p>
                      <a:pPr lvl="0" algn="ctr">
                        <a:buNone/>
                      </a:pPr>
                      <a:r>
                        <a:rPr lang="en-US" sz="1100" b="0" i="0" u="none" strike="noStrike" noProof="0" dirty="0">
                          <a:solidFill>
                            <a:srgbClr val="000000"/>
                          </a:solidFill>
                          <a:latin typeface="Aptos"/>
                        </a:rPr>
                        <a:t>0.454</a:t>
                      </a:r>
                      <a:endParaRPr lang="en-US"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1246780101"/>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7</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3" name="Rectangle 42">
            <a:extLst>
              <a:ext uri="{FF2B5EF4-FFF2-40B4-BE49-F238E27FC236}">
                <a16:creationId xmlns:a16="http://schemas.microsoft.com/office/drawing/2014/main" id="{E80FB9CA-DBC5-9B4D-58A2-7DB6479768BD}"/>
              </a:ext>
            </a:extLst>
          </p:cNvPr>
          <p:cNvSpPr/>
          <p:nvPr/>
        </p:nvSpPr>
        <p:spPr>
          <a:xfrm>
            <a:off x="9479642" y="180226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A64FC3D-5F4A-26BA-EF85-DCF55EA6047B}"/>
              </a:ext>
            </a:extLst>
          </p:cNvPr>
          <p:cNvSpPr/>
          <p:nvPr/>
        </p:nvSpPr>
        <p:spPr>
          <a:xfrm>
            <a:off x="8652710" y="3890210"/>
            <a:ext cx="2356184"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45" name="Rectangle 44">
            <a:extLst>
              <a:ext uri="{FF2B5EF4-FFF2-40B4-BE49-F238E27FC236}">
                <a16:creationId xmlns:a16="http://schemas.microsoft.com/office/drawing/2014/main" id="{998FBED8-AC1C-1B8A-3C2A-0019764B995C}"/>
              </a:ext>
            </a:extLst>
          </p:cNvPr>
          <p:cNvSpPr/>
          <p:nvPr/>
        </p:nvSpPr>
        <p:spPr>
          <a:xfrm>
            <a:off x="5485239" y="3358814"/>
            <a:ext cx="2155657" cy="230605"/>
          </a:xfrm>
          <a:prstGeom prst="rect">
            <a:avLst/>
          </a:prstGeom>
          <a:solidFill>
            <a:srgbClr val="FF0000">
              <a:alpha val="5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2" name="Rectangle 41">
            <a:extLst>
              <a:ext uri="{FF2B5EF4-FFF2-40B4-BE49-F238E27FC236}">
                <a16:creationId xmlns:a16="http://schemas.microsoft.com/office/drawing/2014/main" id="{A6C083DF-FA06-FD6E-CC88-62FDCB90D292}"/>
              </a:ext>
            </a:extLst>
          </p:cNvPr>
          <p:cNvSpPr/>
          <p:nvPr/>
        </p:nvSpPr>
        <p:spPr>
          <a:xfrm>
            <a:off x="9488821" y="76484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75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clock cycle 8 the </a:t>
            </a:r>
            <a:r>
              <a:rPr lang="en-US" sz="1100" dirty="0" err="1">
                <a:latin typeface="Courier New"/>
                <a:cs typeface="Courier New"/>
              </a:rPr>
              <a:t>fadd.s</a:t>
            </a:r>
            <a:r>
              <a:rPr lang="en-US" sz="1100" dirty="0">
                <a:latin typeface="Courier New"/>
                <a:cs typeface="Courier New"/>
              </a:rPr>
              <a:t> f1,f5,f2</a:t>
            </a:r>
            <a:r>
              <a:rPr lang="en-US" sz="1100" dirty="0">
                <a:latin typeface="Aptos"/>
                <a:cs typeface="Courier New"/>
              </a:rPr>
              <a:t> is sent to the FP Adders. Register F5 is no longer busy waiting.</a:t>
            </a:r>
          </a:p>
          <a:p>
            <a:endParaRPr lang="en-US" sz="1100" dirty="0">
              <a:cs typeface="Courier New"/>
            </a:endParaRP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1288100220"/>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r>
                        <a:rPr lang="en-US" sz="1100" dirty="0"/>
                        <a:t>FADD.S</a:t>
                      </a:r>
                    </a:p>
                  </a:txBody>
                  <a:tcPr/>
                </a:tc>
                <a:tc>
                  <a:txBody>
                    <a:bodyPr/>
                    <a:lstStyle/>
                    <a:p>
                      <a:pPr algn="ctr"/>
                      <a:r>
                        <a:rPr lang="en-US" sz="1100" dirty="0"/>
                        <a:t>1.156</a:t>
                      </a:r>
                    </a:p>
                  </a:txBody>
                  <a:tcPr/>
                </a:tc>
                <a:tc>
                  <a:txBody>
                    <a:bodyPr/>
                    <a:lstStyle/>
                    <a:p>
                      <a:pPr algn="ctr"/>
                      <a:r>
                        <a:rPr lang="en-US" sz="1100" dirty="0"/>
                        <a:t>1.61</a:t>
                      </a:r>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r>
                        <a:rPr lang="en-US" sz="1100" b="0" i="0" u="none" strike="noStrike" noProof="0" dirty="0">
                          <a:solidFill>
                            <a:srgbClr val="000000"/>
                          </a:solidFill>
                          <a:latin typeface="Aptos"/>
                        </a:rPr>
                        <a:t>FDIV.S</a:t>
                      </a:r>
                      <a:endParaRPr lang="en-US" dirty="0"/>
                    </a:p>
                  </a:txBody>
                  <a:tcPr/>
                </a:tc>
                <a:tc>
                  <a:txBody>
                    <a:bodyPr/>
                    <a:lstStyle/>
                    <a:p>
                      <a:pPr lvl="0" algn="ctr">
                        <a:buNone/>
                      </a:pPr>
                      <a:r>
                        <a:rPr lang="en-US" sz="1100" b="0" i="0" u="none" strike="noStrike" noProof="0" dirty="0">
                          <a:solidFill>
                            <a:srgbClr val="000000"/>
                          </a:solidFill>
                          <a:latin typeface="Aptos"/>
                        </a:rPr>
                        <a:t>FMUL.S</a:t>
                      </a:r>
                      <a:endParaRPr lang="en-US" dirty="0"/>
                    </a:p>
                  </a:txBody>
                  <a:tcPr/>
                </a:tc>
                <a:tc>
                  <a:txBody>
                    <a:bodyPr/>
                    <a:lstStyle/>
                    <a:p>
                      <a:pPr lvl="0" algn="ctr">
                        <a:buNone/>
                      </a:pPr>
                      <a:r>
                        <a:rPr lang="en-US" sz="1100" b="0" i="0" u="none" strike="noStrike" noProof="0" dirty="0">
                          <a:solidFill>
                            <a:srgbClr val="000000"/>
                          </a:solidFill>
                          <a:latin typeface="Aptos"/>
                        </a:rPr>
                        <a:t>0.454</a:t>
                      </a:r>
                      <a:endParaRPr lang="en-US"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8</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19" name="Rectangle 18">
            <a:extLst>
              <a:ext uri="{FF2B5EF4-FFF2-40B4-BE49-F238E27FC236}">
                <a16:creationId xmlns:a16="http://schemas.microsoft.com/office/drawing/2014/main" id="{5A64FC3D-5F4A-26BA-EF85-DCF55EA6047B}"/>
              </a:ext>
            </a:extLst>
          </p:cNvPr>
          <p:cNvSpPr/>
          <p:nvPr/>
        </p:nvSpPr>
        <p:spPr>
          <a:xfrm>
            <a:off x="8652710" y="3890210"/>
            <a:ext cx="2356184"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2" name="Rectangle 41">
            <a:extLst>
              <a:ext uri="{FF2B5EF4-FFF2-40B4-BE49-F238E27FC236}">
                <a16:creationId xmlns:a16="http://schemas.microsoft.com/office/drawing/2014/main" id="{3D40EB23-4411-A3A7-3488-92F2CD070C75}"/>
              </a:ext>
            </a:extLst>
          </p:cNvPr>
          <p:cNvSpPr/>
          <p:nvPr/>
        </p:nvSpPr>
        <p:spPr>
          <a:xfrm>
            <a:off x="9498002" y="76484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F8EDF70-269A-652B-90DF-6C1093ECFED5}"/>
              </a:ext>
            </a:extLst>
          </p:cNvPr>
          <p:cNvSpPr/>
          <p:nvPr/>
        </p:nvSpPr>
        <p:spPr>
          <a:xfrm>
            <a:off x="5494420" y="3358815"/>
            <a:ext cx="2135605" cy="240631"/>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02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a:cs typeface="Courier New"/>
              </a:rPr>
              <a:t>We are in clock cycle 9. The </a:t>
            </a:r>
            <a:r>
              <a:rPr lang="en-US" sz="1100" dirty="0" err="1">
                <a:latin typeface="Courier New"/>
                <a:cs typeface="Courier New"/>
              </a:rPr>
              <a:t>fadd</a:t>
            </a:r>
            <a:r>
              <a:rPr lang="en-US" sz="1100" dirty="0">
                <a:latin typeface="Aptos"/>
                <a:cs typeface="Courier New"/>
              </a:rPr>
              <a:t> operation was sent to the FP Adders in the earlier cycle, so its Reservation Station is free. Since it takes 2 cycles for an add, Its results are written to the Common Data Bus and all subscribers, like, register F1.</a:t>
            </a:r>
            <a:endParaRPr lang="en-US" sz="1100" dirty="0">
              <a:cs typeface="Courier New"/>
            </a:endParaRP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r>
                        <a:rPr lang="en-US" sz="1100" b="0" i="0" u="none" strike="noStrike" noProof="0" dirty="0">
                          <a:solidFill>
                            <a:srgbClr val="000000"/>
                          </a:solidFill>
                          <a:latin typeface="Aptos"/>
                        </a:rPr>
                        <a:t>FDIV.S</a:t>
                      </a:r>
                      <a:endParaRPr lang="en-US" dirty="0"/>
                    </a:p>
                  </a:txBody>
                  <a:tcPr/>
                </a:tc>
                <a:tc>
                  <a:txBody>
                    <a:bodyPr/>
                    <a:lstStyle/>
                    <a:p>
                      <a:pPr lvl="0" algn="ctr">
                        <a:buNone/>
                      </a:pPr>
                      <a:r>
                        <a:rPr lang="en-US" sz="1100" b="0" i="0" u="none" strike="noStrike" noProof="0" dirty="0">
                          <a:solidFill>
                            <a:srgbClr val="000000"/>
                          </a:solidFill>
                          <a:latin typeface="Aptos"/>
                        </a:rPr>
                        <a:t>FMUL.S</a:t>
                      </a:r>
                      <a:endParaRPr lang="en-US" dirty="0"/>
                    </a:p>
                  </a:txBody>
                  <a:tcPr/>
                </a:tc>
                <a:tc>
                  <a:txBody>
                    <a:bodyPr/>
                    <a:lstStyle/>
                    <a:p>
                      <a:pPr lvl="0" algn="ctr">
                        <a:buNone/>
                      </a:pPr>
                      <a:r>
                        <a:rPr lang="en-US" sz="1100" b="0" i="0" u="none" strike="noStrike" noProof="0" dirty="0">
                          <a:solidFill>
                            <a:srgbClr val="000000"/>
                          </a:solidFill>
                          <a:latin typeface="Aptos"/>
                        </a:rPr>
                        <a:t>0.454</a:t>
                      </a:r>
                      <a:endParaRPr lang="en-US"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899626362"/>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2.766</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9</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19" name="Rectangle 18">
            <a:extLst>
              <a:ext uri="{FF2B5EF4-FFF2-40B4-BE49-F238E27FC236}">
                <a16:creationId xmlns:a16="http://schemas.microsoft.com/office/drawing/2014/main" id="{5A64FC3D-5F4A-26BA-EF85-DCF55EA6047B}"/>
              </a:ext>
            </a:extLst>
          </p:cNvPr>
          <p:cNvSpPr/>
          <p:nvPr/>
        </p:nvSpPr>
        <p:spPr>
          <a:xfrm>
            <a:off x="8652710" y="3890210"/>
            <a:ext cx="2356184"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2" name="Rectangle 41">
            <a:extLst>
              <a:ext uri="{FF2B5EF4-FFF2-40B4-BE49-F238E27FC236}">
                <a16:creationId xmlns:a16="http://schemas.microsoft.com/office/drawing/2014/main" id="{3D40EB23-4411-A3A7-3488-92F2CD070C75}"/>
              </a:ext>
            </a:extLst>
          </p:cNvPr>
          <p:cNvSpPr/>
          <p:nvPr/>
        </p:nvSpPr>
        <p:spPr>
          <a:xfrm>
            <a:off x="9488821" y="76484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95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a:cs typeface="Courier New"/>
              </a:rPr>
              <a:t>We are in clock cycle 10, register F1 is no longer busy.</a:t>
            </a:r>
            <a:endParaRPr lang="en-US" sz="1100" dirty="0">
              <a:cs typeface="Courier New"/>
            </a:endParaRP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r>
                        <a:rPr lang="en-US" sz="1100" b="0" i="0" u="none" strike="noStrike" noProof="0" dirty="0">
                          <a:solidFill>
                            <a:srgbClr val="000000"/>
                          </a:solidFill>
                          <a:latin typeface="Aptos"/>
                        </a:rPr>
                        <a:t>FDIV.S</a:t>
                      </a:r>
                      <a:endParaRPr lang="en-US" dirty="0"/>
                    </a:p>
                  </a:txBody>
                  <a:tcPr/>
                </a:tc>
                <a:tc>
                  <a:txBody>
                    <a:bodyPr/>
                    <a:lstStyle/>
                    <a:p>
                      <a:pPr lvl="0" algn="ctr">
                        <a:buNone/>
                      </a:pPr>
                      <a:r>
                        <a:rPr lang="en-US" sz="1100" b="0" i="0" u="none" strike="noStrike" noProof="0" dirty="0">
                          <a:solidFill>
                            <a:srgbClr val="000000"/>
                          </a:solidFill>
                          <a:latin typeface="Aptos"/>
                        </a:rPr>
                        <a:t>FMUL.S</a:t>
                      </a:r>
                      <a:endParaRPr lang="en-US" dirty="0"/>
                    </a:p>
                  </a:txBody>
                  <a:tcPr/>
                </a:tc>
                <a:tc>
                  <a:txBody>
                    <a:bodyPr/>
                    <a:lstStyle/>
                    <a:p>
                      <a:pPr lvl="0" algn="ctr">
                        <a:buNone/>
                      </a:pPr>
                      <a:r>
                        <a:rPr lang="en-US" sz="1100" b="0" i="0" u="none" strike="noStrike" noProof="0" dirty="0">
                          <a:solidFill>
                            <a:srgbClr val="000000"/>
                          </a:solidFill>
                          <a:latin typeface="Aptos"/>
                        </a:rPr>
                        <a:t>0.454</a:t>
                      </a:r>
                      <a:endParaRPr lang="en-US"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2.766</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16027"/>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10</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19" name="Rectangle 18">
            <a:extLst>
              <a:ext uri="{FF2B5EF4-FFF2-40B4-BE49-F238E27FC236}">
                <a16:creationId xmlns:a16="http://schemas.microsoft.com/office/drawing/2014/main" id="{5A64FC3D-5F4A-26BA-EF85-DCF55EA6047B}"/>
              </a:ext>
            </a:extLst>
          </p:cNvPr>
          <p:cNvSpPr/>
          <p:nvPr/>
        </p:nvSpPr>
        <p:spPr>
          <a:xfrm>
            <a:off x="8652710" y="3890210"/>
            <a:ext cx="2356184"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5" name="TextBox 44">
            <a:extLst>
              <a:ext uri="{FF2B5EF4-FFF2-40B4-BE49-F238E27FC236}">
                <a16:creationId xmlns:a16="http://schemas.microsoft.com/office/drawing/2014/main" id="{4506B585-9858-9400-8614-4BF7A79140B8}"/>
              </a:ext>
            </a:extLst>
          </p:cNvPr>
          <p:cNvSpPr txBox="1"/>
          <p:nvPr/>
        </p:nvSpPr>
        <p:spPr>
          <a:xfrm>
            <a:off x="2882572" y="121627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9</a:t>
            </a:r>
          </a:p>
        </p:txBody>
      </p:sp>
    </p:spTree>
    <p:extLst>
      <p:ext uri="{BB962C8B-B14F-4D97-AF65-F5344CB8AC3E}">
        <p14:creationId xmlns:p14="http://schemas.microsoft.com/office/powerpoint/2010/main" val="249541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a:cs typeface="Courier New"/>
              </a:rPr>
              <a:t>We are in clock cycle 14. The </a:t>
            </a:r>
            <a:r>
              <a:rPr lang="en-US" sz="1100" dirty="0" err="1">
                <a:latin typeface="Courier New"/>
                <a:cs typeface="Courier New"/>
              </a:rPr>
              <a:t>fmul</a:t>
            </a:r>
            <a:r>
              <a:rPr lang="en-US" sz="1100" dirty="0">
                <a:latin typeface="Aptos"/>
                <a:cs typeface="Courier New"/>
              </a:rPr>
              <a:t> operation has ended and its results are broadcast to the Common Data Bus and all its subscribers, that is, F3 register and the FDIV operation in the Reservation Station.</a:t>
            </a:r>
            <a:endParaRPr lang="en-US" sz="1100" dirty="0">
              <a:cs typeface="Courier New"/>
            </a:endParaRP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1187300128"/>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r>
                        <a:rPr lang="en-US" sz="1100" b="0" i="0" u="none" strike="noStrike" noProof="0" dirty="0">
                          <a:solidFill>
                            <a:srgbClr val="000000"/>
                          </a:solidFill>
                          <a:latin typeface="Aptos"/>
                        </a:rPr>
                        <a:t>FDIV.S</a:t>
                      </a:r>
                      <a:endParaRPr lang="en-US" dirty="0"/>
                    </a:p>
                  </a:txBody>
                  <a:tcPr/>
                </a:tc>
                <a:tc>
                  <a:txBody>
                    <a:bodyPr/>
                    <a:lstStyle/>
                    <a:p>
                      <a:pPr lvl="0" algn="ctr">
                        <a:buNone/>
                      </a:pPr>
                      <a:r>
                        <a:rPr lang="en-US" sz="1100" b="0" i="0" u="none" strike="noStrike" noProof="0" dirty="0">
                          <a:solidFill>
                            <a:srgbClr val="000000"/>
                          </a:solidFill>
                          <a:latin typeface="Aptos"/>
                        </a:rPr>
                        <a:t>3.542</a:t>
                      </a:r>
                      <a:endParaRPr lang="en-US" dirty="0"/>
                    </a:p>
                  </a:txBody>
                  <a:tcPr/>
                </a:tc>
                <a:tc>
                  <a:txBody>
                    <a:bodyPr/>
                    <a:lstStyle/>
                    <a:p>
                      <a:pPr lvl="0" algn="ctr">
                        <a:buNone/>
                      </a:pPr>
                      <a:r>
                        <a:rPr lang="en-US" sz="1100" b="0" i="0" u="none" strike="noStrike" noProof="0" dirty="0">
                          <a:solidFill>
                            <a:srgbClr val="000000"/>
                          </a:solidFill>
                          <a:latin typeface="Aptos"/>
                        </a:rPr>
                        <a:t>0.454</a:t>
                      </a:r>
                      <a:endParaRPr lang="en-US"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54377443"/>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2.766</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pPr algn="ctr"/>
                      <a:r>
                        <a:rPr lang="en-US" sz="1100" dirty="0"/>
                        <a:t>3.542</a:t>
                      </a:r>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16027"/>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14</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19" name="Rectangle 18">
            <a:extLst>
              <a:ext uri="{FF2B5EF4-FFF2-40B4-BE49-F238E27FC236}">
                <a16:creationId xmlns:a16="http://schemas.microsoft.com/office/drawing/2014/main" id="{5A64FC3D-5F4A-26BA-EF85-DCF55EA6047B}"/>
              </a:ext>
            </a:extLst>
          </p:cNvPr>
          <p:cNvSpPr/>
          <p:nvPr/>
        </p:nvSpPr>
        <p:spPr>
          <a:xfrm>
            <a:off x="8652710" y="3899391"/>
            <a:ext cx="2356184"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2" name="TextBox 41">
            <a:extLst>
              <a:ext uri="{FF2B5EF4-FFF2-40B4-BE49-F238E27FC236}">
                <a16:creationId xmlns:a16="http://schemas.microsoft.com/office/drawing/2014/main" id="{EB9F8111-D7AF-4780-64E6-C335D652BD26}"/>
              </a:ext>
            </a:extLst>
          </p:cNvPr>
          <p:cNvSpPr txBox="1"/>
          <p:nvPr/>
        </p:nvSpPr>
        <p:spPr>
          <a:xfrm>
            <a:off x="2877063" y="12199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9</a:t>
            </a:r>
          </a:p>
        </p:txBody>
      </p:sp>
      <p:sp>
        <p:nvSpPr>
          <p:cNvPr id="43" name="TextBox 42">
            <a:extLst>
              <a:ext uri="{FF2B5EF4-FFF2-40B4-BE49-F238E27FC236}">
                <a16:creationId xmlns:a16="http://schemas.microsoft.com/office/drawing/2014/main" id="{178B4F71-4AAA-0555-2FB1-83ECF7C949B2}"/>
              </a:ext>
            </a:extLst>
          </p:cNvPr>
          <p:cNvSpPr txBox="1"/>
          <p:nvPr/>
        </p:nvSpPr>
        <p:spPr>
          <a:xfrm>
            <a:off x="2849522" y="760910"/>
            <a:ext cx="40757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14</a:t>
            </a:r>
          </a:p>
        </p:txBody>
      </p:sp>
    </p:spTree>
    <p:extLst>
      <p:ext uri="{BB962C8B-B14F-4D97-AF65-F5344CB8AC3E}">
        <p14:creationId xmlns:p14="http://schemas.microsoft.com/office/powerpoint/2010/main" val="267232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a:cs typeface="Courier New"/>
              </a:rPr>
              <a:t>We are in clock cycle 15. The </a:t>
            </a:r>
            <a:r>
              <a:rPr lang="en-US" sz="1100" dirty="0" err="1">
                <a:latin typeface="Courier New"/>
                <a:cs typeface="Courier New"/>
              </a:rPr>
              <a:t>fdiv.s</a:t>
            </a:r>
            <a:r>
              <a:rPr lang="en-US" sz="1100" dirty="0">
                <a:latin typeface="Aptos"/>
                <a:cs typeface="Courier New"/>
              </a:rPr>
              <a:t> operation has been sent to the FP Multipliers. Register F3 is no longer busy.</a:t>
            </a:r>
            <a:endParaRPr lang="en-US" sz="1100" dirty="0">
              <a:cs typeface="Courier New"/>
            </a:endParaRP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r>
                        <a:rPr lang="en-US" sz="1100" b="0" i="0" u="none" strike="noStrike" noProof="0" dirty="0">
                          <a:solidFill>
                            <a:srgbClr val="000000"/>
                          </a:solidFill>
                          <a:latin typeface="Aptos"/>
                        </a:rPr>
                        <a:t>FDIV.S</a:t>
                      </a:r>
                      <a:endParaRPr lang="en-US" dirty="0"/>
                    </a:p>
                  </a:txBody>
                  <a:tcPr/>
                </a:tc>
                <a:tc>
                  <a:txBody>
                    <a:bodyPr/>
                    <a:lstStyle/>
                    <a:p>
                      <a:pPr lvl="0" algn="ctr">
                        <a:buNone/>
                      </a:pPr>
                      <a:r>
                        <a:rPr lang="en-US" sz="1100" b="0" i="0" u="none" strike="noStrike" noProof="0" dirty="0">
                          <a:solidFill>
                            <a:srgbClr val="000000"/>
                          </a:solidFill>
                          <a:latin typeface="Aptos"/>
                        </a:rPr>
                        <a:t>3.542</a:t>
                      </a:r>
                      <a:endParaRPr lang="en-US" dirty="0"/>
                    </a:p>
                  </a:txBody>
                  <a:tcPr/>
                </a:tc>
                <a:tc>
                  <a:txBody>
                    <a:bodyPr/>
                    <a:lstStyle/>
                    <a:p>
                      <a:pPr lvl="0" algn="ctr">
                        <a:buNone/>
                      </a:pPr>
                      <a:r>
                        <a:rPr lang="en-US" sz="1100" b="0" i="0" u="none" strike="noStrike" noProof="0" dirty="0">
                          <a:solidFill>
                            <a:srgbClr val="000000"/>
                          </a:solidFill>
                          <a:latin typeface="Aptos"/>
                        </a:rPr>
                        <a:t>0.454</a:t>
                      </a:r>
                      <a:endParaRPr lang="en-US"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2.766</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pPr algn="ctr"/>
                      <a:r>
                        <a:rPr lang="en-US" sz="1100" dirty="0"/>
                        <a:t>3.542</a:t>
                      </a:r>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16027"/>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15</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19" name="Rectangle 18">
            <a:extLst>
              <a:ext uri="{FF2B5EF4-FFF2-40B4-BE49-F238E27FC236}">
                <a16:creationId xmlns:a16="http://schemas.microsoft.com/office/drawing/2014/main" id="{5A64FC3D-5F4A-26BA-EF85-DCF55EA6047B}"/>
              </a:ext>
            </a:extLst>
          </p:cNvPr>
          <p:cNvSpPr/>
          <p:nvPr/>
        </p:nvSpPr>
        <p:spPr>
          <a:xfrm>
            <a:off x="8652710" y="3899391"/>
            <a:ext cx="2356184"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2" name="TextBox 41">
            <a:extLst>
              <a:ext uri="{FF2B5EF4-FFF2-40B4-BE49-F238E27FC236}">
                <a16:creationId xmlns:a16="http://schemas.microsoft.com/office/drawing/2014/main" id="{EB9F8111-D7AF-4780-64E6-C335D652BD26}"/>
              </a:ext>
            </a:extLst>
          </p:cNvPr>
          <p:cNvSpPr txBox="1"/>
          <p:nvPr/>
        </p:nvSpPr>
        <p:spPr>
          <a:xfrm>
            <a:off x="2877063" y="12199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9</a:t>
            </a:r>
          </a:p>
        </p:txBody>
      </p:sp>
      <p:sp>
        <p:nvSpPr>
          <p:cNvPr id="45" name="TextBox 44">
            <a:extLst>
              <a:ext uri="{FF2B5EF4-FFF2-40B4-BE49-F238E27FC236}">
                <a16:creationId xmlns:a16="http://schemas.microsoft.com/office/drawing/2014/main" id="{E602349F-FBB9-F90B-8F79-50B4BFAEF889}"/>
              </a:ext>
            </a:extLst>
          </p:cNvPr>
          <p:cNvSpPr txBox="1"/>
          <p:nvPr/>
        </p:nvSpPr>
        <p:spPr>
          <a:xfrm>
            <a:off x="2873392" y="748059"/>
            <a:ext cx="35249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14</a:t>
            </a:r>
          </a:p>
        </p:txBody>
      </p:sp>
    </p:spTree>
    <p:extLst>
      <p:ext uri="{BB962C8B-B14F-4D97-AF65-F5344CB8AC3E}">
        <p14:creationId xmlns:p14="http://schemas.microsoft.com/office/powerpoint/2010/main" val="245191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a:cs typeface="Courier New"/>
              </a:rPr>
              <a:t>Cycle 16. The Reservation Station containing the </a:t>
            </a:r>
            <a:r>
              <a:rPr lang="en-US" sz="1100" dirty="0" err="1">
                <a:latin typeface="Courier New"/>
                <a:cs typeface="Courier New"/>
              </a:rPr>
              <a:t>fdiv.s</a:t>
            </a:r>
            <a:r>
              <a:rPr lang="en-US" sz="1100" dirty="0">
                <a:latin typeface="Aptos"/>
                <a:cs typeface="Courier New"/>
              </a:rPr>
              <a:t> operation has been marked free. </a:t>
            </a:r>
            <a:endParaRPr lang="en-US" sz="1100" dirty="0">
              <a:cs typeface="Courier New"/>
            </a:endParaRP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2053717867"/>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endParaRPr lang="en-US" sz="1100" b="0" i="0" u="none" strike="noStrike" noProof="0" dirty="0">
                        <a:solidFill>
                          <a:srgbClr val="000000"/>
                        </a:solidFill>
                        <a:latin typeface="Aptos"/>
                      </a:endParaRPr>
                    </a:p>
                  </a:txBody>
                  <a:tcPr/>
                </a:tc>
                <a:tc>
                  <a:txBody>
                    <a:bodyPr/>
                    <a:lstStyle/>
                    <a:p>
                      <a:pPr lvl="0" algn="ctr">
                        <a:buNone/>
                      </a:pPr>
                      <a:endParaRPr lang="en-US" sz="1100" b="0" i="0" u="none" strike="noStrike" noProof="0" dirty="0">
                        <a:solidFill>
                          <a:srgbClr val="000000"/>
                        </a:solidFill>
                        <a:latin typeface="Aptos"/>
                      </a:endParaRPr>
                    </a:p>
                  </a:txBody>
                  <a:tcPr/>
                </a:tc>
                <a:tc>
                  <a:txBody>
                    <a:bodyPr/>
                    <a:lstStyle/>
                    <a:p>
                      <a:pPr lvl="0" algn="ctr">
                        <a:buNone/>
                      </a:pPr>
                      <a:endParaRPr lang="en-US" sz="1100" b="0" i="0" u="none" strike="noStrike" noProof="0" dirty="0">
                        <a:solidFill>
                          <a:srgbClr val="000000"/>
                        </a:solidFill>
                        <a:latin typeface="Aptos"/>
                      </a:endParaRP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2.766</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pPr algn="ctr"/>
                      <a:r>
                        <a:rPr lang="en-US" sz="1100" dirty="0"/>
                        <a:t>3.542</a:t>
                      </a:r>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16027"/>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16</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88822"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2" name="TextBox 41">
            <a:extLst>
              <a:ext uri="{FF2B5EF4-FFF2-40B4-BE49-F238E27FC236}">
                <a16:creationId xmlns:a16="http://schemas.microsoft.com/office/drawing/2014/main" id="{EB9F8111-D7AF-4780-64E6-C335D652BD26}"/>
              </a:ext>
            </a:extLst>
          </p:cNvPr>
          <p:cNvSpPr txBox="1"/>
          <p:nvPr/>
        </p:nvSpPr>
        <p:spPr>
          <a:xfrm>
            <a:off x="2877063" y="12199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9</a:t>
            </a:r>
          </a:p>
        </p:txBody>
      </p:sp>
      <p:sp>
        <p:nvSpPr>
          <p:cNvPr id="45" name="TextBox 44">
            <a:extLst>
              <a:ext uri="{FF2B5EF4-FFF2-40B4-BE49-F238E27FC236}">
                <a16:creationId xmlns:a16="http://schemas.microsoft.com/office/drawing/2014/main" id="{E602349F-FBB9-F90B-8F79-50B4BFAEF889}"/>
              </a:ext>
            </a:extLst>
          </p:cNvPr>
          <p:cNvSpPr txBox="1"/>
          <p:nvPr/>
        </p:nvSpPr>
        <p:spPr>
          <a:xfrm>
            <a:off x="2873392" y="748059"/>
            <a:ext cx="35249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14</a:t>
            </a:r>
          </a:p>
        </p:txBody>
      </p:sp>
    </p:spTree>
    <p:extLst>
      <p:ext uri="{BB962C8B-B14F-4D97-AF65-F5344CB8AC3E}">
        <p14:creationId xmlns:p14="http://schemas.microsoft.com/office/powerpoint/2010/main" val="367641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At clock cycle 0, before we begin executing, things are as depicted. Integer registers t0=42 and t1=45. FP register F4 is 2.2.</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696780573"/>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r>
                        <a:rPr lang="en-US" sz="1100" b="0" i="0" u="none" strike="noStrike" noProof="0" err="1">
                          <a:latin typeface="Courier New"/>
                        </a:rPr>
                        <a:t>fadd.s</a:t>
                      </a:r>
                      <a:r>
                        <a:rPr lang="en-US" sz="1100" b="0" i="0" u="none" strike="noStrike" noProof="0" dirty="0">
                          <a:latin typeface="Courier New"/>
                        </a:rPr>
                        <a:t> f1,f5,f2</a:t>
                      </a:r>
                      <a:endParaRPr lang="en-US" sz="110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r>
                        <a:rPr lang="en-US" sz="1100" b="0" i="0" u="none" strike="noStrike" noProof="0" err="1">
                          <a:solidFill>
                            <a:srgbClr val="000000"/>
                          </a:solidFill>
                          <a:latin typeface="Courier New"/>
                        </a:rPr>
                        <a:t>fdiv.s</a:t>
                      </a:r>
                      <a:r>
                        <a:rPr lang="en-US" sz="1100" b="0" i="0" u="none" strike="noStrike" noProof="0" dirty="0">
                          <a:solidFill>
                            <a:srgbClr val="000000"/>
                          </a:solidFill>
                          <a:latin typeface="Courier New"/>
                        </a:rPr>
                        <a:t> f0,f3,f1</a:t>
                      </a:r>
                      <a:endParaRPr lang="en-US" sz="1100">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r>
                        <a:rPr lang="en-US" sz="1100" b="0" i="0" u="none" strike="noStrike" noProof="0" err="1">
                          <a:solidFill>
                            <a:srgbClr val="000000"/>
                          </a:solidFill>
                          <a:latin typeface="Courier New"/>
                        </a:rPr>
                        <a:t>fsub.s</a:t>
                      </a:r>
                      <a:r>
                        <a:rPr lang="en-US" sz="1100" b="0" i="0" u="none" strike="noStrike" noProof="0" dirty="0">
                          <a:solidFill>
                            <a:srgbClr val="000000"/>
                          </a:solidFill>
                          <a:latin typeface="Courier New"/>
                        </a:rPr>
                        <a:t> f5,f1,f2</a:t>
                      </a:r>
                      <a:endParaRPr lang="en-US" sz="1100">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r>
                        <a:rPr lang="en-US" sz="1100" b="0" i="0" u="none" strike="noStrike" noProof="0" dirty="0" err="1">
                          <a:solidFill>
                            <a:srgbClr val="000000"/>
                          </a:solidFill>
                          <a:latin typeface="Courier New"/>
                        </a:rPr>
                        <a:t>fmul.s</a:t>
                      </a:r>
                      <a:r>
                        <a:rPr lang="en-US" sz="1100" b="0" i="0" u="none" strike="noStrike" noProof="0" dirty="0">
                          <a:solidFill>
                            <a:srgbClr val="000000"/>
                          </a:solidFill>
                          <a:latin typeface="Courier New"/>
                        </a:rPr>
                        <a:t> f3,f2,f4</a:t>
                      </a:r>
                      <a:endParaRPr lang="en-US" sz="1100" dirty="0">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err="1">
                          <a:solidFill>
                            <a:srgbClr val="000000"/>
                          </a:solidFill>
                          <a:latin typeface="Courier New"/>
                        </a:rPr>
                        <a:t>flw</a:t>
                      </a:r>
                      <a:r>
                        <a:rPr lang="en-US" sz="1100" b="0" i="0" u="none" strike="noStrike" noProof="0" dirty="0">
                          <a:solidFill>
                            <a:srgbClr val="000000"/>
                          </a:solidFill>
                          <a:latin typeface="Courier New"/>
                        </a:rPr>
                        <a:t> f2,45(t1)</a:t>
                      </a:r>
                      <a:endParaRPr lang="en-US" sz="1100">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err="1">
                          <a:solidFill>
                            <a:srgbClr val="000000"/>
                          </a:solidFill>
                          <a:latin typeface="Courier New"/>
                        </a:rPr>
                        <a:t>flw</a:t>
                      </a:r>
                      <a:r>
                        <a:rPr lang="en-US" sz="1100" b="0" i="0" u="none" strike="noStrike" noProof="0" dirty="0">
                          <a:solidFill>
                            <a:srgbClr val="000000"/>
                          </a:solidFill>
                          <a:latin typeface="Courier New"/>
                        </a:rPr>
                        <a:t> f1,34(t0)</a:t>
                      </a:r>
                      <a:endParaRPr lang="en-US" sz="1100">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173536340"/>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endParaRPr lang="en-US" sz="1100" b="0" dirty="0"/>
                    </a:p>
                  </a:txBody>
                  <a:tcPr/>
                </a:tc>
                <a:extLst>
                  <a:ext uri="{0D108BD9-81ED-4DB2-BD59-A6C34878D82A}">
                    <a16:rowId xmlns:a16="http://schemas.microsoft.com/office/drawing/2014/main" val="1743698386"/>
                  </a:ext>
                </a:extLst>
              </a:tr>
              <a:tr h="124309">
                <a:tc>
                  <a:txBody>
                    <a:bodyPr/>
                    <a:lstStyle/>
                    <a:p>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705868604"/>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3790974506"/>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1752894519"/>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0</a:t>
            </a:r>
          </a:p>
        </p:txBody>
      </p:sp>
    </p:spTree>
    <p:extLst>
      <p:ext uri="{BB962C8B-B14F-4D97-AF65-F5344CB8AC3E}">
        <p14:creationId xmlns:p14="http://schemas.microsoft.com/office/powerpoint/2010/main" val="3884983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a:cs typeface="Courier New"/>
              </a:rPr>
              <a:t>We are in clock cycle 44. The </a:t>
            </a:r>
            <a:r>
              <a:rPr lang="en-US" sz="1100" dirty="0" err="1">
                <a:latin typeface="Courier New"/>
                <a:cs typeface="Courier New"/>
              </a:rPr>
              <a:t>fdiv.s</a:t>
            </a:r>
            <a:r>
              <a:rPr lang="en-US" sz="1100" dirty="0">
                <a:latin typeface="Aptos"/>
                <a:cs typeface="Courier New"/>
              </a:rPr>
              <a:t> operation has ended and its results are sent to the Common Data Bus and all its subscribers, which is only F0.</a:t>
            </a:r>
            <a:endParaRPr lang="en-US" sz="1100" dirty="0">
              <a:cs typeface="Courier New"/>
            </a:endParaRP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510835508"/>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endParaRPr lang="en-US" sz="1100" b="0" i="0" u="none" strike="noStrike" noProof="0" dirty="0">
                        <a:solidFill>
                          <a:srgbClr val="000000"/>
                        </a:solidFill>
                        <a:latin typeface="Aptos"/>
                      </a:endParaRPr>
                    </a:p>
                  </a:txBody>
                  <a:tcPr/>
                </a:tc>
                <a:tc>
                  <a:txBody>
                    <a:bodyPr/>
                    <a:lstStyle/>
                    <a:p>
                      <a:pPr lvl="0" algn="ctr">
                        <a:buNone/>
                      </a:pPr>
                      <a:endParaRPr lang="en-US" sz="1100" b="0" i="0" u="none" strike="noStrike" noProof="0" dirty="0">
                        <a:solidFill>
                          <a:srgbClr val="000000"/>
                        </a:solidFill>
                        <a:latin typeface="Aptos"/>
                      </a:endParaRPr>
                    </a:p>
                  </a:txBody>
                  <a:tcPr/>
                </a:tc>
                <a:tc>
                  <a:txBody>
                    <a:bodyPr/>
                    <a:lstStyle/>
                    <a:p>
                      <a:pPr lvl="0" algn="ctr">
                        <a:buNone/>
                      </a:pPr>
                      <a:endParaRPr lang="en-US" sz="1100" b="0" i="0" u="none" strike="noStrike" noProof="0" dirty="0">
                        <a:solidFill>
                          <a:srgbClr val="000000"/>
                        </a:solidFill>
                        <a:latin typeface="Aptos"/>
                      </a:endParaRP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1161751238"/>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7.8017</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2.766</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pPr algn="ctr"/>
                      <a:r>
                        <a:rPr lang="en-US" sz="1100" dirty="0"/>
                        <a:t>3.542</a:t>
                      </a:r>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16027"/>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44</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39" name="Rectangle 38">
            <a:extLst>
              <a:ext uri="{FF2B5EF4-FFF2-40B4-BE49-F238E27FC236}">
                <a16:creationId xmlns:a16="http://schemas.microsoft.com/office/drawing/2014/main" id="{9E2736FE-548F-8D78-F093-E182F6D6D8AD}"/>
              </a:ext>
            </a:extLst>
          </p:cNvPr>
          <p:cNvSpPr/>
          <p:nvPr/>
        </p:nvSpPr>
        <p:spPr>
          <a:xfrm>
            <a:off x="9498003" y="507780"/>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2" name="TextBox 41">
            <a:extLst>
              <a:ext uri="{FF2B5EF4-FFF2-40B4-BE49-F238E27FC236}">
                <a16:creationId xmlns:a16="http://schemas.microsoft.com/office/drawing/2014/main" id="{EB9F8111-D7AF-4780-64E6-C335D652BD26}"/>
              </a:ext>
            </a:extLst>
          </p:cNvPr>
          <p:cNvSpPr txBox="1"/>
          <p:nvPr/>
        </p:nvSpPr>
        <p:spPr>
          <a:xfrm>
            <a:off x="2877063" y="12199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9</a:t>
            </a:r>
          </a:p>
        </p:txBody>
      </p:sp>
      <p:sp>
        <p:nvSpPr>
          <p:cNvPr id="45" name="TextBox 44">
            <a:extLst>
              <a:ext uri="{FF2B5EF4-FFF2-40B4-BE49-F238E27FC236}">
                <a16:creationId xmlns:a16="http://schemas.microsoft.com/office/drawing/2014/main" id="{E602349F-FBB9-F90B-8F79-50B4BFAEF889}"/>
              </a:ext>
            </a:extLst>
          </p:cNvPr>
          <p:cNvSpPr txBox="1"/>
          <p:nvPr/>
        </p:nvSpPr>
        <p:spPr>
          <a:xfrm>
            <a:off x="2836669" y="748059"/>
            <a:ext cx="35249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14</a:t>
            </a:r>
          </a:p>
        </p:txBody>
      </p:sp>
      <p:sp>
        <p:nvSpPr>
          <p:cNvPr id="40" name="TextBox 39">
            <a:extLst>
              <a:ext uri="{FF2B5EF4-FFF2-40B4-BE49-F238E27FC236}">
                <a16:creationId xmlns:a16="http://schemas.microsoft.com/office/drawing/2014/main" id="{35FEB23E-E8B0-9C2D-D0EE-EEAD8D6EDA43}"/>
              </a:ext>
            </a:extLst>
          </p:cNvPr>
          <p:cNvSpPr txBox="1"/>
          <p:nvPr/>
        </p:nvSpPr>
        <p:spPr>
          <a:xfrm>
            <a:off x="2836669" y="1060203"/>
            <a:ext cx="35249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44</a:t>
            </a:r>
          </a:p>
        </p:txBody>
      </p:sp>
    </p:spTree>
    <p:extLst>
      <p:ext uri="{BB962C8B-B14F-4D97-AF65-F5344CB8AC3E}">
        <p14:creationId xmlns:p14="http://schemas.microsoft.com/office/powerpoint/2010/main" val="166815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Aptos"/>
                <a:cs typeface="Courier New"/>
              </a:rPr>
              <a:t>We are in clock cycle 45. F0 register is marked as free.</a:t>
            </a:r>
            <a:endParaRPr lang="en-US" sz="1100" dirty="0">
              <a:cs typeface="Courier New"/>
            </a:endParaRP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373234770"/>
                  </a:ext>
                </a:extLst>
              </a:tr>
              <a:tr h="154148">
                <a:tc>
                  <a:txBody>
                    <a:bodyPr/>
                    <a:lstStyle/>
                    <a:p>
                      <a:pPr algn="ctr"/>
                      <a:endParaRPr lang="en-US" sz="1100" dirty="0"/>
                    </a:p>
                  </a:txBody>
                  <a:tcPr/>
                </a:tc>
                <a:tc>
                  <a:txBody>
                    <a:bodyPr/>
                    <a:lstStyle/>
                    <a:p>
                      <a:endParaRPr lang="en-US" sz="1100" dirty="0"/>
                    </a:p>
                  </a:txBody>
                  <a:tcPr/>
                </a:tc>
                <a:tc>
                  <a:txBody>
                    <a:bodyPr/>
                    <a:lstStyle/>
                    <a:p>
                      <a:pPr algn="ctr"/>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lvl="0" algn="ctr">
                        <a:buNone/>
                      </a:pPr>
                      <a:endParaRPr lang="en-US" sz="1100" b="0" i="0" u="none" strike="noStrike" noProof="0" dirty="0">
                        <a:solidFill>
                          <a:srgbClr val="000000"/>
                        </a:solidFill>
                        <a:latin typeface="Aptos"/>
                      </a:endParaRPr>
                    </a:p>
                  </a:txBody>
                  <a:tcPr/>
                </a:tc>
                <a:tc>
                  <a:txBody>
                    <a:bodyPr/>
                    <a:lstStyle/>
                    <a:p>
                      <a:pPr lvl="0" algn="ctr">
                        <a:buNone/>
                      </a:pPr>
                      <a:endParaRPr lang="en-US" sz="1100" b="0" i="0" u="none" strike="noStrike" noProof="0" dirty="0">
                        <a:solidFill>
                          <a:srgbClr val="000000"/>
                        </a:solidFill>
                        <a:latin typeface="Aptos"/>
                      </a:endParaRPr>
                    </a:p>
                  </a:txBody>
                  <a:tcPr/>
                </a:tc>
                <a:tc>
                  <a:txBody>
                    <a:bodyPr/>
                    <a:lstStyle/>
                    <a:p>
                      <a:pPr lvl="0" algn="ctr">
                        <a:buNone/>
                      </a:pPr>
                      <a:endParaRPr lang="en-US" sz="1100" b="0" i="0" u="none" strike="noStrike" noProof="0" dirty="0">
                        <a:solidFill>
                          <a:srgbClr val="000000"/>
                        </a:solidFill>
                        <a:latin typeface="Aptos"/>
                      </a:endParaRP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7.8017</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2.766</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pPr algn="ctr"/>
                      <a:r>
                        <a:rPr lang="en-US" sz="1100" dirty="0"/>
                        <a:t>3.542</a:t>
                      </a:r>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pPr algn="ctr"/>
                      <a:r>
                        <a:rPr lang="en-US" sz="1100" dirty="0"/>
                        <a:t>1.156</a:t>
                      </a:r>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16027"/>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45</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38" name="TextBox 37">
            <a:extLst>
              <a:ext uri="{FF2B5EF4-FFF2-40B4-BE49-F238E27FC236}">
                <a16:creationId xmlns:a16="http://schemas.microsoft.com/office/drawing/2014/main" id="{AF92FAC4-84D3-4663-462C-47B3DAEA28B3}"/>
              </a:ext>
            </a:extLst>
          </p:cNvPr>
          <p:cNvSpPr txBox="1"/>
          <p:nvPr/>
        </p:nvSpPr>
        <p:spPr>
          <a:xfrm>
            <a:off x="2436391" y="10730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4" name="TextBox 43">
            <a:extLst>
              <a:ext uri="{FF2B5EF4-FFF2-40B4-BE49-F238E27FC236}">
                <a16:creationId xmlns:a16="http://schemas.microsoft.com/office/drawing/2014/main" id="{9FF58BB5-045C-4DDB-AA61-4A354443B101}"/>
              </a:ext>
            </a:extLst>
          </p:cNvPr>
          <p:cNvSpPr txBox="1"/>
          <p:nvPr/>
        </p:nvSpPr>
        <p:spPr>
          <a:xfrm>
            <a:off x="2436390" y="122912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37" name="TextBox 36">
            <a:extLst>
              <a:ext uri="{FF2B5EF4-FFF2-40B4-BE49-F238E27FC236}">
                <a16:creationId xmlns:a16="http://schemas.microsoft.com/office/drawing/2014/main" id="{0D0D9724-C7F5-9C88-7E39-7D5C78CE0C50}"/>
              </a:ext>
            </a:extLst>
          </p:cNvPr>
          <p:cNvSpPr txBox="1"/>
          <p:nvPr/>
        </p:nvSpPr>
        <p:spPr>
          <a:xfrm>
            <a:off x="2877064" y="92616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42" name="TextBox 41">
            <a:extLst>
              <a:ext uri="{FF2B5EF4-FFF2-40B4-BE49-F238E27FC236}">
                <a16:creationId xmlns:a16="http://schemas.microsoft.com/office/drawing/2014/main" id="{EB9F8111-D7AF-4780-64E6-C335D652BD26}"/>
              </a:ext>
            </a:extLst>
          </p:cNvPr>
          <p:cNvSpPr txBox="1"/>
          <p:nvPr/>
        </p:nvSpPr>
        <p:spPr>
          <a:xfrm>
            <a:off x="2877063" y="12199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9</a:t>
            </a:r>
          </a:p>
        </p:txBody>
      </p:sp>
      <p:sp>
        <p:nvSpPr>
          <p:cNvPr id="45" name="TextBox 44">
            <a:extLst>
              <a:ext uri="{FF2B5EF4-FFF2-40B4-BE49-F238E27FC236}">
                <a16:creationId xmlns:a16="http://schemas.microsoft.com/office/drawing/2014/main" id="{E602349F-FBB9-F90B-8F79-50B4BFAEF889}"/>
              </a:ext>
            </a:extLst>
          </p:cNvPr>
          <p:cNvSpPr txBox="1"/>
          <p:nvPr/>
        </p:nvSpPr>
        <p:spPr>
          <a:xfrm>
            <a:off x="2836669" y="748059"/>
            <a:ext cx="35249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14</a:t>
            </a:r>
          </a:p>
        </p:txBody>
      </p:sp>
      <p:sp>
        <p:nvSpPr>
          <p:cNvPr id="40" name="TextBox 39">
            <a:extLst>
              <a:ext uri="{FF2B5EF4-FFF2-40B4-BE49-F238E27FC236}">
                <a16:creationId xmlns:a16="http://schemas.microsoft.com/office/drawing/2014/main" id="{35FEB23E-E8B0-9C2D-D0EE-EEAD8D6EDA43}"/>
              </a:ext>
            </a:extLst>
          </p:cNvPr>
          <p:cNvSpPr txBox="1"/>
          <p:nvPr/>
        </p:nvSpPr>
        <p:spPr>
          <a:xfrm>
            <a:off x="2836669" y="1060203"/>
            <a:ext cx="35249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44</a:t>
            </a:r>
          </a:p>
        </p:txBody>
      </p:sp>
    </p:spTree>
    <p:extLst>
      <p:ext uri="{BB962C8B-B14F-4D97-AF65-F5344CB8AC3E}">
        <p14:creationId xmlns:p14="http://schemas.microsoft.com/office/powerpoint/2010/main" val="298571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The first float load instruction is sent to the Address Unit where the address will be calculated (34+42=76) and sent to the first free load buffer, which is marked as busy (red). The destination of this operation (register F1) is also marked as busy.</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r>
                        <a:rPr lang="en-US" sz="1100" b="0" i="0" u="none" strike="noStrike" noProof="0" err="1">
                          <a:latin typeface="Courier New"/>
                        </a:rPr>
                        <a:t>fadd.s</a:t>
                      </a:r>
                      <a:r>
                        <a:rPr lang="en-US" sz="1100" b="0" i="0" u="none" strike="noStrike" noProof="0" dirty="0">
                          <a:latin typeface="Courier New"/>
                        </a:rPr>
                        <a:t> f1,f5,f2</a:t>
                      </a:r>
                      <a:endParaRPr lang="en-US" sz="110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r>
                        <a:rPr lang="en-US" sz="1100" b="0" i="0" u="none" strike="noStrike" noProof="0" err="1">
                          <a:solidFill>
                            <a:srgbClr val="000000"/>
                          </a:solidFill>
                          <a:latin typeface="Courier New"/>
                        </a:rPr>
                        <a:t>fdiv.s</a:t>
                      </a:r>
                      <a:r>
                        <a:rPr lang="en-US" sz="1100" b="0" i="0" u="none" strike="noStrike" noProof="0" dirty="0">
                          <a:solidFill>
                            <a:srgbClr val="000000"/>
                          </a:solidFill>
                          <a:latin typeface="Courier New"/>
                        </a:rPr>
                        <a:t> f0,f3,f1</a:t>
                      </a:r>
                      <a:endParaRPr lang="en-US" sz="1100">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r>
                        <a:rPr lang="en-US" sz="1100" b="0" i="0" u="none" strike="noStrike" noProof="0" err="1">
                          <a:solidFill>
                            <a:srgbClr val="000000"/>
                          </a:solidFill>
                          <a:latin typeface="Courier New"/>
                        </a:rPr>
                        <a:t>fsub.s</a:t>
                      </a:r>
                      <a:r>
                        <a:rPr lang="en-US" sz="1100" b="0" i="0" u="none" strike="noStrike" noProof="0" dirty="0">
                          <a:solidFill>
                            <a:srgbClr val="000000"/>
                          </a:solidFill>
                          <a:latin typeface="Courier New"/>
                        </a:rPr>
                        <a:t> f5,f1,f2</a:t>
                      </a:r>
                      <a:endParaRPr lang="en-US" sz="1100">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r>
                        <a:rPr lang="en-US" sz="1100" b="0" i="0" u="none" strike="noStrike" noProof="0" dirty="0" err="1">
                          <a:solidFill>
                            <a:srgbClr val="000000"/>
                          </a:solidFill>
                          <a:latin typeface="Courier New"/>
                        </a:rPr>
                        <a:t>fmul.s</a:t>
                      </a:r>
                      <a:r>
                        <a:rPr lang="en-US" sz="1100" b="0" i="0" u="none" strike="noStrike" noProof="0" dirty="0">
                          <a:solidFill>
                            <a:srgbClr val="000000"/>
                          </a:solidFill>
                          <a:latin typeface="Courier New"/>
                        </a:rPr>
                        <a:t> f3,f2,f4</a:t>
                      </a:r>
                      <a:endParaRPr lang="en-US" sz="1100" dirty="0">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err="1">
                          <a:solidFill>
                            <a:srgbClr val="000000"/>
                          </a:solidFill>
                          <a:latin typeface="Courier New"/>
                        </a:rPr>
                        <a:t>flw</a:t>
                      </a:r>
                      <a:r>
                        <a:rPr lang="en-US" sz="1100" b="0" i="0" u="none" strike="noStrike" noProof="0" dirty="0">
                          <a:solidFill>
                            <a:srgbClr val="000000"/>
                          </a:solidFill>
                          <a:latin typeface="Courier New"/>
                        </a:rPr>
                        <a:t> f2,45(t1)</a:t>
                      </a:r>
                      <a:endParaRPr lang="en-US" sz="1100">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err="1">
                          <a:solidFill>
                            <a:srgbClr val="000000"/>
                          </a:solidFill>
                          <a:latin typeface="Courier New"/>
                        </a:rPr>
                        <a:t>flw</a:t>
                      </a:r>
                      <a:r>
                        <a:rPr lang="en-US" sz="1100" b="0" i="0" u="none" strike="noStrike" noProof="0" dirty="0">
                          <a:solidFill>
                            <a:srgbClr val="000000"/>
                          </a:solidFill>
                          <a:latin typeface="Courier New"/>
                        </a:rPr>
                        <a:t> f1,34(t0)</a:t>
                      </a:r>
                      <a:endParaRPr lang="en-US" sz="1100">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3763086770"/>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endParaRPr lang="en-US" sz="1100" b="0" dirty="0"/>
                    </a:p>
                  </a:txBody>
                  <a:tcPr/>
                </a:tc>
                <a:extLst>
                  <a:ext uri="{0D108BD9-81ED-4DB2-BD59-A6C34878D82A}">
                    <a16:rowId xmlns:a16="http://schemas.microsoft.com/office/drawing/2014/main" val="1743698386"/>
                  </a:ext>
                </a:extLst>
              </a:tr>
              <a:tr h="124309">
                <a:tc>
                  <a:txBody>
                    <a:bodyPr/>
                    <a:lstStyle/>
                    <a:p>
                      <a:pPr algn="ctr"/>
                      <a:r>
                        <a:rPr lang="en-US" sz="1100" b="0" dirty="0"/>
                        <a:t>76</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4" name="Rectangle 13">
            <a:extLst>
              <a:ext uri="{FF2B5EF4-FFF2-40B4-BE49-F238E27FC236}">
                <a16:creationId xmlns:a16="http://schemas.microsoft.com/office/drawing/2014/main" id="{6C10F9ED-4142-D093-9652-206170EA9089}"/>
              </a:ext>
            </a:extLst>
          </p:cNvPr>
          <p:cNvSpPr/>
          <p:nvPr/>
        </p:nvSpPr>
        <p:spPr>
          <a:xfrm>
            <a:off x="3845998" y="3874386"/>
            <a:ext cx="459398" cy="272280"/>
          </a:xfrm>
          <a:prstGeom prst="rect">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CC86A4-F7C1-5948-5A53-D3B37AE9FFF8}"/>
              </a:ext>
            </a:extLst>
          </p:cNvPr>
          <p:cNvSpPr/>
          <p:nvPr/>
        </p:nvSpPr>
        <p:spPr>
          <a:xfrm>
            <a:off x="9484894" y="772026"/>
            <a:ext cx="1072815" cy="210552"/>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5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The second float load instruction (</a:t>
            </a:r>
            <a:r>
              <a:rPr lang="en-US" sz="1100" dirty="0" err="1">
                <a:latin typeface="Courier New"/>
                <a:cs typeface="Courier New"/>
              </a:rPr>
              <a:t>flw</a:t>
            </a:r>
            <a:r>
              <a:rPr lang="en-US" sz="1100" dirty="0"/>
              <a:t>) is sent to the Address Unit where the address will be calculated (45+45=90) and sent to the first free load buffer, which is marked as busy (red). The destination of this operation (register F2) is also marked as busy.</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1934977171"/>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3958880234"/>
                  </a:ext>
                </a:extLst>
              </a:tr>
              <a:tr h="174966">
                <a:tc>
                  <a:txBody>
                    <a:bodyPr/>
                    <a:lstStyle/>
                    <a:p>
                      <a:pPr lvl="0" algn="ctr">
                        <a:buNone/>
                      </a:pPr>
                      <a:r>
                        <a:rPr lang="en-US" sz="1100" b="0" i="0" u="none" strike="noStrike" noProof="0" dirty="0" err="1">
                          <a:solidFill>
                            <a:srgbClr val="000000"/>
                          </a:solidFill>
                          <a:latin typeface="Courier New"/>
                        </a:rPr>
                        <a:t>fdiv.s</a:t>
                      </a:r>
                      <a:r>
                        <a:rPr lang="en-US" sz="1100" b="0" i="0" u="none" strike="noStrike" noProof="0" dirty="0">
                          <a:solidFill>
                            <a:srgbClr val="000000"/>
                          </a:solidFill>
                          <a:latin typeface="Courier New"/>
                        </a:rPr>
                        <a:t> f0,f3,f1</a:t>
                      </a:r>
                      <a:endParaRPr lang="en-US" dirty="0"/>
                    </a:p>
                  </a:txBody>
                  <a:tcPr/>
                </a:tc>
                <a:extLst>
                  <a:ext uri="{0D108BD9-81ED-4DB2-BD59-A6C34878D82A}">
                    <a16:rowId xmlns:a16="http://schemas.microsoft.com/office/drawing/2014/main" val="1321956166"/>
                  </a:ext>
                </a:extLst>
              </a:tr>
              <a:tr h="174966">
                <a:tc>
                  <a:txBody>
                    <a:bodyPr/>
                    <a:lstStyle/>
                    <a:p>
                      <a:pPr lvl="0" algn="ctr">
                        <a:buNone/>
                      </a:pPr>
                      <a:r>
                        <a:rPr lang="en-US" sz="1100" b="0" i="0" u="none" strike="noStrike" noProof="0" dirty="0" err="1">
                          <a:solidFill>
                            <a:srgbClr val="000000"/>
                          </a:solidFill>
                          <a:latin typeface="Courier New"/>
                        </a:rPr>
                        <a:t>fsub.s</a:t>
                      </a:r>
                      <a:r>
                        <a:rPr lang="en-US" sz="1100" b="0" i="0" u="none" strike="noStrike" noProof="0" dirty="0">
                          <a:solidFill>
                            <a:srgbClr val="000000"/>
                          </a:solidFill>
                          <a:latin typeface="Courier New"/>
                        </a:rPr>
                        <a:t> f5,f1,f2</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dirty="0" err="1">
                          <a:solidFill>
                            <a:srgbClr val="000000"/>
                          </a:solidFill>
                          <a:latin typeface="Courier New"/>
                        </a:rPr>
                        <a:t>fmul.s</a:t>
                      </a:r>
                      <a:r>
                        <a:rPr lang="en-US" sz="1100" b="0" i="0" u="none" strike="noStrike" noProof="0" dirty="0">
                          <a:solidFill>
                            <a:srgbClr val="000000"/>
                          </a:solidFill>
                          <a:latin typeface="Courier New"/>
                        </a:rPr>
                        <a:t> f3,f2,f4</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flw</a:t>
                      </a:r>
                      <a:r>
                        <a:rPr lang="en-US" sz="1100" b="0" i="0" u="none" strike="noStrike" noProof="0" dirty="0">
                          <a:solidFill>
                            <a:srgbClr val="000000"/>
                          </a:solidFill>
                          <a:latin typeface="Courier New"/>
                        </a:rPr>
                        <a:t> f2,45(t1)</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1364580508"/>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a:t>90</a:t>
                      </a:r>
                      <a:endParaRPr lang="en-US" sz="1100" b="0" dirty="0"/>
                    </a:p>
                  </a:txBody>
                  <a:tcPr/>
                </a:tc>
                <a:extLst>
                  <a:ext uri="{0D108BD9-81ED-4DB2-BD59-A6C34878D82A}">
                    <a16:rowId xmlns:a16="http://schemas.microsoft.com/office/drawing/2014/main" val="1743698386"/>
                  </a:ext>
                </a:extLst>
              </a:tr>
              <a:tr h="124309">
                <a:tc>
                  <a:txBody>
                    <a:bodyPr/>
                    <a:lstStyle/>
                    <a:p>
                      <a:pPr algn="ctr"/>
                      <a:r>
                        <a:rPr lang="en-US" sz="1100" b="0" dirty="0"/>
                        <a:t>76</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2</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4" name="Rectangle 13">
            <a:extLst>
              <a:ext uri="{FF2B5EF4-FFF2-40B4-BE49-F238E27FC236}">
                <a16:creationId xmlns:a16="http://schemas.microsoft.com/office/drawing/2014/main" id="{6C10F9ED-4142-D093-9652-206170EA9089}"/>
              </a:ext>
            </a:extLst>
          </p:cNvPr>
          <p:cNvSpPr/>
          <p:nvPr/>
        </p:nvSpPr>
        <p:spPr>
          <a:xfrm>
            <a:off x="3845998" y="3874386"/>
            <a:ext cx="459398" cy="272280"/>
          </a:xfrm>
          <a:prstGeom prst="rect">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9" name="Rectangle 18">
            <a:extLst>
              <a:ext uri="{FF2B5EF4-FFF2-40B4-BE49-F238E27FC236}">
                <a16:creationId xmlns:a16="http://schemas.microsoft.com/office/drawing/2014/main" id="{F9241CBA-4903-405A-7B33-3CAAFEED6AE0}"/>
              </a:ext>
            </a:extLst>
          </p:cNvPr>
          <p:cNvSpPr/>
          <p:nvPr/>
        </p:nvSpPr>
        <p:spPr>
          <a:xfrm>
            <a:off x="3841771" y="3621189"/>
            <a:ext cx="458672" cy="24896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136A6FE-71CB-EC97-8F00-BE48C150EBBA}"/>
              </a:ext>
            </a:extLst>
          </p:cNvPr>
          <p:cNvSpPr/>
          <p:nvPr/>
        </p:nvSpPr>
        <p:spPr>
          <a:xfrm>
            <a:off x="9495766" y="772026"/>
            <a:ext cx="1062789" cy="22057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58DB9D-6D49-7244-A815-1B5C896389B2}"/>
              </a:ext>
            </a:extLst>
          </p:cNvPr>
          <p:cNvSpPr/>
          <p:nvPr/>
        </p:nvSpPr>
        <p:spPr>
          <a:xfrm>
            <a:off x="9495766" y="1029086"/>
            <a:ext cx="1062789" cy="22057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15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The first float load instruction (</a:t>
            </a:r>
            <a:r>
              <a:rPr lang="en-US" sz="1100" dirty="0" err="1">
                <a:latin typeface="Courier New"/>
                <a:cs typeface="Courier New"/>
              </a:rPr>
              <a:t>flw</a:t>
            </a:r>
            <a:r>
              <a:rPr lang="en-US" sz="1100" dirty="0"/>
              <a:t>) is ready and its result is broadcast to all subscribers. In this case, register F1. </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1384093830"/>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1321956166"/>
                  </a:ext>
                </a:extLst>
              </a:tr>
              <a:tr h="174966">
                <a:tc>
                  <a:txBody>
                    <a:bodyPr/>
                    <a:lstStyle/>
                    <a:p>
                      <a:pPr lvl="0" algn="ctr">
                        <a:buNone/>
                      </a:pPr>
                      <a:r>
                        <a:rPr lang="en-US" sz="1100" b="0" i="0" u="none" strike="noStrike" noProof="0" dirty="0" err="1">
                          <a:solidFill>
                            <a:srgbClr val="000000"/>
                          </a:solidFill>
                          <a:latin typeface="Courier New"/>
                        </a:rPr>
                        <a:t>fdiv.s</a:t>
                      </a:r>
                      <a:r>
                        <a:rPr lang="en-US" sz="1100" b="0" i="0" u="none" strike="noStrike" noProof="0" dirty="0">
                          <a:solidFill>
                            <a:srgbClr val="000000"/>
                          </a:solidFill>
                          <a:latin typeface="Courier New"/>
                        </a:rPr>
                        <a:t> f0,f3,f1</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dirty="0" err="1">
                          <a:solidFill>
                            <a:srgbClr val="000000"/>
                          </a:solidFill>
                          <a:latin typeface="Courier New"/>
                        </a:rPr>
                        <a:t>fsub.s</a:t>
                      </a:r>
                      <a:r>
                        <a:rPr lang="en-US" sz="1100" b="0" i="0" u="none" strike="noStrike" noProof="0" dirty="0">
                          <a:solidFill>
                            <a:srgbClr val="000000"/>
                          </a:solidFill>
                          <a:latin typeface="Courier New"/>
                        </a:rPr>
                        <a:t> f5,f1,f2</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fmul.s</a:t>
                      </a:r>
                      <a:r>
                        <a:rPr lang="en-US" sz="1100" b="0" i="0" u="none" strike="noStrike" noProof="0" dirty="0">
                          <a:solidFill>
                            <a:srgbClr val="000000"/>
                          </a:solidFill>
                          <a:latin typeface="Courier New"/>
                        </a:rPr>
                        <a:t> f3,f2,f4</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a:t>90</a:t>
                      </a:r>
                      <a:endParaRPr lang="en-US" sz="1100" b="0" dirty="0"/>
                    </a:p>
                  </a:txBody>
                  <a:tcPr/>
                </a:tc>
                <a:extLst>
                  <a:ext uri="{0D108BD9-81ED-4DB2-BD59-A6C34878D82A}">
                    <a16:rowId xmlns:a16="http://schemas.microsoft.com/office/drawing/2014/main" val="1743698386"/>
                  </a:ext>
                </a:extLst>
              </a:tr>
              <a:tr h="124309">
                <a:tc>
                  <a:txBody>
                    <a:bodyPr/>
                    <a:lstStyle/>
                    <a:p>
                      <a:pPr algn="ctr"/>
                      <a:r>
                        <a:rPr lang="en-US" sz="1100" b="0" dirty="0"/>
                        <a:t>76</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933197799"/>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3</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4" name="Rectangle 13">
            <a:extLst>
              <a:ext uri="{FF2B5EF4-FFF2-40B4-BE49-F238E27FC236}">
                <a16:creationId xmlns:a16="http://schemas.microsoft.com/office/drawing/2014/main" id="{6C10F9ED-4142-D093-9652-206170EA9089}"/>
              </a:ext>
            </a:extLst>
          </p:cNvPr>
          <p:cNvSpPr/>
          <p:nvPr/>
        </p:nvSpPr>
        <p:spPr>
          <a:xfrm>
            <a:off x="3845998" y="3874386"/>
            <a:ext cx="459398" cy="272280"/>
          </a:xfrm>
          <a:prstGeom prst="rect">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9" name="Rectangle 18">
            <a:extLst>
              <a:ext uri="{FF2B5EF4-FFF2-40B4-BE49-F238E27FC236}">
                <a16:creationId xmlns:a16="http://schemas.microsoft.com/office/drawing/2014/main" id="{F9241CBA-4903-405A-7B33-3CAAFEED6AE0}"/>
              </a:ext>
            </a:extLst>
          </p:cNvPr>
          <p:cNvSpPr/>
          <p:nvPr/>
        </p:nvSpPr>
        <p:spPr>
          <a:xfrm>
            <a:off x="3841771" y="3621189"/>
            <a:ext cx="458672" cy="24896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38" name="Rectangle 37">
            <a:extLst>
              <a:ext uri="{FF2B5EF4-FFF2-40B4-BE49-F238E27FC236}">
                <a16:creationId xmlns:a16="http://schemas.microsoft.com/office/drawing/2014/main" id="{82783F3E-5B89-8367-F3AB-453B511CD5DC}"/>
              </a:ext>
            </a:extLst>
          </p:cNvPr>
          <p:cNvSpPr/>
          <p:nvPr/>
        </p:nvSpPr>
        <p:spPr>
          <a:xfrm>
            <a:off x="9495766" y="1029086"/>
            <a:ext cx="1062789" cy="22057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E8A3E9F-A862-1797-7001-170734E48E59}"/>
              </a:ext>
            </a:extLst>
          </p:cNvPr>
          <p:cNvSpPr/>
          <p:nvPr/>
        </p:nvSpPr>
        <p:spPr>
          <a:xfrm>
            <a:off x="9495766" y="772025"/>
            <a:ext cx="1062789" cy="22057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72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We are still in clock cycle 3. The </a:t>
            </a:r>
            <a:r>
              <a:rPr lang="en-US" sz="1100" err="1">
                <a:latin typeface="Courier New"/>
                <a:cs typeface="Courier New"/>
              </a:rPr>
              <a:t>fmul.s</a:t>
            </a:r>
            <a:r>
              <a:rPr lang="en-US" sz="1100" dirty="0"/>
              <a:t> operation is ready to go through the pipeline to the first free multiply reservation station, but one of its operands (F2) is not ready yet, so we mark the reservation station as busy and waiting for the </a:t>
            </a:r>
            <a:r>
              <a:rPr lang="en-US" sz="1100" err="1">
                <a:latin typeface="Courier New"/>
                <a:cs typeface="Courier New"/>
              </a:rPr>
              <a:t>flw</a:t>
            </a:r>
            <a:r>
              <a:rPr lang="en-US" sz="1100" dirty="0">
                <a:latin typeface="Courier New"/>
                <a:cs typeface="Courier New"/>
              </a:rPr>
              <a:t> f2</a:t>
            </a:r>
            <a:r>
              <a:rPr lang="en-US" sz="1100" dirty="0"/>
              <a:t> operation. Destination register F3 is also marked as busy. In the load buffer, the completed load (</a:t>
            </a:r>
            <a:r>
              <a:rPr lang="en-US" sz="1100" err="1">
                <a:latin typeface="Courier New"/>
                <a:cs typeface="Courier New"/>
              </a:rPr>
              <a:t>flw</a:t>
            </a:r>
            <a:r>
              <a:rPr lang="en-US" sz="1100" dirty="0">
                <a:latin typeface="Courier New"/>
                <a:cs typeface="Courier New"/>
              </a:rPr>
              <a:t> f1,34(t0)</a:t>
            </a:r>
            <a:r>
              <a:rPr lang="en-US" sz="1000" dirty="0">
                <a:latin typeface="Aptos"/>
                <a:cs typeface="Courier New"/>
              </a:rPr>
              <a:t>)</a:t>
            </a:r>
            <a:r>
              <a:rPr lang="en-US" sz="1100" dirty="0">
                <a:latin typeface="Aptos"/>
                <a:cs typeface="Courier New"/>
              </a:rPr>
              <a:t> is </a:t>
            </a:r>
            <a:r>
              <a:rPr lang="en-US" sz="1100" dirty="0">
                <a:latin typeface="Aptos Display"/>
                <a:cs typeface="Courier New"/>
              </a:rPr>
              <a:t>marked as free.</a:t>
            </a:r>
            <a:r>
              <a:rPr lang="en-US" sz="1100" dirty="0"/>
              <a:t> </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1321956166"/>
                  </a:ext>
                </a:extLst>
              </a:tr>
              <a:tr h="174966">
                <a:tc>
                  <a:txBody>
                    <a:bodyPr/>
                    <a:lstStyle/>
                    <a:p>
                      <a:pPr lvl="0" algn="ctr">
                        <a:buNone/>
                      </a:pPr>
                      <a:r>
                        <a:rPr lang="en-US" sz="1100" b="0" i="0" u="none" strike="noStrike" noProof="0" dirty="0" err="1">
                          <a:solidFill>
                            <a:srgbClr val="000000"/>
                          </a:solidFill>
                          <a:latin typeface="Courier New"/>
                        </a:rPr>
                        <a:t>fdiv.s</a:t>
                      </a:r>
                      <a:r>
                        <a:rPr lang="en-US" sz="1100" b="0" i="0" u="none" strike="noStrike" noProof="0" dirty="0">
                          <a:solidFill>
                            <a:srgbClr val="000000"/>
                          </a:solidFill>
                          <a:latin typeface="Courier New"/>
                        </a:rPr>
                        <a:t> f0,f3,f1</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dirty="0" err="1">
                          <a:solidFill>
                            <a:srgbClr val="000000"/>
                          </a:solidFill>
                          <a:latin typeface="Courier New"/>
                        </a:rPr>
                        <a:t>fsub.s</a:t>
                      </a:r>
                      <a:r>
                        <a:rPr lang="en-US" sz="1100" b="0" i="0" u="none" strike="noStrike" noProof="0" dirty="0">
                          <a:solidFill>
                            <a:srgbClr val="000000"/>
                          </a:solidFill>
                          <a:latin typeface="Courier New"/>
                        </a:rPr>
                        <a:t> f5,f1,f2</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fmul.s</a:t>
                      </a:r>
                      <a:r>
                        <a:rPr lang="en-US" sz="1100" b="0" i="0" u="none" strike="noStrike" noProof="0" dirty="0">
                          <a:solidFill>
                            <a:srgbClr val="000000"/>
                          </a:solidFill>
                          <a:latin typeface="Courier New"/>
                        </a:rPr>
                        <a:t> f3,f2,f4</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3578020072"/>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90</a:t>
                      </a:r>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678210073"/>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a:t>FMUL.S</a:t>
                      </a:r>
                      <a:endParaRPr lang="en-US" sz="1100" dirty="0"/>
                    </a:p>
                  </a:txBody>
                  <a:tcPr/>
                </a:tc>
                <a:tc>
                  <a:txBody>
                    <a:bodyPr/>
                    <a:lstStyle/>
                    <a:p>
                      <a:pPr algn="ctr"/>
                      <a:r>
                        <a:rPr lang="en-US" sz="1100"/>
                        <a:t>FLW F2</a:t>
                      </a:r>
                      <a:endParaRPr lang="en-US" sz="1100" dirty="0"/>
                    </a:p>
                  </a:txBody>
                  <a:tcPr/>
                </a:tc>
                <a:tc>
                  <a:txBody>
                    <a:bodyPr/>
                    <a:lstStyle/>
                    <a:p>
                      <a:pPr algn="ctr"/>
                      <a:r>
                        <a:rPr lang="en-US" sz="1100"/>
                        <a:t>2.2</a:t>
                      </a:r>
                      <a:endParaRPr lang="en-US" sz="1100" dirty="0"/>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extLst>
              <p:ext uri="{D42A27DB-BD31-4B8C-83A1-F6EECF244321}">
                <p14:modId xmlns:p14="http://schemas.microsoft.com/office/powerpoint/2010/main" val="758920099"/>
              </p:ext>
            </p:extLst>
          </p:nvPr>
        </p:nvGraphicFramePr>
        <p:xfrm>
          <a:off x="5820577"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3</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9" name="Rectangle 18">
            <a:extLst>
              <a:ext uri="{FF2B5EF4-FFF2-40B4-BE49-F238E27FC236}">
                <a16:creationId xmlns:a16="http://schemas.microsoft.com/office/drawing/2014/main" id="{F9241CBA-4903-405A-7B33-3CAAFEED6AE0}"/>
              </a:ext>
            </a:extLst>
          </p:cNvPr>
          <p:cNvSpPr/>
          <p:nvPr/>
        </p:nvSpPr>
        <p:spPr>
          <a:xfrm>
            <a:off x="3841771" y="3621189"/>
            <a:ext cx="458672" cy="24896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38" name="Rectangle 37">
            <a:extLst>
              <a:ext uri="{FF2B5EF4-FFF2-40B4-BE49-F238E27FC236}">
                <a16:creationId xmlns:a16="http://schemas.microsoft.com/office/drawing/2014/main" id="{82783F3E-5B89-8367-F3AB-453B511CD5DC}"/>
              </a:ext>
            </a:extLst>
          </p:cNvPr>
          <p:cNvSpPr/>
          <p:nvPr/>
        </p:nvSpPr>
        <p:spPr>
          <a:xfrm>
            <a:off x="9495766" y="1029086"/>
            <a:ext cx="1062789" cy="22057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E8A3E9F-A862-1797-7001-170734E48E59}"/>
              </a:ext>
            </a:extLst>
          </p:cNvPr>
          <p:cNvSpPr/>
          <p:nvPr/>
        </p:nvSpPr>
        <p:spPr>
          <a:xfrm>
            <a:off x="9495766" y="772025"/>
            <a:ext cx="1062789" cy="22057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A60AE2C-5B43-5AFB-6983-E86467D202CB}"/>
              </a:ext>
            </a:extLst>
          </p:cNvPr>
          <p:cNvSpPr/>
          <p:nvPr/>
        </p:nvSpPr>
        <p:spPr>
          <a:xfrm>
            <a:off x="8663213" y="3628570"/>
            <a:ext cx="2331357" cy="23585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81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We advance to clock cycle 4. Register F1 is no longer busy. The second load operation is read from the memory into the Common Data Bus and sent to its destination register F2, but also to the first busy multiply Reservation Station, since that Reservation Station is subscribed too. </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4153994160"/>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dirty="0" err="1">
                          <a:solidFill>
                            <a:srgbClr val="000000"/>
                          </a:solidFill>
                          <a:latin typeface="Courier New"/>
                        </a:rPr>
                        <a:t>fdiv.s</a:t>
                      </a:r>
                      <a:r>
                        <a:rPr lang="en-US" sz="1100" b="0" i="0" u="none" strike="noStrike" noProof="0" dirty="0">
                          <a:solidFill>
                            <a:srgbClr val="000000"/>
                          </a:solidFill>
                          <a:latin typeface="Courier New"/>
                        </a:rPr>
                        <a:t> f0,f3,f1</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fsub.s</a:t>
                      </a:r>
                      <a:r>
                        <a:rPr lang="en-US" sz="1100" b="0" i="0" u="none" strike="noStrike" noProof="0" dirty="0">
                          <a:solidFill>
                            <a:srgbClr val="000000"/>
                          </a:solidFill>
                          <a:latin typeface="Courier New"/>
                        </a:rPr>
                        <a:t> f5,f1,f2</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1411213342"/>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90</a:t>
                      </a:r>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2424170136"/>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1.61</a:t>
                      </a:r>
                    </a:p>
                  </a:txBody>
                  <a:tcPr/>
                </a:tc>
                <a:tc>
                  <a:txBody>
                    <a:bodyPr/>
                    <a:lstStyle/>
                    <a:p>
                      <a:pPr algn="ctr"/>
                      <a:r>
                        <a:rPr lang="en-US" sz="1100" dirty="0"/>
                        <a:t>2.2</a:t>
                      </a:r>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682811586"/>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extLst>
              <p:ext uri="{D42A27DB-BD31-4B8C-83A1-F6EECF244321}">
                <p14:modId xmlns:p14="http://schemas.microsoft.com/office/powerpoint/2010/main" val="1692231760"/>
              </p:ext>
            </p:extLst>
          </p:nvPr>
        </p:nvGraphicFramePr>
        <p:xfrm>
          <a:off x="5829758" y="220337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4</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38" name="Rectangle 37">
            <a:extLst>
              <a:ext uri="{FF2B5EF4-FFF2-40B4-BE49-F238E27FC236}">
                <a16:creationId xmlns:a16="http://schemas.microsoft.com/office/drawing/2014/main" id="{82783F3E-5B89-8367-F3AB-453B511CD5DC}"/>
              </a:ext>
            </a:extLst>
          </p:cNvPr>
          <p:cNvSpPr/>
          <p:nvPr/>
        </p:nvSpPr>
        <p:spPr>
          <a:xfrm>
            <a:off x="9486585" y="1019905"/>
            <a:ext cx="1062789" cy="22057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A60AE2C-5B43-5AFB-6983-E86467D202CB}"/>
              </a:ext>
            </a:extLst>
          </p:cNvPr>
          <p:cNvSpPr/>
          <p:nvPr/>
        </p:nvSpPr>
        <p:spPr>
          <a:xfrm>
            <a:off x="8663212" y="3628570"/>
            <a:ext cx="2331357" cy="23585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39" name="Rectangle 38">
            <a:extLst>
              <a:ext uri="{FF2B5EF4-FFF2-40B4-BE49-F238E27FC236}">
                <a16:creationId xmlns:a16="http://schemas.microsoft.com/office/drawing/2014/main" id="{D82C8151-2A22-A0A5-0B57-BB5B12C5B418}"/>
              </a:ext>
            </a:extLst>
          </p:cNvPr>
          <p:cNvSpPr/>
          <p:nvPr/>
        </p:nvSpPr>
        <p:spPr>
          <a:xfrm>
            <a:off x="3841771" y="3621189"/>
            <a:ext cx="458672" cy="24896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80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We are still in clock cycle 4. The </a:t>
            </a:r>
            <a:r>
              <a:rPr lang="en-US" sz="1100" dirty="0" err="1">
                <a:latin typeface="Courier New"/>
                <a:cs typeface="Courier New"/>
              </a:rPr>
              <a:t>fsub</a:t>
            </a:r>
            <a:r>
              <a:rPr lang="en-US" sz="1100" dirty="0">
                <a:latin typeface="Courier New"/>
                <a:cs typeface="Courier New"/>
              </a:rPr>
              <a:t> </a:t>
            </a:r>
            <a:r>
              <a:rPr lang="en-US" sz="1100" dirty="0"/>
              <a:t>instruction continues down the pipeline. This </a:t>
            </a:r>
            <a:r>
              <a:rPr lang="en-US" sz="1100" dirty="0" err="1"/>
              <a:t>substraction</a:t>
            </a:r>
            <a:r>
              <a:rPr lang="en-US" sz="1100" dirty="0"/>
              <a:t> operation doesn't have all its operands since register F2 is still busy (the </a:t>
            </a:r>
            <a:r>
              <a:rPr lang="en-US" sz="1100" dirty="0" err="1">
                <a:latin typeface="Courier New"/>
                <a:cs typeface="Courier New"/>
              </a:rPr>
              <a:t>flw</a:t>
            </a:r>
            <a:r>
              <a:rPr lang="en-US" sz="1100" dirty="0">
                <a:latin typeface="Courier New"/>
                <a:cs typeface="Courier New"/>
              </a:rPr>
              <a:t> f2</a:t>
            </a:r>
            <a:r>
              <a:rPr lang="en-US" sz="1100" dirty="0"/>
              <a:t> ends this cycle) and, we consider, it wasn't subscribed in time for the earlier Common Data Bus broadcast, so we mark that addition Reservation Station as busy and waiting for register F2 load operation.</a:t>
            </a:r>
            <a:r>
              <a:rPr lang="en-US" sz="1100" dirty="0">
                <a:latin typeface="Aptos"/>
                <a:cs typeface="Courier New"/>
              </a:rPr>
              <a:t> Destination</a:t>
            </a:r>
            <a:r>
              <a:rPr lang="en-US" sz="1100" dirty="0"/>
              <a:t> register F5 is marked as busy. The Load Buffer is empty since the second load (</a:t>
            </a:r>
            <a:r>
              <a:rPr lang="en-US" sz="1100" dirty="0" err="1">
                <a:latin typeface="Courier New"/>
                <a:cs typeface="Courier New"/>
              </a:rPr>
              <a:t>flw</a:t>
            </a:r>
            <a:r>
              <a:rPr lang="en-US" sz="1100" dirty="0">
                <a:latin typeface="Courier New"/>
                <a:cs typeface="Courier New"/>
              </a:rPr>
              <a:t> f2,45(t1)</a:t>
            </a:r>
            <a:r>
              <a:rPr lang="en-US" sz="1100" dirty="0"/>
              <a:t>) ended.</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2607226044"/>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dirty="0" err="1">
                          <a:solidFill>
                            <a:srgbClr val="000000"/>
                          </a:solidFill>
                          <a:latin typeface="Courier New"/>
                        </a:rPr>
                        <a:t>fdiv.s</a:t>
                      </a:r>
                      <a:r>
                        <a:rPr lang="en-US" sz="1100" b="0" i="0" u="none" strike="noStrike" noProof="0" dirty="0">
                          <a:solidFill>
                            <a:srgbClr val="000000"/>
                          </a:solidFill>
                          <a:latin typeface="Courier New"/>
                        </a:rPr>
                        <a:t> f0,f3,f1</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fsub.s</a:t>
                      </a:r>
                      <a:r>
                        <a:rPr lang="en-US" sz="1100" b="0" i="0" u="none" strike="noStrike" noProof="0" dirty="0">
                          <a:solidFill>
                            <a:srgbClr val="000000"/>
                          </a:solidFill>
                          <a:latin typeface="Courier New"/>
                        </a:rPr>
                        <a:t> f5,f1,f2</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3287381971"/>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948276988"/>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r>
                        <a:rPr lang="en-US" sz="1100" dirty="0"/>
                        <a:t>FSUB.S</a:t>
                      </a:r>
                    </a:p>
                  </a:txBody>
                  <a:tcPr/>
                </a:tc>
                <a:tc>
                  <a:txBody>
                    <a:bodyPr/>
                    <a:lstStyle/>
                    <a:p>
                      <a:pPr algn="ctr"/>
                      <a:r>
                        <a:rPr lang="en-US" sz="1100" dirty="0"/>
                        <a:t>0.454</a:t>
                      </a:r>
                    </a:p>
                  </a:txBody>
                  <a:tcPr/>
                </a:tc>
                <a:tc>
                  <a:txBody>
                    <a:bodyPr/>
                    <a:lstStyle/>
                    <a:p>
                      <a:pPr algn="ctr"/>
                      <a:r>
                        <a:rPr lang="en-US" sz="1100" dirty="0"/>
                        <a:t>FLW F2</a:t>
                      </a:r>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3459349331"/>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1.61</a:t>
                      </a:r>
                    </a:p>
                  </a:txBody>
                  <a:tcPr/>
                </a:tc>
                <a:tc>
                  <a:txBody>
                    <a:bodyPr/>
                    <a:lstStyle/>
                    <a:p>
                      <a:pPr algn="ctr"/>
                      <a:r>
                        <a:rPr lang="en-US" sz="1100" dirty="0"/>
                        <a:t>2.2</a:t>
                      </a:r>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3506247310"/>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extLst>
              <p:ext uri="{D42A27DB-BD31-4B8C-83A1-F6EECF244321}">
                <p14:modId xmlns:p14="http://schemas.microsoft.com/office/powerpoint/2010/main" val="2249474655"/>
              </p:ext>
            </p:extLst>
          </p:nvPr>
        </p:nvGraphicFramePr>
        <p:xfrm>
          <a:off x="579303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4</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38" name="Rectangle 37">
            <a:extLst>
              <a:ext uri="{FF2B5EF4-FFF2-40B4-BE49-F238E27FC236}">
                <a16:creationId xmlns:a16="http://schemas.microsoft.com/office/drawing/2014/main" id="{82783F3E-5B89-8367-F3AB-453B511CD5DC}"/>
              </a:ext>
            </a:extLst>
          </p:cNvPr>
          <p:cNvSpPr/>
          <p:nvPr/>
        </p:nvSpPr>
        <p:spPr>
          <a:xfrm>
            <a:off x="9495765" y="1029086"/>
            <a:ext cx="1062789" cy="22057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A60AE2C-5B43-5AFB-6983-E86467D202CB}"/>
              </a:ext>
            </a:extLst>
          </p:cNvPr>
          <p:cNvSpPr/>
          <p:nvPr/>
        </p:nvSpPr>
        <p:spPr>
          <a:xfrm>
            <a:off x="8663213" y="3628570"/>
            <a:ext cx="2331357" cy="23585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2" name="Rectangle 41">
            <a:extLst>
              <a:ext uri="{FF2B5EF4-FFF2-40B4-BE49-F238E27FC236}">
                <a16:creationId xmlns:a16="http://schemas.microsoft.com/office/drawing/2014/main" id="{054E94C9-4A76-2E97-8D70-A860EAAEF47B}"/>
              </a:ext>
            </a:extLst>
          </p:cNvPr>
          <p:cNvSpPr/>
          <p:nvPr/>
        </p:nvSpPr>
        <p:spPr>
          <a:xfrm>
            <a:off x="5481204" y="3368386"/>
            <a:ext cx="2147454" cy="225136"/>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80FB9CA-DBC5-9B4D-58A2-7DB6479768BD}"/>
              </a:ext>
            </a:extLst>
          </p:cNvPr>
          <p:cNvSpPr/>
          <p:nvPr/>
        </p:nvSpPr>
        <p:spPr>
          <a:xfrm>
            <a:off x="9488822" y="180226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37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We in clock cycle 5. Register F2 is no longer busy, so its value is sent to the adding  Reservation Station waiting for it.</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3457302331"/>
              </p:ext>
            </p:extLst>
          </p:nvPr>
        </p:nvGraphicFramePr>
        <p:xfrm>
          <a:off x="5142307" y="474496"/>
          <a:ext cx="1912193" cy="155448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100" b="0" i="0" u="none" strike="noStrike" noProof="0" dirty="0">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1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r>
                        <a:rPr lang="en-US" sz="1100" b="0" i="0" u="none" strike="noStrike" noProof="0" dirty="0" err="1">
                          <a:solidFill>
                            <a:srgbClr val="000000"/>
                          </a:solidFill>
                          <a:latin typeface="Courier New"/>
                        </a:rPr>
                        <a:t>fadd.s</a:t>
                      </a:r>
                      <a:r>
                        <a:rPr lang="en-US" sz="1100" b="0" i="0" u="none" strike="noStrike" noProof="0" dirty="0">
                          <a:solidFill>
                            <a:srgbClr val="000000"/>
                          </a:solidFill>
                          <a:latin typeface="Courier New"/>
                        </a:rPr>
                        <a:t> f1,f5,f2</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100" b="0" i="0" u="none" strike="noStrike" noProof="0" dirty="0" err="1">
                          <a:solidFill>
                            <a:srgbClr val="000000"/>
                          </a:solidFill>
                          <a:latin typeface="Courier New"/>
                        </a:rPr>
                        <a:t>fdiv.s</a:t>
                      </a:r>
                      <a:r>
                        <a:rPr lang="en-US" sz="1100" b="0" i="0" u="none" strike="noStrike" noProof="0" dirty="0">
                          <a:solidFill>
                            <a:srgbClr val="000000"/>
                          </a:solidFill>
                          <a:latin typeface="Courier New"/>
                        </a:rPr>
                        <a:t> f0,f3,f1</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173179724"/>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r>
                        <a:rPr lang="en-US" sz="1100" dirty="0"/>
                        <a:t>FSUB.S</a:t>
                      </a:r>
                    </a:p>
                  </a:txBody>
                  <a:tcPr/>
                </a:tc>
                <a:tc>
                  <a:txBody>
                    <a:bodyPr/>
                    <a:lstStyle/>
                    <a:p>
                      <a:pPr algn="ctr"/>
                      <a:r>
                        <a:rPr lang="en-US" sz="1100" dirty="0"/>
                        <a:t>0.454</a:t>
                      </a:r>
                    </a:p>
                  </a:txBody>
                  <a:tcPr/>
                </a:tc>
                <a:tc>
                  <a:txBody>
                    <a:bodyPr/>
                    <a:lstStyle/>
                    <a:p>
                      <a:pPr algn="ctr"/>
                      <a:r>
                        <a:rPr lang="en-US" sz="1100" dirty="0"/>
                        <a:t>1.61</a:t>
                      </a:r>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1.61</a:t>
                      </a:r>
                    </a:p>
                  </a:txBody>
                  <a:tcPr/>
                </a:tc>
                <a:tc>
                  <a:txBody>
                    <a:bodyPr/>
                    <a:lstStyle/>
                    <a:p>
                      <a:pPr algn="ctr"/>
                      <a:r>
                        <a:rPr lang="en-US" sz="1100" dirty="0"/>
                        <a:t>2.2</a:t>
                      </a:r>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endParaRPr lang="en-US" sz="1100" dirty="0"/>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0.454</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1.61</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r>
                        <a:rPr lang="en-US" sz="1100" dirty="0"/>
                        <a:t>2.2</a:t>
                      </a:r>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extLst>
              <p:ext uri="{D42A27DB-BD31-4B8C-83A1-F6EECF244321}">
                <p14:modId xmlns:p14="http://schemas.microsoft.com/office/powerpoint/2010/main" val="743630880"/>
              </p:ext>
            </p:extLst>
          </p:nvPr>
        </p:nvGraphicFramePr>
        <p:xfrm>
          <a:off x="5802216" y="2194194"/>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501315"/>
            <a:ext cx="269707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ea typeface="+mn-lt"/>
                <a:cs typeface="+mn-lt"/>
              </a:rPr>
              <a:t>flw</a:t>
            </a:r>
            <a:r>
              <a:rPr lang="en-US" sz="1000" dirty="0">
                <a:latin typeface="Courier New"/>
                <a:ea typeface="+mn-lt"/>
                <a:cs typeface="+mn-lt"/>
              </a:rPr>
              <a:t> f1,34(t0)</a:t>
            </a:r>
            <a:endParaRPr lang="en-US" sz="1000">
              <a:latin typeface="Courier New"/>
              <a:cs typeface="Courier New"/>
            </a:endParaRPr>
          </a:p>
          <a:p>
            <a:r>
              <a:rPr lang="en-US" sz="1000" err="1">
                <a:latin typeface="Courier New"/>
                <a:ea typeface="+mn-lt"/>
                <a:cs typeface="+mn-lt"/>
              </a:rPr>
              <a:t>flw</a:t>
            </a:r>
            <a:r>
              <a:rPr lang="en-US" sz="1000" dirty="0">
                <a:latin typeface="Courier New"/>
                <a:ea typeface="+mn-lt"/>
                <a:cs typeface="+mn-lt"/>
              </a:rPr>
              <a:t> f2,45(t1)</a:t>
            </a:r>
            <a:endParaRPr lang="en-US" sz="1000">
              <a:latin typeface="Courier New"/>
              <a:cs typeface="Courier New"/>
            </a:endParaRPr>
          </a:p>
          <a:p>
            <a:r>
              <a:rPr lang="en-US" sz="1000" dirty="0" err="1">
                <a:latin typeface="Courier New"/>
                <a:ea typeface="+mn-lt"/>
                <a:cs typeface="+mn-lt"/>
              </a:rPr>
              <a:t>fmul.s</a:t>
            </a:r>
            <a:r>
              <a:rPr lang="en-US" sz="1000" dirty="0">
                <a:latin typeface="Courier New"/>
                <a:ea typeface="+mn-lt"/>
                <a:cs typeface="+mn-lt"/>
              </a:rPr>
              <a:t> f3,f2,f4</a:t>
            </a:r>
            <a:endParaRPr lang="en-US" sz="1000" dirty="0">
              <a:latin typeface="Courier New"/>
              <a:cs typeface="Courier New"/>
            </a:endParaRPr>
          </a:p>
          <a:p>
            <a:r>
              <a:rPr lang="en-US" sz="1000" err="1">
                <a:latin typeface="Courier New"/>
                <a:ea typeface="+mn-lt"/>
                <a:cs typeface="+mn-lt"/>
              </a:rPr>
              <a:t>fsub.s</a:t>
            </a:r>
            <a:r>
              <a:rPr lang="en-US" sz="1000" dirty="0">
                <a:latin typeface="Courier New"/>
                <a:ea typeface="+mn-lt"/>
                <a:cs typeface="+mn-lt"/>
              </a:rPr>
              <a:t> f5,f1,f2</a:t>
            </a:r>
            <a:endParaRPr lang="en-US" sz="1000">
              <a:latin typeface="Courier New"/>
              <a:cs typeface="Courier New"/>
            </a:endParaRPr>
          </a:p>
          <a:p>
            <a:r>
              <a:rPr lang="en-US" sz="1000" err="1">
                <a:latin typeface="Courier New"/>
                <a:ea typeface="+mn-lt"/>
                <a:cs typeface="+mn-lt"/>
              </a:rPr>
              <a:t>fdiv.s</a:t>
            </a:r>
            <a:r>
              <a:rPr lang="en-US" sz="1000" dirty="0">
                <a:latin typeface="Courier New"/>
                <a:ea typeface="+mn-lt"/>
                <a:cs typeface="+mn-lt"/>
              </a:rPr>
              <a:t> f0,f3,f1</a:t>
            </a:r>
            <a:endParaRPr lang="en-US" sz="1000">
              <a:latin typeface="Courier New"/>
              <a:cs typeface="Courier New"/>
            </a:endParaRPr>
          </a:p>
          <a:p>
            <a:r>
              <a:rPr lang="en-US" sz="1000" err="1">
                <a:latin typeface="Courier New"/>
                <a:ea typeface="+mn-lt"/>
                <a:cs typeface="+mn-lt"/>
              </a:rPr>
              <a:t>fadd.s</a:t>
            </a:r>
            <a:r>
              <a:rPr lang="en-US" sz="1000" dirty="0">
                <a:latin typeface="Courier New"/>
                <a:ea typeface="+mn-lt"/>
                <a:cs typeface="+mn-lt"/>
              </a:rPr>
              <a:t> f1,f5,f2</a:t>
            </a:r>
            <a:endParaRPr lang="en-US" sz="1000" dirty="0">
              <a:latin typeface="Courier New"/>
            </a:endParaRPr>
          </a:p>
        </p:txBody>
      </p:sp>
      <p:sp>
        <p:nvSpPr>
          <p:cNvPr id="3" name="TextBox 2">
            <a:extLst>
              <a:ext uri="{FF2B5EF4-FFF2-40B4-BE49-F238E27FC236}">
                <a16:creationId xmlns:a16="http://schemas.microsoft.com/office/drawing/2014/main" id="{335B8D19-36EF-C0B9-642C-35F9F0C2EE0A}"/>
              </a:ext>
            </a:extLst>
          </p:cNvPr>
          <p:cNvSpPr txBox="1"/>
          <p:nvPr/>
        </p:nvSpPr>
        <p:spPr>
          <a:xfrm>
            <a:off x="2305690"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Issued</a:t>
            </a:r>
          </a:p>
        </p:txBody>
      </p:sp>
      <p:sp>
        <p:nvSpPr>
          <p:cNvPr id="5" name="TextBox 4">
            <a:extLst>
              <a:ext uri="{FF2B5EF4-FFF2-40B4-BE49-F238E27FC236}">
                <a16:creationId xmlns:a16="http://schemas.microsoft.com/office/drawing/2014/main" id="{6A52EA16-C416-2C82-8C26-76F8B0E93604}"/>
              </a:ext>
            </a:extLst>
          </p:cNvPr>
          <p:cNvSpPr txBox="1"/>
          <p:nvPr/>
        </p:nvSpPr>
        <p:spPr>
          <a:xfrm>
            <a:off x="2754458"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5</a:t>
            </a:r>
          </a:p>
        </p:txBody>
      </p:sp>
      <p:sp>
        <p:nvSpPr>
          <p:cNvPr id="13" name="TextBox 12">
            <a:extLst>
              <a:ext uri="{FF2B5EF4-FFF2-40B4-BE49-F238E27FC236}">
                <a16:creationId xmlns:a16="http://schemas.microsoft.com/office/drawing/2014/main" id="{81E7842F-FF15-A920-8C46-1A7003D52B57}"/>
              </a:ext>
            </a:extLst>
          </p:cNvPr>
          <p:cNvSpPr txBox="1"/>
          <p:nvPr/>
        </p:nvSpPr>
        <p:spPr>
          <a:xfrm>
            <a:off x="2436394" y="44876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8" name="TextBox 17">
            <a:extLst>
              <a:ext uri="{FF2B5EF4-FFF2-40B4-BE49-F238E27FC236}">
                <a16:creationId xmlns:a16="http://schemas.microsoft.com/office/drawing/2014/main" id="{BF533726-D4C1-BF41-09BE-7B67EAAD66A2}"/>
              </a:ext>
            </a:extLst>
          </p:cNvPr>
          <p:cNvSpPr txBox="1"/>
          <p:nvPr/>
        </p:nvSpPr>
        <p:spPr>
          <a:xfrm>
            <a:off x="2436393" y="61402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24" name="TextBox 23">
            <a:extLst>
              <a:ext uri="{FF2B5EF4-FFF2-40B4-BE49-F238E27FC236}">
                <a16:creationId xmlns:a16="http://schemas.microsoft.com/office/drawing/2014/main" id="{0CC4E7B2-BC6E-6512-FE2F-3DA8935654F6}"/>
              </a:ext>
            </a:extLst>
          </p:cNvPr>
          <p:cNvSpPr txBox="1"/>
          <p:nvPr/>
        </p:nvSpPr>
        <p:spPr>
          <a:xfrm>
            <a:off x="2436392" y="77927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37" name="Rectangle 36">
            <a:extLst>
              <a:ext uri="{FF2B5EF4-FFF2-40B4-BE49-F238E27FC236}">
                <a16:creationId xmlns:a16="http://schemas.microsoft.com/office/drawing/2014/main" id="{7A60AE2C-5B43-5AFB-6983-E86467D202CB}"/>
              </a:ext>
            </a:extLst>
          </p:cNvPr>
          <p:cNvSpPr/>
          <p:nvPr/>
        </p:nvSpPr>
        <p:spPr>
          <a:xfrm>
            <a:off x="8663213" y="3628570"/>
            <a:ext cx="2331357" cy="23585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A8C352-D0BB-79E3-7E82-EC5BB88EFB1D}"/>
              </a:ext>
            </a:extLst>
          </p:cNvPr>
          <p:cNvSpPr/>
          <p:nvPr/>
        </p:nvSpPr>
        <p:spPr>
          <a:xfrm>
            <a:off x="9479642" y="128814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1B94687-8B27-A5D1-4782-239912A49D33}"/>
              </a:ext>
            </a:extLst>
          </p:cNvPr>
          <p:cNvSpPr txBox="1"/>
          <p:nvPr/>
        </p:nvSpPr>
        <p:spPr>
          <a:xfrm>
            <a:off x="2436392" y="92616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29" name="TextBox 28">
            <a:extLst>
              <a:ext uri="{FF2B5EF4-FFF2-40B4-BE49-F238E27FC236}">
                <a16:creationId xmlns:a16="http://schemas.microsoft.com/office/drawing/2014/main" id="{08DA9168-16DF-984F-D05A-B855DF289547}"/>
              </a:ext>
            </a:extLst>
          </p:cNvPr>
          <p:cNvSpPr txBox="1"/>
          <p:nvPr/>
        </p:nvSpPr>
        <p:spPr>
          <a:xfrm>
            <a:off x="2877067" y="467129"/>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1" name="TextBox 40">
            <a:extLst>
              <a:ext uri="{FF2B5EF4-FFF2-40B4-BE49-F238E27FC236}">
                <a16:creationId xmlns:a16="http://schemas.microsoft.com/office/drawing/2014/main" id="{01F30C72-071B-C8D5-8D94-934EA73E1C8D}"/>
              </a:ext>
            </a:extLst>
          </p:cNvPr>
          <p:cNvSpPr txBox="1"/>
          <p:nvPr/>
        </p:nvSpPr>
        <p:spPr>
          <a:xfrm>
            <a:off x="2877066" y="6140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2" name="Rectangle 41">
            <a:extLst>
              <a:ext uri="{FF2B5EF4-FFF2-40B4-BE49-F238E27FC236}">
                <a16:creationId xmlns:a16="http://schemas.microsoft.com/office/drawing/2014/main" id="{054E94C9-4A76-2E97-8D70-A860EAAEF47B}"/>
              </a:ext>
            </a:extLst>
          </p:cNvPr>
          <p:cNvSpPr/>
          <p:nvPr/>
        </p:nvSpPr>
        <p:spPr>
          <a:xfrm>
            <a:off x="5499566" y="3368387"/>
            <a:ext cx="2147454" cy="225136"/>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80FB9CA-DBC5-9B4D-58A2-7DB6479768BD}"/>
              </a:ext>
            </a:extLst>
          </p:cNvPr>
          <p:cNvSpPr/>
          <p:nvPr/>
        </p:nvSpPr>
        <p:spPr>
          <a:xfrm>
            <a:off x="9488822" y="1802262"/>
            <a:ext cx="1079500" cy="21771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41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The following program will be fed to the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1863</cp:revision>
  <dcterms:created xsi:type="dcterms:W3CDTF">2024-11-02T18:07:58Z</dcterms:created>
  <dcterms:modified xsi:type="dcterms:W3CDTF">2024-12-10T15:47:08Z</dcterms:modified>
</cp:coreProperties>
</file>