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60" r:id="rId3"/>
    <p:sldId id="263" r:id="rId4"/>
    <p:sldId id="266" r:id="rId5"/>
    <p:sldId id="267" r:id="rId6"/>
    <p:sldId id="268" r:id="rId7"/>
    <p:sldId id="269" r:id="rId8"/>
    <p:sldId id="270" r:id="rId9"/>
    <p:sldId id="271" r:id="rId10"/>
    <p:sldId id="272" r:id="rId11"/>
    <p:sldId id="273" r:id="rId12"/>
    <p:sldId id="275" r:id="rId13"/>
    <p:sldId id="276" r:id="rId14"/>
    <p:sldId id="274" r:id="rId15"/>
    <p:sldId id="277" r:id="rId16"/>
    <p:sldId id="278" r:id="rId17"/>
    <p:sldId id="279" r:id="rId18"/>
    <p:sldId id="280" r:id="rId19"/>
    <p:sldId id="281" r:id="rId20"/>
    <p:sldId id="282" r:id="rId21"/>
    <p:sldId id="28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7030A0"/>
    <a:srgbClr val="0070C0"/>
    <a:srgbClr val="FFFF00"/>
    <a:srgbClr val="59FF00"/>
    <a:srgbClr val="44FF00"/>
    <a:srgbClr val="002060"/>
    <a:srgbClr val="0424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6310B8-1052-4D1E-C327-F97A476A15A5}" v="1225" dt="2024-12-13T11:51:54.265"/>
    <p1510:client id="{789F2818-E9AB-872D-D1C3-A0B47BFFECD2}" v="1" dt="2024-12-14T17:24:14.7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12/14/2024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07820-B4E4-DE5A-9C78-28C8EB06FFCB}"/>
              </a:ext>
            </a:extLst>
          </p:cNvPr>
          <p:cNvSpPr>
            <a:spLocks noGrp="1"/>
          </p:cNvSpPr>
          <p:nvPr>
            <p:ph type="title"/>
          </p:nvPr>
        </p:nvSpPr>
        <p:spPr>
          <a:xfrm>
            <a:off x="838200" y="355944"/>
            <a:ext cx="10515600" cy="416671"/>
          </a:xfrm>
        </p:spPr>
        <p:txBody>
          <a:bodyPr>
            <a:normAutofit/>
          </a:bodyPr>
          <a:lstStyle/>
          <a:p>
            <a:r>
              <a:rPr lang="en-US" sz="1800" dirty="0"/>
              <a:t>We will run 2 iterations (loop unrolling) of the following program:</a:t>
            </a:r>
          </a:p>
        </p:txBody>
      </p:sp>
      <p:sp>
        <p:nvSpPr>
          <p:cNvPr id="3" name="Content Placeholder 2">
            <a:extLst>
              <a:ext uri="{FF2B5EF4-FFF2-40B4-BE49-F238E27FC236}">
                <a16:creationId xmlns:a16="http://schemas.microsoft.com/office/drawing/2014/main" id="{9F2D78D7-C997-B3B8-1145-00D134494CB6}"/>
              </a:ext>
            </a:extLst>
          </p:cNvPr>
          <p:cNvSpPr>
            <a:spLocks noGrp="1"/>
          </p:cNvSpPr>
          <p:nvPr>
            <p:ph idx="1"/>
          </p:nvPr>
        </p:nvSpPr>
        <p:spPr>
          <a:xfrm>
            <a:off x="838200" y="1036083"/>
            <a:ext cx="10515600" cy="1881724"/>
          </a:xfrm>
        </p:spPr>
        <p:txBody>
          <a:bodyPr vert="horz" lIns="91440" tIns="45720" rIns="91440" bIns="45720" rtlCol="0" anchor="t">
            <a:noAutofit/>
          </a:bodyPr>
          <a:lstStyle/>
          <a:p>
            <a:pPr>
              <a:buNone/>
            </a:pPr>
            <a:r>
              <a:rPr lang="en-US" sz="1400" dirty="0">
                <a:latin typeface="Courier New"/>
                <a:ea typeface="+mn-lt"/>
                <a:cs typeface="+mn-lt"/>
              </a:rPr>
              <a:t>loop:  # multiply a vector at Mem[t0] by a scalar in f0</a:t>
            </a:r>
            <a:endParaRPr lang="en-US" dirty="0">
              <a:latin typeface="Courier New"/>
              <a:cs typeface="Courier New"/>
            </a:endParaRPr>
          </a:p>
          <a:p>
            <a:pPr>
              <a:buNone/>
            </a:pPr>
            <a:r>
              <a:rPr lang="en-US" sz="1400" dirty="0">
                <a:latin typeface="Courier New"/>
                <a:ea typeface="+mn-lt"/>
                <a:cs typeface="+mn-lt"/>
              </a:rPr>
              <a:t> </a:t>
            </a:r>
            <a:r>
              <a:rPr lang="en-US" sz="1400" dirty="0" err="1">
                <a:latin typeface="Courier New"/>
                <a:ea typeface="+mn-lt"/>
                <a:cs typeface="+mn-lt"/>
              </a:rPr>
              <a:t>flw</a:t>
            </a:r>
            <a:r>
              <a:rPr lang="en-US" sz="1400" dirty="0">
                <a:latin typeface="Courier New"/>
                <a:ea typeface="+mn-lt"/>
                <a:cs typeface="+mn-lt"/>
              </a:rPr>
              <a:t> f1, 0(t0)  #load a vector element at mem[t0]</a:t>
            </a:r>
            <a:endParaRPr lang="en-US" dirty="0">
              <a:latin typeface="Courier New"/>
              <a:ea typeface="+mn-lt"/>
              <a:cs typeface="+mn-lt"/>
            </a:endParaRPr>
          </a:p>
          <a:p>
            <a:pPr>
              <a:buNone/>
            </a:pPr>
            <a:r>
              <a:rPr lang="en-US" sz="1400" dirty="0">
                <a:latin typeface="Courier New"/>
                <a:ea typeface="+mn-lt"/>
                <a:cs typeface="+mn-lt"/>
              </a:rPr>
              <a:t> </a:t>
            </a:r>
            <a:r>
              <a:rPr lang="en-US" sz="1400" dirty="0" err="1">
                <a:latin typeface="Courier New"/>
                <a:ea typeface="+mn-lt"/>
                <a:cs typeface="+mn-lt"/>
              </a:rPr>
              <a:t>fmul.s</a:t>
            </a:r>
            <a:r>
              <a:rPr lang="en-US" sz="1400" dirty="0">
                <a:latin typeface="Courier New"/>
                <a:ea typeface="+mn-lt"/>
                <a:cs typeface="+mn-lt"/>
              </a:rPr>
              <a:t> f2, f1, f0 #multiply by f0</a:t>
            </a:r>
            <a:endParaRPr lang="en-US" dirty="0">
              <a:latin typeface="Courier New"/>
              <a:cs typeface="Courier New"/>
            </a:endParaRPr>
          </a:p>
          <a:p>
            <a:pPr>
              <a:buNone/>
            </a:pPr>
            <a:r>
              <a:rPr lang="en-US" sz="1400" dirty="0">
                <a:latin typeface="Courier New"/>
                <a:ea typeface="+mn-lt"/>
                <a:cs typeface="+mn-lt"/>
              </a:rPr>
              <a:t> </a:t>
            </a:r>
            <a:r>
              <a:rPr lang="en-US" sz="1400" dirty="0" err="1">
                <a:latin typeface="Courier New"/>
                <a:ea typeface="+mn-lt"/>
                <a:cs typeface="+mn-lt"/>
              </a:rPr>
              <a:t>fsw</a:t>
            </a:r>
            <a:r>
              <a:rPr lang="en-US" sz="1400" dirty="0">
                <a:latin typeface="Courier New"/>
                <a:ea typeface="+mn-lt"/>
                <a:cs typeface="+mn-lt"/>
              </a:rPr>
              <a:t> f2, 0(t0)  #store it back at mem[t0]</a:t>
            </a:r>
            <a:endParaRPr lang="en-US" dirty="0">
              <a:latin typeface="Courier New"/>
              <a:cs typeface="Courier New"/>
            </a:endParaRPr>
          </a:p>
          <a:p>
            <a:pPr>
              <a:buNone/>
            </a:pPr>
            <a:r>
              <a:rPr lang="en-US" sz="1400" dirty="0">
                <a:latin typeface="Courier New"/>
                <a:ea typeface="+mn-lt"/>
                <a:cs typeface="+mn-lt"/>
              </a:rPr>
              <a:t> </a:t>
            </a:r>
            <a:r>
              <a:rPr lang="en-US" sz="1400" dirty="0" err="1">
                <a:latin typeface="Courier New"/>
                <a:ea typeface="+mn-lt"/>
                <a:cs typeface="+mn-lt"/>
              </a:rPr>
              <a:t>addi</a:t>
            </a:r>
            <a:r>
              <a:rPr lang="en-US" sz="1400" dirty="0">
                <a:latin typeface="Courier New"/>
                <a:ea typeface="+mn-lt"/>
                <a:cs typeface="+mn-lt"/>
              </a:rPr>
              <a:t> t0, t0, -4 #point t0 to next element</a:t>
            </a:r>
            <a:endParaRPr lang="en-US" dirty="0">
              <a:latin typeface="Courier New"/>
              <a:cs typeface="Courier New"/>
            </a:endParaRPr>
          </a:p>
          <a:p>
            <a:pPr marL="0" indent="0">
              <a:buNone/>
            </a:pPr>
            <a:r>
              <a:rPr lang="en-US" sz="1400" dirty="0">
                <a:latin typeface="Courier New"/>
                <a:ea typeface="+mn-lt"/>
                <a:cs typeface="+mn-lt"/>
              </a:rPr>
              <a:t> </a:t>
            </a:r>
            <a:r>
              <a:rPr lang="en-US" sz="1400" dirty="0" err="1">
                <a:latin typeface="Courier New"/>
                <a:ea typeface="+mn-lt"/>
                <a:cs typeface="+mn-lt"/>
              </a:rPr>
              <a:t>bnez</a:t>
            </a:r>
            <a:r>
              <a:rPr lang="en-US" sz="1400" dirty="0">
                <a:latin typeface="Courier New"/>
                <a:ea typeface="+mn-lt"/>
                <a:cs typeface="+mn-lt"/>
              </a:rPr>
              <a:t> t0, loop  # branch if t0 not zero</a:t>
            </a:r>
            <a:endParaRPr lang="en-US" dirty="0">
              <a:latin typeface="Courier New"/>
            </a:endParaRPr>
          </a:p>
        </p:txBody>
      </p:sp>
      <p:sp>
        <p:nvSpPr>
          <p:cNvPr id="4" name="TextBox 3">
            <a:extLst>
              <a:ext uri="{FF2B5EF4-FFF2-40B4-BE49-F238E27FC236}">
                <a16:creationId xmlns:a16="http://schemas.microsoft.com/office/drawing/2014/main" id="{E6F9A0A1-9584-E55B-37FF-7FBD98051B0E}"/>
              </a:ext>
            </a:extLst>
          </p:cNvPr>
          <p:cNvSpPr txBox="1"/>
          <p:nvPr/>
        </p:nvSpPr>
        <p:spPr>
          <a:xfrm>
            <a:off x="836533" y="3296725"/>
            <a:ext cx="1026221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err="1">
                <a:latin typeface="Courier New"/>
                <a:cs typeface="Courier New"/>
              </a:rPr>
              <a:t>flw</a:t>
            </a:r>
            <a:r>
              <a:rPr lang="en-US" dirty="0"/>
              <a:t>, </a:t>
            </a:r>
            <a:r>
              <a:rPr lang="en-US" dirty="0" err="1">
                <a:latin typeface="Courier New"/>
                <a:cs typeface="Courier New"/>
              </a:rPr>
              <a:t>fsw</a:t>
            </a:r>
            <a:r>
              <a:rPr lang="en-US" dirty="0"/>
              <a:t> will take 2 clock cycles.</a:t>
            </a:r>
            <a:endParaRPr lang="en-US"/>
          </a:p>
          <a:p>
            <a:pPr marL="285750" indent="-285750">
              <a:buFont typeface="Arial"/>
              <a:buChar char="•"/>
            </a:pPr>
            <a:r>
              <a:rPr lang="en-US" dirty="0" err="1">
                <a:latin typeface="Courier New"/>
                <a:cs typeface="Courier New"/>
              </a:rPr>
              <a:t>fmul</a:t>
            </a:r>
            <a:r>
              <a:rPr lang="en-US" dirty="0">
                <a:latin typeface="Aptos"/>
                <a:cs typeface="Courier New"/>
              </a:rPr>
              <a:t> will</a:t>
            </a:r>
            <a:r>
              <a:rPr lang="en-US" dirty="0"/>
              <a:t> take 4 clock cycles.</a:t>
            </a:r>
          </a:p>
          <a:p>
            <a:pPr marL="285750" indent="-285750">
              <a:buFont typeface="Arial"/>
              <a:buChar char="•"/>
            </a:pPr>
            <a:endParaRPr lang="en-US" dirty="0"/>
          </a:p>
          <a:p>
            <a:pPr marL="285750" indent="-285750">
              <a:buFont typeface="Arial"/>
              <a:buChar char="•"/>
            </a:pPr>
            <a:r>
              <a:rPr lang="en-US" dirty="0"/>
              <a:t>Integer instructions are pipelined differently, only FP instructions are shown.</a:t>
            </a:r>
          </a:p>
          <a:p>
            <a:pPr marL="285750" indent="-285750">
              <a:buFont typeface="Arial"/>
              <a:buChar char="•"/>
            </a:pPr>
            <a:r>
              <a:rPr lang="en-US" dirty="0"/>
              <a:t>The initial vector loads miss cache and have to wait 5 cycles. Once the vector is in cache, all loads and stores are cache hits.</a:t>
            </a:r>
          </a:p>
        </p:txBody>
      </p:sp>
    </p:spTree>
    <p:extLst>
      <p:ext uri="{BB962C8B-B14F-4D97-AF65-F5344CB8AC3E}">
        <p14:creationId xmlns:p14="http://schemas.microsoft.com/office/powerpoint/2010/main" val="1621495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7" name="Table 106">
            <a:extLst>
              <a:ext uri="{FF2B5EF4-FFF2-40B4-BE49-F238E27FC236}">
                <a16:creationId xmlns:a16="http://schemas.microsoft.com/office/drawing/2014/main" id="{8A99B81A-D2B6-1981-E268-BD8E23A05BDC}"/>
              </a:ext>
            </a:extLst>
          </p:cNvPr>
          <p:cNvGraphicFramePr>
            <a:graphicFrameLocks noGrp="1"/>
          </p:cNvGraphicFramePr>
          <p:nvPr/>
        </p:nvGraphicFramePr>
        <p:xfrm>
          <a:off x="5848120" y="2194193"/>
          <a:ext cx="3245697" cy="260684"/>
        </p:xfrm>
        <a:graphic>
          <a:graphicData uri="http://schemas.openxmlformats.org/drawingml/2006/table">
            <a:tbl>
              <a:tblPr firstRow="1" bandRow="1">
                <a:tableStyleId>{5940675A-B579-460E-94D1-54222C63F5DA}</a:tableStyleId>
              </a:tblPr>
              <a:tblGrid>
                <a:gridCol w="3245697">
                  <a:extLst>
                    <a:ext uri="{9D8B030D-6E8A-4147-A177-3AD203B41FA5}">
                      <a16:colId xmlns:a16="http://schemas.microsoft.com/office/drawing/2014/main" val="3107124859"/>
                    </a:ext>
                  </a:extLst>
                </a:gridCol>
              </a:tblGrid>
              <a:tr h="260684">
                <a:tc>
                  <a:txBody>
                    <a:bodyPr/>
                    <a:lstStyle/>
                    <a:p>
                      <a:pPr algn="ctr"/>
                      <a:r>
                        <a:rPr lang="en-US" sz="1100" dirty="0"/>
                        <a:t>Operation Bus</a:t>
                      </a:r>
                    </a:p>
                  </a:txBody>
                  <a:tcPr/>
                </a:tc>
                <a:extLst>
                  <a:ext uri="{0D108BD9-81ED-4DB2-BD59-A6C34878D82A}">
                    <a16:rowId xmlns:a16="http://schemas.microsoft.com/office/drawing/2014/main" val="1264365700"/>
                  </a:ext>
                </a:extLst>
              </a:tr>
            </a:tbl>
          </a:graphicData>
        </a:graphic>
      </p:graphicFrame>
      <p:graphicFrame>
        <p:nvGraphicFramePr>
          <p:cNvPr id="108" name="Table 107">
            <a:extLst>
              <a:ext uri="{FF2B5EF4-FFF2-40B4-BE49-F238E27FC236}">
                <a16:creationId xmlns:a16="http://schemas.microsoft.com/office/drawing/2014/main" id="{C7C94626-E768-68B0-C3C0-F0A5DFEAE580}"/>
              </a:ext>
            </a:extLst>
          </p:cNvPr>
          <p:cNvGraphicFramePr>
            <a:graphicFrameLocks noGrp="1"/>
          </p:cNvGraphicFramePr>
          <p:nvPr/>
        </p:nvGraphicFramePr>
        <p:xfrm>
          <a:off x="6472409" y="2533879"/>
          <a:ext cx="4087912" cy="259080"/>
        </p:xfrm>
        <a:graphic>
          <a:graphicData uri="http://schemas.openxmlformats.org/drawingml/2006/table">
            <a:tbl>
              <a:tblPr firstRow="1" bandRow="1">
                <a:tableStyleId>{5940675A-B579-460E-94D1-54222C63F5DA}</a:tableStyleId>
              </a:tblPr>
              <a:tblGrid>
                <a:gridCol w="4087912">
                  <a:extLst>
                    <a:ext uri="{9D8B030D-6E8A-4147-A177-3AD203B41FA5}">
                      <a16:colId xmlns:a16="http://schemas.microsoft.com/office/drawing/2014/main" val="1958482428"/>
                    </a:ext>
                  </a:extLst>
                </a:gridCol>
              </a:tblGrid>
              <a:tr h="200698">
                <a:tc>
                  <a:txBody>
                    <a:bodyPr/>
                    <a:lstStyle/>
                    <a:p>
                      <a:pPr algn="ctr"/>
                      <a:r>
                        <a:rPr lang="en-US" sz="1100" dirty="0"/>
                        <a:t>Operands Bus           </a:t>
                      </a:r>
                    </a:p>
                  </a:txBody>
                  <a:tcPr anchor="ctr"/>
                </a:tc>
                <a:extLst>
                  <a:ext uri="{0D108BD9-81ED-4DB2-BD59-A6C34878D82A}">
                    <a16:rowId xmlns:a16="http://schemas.microsoft.com/office/drawing/2014/main" val="3928487381"/>
                  </a:ext>
                </a:extLst>
              </a:tr>
            </a:tbl>
          </a:graphicData>
        </a:graphic>
      </p:graphicFrame>
      <p:sp>
        <p:nvSpPr>
          <p:cNvPr id="4" name="TextBox 3">
            <a:extLst>
              <a:ext uri="{FF2B5EF4-FFF2-40B4-BE49-F238E27FC236}">
                <a16:creationId xmlns:a16="http://schemas.microsoft.com/office/drawing/2014/main" id="{032A06AD-A3EC-C6FD-A3FE-AE0739EBE576}"/>
              </a:ext>
            </a:extLst>
          </p:cNvPr>
          <p:cNvSpPr txBox="1"/>
          <p:nvPr/>
        </p:nvSpPr>
        <p:spPr>
          <a:xfrm>
            <a:off x="397286" y="5584520"/>
            <a:ext cx="11391439"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Still in clock cycle 7, since the first load is complete, we remove it from the Load Buffer.</a:t>
            </a:r>
          </a:p>
        </p:txBody>
      </p:sp>
      <p:graphicFrame>
        <p:nvGraphicFramePr>
          <p:cNvPr id="6" name="Table 5">
            <a:extLst>
              <a:ext uri="{FF2B5EF4-FFF2-40B4-BE49-F238E27FC236}">
                <a16:creationId xmlns:a16="http://schemas.microsoft.com/office/drawing/2014/main" id="{CC729F56-EFE2-8812-01B1-3B641021CA8E}"/>
              </a:ext>
            </a:extLst>
          </p:cNvPr>
          <p:cNvGraphicFramePr>
            <a:graphicFrameLocks noGrp="1"/>
          </p:cNvGraphicFramePr>
          <p:nvPr/>
        </p:nvGraphicFramePr>
        <p:xfrm>
          <a:off x="5142307" y="474496"/>
          <a:ext cx="1912193" cy="1463040"/>
        </p:xfrm>
        <a:graphic>
          <a:graphicData uri="http://schemas.openxmlformats.org/drawingml/2006/table">
            <a:tbl>
              <a:tblPr firstRow="1" bandRow="1">
                <a:tableStyleId>{5940675A-B579-460E-94D1-54222C63F5DA}</a:tableStyleId>
              </a:tblPr>
              <a:tblGrid>
                <a:gridCol w="1912193">
                  <a:extLst>
                    <a:ext uri="{9D8B030D-6E8A-4147-A177-3AD203B41FA5}">
                      <a16:colId xmlns:a16="http://schemas.microsoft.com/office/drawing/2014/main" val="4214905165"/>
                    </a:ext>
                  </a:extLst>
                </a:gridCol>
              </a:tblGrid>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3837463807"/>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3958880234"/>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1321956166"/>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1294863501"/>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2602607408"/>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3959573496"/>
                  </a:ext>
                </a:extLst>
              </a:tr>
            </a:tbl>
          </a:graphicData>
        </a:graphic>
      </p:graphicFrame>
      <p:graphicFrame>
        <p:nvGraphicFramePr>
          <p:cNvPr id="8" name="Table 7">
            <a:extLst>
              <a:ext uri="{FF2B5EF4-FFF2-40B4-BE49-F238E27FC236}">
                <a16:creationId xmlns:a16="http://schemas.microsoft.com/office/drawing/2014/main" id="{E7D52DE1-8CA2-EADD-2883-8C6406631686}"/>
              </a:ext>
            </a:extLst>
          </p:cNvPr>
          <p:cNvGraphicFramePr>
            <a:graphicFrameLocks noGrp="1"/>
          </p:cNvGraphicFramePr>
          <p:nvPr/>
        </p:nvGraphicFramePr>
        <p:xfrm>
          <a:off x="1808602" y="2836843"/>
          <a:ext cx="1511271" cy="1297004"/>
        </p:xfrm>
        <a:graphic>
          <a:graphicData uri="http://schemas.openxmlformats.org/drawingml/2006/table">
            <a:tbl>
              <a:tblPr firstRow="1" bandRow="1">
                <a:tableStyleId>{5940675A-B579-460E-94D1-54222C63F5DA}</a:tableStyleId>
              </a:tblPr>
              <a:tblGrid>
                <a:gridCol w="822157">
                  <a:extLst>
                    <a:ext uri="{9D8B030D-6E8A-4147-A177-3AD203B41FA5}">
                      <a16:colId xmlns:a16="http://schemas.microsoft.com/office/drawing/2014/main" val="1745361543"/>
                    </a:ext>
                  </a:extLst>
                </a:gridCol>
                <a:gridCol w="689114">
                  <a:extLst>
                    <a:ext uri="{9D8B030D-6E8A-4147-A177-3AD203B41FA5}">
                      <a16:colId xmlns:a16="http://schemas.microsoft.com/office/drawing/2014/main" val="111818996"/>
                    </a:ext>
                  </a:extLst>
                </a:gridCol>
              </a:tblGrid>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698010634"/>
                  </a:ext>
                </a:extLst>
              </a:tr>
              <a:tr h="260684">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37794825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549119839"/>
                  </a:ext>
                </a:extLst>
              </a:tr>
              <a:tr h="151771">
                <a:tc>
                  <a:txBody>
                    <a:bodyPr/>
                    <a:lstStyle/>
                    <a:p>
                      <a:pPr algn="ctr"/>
                      <a:r>
                        <a:rPr lang="en-US" sz="1100" b="0" dirty="0"/>
                        <a:t>FMUL2 F2</a:t>
                      </a:r>
                      <a:endParaRPr lang="en-US" sz="1100" b="0" dirty="0" err="1"/>
                    </a:p>
                  </a:txBody>
                  <a:tcPr/>
                </a:tc>
                <a:tc>
                  <a:txBody>
                    <a:bodyPr/>
                    <a:lstStyle/>
                    <a:p>
                      <a:pPr algn="ctr"/>
                      <a:r>
                        <a:rPr lang="en-US" sz="1100" b="0" dirty="0"/>
                        <a:t>4</a:t>
                      </a:r>
                    </a:p>
                  </a:txBody>
                  <a:tcPr/>
                </a:tc>
                <a:extLst>
                  <a:ext uri="{0D108BD9-81ED-4DB2-BD59-A6C34878D82A}">
                    <a16:rowId xmlns:a16="http://schemas.microsoft.com/office/drawing/2014/main" val="1989902640"/>
                  </a:ext>
                </a:extLst>
              </a:tr>
              <a:tr h="151771">
                <a:tc>
                  <a:txBody>
                    <a:bodyPr/>
                    <a:lstStyle/>
                    <a:p>
                      <a:pPr lvl="0">
                        <a:buNone/>
                      </a:pPr>
                      <a:r>
                        <a:rPr lang="en-US" sz="1100" b="0" i="0" u="none" strike="noStrike" noProof="0" dirty="0">
                          <a:solidFill>
                            <a:srgbClr val="000000"/>
                          </a:solidFill>
                          <a:latin typeface="Aptos"/>
                        </a:rPr>
                        <a:t>FMUL F2</a:t>
                      </a:r>
                      <a:endParaRPr lang="en-US" dirty="0"/>
                    </a:p>
                  </a:txBody>
                  <a:tcPr/>
                </a:tc>
                <a:tc>
                  <a:txBody>
                    <a:bodyPr/>
                    <a:lstStyle/>
                    <a:p>
                      <a:pPr algn="ctr"/>
                      <a:r>
                        <a:rPr lang="en-US" sz="1100" b="0" dirty="0"/>
                        <a:t>8</a:t>
                      </a:r>
                    </a:p>
                  </a:txBody>
                  <a:tcPr/>
                </a:tc>
                <a:extLst>
                  <a:ext uri="{0D108BD9-81ED-4DB2-BD59-A6C34878D82A}">
                    <a16:rowId xmlns:a16="http://schemas.microsoft.com/office/drawing/2014/main" val="834683615"/>
                  </a:ext>
                </a:extLst>
              </a:tr>
            </a:tbl>
          </a:graphicData>
        </a:graphic>
      </p:graphicFrame>
      <p:graphicFrame>
        <p:nvGraphicFramePr>
          <p:cNvPr id="9" name="Table 8">
            <a:extLst>
              <a:ext uri="{FF2B5EF4-FFF2-40B4-BE49-F238E27FC236}">
                <a16:creationId xmlns:a16="http://schemas.microsoft.com/office/drawing/2014/main" id="{DDAA357D-ADC7-536C-F5D5-6765A9443157}"/>
              </a:ext>
            </a:extLst>
          </p:cNvPr>
          <p:cNvGraphicFramePr>
            <a:graphicFrameLocks noGrp="1"/>
          </p:cNvGraphicFramePr>
          <p:nvPr>
            <p:extLst>
              <p:ext uri="{D42A27DB-BD31-4B8C-83A1-F6EECF244321}">
                <p14:modId xmlns:p14="http://schemas.microsoft.com/office/powerpoint/2010/main" val="928725244"/>
              </p:ext>
            </p:extLst>
          </p:nvPr>
        </p:nvGraphicFramePr>
        <p:xfrm>
          <a:off x="3847825" y="2833942"/>
          <a:ext cx="458371" cy="1295400"/>
        </p:xfrm>
        <a:graphic>
          <a:graphicData uri="http://schemas.openxmlformats.org/drawingml/2006/table">
            <a:tbl>
              <a:tblPr firstRow="1" bandRow="1">
                <a:tableStyleId>{5940675A-B579-460E-94D1-54222C63F5DA}</a:tableStyleId>
              </a:tblPr>
              <a:tblGrid>
                <a:gridCol w="458371">
                  <a:extLst>
                    <a:ext uri="{9D8B030D-6E8A-4147-A177-3AD203B41FA5}">
                      <a16:colId xmlns:a16="http://schemas.microsoft.com/office/drawing/2014/main" val="1142258662"/>
                    </a:ext>
                  </a:extLst>
                </a:gridCol>
              </a:tblGrid>
              <a:tr h="124309">
                <a:tc>
                  <a:txBody>
                    <a:bodyPr/>
                    <a:lstStyle/>
                    <a:p>
                      <a:endParaRPr lang="en-US" sz="1100" b="0" dirty="0"/>
                    </a:p>
                  </a:txBody>
                  <a:tcPr/>
                </a:tc>
                <a:extLst>
                  <a:ext uri="{0D108BD9-81ED-4DB2-BD59-A6C34878D82A}">
                    <a16:rowId xmlns:a16="http://schemas.microsoft.com/office/drawing/2014/main" val="3875140244"/>
                  </a:ext>
                </a:extLst>
              </a:tr>
              <a:tr h="124309">
                <a:tc>
                  <a:txBody>
                    <a:bodyPr/>
                    <a:lstStyle/>
                    <a:p>
                      <a:endParaRPr lang="en-US" sz="1100" b="0" dirty="0"/>
                    </a:p>
                  </a:txBody>
                  <a:tcPr/>
                </a:tc>
                <a:extLst>
                  <a:ext uri="{0D108BD9-81ED-4DB2-BD59-A6C34878D82A}">
                    <a16:rowId xmlns:a16="http://schemas.microsoft.com/office/drawing/2014/main" val="2345669140"/>
                  </a:ext>
                </a:extLst>
              </a:tr>
              <a:tr h="124309">
                <a:tc>
                  <a:txBody>
                    <a:bodyPr/>
                    <a:lstStyle/>
                    <a:p>
                      <a:endParaRPr lang="en-US" sz="1100" b="0" dirty="0"/>
                    </a:p>
                  </a:txBody>
                  <a:tcPr/>
                </a:tc>
                <a:extLst>
                  <a:ext uri="{0D108BD9-81ED-4DB2-BD59-A6C34878D82A}">
                    <a16:rowId xmlns:a16="http://schemas.microsoft.com/office/drawing/2014/main" val="2516193733"/>
                  </a:ext>
                </a:extLst>
              </a:tr>
              <a:tr h="124309">
                <a:tc>
                  <a:txBody>
                    <a:bodyPr/>
                    <a:lstStyle/>
                    <a:p>
                      <a:pPr algn="ctr"/>
                      <a:r>
                        <a:rPr lang="en-US" sz="1100" b="0" dirty="0"/>
                        <a:t>4</a:t>
                      </a:r>
                    </a:p>
                  </a:txBody>
                  <a:tcPr/>
                </a:tc>
                <a:extLst>
                  <a:ext uri="{0D108BD9-81ED-4DB2-BD59-A6C34878D82A}">
                    <a16:rowId xmlns:a16="http://schemas.microsoft.com/office/drawing/2014/main" val="1743698386"/>
                  </a:ext>
                </a:extLst>
              </a:tr>
              <a:tr h="124309">
                <a:tc>
                  <a:txBody>
                    <a:bodyPr/>
                    <a:lstStyle/>
                    <a:p>
                      <a:pPr algn="ctr"/>
                      <a:endParaRPr lang="en-US" sz="1100" b="0" dirty="0"/>
                    </a:p>
                  </a:txBody>
                  <a:tcPr/>
                </a:tc>
                <a:extLst>
                  <a:ext uri="{0D108BD9-81ED-4DB2-BD59-A6C34878D82A}">
                    <a16:rowId xmlns:a16="http://schemas.microsoft.com/office/drawing/2014/main" val="833418790"/>
                  </a:ext>
                </a:extLst>
              </a:tr>
            </a:tbl>
          </a:graphicData>
        </a:graphic>
      </p:graphicFrame>
      <p:graphicFrame>
        <p:nvGraphicFramePr>
          <p:cNvPr id="10" name="Table 9">
            <a:extLst>
              <a:ext uri="{FF2B5EF4-FFF2-40B4-BE49-F238E27FC236}">
                <a16:creationId xmlns:a16="http://schemas.microsoft.com/office/drawing/2014/main" id="{F351D56D-D400-11A9-3A79-A76F275FC9E8}"/>
              </a:ext>
            </a:extLst>
          </p:cNvPr>
          <p:cNvGraphicFramePr>
            <a:graphicFrameLocks noGrp="1"/>
          </p:cNvGraphicFramePr>
          <p:nvPr/>
        </p:nvGraphicFramePr>
        <p:xfrm>
          <a:off x="5481993" y="3348063"/>
          <a:ext cx="2162727" cy="777240"/>
        </p:xfrm>
        <a:graphic>
          <a:graphicData uri="http://schemas.openxmlformats.org/drawingml/2006/table">
            <a:tbl>
              <a:tblPr firstRow="1" bandRow="1">
                <a:tableStyleId>{5940675A-B579-460E-94D1-54222C63F5DA}</a:tableStyleId>
              </a:tblPr>
              <a:tblGrid>
                <a:gridCol w="720909">
                  <a:extLst>
                    <a:ext uri="{9D8B030D-6E8A-4147-A177-3AD203B41FA5}">
                      <a16:colId xmlns:a16="http://schemas.microsoft.com/office/drawing/2014/main" val="448276559"/>
                    </a:ext>
                  </a:extLst>
                </a:gridCol>
                <a:gridCol w="720909">
                  <a:extLst>
                    <a:ext uri="{9D8B030D-6E8A-4147-A177-3AD203B41FA5}">
                      <a16:colId xmlns:a16="http://schemas.microsoft.com/office/drawing/2014/main" val="1507268759"/>
                    </a:ext>
                  </a:extLst>
                </a:gridCol>
                <a:gridCol w="720909">
                  <a:extLst>
                    <a:ext uri="{9D8B030D-6E8A-4147-A177-3AD203B41FA5}">
                      <a16:colId xmlns:a16="http://schemas.microsoft.com/office/drawing/2014/main" val="3602963303"/>
                    </a:ext>
                  </a:extLst>
                </a:gridCol>
              </a:tblGrid>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373234770"/>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2582958588"/>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276576882"/>
                  </a:ext>
                </a:extLst>
              </a:tr>
            </a:tbl>
          </a:graphicData>
        </a:graphic>
      </p:graphicFrame>
      <p:graphicFrame>
        <p:nvGraphicFramePr>
          <p:cNvPr id="11" name="Table 10">
            <a:extLst>
              <a:ext uri="{FF2B5EF4-FFF2-40B4-BE49-F238E27FC236}">
                <a16:creationId xmlns:a16="http://schemas.microsoft.com/office/drawing/2014/main" id="{9242D8D2-0F55-F557-2CC0-37811A2CF5CB}"/>
              </a:ext>
            </a:extLst>
          </p:cNvPr>
          <p:cNvGraphicFramePr>
            <a:graphicFrameLocks noGrp="1"/>
          </p:cNvGraphicFramePr>
          <p:nvPr/>
        </p:nvGraphicFramePr>
        <p:xfrm>
          <a:off x="8657422" y="3617204"/>
          <a:ext cx="2349918" cy="518160"/>
        </p:xfrm>
        <a:graphic>
          <a:graphicData uri="http://schemas.openxmlformats.org/drawingml/2006/table">
            <a:tbl>
              <a:tblPr firstRow="1" bandRow="1">
                <a:tableStyleId>{5940675A-B579-460E-94D1-54222C63F5DA}</a:tableStyleId>
              </a:tblPr>
              <a:tblGrid>
                <a:gridCol w="783306">
                  <a:extLst>
                    <a:ext uri="{9D8B030D-6E8A-4147-A177-3AD203B41FA5}">
                      <a16:colId xmlns:a16="http://schemas.microsoft.com/office/drawing/2014/main" val="3712067003"/>
                    </a:ext>
                  </a:extLst>
                </a:gridCol>
                <a:gridCol w="783306">
                  <a:extLst>
                    <a:ext uri="{9D8B030D-6E8A-4147-A177-3AD203B41FA5}">
                      <a16:colId xmlns:a16="http://schemas.microsoft.com/office/drawing/2014/main" val="2507670143"/>
                    </a:ext>
                  </a:extLst>
                </a:gridCol>
                <a:gridCol w="783306">
                  <a:extLst>
                    <a:ext uri="{9D8B030D-6E8A-4147-A177-3AD203B41FA5}">
                      <a16:colId xmlns:a16="http://schemas.microsoft.com/office/drawing/2014/main" val="2584014067"/>
                    </a:ext>
                  </a:extLst>
                </a:gridCol>
              </a:tblGrid>
              <a:tr h="0">
                <a:tc>
                  <a:txBody>
                    <a:bodyPr/>
                    <a:lstStyle/>
                    <a:p>
                      <a:pPr algn="ctr"/>
                      <a:r>
                        <a:rPr lang="en-US" sz="1100" dirty="0"/>
                        <a:t>FMUL.S</a:t>
                      </a:r>
                    </a:p>
                  </a:txBody>
                  <a:tcPr/>
                </a:tc>
                <a:tc>
                  <a:txBody>
                    <a:bodyPr/>
                    <a:lstStyle/>
                    <a:p>
                      <a:pPr algn="ctr"/>
                      <a:r>
                        <a:rPr lang="en-US" sz="1100" dirty="0"/>
                        <a:t>3</a:t>
                      </a:r>
                    </a:p>
                  </a:txBody>
                  <a:tcPr/>
                </a:tc>
                <a:tc>
                  <a:txBody>
                    <a:bodyPr/>
                    <a:lstStyle/>
                    <a:p>
                      <a:pPr algn="ctr"/>
                      <a:r>
                        <a:rPr lang="en-US" sz="1100" dirty="0"/>
                        <a:t>10</a:t>
                      </a:r>
                    </a:p>
                  </a:txBody>
                  <a:tcPr/>
                </a:tc>
                <a:extLst>
                  <a:ext uri="{0D108BD9-81ED-4DB2-BD59-A6C34878D82A}">
                    <a16:rowId xmlns:a16="http://schemas.microsoft.com/office/drawing/2014/main" val="3142664889"/>
                  </a:ext>
                </a:extLst>
              </a:tr>
              <a:tr h="0">
                <a:tc>
                  <a:txBody>
                    <a:bodyPr/>
                    <a:lstStyle/>
                    <a:p>
                      <a:pPr algn="ctr"/>
                      <a:r>
                        <a:rPr lang="en-US" sz="1100" dirty="0"/>
                        <a:t>FMUL.S</a:t>
                      </a:r>
                    </a:p>
                  </a:txBody>
                  <a:tcPr/>
                </a:tc>
                <a:tc>
                  <a:txBody>
                    <a:bodyPr/>
                    <a:lstStyle/>
                    <a:p>
                      <a:pPr algn="ctr"/>
                      <a:r>
                        <a:rPr lang="en-US" sz="1100" dirty="0"/>
                        <a:t>FLW2 F1</a:t>
                      </a:r>
                    </a:p>
                  </a:txBody>
                  <a:tcPr/>
                </a:tc>
                <a:tc>
                  <a:txBody>
                    <a:bodyPr/>
                    <a:lstStyle/>
                    <a:p>
                      <a:pPr algn="ctr"/>
                      <a:r>
                        <a:rPr lang="en-US" sz="1100" dirty="0"/>
                        <a:t>10</a:t>
                      </a:r>
                    </a:p>
                  </a:txBody>
                  <a:tcPr/>
                </a:tc>
                <a:extLst>
                  <a:ext uri="{0D108BD9-81ED-4DB2-BD59-A6C34878D82A}">
                    <a16:rowId xmlns:a16="http://schemas.microsoft.com/office/drawing/2014/main" val="1917240934"/>
                  </a:ext>
                </a:extLst>
              </a:tr>
            </a:tbl>
          </a:graphicData>
        </a:graphic>
      </p:graphicFrame>
      <p:sp>
        <p:nvSpPr>
          <p:cNvPr id="12" name="TextBox 11">
            <a:extLst>
              <a:ext uri="{FF2B5EF4-FFF2-40B4-BE49-F238E27FC236}">
                <a16:creationId xmlns:a16="http://schemas.microsoft.com/office/drawing/2014/main" id="{D911706E-6D2C-EF51-33DF-4FB2A1FBC170}"/>
              </a:ext>
            </a:extLst>
          </p:cNvPr>
          <p:cNvSpPr txBox="1"/>
          <p:nvPr/>
        </p:nvSpPr>
        <p:spPr>
          <a:xfrm>
            <a:off x="3592198" y="561352"/>
            <a:ext cx="1246742"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Instruction Unit</a:t>
            </a:r>
          </a:p>
        </p:txBody>
      </p:sp>
      <p:sp>
        <p:nvSpPr>
          <p:cNvPr id="15" name="TextBox 14">
            <a:extLst>
              <a:ext uri="{FF2B5EF4-FFF2-40B4-BE49-F238E27FC236}">
                <a16:creationId xmlns:a16="http://schemas.microsoft.com/office/drawing/2014/main" id="{D174296F-730A-B583-F968-AE33A9FB8F57}"/>
              </a:ext>
            </a:extLst>
          </p:cNvPr>
          <p:cNvSpPr txBox="1"/>
          <p:nvPr/>
        </p:nvSpPr>
        <p:spPr>
          <a:xfrm>
            <a:off x="2793474"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Memory Unit</a:t>
            </a:r>
          </a:p>
        </p:txBody>
      </p:sp>
      <p:sp>
        <p:nvSpPr>
          <p:cNvPr id="16" name="Arrow: Right 15">
            <a:extLst>
              <a:ext uri="{FF2B5EF4-FFF2-40B4-BE49-F238E27FC236}">
                <a16:creationId xmlns:a16="http://schemas.microsoft.com/office/drawing/2014/main" id="{BF7377CE-705F-13B3-B849-BBE58D6D6C52}"/>
              </a:ext>
            </a:extLst>
          </p:cNvPr>
          <p:cNvSpPr/>
          <p:nvPr/>
        </p:nvSpPr>
        <p:spPr>
          <a:xfrm>
            <a:off x="4902263" y="594451"/>
            <a:ext cx="181923" cy="203788"/>
          </a:xfrm>
          <a:prstGeom prst="righ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4AAB5EF6-0805-82F0-922F-DA920C510456}"/>
              </a:ext>
            </a:extLst>
          </p:cNvPr>
          <p:cNvSpPr/>
          <p:nvPr/>
        </p:nvSpPr>
        <p:spPr>
          <a:xfrm>
            <a:off x="2474567" y="2541851"/>
            <a:ext cx="326519" cy="274697"/>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682D80A-99E6-AB37-3B98-573B076AD2C6}"/>
              </a:ext>
            </a:extLst>
          </p:cNvPr>
          <p:cNvSpPr txBox="1"/>
          <p:nvPr/>
        </p:nvSpPr>
        <p:spPr>
          <a:xfrm>
            <a:off x="2187546" y="2223061"/>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Address Unit</a:t>
            </a:r>
          </a:p>
        </p:txBody>
      </p:sp>
      <p:sp>
        <p:nvSpPr>
          <p:cNvPr id="21" name="Arrow: Down 20">
            <a:extLst>
              <a:ext uri="{FF2B5EF4-FFF2-40B4-BE49-F238E27FC236}">
                <a16:creationId xmlns:a16="http://schemas.microsoft.com/office/drawing/2014/main" id="{5ADE566B-08DC-5903-5A74-8CE1A9BB24C0}"/>
              </a:ext>
            </a:extLst>
          </p:cNvPr>
          <p:cNvSpPr/>
          <p:nvPr/>
        </p:nvSpPr>
        <p:spPr>
          <a:xfrm>
            <a:off x="3047999" y="417094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Bent 21">
            <a:extLst>
              <a:ext uri="{FF2B5EF4-FFF2-40B4-BE49-F238E27FC236}">
                <a16:creationId xmlns:a16="http://schemas.microsoft.com/office/drawing/2014/main" id="{46067320-68DF-215A-389F-CE98072BB49A}"/>
              </a:ext>
            </a:extLst>
          </p:cNvPr>
          <p:cNvSpPr/>
          <p:nvPr/>
        </p:nvSpPr>
        <p:spPr>
          <a:xfrm rot="10800000">
            <a:off x="3937200" y="4177711"/>
            <a:ext cx="274090" cy="435238"/>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Arrow: Bent 22">
            <a:extLst>
              <a:ext uri="{FF2B5EF4-FFF2-40B4-BE49-F238E27FC236}">
                <a16:creationId xmlns:a16="http://schemas.microsoft.com/office/drawing/2014/main" id="{4953DFF4-99A7-BAB6-2A2A-278FE5AE934B}"/>
              </a:ext>
            </a:extLst>
          </p:cNvPr>
          <p:cNvSpPr/>
          <p:nvPr/>
        </p:nvSpPr>
        <p:spPr>
          <a:xfrm rot="5400000">
            <a:off x="3515488" y="2114104"/>
            <a:ext cx="465924" cy="882796"/>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Bent 24">
            <a:extLst>
              <a:ext uri="{FF2B5EF4-FFF2-40B4-BE49-F238E27FC236}">
                <a16:creationId xmlns:a16="http://schemas.microsoft.com/office/drawing/2014/main" id="{DDE7C6B2-EFE8-3E0E-6215-22D2177578CE}"/>
              </a:ext>
            </a:extLst>
          </p:cNvPr>
          <p:cNvSpPr/>
          <p:nvPr/>
        </p:nvSpPr>
        <p:spPr>
          <a:xfrm rot="5400000" flipV="1">
            <a:off x="3712033" y="823608"/>
            <a:ext cx="303810" cy="2465383"/>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F2DED50B-1403-4959-37C8-DE7B1155DD58}"/>
              </a:ext>
            </a:extLst>
          </p:cNvPr>
          <p:cNvSpPr txBox="1"/>
          <p:nvPr/>
        </p:nvSpPr>
        <p:spPr>
          <a:xfrm>
            <a:off x="1213184" y="2836359"/>
            <a:ext cx="59491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Store </a:t>
            </a:r>
            <a:endParaRPr lang="en-US"/>
          </a:p>
          <a:p>
            <a:r>
              <a:rPr lang="en-US" sz="1100" dirty="0"/>
              <a:t>Buffer</a:t>
            </a:r>
            <a:endParaRPr lang="en-US" dirty="0"/>
          </a:p>
        </p:txBody>
      </p:sp>
      <p:sp>
        <p:nvSpPr>
          <p:cNvPr id="27" name="TextBox 26">
            <a:extLst>
              <a:ext uri="{FF2B5EF4-FFF2-40B4-BE49-F238E27FC236}">
                <a16:creationId xmlns:a16="http://schemas.microsoft.com/office/drawing/2014/main" id="{4F799F20-08B8-CA70-5D7B-5848E7BDBD02}"/>
              </a:ext>
            </a:extLst>
          </p:cNvPr>
          <p:cNvSpPr txBox="1"/>
          <p:nvPr/>
        </p:nvSpPr>
        <p:spPr>
          <a:xfrm>
            <a:off x="4309745" y="2813528"/>
            <a:ext cx="59722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Load</a:t>
            </a:r>
          </a:p>
          <a:p>
            <a:r>
              <a:rPr lang="en-US" sz="1100" dirty="0"/>
              <a:t>Buffer</a:t>
            </a:r>
          </a:p>
        </p:txBody>
      </p:sp>
      <p:sp>
        <p:nvSpPr>
          <p:cNvPr id="28" name="TextBox 27">
            <a:extLst>
              <a:ext uri="{FF2B5EF4-FFF2-40B4-BE49-F238E27FC236}">
                <a16:creationId xmlns:a16="http://schemas.microsoft.com/office/drawing/2014/main" id="{70AA568D-B72D-2C09-E02F-2B7694F66B37}"/>
              </a:ext>
            </a:extLst>
          </p:cNvPr>
          <p:cNvSpPr txBox="1"/>
          <p:nvPr/>
        </p:nvSpPr>
        <p:spPr>
          <a:xfrm>
            <a:off x="7708787" y="3655497"/>
            <a:ext cx="90705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Reservation</a:t>
            </a:r>
          </a:p>
          <a:p>
            <a:r>
              <a:rPr lang="en-US" sz="1100" dirty="0"/>
              <a:t>Stations</a:t>
            </a:r>
          </a:p>
        </p:txBody>
      </p:sp>
      <p:graphicFrame>
        <p:nvGraphicFramePr>
          <p:cNvPr id="30" name="Table 29">
            <a:extLst>
              <a:ext uri="{FF2B5EF4-FFF2-40B4-BE49-F238E27FC236}">
                <a16:creationId xmlns:a16="http://schemas.microsoft.com/office/drawing/2014/main" id="{AD4BC524-EB16-74CF-93BC-4F758136A8F1}"/>
              </a:ext>
            </a:extLst>
          </p:cNvPr>
          <p:cNvGraphicFramePr>
            <a:graphicFrameLocks noGrp="1"/>
          </p:cNvGraphicFramePr>
          <p:nvPr/>
        </p:nvGraphicFramePr>
        <p:xfrm>
          <a:off x="9107277" y="495759"/>
          <a:ext cx="1471166" cy="1554480"/>
        </p:xfrm>
        <a:graphic>
          <a:graphicData uri="http://schemas.openxmlformats.org/drawingml/2006/table">
            <a:tbl>
              <a:tblPr firstRow="1" bandRow="1">
                <a:tableStyleId>{5940675A-B579-460E-94D1-54222C63F5DA}</a:tableStyleId>
              </a:tblPr>
              <a:tblGrid>
                <a:gridCol w="366368">
                  <a:extLst>
                    <a:ext uri="{9D8B030D-6E8A-4147-A177-3AD203B41FA5}">
                      <a16:colId xmlns:a16="http://schemas.microsoft.com/office/drawing/2014/main" val="2580727533"/>
                    </a:ext>
                  </a:extLst>
                </a:gridCol>
                <a:gridCol w="1104798">
                  <a:extLst>
                    <a:ext uri="{9D8B030D-6E8A-4147-A177-3AD203B41FA5}">
                      <a16:colId xmlns:a16="http://schemas.microsoft.com/office/drawing/2014/main" val="1318855252"/>
                    </a:ext>
                  </a:extLst>
                </a:gridCol>
              </a:tblGrid>
              <a:tr h="125218">
                <a:tc>
                  <a:txBody>
                    <a:bodyPr/>
                    <a:lstStyle/>
                    <a:p>
                      <a:r>
                        <a:rPr lang="en-US" sz="1100" dirty="0"/>
                        <a:t>F0</a:t>
                      </a:r>
                    </a:p>
                  </a:txBody>
                  <a:tcPr/>
                </a:tc>
                <a:tc>
                  <a:txBody>
                    <a:bodyPr/>
                    <a:lstStyle/>
                    <a:p>
                      <a:pPr algn="ctr"/>
                      <a:r>
                        <a:rPr lang="en-US" sz="1100" dirty="0"/>
                        <a:t>10.0</a:t>
                      </a:r>
                    </a:p>
                  </a:txBody>
                  <a:tcPr/>
                </a:tc>
                <a:extLst>
                  <a:ext uri="{0D108BD9-81ED-4DB2-BD59-A6C34878D82A}">
                    <a16:rowId xmlns:a16="http://schemas.microsoft.com/office/drawing/2014/main" val="2320382027"/>
                  </a:ext>
                </a:extLst>
              </a:tr>
              <a:tr h="125218">
                <a:tc>
                  <a:txBody>
                    <a:bodyPr/>
                    <a:lstStyle/>
                    <a:p>
                      <a:r>
                        <a:rPr lang="en-US" sz="1100" dirty="0"/>
                        <a:t>F1</a:t>
                      </a:r>
                    </a:p>
                  </a:txBody>
                  <a:tcPr/>
                </a:tc>
                <a:tc>
                  <a:txBody>
                    <a:bodyPr/>
                    <a:lstStyle/>
                    <a:p>
                      <a:endParaRPr lang="en-US" sz="1100" dirty="0"/>
                    </a:p>
                  </a:txBody>
                  <a:tcPr/>
                </a:tc>
                <a:extLst>
                  <a:ext uri="{0D108BD9-81ED-4DB2-BD59-A6C34878D82A}">
                    <a16:rowId xmlns:a16="http://schemas.microsoft.com/office/drawing/2014/main" val="1922051831"/>
                  </a:ext>
                </a:extLst>
              </a:tr>
              <a:tr h="125218">
                <a:tc>
                  <a:txBody>
                    <a:bodyPr/>
                    <a:lstStyle/>
                    <a:p>
                      <a:r>
                        <a:rPr lang="en-US" sz="1100" dirty="0"/>
                        <a:t>F2</a:t>
                      </a:r>
                    </a:p>
                  </a:txBody>
                  <a:tcPr/>
                </a:tc>
                <a:tc>
                  <a:txBody>
                    <a:bodyPr/>
                    <a:lstStyle/>
                    <a:p>
                      <a:endParaRPr lang="en-US" sz="1100" dirty="0"/>
                    </a:p>
                  </a:txBody>
                  <a:tcPr/>
                </a:tc>
                <a:extLst>
                  <a:ext uri="{0D108BD9-81ED-4DB2-BD59-A6C34878D82A}">
                    <a16:rowId xmlns:a16="http://schemas.microsoft.com/office/drawing/2014/main" val="1723558542"/>
                  </a:ext>
                </a:extLst>
              </a:tr>
              <a:tr h="125218">
                <a:tc>
                  <a:txBody>
                    <a:bodyPr/>
                    <a:lstStyle/>
                    <a:p>
                      <a:r>
                        <a:rPr lang="en-US" sz="1100" dirty="0"/>
                        <a:t>F3</a:t>
                      </a:r>
                    </a:p>
                  </a:txBody>
                  <a:tcPr/>
                </a:tc>
                <a:tc>
                  <a:txBody>
                    <a:bodyPr/>
                    <a:lstStyle/>
                    <a:p>
                      <a:endParaRPr lang="en-US" sz="1100" dirty="0"/>
                    </a:p>
                  </a:txBody>
                  <a:tcPr/>
                </a:tc>
                <a:extLst>
                  <a:ext uri="{0D108BD9-81ED-4DB2-BD59-A6C34878D82A}">
                    <a16:rowId xmlns:a16="http://schemas.microsoft.com/office/drawing/2014/main" val="26334914"/>
                  </a:ext>
                </a:extLst>
              </a:tr>
              <a:tr h="125218">
                <a:tc>
                  <a:txBody>
                    <a:bodyPr/>
                    <a:lstStyle/>
                    <a:p>
                      <a:r>
                        <a:rPr lang="en-US" sz="1100" dirty="0"/>
                        <a:t>F4</a:t>
                      </a:r>
                    </a:p>
                  </a:txBody>
                  <a:tcPr/>
                </a:tc>
                <a:tc>
                  <a:txBody>
                    <a:bodyPr/>
                    <a:lstStyle/>
                    <a:p>
                      <a:pPr algn="ctr"/>
                      <a:endParaRPr lang="en-US" sz="1100" dirty="0"/>
                    </a:p>
                  </a:txBody>
                  <a:tcPr/>
                </a:tc>
                <a:extLst>
                  <a:ext uri="{0D108BD9-81ED-4DB2-BD59-A6C34878D82A}">
                    <a16:rowId xmlns:a16="http://schemas.microsoft.com/office/drawing/2014/main" val="444122730"/>
                  </a:ext>
                </a:extLst>
              </a:tr>
              <a:tr h="125218">
                <a:tc>
                  <a:txBody>
                    <a:bodyPr/>
                    <a:lstStyle/>
                    <a:p>
                      <a:r>
                        <a:rPr lang="en-US" sz="1100" dirty="0"/>
                        <a:t>F5</a:t>
                      </a:r>
                    </a:p>
                  </a:txBody>
                  <a:tcPr/>
                </a:tc>
                <a:tc>
                  <a:txBody>
                    <a:bodyPr/>
                    <a:lstStyle/>
                    <a:p>
                      <a:endParaRPr lang="en-US" sz="1100" dirty="0"/>
                    </a:p>
                  </a:txBody>
                  <a:tcPr/>
                </a:tc>
                <a:extLst>
                  <a:ext uri="{0D108BD9-81ED-4DB2-BD59-A6C34878D82A}">
                    <a16:rowId xmlns:a16="http://schemas.microsoft.com/office/drawing/2014/main" val="1366200069"/>
                  </a:ext>
                </a:extLst>
              </a:tr>
            </a:tbl>
          </a:graphicData>
        </a:graphic>
      </p:graphicFrame>
      <p:sp>
        <p:nvSpPr>
          <p:cNvPr id="31" name="TextBox 30">
            <a:extLst>
              <a:ext uri="{FF2B5EF4-FFF2-40B4-BE49-F238E27FC236}">
                <a16:creationId xmlns:a16="http://schemas.microsoft.com/office/drawing/2014/main" id="{DA997DD3-78E3-9781-4A14-B03C455F02EA}"/>
              </a:ext>
            </a:extLst>
          </p:cNvPr>
          <p:cNvSpPr txBox="1"/>
          <p:nvPr/>
        </p:nvSpPr>
        <p:spPr>
          <a:xfrm>
            <a:off x="5384011" y="238457"/>
            <a:ext cx="142117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Instruction Queue</a:t>
            </a:r>
          </a:p>
        </p:txBody>
      </p:sp>
      <p:sp>
        <p:nvSpPr>
          <p:cNvPr id="32" name="TextBox 31">
            <a:extLst>
              <a:ext uri="{FF2B5EF4-FFF2-40B4-BE49-F238E27FC236}">
                <a16:creationId xmlns:a16="http://schemas.microsoft.com/office/drawing/2014/main" id="{06297904-AFAB-C6E9-9D00-F550A9A7B1E4}"/>
              </a:ext>
            </a:extLst>
          </p:cNvPr>
          <p:cNvSpPr txBox="1"/>
          <p:nvPr/>
        </p:nvSpPr>
        <p:spPr>
          <a:xfrm>
            <a:off x="9286905" y="234349"/>
            <a:ext cx="93459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FP Registers</a:t>
            </a:r>
          </a:p>
        </p:txBody>
      </p:sp>
      <p:sp>
        <p:nvSpPr>
          <p:cNvPr id="33" name="TextBox 32">
            <a:extLst>
              <a:ext uri="{FF2B5EF4-FFF2-40B4-BE49-F238E27FC236}">
                <a16:creationId xmlns:a16="http://schemas.microsoft.com/office/drawing/2014/main" id="{91B08DC7-90A7-1F3A-5C14-D33B411757AF}"/>
              </a:ext>
            </a:extLst>
          </p:cNvPr>
          <p:cNvSpPr txBox="1"/>
          <p:nvPr/>
        </p:nvSpPr>
        <p:spPr>
          <a:xfrm>
            <a:off x="5997546"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FP Adders</a:t>
            </a:r>
            <a:endParaRPr lang="en-US" dirty="0"/>
          </a:p>
        </p:txBody>
      </p:sp>
      <p:sp>
        <p:nvSpPr>
          <p:cNvPr id="34" name="TextBox 33">
            <a:extLst>
              <a:ext uri="{FF2B5EF4-FFF2-40B4-BE49-F238E27FC236}">
                <a16:creationId xmlns:a16="http://schemas.microsoft.com/office/drawing/2014/main" id="{7C5E562E-F288-F372-88FF-23AE667DBCEE}"/>
              </a:ext>
            </a:extLst>
          </p:cNvPr>
          <p:cNvSpPr txBox="1"/>
          <p:nvPr/>
        </p:nvSpPr>
        <p:spPr>
          <a:xfrm>
            <a:off x="9128171" y="4435617"/>
            <a:ext cx="1136574"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FP Multipliers</a:t>
            </a:r>
            <a:endParaRPr lang="en-US" dirty="0"/>
          </a:p>
        </p:txBody>
      </p:sp>
      <p:sp>
        <p:nvSpPr>
          <p:cNvPr id="35" name="Arrow: Down 34">
            <a:extLst>
              <a:ext uri="{FF2B5EF4-FFF2-40B4-BE49-F238E27FC236}">
                <a16:creationId xmlns:a16="http://schemas.microsoft.com/office/drawing/2014/main" id="{4BEC3063-F682-7071-2A50-D3F1B796EEAA}"/>
              </a:ext>
            </a:extLst>
          </p:cNvPr>
          <p:cNvSpPr/>
          <p:nvPr/>
        </p:nvSpPr>
        <p:spPr>
          <a:xfrm>
            <a:off x="6371420" y="418012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5D3FA917-6A49-E423-2579-C53D03AE4221}"/>
              </a:ext>
            </a:extLst>
          </p:cNvPr>
          <p:cNvSpPr/>
          <p:nvPr/>
        </p:nvSpPr>
        <p:spPr>
          <a:xfrm>
            <a:off x="9603035" y="4180128"/>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Arrow: Down 97">
            <a:extLst>
              <a:ext uri="{FF2B5EF4-FFF2-40B4-BE49-F238E27FC236}">
                <a16:creationId xmlns:a16="http://schemas.microsoft.com/office/drawing/2014/main" id="{DEDC3FEC-F82E-AB52-A675-1A2873EBA87A}"/>
              </a:ext>
            </a:extLst>
          </p:cNvPr>
          <p:cNvSpPr/>
          <p:nvPr/>
        </p:nvSpPr>
        <p:spPr>
          <a:xfrm>
            <a:off x="6000688" y="1974460"/>
            <a:ext cx="374960" cy="180471"/>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Arrow: Down 98">
            <a:extLst>
              <a:ext uri="{FF2B5EF4-FFF2-40B4-BE49-F238E27FC236}">
                <a16:creationId xmlns:a16="http://schemas.microsoft.com/office/drawing/2014/main" id="{4EE38DDE-B535-8A2B-0116-51087322B965}"/>
              </a:ext>
            </a:extLst>
          </p:cNvPr>
          <p:cNvSpPr/>
          <p:nvPr/>
        </p:nvSpPr>
        <p:spPr>
          <a:xfrm>
            <a:off x="5781076" y="2483264"/>
            <a:ext cx="210552" cy="77697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Arrow: Down 99">
            <a:extLst>
              <a:ext uri="{FF2B5EF4-FFF2-40B4-BE49-F238E27FC236}">
                <a16:creationId xmlns:a16="http://schemas.microsoft.com/office/drawing/2014/main" id="{3EDAF54B-21BA-CF66-FA5A-3141D9226151}"/>
              </a:ext>
            </a:extLst>
          </p:cNvPr>
          <p:cNvSpPr/>
          <p:nvPr/>
        </p:nvSpPr>
        <p:spPr>
          <a:xfrm>
            <a:off x="8888268" y="2488338"/>
            <a:ext cx="210551" cy="104599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Arrow: Down 100">
            <a:extLst>
              <a:ext uri="{FF2B5EF4-FFF2-40B4-BE49-F238E27FC236}">
                <a16:creationId xmlns:a16="http://schemas.microsoft.com/office/drawing/2014/main" id="{7F794BFA-DAE5-DE31-60FF-0AD9593725A3}"/>
              </a:ext>
            </a:extLst>
          </p:cNvPr>
          <p:cNvSpPr/>
          <p:nvPr/>
        </p:nvSpPr>
        <p:spPr>
          <a:xfrm>
            <a:off x="9796556" y="2117243"/>
            <a:ext cx="287379" cy="379551"/>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Arrow: Down 101">
            <a:extLst>
              <a:ext uri="{FF2B5EF4-FFF2-40B4-BE49-F238E27FC236}">
                <a16:creationId xmlns:a16="http://schemas.microsoft.com/office/drawing/2014/main" id="{9EC0B9A6-0BC0-7ADC-58D7-7831F52B6FAA}"/>
              </a:ext>
            </a:extLst>
          </p:cNvPr>
          <p:cNvSpPr/>
          <p:nvPr/>
        </p:nvSpPr>
        <p:spPr>
          <a:xfrm>
            <a:off x="6467820" y="2846869"/>
            <a:ext cx="14954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Arrow: Down 103">
            <a:extLst>
              <a:ext uri="{FF2B5EF4-FFF2-40B4-BE49-F238E27FC236}">
                <a16:creationId xmlns:a16="http://schemas.microsoft.com/office/drawing/2014/main" id="{C1C57EA0-F3AD-5908-11EC-F9C43EC80C76}"/>
              </a:ext>
            </a:extLst>
          </p:cNvPr>
          <p:cNvSpPr/>
          <p:nvPr/>
        </p:nvSpPr>
        <p:spPr>
          <a:xfrm>
            <a:off x="7128831" y="2846868"/>
            <a:ext cx="14036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Arrow: Down 104">
            <a:extLst>
              <a:ext uri="{FF2B5EF4-FFF2-40B4-BE49-F238E27FC236}">
                <a16:creationId xmlns:a16="http://schemas.microsoft.com/office/drawing/2014/main" id="{A72FB5BE-3B2E-67E6-D0FA-4D712A57CBD5}"/>
              </a:ext>
            </a:extLst>
          </p:cNvPr>
          <p:cNvSpPr/>
          <p:nvPr/>
        </p:nvSpPr>
        <p:spPr>
          <a:xfrm>
            <a:off x="9699434" y="2837689"/>
            <a:ext cx="12200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Arrow: Down 105">
            <a:extLst>
              <a:ext uri="{FF2B5EF4-FFF2-40B4-BE49-F238E27FC236}">
                <a16:creationId xmlns:a16="http://schemas.microsoft.com/office/drawing/2014/main" id="{D8C79C0F-6397-20E7-9B5A-ACDBB0050632}"/>
              </a:ext>
            </a:extLst>
          </p:cNvPr>
          <p:cNvSpPr/>
          <p:nvPr/>
        </p:nvSpPr>
        <p:spPr>
          <a:xfrm>
            <a:off x="10461433" y="2837688"/>
            <a:ext cx="11282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1" name="Table 110">
            <a:extLst>
              <a:ext uri="{FF2B5EF4-FFF2-40B4-BE49-F238E27FC236}">
                <a16:creationId xmlns:a16="http://schemas.microsoft.com/office/drawing/2014/main" id="{A3FB932F-E8D0-0A1E-69A7-89E21BFA81A9}"/>
              </a:ext>
            </a:extLst>
          </p:cNvPr>
          <p:cNvGraphicFramePr>
            <a:graphicFrameLocks noGrp="1"/>
          </p:cNvGraphicFramePr>
          <p:nvPr/>
        </p:nvGraphicFramePr>
        <p:xfrm>
          <a:off x="486578" y="5049397"/>
          <a:ext cx="11146464" cy="259080"/>
        </p:xfrm>
        <a:graphic>
          <a:graphicData uri="http://schemas.openxmlformats.org/drawingml/2006/table">
            <a:tbl>
              <a:tblPr firstRow="1" bandRow="1">
                <a:tableStyleId>{5940675A-B579-460E-94D1-54222C63F5DA}</a:tableStyleId>
              </a:tblPr>
              <a:tblGrid>
                <a:gridCol w="11146464">
                  <a:extLst>
                    <a:ext uri="{9D8B030D-6E8A-4147-A177-3AD203B41FA5}">
                      <a16:colId xmlns:a16="http://schemas.microsoft.com/office/drawing/2014/main" val="302325619"/>
                    </a:ext>
                  </a:extLst>
                </a:gridCol>
              </a:tblGrid>
              <a:tr h="190418">
                <a:tc>
                  <a:txBody>
                    <a:bodyPr/>
                    <a:lstStyle/>
                    <a:p>
                      <a:pPr algn="ctr"/>
                      <a:r>
                        <a:rPr lang="en-US" sz="1100" dirty="0"/>
                        <a:t>Common Data Bus</a:t>
                      </a:r>
                    </a:p>
                  </a:txBody>
                  <a:tcPr/>
                </a:tc>
                <a:extLst>
                  <a:ext uri="{0D108BD9-81ED-4DB2-BD59-A6C34878D82A}">
                    <a16:rowId xmlns:a16="http://schemas.microsoft.com/office/drawing/2014/main" val="1651149426"/>
                  </a:ext>
                </a:extLst>
              </a:tr>
            </a:tbl>
          </a:graphicData>
        </a:graphic>
      </p:graphicFrame>
      <p:cxnSp>
        <p:nvCxnSpPr>
          <p:cNvPr id="114" name="Straight Arrow Connector 113">
            <a:extLst>
              <a:ext uri="{FF2B5EF4-FFF2-40B4-BE49-F238E27FC236}">
                <a16:creationId xmlns:a16="http://schemas.microsoft.com/office/drawing/2014/main" id="{E1A2FC85-C645-E798-529C-B96071D04ED3}"/>
              </a:ext>
            </a:extLst>
          </p:cNvPr>
          <p:cNvCxnSpPr/>
          <p:nvPr/>
        </p:nvCxnSpPr>
        <p:spPr>
          <a:xfrm flipH="1">
            <a:off x="5042397" y="2305624"/>
            <a:ext cx="3673" cy="2741363"/>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3B6957DA-2A1C-317B-5E52-901126014D3A}"/>
              </a:ext>
            </a:extLst>
          </p:cNvPr>
          <p:cNvCxnSpPr/>
          <p:nvPr/>
        </p:nvCxnSpPr>
        <p:spPr>
          <a:xfrm flipH="1">
            <a:off x="640814" y="2503581"/>
            <a:ext cx="12853" cy="2548567"/>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0C037E61-6E1A-3F02-2ED5-0F91A519E185}"/>
              </a:ext>
            </a:extLst>
          </p:cNvPr>
          <p:cNvCxnSpPr/>
          <p:nvPr/>
        </p:nvCxnSpPr>
        <p:spPr>
          <a:xfrm>
            <a:off x="11446181" y="837854"/>
            <a:ext cx="14689" cy="4201098"/>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DB36A8B5-A8B1-845C-F791-2B654264B0BF}"/>
              </a:ext>
            </a:extLst>
          </p:cNvPr>
          <p:cNvCxnSpPr/>
          <p:nvPr/>
        </p:nvCxnSpPr>
        <p:spPr>
          <a:xfrm>
            <a:off x="618094" y="2523090"/>
            <a:ext cx="1419337" cy="5509"/>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FE5137A2-D5E3-DBFB-21FF-B24E7BE48463}"/>
              </a:ext>
            </a:extLst>
          </p:cNvPr>
          <p:cNvCxnSpPr/>
          <p:nvPr/>
        </p:nvCxnSpPr>
        <p:spPr>
          <a:xfrm>
            <a:off x="2000364" y="2500713"/>
            <a:ext cx="14688" cy="308472"/>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9612C8A3-509A-989C-DF5C-43B14CD517B8}"/>
              </a:ext>
            </a:extLst>
          </p:cNvPr>
          <p:cNvCxnSpPr/>
          <p:nvPr/>
        </p:nvCxnSpPr>
        <p:spPr>
          <a:xfrm>
            <a:off x="5049513" y="2327427"/>
            <a:ext cx="730784" cy="1468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4FA4A7CD-0443-18CB-3AD3-92F6A92EDC02}"/>
              </a:ext>
            </a:extLst>
          </p:cNvPr>
          <p:cNvCxnSpPr/>
          <p:nvPr/>
        </p:nvCxnSpPr>
        <p:spPr>
          <a:xfrm flipH="1">
            <a:off x="10605342" y="863676"/>
            <a:ext cx="839118" cy="5507"/>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06B1F024-7F8B-CF19-B7B0-DF81EBA22A6B}"/>
              </a:ext>
            </a:extLst>
          </p:cNvPr>
          <p:cNvCxnSpPr/>
          <p:nvPr/>
        </p:nvCxnSpPr>
        <p:spPr>
          <a:xfrm flipH="1" flipV="1">
            <a:off x="10739037" y="2618685"/>
            <a:ext cx="692225" cy="12854"/>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3" name="Arrow: Down 122">
            <a:extLst>
              <a:ext uri="{FF2B5EF4-FFF2-40B4-BE49-F238E27FC236}">
                <a16:creationId xmlns:a16="http://schemas.microsoft.com/office/drawing/2014/main" id="{1BCFA482-FC45-15A1-DDF8-83055D136560}"/>
              </a:ext>
            </a:extLst>
          </p:cNvPr>
          <p:cNvSpPr/>
          <p:nvPr/>
        </p:nvSpPr>
        <p:spPr>
          <a:xfrm>
            <a:off x="3088105"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Arrow: Down 123">
            <a:extLst>
              <a:ext uri="{FF2B5EF4-FFF2-40B4-BE49-F238E27FC236}">
                <a16:creationId xmlns:a16="http://schemas.microsoft.com/office/drawing/2014/main" id="{173CA99D-E376-554E-DF51-B98A2AAFBEF3}"/>
              </a:ext>
            </a:extLst>
          </p:cNvPr>
          <p:cNvSpPr/>
          <p:nvPr/>
        </p:nvSpPr>
        <p:spPr>
          <a:xfrm>
            <a:off x="6374803" y="4792578"/>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Arrow: Down 124">
            <a:extLst>
              <a:ext uri="{FF2B5EF4-FFF2-40B4-BE49-F238E27FC236}">
                <a16:creationId xmlns:a16="http://schemas.microsoft.com/office/drawing/2014/main" id="{F9CBAB1C-BE36-8981-5D3D-505749D2C645}"/>
              </a:ext>
            </a:extLst>
          </p:cNvPr>
          <p:cNvSpPr/>
          <p:nvPr/>
        </p:nvSpPr>
        <p:spPr>
          <a:xfrm>
            <a:off x="9624780"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9E1821C-E231-0F40-10CC-29ACE5E56214}"/>
              </a:ext>
            </a:extLst>
          </p:cNvPr>
          <p:cNvSpPr txBox="1"/>
          <p:nvPr/>
        </p:nvSpPr>
        <p:spPr>
          <a:xfrm>
            <a:off x="591553" y="492135"/>
            <a:ext cx="2706258" cy="1015663"/>
          </a:xfrm>
          <a:prstGeom prst="rect">
            <a:avLst/>
          </a:prstGeom>
          <a:solidFill>
            <a:schemeClr val="accent5">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err="1">
                <a:latin typeface="Courier New"/>
                <a:ea typeface="+mn-lt"/>
                <a:cs typeface="Courier New"/>
              </a:rPr>
              <a:t>flw</a:t>
            </a:r>
            <a:r>
              <a:rPr lang="en-US" sz="1000" dirty="0">
                <a:latin typeface="Courier New"/>
                <a:ea typeface="+mn-lt"/>
                <a:cs typeface="Courier New"/>
              </a:rPr>
              <a:t> f1,0(t0)</a:t>
            </a:r>
          </a:p>
          <a:p>
            <a:r>
              <a:rPr lang="en-US" sz="1000" dirty="0" err="1">
                <a:latin typeface="Courier New"/>
                <a:cs typeface="Courier New"/>
              </a:rPr>
              <a:t>fmul.s</a:t>
            </a:r>
            <a:r>
              <a:rPr lang="en-US" sz="1000" dirty="0">
                <a:latin typeface="Courier New"/>
                <a:cs typeface="Courier New"/>
              </a:rPr>
              <a:t> f2,f1,f0</a:t>
            </a:r>
          </a:p>
          <a:p>
            <a:r>
              <a:rPr lang="en-US" sz="1000" dirty="0" err="1">
                <a:latin typeface="Courier New"/>
                <a:cs typeface="Courier New"/>
              </a:rPr>
              <a:t>fsw</a:t>
            </a:r>
            <a:r>
              <a:rPr lang="en-US" sz="1000" dirty="0">
                <a:latin typeface="Courier New"/>
                <a:cs typeface="Courier New"/>
              </a:rPr>
              <a:t> f2,0(t0)</a:t>
            </a:r>
          </a:p>
          <a:p>
            <a:r>
              <a:rPr lang="en-US" sz="1000" dirty="0" err="1">
                <a:latin typeface="Courier New"/>
                <a:cs typeface="Courier New"/>
              </a:rPr>
              <a:t>flw</a:t>
            </a:r>
            <a:r>
              <a:rPr lang="en-US" sz="1000" dirty="0">
                <a:latin typeface="Courier New"/>
                <a:cs typeface="Courier New"/>
              </a:rPr>
              <a:t> f1,0(t0)</a:t>
            </a:r>
          </a:p>
          <a:p>
            <a:r>
              <a:rPr lang="en-US" sz="1000" dirty="0" err="1">
                <a:latin typeface="Courier New"/>
                <a:cs typeface="Courier New"/>
              </a:rPr>
              <a:t>fmul.s</a:t>
            </a:r>
            <a:r>
              <a:rPr lang="en-US" sz="1000" dirty="0">
                <a:latin typeface="Courier New"/>
                <a:cs typeface="Courier New"/>
              </a:rPr>
              <a:t> f2,f1,f0</a:t>
            </a:r>
          </a:p>
          <a:p>
            <a:r>
              <a:rPr lang="en-US" sz="1000" dirty="0" err="1">
                <a:latin typeface="Courier New"/>
                <a:cs typeface="Courier New"/>
              </a:rPr>
              <a:t>fsw</a:t>
            </a:r>
            <a:r>
              <a:rPr lang="en-US" sz="1000" dirty="0">
                <a:latin typeface="Courier New"/>
                <a:cs typeface="Courier New"/>
              </a:rPr>
              <a:t> f2,0(t0)</a:t>
            </a:r>
          </a:p>
        </p:txBody>
      </p:sp>
      <p:sp>
        <p:nvSpPr>
          <p:cNvPr id="3" name="TextBox 2">
            <a:extLst>
              <a:ext uri="{FF2B5EF4-FFF2-40B4-BE49-F238E27FC236}">
                <a16:creationId xmlns:a16="http://schemas.microsoft.com/office/drawing/2014/main" id="{335B8D19-36EF-C0B9-642C-35F9F0C2EE0A}"/>
              </a:ext>
            </a:extLst>
          </p:cNvPr>
          <p:cNvSpPr txBox="1"/>
          <p:nvPr/>
        </p:nvSpPr>
        <p:spPr>
          <a:xfrm>
            <a:off x="2369955" y="263221"/>
            <a:ext cx="52462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t>Issued</a:t>
            </a:r>
            <a:endParaRPr lang="en-US"/>
          </a:p>
        </p:txBody>
      </p:sp>
      <p:sp>
        <p:nvSpPr>
          <p:cNvPr id="5" name="TextBox 4">
            <a:extLst>
              <a:ext uri="{FF2B5EF4-FFF2-40B4-BE49-F238E27FC236}">
                <a16:creationId xmlns:a16="http://schemas.microsoft.com/office/drawing/2014/main" id="{6A52EA16-C416-2C82-8C26-76F8B0E93604}"/>
              </a:ext>
            </a:extLst>
          </p:cNvPr>
          <p:cNvSpPr txBox="1"/>
          <p:nvPr/>
        </p:nvSpPr>
        <p:spPr>
          <a:xfrm>
            <a:off x="2837085" y="262496"/>
            <a:ext cx="77202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Finished</a:t>
            </a:r>
          </a:p>
        </p:txBody>
      </p:sp>
      <p:sp>
        <p:nvSpPr>
          <p:cNvPr id="7" name="TextBox 6">
            <a:extLst>
              <a:ext uri="{FF2B5EF4-FFF2-40B4-BE49-F238E27FC236}">
                <a16:creationId xmlns:a16="http://schemas.microsoft.com/office/drawing/2014/main" id="{BC1D8807-F248-E9CC-3FA6-DF5816DAF120}"/>
              </a:ext>
            </a:extLst>
          </p:cNvPr>
          <p:cNvSpPr txBox="1"/>
          <p:nvPr/>
        </p:nvSpPr>
        <p:spPr>
          <a:xfrm>
            <a:off x="589015" y="1534388"/>
            <a:ext cx="1714499" cy="369332"/>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Clock Cycle: 7</a:t>
            </a:r>
          </a:p>
        </p:txBody>
      </p:sp>
      <p:sp>
        <p:nvSpPr>
          <p:cNvPr id="13" name="TextBox 12">
            <a:extLst>
              <a:ext uri="{FF2B5EF4-FFF2-40B4-BE49-F238E27FC236}">
                <a16:creationId xmlns:a16="http://schemas.microsoft.com/office/drawing/2014/main" id="{18DA8E34-F6C3-785D-8CEF-BB4531F3252A}"/>
              </a:ext>
            </a:extLst>
          </p:cNvPr>
          <p:cNvSpPr txBox="1"/>
          <p:nvPr/>
        </p:nvSpPr>
        <p:spPr>
          <a:xfrm>
            <a:off x="1809930" y="263221"/>
            <a:ext cx="588894"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t>Iteration</a:t>
            </a:r>
          </a:p>
        </p:txBody>
      </p:sp>
      <p:sp>
        <p:nvSpPr>
          <p:cNvPr id="18" name="TextBox 17">
            <a:extLst>
              <a:ext uri="{FF2B5EF4-FFF2-40B4-BE49-F238E27FC236}">
                <a16:creationId xmlns:a16="http://schemas.microsoft.com/office/drawing/2014/main" id="{695B6198-6EB4-2AE4-B0A1-CB1B9310DC43}"/>
              </a:ext>
            </a:extLst>
          </p:cNvPr>
          <p:cNvSpPr txBox="1"/>
          <p:nvPr/>
        </p:nvSpPr>
        <p:spPr>
          <a:xfrm>
            <a:off x="1968177" y="439588"/>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24" name="TextBox 23">
            <a:extLst>
              <a:ext uri="{FF2B5EF4-FFF2-40B4-BE49-F238E27FC236}">
                <a16:creationId xmlns:a16="http://schemas.microsoft.com/office/drawing/2014/main" id="{AC0474AA-8328-71EE-DA56-6A84E013209F}"/>
              </a:ext>
            </a:extLst>
          </p:cNvPr>
          <p:cNvSpPr txBox="1"/>
          <p:nvPr/>
        </p:nvSpPr>
        <p:spPr>
          <a:xfrm>
            <a:off x="1968177" y="604841"/>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37" name="TextBox 36">
            <a:extLst>
              <a:ext uri="{FF2B5EF4-FFF2-40B4-BE49-F238E27FC236}">
                <a16:creationId xmlns:a16="http://schemas.microsoft.com/office/drawing/2014/main" id="{818DA16D-00C4-C0E0-A0BA-8C255EF96071}"/>
              </a:ext>
            </a:extLst>
          </p:cNvPr>
          <p:cNvSpPr txBox="1"/>
          <p:nvPr/>
        </p:nvSpPr>
        <p:spPr>
          <a:xfrm>
            <a:off x="1968177" y="78845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39" name="TextBox 38">
            <a:extLst>
              <a:ext uri="{FF2B5EF4-FFF2-40B4-BE49-F238E27FC236}">
                <a16:creationId xmlns:a16="http://schemas.microsoft.com/office/drawing/2014/main" id="{FFA147EE-FFFE-340B-ED7D-7845BB764FA7}"/>
              </a:ext>
            </a:extLst>
          </p:cNvPr>
          <p:cNvSpPr txBox="1"/>
          <p:nvPr/>
        </p:nvSpPr>
        <p:spPr>
          <a:xfrm>
            <a:off x="1977358" y="935347"/>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1" name="TextBox 40">
            <a:extLst>
              <a:ext uri="{FF2B5EF4-FFF2-40B4-BE49-F238E27FC236}">
                <a16:creationId xmlns:a16="http://schemas.microsoft.com/office/drawing/2014/main" id="{A9610525-1BC7-59A9-C535-F04C389D12B0}"/>
              </a:ext>
            </a:extLst>
          </p:cNvPr>
          <p:cNvSpPr txBox="1"/>
          <p:nvPr/>
        </p:nvSpPr>
        <p:spPr>
          <a:xfrm>
            <a:off x="1977357" y="109142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3" name="TextBox 42">
            <a:extLst>
              <a:ext uri="{FF2B5EF4-FFF2-40B4-BE49-F238E27FC236}">
                <a16:creationId xmlns:a16="http://schemas.microsoft.com/office/drawing/2014/main" id="{024E1BAD-7CCD-6319-67AC-495D77294FE6}"/>
              </a:ext>
            </a:extLst>
          </p:cNvPr>
          <p:cNvSpPr txBox="1"/>
          <p:nvPr/>
        </p:nvSpPr>
        <p:spPr>
          <a:xfrm>
            <a:off x="1986538" y="1275034"/>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14" name="TextBox 13">
            <a:extLst>
              <a:ext uri="{FF2B5EF4-FFF2-40B4-BE49-F238E27FC236}">
                <a16:creationId xmlns:a16="http://schemas.microsoft.com/office/drawing/2014/main" id="{41B8CBB6-4495-B0D8-1E7B-53FA5CC5FC56}"/>
              </a:ext>
            </a:extLst>
          </p:cNvPr>
          <p:cNvSpPr txBox="1"/>
          <p:nvPr/>
        </p:nvSpPr>
        <p:spPr>
          <a:xfrm>
            <a:off x="2445574" y="439587"/>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29" name="Rectangle 28">
            <a:extLst>
              <a:ext uri="{FF2B5EF4-FFF2-40B4-BE49-F238E27FC236}">
                <a16:creationId xmlns:a16="http://schemas.microsoft.com/office/drawing/2014/main" id="{F26E7EEC-7793-EFD2-BD52-211376593E72}"/>
              </a:ext>
            </a:extLst>
          </p:cNvPr>
          <p:cNvSpPr/>
          <p:nvPr/>
        </p:nvSpPr>
        <p:spPr>
          <a:xfrm>
            <a:off x="9467862" y="732041"/>
            <a:ext cx="1085499" cy="26732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D1F3646-46B0-6359-F166-9F41DF716DEF}"/>
              </a:ext>
            </a:extLst>
          </p:cNvPr>
          <p:cNvSpPr/>
          <p:nvPr/>
        </p:nvSpPr>
        <p:spPr>
          <a:xfrm>
            <a:off x="8650777" y="3633148"/>
            <a:ext cx="2352438" cy="25814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78FA9A3-495F-5202-98B1-5E0A5A373A20}"/>
              </a:ext>
            </a:extLst>
          </p:cNvPr>
          <p:cNvSpPr/>
          <p:nvPr/>
        </p:nvSpPr>
        <p:spPr>
          <a:xfrm>
            <a:off x="9477042" y="998281"/>
            <a:ext cx="1085499" cy="26732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7332CFE6-C675-32D5-1E78-D37CEA2F6A78}"/>
              </a:ext>
            </a:extLst>
          </p:cNvPr>
          <p:cNvSpPr txBox="1"/>
          <p:nvPr/>
        </p:nvSpPr>
        <p:spPr>
          <a:xfrm>
            <a:off x="2445574" y="60484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4" name="Rectangle 43">
            <a:extLst>
              <a:ext uri="{FF2B5EF4-FFF2-40B4-BE49-F238E27FC236}">
                <a16:creationId xmlns:a16="http://schemas.microsoft.com/office/drawing/2014/main" id="{EC3C264F-03B4-7076-1BFC-04A772443B4A}"/>
              </a:ext>
            </a:extLst>
          </p:cNvPr>
          <p:cNvSpPr/>
          <p:nvPr/>
        </p:nvSpPr>
        <p:spPr>
          <a:xfrm>
            <a:off x="1811138" y="3871846"/>
            <a:ext cx="1507812" cy="25814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B2191186-3BD8-4033-4257-B14B275E8D7D}"/>
              </a:ext>
            </a:extLst>
          </p:cNvPr>
          <p:cNvSpPr txBox="1"/>
          <p:nvPr/>
        </p:nvSpPr>
        <p:spPr>
          <a:xfrm>
            <a:off x="2451083" y="757242"/>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3</a:t>
            </a:r>
          </a:p>
        </p:txBody>
      </p:sp>
      <p:sp>
        <p:nvSpPr>
          <p:cNvPr id="47" name="TextBox 46">
            <a:extLst>
              <a:ext uri="{FF2B5EF4-FFF2-40B4-BE49-F238E27FC236}">
                <a16:creationId xmlns:a16="http://schemas.microsoft.com/office/drawing/2014/main" id="{63549179-0E67-4A09-108C-B647D7262B85}"/>
              </a:ext>
            </a:extLst>
          </p:cNvPr>
          <p:cNvSpPr txBox="1"/>
          <p:nvPr/>
        </p:nvSpPr>
        <p:spPr>
          <a:xfrm>
            <a:off x="2445574" y="93534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4</a:t>
            </a:r>
          </a:p>
        </p:txBody>
      </p:sp>
      <p:sp>
        <p:nvSpPr>
          <p:cNvPr id="48" name="Rectangle 47">
            <a:extLst>
              <a:ext uri="{FF2B5EF4-FFF2-40B4-BE49-F238E27FC236}">
                <a16:creationId xmlns:a16="http://schemas.microsoft.com/office/drawing/2014/main" id="{721DF711-985E-38FC-E0B1-4F64C6ACFD6C}"/>
              </a:ext>
            </a:extLst>
          </p:cNvPr>
          <p:cNvSpPr/>
          <p:nvPr/>
        </p:nvSpPr>
        <p:spPr>
          <a:xfrm>
            <a:off x="3840078" y="3642330"/>
            <a:ext cx="461210" cy="230605"/>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5990BFD1-6551-2263-EB96-ED1942C3668E}"/>
              </a:ext>
            </a:extLst>
          </p:cNvPr>
          <p:cNvSpPr txBox="1"/>
          <p:nvPr/>
        </p:nvSpPr>
        <p:spPr>
          <a:xfrm>
            <a:off x="2436393" y="1091418"/>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5</a:t>
            </a:r>
          </a:p>
        </p:txBody>
      </p:sp>
      <p:sp>
        <p:nvSpPr>
          <p:cNvPr id="49" name="Rectangle 48">
            <a:extLst>
              <a:ext uri="{FF2B5EF4-FFF2-40B4-BE49-F238E27FC236}">
                <a16:creationId xmlns:a16="http://schemas.microsoft.com/office/drawing/2014/main" id="{21CCA044-6C7B-9F5D-0A29-F08519DCFF77}"/>
              </a:ext>
            </a:extLst>
          </p:cNvPr>
          <p:cNvSpPr/>
          <p:nvPr/>
        </p:nvSpPr>
        <p:spPr>
          <a:xfrm>
            <a:off x="8641597" y="3881029"/>
            <a:ext cx="2352438" cy="25814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9EC66714-DD43-5F24-A807-DE6C700F13F3}"/>
              </a:ext>
            </a:extLst>
          </p:cNvPr>
          <p:cNvSpPr txBox="1"/>
          <p:nvPr/>
        </p:nvSpPr>
        <p:spPr>
          <a:xfrm>
            <a:off x="2436392" y="124749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6</a:t>
            </a:r>
          </a:p>
        </p:txBody>
      </p:sp>
      <p:sp>
        <p:nvSpPr>
          <p:cNvPr id="51" name="Rectangle 50">
            <a:extLst>
              <a:ext uri="{FF2B5EF4-FFF2-40B4-BE49-F238E27FC236}">
                <a16:creationId xmlns:a16="http://schemas.microsoft.com/office/drawing/2014/main" id="{CE7A9443-8FD1-3EC0-2419-47A589499E26}"/>
              </a:ext>
            </a:extLst>
          </p:cNvPr>
          <p:cNvSpPr/>
          <p:nvPr/>
        </p:nvSpPr>
        <p:spPr>
          <a:xfrm>
            <a:off x="1801957" y="3605605"/>
            <a:ext cx="1507812" cy="25814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9285248F-CC89-68D5-131B-5B3B8CC2DF49}"/>
              </a:ext>
            </a:extLst>
          </p:cNvPr>
          <p:cNvSpPr txBox="1"/>
          <p:nvPr/>
        </p:nvSpPr>
        <p:spPr>
          <a:xfrm>
            <a:off x="2913789" y="43958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7</a:t>
            </a:r>
          </a:p>
        </p:txBody>
      </p:sp>
    </p:spTree>
    <p:extLst>
      <p:ext uri="{BB962C8B-B14F-4D97-AF65-F5344CB8AC3E}">
        <p14:creationId xmlns:p14="http://schemas.microsoft.com/office/powerpoint/2010/main" val="4214028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7" name="Table 106">
            <a:extLst>
              <a:ext uri="{FF2B5EF4-FFF2-40B4-BE49-F238E27FC236}">
                <a16:creationId xmlns:a16="http://schemas.microsoft.com/office/drawing/2014/main" id="{8A99B81A-D2B6-1981-E268-BD8E23A05BDC}"/>
              </a:ext>
            </a:extLst>
          </p:cNvPr>
          <p:cNvGraphicFramePr>
            <a:graphicFrameLocks noGrp="1"/>
          </p:cNvGraphicFramePr>
          <p:nvPr/>
        </p:nvGraphicFramePr>
        <p:xfrm>
          <a:off x="5848120" y="2194193"/>
          <a:ext cx="3245697" cy="260684"/>
        </p:xfrm>
        <a:graphic>
          <a:graphicData uri="http://schemas.openxmlformats.org/drawingml/2006/table">
            <a:tbl>
              <a:tblPr firstRow="1" bandRow="1">
                <a:tableStyleId>{5940675A-B579-460E-94D1-54222C63F5DA}</a:tableStyleId>
              </a:tblPr>
              <a:tblGrid>
                <a:gridCol w="3245697">
                  <a:extLst>
                    <a:ext uri="{9D8B030D-6E8A-4147-A177-3AD203B41FA5}">
                      <a16:colId xmlns:a16="http://schemas.microsoft.com/office/drawing/2014/main" val="3107124859"/>
                    </a:ext>
                  </a:extLst>
                </a:gridCol>
              </a:tblGrid>
              <a:tr h="260684">
                <a:tc>
                  <a:txBody>
                    <a:bodyPr/>
                    <a:lstStyle/>
                    <a:p>
                      <a:pPr algn="ctr"/>
                      <a:r>
                        <a:rPr lang="en-US" sz="1100" dirty="0"/>
                        <a:t>Operation Bus</a:t>
                      </a:r>
                    </a:p>
                  </a:txBody>
                  <a:tcPr/>
                </a:tc>
                <a:extLst>
                  <a:ext uri="{0D108BD9-81ED-4DB2-BD59-A6C34878D82A}">
                    <a16:rowId xmlns:a16="http://schemas.microsoft.com/office/drawing/2014/main" val="1264365700"/>
                  </a:ext>
                </a:extLst>
              </a:tr>
            </a:tbl>
          </a:graphicData>
        </a:graphic>
      </p:graphicFrame>
      <p:graphicFrame>
        <p:nvGraphicFramePr>
          <p:cNvPr id="108" name="Table 107">
            <a:extLst>
              <a:ext uri="{FF2B5EF4-FFF2-40B4-BE49-F238E27FC236}">
                <a16:creationId xmlns:a16="http://schemas.microsoft.com/office/drawing/2014/main" id="{C7C94626-E768-68B0-C3C0-F0A5DFEAE580}"/>
              </a:ext>
            </a:extLst>
          </p:cNvPr>
          <p:cNvGraphicFramePr>
            <a:graphicFrameLocks noGrp="1"/>
          </p:cNvGraphicFramePr>
          <p:nvPr/>
        </p:nvGraphicFramePr>
        <p:xfrm>
          <a:off x="6472409" y="2533879"/>
          <a:ext cx="4087912" cy="259080"/>
        </p:xfrm>
        <a:graphic>
          <a:graphicData uri="http://schemas.openxmlformats.org/drawingml/2006/table">
            <a:tbl>
              <a:tblPr firstRow="1" bandRow="1">
                <a:tableStyleId>{5940675A-B579-460E-94D1-54222C63F5DA}</a:tableStyleId>
              </a:tblPr>
              <a:tblGrid>
                <a:gridCol w="4087912">
                  <a:extLst>
                    <a:ext uri="{9D8B030D-6E8A-4147-A177-3AD203B41FA5}">
                      <a16:colId xmlns:a16="http://schemas.microsoft.com/office/drawing/2014/main" val="1958482428"/>
                    </a:ext>
                  </a:extLst>
                </a:gridCol>
              </a:tblGrid>
              <a:tr h="200698">
                <a:tc>
                  <a:txBody>
                    <a:bodyPr/>
                    <a:lstStyle/>
                    <a:p>
                      <a:pPr algn="ctr"/>
                      <a:r>
                        <a:rPr lang="en-US" sz="1100" dirty="0"/>
                        <a:t>Operands Bus           </a:t>
                      </a:r>
                    </a:p>
                  </a:txBody>
                  <a:tcPr anchor="ctr"/>
                </a:tc>
                <a:extLst>
                  <a:ext uri="{0D108BD9-81ED-4DB2-BD59-A6C34878D82A}">
                    <a16:rowId xmlns:a16="http://schemas.microsoft.com/office/drawing/2014/main" val="3928487381"/>
                  </a:ext>
                </a:extLst>
              </a:tr>
            </a:tbl>
          </a:graphicData>
        </a:graphic>
      </p:graphicFrame>
      <p:sp>
        <p:nvSpPr>
          <p:cNvPr id="4" name="TextBox 3">
            <a:extLst>
              <a:ext uri="{FF2B5EF4-FFF2-40B4-BE49-F238E27FC236}">
                <a16:creationId xmlns:a16="http://schemas.microsoft.com/office/drawing/2014/main" id="{032A06AD-A3EC-C6FD-A3FE-AE0739EBE576}"/>
              </a:ext>
            </a:extLst>
          </p:cNvPr>
          <p:cNvSpPr txBox="1"/>
          <p:nvPr/>
        </p:nvSpPr>
        <p:spPr>
          <a:xfrm>
            <a:off x="397286" y="5584520"/>
            <a:ext cx="11391439"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In clock cycle 8, The first FMUL goes to the FP Multipliers since it already has all operands.</a:t>
            </a:r>
          </a:p>
        </p:txBody>
      </p:sp>
      <p:graphicFrame>
        <p:nvGraphicFramePr>
          <p:cNvPr id="6" name="Table 5">
            <a:extLst>
              <a:ext uri="{FF2B5EF4-FFF2-40B4-BE49-F238E27FC236}">
                <a16:creationId xmlns:a16="http://schemas.microsoft.com/office/drawing/2014/main" id="{CC729F56-EFE2-8812-01B1-3B641021CA8E}"/>
              </a:ext>
            </a:extLst>
          </p:cNvPr>
          <p:cNvGraphicFramePr>
            <a:graphicFrameLocks noGrp="1"/>
          </p:cNvGraphicFramePr>
          <p:nvPr/>
        </p:nvGraphicFramePr>
        <p:xfrm>
          <a:off x="5142307" y="474496"/>
          <a:ext cx="1912193" cy="1463040"/>
        </p:xfrm>
        <a:graphic>
          <a:graphicData uri="http://schemas.openxmlformats.org/drawingml/2006/table">
            <a:tbl>
              <a:tblPr firstRow="1" bandRow="1">
                <a:tableStyleId>{5940675A-B579-460E-94D1-54222C63F5DA}</a:tableStyleId>
              </a:tblPr>
              <a:tblGrid>
                <a:gridCol w="1912193">
                  <a:extLst>
                    <a:ext uri="{9D8B030D-6E8A-4147-A177-3AD203B41FA5}">
                      <a16:colId xmlns:a16="http://schemas.microsoft.com/office/drawing/2014/main" val="4214905165"/>
                    </a:ext>
                  </a:extLst>
                </a:gridCol>
              </a:tblGrid>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3837463807"/>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3958880234"/>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1321956166"/>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1294863501"/>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2602607408"/>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3959573496"/>
                  </a:ext>
                </a:extLst>
              </a:tr>
            </a:tbl>
          </a:graphicData>
        </a:graphic>
      </p:graphicFrame>
      <p:graphicFrame>
        <p:nvGraphicFramePr>
          <p:cNvPr id="8" name="Table 7">
            <a:extLst>
              <a:ext uri="{FF2B5EF4-FFF2-40B4-BE49-F238E27FC236}">
                <a16:creationId xmlns:a16="http://schemas.microsoft.com/office/drawing/2014/main" id="{E7D52DE1-8CA2-EADD-2883-8C6406631686}"/>
              </a:ext>
            </a:extLst>
          </p:cNvPr>
          <p:cNvGraphicFramePr>
            <a:graphicFrameLocks noGrp="1"/>
          </p:cNvGraphicFramePr>
          <p:nvPr/>
        </p:nvGraphicFramePr>
        <p:xfrm>
          <a:off x="1808602" y="2836843"/>
          <a:ext cx="1511271" cy="1297004"/>
        </p:xfrm>
        <a:graphic>
          <a:graphicData uri="http://schemas.openxmlformats.org/drawingml/2006/table">
            <a:tbl>
              <a:tblPr firstRow="1" bandRow="1">
                <a:tableStyleId>{5940675A-B579-460E-94D1-54222C63F5DA}</a:tableStyleId>
              </a:tblPr>
              <a:tblGrid>
                <a:gridCol w="822157">
                  <a:extLst>
                    <a:ext uri="{9D8B030D-6E8A-4147-A177-3AD203B41FA5}">
                      <a16:colId xmlns:a16="http://schemas.microsoft.com/office/drawing/2014/main" val="1745361543"/>
                    </a:ext>
                  </a:extLst>
                </a:gridCol>
                <a:gridCol w="689114">
                  <a:extLst>
                    <a:ext uri="{9D8B030D-6E8A-4147-A177-3AD203B41FA5}">
                      <a16:colId xmlns:a16="http://schemas.microsoft.com/office/drawing/2014/main" val="111818996"/>
                    </a:ext>
                  </a:extLst>
                </a:gridCol>
              </a:tblGrid>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698010634"/>
                  </a:ext>
                </a:extLst>
              </a:tr>
              <a:tr h="260684">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37794825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549119839"/>
                  </a:ext>
                </a:extLst>
              </a:tr>
              <a:tr h="151771">
                <a:tc>
                  <a:txBody>
                    <a:bodyPr/>
                    <a:lstStyle/>
                    <a:p>
                      <a:pPr algn="ctr"/>
                      <a:r>
                        <a:rPr lang="en-US" sz="1100" b="0" dirty="0"/>
                        <a:t>FMUL2 F2</a:t>
                      </a:r>
                      <a:endParaRPr lang="en-US" sz="1100" b="0" dirty="0" err="1"/>
                    </a:p>
                  </a:txBody>
                  <a:tcPr/>
                </a:tc>
                <a:tc>
                  <a:txBody>
                    <a:bodyPr/>
                    <a:lstStyle/>
                    <a:p>
                      <a:pPr algn="ctr"/>
                      <a:r>
                        <a:rPr lang="en-US" sz="1100" b="0" dirty="0"/>
                        <a:t>4</a:t>
                      </a:r>
                    </a:p>
                  </a:txBody>
                  <a:tcPr/>
                </a:tc>
                <a:extLst>
                  <a:ext uri="{0D108BD9-81ED-4DB2-BD59-A6C34878D82A}">
                    <a16:rowId xmlns:a16="http://schemas.microsoft.com/office/drawing/2014/main" val="1989902640"/>
                  </a:ext>
                </a:extLst>
              </a:tr>
              <a:tr h="151771">
                <a:tc>
                  <a:txBody>
                    <a:bodyPr/>
                    <a:lstStyle/>
                    <a:p>
                      <a:pPr lvl="0">
                        <a:buNone/>
                      </a:pPr>
                      <a:r>
                        <a:rPr lang="en-US" sz="1100" b="0" i="0" u="none" strike="noStrike" noProof="0" dirty="0">
                          <a:solidFill>
                            <a:srgbClr val="000000"/>
                          </a:solidFill>
                          <a:latin typeface="Aptos"/>
                        </a:rPr>
                        <a:t>FMUL F2</a:t>
                      </a:r>
                      <a:endParaRPr lang="en-US" dirty="0"/>
                    </a:p>
                  </a:txBody>
                  <a:tcPr/>
                </a:tc>
                <a:tc>
                  <a:txBody>
                    <a:bodyPr/>
                    <a:lstStyle/>
                    <a:p>
                      <a:pPr algn="ctr"/>
                      <a:r>
                        <a:rPr lang="en-US" sz="1100" b="0" dirty="0"/>
                        <a:t>8</a:t>
                      </a:r>
                    </a:p>
                  </a:txBody>
                  <a:tcPr/>
                </a:tc>
                <a:extLst>
                  <a:ext uri="{0D108BD9-81ED-4DB2-BD59-A6C34878D82A}">
                    <a16:rowId xmlns:a16="http://schemas.microsoft.com/office/drawing/2014/main" val="834683615"/>
                  </a:ext>
                </a:extLst>
              </a:tr>
            </a:tbl>
          </a:graphicData>
        </a:graphic>
      </p:graphicFrame>
      <p:graphicFrame>
        <p:nvGraphicFramePr>
          <p:cNvPr id="9" name="Table 8">
            <a:extLst>
              <a:ext uri="{FF2B5EF4-FFF2-40B4-BE49-F238E27FC236}">
                <a16:creationId xmlns:a16="http://schemas.microsoft.com/office/drawing/2014/main" id="{DDAA357D-ADC7-536C-F5D5-6765A9443157}"/>
              </a:ext>
            </a:extLst>
          </p:cNvPr>
          <p:cNvGraphicFramePr>
            <a:graphicFrameLocks noGrp="1"/>
          </p:cNvGraphicFramePr>
          <p:nvPr/>
        </p:nvGraphicFramePr>
        <p:xfrm>
          <a:off x="3847825" y="2833942"/>
          <a:ext cx="458371" cy="1295400"/>
        </p:xfrm>
        <a:graphic>
          <a:graphicData uri="http://schemas.openxmlformats.org/drawingml/2006/table">
            <a:tbl>
              <a:tblPr firstRow="1" bandRow="1">
                <a:tableStyleId>{5940675A-B579-460E-94D1-54222C63F5DA}</a:tableStyleId>
              </a:tblPr>
              <a:tblGrid>
                <a:gridCol w="458371">
                  <a:extLst>
                    <a:ext uri="{9D8B030D-6E8A-4147-A177-3AD203B41FA5}">
                      <a16:colId xmlns:a16="http://schemas.microsoft.com/office/drawing/2014/main" val="1142258662"/>
                    </a:ext>
                  </a:extLst>
                </a:gridCol>
              </a:tblGrid>
              <a:tr h="124309">
                <a:tc>
                  <a:txBody>
                    <a:bodyPr/>
                    <a:lstStyle/>
                    <a:p>
                      <a:endParaRPr lang="en-US" sz="1100" b="0" dirty="0"/>
                    </a:p>
                  </a:txBody>
                  <a:tcPr/>
                </a:tc>
                <a:extLst>
                  <a:ext uri="{0D108BD9-81ED-4DB2-BD59-A6C34878D82A}">
                    <a16:rowId xmlns:a16="http://schemas.microsoft.com/office/drawing/2014/main" val="3875140244"/>
                  </a:ext>
                </a:extLst>
              </a:tr>
              <a:tr h="124309">
                <a:tc>
                  <a:txBody>
                    <a:bodyPr/>
                    <a:lstStyle/>
                    <a:p>
                      <a:endParaRPr lang="en-US" sz="1100" b="0" dirty="0"/>
                    </a:p>
                  </a:txBody>
                  <a:tcPr/>
                </a:tc>
                <a:extLst>
                  <a:ext uri="{0D108BD9-81ED-4DB2-BD59-A6C34878D82A}">
                    <a16:rowId xmlns:a16="http://schemas.microsoft.com/office/drawing/2014/main" val="2345669140"/>
                  </a:ext>
                </a:extLst>
              </a:tr>
              <a:tr h="124309">
                <a:tc>
                  <a:txBody>
                    <a:bodyPr/>
                    <a:lstStyle/>
                    <a:p>
                      <a:endParaRPr lang="en-US" sz="1100" b="0" dirty="0"/>
                    </a:p>
                  </a:txBody>
                  <a:tcPr/>
                </a:tc>
                <a:extLst>
                  <a:ext uri="{0D108BD9-81ED-4DB2-BD59-A6C34878D82A}">
                    <a16:rowId xmlns:a16="http://schemas.microsoft.com/office/drawing/2014/main" val="2516193733"/>
                  </a:ext>
                </a:extLst>
              </a:tr>
              <a:tr h="124309">
                <a:tc>
                  <a:txBody>
                    <a:bodyPr/>
                    <a:lstStyle/>
                    <a:p>
                      <a:pPr algn="ctr"/>
                      <a:r>
                        <a:rPr lang="en-US" sz="1100" b="0" dirty="0"/>
                        <a:t>4</a:t>
                      </a:r>
                    </a:p>
                  </a:txBody>
                  <a:tcPr/>
                </a:tc>
                <a:extLst>
                  <a:ext uri="{0D108BD9-81ED-4DB2-BD59-A6C34878D82A}">
                    <a16:rowId xmlns:a16="http://schemas.microsoft.com/office/drawing/2014/main" val="1743698386"/>
                  </a:ext>
                </a:extLst>
              </a:tr>
              <a:tr h="124309">
                <a:tc>
                  <a:txBody>
                    <a:bodyPr/>
                    <a:lstStyle/>
                    <a:p>
                      <a:pPr algn="ctr"/>
                      <a:endParaRPr lang="en-US" sz="1100" b="0" dirty="0"/>
                    </a:p>
                  </a:txBody>
                  <a:tcPr/>
                </a:tc>
                <a:extLst>
                  <a:ext uri="{0D108BD9-81ED-4DB2-BD59-A6C34878D82A}">
                    <a16:rowId xmlns:a16="http://schemas.microsoft.com/office/drawing/2014/main" val="833418790"/>
                  </a:ext>
                </a:extLst>
              </a:tr>
            </a:tbl>
          </a:graphicData>
        </a:graphic>
      </p:graphicFrame>
      <p:graphicFrame>
        <p:nvGraphicFramePr>
          <p:cNvPr id="10" name="Table 9">
            <a:extLst>
              <a:ext uri="{FF2B5EF4-FFF2-40B4-BE49-F238E27FC236}">
                <a16:creationId xmlns:a16="http://schemas.microsoft.com/office/drawing/2014/main" id="{F351D56D-D400-11A9-3A79-A76F275FC9E8}"/>
              </a:ext>
            </a:extLst>
          </p:cNvPr>
          <p:cNvGraphicFramePr>
            <a:graphicFrameLocks noGrp="1"/>
          </p:cNvGraphicFramePr>
          <p:nvPr/>
        </p:nvGraphicFramePr>
        <p:xfrm>
          <a:off x="5481993" y="3348063"/>
          <a:ext cx="2162727" cy="777240"/>
        </p:xfrm>
        <a:graphic>
          <a:graphicData uri="http://schemas.openxmlformats.org/drawingml/2006/table">
            <a:tbl>
              <a:tblPr firstRow="1" bandRow="1">
                <a:tableStyleId>{5940675A-B579-460E-94D1-54222C63F5DA}</a:tableStyleId>
              </a:tblPr>
              <a:tblGrid>
                <a:gridCol w="720909">
                  <a:extLst>
                    <a:ext uri="{9D8B030D-6E8A-4147-A177-3AD203B41FA5}">
                      <a16:colId xmlns:a16="http://schemas.microsoft.com/office/drawing/2014/main" val="448276559"/>
                    </a:ext>
                  </a:extLst>
                </a:gridCol>
                <a:gridCol w="720909">
                  <a:extLst>
                    <a:ext uri="{9D8B030D-6E8A-4147-A177-3AD203B41FA5}">
                      <a16:colId xmlns:a16="http://schemas.microsoft.com/office/drawing/2014/main" val="1507268759"/>
                    </a:ext>
                  </a:extLst>
                </a:gridCol>
                <a:gridCol w="720909">
                  <a:extLst>
                    <a:ext uri="{9D8B030D-6E8A-4147-A177-3AD203B41FA5}">
                      <a16:colId xmlns:a16="http://schemas.microsoft.com/office/drawing/2014/main" val="3602963303"/>
                    </a:ext>
                  </a:extLst>
                </a:gridCol>
              </a:tblGrid>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373234770"/>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2582958588"/>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276576882"/>
                  </a:ext>
                </a:extLst>
              </a:tr>
            </a:tbl>
          </a:graphicData>
        </a:graphic>
      </p:graphicFrame>
      <p:graphicFrame>
        <p:nvGraphicFramePr>
          <p:cNvPr id="11" name="Table 10">
            <a:extLst>
              <a:ext uri="{FF2B5EF4-FFF2-40B4-BE49-F238E27FC236}">
                <a16:creationId xmlns:a16="http://schemas.microsoft.com/office/drawing/2014/main" id="{9242D8D2-0F55-F557-2CC0-37811A2CF5CB}"/>
              </a:ext>
            </a:extLst>
          </p:cNvPr>
          <p:cNvGraphicFramePr>
            <a:graphicFrameLocks noGrp="1"/>
          </p:cNvGraphicFramePr>
          <p:nvPr/>
        </p:nvGraphicFramePr>
        <p:xfrm>
          <a:off x="8657422" y="3617204"/>
          <a:ext cx="2349918" cy="518160"/>
        </p:xfrm>
        <a:graphic>
          <a:graphicData uri="http://schemas.openxmlformats.org/drawingml/2006/table">
            <a:tbl>
              <a:tblPr firstRow="1" bandRow="1">
                <a:tableStyleId>{5940675A-B579-460E-94D1-54222C63F5DA}</a:tableStyleId>
              </a:tblPr>
              <a:tblGrid>
                <a:gridCol w="783306">
                  <a:extLst>
                    <a:ext uri="{9D8B030D-6E8A-4147-A177-3AD203B41FA5}">
                      <a16:colId xmlns:a16="http://schemas.microsoft.com/office/drawing/2014/main" val="3712067003"/>
                    </a:ext>
                  </a:extLst>
                </a:gridCol>
                <a:gridCol w="783306">
                  <a:extLst>
                    <a:ext uri="{9D8B030D-6E8A-4147-A177-3AD203B41FA5}">
                      <a16:colId xmlns:a16="http://schemas.microsoft.com/office/drawing/2014/main" val="2507670143"/>
                    </a:ext>
                  </a:extLst>
                </a:gridCol>
                <a:gridCol w="783306">
                  <a:extLst>
                    <a:ext uri="{9D8B030D-6E8A-4147-A177-3AD203B41FA5}">
                      <a16:colId xmlns:a16="http://schemas.microsoft.com/office/drawing/2014/main" val="2584014067"/>
                    </a:ext>
                  </a:extLst>
                </a:gridCol>
              </a:tblGrid>
              <a:tr h="0">
                <a:tc>
                  <a:txBody>
                    <a:bodyPr/>
                    <a:lstStyle/>
                    <a:p>
                      <a:pPr algn="ctr"/>
                      <a:r>
                        <a:rPr lang="en-US" sz="1100" dirty="0"/>
                        <a:t>FMUL.S</a:t>
                      </a:r>
                    </a:p>
                  </a:txBody>
                  <a:tcPr/>
                </a:tc>
                <a:tc>
                  <a:txBody>
                    <a:bodyPr/>
                    <a:lstStyle/>
                    <a:p>
                      <a:pPr algn="ctr"/>
                      <a:r>
                        <a:rPr lang="en-US" sz="1100" dirty="0"/>
                        <a:t>3</a:t>
                      </a:r>
                    </a:p>
                  </a:txBody>
                  <a:tcPr/>
                </a:tc>
                <a:tc>
                  <a:txBody>
                    <a:bodyPr/>
                    <a:lstStyle/>
                    <a:p>
                      <a:pPr algn="ctr"/>
                      <a:r>
                        <a:rPr lang="en-US" sz="1100" dirty="0"/>
                        <a:t>10</a:t>
                      </a:r>
                    </a:p>
                  </a:txBody>
                  <a:tcPr/>
                </a:tc>
                <a:extLst>
                  <a:ext uri="{0D108BD9-81ED-4DB2-BD59-A6C34878D82A}">
                    <a16:rowId xmlns:a16="http://schemas.microsoft.com/office/drawing/2014/main" val="3142664889"/>
                  </a:ext>
                </a:extLst>
              </a:tr>
              <a:tr h="0">
                <a:tc>
                  <a:txBody>
                    <a:bodyPr/>
                    <a:lstStyle/>
                    <a:p>
                      <a:pPr algn="ctr"/>
                      <a:r>
                        <a:rPr lang="en-US" sz="1100" dirty="0"/>
                        <a:t>FMUL.S</a:t>
                      </a:r>
                    </a:p>
                  </a:txBody>
                  <a:tcPr/>
                </a:tc>
                <a:tc>
                  <a:txBody>
                    <a:bodyPr/>
                    <a:lstStyle/>
                    <a:p>
                      <a:pPr algn="ctr"/>
                      <a:r>
                        <a:rPr lang="en-US" sz="1100" dirty="0"/>
                        <a:t>FLW2 F1</a:t>
                      </a:r>
                    </a:p>
                  </a:txBody>
                  <a:tcPr/>
                </a:tc>
                <a:tc>
                  <a:txBody>
                    <a:bodyPr/>
                    <a:lstStyle/>
                    <a:p>
                      <a:pPr algn="ctr"/>
                      <a:r>
                        <a:rPr lang="en-US" sz="1100" dirty="0"/>
                        <a:t>10</a:t>
                      </a:r>
                    </a:p>
                  </a:txBody>
                  <a:tcPr/>
                </a:tc>
                <a:extLst>
                  <a:ext uri="{0D108BD9-81ED-4DB2-BD59-A6C34878D82A}">
                    <a16:rowId xmlns:a16="http://schemas.microsoft.com/office/drawing/2014/main" val="1917240934"/>
                  </a:ext>
                </a:extLst>
              </a:tr>
            </a:tbl>
          </a:graphicData>
        </a:graphic>
      </p:graphicFrame>
      <p:sp>
        <p:nvSpPr>
          <p:cNvPr id="12" name="TextBox 11">
            <a:extLst>
              <a:ext uri="{FF2B5EF4-FFF2-40B4-BE49-F238E27FC236}">
                <a16:creationId xmlns:a16="http://schemas.microsoft.com/office/drawing/2014/main" id="{D911706E-6D2C-EF51-33DF-4FB2A1FBC170}"/>
              </a:ext>
            </a:extLst>
          </p:cNvPr>
          <p:cNvSpPr txBox="1"/>
          <p:nvPr/>
        </p:nvSpPr>
        <p:spPr>
          <a:xfrm>
            <a:off x="3592198" y="561352"/>
            <a:ext cx="1246742"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Instruction Unit</a:t>
            </a:r>
          </a:p>
        </p:txBody>
      </p:sp>
      <p:sp>
        <p:nvSpPr>
          <p:cNvPr id="15" name="TextBox 14">
            <a:extLst>
              <a:ext uri="{FF2B5EF4-FFF2-40B4-BE49-F238E27FC236}">
                <a16:creationId xmlns:a16="http://schemas.microsoft.com/office/drawing/2014/main" id="{D174296F-730A-B583-F968-AE33A9FB8F57}"/>
              </a:ext>
            </a:extLst>
          </p:cNvPr>
          <p:cNvSpPr txBox="1"/>
          <p:nvPr/>
        </p:nvSpPr>
        <p:spPr>
          <a:xfrm>
            <a:off x="2793474"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Memory Unit</a:t>
            </a:r>
          </a:p>
        </p:txBody>
      </p:sp>
      <p:sp>
        <p:nvSpPr>
          <p:cNvPr id="16" name="Arrow: Right 15">
            <a:extLst>
              <a:ext uri="{FF2B5EF4-FFF2-40B4-BE49-F238E27FC236}">
                <a16:creationId xmlns:a16="http://schemas.microsoft.com/office/drawing/2014/main" id="{BF7377CE-705F-13B3-B849-BBE58D6D6C52}"/>
              </a:ext>
            </a:extLst>
          </p:cNvPr>
          <p:cNvSpPr/>
          <p:nvPr/>
        </p:nvSpPr>
        <p:spPr>
          <a:xfrm>
            <a:off x="4902263" y="594451"/>
            <a:ext cx="181923" cy="203788"/>
          </a:xfrm>
          <a:prstGeom prst="righ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4AAB5EF6-0805-82F0-922F-DA920C510456}"/>
              </a:ext>
            </a:extLst>
          </p:cNvPr>
          <p:cNvSpPr/>
          <p:nvPr/>
        </p:nvSpPr>
        <p:spPr>
          <a:xfrm>
            <a:off x="2474567" y="2541851"/>
            <a:ext cx="326519" cy="274697"/>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682D80A-99E6-AB37-3B98-573B076AD2C6}"/>
              </a:ext>
            </a:extLst>
          </p:cNvPr>
          <p:cNvSpPr txBox="1"/>
          <p:nvPr/>
        </p:nvSpPr>
        <p:spPr>
          <a:xfrm>
            <a:off x="2187546" y="2223061"/>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Address Unit</a:t>
            </a:r>
          </a:p>
        </p:txBody>
      </p:sp>
      <p:sp>
        <p:nvSpPr>
          <p:cNvPr id="21" name="Arrow: Down 20">
            <a:extLst>
              <a:ext uri="{FF2B5EF4-FFF2-40B4-BE49-F238E27FC236}">
                <a16:creationId xmlns:a16="http://schemas.microsoft.com/office/drawing/2014/main" id="{5ADE566B-08DC-5903-5A74-8CE1A9BB24C0}"/>
              </a:ext>
            </a:extLst>
          </p:cNvPr>
          <p:cNvSpPr/>
          <p:nvPr/>
        </p:nvSpPr>
        <p:spPr>
          <a:xfrm>
            <a:off x="3047999" y="417094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Bent 21">
            <a:extLst>
              <a:ext uri="{FF2B5EF4-FFF2-40B4-BE49-F238E27FC236}">
                <a16:creationId xmlns:a16="http://schemas.microsoft.com/office/drawing/2014/main" id="{46067320-68DF-215A-389F-CE98072BB49A}"/>
              </a:ext>
            </a:extLst>
          </p:cNvPr>
          <p:cNvSpPr/>
          <p:nvPr/>
        </p:nvSpPr>
        <p:spPr>
          <a:xfrm rot="10800000">
            <a:off x="3937200" y="4177711"/>
            <a:ext cx="274090" cy="435238"/>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Arrow: Bent 22">
            <a:extLst>
              <a:ext uri="{FF2B5EF4-FFF2-40B4-BE49-F238E27FC236}">
                <a16:creationId xmlns:a16="http://schemas.microsoft.com/office/drawing/2014/main" id="{4953DFF4-99A7-BAB6-2A2A-278FE5AE934B}"/>
              </a:ext>
            </a:extLst>
          </p:cNvPr>
          <p:cNvSpPr/>
          <p:nvPr/>
        </p:nvSpPr>
        <p:spPr>
          <a:xfrm rot="5400000">
            <a:off x="3515488" y="2114104"/>
            <a:ext cx="465924" cy="882796"/>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Bent 24">
            <a:extLst>
              <a:ext uri="{FF2B5EF4-FFF2-40B4-BE49-F238E27FC236}">
                <a16:creationId xmlns:a16="http://schemas.microsoft.com/office/drawing/2014/main" id="{DDE7C6B2-EFE8-3E0E-6215-22D2177578CE}"/>
              </a:ext>
            </a:extLst>
          </p:cNvPr>
          <p:cNvSpPr/>
          <p:nvPr/>
        </p:nvSpPr>
        <p:spPr>
          <a:xfrm rot="5400000" flipV="1">
            <a:off x="3712033" y="823608"/>
            <a:ext cx="303810" cy="2465383"/>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F2DED50B-1403-4959-37C8-DE7B1155DD58}"/>
              </a:ext>
            </a:extLst>
          </p:cNvPr>
          <p:cNvSpPr txBox="1"/>
          <p:nvPr/>
        </p:nvSpPr>
        <p:spPr>
          <a:xfrm>
            <a:off x="1213184" y="2836359"/>
            <a:ext cx="59491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Store </a:t>
            </a:r>
            <a:endParaRPr lang="en-US"/>
          </a:p>
          <a:p>
            <a:r>
              <a:rPr lang="en-US" sz="1100" dirty="0"/>
              <a:t>Buffer</a:t>
            </a:r>
            <a:endParaRPr lang="en-US" dirty="0"/>
          </a:p>
        </p:txBody>
      </p:sp>
      <p:sp>
        <p:nvSpPr>
          <p:cNvPr id="27" name="TextBox 26">
            <a:extLst>
              <a:ext uri="{FF2B5EF4-FFF2-40B4-BE49-F238E27FC236}">
                <a16:creationId xmlns:a16="http://schemas.microsoft.com/office/drawing/2014/main" id="{4F799F20-08B8-CA70-5D7B-5848E7BDBD02}"/>
              </a:ext>
            </a:extLst>
          </p:cNvPr>
          <p:cNvSpPr txBox="1"/>
          <p:nvPr/>
        </p:nvSpPr>
        <p:spPr>
          <a:xfrm>
            <a:off x="4309745" y="2813528"/>
            <a:ext cx="59722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Load</a:t>
            </a:r>
          </a:p>
          <a:p>
            <a:r>
              <a:rPr lang="en-US" sz="1100" dirty="0"/>
              <a:t>Buffer</a:t>
            </a:r>
          </a:p>
        </p:txBody>
      </p:sp>
      <p:sp>
        <p:nvSpPr>
          <p:cNvPr id="28" name="TextBox 27">
            <a:extLst>
              <a:ext uri="{FF2B5EF4-FFF2-40B4-BE49-F238E27FC236}">
                <a16:creationId xmlns:a16="http://schemas.microsoft.com/office/drawing/2014/main" id="{70AA568D-B72D-2C09-E02F-2B7694F66B37}"/>
              </a:ext>
            </a:extLst>
          </p:cNvPr>
          <p:cNvSpPr txBox="1"/>
          <p:nvPr/>
        </p:nvSpPr>
        <p:spPr>
          <a:xfrm>
            <a:off x="7708787" y="3655497"/>
            <a:ext cx="90705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Reservation</a:t>
            </a:r>
          </a:p>
          <a:p>
            <a:r>
              <a:rPr lang="en-US" sz="1100" dirty="0"/>
              <a:t>Stations</a:t>
            </a:r>
          </a:p>
        </p:txBody>
      </p:sp>
      <p:graphicFrame>
        <p:nvGraphicFramePr>
          <p:cNvPr id="30" name="Table 29">
            <a:extLst>
              <a:ext uri="{FF2B5EF4-FFF2-40B4-BE49-F238E27FC236}">
                <a16:creationId xmlns:a16="http://schemas.microsoft.com/office/drawing/2014/main" id="{AD4BC524-EB16-74CF-93BC-4F758136A8F1}"/>
              </a:ext>
            </a:extLst>
          </p:cNvPr>
          <p:cNvGraphicFramePr>
            <a:graphicFrameLocks noGrp="1"/>
          </p:cNvGraphicFramePr>
          <p:nvPr/>
        </p:nvGraphicFramePr>
        <p:xfrm>
          <a:off x="9107277" y="495759"/>
          <a:ext cx="1471166" cy="1554480"/>
        </p:xfrm>
        <a:graphic>
          <a:graphicData uri="http://schemas.openxmlformats.org/drawingml/2006/table">
            <a:tbl>
              <a:tblPr firstRow="1" bandRow="1">
                <a:tableStyleId>{5940675A-B579-460E-94D1-54222C63F5DA}</a:tableStyleId>
              </a:tblPr>
              <a:tblGrid>
                <a:gridCol w="366368">
                  <a:extLst>
                    <a:ext uri="{9D8B030D-6E8A-4147-A177-3AD203B41FA5}">
                      <a16:colId xmlns:a16="http://schemas.microsoft.com/office/drawing/2014/main" val="2580727533"/>
                    </a:ext>
                  </a:extLst>
                </a:gridCol>
                <a:gridCol w="1104798">
                  <a:extLst>
                    <a:ext uri="{9D8B030D-6E8A-4147-A177-3AD203B41FA5}">
                      <a16:colId xmlns:a16="http://schemas.microsoft.com/office/drawing/2014/main" val="1318855252"/>
                    </a:ext>
                  </a:extLst>
                </a:gridCol>
              </a:tblGrid>
              <a:tr h="125218">
                <a:tc>
                  <a:txBody>
                    <a:bodyPr/>
                    <a:lstStyle/>
                    <a:p>
                      <a:r>
                        <a:rPr lang="en-US" sz="1100" dirty="0"/>
                        <a:t>F0</a:t>
                      </a:r>
                    </a:p>
                  </a:txBody>
                  <a:tcPr/>
                </a:tc>
                <a:tc>
                  <a:txBody>
                    <a:bodyPr/>
                    <a:lstStyle/>
                    <a:p>
                      <a:pPr algn="ctr"/>
                      <a:r>
                        <a:rPr lang="en-US" sz="1100" dirty="0"/>
                        <a:t>10.0</a:t>
                      </a:r>
                    </a:p>
                  </a:txBody>
                  <a:tcPr/>
                </a:tc>
                <a:extLst>
                  <a:ext uri="{0D108BD9-81ED-4DB2-BD59-A6C34878D82A}">
                    <a16:rowId xmlns:a16="http://schemas.microsoft.com/office/drawing/2014/main" val="2320382027"/>
                  </a:ext>
                </a:extLst>
              </a:tr>
              <a:tr h="125218">
                <a:tc>
                  <a:txBody>
                    <a:bodyPr/>
                    <a:lstStyle/>
                    <a:p>
                      <a:r>
                        <a:rPr lang="en-US" sz="1100" dirty="0"/>
                        <a:t>F1</a:t>
                      </a:r>
                    </a:p>
                  </a:txBody>
                  <a:tcPr/>
                </a:tc>
                <a:tc>
                  <a:txBody>
                    <a:bodyPr/>
                    <a:lstStyle/>
                    <a:p>
                      <a:endParaRPr lang="en-US" sz="1100" dirty="0"/>
                    </a:p>
                  </a:txBody>
                  <a:tcPr/>
                </a:tc>
                <a:extLst>
                  <a:ext uri="{0D108BD9-81ED-4DB2-BD59-A6C34878D82A}">
                    <a16:rowId xmlns:a16="http://schemas.microsoft.com/office/drawing/2014/main" val="1922051831"/>
                  </a:ext>
                </a:extLst>
              </a:tr>
              <a:tr h="125218">
                <a:tc>
                  <a:txBody>
                    <a:bodyPr/>
                    <a:lstStyle/>
                    <a:p>
                      <a:r>
                        <a:rPr lang="en-US" sz="1100" dirty="0"/>
                        <a:t>F2</a:t>
                      </a:r>
                    </a:p>
                  </a:txBody>
                  <a:tcPr/>
                </a:tc>
                <a:tc>
                  <a:txBody>
                    <a:bodyPr/>
                    <a:lstStyle/>
                    <a:p>
                      <a:endParaRPr lang="en-US" sz="1100" dirty="0"/>
                    </a:p>
                  </a:txBody>
                  <a:tcPr/>
                </a:tc>
                <a:extLst>
                  <a:ext uri="{0D108BD9-81ED-4DB2-BD59-A6C34878D82A}">
                    <a16:rowId xmlns:a16="http://schemas.microsoft.com/office/drawing/2014/main" val="1723558542"/>
                  </a:ext>
                </a:extLst>
              </a:tr>
              <a:tr h="125218">
                <a:tc>
                  <a:txBody>
                    <a:bodyPr/>
                    <a:lstStyle/>
                    <a:p>
                      <a:r>
                        <a:rPr lang="en-US" sz="1100" dirty="0"/>
                        <a:t>F3</a:t>
                      </a:r>
                    </a:p>
                  </a:txBody>
                  <a:tcPr/>
                </a:tc>
                <a:tc>
                  <a:txBody>
                    <a:bodyPr/>
                    <a:lstStyle/>
                    <a:p>
                      <a:endParaRPr lang="en-US" sz="1100" dirty="0"/>
                    </a:p>
                  </a:txBody>
                  <a:tcPr/>
                </a:tc>
                <a:extLst>
                  <a:ext uri="{0D108BD9-81ED-4DB2-BD59-A6C34878D82A}">
                    <a16:rowId xmlns:a16="http://schemas.microsoft.com/office/drawing/2014/main" val="26334914"/>
                  </a:ext>
                </a:extLst>
              </a:tr>
              <a:tr h="125218">
                <a:tc>
                  <a:txBody>
                    <a:bodyPr/>
                    <a:lstStyle/>
                    <a:p>
                      <a:r>
                        <a:rPr lang="en-US" sz="1100" dirty="0"/>
                        <a:t>F4</a:t>
                      </a:r>
                    </a:p>
                  </a:txBody>
                  <a:tcPr/>
                </a:tc>
                <a:tc>
                  <a:txBody>
                    <a:bodyPr/>
                    <a:lstStyle/>
                    <a:p>
                      <a:pPr algn="ctr"/>
                      <a:endParaRPr lang="en-US" sz="1100" dirty="0"/>
                    </a:p>
                  </a:txBody>
                  <a:tcPr/>
                </a:tc>
                <a:extLst>
                  <a:ext uri="{0D108BD9-81ED-4DB2-BD59-A6C34878D82A}">
                    <a16:rowId xmlns:a16="http://schemas.microsoft.com/office/drawing/2014/main" val="444122730"/>
                  </a:ext>
                </a:extLst>
              </a:tr>
              <a:tr h="125218">
                <a:tc>
                  <a:txBody>
                    <a:bodyPr/>
                    <a:lstStyle/>
                    <a:p>
                      <a:r>
                        <a:rPr lang="en-US" sz="1100" dirty="0"/>
                        <a:t>F5</a:t>
                      </a:r>
                    </a:p>
                  </a:txBody>
                  <a:tcPr/>
                </a:tc>
                <a:tc>
                  <a:txBody>
                    <a:bodyPr/>
                    <a:lstStyle/>
                    <a:p>
                      <a:endParaRPr lang="en-US" sz="1100" dirty="0"/>
                    </a:p>
                  </a:txBody>
                  <a:tcPr/>
                </a:tc>
                <a:extLst>
                  <a:ext uri="{0D108BD9-81ED-4DB2-BD59-A6C34878D82A}">
                    <a16:rowId xmlns:a16="http://schemas.microsoft.com/office/drawing/2014/main" val="1366200069"/>
                  </a:ext>
                </a:extLst>
              </a:tr>
            </a:tbl>
          </a:graphicData>
        </a:graphic>
      </p:graphicFrame>
      <p:sp>
        <p:nvSpPr>
          <p:cNvPr id="31" name="TextBox 30">
            <a:extLst>
              <a:ext uri="{FF2B5EF4-FFF2-40B4-BE49-F238E27FC236}">
                <a16:creationId xmlns:a16="http://schemas.microsoft.com/office/drawing/2014/main" id="{DA997DD3-78E3-9781-4A14-B03C455F02EA}"/>
              </a:ext>
            </a:extLst>
          </p:cNvPr>
          <p:cNvSpPr txBox="1"/>
          <p:nvPr/>
        </p:nvSpPr>
        <p:spPr>
          <a:xfrm>
            <a:off x="5384011" y="238457"/>
            <a:ext cx="142117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Instruction Queue</a:t>
            </a:r>
          </a:p>
        </p:txBody>
      </p:sp>
      <p:sp>
        <p:nvSpPr>
          <p:cNvPr id="32" name="TextBox 31">
            <a:extLst>
              <a:ext uri="{FF2B5EF4-FFF2-40B4-BE49-F238E27FC236}">
                <a16:creationId xmlns:a16="http://schemas.microsoft.com/office/drawing/2014/main" id="{06297904-AFAB-C6E9-9D00-F550A9A7B1E4}"/>
              </a:ext>
            </a:extLst>
          </p:cNvPr>
          <p:cNvSpPr txBox="1"/>
          <p:nvPr/>
        </p:nvSpPr>
        <p:spPr>
          <a:xfrm>
            <a:off x="9286905" y="234349"/>
            <a:ext cx="93459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FP Registers</a:t>
            </a:r>
          </a:p>
        </p:txBody>
      </p:sp>
      <p:sp>
        <p:nvSpPr>
          <p:cNvPr id="33" name="TextBox 32">
            <a:extLst>
              <a:ext uri="{FF2B5EF4-FFF2-40B4-BE49-F238E27FC236}">
                <a16:creationId xmlns:a16="http://schemas.microsoft.com/office/drawing/2014/main" id="{91B08DC7-90A7-1F3A-5C14-D33B411757AF}"/>
              </a:ext>
            </a:extLst>
          </p:cNvPr>
          <p:cNvSpPr txBox="1"/>
          <p:nvPr/>
        </p:nvSpPr>
        <p:spPr>
          <a:xfrm>
            <a:off x="5997546"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FP Adders</a:t>
            </a:r>
            <a:endParaRPr lang="en-US" dirty="0"/>
          </a:p>
        </p:txBody>
      </p:sp>
      <p:sp>
        <p:nvSpPr>
          <p:cNvPr id="34" name="TextBox 33">
            <a:extLst>
              <a:ext uri="{FF2B5EF4-FFF2-40B4-BE49-F238E27FC236}">
                <a16:creationId xmlns:a16="http://schemas.microsoft.com/office/drawing/2014/main" id="{7C5E562E-F288-F372-88FF-23AE667DBCEE}"/>
              </a:ext>
            </a:extLst>
          </p:cNvPr>
          <p:cNvSpPr txBox="1"/>
          <p:nvPr/>
        </p:nvSpPr>
        <p:spPr>
          <a:xfrm>
            <a:off x="9128171" y="4435617"/>
            <a:ext cx="1136574"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FP Multipliers</a:t>
            </a:r>
            <a:endParaRPr lang="en-US" dirty="0"/>
          </a:p>
        </p:txBody>
      </p:sp>
      <p:sp>
        <p:nvSpPr>
          <p:cNvPr id="35" name="Arrow: Down 34">
            <a:extLst>
              <a:ext uri="{FF2B5EF4-FFF2-40B4-BE49-F238E27FC236}">
                <a16:creationId xmlns:a16="http://schemas.microsoft.com/office/drawing/2014/main" id="{4BEC3063-F682-7071-2A50-D3F1B796EEAA}"/>
              </a:ext>
            </a:extLst>
          </p:cNvPr>
          <p:cNvSpPr/>
          <p:nvPr/>
        </p:nvSpPr>
        <p:spPr>
          <a:xfrm>
            <a:off x="6371420" y="418012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5D3FA917-6A49-E423-2579-C53D03AE4221}"/>
              </a:ext>
            </a:extLst>
          </p:cNvPr>
          <p:cNvSpPr/>
          <p:nvPr/>
        </p:nvSpPr>
        <p:spPr>
          <a:xfrm>
            <a:off x="9603035" y="4180128"/>
            <a:ext cx="190499" cy="220578"/>
          </a:xfrm>
          <a:prstGeom prst="downArrow">
            <a:avLst/>
          </a:prstGeom>
          <a:solidFill>
            <a:srgbClr val="FF000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Arrow: Down 97">
            <a:extLst>
              <a:ext uri="{FF2B5EF4-FFF2-40B4-BE49-F238E27FC236}">
                <a16:creationId xmlns:a16="http://schemas.microsoft.com/office/drawing/2014/main" id="{DEDC3FEC-F82E-AB52-A675-1A2873EBA87A}"/>
              </a:ext>
            </a:extLst>
          </p:cNvPr>
          <p:cNvSpPr/>
          <p:nvPr/>
        </p:nvSpPr>
        <p:spPr>
          <a:xfrm>
            <a:off x="6000688" y="1974460"/>
            <a:ext cx="374960" cy="180471"/>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Arrow: Down 98">
            <a:extLst>
              <a:ext uri="{FF2B5EF4-FFF2-40B4-BE49-F238E27FC236}">
                <a16:creationId xmlns:a16="http://schemas.microsoft.com/office/drawing/2014/main" id="{4EE38DDE-B535-8A2B-0116-51087322B965}"/>
              </a:ext>
            </a:extLst>
          </p:cNvPr>
          <p:cNvSpPr/>
          <p:nvPr/>
        </p:nvSpPr>
        <p:spPr>
          <a:xfrm>
            <a:off x="5781076" y="2483264"/>
            <a:ext cx="210552" cy="77697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Arrow: Down 99">
            <a:extLst>
              <a:ext uri="{FF2B5EF4-FFF2-40B4-BE49-F238E27FC236}">
                <a16:creationId xmlns:a16="http://schemas.microsoft.com/office/drawing/2014/main" id="{3EDAF54B-21BA-CF66-FA5A-3141D9226151}"/>
              </a:ext>
            </a:extLst>
          </p:cNvPr>
          <p:cNvSpPr/>
          <p:nvPr/>
        </p:nvSpPr>
        <p:spPr>
          <a:xfrm>
            <a:off x="8888268" y="2488338"/>
            <a:ext cx="210551" cy="104599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Arrow: Down 100">
            <a:extLst>
              <a:ext uri="{FF2B5EF4-FFF2-40B4-BE49-F238E27FC236}">
                <a16:creationId xmlns:a16="http://schemas.microsoft.com/office/drawing/2014/main" id="{7F794BFA-DAE5-DE31-60FF-0AD9593725A3}"/>
              </a:ext>
            </a:extLst>
          </p:cNvPr>
          <p:cNvSpPr/>
          <p:nvPr/>
        </p:nvSpPr>
        <p:spPr>
          <a:xfrm>
            <a:off x="9796556" y="2117243"/>
            <a:ext cx="287379" cy="379551"/>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Arrow: Down 101">
            <a:extLst>
              <a:ext uri="{FF2B5EF4-FFF2-40B4-BE49-F238E27FC236}">
                <a16:creationId xmlns:a16="http://schemas.microsoft.com/office/drawing/2014/main" id="{9EC0B9A6-0BC0-7ADC-58D7-7831F52B6FAA}"/>
              </a:ext>
            </a:extLst>
          </p:cNvPr>
          <p:cNvSpPr/>
          <p:nvPr/>
        </p:nvSpPr>
        <p:spPr>
          <a:xfrm>
            <a:off x="6467820" y="2846869"/>
            <a:ext cx="14954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Arrow: Down 103">
            <a:extLst>
              <a:ext uri="{FF2B5EF4-FFF2-40B4-BE49-F238E27FC236}">
                <a16:creationId xmlns:a16="http://schemas.microsoft.com/office/drawing/2014/main" id="{C1C57EA0-F3AD-5908-11EC-F9C43EC80C76}"/>
              </a:ext>
            </a:extLst>
          </p:cNvPr>
          <p:cNvSpPr/>
          <p:nvPr/>
        </p:nvSpPr>
        <p:spPr>
          <a:xfrm>
            <a:off x="7128831" y="2846868"/>
            <a:ext cx="14036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Arrow: Down 104">
            <a:extLst>
              <a:ext uri="{FF2B5EF4-FFF2-40B4-BE49-F238E27FC236}">
                <a16:creationId xmlns:a16="http://schemas.microsoft.com/office/drawing/2014/main" id="{A72FB5BE-3B2E-67E6-D0FA-4D712A57CBD5}"/>
              </a:ext>
            </a:extLst>
          </p:cNvPr>
          <p:cNvSpPr/>
          <p:nvPr/>
        </p:nvSpPr>
        <p:spPr>
          <a:xfrm>
            <a:off x="9699434" y="2837689"/>
            <a:ext cx="12200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Arrow: Down 105">
            <a:extLst>
              <a:ext uri="{FF2B5EF4-FFF2-40B4-BE49-F238E27FC236}">
                <a16:creationId xmlns:a16="http://schemas.microsoft.com/office/drawing/2014/main" id="{D8C79C0F-6397-20E7-9B5A-ACDBB0050632}"/>
              </a:ext>
            </a:extLst>
          </p:cNvPr>
          <p:cNvSpPr/>
          <p:nvPr/>
        </p:nvSpPr>
        <p:spPr>
          <a:xfrm>
            <a:off x="10461433" y="2837688"/>
            <a:ext cx="11282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1" name="Table 110">
            <a:extLst>
              <a:ext uri="{FF2B5EF4-FFF2-40B4-BE49-F238E27FC236}">
                <a16:creationId xmlns:a16="http://schemas.microsoft.com/office/drawing/2014/main" id="{A3FB932F-E8D0-0A1E-69A7-89E21BFA81A9}"/>
              </a:ext>
            </a:extLst>
          </p:cNvPr>
          <p:cNvGraphicFramePr>
            <a:graphicFrameLocks noGrp="1"/>
          </p:cNvGraphicFramePr>
          <p:nvPr/>
        </p:nvGraphicFramePr>
        <p:xfrm>
          <a:off x="486578" y="5049397"/>
          <a:ext cx="11146464" cy="259080"/>
        </p:xfrm>
        <a:graphic>
          <a:graphicData uri="http://schemas.openxmlformats.org/drawingml/2006/table">
            <a:tbl>
              <a:tblPr firstRow="1" bandRow="1">
                <a:tableStyleId>{5940675A-B579-460E-94D1-54222C63F5DA}</a:tableStyleId>
              </a:tblPr>
              <a:tblGrid>
                <a:gridCol w="11146464">
                  <a:extLst>
                    <a:ext uri="{9D8B030D-6E8A-4147-A177-3AD203B41FA5}">
                      <a16:colId xmlns:a16="http://schemas.microsoft.com/office/drawing/2014/main" val="302325619"/>
                    </a:ext>
                  </a:extLst>
                </a:gridCol>
              </a:tblGrid>
              <a:tr h="190418">
                <a:tc>
                  <a:txBody>
                    <a:bodyPr/>
                    <a:lstStyle/>
                    <a:p>
                      <a:pPr algn="ctr"/>
                      <a:r>
                        <a:rPr lang="en-US" sz="1100" dirty="0"/>
                        <a:t>Common Data Bus</a:t>
                      </a:r>
                    </a:p>
                  </a:txBody>
                  <a:tcPr/>
                </a:tc>
                <a:extLst>
                  <a:ext uri="{0D108BD9-81ED-4DB2-BD59-A6C34878D82A}">
                    <a16:rowId xmlns:a16="http://schemas.microsoft.com/office/drawing/2014/main" val="1651149426"/>
                  </a:ext>
                </a:extLst>
              </a:tr>
            </a:tbl>
          </a:graphicData>
        </a:graphic>
      </p:graphicFrame>
      <p:cxnSp>
        <p:nvCxnSpPr>
          <p:cNvPr id="114" name="Straight Arrow Connector 113">
            <a:extLst>
              <a:ext uri="{FF2B5EF4-FFF2-40B4-BE49-F238E27FC236}">
                <a16:creationId xmlns:a16="http://schemas.microsoft.com/office/drawing/2014/main" id="{E1A2FC85-C645-E798-529C-B96071D04ED3}"/>
              </a:ext>
            </a:extLst>
          </p:cNvPr>
          <p:cNvCxnSpPr/>
          <p:nvPr/>
        </p:nvCxnSpPr>
        <p:spPr>
          <a:xfrm flipH="1">
            <a:off x="5042397" y="2305624"/>
            <a:ext cx="3673" cy="2741363"/>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3B6957DA-2A1C-317B-5E52-901126014D3A}"/>
              </a:ext>
            </a:extLst>
          </p:cNvPr>
          <p:cNvCxnSpPr/>
          <p:nvPr/>
        </p:nvCxnSpPr>
        <p:spPr>
          <a:xfrm flipH="1">
            <a:off x="640814" y="2503581"/>
            <a:ext cx="12853" cy="2548567"/>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0C037E61-6E1A-3F02-2ED5-0F91A519E185}"/>
              </a:ext>
            </a:extLst>
          </p:cNvPr>
          <p:cNvCxnSpPr/>
          <p:nvPr/>
        </p:nvCxnSpPr>
        <p:spPr>
          <a:xfrm>
            <a:off x="11446181" y="837854"/>
            <a:ext cx="14689" cy="4201098"/>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DB36A8B5-A8B1-845C-F791-2B654264B0BF}"/>
              </a:ext>
            </a:extLst>
          </p:cNvPr>
          <p:cNvCxnSpPr/>
          <p:nvPr/>
        </p:nvCxnSpPr>
        <p:spPr>
          <a:xfrm>
            <a:off x="618094" y="2523090"/>
            <a:ext cx="1419337" cy="5509"/>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FE5137A2-D5E3-DBFB-21FF-B24E7BE48463}"/>
              </a:ext>
            </a:extLst>
          </p:cNvPr>
          <p:cNvCxnSpPr/>
          <p:nvPr/>
        </p:nvCxnSpPr>
        <p:spPr>
          <a:xfrm>
            <a:off x="2000364" y="2500713"/>
            <a:ext cx="14688" cy="308472"/>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9612C8A3-509A-989C-DF5C-43B14CD517B8}"/>
              </a:ext>
            </a:extLst>
          </p:cNvPr>
          <p:cNvCxnSpPr/>
          <p:nvPr/>
        </p:nvCxnSpPr>
        <p:spPr>
          <a:xfrm>
            <a:off x="5049513" y="2327427"/>
            <a:ext cx="730784" cy="1468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4FA4A7CD-0443-18CB-3AD3-92F6A92EDC02}"/>
              </a:ext>
            </a:extLst>
          </p:cNvPr>
          <p:cNvCxnSpPr/>
          <p:nvPr/>
        </p:nvCxnSpPr>
        <p:spPr>
          <a:xfrm flipH="1">
            <a:off x="10605342" y="863676"/>
            <a:ext cx="839118" cy="5507"/>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06B1F024-7F8B-CF19-B7B0-DF81EBA22A6B}"/>
              </a:ext>
            </a:extLst>
          </p:cNvPr>
          <p:cNvCxnSpPr/>
          <p:nvPr/>
        </p:nvCxnSpPr>
        <p:spPr>
          <a:xfrm flipH="1" flipV="1">
            <a:off x="10739037" y="2618685"/>
            <a:ext cx="692225" cy="12854"/>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3" name="Arrow: Down 122">
            <a:extLst>
              <a:ext uri="{FF2B5EF4-FFF2-40B4-BE49-F238E27FC236}">
                <a16:creationId xmlns:a16="http://schemas.microsoft.com/office/drawing/2014/main" id="{1BCFA482-FC45-15A1-DDF8-83055D136560}"/>
              </a:ext>
            </a:extLst>
          </p:cNvPr>
          <p:cNvSpPr/>
          <p:nvPr/>
        </p:nvSpPr>
        <p:spPr>
          <a:xfrm>
            <a:off x="3088105"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Arrow: Down 123">
            <a:extLst>
              <a:ext uri="{FF2B5EF4-FFF2-40B4-BE49-F238E27FC236}">
                <a16:creationId xmlns:a16="http://schemas.microsoft.com/office/drawing/2014/main" id="{173CA99D-E376-554E-DF51-B98A2AAFBEF3}"/>
              </a:ext>
            </a:extLst>
          </p:cNvPr>
          <p:cNvSpPr/>
          <p:nvPr/>
        </p:nvSpPr>
        <p:spPr>
          <a:xfrm>
            <a:off x="6374803" y="4792578"/>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Arrow: Down 124">
            <a:extLst>
              <a:ext uri="{FF2B5EF4-FFF2-40B4-BE49-F238E27FC236}">
                <a16:creationId xmlns:a16="http://schemas.microsoft.com/office/drawing/2014/main" id="{F9CBAB1C-BE36-8981-5D3D-505749D2C645}"/>
              </a:ext>
            </a:extLst>
          </p:cNvPr>
          <p:cNvSpPr/>
          <p:nvPr/>
        </p:nvSpPr>
        <p:spPr>
          <a:xfrm>
            <a:off x="9624780"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9E1821C-E231-0F40-10CC-29ACE5E56214}"/>
              </a:ext>
            </a:extLst>
          </p:cNvPr>
          <p:cNvSpPr txBox="1"/>
          <p:nvPr/>
        </p:nvSpPr>
        <p:spPr>
          <a:xfrm>
            <a:off x="591553" y="492135"/>
            <a:ext cx="2706258" cy="1015663"/>
          </a:xfrm>
          <a:prstGeom prst="rect">
            <a:avLst/>
          </a:prstGeom>
          <a:solidFill>
            <a:schemeClr val="accent5">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err="1">
                <a:latin typeface="Courier New"/>
                <a:ea typeface="+mn-lt"/>
                <a:cs typeface="Courier New"/>
              </a:rPr>
              <a:t>flw</a:t>
            </a:r>
            <a:r>
              <a:rPr lang="en-US" sz="1000" dirty="0">
                <a:latin typeface="Courier New"/>
                <a:ea typeface="+mn-lt"/>
                <a:cs typeface="Courier New"/>
              </a:rPr>
              <a:t> f1,0(t0)</a:t>
            </a:r>
          </a:p>
          <a:p>
            <a:r>
              <a:rPr lang="en-US" sz="1000" dirty="0" err="1">
                <a:latin typeface="Courier New"/>
                <a:cs typeface="Courier New"/>
              </a:rPr>
              <a:t>fmul.s</a:t>
            </a:r>
            <a:r>
              <a:rPr lang="en-US" sz="1000" dirty="0">
                <a:latin typeface="Courier New"/>
                <a:cs typeface="Courier New"/>
              </a:rPr>
              <a:t> f2,f1,f0</a:t>
            </a:r>
          </a:p>
          <a:p>
            <a:r>
              <a:rPr lang="en-US" sz="1000" dirty="0" err="1">
                <a:latin typeface="Courier New"/>
                <a:cs typeface="Courier New"/>
              </a:rPr>
              <a:t>fsw</a:t>
            </a:r>
            <a:r>
              <a:rPr lang="en-US" sz="1000" dirty="0">
                <a:latin typeface="Courier New"/>
                <a:cs typeface="Courier New"/>
              </a:rPr>
              <a:t> f2,0(t0)</a:t>
            </a:r>
          </a:p>
          <a:p>
            <a:r>
              <a:rPr lang="en-US" sz="1000" dirty="0" err="1">
                <a:latin typeface="Courier New"/>
                <a:cs typeface="Courier New"/>
              </a:rPr>
              <a:t>flw</a:t>
            </a:r>
            <a:r>
              <a:rPr lang="en-US" sz="1000" dirty="0">
                <a:latin typeface="Courier New"/>
                <a:cs typeface="Courier New"/>
              </a:rPr>
              <a:t> f1,0(t0)</a:t>
            </a:r>
          </a:p>
          <a:p>
            <a:r>
              <a:rPr lang="en-US" sz="1000" dirty="0" err="1">
                <a:latin typeface="Courier New"/>
                <a:cs typeface="Courier New"/>
              </a:rPr>
              <a:t>fmul.s</a:t>
            </a:r>
            <a:r>
              <a:rPr lang="en-US" sz="1000" dirty="0">
                <a:latin typeface="Courier New"/>
                <a:cs typeface="Courier New"/>
              </a:rPr>
              <a:t> f2,f1,f0</a:t>
            </a:r>
          </a:p>
          <a:p>
            <a:r>
              <a:rPr lang="en-US" sz="1000" dirty="0" err="1">
                <a:latin typeface="Courier New"/>
                <a:cs typeface="Courier New"/>
              </a:rPr>
              <a:t>fsw</a:t>
            </a:r>
            <a:r>
              <a:rPr lang="en-US" sz="1000" dirty="0">
                <a:latin typeface="Courier New"/>
                <a:cs typeface="Courier New"/>
              </a:rPr>
              <a:t> f2,0(t0)</a:t>
            </a:r>
          </a:p>
        </p:txBody>
      </p:sp>
      <p:sp>
        <p:nvSpPr>
          <p:cNvPr id="3" name="TextBox 2">
            <a:extLst>
              <a:ext uri="{FF2B5EF4-FFF2-40B4-BE49-F238E27FC236}">
                <a16:creationId xmlns:a16="http://schemas.microsoft.com/office/drawing/2014/main" id="{335B8D19-36EF-C0B9-642C-35F9F0C2EE0A}"/>
              </a:ext>
            </a:extLst>
          </p:cNvPr>
          <p:cNvSpPr txBox="1"/>
          <p:nvPr/>
        </p:nvSpPr>
        <p:spPr>
          <a:xfrm>
            <a:off x="2369955" y="263221"/>
            <a:ext cx="52462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t>Issued</a:t>
            </a:r>
            <a:endParaRPr lang="en-US"/>
          </a:p>
        </p:txBody>
      </p:sp>
      <p:sp>
        <p:nvSpPr>
          <p:cNvPr id="5" name="TextBox 4">
            <a:extLst>
              <a:ext uri="{FF2B5EF4-FFF2-40B4-BE49-F238E27FC236}">
                <a16:creationId xmlns:a16="http://schemas.microsoft.com/office/drawing/2014/main" id="{6A52EA16-C416-2C82-8C26-76F8B0E93604}"/>
              </a:ext>
            </a:extLst>
          </p:cNvPr>
          <p:cNvSpPr txBox="1"/>
          <p:nvPr/>
        </p:nvSpPr>
        <p:spPr>
          <a:xfrm>
            <a:off x="2837085" y="262496"/>
            <a:ext cx="77202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Finished</a:t>
            </a:r>
          </a:p>
        </p:txBody>
      </p:sp>
      <p:sp>
        <p:nvSpPr>
          <p:cNvPr id="7" name="TextBox 6">
            <a:extLst>
              <a:ext uri="{FF2B5EF4-FFF2-40B4-BE49-F238E27FC236}">
                <a16:creationId xmlns:a16="http://schemas.microsoft.com/office/drawing/2014/main" id="{BC1D8807-F248-E9CC-3FA6-DF5816DAF120}"/>
              </a:ext>
            </a:extLst>
          </p:cNvPr>
          <p:cNvSpPr txBox="1"/>
          <p:nvPr/>
        </p:nvSpPr>
        <p:spPr>
          <a:xfrm>
            <a:off x="589015" y="1534388"/>
            <a:ext cx="1714499" cy="369332"/>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Clock Cycle: 8</a:t>
            </a:r>
          </a:p>
        </p:txBody>
      </p:sp>
      <p:sp>
        <p:nvSpPr>
          <p:cNvPr id="13" name="TextBox 12">
            <a:extLst>
              <a:ext uri="{FF2B5EF4-FFF2-40B4-BE49-F238E27FC236}">
                <a16:creationId xmlns:a16="http://schemas.microsoft.com/office/drawing/2014/main" id="{18DA8E34-F6C3-785D-8CEF-BB4531F3252A}"/>
              </a:ext>
            </a:extLst>
          </p:cNvPr>
          <p:cNvSpPr txBox="1"/>
          <p:nvPr/>
        </p:nvSpPr>
        <p:spPr>
          <a:xfrm>
            <a:off x="1809930" y="263221"/>
            <a:ext cx="588894"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t>Iteration</a:t>
            </a:r>
          </a:p>
        </p:txBody>
      </p:sp>
      <p:sp>
        <p:nvSpPr>
          <p:cNvPr id="18" name="TextBox 17">
            <a:extLst>
              <a:ext uri="{FF2B5EF4-FFF2-40B4-BE49-F238E27FC236}">
                <a16:creationId xmlns:a16="http://schemas.microsoft.com/office/drawing/2014/main" id="{695B6198-6EB4-2AE4-B0A1-CB1B9310DC43}"/>
              </a:ext>
            </a:extLst>
          </p:cNvPr>
          <p:cNvSpPr txBox="1"/>
          <p:nvPr/>
        </p:nvSpPr>
        <p:spPr>
          <a:xfrm>
            <a:off x="1968177" y="439588"/>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24" name="TextBox 23">
            <a:extLst>
              <a:ext uri="{FF2B5EF4-FFF2-40B4-BE49-F238E27FC236}">
                <a16:creationId xmlns:a16="http://schemas.microsoft.com/office/drawing/2014/main" id="{AC0474AA-8328-71EE-DA56-6A84E013209F}"/>
              </a:ext>
            </a:extLst>
          </p:cNvPr>
          <p:cNvSpPr txBox="1"/>
          <p:nvPr/>
        </p:nvSpPr>
        <p:spPr>
          <a:xfrm>
            <a:off x="1968177" y="604841"/>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37" name="TextBox 36">
            <a:extLst>
              <a:ext uri="{FF2B5EF4-FFF2-40B4-BE49-F238E27FC236}">
                <a16:creationId xmlns:a16="http://schemas.microsoft.com/office/drawing/2014/main" id="{818DA16D-00C4-C0E0-A0BA-8C255EF96071}"/>
              </a:ext>
            </a:extLst>
          </p:cNvPr>
          <p:cNvSpPr txBox="1"/>
          <p:nvPr/>
        </p:nvSpPr>
        <p:spPr>
          <a:xfrm>
            <a:off x="1968177" y="78845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39" name="TextBox 38">
            <a:extLst>
              <a:ext uri="{FF2B5EF4-FFF2-40B4-BE49-F238E27FC236}">
                <a16:creationId xmlns:a16="http://schemas.microsoft.com/office/drawing/2014/main" id="{FFA147EE-FFFE-340B-ED7D-7845BB764FA7}"/>
              </a:ext>
            </a:extLst>
          </p:cNvPr>
          <p:cNvSpPr txBox="1"/>
          <p:nvPr/>
        </p:nvSpPr>
        <p:spPr>
          <a:xfrm>
            <a:off x="1977358" y="935347"/>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1" name="TextBox 40">
            <a:extLst>
              <a:ext uri="{FF2B5EF4-FFF2-40B4-BE49-F238E27FC236}">
                <a16:creationId xmlns:a16="http://schemas.microsoft.com/office/drawing/2014/main" id="{A9610525-1BC7-59A9-C535-F04C389D12B0}"/>
              </a:ext>
            </a:extLst>
          </p:cNvPr>
          <p:cNvSpPr txBox="1"/>
          <p:nvPr/>
        </p:nvSpPr>
        <p:spPr>
          <a:xfrm>
            <a:off x="1977357" y="109142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3" name="TextBox 42">
            <a:extLst>
              <a:ext uri="{FF2B5EF4-FFF2-40B4-BE49-F238E27FC236}">
                <a16:creationId xmlns:a16="http://schemas.microsoft.com/office/drawing/2014/main" id="{024E1BAD-7CCD-6319-67AC-495D77294FE6}"/>
              </a:ext>
            </a:extLst>
          </p:cNvPr>
          <p:cNvSpPr txBox="1"/>
          <p:nvPr/>
        </p:nvSpPr>
        <p:spPr>
          <a:xfrm>
            <a:off x="1986538" y="1275034"/>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14" name="TextBox 13">
            <a:extLst>
              <a:ext uri="{FF2B5EF4-FFF2-40B4-BE49-F238E27FC236}">
                <a16:creationId xmlns:a16="http://schemas.microsoft.com/office/drawing/2014/main" id="{41B8CBB6-4495-B0D8-1E7B-53FA5CC5FC56}"/>
              </a:ext>
            </a:extLst>
          </p:cNvPr>
          <p:cNvSpPr txBox="1"/>
          <p:nvPr/>
        </p:nvSpPr>
        <p:spPr>
          <a:xfrm>
            <a:off x="2445574" y="439587"/>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29" name="Rectangle 28">
            <a:extLst>
              <a:ext uri="{FF2B5EF4-FFF2-40B4-BE49-F238E27FC236}">
                <a16:creationId xmlns:a16="http://schemas.microsoft.com/office/drawing/2014/main" id="{F26E7EEC-7793-EFD2-BD52-211376593E72}"/>
              </a:ext>
            </a:extLst>
          </p:cNvPr>
          <p:cNvSpPr/>
          <p:nvPr/>
        </p:nvSpPr>
        <p:spPr>
          <a:xfrm>
            <a:off x="9467862" y="732041"/>
            <a:ext cx="1085499" cy="26732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D1F3646-46B0-6359-F166-9F41DF716DEF}"/>
              </a:ext>
            </a:extLst>
          </p:cNvPr>
          <p:cNvSpPr/>
          <p:nvPr/>
        </p:nvSpPr>
        <p:spPr>
          <a:xfrm>
            <a:off x="8650777" y="3633148"/>
            <a:ext cx="2352438" cy="25814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78FA9A3-495F-5202-98B1-5E0A5A373A20}"/>
              </a:ext>
            </a:extLst>
          </p:cNvPr>
          <p:cNvSpPr/>
          <p:nvPr/>
        </p:nvSpPr>
        <p:spPr>
          <a:xfrm>
            <a:off x="9477042" y="998281"/>
            <a:ext cx="1085499" cy="26732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7332CFE6-C675-32D5-1E78-D37CEA2F6A78}"/>
              </a:ext>
            </a:extLst>
          </p:cNvPr>
          <p:cNvSpPr txBox="1"/>
          <p:nvPr/>
        </p:nvSpPr>
        <p:spPr>
          <a:xfrm>
            <a:off x="2445574" y="60484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4" name="Rectangle 43">
            <a:extLst>
              <a:ext uri="{FF2B5EF4-FFF2-40B4-BE49-F238E27FC236}">
                <a16:creationId xmlns:a16="http://schemas.microsoft.com/office/drawing/2014/main" id="{EC3C264F-03B4-7076-1BFC-04A772443B4A}"/>
              </a:ext>
            </a:extLst>
          </p:cNvPr>
          <p:cNvSpPr/>
          <p:nvPr/>
        </p:nvSpPr>
        <p:spPr>
          <a:xfrm>
            <a:off x="1811138" y="3871846"/>
            <a:ext cx="1507812" cy="25814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B2191186-3BD8-4033-4257-B14B275E8D7D}"/>
              </a:ext>
            </a:extLst>
          </p:cNvPr>
          <p:cNvSpPr txBox="1"/>
          <p:nvPr/>
        </p:nvSpPr>
        <p:spPr>
          <a:xfrm>
            <a:off x="2451083" y="757242"/>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3</a:t>
            </a:r>
          </a:p>
        </p:txBody>
      </p:sp>
      <p:sp>
        <p:nvSpPr>
          <p:cNvPr id="47" name="TextBox 46">
            <a:extLst>
              <a:ext uri="{FF2B5EF4-FFF2-40B4-BE49-F238E27FC236}">
                <a16:creationId xmlns:a16="http://schemas.microsoft.com/office/drawing/2014/main" id="{63549179-0E67-4A09-108C-B647D7262B85}"/>
              </a:ext>
            </a:extLst>
          </p:cNvPr>
          <p:cNvSpPr txBox="1"/>
          <p:nvPr/>
        </p:nvSpPr>
        <p:spPr>
          <a:xfrm>
            <a:off x="2445574" y="93534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4</a:t>
            </a:r>
          </a:p>
        </p:txBody>
      </p:sp>
      <p:sp>
        <p:nvSpPr>
          <p:cNvPr id="48" name="Rectangle 47">
            <a:extLst>
              <a:ext uri="{FF2B5EF4-FFF2-40B4-BE49-F238E27FC236}">
                <a16:creationId xmlns:a16="http://schemas.microsoft.com/office/drawing/2014/main" id="{721DF711-985E-38FC-E0B1-4F64C6ACFD6C}"/>
              </a:ext>
            </a:extLst>
          </p:cNvPr>
          <p:cNvSpPr/>
          <p:nvPr/>
        </p:nvSpPr>
        <p:spPr>
          <a:xfrm>
            <a:off x="3840078" y="3642330"/>
            <a:ext cx="461210" cy="230605"/>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5990BFD1-6551-2263-EB96-ED1942C3668E}"/>
              </a:ext>
            </a:extLst>
          </p:cNvPr>
          <p:cNvSpPr txBox="1"/>
          <p:nvPr/>
        </p:nvSpPr>
        <p:spPr>
          <a:xfrm>
            <a:off x="2436393" y="1091418"/>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5</a:t>
            </a:r>
          </a:p>
        </p:txBody>
      </p:sp>
      <p:sp>
        <p:nvSpPr>
          <p:cNvPr id="49" name="Rectangle 48">
            <a:extLst>
              <a:ext uri="{FF2B5EF4-FFF2-40B4-BE49-F238E27FC236}">
                <a16:creationId xmlns:a16="http://schemas.microsoft.com/office/drawing/2014/main" id="{21CCA044-6C7B-9F5D-0A29-F08519DCFF77}"/>
              </a:ext>
            </a:extLst>
          </p:cNvPr>
          <p:cNvSpPr/>
          <p:nvPr/>
        </p:nvSpPr>
        <p:spPr>
          <a:xfrm>
            <a:off x="8641597" y="3881029"/>
            <a:ext cx="2352438" cy="25814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9EC66714-DD43-5F24-A807-DE6C700F13F3}"/>
              </a:ext>
            </a:extLst>
          </p:cNvPr>
          <p:cNvSpPr txBox="1"/>
          <p:nvPr/>
        </p:nvSpPr>
        <p:spPr>
          <a:xfrm>
            <a:off x="2436392" y="124749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6</a:t>
            </a:r>
          </a:p>
        </p:txBody>
      </p:sp>
      <p:sp>
        <p:nvSpPr>
          <p:cNvPr id="51" name="Rectangle 50">
            <a:extLst>
              <a:ext uri="{FF2B5EF4-FFF2-40B4-BE49-F238E27FC236}">
                <a16:creationId xmlns:a16="http://schemas.microsoft.com/office/drawing/2014/main" id="{CE7A9443-8FD1-3EC0-2419-47A589499E26}"/>
              </a:ext>
            </a:extLst>
          </p:cNvPr>
          <p:cNvSpPr/>
          <p:nvPr/>
        </p:nvSpPr>
        <p:spPr>
          <a:xfrm>
            <a:off x="1801957" y="3605605"/>
            <a:ext cx="1507812" cy="25814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9285248F-CC89-68D5-131B-5B3B8CC2DF49}"/>
              </a:ext>
            </a:extLst>
          </p:cNvPr>
          <p:cNvSpPr txBox="1"/>
          <p:nvPr/>
        </p:nvSpPr>
        <p:spPr>
          <a:xfrm>
            <a:off x="2913789" y="43958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7</a:t>
            </a:r>
          </a:p>
        </p:txBody>
      </p:sp>
    </p:spTree>
    <p:extLst>
      <p:ext uri="{BB962C8B-B14F-4D97-AF65-F5344CB8AC3E}">
        <p14:creationId xmlns:p14="http://schemas.microsoft.com/office/powerpoint/2010/main" val="989833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7" name="Table 106">
            <a:extLst>
              <a:ext uri="{FF2B5EF4-FFF2-40B4-BE49-F238E27FC236}">
                <a16:creationId xmlns:a16="http://schemas.microsoft.com/office/drawing/2014/main" id="{8A99B81A-D2B6-1981-E268-BD8E23A05BDC}"/>
              </a:ext>
            </a:extLst>
          </p:cNvPr>
          <p:cNvGraphicFramePr>
            <a:graphicFrameLocks noGrp="1"/>
          </p:cNvGraphicFramePr>
          <p:nvPr/>
        </p:nvGraphicFramePr>
        <p:xfrm>
          <a:off x="5848120" y="2194193"/>
          <a:ext cx="3245697" cy="260684"/>
        </p:xfrm>
        <a:graphic>
          <a:graphicData uri="http://schemas.openxmlformats.org/drawingml/2006/table">
            <a:tbl>
              <a:tblPr firstRow="1" bandRow="1">
                <a:tableStyleId>{5940675A-B579-460E-94D1-54222C63F5DA}</a:tableStyleId>
              </a:tblPr>
              <a:tblGrid>
                <a:gridCol w="3245697">
                  <a:extLst>
                    <a:ext uri="{9D8B030D-6E8A-4147-A177-3AD203B41FA5}">
                      <a16:colId xmlns:a16="http://schemas.microsoft.com/office/drawing/2014/main" val="3107124859"/>
                    </a:ext>
                  </a:extLst>
                </a:gridCol>
              </a:tblGrid>
              <a:tr h="260684">
                <a:tc>
                  <a:txBody>
                    <a:bodyPr/>
                    <a:lstStyle/>
                    <a:p>
                      <a:pPr algn="ctr"/>
                      <a:r>
                        <a:rPr lang="en-US" sz="1100" dirty="0"/>
                        <a:t>Operation Bus</a:t>
                      </a:r>
                    </a:p>
                  </a:txBody>
                  <a:tcPr/>
                </a:tc>
                <a:extLst>
                  <a:ext uri="{0D108BD9-81ED-4DB2-BD59-A6C34878D82A}">
                    <a16:rowId xmlns:a16="http://schemas.microsoft.com/office/drawing/2014/main" val="1264365700"/>
                  </a:ext>
                </a:extLst>
              </a:tr>
            </a:tbl>
          </a:graphicData>
        </a:graphic>
      </p:graphicFrame>
      <p:graphicFrame>
        <p:nvGraphicFramePr>
          <p:cNvPr id="108" name="Table 107">
            <a:extLst>
              <a:ext uri="{FF2B5EF4-FFF2-40B4-BE49-F238E27FC236}">
                <a16:creationId xmlns:a16="http://schemas.microsoft.com/office/drawing/2014/main" id="{C7C94626-E768-68B0-C3C0-F0A5DFEAE580}"/>
              </a:ext>
            </a:extLst>
          </p:cNvPr>
          <p:cNvGraphicFramePr>
            <a:graphicFrameLocks noGrp="1"/>
          </p:cNvGraphicFramePr>
          <p:nvPr/>
        </p:nvGraphicFramePr>
        <p:xfrm>
          <a:off x="6472409" y="2533879"/>
          <a:ext cx="4087912" cy="259080"/>
        </p:xfrm>
        <a:graphic>
          <a:graphicData uri="http://schemas.openxmlformats.org/drawingml/2006/table">
            <a:tbl>
              <a:tblPr firstRow="1" bandRow="1">
                <a:tableStyleId>{5940675A-B579-460E-94D1-54222C63F5DA}</a:tableStyleId>
              </a:tblPr>
              <a:tblGrid>
                <a:gridCol w="4087912">
                  <a:extLst>
                    <a:ext uri="{9D8B030D-6E8A-4147-A177-3AD203B41FA5}">
                      <a16:colId xmlns:a16="http://schemas.microsoft.com/office/drawing/2014/main" val="1958482428"/>
                    </a:ext>
                  </a:extLst>
                </a:gridCol>
              </a:tblGrid>
              <a:tr h="200698">
                <a:tc>
                  <a:txBody>
                    <a:bodyPr/>
                    <a:lstStyle/>
                    <a:p>
                      <a:pPr algn="ctr"/>
                      <a:r>
                        <a:rPr lang="en-US" sz="1100" dirty="0"/>
                        <a:t>Operands Bus           </a:t>
                      </a:r>
                    </a:p>
                  </a:txBody>
                  <a:tcPr anchor="ctr"/>
                </a:tc>
                <a:extLst>
                  <a:ext uri="{0D108BD9-81ED-4DB2-BD59-A6C34878D82A}">
                    <a16:rowId xmlns:a16="http://schemas.microsoft.com/office/drawing/2014/main" val="3928487381"/>
                  </a:ext>
                </a:extLst>
              </a:tr>
            </a:tbl>
          </a:graphicData>
        </a:graphic>
      </p:graphicFrame>
      <p:sp>
        <p:nvSpPr>
          <p:cNvPr id="4" name="TextBox 3">
            <a:extLst>
              <a:ext uri="{FF2B5EF4-FFF2-40B4-BE49-F238E27FC236}">
                <a16:creationId xmlns:a16="http://schemas.microsoft.com/office/drawing/2014/main" id="{032A06AD-A3EC-C6FD-A3FE-AE0739EBE576}"/>
              </a:ext>
            </a:extLst>
          </p:cNvPr>
          <p:cNvSpPr txBox="1"/>
          <p:nvPr/>
        </p:nvSpPr>
        <p:spPr>
          <a:xfrm>
            <a:off x="397286" y="5584520"/>
            <a:ext cx="1139143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Still in clock cycle 8, the second load gets its result through the Common Data Bus. The value is copied to the all waiting Reservation Stations, like the one of the second FMUL. It also gets copied to the F1 register.</a:t>
            </a:r>
          </a:p>
        </p:txBody>
      </p:sp>
      <p:graphicFrame>
        <p:nvGraphicFramePr>
          <p:cNvPr id="6" name="Table 5">
            <a:extLst>
              <a:ext uri="{FF2B5EF4-FFF2-40B4-BE49-F238E27FC236}">
                <a16:creationId xmlns:a16="http://schemas.microsoft.com/office/drawing/2014/main" id="{CC729F56-EFE2-8812-01B1-3B641021CA8E}"/>
              </a:ext>
            </a:extLst>
          </p:cNvPr>
          <p:cNvGraphicFramePr>
            <a:graphicFrameLocks noGrp="1"/>
          </p:cNvGraphicFramePr>
          <p:nvPr/>
        </p:nvGraphicFramePr>
        <p:xfrm>
          <a:off x="5142307" y="474496"/>
          <a:ext cx="1912193" cy="1463040"/>
        </p:xfrm>
        <a:graphic>
          <a:graphicData uri="http://schemas.openxmlformats.org/drawingml/2006/table">
            <a:tbl>
              <a:tblPr firstRow="1" bandRow="1">
                <a:tableStyleId>{5940675A-B579-460E-94D1-54222C63F5DA}</a:tableStyleId>
              </a:tblPr>
              <a:tblGrid>
                <a:gridCol w="1912193">
                  <a:extLst>
                    <a:ext uri="{9D8B030D-6E8A-4147-A177-3AD203B41FA5}">
                      <a16:colId xmlns:a16="http://schemas.microsoft.com/office/drawing/2014/main" val="4214905165"/>
                    </a:ext>
                  </a:extLst>
                </a:gridCol>
              </a:tblGrid>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3837463807"/>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3958880234"/>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1321956166"/>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1294863501"/>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2602607408"/>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3959573496"/>
                  </a:ext>
                </a:extLst>
              </a:tr>
            </a:tbl>
          </a:graphicData>
        </a:graphic>
      </p:graphicFrame>
      <p:graphicFrame>
        <p:nvGraphicFramePr>
          <p:cNvPr id="8" name="Table 7">
            <a:extLst>
              <a:ext uri="{FF2B5EF4-FFF2-40B4-BE49-F238E27FC236}">
                <a16:creationId xmlns:a16="http://schemas.microsoft.com/office/drawing/2014/main" id="{E7D52DE1-8CA2-EADD-2883-8C6406631686}"/>
              </a:ext>
            </a:extLst>
          </p:cNvPr>
          <p:cNvGraphicFramePr>
            <a:graphicFrameLocks noGrp="1"/>
          </p:cNvGraphicFramePr>
          <p:nvPr/>
        </p:nvGraphicFramePr>
        <p:xfrm>
          <a:off x="1808602" y="2836843"/>
          <a:ext cx="1511271" cy="1297004"/>
        </p:xfrm>
        <a:graphic>
          <a:graphicData uri="http://schemas.openxmlformats.org/drawingml/2006/table">
            <a:tbl>
              <a:tblPr firstRow="1" bandRow="1">
                <a:tableStyleId>{5940675A-B579-460E-94D1-54222C63F5DA}</a:tableStyleId>
              </a:tblPr>
              <a:tblGrid>
                <a:gridCol w="822157">
                  <a:extLst>
                    <a:ext uri="{9D8B030D-6E8A-4147-A177-3AD203B41FA5}">
                      <a16:colId xmlns:a16="http://schemas.microsoft.com/office/drawing/2014/main" val="1745361543"/>
                    </a:ext>
                  </a:extLst>
                </a:gridCol>
                <a:gridCol w="689114">
                  <a:extLst>
                    <a:ext uri="{9D8B030D-6E8A-4147-A177-3AD203B41FA5}">
                      <a16:colId xmlns:a16="http://schemas.microsoft.com/office/drawing/2014/main" val="111818996"/>
                    </a:ext>
                  </a:extLst>
                </a:gridCol>
              </a:tblGrid>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698010634"/>
                  </a:ext>
                </a:extLst>
              </a:tr>
              <a:tr h="260684">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37794825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549119839"/>
                  </a:ext>
                </a:extLst>
              </a:tr>
              <a:tr h="151771">
                <a:tc>
                  <a:txBody>
                    <a:bodyPr/>
                    <a:lstStyle/>
                    <a:p>
                      <a:pPr algn="ctr"/>
                      <a:r>
                        <a:rPr lang="en-US" sz="1100" b="0" dirty="0"/>
                        <a:t>FMUL2 F2</a:t>
                      </a:r>
                      <a:endParaRPr lang="en-US" sz="1100" b="0" dirty="0" err="1"/>
                    </a:p>
                  </a:txBody>
                  <a:tcPr/>
                </a:tc>
                <a:tc>
                  <a:txBody>
                    <a:bodyPr/>
                    <a:lstStyle/>
                    <a:p>
                      <a:pPr algn="ctr"/>
                      <a:r>
                        <a:rPr lang="en-US" sz="1100" b="0" dirty="0"/>
                        <a:t>4</a:t>
                      </a:r>
                    </a:p>
                  </a:txBody>
                  <a:tcPr/>
                </a:tc>
                <a:extLst>
                  <a:ext uri="{0D108BD9-81ED-4DB2-BD59-A6C34878D82A}">
                    <a16:rowId xmlns:a16="http://schemas.microsoft.com/office/drawing/2014/main" val="1989902640"/>
                  </a:ext>
                </a:extLst>
              </a:tr>
              <a:tr h="151771">
                <a:tc>
                  <a:txBody>
                    <a:bodyPr/>
                    <a:lstStyle/>
                    <a:p>
                      <a:pPr lvl="0">
                        <a:buNone/>
                      </a:pPr>
                      <a:r>
                        <a:rPr lang="en-US" sz="1100" b="0" i="0" u="none" strike="noStrike" noProof="0" dirty="0">
                          <a:solidFill>
                            <a:srgbClr val="000000"/>
                          </a:solidFill>
                          <a:latin typeface="Aptos"/>
                        </a:rPr>
                        <a:t>FMUL F2</a:t>
                      </a:r>
                      <a:endParaRPr lang="en-US" dirty="0"/>
                    </a:p>
                  </a:txBody>
                  <a:tcPr/>
                </a:tc>
                <a:tc>
                  <a:txBody>
                    <a:bodyPr/>
                    <a:lstStyle/>
                    <a:p>
                      <a:pPr algn="ctr"/>
                      <a:r>
                        <a:rPr lang="en-US" sz="1100" b="0" dirty="0"/>
                        <a:t>8</a:t>
                      </a:r>
                    </a:p>
                  </a:txBody>
                  <a:tcPr/>
                </a:tc>
                <a:extLst>
                  <a:ext uri="{0D108BD9-81ED-4DB2-BD59-A6C34878D82A}">
                    <a16:rowId xmlns:a16="http://schemas.microsoft.com/office/drawing/2014/main" val="834683615"/>
                  </a:ext>
                </a:extLst>
              </a:tr>
            </a:tbl>
          </a:graphicData>
        </a:graphic>
      </p:graphicFrame>
      <p:graphicFrame>
        <p:nvGraphicFramePr>
          <p:cNvPr id="9" name="Table 8">
            <a:extLst>
              <a:ext uri="{FF2B5EF4-FFF2-40B4-BE49-F238E27FC236}">
                <a16:creationId xmlns:a16="http://schemas.microsoft.com/office/drawing/2014/main" id="{DDAA357D-ADC7-536C-F5D5-6765A9443157}"/>
              </a:ext>
            </a:extLst>
          </p:cNvPr>
          <p:cNvGraphicFramePr>
            <a:graphicFrameLocks noGrp="1"/>
          </p:cNvGraphicFramePr>
          <p:nvPr/>
        </p:nvGraphicFramePr>
        <p:xfrm>
          <a:off x="3847825" y="2833942"/>
          <a:ext cx="458371" cy="1295400"/>
        </p:xfrm>
        <a:graphic>
          <a:graphicData uri="http://schemas.openxmlformats.org/drawingml/2006/table">
            <a:tbl>
              <a:tblPr firstRow="1" bandRow="1">
                <a:tableStyleId>{5940675A-B579-460E-94D1-54222C63F5DA}</a:tableStyleId>
              </a:tblPr>
              <a:tblGrid>
                <a:gridCol w="458371">
                  <a:extLst>
                    <a:ext uri="{9D8B030D-6E8A-4147-A177-3AD203B41FA5}">
                      <a16:colId xmlns:a16="http://schemas.microsoft.com/office/drawing/2014/main" val="1142258662"/>
                    </a:ext>
                  </a:extLst>
                </a:gridCol>
              </a:tblGrid>
              <a:tr h="124309">
                <a:tc>
                  <a:txBody>
                    <a:bodyPr/>
                    <a:lstStyle/>
                    <a:p>
                      <a:endParaRPr lang="en-US" sz="1100" b="0" dirty="0"/>
                    </a:p>
                  </a:txBody>
                  <a:tcPr/>
                </a:tc>
                <a:extLst>
                  <a:ext uri="{0D108BD9-81ED-4DB2-BD59-A6C34878D82A}">
                    <a16:rowId xmlns:a16="http://schemas.microsoft.com/office/drawing/2014/main" val="3875140244"/>
                  </a:ext>
                </a:extLst>
              </a:tr>
              <a:tr h="124309">
                <a:tc>
                  <a:txBody>
                    <a:bodyPr/>
                    <a:lstStyle/>
                    <a:p>
                      <a:endParaRPr lang="en-US" sz="1100" b="0" dirty="0"/>
                    </a:p>
                  </a:txBody>
                  <a:tcPr/>
                </a:tc>
                <a:extLst>
                  <a:ext uri="{0D108BD9-81ED-4DB2-BD59-A6C34878D82A}">
                    <a16:rowId xmlns:a16="http://schemas.microsoft.com/office/drawing/2014/main" val="2345669140"/>
                  </a:ext>
                </a:extLst>
              </a:tr>
              <a:tr h="124309">
                <a:tc>
                  <a:txBody>
                    <a:bodyPr/>
                    <a:lstStyle/>
                    <a:p>
                      <a:endParaRPr lang="en-US" sz="1100" b="0" dirty="0"/>
                    </a:p>
                  </a:txBody>
                  <a:tcPr/>
                </a:tc>
                <a:extLst>
                  <a:ext uri="{0D108BD9-81ED-4DB2-BD59-A6C34878D82A}">
                    <a16:rowId xmlns:a16="http://schemas.microsoft.com/office/drawing/2014/main" val="2516193733"/>
                  </a:ext>
                </a:extLst>
              </a:tr>
              <a:tr h="124309">
                <a:tc>
                  <a:txBody>
                    <a:bodyPr/>
                    <a:lstStyle/>
                    <a:p>
                      <a:pPr algn="ctr"/>
                      <a:r>
                        <a:rPr lang="en-US" sz="1100" b="0" dirty="0"/>
                        <a:t>4</a:t>
                      </a:r>
                    </a:p>
                  </a:txBody>
                  <a:tcPr/>
                </a:tc>
                <a:extLst>
                  <a:ext uri="{0D108BD9-81ED-4DB2-BD59-A6C34878D82A}">
                    <a16:rowId xmlns:a16="http://schemas.microsoft.com/office/drawing/2014/main" val="1743698386"/>
                  </a:ext>
                </a:extLst>
              </a:tr>
              <a:tr h="124309">
                <a:tc>
                  <a:txBody>
                    <a:bodyPr/>
                    <a:lstStyle/>
                    <a:p>
                      <a:pPr algn="ctr"/>
                      <a:endParaRPr lang="en-US" sz="1100" b="0" dirty="0"/>
                    </a:p>
                  </a:txBody>
                  <a:tcPr/>
                </a:tc>
                <a:extLst>
                  <a:ext uri="{0D108BD9-81ED-4DB2-BD59-A6C34878D82A}">
                    <a16:rowId xmlns:a16="http://schemas.microsoft.com/office/drawing/2014/main" val="833418790"/>
                  </a:ext>
                </a:extLst>
              </a:tr>
            </a:tbl>
          </a:graphicData>
        </a:graphic>
      </p:graphicFrame>
      <p:graphicFrame>
        <p:nvGraphicFramePr>
          <p:cNvPr id="10" name="Table 9">
            <a:extLst>
              <a:ext uri="{FF2B5EF4-FFF2-40B4-BE49-F238E27FC236}">
                <a16:creationId xmlns:a16="http://schemas.microsoft.com/office/drawing/2014/main" id="{F351D56D-D400-11A9-3A79-A76F275FC9E8}"/>
              </a:ext>
            </a:extLst>
          </p:cNvPr>
          <p:cNvGraphicFramePr>
            <a:graphicFrameLocks noGrp="1"/>
          </p:cNvGraphicFramePr>
          <p:nvPr/>
        </p:nvGraphicFramePr>
        <p:xfrm>
          <a:off x="5481993" y="3348063"/>
          <a:ext cx="2162727" cy="777240"/>
        </p:xfrm>
        <a:graphic>
          <a:graphicData uri="http://schemas.openxmlformats.org/drawingml/2006/table">
            <a:tbl>
              <a:tblPr firstRow="1" bandRow="1">
                <a:tableStyleId>{5940675A-B579-460E-94D1-54222C63F5DA}</a:tableStyleId>
              </a:tblPr>
              <a:tblGrid>
                <a:gridCol w="720909">
                  <a:extLst>
                    <a:ext uri="{9D8B030D-6E8A-4147-A177-3AD203B41FA5}">
                      <a16:colId xmlns:a16="http://schemas.microsoft.com/office/drawing/2014/main" val="448276559"/>
                    </a:ext>
                  </a:extLst>
                </a:gridCol>
                <a:gridCol w="720909">
                  <a:extLst>
                    <a:ext uri="{9D8B030D-6E8A-4147-A177-3AD203B41FA5}">
                      <a16:colId xmlns:a16="http://schemas.microsoft.com/office/drawing/2014/main" val="1507268759"/>
                    </a:ext>
                  </a:extLst>
                </a:gridCol>
                <a:gridCol w="720909">
                  <a:extLst>
                    <a:ext uri="{9D8B030D-6E8A-4147-A177-3AD203B41FA5}">
                      <a16:colId xmlns:a16="http://schemas.microsoft.com/office/drawing/2014/main" val="3602963303"/>
                    </a:ext>
                  </a:extLst>
                </a:gridCol>
              </a:tblGrid>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373234770"/>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2582958588"/>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276576882"/>
                  </a:ext>
                </a:extLst>
              </a:tr>
            </a:tbl>
          </a:graphicData>
        </a:graphic>
      </p:graphicFrame>
      <p:graphicFrame>
        <p:nvGraphicFramePr>
          <p:cNvPr id="11" name="Table 10">
            <a:extLst>
              <a:ext uri="{FF2B5EF4-FFF2-40B4-BE49-F238E27FC236}">
                <a16:creationId xmlns:a16="http://schemas.microsoft.com/office/drawing/2014/main" id="{9242D8D2-0F55-F557-2CC0-37811A2CF5CB}"/>
              </a:ext>
            </a:extLst>
          </p:cNvPr>
          <p:cNvGraphicFramePr>
            <a:graphicFrameLocks noGrp="1"/>
          </p:cNvGraphicFramePr>
          <p:nvPr>
            <p:extLst>
              <p:ext uri="{D42A27DB-BD31-4B8C-83A1-F6EECF244321}">
                <p14:modId xmlns:p14="http://schemas.microsoft.com/office/powerpoint/2010/main" val="2587169354"/>
              </p:ext>
            </p:extLst>
          </p:nvPr>
        </p:nvGraphicFramePr>
        <p:xfrm>
          <a:off x="8657422" y="3617204"/>
          <a:ext cx="2349918" cy="518160"/>
        </p:xfrm>
        <a:graphic>
          <a:graphicData uri="http://schemas.openxmlformats.org/drawingml/2006/table">
            <a:tbl>
              <a:tblPr firstRow="1" bandRow="1">
                <a:tableStyleId>{5940675A-B579-460E-94D1-54222C63F5DA}</a:tableStyleId>
              </a:tblPr>
              <a:tblGrid>
                <a:gridCol w="783306">
                  <a:extLst>
                    <a:ext uri="{9D8B030D-6E8A-4147-A177-3AD203B41FA5}">
                      <a16:colId xmlns:a16="http://schemas.microsoft.com/office/drawing/2014/main" val="3712067003"/>
                    </a:ext>
                  </a:extLst>
                </a:gridCol>
                <a:gridCol w="783306">
                  <a:extLst>
                    <a:ext uri="{9D8B030D-6E8A-4147-A177-3AD203B41FA5}">
                      <a16:colId xmlns:a16="http://schemas.microsoft.com/office/drawing/2014/main" val="2507670143"/>
                    </a:ext>
                  </a:extLst>
                </a:gridCol>
                <a:gridCol w="783306">
                  <a:extLst>
                    <a:ext uri="{9D8B030D-6E8A-4147-A177-3AD203B41FA5}">
                      <a16:colId xmlns:a16="http://schemas.microsoft.com/office/drawing/2014/main" val="2584014067"/>
                    </a:ext>
                  </a:extLst>
                </a:gridCol>
              </a:tblGrid>
              <a:tr h="0">
                <a:tc>
                  <a:txBody>
                    <a:bodyPr/>
                    <a:lstStyle/>
                    <a:p>
                      <a:pPr algn="ctr"/>
                      <a:r>
                        <a:rPr lang="en-US" sz="1100" dirty="0"/>
                        <a:t>FMUL.S</a:t>
                      </a:r>
                    </a:p>
                  </a:txBody>
                  <a:tcPr/>
                </a:tc>
                <a:tc>
                  <a:txBody>
                    <a:bodyPr/>
                    <a:lstStyle/>
                    <a:p>
                      <a:pPr algn="ctr"/>
                      <a:r>
                        <a:rPr lang="en-US" sz="1100" dirty="0"/>
                        <a:t>3</a:t>
                      </a:r>
                    </a:p>
                  </a:txBody>
                  <a:tcPr/>
                </a:tc>
                <a:tc>
                  <a:txBody>
                    <a:bodyPr/>
                    <a:lstStyle/>
                    <a:p>
                      <a:pPr algn="ctr"/>
                      <a:r>
                        <a:rPr lang="en-US" sz="1100" dirty="0"/>
                        <a:t>10</a:t>
                      </a:r>
                    </a:p>
                  </a:txBody>
                  <a:tcPr/>
                </a:tc>
                <a:extLst>
                  <a:ext uri="{0D108BD9-81ED-4DB2-BD59-A6C34878D82A}">
                    <a16:rowId xmlns:a16="http://schemas.microsoft.com/office/drawing/2014/main" val="3142664889"/>
                  </a:ext>
                </a:extLst>
              </a:tr>
              <a:tr h="0">
                <a:tc>
                  <a:txBody>
                    <a:bodyPr/>
                    <a:lstStyle/>
                    <a:p>
                      <a:pPr algn="ctr"/>
                      <a:r>
                        <a:rPr lang="en-US" sz="1100" dirty="0"/>
                        <a:t>FMUL.S</a:t>
                      </a:r>
                    </a:p>
                  </a:txBody>
                  <a:tcPr/>
                </a:tc>
                <a:tc>
                  <a:txBody>
                    <a:bodyPr/>
                    <a:lstStyle/>
                    <a:p>
                      <a:pPr algn="ctr"/>
                      <a:r>
                        <a:rPr lang="en-US" sz="1100" dirty="0"/>
                        <a:t>2</a:t>
                      </a:r>
                    </a:p>
                  </a:txBody>
                  <a:tcPr/>
                </a:tc>
                <a:tc>
                  <a:txBody>
                    <a:bodyPr/>
                    <a:lstStyle/>
                    <a:p>
                      <a:pPr algn="ctr"/>
                      <a:r>
                        <a:rPr lang="en-US" sz="1100" dirty="0"/>
                        <a:t>10</a:t>
                      </a:r>
                    </a:p>
                  </a:txBody>
                  <a:tcPr/>
                </a:tc>
                <a:extLst>
                  <a:ext uri="{0D108BD9-81ED-4DB2-BD59-A6C34878D82A}">
                    <a16:rowId xmlns:a16="http://schemas.microsoft.com/office/drawing/2014/main" val="1917240934"/>
                  </a:ext>
                </a:extLst>
              </a:tr>
            </a:tbl>
          </a:graphicData>
        </a:graphic>
      </p:graphicFrame>
      <p:sp>
        <p:nvSpPr>
          <p:cNvPr id="12" name="TextBox 11">
            <a:extLst>
              <a:ext uri="{FF2B5EF4-FFF2-40B4-BE49-F238E27FC236}">
                <a16:creationId xmlns:a16="http://schemas.microsoft.com/office/drawing/2014/main" id="{D911706E-6D2C-EF51-33DF-4FB2A1FBC170}"/>
              </a:ext>
            </a:extLst>
          </p:cNvPr>
          <p:cNvSpPr txBox="1"/>
          <p:nvPr/>
        </p:nvSpPr>
        <p:spPr>
          <a:xfrm>
            <a:off x="3592198" y="561352"/>
            <a:ext cx="1246742"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Instruction Unit</a:t>
            </a:r>
          </a:p>
        </p:txBody>
      </p:sp>
      <p:sp>
        <p:nvSpPr>
          <p:cNvPr id="15" name="TextBox 14">
            <a:extLst>
              <a:ext uri="{FF2B5EF4-FFF2-40B4-BE49-F238E27FC236}">
                <a16:creationId xmlns:a16="http://schemas.microsoft.com/office/drawing/2014/main" id="{D174296F-730A-B583-F968-AE33A9FB8F57}"/>
              </a:ext>
            </a:extLst>
          </p:cNvPr>
          <p:cNvSpPr txBox="1"/>
          <p:nvPr/>
        </p:nvSpPr>
        <p:spPr>
          <a:xfrm>
            <a:off x="2793474"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Memory Unit</a:t>
            </a:r>
          </a:p>
        </p:txBody>
      </p:sp>
      <p:sp>
        <p:nvSpPr>
          <p:cNvPr id="16" name="Arrow: Right 15">
            <a:extLst>
              <a:ext uri="{FF2B5EF4-FFF2-40B4-BE49-F238E27FC236}">
                <a16:creationId xmlns:a16="http://schemas.microsoft.com/office/drawing/2014/main" id="{BF7377CE-705F-13B3-B849-BBE58D6D6C52}"/>
              </a:ext>
            </a:extLst>
          </p:cNvPr>
          <p:cNvSpPr/>
          <p:nvPr/>
        </p:nvSpPr>
        <p:spPr>
          <a:xfrm>
            <a:off x="4902263" y="594451"/>
            <a:ext cx="181923" cy="203788"/>
          </a:xfrm>
          <a:prstGeom prst="righ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4AAB5EF6-0805-82F0-922F-DA920C510456}"/>
              </a:ext>
            </a:extLst>
          </p:cNvPr>
          <p:cNvSpPr/>
          <p:nvPr/>
        </p:nvSpPr>
        <p:spPr>
          <a:xfrm>
            <a:off x="2474567" y="2541851"/>
            <a:ext cx="326519" cy="274697"/>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682D80A-99E6-AB37-3B98-573B076AD2C6}"/>
              </a:ext>
            </a:extLst>
          </p:cNvPr>
          <p:cNvSpPr txBox="1"/>
          <p:nvPr/>
        </p:nvSpPr>
        <p:spPr>
          <a:xfrm>
            <a:off x="2187546" y="2223061"/>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Address Unit</a:t>
            </a:r>
          </a:p>
        </p:txBody>
      </p:sp>
      <p:sp>
        <p:nvSpPr>
          <p:cNvPr id="21" name="Arrow: Down 20">
            <a:extLst>
              <a:ext uri="{FF2B5EF4-FFF2-40B4-BE49-F238E27FC236}">
                <a16:creationId xmlns:a16="http://schemas.microsoft.com/office/drawing/2014/main" id="{5ADE566B-08DC-5903-5A74-8CE1A9BB24C0}"/>
              </a:ext>
            </a:extLst>
          </p:cNvPr>
          <p:cNvSpPr/>
          <p:nvPr/>
        </p:nvSpPr>
        <p:spPr>
          <a:xfrm>
            <a:off x="3047999" y="417094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Bent 21">
            <a:extLst>
              <a:ext uri="{FF2B5EF4-FFF2-40B4-BE49-F238E27FC236}">
                <a16:creationId xmlns:a16="http://schemas.microsoft.com/office/drawing/2014/main" id="{46067320-68DF-215A-389F-CE98072BB49A}"/>
              </a:ext>
            </a:extLst>
          </p:cNvPr>
          <p:cNvSpPr/>
          <p:nvPr/>
        </p:nvSpPr>
        <p:spPr>
          <a:xfrm rot="10800000">
            <a:off x="3937200" y="4177711"/>
            <a:ext cx="274090" cy="435238"/>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Arrow: Bent 22">
            <a:extLst>
              <a:ext uri="{FF2B5EF4-FFF2-40B4-BE49-F238E27FC236}">
                <a16:creationId xmlns:a16="http://schemas.microsoft.com/office/drawing/2014/main" id="{4953DFF4-99A7-BAB6-2A2A-278FE5AE934B}"/>
              </a:ext>
            </a:extLst>
          </p:cNvPr>
          <p:cNvSpPr/>
          <p:nvPr/>
        </p:nvSpPr>
        <p:spPr>
          <a:xfrm rot="5400000">
            <a:off x="3515488" y="2114104"/>
            <a:ext cx="465924" cy="882796"/>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Bent 24">
            <a:extLst>
              <a:ext uri="{FF2B5EF4-FFF2-40B4-BE49-F238E27FC236}">
                <a16:creationId xmlns:a16="http://schemas.microsoft.com/office/drawing/2014/main" id="{DDE7C6B2-EFE8-3E0E-6215-22D2177578CE}"/>
              </a:ext>
            </a:extLst>
          </p:cNvPr>
          <p:cNvSpPr/>
          <p:nvPr/>
        </p:nvSpPr>
        <p:spPr>
          <a:xfrm rot="5400000" flipV="1">
            <a:off x="3712033" y="823608"/>
            <a:ext cx="303810" cy="2465383"/>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F2DED50B-1403-4959-37C8-DE7B1155DD58}"/>
              </a:ext>
            </a:extLst>
          </p:cNvPr>
          <p:cNvSpPr txBox="1"/>
          <p:nvPr/>
        </p:nvSpPr>
        <p:spPr>
          <a:xfrm>
            <a:off x="1213184" y="2836359"/>
            <a:ext cx="59491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Store </a:t>
            </a:r>
            <a:endParaRPr lang="en-US"/>
          </a:p>
          <a:p>
            <a:r>
              <a:rPr lang="en-US" sz="1100" dirty="0"/>
              <a:t>Buffer</a:t>
            </a:r>
            <a:endParaRPr lang="en-US" dirty="0"/>
          </a:p>
        </p:txBody>
      </p:sp>
      <p:sp>
        <p:nvSpPr>
          <p:cNvPr id="27" name="TextBox 26">
            <a:extLst>
              <a:ext uri="{FF2B5EF4-FFF2-40B4-BE49-F238E27FC236}">
                <a16:creationId xmlns:a16="http://schemas.microsoft.com/office/drawing/2014/main" id="{4F799F20-08B8-CA70-5D7B-5848E7BDBD02}"/>
              </a:ext>
            </a:extLst>
          </p:cNvPr>
          <p:cNvSpPr txBox="1"/>
          <p:nvPr/>
        </p:nvSpPr>
        <p:spPr>
          <a:xfrm>
            <a:off x="4309745" y="2813528"/>
            <a:ext cx="59722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Load</a:t>
            </a:r>
          </a:p>
          <a:p>
            <a:r>
              <a:rPr lang="en-US" sz="1100" dirty="0"/>
              <a:t>Buffer</a:t>
            </a:r>
          </a:p>
        </p:txBody>
      </p:sp>
      <p:sp>
        <p:nvSpPr>
          <p:cNvPr id="28" name="TextBox 27">
            <a:extLst>
              <a:ext uri="{FF2B5EF4-FFF2-40B4-BE49-F238E27FC236}">
                <a16:creationId xmlns:a16="http://schemas.microsoft.com/office/drawing/2014/main" id="{70AA568D-B72D-2C09-E02F-2B7694F66B37}"/>
              </a:ext>
            </a:extLst>
          </p:cNvPr>
          <p:cNvSpPr txBox="1"/>
          <p:nvPr/>
        </p:nvSpPr>
        <p:spPr>
          <a:xfrm>
            <a:off x="7708787" y="3655497"/>
            <a:ext cx="90705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Reservation</a:t>
            </a:r>
          </a:p>
          <a:p>
            <a:r>
              <a:rPr lang="en-US" sz="1100" dirty="0"/>
              <a:t>Stations</a:t>
            </a:r>
          </a:p>
        </p:txBody>
      </p:sp>
      <p:graphicFrame>
        <p:nvGraphicFramePr>
          <p:cNvPr id="30" name="Table 29">
            <a:extLst>
              <a:ext uri="{FF2B5EF4-FFF2-40B4-BE49-F238E27FC236}">
                <a16:creationId xmlns:a16="http://schemas.microsoft.com/office/drawing/2014/main" id="{AD4BC524-EB16-74CF-93BC-4F758136A8F1}"/>
              </a:ext>
            </a:extLst>
          </p:cNvPr>
          <p:cNvGraphicFramePr>
            <a:graphicFrameLocks noGrp="1"/>
          </p:cNvGraphicFramePr>
          <p:nvPr>
            <p:extLst>
              <p:ext uri="{D42A27DB-BD31-4B8C-83A1-F6EECF244321}">
                <p14:modId xmlns:p14="http://schemas.microsoft.com/office/powerpoint/2010/main" val="286700542"/>
              </p:ext>
            </p:extLst>
          </p:nvPr>
        </p:nvGraphicFramePr>
        <p:xfrm>
          <a:off x="9107277" y="495759"/>
          <a:ext cx="1471166" cy="1554480"/>
        </p:xfrm>
        <a:graphic>
          <a:graphicData uri="http://schemas.openxmlformats.org/drawingml/2006/table">
            <a:tbl>
              <a:tblPr firstRow="1" bandRow="1">
                <a:tableStyleId>{5940675A-B579-460E-94D1-54222C63F5DA}</a:tableStyleId>
              </a:tblPr>
              <a:tblGrid>
                <a:gridCol w="366368">
                  <a:extLst>
                    <a:ext uri="{9D8B030D-6E8A-4147-A177-3AD203B41FA5}">
                      <a16:colId xmlns:a16="http://schemas.microsoft.com/office/drawing/2014/main" val="2580727533"/>
                    </a:ext>
                  </a:extLst>
                </a:gridCol>
                <a:gridCol w="1104798">
                  <a:extLst>
                    <a:ext uri="{9D8B030D-6E8A-4147-A177-3AD203B41FA5}">
                      <a16:colId xmlns:a16="http://schemas.microsoft.com/office/drawing/2014/main" val="1318855252"/>
                    </a:ext>
                  </a:extLst>
                </a:gridCol>
              </a:tblGrid>
              <a:tr h="125218">
                <a:tc>
                  <a:txBody>
                    <a:bodyPr/>
                    <a:lstStyle/>
                    <a:p>
                      <a:r>
                        <a:rPr lang="en-US" sz="1100" dirty="0"/>
                        <a:t>F0</a:t>
                      </a:r>
                    </a:p>
                  </a:txBody>
                  <a:tcPr/>
                </a:tc>
                <a:tc>
                  <a:txBody>
                    <a:bodyPr/>
                    <a:lstStyle/>
                    <a:p>
                      <a:pPr algn="ctr"/>
                      <a:r>
                        <a:rPr lang="en-US" sz="1100" dirty="0"/>
                        <a:t>10.0</a:t>
                      </a:r>
                    </a:p>
                  </a:txBody>
                  <a:tcPr/>
                </a:tc>
                <a:extLst>
                  <a:ext uri="{0D108BD9-81ED-4DB2-BD59-A6C34878D82A}">
                    <a16:rowId xmlns:a16="http://schemas.microsoft.com/office/drawing/2014/main" val="2320382027"/>
                  </a:ext>
                </a:extLst>
              </a:tr>
              <a:tr h="125218">
                <a:tc>
                  <a:txBody>
                    <a:bodyPr/>
                    <a:lstStyle/>
                    <a:p>
                      <a:r>
                        <a:rPr lang="en-US" sz="1100" dirty="0"/>
                        <a:t>F1</a:t>
                      </a:r>
                    </a:p>
                  </a:txBody>
                  <a:tcPr/>
                </a:tc>
                <a:tc>
                  <a:txBody>
                    <a:bodyPr/>
                    <a:lstStyle/>
                    <a:p>
                      <a:pPr algn="ctr"/>
                      <a:r>
                        <a:rPr lang="en-US" sz="1100" dirty="0"/>
                        <a:t>2</a:t>
                      </a:r>
                    </a:p>
                  </a:txBody>
                  <a:tcPr/>
                </a:tc>
                <a:extLst>
                  <a:ext uri="{0D108BD9-81ED-4DB2-BD59-A6C34878D82A}">
                    <a16:rowId xmlns:a16="http://schemas.microsoft.com/office/drawing/2014/main" val="1922051831"/>
                  </a:ext>
                </a:extLst>
              </a:tr>
              <a:tr h="125218">
                <a:tc>
                  <a:txBody>
                    <a:bodyPr/>
                    <a:lstStyle/>
                    <a:p>
                      <a:r>
                        <a:rPr lang="en-US" sz="1100" dirty="0"/>
                        <a:t>F2</a:t>
                      </a:r>
                    </a:p>
                  </a:txBody>
                  <a:tcPr/>
                </a:tc>
                <a:tc>
                  <a:txBody>
                    <a:bodyPr/>
                    <a:lstStyle/>
                    <a:p>
                      <a:endParaRPr lang="en-US" sz="1100" dirty="0"/>
                    </a:p>
                  </a:txBody>
                  <a:tcPr/>
                </a:tc>
                <a:extLst>
                  <a:ext uri="{0D108BD9-81ED-4DB2-BD59-A6C34878D82A}">
                    <a16:rowId xmlns:a16="http://schemas.microsoft.com/office/drawing/2014/main" val="1723558542"/>
                  </a:ext>
                </a:extLst>
              </a:tr>
              <a:tr h="125218">
                <a:tc>
                  <a:txBody>
                    <a:bodyPr/>
                    <a:lstStyle/>
                    <a:p>
                      <a:r>
                        <a:rPr lang="en-US" sz="1100" dirty="0"/>
                        <a:t>F3</a:t>
                      </a:r>
                    </a:p>
                  </a:txBody>
                  <a:tcPr/>
                </a:tc>
                <a:tc>
                  <a:txBody>
                    <a:bodyPr/>
                    <a:lstStyle/>
                    <a:p>
                      <a:endParaRPr lang="en-US" sz="1100" dirty="0"/>
                    </a:p>
                  </a:txBody>
                  <a:tcPr/>
                </a:tc>
                <a:extLst>
                  <a:ext uri="{0D108BD9-81ED-4DB2-BD59-A6C34878D82A}">
                    <a16:rowId xmlns:a16="http://schemas.microsoft.com/office/drawing/2014/main" val="26334914"/>
                  </a:ext>
                </a:extLst>
              </a:tr>
              <a:tr h="125218">
                <a:tc>
                  <a:txBody>
                    <a:bodyPr/>
                    <a:lstStyle/>
                    <a:p>
                      <a:r>
                        <a:rPr lang="en-US" sz="1100" dirty="0"/>
                        <a:t>F4</a:t>
                      </a:r>
                    </a:p>
                  </a:txBody>
                  <a:tcPr/>
                </a:tc>
                <a:tc>
                  <a:txBody>
                    <a:bodyPr/>
                    <a:lstStyle/>
                    <a:p>
                      <a:pPr algn="ctr"/>
                      <a:endParaRPr lang="en-US" sz="1100" dirty="0"/>
                    </a:p>
                  </a:txBody>
                  <a:tcPr/>
                </a:tc>
                <a:extLst>
                  <a:ext uri="{0D108BD9-81ED-4DB2-BD59-A6C34878D82A}">
                    <a16:rowId xmlns:a16="http://schemas.microsoft.com/office/drawing/2014/main" val="444122730"/>
                  </a:ext>
                </a:extLst>
              </a:tr>
              <a:tr h="125218">
                <a:tc>
                  <a:txBody>
                    <a:bodyPr/>
                    <a:lstStyle/>
                    <a:p>
                      <a:r>
                        <a:rPr lang="en-US" sz="1100" dirty="0"/>
                        <a:t>F5</a:t>
                      </a:r>
                    </a:p>
                  </a:txBody>
                  <a:tcPr/>
                </a:tc>
                <a:tc>
                  <a:txBody>
                    <a:bodyPr/>
                    <a:lstStyle/>
                    <a:p>
                      <a:endParaRPr lang="en-US" sz="1100" dirty="0"/>
                    </a:p>
                  </a:txBody>
                  <a:tcPr/>
                </a:tc>
                <a:extLst>
                  <a:ext uri="{0D108BD9-81ED-4DB2-BD59-A6C34878D82A}">
                    <a16:rowId xmlns:a16="http://schemas.microsoft.com/office/drawing/2014/main" val="1366200069"/>
                  </a:ext>
                </a:extLst>
              </a:tr>
            </a:tbl>
          </a:graphicData>
        </a:graphic>
      </p:graphicFrame>
      <p:sp>
        <p:nvSpPr>
          <p:cNvPr id="31" name="TextBox 30">
            <a:extLst>
              <a:ext uri="{FF2B5EF4-FFF2-40B4-BE49-F238E27FC236}">
                <a16:creationId xmlns:a16="http://schemas.microsoft.com/office/drawing/2014/main" id="{DA997DD3-78E3-9781-4A14-B03C455F02EA}"/>
              </a:ext>
            </a:extLst>
          </p:cNvPr>
          <p:cNvSpPr txBox="1"/>
          <p:nvPr/>
        </p:nvSpPr>
        <p:spPr>
          <a:xfrm>
            <a:off x="5384011" y="238457"/>
            <a:ext cx="142117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Instruction Queue</a:t>
            </a:r>
          </a:p>
        </p:txBody>
      </p:sp>
      <p:sp>
        <p:nvSpPr>
          <p:cNvPr id="32" name="TextBox 31">
            <a:extLst>
              <a:ext uri="{FF2B5EF4-FFF2-40B4-BE49-F238E27FC236}">
                <a16:creationId xmlns:a16="http://schemas.microsoft.com/office/drawing/2014/main" id="{06297904-AFAB-C6E9-9D00-F550A9A7B1E4}"/>
              </a:ext>
            </a:extLst>
          </p:cNvPr>
          <p:cNvSpPr txBox="1"/>
          <p:nvPr/>
        </p:nvSpPr>
        <p:spPr>
          <a:xfrm>
            <a:off x="9286905" y="234349"/>
            <a:ext cx="93459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FP Registers</a:t>
            </a:r>
          </a:p>
        </p:txBody>
      </p:sp>
      <p:sp>
        <p:nvSpPr>
          <p:cNvPr id="33" name="TextBox 32">
            <a:extLst>
              <a:ext uri="{FF2B5EF4-FFF2-40B4-BE49-F238E27FC236}">
                <a16:creationId xmlns:a16="http://schemas.microsoft.com/office/drawing/2014/main" id="{91B08DC7-90A7-1F3A-5C14-D33B411757AF}"/>
              </a:ext>
            </a:extLst>
          </p:cNvPr>
          <p:cNvSpPr txBox="1"/>
          <p:nvPr/>
        </p:nvSpPr>
        <p:spPr>
          <a:xfrm>
            <a:off x="5997546"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FP Adders</a:t>
            </a:r>
            <a:endParaRPr lang="en-US" dirty="0"/>
          </a:p>
        </p:txBody>
      </p:sp>
      <p:sp>
        <p:nvSpPr>
          <p:cNvPr id="34" name="TextBox 33">
            <a:extLst>
              <a:ext uri="{FF2B5EF4-FFF2-40B4-BE49-F238E27FC236}">
                <a16:creationId xmlns:a16="http://schemas.microsoft.com/office/drawing/2014/main" id="{7C5E562E-F288-F372-88FF-23AE667DBCEE}"/>
              </a:ext>
            </a:extLst>
          </p:cNvPr>
          <p:cNvSpPr txBox="1"/>
          <p:nvPr/>
        </p:nvSpPr>
        <p:spPr>
          <a:xfrm>
            <a:off x="9128171" y="4435617"/>
            <a:ext cx="1136574"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FP Multipliers</a:t>
            </a:r>
            <a:endParaRPr lang="en-US" dirty="0"/>
          </a:p>
        </p:txBody>
      </p:sp>
      <p:sp>
        <p:nvSpPr>
          <p:cNvPr id="35" name="Arrow: Down 34">
            <a:extLst>
              <a:ext uri="{FF2B5EF4-FFF2-40B4-BE49-F238E27FC236}">
                <a16:creationId xmlns:a16="http://schemas.microsoft.com/office/drawing/2014/main" id="{4BEC3063-F682-7071-2A50-D3F1B796EEAA}"/>
              </a:ext>
            </a:extLst>
          </p:cNvPr>
          <p:cNvSpPr/>
          <p:nvPr/>
        </p:nvSpPr>
        <p:spPr>
          <a:xfrm>
            <a:off x="6371420" y="418012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5D3FA917-6A49-E423-2579-C53D03AE4221}"/>
              </a:ext>
            </a:extLst>
          </p:cNvPr>
          <p:cNvSpPr/>
          <p:nvPr/>
        </p:nvSpPr>
        <p:spPr>
          <a:xfrm>
            <a:off x="9603035" y="4180128"/>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Arrow: Down 97">
            <a:extLst>
              <a:ext uri="{FF2B5EF4-FFF2-40B4-BE49-F238E27FC236}">
                <a16:creationId xmlns:a16="http://schemas.microsoft.com/office/drawing/2014/main" id="{DEDC3FEC-F82E-AB52-A675-1A2873EBA87A}"/>
              </a:ext>
            </a:extLst>
          </p:cNvPr>
          <p:cNvSpPr/>
          <p:nvPr/>
        </p:nvSpPr>
        <p:spPr>
          <a:xfrm>
            <a:off x="6000688" y="1974460"/>
            <a:ext cx="374960" cy="180471"/>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Arrow: Down 98">
            <a:extLst>
              <a:ext uri="{FF2B5EF4-FFF2-40B4-BE49-F238E27FC236}">
                <a16:creationId xmlns:a16="http://schemas.microsoft.com/office/drawing/2014/main" id="{4EE38DDE-B535-8A2B-0116-51087322B965}"/>
              </a:ext>
            </a:extLst>
          </p:cNvPr>
          <p:cNvSpPr/>
          <p:nvPr/>
        </p:nvSpPr>
        <p:spPr>
          <a:xfrm>
            <a:off x="5781076" y="2483264"/>
            <a:ext cx="210552" cy="77697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Arrow: Down 99">
            <a:extLst>
              <a:ext uri="{FF2B5EF4-FFF2-40B4-BE49-F238E27FC236}">
                <a16:creationId xmlns:a16="http://schemas.microsoft.com/office/drawing/2014/main" id="{3EDAF54B-21BA-CF66-FA5A-3141D9226151}"/>
              </a:ext>
            </a:extLst>
          </p:cNvPr>
          <p:cNvSpPr/>
          <p:nvPr/>
        </p:nvSpPr>
        <p:spPr>
          <a:xfrm>
            <a:off x="8888268" y="2488338"/>
            <a:ext cx="210551" cy="104599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Arrow: Down 100">
            <a:extLst>
              <a:ext uri="{FF2B5EF4-FFF2-40B4-BE49-F238E27FC236}">
                <a16:creationId xmlns:a16="http://schemas.microsoft.com/office/drawing/2014/main" id="{7F794BFA-DAE5-DE31-60FF-0AD9593725A3}"/>
              </a:ext>
            </a:extLst>
          </p:cNvPr>
          <p:cNvSpPr/>
          <p:nvPr/>
        </p:nvSpPr>
        <p:spPr>
          <a:xfrm>
            <a:off x="9796556" y="2117243"/>
            <a:ext cx="287379" cy="379551"/>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Arrow: Down 101">
            <a:extLst>
              <a:ext uri="{FF2B5EF4-FFF2-40B4-BE49-F238E27FC236}">
                <a16:creationId xmlns:a16="http://schemas.microsoft.com/office/drawing/2014/main" id="{9EC0B9A6-0BC0-7ADC-58D7-7831F52B6FAA}"/>
              </a:ext>
            </a:extLst>
          </p:cNvPr>
          <p:cNvSpPr/>
          <p:nvPr/>
        </p:nvSpPr>
        <p:spPr>
          <a:xfrm>
            <a:off x="6467820" y="2846869"/>
            <a:ext cx="14954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Arrow: Down 103">
            <a:extLst>
              <a:ext uri="{FF2B5EF4-FFF2-40B4-BE49-F238E27FC236}">
                <a16:creationId xmlns:a16="http://schemas.microsoft.com/office/drawing/2014/main" id="{C1C57EA0-F3AD-5908-11EC-F9C43EC80C76}"/>
              </a:ext>
            </a:extLst>
          </p:cNvPr>
          <p:cNvSpPr/>
          <p:nvPr/>
        </p:nvSpPr>
        <p:spPr>
          <a:xfrm>
            <a:off x="7128831" y="2846868"/>
            <a:ext cx="14036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Arrow: Down 104">
            <a:extLst>
              <a:ext uri="{FF2B5EF4-FFF2-40B4-BE49-F238E27FC236}">
                <a16:creationId xmlns:a16="http://schemas.microsoft.com/office/drawing/2014/main" id="{A72FB5BE-3B2E-67E6-D0FA-4D712A57CBD5}"/>
              </a:ext>
            </a:extLst>
          </p:cNvPr>
          <p:cNvSpPr/>
          <p:nvPr/>
        </p:nvSpPr>
        <p:spPr>
          <a:xfrm>
            <a:off x="9699434" y="2837689"/>
            <a:ext cx="122006" cy="781446"/>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Arrow: Down 105">
            <a:extLst>
              <a:ext uri="{FF2B5EF4-FFF2-40B4-BE49-F238E27FC236}">
                <a16:creationId xmlns:a16="http://schemas.microsoft.com/office/drawing/2014/main" id="{D8C79C0F-6397-20E7-9B5A-ACDBB0050632}"/>
              </a:ext>
            </a:extLst>
          </p:cNvPr>
          <p:cNvSpPr/>
          <p:nvPr/>
        </p:nvSpPr>
        <p:spPr>
          <a:xfrm>
            <a:off x="10461433" y="2837688"/>
            <a:ext cx="11282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1" name="Table 110">
            <a:extLst>
              <a:ext uri="{FF2B5EF4-FFF2-40B4-BE49-F238E27FC236}">
                <a16:creationId xmlns:a16="http://schemas.microsoft.com/office/drawing/2014/main" id="{A3FB932F-E8D0-0A1E-69A7-89E21BFA81A9}"/>
              </a:ext>
            </a:extLst>
          </p:cNvPr>
          <p:cNvGraphicFramePr>
            <a:graphicFrameLocks noGrp="1"/>
          </p:cNvGraphicFramePr>
          <p:nvPr/>
        </p:nvGraphicFramePr>
        <p:xfrm>
          <a:off x="486578" y="5049397"/>
          <a:ext cx="11146464" cy="259080"/>
        </p:xfrm>
        <a:graphic>
          <a:graphicData uri="http://schemas.openxmlformats.org/drawingml/2006/table">
            <a:tbl>
              <a:tblPr firstRow="1" bandRow="1">
                <a:tableStyleId>{5940675A-B579-460E-94D1-54222C63F5DA}</a:tableStyleId>
              </a:tblPr>
              <a:tblGrid>
                <a:gridCol w="11146464">
                  <a:extLst>
                    <a:ext uri="{9D8B030D-6E8A-4147-A177-3AD203B41FA5}">
                      <a16:colId xmlns:a16="http://schemas.microsoft.com/office/drawing/2014/main" val="302325619"/>
                    </a:ext>
                  </a:extLst>
                </a:gridCol>
              </a:tblGrid>
              <a:tr h="190418">
                <a:tc>
                  <a:txBody>
                    <a:bodyPr/>
                    <a:lstStyle/>
                    <a:p>
                      <a:pPr algn="ctr"/>
                      <a:r>
                        <a:rPr lang="en-US" sz="1100" dirty="0"/>
                        <a:t>Common Data Bus</a:t>
                      </a:r>
                    </a:p>
                  </a:txBody>
                  <a:tcPr/>
                </a:tc>
                <a:extLst>
                  <a:ext uri="{0D108BD9-81ED-4DB2-BD59-A6C34878D82A}">
                    <a16:rowId xmlns:a16="http://schemas.microsoft.com/office/drawing/2014/main" val="1651149426"/>
                  </a:ext>
                </a:extLst>
              </a:tr>
            </a:tbl>
          </a:graphicData>
        </a:graphic>
      </p:graphicFrame>
      <p:cxnSp>
        <p:nvCxnSpPr>
          <p:cNvPr id="114" name="Straight Arrow Connector 113">
            <a:extLst>
              <a:ext uri="{FF2B5EF4-FFF2-40B4-BE49-F238E27FC236}">
                <a16:creationId xmlns:a16="http://schemas.microsoft.com/office/drawing/2014/main" id="{E1A2FC85-C645-E798-529C-B96071D04ED3}"/>
              </a:ext>
            </a:extLst>
          </p:cNvPr>
          <p:cNvCxnSpPr/>
          <p:nvPr/>
        </p:nvCxnSpPr>
        <p:spPr>
          <a:xfrm flipH="1">
            <a:off x="5042397" y="2305624"/>
            <a:ext cx="3673" cy="2741363"/>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3B6957DA-2A1C-317B-5E52-901126014D3A}"/>
              </a:ext>
            </a:extLst>
          </p:cNvPr>
          <p:cNvCxnSpPr/>
          <p:nvPr/>
        </p:nvCxnSpPr>
        <p:spPr>
          <a:xfrm flipH="1">
            <a:off x="640814" y="2503581"/>
            <a:ext cx="12853" cy="2548567"/>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0C037E61-6E1A-3F02-2ED5-0F91A519E185}"/>
              </a:ext>
            </a:extLst>
          </p:cNvPr>
          <p:cNvCxnSpPr/>
          <p:nvPr/>
        </p:nvCxnSpPr>
        <p:spPr>
          <a:xfrm>
            <a:off x="11446181" y="837854"/>
            <a:ext cx="14689" cy="4201098"/>
          </a:xfrm>
          <a:prstGeom prst="straightConnector1">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DB36A8B5-A8B1-845C-F791-2B654264B0BF}"/>
              </a:ext>
            </a:extLst>
          </p:cNvPr>
          <p:cNvCxnSpPr/>
          <p:nvPr/>
        </p:nvCxnSpPr>
        <p:spPr>
          <a:xfrm>
            <a:off x="618094" y="2523090"/>
            <a:ext cx="1419337" cy="5509"/>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FE5137A2-D5E3-DBFB-21FF-B24E7BE48463}"/>
              </a:ext>
            </a:extLst>
          </p:cNvPr>
          <p:cNvCxnSpPr/>
          <p:nvPr/>
        </p:nvCxnSpPr>
        <p:spPr>
          <a:xfrm>
            <a:off x="2000364" y="2500713"/>
            <a:ext cx="14688" cy="308472"/>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9612C8A3-509A-989C-DF5C-43B14CD517B8}"/>
              </a:ext>
            </a:extLst>
          </p:cNvPr>
          <p:cNvCxnSpPr/>
          <p:nvPr/>
        </p:nvCxnSpPr>
        <p:spPr>
          <a:xfrm>
            <a:off x="5049513" y="2327427"/>
            <a:ext cx="730784" cy="1468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4FA4A7CD-0443-18CB-3AD3-92F6A92EDC02}"/>
              </a:ext>
            </a:extLst>
          </p:cNvPr>
          <p:cNvCxnSpPr/>
          <p:nvPr/>
        </p:nvCxnSpPr>
        <p:spPr>
          <a:xfrm flipH="1">
            <a:off x="10605342" y="863676"/>
            <a:ext cx="839118" cy="5507"/>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06B1F024-7F8B-CF19-B7B0-DF81EBA22A6B}"/>
              </a:ext>
            </a:extLst>
          </p:cNvPr>
          <p:cNvCxnSpPr/>
          <p:nvPr/>
        </p:nvCxnSpPr>
        <p:spPr>
          <a:xfrm flipH="1" flipV="1">
            <a:off x="10739037" y="2618685"/>
            <a:ext cx="692225" cy="12854"/>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23" name="Arrow: Down 122">
            <a:extLst>
              <a:ext uri="{FF2B5EF4-FFF2-40B4-BE49-F238E27FC236}">
                <a16:creationId xmlns:a16="http://schemas.microsoft.com/office/drawing/2014/main" id="{1BCFA482-FC45-15A1-DDF8-83055D136560}"/>
              </a:ext>
            </a:extLst>
          </p:cNvPr>
          <p:cNvSpPr/>
          <p:nvPr/>
        </p:nvSpPr>
        <p:spPr>
          <a:xfrm>
            <a:off x="3088105" y="4792579"/>
            <a:ext cx="270710" cy="210552"/>
          </a:xfrm>
          <a:prstGeom prst="downArrow">
            <a:avLst/>
          </a:prstGeom>
          <a:solidFill>
            <a:srgbClr val="FF000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Arrow: Down 123">
            <a:extLst>
              <a:ext uri="{FF2B5EF4-FFF2-40B4-BE49-F238E27FC236}">
                <a16:creationId xmlns:a16="http://schemas.microsoft.com/office/drawing/2014/main" id="{173CA99D-E376-554E-DF51-B98A2AAFBEF3}"/>
              </a:ext>
            </a:extLst>
          </p:cNvPr>
          <p:cNvSpPr/>
          <p:nvPr/>
        </p:nvSpPr>
        <p:spPr>
          <a:xfrm>
            <a:off x="6374803" y="4792578"/>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Arrow: Down 124">
            <a:extLst>
              <a:ext uri="{FF2B5EF4-FFF2-40B4-BE49-F238E27FC236}">
                <a16:creationId xmlns:a16="http://schemas.microsoft.com/office/drawing/2014/main" id="{F9CBAB1C-BE36-8981-5D3D-505749D2C645}"/>
              </a:ext>
            </a:extLst>
          </p:cNvPr>
          <p:cNvSpPr/>
          <p:nvPr/>
        </p:nvSpPr>
        <p:spPr>
          <a:xfrm>
            <a:off x="9624780"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9E1821C-E231-0F40-10CC-29ACE5E56214}"/>
              </a:ext>
            </a:extLst>
          </p:cNvPr>
          <p:cNvSpPr txBox="1"/>
          <p:nvPr/>
        </p:nvSpPr>
        <p:spPr>
          <a:xfrm>
            <a:off x="591553" y="492135"/>
            <a:ext cx="2706258" cy="1015663"/>
          </a:xfrm>
          <a:prstGeom prst="rect">
            <a:avLst/>
          </a:prstGeom>
          <a:solidFill>
            <a:schemeClr val="accent5">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err="1">
                <a:latin typeface="Courier New"/>
                <a:ea typeface="+mn-lt"/>
                <a:cs typeface="Courier New"/>
              </a:rPr>
              <a:t>flw</a:t>
            </a:r>
            <a:r>
              <a:rPr lang="en-US" sz="1000" dirty="0">
                <a:latin typeface="Courier New"/>
                <a:ea typeface="+mn-lt"/>
                <a:cs typeface="Courier New"/>
              </a:rPr>
              <a:t> f1,0(t0)</a:t>
            </a:r>
          </a:p>
          <a:p>
            <a:r>
              <a:rPr lang="en-US" sz="1000" dirty="0" err="1">
                <a:latin typeface="Courier New"/>
                <a:cs typeface="Courier New"/>
              </a:rPr>
              <a:t>fmul.s</a:t>
            </a:r>
            <a:r>
              <a:rPr lang="en-US" sz="1000" dirty="0">
                <a:latin typeface="Courier New"/>
                <a:cs typeface="Courier New"/>
              </a:rPr>
              <a:t> f2,f1,f0</a:t>
            </a:r>
          </a:p>
          <a:p>
            <a:r>
              <a:rPr lang="en-US" sz="1000" dirty="0" err="1">
                <a:latin typeface="Courier New"/>
                <a:cs typeface="Courier New"/>
              </a:rPr>
              <a:t>fsw</a:t>
            </a:r>
            <a:r>
              <a:rPr lang="en-US" sz="1000" dirty="0">
                <a:latin typeface="Courier New"/>
                <a:cs typeface="Courier New"/>
              </a:rPr>
              <a:t> f2,0(t0)</a:t>
            </a:r>
          </a:p>
          <a:p>
            <a:r>
              <a:rPr lang="en-US" sz="1000" dirty="0" err="1">
                <a:latin typeface="Courier New"/>
                <a:cs typeface="Courier New"/>
              </a:rPr>
              <a:t>flw</a:t>
            </a:r>
            <a:r>
              <a:rPr lang="en-US" sz="1000" dirty="0">
                <a:latin typeface="Courier New"/>
                <a:cs typeface="Courier New"/>
              </a:rPr>
              <a:t> f1,0(t0)</a:t>
            </a:r>
          </a:p>
          <a:p>
            <a:r>
              <a:rPr lang="en-US" sz="1000" dirty="0" err="1">
                <a:latin typeface="Courier New"/>
                <a:cs typeface="Courier New"/>
              </a:rPr>
              <a:t>fmul.s</a:t>
            </a:r>
            <a:r>
              <a:rPr lang="en-US" sz="1000" dirty="0">
                <a:latin typeface="Courier New"/>
                <a:cs typeface="Courier New"/>
              </a:rPr>
              <a:t> f2,f1,f0</a:t>
            </a:r>
          </a:p>
          <a:p>
            <a:r>
              <a:rPr lang="en-US" sz="1000" dirty="0" err="1">
                <a:latin typeface="Courier New"/>
                <a:cs typeface="Courier New"/>
              </a:rPr>
              <a:t>fsw</a:t>
            </a:r>
            <a:r>
              <a:rPr lang="en-US" sz="1000" dirty="0">
                <a:latin typeface="Courier New"/>
                <a:cs typeface="Courier New"/>
              </a:rPr>
              <a:t> f2,0(t0)</a:t>
            </a:r>
          </a:p>
        </p:txBody>
      </p:sp>
      <p:sp>
        <p:nvSpPr>
          <p:cNvPr id="3" name="TextBox 2">
            <a:extLst>
              <a:ext uri="{FF2B5EF4-FFF2-40B4-BE49-F238E27FC236}">
                <a16:creationId xmlns:a16="http://schemas.microsoft.com/office/drawing/2014/main" id="{335B8D19-36EF-C0B9-642C-35F9F0C2EE0A}"/>
              </a:ext>
            </a:extLst>
          </p:cNvPr>
          <p:cNvSpPr txBox="1"/>
          <p:nvPr/>
        </p:nvSpPr>
        <p:spPr>
          <a:xfrm>
            <a:off x="2369955" y="263221"/>
            <a:ext cx="52462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t>Issued</a:t>
            </a:r>
            <a:endParaRPr lang="en-US"/>
          </a:p>
        </p:txBody>
      </p:sp>
      <p:sp>
        <p:nvSpPr>
          <p:cNvPr id="5" name="TextBox 4">
            <a:extLst>
              <a:ext uri="{FF2B5EF4-FFF2-40B4-BE49-F238E27FC236}">
                <a16:creationId xmlns:a16="http://schemas.microsoft.com/office/drawing/2014/main" id="{6A52EA16-C416-2C82-8C26-76F8B0E93604}"/>
              </a:ext>
            </a:extLst>
          </p:cNvPr>
          <p:cNvSpPr txBox="1"/>
          <p:nvPr/>
        </p:nvSpPr>
        <p:spPr>
          <a:xfrm>
            <a:off x="2837085" y="262496"/>
            <a:ext cx="77202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Finished</a:t>
            </a:r>
          </a:p>
        </p:txBody>
      </p:sp>
      <p:sp>
        <p:nvSpPr>
          <p:cNvPr id="7" name="TextBox 6">
            <a:extLst>
              <a:ext uri="{FF2B5EF4-FFF2-40B4-BE49-F238E27FC236}">
                <a16:creationId xmlns:a16="http://schemas.microsoft.com/office/drawing/2014/main" id="{BC1D8807-F248-E9CC-3FA6-DF5816DAF120}"/>
              </a:ext>
            </a:extLst>
          </p:cNvPr>
          <p:cNvSpPr txBox="1"/>
          <p:nvPr/>
        </p:nvSpPr>
        <p:spPr>
          <a:xfrm>
            <a:off x="589015" y="1534388"/>
            <a:ext cx="1714499" cy="369332"/>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Clock Cycle: 8</a:t>
            </a:r>
          </a:p>
        </p:txBody>
      </p:sp>
      <p:sp>
        <p:nvSpPr>
          <p:cNvPr id="13" name="TextBox 12">
            <a:extLst>
              <a:ext uri="{FF2B5EF4-FFF2-40B4-BE49-F238E27FC236}">
                <a16:creationId xmlns:a16="http://schemas.microsoft.com/office/drawing/2014/main" id="{18DA8E34-F6C3-785D-8CEF-BB4531F3252A}"/>
              </a:ext>
            </a:extLst>
          </p:cNvPr>
          <p:cNvSpPr txBox="1"/>
          <p:nvPr/>
        </p:nvSpPr>
        <p:spPr>
          <a:xfrm>
            <a:off x="1809930" y="263221"/>
            <a:ext cx="588894"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t>Iteration</a:t>
            </a:r>
          </a:p>
        </p:txBody>
      </p:sp>
      <p:sp>
        <p:nvSpPr>
          <p:cNvPr id="18" name="TextBox 17">
            <a:extLst>
              <a:ext uri="{FF2B5EF4-FFF2-40B4-BE49-F238E27FC236}">
                <a16:creationId xmlns:a16="http://schemas.microsoft.com/office/drawing/2014/main" id="{695B6198-6EB4-2AE4-B0A1-CB1B9310DC43}"/>
              </a:ext>
            </a:extLst>
          </p:cNvPr>
          <p:cNvSpPr txBox="1"/>
          <p:nvPr/>
        </p:nvSpPr>
        <p:spPr>
          <a:xfrm>
            <a:off x="1968177" y="439588"/>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24" name="TextBox 23">
            <a:extLst>
              <a:ext uri="{FF2B5EF4-FFF2-40B4-BE49-F238E27FC236}">
                <a16:creationId xmlns:a16="http://schemas.microsoft.com/office/drawing/2014/main" id="{AC0474AA-8328-71EE-DA56-6A84E013209F}"/>
              </a:ext>
            </a:extLst>
          </p:cNvPr>
          <p:cNvSpPr txBox="1"/>
          <p:nvPr/>
        </p:nvSpPr>
        <p:spPr>
          <a:xfrm>
            <a:off x="1968177" y="604841"/>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37" name="TextBox 36">
            <a:extLst>
              <a:ext uri="{FF2B5EF4-FFF2-40B4-BE49-F238E27FC236}">
                <a16:creationId xmlns:a16="http://schemas.microsoft.com/office/drawing/2014/main" id="{818DA16D-00C4-C0E0-A0BA-8C255EF96071}"/>
              </a:ext>
            </a:extLst>
          </p:cNvPr>
          <p:cNvSpPr txBox="1"/>
          <p:nvPr/>
        </p:nvSpPr>
        <p:spPr>
          <a:xfrm>
            <a:off x="1968177" y="78845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39" name="TextBox 38">
            <a:extLst>
              <a:ext uri="{FF2B5EF4-FFF2-40B4-BE49-F238E27FC236}">
                <a16:creationId xmlns:a16="http://schemas.microsoft.com/office/drawing/2014/main" id="{FFA147EE-FFFE-340B-ED7D-7845BB764FA7}"/>
              </a:ext>
            </a:extLst>
          </p:cNvPr>
          <p:cNvSpPr txBox="1"/>
          <p:nvPr/>
        </p:nvSpPr>
        <p:spPr>
          <a:xfrm>
            <a:off x="1977358" y="935347"/>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1" name="TextBox 40">
            <a:extLst>
              <a:ext uri="{FF2B5EF4-FFF2-40B4-BE49-F238E27FC236}">
                <a16:creationId xmlns:a16="http://schemas.microsoft.com/office/drawing/2014/main" id="{A9610525-1BC7-59A9-C535-F04C389D12B0}"/>
              </a:ext>
            </a:extLst>
          </p:cNvPr>
          <p:cNvSpPr txBox="1"/>
          <p:nvPr/>
        </p:nvSpPr>
        <p:spPr>
          <a:xfrm>
            <a:off x="1977357" y="109142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3" name="TextBox 42">
            <a:extLst>
              <a:ext uri="{FF2B5EF4-FFF2-40B4-BE49-F238E27FC236}">
                <a16:creationId xmlns:a16="http://schemas.microsoft.com/office/drawing/2014/main" id="{024E1BAD-7CCD-6319-67AC-495D77294FE6}"/>
              </a:ext>
            </a:extLst>
          </p:cNvPr>
          <p:cNvSpPr txBox="1"/>
          <p:nvPr/>
        </p:nvSpPr>
        <p:spPr>
          <a:xfrm>
            <a:off x="1986538" y="1275034"/>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14" name="TextBox 13">
            <a:extLst>
              <a:ext uri="{FF2B5EF4-FFF2-40B4-BE49-F238E27FC236}">
                <a16:creationId xmlns:a16="http://schemas.microsoft.com/office/drawing/2014/main" id="{41B8CBB6-4495-B0D8-1E7B-53FA5CC5FC56}"/>
              </a:ext>
            </a:extLst>
          </p:cNvPr>
          <p:cNvSpPr txBox="1"/>
          <p:nvPr/>
        </p:nvSpPr>
        <p:spPr>
          <a:xfrm>
            <a:off x="2445574" y="439587"/>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29" name="Rectangle 28">
            <a:extLst>
              <a:ext uri="{FF2B5EF4-FFF2-40B4-BE49-F238E27FC236}">
                <a16:creationId xmlns:a16="http://schemas.microsoft.com/office/drawing/2014/main" id="{F26E7EEC-7793-EFD2-BD52-211376593E72}"/>
              </a:ext>
            </a:extLst>
          </p:cNvPr>
          <p:cNvSpPr/>
          <p:nvPr/>
        </p:nvSpPr>
        <p:spPr>
          <a:xfrm>
            <a:off x="9467862" y="759583"/>
            <a:ext cx="1085499" cy="26732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D1F3646-46B0-6359-F166-9F41DF716DEF}"/>
              </a:ext>
            </a:extLst>
          </p:cNvPr>
          <p:cNvSpPr/>
          <p:nvPr/>
        </p:nvSpPr>
        <p:spPr>
          <a:xfrm>
            <a:off x="8650777" y="3633148"/>
            <a:ext cx="2352438" cy="25814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78FA9A3-495F-5202-98B1-5E0A5A373A20}"/>
              </a:ext>
            </a:extLst>
          </p:cNvPr>
          <p:cNvSpPr/>
          <p:nvPr/>
        </p:nvSpPr>
        <p:spPr>
          <a:xfrm>
            <a:off x="9477042" y="998281"/>
            <a:ext cx="1085499" cy="26732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7332CFE6-C675-32D5-1E78-D37CEA2F6A78}"/>
              </a:ext>
            </a:extLst>
          </p:cNvPr>
          <p:cNvSpPr txBox="1"/>
          <p:nvPr/>
        </p:nvSpPr>
        <p:spPr>
          <a:xfrm>
            <a:off x="2445574" y="60484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4" name="Rectangle 43">
            <a:extLst>
              <a:ext uri="{FF2B5EF4-FFF2-40B4-BE49-F238E27FC236}">
                <a16:creationId xmlns:a16="http://schemas.microsoft.com/office/drawing/2014/main" id="{EC3C264F-03B4-7076-1BFC-04A772443B4A}"/>
              </a:ext>
            </a:extLst>
          </p:cNvPr>
          <p:cNvSpPr/>
          <p:nvPr/>
        </p:nvSpPr>
        <p:spPr>
          <a:xfrm>
            <a:off x="1811138" y="3871846"/>
            <a:ext cx="1507812" cy="25814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B2191186-3BD8-4033-4257-B14B275E8D7D}"/>
              </a:ext>
            </a:extLst>
          </p:cNvPr>
          <p:cNvSpPr txBox="1"/>
          <p:nvPr/>
        </p:nvSpPr>
        <p:spPr>
          <a:xfrm>
            <a:off x="2451083" y="757242"/>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3</a:t>
            </a:r>
          </a:p>
        </p:txBody>
      </p:sp>
      <p:sp>
        <p:nvSpPr>
          <p:cNvPr id="47" name="TextBox 46">
            <a:extLst>
              <a:ext uri="{FF2B5EF4-FFF2-40B4-BE49-F238E27FC236}">
                <a16:creationId xmlns:a16="http://schemas.microsoft.com/office/drawing/2014/main" id="{63549179-0E67-4A09-108C-B647D7262B85}"/>
              </a:ext>
            </a:extLst>
          </p:cNvPr>
          <p:cNvSpPr txBox="1"/>
          <p:nvPr/>
        </p:nvSpPr>
        <p:spPr>
          <a:xfrm>
            <a:off x="2445574" y="93534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4</a:t>
            </a:r>
          </a:p>
        </p:txBody>
      </p:sp>
      <p:sp>
        <p:nvSpPr>
          <p:cNvPr id="48" name="Rectangle 47">
            <a:extLst>
              <a:ext uri="{FF2B5EF4-FFF2-40B4-BE49-F238E27FC236}">
                <a16:creationId xmlns:a16="http://schemas.microsoft.com/office/drawing/2014/main" id="{721DF711-985E-38FC-E0B1-4F64C6ACFD6C}"/>
              </a:ext>
            </a:extLst>
          </p:cNvPr>
          <p:cNvSpPr/>
          <p:nvPr/>
        </p:nvSpPr>
        <p:spPr>
          <a:xfrm>
            <a:off x="3840078" y="3642330"/>
            <a:ext cx="461210" cy="230605"/>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5990BFD1-6551-2263-EB96-ED1942C3668E}"/>
              </a:ext>
            </a:extLst>
          </p:cNvPr>
          <p:cNvSpPr txBox="1"/>
          <p:nvPr/>
        </p:nvSpPr>
        <p:spPr>
          <a:xfrm>
            <a:off x="2436393" y="1091418"/>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5</a:t>
            </a:r>
          </a:p>
        </p:txBody>
      </p:sp>
      <p:sp>
        <p:nvSpPr>
          <p:cNvPr id="49" name="Rectangle 48">
            <a:extLst>
              <a:ext uri="{FF2B5EF4-FFF2-40B4-BE49-F238E27FC236}">
                <a16:creationId xmlns:a16="http://schemas.microsoft.com/office/drawing/2014/main" id="{21CCA044-6C7B-9F5D-0A29-F08519DCFF77}"/>
              </a:ext>
            </a:extLst>
          </p:cNvPr>
          <p:cNvSpPr/>
          <p:nvPr/>
        </p:nvSpPr>
        <p:spPr>
          <a:xfrm>
            <a:off x="8659958" y="3871848"/>
            <a:ext cx="2352438" cy="25814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9EC66714-DD43-5F24-A807-DE6C700F13F3}"/>
              </a:ext>
            </a:extLst>
          </p:cNvPr>
          <p:cNvSpPr txBox="1"/>
          <p:nvPr/>
        </p:nvSpPr>
        <p:spPr>
          <a:xfrm>
            <a:off x="2436392" y="124749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6</a:t>
            </a:r>
          </a:p>
        </p:txBody>
      </p:sp>
      <p:sp>
        <p:nvSpPr>
          <p:cNvPr id="51" name="Rectangle 50">
            <a:extLst>
              <a:ext uri="{FF2B5EF4-FFF2-40B4-BE49-F238E27FC236}">
                <a16:creationId xmlns:a16="http://schemas.microsoft.com/office/drawing/2014/main" id="{CE7A9443-8FD1-3EC0-2419-47A589499E26}"/>
              </a:ext>
            </a:extLst>
          </p:cNvPr>
          <p:cNvSpPr/>
          <p:nvPr/>
        </p:nvSpPr>
        <p:spPr>
          <a:xfrm>
            <a:off x="1801957" y="3605605"/>
            <a:ext cx="1507812" cy="25814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9285248F-CC89-68D5-131B-5B3B8CC2DF49}"/>
              </a:ext>
            </a:extLst>
          </p:cNvPr>
          <p:cNvSpPr txBox="1"/>
          <p:nvPr/>
        </p:nvSpPr>
        <p:spPr>
          <a:xfrm>
            <a:off x="2913789" y="43958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7</a:t>
            </a:r>
          </a:p>
        </p:txBody>
      </p:sp>
      <p:sp>
        <p:nvSpPr>
          <p:cNvPr id="19" name="TextBox 18">
            <a:extLst>
              <a:ext uri="{FF2B5EF4-FFF2-40B4-BE49-F238E27FC236}">
                <a16:creationId xmlns:a16="http://schemas.microsoft.com/office/drawing/2014/main" id="{382599C3-BED5-EA76-F8B4-26D6BBA94DF5}"/>
              </a:ext>
            </a:extLst>
          </p:cNvPr>
          <p:cNvSpPr txBox="1"/>
          <p:nvPr/>
        </p:nvSpPr>
        <p:spPr>
          <a:xfrm>
            <a:off x="2904607" y="944525"/>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8</a:t>
            </a:r>
          </a:p>
        </p:txBody>
      </p:sp>
    </p:spTree>
    <p:extLst>
      <p:ext uri="{BB962C8B-B14F-4D97-AF65-F5344CB8AC3E}">
        <p14:creationId xmlns:p14="http://schemas.microsoft.com/office/powerpoint/2010/main" val="1743869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7" name="Table 106">
            <a:extLst>
              <a:ext uri="{FF2B5EF4-FFF2-40B4-BE49-F238E27FC236}">
                <a16:creationId xmlns:a16="http://schemas.microsoft.com/office/drawing/2014/main" id="{8A99B81A-D2B6-1981-E268-BD8E23A05BDC}"/>
              </a:ext>
            </a:extLst>
          </p:cNvPr>
          <p:cNvGraphicFramePr>
            <a:graphicFrameLocks noGrp="1"/>
          </p:cNvGraphicFramePr>
          <p:nvPr/>
        </p:nvGraphicFramePr>
        <p:xfrm>
          <a:off x="5848120" y="2194193"/>
          <a:ext cx="3245697" cy="260684"/>
        </p:xfrm>
        <a:graphic>
          <a:graphicData uri="http://schemas.openxmlformats.org/drawingml/2006/table">
            <a:tbl>
              <a:tblPr firstRow="1" bandRow="1">
                <a:tableStyleId>{5940675A-B579-460E-94D1-54222C63F5DA}</a:tableStyleId>
              </a:tblPr>
              <a:tblGrid>
                <a:gridCol w="3245697">
                  <a:extLst>
                    <a:ext uri="{9D8B030D-6E8A-4147-A177-3AD203B41FA5}">
                      <a16:colId xmlns:a16="http://schemas.microsoft.com/office/drawing/2014/main" val="3107124859"/>
                    </a:ext>
                  </a:extLst>
                </a:gridCol>
              </a:tblGrid>
              <a:tr h="260684">
                <a:tc>
                  <a:txBody>
                    <a:bodyPr/>
                    <a:lstStyle/>
                    <a:p>
                      <a:pPr algn="ctr"/>
                      <a:r>
                        <a:rPr lang="en-US" sz="1100" dirty="0"/>
                        <a:t>Operation Bus</a:t>
                      </a:r>
                    </a:p>
                  </a:txBody>
                  <a:tcPr/>
                </a:tc>
                <a:extLst>
                  <a:ext uri="{0D108BD9-81ED-4DB2-BD59-A6C34878D82A}">
                    <a16:rowId xmlns:a16="http://schemas.microsoft.com/office/drawing/2014/main" val="1264365700"/>
                  </a:ext>
                </a:extLst>
              </a:tr>
            </a:tbl>
          </a:graphicData>
        </a:graphic>
      </p:graphicFrame>
      <p:graphicFrame>
        <p:nvGraphicFramePr>
          <p:cNvPr id="108" name="Table 107">
            <a:extLst>
              <a:ext uri="{FF2B5EF4-FFF2-40B4-BE49-F238E27FC236}">
                <a16:creationId xmlns:a16="http://schemas.microsoft.com/office/drawing/2014/main" id="{C7C94626-E768-68B0-C3C0-F0A5DFEAE580}"/>
              </a:ext>
            </a:extLst>
          </p:cNvPr>
          <p:cNvGraphicFramePr>
            <a:graphicFrameLocks noGrp="1"/>
          </p:cNvGraphicFramePr>
          <p:nvPr/>
        </p:nvGraphicFramePr>
        <p:xfrm>
          <a:off x="6472409" y="2533879"/>
          <a:ext cx="4087912" cy="259080"/>
        </p:xfrm>
        <a:graphic>
          <a:graphicData uri="http://schemas.openxmlformats.org/drawingml/2006/table">
            <a:tbl>
              <a:tblPr firstRow="1" bandRow="1">
                <a:tableStyleId>{5940675A-B579-460E-94D1-54222C63F5DA}</a:tableStyleId>
              </a:tblPr>
              <a:tblGrid>
                <a:gridCol w="4087912">
                  <a:extLst>
                    <a:ext uri="{9D8B030D-6E8A-4147-A177-3AD203B41FA5}">
                      <a16:colId xmlns:a16="http://schemas.microsoft.com/office/drawing/2014/main" val="1958482428"/>
                    </a:ext>
                  </a:extLst>
                </a:gridCol>
              </a:tblGrid>
              <a:tr h="200698">
                <a:tc>
                  <a:txBody>
                    <a:bodyPr/>
                    <a:lstStyle/>
                    <a:p>
                      <a:pPr algn="ctr"/>
                      <a:r>
                        <a:rPr lang="en-US" sz="1100" dirty="0"/>
                        <a:t>Operands Bus           </a:t>
                      </a:r>
                    </a:p>
                  </a:txBody>
                  <a:tcPr anchor="ctr"/>
                </a:tc>
                <a:extLst>
                  <a:ext uri="{0D108BD9-81ED-4DB2-BD59-A6C34878D82A}">
                    <a16:rowId xmlns:a16="http://schemas.microsoft.com/office/drawing/2014/main" val="3928487381"/>
                  </a:ext>
                </a:extLst>
              </a:tr>
            </a:tbl>
          </a:graphicData>
        </a:graphic>
      </p:graphicFrame>
      <p:sp>
        <p:nvSpPr>
          <p:cNvPr id="4" name="TextBox 3">
            <a:extLst>
              <a:ext uri="{FF2B5EF4-FFF2-40B4-BE49-F238E27FC236}">
                <a16:creationId xmlns:a16="http://schemas.microsoft.com/office/drawing/2014/main" id="{032A06AD-A3EC-C6FD-A3FE-AE0739EBE576}"/>
              </a:ext>
            </a:extLst>
          </p:cNvPr>
          <p:cNvSpPr txBox="1"/>
          <p:nvPr/>
        </p:nvSpPr>
        <p:spPr>
          <a:xfrm>
            <a:off x="397286" y="5584520"/>
            <a:ext cx="11391439"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Still in clock cycle 8, the Load Buffer slot where the second load was, is marked as free.</a:t>
            </a:r>
          </a:p>
        </p:txBody>
      </p:sp>
      <p:graphicFrame>
        <p:nvGraphicFramePr>
          <p:cNvPr id="6" name="Table 5">
            <a:extLst>
              <a:ext uri="{FF2B5EF4-FFF2-40B4-BE49-F238E27FC236}">
                <a16:creationId xmlns:a16="http://schemas.microsoft.com/office/drawing/2014/main" id="{CC729F56-EFE2-8812-01B1-3B641021CA8E}"/>
              </a:ext>
            </a:extLst>
          </p:cNvPr>
          <p:cNvGraphicFramePr>
            <a:graphicFrameLocks noGrp="1"/>
          </p:cNvGraphicFramePr>
          <p:nvPr/>
        </p:nvGraphicFramePr>
        <p:xfrm>
          <a:off x="5142307" y="474496"/>
          <a:ext cx="1912193" cy="1463040"/>
        </p:xfrm>
        <a:graphic>
          <a:graphicData uri="http://schemas.openxmlformats.org/drawingml/2006/table">
            <a:tbl>
              <a:tblPr firstRow="1" bandRow="1">
                <a:tableStyleId>{5940675A-B579-460E-94D1-54222C63F5DA}</a:tableStyleId>
              </a:tblPr>
              <a:tblGrid>
                <a:gridCol w="1912193">
                  <a:extLst>
                    <a:ext uri="{9D8B030D-6E8A-4147-A177-3AD203B41FA5}">
                      <a16:colId xmlns:a16="http://schemas.microsoft.com/office/drawing/2014/main" val="4214905165"/>
                    </a:ext>
                  </a:extLst>
                </a:gridCol>
              </a:tblGrid>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3837463807"/>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3958880234"/>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1321956166"/>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1294863501"/>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2602607408"/>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3959573496"/>
                  </a:ext>
                </a:extLst>
              </a:tr>
            </a:tbl>
          </a:graphicData>
        </a:graphic>
      </p:graphicFrame>
      <p:graphicFrame>
        <p:nvGraphicFramePr>
          <p:cNvPr id="8" name="Table 7">
            <a:extLst>
              <a:ext uri="{FF2B5EF4-FFF2-40B4-BE49-F238E27FC236}">
                <a16:creationId xmlns:a16="http://schemas.microsoft.com/office/drawing/2014/main" id="{E7D52DE1-8CA2-EADD-2883-8C6406631686}"/>
              </a:ext>
            </a:extLst>
          </p:cNvPr>
          <p:cNvGraphicFramePr>
            <a:graphicFrameLocks noGrp="1"/>
          </p:cNvGraphicFramePr>
          <p:nvPr/>
        </p:nvGraphicFramePr>
        <p:xfrm>
          <a:off x="1808602" y="2836843"/>
          <a:ext cx="1511271" cy="1297004"/>
        </p:xfrm>
        <a:graphic>
          <a:graphicData uri="http://schemas.openxmlformats.org/drawingml/2006/table">
            <a:tbl>
              <a:tblPr firstRow="1" bandRow="1">
                <a:tableStyleId>{5940675A-B579-460E-94D1-54222C63F5DA}</a:tableStyleId>
              </a:tblPr>
              <a:tblGrid>
                <a:gridCol w="822157">
                  <a:extLst>
                    <a:ext uri="{9D8B030D-6E8A-4147-A177-3AD203B41FA5}">
                      <a16:colId xmlns:a16="http://schemas.microsoft.com/office/drawing/2014/main" val="1745361543"/>
                    </a:ext>
                  </a:extLst>
                </a:gridCol>
                <a:gridCol w="689114">
                  <a:extLst>
                    <a:ext uri="{9D8B030D-6E8A-4147-A177-3AD203B41FA5}">
                      <a16:colId xmlns:a16="http://schemas.microsoft.com/office/drawing/2014/main" val="111818996"/>
                    </a:ext>
                  </a:extLst>
                </a:gridCol>
              </a:tblGrid>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698010634"/>
                  </a:ext>
                </a:extLst>
              </a:tr>
              <a:tr h="260684">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37794825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549119839"/>
                  </a:ext>
                </a:extLst>
              </a:tr>
              <a:tr h="151771">
                <a:tc>
                  <a:txBody>
                    <a:bodyPr/>
                    <a:lstStyle/>
                    <a:p>
                      <a:pPr algn="ctr"/>
                      <a:r>
                        <a:rPr lang="en-US" sz="1100" b="0" dirty="0"/>
                        <a:t>FMUL2 F2</a:t>
                      </a:r>
                      <a:endParaRPr lang="en-US" sz="1100" b="0" dirty="0" err="1"/>
                    </a:p>
                  </a:txBody>
                  <a:tcPr/>
                </a:tc>
                <a:tc>
                  <a:txBody>
                    <a:bodyPr/>
                    <a:lstStyle/>
                    <a:p>
                      <a:pPr algn="ctr"/>
                      <a:r>
                        <a:rPr lang="en-US" sz="1100" b="0" dirty="0"/>
                        <a:t>4</a:t>
                      </a:r>
                    </a:p>
                  </a:txBody>
                  <a:tcPr/>
                </a:tc>
                <a:extLst>
                  <a:ext uri="{0D108BD9-81ED-4DB2-BD59-A6C34878D82A}">
                    <a16:rowId xmlns:a16="http://schemas.microsoft.com/office/drawing/2014/main" val="1989902640"/>
                  </a:ext>
                </a:extLst>
              </a:tr>
              <a:tr h="151771">
                <a:tc>
                  <a:txBody>
                    <a:bodyPr/>
                    <a:lstStyle/>
                    <a:p>
                      <a:pPr lvl="0">
                        <a:buNone/>
                      </a:pPr>
                      <a:r>
                        <a:rPr lang="en-US" sz="1100" b="0" i="0" u="none" strike="noStrike" noProof="0" dirty="0">
                          <a:solidFill>
                            <a:srgbClr val="000000"/>
                          </a:solidFill>
                          <a:latin typeface="Aptos"/>
                        </a:rPr>
                        <a:t>FMUL F2</a:t>
                      </a:r>
                      <a:endParaRPr lang="en-US" dirty="0"/>
                    </a:p>
                  </a:txBody>
                  <a:tcPr/>
                </a:tc>
                <a:tc>
                  <a:txBody>
                    <a:bodyPr/>
                    <a:lstStyle/>
                    <a:p>
                      <a:pPr algn="ctr"/>
                      <a:r>
                        <a:rPr lang="en-US" sz="1100" b="0" dirty="0"/>
                        <a:t>8</a:t>
                      </a:r>
                    </a:p>
                  </a:txBody>
                  <a:tcPr/>
                </a:tc>
                <a:extLst>
                  <a:ext uri="{0D108BD9-81ED-4DB2-BD59-A6C34878D82A}">
                    <a16:rowId xmlns:a16="http://schemas.microsoft.com/office/drawing/2014/main" val="834683615"/>
                  </a:ext>
                </a:extLst>
              </a:tr>
            </a:tbl>
          </a:graphicData>
        </a:graphic>
      </p:graphicFrame>
      <p:graphicFrame>
        <p:nvGraphicFramePr>
          <p:cNvPr id="9" name="Table 8">
            <a:extLst>
              <a:ext uri="{FF2B5EF4-FFF2-40B4-BE49-F238E27FC236}">
                <a16:creationId xmlns:a16="http://schemas.microsoft.com/office/drawing/2014/main" id="{DDAA357D-ADC7-536C-F5D5-6765A9443157}"/>
              </a:ext>
            </a:extLst>
          </p:cNvPr>
          <p:cNvGraphicFramePr>
            <a:graphicFrameLocks noGrp="1"/>
          </p:cNvGraphicFramePr>
          <p:nvPr>
            <p:extLst>
              <p:ext uri="{D42A27DB-BD31-4B8C-83A1-F6EECF244321}">
                <p14:modId xmlns:p14="http://schemas.microsoft.com/office/powerpoint/2010/main" val="2777302978"/>
              </p:ext>
            </p:extLst>
          </p:nvPr>
        </p:nvGraphicFramePr>
        <p:xfrm>
          <a:off x="3847825" y="2833942"/>
          <a:ext cx="458371" cy="1295400"/>
        </p:xfrm>
        <a:graphic>
          <a:graphicData uri="http://schemas.openxmlformats.org/drawingml/2006/table">
            <a:tbl>
              <a:tblPr firstRow="1" bandRow="1">
                <a:tableStyleId>{5940675A-B579-460E-94D1-54222C63F5DA}</a:tableStyleId>
              </a:tblPr>
              <a:tblGrid>
                <a:gridCol w="458371">
                  <a:extLst>
                    <a:ext uri="{9D8B030D-6E8A-4147-A177-3AD203B41FA5}">
                      <a16:colId xmlns:a16="http://schemas.microsoft.com/office/drawing/2014/main" val="1142258662"/>
                    </a:ext>
                  </a:extLst>
                </a:gridCol>
              </a:tblGrid>
              <a:tr h="124309">
                <a:tc>
                  <a:txBody>
                    <a:bodyPr/>
                    <a:lstStyle/>
                    <a:p>
                      <a:endParaRPr lang="en-US" sz="1100" b="0" dirty="0"/>
                    </a:p>
                  </a:txBody>
                  <a:tcPr/>
                </a:tc>
                <a:extLst>
                  <a:ext uri="{0D108BD9-81ED-4DB2-BD59-A6C34878D82A}">
                    <a16:rowId xmlns:a16="http://schemas.microsoft.com/office/drawing/2014/main" val="3875140244"/>
                  </a:ext>
                </a:extLst>
              </a:tr>
              <a:tr h="124309">
                <a:tc>
                  <a:txBody>
                    <a:bodyPr/>
                    <a:lstStyle/>
                    <a:p>
                      <a:endParaRPr lang="en-US" sz="1100" b="0" dirty="0"/>
                    </a:p>
                  </a:txBody>
                  <a:tcPr/>
                </a:tc>
                <a:extLst>
                  <a:ext uri="{0D108BD9-81ED-4DB2-BD59-A6C34878D82A}">
                    <a16:rowId xmlns:a16="http://schemas.microsoft.com/office/drawing/2014/main" val="2345669140"/>
                  </a:ext>
                </a:extLst>
              </a:tr>
              <a:tr h="124309">
                <a:tc>
                  <a:txBody>
                    <a:bodyPr/>
                    <a:lstStyle/>
                    <a:p>
                      <a:endParaRPr lang="en-US" sz="1100" b="0" dirty="0"/>
                    </a:p>
                  </a:txBody>
                  <a:tcPr/>
                </a:tc>
                <a:extLst>
                  <a:ext uri="{0D108BD9-81ED-4DB2-BD59-A6C34878D82A}">
                    <a16:rowId xmlns:a16="http://schemas.microsoft.com/office/drawing/2014/main" val="2516193733"/>
                  </a:ext>
                </a:extLst>
              </a:tr>
              <a:tr h="124309">
                <a:tc>
                  <a:txBody>
                    <a:bodyPr/>
                    <a:lstStyle/>
                    <a:p>
                      <a:pPr algn="ctr"/>
                      <a:endParaRPr lang="en-US" sz="1100" b="0" dirty="0"/>
                    </a:p>
                  </a:txBody>
                  <a:tcPr/>
                </a:tc>
                <a:extLst>
                  <a:ext uri="{0D108BD9-81ED-4DB2-BD59-A6C34878D82A}">
                    <a16:rowId xmlns:a16="http://schemas.microsoft.com/office/drawing/2014/main" val="1743698386"/>
                  </a:ext>
                </a:extLst>
              </a:tr>
              <a:tr h="124309">
                <a:tc>
                  <a:txBody>
                    <a:bodyPr/>
                    <a:lstStyle/>
                    <a:p>
                      <a:pPr algn="ctr"/>
                      <a:endParaRPr lang="en-US" sz="1100" b="0" dirty="0"/>
                    </a:p>
                  </a:txBody>
                  <a:tcPr/>
                </a:tc>
                <a:extLst>
                  <a:ext uri="{0D108BD9-81ED-4DB2-BD59-A6C34878D82A}">
                    <a16:rowId xmlns:a16="http://schemas.microsoft.com/office/drawing/2014/main" val="833418790"/>
                  </a:ext>
                </a:extLst>
              </a:tr>
            </a:tbl>
          </a:graphicData>
        </a:graphic>
      </p:graphicFrame>
      <p:graphicFrame>
        <p:nvGraphicFramePr>
          <p:cNvPr id="10" name="Table 9">
            <a:extLst>
              <a:ext uri="{FF2B5EF4-FFF2-40B4-BE49-F238E27FC236}">
                <a16:creationId xmlns:a16="http://schemas.microsoft.com/office/drawing/2014/main" id="{F351D56D-D400-11A9-3A79-A76F275FC9E8}"/>
              </a:ext>
            </a:extLst>
          </p:cNvPr>
          <p:cNvGraphicFramePr>
            <a:graphicFrameLocks noGrp="1"/>
          </p:cNvGraphicFramePr>
          <p:nvPr/>
        </p:nvGraphicFramePr>
        <p:xfrm>
          <a:off x="5481993" y="3348063"/>
          <a:ext cx="2162727" cy="777240"/>
        </p:xfrm>
        <a:graphic>
          <a:graphicData uri="http://schemas.openxmlformats.org/drawingml/2006/table">
            <a:tbl>
              <a:tblPr firstRow="1" bandRow="1">
                <a:tableStyleId>{5940675A-B579-460E-94D1-54222C63F5DA}</a:tableStyleId>
              </a:tblPr>
              <a:tblGrid>
                <a:gridCol w="720909">
                  <a:extLst>
                    <a:ext uri="{9D8B030D-6E8A-4147-A177-3AD203B41FA5}">
                      <a16:colId xmlns:a16="http://schemas.microsoft.com/office/drawing/2014/main" val="448276559"/>
                    </a:ext>
                  </a:extLst>
                </a:gridCol>
                <a:gridCol w="720909">
                  <a:extLst>
                    <a:ext uri="{9D8B030D-6E8A-4147-A177-3AD203B41FA5}">
                      <a16:colId xmlns:a16="http://schemas.microsoft.com/office/drawing/2014/main" val="1507268759"/>
                    </a:ext>
                  </a:extLst>
                </a:gridCol>
                <a:gridCol w="720909">
                  <a:extLst>
                    <a:ext uri="{9D8B030D-6E8A-4147-A177-3AD203B41FA5}">
                      <a16:colId xmlns:a16="http://schemas.microsoft.com/office/drawing/2014/main" val="3602963303"/>
                    </a:ext>
                  </a:extLst>
                </a:gridCol>
              </a:tblGrid>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373234770"/>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2582958588"/>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276576882"/>
                  </a:ext>
                </a:extLst>
              </a:tr>
            </a:tbl>
          </a:graphicData>
        </a:graphic>
      </p:graphicFrame>
      <p:graphicFrame>
        <p:nvGraphicFramePr>
          <p:cNvPr id="11" name="Table 10">
            <a:extLst>
              <a:ext uri="{FF2B5EF4-FFF2-40B4-BE49-F238E27FC236}">
                <a16:creationId xmlns:a16="http://schemas.microsoft.com/office/drawing/2014/main" id="{9242D8D2-0F55-F557-2CC0-37811A2CF5CB}"/>
              </a:ext>
            </a:extLst>
          </p:cNvPr>
          <p:cNvGraphicFramePr>
            <a:graphicFrameLocks noGrp="1"/>
          </p:cNvGraphicFramePr>
          <p:nvPr/>
        </p:nvGraphicFramePr>
        <p:xfrm>
          <a:off x="8657422" y="3617204"/>
          <a:ext cx="2349918" cy="518160"/>
        </p:xfrm>
        <a:graphic>
          <a:graphicData uri="http://schemas.openxmlformats.org/drawingml/2006/table">
            <a:tbl>
              <a:tblPr firstRow="1" bandRow="1">
                <a:tableStyleId>{5940675A-B579-460E-94D1-54222C63F5DA}</a:tableStyleId>
              </a:tblPr>
              <a:tblGrid>
                <a:gridCol w="783306">
                  <a:extLst>
                    <a:ext uri="{9D8B030D-6E8A-4147-A177-3AD203B41FA5}">
                      <a16:colId xmlns:a16="http://schemas.microsoft.com/office/drawing/2014/main" val="3712067003"/>
                    </a:ext>
                  </a:extLst>
                </a:gridCol>
                <a:gridCol w="783306">
                  <a:extLst>
                    <a:ext uri="{9D8B030D-6E8A-4147-A177-3AD203B41FA5}">
                      <a16:colId xmlns:a16="http://schemas.microsoft.com/office/drawing/2014/main" val="2507670143"/>
                    </a:ext>
                  </a:extLst>
                </a:gridCol>
                <a:gridCol w="783306">
                  <a:extLst>
                    <a:ext uri="{9D8B030D-6E8A-4147-A177-3AD203B41FA5}">
                      <a16:colId xmlns:a16="http://schemas.microsoft.com/office/drawing/2014/main" val="2584014067"/>
                    </a:ext>
                  </a:extLst>
                </a:gridCol>
              </a:tblGrid>
              <a:tr h="0">
                <a:tc>
                  <a:txBody>
                    <a:bodyPr/>
                    <a:lstStyle/>
                    <a:p>
                      <a:pPr algn="ctr"/>
                      <a:r>
                        <a:rPr lang="en-US" sz="1100" dirty="0"/>
                        <a:t>FMUL.S</a:t>
                      </a:r>
                    </a:p>
                  </a:txBody>
                  <a:tcPr/>
                </a:tc>
                <a:tc>
                  <a:txBody>
                    <a:bodyPr/>
                    <a:lstStyle/>
                    <a:p>
                      <a:pPr algn="ctr"/>
                      <a:r>
                        <a:rPr lang="en-US" sz="1100" dirty="0"/>
                        <a:t>3</a:t>
                      </a:r>
                    </a:p>
                  </a:txBody>
                  <a:tcPr/>
                </a:tc>
                <a:tc>
                  <a:txBody>
                    <a:bodyPr/>
                    <a:lstStyle/>
                    <a:p>
                      <a:pPr algn="ctr"/>
                      <a:r>
                        <a:rPr lang="en-US" sz="1100" dirty="0"/>
                        <a:t>10</a:t>
                      </a:r>
                    </a:p>
                  </a:txBody>
                  <a:tcPr/>
                </a:tc>
                <a:extLst>
                  <a:ext uri="{0D108BD9-81ED-4DB2-BD59-A6C34878D82A}">
                    <a16:rowId xmlns:a16="http://schemas.microsoft.com/office/drawing/2014/main" val="3142664889"/>
                  </a:ext>
                </a:extLst>
              </a:tr>
              <a:tr h="0">
                <a:tc>
                  <a:txBody>
                    <a:bodyPr/>
                    <a:lstStyle/>
                    <a:p>
                      <a:pPr algn="ctr"/>
                      <a:r>
                        <a:rPr lang="en-US" sz="1100" dirty="0"/>
                        <a:t>FMUL.S</a:t>
                      </a:r>
                    </a:p>
                  </a:txBody>
                  <a:tcPr/>
                </a:tc>
                <a:tc>
                  <a:txBody>
                    <a:bodyPr/>
                    <a:lstStyle/>
                    <a:p>
                      <a:pPr algn="ctr"/>
                      <a:r>
                        <a:rPr lang="en-US" sz="1100" dirty="0"/>
                        <a:t>2</a:t>
                      </a:r>
                    </a:p>
                  </a:txBody>
                  <a:tcPr/>
                </a:tc>
                <a:tc>
                  <a:txBody>
                    <a:bodyPr/>
                    <a:lstStyle/>
                    <a:p>
                      <a:pPr algn="ctr"/>
                      <a:r>
                        <a:rPr lang="en-US" sz="1100" dirty="0"/>
                        <a:t>10</a:t>
                      </a:r>
                    </a:p>
                  </a:txBody>
                  <a:tcPr/>
                </a:tc>
                <a:extLst>
                  <a:ext uri="{0D108BD9-81ED-4DB2-BD59-A6C34878D82A}">
                    <a16:rowId xmlns:a16="http://schemas.microsoft.com/office/drawing/2014/main" val="1917240934"/>
                  </a:ext>
                </a:extLst>
              </a:tr>
            </a:tbl>
          </a:graphicData>
        </a:graphic>
      </p:graphicFrame>
      <p:sp>
        <p:nvSpPr>
          <p:cNvPr id="12" name="TextBox 11">
            <a:extLst>
              <a:ext uri="{FF2B5EF4-FFF2-40B4-BE49-F238E27FC236}">
                <a16:creationId xmlns:a16="http://schemas.microsoft.com/office/drawing/2014/main" id="{D911706E-6D2C-EF51-33DF-4FB2A1FBC170}"/>
              </a:ext>
            </a:extLst>
          </p:cNvPr>
          <p:cNvSpPr txBox="1"/>
          <p:nvPr/>
        </p:nvSpPr>
        <p:spPr>
          <a:xfrm>
            <a:off x="3592198" y="561352"/>
            <a:ext cx="1246742"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Instruction Unit</a:t>
            </a:r>
          </a:p>
        </p:txBody>
      </p:sp>
      <p:sp>
        <p:nvSpPr>
          <p:cNvPr id="15" name="TextBox 14">
            <a:extLst>
              <a:ext uri="{FF2B5EF4-FFF2-40B4-BE49-F238E27FC236}">
                <a16:creationId xmlns:a16="http://schemas.microsoft.com/office/drawing/2014/main" id="{D174296F-730A-B583-F968-AE33A9FB8F57}"/>
              </a:ext>
            </a:extLst>
          </p:cNvPr>
          <p:cNvSpPr txBox="1"/>
          <p:nvPr/>
        </p:nvSpPr>
        <p:spPr>
          <a:xfrm>
            <a:off x="2793474"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Memory Unit</a:t>
            </a:r>
          </a:p>
        </p:txBody>
      </p:sp>
      <p:sp>
        <p:nvSpPr>
          <p:cNvPr id="16" name="Arrow: Right 15">
            <a:extLst>
              <a:ext uri="{FF2B5EF4-FFF2-40B4-BE49-F238E27FC236}">
                <a16:creationId xmlns:a16="http://schemas.microsoft.com/office/drawing/2014/main" id="{BF7377CE-705F-13B3-B849-BBE58D6D6C52}"/>
              </a:ext>
            </a:extLst>
          </p:cNvPr>
          <p:cNvSpPr/>
          <p:nvPr/>
        </p:nvSpPr>
        <p:spPr>
          <a:xfrm>
            <a:off x="4902263" y="594451"/>
            <a:ext cx="181923" cy="203788"/>
          </a:xfrm>
          <a:prstGeom prst="righ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4AAB5EF6-0805-82F0-922F-DA920C510456}"/>
              </a:ext>
            </a:extLst>
          </p:cNvPr>
          <p:cNvSpPr/>
          <p:nvPr/>
        </p:nvSpPr>
        <p:spPr>
          <a:xfrm>
            <a:off x="2474567" y="2541851"/>
            <a:ext cx="326519" cy="274697"/>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682D80A-99E6-AB37-3B98-573B076AD2C6}"/>
              </a:ext>
            </a:extLst>
          </p:cNvPr>
          <p:cNvSpPr txBox="1"/>
          <p:nvPr/>
        </p:nvSpPr>
        <p:spPr>
          <a:xfrm>
            <a:off x="2187546" y="2223061"/>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Address Unit</a:t>
            </a:r>
          </a:p>
        </p:txBody>
      </p:sp>
      <p:sp>
        <p:nvSpPr>
          <p:cNvPr id="21" name="Arrow: Down 20">
            <a:extLst>
              <a:ext uri="{FF2B5EF4-FFF2-40B4-BE49-F238E27FC236}">
                <a16:creationId xmlns:a16="http://schemas.microsoft.com/office/drawing/2014/main" id="{5ADE566B-08DC-5903-5A74-8CE1A9BB24C0}"/>
              </a:ext>
            </a:extLst>
          </p:cNvPr>
          <p:cNvSpPr/>
          <p:nvPr/>
        </p:nvSpPr>
        <p:spPr>
          <a:xfrm>
            <a:off x="3047999" y="417094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Bent 21">
            <a:extLst>
              <a:ext uri="{FF2B5EF4-FFF2-40B4-BE49-F238E27FC236}">
                <a16:creationId xmlns:a16="http://schemas.microsoft.com/office/drawing/2014/main" id="{46067320-68DF-215A-389F-CE98072BB49A}"/>
              </a:ext>
            </a:extLst>
          </p:cNvPr>
          <p:cNvSpPr/>
          <p:nvPr/>
        </p:nvSpPr>
        <p:spPr>
          <a:xfrm rot="10800000">
            <a:off x="3937200" y="4177711"/>
            <a:ext cx="274090" cy="435238"/>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Arrow: Bent 22">
            <a:extLst>
              <a:ext uri="{FF2B5EF4-FFF2-40B4-BE49-F238E27FC236}">
                <a16:creationId xmlns:a16="http://schemas.microsoft.com/office/drawing/2014/main" id="{4953DFF4-99A7-BAB6-2A2A-278FE5AE934B}"/>
              </a:ext>
            </a:extLst>
          </p:cNvPr>
          <p:cNvSpPr/>
          <p:nvPr/>
        </p:nvSpPr>
        <p:spPr>
          <a:xfrm rot="5400000">
            <a:off x="3515488" y="2114104"/>
            <a:ext cx="465924" cy="882796"/>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Bent 24">
            <a:extLst>
              <a:ext uri="{FF2B5EF4-FFF2-40B4-BE49-F238E27FC236}">
                <a16:creationId xmlns:a16="http://schemas.microsoft.com/office/drawing/2014/main" id="{DDE7C6B2-EFE8-3E0E-6215-22D2177578CE}"/>
              </a:ext>
            </a:extLst>
          </p:cNvPr>
          <p:cNvSpPr/>
          <p:nvPr/>
        </p:nvSpPr>
        <p:spPr>
          <a:xfrm rot="5400000" flipV="1">
            <a:off x="3712033" y="823608"/>
            <a:ext cx="303810" cy="2465383"/>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F2DED50B-1403-4959-37C8-DE7B1155DD58}"/>
              </a:ext>
            </a:extLst>
          </p:cNvPr>
          <p:cNvSpPr txBox="1"/>
          <p:nvPr/>
        </p:nvSpPr>
        <p:spPr>
          <a:xfrm>
            <a:off x="1213184" y="2836359"/>
            <a:ext cx="59491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Store </a:t>
            </a:r>
            <a:endParaRPr lang="en-US"/>
          </a:p>
          <a:p>
            <a:r>
              <a:rPr lang="en-US" sz="1100" dirty="0"/>
              <a:t>Buffer</a:t>
            </a:r>
            <a:endParaRPr lang="en-US" dirty="0"/>
          </a:p>
        </p:txBody>
      </p:sp>
      <p:sp>
        <p:nvSpPr>
          <p:cNvPr id="27" name="TextBox 26">
            <a:extLst>
              <a:ext uri="{FF2B5EF4-FFF2-40B4-BE49-F238E27FC236}">
                <a16:creationId xmlns:a16="http://schemas.microsoft.com/office/drawing/2014/main" id="{4F799F20-08B8-CA70-5D7B-5848E7BDBD02}"/>
              </a:ext>
            </a:extLst>
          </p:cNvPr>
          <p:cNvSpPr txBox="1"/>
          <p:nvPr/>
        </p:nvSpPr>
        <p:spPr>
          <a:xfrm>
            <a:off x="4309745" y="2813528"/>
            <a:ext cx="59722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Load</a:t>
            </a:r>
          </a:p>
          <a:p>
            <a:r>
              <a:rPr lang="en-US" sz="1100" dirty="0"/>
              <a:t>Buffer</a:t>
            </a:r>
          </a:p>
        </p:txBody>
      </p:sp>
      <p:sp>
        <p:nvSpPr>
          <p:cNvPr id="28" name="TextBox 27">
            <a:extLst>
              <a:ext uri="{FF2B5EF4-FFF2-40B4-BE49-F238E27FC236}">
                <a16:creationId xmlns:a16="http://schemas.microsoft.com/office/drawing/2014/main" id="{70AA568D-B72D-2C09-E02F-2B7694F66B37}"/>
              </a:ext>
            </a:extLst>
          </p:cNvPr>
          <p:cNvSpPr txBox="1"/>
          <p:nvPr/>
        </p:nvSpPr>
        <p:spPr>
          <a:xfrm>
            <a:off x="7708787" y="3655497"/>
            <a:ext cx="90705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Reservation</a:t>
            </a:r>
          </a:p>
          <a:p>
            <a:r>
              <a:rPr lang="en-US" sz="1100" dirty="0"/>
              <a:t>Stations</a:t>
            </a:r>
          </a:p>
        </p:txBody>
      </p:sp>
      <p:graphicFrame>
        <p:nvGraphicFramePr>
          <p:cNvPr id="30" name="Table 29">
            <a:extLst>
              <a:ext uri="{FF2B5EF4-FFF2-40B4-BE49-F238E27FC236}">
                <a16:creationId xmlns:a16="http://schemas.microsoft.com/office/drawing/2014/main" id="{AD4BC524-EB16-74CF-93BC-4F758136A8F1}"/>
              </a:ext>
            </a:extLst>
          </p:cNvPr>
          <p:cNvGraphicFramePr>
            <a:graphicFrameLocks noGrp="1"/>
          </p:cNvGraphicFramePr>
          <p:nvPr>
            <p:extLst>
              <p:ext uri="{D42A27DB-BD31-4B8C-83A1-F6EECF244321}">
                <p14:modId xmlns:p14="http://schemas.microsoft.com/office/powerpoint/2010/main" val="803593006"/>
              </p:ext>
            </p:extLst>
          </p:nvPr>
        </p:nvGraphicFramePr>
        <p:xfrm>
          <a:off x="9107277" y="495759"/>
          <a:ext cx="1471166" cy="1554480"/>
        </p:xfrm>
        <a:graphic>
          <a:graphicData uri="http://schemas.openxmlformats.org/drawingml/2006/table">
            <a:tbl>
              <a:tblPr firstRow="1" bandRow="1">
                <a:tableStyleId>{5940675A-B579-460E-94D1-54222C63F5DA}</a:tableStyleId>
              </a:tblPr>
              <a:tblGrid>
                <a:gridCol w="366368">
                  <a:extLst>
                    <a:ext uri="{9D8B030D-6E8A-4147-A177-3AD203B41FA5}">
                      <a16:colId xmlns:a16="http://schemas.microsoft.com/office/drawing/2014/main" val="2580727533"/>
                    </a:ext>
                  </a:extLst>
                </a:gridCol>
                <a:gridCol w="1104798">
                  <a:extLst>
                    <a:ext uri="{9D8B030D-6E8A-4147-A177-3AD203B41FA5}">
                      <a16:colId xmlns:a16="http://schemas.microsoft.com/office/drawing/2014/main" val="1318855252"/>
                    </a:ext>
                  </a:extLst>
                </a:gridCol>
              </a:tblGrid>
              <a:tr h="125218">
                <a:tc>
                  <a:txBody>
                    <a:bodyPr/>
                    <a:lstStyle/>
                    <a:p>
                      <a:r>
                        <a:rPr lang="en-US" sz="1100" dirty="0"/>
                        <a:t>F0</a:t>
                      </a:r>
                    </a:p>
                  </a:txBody>
                  <a:tcPr/>
                </a:tc>
                <a:tc>
                  <a:txBody>
                    <a:bodyPr/>
                    <a:lstStyle/>
                    <a:p>
                      <a:pPr algn="ctr"/>
                      <a:r>
                        <a:rPr lang="en-US" sz="1100" dirty="0"/>
                        <a:t>10.0</a:t>
                      </a:r>
                    </a:p>
                  </a:txBody>
                  <a:tcPr/>
                </a:tc>
                <a:extLst>
                  <a:ext uri="{0D108BD9-81ED-4DB2-BD59-A6C34878D82A}">
                    <a16:rowId xmlns:a16="http://schemas.microsoft.com/office/drawing/2014/main" val="2320382027"/>
                  </a:ext>
                </a:extLst>
              </a:tr>
              <a:tr h="125218">
                <a:tc>
                  <a:txBody>
                    <a:bodyPr/>
                    <a:lstStyle/>
                    <a:p>
                      <a:r>
                        <a:rPr lang="en-US" sz="1100" dirty="0"/>
                        <a:t>F1</a:t>
                      </a:r>
                    </a:p>
                  </a:txBody>
                  <a:tcPr/>
                </a:tc>
                <a:tc>
                  <a:txBody>
                    <a:bodyPr/>
                    <a:lstStyle/>
                    <a:p>
                      <a:pPr algn="ctr"/>
                      <a:r>
                        <a:rPr lang="en-US" sz="1100" dirty="0"/>
                        <a:t>2</a:t>
                      </a:r>
                    </a:p>
                  </a:txBody>
                  <a:tcPr/>
                </a:tc>
                <a:extLst>
                  <a:ext uri="{0D108BD9-81ED-4DB2-BD59-A6C34878D82A}">
                    <a16:rowId xmlns:a16="http://schemas.microsoft.com/office/drawing/2014/main" val="1922051831"/>
                  </a:ext>
                </a:extLst>
              </a:tr>
              <a:tr h="125218">
                <a:tc>
                  <a:txBody>
                    <a:bodyPr/>
                    <a:lstStyle/>
                    <a:p>
                      <a:r>
                        <a:rPr lang="en-US" sz="1100" dirty="0"/>
                        <a:t>F2</a:t>
                      </a:r>
                    </a:p>
                  </a:txBody>
                  <a:tcPr/>
                </a:tc>
                <a:tc>
                  <a:txBody>
                    <a:bodyPr/>
                    <a:lstStyle/>
                    <a:p>
                      <a:endParaRPr lang="en-US" sz="1100" dirty="0"/>
                    </a:p>
                  </a:txBody>
                  <a:tcPr/>
                </a:tc>
                <a:extLst>
                  <a:ext uri="{0D108BD9-81ED-4DB2-BD59-A6C34878D82A}">
                    <a16:rowId xmlns:a16="http://schemas.microsoft.com/office/drawing/2014/main" val="1723558542"/>
                  </a:ext>
                </a:extLst>
              </a:tr>
              <a:tr h="125218">
                <a:tc>
                  <a:txBody>
                    <a:bodyPr/>
                    <a:lstStyle/>
                    <a:p>
                      <a:r>
                        <a:rPr lang="en-US" sz="1100" dirty="0"/>
                        <a:t>F3</a:t>
                      </a:r>
                    </a:p>
                  </a:txBody>
                  <a:tcPr/>
                </a:tc>
                <a:tc>
                  <a:txBody>
                    <a:bodyPr/>
                    <a:lstStyle/>
                    <a:p>
                      <a:endParaRPr lang="en-US" sz="1100" dirty="0"/>
                    </a:p>
                  </a:txBody>
                  <a:tcPr/>
                </a:tc>
                <a:extLst>
                  <a:ext uri="{0D108BD9-81ED-4DB2-BD59-A6C34878D82A}">
                    <a16:rowId xmlns:a16="http://schemas.microsoft.com/office/drawing/2014/main" val="26334914"/>
                  </a:ext>
                </a:extLst>
              </a:tr>
              <a:tr h="125218">
                <a:tc>
                  <a:txBody>
                    <a:bodyPr/>
                    <a:lstStyle/>
                    <a:p>
                      <a:r>
                        <a:rPr lang="en-US" sz="1100" dirty="0"/>
                        <a:t>F4</a:t>
                      </a:r>
                    </a:p>
                  </a:txBody>
                  <a:tcPr/>
                </a:tc>
                <a:tc>
                  <a:txBody>
                    <a:bodyPr/>
                    <a:lstStyle/>
                    <a:p>
                      <a:pPr algn="ctr"/>
                      <a:endParaRPr lang="en-US" sz="1100" dirty="0"/>
                    </a:p>
                  </a:txBody>
                  <a:tcPr/>
                </a:tc>
                <a:extLst>
                  <a:ext uri="{0D108BD9-81ED-4DB2-BD59-A6C34878D82A}">
                    <a16:rowId xmlns:a16="http://schemas.microsoft.com/office/drawing/2014/main" val="444122730"/>
                  </a:ext>
                </a:extLst>
              </a:tr>
              <a:tr h="125218">
                <a:tc>
                  <a:txBody>
                    <a:bodyPr/>
                    <a:lstStyle/>
                    <a:p>
                      <a:r>
                        <a:rPr lang="en-US" sz="1100" dirty="0"/>
                        <a:t>F5</a:t>
                      </a:r>
                    </a:p>
                  </a:txBody>
                  <a:tcPr/>
                </a:tc>
                <a:tc>
                  <a:txBody>
                    <a:bodyPr/>
                    <a:lstStyle/>
                    <a:p>
                      <a:endParaRPr lang="en-US" sz="1100" dirty="0"/>
                    </a:p>
                  </a:txBody>
                  <a:tcPr/>
                </a:tc>
                <a:extLst>
                  <a:ext uri="{0D108BD9-81ED-4DB2-BD59-A6C34878D82A}">
                    <a16:rowId xmlns:a16="http://schemas.microsoft.com/office/drawing/2014/main" val="1366200069"/>
                  </a:ext>
                </a:extLst>
              </a:tr>
            </a:tbl>
          </a:graphicData>
        </a:graphic>
      </p:graphicFrame>
      <p:sp>
        <p:nvSpPr>
          <p:cNvPr id="31" name="TextBox 30">
            <a:extLst>
              <a:ext uri="{FF2B5EF4-FFF2-40B4-BE49-F238E27FC236}">
                <a16:creationId xmlns:a16="http://schemas.microsoft.com/office/drawing/2014/main" id="{DA997DD3-78E3-9781-4A14-B03C455F02EA}"/>
              </a:ext>
            </a:extLst>
          </p:cNvPr>
          <p:cNvSpPr txBox="1"/>
          <p:nvPr/>
        </p:nvSpPr>
        <p:spPr>
          <a:xfrm>
            <a:off x="5384011" y="238457"/>
            <a:ext cx="142117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Instruction Queue</a:t>
            </a:r>
          </a:p>
        </p:txBody>
      </p:sp>
      <p:sp>
        <p:nvSpPr>
          <p:cNvPr id="32" name="TextBox 31">
            <a:extLst>
              <a:ext uri="{FF2B5EF4-FFF2-40B4-BE49-F238E27FC236}">
                <a16:creationId xmlns:a16="http://schemas.microsoft.com/office/drawing/2014/main" id="{06297904-AFAB-C6E9-9D00-F550A9A7B1E4}"/>
              </a:ext>
            </a:extLst>
          </p:cNvPr>
          <p:cNvSpPr txBox="1"/>
          <p:nvPr/>
        </p:nvSpPr>
        <p:spPr>
          <a:xfrm>
            <a:off x="9286905" y="234349"/>
            <a:ext cx="93459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FP Registers</a:t>
            </a:r>
          </a:p>
        </p:txBody>
      </p:sp>
      <p:sp>
        <p:nvSpPr>
          <p:cNvPr id="33" name="TextBox 32">
            <a:extLst>
              <a:ext uri="{FF2B5EF4-FFF2-40B4-BE49-F238E27FC236}">
                <a16:creationId xmlns:a16="http://schemas.microsoft.com/office/drawing/2014/main" id="{91B08DC7-90A7-1F3A-5C14-D33B411757AF}"/>
              </a:ext>
            </a:extLst>
          </p:cNvPr>
          <p:cNvSpPr txBox="1"/>
          <p:nvPr/>
        </p:nvSpPr>
        <p:spPr>
          <a:xfrm>
            <a:off x="5997546"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FP Adders</a:t>
            </a:r>
            <a:endParaRPr lang="en-US" dirty="0"/>
          </a:p>
        </p:txBody>
      </p:sp>
      <p:sp>
        <p:nvSpPr>
          <p:cNvPr id="34" name="TextBox 33">
            <a:extLst>
              <a:ext uri="{FF2B5EF4-FFF2-40B4-BE49-F238E27FC236}">
                <a16:creationId xmlns:a16="http://schemas.microsoft.com/office/drawing/2014/main" id="{7C5E562E-F288-F372-88FF-23AE667DBCEE}"/>
              </a:ext>
            </a:extLst>
          </p:cNvPr>
          <p:cNvSpPr txBox="1"/>
          <p:nvPr/>
        </p:nvSpPr>
        <p:spPr>
          <a:xfrm>
            <a:off x="9128171" y="4435617"/>
            <a:ext cx="1136574"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FP Multipliers</a:t>
            </a:r>
            <a:endParaRPr lang="en-US" dirty="0"/>
          </a:p>
        </p:txBody>
      </p:sp>
      <p:sp>
        <p:nvSpPr>
          <p:cNvPr id="35" name="Arrow: Down 34">
            <a:extLst>
              <a:ext uri="{FF2B5EF4-FFF2-40B4-BE49-F238E27FC236}">
                <a16:creationId xmlns:a16="http://schemas.microsoft.com/office/drawing/2014/main" id="{4BEC3063-F682-7071-2A50-D3F1B796EEAA}"/>
              </a:ext>
            </a:extLst>
          </p:cNvPr>
          <p:cNvSpPr/>
          <p:nvPr/>
        </p:nvSpPr>
        <p:spPr>
          <a:xfrm>
            <a:off x="6371420" y="418012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5D3FA917-6A49-E423-2579-C53D03AE4221}"/>
              </a:ext>
            </a:extLst>
          </p:cNvPr>
          <p:cNvSpPr/>
          <p:nvPr/>
        </p:nvSpPr>
        <p:spPr>
          <a:xfrm>
            <a:off x="9603035" y="4180128"/>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Arrow: Down 97">
            <a:extLst>
              <a:ext uri="{FF2B5EF4-FFF2-40B4-BE49-F238E27FC236}">
                <a16:creationId xmlns:a16="http://schemas.microsoft.com/office/drawing/2014/main" id="{DEDC3FEC-F82E-AB52-A675-1A2873EBA87A}"/>
              </a:ext>
            </a:extLst>
          </p:cNvPr>
          <p:cNvSpPr/>
          <p:nvPr/>
        </p:nvSpPr>
        <p:spPr>
          <a:xfrm>
            <a:off x="6000688" y="1974460"/>
            <a:ext cx="374960" cy="180471"/>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Arrow: Down 98">
            <a:extLst>
              <a:ext uri="{FF2B5EF4-FFF2-40B4-BE49-F238E27FC236}">
                <a16:creationId xmlns:a16="http://schemas.microsoft.com/office/drawing/2014/main" id="{4EE38DDE-B535-8A2B-0116-51087322B965}"/>
              </a:ext>
            </a:extLst>
          </p:cNvPr>
          <p:cNvSpPr/>
          <p:nvPr/>
        </p:nvSpPr>
        <p:spPr>
          <a:xfrm>
            <a:off x="5781076" y="2483264"/>
            <a:ext cx="210552" cy="77697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Arrow: Down 99">
            <a:extLst>
              <a:ext uri="{FF2B5EF4-FFF2-40B4-BE49-F238E27FC236}">
                <a16:creationId xmlns:a16="http://schemas.microsoft.com/office/drawing/2014/main" id="{3EDAF54B-21BA-CF66-FA5A-3141D9226151}"/>
              </a:ext>
            </a:extLst>
          </p:cNvPr>
          <p:cNvSpPr/>
          <p:nvPr/>
        </p:nvSpPr>
        <p:spPr>
          <a:xfrm>
            <a:off x="8888268" y="2488338"/>
            <a:ext cx="210551" cy="104599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Arrow: Down 100">
            <a:extLst>
              <a:ext uri="{FF2B5EF4-FFF2-40B4-BE49-F238E27FC236}">
                <a16:creationId xmlns:a16="http://schemas.microsoft.com/office/drawing/2014/main" id="{7F794BFA-DAE5-DE31-60FF-0AD9593725A3}"/>
              </a:ext>
            </a:extLst>
          </p:cNvPr>
          <p:cNvSpPr/>
          <p:nvPr/>
        </p:nvSpPr>
        <p:spPr>
          <a:xfrm>
            <a:off x="9796556" y="2117243"/>
            <a:ext cx="287379" cy="379551"/>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Arrow: Down 101">
            <a:extLst>
              <a:ext uri="{FF2B5EF4-FFF2-40B4-BE49-F238E27FC236}">
                <a16:creationId xmlns:a16="http://schemas.microsoft.com/office/drawing/2014/main" id="{9EC0B9A6-0BC0-7ADC-58D7-7831F52B6FAA}"/>
              </a:ext>
            </a:extLst>
          </p:cNvPr>
          <p:cNvSpPr/>
          <p:nvPr/>
        </p:nvSpPr>
        <p:spPr>
          <a:xfrm>
            <a:off x="6467820" y="2846869"/>
            <a:ext cx="14954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Arrow: Down 103">
            <a:extLst>
              <a:ext uri="{FF2B5EF4-FFF2-40B4-BE49-F238E27FC236}">
                <a16:creationId xmlns:a16="http://schemas.microsoft.com/office/drawing/2014/main" id="{C1C57EA0-F3AD-5908-11EC-F9C43EC80C76}"/>
              </a:ext>
            </a:extLst>
          </p:cNvPr>
          <p:cNvSpPr/>
          <p:nvPr/>
        </p:nvSpPr>
        <p:spPr>
          <a:xfrm>
            <a:off x="7128831" y="2846868"/>
            <a:ext cx="14036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Arrow: Down 104">
            <a:extLst>
              <a:ext uri="{FF2B5EF4-FFF2-40B4-BE49-F238E27FC236}">
                <a16:creationId xmlns:a16="http://schemas.microsoft.com/office/drawing/2014/main" id="{A72FB5BE-3B2E-67E6-D0FA-4D712A57CBD5}"/>
              </a:ext>
            </a:extLst>
          </p:cNvPr>
          <p:cNvSpPr/>
          <p:nvPr/>
        </p:nvSpPr>
        <p:spPr>
          <a:xfrm>
            <a:off x="9699434" y="2837689"/>
            <a:ext cx="12200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Arrow: Down 105">
            <a:extLst>
              <a:ext uri="{FF2B5EF4-FFF2-40B4-BE49-F238E27FC236}">
                <a16:creationId xmlns:a16="http://schemas.microsoft.com/office/drawing/2014/main" id="{D8C79C0F-6397-20E7-9B5A-ACDBB0050632}"/>
              </a:ext>
            </a:extLst>
          </p:cNvPr>
          <p:cNvSpPr/>
          <p:nvPr/>
        </p:nvSpPr>
        <p:spPr>
          <a:xfrm>
            <a:off x="10461433" y="2837688"/>
            <a:ext cx="11282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1" name="Table 110">
            <a:extLst>
              <a:ext uri="{FF2B5EF4-FFF2-40B4-BE49-F238E27FC236}">
                <a16:creationId xmlns:a16="http://schemas.microsoft.com/office/drawing/2014/main" id="{A3FB932F-E8D0-0A1E-69A7-89E21BFA81A9}"/>
              </a:ext>
            </a:extLst>
          </p:cNvPr>
          <p:cNvGraphicFramePr>
            <a:graphicFrameLocks noGrp="1"/>
          </p:cNvGraphicFramePr>
          <p:nvPr/>
        </p:nvGraphicFramePr>
        <p:xfrm>
          <a:off x="486578" y="5049397"/>
          <a:ext cx="11146464" cy="259080"/>
        </p:xfrm>
        <a:graphic>
          <a:graphicData uri="http://schemas.openxmlformats.org/drawingml/2006/table">
            <a:tbl>
              <a:tblPr firstRow="1" bandRow="1">
                <a:tableStyleId>{5940675A-B579-460E-94D1-54222C63F5DA}</a:tableStyleId>
              </a:tblPr>
              <a:tblGrid>
                <a:gridCol w="11146464">
                  <a:extLst>
                    <a:ext uri="{9D8B030D-6E8A-4147-A177-3AD203B41FA5}">
                      <a16:colId xmlns:a16="http://schemas.microsoft.com/office/drawing/2014/main" val="302325619"/>
                    </a:ext>
                  </a:extLst>
                </a:gridCol>
              </a:tblGrid>
              <a:tr h="190418">
                <a:tc>
                  <a:txBody>
                    <a:bodyPr/>
                    <a:lstStyle/>
                    <a:p>
                      <a:pPr algn="ctr"/>
                      <a:r>
                        <a:rPr lang="en-US" sz="1100" dirty="0"/>
                        <a:t>Common Data Bus</a:t>
                      </a:r>
                    </a:p>
                  </a:txBody>
                  <a:tcPr/>
                </a:tc>
                <a:extLst>
                  <a:ext uri="{0D108BD9-81ED-4DB2-BD59-A6C34878D82A}">
                    <a16:rowId xmlns:a16="http://schemas.microsoft.com/office/drawing/2014/main" val="1651149426"/>
                  </a:ext>
                </a:extLst>
              </a:tr>
            </a:tbl>
          </a:graphicData>
        </a:graphic>
      </p:graphicFrame>
      <p:cxnSp>
        <p:nvCxnSpPr>
          <p:cNvPr id="114" name="Straight Arrow Connector 113">
            <a:extLst>
              <a:ext uri="{FF2B5EF4-FFF2-40B4-BE49-F238E27FC236}">
                <a16:creationId xmlns:a16="http://schemas.microsoft.com/office/drawing/2014/main" id="{E1A2FC85-C645-E798-529C-B96071D04ED3}"/>
              </a:ext>
            </a:extLst>
          </p:cNvPr>
          <p:cNvCxnSpPr/>
          <p:nvPr/>
        </p:nvCxnSpPr>
        <p:spPr>
          <a:xfrm flipH="1">
            <a:off x="5042397" y="2305624"/>
            <a:ext cx="3673" cy="2741363"/>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3B6957DA-2A1C-317B-5E52-901126014D3A}"/>
              </a:ext>
            </a:extLst>
          </p:cNvPr>
          <p:cNvCxnSpPr/>
          <p:nvPr/>
        </p:nvCxnSpPr>
        <p:spPr>
          <a:xfrm flipH="1">
            <a:off x="640814" y="2503581"/>
            <a:ext cx="12853" cy="2548567"/>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0C037E61-6E1A-3F02-2ED5-0F91A519E185}"/>
              </a:ext>
            </a:extLst>
          </p:cNvPr>
          <p:cNvCxnSpPr/>
          <p:nvPr/>
        </p:nvCxnSpPr>
        <p:spPr>
          <a:xfrm>
            <a:off x="11446181" y="837854"/>
            <a:ext cx="14689" cy="4201098"/>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DB36A8B5-A8B1-845C-F791-2B654264B0BF}"/>
              </a:ext>
            </a:extLst>
          </p:cNvPr>
          <p:cNvCxnSpPr/>
          <p:nvPr/>
        </p:nvCxnSpPr>
        <p:spPr>
          <a:xfrm>
            <a:off x="618094" y="2523090"/>
            <a:ext cx="1419337" cy="5509"/>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FE5137A2-D5E3-DBFB-21FF-B24E7BE48463}"/>
              </a:ext>
            </a:extLst>
          </p:cNvPr>
          <p:cNvCxnSpPr/>
          <p:nvPr/>
        </p:nvCxnSpPr>
        <p:spPr>
          <a:xfrm>
            <a:off x="2000364" y="2500713"/>
            <a:ext cx="14688" cy="308472"/>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9612C8A3-509A-989C-DF5C-43B14CD517B8}"/>
              </a:ext>
            </a:extLst>
          </p:cNvPr>
          <p:cNvCxnSpPr/>
          <p:nvPr/>
        </p:nvCxnSpPr>
        <p:spPr>
          <a:xfrm>
            <a:off x="5049513" y="2327427"/>
            <a:ext cx="730784" cy="1468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4FA4A7CD-0443-18CB-3AD3-92F6A92EDC02}"/>
              </a:ext>
            </a:extLst>
          </p:cNvPr>
          <p:cNvCxnSpPr/>
          <p:nvPr/>
        </p:nvCxnSpPr>
        <p:spPr>
          <a:xfrm flipH="1">
            <a:off x="10605342" y="863676"/>
            <a:ext cx="839118" cy="5507"/>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06B1F024-7F8B-CF19-B7B0-DF81EBA22A6B}"/>
              </a:ext>
            </a:extLst>
          </p:cNvPr>
          <p:cNvCxnSpPr/>
          <p:nvPr/>
        </p:nvCxnSpPr>
        <p:spPr>
          <a:xfrm flipH="1" flipV="1">
            <a:off x="10739037" y="2618685"/>
            <a:ext cx="692225" cy="12854"/>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3" name="Arrow: Down 122">
            <a:extLst>
              <a:ext uri="{FF2B5EF4-FFF2-40B4-BE49-F238E27FC236}">
                <a16:creationId xmlns:a16="http://schemas.microsoft.com/office/drawing/2014/main" id="{1BCFA482-FC45-15A1-DDF8-83055D136560}"/>
              </a:ext>
            </a:extLst>
          </p:cNvPr>
          <p:cNvSpPr/>
          <p:nvPr/>
        </p:nvSpPr>
        <p:spPr>
          <a:xfrm>
            <a:off x="3088105"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Arrow: Down 123">
            <a:extLst>
              <a:ext uri="{FF2B5EF4-FFF2-40B4-BE49-F238E27FC236}">
                <a16:creationId xmlns:a16="http://schemas.microsoft.com/office/drawing/2014/main" id="{173CA99D-E376-554E-DF51-B98A2AAFBEF3}"/>
              </a:ext>
            </a:extLst>
          </p:cNvPr>
          <p:cNvSpPr/>
          <p:nvPr/>
        </p:nvSpPr>
        <p:spPr>
          <a:xfrm>
            <a:off x="6374803" y="4792578"/>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Arrow: Down 124">
            <a:extLst>
              <a:ext uri="{FF2B5EF4-FFF2-40B4-BE49-F238E27FC236}">
                <a16:creationId xmlns:a16="http://schemas.microsoft.com/office/drawing/2014/main" id="{F9CBAB1C-BE36-8981-5D3D-505749D2C645}"/>
              </a:ext>
            </a:extLst>
          </p:cNvPr>
          <p:cNvSpPr/>
          <p:nvPr/>
        </p:nvSpPr>
        <p:spPr>
          <a:xfrm>
            <a:off x="9624780"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9E1821C-E231-0F40-10CC-29ACE5E56214}"/>
              </a:ext>
            </a:extLst>
          </p:cNvPr>
          <p:cNvSpPr txBox="1"/>
          <p:nvPr/>
        </p:nvSpPr>
        <p:spPr>
          <a:xfrm>
            <a:off x="591553" y="492135"/>
            <a:ext cx="2706258" cy="1015663"/>
          </a:xfrm>
          <a:prstGeom prst="rect">
            <a:avLst/>
          </a:prstGeom>
          <a:solidFill>
            <a:schemeClr val="accent5">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err="1">
                <a:latin typeface="Courier New"/>
                <a:ea typeface="+mn-lt"/>
                <a:cs typeface="Courier New"/>
              </a:rPr>
              <a:t>flw</a:t>
            </a:r>
            <a:r>
              <a:rPr lang="en-US" sz="1000" dirty="0">
                <a:latin typeface="Courier New"/>
                <a:ea typeface="+mn-lt"/>
                <a:cs typeface="Courier New"/>
              </a:rPr>
              <a:t> f1,0(t0)</a:t>
            </a:r>
          </a:p>
          <a:p>
            <a:r>
              <a:rPr lang="en-US" sz="1000" dirty="0" err="1">
                <a:latin typeface="Courier New"/>
                <a:cs typeface="Courier New"/>
              </a:rPr>
              <a:t>fmul.s</a:t>
            </a:r>
            <a:r>
              <a:rPr lang="en-US" sz="1000" dirty="0">
                <a:latin typeface="Courier New"/>
                <a:cs typeface="Courier New"/>
              </a:rPr>
              <a:t> f2,f1,f0</a:t>
            </a:r>
          </a:p>
          <a:p>
            <a:r>
              <a:rPr lang="en-US" sz="1000" dirty="0" err="1">
                <a:latin typeface="Courier New"/>
                <a:cs typeface="Courier New"/>
              </a:rPr>
              <a:t>fsw</a:t>
            </a:r>
            <a:r>
              <a:rPr lang="en-US" sz="1000" dirty="0">
                <a:latin typeface="Courier New"/>
                <a:cs typeface="Courier New"/>
              </a:rPr>
              <a:t> f2,0(t0)</a:t>
            </a:r>
          </a:p>
          <a:p>
            <a:r>
              <a:rPr lang="en-US" sz="1000" dirty="0" err="1">
                <a:latin typeface="Courier New"/>
                <a:cs typeface="Courier New"/>
              </a:rPr>
              <a:t>flw</a:t>
            </a:r>
            <a:r>
              <a:rPr lang="en-US" sz="1000" dirty="0">
                <a:latin typeface="Courier New"/>
                <a:cs typeface="Courier New"/>
              </a:rPr>
              <a:t> f1,0(t0)</a:t>
            </a:r>
          </a:p>
          <a:p>
            <a:r>
              <a:rPr lang="en-US" sz="1000" dirty="0" err="1">
                <a:latin typeface="Courier New"/>
                <a:cs typeface="Courier New"/>
              </a:rPr>
              <a:t>fmul.s</a:t>
            </a:r>
            <a:r>
              <a:rPr lang="en-US" sz="1000" dirty="0">
                <a:latin typeface="Courier New"/>
                <a:cs typeface="Courier New"/>
              </a:rPr>
              <a:t> f2,f1,f0</a:t>
            </a:r>
          </a:p>
          <a:p>
            <a:r>
              <a:rPr lang="en-US" sz="1000" dirty="0" err="1">
                <a:latin typeface="Courier New"/>
                <a:cs typeface="Courier New"/>
              </a:rPr>
              <a:t>fsw</a:t>
            </a:r>
            <a:r>
              <a:rPr lang="en-US" sz="1000" dirty="0">
                <a:latin typeface="Courier New"/>
                <a:cs typeface="Courier New"/>
              </a:rPr>
              <a:t> f2,0(t0)</a:t>
            </a:r>
          </a:p>
        </p:txBody>
      </p:sp>
      <p:sp>
        <p:nvSpPr>
          <p:cNvPr id="3" name="TextBox 2">
            <a:extLst>
              <a:ext uri="{FF2B5EF4-FFF2-40B4-BE49-F238E27FC236}">
                <a16:creationId xmlns:a16="http://schemas.microsoft.com/office/drawing/2014/main" id="{335B8D19-36EF-C0B9-642C-35F9F0C2EE0A}"/>
              </a:ext>
            </a:extLst>
          </p:cNvPr>
          <p:cNvSpPr txBox="1"/>
          <p:nvPr/>
        </p:nvSpPr>
        <p:spPr>
          <a:xfrm>
            <a:off x="2369955" y="263221"/>
            <a:ext cx="52462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t>Issued</a:t>
            </a:r>
            <a:endParaRPr lang="en-US"/>
          </a:p>
        </p:txBody>
      </p:sp>
      <p:sp>
        <p:nvSpPr>
          <p:cNvPr id="5" name="TextBox 4">
            <a:extLst>
              <a:ext uri="{FF2B5EF4-FFF2-40B4-BE49-F238E27FC236}">
                <a16:creationId xmlns:a16="http://schemas.microsoft.com/office/drawing/2014/main" id="{6A52EA16-C416-2C82-8C26-76F8B0E93604}"/>
              </a:ext>
            </a:extLst>
          </p:cNvPr>
          <p:cNvSpPr txBox="1"/>
          <p:nvPr/>
        </p:nvSpPr>
        <p:spPr>
          <a:xfrm>
            <a:off x="2837085" y="262496"/>
            <a:ext cx="77202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Finished</a:t>
            </a:r>
          </a:p>
        </p:txBody>
      </p:sp>
      <p:sp>
        <p:nvSpPr>
          <p:cNvPr id="7" name="TextBox 6">
            <a:extLst>
              <a:ext uri="{FF2B5EF4-FFF2-40B4-BE49-F238E27FC236}">
                <a16:creationId xmlns:a16="http://schemas.microsoft.com/office/drawing/2014/main" id="{BC1D8807-F248-E9CC-3FA6-DF5816DAF120}"/>
              </a:ext>
            </a:extLst>
          </p:cNvPr>
          <p:cNvSpPr txBox="1"/>
          <p:nvPr/>
        </p:nvSpPr>
        <p:spPr>
          <a:xfrm>
            <a:off x="589015" y="1534388"/>
            <a:ext cx="1714499" cy="369332"/>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Clock Cycle: 8</a:t>
            </a:r>
          </a:p>
        </p:txBody>
      </p:sp>
      <p:sp>
        <p:nvSpPr>
          <p:cNvPr id="13" name="TextBox 12">
            <a:extLst>
              <a:ext uri="{FF2B5EF4-FFF2-40B4-BE49-F238E27FC236}">
                <a16:creationId xmlns:a16="http://schemas.microsoft.com/office/drawing/2014/main" id="{18DA8E34-F6C3-785D-8CEF-BB4531F3252A}"/>
              </a:ext>
            </a:extLst>
          </p:cNvPr>
          <p:cNvSpPr txBox="1"/>
          <p:nvPr/>
        </p:nvSpPr>
        <p:spPr>
          <a:xfrm>
            <a:off x="1809930" y="263221"/>
            <a:ext cx="588894"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t>Iteration</a:t>
            </a:r>
          </a:p>
        </p:txBody>
      </p:sp>
      <p:sp>
        <p:nvSpPr>
          <p:cNvPr id="18" name="TextBox 17">
            <a:extLst>
              <a:ext uri="{FF2B5EF4-FFF2-40B4-BE49-F238E27FC236}">
                <a16:creationId xmlns:a16="http://schemas.microsoft.com/office/drawing/2014/main" id="{695B6198-6EB4-2AE4-B0A1-CB1B9310DC43}"/>
              </a:ext>
            </a:extLst>
          </p:cNvPr>
          <p:cNvSpPr txBox="1"/>
          <p:nvPr/>
        </p:nvSpPr>
        <p:spPr>
          <a:xfrm>
            <a:off x="1968177" y="439588"/>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24" name="TextBox 23">
            <a:extLst>
              <a:ext uri="{FF2B5EF4-FFF2-40B4-BE49-F238E27FC236}">
                <a16:creationId xmlns:a16="http://schemas.microsoft.com/office/drawing/2014/main" id="{AC0474AA-8328-71EE-DA56-6A84E013209F}"/>
              </a:ext>
            </a:extLst>
          </p:cNvPr>
          <p:cNvSpPr txBox="1"/>
          <p:nvPr/>
        </p:nvSpPr>
        <p:spPr>
          <a:xfrm>
            <a:off x="1968177" y="604841"/>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37" name="TextBox 36">
            <a:extLst>
              <a:ext uri="{FF2B5EF4-FFF2-40B4-BE49-F238E27FC236}">
                <a16:creationId xmlns:a16="http://schemas.microsoft.com/office/drawing/2014/main" id="{818DA16D-00C4-C0E0-A0BA-8C255EF96071}"/>
              </a:ext>
            </a:extLst>
          </p:cNvPr>
          <p:cNvSpPr txBox="1"/>
          <p:nvPr/>
        </p:nvSpPr>
        <p:spPr>
          <a:xfrm>
            <a:off x="1968177" y="78845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39" name="TextBox 38">
            <a:extLst>
              <a:ext uri="{FF2B5EF4-FFF2-40B4-BE49-F238E27FC236}">
                <a16:creationId xmlns:a16="http://schemas.microsoft.com/office/drawing/2014/main" id="{FFA147EE-FFFE-340B-ED7D-7845BB764FA7}"/>
              </a:ext>
            </a:extLst>
          </p:cNvPr>
          <p:cNvSpPr txBox="1"/>
          <p:nvPr/>
        </p:nvSpPr>
        <p:spPr>
          <a:xfrm>
            <a:off x="1977358" y="935347"/>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1" name="TextBox 40">
            <a:extLst>
              <a:ext uri="{FF2B5EF4-FFF2-40B4-BE49-F238E27FC236}">
                <a16:creationId xmlns:a16="http://schemas.microsoft.com/office/drawing/2014/main" id="{A9610525-1BC7-59A9-C535-F04C389D12B0}"/>
              </a:ext>
            </a:extLst>
          </p:cNvPr>
          <p:cNvSpPr txBox="1"/>
          <p:nvPr/>
        </p:nvSpPr>
        <p:spPr>
          <a:xfrm>
            <a:off x="1977357" y="109142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3" name="TextBox 42">
            <a:extLst>
              <a:ext uri="{FF2B5EF4-FFF2-40B4-BE49-F238E27FC236}">
                <a16:creationId xmlns:a16="http://schemas.microsoft.com/office/drawing/2014/main" id="{024E1BAD-7CCD-6319-67AC-495D77294FE6}"/>
              </a:ext>
            </a:extLst>
          </p:cNvPr>
          <p:cNvSpPr txBox="1"/>
          <p:nvPr/>
        </p:nvSpPr>
        <p:spPr>
          <a:xfrm>
            <a:off x="1986538" y="1275034"/>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14" name="TextBox 13">
            <a:extLst>
              <a:ext uri="{FF2B5EF4-FFF2-40B4-BE49-F238E27FC236}">
                <a16:creationId xmlns:a16="http://schemas.microsoft.com/office/drawing/2014/main" id="{41B8CBB6-4495-B0D8-1E7B-53FA5CC5FC56}"/>
              </a:ext>
            </a:extLst>
          </p:cNvPr>
          <p:cNvSpPr txBox="1"/>
          <p:nvPr/>
        </p:nvSpPr>
        <p:spPr>
          <a:xfrm>
            <a:off x="2445574" y="439587"/>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29" name="Rectangle 28">
            <a:extLst>
              <a:ext uri="{FF2B5EF4-FFF2-40B4-BE49-F238E27FC236}">
                <a16:creationId xmlns:a16="http://schemas.microsoft.com/office/drawing/2014/main" id="{F26E7EEC-7793-EFD2-BD52-211376593E72}"/>
              </a:ext>
            </a:extLst>
          </p:cNvPr>
          <p:cNvSpPr/>
          <p:nvPr/>
        </p:nvSpPr>
        <p:spPr>
          <a:xfrm>
            <a:off x="9486224" y="759583"/>
            <a:ext cx="1085499" cy="26732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D1F3646-46B0-6359-F166-9F41DF716DEF}"/>
              </a:ext>
            </a:extLst>
          </p:cNvPr>
          <p:cNvSpPr/>
          <p:nvPr/>
        </p:nvSpPr>
        <p:spPr>
          <a:xfrm>
            <a:off x="8650777" y="3633148"/>
            <a:ext cx="2352438" cy="25814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78FA9A3-495F-5202-98B1-5E0A5A373A20}"/>
              </a:ext>
            </a:extLst>
          </p:cNvPr>
          <p:cNvSpPr/>
          <p:nvPr/>
        </p:nvSpPr>
        <p:spPr>
          <a:xfrm>
            <a:off x="9477042" y="998281"/>
            <a:ext cx="1085499" cy="26732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7332CFE6-C675-32D5-1E78-D37CEA2F6A78}"/>
              </a:ext>
            </a:extLst>
          </p:cNvPr>
          <p:cNvSpPr txBox="1"/>
          <p:nvPr/>
        </p:nvSpPr>
        <p:spPr>
          <a:xfrm>
            <a:off x="2445574" y="60484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4" name="Rectangle 43">
            <a:extLst>
              <a:ext uri="{FF2B5EF4-FFF2-40B4-BE49-F238E27FC236}">
                <a16:creationId xmlns:a16="http://schemas.microsoft.com/office/drawing/2014/main" id="{EC3C264F-03B4-7076-1BFC-04A772443B4A}"/>
              </a:ext>
            </a:extLst>
          </p:cNvPr>
          <p:cNvSpPr/>
          <p:nvPr/>
        </p:nvSpPr>
        <p:spPr>
          <a:xfrm>
            <a:off x="1811138" y="3871846"/>
            <a:ext cx="1507812" cy="25814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B2191186-3BD8-4033-4257-B14B275E8D7D}"/>
              </a:ext>
            </a:extLst>
          </p:cNvPr>
          <p:cNvSpPr txBox="1"/>
          <p:nvPr/>
        </p:nvSpPr>
        <p:spPr>
          <a:xfrm>
            <a:off x="2451083" y="757242"/>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3</a:t>
            </a:r>
          </a:p>
        </p:txBody>
      </p:sp>
      <p:sp>
        <p:nvSpPr>
          <p:cNvPr id="47" name="TextBox 46">
            <a:extLst>
              <a:ext uri="{FF2B5EF4-FFF2-40B4-BE49-F238E27FC236}">
                <a16:creationId xmlns:a16="http://schemas.microsoft.com/office/drawing/2014/main" id="{63549179-0E67-4A09-108C-B647D7262B85}"/>
              </a:ext>
            </a:extLst>
          </p:cNvPr>
          <p:cNvSpPr txBox="1"/>
          <p:nvPr/>
        </p:nvSpPr>
        <p:spPr>
          <a:xfrm>
            <a:off x="2445574" y="93534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4</a:t>
            </a:r>
          </a:p>
        </p:txBody>
      </p:sp>
      <p:sp>
        <p:nvSpPr>
          <p:cNvPr id="45" name="TextBox 44">
            <a:extLst>
              <a:ext uri="{FF2B5EF4-FFF2-40B4-BE49-F238E27FC236}">
                <a16:creationId xmlns:a16="http://schemas.microsoft.com/office/drawing/2014/main" id="{5990BFD1-6551-2263-EB96-ED1942C3668E}"/>
              </a:ext>
            </a:extLst>
          </p:cNvPr>
          <p:cNvSpPr txBox="1"/>
          <p:nvPr/>
        </p:nvSpPr>
        <p:spPr>
          <a:xfrm>
            <a:off x="2436393" y="1091418"/>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5</a:t>
            </a:r>
          </a:p>
        </p:txBody>
      </p:sp>
      <p:sp>
        <p:nvSpPr>
          <p:cNvPr id="49" name="Rectangle 48">
            <a:extLst>
              <a:ext uri="{FF2B5EF4-FFF2-40B4-BE49-F238E27FC236}">
                <a16:creationId xmlns:a16="http://schemas.microsoft.com/office/drawing/2014/main" id="{21CCA044-6C7B-9F5D-0A29-F08519DCFF77}"/>
              </a:ext>
            </a:extLst>
          </p:cNvPr>
          <p:cNvSpPr/>
          <p:nvPr/>
        </p:nvSpPr>
        <p:spPr>
          <a:xfrm>
            <a:off x="8659958" y="3871848"/>
            <a:ext cx="2352438" cy="25814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9EC66714-DD43-5F24-A807-DE6C700F13F3}"/>
              </a:ext>
            </a:extLst>
          </p:cNvPr>
          <p:cNvSpPr txBox="1"/>
          <p:nvPr/>
        </p:nvSpPr>
        <p:spPr>
          <a:xfrm>
            <a:off x="2436392" y="124749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6</a:t>
            </a:r>
          </a:p>
        </p:txBody>
      </p:sp>
      <p:sp>
        <p:nvSpPr>
          <p:cNvPr id="51" name="Rectangle 50">
            <a:extLst>
              <a:ext uri="{FF2B5EF4-FFF2-40B4-BE49-F238E27FC236}">
                <a16:creationId xmlns:a16="http://schemas.microsoft.com/office/drawing/2014/main" id="{CE7A9443-8FD1-3EC0-2419-47A589499E26}"/>
              </a:ext>
            </a:extLst>
          </p:cNvPr>
          <p:cNvSpPr/>
          <p:nvPr/>
        </p:nvSpPr>
        <p:spPr>
          <a:xfrm>
            <a:off x="1801957" y="3605605"/>
            <a:ext cx="1507812" cy="25814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9285248F-CC89-68D5-131B-5B3B8CC2DF49}"/>
              </a:ext>
            </a:extLst>
          </p:cNvPr>
          <p:cNvSpPr txBox="1"/>
          <p:nvPr/>
        </p:nvSpPr>
        <p:spPr>
          <a:xfrm>
            <a:off x="2913789" y="43958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7</a:t>
            </a:r>
          </a:p>
        </p:txBody>
      </p:sp>
      <p:sp>
        <p:nvSpPr>
          <p:cNvPr id="19" name="TextBox 18">
            <a:extLst>
              <a:ext uri="{FF2B5EF4-FFF2-40B4-BE49-F238E27FC236}">
                <a16:creationId xmlns:a16="http://schemas.microsoft.com/office/drawing/2014/main" id="{382599C3-BED5-EA76-F8B4-26D6BBA94DF5}"/>
              </a:ext>
            </a:extLst>
          </p:cNvPr>
          <p:cNvSpPr txBox="1"/>
          <p:nvPr/>
        </p:nvSpPr>
        <p:spPr>
          <a:xfrm>
            <a:off x="2904607" y="944525"/>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8</a:t>
            </a:r>
          </a:p>
        </p:txBody>
      </p:sp>
    </p:spTree>
    <p:extLst>
      <p:ext uri="{BB962C8B-B14F-4D97-AF65-F5344CB8AC3E}">
        <p14:creationId xmlns:p14="http://schemas.microsoft.com/office/powerpoint/2010/main" val="1255071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7" name="Table 106">
            <a:extLst>
              <a:ext uri="{FF2B5EF4-FFF2-40B4-BE49-F238E27FC236}">
                <a16:creationId xmlns:a16="http://schemas.microsoft.com/office/drawing/2014/main" id="{8A99B81A-D2B6-1981-E268-BD8E23A05BDC}"/>
              </a:ext>
            </a:extLst>
          </p:cNvPr>
          <p:cNvGraphicFramePr>
            <a:graphicFrameLocks noGrp="1"/>
          </p:cNvGraphicFramePr>
          <p:nvPr/>
        </p:nvGraphicFramePr>
        <p:xfrm>
          <a:off x="5848120" y="2194193"/>
          <a:ext cx="3245697" cy="260684"/>
        </p:xfrm>
        <a:graphic>
          <a:graphicData uri="http://schemas.openxmlformats.org/drawingml/2006/table">
            <a:tbl>
              <a:tblPr firstRow="1" bandRow="1">
                <a:tableStyleId>{5940675A-B579-460E-94D1-54222C63F5DA}</a:tableStyleId>
              </a:tblPr>
              <a:tblGrid>
                <a:gridCol w="3245697">
                  <a:extLst>
                    <a:ext uri="{9D8B030D-6E8A-4147-A177-3AD203B41FA5}">
                      <a16:colId xmlns:a16="http://schemas.microsoft.com/office/drawing/2014/main" val="3107124859"/>
                    </a:ext>
                  </a:extLst>
                </a:gridCol>
              </a:tblGrid>
              <a:tr h="260684">
                <a:tc>
                  <a:txBody>
                    <a:bodyPr/>
                    <a:lstStyle/>
                    <a:p>
                      <a:pPr algn="ctr"/>
                      <a:r>
                        <a:rPr lang="en-US" sz="1100" dirty="0"/>
                        <a:t>Operation Bus</a:t>
                      </a:r>
                    </a:p>
                  </a:txBody>
                  <a:tcPr/>
                </a:tc>
                <a:extLst>
                  <a:ext uri="{0D108BD9-81ED-4DB2-BD59-A6C34878D82A}">
                    <a16:rowId xmlns:a16="http://schemas.microsoft.com/office/drawing/2014/main" val="1264365700"/>
                  </a:ext>
                </a:extLst>
              </a:tr>
            </a:tbl>
          </a:graphicData>
        </a:graphic>
      </p:graphicFrame>
      <p:graphicFrame>
        <p:nvGraphicFramePr>
          <p:cNvPr id="108" name="Table 107">
            <a:extLst>
              <a:ext uri="{FF2B5EF4-FFF2-40B4-BE49-F238E27FC236}">
                <a16:creationId xmlns:a16="http://schemas.microsoft.com/office/drawing/2014/main" id="{C7C94626-E768-68B0-C3C0-F0A5DFEAE580}"/>
              </a:ext>
            </a:extLst>
          </p:cNvPr>
          <p:cNvGraphicFramePr>
            <a:graphicFrameLocks noGrp="1"/>
          </p:cNvGraphicFramePr>
          <p:nvPr/>
        </p:nvGraphicFramePr>
        <p:xfrm>
          <a:off x="6472409" y="2533879"/>
          <a:ext cx="4087912" cy="259080"/>
        </p:xfrm>
        <a:graphic>
          <a:graphicData uri="http://schemas.openxmlformats.org/drawingml/2006/table">
            <a:tbl>
              <a:tblPr firstRow="1" bandRow="1">
                <a:tableStyleId>{5940675A-B579-460E-94D1-54222C63F5DA}</a:tableStyleId>
              </a:tblPr>
              <a:tblGrid>
                <a:gridCol w="4087912">
                  <a:extLst>
                    <a:ext uri="{9D8B030D-6E8A-4147-A177-3AD203B41FA5}">
                      <a16:colId xmlns:a16="http://schemas.microsoft.com/office/drawing/2014/main" val="1958482428"/>
                    </a:ext>
                  </a:extLst>
                </a:gridCol>
              </a:tblGrid>
              <a:tr h="200698">
                <a:tc>
                  <a:txBody>
                    <a:bodyPr/>
                    <a:lstStyle/>
                    <a:p>
                      <a:pPr algn="ctr"/>
                      <a:r>
                        <a:rPr lang="en-US" sz="1100" dirty="0"/>
                        <a:t>Operands Bus           </a:t>
                      </a:r>
                    </a:p>
                  </a:txBody>
                  <a:tcPr anchor="ctr"/>
                </a:tc>
                <a:extLst>
                  <a:ext uri="{0D108BD9-81ED-4DB2-BD59-A6C34878D82A}">
                    <a16:rowId xmlns:a16="http://schemas.microsoft.com/office/drawing/2014/main" val="3928487381"/>
                  </a:ext>
                </a:extLst>
              </a:tr>
            </a:tbl>
          </a:graphicData>
        </a:graphic>
      </p:graphicFrame>
      <p:sp>
        <p:nvSpPr>
          <p:cNvPr id="4" name="TextBox 3">
            <a:extLst>
              <a:ext uri="{FF2B5EF4-FFF2-40B4-BE49-F238E27FC236}">
                <a16:creationId xmlns:a16="http://schemas.microsoft.com/office/drawing/2014/main" id="{032A06AD-A3EC-C6FD-A3FE-AE0739EBE576}"/>
              </a:ext>
            </a:extLst>
          </p:cNvPr>
          <p:cNvSpPr txBox="1"/>
          <p:nvPr/>
        </p:nvSpPr>
        <p:spPr>
          <a:xfrm>
            <a:off x="397286" y="5584520"/>
            <a:ext cx="11391439"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In clock cycle 9, the second FMUL operation goes to execute to the FP Multipliers. The Reservation Station of the first FMUL is marked as free. The F1 register is marked free.</a:t>
            </a:r>
          </a:p>
        </p:txBody>
      </p:sp>
      <p:graphicFrame>
        <p:nvGraphicFramePr>
          <p:cNvPr id="6" name="Table 5">
            <a:extLst>
              <a:ext uri="{FF2B5EF4-FFF2-40B4-BE49-F238E27FC236}">
                <a16:creationId xmlns:a16="http://schemas.microsoft.com/office/drawing/2014/main" id="{CC729F56-EFE2-8812-01B1-3B641021CA8E}"/>
              </a:ext>
            </a:extLst>
          </p:cNvPr>
          <p:cNvGraphicFramePr>
            <a:graphicFrameLocks noGrp="1"/>
          </p:cNvGraphicFramePr>
          <p:nvPr/>
        </p:nvGraphicFramePr>
        <p:xfrm>
          <a:off x="5142307" y="474496"/>
          <a:ext cx="1912193" cy="1463040"/>
        </p:xfrm>
        <a:graphic>
          <a:graphicData uri="http://schemas.openxmlformats.org/drawingml/2006/table">
            <a:tbl>
              <a:tblPr firstRow="1" bandRow="1">
                <a:tableStyleId>{5940675A-B579-460E-94D1-54222C63F5DA}</a:tableStyleId>
              </a:tblPr>
              <a:tblGrid>
                <a:gridCol w="1912193">
                  <a:extLst>
                    <a:ext uri="{9D8B030D-6E8A-4147-A177-3AD203B41FA5}">
                      <a16:colId xmlns:a16="http://schemas.microsoft.com/office/drawing/2014/main" val="4214905165"/>
                    </a:ext>
                  </a:extLst>
                </a:gridCol>
              </a:tblGrid>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3837463807"/>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3958880234"/>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1321956166"/>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1294863501"/>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2602607408"/>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3959573496"/>
                  </a:ext>
                </a:extLst>
              </a:tr>
            </a:tbl>
          </a:graphicData>
        </a:graphic>
      </p:graphicFrame>
      <p:graphicFrame>
        <p:nvGraphicFramePr>
          <p:cNvPr id="8" name="Table 7">
            <a:extLst>
              <a:ext uri="{FF2B5EF4-FFF2-40B4-BE49-F238E27FC236}">
                <a16:creationId xmlns:a16="http://schemas.microsoft.com/office/drawing/2014/main" id="{E7D52DE1-8CA2-EADD-2883-8C6406631686}"/>
              </a:ext>
            </a:extLst>
          </p:cNvPr>
          <p:cNvGraphicFramePr>
            <a:graphicFrameLocks noGrp="1"/>
          </p:cNvGraphicFramePr>
          <p:nvPr/>
        </p:nvGraphicFramePr>
        <p:xfrm>
          <a:off x="1808602" y="2836843"/>
          <a:ext cx="1511271" cy="1297004"/>
        </p:xfrm>
        <a:graphic>
          <a:graphicData uri="http://schemas.openxmlformats.org/drawingml/2006/table">
            <a:tbl>
              <a:tblPr firstRow="1" bandRow="1">
                <a:tableStyleId>{5940675A-B579-460E-94D1-54222C63F5DA}</a:tableStyleId>
              </a:tblPr>
              <a:tblGrid>
                <a:gridCol w="822157">
                  <a:extLst>
                    <a:ext uri="{9D8B030D-6E8A-4147-A177-3AD203B41FA5}">
                      <a16:colId xmlns:a16="http://schemas.microsoft.com/office/drawing/2014/main" val="1745361543"/>
                    </a:ext>
                  </a:extLst>
                </a:gridCol>
                <a:gridCol w="689114">
                  <a:extLst>
                    <a:ext uri="{9D8B030D-6E8A-4147-A177-3AD203B41FA5}">
                      <a16:colId xmlns:a16="http://schemas.microsoft.com/office/drawing/2014/main" val="111818996"/>
                    </a:ext>
                  </a:extLst>
                </a:gridCol>
              </a:tblGrid>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698010634"/>
                  </a:ext>
                </a:extLst>
              </a:tr>
              <a:tr h="260684">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37794825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549119839"/>
                  </a:ext>
                </a:extLst>
              </a:tr>
              <a:tr h="151771">
                <a:tc>
                  <a:txBody>
                    <a:bodyPr/>
                    <a:lstStyle/>
                    <a:p>
                      <a:pPr algn="ctr"/>
                      <a:r>
                        <a:rPr lang="en-US" sz="1100" b="0" dirty="0"/>
                        <a:t>FMUL2 F2</a:t>
                      </a:r>
                      <a:endParaRPr lang="en-US" sz="1100" b="0" dirty="0" err="1"/>
                    </a:p>
                  </a:txBody>
                  <a:tcPr/>
                </a:tc>
                <a:tc>
                  <a:txBody>
                    <a:bodyPr/>
                    <a:lstStyle/>
                    <a:p>
                      <a:pPr algn="ctr"/>
                      <a:r>
                        <a:rPr lang="en-US" sz="1100" b="0" dirty="0"/>
                        <a:t>4</a:t>
                      </a:r>
                    </a:p>
                  </a:txBody>
                  <a:tcPr/>
                </a:tc>
                <a:extLst>
                  <a:ext uri="{0D108BD9-81ED-4DB2-BD59-A6C34878D82A}">
                    <a16:rowId xmlns:a16="http://schemas.microsoft.com/office/drawing/2014/main" val="1989902640"/>
                  </a:ext>
                </a:extLst>
              </a:tr>
              <a:tr h="151771">
                <a:tc>
                  <a:txBody>
                    <a:bodyPr/>
                    <a:lstStyle/>
                    <a:p>
                      <a:pPr lvl="0">
                        <a:buNone/>
                      </a:pPr>
                      <a:r>
                        <a:rPr lang="en-US" sz="1100" b="0" i="0" u="none" strike="noStrike" noProof="0" dirty="0">
                          <a:solidFill>
                            <a:srgbClr val="000000"/>
                          </a:solidFill>
                          <a:latin typeface="Aptos"/>
                        </a:rPr>
                        <a:t>FMUL F2</a:t>
                      </a:r>
                      <a:endParaRPr lang="en-US" dirty="0"/>
                    </a:p>
                  </a:txBody>
                  <a:tcPr/>
                </a:tc>
                <a:tc>
                  <a:txBody>
                    <a:bodyPr/>
                    <a:lstStyle/>
                    <a:p>
                      <a:pPr algn="ctr"/>
                      <a:r>
                        <a:rPr lang="en-US" sz="1100" b="0" dirty="0"/>
                        <a:t>8</a:t>
                      </a:r>
                    </a:p>
                  </a:txBody>
                  <a:tcPr/>
                </a:tc>
                <a:extLst>
                  <a:ext uri="{0D108BD9-81ED-4DB2-BD59-A6C34878D82A}">
                    <a16:rowId xmlns:a16="http://schemas.microsoft.com/office/drawing/2014/main" val="834683615"/>
                  </a:ext>
                </a:extLst>
              </a:tr>
            </a:tbl>
          </a:graphicData>
        </a:graphic>
      </p:graphicFrame>
      <p:graphicFrame>
        <p:nvGraphicFramePr>
          <p:cNvPr id="9" name="Table 8">
            <a:extLst>
              <a:ext uri="{FF2B5EF4-FFF2-40B4-BE49-F238E27FC236}">
                <a16:creationId xmlns:a16="http://schemas.microsoft.com/office/drawing/2014/main" id="{DDAA357D-ADC7-536C-F5D5-6765A9443157}"/>
              </a:ext>
            </a:extLst>
          </p:cNvPr>
          <p:cNvGraphicFramePr>
            <a:graphicFrameLocks noGrp="1"/>
          </p:cNvGraphicFramePr>
          <p:nvPr>
            <p:extLst>
              <p:ext uri="{D42A27DB-BD31-4B8C-83A1-F6EECF244321}">
                <p14:modId xmlns:p14="http://schemas.microsoft.com/office/powerpoint/2010/main" val="1541185306"/>
              </p:ext>
            </p:extLst>
          </p:nvPr>
        </p:nvGraphicFramePr>
        <p:xfrm>
          <a:off x="3847825" y="2833942"/>
          <a:ext cx="458371" cy="1295400"/>
        </p:xfrm>
        <a:graphic>
          <a:graphicData uri="http://schemas.openxmlformats.org/drawingml/2006/table">
            <a:tbl>
              <a:tblPr firstRow="1" bandRow="1">
                <a:tableStyleId>{5940675A-B579-460E-94D1-54222C63F5DA}</a:tableStyleId>
              </a:tblPr>
              <a:tblGrid>
                <a:gridCol w="458371">
                  <a:extLst>
                    <a:ext uri="{9D8B030D-6E8A-4147-A177-3AD203B41FA5}">
                      <a16:colId xmlns:a16="http://schemas.microsoft.com/office/drawing/2014/main" val="1142258662"/>
                    </a:ext>
                  </a:extLst>
                </a:gridCol>
              </a:tblGrid>
              <a:tr h="124309">
                <a:tc>
                  <a:txBody>
                    <a:bodyPr/>
                    <a:lstStyle/>
                    <a:p>
                      <a:endParaRPr lang="en-US" sz="1100" b="0" dirty="0"/>
                    </a:p>
                  </a:txBody>
                  <a:tcPr/>
                </a:tc>
                <a:extLst>
                  <a:ext uri="{0D108BD9-81ED-4DB2-BD59-A6C34878D82A}">
                    <a16:rowId xmlns:a16="http://schemas.microsoft.com/office/drawing/2014/main" val="3875140244"/>
                  </a:ext>
                </a:extLst>
              </a:tr>
              <a:tr h="124309">
                <a:tc>
                  <a:txBody>
                    <a:bodyPr/>
                    <a:lstStyle/>
                    <a:p>
                      <a:endParaRPr lang="en-US" sz="1100" b="0" dirty="0"/>
                    </a:p>
                  </a:txBody>
                  <a:tcPr/>
                </a:tc>
                <a:extLst>
                  <a:ext uri="{0D108BD9-81ED-4DB2-BD59-A6C34878D82A}">
                    <a16:rowId xmlns:a16="http://schemas.microsoft.com/office/drawing/2014/main" val="2345669140"/>
                  </a:ext>
                </a:extLst>
              </a:tr>
              <a:tr h="124309">
                <a:tc>
                  <a:txBody>
                    <a:bodyPr/>
                    <a:lstStyle/>
                    <a:p>
                      <a:endParaRPr lang="en-US" sz="1100" b="0" dirty="0"/>
                    </a:p>
                  </a:txBody>
                  <a:tcPr/>
                </a:tc>
                <a:extLst>
                  <a:ext uri="{0D108BD9-81ED-4DB2-BD59-A6C34878D82A}">
                    <a16:rowId xmlns:a16="http://schemas.microsoft.com/office/drawing/2014/main" val="2516193733"/>
                  </a:ext>
                </a:extLst>
              </a:tr>
              <a:tr h="124309">
                <a:tc>
                  <a:txBody>
                    <a:bodyPr/>
                    <a:lstStyle/>
                    <a:p>
                      <a:pPr algn="ctr"/>
                      <a:endParaRPr lang="en-US" sz="1100" b="0" dirty="0"/>
                    </a:p>
                  </a:txBody>
                  <a:tcPr/>
                </a:tc>
                <a:extLst>
                  <a:ext uri="{0D108BD9-81ED-4DB2-BD59-A6C34878D82A}">
                    <a16:rowId xmlns:a16="http://schemas.microsoft.com/office/drawing/2014/main" val="1743698386"/>
                  </a:ext>
                </a:extLst>
              </a:tr>
              <a:tr h="124309">
                <a:tc>
                  <a:txBody>
                    <a:bodyPr/>
                    <a:lstStyle/>
                    <a:p>
                      <a:pPr algn="ctr"/>
                      <a:endParaRPr lang="en-US" sz="1100" b="0" dirty="0"/>
                    </a:p>
                  </a:txBody>
                  <a:tcPr/>
                </a:tc>
                <a:extLst>
                  <a:ext uri="{0D108BD9-81ED-4DB2-BD59-A6C34878D82A}">
                    <a16:rowId xmlns:a16="http://schemas.microsoft.com/office/drawing/2014/main" val="833418790"/>
                  </a:ext>
                </a:extLst>
              </a:tr>
            </a:tbl>
          </a:graphicData>
        </a:graphic>
      </p:graphicFrame>
      <p:graphicFrame>
        <p:nvGraphicFramePr>
          <p:cNvPr id="10" name="Table 9">
            <a:extLst>
              <a:ext uri="{FF2B5EF4-FFF2-40B4-BE49-F238E27FC236}">
                <a16:creationId xmlns:a16="http://schemas.microsoft.com/office/drawing/2014/main" id="{F351D56D-D400-11A9-3A79-A76F275FC9E8}"/>
              </a:ext>
            </a:extLst>
          </p:cNvPr>
          <p:cNvGraphicFramePr>
            <a:graphicFrameLocks noGrp="1"/>
          </p:cNvGraphicFramePr>
          <p:nvPr/>
        </p:nvGraphicFramePr>
        <p:xfrm>
          <a:off x="5481993" y="3348063"/>
          <a:ext cx="2162727" cy="777240"/>
        </p:xfrm>
        <a:graphic>
          <a:graphicData uri="http://schemas.openxmlformats.org/drawingml/2006/table">
            <a:tbl>
              <a:tblPr firstRow="1" bandRow="1">
                <a:tableStyleId>{5940675A-B579-460E-94D1-54222C63F5DA}</a:tableStyleId>
              </a:tblPr>
              <a:tblGrid>
                <a:gridCol w="720909">
                  <a:extLst>
                    <a:ext uri="{9D8B030D-6E8A-4147-A177-3AD203B41FA5}">
                      <a16:colId xmlns:a16="http://schemas.microsoft.com/office/drawing/2014/main" val="448276559"/>
                    </a:ext>
                  </a:extLst>
                </a:gridCol>
                <a:gridCol w="720909">
                  <a:extLst>
                    <a:ext uri="{9D8B030D-6E8A-4147-A177-3AD203B41FA5}">
                      <a16:colId xmlns:a16="http://schemas.microsoft.com/office/drawing/2014/main" val="1507268759"/>
                    </a:ext>
                  </a:extLst>
                </a:gridCol>
                <a:gridCol w="720909">
                  <a:extLst>
                    <a:ext uri="{9D8B030D-6E8A-4147-A177-3AD203B41FA5}">
                      <a16:colId xmlns:a16="http://schemas.microsoft.com/office/drawing/2014/main" val="3602963303"/>
                    </a:ext>
                  </a:extLst>
                </a:gridCol>
              </a:tblGrid>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373234770"/>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2582958588"/>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276576882"/>
                  </a:ext>
                </a:extLst>
              </a:tr>
            </a:tbl>
          </a:graphicData>
        </a:graphic>
      </p:graphicFrame>
      <p:graphicFrame>
        <p:nvGraphicFramePr>
          <p:cNvPr id="11" name="Table 10">
            <a:extLst>
              <a:ext uri="{FF2B5EF4-FFF2-40B4-BE49-F238E27FC236}">
                <a16:creationId xmlns:a16="http://schemas.microsoft.com/office/drawing/2014/main" id="{9242D8D2-0F55-F557-2CC0-37811A2CF5CB}"/>
              </a:ext>
            </a:extLst>
          </p:cNvPr>
          <p:cNvGraphicFramePr>
            <a:graphicFrameLocks noGrp="1"/>
          </p:cNvGraphicFramePr>
          <p:nvPr>
            <p:extLst>
              <p:ext uri="{D42A27DB-BD31-4B8C-83A1-F6EECF244321}">
                <p14:modId xmlns:p14="http://schemas.microsoft.com/office/powerpoint/2010/main" val="1112601532"/>
              </p:ext>
            </p:extLst>
          </p:nvPr>
        </p:nvGraphicFramePr>
        <p:xfrm>
          <a:off x="8657422" y="3617204"/>
          <a:ext cx="2349918" cy="518160"/>
        </p:xfrm>
        <a:graphic>
          <a:graphicData uri="http://schemas.openxmlformats.org/drawingml/2006/table">
            <a:tbl>
              <a:tblPr firstRow="1" bandRow="1">
                <a:tableStyleId>{5940675A-B579-460E-94D1-54222C63F5DA}</a:tableStyleId>
              </a:tblPr>
              <a:tblGrid>
                <a:gridCol w="783306">
                  <a:extLst>
                    <a:ext uri="{9D8B030D-6E8A-4147-A177-3AD203B41FA5}">
                      <a16:colId xmlns:a16="http://schemas.microsoft.com/office/drawing/2014/main" val="3712067003"/>
                    </a:ext>
                  </a:extLst>
                </a:gridCol>
                <a:gridCol w="783306">
                  <a:extLst>
                    <a:ext uri="{9D8B030D-6E8A-4147-A177-3AD203B41FA5}">
                      <a16:colId xmlns:a16="http://schemas.microsoft.com/office/drawing/2014/main" val="2507670143"/>
                    </a:ext>
                  </a:extLst>
                </a:gridCol>
                <a:gridCol w="783306">
                  <a:extLst>
                    <a:ext uri="{9D8B030D-6E8A-4147-A177-3AD203B41FA5}">
                      <a16:colId xmlns:a16="http://schemas.microsoft.com/office/drawing/2014/main" val="2584014067"/>
                    </a:ext>
                  </a:extLst>
                </a:gridCol>
              </a:tblGrid>
              <a:tr h="0">
                <a:tc>
                  <a:txBody>
                    <a:bodyPr/>
                    <a:lstStyle/>
                    <a:p>
                      <a:pPr algn="ctr"/>
                      <a:endParaRPr lang="en-US" sz="1100" dirty="0"/>
                    </a:p>
                  </a:txBody>
                  <a:tcPr/>
                </a:tc>
                <a:tc>
                  <a:txBody>
                    <a:bodyPr/>
                    <a:lstStyle/>
                    <a:p>
                      <a:pPr algn="ctr"/>
                      <a:endParaRPr lang="en-US" sz="1100" dirty="0"/>
                    </a:p>
                  </a:txBody>
                  <a:tcPr/>
                </a:tc>
                <a:tc>
                  <a:txBody>
                    <a:bodyPr/>
                    <a:lstStyle/>
                    <a:p>
                      <a:pPr algn="ctr"/>
                      <a:endParaRPr lang="en-US" sz="1100" dirty="0"/>
                    </a:p>
                  </a:txBody>
                  <a:tcPr/>
                </a:tc>
                <a:extLst>
                  <a:ext uri="{0D108BD9-81ED-4DB2-BD59-A6C34878D82A}">
                    <a16:rowId xmlns:a16="http://schemas.microsoft.com/office/drawing/2014/main" val="3142664889"/>
                  </a:ext>
                </a:extLst>
              </a:tr>
              <a:tr h="0">
                <a:tc>
                  <a:txBody>
                    <a:bodyPr/>
                    <a:lstStyle/>
                    <a:p>
                      <a:pPr algn="ctr"/>
                      <a:r>
                        <a:rPr lang="en-US" sz="1100" dirty="0"/>
                        <a:t>FMUL.S</a:t>
                      </a:r>
                    </a:p>
                  </a:txBody>
                  <a:tcPr/>
                </a:tc>
                <a:tc>
                  <a:txBody>
                    <a:bodyPr/>
                    <a:lstStyle/>
                    <a:p>
                      <a:pPr algn="ctr"/>
                      <a:r>
                        <a:rPr lang="en-US" sz="1100" dirty="0"/>
                        <a:t>2</a:t>
                      </a:r>
                    </a:p>
                  </a:txBody>
                  <a:tcPr/>
                </a:tc>
                <a:tc>
                  <a:txBody>
                    <a:bodyPr/>
                    <a:lstStyle/>
                    <a:p>
                      <a:pPr algn="ctr"/>
                      <a:r>
                        <a:rPr lang="en-US" sz="1100" dirty="0"/>
                        <a:t>10</a:t>
                      </a:r>
                    </a:p>
                  </a:txBody>
                  <a:tcPr/>
                </a:tc>
                <a:extLst>
                  <a:ext uri="{0D108BD9-81ED-4DB2-BD59-A6C34878D82A}">
                    <a16:rowId xmlns:a16="http://schemas.microsoft.com/office/drawing/2014/main" val="1917240934"/>
                  </a:ext>
                </a:extLst>
              </a:tr>
            </a:tbl>
          </a:graphicData>
        </a:graphic>
      </p:graphicFrame>
      <p:sp>
        <p:nvSpPr>
          <p:cNvPr id="12" name="TextBox 11">
            <a:extLst>
              <a:ext uri="{FF2B5EF4-FFF2-40B4-BE49-F238E27FC236}">
                <a16:creationId xmlns:a16="http://schemas.microsoft.com/office/drawing/2014/main" id="{D911706E-6D2C-EF51-33DF-4FB2A1FBC170}"/>
              </a:ext>
            </a:extLst>
          </p:cNvPr>
          <p:cNvSpPr txBox="1"/>
          <p:nvPr/>
        </p:nvSpPr>
        <p:spPr>
          <a:xfrm>
            <a:off x="3592198" y="561352"/>
            <a:ext cx="1246742"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Instruction Unit</a:t>
            </a:r>
          </a:p>
        </p:txBody>
      </p:sp>
      <p:sp>
        <p:nvSpPr>
          <p:cNvPr id="15" name="TextBox 14">
            <a:extLst>
              <a:ext uri="{FF2B5EF4-FFF2-40B4-BE49-F238E27FC236}">
                <a16:creationId xmlns:a16="http://schemas.microsoft.com/office/drawing/2014/main" id="{D174296F-730A-B583-F968-AE33A9FB8F57}"/>
              </a:ext>
            </a:extLst>
          </p:cNvPr>
          <p:cNvSpPr txBox="1"/>
          <p:nvPr/>
        </p:nvSpPr>
        <p:spPr>
          <a:xfrm>
            <a:off x="2793474"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Memory Unit</a:t>
            </a:r>
          </a:p>
        </p:txBody>
      </p:sp>
      <p:sp>
        <p:nvSpPr>
          <p:cNvPr id="16" name="Arrow: Right 15">
            <a:extLst>
              <a:ext uri="{FF2B5EF4-FFF2-40B4-BE49-F238E27FC236}">
                <a16:creationId xmlns:a16="http://schemas.microsoft.com/office/drawing/2014/main" id="{BF7377CE-705F-13B3-B849-BBE58D6D6C52}"/>
              </a:ext>
            </a:extLst>
          </p:cNvPr>
          <p:cNvSpPr/>
          <p:nvPr/>
        </p:nvSpPr>
        <p:spPr>
          <a:xfrm>
            <a:off x="4902263" y="594451"/>
            <a:ext cx="181923" cy="203788"/>
          </a:xfrm>
          <a:prstGeom prst="righ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4AAB5EF6-0805-82F0-922F-DA920C510456}"/>
              </a:ext>
            </a:extLst>
          </p:cNvPr>
          <p:cNvSpPr/>
          <p:nvPr/>
        </p:nvSpPr>
        <p:spPr>
          <a:xfrm>
            <a:off x="2474567" y="2541851"/>
            <a:ext cx="326519" cy="274697"/>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682D80A-99E6-AB37-3B98-573B076AD2C6}"/>
              </a:ext>
            </a:extLst>
          </p:cNvPr>
          <p:cNvSpPr txBox="1"/>
          <p:nvPr/>
        </p:nvSpPr>
        <p:spPr>
          <a:xfrm>
            <a:off x="2187546" y="2223061"/>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Address Unit</a:t>
            </a:r>
          </a:p>
        </p:txBody>
      </p:sp>
      <p:sp>
        <p:nvSpPr>
          <p:cNvPr id="21" name="Arrow: Down 20">
            <a:extLst>
              <a:ext uri="{FF2B5EF4-FFF2-40B4-BE49-F238E27FC236}">
                <a16:creationId xmlns:a16="http://schemas.microsoft.com/office/drawing/2014/main" id="{5ADE566B-08DC-5903-5A74-8CE1A9BB24C0}"/>
              </a:ext>
            </a:extLst>
          </p:cNvPr>
          <p:cNvSpPr/>
          <p:nvPr/>
        </p:nvSpPr>
        <p:spPr>
          <a:xfrm>
            <a:off x="3047999" y="417094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Bent 21">
            <a:extLst>
              <a:ext uri="{FF2B5EF4-FFF2-40B4-BE49-F238E27FC236}">
                <a16:creationId xmlns:a16="http://schemas.microsoft.com/office/drawing/2014/main" id="{46067320-68DF-215A-389F-CE98072BB49A}"/>
              </a:ext>
            </a:extLst>
          </p:cNvPr>
          <p:cNvSpPr/>
          <p:nvPr/>
        </p:nvSpPr>
        <p:spPr>
          <a:xfrm rot="10800000">
            <a:off x="3937200" y="4177711"/>
            <a:ext cx="274090" cy="435238"/>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Arrow: Bent 22">
            <a:extLst>
              <a:ext uri="{FF2B5EF4-FFF2-40B4-BE49-F238E27FC236}">
                <a16:creationId xmlns:a16="http://schemas.microsoft.com/office/drawing/2014/main" id="{4953DFF4-99A7-BAB6-2A2A-278FE5AE934B}"/>
              </a:ext>
            </a:extLst>
          </p:cNvPr>
          <p:cNvSpPr/>
          <p:nvPr/>
        </p:nvSpPr>
        <p:spPr>
          <a:xfrm rot="5400000">
            <a:off x="3515488" y="2114104"/>
            <a:ext cx="465924" cy="882796"/>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Bent 24">
            <a:extLst>
              <a:ext uri="{FF2B5EF4-FFF2-40B4-BE49-F238E27FC236}">
                <a16:creationId xmlns:a16="http://schemas.microsoft.com/office/drawing/2014/main" id="{DDE7C6B2-EFE8-3E0E-6215-22D2177578CE}"/>
              </a:ext>
            </a:extLst>
          </p:cNvPr>
          <p:cNvSpPr/>
          <p:nvPr/>
        </p:nvSpPr>
        <p:spPr>
          <a:xfrm rot="5400000" flipV="1">
            <a:off x="3712033" y="823608"/>
            <a:ext cx="303810" cy="2465383"/>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F2DED50B-1403-4959-37C8-DE7B1155DD58}"/>
              </a:ext>
            </a:extLst>
          </p:cNvPr>
          <p:cNvSpPr txBox="1"/>
          <p:nvPr/>
        </p:nvSpPr>
        <p:spPr>
          <a:xfrm>
            <a:off x="1213184" y="2836359"/>
            <a:ext cx="59491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Store </a:t>
            </a:r>
            <a:endParaRPr lang="en-US"/>
          </a:p>
          <a:p>
            <a:r>
              <a:rPr lang="en-US" sz="1100" dirty="0"/>
              <a:t>Buffer</a:t>
            </a:r>
            <a:endParaRPr lang="en-US" dirty="0"/>
          </a:p>
        </p:txBody>
      </p:sp>
      <p:sp>
        <p:nvSpPr>
          <p:cNvPr id="27" name="TextBox 26">
            <a:extLst>
              <a:ext uri="{FF2B5EF4-FFF2-40B4-BE49-F238E27FC236}">
                <a16:creationId xmlns:a16="http://schemas.microsoft.com/office/drawing/2014/main" id="{4F799F20-08B8-CA70-5D7B-5848E7BDBD02}"/>
              </a:ext>
            </a:extLst>
          </p:cNvPr>
          <p:cNvSpPr txBox="1"/>
          <p:nvPr/>
        </p:nvSpPr>
        <p:spPr>
          <a:xfrm>
            <a:off x="4309745" y="2813528"/>
            <a:ext cx="59722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Load</a:t>
            </a:r>
          </a:p>
          <a:p>
            <a:r>
              <a:rPr lang="en-US" sz="1100" dirty="0"/>
              <a:t>Buffer</a:t>
            </a:r>
          </a:p>
        </p:txBody>
      </p:sp>
      <p:sp>
        <p:nvSpPr>
          <p:cNvPr id="28" name="TextBox 27">
            <a:extLst>
              <a:ext uri="{FF2B5EF4-FFF2-40B4-BE49-F238E27FC236}">
                <a16:creationId xmlns:a16="http://schemas.microsoft.com/office/drawing/2014/main" id="{70AA568D-B72D-2C09-E02F-2B7694F66B37}"/>
              </a:ext>
            </a:extLst>
          </p:cNvPr>
          <p:cNvSpPr txBox="1"/>
          <p:nvPr/>
        </p:nvSpPr>
        <p:spPr>
          <a:xfrm>
            <a:off x="7708787" y="3655497"/>
            <a:ext cx="90705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Reservation</a:t>
            </a:r>
          </a:p>
          <a:p>
            <a:r>
              <a:rPr lang="en-US" sz="1100" dirty="0"/>
              <a:t>Stations</a:t>
            </a:r>
          </a:p>
        </p:txBody>
      </p:sp>
      <p:graphicFrame>
        <p:nvGraphicFramePr>
          <p:cNvPr id="30" name="Table 29">
            <a:extLst>
              <a:ext uri="{FF2B5EF4-FFF2-40B4-BE49-F238E27FC236}">
                <a16:creationId xmlns:a16="http://schemas.microsoft.com/office/drawing/2014/main" id="{AD4BC524-EB16-74CF-93BC-4F758136A8F1}"/>
              </a:ext>
            </a:extLst>
          </p:cNvPr>
          <p:cNvGraphicFramePr>
            <a:graphicFrameLocks noGrp="1"/>
          </p:cNvGraphicFramePr>
          <p:nvPr>
            <p:extLst>
              <p:ext uri="{D42A27DB-BD31-4B8C-83A1-F6EECF244321}">
                <p14:modId xmlns:p14="http://schemas.microsoft.com/office/powerpoint/2010/main" val="2708400750"/>
              </p:ext>
            </p:extLst>
          </p:nvPr>
        </p:nvGraphicFramePr>
        <p:xfrm>
          <a:off x="9107277" y="495759"/>
          <a:ext cx="1471166" cy="1554480"/>
        </p:xfrm>
        <a:graphic>
          <a:graphicData uri="http://schemas.openxmlformats.org/drawingml/2006/table">
            <a:tbl>
              <a:tblPr firstRow="1" bandRow="1">
                <a:tableStyleId>{5940675A-B579-460E-94D1-54222C63F5DA}</a:tableStyleId>
              </a:tblPr>
              <a:tblGrid>
                <a:gridCol w="366368">
                  <a:extLst>
                    <a:ext uri="{9D8B030D-6E8A-4147-A177-3AD203B41FA5}">
                      <a16:colId xmlns:a16="http://schemas.microsoft.com/office/drawing/2014/main" val="2580727533"/>
                    </a:ext>
                  </a:extLst>
                </a:gridCol>
                <a:gridCol w="1104798">
                  <a:extLst>
                    <a:ext uri="{9D8B030D-6E8A-4147-A177-3AD203B41FA5}">
                      <a16:colId xmlns:a16="http://schemas.microsoft.com/office/drawing/2014/main" val="1318855252"/>
                    </a:ext>
                  </a:extLst>
                </a:gridCol>
              </a:tblGrid>
              <a:tr h="125218">
                <a:tc>
                  <a:txBody>
                    <a:bodyPr/>
                    <a:lstStyle/>
                    <a:p>
                      <a:r>
                        <a:rPr lang="en-US" sz="1100" dirty="0"/>
                        <a:t>F0</a:t>
                      </a:r>
                    </a:p>
                  </a:txBody>
                  <a:tcPr/>
                </a:tc>
                <a:tc>
                  <a:txBody>
                    <a:bodyPr/>
                    <a:lstStyle/>
                    <a:p>
                      <a:pPr algn="ctr"/>
                      <a:r>
                        <a:rPr lang="en-US" sz="1100" dirty="0"/>
                        <a:t>10.0</a:t>
                      </a:r>
                    </a:p>
                  </a:txBody>
                  <a:tcPr/>
                </a:tc>
                <a:extLst>
                  <a:ext uri="{0D108BD9-81ED-4DB2-BD59-A6C34878D82A}">
                    <a16:rowId xmlns:a16="http://schemas.microsoft.com/office/drawing/2014/main" val="2320382027"/>
                  </a:ext>
                </a:extLst>
              </a:tr>
              <a:tr h="125218">
                <a:tc>
                  <a:txBody>
                    <a:bodyPr/>
                    <a:lstStyle/>
                    <a:p>
                      <a:r>
                        <a:rPr lang="en-US" sz="1100" dirty="0"/>
                        <a:t>F1</a:t>
                      </a:r>
                    </a:p>
                  </a:txBody>
                  <a:tcPr/>
                </a:tc>
                <a:tc>
                  <a:txBody>
                    <a:bodyPr/>
                    <a:lstStyle/>
                    <a:p>
                      <a:pPr algn="ctr"/>
                      <a:r>
                        <a:rPr lang="en-US" sz="1100" dirty="0"/>
                        <a:t>2</a:t>
                      </a:r>
                    </a:p>
                  </a:txBody>
                  <a:tcPr/>
                </a:tc>
                <a:extLst>
                  <a:ext uri="{0D108BD9-81ED-4DB2-BD59-A6C34878D82A}">
                    <a16:rowId xmlns:a16="http://schemas.microsoft.com/office/drawing/2014/main" val="1922051831"/>
                  </a:ext>
                </a:extLst>
              </a:tr>
              <a:tr h="125218">
                <a:tc>
                  <a:txBody>
                    <a:bodyPr/>
                    <a:lstStyle/>
                    <a:p>
                      <a:r>
                        <a:rPr lang="en-US" sz="1100" dirty="0"/>
                        <a:t>F2</a:t>
                      </a:r>
                    </a:p>
                  </a:txBody>
                  <a:tcPr/>
                </a:tc>
                <a:tc>
                  <a:txBody>
                    <a:bodyPr/>
                    <a:lstStyle/>
                    <a:p>
                      <a:endParaRPr lang="en-US" sz="1100" dirty="0"/>
                    </a:p>
                  </a:txBody>
                  <a:tcPr/>
                </a:tc>
                <a:extLst>
                  <a:ext uri="{0D108BD9-81ED-4DB2-BD59-A6C34878D82A}">
                    <a16:rowId xmlns:a16="http://schemas.microsoft.com/office/drawing/2014/main" val="1723558542"/>
                  </a:ext>
                </a:extLst>
              </a:tr>
              <a:tr h="125218">
                <a:tc>
                  <a:txBody>
                    <a:bodyPr/>
                    <a:lstStyle/>
                    <a:p>
                      <a:r>
                        <a:rPr lang="en-US" sz="1100" dirty="0"/>
                        <a:t>F3</a:t>
                      </a:r>
                    </a:p>
                  </a:txBody>
                  <a:tcPr/>
                </a:tc>
                <a:tc>
                  <a:txBody>
                    <a:bodyPr/>
                    <a:lstStyle/>
                    <a:p>
                      <a:endParaRPr lang="en-US" sz="1100" dirty="0"/>
                    </a:p>
                  </a:txBody>
                  <a:tcPr/>
                </a:tc>
                <a:extLst>
                  <a:ext uri="{0D108BD9-81ED-4DB2-BD59-A6C34878D82A}">
                    <a16:rowId xmlns:a16="http://schemas.microsoft.com/office/drawing/2014/main" val="26334914"/>
                  </a:ext>
                </a:extLst>
              </a:tr>
              <a:tr h="125218">
                <a:tc>
                  <a:txBody>
                    <a:bodyPr/>
                    <a:lstStyle/>
                    <a:p>
                      <a:r>
                        <a:rPr lang="en-US" sz="1100" dirty="0"/>
                        <a:t>F4</a:t>
                      </a:r>
                    </a:p>
                  </a:txBody>
                  <a:tcPr/>
                </a:tc>
                <a:tc>
                  <a:txBody>
                    <a:bodyPr/>
                    <a:lstStyle/>
                    <a:p>
                      <a:pPr algn="ctr"/>
                      <a:endParaRPr lang="en-US" sz="1100" dirty="0"/>
                    </a:p>
                  </a:txBody>
                  <a:tcPr/>
                </a:tc>
                <a:extLst>
                  <a:ext uri="{0D108BD9-81ED-4DB2-BD59-A6C34878D82A}">
                    <a16:rowId xmlns:a16="http://schemas.microsoft.com/office/drawing/2014/main" val="444122730"/>
                  </a:ext>
                </a:extLst>
              </a:tr>
              <a:tr h="125218">
                <a:tc>
                  <a:txBody>
                    <a:bodyPr/>
                    <a:lstStyle/>
                    <a:p>
                      <a:r>
                        <a:rPr lang="en-US" sz="1100" dirty="0"/>
                        <a:t>F5</a:t>
                      </a:r>
                    </a:p>
                  </a:txBody>
                  <a:tcPr/>
                </a:tc>
                <a:tc>
                  <a:txBody>
                    <a:bodyPr/>
                    <a:lstStyle/>
                    <a:p>
                      <a:endParaRPr lang="en-US" sz="1100" dirty="0"/>
                    </a:p>
                  </a:txBody>
                  <a:tcPr/>
                </a:tc>
                <a:extLst>
                  <a:ext uri="{0D108BD9-81ED-4DB2-BD59-A6C34878D82A}">
                    <a16:rowId xmlns:a16="http://schemas.microsoft.com/office/drawing/2014/main" val="1366200069"/>
                  </a:ext>
                </a:extLst>
              </a:tr>
            </a:tbl>
          </a:graphicData>
        </a:graphic>
      </p:graphicFrame>
      <p:sp>
        <p:nvSpPr>
          <p:cNvPr id="31" name="TextBox 30">
            <a:extLst>
              <a:ext uri="{FF2B5EF4-FFF2-40B4-BE49-F238E27FC236}">
                <a16:creationId xmlns:a16="http://schemas.microsoft.com/office/drawing/2014/main" id="{DA997DD3-78E3-9781-4A14-B03C455F02EA}"/>
              </a:ext>
            </a:extLst>
          </p:cNvPr>
          <p:cNvSpPr txBox="1"/>
          <p:nvPr/>
        </p:nvSpPr>
        <p:spPr>
          <a:xfrm>
            <a:off x="5384011" y="238457"/>
            <a:ext cx="142117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Instruction Queue</a:t>
            </a:r>
          </a:p>
        </p:txBody>
      </p:sp>
      <p:sp>
        <p:nvSpPr>
          <p:cNvPr id="32" name="TextBox 31">
            <a:extLst>
              <a:ext uri="{FF2B5EF4-FFF2-40B4-BE49-F238E27FC236}">
                <a16:creationId xmlns:a16="http://schemas.microsoft.com/office/drawing/2014/main" id="{06297904-AFAB-C6E9-9D00-F550A9A7B1E4}"/>
              </a:ext>
            </a:extLst>
          </p:cNvPr>
          <p:cNvSpPr txBox="1"/>
          <p:nvPr/>
        </p:nvSpPr>
        <p:spPr>
          <a:xfrm>
            <a:off x="9286905" y="234349"/>
            <a:ext cx="93459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FP Registers</a:t>
            </a:r>
          </a:p>
        </p:txBody>
      </p:sp>
      <p:sp>
        <p:nvSpPr>
          <p:cNvPr id="33" name="TextBox 32">
            <a:extLst>
              <a:ext uri="{FF2B5EF4-FFF2-40B4-BE49-F238E27FC236}">
                <a16:creationId xmlns:a16="http://schemas.microsoft.com/office/drawing/2014/main" id="{91B08DC7-90A7-1F3A-5C14-D33B411757AF}"/>
              </a:ext>
            </a:extLst>
          </p:cNvPr>
          <p:cNvSpPr txBox="1"/>
          <p:nvPr/>
        </p:nvSpPr>
        <p:spPr>
          <a:xfrm>
            <a:off x="5997546"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FP Adders</a:t>
            </a:r>
            <a:endParaRPr lang="en-US" dirty="0"/>
          </a:p>
        </p:txBody>
      </p:sp>
      <p:sp>
        <p:nvSpPr>
          <p:cNvPr id="34" name="TextBox 33">
            <a:extLst>
              <a:ext uri="{FF2B5EF4-FFF2-40B4-BE49-F238E27FC236}">
                <a16:creationId xmlns:a16="http://schemas.microsoft.com/office/drawing/2014/main" id="{7C5E562E-F288-F372-88FF-23AE667DBCEE}"/>
              </a:ext>
            </a:extLst>
          </p:cNvPr>
          <p:cNvSpPr txBox="1"/>
          <p:nvPr/>
        </p:nvSpPr>
        <p:spPr>
          <a:xfrm>
            <a:off x="9128171" y="4435617"/>
            <a:ext cx="1136574"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FP Multipliers</a:t>
            </a:r>
            <a:endParaRPr lang="en-US" dirty="0"/>
          </a:p>
        </p:txBody>
      </p:sp>
      <p:sp>
        <p:nvSpPr>
          <p:cNvPr id="35" name="Arrow: Down 34">
            <a:extLst>
              <a:ext uri="{FF2B5EF4-FFF2-40B4-BE49-F238E27FC236}">
                <a16:creationId xmlns:a16="http://schemas.microsoft.com/office/drawing/2014/main" id="{4BEC3063-F682-7071-2A50-D3F1B796EEAA}"/>
              </a:ext>
            </a:extLst>
          </p:cNvPr>
          <p:cNvSpPr/>
          <p:nvPr/>
        </p:nvSpPr>
        <p:spPr>
          <a:xfrm>
            <a:off x="6371420" y="418012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5D3FA917-6A49-E423-2579-C53D03AE4221}"/>
              </a:ext>
            </a:extLst>
          </p:cNvPr>
          <p:cNvSpPr/>
          <p:nvPr/>
        </p:nvSpPr>
        <p:spPr>
          <a:xfrm>
            <a:off x="9603035" y="4180128"/>
            <a:ext cx="190499" cy="220578"/>
          </a:xfrm>
          <a:prstGeom prst="downArrow">
            <a:avLst/>
          </a:prstGeom>
          <a:solidFill>
            <a:srgbClr val="FF000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Arrow: Down 97">
            <a:extLst>
              <a:ext uri="{FF2B5EF4-FFF2-40B4-BE49-F238E27FC236}">
                <a16:creationId xmlns:a16="http://schemas.microsoft.com/office/drawing/2014/main" id="{DEDC3FEC-F82E-AB52-A675-1A2873EBA87A}"/>
              </a:ext>
            </a:extLst>
          </p:cNvPr>
          <p:cNvSpPr/>
          <p:nvPr/>
        </p:nvSpPr>
        <p:spPr>
          <a:xfrm>
            <a:off x="6000688" y="1974460"/>
            <a:ext cx="374960" cy="180471"/>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Arrow: Down 98">
            <a:extLst>
              <a:ext uri="{FF2B5EF4-FFF2-40B4-BE49-F238E27FC236}">
                <a16:creationId xmlns:a16="http://schemas.microsoft.com/office/drawing/2014/main" id="{4EE38DDE-B535-8A2B-0116-51087322B965}"/>
              </a:ext>
            </a:extLst>
          </p:cNvPr>
          <p:cNvSpPr/>
          <p:nvPr/>
        </p:nvSpPr>
        <p:spPr>
          <a:xfrm>
            <a:off x="5781076" y="2483264"/>
            <a:ext cx="210552" cy="77697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Arrow: Down 99">
            <a:extLst>
              <a:ext uri="{FF2B5EF4-FFF2-40B4-BE49-F238E27FC236}">
                <a16:creationId xmlns:a16="http://schemas.microsoft.com/office/drawing/2014/main" id="{3EDAF54B-21BA-CF66-FA5A-3141D9226151}"/>
              </a:ext>
            </a:extLst>
          </p:cNvPr>
          <p:cNvSpPr/>
          <p:nvPr/>
        </p:nvSpPr>
        <p:spPr>
          <a:xfrm>
            <a:off x="8888268" y="2488338"/>
            <a:ext cx="210551" cy="104599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Arrow: Down 100">
            <a:extLst>
              <a:ext uri="{FF2B5EF4-FFF2-40B4-BE49-F238E27FC236}">
                <a16:creationId xmlns:a16="http://schemas.microsoft.com/office/drawing/2014/main" id="{7F794BFA-DAE5-DE31-60FF-0AD9593725A3}"/>
              </a:ext>
            </a:extLst>
          </p:cNvPr>
          <p:cNvSpPr/>
          <p:nvPr/>
        </p:nvSpPr>
        <p:spPr>
          <a:xfrm>
            <a:off x="9796556" y="2117243"/>
            <a:ext cx="287379" cy="379551"/>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Arrow: Down 101">
            <a:extLst>
              <a:ext uri="{FF2B5EF4-FFF2-40B4-BE49-F238E27FC236}">
                <a16:creationId xmlns:a16="http://schemas.microsoft.com/office/drawing/2014/main" id="{9EC0B9A6-0BC0-7ADC-58D7-7831F52B6FAA}"/>
              </a:ext>
            </a:extLst>
          </p:cNvPr>
          <p:cNvSpPr/>
          <p:nvPr/>
        </p:nvSpPr>
        <p:spPr>
          <a:xfrm>
            <a:off x="6467820" y="2846869"/>
            <a:ext cx="14954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Arrow: Down 103">
            <a:extLst>
              <a:ext uri="{FF2B5EF4-FFF2-40B4-BE49-F238E27FC236}">
                <a16:creationId xmlns:a16="http://schemas.microsoft.com/office/drawing/2014/main" id="{C1C57EA0-F3AD-5908-11EC-F9C43EC80C76}"/>
              </a:ext>
            </a:extLst>
          </p:cNvPr>
          <p:cNvSpPr/>
          <p:nvPr/>
        </p:nvSpPr>
        <p:spPr>
          <a:xfrm>
            <a:off x="7128831" y="2846868"/>
            <a:ext cx="14036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Arrow: Down 104">
            <a:extLst>
              <a:ext uri="{FF2B5EF4-FFF2-40B4-BE49-F238E27FC236}">
                <a16:creationId xmlns:a16="http://schemas.microsoft.com/office/drawing/2014/main" id="{A72FB5BE-3B2E-67E6-D0FA-4D712A57CBD5}"/>
              </a:ext>
            </a:extLst>
          </p:cNvPr>
          <p:cNvSpPr/>
          <p:nvPr/>
        </p:nvSpPr>
        <p:spPr>
          <a:xfrm>
            <a:off x="9699434" y="2837689"/>
            <a:ext cx="12200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Arrow: Down 105">
            <a:extLst>
              <a:ext uri="{FF2B5EF4-FFF2-40B4-BE49-F238E27FC236}">
                <a16:creationId xmlns:a16="http://schemas.microsoft.com/office/drawing/2014/main" id="{D8C79C0F-6397-20E7-9B5A-ACDBB0050632}"/>
              </a:ext>
            </a:extLst>
          </p:cNvPr>
          <p:cNvSpPr/>
          <p:nvPr/>
        </p:nvSpPr>
        <p:spPr>
          <a:xfrm>
            <a:off x="10461433" y="2837688"/>
            <a:ext cx="11282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1" name="Table 110">
            <a:extLst>
              <a:ext uri="{FF2B5EF4-FFF2-40B4-BE49-F238E27FC236}">
                <a16:creationId xmlns:a16="http://schemas.microsoft.com/office/drawing/2014/main" id="{A3FB932F-E8D0-0A1E-69A7-89E21BFA81A9}"/>
              </a:ext>
            </a:extLst>
          </p:cNvPr>
          <p:cNvGraphicFramePr>
            <a:graphicFrameLocks noGrp="1"/>
          </p:cNvGraphicFramePr>
          <p:nvPr/>
        </p:nvGraphicFramePr>
        <p:xfrm>
          <a:off x="486578" y="5049397"/>
          <a:ext cx="11146464" cy="259080"/>
        </p:xfrm>
        <a:graphic>
          <a:graphicData uri="http://schemas.openxmlformats.org/drawingml/2006/table">
            <a:tbl>
              <a:tblPr firstRow="1" bandRow="1">
                <a:tableStyleId>{5940675A-B579-460E-94D1-54222C63F5DA}</a:tableStyleId>
              </a:tblPr>
              <a:tblGrid>
                <a:gridCol w="11146464">
                  <a:extLst>
                    <a:ext uri="{9D8B030D-6E8A-4147-A177-3AD203B41FA5}">
                      <a16:colId xmlns:a16="http://schemas.microsoft.com/office/drawing/2014/main" val="302325619"/>
                    </a:ext>
                  </a:extLst>
                </a:gridCol>
              </a:tblGrid>
              <a:tr h="190418">
                <a:tc>
                  <a:txBody>
                    <a:bodyPr/>
                    <a:lstStyle/>
                    <a:p>
                      <a:pPr algn="ctr"/>
                      <a:r>
                        <a:rPr lang="en-US" sz="1100" dirty="0"/>
                        <a:t>Common Data Bus</a:t>
                      </a:r>
                    </a:p>
                  </a:txBody>
                  <a:tcPr/>
                </a:tc>
                <a:extLst>
                  <a:ext uri="{0D108BD9-81ED-4DB2-BD59-A6C34878D82A}">
                    <a16:rowId xmlns:a16="http://schemas.microsoft.com/office/drawing/2014/main" val="1651149426"/>
                  </a:ext>
                </a:extLst>
              </a:tr>
            </a:tbl>
          </a:graphicData>
        </a:graphic>
      </p:graphicFrame>
      <p:cxnSp>
        <p:nvCxnSpPr>
          <p:cNvPr id="114" name="Straight Arrow Connector 113">
            <a:extLst>
              <a:ext uri="{FF2B5EF4-FFF2-40B4-BE49-F238E27FC236}">
                <a16:creationId xmlns:a16="http://schemas.microsoft.com/office/drawing/2014/main" id="{E1A2FC85-C645-E798-529C-B96071D04ED3}"/>
              </a:ext>
            </a:extLst>
          </p:cNvPr>
          <p:cNvCxnSpPr/>
          <p:nvPr/>
        </p:nvCxnSpPr>
        <p:spPr>
          <a:xfrm flipH="1">
            <a:off x="5042397" y="2305624"/>
            <a:ext cx="3673" cy="2741363"/>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3B6957DA-2A1C-317B-5E52-901126014D3A}"/>
              </a:ext>
            </a:extLst>
          </p:cNvPr>
          <p:cNvCxnSpPr/>
          <p:nvPr/>
        </p:nvCxnSpPr>
        <p:spPr>
          <a:xfrm flipH="1">
            <a:off x="640814" y="2503581"/>
            <a:ext cx="12853" cy="2548567"/>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0C037E61-6E1A-3F02-2ED5-0F91A519E185}"/>
              </a:ext>
            </a:extLst>
          </p:cNvPr>
          <p:cNvCxnSpPr/>
          <p:nvPr/>
        </p:nvCxnSpPr>
        <p:spPr>
          <a:xfrm>
            <a:off x="11446181" y="837854"/>
            <a:ext cx="14689" cy="4201098"/>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DB36A8B5-A8B1-845C-F791-2B654264B0BF}"/>
              </a:ext>
            </a:extLst>
          </p:cNvPr>
          <p:cNvCxnSpPr/>
          <p:nvPr/>
        </p:nvCxnSpPr>
        <p:spPr>
          <a:xfrm>
            <a:off x="618094" y="2523090"/>
            <a:ext cx="1419337" cy="5509"/>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FE5137A2-D5E3-DBFB-21FF-B24E7BE48463}"/>
              </a:ext>
            </a:extLst>
          </p:cNvPr>
          <p:cNvCxnSpPr/>
          <p:nvPr/>
        </p:nvCxnSpPr>
        <p:spPr>
          <a:xfrm>
            <a:off x="2000364" y="2500713"/>
            <a:ext cx="14688" cy="308472"/>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9612C8A3-509A-989C-DF5C-43B14CD517B8}"/>
              </a:ext>
            </a:extLst>
          </p:cNvPr>
          <p:cNvCxnSpPr/>
          <p:nvPr/>
        </p:nvCxnSpPr>
        <p:spPr>
          <a:xfrm>
            <a:off x="5049513" y="2327427"/>
            <a:ext cx="730784" cy="1468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4FA4A7CD-0443-18CB-3AD3-92F6A92EDC02}"/>
              </a:ext>
            </a:extLst>
          </p:cNvPr>
          <p:cNvCxnSpPr/>
          <p:nvPr/>
        </p:nvCxnSpPr>
        <p:spPr>
          <a:xfrm flipH="1">
            <a:off x="10605342" y="863676"/>
            <a:ext cx="839118" cy="5507"/>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06B1F024-7F8B-CF19-B7B0-DF81EBA22A6B}"/>
              </a:ext>
            </a:extLst>
          </p:cNvPr>
          <p:cNvCxnSpPr/>
          <p:nvPr/>
        </p:nvCxnSpPr>
        <p:spPr>
          <a:xfrm flipH="1" flipV="1">
            <a:off x="10739037" y="2618685"/>
            <a:ext cx="692225" cy="12854"/>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3" name="Arrow: Down 122">
            <a:extLst>
              <a:ext uri="{FF2B5EF4-FFF2-40B4-BE49-F238E27FC236}">
                <a16:creationId xmlns:a16="http://schemas.microsoft.com/office/drawing/2014/main" id="{1BCFA482-FC45-15A1-DDF8-83055D136560}"/>
              </a:ext>
            </a:extLst>
          </p:cNvPr>
          <p:cNvSpPr/>
          <p:nvPr/>
        </p:nvSpPr>
        <p:spPr>
          <a:xfrm>
            <a:off x="3088105"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Arrow: Down 123">
            <a:extLst>
              <a:ext uri="{FF2B5EF4-FFF2-40B4-BE49-F238E27FC236}">
                <a16:creationId xmlns:a16="http://schemas.microsoft.com/office/drawing/2014/main" id="{173CA99D-E376-554E-DF51-B98A2AAFBEF3}"/>
              </a:ext>
            </a:extLst>
          </p:cNvPr>
          <p:cNvSpPr/>
          <p:nvPr/>
        </p:nvSpPr>
        <p:spPr>
          <a:xfrm>
            <a:off x="6374803" y="4792578"/>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Arrow: Down 124">
            <a:extLst>
              <a:ext uri="{FF2B5EF4-FFF2-40B4-BE49-F238E27FC236}">
                <a16:creationId xmlns:a16="http://schemas.microsoft.com/office/drawing/2014/main" id="{F9CBAB1C-BE36-8981-5D3D-505749D2C645}"/>
              </a:ext>
            </a:extLst>
          </p:cNvPr>
          <p:cNvSpPr/>
          <p:nvPr/>
        </p:nvSpPr>
        <p:spPr>
          <a:xfrm>
            <a:off x="9624780"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9E1821C-E231-0F40-10CC-29ACE5E56214}"/>
              </a:ext>
            </a:extLst>
          </p:cNvPr>
          <p:cNvSpPr txBox="1"/>
          <p:nvPr/>
        </p:nvSpPr>
        <p:spPr>
          <a:xfrm>
            <a:off x="591553" y="492135"/>
            <a:ext cx="2706258" cy="1015663"/>
          </a:xfrm>
          <a:prstGeom prst="rect">
            <a:avLst/>
          </a:prstGeom>
          <a:solidFill>
            <a:schemeClr val="accent5">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err="1">
                <a:latin typeface="Courier New"/>
                <a:ea typeface="+mn-lt"/>
                <a:cs typeface="Courier New"/>
              </a:rPr>
              <a:t>flw</a:t>
            </a:r>
            <a:r>
              <a:rPr lang="en-US" sz="1000" dirty="0">
                <a:latin typeface="Courier New"/>
                <a:ea typeface="+mn-lt"/>
                <a:cs typeface="Courier New"/>
              </a:rPr>
              <a:t> f1,0(t0)</a:t>
            </a:r>
          </a:p>
          <a:p>
            <a:r>
              <a:rPr lang="en-US" sz="1000" dirty="0" err="1">
                <a:latin typeface="Courier New"/>
                <a:cs typeface="Courier New"/>
              </a:rPr>
              <a:t>fmul.s</a:t>
            </a:r>
            <a:r>
              <a:rPr lang="en-US" sz="1000" dirty="0">
                <a:latin typeface="Courier New"/>
                <a:cs typeface="Courier New"/>
              </a:rPr>
              <a:t> f2,f1,f0</a:t>
            </a:r>
          </a:p>
          <a:p>
            <a:r>
              <a:rPr lang="en-US" sz="1000" dirty="0" err="1">
                <a:latin typeface="Courier New"/>
                <a:cs typeface="Courier New"/>
              </a:rPr>
              <a:t>fsw</a:t>
            </a:r>
            <a:r>
              <a:rPr lang="en-US" sz="1000" dirty="0">
                <a:latin typeface="Courier New"/>
                <a:cs typeface="Courier New"/>
              </a:rPr>
              <a:t> f2,0(t0)</a:t>
            </a:r>
          </a:p>
          <a:p>
            <a:r>
              <a:rPr lang="en-US" sz="1000" dirty="0" err="1">
                <a:latin typeface="Courier New"/>
                <a:cs typeface="Courier New"/>
              </a:rPr>
              <a:t>flw</a:t>
            </a:r>
            <a:r>
              <a:rPr lang="en-US" sz="1000" dirty="0">
                <a:latin typeface="Courier New"/>
                <a:cs typeface="Courier New"/>
              </a:rPr>
              <a:t> f1,0(t0)</a:t>
            </a:r>
          </a:p>
          <a:p>
            <a:r>
              <a:rPr lang="en-US" sz="1000" dirty="0" err="1">
                <a:latin typeface="Courier New"/>
                <a:cs typeface="Courier New"/>
              </a:rPr>
              <a:t>fmul.s</a:t>
            </a:r>
            <a:r>
              <a:rPr lang="en-US" sz="1000" dirty="0">
                <a:latin typeface="Courier New"/>
                <a:cs typeface="Courier New"/>
              </a:rPr>
              <a:t> f2,f1,f0</a:t>
            </a:r>
          </a:p>
          <a:p>
            <a:r>
              <a:rPr lang="en-US" sz="1000" dirty="0" err="1">
                <a:latin typeface="Courier New"/>
                <a:cs typeface="Courier New"/>
              </a:rPr>
              <a:t>fsw</a:t>
            </a:r>
            <a:r>
              <a:rPr lang="en-US" sz="1000" dirty="0">
                <a:latin typeface="Courier New"/>
                <a:cs typeface="Courier New"/>
              </a:rPr>
              <a:t> f2,0(t0)</a:t>
            </a:r>
          </a:p>
        </p:txBody>
      </p:sp>
      <p:sp>
        <p:nvSpPr>
          <p:cNvPr id="3" name="TextBox 2">
            <a:extLst>
              <a:ext uri="{FF2B5EF4-FFF2-40B4-BE49-F238E27FC236}">
                <a16:creationId xmlns:a16="http://schemas.microsoft.com/office/drawing/2014/main" id="{335B8D19-36EF-C0B9-642C-35F9F0C2EE0A}"/>
              </a:ext>
            </a:extLst>
          </p:cNvPr>
          <p:cNvSpPr txBox="1"/>
          <p:nvPr/>
        </p:nvSpPr>
        <p:spPr>
          <a:xfrm>
            <a:off x="2369955" y="263221"/>
            <a:ext cx="52462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t>Issued</a:t>
            </a:r>
            <a:endParaRPr lang="en-US"/>
          </a:p>
        </p:txBody>
      </p:sp>
      <p:sp>
        <p:nvSpPr>
          <p:cNvPr id="5" name="TextBox 4">
            <a:extLst>
              <a:ext uri="{FF2B5EF4-FFF2-40B4-BE49-F238E27FC236}">
                <a16:creationId xmlns:a16="http://schemas.microsoft.com/office/drawing/2014/main" id="{6A52EA16-C416-2C82-8C26-76F8B0E93604}"/>
              </a:ext>
            </a:extLst>
          </p:cNvPr>
          <p:cNvSpPr txBox="1"/>
          <p:nvPr/>
        </p:nvSpPr>
        <p:spPr>
          <a:xfrm>
            <a:off x="2837085" y="262496"/>
            <a:ext cx="77202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Finished</a:t>
            </a:r>
          </a:p>
        </p:txBody>
      </p:sp>
      <p:sp>
        <p:nvSpPr>
          <p:cNvPr id="7" name="TextBox 6">
            <a:extLst>
              <a:ext uri="{FF2B5EF4-FFF2-40B4-BE49-F238E27FC236}">
                <a16:creationId xmlns:a16="http://schemas.microsoft.com/office/drawing/2014/main" id="{BC1D8807-F248-E9CC-3FA6-DF5816DAF120}"/>
              </a:ext>
            </a:extLst>
          </p:cNvPr>
          <p:cNvSpPr txBox="1"/>
          <p:nvPr/>
        </p:nvSpPr>
        <p:spPr>
          <a:xfrm>
            <a:off x="589015" y="1534388"/>
            <a:ext cx="1714499" cy="369332"/>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Clock Cycle: 9</a:t>
            </a:r>
          </a:p>
        </p:txBody>
      </p:sp>
      <p:sp>
        <p:nvSpPr>
          <p:cNvPr id="13" name="TextBox 12">
            <a:extLst>
              <a:ext uri="{FF2B5EF4-FFF2-40B4-BE49-F238E27FC236}">
                <a16:creationId xmlns:a16="http://schemas.microsoft.com/office/drawing/2014/main" id="{18DA8E34-F6C3-785D-8CEF-BB4531F3252A}"/>
              </a:ext>
            </a:extLst>
          </p:cNvPr>
          <p:cNvSpPr txBox="1"/>
          <p:nvPr/>
        </p:nvSpPr>
        <p:spPr>
          <a:xfrm>
            <a:off x="1809930" y="263221"/>
            <a:ext cx="588894"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t>Iteration</a:t>
            </a:r>
          </a:p>
        </p:txBody>
      </p:sp>
      <p:sp>
        <p:nvSpPr>
          <p:cNvPr id="18" name="TextBox 17">
            <a:extLst>
              <a:ext uri="{FF2B5EF4-FFF2-40B4-BE49-F238E27FC236}">
                <a16:creationId xmlns:a16="http://schemas.microsoft.com/office/drawing/2014/main" id="{695B6198-6EB4-2AE4-B0A1-CB1B9310DC43}"/>
              </a:ext>
            </a:extLst>
          </p:cNvPr>
          <p:cNvSpPr txBox="1"/>
          <p:nvPr/>
        </p:nvSpPr>
        <p:spPr>
          <a:xfrm>
            <a:off x="1968177" y="439588"/>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24" name="TextBox 23">
            <a:extLst>
              <a:ext uri="{FF2B5EF4-FFF2-40B4-BE49-F238E27FC236}">
                <a16:creationId xmlns:a16="http://schemas.microsoft.com/office/drawing/2014/main" id="{AC0474AA-8328-71EE-DA56-6A84E013209F}"/>
              </a:ext>
            </a:extLst>
          </p:cNvPr>
          <p:cNvSpPr txBox="1"/>
          <p:nvPr/>
        </p:nvSpPr>
        <p:spPr>
          <a:xfrm>
            <a:off x="1968177" y="604841"/>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37" name="TextBox 36">
            <a:extLst>
              <a:ext uri="{FF2B5EF4-FFF2-40B4-BE49-F238E27FC236}">
                <a16:creationId xmlns:a16="http://schemas.microsoft.com/office/drawing/2014/main" id="{818DA16D-00C4-C0E0-A0BA-8C255EF96071}"/>
              </a:ext>
            </a:extLst>
          </p:cNvPr>
          <p:cNvSpPr txBox="1"/>
          <p:nvPr/>
        </p:nvSpPr>
        <p:spPr>
          <a:xfrm>
            <a:off x="1968177" y="78845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39" name="TextBox 38">
            <a:extLst>
              <a:ext uri="{FF2B5EF4-FFF2-40B4-BE49-F238E27FC236}">
                <a16:creationId xmlns:a16="http://schemas.microsoft.com/office/drawing/2014/main" id="{FFA147EE-FFFE-340B-ED7D-7845BB764FA7}"/>
              </a:ext>
            </a:extLst>
          </p:cNvPr>
          <p:cNvSpPr txBox="1"/>
          <p:nvPr/>
        </p:nvSpPr>
        <p:spPr>
          <a:xfrm>
            <a:off x="1977358" y="935347"/>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1" name="TextBox 40">
            <a:extLst>
              <a:ext uri="{FF2B5EF4-FFF2-40B4-BE49-F238E27FC236}">
                <a16:creationId xmlns:a16="http://schemas.microsoft.com/office/drawing/2014/main" id="{A9610525-1BC7-59A9-C535-F04C389D12B0}"/>
              </a:ext>
            </a:extLst>
          </p:cNvPr>
          <p:cNvSpPr txBox="1"/>
          <p:nvPr/>
        </p:nvSpPr>
        <p:spPr>
          <a:xfrm>
            <a:off x="1977357" y="109142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3" name="TextBox 42">
            <a:extLst>
              <a:ext uri="{FF2B5EF4-FFF2-40B4-BE49-F238E27FC236}">
                <a16:creationId xmlns:a16="http://schemas.microsoft.com/office/drawing/2014/main" id="{024E1BAD-7CCD-6319-67AC-495D77294FE6}"/>
              </a:ext>
            </a:extLst>
          </p:cNvPr>
          <p:cNvSpPr txBox="1"/>
          <p:nvPr/>
        </p:nvSpPr>
        <p:spPr>
          <a:xfrm>
            <a:off x="1986538" y="1275034"/>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14" name="TextBox 13">
            <a:extLst>
              <a:ext uri="{FF2B5EF4-FFF2-40B4-BE49-F238E27FC236}">
                <a16:creationId xmlns:a16="http://schemas.microsoft.com/office/drawing/2014/main" id="{41B8CBB6-4495-B0D8-1E7B-53FA5CC5FC56}"/>
              </a:ext>
            </a:extLst>
          </p:cNvPr>
          <p:cNvSpPr txBox="1"/>
          <p:nvPr/>
        </p:nvSpPr>
        <p:spPr>
          <a:xfrm>
            <a:off x="2445574" y="439587"/>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40" name="Rectangle 39">
            <a:extLst>
              <a:ext uri="{FF2B5EF4-FFF2-40B4-BE49-F238E27FC236}">
                <a16:creationId xmlns:a16="http://schemas.microsoft.com/office/drawing/2014/main" id="{B78FA9A3-495F-5202-98B1-5E0A5A373A20}"/>
              </a:ext>
            </a:extLst>
          </p:cNvPr>
          <p:cNvSpPr/>
          <p:nvPr/>
        </p:nvSpPr>
        <p:spPr>
          <a:xfrm>
            <a:off x="9477042" y="998281"/>
            <a:ext cx="1085499" cy="26732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7332CFE6-C675-32D5-1E78-D37CEA2F6A78}"/>
              </a:ext>
            </a:extLst>
          </p:cNvPr>
          <p:cNvSpPr txBox="1"/>
          <p:nvPr/>
        </p:nvSpPr>
        <p:spPr>
          <a:xfrm>
            <a:off x="2445574" y="60484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4" name="Rectangle 43">
            <a:extLst>
              <a:ext uri="{FF2B5EF4-FFF2-40B4-BE49-F238E27FC236}">
                <a16:creationId xmlns:a16="http://schemas.microsoft.com/office/drawing/2014/main" id="{EC3C264F-03B4-7076-1BFC-04A772443B4A}"/>
              </a:ext>
            </a:extLst>
          </p:cNvPr>
          <p:cNvSpPr/>
          <p:nvPr/>
        </p:nvSpPr>
        <p:spPr>
          <a:xfrm>
            <a:off x="1811138" y="3871846"/>
            <a:ext cx="1507812" cy="25814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B2191186-3BD8-4033-4257-B14B275E8D7D}"/>
              </a:ext>
            </a:extLst>
          </p:cNvPr>
          <p:cNvSpPr txBox="1"/>
          <p:nvPr/>
        </p:nvSpPr>
        <p:spPr>
          <a:xfrm>
            <a:off x="2451083" y="757242"/>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3</a:t>
            </a:r>
          </a:p>
        </p:txBody>
      </p:sp>
      <p:sp>
        <p:nvSpPr>
          <p:cNvPr id="47" name="TextBox 46">
            <a:extLst>
              <a:ext uri="{FF2B5EF4-FFF2-40B4-BE49-F238E27FC236}">
                <a16:creationId xmlns:a16="http://schemas.microsoft.com/office/drawing/2014/main" id="{63549179-0E67-4A09-108C-B647D7262B85}"/>
              </a:ext>
            </a:extLst>
          </p:cNvPr>
          <p:cNvSpPr txBox="1"/>
          <p:nvPr/>
        </p:nvSpPr>
        <p:spPr>
          <a:xfrm>
            <a:off x="2445574" y="93534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4</a:t>
            </a:r>
          </a:p>
        </p:txBody>
      </p:sp>
      <p:sp>
        <p:nvSpPr>
          <p:cNvPr id="45" name="TextBox 44">
            <a:extLst>
              <a:ext uri="{FF2B5EF4-FFF2-40B4-BE49-F238E27FC236}">
                <a16:creationId xmlns:a16="http://schemas.microsoft.com/office/drawing/2014/main" id="{5990BFD1-6551-2263-EB96-ED1942C3668E}"/>
              </a:ext>
            </a:extLst>
          </p:cNvPr>
          <p:cNvSpPr txBox="1"/>
          <p:nvPr/>
        </p:nvSpPr>
        <p:spPr>
          <a:xfrm>
            <a:off x="2436393" y="1091418"/>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5</a:t>
            </a:r>
          </a:p>
        </p:txBody>
      </p:sp>
      <p:sp>
        <p:nvSpPr>
          <p:cNvPr id="49" name="Rectangle 48">
            <a:extLst>
              <a:ext uri="{FF2B5EF4-FFF2-40B4-BE49-F238E27FC236}">
                <a16:creationId xmlns:a16="http://schemas.microsoft.com/office/drawing/2014/main" id="{21CCA044-6C7B-9F5D-0A29-F08519DCFF77}"/>
              </a:ext>
            </a:extLst>
          </p:cNvPr>
          <p:cNvSpPr/>
          <p:nvPr/>
        </p:nvSpPr>
        <p:spPr>
          <a:xfrm>
            <a:off x="8659958" y="3881029"/>
            <a:ext cx="2352438" cy="25814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9EC66714-DD43-5F24-A807-DE6C700F13F3}"/>
              </a:ext>
            </a:extLst>
          </p:cNvPr>
          <p:cNvSpPr txBox="1"/>
          <p:nvPr/>
        </p:nvSpPr>
        <p:spPr>
          <a:xfrm>
            <a:off x="2436392" y="124749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6</a:t>
            </a:r>
          </a:p>
        </p:txBody>
      </p:sp>
      <p:sp>
        <p:nvSpPr>
          <p:cNvPr id="51" name="Rectangle 50">
            <a:extLst>
              <a:ext uri="{FF2B5EF4-FFF2-40B4-BE49-F238E27FC236}">
                <a16:creationId xmlns:a16="http://schemas.microsoft.com/office/drawing/2014/main" id="{CE7A9443-8FD1-3EC0-2419-47A589499E26}"/>
              </a:ext>
            </a:extLst>
          </p:cNvPr>
          <p:cNvSpPr/>
          <p:nvPr/>
        </p:nvSpPr>
        <p:spPr>
          <a:xfrm>
            <a:off x="1801957" y="3605605"/>
            <a:ext cx="1507812" cy="25814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9285248F-CC89-68D5-131B-5B3B8CC2DF49}"/>
              </a:ext>
            </a:extLst>
          </p:cNvPr>
          <p:cNvSpPr txBox="1"/>
          <p:nvPr/>
        </p:nvSpPr>
        <p:spPr>
          <a:xfrm>
            <a:off x="2913789" y="43958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7</a:t>
            </a:r>
          </a:p>
        </p:txBody>
      </p:sp>
      <p:sp>
        <p:nvSpPr>
          <p:cNvPr id="54" name="TextBox 53">
            <a:extLst>
              <a:ext uri="{FF2B5EF4-FFF2-40B4-BE49-F238E27FC236}">
                <a16:creationId xmlns:a16="http://schemas.microsoft.com/office/drawing/2014/main" id="{634A40F9-6ADF-01EC-E448-A22A0C4CBF7A}"/>
              </a:ext>
            </a:extLst>
          </p:cNvPr>
          <p:cNvSpPr txBox="1"/>
          <p:nvPr/>
        </p:nvSpPr>
        <p:spPr>
          <a:xfrm>
            <a:off x="2904607" y="944525"/>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8</a:t>
            </a:r>
          </a:p>
        </p:txBody>
      </p:sp>
    </p:spTree>
    <p:extLst>
      <p:ext uri="{BB962C8B-B14F-4D97-AF65-F5344CB8AC3E}">
        <p14:creationId xmlns:p14="http://schemas.microsoft.com/office/powerpoint/2010/main" val="366487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7" name="Table 106">
            <a:extLst>
              <a:ext uri="{FF2B5EF4-FFF2-40B4-BE49-F238E27FC236}">
                <a16:creationId xmlns:a16="http://schemas.microsoft.com/office/drawing/2014/main" id="{8A99B81A-D2B6-1981-E268-BD8E23A05BDC}"/>
              </a:ext>
            </a:extLst>
          </p:cNvPr>
          <p:cNvGraphicFramePr>
            <a:graphicFrameLocks noGrp="1"/>
          </p:cNvGraphicFramePr>
          <p:nvPr/>
        </p:nvGraphicFramePr>
        <p:xfrm>
          <a:off x="5848120" y="2194193"/>
          <a:ext cx="3245697" cy="260684"/>
        </p:xfrm>
        <a:graphic>
          <a:graphicData uri="http://schemas.openxmlformats.org/drawingml/2006/table">
            <a:tbl>
              <a:tblPr firstRow="1" bandRow="1">
                <a:tableStyleId>{5940675A-B579-460E-94D1-54222C63F5DA}</a:tableStyleId>
              </a:tblPr>
              <a:tblGrid>
                <a:gridCol w="3245697">
                  <a:extLst>
                    <a:ext uri="{9D8B030D-6E8A-4147-A177-3AD203B41FA5}">
                      <a16:colId xmlns:a16="http://schemas.microsoft.com/office/drawing/2014/main" val="3107124859"/>
                    </a:ext>
                  </a:extLst>
                </a:gridCol>
              </a:tblGrid>
              <a:tr h="260684">
                <a:tc>
                  <a:txBody>
                    <a:bodyPr/>
                    <a:lstStyle/>
                    <a:p>
                      <a:pPr algn="ctr"/>
                      <a:r>
                        <a:rPr lang="en-US" sz="1100" dirty="0"/>
                        <a:t>Operation Bus</a:t>
                      </a:r>
                    </a:p>
                  </a:txBody>
                  <a:tcPr/>
                </a:tc>
                <a:extLst>
                  <a:ext uri="{0D108BD9-81ED-4DB2-BD59-A6C34878D82A}">
                    <a16:rowId xmlns:a16="http://schemas.microsoft.com/office/drawing/2014/main" val="1264365700"/>
                  </a:ext>
                </a:extLst>
              </a:tr>
            </a:tbl>
          </a:graphicData>
        </a:graphic>
      </p:graphicFrame>
      <p:graphicFrame>
        <p:nvGraphicFramePr>
          <p:cNvPr id="108" name="Table 107">
            <a:extLst>
              <a:ext uri="{FF2B5EF4-FFF2-40B4-BE49-F238E27FC236}">
                <a16:creationId xmlns:a16="http://schemas.microsoft.com/office/drawing/2014/main" id="{C7C94626-E768-68B0-C3C0-F0A5DFEAE580}"/>
              </a:ext>
            </a:extLst>
          </p:cNvPr>
          <p:cNvGraphicFramePr>
            <a:graphicFrameLocks noGrp="1"/>
          </p:cNvGraphicFramePr>
          <p:nvPr/>
        </p:nvGraphicFramePr>
        <p:xfrm>
          <a:off x="6472409" y="2533879"/>
          <a:ext cx="4087912" cy="259080"/>
        </p:xfrm>
        <a:graphic>
          <a:graphicData uri="http://schemas.openxmlformats.org/drawingml/2006/table">
            <a:tbl>
              <a:tblPr firstRow="1" bandRow="1">
                <a:tableStyleId>{5940675A-B579-460E-94D1-54222C63F5DA}</a:tableStyleId>
              </a:tblPr>
              <a:tblGrid>
                <a:gridCol w="4087912">
                  <a:extLst>
                    <a:ext uri="{9D8B030D-6E8A-4147-A177-3AD203B41FA5}">
                      <a16:colId xmlns:a16="http://schemas.microsoft.com/office/drawing/2014/main" val="1958482428"/>
                    </a:ext>
                  </a:extLst>
                </a:gridCol>
              </a:tblGrid>
              <a:tr h="200698">
                <a:tc>
                  <a:txBody>
                    <a:bodyPr/>
                    <a:lstStyle/>
                    <a:p>
                      <a:pPr algn="ctr"/>
                      <a:r>
                        <a:rPr lang="en-US" sz="1100" dirty="0"/>
                        <a:t>Operands Bus           </a:t>
                      </a:r>
                    </a:p>
                  </a:txBody>
                  <a:tcPr anchor="ctr"/>
                </a:tc>
                <a:extLst>
                  <a:ext uri="{0D108BD9-81ED-4DB2-BD59-A6C34878D82A}">
                    <a16:rowId xmlns:a16="http://schemas.microsoft.com/office/drawing/2014/main" val="3928487381"/>
                  </a:ext>
                </a:extLst>
              </a:tr>
            </a:tbl>
          </a:graphicData>
        </a:graphic>
      </p:graphicFrame>
      <p:sp>
        <p:nvSpPr>
          <p:cNvPr id="4" name="TextBox 3">
            <a:extLst>
              <a:ext uri="{FF2B5EF4-FFF2-40B4-BE49-F238E27FC236}">
                <a16:creationId xmlns:a16="http://schemas.microsoft.com/office/drawing/2014/main" id="{032A06AD-A3EC-C6FD-A3FE-AE0739EBE576}"/>
              </a:ext>
            </a:extLst>
          </p:cNvPr>
          <p:cNvSpPr txBox="1"/>
          <p:nvPr/>
        </p:nvSpPr>
        <p:spPr>
          <a:xfrm>
            <a:off x="397286" y="5584520"/>
            <a:ext cx="11391439"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In cycle 10 the Reservation Station of the second FMUL is free.</a:t>
            </a:r>
            <a:endParaRPr lang="en-US" dirty="0"/>
          </a:p>
        </p:txBody>
      </p:sp>
      <p:graphicFrame>
        <p:nvGraphicFramePr>
          <p:cNvPr id="6" name="Table 5">
            <a:extLst>
              <a:ext uri="{FF2B5EF4-FFF2-40B4-BE49-F238E27FC236}">
                <a16:creationId xmlns:a16="http://schemas.microsoft.com/office/drawing/2014/main" id="{CC729F56-EFE2-8812-01B1-3B641021CA8E}"/>
              </a:ext>
            </a:extLst>
          </p:cNvPr>
          <p:cNvGraphicFramePr>
            <a:graphicFrameLocks noGrp="1"/>
          </p:cNvGraphicFramePr>
          <p:nvPr/>
        </p:nvGraphicFramePr>
        <p:xfrm>
          <a:off x="5142307" y="474496"/>
          <a:ext cx="1912193" cy="1463040"/>
        </p:xfrm>
        <a:graphic>
          <a:graphicData uri="http://schemas.openxmlformats.org/drawingml/2006/table">
            <a:tbl>
              <a:tblPr firstRow="1" bandRow="1">
                <a:tableStyleId>{5940675A-B579-460E-94D1-54222C63F5DA}</a:tableStyleId>
              </a:tblPr>
              <a:tblGrid>
                <a:gridCol w="1912193">
                  <a:extLst>
                    <a:ext uri="{9D8B030D-6E8A-4147-A177-3AD203B41FA5}">
                      <a16:colId xmlns:a16="http://schemas.microsoft.com/office/drawing/2014/main" val="4214905165"/>
                    </a:ext>
                  </a:extLst>
                </a:gridCol>
              </a:tblGrid>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3837463807"/>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3958880234"/>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1321956166"/>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1294863501"/>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2602607408"/>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3959573496"/>
                  </a:ext>
                </a:extLst>
              </a:tr>
            </a:tbl>
          </a:graphicData>
        </a:graphic>
      </p:graphicFrame>
      <p:graphicFrame>
        <p:nvGraphicFramePr>
          <p:cNvPr id="8" name="Table 7">
            <a:extLst>
              <a:ext uri="{FF2B5EF4-FFF2-40B4-BE49-F238E27FC236}">
                <a16:creationId xmlns:a16="http://schemas.microsoft.com/office/drawing/2014/main" id="{E7D52DE1-8CA2-EADD-2883-8C6406631686}"/>
              </a:ext>
            </a:extLst>
          </p:cNvPr>
          <p:cNvGraphicFramePr>
            <a:graphicFrameLocks noGrp="1"/>
          </p:cNvGraphicFramePr>
          <p:nvPr/>
        </p:nvGraphicFramePr>
        <p:xfrm>
          <a:off x="1808602" y="2836843"/>
          <a:ext cx="1511271" cy="1297004"/>
        </p:xfrm>
        <a:graphic>
          <a:graphicData uri="http://schemas.openxmlformats.org/drawingml/2006/table">
            <a:tbl>
              <a:tblPr firstRow="1" bandRow="1">
                <a:tableStyleId>{5940675A-B579-460E-94D1-54222C63F5DA}</a:tableStyleId>
              </a:tblPr>
              <a:tblGrid>
                <a:gridCol w="822157">
                  <a:extLst>
                    <a:ext uri="{9D8B030D-6E8A-4147-A177-3AD203B41FA5}">
                      <a16:colId xmlns:a16="http://schemas.microsoft.com/office/drawing/2014/main" val="1745361543"/>
                    </a:ext>
                  </a:extLst>
                </a:gridCol>
                <a:gridCol w="689114">
                  <a:extLst>
                    <a:ext uri="{9D8B030D-6E8A-4147-A177-3AD203B41FA5}">
                      <a16:colId xmlns:a16="http://schemas.microsoft.com/office/drawing/2014/main" val="111818996"/>
                    </a:ext>
                  </a:extLst>
                </a:gridCol>
              </a:tblGrid>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698010634"/>
                  </a:ext>
                </a:extLst>
              </a:tr>
              <a:tr h="260684">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37794825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549119839"/>
                  </a:ext>
                </a:extLst>
              </a:tr>
              <a:tr h="151771">
                <a:tc>
                  <a:txBody>
                    <a:bodyPr/>
                    <a:lstStyle/>
                    <a:p>
                      <a:pPr algn="ctr"/>
                      <a:r>
                        <a:rPr lang="en-US" sz="1100" b="0" dirty="0"/>
                        <a:t>FMUL2 F2</a:t>
                      </a:r>
                      <a:endParaRPr lang="en-US" sz="1100" b="0" dirty="0" err="1"/>
                    </a:p>
                  </a:txBody>
                  <a:tcPr/>
                </a:tc>
                <a:tc>
                  <a:txBody>
                    <a:bodyPr/>
                    <a:lstStyle/>
                    <a:p>
                      <a:pPr algn="ctr"/>
                      <a:r>
                        <a:rPr lang="en-US" sz="1100" b="0" dirty="0"/>
                        <a:t>4</a:t>
                      </a:r>
                    </a:p>
                  </a:txBody>
                  <a:tcPr/>
                </a:tc>
                <a:extLst>
                  <a:ext uri="{0D108BD9-81ED-4DB2-BD59-A6C34878D82A}">
                    <a16:rowId xmlns:a16="http://schemas.microsoft.com/office/drawing/2014/main" val="1989902640"/>
                  </a:ext>
                </a:extLst>
              </a:tr>
              <a:tr h="151771">
                <a:tc>
                  <a:txBody>
                    <a:bodyPr/>
                    <a:lstStyle/>
                    <a:p>
                      <a:pPr lvl="0">
                        <a:buNone/>
                      </a:pPr>
                      <a:r>
                        <a:rPr lang="en-US" sz="1100" b="0" i="0" u="none" strike="noStrike" noProof="0" dirty="0">
                          <a:solidFill>
                            <a:srgbClr val="000000"/>
                          </a:solidFill>
                          <a:latin typeface="Aptos"/>
                        </a:rPr>
                        <a:t>FMUL F2</a:t>
                      </a:r>
                      <a:endParaRPr lang="en-US" dirty="0"/>
                    </a:p>
                  </a:txBody>
                  <a:tcPr/>
                </a:tc>
                <a:tc>
                  <a:txBody>
                    <a:bodyPr/>
                    <a:lstStyle/>
                    <a:p>
                      <a:pPr algn="ctr"/>
                      <a:r>
                        <a:rPr lang="en-US" sz="1100" b="0" dirty="0"/>
                        <a:t>8</a:t>
                      </a:r>
                    </a:p>
                  </a:txBody>
                  <a:tcPr/>
                </a:tc>
                <a:extLst>
                  <a:ext uri="{0D108BD9-81ED-4DB2-BD59-A6C34878D82A}">
                    <a16:rowId xmlns:a16="http://schemas.microsoft.com/office/drawing/2014/main" val="834683615"/>
                  </a:ext>
                </a:extLst>
              </a:tr>
            </a:tbl>
          </a:graphicData>
        </a:graphic>
      </p:graphicFrame>
      <p:graphicFrame>
        <p:nvGraphicFramePr>
          <p:cNvPr id="9" name="Table 8">
            <a:extLst>
              <a:ext uri="{FF2B5EF4-FFF2-40B4-BE49-F238E27FC236}">
                <a16:creationId xmlns:a16="http://schemas.microsoft.com/office/drawing/2014/main" id="{DDAA357D-ADC7-536C-F5D5-6765A9443157}"/>
              </a:ext>
            </a:extLst>
          </p:cNvPr>
          <p:cNvGraphicFramePr>
            <a:graphicFrameLocks noGrp="1"/>
          </p:cNvGraphicFramePr>
          <p:nvPr/>
        </p:nvGraphicFramePr>
        <p:xfrm>
          <a:off x="3847825" y="2833942"/>
          <a:ext cx="458371" cy="1295400"/>
        </p:xfrm>
        <a:graphic>
          <a:graphicData uri="http://schemas.openxmlformats.org/drawingml/2006/table">
            <a:tbl>
              <a:tblPr firstRow="1" bandRow="1">
                <a:tableStyleId>{5940675A-B579-460E-94D1-54222C63F5DA}</a:tableStyleId>
              </a:tblPr>
              <a:tblGrid>
                <a:gridCol w="458371">
                  <a:extLst>
                    <a:ext uri="{9D8B030D-6E8A-4147-A177-3AD203B41FA5}">
                      <a16:colId xmlns:a16="http://schemas.microsoft.com/office/drawing/2014/main" val="1142258662"/>
                    </a:ext>
                  </a:extLst>
                </a:gridCol>
              </a:tblGrid>
              <a:tr h="124309">
                <a:tc>
                  <a:txBody>
                    <a:bodyPr/>
                    <a:lstStyle/>
                    <a:p>
                      <a:endParaRPr lang="en-US" sz="1100" b="0" dirty="0"/>
                    </a:p>
                  </a:txBody>
                  <a:tcPr/>
                </a:tc>
                <a:extLst>
                  <a:ext uri="{0D108BD9-81ED-4DB2-BD59-A6C34878D82A}">
                    <a16:rowId xmlns:a16="http://schemas.microsoft.com/office/drawing/2014/main" val="3875140244"/>
                  </a:ext>
                </a:extLst>
              </a:tr>
              <a:tr h="124309">
                <a:tc>
                  <a:txBody>
                    <a:bodyPr/>
                    <a:lstStyle/>
                    <a:p>
                      <a:endParaRPr lang="en-US" sz="1100" b="0" dirty="0"/>
                    </a:p>
                  </a:txBody>
                  <a:tcPr/>
                </a:tc>
                <a:extLst>
                  <a:ext uri="{0D108BD9-81ED-4DB2-BD59-A6C34878D82A}">
                    <a16:rowId xmlns:a16="http://schemas.microsoft.com/office/drawing/2014/main" val="2345669140"/>
                  </a:ext>
                </a:extLst>
              </a:tr>
              <a:tr h="124309">
                <a:tc>
                  <a:txBody>
                    <a:bodyPr/>
                    <a:lstStyle/>
                    <a:p>
                      <a:endParaRPr lang="en-US" sz="1100" b="0" dirty="0"/>
                    </a:p>
                  </a:txBody>
                  <a:tcPr/>
                </a:tc>
                <a:extLst>
                  <a:ext uri="{0D108BD9-81ED-4DB2-BD59-A6C34878D82A}">
                    <a16:rowId xmlns:a16="http://schemas.microsoft.com/office/drawing/2014/main" val="2516193733"/>
                  </a:ext>
                </a:extLst>
              </a:tr>
              <a:tr h="124309">
                <a:tc>
                  <a:txBody>
                    <a:bodyPr/>
                    <a:lstStyle/>
                    <a:p>
                      <a:pPr algn="ctr"/>
                      <a:endParaRPr lang="en-US" sz="1100" b="0" dirty="0"/>
                    </a:p>
                  </a:txBody>
                  <a:tcPr/>
                </a:tc>
                <a:extLst>
                  <a:ext uri="{0D108BD9-81ED-4DB2-BD59-A6C34878D82A}">
                    <a16:rowId xmlns:a16="http://schemas.microsoft.com/office/drawing/2014/main" val="1743698386"/>
                  </a:ext>
                </a:extLst>
              </a:tr>
              <a:tr h="124309">
                <a:tc>
                  <a:txBody>
                    <a:bodyPr/>
                    <a:lstStyle/>
                    <a:p>
                      <a:pPr algn="ctr"/>
                      <a:endParaRPr lang="en-US" sz="1100" b="0" dirty="0"/>
                    </a:p>
                  </a:txBody>
                  <a:tcPr/>
                </a:tc>
                <a:extLst>
                  <a:ext uri="{0D108BD9-81ED-4DB2-BD59-A6C34878D82A}">
                    <a16:rowId xmlns:a16="http://schemas.microsoft.com/office/drawing/2014/main" val="833418790"/>
                  </a:ext>
                </a:extLst>
              </a:tr>
            </a:tbl>
          </a:graphicData>
        </a:graphic>
      </p:graphicFrame>
      <p:graphicFrame>
        <p:nvGraphicFramePr>
          <p:cNvPr id="10" name="Table 9">
            <a:extLst>
              <a:ext uri="{FF2B5EF4-FFF2-40B4-BE49-F238E27FC236}">
                <a16:creationId xmlns:a16="http://schemas.microsoft.com/office/drawing/2014/main" id="{F351D56D-D400-11A9-3A79-A76F275FC9E8}"/>
              </a:ext>
            </a:extLst>
          </p:cNvPr>
          <p:cNvGraphicFramePr>
            <a:graphicFrameLocks noGrp="1"/>
          </p:cNvGraphicFramePr>
          <p:nvPr/>
        </p:nvGraphicFramePr>
        <p:xfrm>
          <a:off x="5481993" y="3348063"/>
          <a:ext cx="2162727" cy="777240"/>
        </p:xfrm>
        <a:graphic>
          <a:graphicData uri="http://schemas.openxmlformats.org/drawingml/2006/table">
            <a:tbl>
              <a:tblPr firstRow="1" bandRow="1">
                <a:tableStyleId>{5940675A-B579-460E-94D1-54222C63F5DA}</a:tableStyleId>
              </a:tblPr>
              <a:tblGrid>
                <a:gridCol w="720909">
                  <a:extLst>
                    <a:ext uri="{9D8B030D-6E8A-4147-A177-3AD203B41FA5}">
                      <a16:colId xmlns:a16="http://schemas.microsoft.com/office/drawing/2014/main" val="448276559"/>
                    </a:ext>
                  </a:extLst>
                </a:gridCol>
                <a:gridCol w="720909">
                  <a:extLst>
                    <a:ext uri="{9D8B030D-6E8A-4147-A177-3AD203B41FA5}">
                      <a16:colId xmlns:a16="http://schemas.microsoft.com/office/drawing/2014/main" val="1507268759"/>
                    </a:ext>
                  </a:extLst>
                </a:gridCol>
                <a:gridCol w="720909">
                  <a:extLst>
                    <a:ext uri="{9D8B030D-6E8A-4147-A177-3AD203B41FA5}">
                      <a16:colId xmlns:a16="http://schemas.microsoft.com/office/drawing/2014/main" val="3602963303"/>
                    </a:ext>
                  </a:extLst>
                </a:gridCol>
              </a:tblGrid>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373234770"/>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2582958588"/>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276576882"/>
                  </a:ext>
                </a:extLst>
              </a:tr>
            </a:tbl>
          </a:graphicData>
        </a:graphic>
      </p:graphicFrame>
      <p:graphicFrame>
        <p:nvGraphicFramePr>
          <p:cNvPr id="11" name="Table 10">
            <a:extLst>
              <a:ext uri="{FF2B5EF4-FFF2-40B4-BE49-F238E27FC236}">
                <a16:creationId xmlns:a16="http://schemas.microsoft.com/office/drawing/2014/main" id="{9242D8D2-0F55-F557-2CC0-37811A2CF5CB}"/>
              </a:ext>
            </a:extLst>
          </p:cNvPr>
          <p:cNvGraphicFramePr>
            <a:graphicFrameLocks noGrp="1"/>
          </p:cNvGraphicFramePr>
          <p:nvPr>
            <p:extLst>
              <p:ext uri="{D42A27DB-BD31-4B8C-83A1-F6EECF244321}">
                <p14:modId xmlns:p14="http://schemas.microsoft.com/office/powerpoint/2010/main" val="3750567486"/>
              </p:ext>
            </p:extLst>
          </p:nvPr>
        </p:nvGraphicFramePr>
        <p:xfrm>
          <a:off x="8657422" y="3617204"/>
          <a:ext cx="2349918" cy="518160"/>
        </p:xfrm>
        <a:graphic>
          <a:graphicData uri="http://schemas.openxmlformats.org/drawingml/2006/table">
            <a:tbl>
              <a:tblPr firstRow="1" bandRow="1">
                <a:tableStyleId>{5940675A-B579-460E-94D1-54222C63F5DA}</a:tableStyleId>
              </a:tblPr>
              <a:tblGrid>
                <a:gridCol w="783306">
                  <a:extLst>
                    <a:ext uri="{9D8B030D-6E8A-4147-A177-3AD203B41FA5}">
                      <a16:colId xmlns:a16="http://schemas.microsoft.com/office/drawing/2014/main" val="3712067003"/>
                    </a:ext>
                  </a:extLst>
                </a:gridCol>
                <a:gridCol w="783306">
                  <a:extLst>
                    <a:ext uri="{9D8B030D-6E8A-4147-A177-3AD203B41FA5}">
                      <a16:colId xmlns:a16="http://schemas.microsoft.com/office/drawing/2014/main" val="2507670143"/>
                    </a:ext>
                  </a:extLst>
                </a:gridCol>
                <a:gridCol w="783306">
                  <a:extLst>
                    <a:ext uri="{9D8B030D-6E8A-4147-A177-3AD203B41FA5}">
                      <a16:colId xmlns:a16="http://schemas.microsoft.com/office/drawing/2014/main" val="2584014067"/>
                    </a:ext>
                  </a:extLst>
                </a:gridCol>
              </a:tblGrid>
              <a:tr h="0">
                <a:tc>
                  <a:txBody>
                    <a:bodyPr/>
                    <a:lstStyle/>
                    <a:p>
                      <a:pPr algn="ctr"/>
                      <a:endParaRPr lang="en-US" sz="1100" dirty="0"/>
                    </a:p>
                  </a:txBody>
                  <a:tcPr/>
                </a:tc>
                <a:tc>
                  <a:txBody>
                    <a:bodyPr/>
                    <a:lstStyle/>
                    <a:p>
                      <a:pPr algn="ctr"/>
                      <a:endParaRPr lang="en-US" sz="1100" dirty="0"/>
                    </a:p>
                  </a:txBody>
                  <a:tcPr/>
                </a:tc>
                <a:tc>
                  <a:txBody>
                    <a:bodyPr/>
                    <a:lstStyle/>
                    <a:p>
                      <a:pPr algn="ctr"/>
                      <a:endParaRPr lang="en-US" sz="1100" dirty="0"/>
                    </a:p>
                  </a:txBody>
                  <a:tcPr/>
                </a:tc>
                <a:extLst>
                  <a:ext uri="{0D108BD9-81ED-4DB2-BD59-A6C34878D82A}">
                    <a16:rowId xmlns:a16="http://schemas.microsoft.com/office/drawing/2014/main" val="3142664889"/>
                  </a:ext>
                </a:extLst>
              </a:tr>
              <a:tr h="0">
                <a:tc>
                  <a:txBody>
                    <a:bodyPr/>
                    <a:lstStyle/>
                    <a:p>
                      <a:pPr algn="ctr"/>
                      <a:endParaRPr lang="en-US" sz="1100" dirty="0"/>
                    </a:p>
                  </a:txBody>
                  <a:tcPr/>
                </a:tc>
                <a:tc>
                  <a:txBody>
                    <a:bodyPr/>
                    <a:lstStyle/>
                    <a:p>
                      <a:pPr algn="ctr"/>
                      <a:endParaRPr lang="en-US" sz="1100" dirty="0"/>
                    </a:p>
                  </a:txBody>
                  <a:tcPr/>
                </a:tc>
                <a:tc>
                  <a:txBody>
                    <a:bodyPr/>
                    <a:lstStyle/>
                    <a:p>
                      <a:pPr algn="ctr"/>
                      <a:endParaRPr lang="en-US" sz="1100" dirty="0"/>
                    </a:p>
                  </a:txBody>
                  <a:tcPr/>
                </a:tc>
                <a:extLst>
                  <a:ext uri="{0D108BD9-81ED-4DB2-BD59-A6C34878D82A}">
                    <a16:rowId xmlns:a16="http://schemas.microsoft.com/office/drawing/2014/main" val="1917240934"/>
                  </a:ext>
                </a:extLst>
              </a:tr>
            </a:tbl>
          </a:graphicData>
        </a:graphic>
      </p:graphicFrame>
      <p:sp>
        <p:nvSpPr>
          <p:cNvPr id="12" name="TextBox 11">
            <a:extLst>
              <a:ext uri="{FF2B5EF4-FFF2-40B4-BE49-F238E27FC236}">
                <a16:creationId xmlns:a16="http://schemas.microsoft.com/office/drawing/2014/main" id="{D911706E-6D2C-EF51-33DF-4FB2A1FBC170}"/>
              </a:ext>
            </a:extLst>
          </p:cNvPr>
          <p:cNvSpPr txBox="1"/>
          <p:nvPr/>
        </p:nvSpPr>
        <p:spPr>
          <a:xfrm>
            <a:off x="3592198" y="561352"/>
            <a:ext cx="1246742"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Instruction Unit</a:t>
            </a:r>
          </a:p>
        </p:txBody>
      </p:sp>
      <p:sp>
        <p:nvSpPr>
          <p:cNvPr id="15" name="TextBox 14">
            <a:extLst>
              <a:ext uri="{FF2B5EF4-FFF2-40B4-BE49-F238E27FC236}">
                <a16:creationId xmlns:a16="http://schemas.microsoft.com/office/drawing/2014/main" id="{D174296F-730A-B583-F968-AE33A9FB8F57}"/>
              </a:ext>
            </a:extLst>
          </p:cNvPr>
          <p:cNvSpPr txBox="1"/>
          <p:nvPr/>
        </p:nvSpPr>
        <p:spPr>
          <a:xfrm>
            <a:off x="2793474"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Memory Unit</a:t>
            </a:r>
          </a:p>
        </p:txBody>
      </p:sp>
      <p:sp>
        <p:nvSpPr>
          <p:cNvPr id="16" name="Arrow: Right 15">
            <a:extLst>
              <a:ext uri="{FF2B5EF4-FFF2-40B4-BE49-F238E27FC236}">
                <a16:creationId xmlns:a16="http://schemas.microsoft.com/office/drawing/2014/main" id="{BF7377CE-705F-13B3-B849-BBE58D6D6C52}"/>
              </a:ext>
            </a:extLst>
          </p:cNvPr>
          <p:cNvSpPr/>
          <p:nvPr/>
        </p:nvSpPr>
        <p:spPr>
          <a:xfrm>
            <a:off x="4902263" y="594451"/>
            <a:ext cx="181923" cy="203788"/>
          </a:xfrm>
          <a:prstGeom prst="righ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4AAB5EF6-0805-82F0-922F-DA920C510456}"/>
              </a:ext>
            </a:extLst>
          </p:cNvPr>
          <p:cNvSpPr/>
          <p:nvPr/>
        </p:nvSpPr>
        <p:spPr>
          <a:xfrm>
            <a:off x="2474567" y="2541851"/>
            <a:ext cx="326519" cy="274697"/>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682D80A-99E6-AB37-3B98-573B076AD2C6}"/>
              </a:ext>
            </a:extLst>
          </p:cNvPr>
          <p:cNvSpPr txBox="1"/>
          <p:nvPr/>
        </p:nvSpPr>
        <p:spPr>
          <a:xfrm>
            <a:off x="2187546" y="2223061"/>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Address Unit</a:t>
            </a:r>
          </a:p>
        </p:txBody>
      </p:sp>
      <p:sp>
        <p:nvSpPr>
          <p:cNvPr id="21" name="Arrow: Down 20">
            <a:extLst>
              <a:ext uri="{FF2B5EF4-FFF2-40B4-BE49-F238E27FC236}">
                <a16:creationId xmlns:a16="http://schemas.microsoft.com/office/drawing/2014/main" id="{5ADE566B-08DC-5903-5A74-8CE1A9BB24C0}"/>
              </a:ext>
            </a:extLst>
          </p:cNvPr>
          <p:cNvSpPr/>
          <p:nvPr/>
        </p:nvSpPr>
        <p:spPr>
          <a:xfrm>
            <a:off x="3047999" y="417094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Bent 21">
            <a:extLst>
              <a:ext uri="{FF2B5EF4-FFF2-40B4-BE49-F238E27FC236}">
                <a16:creationId xmlns:a16="http://schemas.microsoft.com/office/drawing/2014/main" id="{46067320-68DF-215A-389F-CE98072BB49A}"/>
              </a:ext>
            </a:extLst>
          </p:cNvPr>
          <p:cNvSpPr/>
          <p:nvPr/>
        </p:nvSpPr>
        <p:spPr>
          <a:xfrm rot="10800000">
            <a:off x="3937200" y="4177711"/>
            <a:ext cx="274090" cy="435238"/>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Arrow: Bent 22">
            <a:extLst>
              <a:ext uri="{FF2B5EF4-FFF2-40B4-BE49-F238E27FC236}">
                <a16:creationId xmlns:a16="http://schemas.microsoft.com/office/drawing/2014/main" id="{4953DFF4-99A7-BAB6-2A2A-278FE5AE934B}"/>
              </a:ext>
            </a:extLst>
          </p:cNvPr>
          <p:cNvSpPr/>
          <p:nvPr/>
        </p:nvSpPr>
        <p:spPr>
          <a:xfrm rot="5400000">
            <a:off x="3515488" y="2114104"/>
            <a:ext cx="465924" cy="882796"/>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Bent 24">
            <a:extLst>
              <a:ext uri="{FF2B5EF4-FFF2-40B4-BE49-F238E27FC236}">
                <a16:creationId xmlns:a16="http://schemas.microsoft.com/office/drawing/2014/main" id="{DDE7C6B2-EFE8-3E0E-6215-22D2177578CE}"/>
              </a:ext>
            </a:extLst>
          </p:cNvPr>
          <p:cNvSpPr/>
          <p:nvPr/>
        </p:nvSpPr>
        <p:spPr>
          <a:xfrm rot="5400000" flipV="1">
            <a:off x="3712033" y="823608"/>
            <a:ext cx="303810" cy="2465383"/>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F2DED50B-1403-4959-37C8-DE7B1155DD58}"/>
              </a:ext>
            </a:extLst>
          </p:cNvPr>
          <p:cNvSpPr txBox="1"/>
          <p:nvPr/>
        </p:nvSpPr>
        <p:spPr>
          <a:xfrm>
            <a:off x="1213184" y="2836359"/>
            <a:ext cx="59491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Store </a:t>
            </a:r>
            <a:endParaRPr lang="en-US"/>
          </a:p>
          <a:p>
            <a:r>
              <a:rPr lang="en-US" sz="1100" dirty="0"/>
              <a:t>Buffer</a:t>
            </a:r>
            <a:endParaRPr lang="en-US" dirty="0"/>
          </a:p>
        </p:txBody>
      </p:sp>
      <p:sp>
        <p:nvSpPr>
          <p:cNvPr id="27" name="TextBox 26">
            <a:extLst>
              <a:ext uri="{FF2B5EF4-FFF2-40B4-BE49-F238E27FC236}">
                <a16:creationId xmlns:a16="http://schemas.microsoft.com/office/drawing/2014/main" id="{4F799F20-08B8-CA70-5D7B-5848E7BDBD02}"/>
              </a:ext>
            </a:extLst>
          </p:cNvPr>
          <p:cNvSpPr txBox="1"/>
          <p:nvPr/>
        </p:nvSpPr>
        <p:spPr>
          <a:xfrm>
            <a:off x="4309745" y="2813528"/>
            <a:ext cx="59722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Load</a:t>
            </a:r>
          </a:p>
          <a:p>
            <a:r>
              <a:rPr lang="en-US" sz="1100" dirty="0"/>
              <a:t>Buffer</a:t>
            </a:r>
          </a:p>
        </p:txBody>
      </p:sp>
      <p:sp>
        <p:nvSpPr>
          <p:cNvPr id="28" name="TextBox 27">
            <a:extLst>
              <a:ext uri="{FF2B5EF4-FFF2-40B4-BE49-F238E27FC236}">
                <a16:creationId xmlns:a16="http://schemas.microsoft.com/office/drawing/2014/main" id="{70AA568D-B72D-2C09-E02F-2B7694F66B37}"/>
              </a:ext>
            </a:extLst>
          </p:cNvPr>
          <p:cNvSpPr txBox="1"/>
          <p:nvPr/>
        </p:nvSpPr>
        <p:spPr>
          <a:xfrm>
            <a:off x="7708787" y="3655497"/>
            <a:ext cx="90705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Reservation</a:t>
            </a:r>
          </a:p>
          <a:p>
            <a:r>
              <a:rPr lang="en-US" sz="1100" dirty="0"/>
              <a:t>Stations</a:t>
            </a:r>
          </a:p>
        </p:txBody>
      </p:sp>
      <p:graphicFrame>
        <p:nvGraphicFramePr>
          <p:cNvPr id="30" name="Table 29">
            <a:extLst>
              <a:ext uri="{FF2B5EF4-FFF2-40B4-BE49-F238E27FC236}">
                <a16:creationId xmlns:a16="http://schemas.microsoft.com/office/drawing/2014/main" id="{AD4BC524-EB16-74CF-93BC-4F758136A8F1}"/>
              </a:ext>
            </a:extLst>
          </p:cNvPr>
          <p:cNvGraphicFramePr>
            <a:graphicFrameLocks noGrp="1"/>
          </p:cNvGraphicFramePr>
          <p:nvPr>
            <p:extLst>
              <p:ext uri="{D42A27DB-BD31-4B8C-83A1-F6EECF244321}">
                <p14:modId xmlns:p14="http://schemas.microsoft.com/office/powerpoint/2010/main" val="2206589337"/>
              </p:ext>
            </p:extLst>
          </p:nvPr>
        </p:nvGraphicFramePr>
        <p:xfrm>
          <a:off x="9107277" y="495759"/>
          <a:ext cx="1471166" cy="1554480"/>
        </p:xfrm>
        <a:graphic>
          <a:graphicData uri="http://schemas.openxmlformats.org/drawingml/2006/table">
            <a:tbl>
              <a:tblPr firstRow="1" bandRow="1">
                <a:tableStyleId>{5940675A-B579-460E-94D1-54222C63F5DA}</a:tableStyleId>
              </a:tblPr>
              <a:tblGrid>
                <a:gridCol w="366368">
                  <a:extLst>
                    <a:ext uri="{9D8B030D-6E8A-4147-A177-3AD203B41FA5}">
                      <a16:colId xmlns:a16="http://schemas.microsoft.com/office/drawing/2014/main" val="2580727533"/>
                    </a:ext>
                  </a:extLst>
                </a:gridCol>
                <a:gridCol w="1104798">
                  <a:extLst>
                    <a:ext uri="{9D8B030D-6E8A-4147-A177-3AD203B41FA5}">
                      <a16:colId xmlns:a16="http://schemas.microsoft.com/office/drawing/2014/main" val="1318855252"/>
                    </a:ext>
                  </a:extLst>
                </a:gridCol>
              </a:tblGrid>
              <a:tr h="125218">
                <a:tc>
                  <a:txBody>
                    <a:bodyPr/>
                    <a:lstStyle/>
                    <a:p>
                      <a:r>
                        <a:rPr lang="en-US" sz="1100" dirty="0"/>
                        <a:t>F0</a:t>
                      </a:r>
                    </a:p>
                  </a:txBody>
                  <a:tcPr/>
                </a:tc>
                <a:tc>
                  <a:txBody>
                    <a:bodyPr/>
                    <a:lstStyle/>
                    <a:p>
                      <a:pPr algn="ctr"/>
                      <a:r>
                        <a:rPr lang="en-US" sz="1100" dirty="0"/>
                        <a:t>10.0</a:t>
                      </a:r>
                    </a:p>
                  </a:txBody>
                  <a:tcPr/>
                </a:tc>
                <a:extLst>
                  <a:ext uri="{0D108BD9-81ED-4DB2-BD59-A6C34878D82A}">
                    <a16:rowId xmlns:a16="http://schemas.microsoft.com/office/drawing/2014/main" val="2320382027"/>
                  </a:ext>
                </a:extLst>
              </a:tr>
              <a:tr h="125218">
                <a:tc>
                  <a:txBody>
                    <a:bodyPr/>
                    <a:lstStyle/>
                    <a:p>
                      <a:r>
                        <a:rPr lang="en-US" sz="1100" dirty="0"/>
                        <a:t>F1</a:t>
                      </a:r>
                    </a:p>
                  </a:txBody>
                  <a:tcPr/>
                </a:tc>
                <a:tc>
                  <a:txBody>
                    <a:bodyPr/>
                    <a:lstStyle/>
                    <a:p>
                      <a:pPr algn="ctr"/>
                      <a:r>
                        <a:rPr lang="en-US" sz="1100" dirty="0"/>
                        <a:t>2</a:t>
                      </a:r>
                    </a:p>
                  </a:txBody>
                  <a:tcPr/>
                </a:tc>
                <a:extLst>
                  <a:ext uri="{0D108BD9-81ED-4DB2-BD59-A6C34878D82A}">
                    <a16:rowId xmlns:a16="http://schemas.microsoft.com/office/drawing/2014/main" val="1922051831"/>
                  </a:ext>
                </a:extLst>
              </a:tr>
              <a:tr h="125218">
                <a:tc>
                  <a:txBody>
                    <a:bodyPr/>
                    <a:lstStyle/>
                    <a:p>
                      <a:r>
                        <a:rPr lang="en-US" sz="1100" dirty="0"/>
                        <a:t>F2</a:t>
                      </a:r>
                    </a:p>
                  </a:txBody>
                  <a:tcPr/>
                </a:tc>
                <a:tc>
                  <a:txBody>
                    <a:bodyPr/>
                    <a:lstStyle/>
                    <a:p>
                      <a:endParaRPr lang="en-US" sz="1100" dirty="0"/>
                    </a:p>
                  </a:txBody>
                  <a:tcPr/>
                </a:tc>
                <a:extLst>
                  <a:ext uri="{0D108BD9-81ED-4DB2-BD59-A6C34878D82A}">
                    <a16:rowId xmlns:a16="http://schemas.microsoft.com/office/drawing/2014/main" val="1723558542"/>
                  </a:ext>
                </a:extLst>
              </a:tr>
              <a:tr h="125218">
                <a:tc>
                  <a:txBody>
                    <a:bodyPr/>
                    <a:lstStyle/>
                    <a:p>
                      <a:r>
                        <a:rPr lang="en-US" sz="1100" dirty="0"/>
                        <a:t>F3</a:t>
                      </a:r>
                    </a:p>
                  </a:txBody>
                  <a:tcPr/>
                </a:tc>
                <a:tc>
                  <a:txBody>
                    <a:bodyPr/>
                    <a:lstStyle/>
                    <a:p>
                      <a:endParaRPr lang="en-US" sz="1100" dirty="0"/>
                    </a:p>
                  </a:txBody>
                  <a:tcPr/>
                </a:tc>
                <a:extLst>
                  <a:ext uri="{0D108BD9-81ED-4DB2-BD59-A6C34878D82A}">
                    <a16:rowId xmlns:a16="http://schemas.microsoft.com/office/drawing/2014/main" val="26334914"/>
                  </a:ext>
                </a:extLst>
              </a:tr>
              <a:tr h="125218">
                <a:tc>
                  <a:txBody>
                    <a:bodyPr/>
                    <a:lstStyle/>
                    <a:p>
                      <a:r>
                        <a:rPr lang="en-US" sz="1100" dirty="0"/>
                        <a:t>F4</a:t>
                      </a:r>
                    </a:p>
                  </a:txBody>
                  <a:tcPr/>
                </a:tc>
                <a:tc>
                  <a:txBody>
                    <a:bodyPr/>
                    <a:lstStyle/>
                    <a:p>
                      <a:pPr algn="ctr"/>
                      <a:endParaRPr lang="en-US" sz="1100" dirty="0"/>
                    </a:p>
                  </a:txBody>
                  <a:tcPr/>
                </a:tc>
                <a:extLst>
                  <a:ext uri="{0D108BD9-81ED-4DB2-BD59-A6C34878D82A}">
                    <a16:rowId xmlns:a16="http://schemas.microsoft.com/office/drawing/2014/main" val="444122730"/>
                  </a:ext>
                </a:extLst>
              </a:tr>
              <a:tr h="125218">
                <a:tc>
                  <a:txBody>
                    <a:bodyPr/>
                    <a:lstStyle/>
                    <a:p>
                      <a:r>
                        <a:rPr lang="en-US" sz="1100" dirty="0"/>
                        <a:t>F5</a:t>
                      </a:r>
                    </a:p>
                  </a:txBody>
                  <a:tcPr/>
                </a:tc>
                <a:tc>
                  <a:txBody>
                    <a:bodyPr/>
                    <a:lstStyle/>
                    <a:p>
                      <a:endParaRPr lang="en-US" sz="1100" dirty="0"/>
                    </a:p>
                  </a:txBody>
                  <a:tcPr/>
                </a:tc>
                <a:extLst>
                  <a:ext uri="{0D108BD9-81ED-4DB2-BD59-A6C34878D82A}">
                    <a16:rowId xmlns:a16="http://schemas.microsoft.com/office/drawing/2014/main" val="1366200069"/>
                  </a:ext>
                </a:extLst>
              </a:tr>
            </a:tbl>
          </a:graphicData>
        </a:graphic>
      </p:graphicFrame>
      <p:sp>
        <p:nvSpPr>
          <p:cNvPr id="31" name="TextBox 30">
            <a:extLst>
              <a:ext uri="{FF2B5EF4-FFF2-40B4-BE49-F238E27FC236}">
                <a16:creationId xmlns:a16="http://schemas.microsoft.com/office/drawing/2014/main" id="{DA997DD3-78E3-9781-4A14-B03C455F02EA}"/>
              </a:ext>
            </a:extLst>
          </p:cNvPr>
          <p:cNvSpPr txBox="1"/>
          <p:nvPr/>
        </p:nvSpPr>
        <p:spPr>
          <a:xfrm>
            <a:off x="5384011" y="238457"/>
            <a:ext cx="142117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Instruction Queue</a:t>
            </a:r>
          </a:p>
        </p:txBody>
      </p:sp>
      <p:sp>
        <p:nvSpPr>
          <p:cNvPr id="32" name="TextBox 31">
            <a:extLst>
              <a:ext uri="{FF2B5EF4-FFF2-40B4-BE49-F238E27FC236}">
                <a16:creationId xmlns:a16="http://schemas.microsoft.com/office/drawing/2014/main" id="{06297904-AFAB-C6E9-9D00-F550A9A7B1E4}"/>
              </a:ext>
            </a:extLst>
          </p:cNvPr>
          <p:cNvSpPr txBox="1"/>
          <p:nvPr/>
        </p:nvSpPr>
        <p:spPr>
          <a:xfrm>
            <a:off x="9286905" y="234349"/>
            <a:ext cx="93459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FP Registers</a:t>
            </a:r>
          </a:p>
        </p:txBody>
      </p:sp>
      <p:sp>
        <p:nvSpPr>
          <p:cNvPr id="33" name="TextBox 32">
            <a:extLst>
              <a:ext uri="{FF2B5EF4-FFF2-40B4-BE49-F238E27FC236}">
                <a16:creationId xmlns:a16="http://schemas.microsoft.com/office/drawing/2014/main" id="{91B08DC7-90A7-1F3A-5C14-D33B411757AF}"/>
              </a:ext>
            </a:extLst>
          </p:cNvPr>
          <p:cNvSpPr txBox="1"/>
          <p:nvPr/>
        </p:nvSpPr>
        <p:spPr>
          <a:xfrm>
            <a:off x="5997546"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FP Adders</a:t>
            </a:r>
            <a:endParaRPr lang="en-US" dirty="0"/>
          </a:p>
        </p:txBody>
      </p:sp>
      <p:sp>
        <p:nvSpPr>
          <p:cNvPr id="34" name="TextBox 33">
            <a:extLst>
              <a:ext uri="{FF2B5EF4-FFF2-40B4-BE49-F238E27FC236}">
                <a16:creationId xmlns:a16="http://schemas.microsoft.com/office/drawing/2014/main" id="{7C5E562E-F288-F372-88FF-23AE667DBCEE}"/>
              </a:ext>
            </a:extLst>
          </p:cNvPr>
          <p:cNvSpPr txBox="1"/>
          <p:nvPr/>
        </p:nvSpPr>
        <p:spPr>
          <a:xfrm>
            <a:off x="9128171" y="4435617"/>
            <a:ext cx="1136574"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FP Multipliers</a:t>
            </a:r>
            <a:endParaRPr lang="en-US" dirty="0"/>
          </a:p>
        </p:txBody>
      </p:sp>
      <p:sp>
        <p:nvSpPr>
          <p:cNvPr id="35" name="Arrow: Down 34">
            <a:extLst>
              <a:ext uri="{FF2B5EF4-FFF2-40B4-BE49-F238E27FC236}">
                <a16:creationId xmlns:a16="http://schemas.microsoft.com/office/drawing/2014/main" id="{4BEC3063-F682-7071-2A50-D3F1B796EEAA}"/>
              </a:ext>
            </a:extLst>
          </p:cNvPr>
          <p:cNvSpPr/>
          <p:nvPr/>
        </p:nvSpPr>
        <p:spPr>
          <a:xfrm>
            <a:off x="6371420" y="418012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5D3FA917-6A49-E423-2579-C53D03AE4221}"/>
              </a:ext>
            </a:extLst>
          </p:cNvPr>
          <p:cNvSpPr/>
          <p:nvPr/>
        </p:nvSpPr>
        <p:spPr>
          <a:xfrm>
            <a:off x="9603035" y="4180128"/>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Arrow: Down 97">
            <a:extLst>
              <a:ext uri="{FF2B5EF4-FFF2-40B4-BE49-F238E27FC236}">
                <a16:creationId xmlns:a16="http://schemas.microsoft.com/office/drawing/2014/main" id="{DEDC3FEC-F82E-AB52-A675-1A2873EBA87A}"/>
              </a:ext>
            </a:extLst>
          </p:cNvPr>
          <p:cNvSpPr/>
          <p:nvPr/>
        </p:nvSpPr>
        <p:spPr>
          <a:xfrm>
            <a:off x="6000688" y="1974460"/>
            <a:ext cx="374960" cy="180471"/>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Arrow: Down 98">
            <a:extLst>
              <a:ext uri="{FF2B5EF4-FFF2-40B4-BE49-F238E27FC236}">
                <a16:creationId xmlns:a16="http://schemas.microsoft.com/office/drawing/2014/main" id="{4EE38DDE-B535-8A2B-0116-51087322B965}"/>
              </a:ext>
            </a:extLst>
          </p:cNvPr>
          <p:cNvSpPr/>
          <p:nvPr/>
        </p:nvSpPr>
        <p:spPr>
          <a:xfrm>
            <a:off x="5781076" y="2483264"/>
            <a:ext cx="210552" cy="77697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Arrow: Down 99">
            <a:extLst>
              <a:ext uri="{FF2B5EF4-FFF2-40B4-BE49-F238E27FC236}">
                <a16:creationId xmlns:a16="http://schemas.microsoft.com/office/drawing/2014/main" id="{3EDAF54B-21BA-CF66-FA5A-3141D9226151}"/>
              </a:ext>
            </a:extLst>
          </p:cNvPr>
          <p:cNvSpPr/>
          <p:nvPr/>
        </p:nvSpPr>
        <p:spPr>
          <a:xfrm>
            <a:off x="8888268" y="2488338"/>
            <a:ext cx="210551" cy="104599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Arrow: Down 100">
            <a:extLst>
              <a:ext uri="{FF2B5EF4-FFF2-40B4-BE49-F238E27FC236}">
                <a16:creationId xmlns:a16="http://schemas.microsoft.com/office/drawing/2014/main" id="{7F794BFA-DAE5-DE31-60FF-0AD9593725A3}"/>
              </a:ext>
            </a:extLst>
          </p:cNvPr>
          <p:cNvSpPr/>
          <p:nvPr/>
        </p:nvSpPr>
        <p:spPr>
          <a:xfrm>
            <a:off x="9796556" y="2117243"/>
            <a:ext cx="287379" cy="379551"/>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Arrow: Down 101">
            <a:extLst>
              <a:ext uri="{FF2B5EF4-FFF2-40B4-BE49-F238E27FC236}">
                <a16:creationId xmlns:a16="http://schemas.microsoft.com/office/drawing/2014/main" id="{9EC0B9A6-0BC0-7ADC-58D7-7831F52B6FAA}"/>
              </a:ext>
            </a:extLst>
          </p:cNvPr>
          <p:cNvSpPr/>
          <p:nvPr/>
        </p:nvSpPr>
        <p:spPr>
          <a:xfrm>
            <a:off x="6467820" y="2846869"/>
            <a:ext cx="14954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Arrow: Down 103">
            <a:extLst>
              <a:ext uri="{FF2B5EF4-FFF2-40B4-BE49-F238E27FC236}">
                <a16:creationId xmlns:a16="http://schemas.microsoft.com/office/drawing/2014/main" id="{C1C57EA0-F3AD-5908-11EC-F9C43EC80C76}"/>
              </a:ext>
            </a:extLst>
          </p:cNvPr>
          <p:cNvSpPr/>
          <p:nvPr/>
        </p:nvSpPr>
        <p:spPr>
          <a:xfrm>
            <a:off x="7128831" y="2846868"/>
            <a:ext cx="14036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Arrow: Down 104">
            <a:extLst>
              <a:ext uri="{FF2B5EF4-FFF2-40B4-BE49-F238E27FC236}">
                <a16:creationId xmlns:a16="http://schemas.microsoft.com/office/drawing/2014/main" id="{A72FB5BE-3B2E-67E6-D0FA-4D712A57CBD5}"/>
              </a:ext>
            </a:extLst>
          </p:cNvPr>
          <p:cNvSpPr/>
          <p:nvPr/>
        </p:nvSpPr>
        <p:spPr>
          <a:xfrm>
            <a:off x="9699434" y="2837689"/>
            <a:ext cx="12200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Arrow: Down 105">
            <a:extLst>
              <a:ext uri="{FF2B5EF4-FFF2-40B4-BE49-F238E27FC236}">
                <a16:creationId xmlns:a16="http://schemas.microsoft.com/office/drawing/2014/main" id="{D8C79C0F-6397-20E7-9B5A-ACDBB0050632}"/>
              </a:ext>
            </a:extLst>
          </p:cNvPr>
          <p:cNvSpPr/>
          <p:nvPr/>
        </p:nvSpPr>
        <p:spPr>
          <a:xfrm>
            <a:off x="10461433" y="2837688"/>
            <a:ext cx="11282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1" name="Table 110">
            <a:extLst>
              <a:ext uri="{FF2B5EF4-FFF2-40B4-BE49-F238E27FC236}">
                <a16:creationId xmlns:a16="http://schemas.microsoft.com/office/drawing/2014/main" id="{A3FB932F-E8D0-0A1E-69A7-89E21BFA81A9}"/>
              </a:ext>
            </a:extLst>
          </p:cNvPr>
          <p:cNvGraphicFramePr>
            <a:graphicFrameLocks noGrp="1"/>
          </p:cNvGraphicFramePr>
          <p:nvPr/>
        </p:nvGraphicFramePr>
        <p:xfrm>
          <a:off x="486578" y="5049397"/>
          <a:ext cx="11146464" cy="259080"/>
        </p:xfrm>
        <a:graphic>
          <a:graphicData uri="http://schemas.openxmlformats.org/drawingml/2006/table">
            <a:tbl>
              <a:tblPr firstRow="1" bandRow="1">
                <a:tableStyleId>{5940675A-B579-460E-94D1-54222C63F5DA}</a:tableStyleId>
              </a:tblPr>
              <a:tblGrid>
                <a:gridCol w="11146464">
                  <a:extLst>
                    <a:ext uri="{9D8B030D-6E8A-4147-A177-3AD203B41FA5}">
                      <a16:colId xmlns:a16="http://schemas.microsoft.com/office/drawing/2014/main" val="302325619"/>
                    </a:ext>
                  </a:extLst>
                </a:gridCol>
              </a:tblGrid>
              <a:tr h="190418">
                <a:tc>
                  <a:txBody>
                    <a:bodyPr/>
                    <a:lstStyle/>
                    <a:p>
                      <a:pPr algn="ctr"/>
                      <a:r>
                        <a:rPr lang="en-US" sz="1100" dirty="0"/>
                        <a:t>Common Data Bus</a:t>
                      </a:r>
                    </a:p>
                  </a:txBody>
                  <a:tcPr/>
                </a:tc>
                <a:extLst>
                  <a:ext uri="{0D108BD9-81ED-4DB2-BD59-A6C34878D82A}">
                    <a16:rowId xmlns:a16="http://schemas.microsoft.com/office/drawing/2014/main" val="1651149426"/>
                  </a:ext>
                </a:extLst>
              </a:tr>
            </a:tbl>
          </a:graphicData>
        </a:graphic>
      </p:graphicFrame>
      <p:cxnSp>
        <p:nvCxnSpPr>
          <p:cNvPr id="114" name="Straight Arrow Connector 113">
            <a:extLst>
              <a:ext uri="{FF2B5EF4-FFF2-40B4-BE49-F238E27FC236}">
                <a16:creationId xmlns:a16="http://schemas.microsoft.com/office/drawing/2014/main" id="{E1A2FC85-C645-E798-529C-B96071D04ED3}"/>
              </a:ext>
            </a:extLst>
          </p:cNvPr>
          <p:cNvCxnSpPr/>
          <p:nvPr/>
        </p:nvCxnSpPr>
        <p:spPr>
          <a:xfrm flipH="1">
            <a:off x="5042397" y="2305624"/>
            <a:ext cx="3673" cy="2741363"/>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3B6957DA-2A1C-317B-5E52-901126014D3A}"/>
              </a:ext>
            </a:extLst>
          </p:cNvPr>
          <p:cNvCxnSpPr/>
          <p:nvPr/>
        </p:nvCxnSpPr>
        <p:spPr>
          <a:xfrm flipH="1">
            <a:off x="640814" y="2503581"/>
            <a:ext cx="12853" cy="2548567"/>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0C037E61-6E1A-3F02-2ED5-0F91A519E185}"/>
              </a:ext>
            </a:extLst>
          </p:cNvPr>
          <p:cNvCxnSpPr/>
          <p:nvPr/>
        </p:nvCxnSpPr>
        <p:spPr>
          <a:xfrm>
            <a:off x="11446181" y="837854"/>
            <a:ext cx="14689" cy="4201098"/>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DB36A8B5-A8B1-845C-F791-2B654264B0BF}"/>
              </a:ext>
            </a:extLst>
          </p:cNvPr>
          <p:cNvCxnSpPr/>
          <p:nvPr/>
        </p:nvCxnSpPr>
        <p:spPr>
          <a:xfrm>
            <a:off x="618094" y="2523090"/>
            <a:ext cx="1419337" cy="5509"/>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FE5137A2-D5E3-DBFB-21FF-B24E7BE48463}"/>
              </a:ext>
            </a:extLst>
          </p:cNvPr>
          <p:cNvCxnSpPr/>
          <p:nvPr/>
        </p:nvCxnSpPr>
        <p:spPr>
          <a:xfrm>
            <a:off x="2000364" y="2500713"/>
            <a:ext cx="14688" cy="308472"/>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9612C8A3-509A-989C-DF5C-43B14CD517B8}"/>
              </a:ext>
            </a:extLst>
          </p:cNvPr>
          <p:cNvCxnSpPr/>
          <p:nvPr/>
        </p:nvCxnSpPr>
        <p:spPr>
          <a:xfrm>
            <a:off x="5049513" y="2327427"/>
            <a:ext cx="730784" cy="1468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4FA4A7CD-0443-18CB-3AD3-92F6A92EDC02}"/>
              </a:ext>
            </a:extLst>
          </p:cNvPr>
          <p:cNvCxnSpPr/>
          <p:nvPr/>
        </p:nvCxnSpPr>
        <p:spPr>
          <a:xfrm flipH="1">
            <a:off x="10605342" y="863676"/>
            <a:ext cx="839118" cy="5507"/>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06B1F024-7F8B-CF19-B7B0-DF81EBA22A6B}"/>
              </a:ext>
            </a:extLst>
          </p:cNvPr>
          <p:cNvCxnSpPr/>
          <p:nvPr/>
        </p:nvCxnSpPr>
        <p:spPr>
          <a:xfrm flipH="1" flipV="1">
            <a:off x="10739037" y="2618685"/>
            <a:ext cx="692225" cy="12854"/>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3" name="Arrow: Down 122">
            <a:extLst>
              <a:ext uri="{FF2B5EF4-FFF2-40B4-BE49-F238E27FC236}">
                <a16:creationId xmlns:a16="http://schemas.microsoft.com/office/drawing/2014/main" id="{1BCFA482-FC45-15A1-DDF8-83055D136560}"/>
              </a:ext>
            </a:extLst>
          </p:cNvPr>
          <p:cNvSpPr/>
          <p:nvPr/>
        </p:nvSpPr>
        <p:spPr>
          <a:xfrm>
            <a:off x="3088105"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Arrow: Down 123">
            <a:extLst>
              <a:ext uri="{FF2B5EF4-FFF2-40B4-BE49-F238E27FC236}">
                <a16:creationId xmlns:a16="http://schemas.microsoft.com/office/drawing/2014/main" id="{173CA99D-E376-554E-DF51-B98A2AAFBEF3}"/>
              </a:ext>
            </a:extLst>
          </p:cNvPr>
          <p:cNvSpPr/>
          <p:nvPr/>
        </p:nvSpPr>
        <p:spPr>
          <a:xfrm>
            <a:off x="6374803" y="4792578"/>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Arrow: Down 124">
            <a:extLst>
              <a:ext uri="{FF2B5EF4-FFF2-40B4-BE49-F238E27FC236}">
                <a16:creationId xmlns:a16="http://schemas.microsoft.com/office/drawing/2014/main" id="{F9CBAB1C-BE36-8981-5D3D-505749D2C645}"/>
              </a:ext>
            </a:extLst>
          </p:cNvPr>
          <p:cNvSpPr/>
          <p:nvPr/>
        </p:nvSpPr>
        <p:spPr>
          <a:xfrm>
            <a:off x="9624780"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9E1821C-E231-0F40-10CC-29ACE5E56214}"/>
              </a:ext>
            </a:extLst>
          </p:cNvPr>
          <p:cNvSpPr txBox="1"/>
          <p:nvPr/>
        </p:nvSpPr>
        <p:spPr>
          <a:xfrm>
            <a:off x="591553" y="492135"/>
            <a:ext cx="2706258" cy="1015663"/>
          </a:xfrm>
          <a:prstGeom prst="rect">
            <a:avLst/>
          </a:prstGeom>
          <a:solidFill>
            <a:schemeClr val="accent5">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err="1">
                <a:latin typeface="Courier New"/>
                <a:ea typeface="+mn-lt"/>
                <a:cs typeface="Courier New"/>
              </a:rPr>
              <a:t>flw</a:t>
            </a:r>
            <a:r>
              <a:rPr lang="en-US" sz="1000" dirty="0">
                <a:latin typeface="Courier New"/>
                <a:ea typeface="+mn-lt"/>
                <a:cs typeface="Courier New"/>
              </a:rPr>
              <a:t> f1,0(t0)</a:t>
            </a:r>
          </a:p>
          <a:p>
            <a:r>
              <a:rPr lang="en-US" sz="1000" dirty="0" err="1">
                <a:latin typeface="Courier New"/>
                <a:cs typeface="Courier New"/>
              </a:rPr>
              <a:t>fmul.s</a:t>
            </a:r>
            <a:r>
              <a:rPr lang="en-US" sz="1000" dirty="0">
                <a:latin typeface="Courier New"/>
                <a:cs typeface="Courier New"/>
              </a:rPr>
              <a:t> f2,f1,f0</a:t>
            </a:r>
          </a:p>
          <a:p>
            <a:r>
              <a:rPr lang="en-US" sz="1000" dirty="0" err="1">
                <a:latin typeface="Courier New"/>
                <a:cs typeface="Courier New"/>
              </a:rPr>
              <a:t>fsw</a:t>
            </a:r>
            <a:r>
              <a:rPr lang="en-US" sz="1000" dirty="0">
                <a:latin typeface="Courier New"/>
                <a:cs typeface="Courier New"/>
              </a:rPr>
              <a:t> f2,0(t0)</a:t>
            </a:r>
          </a:p>
          <a:p>
            <a:r>
              <a:rPr lang="en-US" sz="1000" dirty="0" err="1">
                <a:latin typeface="Courier New"/>
                <a:cs typeface="Courier New"/>
              </a:rPr>
              <a:t>flw</a:t>
            </a:r>
            <a:r>
              <a:rPr lang="en-US" sz="1000" dirty="0">
                <a:latin typeface="Courier New"/>
                <a:cs typeface="Courier New"/>
              </a:rPr>
              <a:t> f1,0(t0)</a:t>
            </a:r>
          </a:p>
          <a:p>
            <a:r>
              <a:rPr lang="en-US" sz="1000" dirty="0" err="1">
                <a:latin typeface="Courier New"/>
                <a:cs typeface="Courier New"/>
              </a:rPr>
              <a:t>fmul.s</a:t>
            </a:r>
            <a:r>
              <a:rPr lang="en-US" sz="1000" dirty="0">
                <a:latin typeface="Courier New"/>
                <a:cs typeface="Courier New"/>
              </a:rPr>
              <a:t> f2,f1,f0</a:t>
            </a:r>
          </a:p>
          <a:p>
            <a:r>
              <a:rPr lang="en-US" sz="1000" dirty="0" err="1">
                <a:latin typeface="Courier New"/>
                <a:cs typeface="Courier New"/>
              </a:rPr>
              <a:t>fsw</a:t>
            </a:r>
            <a:r>
              <a:rPr lang="en-US" sz="1000" dirty="0">
                <a:latin typeface="Courier New"/>
                <a:cs typeface="Courier New"/>
              </a:rPr>
              <a:t> f2,0(t0)</a:t>
            </a:r>
          </a:p>
        </p:txBody>
      </p:sp>
      <p:sp>
        <p:nvSpPr>
          <p:cNvPr id="3" name="TextBox 2">
            <a:extLst>
              <a:ext uri="{FF2B5EF4-FFF2-40B4-BE49-F238E27FC236}">
                <a16:creationId xmlns:a16="http://schemas.microsoft.com/office/drawing/2014/main" id="{335B8D19-36EF-C0B9-642C-35F9F0C2EE0A}"/>
              </a:ext>
            </a:extLst>
          </p:cNvPr>
          <p:cNvSpPr txBox="1"/>
          <p:nvPr/>
        </p:nvSpPr>
        <p:spPr>
          <a:xfrm>
            <a:off x="2369955" y="263221"/>
            <a:ext cx="52462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t>Issued</a:t>
            </a:r>
            <a:endParaRPr lang="en-US"/>
          </a:p>
        </p:txBody>
      </p:sp>
      <p:sp>
        <p:nvSpPr>
          <p:cNvPr id="5" name="TextBox 4">
            <a:extLst>
              <a:ext uri="{FF2B5EF4-FFF2-40B4-BE49-F238E27FC236}">
                <a16:creationId xmlns:a16="http://schemas.microsoft.com/office/drawing/2014/main" id="{6A52EA16-C416-2C82-8C26-76F8B0E93604}"/>
              </a:ext>
            </a:extLst>
          </p:cNvPr>
          <p:cNvSpPr txBox="1"/>
          <p:nvPr/>
        </p:nvSpPr>
        <p:spPr>
          <a:xfrm>
            <a:off x="2837085" y="262496"/>
            <a:ext cx="77202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Finished</a:t>
            </a:r>
          </a:p>
        </p:txBody>
      </p:sp>
      <p:sp>
        <p:nvSpPr>
          <p:cNvPr id="7" name="TextBox 6">
            <a:extLst>
              <a:ext uri="{FF2B5EF4-FFF2-40B4-BE49-F238E27FC236}">
                <a16:creationId xmlns:a16="http://schemas.microsoft.com/office/drawing/2014/main" id="{BC1D8807-F248-E9CC-3FA6-DF5816DAF120}"/>
              </a:ext>
            </a:extLst>
          </p:cNvPr>
          <p:cNvSpPr txBox="1"/>
          <p:nvPr/>
        </p:nvSpPr>
        <p:spPr>
          <a:xfrm>
            <a:off x="589015" y="1534388"/>
            <a:ext cx="1907294" cy="369332"/>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Clock Cycle: 10</a:t>
            </a:r>
          </a:p>
        </p:txBody>
      </p:sp>
      <p:sp>
        <p:nvSpPr>
          <p:cNvPr id="13" name="TextBox 12">
            <a:extLst>
              <a:ext uri="{FF2B5EF4-FFF2-40B4-BE49-F238E27FC236}">
                <a16:creationId xmlns:a16="http://schemas.microsoft.com/office/drawing/2014/main" id="{18DA8E34-F6C3-785D-8CEF-BB4531F3252A}"/>
              </a:ext>
            </a:extLst>
          </p:cNvPr>
          <p:cNvSpPr txBox="1"/>
          <p:nvPr/>
        </p:nvSpPr>
        <p:spPr>
          <a:xfrm>
            <a:off x="1809930" y="263221"/>
            <a:ext cx="588894"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t>Iteration</a:t>
            </a:r>
          </a:p>
        </p:txBody>
      </p:sp>
      <p:sp>
        <p:nvSpPr>
          <p:cNvPr id="18" name="TextBox 17">
            <a:extLst>
              <a:ext uri="{FF2B5EF4-FFF2-40B4-BE49-F238E27FC236}">
                <a16:creationId xmlns:a16="http://schemas.microsoft.com/office/drawing/2014/main" id="{695B6198-6EB4-2AE4-B0A1-CB1B9310DC43}"/>
              </a:ext>
            </a:extLst>
          </p:cNvPr>
          <p:cNvSpPr txBox="1"/>
          <p:nvPr/>
        </p:nvSpPr>
        <p:spPr>
          <a:xfrm>
            <a:off x="1968177" y="439588"/>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24" name="TextBox 23">
            <a:extLst>
              <a:ext uri="{FF2B5EF4-FFF2-40B4-BE49-F238E27FC236}">
                <a16:creationId xmlns:a16="http://schemas.microsoft.com/office/drawing/2014/main" id="{AC0474AA-8328-71EE-DA56-6A84E013209F}"/>
              </a:ext>
            </a:extLst>
          </p:cNvPr>
          <p:cNvSpPr txBox="1"/>
          <p:nvPr/>
        </p:nvSpPr>
        <p:spPr>
          <a:xfrm>
            <a:off x="1968177" y="604841"/>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37" name="TextBox 36">
            <a:extLst>
              <a:ext uri="{FF2B5EF4-FFF2-40B4-BE49-F238E27FC236}">
                <a16:creationId xmlns:a16="http://schemas.microsoft.com/office/drawing/2014/main" id="{818DA16D-00C4-C0E0-A0BA-8C255EF96071}"/>
              </a:ext>
            </a:extLst>
          </p:cNvPr>
          <p:cNvSpPr txBox="1"/>
          <p:nvPr/>
        </p:nvSpPr>
        <p:spPr>
          <a:xfrm>
            <a:off x="1968177" y="78845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39" name="TextBox 38">
            <a:extLst>
              <a:ext uri="{FF2B5EF4-FFF2-40B4-BE49-F238E27FC236}">
                <a16:creationId xmlns:a16="http://schemas.microsoft.com/office/drawing/2014/main" id="{FFA147EE-FFFE-340B-ED7D-7845BB764FA7}"/>
              </a:ext>
            </a:extLst>
          </p:cNvPr>
          <p:cNvSpPr txBox="1"/>
          <p:nvPr/>
        </p:nvSpPr>
        <p:spPr>
          <a:xfrm>
            <a:off x="1977358" y="935347"/>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1" name="TextBox 40">
            <a:extLst>
              <a:ext uri="{FF2B5EF4-FFF2-40B4-BE49-F238E27FC236}">
                <a16:creationId xmlns:a16="http://schemas.microsoft.com/office/drawing/2014/main" id="{A9610525-1BC7-59A9-C535-F04C389D12B0}"/>
              </a:ext>
            </a:extLst>
          </p:cNvPr>
          <p:cNvSpPr txBox="1"/>
          <p:nvPr/>
        </p:nvSpPr>
        <p:spPr>
          <a:xfrm>
            <a:off x="1977357" y="109142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3" name="TextBox 42">
            <a:extLst>
              <a:ext uri="{FF2B5EF4-FFF2-40B4-BE49-F238E27FC236}">
                <a16:creationId xmlns:a16="http://schemas.microsoft.com/office/drawing/2014/main" id="{024E1BAD-7CCD-6319-67AC-495D77294FE6}"/>
              </a:ext>
            </a:extLst>
          </p:cNvPr>
          <p:cNvSpPr txBox="1"/>
          <p:nvPr/>
        </p:nvSpPr>
        <p:spPr>
          <a:xfrm>
            <a:off x="1986538" y="1275034"/>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14" name="TextBox 13">
            <a:extLst>
              <a:ext uri="{FF2B5EF4-FFF2-40B4-BE49-F238E27FC236}">
                <a16:creationId xmlns:a16="http://schemas.microsoft.com/office/drawing/2014/main" id="{41B8CBB6-4495-B0D8-1E7B-53FA5CC5FC56}"/>
              </a:ext>
            </a:extLst>
          </p:cNvPr>
          <p:cNvSpPr txBox="1"/>
          <p:nvPr/>
        </p:nvSpPr>
        <p:spPr>
          <a:xfrm>
            <a:off x="2445574" y="439587"/>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40" name="Rectangle 39">
            <a:extLst>
              <a:ext uri="{FF2B5EF4-FFF2-40B4-BE49-F238E27FC236}">
                <a16:creationId xmlns:a16="http://schemas.microsoft.com/office/drawing/2014/main" id="{B78FA9A3-495F-5202-98B1-5E0A5A373A20}"/>
              </a:ext>
            </a:extLst>
          </p:cNvPr>
          <p:cNvSpPr/>
          <p:nvPr/>
        </p:nvSpPr>
        <p:spPr>
          <a:xfrm>
            <a:off x="9477042" y="998281"/>
            <a:ext cx="1085499" cy="26732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7332CFE6-C675-32D5-1E78-D37CEA2F6A78}"/>
              </a:ext>
            </a:extLst>
          </p:cNvPr>
          <p:cNvSpPr txBox="1"/>
          <p:nvPr/>
        </p:nvSpPr>
        <p:spPr>
          <a:xfrm>
            <a:off x="2445574" y="60484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4" name="Rectangle 43">
            <a:extLst>
              <a:ext uri="{FF2B5EF4-FFF2-40B4-BE49-F238E27FC236}">
                <a16:creationId xmlns:a16="http://schemas.microsoft.com/office/drawing/2014/main" id="{EC3C264F-03B4-7076-1BFC-04A772443B4A}"/>
              </a:ext>
            </a:extLst>
          </p:cNvPr>
          <p:cNvSpPr/>
          <p:nvPr/>
        </p:nvSpPr>
        <p:spPr>
          <a:xfrm>
            <a:off x="1811138" y="3871846"/>
            <a:ext cx="1507812" cy="25814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B2191186-3BD8-4033-4257-B14B275E8D7D}"/>
              </a:ext>
            </a:extLst>
          </p:cNvPr>
          <p:cNvSpPr txBox="1"/>
          <p:nvPr/>
        </p:nvSpPr>
        <p:spPr>
          <a:xfrm>
            <a:off x="2451083" y="757242"/>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3</a:t>
            </a:r>
          </a:p>
        </p:txBody>
      </p:sp>
      <p:sp>
        <p:nvSpPr>
          <p:cNvPr id="47" name="TextBox 46">
            <a:extLst>
              <a:ext uri="{FF2B5EF4-FFF2-40B4-BE49-F238E27FC236}">
                <a16:creationId xmlns:a16="http://schemas.microsoft.com/office/drawing/2014/main" id="{63549179-0E67-4A09-108C-B647D7262B85}"/>
              </a:ext>
            </a:extLst>
          </p:cNvPr>
          <p:cNvSpPr txBox="1"/>
          <p:nvPr/>
        </p:nvSpPr>
        <p:spPr>
          <a:xfrm>
            <a:off x="2445574" y="93534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4</a:t>
            </a:r>
          </a:p>
        </p:txBody>
      </p:sp>
      <p:sp>
        <p:nvSpPr>
          <p:cNvPr id="45" name="TextBox 44">
            <a:extLst>
              <a:ext uri="{FF2B5EF4-FFF2-40B4-BE49-F238E27FC236}">
                <a16:creationId xmlns:a16="http://schemas.microsoft.com/office/drawing/2014/main" id="{5990BFD1-6551-2263-EB96-ED1942C3668E}"/>
              </a:ext>
            </a:extLst>
          </p:cNvPr>
          <p:cNvSpPr txBox="1"/>
          <p:nvPr/>
        </p:nvSpPr>
        <p:spPr>
          <a:xfrm>
            <a:off x="2436393" y="1091418"/>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5</a:t>
            </a:r>
          </a:p>
        </p:txBody>
      </p:sp>
      <p:sp>
        <p:nvSpPr>
          <p:cNvPr id="50" name="TextBox 49">
            <a:extLst>
              <a:ext uri="{FF2B5EF4-FFF2-40B4-BE49-F238E27FC236}">
                <a16:creationId xmlns:a16="http://schemas.microsoft.com/office/drawing/2014/main" id="{9EC66714-DD43-5F24-A807-DE6C700F13F3}"/>
              </a:ext>
            </a:extLst>
          </p:cNvPr>
          <p:cNvSpPr txBox="1"/>
          <p:nvPr/>
        </p:nvSpPr>
        <p:spPr>
          <a:xfrm>
            <a:off x="2436392" y="124749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6</a:t>
            </a:r>
          </a:p>
        </p:txBody>
      </p:sp>
      <p:sp>
        <p:nvSpPr>
          <p:cNvPr id="51" name="Rectangle 50">
            <a:extLst>
              <a:ext uri="{FF2B5EF4-FFF2-40B4-BE49-F238E27FC236}">
                <a16:creationId xmlns:a16="http://schemas.microsoft.com/office/drawing/2014/main" id="{CE7A9443-8FD1-3EC0-2419-47A589499E26}"/>
              </a:ext>
            </a:extLst>
          </p:cNvPr>
          <p:cNvSpPr/>
          <p:nvPr/>
        </p:nvSpPr>
        <p:spPr>
          <a:xfrm>
            <a:off x="1801957" y="3605605"/>
            <a:ext cx="1507812" cy="25814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9285248F-CC89-68D5-131B-5B3B8CC2DF49}"/>
              </a:ext>
            </a:extLst>
          </p:cNvPr>
          <p:cNvSpPr txBox="1"/>
          <p:nvPr/>
        </p:nvSpPr>
        <p:spPr>
          <a:xfrm>
            <a:off x="2913789" y="43958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7</a:t>
            </a:r>
          </a:p>
        </p:txBody>
      </p:sp>
      <p:sp>
        <p:nvSpPr>
          <p:cNvPr id="54" name="TextBox 53">
            <a:extLst>
              <a:ext uri="{FF2B5EF4-FFF2-40B4-BE49-F238E27FC236}">
                <a16:creationId xmlns:a16="http://schemas.microsoft.com/office/drawing/2014/main" id="{634A40F9-6ADF-01EC-E448-A22A0C4CBF7A}"/>
              </a:ext>
            </a:extLst>
          </p:cNvPr>
          <p:cNvSpPr txBox="1"/>
          <p:nvPr/>
        </p:nvSpPr>
        <p:spPr>
          <a:xfrm>
            <a:off x="2904607" y="944525"/>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8</a:t>
            </a:r>
          </a:p>
        </p:txBody>
      </p:sp>
    </p:spTree>
    <p:extLst>
      <p:ext uri="{BB962C8B-B14F-4D97-AF65-F5344CB8AC3E}">
        <p14:creationId xmlns:p14="http://schemas.microsoft.com/office/powerpoint/2010/main" val="3607948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7" name="Table 106">
            <a:extLst>
              <a:ext uri="{FF2B5EF4-FFF2-40B4-BE49-F238E27FC236}">
                <a16:creationId xmlns:a16="http://schemas.microsoft.com/office/drawing/2014/main" id="{8A99B81A-D2B6-1981-E268-BD8E23A05BDC}"/>
              </a:ext>
            </a:extLst>
          </p:cNvPr>
          <p:cNvGraphicFramePr>
            <a:graphicFrameLocks noGrp="1"/>
          </p:cNvGraphicFramePr>
          <p:nvPr/>
        </p:nvGraphicFramePr>
        <p:xfrm>
          <a:off x="5848120" y="2194193"/>
          <a:ext cx="3245697" cy="260684"/>
        </p:xfrm>
        <a:graphic>
          <a:graphicData uri="http://schemas.openxmlformats.org/drawingml/2006/table">
            <a:tbl>
              <a:tblPr firstRow="1" bandRow="1">
                <a:tableStyleId>{5940675A-B579-460E-94D1-54222C63F5DA}</a:tableStyleId>
              </a:tblPr>
              <a:tblGrid>
                <a:gridCol w="3245697">
                  <a:extLst>
                    <a:ext uri="{9D8B030D-6E8A-4147-A177-3AD203B41FA5}">
                      <a16:colId xmlns:a16="http://schemas.microsoft.com/office/drawing/2014/main" val="3107124859"/>
                    </a:ext>
                  </a:extLst>
                </a:gridCol>
              </a:tblGrid>
              <a:tr h="260684">
                <a:tc>
                  <a:txBody>
                    <a:bodyPr/>
                    <a:lstStyle/>
                    <a:p>
                      <a:pPr algn="ctr"/>
                      <a:r>
                        <a:rPr lang="en-US" sz="1100" dirty="0"/>
                        <a:t>Operation Bus</a:t>
                      </a:r>
                    </a:p>
                  </a:txBody>
                  <a:tcPr/>
                </a:tc>
                <a:extLst>
                  <a:ext uri="{0D108BD9-81ED-4DB2-BD59-A6C34878D82A}">
                    <a16:rowId xmlns:a16="http://schemas.microsoft.com/office/drawing/2014/main" val="1264365700"/>
                  </a:ext>
                </a:extLst>
              </a:tr>
            </a:tbl>
          </a:graphicData>
        </a:graphic>
      </p:graphicFrame>
      <p:graphicFrame>
        <p:nvGraphicFramePr>
          <p:cNvPr id="108" name="Table 107">
            <a:extLst>
              <a:ext uri="{FF2B5EF4-FFF2-40B4-BE49-F238E27FC236}">
                <a16:creationId xmlns:a16="http://schemas.microsoft.com/office/drawing/2014/main" id="{C7C94626-E768-68B0-C3C0-F0A5DFEAE580}"/>
              </a:ext>
            </a:extLst>
          </p:cNvPr>
          <p:cNvGraphicFramePr>
            <a:graphicFrameLocks noGrp="1"/>
          </p:cNvGraphicFramePr>
          <p:nvPr/>
        </p:nvGraphicFramePr>
        <p:xfrm>
          <a:off x="6472409" y="2533879"/>
          <a:ext cx="4087912" cy="259080"/>
        </p:xfrm>
        <a:graphic>
          <a:graphicData uri="http://schemas.openxmlformats.org/drawingml/2006/table">
            <a:tbl>
              <a:tblPr firstRow="1" bandRow="1">
                <a:tableStyleId>{5940675A-B579-460E-94D1-54222C63F5DA}</a:tableStyleId>
              </a:tblPr>
              <a:tblGrid>
                <a:gridCol w="4087912">
                  <a:extLst>
                    <a:ext uri="{9D8B030D-6E8A-4147-A177-3AD203B41FA5}">
                      <a16:colId xmlns:a16="http://schemas.microsoft.com/office/drawing/2014/main" val="1958482428"/>
                    </a:ext>
                  </a:extLst>
                </a:gridCol>
              </a:tblGrid>
              <a:tr h="200698">
                <a:tc>
                  <a:txBody>
                    <a:bodyPr/>
                    <a:lstStyle/>
                    <a:p>
                      <a:pPr algn="ctr"/>
                      <a:r>
                        <a:rPr lang="en-US" sz="1100" dirty="0"/>
                        <a:t>Operands Bus           </a:t>
                      </a:r>
                    </a:p>
                  </a:txBody>
                  <a:tcPr anchor="ctr"/>
                </a:tc>
                <a:extLst>
                  <a:ext uri="{0D108BD9-81ED-4DB2-BD59-A6C34878D82A}">
                    <a16:rowId xmlns:a16="http://schemas.microsoft.com/office/drawing/2014/main" val="3928487381"/>
                  </a:ext>
                </a:extLst>
              </a:tr>
            </a:tbl>
          </a:graphicData>
        </a:graphic>
      </p:graphicFrame>
      <p:sp>
        <p:nvSpPr>
          <p:cNvPr id="4" name="TextBox 3">
            <a:extLst>
              <a:ext uri="{FF2B5EF4-FFF2-40B4-BE49-F238E27FC236}">
                <a16:creationId xmlns:a16="http://schemas.microsoft.com/office/drawing/2014/main" id="{032A06AD-A3EC-C6FD-A3FE-AE0739EBE576}"/>
              </a:ext>
            </a:extLst>
          </p:cNvPr>
          <p:cNvSpPr txBox="1"/>
          <p:nvPr/>
        </p:nvSpPr>
        <p:spPr>
          <a:xfrm>
            <a:off x="397286" y="5584520"/>
            <a:ext cx="1139143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In cycle 11, the first FMUL operation completes and its result is broadcast through the Common Data Bus. The result reaches the Store Buffer where the first store operation was waiting for it.</a:t>
            </a:r>
            <a:endParaRPr lang="en-US" dirty="0"/>
          </a:p>
        </p:txBody>
      </p:sp>
      <p:graphicFrame>
        <p:nvGraphicFramePr>
          <p:cNvPr id="6" name="Table 5">
            <a:extLst>
              <a:ext uri="{FF2B5EF4-FFF2-40B4-BE49-F238E27FC236}">
                <a16:creationId xmlns:a16="http://schemas.microsoft.com/office/drawing/2014/main" id="{CC729F56-EFE2-8812-01B1-3B641021CA8E}"/>
              </a:ext>
            </a:extLst>
          </p:cNvPr>
          <p:cNvGraphicFramePr>
            <a:graphicFrameLocks noGrp="1"/>
          </p:cNvGraphicFramePr>
          <p:nvPr/>
        </p:nvGraphicFramePr>
        <p:xfrm>
          <a:off x="5142307" y="474496"/>
          <a:ext cx="1912193" cy="1463040"/>
        </p:xfrm>
        <a:graphic>
          <a:graphicData uri="http://schemas.openxmlformats.org/drawingml/2006/table">
            <a:tbl>
              <a:tblPr firstRow="1" bandRow="1">
                <a:tableStyleId>{5940675A-B579-460E-94D1-54222C63F5DA}</a:tableStyleId>
              </a:tblPr>
              <a:tblGrid>
                <a:gridCol w="1912193">
                  <a:extLst>
                    <a:ext uri="{9D8B030D-6E8A-4147-A177-3AD203B41FA5}">
                      <a16:colId xmlns:a16="http://schemas.microsoft.com/office/drawing/2014/main" val="4214905165"/>
                    </a:ext>
                  </a:extLst>
                </a:gridCol>
              </a:tblGrid>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3837463807"/>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3958880234"/>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1321956166"/>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1294863501"/>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2602607408"/>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3959573496"/>
                  </a:ext>
                </a:extLst>
              </a:tr>
            </a:tbl>
          </a:graphicData>
        </a:graphic>
      </p:graphicFrame>
      <p:graphicFrame>
        <p:nvGraphicFramePr>
          <p:cNvPr id="8" name="Table 7">
            <a:extLst>
              <a:ext uri="{FF2B5EF4-FFF2-40B4-BE49-F238E27FC236}">
                <a16:creationId xmlns:a16="http://schemas.microsoft.com/office/drawing/2014/main" id="{E7D52DE1-8CA2-EADD-2883-8C6406631686}"/>
              </a:ext>
            </a:extLst>
          </p:cNvPr>
          <p:cNvGraphicFramePr>
            <a:graphicFrameLocks noGrp="1"/>
          </p:cNvGraphicFramePr>
          <p:nvPr>
            <p:extLst>
              <p:ext uri="{D42A27DB-BD31-4B8C-83A1-F6EECF244321}">
                <p14:modId xmlns:p14="http://schemas.microsoft.com/office/powerpoint/2010/main" val="3751516657"/>
              </p:ext>
            </p:extLst>
          </p:nvPr>
        </p:nvGraphicFramePr>
        <p:xfrm>
          <a:off x="1808602" y="2836843"/>
          <a:ext cx="1511271" cy="1297004"/>
        </p:xfrm>
        <a:graphic>
          <a:graphicData uri="http://schemas.openxmlformats.org/drawingml/2006/table">
            <a:tbl>
              <a:tblPr firstRow="1" bandRow="1">
                <a:tableStyleId>{5940675A-B579-460E-94D1-54222C63F5DA}</a:tableStyleId>
              </a:tblPr>
              <a:tblGrid>
                <a:gridCol w="822157">
                  <a:extLst>
                    <a:ext uri="{9D8B030D-6E8A-4147-A177-3AD203B41FA5}">
                      <a16:colId xmlns:a16="http://schemas.microsoft.com/office/drawing/2014/main" val="1745361543"/>
                    </a:ext>
                  </a:extLst>
                </a:gridCol>
                <a:gridCol w="689114">
                  <a:extLst>
                    <a:ext uri="{9D8B030D-6E8A-4147-A177-3AD203B41FA5}">
                      <a16:colId xmlns:a16="http://schemas.microsoft.com/office/drawing/2014/main" val="111818996"/>
                    </a:ext>
                  </a:extLst>
                </a:gridCol>
              </a:tblGrid>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698010634"/>
                  </a:ext>
                </a:extLst>
              </a:tr>
              <a:tr h="260684">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37794825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549119839"/>
                  </a:ext>
                </a:extLst>
              </a:tr>
              <a:tr h="151771">
                <a:tc>
                  <a:txBody>
                    <a:bodyPr/>
                    <a:lstStyle/>
                    <a:p>
                      <a:pPr algn="ctr"/>
                      <a:r>
                        <a:rPr lang="en-US" sz="1100" b="0" dirty="0"/>
                        <a:t>FMUL2 F2</a:t>
                      </a:r>
                      <a:endParaRPr lang="en-US" sz="1100" b="0" dirty="0" err="1"/>
                    </a:p>
                  </a:txBody>
                  <a:tcPr/>
                </a:tc>
                <a:tc>
                  <a:txBody>
                    <a:bodyPr/>
                    <a:lstStyle/>
                    <a:p>
                      <a:pPr algn="ctr"/>
                      <a:r>
                        <a:rPr lang="en-US" sz="1100" b="0" dirty="0"/>
                        <a:t>4</a:t>
                      </a:r>
                    </a:p>
                  </a:txBody>
                  <a:tcPr/>
                </a:tc>
                <a:extLst>
                  <a:ext uri="{0D108BD9-81ED-4DB2-BD59-A6C34878D82A}">
                    <a16:rowId xmlns:a16="http://schemas.microsoft.com/office/drawing/2014/main" val="1989902640"/>
                  </a:ext>
                </a:extLst>
              </a:tr>
              <a:tr h="151771">
                <a:tc>
                  <a:txBody>
                    <a:bodyPr/>
                    <a:lstStyle/>
                    <a:p>
                      <a:pPr lvl="0">
                        <a:buNone/>
                      </a:pPr>
                      <a:r>
                        <a:rPr lang="en-US" sz="1100" b="0" i="0" u="none" strike="noStrike" noProof="0" dirty="0">
                          <a:solidFill>
                            <a:srgbClr val="000000"/>
                          </a:solidFill>
                          <a:latin typeface="Aptos"/>
                        </a:rPr>
                        <a:t>30</a:t>
                      </a:r>
                    </a:p>
                  </a:txBody>
                  <a:tcPr/>
                </a:tc>
                <a:tc>
                  <a:txBody>
                    <a:bodyPr/>
                    <a:lstStyle/>
                    <a:p>
                      <a:pPr algn="ctr"/>
                      <a:r>
                        <a:rPr lang="en-US" sz="1100" b="0" dirty="0"/>
                        <a:t>8</a:t>
                      </a:r>
                    </a:p>
                  </a:txBody>
                  <a:tcPr/>
                </a:tc>
                <a:extLst>
                  <a:ext uri="{0D108BD9-81ED-4DB2-BD59-A6C34878D82A}">
                    <a16:rowId xmlns:a16="http://schemas.microsoft.com/office/drawing/2014/main" val="834683615"/>
                  </a:ext>
                </a:extLst>
              </a:tr>
            </a:tbl>
          </a:graphicData>
        </a:graphic>
      </p:graphicFrame>
      <p:graphicFrame>
        <p:nvGraphicFramePr>
          <p:cNvPr id="9" name="Table 8">
            <a:extLst>
              <a:ext uri="{FF2B5EF4-FFF2-40B4-BE49-F238E27FC236}">
                <a16:creationId xmlns:a16="http://schemas.microsoft.com/office/drawing/2014/main" id="{DDAA357D-ADC7-536C-F5D5-6765A9443157}"/>
              </a:ext>
            </a:extLst>
          </p:cNvPr>
          <p:cNvGraphicFramePr>
            <a:graphicFrameLocks noGrp="1"/>
          </p:cNvGraphicFramePr>
          <p:nvPr/>
        </p:nvGraphicFramePr>
        <p:xfrm>
          <a:off x="3847825" y="2833942"/>
          <a:ext cx="458371" cy="1295400"/>
        </p:xfrm>
        <a:graphic>
          <a:graphicData uri="http://schemas.openxmlformats.org/drawingml/2006/table">
            <a:tbl>
              <a:tblPr firstRow="1" bandRow="1">
                <a:tableStyleId>{5940675A-B579-460E-94D1-54222C63F5DA}</a:tableStyleId>
              </a:tblPr>
              <a:tblGrid>
                <a:gridCol w="458371">
                  <a:extLst>
                    <a:ext uri="{9D8B030D-6E8A-4147-A177-3AD203B41FA5}">
                      <a16:colId xmlns:a16="http://schemas.microsoft.com/office/drawing/2014/main" val="1142258662"/>
                    </a:ext>
                  </a:extLst>
                </a:gridCol>
              </a:tblGrid>
              <a:tr h="124309">
                <a:tc>
                  <a:txBody>
                    <a:bodyPr/>
                    <a:lstStyle/>
                    <a:p>
                      <a:endParaRPr lang="en-US" sz="1100" b="0" dirty="0"/>
                    </a:p>
                  </a:txBody>
                  <a:tcPr/>
                </a:tc>
                <a:extLst>
                  <a:ext uri="{0D108BD9-81ED-4DB2-BD59-A6C34878D82A}">
                    <a16:rowId xmlns:a16="http://schemas.microsoft.com/office/drawing/2014/main" val="3875140244"/>
                  </a:ext>
                </a:extLst>
              </a:tr>
              <a:tr h="124309">
                <a:tc>
                  <a:txBody>
                    <a:bodyPr/>
                    <a:lstStyle/>
                    <a:p>
                      <a:endParaRPr lang="en-US" sz="1100" b="0" dirty="0"/>
                    </a:p>
                  </a:txBody>
                  <a:tcPr/>
                </a:tc>
                <a:extLst>
                  <a:ext uri="{0D108BD9-81ED-4DB2-BD59-A6C34878D82A}">
                    <a16:rowId xmlns:a16="http://schemas.microsoft.com/office/drawing/2014/main" val="2345669140"/>
                  </a:ext>
                </a:extLst>
              </a:tr>
              <a:tr h="124309">
                <a:tc>
                  <a:txBody>
                    <a:bodyPr/>
                    <a:lstStyle/>
                    <a:p>
                      <a:endParaRPr lang="en-US" sz="1100" b="0" dirty="0"/>
                    </a:p>
                  </a:txBody>
                  <a:tcPr/>
                </a:tc>
                <a:extLst>
                  <a:ext uri="{0D108BD9-81ED-4DB2-BD59-A6C34878D82A}">
                    <a16:rowId xmlns:a16="http://schemas.microsoft.com/office/drawing/2014/main" val="2516193733"/>
                  </a:ext>
                </a:extLst>
              </a:tr>
              <a:tr h="124309">
                <a:tc>
                  <a:txBody>
                    <a:bodyPr/>
                    <a:lstStyle/>
                    <a:p>
                      <a:pPr algn="ctr"/>
                      <a:endParaRPr lang="en-US" sz="1100" b="0" dirty="0"/>
                    </a:p>
                  </a:txBody>
                  <a:tcPr/>
                </a:tc>
                <a:extLst>
                  <a:ext uri="{0D108BD9-81ED-4DB2-BD59-A6C34878D82A}">
                    <a16:rowId xmlns:a16="http://schemas.microsoft.com/office/drawing/2014/main" val="1743698386"/>
                  </a:ext>
                </a:extLst>
              </a:tr>
              <a:tr h="124309">
                <a:tc>
                  <a:txBody>
                    <a:bodyPr/>
                    <a:lstStyle/>
                    <a:p>
                      <a:pPr algn="ctr"/>
                      <a:endParaRPr lang="en-US" sz="1100" b="0" dirty="0"/>
                    </a:p>
                  </a:txBody>
                  <a:tcPr/>
                </a:tc>
                <a:extLst>
                  <a:ext uri="{0D108BD9-81ED-4DB2-BD59-A6C34878D82A}">
                    <a16:rowId xmlns:a16="http://schemas.microsoft.com/office/drawing/2014/main" val="833418790"/>
                  </a:ext>
                </a:extLst>
              </a:tr>
            </a:tbl>
          </a:graphicData>
        </a:graphic>
      </p:graphicFrame>
      <p:graphicFrame>
        <p:nvGraphicFramePr>
          <p:cNvPr id="10" name="Table 9">
            <a:extLst>
              <a:ext uri="{FF2B5EF4-FFF2-40B4-BE49-F238E27FC236}">
                <a16:creationId xmlns:a16="http://schemas.microsoft.com/office/drawing/2014/main" id="{F351D56D-D400-11A9-3A79-A76F275FC9E8}"/>
              </a:ext>
            </a:extLst>
          </p:cNvPr>
          <p:cNvGraphicFramePr>
            <a:graphicFrameLocks noGrp="1"/>
          </p:cNvGraphicFramePr>
          <p:nvPr/>
        </p:nvGraphicFramePr>
        <p:xfrm>
          <a:off x="5481993" y="3348063"/>
          <a:ext cx="2162727" cy="777240"/>
        </p:xfrm>
        <a:graphic>
          <a:graphicData uri="http://schemas.openxmlformats.org/drawingml/2006/table">
            <a:tbl>
              <a:tblPr firstRow="1" bandRow="1">
                <a:tableStyleId>{5940675A-B579-460E-94D1-54222C63F5DA}</a:tableStyleId>
              </a:tblPr>
              <a:tblGrid>
                <a:gridCol w="720909">
                  <a:extLst>
                    <a:ext uri="{9D8B030D-6E8A-4147-A177-3AD203B41FA5}">
                      <a16:colId xmlns:a16="http://schemas.microsoft.com/office/drawing/2014/main" val="448276559"/>
                    </a:ext>
                  </a:extLst>
                </a:gridCol>
                <a:gridCol w="720909">
                  <a:extLst>
                    <a:ext uri="{9D8B030D-6E8A-4147-A177-3AD203B41FA5}">
                      <a16:colId xmlns:a16="http://schemas.microsoft.com/office/drawing/2014/main" val="1507268759"/>
                    </a:ext>
                  </a:extLst>
                </a:gridCol>
                <a:gridCol w="720909">
                  <a:extLst>
                    <a:ext uri="{9D8B030D-6E8A-4147-A177-3AD203B41FA5}">
                      <a16:colId xmlns:a16="http://schemas.microsoft.com/office/drawing/2014/main" val="3602963303"/>
                    </a:ext>
                  </a:extLst>
                </a:gridCol>
              </a:tblGrid>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373234770"/>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2582958588"/>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276576882"/>
                  </a:ext>
                </a:extLst>
              </a:tr>
            </a:tbl>
          </a:graphicData>
        </a:graphic>
      </p:graphicFrame>
      <p:graphicFrame>
        <p:nvGraphicFramePr>
          <p:cNvPr id="11" name="Table 10">
            <a:extLst>
              <a:ext uri="{FF2B5EF4-FFF2-40B4-BE49-F238E27FC236}">
                <a16:creationId xmlns:a16="http://schemas.microsoft.com/office/drawing/2014/main" id="{9242D8D2-0F55-F557-2CC0-37811A2CF5CB}"/>
              </a:ext>
            </a:extLst>
          </p:cNvPr>
          <p:cNvGraphicFramePr>
            <a:graphicFrameLocks noGrp="1"/>
          </p:cNvGraphicFramePr>
          <p:nvPr/>
        </p:nvGraphicFramePr>
        <p:xfrm>
          <a:off x="8657422" y="3617204"/>
          <a:ext cx="2349918" cy="518160"/>
        </p:xfrm>
        <a:graphic>
          <a:graphicData uri="http://schemas.openxmlformats.org/drawingml/2006/table">
            <a:tbl>
              <a:tblPr firstRow="1" bandRow="1">
                <a:tableStyleId>{5940675A-B579-460E-94D1-54222C63F5DA}</a:tableStyleId>
              </a:tblPr>
              <a:tblGrid>
                <a:gridCol w="783306">
                  <a:extLst>
                    <a:ext uri="{9D8B030D-6E8A-4147-A177-3AD203B41FA5}">
                      <a16:colId xmlns:a16="http://schemas.microsoft.com/office/drawing/2014/main" val="3712067003"/>
                    </a:ext>
                  </a:extLst>
                </a:gridCol>
                <a:gridCol w="783306">
                  <a:extLst>
                    <a:ext uri="{9D8B030D-6E8A-4147-A177-3AD203B41FA5}">
                      <a16:colId xmlns:a16="http://schemas.microsoft.com/office/drawing/2014/main" val="2507670143"/>
                    </a:ext>
                  </a:extLst>
                </a:gridCol>
                <a:gridCol w="783306">
                  <a:extLst>
                    <a:ext uri="{9D8B030D-6E8A-4147-A177-3AD203B41FA5}">
                      <a16:colId xmlns:a16="http://schemas.microsoft.com/office/drawing/2014/main" val="2584014067"/>
                    </a:ext>
                  </a:extLst>
                </a:gridCol>
              </a:tblGrid>
              <a:tr h="0">
                <a:tc>
                  <a:txBody>
                    <a:bodyPr/>
                    <a:lstStyle/>
                    <a:p>
                      <a:pPr algn="ctr"/>
                      <a:endParaRPr lang="en-US" sz="1100" dirty="0"/>
                    </a:p>
                  </a:txBody>
                  <a:tcPr/>
                </a:tc>
                <a:tc>
                  <a:txBody>
                    <a:bodyPr/>
                    <a:lstStyle/>
                    <a:p>
                      <a:pPr algn="ctr"/>
                      <a:endParaRPr lang="en-US" sz="1100" dirty="0"/>
                    </a:p>
                  </a:txBody>
                  <a:tcPr/>
                </a:tc>
                <a:tc>
                  <a:txBody>
                    <a:bodyPr/>
                    <a:lstStyle/>
                    <a:p>
                      <a:pPr algn="ctr"/>
                      <a:endParaRPr lang="en-US" sz="1100" dirty="0"/>
                    </a:p>
                  </a:txBody>
                  <a:tcPr/>
                </a:tc>
                <a:extLst>
                  <a:ext uri="{0D108BD9-81ED-4DB2-BD59-A6C34878D82A}">
                    <a16:rowId xmlns:a16="http://schemas.microsoft.com/office/drawing/2014/main" val="3142664889"/>
                  </a:ext>
                </a:extLst>
              </a:tr>
              <a:tr h="0">
                <a:tc>
                  <a:txBody>
                    <a:bodyPr/>
                    <a:lstStyle/>
                    <a:p>
                      <a:pPr algn="ctr"/>
                      <a:endParaRPr lang="en-US" sz="1100" dirty="0"/>
                    </a:p>
                  </a:txBody>
                  <a:tcPr/>
                </a:tc>
                <a:tc>
                  <a:txBody>
                    <a:bodyPr/>
                    <a:lstStyle/>
                    <a:p>
                      <a:pPr algn="ctr"/>
                      <a:endParaRPr lang="en-US" sz="1100" dirty="0"/>
                    </a:p>
                  </a:txBody>
                  <a:tcPr/>
                </a:tc>
                <a:tc>
                  <a:txBody>
                    <a:bodyPr/>
                    <a:lstStyle/>
                    <a:p>
                      <a:pPr algn="ctr"/>
                      <a:endParaRPr lang="en-US" sz="1100" dirty="0"/>
                    </a:p>
                  </a:txBody>
                  <a:tcPr/>
                </a:tc>
                <a:extLst>
                  <a:ext uri="{0D108BD9-81ED-4DB2-BD59-A6C34878D82A}">
                    <a16:rowId xmlns:a16="http://schemas.microsoft.com/office/drawing/2014/main" val="1917240934"/>
                  </a:ext>
                </a:extLst>
              </a:tr>
            </a:tbl>
          </a:graphicData>
        </a:graphic>
      </p:graphicFrame>
      <p:sp>
        <p:nvSpPr>
          <p:cNvPr id="12" name="TextBox 11">
            <a:extLst>
              <a:ext uri="{FF2B5EF4-FFF2-40B4-BE49-F238E27FC236}">
                <a16:creationId xmlns:a16="http://schemas.microsoft.com/office/drawing/2014/main" id="{D911706E-6D2C-EF51-33DF-4FB2A1FBC170}"/>
              </a:ext>
            </a:extLst>
          </p:cNvPr>
          <p:cNvSpPr txBox="1"/>
          <p:nvPr/>
        </p:nvSpPr>
        <p:spPr>
          <a:xfrm>
            <a:off x="3592198" y="561352"/>
            <a:ext cx="1246742"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Instruction Unit</a:t>
            </a:r>
          </a:p>
        </p:txBody>
      </p:sp>
      <p:sp>
        <p:nvSpPr>
          <p:cNvPr id="15" name="TextBox 14">
            <a:extLst>
              <a:ext uri="{FF2B5EF4-FFF2-40B4-BE49-F238E27FC236}">
                <a16:creationId xmlns:a16="http://schemas.microsoft.com/office/drawing/2014/main" id="{D174296F-730A-B583-F968-AE33A9FB8F57}"/>
              </a:ext>
            </a:extLst>
          </p:cNvPr>
          <p:cNvSpPr txBox="1"/>
          <p:nvPr/>
        </p:nvSpPr>
        <p:spPr>
          <a:xfrm>
            <a:off x="2793474"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Memory Unit</a:t>
            </a:r>
          </a:p>
        </p:txBody>
      </p:sp>
      <p:sp>
        <p:nvSpPr>
          <p:cNvPr id="16" name="Arrow: Right 15">
            <a:extLst>
              <a:ext uri="{FF2B5EF4-FFF2-40B4-BE49-F238E27FC236}">
                <a16:creationId xmlns:a16="http://schemas.microsoft.com/office/drawing/2014/main" id="{BF7377CE-705F-13B3-B849-BBE58D6D6C52}"/>
              </a:ext>
            </a:extLst>
          </p:cNvPr>
          <p:cNvSpPr/>
          <p:nvPr/>
        </p:nvSpPr>
        <p:spPr>
          <a:xfrm>
            <a:off x="4902263" y="594451"/>
            <a:ext cx="181923" cy="203788"/>
          </a:xfrm>
          <a:prstGeom prst="righ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4AAB5EF6-0805-82F0-922F-DA920C510456}"/>
              </a:ext>
            </a:extLst>
          </p:cNvPr>
          <p:cNvSpPr/>
          <p:nvPr/>
        </p:nvSpPr>
        <p:spPr>
          <a:xfrm>
            <a:off x="2474567" y="2541851"/>
            <a:ext cx="326519" cy="274697"/>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682D80A-99E6-AB37-3B98-573B076AD2C6}"/>
              </a:ext>
            </a:extLst>
          </p:cNvPr>
          <p:cNvSpPr txBox="1"/>
          <p:nvPr/>
        </p:nvSpPr>
        <p:spPr>
          <a:xfrm>
            <a:off x="2187546" y="2223061"/>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Address Unit</a:t>
            </a:r>
          </a:p>
        </p:txBody>
      </p:sp>
      <p:sp>
        <p:nvSpPr>
          <p:cNvPr id="21" name="Arrow: Down 20">
            <a:extLst>
              <a:ext uri="{FF2B5EF4-FFF2-40B4-BE49-F238E27FC236}">
                <a16:creationId xmlns:a16="http://schemas.microsoft.com/office/drawing/2014/main" id="{5ADE566B-08DC-5903-5A74-8CE1A9BB24C0}"/>
              </a:ext>
            </a:extLst>
          </p:cNvPr>
          <p:cNvSpPr/>
          <p:nvPr/>
        </p:nvSpPr>
        <p:spPr>
          <a:xfrm>
            <a:off x="3047999" y="417094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Bent 21">
            <a:extLst>
              <a:ext uri="{FF2B5EF4-FFF2-40B4-BE49-F238E27FC236}">
                <a16:creationId xmlns:a16="http://schemas.microsoft.com/office/drawing/2014/main" id="{46067320-68DF-215A-389F-CE98072BB49A}"/>
              </a:ext>
            </a:extLst>
          </p:cNvPr>
          <p:cNvSpPr/>
          <p:nvPr/>
        </p:nvSpPr>
        <p:spPr>
          <a:xfrm rot="10800000">
            <a:off x="3937200" y="4177711"/>
            <a:ext cx="274090" cy="435238"/>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Arrow: Bent 22">
            <a:extLst>
              <a:ext uri="{FF2B5EF4-FFF2-40B4-BE49-F238E27FC236}">
                <a16:creationId xmlns:a16="http://schemas.microsoft.com/office/drawing/2014/main" id="{4953DFF4-99A7-BAB6-2A2A-278FE5AE934B}"/>
              </a:ext>
            </a:extLst>
          </p:cNvPr>
          <p:cNvSpPr/>
          <p:nvPr/>
        </p:nvSpPr>
        <p:spPr>
          <a:xfrm rot="5400000">
            <a:off x="3515488" y="2114104"/>
            <a:ext cx="465924" cy="882796"/>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Bent 24">
            <a:extLst>
              <a:ext uri="{FF2B5EF4-FFF2-40B4-BE49-F238E27FC236}">
                <a16:creationId xmlns:a16="http://schemas.microsoft.com/office/drawing/2014/main" id="{DDE7C6B2-EFE8-3E0E-6215-22D2177578CE}"/>
              </a:ext>
            </a:extLst>
          </p:cNvPr>
          <p:cNvSpPr/>
          <p:nvPr/>
        </p:nvSpPr>
        <p:spPr>
          <a:xfrm rot="5400000" flipV="1">
            <a:off x="3712033" y="823608"/>
            <a:ext cx="303810" cy="2465383"/>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F2DED50B-1403-4959-37C8-DE7B1155DD58}"/>
              </a:ext>
            </a:extLst>
          </p:cNvPr>
          <p:cNvSpPr txBox="1"/>
          <p:nvPr/>
        </p:nvSpPr>
        <p:spPr>
          <a:xfrm>
            <a:off x="1213184" y="2836359"/>
            <a:ext cx="59491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Store </a:t>
            </a:r>
            <a:endParaRPr lang="en-US"/>
          </a:p>
          <a:p>
            <a:r>
              <a:rPr lang="en-US" sz="1100" dirty="0"/>
              <a:t>Buffer</a:t>
            </a:r>
            <a:endParaRPr lang="en-US" dirty="0"/>
          </a:p>
        </p:txBody>
      </p:sp>
      <p:sp>
        <p:nvSpPr>
          <p:cNvPr id="27" name="TextBox 26">
            <a:extLst>
              <a:ext uri="{FF2B5EF4-FFF2-40B4-BE49-F238E27FC236}">
                <a16:creationId xmlns:a16="http://schemas.microsoft.com/office/drawing/2014/main" id="{4F799F20-08B8-CA70-5D7B-5848E7BDBD02}"/>
              </a:ext>
            </a:extLst>
          </p:cNvPr>
          <p:cNvSpPr txBox="1"/>
          <p:nvPr/>
        </p:nvSpPr>
        <p:spPr>
          <a:xfrm>
            <a:off x="4309745" y="2813528"/>
            <a:ext cx="59722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Load</a:t>
            </a:r>
          </a:p>
          <a:p>
            <a:r>
              <a:rPr lang="en-US" sz="1100" dirty="0"/>
              <a:t>Buffer</a:t>
            </a:r>
          </a:p>
        </p:txBody>
      </p:sp>
      <p:sp>
        <p:nvSpPr>
          <p:cNvPr id="28" name="TextBox 27">
            <a:extLst>
              <a:ext uri="{FF2B5EF4-FFF2-40B4-BE49-F238E27FC236}">
                <a16:creationId xmlns:a16="http://schemas.microsoft.com/office/drawing/2014/main" id="{70AA568D-B72D-2C09-E02F-2B7694F66B37}"/>
              </a:ext>
            </a:extLst>
          </p:cNvPr>
          <p:cNvSpPr txBox="1"/>
          <p:nvPr/>
        </p:nvSpPr>
        <p:spPr>
          <a:xfrm>
            <a:off x="7708787" y="3655497"/>
            <a:ext cx="90705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Reservation</a:t>
            </a:r>
          </a:p>
          <a:p>
            <a:r>
              <a:rPr lang="en-US" sz="1100" dirty="0"/>
              <a:t>Stations</a:t>
            </a:r>
          </a:p>
        </p:txBody>
      </p:sp>
      <p:graphicFrame>
        <p:nvGraphicFramePr>
          <p:cNvPr id="30" name="Table 29">
            <a:extLst>
              <a:ext uri="{FF2B5EF4-FFF2-40B4-BE49-F238E27FC236}">
                <a16:creationId xmlns:a16="http://schemas.microsoft.com/office/drawing/2014/main" id="{AD4BC524-EB16-74CF-93BC-4F758136A8F1}"/>
              </a:ext>
            </a:extLst>
          </p:cNvPr>
          <p:cNvGraphicFramePr>
            <a:graphicFrameLocks noGrp="1"/>
          </p:cNvGraphicFramePr>
          <p:nvPr>
            <p:extLst>
              <p:ext uri="{D42A27DB-BD31-4B8C-83A1-F6EECF244321}">
                <p14:modId xmlns:p14="http://schemas.microsoft.com/office/powerpoint/2010/main" val="1872158556"/>
              </p:ext>
            </p:extLst>
          </p:nvPr>
        </p:nvGraphicFramePr>
        <p:xfrm>
          <a:off x="9107277" y="495759"/>
          <a:ext cx="1471166" cy="1554480"/>
        </p:xfrm>
        <a:graphic>
          <a:graphicData uri="http://schemas.openxmlformats.org/drawingml/2006/table">
            <a:tbl>
              <a:tblPr firstRow="1" bandRow="1">
                <a:tableStyleId>{5940675A-B579-460E-94D1-54222C63F5DA}</a:tableStyleId>
              </a:tblPr>
              <a:tblGrid>
                <a:gridCol w="366368">
                  <a:extLst>
                    <a:ext uri="{9D8B030D-6E8A-4147-A177-3AD203B41FA5}">
                      <a16:colId xmlns:a16="http://schemas.microsoft.com/office/drawing/2014/main" val="2580727533"/>
                    </a:ext>
                  </a:extLst>
                </a:gridCol>
                <a:gridCol w="1104798">
                  <a:extLst>
                    <a:ext uri="{9D8B030D-6E8A-4147-A177-3AD203B41FA5}">
                      <a16:colId xmlns:a16="http://schemas.microsoft.com/office/drawing/2014/main" val="1318855252"/>
                    </a:ext>
                  </a:extLst>
                </a:gridCol>
              </a:tblGrid>
              <a:tr h="125218">
                <a:tc>
                  <a:txBody>
                    <a:bodyPr/>
                    <a:lstStyle/>
                    <a:p>
                      <a:r>
                        <a:rPr lang="en-US" sz="1100" dirty="0"/>
                        <a:t>F0</a:t>
                      </a:r>
                    </a:p>
                  </a:txBody>
                  <a:tcPr/>
                </a:tc>
                <a:tc>
                  <a:txBody>
                    <a:bodyPr/>
                    <a:lstStyle/>
                    <a:p>
                      <a:pPr algn="ctr"/>
                      <a:r>
                        <a:rPr lang="en-US" sz="1100" dirty="0"/>
                        <a:t>10.0</a:t>
                      </a:r>
                    </a:p>
                  </a:txBody>
                  <a:tcPr/>
                </a:tc>
                <a:extLst>
                  <a:ext uri="{0D108BD9-81ED-4DB2-BD59-A6C34878D82A}">
                    <a16:rowId xmlns:a16="http://schemas.microsoft.com/office/drawing/2014/main" val="2320382027"/>
                  </a:ext>
                </a:extLst>
              </a:tr>
              <a:tr h="125218">
                <a:tc>
                  <a:txBody>
                    <a:bodyPr/>
                    <a:lstStyle/>
                    <a:p>
                      <a:r>
                        <a:rPr lang="en-US" sz="1100" dirty="0"/>
                        <a:t>F1</a:t>
                      </a:r>
                    </a:p>
                  </a:txBody>
                  <a:tcPr/>
                </a:tc>
                <a:tc>
                  <a:txBody>
                    <a:bodyPr/>
                    <a:lstStyle/>
                    <a:p>
                      <a:pPr algn="ctr"/>
                      <a:r>
                        <a:rPr lang="en-US" sz="1100" dirty="0"/>
                        <a:t>2</a:t>
                      </a:r>
                    </a:p>
                  </a:txBody>
                  <a:tcPr/>
                </a:tc>
                <a:extLst>
                  <a:ext uri="{0D108BD9-81ED-4DB2-BD59-A6C34878D82A}">
                    <a16:rowId xmlns:a16="http://schemas.microsoft.com/office/drawing/2014/main" val="1922051831"/>
                  </a:ext>
                </a:extLst>
              </a:tr>
              <a:tr h="125218">
                <a:tc>
                  <a:txBody>
                    <a:bodyPr/>
                    <a:lstStyle/>
                    <a:p>
                      <a:r>
                        <a:rPr lang="en-US" sz="1100" dirty="0"/>
                        <a:t>F2</a:t>
                      </a:r>
                    </a:p>
                  </a:txBody>
                  <a:tcPr/>
                </a:tc>
                <a:tc>
                  <a:txBody>
                    <a:bodyPr/>
                    <a:lstStyle/>
                    <a:p>
                      <a:endParaRPr lang="en-US" sz="1100" dirty="0"/>
                    </a:p>
                  </a:txBody>
                  <a:tcPr/>
                </a:tc>
                <a:extLst>
                  <a:ext uri="{0D108BD9-81ED-4DB2-BD59-A6C34878D82A}">
                    <a16:rowId xmlns:a16="http://schemas.microsoft.com/office/drawing/2014/main" val="1723558542"/>
                  </a:ext>
                </a:extLst>
              </a:tr>
              <a:tr h="125218">
                <a:tc>
                  <a:txBody>
                    <a:bodyPr/>
                    <a:lstStyle/>
                    <a:p>
                      <a:r>
                        <a:rPr lang="en-US" sz="1100" dirty="0"/>
                        <a:t>F3</a:t>
                      </a:r>
                    </a:p>
                  </a:txBody>
                  <a:tcPr/>
                </a:tc>
                <a:tc>
                  <a:txBody>
                    <a:bodyPr/>
                    <a:lstStyle/>
                    <a:p>
                      <a:endParaRPr lang="en-US" sz="1100" dirty="0"/>
                    </a:p>
                  </a:txBody>
                  <a:tcPr/>
                </a:tc>
                <a:extLst>
                  <a:ext uri="{0D108BD9-81ED-4DB2-BD59-A6C34878D82A}">
                    <a16:rowId xmlns:a16="http://schemas.microsoft.com/office/drawing/2014/main" val="26334914"/>
                  </a:ext>
                </a:extLst>
              </a:tr>
              <a:tr h="125218">
                <a:tc>
                  <a:txBody>
                    <a:bodyPr/>
                    <a:lstStyle/>
                    <a:p>
                      <a:r>
                        <a:rPr lang="en-US" sz="1100" dirty="0"/>
                        <a:t>F4</a:t>
                      </a:r>
                    </a:p>
                  </a:txBody>
                  <a:tcPr/>
                </a:tc>
                <a:tc>
                  <a:txBody>
                    <a:bodyPr/>
                    <a:lstStyle/>
                    <a:p>
                      <a:pPr algn="ctr"/>
                      <a:endParaRPr lang="en-US" sz="1100" dirty="0"/>
                    </a:p>
                  </a:txBody>
                  <a:tcPr/>
                </a:tc>
                <a:extLst>
                  <a:ext uri="{0D108BD9-81ED-4DB2-BD59-A6C34878D82A}">
                    <a16:rowId xmlns:a16="http://schemas.microsoft.com/office/drawing/2014/main" val="444122730"/>
                  </a:ext>
                </a:extLst>
              </a:tr>
              <a:tr h="125218">
                <a:tc>
                  <a:txBody>
                    <a:bodyPr/>
                    <a:lstStyle/>
                    <a:p>
                      <a:r>
                        <a:rPr lang="en-US" sz="1100" dirty="0"/>
                        <a:t>F5</a:t>
                      </a:r>
                    </a:p>
                  </a:txBody>
                  <a:tcPr/>
                </a:tc>
                <a:tc>
                  <a:txBody>
                    <a:bodyPr/>
                    <a:lstStyle/>
                    <a:p>
                      <a:endParaRPr lang="en-US" sz="1100" dirty="0"/>
                    </a:p>
                  </a:txBody>
                  <a:tcPr/>
                </a:tc>
                <a:extLst>
                  <a:ext uri="{0D108BD9-81ED-4DB2-BD59-A6C34878D82A}">
                    <a16:rowId xmlns:a16="http://schemas.microsoft.com/office/drawing/2014/main" val="1366200069"/>
                  </a:ext>
                </a:extLst>
              </a:tr>
            </a:tbl>
          </a:graphicData>
        </a:graphic>
      </p:graphicFrame>
      <p:sp>
        <p:nvSpPr>
          <p:cNvPr id="31" name="TextBox 30">
            <a:extLst>
              <a:ext uri="{FF2B5EF4-FFF2-40B4-BE49-F238E27FC236}">
                <a16:creationId xmlns:a16="http://schemas.microsoft.com/office/drawing/2014/main" id="{DA997DD3-78E3-9781-4A14-B03C455F02EA}"/>
              </a:ext>
            </a:extLst>
          </p:cNvPr>
          <p:cNvSpPr txBox="1"/>
          <p:nvPr/>
        </p:nvSpPr>
        <p:spPr>
          <a:xfrm>
            <a:off x="5384011" y="238457"/>
            <a:ext cx="142117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Instruction Queue</a:t>
            </a:r>
          </a:p>
        </p:txBody>
      </p:sp>
      <p:sp>
        <p:nvSpPr>
          <p:cNvPr id="32" name="TextBox 31">
            <a:extLst>
              <a:ext uri="{FF2B5EF4-FFF2-40B4-BE49-F238E27FC236}">
                <a16:creationId xmlns:a16="http://schemas.microsoft.com/office/drawing/2014/main" id="{06297904-AFAB-C6E9-9D00-F550A9A7B1E4}"/>
              </a:ext>
            </a:extLst>
          </p:cNvPr>
          <p:cNvSpPr txBox="1"/>
          <p:nvPr/>
        </p:nvSpPr>
        <p:spPr>
          <a:xfrm>
            <a:off x="9286905" y="234349"/>
            <a:ext cx="93459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FP Registers</a:t>
            </a:r>
          </a:p>
        </p:txBody>
      </p:sp>
      <p:sp>
        <p:nvSpPr>
          <p:cNvPr id="33" name="TextBox 32">
            <a:extLst>
              <a:ext uri="{FF2B5EF4-FFF2-40B4-BE49-F238E27FC236}">
                <a16:creationId xmlns:a16="http://schemas.microsoft.com/office/drawing/2014/main" id="{91B08DC7-90A7-1F3A-5C14-D33B411757AF}"/>
              </a:ext>
            </a:extLst>
          </p:cNvPr>
          <p:cNvSpPr txBox="1"/>
          <p:nvPr/>
        </p:nvSpPr>
        <p:spPr>
          <a:xfrm>
            <a:off x="5997546"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FP Adders</a:t>
            </a:r>
            <a:endParaRPr lang="en-US" dirty="0"/>
          </a:p>
        </p:txBody>
      </p:sp>
      <p:sp>
        <p:nvSpPr>
          <p:cNvPr id="34" name="TextBox 33">
            <a:extLst>
              <a:ext uri="{FF2B5EF4-FFF2-40B4-BE49-F238E27FC236}">
                <a16:creationId xmlns:a16="http://schemas.microsoft.com/office/drawing/2014/main" id="{7C5E562E-F288-F372-88FF-23AE667DBCEE}"/>
              </a:ext>
            </a:extLst>
          </p:cNvPr>
          <p:cNvSpPr txBox="1"/>
          <p:nvPr/>
        </p:nvSpPr>
        <p:spPr>
          <a:xfrm>
            <a:off x="9128171" y="4435617"/>
            <a:ext cx="1136574"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FP Multipliers</a:t>
            </a:r>
            <a:endParaRPr lang="en-US" dirty="0"/>
          </a:p>
        </p:txBody>
      </p:sp>
      <p:sp>
        <p:nvSpPr>
          <p:cNvPr id="35" name="Arrow: Down 34">
            <a:extLst>
              <a:ext uri="{FF2B5EF4-FFF2-40B4-BE49-F238E27FC236}">
                <a16:creationId xmlns:a16="http://schemas.microsoft.com/office/drawing/2014/main" id="{4BEC3063-F682-7071-2A50-D3F1B796EEAA}"/>
              </a:ext>
            </a:extLst>
          </p:cNvPr>
          <p:cNvSpPr/>
          <p:nvPr/>
        </p:nvSpPr>
        <p:spPr>
          <a:xfrm>
            <a:off x="6371420" y="418012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5D3FA917-6A49-E423-2579-C53D03AE4221}"/>
              </a:ext>
            </a:extLst>
          </p:cNvPr>
          <p:cNvSpPr/>
          <p:nvPr/>
        </p:nvSpPr>
        <p:spPr>
          <a:xfrm>
            <a:off x="9603035" y="4180128"/>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Arrow: Down 97">
            <a:extLst>
              <a:ext uri="{FF2B5EF4-FFF2-40B4-BE49-F238E27FC236}">
                <a16:creationId xmlns:a16="http://schemas.microsoft.com/office/drawing/2014/main" id="{DEDC3FEC-F82E-AB52-A675-1A2873EBA87A}"/>
              </a:ext>
            </a:extLst>
          </p:cNvPr>
          <p:cNvSpPr/>
          <p:nvPr/>
        </p:nvSpPr>
        <p:spPr>
          <a:xfrm>
            <a:off x="6000688" y="1974460"/>
            <a:ext cx="374960" cy="180471"/>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Arrow: Down 98">
            <a:extLst>
              <a:ext uri="{FF2B5EF4-FFF2-40B4-BE49-F238E27FC236}">
                <a16:creationId xmlns:a16="http://schemas.microsoft.com/office/drawing/2014/main" id="{4EE38DDE-B535-8A2B-0116-51087322B965}"/>
              </a:ext>
            </a:extLst>
          </p:cNvPr>
          <p:cNvSpPr/>
          <p:nvPr/>
        </p:nvSpPr>
        <p:spPr>
          <a:xfrm>
            <a:off x="5781076" y="2483264"/>
            <a:ext cx="210552" cy="77697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Arrow: Down 99">
            <a:extLst>
              <a:ext uri="{FF2B5EF4-FFF2-40B4-BE49-F238E27FC236}">
                <a16:creationId xmlns:a16="http://schemas.microsoft.com/office/drawing/2014/main" id="{3EDAF54B-21BA-CF66-FA5A-3141D9226151}"/>
              </a:ext>
            </a:extLst>
          </p:cNvPr>
          <p:cNvSpPr/>
          <p:nvPr/>
        </p:nvSpPr>
        <p:spPr>
          <a:xfrm>
            <a:off x="8888268" y="2488338"/>
            <a:ext cx="210551" cy="104599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Arrow: Down 100">
            <a:extLst>
              <a:ext uri="{FF2B5EF4-FFF2-40B4-BE49-F238E27FC236}">
                <a16:creationId xmlns:a16="http://schemas.microsoft.com/office/drawing/2014/main" id="{7F794BFA-DAE5-DE31-60FF-0AD9593725A3}"/>
              </a:ext>
            </a:extLst>
          </p:cNvPr>
          <p:cNvSpPr/>
          <p:nvPr/>
        </p:nvSpPr>
        <p:spPr>
          <a:xfrm>
            <a:off x="9796556" y="2117243"/>
            <a:ext cx="287379" cy="379551"/>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Arrow: Down 101">
            <a:extLst>
              <a:ext uri="{FF2B5EF4-FFF2-40B4-BE49-F238E27FC236}">
                <a16:creationId xmlns:a16="http://schemas.microsoft.com/office/drawing/2014/main" id="{9EC0B9A6-0BC0-7ADC-58D7-7831F52B6FAA}"/>
              </a:ext>
            </a:extLst>
          </p:cNvPr>
          <p:cNvSpPr/>
          <p:nvPr/>
        </p:nvSpPr>
        <p:spPr>
          <a:xfrm>
            <a:off x="6467820" y="2846869"/>
            <a:ext cx="14954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Arrow: Down 103">
            <a:extLst>
              <a:ext uri="{FF2B5EF4-FFF2-40B4-BE49-F238E27FC236}">
                <a16:creationId xmlns:a16="http://schemas.microsoft.com/office/drawing/2014/main" id="{C1C57EA0-F3AD-5908-11EC-F9C43EC80C76}"/>
              </a:ext>
            </a:extLst>
          </p:cNvPr>
          <p:cNvSpPr/>
          <p:nvPr/>
        </p:nvSpPr>
        <p:spPr>
          <a:xfrm>
            <a:off x="7128831" y="2846868"/>
            <a:ext cx="14036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Arrow: Down 104">
            <a:extLst>
              <a:ext uri="{FF2B5EF4-FFF2-40B4-BE49-F238E27FC236}">
                <a16:creationId xmlns:a16="http://schemas.microsoft.com/office/drawing/2014/main" id="{A72FB5BE-3B2E-67E6-D0FA-4D712A57CBD5}"/>
              </a:ext>
            </a:extLst>
          </p:cNvPr>
          <p:cNvSpPr/>
          <p:nvPr/>
        </p:nvSpPr>
        <p:spPr>
          <a:xfrm>
            <a:off x="9699434" y="2837689"/>
            <a:ext cx="12200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Arrow: Down 105">
            <a:extLst>
              <a:ext uri="{FF2B5EF4-FFF2-40B4-BE49-F238E27FC236}">
                <a16:creationId xmlns:a16="http://schemas.microsoft.com/office/drawing/2014/main" id="{D8C79C0F-6397-20E7-9B5A-ACDBB0050632}"/>
              </a:ext>
            </a:extLst>
          </p:cNvPr>
          <p:cNvSpPr/>
          <p:nvPr/>
        </p:nvSpPr>
        <p:spPr>
          <a:xfrm>
            <a:off x="10461433" y="2837688"/>
            <a:ext cx="11282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1" name="Table 110">
            <a:extLst>
              <a:ext uri="{FF2B5EF4-FFF2-40B4-BE49-F238E27FC236}">
                <a16:creationId xmlns:a16="http://schemas.microsoft.com/office/drawing/2014/main" id="{A3FB932F-E8D0-0A1E-69A7-89E21BFA81A9}"/>
              </a:ext>
            </a:extLst>
          </p:cNvPr>
          <p:cNvGraphicFramePr>
            <a:graphicFrameLocks noGrp="1"/>
          </p:cNvGraphicFramePr>
          <p:nvPr/>
        </p:nvGraphicFramePr>
        <p:xfrm>
          <a:off x="486578" y="5049397"/>
          <a:ext cx="11146464" cy="259080"/>
        </p:xfrm>
        <a:graphic>
          <a:graphicData uri="http://schemas.openxmlformats.org/drawingml/2006/table">
            <a:tbl>
              <a:tblPr firstRow="1" bandRow="1">
                <a:tableStyleId>{5940675A-B579-460E-94D1-54222C63F5DA}</a:tableStyleId>
              </a:tblPr>
              <a:tblGrid>
                <a:gridCol w="11146464">
                  <a:extLst>
                    <a:ext uri="{9D8B030D-6E8A-4147-A177-3AD203B41FA5}">
                      <a16:colId xmlns:a16="http://schemas.microsoft.com/office/drawing/2014/main" val="302325619"/>
                    </a:ext>
                  </a:extLst>
                </a:gridCol>
              </a:tblGrid>
              <a:tr h="190418">
                <a:tc>
                  <a:txBody>
                    <a:bodyPr/>
                    <a:lstStyle/>
                    <a:p>
                      <a:pPr algn="ctr"/>
                      <a:r>
                        <a:rPr lang="en-US" sz="1100" dirty="0"/>
                        <a:t>Common Data Bus</a:t>
                      </a:r>
                    </a:p>
                  </a:txBody>
                  <a:tcPr/>
                </a:tc>
                <a:extLst>
                  <a:ext uri="{0D108BD9-81ED-4DB2-BD59-A6C34878D82A}">
                    <a16:rowId xmlns:a16="http://schemas.microsoft.com/office/drawing/2014/main" val="1651149426"/>
                  </a:ext>
                </a:extLst>
              </a:tr>
            </a:tbl>
          </a:graphicData>
        </a:graphic>
      </p:graphicFrame>
      <p:cxnSp>
        <p:nvCxnSpPr>
          <p:cNvPr id="114" name="Straight Arrow Connector 113">
            <a:extLst>
              <a:ext uri="{FF2B5EF4-FFF2-40B4-BE49-F238E27FC236}">
                <a16:creationId xmlns:a16="http://schemas.microsoft.com/office/drawing/2014/main" id="{E1A2FC85-C645-E798-529C-B96071D04ED3}"/>
              </a:ext>
            </a:extLst>
          </p:cNvPr>
          <p:cNvCxnSpPr/>
          <p:nvPr/>
        </p:nvCxnSpPr>
        <p:spPr>
          <a:xfrm flipH="1">
            <a:off x="5042397" y="2305624"/>
            <a:ext cx="3673" cy="2741363"/>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3B6957DA-2A1C-317B-5E52-901126014D3A}"/>
              </a:ext>
            </a:extLst>
          </p:cNvPr>
          <p:cNvCxnSpPr/>
          <p:nvPr/>
        </p:nvCxnSpPr>
        <p:spPr>
          <a:xfrm flipH="1">
            <a:off x="640814" y="2503581"/>
            <a:ext cx="12853" cy="2548567"/>
          </a:xfrm>
          <a:prstGeom prst="straightConnector1">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0C037E61-6E1A-3F02-2ED5-0F91A519E185}"/>
              </a:ext>
            </a:extLst>
          </p:cNvPr>
          <p:cNvCxnSpPr/>
          <p:nvPr/>
        </p:nvCxnSpPr>
        <p:spPr>
          <a:xfrm>
            <a:off x="11446181" y="837854"/>
            <a:ext cx="14689" cy="4201098"/>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DB36A8B5-A8B1-845C-F791-2B654264B0BF}"/>
              </a:ext>
            </a:extLst>
          </p:cNvPr>
          <p:cNvCxnSpPr/>
          <p:nvPr/>
        </p:nvCxnSpPr>
        <p:spPr>
          <a:xfrm>
            <a:off x="618094" y="2523090"/>
            <a:ext cx="1419337" cy="5509"/>
          </a:xfrm>
          <a:prstGeom prst="straightConnector1">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FE5137A2-D5E3-DBFB-21FF-B24E7BE48463}"/>
              </a:ext>
            </a:extLst>
          </p:cNvPr>
          <p:cNvCxnSpPr/>
          <p:nvPr/>
        </p:nvCxnSpPr>
        <p:spPr>
          <a:xfrm>
            <a:off x="2000364" y="2500713"/>
            <a:ext cx="14688" cy="308472"/>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9612C8A3-509A-989C-DF5C-43B14CD517B8}"/>
              </a:ext>
            </a:extLst>
          </p:cNvPr>
          <p:cNvCxnSpPr/>
          <p:nvPr/>
        </p:nvCxnSpPr>
        <p:spPr>
          <a:xfrm>
            <a:off x="5049513" y="2327427"/>
            <a:ext cx="730784" cy="1468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4FA4A7CD-0443-18CB-3AD3-92F6A92EDC02}"/>
              </a:ext>
            </a:extLst>
          </p:cNvPr>
          <p:cNvCxnSpPr/>
          <p:nvPr/>
        </p:nvCxnSpPr>
        <p:spPr>
          <a:xfrm flipH="1">
            <a:off x="10605342" y="863676"/>
            <a:ext cx="839118" cy="5507"/>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06B1F024-7F8B-CF19-B7B0-DF81EBA22A6B}"/>
              </a:ext>
            </a:extLst>
          </p:cNvPr>
          <p:cNvCxnSpPr/>
          <p:nvPr/>
        </p:nvCxnSpPr>
        <p:spPr>
          <a:xfrm flipH="1" flipV="1">
            <a:off x="10739037" y="2618685"/>
            <a:ext cx="692225" cy="12854"/>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3" name="Arrow: Down 122">
            <a:extLst>
              <a:ext uri="{FF2B5EF4-FFF2-40B4-BE49-F238E27FC236}">
                <a16:creationId xmlns:a16="http://schemas.microsoft.com/office/drawing/2014/main" id="{1BCFA482-FC45-15A1-DDF8-83055D136560}"/>
              </a:ext>
            </a:extLst>
          </p:cNvPr>
          <p:cNvSpPr/>
          <p:nvPr/>
        </p:nvSpPr>
        <p:spPr>
          <a:xfrm>
            <a:off x="3088105"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Arrow: Down 123">
            <a:extLst>
              <a:ext uri="{FF2B5EF4-FFF2-40B4-BE49-F238E27FC236}">
                <a16:creationId xmlns:a16="http://schemas.microsoft.com/office/drawing/2014/main" id="{173CA99D-E376-554E-DF51-B98A2AAFBEF3}"/>
              </a:ext>
            </a:extLst>
          </p:cNvPr>
          <p:cNvSpPr/>
          <p:nvPr/>
        </p:nvSpPr>
        <p:spPr>
          <a:xfrm>
            <a:off x="6374803" y="4792578"/>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Arrow: Down 124">
            <a:extLst>
              <a:ext uri="{FF2B5EF4-FFF2-40B4-BE49-F238E27FC236}">
                <a16:creationId xmlns:a16="http://schemas.microsoft.com/office/drawing/2014/main" id="{F9CBAB1C-BE36-8981-5D3D-505749D2C645}"/>
              </a:ext>
            </a:extLst>
          </p:cNvPr>
          <p:cNvSpPr/>
          <p:nvPr/>
        </p:nvSpPr>
        <p:spPr>
          <a:xfrm>
            <a:off x="9624780" y="4792579"/>
            <a:ext cx="270710" cy="210552"/>
          </a:xfrm>
          <a:prstGeom prst="downArrow">
            <a:avLst/>
          </a:prstGeom>
          <a:solidFill>
            <a:srgbClr val="FF000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9E1821C-E231-0F40-10CC-29ACE5E56214}"/>
              </a:ext>
            </a:extLst>
          </p:cNvPr>
          <p:cNvSpPr txBox="1"/>
          <p:nvPr/>
        </p:nvSpPr>
        <p:spPr>
          <a:xfrm>
            <a:off x="591553" y="492135"/>
            <a:ext cx="2706258" cy="1015663"/>
          </a:xfrm>
          <a:prstGeom prst="rect">
            <a:avLst/>
          </a:prstGeom>
          <a:solidFill>
            <a:schemeClr val="accent5">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err="1">
                <a:latin typeface="Courier New"/>
                <a:ea typeface="+mn-lt"/>
                <a:cs typeface="Courier New"/>
              </a:rPr>
              <a:t>flw</a:t>
            </a:r>
            <a:r>
              <a:rPr lang="en-US" sz="1000" dirty="0">
                <a:latin typeface="Courier New"/>
                <a:ea typeface="+mn-lt"/>
                <a:cs typeface="Courier New"/>
              </a:rPr>
              <a:t> f1,0(t0)</a:t>
            </a:r>
          </a:p>
          <a:p>
            <a:r>
              <a:rPr lang="en-US" sz="1000" dirty="0" err="1">
                <a:latin typeface="Courier New"/>
                <a:cs typeface="Courier New"/>
              </a:rPr>
              <a:t>fmul.s</a:t>
            </a:r>
            <a:r>
              <a:rPr lang="en-US" sz="1000" dirty="0">
                <a:latin typeface="Courier New"/>
                <a:cs typeface="Courier New"/>
              </a:rPr>
              <a:t> f2,f1,f0</a:t>
            </a:r>
          </a:p>
          <a:p>
            <a:r>
              <a:rPr lang="en-US" sz="1000" dirty="0" err="1">
                <a:latin typeface="Courier New"/>
                <a:cs typeface="Courier New"/>
              </a:rPr>
              <a:t>fsw</a:t>
            </a:r>
            <a:r>
              <a:rPr lang="en-US" sz="1000" dirty="0">
                <a:latin typeface="Courier New"/>
                <a:cs typeface="Courier New"/>
              </a:rPr>
              <a:t> f2,0(t0)</a:t>
            </a:r>
          </a:p>
          <a:p>
            <a:r>
              <a:rPr lang="en-US" sz="1000" dirty="0" err="1">
                <a:latin typeface="Courier New"/>
                <a:cs typeface="Courier New"/>
              </a:rPr>
              <a:t>flw</a:t>
            </a:r>
            <a:r>
              <a:rPr lang="en-US" sz="1000" dirty="0">
                <a:latin typeface="Courier New"/>
                <a:cs typeface="Courier New"/>
              </a:rPr>
              <a:t> f1,0(t0)</a:t>
            </a:r>
          </a:p>
          <a:p>
            <a:r>
              <a:rPr lang="en-US" sz="1000" dirty="0" err="1">
                <a:latin typeface="Courier New"/>
                <a:cs typeface="Courier New"/>
              </a:rPr>
              <a:t>fmul.s</a:t>
            </a:r>
            <a:r>
              <a:rPr lang="en-US" sz="1000" dirty="0">
                <a:latin typeface="Courier New"/>
                <a:cs typeface="Courier New"/>
              </a:rPr>
              <a:t> f2,f1,f0</a:t>
            </a:r>
          </a:p>
          <a:p>
            <a:r>
              <a:rPr lang="en-US" sz="1000" dirty="0" err="1">
                <a:latin typeface="Courier New"/>
                <a:cs typeface="Courier New"/>
              </a:rPr>
              <a:t>fsw</a:t>
            </a:r>
            <a:r>
              <a:rPr lang="en-US" sz="1000" dirty="0">
                <a:latin typeface="Courier New"/>
                <a:cs typeface="Courier New"/>
              </a:rPr>
              <a:t> f2,0(t0)</a:t>
            </a:r>
          </a:p>
        </p:txBody>
      </p:sp>
      <p:sp>
        <p:nvSpPr>
          <p:cNvPr id="3" name="TextBox 2">
            <a:extLst>
              <a:ext uri="{FF2B5EF4-FFF2-40B4-BE49-F238E27FC236}">
                <a16:creationId xmlns:a16="http://schemas.microsoft.com/office/drawing/2014/main" id="{335B8D19-36EF-C0B9-642C-35F9F0C2EE0A}"/>
              </a:ext>
            </a:extLst>
          </p:cNvPr>
          <p:cNvSpPr txBox="1"/>
          <p:nvPr/>
        </p:nvSpPr>
        <p:spPr>
          <a:xfrm>
            <a:off x="2369955" y="263221"/>
            <a:ext cx="52462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t>Issued</a:t>
            </a:r>
            <a:endParaRPr lang="en-US"/>
          </a:p>
        </p:txBody>
      </p:sp>
      <p:sp>
        <p:nvSpPr>
          <p:cNvPr id="5" name="TextBox 4">
            <a:extLst>
              <a:ext uri="{FF2B5EF4-FFF2-40B4-BE49-F238E27FC236}">
                <a16:creationId xmlns:a16="http://schemas.microsoft.com/office/drawing/2014/main" id="{6A52EA16-C416-2C82-8C26-76F8B0E93604}"/>
              </a:ext>
            </a:extLst>
          </p:cNvPr>
          <p:cNvSpPr txBox="1"/>
          <p:nvPr/>
        </p:nvSpPr>
        <p:spPr>
          <a:xfrm>
            <a:off x="2837085" y="262496"/>
            <a:ext cx="77202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Finished</a:t>
            </a:r>
          </a:p>
        </p:txBody>
      </p:sp>
      <p:sp>
        <p:nvSpPr>
          <p:cNvPr id="7" name="TextBox 6">
            <a:extLst>
              <a:ext uri="{FF2B5EF4-FFF2-40B4-BE49-F238E27FC236}">
                <a16:creationId xmlns:a16="http://schemas.microsoft.com/office/drawing/2014/main" id="{BC1D8807-F248-E9CC-3FA6-DF5816DAF120}"/>
              </a:ext>
            </a:extLst>
          </p:cNvPr>
          <p:cNvSpPr txBox="1"/>
          <p:nvPr/>
        </p:nvSpPr>
        <p:spPr>
          <a:xfrm>
            <a:off x="589015" y="1534388"/>
            <a:ext cx="1907294" cy="369332"/>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Clock Cycle: 11</a:t>
            </a:r>
          </a:p>
        </p:txBody>
      </p:sp>
      <p:sp>
        <p:nvSpPr>
          <p:cNvPr id="13" name="TextBox 12">
            <a:extLst>
              <a:ext uri="{FF2B5EF4-FFF2-40B4-BE49-F238E27FC236}">
                <a16:creationId xmlns:a16="http://schemas.microsoft.com/office/drawing/2014/main" id="{18DA8E34-F6C3-785D-8CEF-BB4531F3252A}"/>
              </a:ext>
            </a:extLst>
          </p:cNvPr>
          <p:cNvSpPr txBox="1"/>
          <p:nvPr/>
        </p:nvSpPr>
        <p:spPr>
          <a:xfrm>
            <a:off x="1809930" y="263221"/>
            <a:ext cx="588894"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t>Iteration</a:t>
            </a:r>
          </a:p>
        </p:txBody>
      </p:sp>
      <p:sp>
        <p:nvSpPr>
          <p:cNvPr id="18" name="TextBox 17">
            <a:extLst>
              <a:ext uri="{FF2B5EF4-FFF2-40B4-BE49-F238E27FC236}">
                <a16:creationId xmlns:a16="http://schemas.microsoft.com/office/drawing/2014/main" id="{695B6198-6EB4-2AE4-B0A1-CB1B9310DC43}"/>
              </a:ext>
            </a:extLst>
          </p:cNvPr>
          <p:cNvSpPr txBox="1"/>
          <p:nvPr/>
        </p:nvSpPr>
        <p:spPr>
          <a:xfrm>
            <a:off x="1968177" y="439588"/>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24" name="TextBox 23">
            <a:extLst>
              <a:ext uri="{FF2B5EF4-FFF2-40B4-BE49-F238E27FC236}">
                <a16:creationId xmlns:a16="http://schemas.microsoft.com/office/drawing/2014/main" id="{AC0474AA-8328-71EE-DA56-6A84E013209F}"/>
              </a:ext>
            </a:extLst>
          </p:cNvPr>
          <p:cNvSpPr txBox="1"/>
          <p:nvPr/>
        </p:nvSpPr>
        <p:spPr>
          <a:xfrm>
            <a:off x="1968177" y="604841"/>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37" name="TextBox 36">
            <a:extLst>
              <a:ext uri="{FF2B5EF4-FFF2-40B4-BE49-F238E27FC236}">
                <a16:creationId xmlns:a16="http://schemas.microsoft.com/office/drawing/2014/main" id="{818DA16D-00C4-C0E0-A0BA-8C255EF96071}"/>
              </a:ext>
            </a:extLst>
          </p:cNvPr>
          <p:cNvSpPr txBox="1"/>
          <p:nvPr/>
        </p:nvSpPr>
        <p:spPr>
          <a:xfrm>
            <a:off x="1968177" y="78845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39" name="TextBox 38">
            <a:extLst>
              <a:ext uri="{FF2B5EF4-FFF2-40B4-BE49-F238E27FC236}">
                <a16:creationId xmlns:a16="http://schemas.microsoft.com/office/drawing/2014/main" id="{FFA147EE-FFFE-340B-ED7D-7845BB764FA7}"/>
              </a:ext>
            </a:extLst>
          </p:cNvPr>
          <p:cNvSpPr txBox="1"/>
          <p:nvPr/>
        </p:nvSpPr>
        <p:spPr>
          <a:xfrm>
            <a:off x="1977358" y="935347"/>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1" name="TextBox 40">
            <a:extLst>
              <a:ext uri="{FF2B5EF4-FFF2-40B4-BE49-F238E27FC236}">
                <a16:creationId xmlns:a16="http://schemas.microsoft.com/office/drawing/2014/main" id="{A9610525-1BC7-59A9-C535-F04C389D12B0}"/>
              </a:ext>
            </a:extLst>
          </p:cNvPr>
          <p:cNvSpPr txBox="1"/>
          <p:nvPr/>
        </p:nvSpPr>
        <p:spPr>
          <a:xfrm>
            <a:off x="1977357" y="109142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3" name="TextBox 42">
            <a:extLst>
              <a:ext uri="{FF2B5EF4-FFF2-40B4-BE49-F238E27FC236}">
                <a16:creationId xmlns:a16="http://schemas.microsoft.com/office/drawing/2014/main" id="{024E1BAD-7CCD-6319-67AC-495D77294FE6}"/>
              </a:ext>
            </a:extLst>
          </p:cNvPr>
          <p:cNvSpPr txBox="1"/>
          <p:nvPr/>
        </p:nvSpPr>
        <p:spPr>
          <a:xfrm>
            <a:off x="1986538" y="1275034"/>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14" name="TextBox 13">
            <a:extLst>
              <a:ext uri="{FF2B5EF4-FFF2-40B4-BE49-F238E27FC236}">
                <a16:creationId xmlns:a16="http://schemas.microsoft.com/office/drawing/2014/main" id="{41B8CBB6-4495-B0D8-1E7B-53FA5CC5FC56}"/>
              </a:ext>
            </a:extLst>
          </p:cNvPr>
          <p:cNvSpPr txBox="1"/>
          <p:nvPr/>
        </p:nvSpPr>
        <p:spPr>
          <a:xfrm>
            <a:off x="2445574" y="439587"/>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40" name="Rectangle 39">
            <a:extLst>
              <a:ext uri="{FF2B5EF4-FFF2-40B4-BE49-F238E27FC236}">
                <a16:creationId xmlns:a16="http://schemas.microsoft.com/office/drawing/2014/main" id="{B78FA9A3-495F-5202-98B1-5E0A5A373A20}"/>
              </a:ext>
            </a:extLst>
          </p:cNvPr>
          <p:cNvSpPr/>
          <p:nvPr/>
        </p:nvSpPr>
        <p:spPr>
          <a:xfrm>
            <a:off x="9477042" y="998281"/>
            <a:ext cx="1085499" cy="26732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7332CFE6-C675-32D5-1E78-D37CEA2F6A78}"/>
              </a:ext>
            </a:extLst>
          </p:cNvPr>
          <p:cNvSpPr txBox="1"/>
          <p:nvPr/>
        </p:nvSpPr>
        <p:spPr>
          <a:xfrm>
            <a:off x="2445574" y="60484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4" name="Rectangle 43">
            <a:extLst>
              <a:ext uri="{FF2B5EF4-FFF2-40B4-BE49-F238E27FC236}">
                <a16:creationId xmlns:a16="http://schemas.microsoft.com/office/drawing/2014/main" id="{EC3C264F-03B4-7076-1BFC-04A772443B4A}"/>
              </a:ext>
            </a:extLst>
          </p:cNvPr>
          <p:cNvSpPr/>
          <p:nvPr/>
        </p:nvSpPr>
        <p:spPr>
          <a:xfrm>
            <a:off x="1811138" y="3871846"/>
            <a:ext cx="1507812" cy="25814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B2191186-3BD8-4033-4257-B14B275E8D7D}"/>
              </a:ext>
            </a:extLst>
          </p:cNvPr>
          <p:cNvSpPr txBox="1"/>
          <p:nvPr/>
        </p:nvSpPr>
        <p:spPr>
          <a:xfrm>
            <a:off x="2451083" y="757242"/>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3</a:t>
            </a:r>
          </a:p>
        </p:txBody>
      </p:sp>
      <p:sp>
        <p:nvSpPr>
          <p:cNvPr id="47" name="TextBox 46">
            <a:extLst>
              <a:ext uri="{FF2B5EF4-FFF2-40B4-BE49-F238E27FC236}">
                <a16:creationId xmlns:a16="http://schemas.microsoft.com/office/drawing/2014/main" id="{63549179-0E67-4A09-108C-B647D7262B85}"/>
              </a:ext>
            </a:extLst>
          </p:cNvPr>
          <p:cNvSpPr txBox="1"/>
          <p:nvPr/>
        </p:nvSpPr>
        <p:spPr>
          <a:xfrm>
            <a:off x="2445574" y="93534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4</a:t>
            </a:r>
          </a:p>
        </p:txBody>
      </p:sp>
      <p:sp>
        <p:nvSpPr>
          <p:cNvPr id="45" name="TextBox 44">
            <a:extLst>
              <a:ext uri="{FF2B5EF4-FFF2-40B4-BE49-F238E27FC236}">
                <a16:creationId xmlns:a16="http://schemas.microsoft.com/office/drawing/2014/main" id="{5990BFD1-6551-2263-EB96-ED1942C3668E}"/>
              </a:ext>
            </a:extLst>
          </p:cNvPr>
          <p:cNvSpPr txBox="1"/>
          <p:nvPr/>
        </p:nvSpPr>
        <p:spPr>
          <a:xfrm>
            <a:off x="2436393" y="1091418"/>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5</a:t>
            </a:r>
          </a:p>
        </p:txBody>
      </p:sp>
      <p:sp>
        <p:nvSpPr>
          <p:cNvPr id="50" name="TextBox 49">
            <a:extLst>
              <a:ext uri="{FF2B5EF4-FFF2-40B4-BE49-F238E27FC236}">
                <a16:creationId xmlns:a16="http://schemas.microsoft.com/office/drawing/2014/main" id="{9EC66714-DD43-5F24-A807-DE6C700F13F3}"/>
              </a:ext>
            </a:extLst>
          </p:cNvPr>
          <p:cNvSpPr txBox="1"/>
          <p:nvPr/>
        </p:nvSpPr>
        <p:spPr>
          <a:xfrm>
            <a:off x="2436392" y="124749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6</a:t>
            </a:r>
          </a:p>
        </p:txBody>
      </p:sp>
      <p:sp>
        <p:nvSpPr>
          <p:cNvPr id="51" name="Rectangle 50">
            <a:extLst>
              <a:ext uri="{FF2B5EF4-FFF2-40B4-BE49-F238E27FC236}">
                <a16:creationId xmlns:a16="http://schemas.microsoft.com/office/drawing/2014/main" id="{CE7A9443-8FD1-3EC0-2419-47A589499E26}"/>
              </a:ext>
            </a:extLst>
          </p:cNvPr>
          <p:cNvSpPr/>
          <p:nvPr/>
        </p:nvSpPr>
        <p:spPr>
          <a:xfrm>
            <a:off x="1801957" y="3605605"/>
            <a:ext cx="1507812" cy="25814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9285248F-CC89-68D5-131B-5B3B8CC2DF49}"/>
              </a:ext>
            </a:extLst>
          </p:cNvPr>
          <p:cNvSpPr txBox="1"/>
          <p:nvPr/>
        </p:nvSpPr>
        <p:spPr>
          <a:xfrm>
            <a:off x="2913789" y="43958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7</a:t>
            </a:r>
          </a:p>
        </p:txBody>
      </p:sp>
      <p:sp>
        <p:nvSpPr>
          <p:cNvPr id="54" name="TextBox 53">
            <a:extLst>
              <a:ext uri="{FF2B5EF4-FFF2-40B4-BE49-F238E27FC236}">
                <a16:creationId xmlns:a16="http://schemas.microsoft.com/office/drawing/2014/main" id="{634A40F9-6ADF-01EC-E448-A22A0C4CBF7A}"/>
              </a:ext>
            </a:extLst>
          </p:cNvPr>
          <p:cNvSpPr txBox="1"/>
          <p:nvPr/>
        </p:nvSpPr>
        <p:spPr>
          <a:xfrm>
            <a:off x="2904607" y="944525"/>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8</a:t>
            </a:r>
          </a:p>
        </p:txBody>
      </p:sp>
      <p:sp>
        <p:nvSpPr>
          <p:cNvPr id="38" name="TextBox 37">
            <a:extLst>
              <a:ext uri="{FF2B5EF4-FFF2-40B4-BE49-F238E27FC236}">
                <a16:creationId xmlns:a16="http://schemas.microsoft.com/office/drawing/2014/main" id="{EA9AF005-FA87-A1C4-9D4A-F4A68EDBDDE2}"/>
              </a:ext>
            </a:extLst>
          </p:cNvPr>
          <p:cNvSpPr txBox="1"/>
          <p:nvPr/>
        </p:nvSpPr>
        <p:spPr>
          <a:xfrm>
            <a:off x="2904608" y="604839"/>
            <a:ext cx="389213"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11</a:t>
            </a:r>
          </a:p>
        </p:txBody>
      </p:sp>
    </p:spTree>
    <p:extLst>
      <p:ext uri="{BB962C8B-B14F-4D97-AF65-F5344CB8AC3E}">
        <p14:creationId xmlns:p14="http://schemas.microsoft.com/office/powerpoint/2010/main" val="4122338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7" name="Table 106">
            <a:extLst>
              <a:ext uri="{FF2B5EF4-FFF2-40B4-BE49-F238E27FC236}">
                <a16:creationId xmlns:a16="http://schemas.microsoft.com/office/drawing/2014/main" id="{8A99B81A-D2B6-1981-E268-BD8E23A05BDC}"/>
              </a:ext>
            </a:extLst>
          </p:cNvPr>
          <p:cNvGraphicFramePr>
            <a:graphicFrameLocks noGrp="1"/>
          </p:cNvGraphicFramePr>
          <p:nvPr/>
        </p:nvGraphicFramePr>
        <p:xfrm>
          <a:off x="5848120" y="2194193"/>
          <a:ext cx="3245697" cy="260684"/>
        </p:xfrm>
        <a:graphic>
          <a:graphicData uri="http://schemas.openxmlformats.org/drawingml/2006/table">
            <a:tbl>
              <a:tblPr firstRow="1" bandRow="1">
                <a:tableStyleId>{5940675A-B579-460E-94D1-54222C63F5DA}</a:tableStyleId>
              </a:tblPr>
              <a:tblGrid>
                <a:gridCol w="3245697">
                  <a:extLst>
                    <a:ext uri="{9D8B030D-6E8A-4147-A177-3AD203B41FA5}">
                      <a16:colId xmlns:a16="http://schemas.microsoft.com/office/drawing/2014/main" val="3107124859"/>
                    </a:ext>
                  </a:extLst>
                </a:gridCol>
              </a:tblGrid>
              <a:tr h="260684">
                <a:tc>
                  <a:txBody>
                    <a:bodyPr/>
                    <a:lstStyle/>
                    <a:p>
                      <a:pPr algn="ctr"/>
                      <a:r>
                        <a:rPr lang="en-US" sz="1100" dirty="0"/>
                        <a:t>Operation Bus</a:t>
                      </a:r>
                    </a:p>
                  </a:txBody>
                  <a:tcPr/>
                </a:tc>
                <a:extLst>
                  <a:ext uri="{0D108BD9-81ED-4DB2-BD59-A6C34878D82A}">
                    <a16:rowId xmlns:a16="http://schemas.microsoft.com/office/drawing/2014/main" val="1264365700"/>
                  </a:ext>
                </a:extLst>
              </a:tr>
            </a:tbl>
          </a:graphicData>
        </a:graphic>
      </p:graphicFrame>
      <p:graphicFrame>
        <p:nvGraphicFramePr>
          <p:cNvPr id="108" name="Table 107">
            <a:extLst>
              <a:ext uri="{FF2B5EF4-FFF2-40B4-BE49-F238E27FC236}">
                <a16:creationId xmlns:a16="http://schemas.microsoft.com/office/drawing/2014/main" id="{C7C94626-E768-68B0-C3C0-F0A5DFEAE580}"/>
              </a:ext>
            </a:extLst>
          </p:cNvPr>
          <p:cNvGraphicFramePr>
            <a:graphicFrameLocks noGrp="1"/>
          </p:cNvGraphicFramePr>
          <p:nvPr/>
        </p:nvGraphicFramePr>
        <p:xfrm>
          <a:off x="6472409" y="2533879"/>
          <a:ext cx="4087912" cy="259080"/>
        </p:xfrm>
        <a:graphic>
          <a:graphicData uri="http://schemas.openxmlformats.org/drawingml/2006/table">
            <a:tbl>
              <a:tblPr firstRow="1" bandRow="1">
                <a:tableStyleId>{5940675A-B579-460E-94D1-54222C63F5DA}</a:tableStyleId>
              </a:tblPr>
              <a:tblGrid>
                <a:gridCol w="4087912">
                  <a:extLst>
                    <a:ext uri="{9D8B030D-6E8A-4147-A177-3AD203B41FA5}">
                      <a16:colId xmlns:a16="http://schemas.microsoft.com/office/drawing/2014/main" val="1958482428"/>
                    </a:ext>
                  </a:extLst>
                </a:gridCol>
              </a:tblGrid>
              <a:tr h="200698">
                <a:tc>
                  <a:txBody>
                    <a:bodyPr/>
                    <a:lstStyle/>
                    <a:p>
                      <a:pPr algn="ctr"/>
                      <a:r>
                        <a:rPr lang="en-US" sz="1100" dirty="0"/>
                        <a:t>Operands Bus           </a:t>
                      </a:r>
                    </a:p>
                  </a:txBody>
                  <a:tcPr anchor="ctr"/>
                </a:tc>
                <a:extLst>
                  <a:ext uri="{0D108BD9-81ED-4DB2-BD59-A6C34878D82A}">
                    <a16:rowId xmlns:a16="http://schemas.microsoft.com/office/drawing/2014/main" val="3928487381"/>
                  </a:ext>
                </a:extLst>
              </a:tr>
            </a:tbl>
          </a:graphicData>
        </a:graphic>
      </p:graphicFrame>
      <p:sp>
        <p:nvSpPr>
          <p:cNvPr id="4" name="TextBox 3">
            <a:extLst>
              <a:ext uri="{FF2B5EF4-FFF2-40B4-BE49-F238E27FC236}">
                <a16:creationId xmlns:a16="http://schemas.microsoft.com/office/drawing/2014/main" id="{032A06AD-A3EC-C6FD-A3FE-AE0739EBE576}"/>
              </a:ext>
            </a:extLst>
          </p:cNvPr>
          <p:cNvSpPr txBox="1"/>
          <p:nvPr/>
        </p:nvSpPr>
        <p:spPr>
          <a:xfrm>
            <a:off x="397286" y="5584520"/>
            <a:ext cx="11391439"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In cycle 12 the first store operation can finally go to the Memory Unit.</a:t>
            </a:r>
            <a:endParaRPr lang="en-US" dirty="0"/>
          </a:p>
        </p:txBody>
      </p:sp>
      <p:graphicFrame>
        <p:nvGraphicFramePr>
          <p:cNvPr id="6" name="Table 5">
            <a:extLst>
              <a:ext uri="{FF2B5EF4-FFF2-40B4-BE49-F238E27FC236}">
                <a16:creationId xmlns:a16="http://schemas.microsoft.com/office/drawing/2014/main" id="{CC729F56-EFE2-8812-01B1-3B641021CA8E}"/>
              </a:ext>
            </a:extLst>
          </p:cNvPr>
          <p:cNvGraphicFramePr>
            <a:graphicFrameLocks noGrp="1"/>
          </p:cNvGraphicFramePr>
          <p:nvPr/>
        </p:nvGraphicFramePr>
        <p:xfrm>
          <a:off x="5142307" y="474496"/>
          <a:ext cx="1912193" cy="1463040"/>
        </p:xfrm>
        <a:graphic>
          <a:graphicData uri="http://schemas.openxmlformats.org/drawingml/2006/table">
            <a:tbl>
              <a:tblPr firstRow="1" bandRow="1">
                <a:tableStyleId>{5940675A-B579-460E-94D1-54222C63F5DA}</a:tableStyleId>
              </a:tblPr>
              <a:tblGrid>
                <a:gridCol w="1912193">
                  <a:extLst>
                    <a:ext uri="{9D8B030D-6E8A-4147-A177-3AD203B41FA5}">
                      <a16:colId xmlns:a16="http://schemas.microsoft.com/office/drawing/2014/main" val="4214905165"/>
                    </a:ext>
                  </a:extLst>
                </a:gridCol>
              </a:tblGrid>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3837463807"/>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3958880234"/>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1321956166"/>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1294863501"/>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2602607408"/>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3959573496"/>
                  </a:ext>
                </a:extLst>
              </a:tr>
            </a:tbl>
          </a:graphicData>
        </a:graphic>
      </p:graphicFrame>
      <p:graphicFrame>
        <p:nvGraphicFramePr>
          <p:cNvPr id="8" name="Table 7">
            <a:extLst>
              <a:ext uri="{FF2B5EF4-FFF2-40B4-BE49-F238E27FC236}">
                <a16:creationId xmlns:a16="http://schemas.microsoft.com/office/drawing/2014/main" id="{E7D52DE1-8CA2-EADD-2883-8C6406631686}"/>
              </a:ext>
            </a:extLst>
          </p:cNvPr>
          <p:cNvGraphicFramePr>
            <a:graphicFrameLocks noGrp="1"/>
          </p:cNvGraphicFramePr>
          <p:nvPr/>
        </p:nvGraphicFramePr>
        <p:xfrm>
          <a:off x="1808602" y="2836843"/>
          <a:ext cx="1511271" cy="1297004"/>
        </p:xfrm>
        <a:graphic>
          <a:graphicData uri="http://schemas.openxmlformats.org/drawingml/2006/table">
            <a:tbl>
              <a:tblPr firstRow="1" bandRow="1">
                <a:tableStyleId>{5940675A-B579-460E-94D1-54222C63F5DA}</a:tableStyleId>
              </a:tblPr>
              <a:tblGrid>
                <a:gridCol w="822157">
                  <a:extLst>
                    <a:ext uri="{9D8B030D-6E8A-4147-A177-3AD203B41FA5}">
                      <a16:colId xmlns:a16="http://schemas.microsoft.com/office/drawing/2014/main" val="1745361543"/>
                    </a:ext>
                  </a:extLst>
                </a:gridCol>
                <a:gridCol w="689114">
                  <a:extLst>
                    <a:ext uri="{9D8B030D-6E8A-4147-A177-3AD203B41FA5}">
                      <a16:colId xmlns:a16="http://schemas.microsoft.com/office/drawing/2014/main" val="111818996"/>
                    </a:ext>
                  </a:extLst>
                </a:gridCol>
              </a:tblGrid>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698010634"/>
                  </a:ext>
                </a:extLst>
              </a:tr>
              <a:tr h="260684">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37794825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549119839"/>
                  </a:ext>
                </a:extLst>
              </a:tr>
              <a:tr h="151771">
                <a:tc>
                  <a:txBody>
                    <a:bodyPr/>
                    <a:lstStyle/>
                    <a:p>
                      <a:pPr algn="ctr"/>
                      <a:r>
                        <a:rPr lang="en-US" sz="1100" b="0" dirty="0"/>
                        <a:t>FMUL2 F2</a:t>
                      </a:r>
                      <a:endParaRPr lang="en-US" sz="1100" b="0" dirty="0" err="1"/>
                    </a:p>
                  </a:txBody>
                  <a:tcPr/>
                </a:tc>
                <a:tc>
                  <a:txBody>
                    <a:bodyPr/>
                    <a:lstStyle/>
                    <a:p>
                      <a:pPr algn="ctr"/>
                      <a:r>
                        <a:rPr lang="en-US" sz="1100" b="0" dirty="0"/>
                        <a:t>4</a:t>
                      </a:r>
                    </a:p>
                  </a:txBody>
                  <a:tcPr/>
                </a:tc>
                <a:extLst>
                  <a:ext uri="{0D108BD9-81ED-4DB2-BD59-A6C34878D82A}">
                    <a16:rowId xmlns:a16="http://schemas.microsoft.com/office/drawing/2014/main" val="1989902640"/>
                  </a:ext>
                </a:extLst>
              </a:tr>
              <a:tr h="151771">
                <a:tc>
                  <a:txBody>
                    <a:bodyPr/>
                    <a:lstStyle/>
                    <a:p>
                      <a:pPr lvl="0">
                        <a:buNone/>
                      </a:pPr>
                      <a:r>
                        <a:rPr lang="en-US" sz="1100" b="0" i="0" u="none" strike="noStrike" noProof="0" dirty="0">
                          <a:solidFill>
                            <a:srgbClr val="000000"/>
                          </a:solidFill>
                          <a:latin typeface="Aptos"/>
                        </a:rPr>
                        <a:t>30</a:t>
                      </a:r>
                    </a:p>
                  </a:txBody>
                  <a:tcPr/>
                </a:tc>
                <a:tc>
                  <a:txBody>
                    <a:bodyPr/>
                    <a:lstStyle/>
                    <a:p>
                      <a:pPr algn="ctr"/>
                      <a:r>
                        <a:rPr lang="en-US" sz="1100" b="0" dirty="0"/>
                        <a:t>8</a:t>
                      </a:r>
                    </a:p>
                  </a:txBody>
                  <a:tcPr/>
                </a:tc>
                <a:extLst>
                  <a:ext uri="{0D108BD9-81ED-4DB2-BD59-A6C34878D82A}">
                    <a16:rowId xmlns:a16="http://schemas.microsoft.com/office/drawing/2014/main" val="834683615"/>
                  </a:ext>
                </a:extLst>
              </a:tr>
            </a:tbl>
          </a:graphicData>
        </a:graphic>
      </p:graphicFrame>
      <p:graphicFrame>
        <p:nvGraphicFramePr>
          <p:cNvPr id="9" name="Table 8">
            <a:extLst>
              <a:ext uri="{FF2B5EF4-FFF2-40B4-BE49-F238E27FC236}">
                <a16:creationId xmlns:a16="http://schemas.microsoft.com/office/drawing/2014/main" id="{DDAA357D-ADC7-536C-F5D5-6765A9443157}"/>
              </a:ext>
            </a:extLst>
          </p:cNvPr>
          <p:cNvGraphicFramePr>
            <a:graphicFrameLocks noGrp="1"/>
          </p:cNvGraphicFramePr>
          <p:nvPr/>
        </p:nvGraphicFramePr>
        <p:xfrm>
          <a:off x="3847825" y="2833942"/>
          <a:ext cx="458371" cy="1295400"/>
        </p:xfrm>
        <a:graphic>
          <a:graphicData uri="http://schemas.openxmlformats.org/drawingml/2006/table">
            <a:tbl>
              <a:tblPr firstRow="1" bandRow="1">
                <a:tableStyleId>{5940675A-B579-460E-94D1-54222C63F5DA}</a:tableStyleId>
              </a:tblPr>
              <a:tblGrid>
                <a:gridCol w="458371">
                  <a:extLst>
                    <a:ext uri="{9D8B030D-6E8A-4147-A177-3AD203B41FA5}">
                      <a16:colId xmlns:a16="http://schemas.microsoft.com/office/drawing/2014/main" val="1142258662"/>
                    </a:ext>
                  </a:extLst>
                </a:gridCol>
              </a:tblGrid>
              <a:tr h="124309">
                <a:tc>
                  <a:txBody>
                    <a:bodyPr/>
                    <a:lstStyle/>
                    <a:p>
                      <a:endParaRPr lang="en-US" sz="1100" b="0" dirty="0"/>
                    </a:p>
                  </a:txBody>
                  <a:tcPr/>
                </a:tc>
                <a:extLst>
                  <a:ext uri="{0D108BD9-81ED-4DB2-BD59-A6C34878D82A}">
                    <a16:rowId xmlns:a16="http://schemas.microsoft.com/office/drawing/2014/main" val="3875140244"/>
                  </a:ext>
                </a:extLst>
              </a:tr>
              <a:tr h="124309">
                <a:tc>
                  <a:txBody>
                    <a:bodyPr/>
                    <a:lstStyle/>
                    <a:p>
                      <a:endParaRPr lang="en-US" sz="1100" b="0" dirty="0"/>
                    </a:p>
                  </a:txBody>
                  <a:tcPr/>
                </a:tc>
                <a:extLst>
                  <a:ext uri="{0D108BD9-81ED-4DB2-BD59-A6C34878D82A}">
                    <a16:rowId xmlns:a16="http://schemas.microsoft.com/office/drawing/2014/main" val="2345669140"/>
                  </a:ext>
                </a:extLst>
              </a:tr>
              <a:tr h="124309">
                <a:tc>
                  <a:txBody>
                    <a:bodyPr/>
                    <a:lstStyle/>
                    <a:p>
                      <a:endParaRPr lang="en-US" sz="1100" b="0" dirty="0"/>
                    </a:p>
                  </a:txBody>
                  <a:tcPr/>
                </a:tc>
                <a:extLst>
                  <a:ext uri="{0D108BD9-81ED-4DB2-BD59-A6C34878D82A}">
                    <a16:rowId xmlns:a16="http://schemas.microsoft.com/office/drawing/2014/main" val="2516193733"/>
                  </a:ext>
                </a:extLst>
              </a:tr>
              <a:tr h="124309">
                <a:tc>
                  <a:txBody>
                    <a:bodyPr/>
                    <a:lstStyle/>
                    <a:p>
                      <a:pPr algn="ctr"/>
                      <a:endParaRPr lang="en-US" sz="1100" b="0" dirty="0"/>
                    </a:p>
                  </a:txBody>
                  <a:tcPr/>
                </a:tc>
                <a:extLst>
                  <a:ext uri="{0D108BD9-81ED-4DB2-BD59-A6C34878D82A}">
                    <a16:rowId xmlns:a16="http://schemas.microsoft.com/office/drawing/2014/main" val="1743698386"/>
                  </a:ext>
                </a:extLst>
              </a:tr>
              <a:tr h="124309">
                <a:tc>
                  <a:txBody>
                    <a:bodyPr/>
                    <a:lstStyle/>
                    <a:p>
                      <a:pPr algn="ctr"/>
                      <a:endParaRPr lang="en-US" sz="1100" b="0" dirty="0"/>
                    </a:p>
                  </a:txBody>
                  <a:tcPr/>
                </a:tc>
                <a:extLst>
                  <a:ext uri="{0D108BD9-81ED-4DB2-BD59-A6C34878D82A}">
                    <a16:rowId xmlns:a16="http://schemas.microsoft.com/office/drawing/2014/main" val="833418790"/>
                  </a:ext>
                </a:extLst>
              </a:tr>
            </a:tbl>
          </a:graphicData>
        </a:graphic>
      </p:graphicFrame>
      <p:graphicFrame>
        <p:nvGraphicFramePr>
          <p:cNvPr id="10" name="Table 9">
            <a:extLst>
              <a:ext uri="{FF2B5EF4-FFF2-40B4-BE49-F238E27FC236}">
                <a16:creationId xmlns:a16="http://schemas.microsoft.com/office/drawing/2014/main" id="{F351D56D-D400-11A9-3A79-A76F275FC9E8}"/>
              </a:ext>
            </a:extLst>
          </p:cNvPr>
          <p:cNvGraphicFramePr>
            <a:graphicFrameLocks noGrp="1"/>
          </p:cNvGraphicFramePr>
          <p:nvPr/>
        </p:nvGraphicFramePr>
        <p:xfrm>
          <a:off x="5481993" y="3348063"/>
          <a:ext cx="2162727" cy="777240"/>
        </p:xfrm>
        <a:graphic>
          <a:graphicData uri="http://schemas.openxmlformats.org/drawingml/2006/table">
            <a:tbl>
              <a:tblPr firstRow="1" bandRow="1">
                <a:tableStyleId>{5940675A-B579-460E-94D1-54222C63F5DA}</a:tableStyleId>
              </a:tblPr>
              <a:tblGrid>
                <a:gridCol w="720909">
                  <a:extLst>
                    <a:ext uri="{9D8B030D-6E8A-4147-A177-3AD203B41FA5}">
                      <a16:colId xmlns:a16="http://schemas.microsoft.com/office/drawing/2014/main" val="448276559"/>
                    </a:ext>
                  </a:extLst>
                </a:gridCol>
                <a:gridCol w="720909">
                  <a:extLst>
                    <a:ext uri="{9D8B030D-6E8A-4147-A177-3AD203B41FA5}">
                      <a16:colId xmlns:a16="http://schemas.microsoft.com/office/drawing/2014/main" val="1507268759"/>
                    </a:ext>
                  </a:extLst>
                </a:gridCol>
                <a:gridCol w="720909">
                  <a:extLst>
                    <a:ext uri="{9D8B030D-6E8A-4147-A177-3AD203B41FA5}">
                      <a16:colId xmlns:a16="http://schemas.microsoft.com/office/drawing/2014/main" val="3602963303"/>
                    </a:ext>
                  </a:extLst>
                </a:gridCol>
              </a:tblGrid>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373234770"/>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2582958588"/>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276576882"/>
                  </a:ext>
                </a:extLst>
              </a:tr>
            </a:tbl>
          </a:graphicData>
        </a:graphic>
      </p:graphicFrame>
      <p:graphicFrame>
        <p:nvGraphicFramePr>
          <p:cNvPr id="11" name="Table 10">
            <a:extLst>
              <a:ext uri="{FF2B5EF4-FFF2-40B4-BE49-F238E27FC236}">
                <a16:creationId xmlns:a16="http://schemas.microsoft.com/office/drawing/2014/main" id="{9242D8D2-0F55-F557-2CC0-37811A2CF5CB}"/>
              </a:ext>
            </a:extLst>
          </p:cNvPr>
          <p:cNvGraphicFramePr>
            <a:graphicFrameLocks noGrp="1"/>
          </p:cNvGraphicFramePr>
          <p:nvPr/>
        </p:nvGraphicFramePr>
        <p:xfrm>
          <a:off x="8657422" y="3617204"/>
          <a:ext cx="2349918" cy="518160"/>
        </p:xfrm>
        <a:graphic>
          <a:graphicData uri="http://schemas.openxmlformats.org/drawingml/2006/table">
            <a:tbl>
              <a:tblPr firstRow="1" bandRow="1">
                <a:tableStyleId>{5940675A-B579-460E-94D1-54222C63F5DA}</a:tableStyleId>
              </a:tblPr>
              <a:tblGrid>
                <a:gridCol w="783306">
                  <a:extLst>
                    <a:ext uri="{9D8B030D-6E8A-4147-A177-3AD203B41FA5}">
                      <a16:colId xmlns:a16="http://schemas.microsoft.com/office/drawing/2014/main" val="3712067003"/>
                    </a:ext>
                  </a:extLst>
                </a:gridCol>
                <a:gridCol w="783306">
                  <a:extLst>
                    <a:ext uri="{9D8B030D-6E8A-4147-A177-3AD203B41FA5}">
                      <a16:colId xmlns:a16="http://schemas.microsoft.com/office/drawing/2014/main" val="2507670143"/>
                    </a:ext>
                  </a:extLst>
                </a:gridCol>
                <a:gridCol w="783306">
                  <a:extLst>
                    <a:ext uri="{9D8B030D-6E8A-4147-A177-3AD203B41FA5}">
                      <a16:colId xmlns:a16="http://schemas.microsoft.com/office/drawing/2014/main" val="2584014067"/>
                    </a:ext>
                  </a:extLst>
                </a:gridCol>
              </a:tblGrid>
              <a:tr h="0">
                <a:tc>
                  <a:txBody>
                    <a:bodyPr/>
                    <a:lstStyle/>
                    <a:p>
                      <a:pPr algn="ctr"/>
                      <a:endParaRPr lang="en-US" sz="1100" dirty="0"/>
                    </a:p>
                  </a:txBody>
                  <a:tcPr/>
                </a:tc>
                <a:tc>
                  <a:txBody>
                    <a:bodyPr/>
                    <a:lstStyle/>
                    <a:p>
                      <a:pPr algn="ctr"/>
                      <a:endParaRPr lang="en-US" sz="1100" dirty="0"/>
                    </a:p>
                  </a:txBody>
                  <a:tcPr/>
                </a:tc>
                <a:tc>
                  <a:txBody>
                    <a:bodyPr/>
                    <a:lstStyle/>
                    <a:p>
                      <a:pPr algn="ctr"/>
                      <a:endParaRPr lang="en-US" sz="1100" dirty="0"/>
                    </a:p>
                  </a:txBody>
                  <a:tcPr/>
                </a:tc>
                <a:extLst>
                  <a:ext uri="{0D108BD9-81ED-4DB2-BD59-A6C34878D82A}">
                    <a16:rowId xmlns:a16="http://schemas.microsoft.com/office/drawing/2014/main" val="3142664889"/>
                  </a:ext>
                </a:extLst>
              </a:tr>
              <a:tr h="0">
                <a:tc>
                  <a:txBody>
                    <a:bodyPr/>
                    <a:lstStyle/>
                    <a:p>
                      <a:pPr algn="ctr"/>
                      <a:endParaRPr lang="en-US" sz="1100" dirty="0"/>
                    </a:p>
                  </a:txBody>
                  <a:tcPr/>
                </a:tc>
                <a:tc>
                  <a:txBody>
                    <a:bodyPr/>
                    <a:lstStyle/>
                    <a:p>
                      <a:pPr algn="ctr"/>
                      <a:endParaRPr lang="en-US" sz="1100" dirty="0"/>
                    </a:p>
                  </a:txBody>
                  <a:tcPr/>
                </a:tc>
                <a:tc>
                  <a:txBody>
                    <a:bodyPr/>
                    <a:lstStyle/>
                    <a:p>
                      <a:pPr algn="ctr"/>
                      <a:endParaRPr lang="en-US" sz="1100" dirty="0"/>
                    </a:p>
                  </a:txBody>
                  <a:tcPr/>
                </a:tc>
                <a:extLst>
                  <a:ext uri="{0D108BD9-81ED-4DB2-BD59-A6C34878D82A}">
                    <a16:rowId xmlns:a16="http://schemas.microsoft.com/office/drawing/2014/main" val="1917240934"/>
                  </a:ext>
                </a:extLst>
              </a:tr>
            </a:tbl>
          </a:graphicData>
        </a:graphic>
      </p:graphicFrame>
      <p:sp>
        <p:nvSpPr>
          <p:cNvPr id="12" name="TextBox 11">
            <a:extLst>
              <a:ext uri="{FF2B5EF4-FFF2-40B4-BE49-F238E27FC236}">
                <a16:creationId xmlns:a16="http://schemas.microsoft.com/office/drawing/2014/main" id="{D911706E-6D2C-EF51-33DF-4FB2A1FBC170}"/>
              </a:ext>
            </a:extLst>
          </p:cNvPr>
          <p:cNvSpPr txBox="1"/>
          <p:nvPr/>
        </p:nvSpPr>
        <p:spPr>
          <a:xfrm>
            <a:off x="3592198" y="561352"/>
            <a:ext cx="1246742"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Instruction Unit</a:t>
            </a:r>
          </a:p>
        </p:txBody>
      </p:sp>
      <p:sp>
        <p:nvSpPr>
          <p:cNvPr id="15" name="TextBox 14">
            <a:extLst>
              <a:ext uri="{FF2B5EF4-FFF2-40B4-BE49-F238E27FC236}">
                <a16:creationId xmlns:a16="http://schemas.microsoft.com/office/drawing/2014/main" id="{D174296F-730A-B583-F968-AE33A9FB8F57}"/>
              </a:ext>
            </a:extLst>
          </p:cNvPr>
          <p:cNvSpPr txBox="1"/>
          <p:nvPr/>
        </p:nvSpPr>
        <p:spPr>
          <a:xfrm>
            <a:off x="2793474"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Memory Unit</a:t>
            </a:r>
          </a:p>
        </p:txBody>
      </p:sp>
      <p:sp>
        <p:nvSpPr>
          <p:cNvPr id="16" name="Arrow: Right 15">
            <a:extLst>
              <a:ext uri="{FF2B5EF4-FFF2-40B4-BE49-F238E27FC236}">
                <a16:creationId xmlns:a16="http://schemas.microsoft.com/office/drawing/2014/main" id="{BF7377CE-705F-13B3-B849-BBE58D6D6C52}"/>
              </a:ext>
            </a:extLst>
          </p:cNvPr>
          <p:cNvSpPr/>
          <p:nvPr/>
        </p:nvSpPr>
        <p:spPr>
          <a:xfrm>
            <a:off x="4902263" y="594451"/>
            <a:ext cx="181923" cy="203788"/>
          </a:xfrm>
          <a:prstGeom prst="righ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4AAB5EF6-0805-82F0-922F-DA920C510456}"/>
              </a:ext>
            </a:extLst>
          </p:cNvPr>
          <p:cNvSpPr/>
          <p:nvPr/>
        </p:nvSpPr>
        <p:spPr>
          <a:xfrm>
            <a:off x="2474567" y="2541851"/>
            <a:ext cx="326519" cy="274697"/>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682D80A-99E6-AB37-3B98-573B076AD2C6}"/>
              </a:ext>
            </a:extLst>
          </p:cNvPr>
          <p:cNvSpPr txBox="1"/>
          <p:nvPr/>
        </p:nvSpPr>
        <p:spPr>
          <a:xfrm>
            <a:off x="2187546" y="2223061"/>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Address Unit</a:t>
            </a:r>
          </a:p>
        </p:txBody>
      </p:sp>
      <p:sp>
        <p:nvSpPr>
          <p:cNvPr id="21" name="Arrow: Down 20">
            <a:extLst>
              <a:ext uri="{FF2B5EF4-FFF2-40B4-BE49-F238E27FC236}">
                <a16:creationId xmlns:a16="http://schemas.microsoft.com/office/drawing/2014/main" id="{5ADE566B-08DC-5903-5A74-8CE1A9BB24C0}"/>
              </a:ext>
            </a:extLst>
          </p:cNvPr>
          <p:cNvSpPr/>
          <p:nvPr/>
        </p:nvSpPr>
        <p:spPr>
          <a:xfrm>
            <a:off x="3047999" y="4170947"/>
            <a:ext cx="190499" cy="220578"/>
          </a:xfrm>
          <a:prstGeom prst="downArrow">
            <a:avLst/>
          </a:prstGeom>
          <a:solidFill>
            <a:srgbClr val="FF000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Bent 21">
            <a:extLst>
              <a:ext uri="{FF2B5EF4-FFF2-40B4-BE49-F238E27FC236}">
                <a16:creationId xmlns:a16="http://schemas.microsoft.com/office/drawing/2014/main" id="{46067320-68DF-215A-389F-CE98072BB49A}"/>
              </a:ext>
            </a:extLst>
          </p:cNvPr>
          <p:cNvSpPr/>
          <p:nvPr/>
        </p:nvSpPr>
        <p:spPr>
          <a:xfrm rot="10800000">
            <a:off x="3937200" y="4177711"/>
            <a:ext cx="274090" cy="435238"/>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Arrow: Bent 22">
            <a:extLst>
              <a:ext uri="{FF2B5EF4-FFF2-40B4-BE49-F238E27FC236}">
                <a16:creationId xmlns:a16="http://schemas.microsoft.com/office/drawing/2014/main" id="{4953DFF4-99A7-BAB6-2A2A-278FE5AE934B}"/>
              </a:ext>
            </a:extLst>
          </p:cNvPr>
          <p:cNvSpPr/>
          <p:nvPr/>
        </p:nvSpPr>
        <p:spPr>
          <a:xfrm rot="5400000">
            <a:off x="3515488" y="2114104"/>
            <a:ext cx="465924" cy="882796"/>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Bent 24">
            <a:extLst>
              <a:ext uri="{FF2B5EF4-FFF2-40B4-BE49-F238E27FC236}">
                <a16:creationId xmlns:a16="http://schemas.microsoft.com/office/drawing/2014/main" id="{DDE7C6B2-EFE8-3E0E-6215-22D2177578CE}"/>
              </a:ext>
            </a:extLst>
          </p:cNvPr>
          <p:cNvSpPr/>
          <p:nvPr/>
        </p:nvSpPr>
        <p:spPr>
          <a:xfrm rot="5400000" flipV="1">
            <a:off x="3712033" y="823608"/>
            <a:ext cx="303810" cy="2465383"/>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F2DED50B-1403-4959-37C8-DE7B1155DD58}"/>
              </a:ext>
            </a:extLst>
          </p:cNvPr>
          <p:cNvSpPr txBox="1"/>
          <p:nvPr/>
        </p:nvSpPr>
        <p:spPr>
          <a:xfrm>
            <a:off x="1213184" y="2836359"/>
            <a:ext cx="59491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Store </a:t>
            </a:r>
            <a:endParaRPr lang="en-US"/>
          </a:p>
          <a:p>
            <a:r>
              <a:rPr lang="en-US" sz="1100" dirty="0"/>
              <a:t>Buffer</a:t>
            </a:r>
            <a:endParaRPr lang="en-US" dirty="0"/>
          </a:p>
        </p:txBody>
      </p:sp>
      <p:sp>
        <p:nvSpPr>
          <p:cNvPr id="27" name="TextBox 26">
            <a:extLst>
              <a:ext uri="{FF2B5EF4-FFF2-40B4-BE49-F238E27FC236}">
                <a16:creationId xmlns:a16="http://schemas.microsoft.com/office/drawing/2014/main" id="{4F799F20-08B8-CA70-5D7B-5848E7BDBD02}"/>
              </a:ext>
            </a:extLst>
          </p:cNvPr>
          <p:cNvSpPr txBox="1"/>
          <p:nvPr/>
        </p:nvSpPr>
        <p:spPr>
          <a:xfrm>
            <a:off x="4309745" y="2813528"/>
            <a:ext cx="59722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Load</a:t>
            </a:r>
          </a:p>
          <a:p>
            <a:r>
              <a:rPr lang="en-US" sz="1100" dirty="0"/>
              <a:t>Buffer</a:t>
            </a:r>
          </a:p>
        </p:txBody>
      </p:sp>
      <p:sp>
        <p:nvSpPr>
          <p:cNvPr id="28" name="TextBox 27">
            <a:extLst>
              <a:ext uri="{FF2B5EF4-FFF2-40B4-BE49-F238E27FC236}">
                <a16:creationId xmlns:a16="http://schemas.microsoft.com/office/drawing/2014/main" id="{70AA568D-B72D-2C09-E02F-2B7694F66B37}"/>
              </a:ext>
            </a:extLst>
          </p:cNvPr>
          <p:cNvSpPr txBox="1"/>
          <p:nvPr/>
        </p:nvSpPr>
        <p:spPr>
          <a:xfrm>
            <a:off x="7708787" y="3655497"/>
            <a:ext cx="90705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Reservation</a:t>
            </a:r>
          </a:p>
          <a:p>
            <a:r>
              <a:rPr lang="en-US" sz="1100" dirty="0"/>
              <a:t>Stations</a:t>
            </a:r>
          </a:p>
        </p:txBody>
      </p:sp>
      <p:graphicFrame>
        <p:nvGraphicFramePr>
          <p:cNvPr id="30" name="Table 29">
            <a:extLst>
              <a:ext uri="{FF2B5EF4-FFF2-40B4-BE49-F238E27FC236}">
                <a16:creationId xmlns:a16="http://schemas.microsoft.com/office/drawing/2014/main" id="{AD4BC524-EB16-74CF-93BC-4F758136A8F1}"/>
              </a:ext>
            </a:extLst>
          </p:cNvPr>
          <p:cNvGraphicFramePr>
            <a:graphicFrameLocks noGrp="1"/>
          </p:cNvGraphicFramePr>
          <p:nvPr>
            <p:extLst>
              <p:ext uri="{D42A27DB-BD31-4B8C-83A1-F6EECF244321}">
                <p14:modId xmlns:p14="http://schemas.microsoft.com/office/powerpoint/2010/main" val="2982006792"/>
              </p:ext>
            </p:extLst>
          </p:nvPr>
        </p:nvGraphicFramePr>
        <p:xfrm>
          <a:off x="9107277" y="495759"/>
          <a:ext cx="1471166" cy="1554480"/>
        </p:xfrm>
        <a:graphic>
          <a:graphicData uri="http://schemas.openxmlformats.org/drawingml/2006/table">
            <a:tbl>
              <a:tblPr firstRow="1" bandRow="1">
                <a:tableStyleId>{5940675A-B579-460E-94D1-54222C63F5DA}</a:tableStyleId>
              </a:tblPr>
              <a:tblGrid>
                <a:gridCol w="366368">
                  <a:extLst>
                    <a:ext uri="{9D8B030D-6E8A-4147-A177-3AD203B41FA5}">
                      <a16:colId xmlns:a16="http://schemas.microsoft.com/office/drawing/2014/main" val="2580727533"/>
                    </a:ext>
                  </a:extLst>
                </a:gridCol>
                <a:gridCol w="1104798">
                  <a:extLst>
                    <a:ext uri="{9D8B030D-6E8A-4147-A177-3AD203B41FA5}">
                      <a16:colId xmlns:a16="http://schemas.microsoft.com/office/drawing/2014/main" val="1318855252"/>
                    </a:ext>
                  </a:extLst>
                </a:gridCol>
              </a:tblGrid>
              <a:tr h="125218">
                <a:tc>
                  <a:txBody>
                    <a:bodyPr/>
                    <a:lstStyle/>
                    <a:p>
                      <a:r>
                        <a:rPr lang="en-US" sz="1100" dirty="0"/>
                        <a:t>F0</a:t>
                      </a:r>
                    </a:p>
                  </a:txBody>
                  <a:tcPr/>
                </a:tc>
                <a:tc>
                  <a:txBody>
                    <a:bodyPr/>
                    <a:lstStyle/>
                    <a:p>
                      <a:pPr algn="ctr"/>
                      <a:r>
                        <a:rPr lang="en-US" sz="1100" dirty="0"/>
                        <a:t>10.0</a:t>
                      </a:r>
                    </a:p>
                  </a:txBody>
                  <a:tcPr/>
                </a:tc>
                <a:extLst>
                  <a:ext uri="{0D108BD9-81ED-4DB2-BD59-A6C34878D82A}">
                    <a16:rowId xmlns:a16="http://schemas.microsoft.com/office/drawing/2014/main" val="2320382027"/>
                  </a:ext>
                </a:extLst>
              </a:tr>
              <a:tr h="125218">
                <a:tc>
                  <a:txBody>
                    <a:bodyPr/>
                    <a:lstStyle/>
                    <a:p>
                      <a:r>
                        <a:rPr lang="en-US" sz="1100" dirty="0"/>
                        <a:t>F1</a:t>
                      </a:r>
                    </a:p>
                  </a:txBody>
                  <a:tcPr/>
                </a:tc>
                <a:tc>
                  <a:txBody>
                    <a:bodyPr/>
                    <a:lstStyle/>
                    <a:p>
                      <a:pPr algn="ctr"/>
                      <a:r>
                        <a:rPr lang="en-US" sz="1100" dirty="0"/>
                        <a:t>2</a:t>
                      </a:r>
                    </a:p>
                  </a:txBody>
                  <a:tcPr/>
                </a:tc>
                <a:extLst>
                  <a:ext uri="{0D108BD9-81ED-4DB2-BD59-A6C34878D82A}">
                    <a16:rowId xmlns:a16="http://schemas.microsoft.com/office/drawing/2014/main" val="1922051831"/>
                  </a:ext>
                </a:extLst>
              </a:tr>
              <a:tr h="125218">
                <a:tc>
                  <a:txBody>
                    <a:bodyPr/>
                    <a:lstStyle/>
                    <a:p>
                      <a:r>
                        <a:rPr lang="en-US" sz="1100" dirty="0"/>
                        <a:t>F2</a:t>
                      </a:r>
                    </a:p>
                  </a:txBody>
                  <a:tcPr/>
                </a:tc>
                <a:tc>
                  <a:txBody>
                    <a:bodyPr/>
                    <a:lstStyle/>
                    <a:p>
                      <a:endParaRPr lang="en-US" sz="1100" dirty="0"/>
                    </a:p>
                  </a:txBody>
                  <a:tcPr/>
                </a:tc>
                <a:extLst>
                  <a:ext uri="{0D108BD9-81ED-4DB2-BD59-A6C34878D82A}">
                    <a16:rowId xmlns:a16="http://schemas.microsoft.com/office/drawing/2014/main" val="1723558542"/>
                  </a:ext>
                </a:extLst>
              </a:tr>
              <a:tr h="125218">
                <a:tc>
                  <a:txBody>
                    <a:bodyPr/>
                    <a:lstStyle/>
                    <a:p>
                      <a:r>
                        <a:rPr lang="en-US" sz="1100" dirty="0"/>
                        <a:t>F3</a:t>
                      </a:r>
                    </a:p>
                  </a:txBody>
                  <a:tcPr/>
                </a:tc>
                <a:tc>
                  <a:txBody>
                    <a:bodyPr/>
                    <a:lstStyle/>
                    <a:p>
                      <a:endParaRPr lang="en-US" sz="1100" dirty="0"/>
                    </a:p>
                  </a:txBody>
                  <a:tcPr/>
                </a:tc>
                <a:extLst>
                  <a:ext uri="{0D108BD9-81ED-4DB2-BD59-A6C34878D82A}">
                    <a16:rowId xmlns:a16="http://schemas.microsoft.com/office/drawing/2014/main" val="26334914"/>
                  </a:ext>
                </a:extLst>
              </a:tr>
              <a:tr h="125218">
                <a:tc>
                  <a:txBody>
                    <a:bodyPr/>
                    <a:lstStyle/>
                    <a:p>
                      <a:r>
                        <a:rPr lang="en-US" sz="1100" dirty="0"/>
                        <a:t>F4</a:t>
                      </a:r>
                    </a:p>
                  </a:txBody>
                  <a:tcPr/>
                </a:tc>
                <a:tc>
                  <a:txBody>
                    <a:bodyPr/>
                    <a:lstStyle/>
                    <a:p>
                      <a:pPr algn="ctr"/>
                      <a:endParaRPr lang="en-US" sz="1100" dirty="0"/>
                    </a:p>
                  </a:txBody>
                  <a:tcPr/>
                </a:tc>
                <a:extLst>
                  <a:ext uri="{0D108BD9-81ED-4DB2-BD59-A6C34878D82A}">
                    <a16:rowId xmlns:a16="http://schemas.microsoft.com/office/drawing/2014/main" val="444122730"/>
                  </a:ext>
                </a:extLst>
              </a:tr>
              <a:tr h="125218">
                <a:tc>
                  <a:txBody>
                    <a:bodyPr/>
                    <a:lstStyle/>
                    <a:p>
                      <a:r>
                        <a:rPr lang="en-US" sz="1100" dirty="0"/>
                        <a:t>F5</a:t>
                      </a:r>
                    </a:p>
                  </a:txBody>
                  <a:tcPr/>
                </a:tc>
                <a:tc>
                  <a:txBody>
                    <a:bodyPr/>
                    <a:lstStyle/>
                    <a:p>
                      <a:endParaRPr lang="en-US" sz="1100" dirty="0"/>
                    </a:p>
                  </a:txBody>
                  <a:tcPr/>
                </a:tc>
                <a:extLst>
                  <a:ext uri="{0D108BD9-81ED-4DB2-BD59-A6C34878D82A}">
                    <a16:rowId xmlns:a16="http://schemas.microsoft.com/office/drawing/2014/main" val="1366200069"/>
                  </a:ext>
                </a:extLst>
              </a:tr>
            </a:tbl>
          </a:graphicData>
        </a:graphic>
      </p:graphicFrame>
      <p:sp>
        <p:nvSpPr>
          <p:cNvPr id="31" name="TextBox 30">
            <a:extLst>
              <a:ext uri="{FF2B5EF4-FFF2-40B4-BE49-F238E27FC236}">
                <a16:creationId xmlns:a16="http://schemas.microsoft.com/office/drawing/2014/main" id="{DA997DD3-78E3-9781-4A14-B03C455F02EA}"/>
              </a:ext>
            </a:extLst>
          </p:cNvPr>
          <p:cNvSpPr txBox="1"/>
          <p:nvPr/>
        </p:nvSpPr>
        <p:spPr>
          <a:xfrm>
            <a:off x="5384011" y="238457"/>
            <a:ext cx="142117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Instruction Queue</a:t>
            </a:r>
          </a:p>
        </p:txBody>
      </p:sp>
      <p:sp>
        <p:nvSpPr>
          <p:cNvPr id="32" name="TextBox 31">
            <a:extLst>
              <a:ext uri="{FF2B5EF4-FFF2-40B4-BE49-F238E27FC236}">
                <a16:creationId xmlns:a16="http://schemas.microsoft.com/office/drawing/2014/main" id="{06297904-AFAB-C6E9-9D00-F550A9A7B1E4}"/>
              </a:ext>
            </a:extLst>
          </p:cNvPr>
          <p:cNvSpPr txBox="1"/>
          <p:nvPr/>
        </p:nvSpPr>
        <p:spPr>
          <a:xfrm>
            <a:off x="9286905" y="234349"/>
            <a:ext cx="93459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FP Registers</a:t>
            </a:r>
          </a:p>
        </p:txBody>
      </p:sp>
      <p:sp>
        <p:nvSpPr>
          <p:cNvPr id="33" name="TextBox 32">
            <a:extLst>
              <a:ext uri="{FF2B5EF4-FFF2-40B4-BE49-F238E27FC236}">
                <a16:creationId xmlns:a16="http://schemas.microsoft.com/office/drawing/2014/main" id="{91B08DC7-90A7-1F3A-5C14-D33B411757AF}"/>
              </a:ext>
            </a:extLst>
          </p:cNvPr>
          <p:cNvSpPr txBox="1"/>
          <p:nvPr/>
        </p:nvSpPr>
        <p:spPr>
          <a:xfrm>
            <a:off x="5997546"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FP Adders</a:t>
            </a:r>
            <a:endParaRPr lang="en-US" dirty="0"/>
          </a:p>
        </p:txBody>
      </p:sp>
      <p:sp>
        <p:nvSpPr>
          <p:cNvPr id="34" name="TextBox 33">
            <a:extLst>
              <a:ext uri="{FF2B5EF4-FFF2-40B4-BE49-F238E27FC236}">
                <a16:creationId xmlns:a16="http://schemas.microsoft.com/office/drawing/2014/main" id="{7C5E562E-F288-F372-88FF-23AE667DBCEE}"/>
              </a:ext>
            </a:extLst>
          </p:cNvPr>
          <p:cNvSpPr txBox="1"/>
          <p:nvPr/>
        </p:nvSpPr>
        <p:spPr>
          <a:xfrm>
            <a:off x="9128171" y="4435617"/>
            <a:ext cx="1136574"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FP Multipliers</a:t>
            </a:r>
            <a:endParaRPr lang="en-US" dirty="0"/>
          </a:p>
        </p:txBody>
      </p:sp>
      <p:sp>
        <p:nvSpPr>
          <p:cNvPr id="35" name="Arrow: Down 34">
            <a:extLst>
              <a:ext uri="{FF2B5EF4-FFF2-40B4-BE49-F238E27FC236}">
                <a16:creationId xmlns:a16="http://schemas.microsoft.com/office/drawing/2014/main" id="{4BEC3063-F682-7071-2A50-D3F1B796EEAA}"/>
              </a:ext>
            </a:extLst>
          </p:cNvPr>
          <p:cNvSpPr/>
          <p:nvPr/>
        </p:nvSpPr>
        <p:spPr>
          <a:xfrm>
            <a:off x="6371420" y="418012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5D3FA917-6A49-E423-2579-C53D03AE4221}"/>
              </a:ext>
            </a:extLst>
          </p:cNvPr>
          <p:cNvSpPr/>
          <p:nvPr/>
        </p:nvSpPr>
        <p:spPr>
          <a:xfrm>
            <a:off x="9603035" y="4180128"/>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Arrow: Down 97">
            <a:extLst>
              <a:ext uri="{FF2B5EF4-FFF2-40B4-BE49-F238E27FC236}">
                <a16:creationId xmlns:a16="http://schemas.microsoft.com/office/drawing/2014/main" id="{DEDC3FEC-F82E-AB52-A675-1A2873EBA87A}"/>
              </a:ext>
            </a:extLst>
          </p:cNvPr>
          <p:cNvSpPr/>
          <p:nvPr/>
        </p:nvSpPr>
        <p:spPr>
          <a:xfrm>
            <a:off x="6000688" y="1974460"/>
            <a:ext cx="374960" cy="180471"/>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Arrow: Down 98">
            <a:extLst>
              <a:ext uri="{FF2B5EF4-FFF2-40B4-BE49-F238E27FC236}">
                <a16:creationId xmlns:a16="http://schemas.microsoft.com/office/drawing/2014/main" id="{4EE38DDE-B535-8A2B-0116-51087322B965}"/>
              </a:ext>
            </a:extLst>
          </p:cNvPr>
          <p:cNvSpPr/>
          <p:nvPr/>
        </p:nvSpPr>
        <p:spPr>
          <a:xfrm>
            <a:off x="5781076" y="2483264"/>
            <a:ext cx="210552" cy="77697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Arrow: Down 99">
            <a:extLst>
              <a:ext uri="{FF2B5EF4-FFF2-40B4-BE49-F238E27FC236}">
                <a16:creationId xmlns:a16="http://schemas.microsoft.com/office/drawing/2014/main" id="{3EDAF54B-21BA-CF66-FA5A-3141D9226151}"/>
              </a:ext>
            </a:extLst>
          </p:cNvPr>
          <p:cNvSpPr/>
          <p:nvPr/>
        </p:nvSpPr>
        <p:spPr>
          <a:xfrm>
            <a:off x="8888268" y="2488338"/>
            <a:ext cx="210551" cy="104599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Arrow: Down 100">
            <a:extLst>
              <a:ext uri="{FF2B5EF4-FFF2-40B4-BE49-F238E27FC236}">
                <a16:creationId xmlns:a16="http://schemas.microsoft.com/office/drawing/2014/main" id="{7F794BFA-DAE5-DE31-60FF-0AD9593725A3}"/>
              </a:ext>
            </a:extLst>
          </p:cNvPr>
          <p:cNvSpPr/>
          <p:nvPr/>
        </p:nvSpPr>
        <p:spPr>
          <a:xfrm>
            <a:off x="9796556" y="2117243"/>
            <a:ext cx="287379" cy="379551"/>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Arrow: Down 101">
            <a:extLst>
              <a:ext uri="{FF2B5EF4-FFF2-40B4-BE49-F238E27FC236}">
                <a16:creationId xmlns:a16="http://schemas.microsoft.com/office/drawing/2014/main" id="{9EC0B9A6-0BC0-7ADC-58D7-7831F52B6FAA}"/>
              </a:ext>
            </a:extLst>
          </p:cNvPr>
          <p:cNvSpPr/>
          <p:nvPr/>
        </p:nvSpPr>
        <p:spPr>
          <a:xfrm>
            <a:off x="6467820" y="2846869"/>
            <a:ext cx="14954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Arrow: Down 103">
            <a:extLst>
              <a:ext uri="{FF2B5EF4-FFF2-40B4-BE49-F238E27FC236}">
                <a16:creationId xmlns:a16="http://schemas.microsoft.com/office/drawing/2014/main" id="{C1C57EA0-F3AD-5908-11EC-F9C43EC80C76}"/>
              </a:ext>
            </a:extLst>
          </p:cNvPr>
          <p:cNvSpPr/>
          <p:nvPr/>
        </p:nvSpPr>
        <p:spPr>
          <a:xfrm>
            <a:off x="7128831" y="2846868"/>
            <a:ext cx="14036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Arrow: Down 104">
            <a:extLst>
              <a:ext uri="{FF2B5EF4-FFF2-40B4-BE49-F238E27FC236}">
                <a16:creationId xmlns:a16="http://schemas.microsoft.com/office/drawing/2014/main" id="{A72FB5BE-3B2E-67E6-D0FA-4D712A57CBD5}"/>
              </a:ext>
            </a:extLst>
          </p:cNvPr>
          <p:cNvSpPr/>
          <p:nvPr/>
        </p:nvSpPr>
        <p:spPr>
          <a:xfrm>
            <a:off x="9699434" y="2837689"/>
            <a:ext cx="12200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Arrow: Down 105">
            <a:extLst>
              <a:ext uri="{FF2B5EF4-FFF2-40B4-BE49-F238E27FC236}">
                <a16:creationId xmlns:a16="http://schemas.microsoft.com/office/drawing/2014/main" id="{D8C79C0F-6397-20E7-9B5A-ACDBB0050632}"/>
              </a:ext>
            </a:extLst>
          </p:cNvPr>
          <p:cNvSpPr/>
          <p:nvPr/>
        </p:nvSpPr>
        <p:spPr>
          <a:xfrm>
            <a:off x="10461433" y="2837688"/>
            <a:ext cx="11282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1" name="Table 110">
            <a:extLst>
              <a:ext uri="{FF2B5EF4-FFF2-40B4-BE49-F238E27FC236}">
                <a16:creationId xmlns:a16="http://schemas.microsoft.com/office/drawing/2014/main" id="{A3FB932F-E8D0-0A1E-69A7-89E21BFA81A9}"/>
              </a:ext>
            </a:extLst>
          </p:cNvPr>
          <p:cNvGraphicFramePr>
            <a:graphicFrameLocks noGrp="1"/>
          </p:cNvGraphicFramePr>
          <p:nvPr/>
        </p:nvGraphicFramePr>
        <p:xfrm>
          <a:off x="486578" y="5049397"/>
          <a:ext cx="11146464" cy="259080"/>
        </p:xfrm>
        <a:graphic>
          <a:graphicData uri="http://schemas.openxmlformats.org/drawingml/2006/table">
            <a:tbl>
              <a:tblPr firstRow="1" bandRow="1">
                <a:tableStyleId>{5940675A-B579-460E-94D1-54222C63F5DA}</a:tableStyleId>
              </a:tblPr>
              <a:tblGrid>
                <a:gridCol w="11146464">
                  <a:extLst>
                    <a:ext uri="{9D8B030D-6E8A-4147-A177-3AD203B41FA5}">
                      <a16:colId xmlns:a16="http://schemas.microsoft.com/office/drawing/2014/main" val="302325619"/>
                    </a:ext>
                  </a:extLst>
                </a:gridCol>
              </a:tblGrid>
              <a:tr h="190418">
                <a:tc>
                  <a:txBody>
                    <a:bodyPr/>
                    <a:lstStyle/>
                    <a:p>
                      <a:pPr algn="ctr"/>
                      <a:r>
                        <a:rPr lang="en-US" sz="1100" dirty="0"/>
                        <a:t>Common Data Bus</a:t>
                      </a:r>
                    </a:p>
                  </a:txBody>
                  <a:tcPr/>
                </a:tc>
                <a:extLst>
                  <a:ext uri="{0D108BD9-81ED-4DB2-BD59-A6C34878D82A}">
                    <a16:rowId xmlns:a16="http://schemas.microsoft.com/office/drawing/2014/main" val="1651149426"/>
                  </a:ext>
                </a:extLst>
              </a:tr>
            </a:tbl>
          </a:graphicData>
        </a:graphic>
      </p:graphicFrame>
      <p:cxnSp>
        <p:nvCxnSpPr>
          <p:cNvPr id="114" name="Straight Arrow Connector 113">
            <a:extLst>
              <a:ext uri="{FF2B5EF4-FFF2-40B4-BE49-F238E27FC236}">
                <a16:creationId xmlns:a16="http://schemas.microsoft.com/office/drawing/2014/main" id="{E1A2FC85-C645-E798-529C-B96071D04ED3}"/>
              </a:ext>
            </a:extLst>
          </p:cNvPr>
          <p:cNvCxnSpPr/>
          <p:nvPr/>
        </p:nvCxnSpPr>
        <p:spPr>
          <a:xfrm flipH="1">
            <a:off x="5042397" y="2305624"/>
            <a:ext cx="3673" cy="2741363"/>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3B6957DA-2A1C-317B-5E52-901126014D3A}"/>
              </a:ext>
            </a:extLst>
          </p:cNvPr>
          <p:cNvCxnSpPr/>
          <p:nvPr/>
        </p:nvCxnSpPr>
        <p:spPr>
          <a:xfrm flipH="1">
            <a:off x="640814" y="2503581"/>
            <a:ext cx="12853" cy="2548567"/>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0C037E61-6E1A-3F02-2ED5-0F91A519E185}"/>
              </a:ext>
            </a:extLst>
          </p:cNvPr>
          <p:cNvCxnSpPr/>
          <p:nvPr/>
        </p:nvCxnSpPr>
        <p:spPr>
          <a:xfrm>
            <a:off x="11446181" y="837854"/>
            <a:ext cx="14689" cy="4201098"/>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DB36A8B5-A8B1-845C-F791-2B654264B0BF}"/>
              </a:ext>
            </a:extLst>
          </p:cNvPr>
          <p:cNvCxnSpPr/>
          <p:nvPr/>
        </p:nvCxnSpPr>
        <p:spPr>
          <a:xfrm>
            <a:off x="618094" y="2523090"/>
            <a:ext cx="1419337" cy="5509"/>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FE5137A2-D5E3-DBFB-21FF-B24E7BE48463}"/>
              </a:ext>
            </a:extLst>
          </p:cNvPr>
          <p:cNvCxnSpPr/>
          <p:nvPr/>
        </p:nvCxnSpPr>
        <p:spPr>
          <a:xfrm>
            <a:off x="2000364" y="2500713"/>
            <a:ext cx="14688" cy="308472"/>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9612C8A3-509A-989C-DF5C-43B14CD517B8}"/>
              </a:ext>
            </a:extLst>
          </p:cNvPr>
          <p:cNvCxnSpPr/>
          <p:nvPr/>
        </p:nvCxnSpPr>
        <p:spPr>
          <a:xfrm>
            <a:off x="5049513" y="2327427"/>
            <a:ext cx="730784" cy="1468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4FA4A7CD-0443-18CB-3AD3-92F6A92EDC02}"/>
              </a:ext>
            </a:extLst>
          </p:cNvPr>
          <p:cNvCxnSpPr/>
          <p:nvPr/>
        </p:nvCxnSpPr>
        <p:spPr>
          <a:xfrm flipH="1">
            <a:off x="10605342" y="863676"/>
            <a:ext cx="839118" cy="5507"/>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06B1F024-7F8B-CF19-B7B0-DF81EBA22A6B}"/>
              </a:ext>
            </a:extLst>
          </p:cNvPr>
          <p:cNvCxnSpPr/>
          <p:nvPr/>
        </p:nvCxnSpPr>
        <p:spPr>
          <a:xfrm flipH="1" flipV="1">
            <a:off x="10739037" y="2618685"/>
            <a:ext cx="692225" cy="12854"/>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3" name="Arrow: Down 122">
            <a:extLst>
              <a:ext uri="{FF2B5EF4-FFF2-40B4-BE49-F238E27FC236}">
                <a16:creationId xmlns:a16="http://schemas.microsoft.com/office/drawing/2014/main" id="{1BCFA482-FC45-15A1-DDF8-83055D136560}"/>
              </a:ext>
            </a:extLst>
          </p:cNvPr>
          <p:cNvSpPr/>
          <p:nvPr/>
        </p:nvSpPr>
        <p:spPr>
          <a:xfrm>
            <a:off x="3088105"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Arrow: Down 123">
            <a:extLst>
              <a:ext uri="{FF2B5EF4-FFF2-40B4-BE49-F238E27FC236}">
                <a16:creationId xmlns:a16="http://schemas.microsoft.com/office/drawing/2014/main" id="{173CA99D-E376-554E-DF51-B98A2AAFBEF3}"/>
              </a:ext>
            </a:extLst>
          </p:cNvPr>
          <p:cNvSpPr/>
          <p:nvPr/>
        </p:nvSpPr>
        <p:spPr>
          <a:xfrm>
            <a:off x="6374803" y="4792578"/>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Arrow: Down 124">
            <a:extLst>
              <a:ext uri="{FF2B5EF4-FFF2-40B4-BE49-F238E27FC236}">
                <a16:creationId xmlns:a16="http://schemas.microsoft.com/office/drawing/2014/main" id="{F9CBAB1C-BE36-8981-5D3D-505749D2C645}"/>
              </a:ext>
            </a:extLst>
          </p:cNvPr>
          <p:cNvSpPr/>
          <p:nvPr/>
        </p:nvSpPr>
        <p:spPr>
          <a:xfrm>
            <a:off x="9624780"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9E1821C-E231-0F40-10CC-29ACE5E56214}"/>
              </a:ext>
            </a:extLst>
          </p:cNvPr>
          <p:cNvSpPr txBox="1"/>
          <p:nvPr/>
        </p:nvSpPr>
        <p:spPr>
          <a:xfrm>
            <a:off x="591553" y="492135"/>
            <a:ext cx="2706258" cy="1015663"/>
          </a:xfrm>
          <a:prstGeom prst="rect">
            <a:avLst/>
          </a:prstGeom>
          <a:solidFill>
            <a:schemeClr val="accent5">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err="1">
                <a:latin typeface="Courier New"/>
                <a:ea typeface="+mn-lt"/>
                <a:cs typeface="Courier New"/>
              </a:rPr>
              <a:t>flw</a:t>
            </a:r>
            <a:r>
              <a:rPr lang="en-US" sz="1000" dirty="0">
                <a:latin typeface="Courier New"/>
                <a:ea typeface="+mn-lt"/>
                <a:cs typeface="Courier New"/>
              </a:rPr>
              <a:t> f1,0(t0)</a:t>
            </a:r>
          </a:p>
          <a:p>
            <a:r>
              <a:rPr lang="en-US" sz="1000" dirty="0" err="1">
                <a:latin typeface="Courier New"/>
                <a:cs typeface="Courier New"/>
              </a:rPr>
              <a:t>fmul.s</a:t>
            </a:r>
            <a:r>
              <a:rPr lang="en-US" sz="1000" dirty="0">
                <a:latin typeface="Courier New"/>
                <a:cs typeface="Courier New"/>
              </a:rPr>
              <a:t> f2,f1,f0</a:t>
            </a:r>
          </a:p>
          <a:p>
            <a:r>
              <a:rPr lang="en-US" sz="1000" dirty="0" err="1">
                <a:latin typeface="Courier New"/>
                <a:cs typeface="Courier New"/>
              </a:rPr>
              <a:t>fsw</a:t>
            </a:r>
            <a:r>
              <a:rPr lang="en-US" sz="1000" dirty="0">
                <a:latin typeface="Courier New"/>
                <a:cs typeface="Courier New"/>
              </a:rPr>
              <a:t> f2,0(t0)</a:t>
            </a:r>
          </a:p>
          <a:p>
            <a:r>
              <a:rPr lang="en-US" sz="1000" dirty="0" err="1">
                <a:latin typeface="Courier New"/>
                <a:cs typeface="Courier New"/>
              </a:rPr>
              <a:t>flw</a:t>
            </a:r>
            <a:r>
              <a:rPr lang="en-US" sz="1000" dirty="0">
                <a:latin typeface="Courier New"/>
                <a:cs typeface="Courier New"/>
              </a:rPr>
              <a:t> f1,0(t0)</a:t>
            </a:r>
          </a:p>
          <a:p>
            <a:r>
              <a:rPr lang="en-US" sz="1000" dirty="0" err="1">
                <a:latin typeface="Courier New"/>
                <a:cs typeface="Courier New"/>
              </a:rPr>
              <a:t>fmul.s</a:t>
            </a:r>
            <a:r>
              <a:rPr lang="en-US" sz="1000" dirty="0">
                <a:latin typeface="Courier New"/>
                <a:cs typeface="Courier New"/>
              </a:rPr>
              <a:t> f2,f1,f0</a:t>
            </a:r>
          </a:p>
          <a:p>
            <a:r>
              <a:rPr lang="en-US" sz="1000" dirty="0" err="1">
                <a:latin typeface="Courier New"/>
                <a:cs typeface="Courier New"/>
              </a:rPr>
              <a:t>fsw</a:t>
            </a:r>
            <a:r>
              <a:rPr lang="en-US" sz="1000" dirty="0">
                <a:latin typeface="Courier New"/>
                <a:cs typeface="Courier New"/>
              </a:rPr>
              <a:t> f2,0(t0)</a:t>
            </a:r>
          </a:p>
        </p:txBody>
      </p:sp>
      <p:sp>
        <p:nvSpPr>
          <p:cNvPr id="3" name="TextBox 2">
            <a:extLst>
              <a:ext uri="{FF2B5EF4-FFF2-40B4-BE49-F238E27FC236}">
                <a16:creationId xmlns:a16="http://schemas.microsoft.com/office/drawing/2014/main" id="{335B8D19-36EF-C0B9-642C-35F9F0C2EE0A}"/>
              </a:ext>
            </a:extLst>
          </p:cNvPr>
          <p:cNvSpPr txBox="1"/>
          <p:nvPr/>
        </p:nvSpPr>
        <p:spPr>
          <a:xfrm>
            <a:off x="2369955" y="263221"/>
            <a:ext cx="52462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t>Issued</a:t>
            </a:r>
            <a:endParaRPr lang="en-US"/>
          </a:p>
        </p:txBody>
      </p:sp>
      <p:sp>
        <p:nvSpPr>
          <p:cNvPr id="5" name="TextBox 4">
            <a:extLst>
              <a:ext uri="{FF2B5EF4-FFF2-40B4-BE49-F238E27FC236}">
                <a16:creationId xmlns:a16="http://schemas.microsoft.com/office/drawing/2014/main" id="{6A52EA16-C416-2C82-8C26-76F8B0E93604}"/>
              </a:ext>
            </a:extLst>
          </p:cNvPr>
          <p:cNvSpPr txBox="1"/>
          <p:nvPr/>
        </p:nvSpPr>
        <p:spPr>
          <a:xfrm>
            <a:off x="2837085" y="262496"/>
            <a:ext cx="77202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Finished</a:t>
            </a:r>
          </a:p>
        </p:txBody>
      </p:sp>
      <p:sp>
        <p:nvSpPr>
          <p:cNvPr id="7" name="TextBox 6">
            <a:extLst>
              <a:ext uri="{FF2B5EF4-FFF2-40B4-BE49-F238E27FC236}">
                <a16:creationId xmlns:a16="http://schemas.microsoft.com/office/drawing/2014/main" id="{BC1D8807-F248-E9CC-3FA6-DF5816DAF120}"/>
              </a:ext>
            </a:extLst>
          </p:cNvPr>
          <p:cNvSpPr txBox="1"/>
          <p:nvPr/>
        </p:nvSpPr>
        <p:spPr>
          <a:xfrm>
            <a:off x="589015" y="1534388"/>
            <a:ext cx="1907294" cy="369332"/>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Clock Cycle: 12</a:t>
            </a:r>
          </a:p>
        </p:txBody>
      </p:sp>
      <p:sp>
        <p:nvSpPr>
          <p:cNvPr id="13" name="TextBox 12">
            <a:extLst>
              <a:ext uri="{FF2B5EF4-FFF2-40B4-BE49-F238E27FC236}">
                <a16:creationId xmlns:a16="http://schemas.microsoft.com/office/drawing/2014/main" id="{18DA8E34-F6C3-785D-8CEF-BB4531F3252A}"/>
              </a:ext>
            </a:extLst>
          </p:cNvPr>
          <p:cNvSpPr txBox="1"/>
          <p:nvPr/>
        </p:nvSpPr>
        <p:spPr>
          <a:xfrm>
            <a:off x="1809930" y="263221"/>
            <a:ext cx="588894"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t>Iteration</a:t>
            </a:r>
          </a:p>
        </p:txBody>
      </p:sp>
      <p:sp>
        <p:nvSpPr>
          <p:cNvPr id="18" name="TextBox 17">
            <a:extLst>
              <a:ext uri="{FF2B5EF4-FFF2-40B4-BE49-F238E27FC236}">
                <a16:creationId xmlns:a16="http://schemas.microsoft.com/office/drawing/2014/main" id="{695B6198-6EB4-2AE4-B0A1-CB1B9310DC43}"/>
              </a:ext>
            </a:extLst>
          </p:cNvPr>
          <p:cNvSpPr txBox="1"/>
          <p:nvPr/>
        </p:nvSpPr>
        <p:spPr>
          <a:xfrm>
            <a:off x="1968177" y="439588"/>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24" name="TextBox 23">
            <a:extLst>
              <a:ext uri="{FF2B5EF4-FFF2-40B4-BE49-F238E27FC236}">
                <a16:creationId xmlns:a16="http://schemas.microsoft.com/office/drawing/2014/main" id="{AC0474AA-8328-71EE-DA56-6A84E013209F}"/>
              </a:ext>
            </a:extLst>
          </p:cNvPr>
          <p:cNvSpPr txBox="1"/>
          <p:nvPr/>
        </p:nvSpPr>
        <p:spPr>
          <a:xfrm>
            <a:off x="1968177" y="604841"/>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37" name="TextBox 36">
            <a:extLst>
              <a:ext uri="{FF2B5EF4-FFF2-40B4-BE49-F238E27FC236}">
                <a16:creationId xmlns:a16="http://schemas.microsoft.com/office/drawing/2014/main" id="{818DA16D-00C4-C0E0-A0BA-8C255EF96071}"/>
              </a:ext>
            </a:extLst>
          </p:cNvPr>
          <p:cNvSpPr txBox="1"/>
          <p:nvPr/>
        </p:nvSpPr>
        <p:spPr>
          <a:xfrm>
            <a:off x="1968177" y="78845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39" name="TextBox 38">
            <a:extLst>
              <a:ext uri="{FF2B5EF4-FFF2-40B4-BE49-F238E27FC236}">
                <a16:creationId xmlns:a16="http://schemas.microsoft.com/office/drawing/2014/main" id="{FFA147EE-FFFE-340B-ED7D-7845BB764FA7}"/>
              </a:ext>
            </a:extLst>
          </p:cNvPr>
          <p:cNvSpPr txBox="1"/>
          <p:nvPr/>
        </p:nvSpPr>
        <p:spPr>
          <a:xfrm>
            <a:off x="1977358" y="935347"/>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1" name="TextBox 40">
            <a:extLst>
              <a:ext uri="{FF2B5EF4-FFF2-40B4-BE49-F238E27FC236}">
                <a16:creationId xmlns:a16="http://schemas.microsoft.com/office/drawing/2014/main" id="{A9610525-1BC7-59A9-C535-F04C389D12B0}"/>
              </a:ext>
            </a:extLst>
          </p:cNvPr>
          <p:cNvSpPr txBox="1"/>
          <p:nvPr/>
        </p:nvSpPr>
        <p:spPr>
          <a:xfrm>
            <a:off x="1977357" y="109142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3" name="TextBox 42">
            <a:extLst>
              <a:ext uri="{FF2B5EF4-FFF2-40B4-BE49-F238E27FC236}">
                <a16:creationId xmlns:a16="http://schemas.microsoft.com/office/drawing/2014/main" id="{024E1BAD-7CCD-6319-67AC-495D77294FE6}"/>
              </a:ext>
            </a:extLst>
          </p:cNvPr>
          <p:cNvSpPr txBox="1"/>
          <p:nvPr/>
        </p:nvSpPr>
        <p:spPr>
          <a:xfrm>
            <a:off x="1986538" y="1275034"/>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14" name="TextBox 13">
            <a:extLst>
              <a:ext uri="{FF2B5EF4-FFF2-40B4-BE49-F238E27FC236}">
                <a16:creationId xmlns:a16="http://schemas.microsoft.com/office/drawing/2014/main" id="{41B8CBB6-4495-B0D8-1E7B-53FA5CC5FC56}"/>
              </a:ext>
            </a:extLst>
          </p:cNvPr>
          <p:cNvSpPr txBox="1"/>
          <p:nvPr/>
        </p:nvSpPr>
        <p:spPr>
          <a:xfrm>
            <a:off x="2445574" y="439587"/>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40" name="Rectangle 39">
            <a:extLst>
              <a:ext uri="{FF2B5EF4-FFF2-40B4-BE49-F238E27FC236}">
                <a16:creationId xmlns:a16="http://schemas.microsoft.com/office/drawing/2014/main" id="{B78FA9A3-495F-5202-98B1-5E0A5A373A20}"/>
              </a:ext>
            </a:extLst>
          </p:cNvPr>
          <p:cNvSpPr/>
          <p:nvPr/>
        </p:nvSpPr>
        <p:spPr>
          <a:xfrm>
            <a:off x="9477042" y="998281"/>
            <a:ext cx="1085499" cy="26732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7332CFE6-C675-32D5-1E78-D37CEA2F6A78}"/>
              </a:ext>
            </a:extLst>
          </p:cNvPr>
          <p:cNvSpPr txBox="1"/>
          <p:nvPr/>
        </p:nvSpPr>
        <p:spPr>
          <a:xfrm>
            <a:off x="2445574" y="60484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4" name="Rectangle 43">
            <a:extLst>
              <a:ext uri="{FF2B5EF4-FFF2-40B4-BE49-F238E27FC236}">
                <a16:creationId xmlns:a16="http://schemas.microsoft.com/office/drawing/2014/main" id="{EC3C264F-03B4-7076-1BFC-04A772443B4A}"/>
              </a:ext>
            </a:extLst>
          </p:cNvPr>
          <p:cNvSpPr/>
          <p:nvPr/>
        </p:nvSpPr>
        <p:spPr>
          <a:xfrm>
            <a:off x="1811138" y="3871846"/>
            <a:ext cx="1507812" cy="25814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B2191186-3BD8-4033-4257-B14B275E8D7D}"/>
              </a:ext>
            </a:extLst>
          </p:cNvPr>
          <p:cNvSpPr txBox="1"/>
          <p:nvPr/>
        </p:nvSpPr>
        <p:spPr>
          <a:xfrm>
            <a:off x="2451083" y="757242"/>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3</a:t>
            </a:r>
          </a:p>
        </p:txBody>
      </p:sp>
      <p:sp>
        <p:nvSpPr>
          <p:cNvPr id="47" name="TextBox 46">
            <a:extLst>
              <a:ext uri="{FF2B5EF4-FFF2-40B4-BE49-F238E27FC236}">
                <a16:creationId xmlns:a16="http://schemas.microsoft.com/office/drawing/2014/main" id="{63549179-0E67-4A09-108C-B647D7262B85}"/>
              </a:ext>
            </a:extLst>
          </p:cNvPr>
          <p:cNvSpPr txBox="1"/>
          <p:nvPr/>
        </p:nvSpPr>
        <p:spPr>
          <a:xfrm>
            <a:off x="2445574" y="93534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4</a:t>
            </a:r>
          </a:p>
        </p:txBody>
      </p:sp>
      <p:sp>
        <p:nvSpPr>
          <p:cNvPr id="45" name="TextBox 44">
            <a:extLst>
              <a:ext uri="{FF2B5EF4-FFF2-40B4-BE49-F238E27FC236}">
                <a16:creationId xmlns:a16="http://schemas.microsoft.com/office/drawing/2014/main" id="{5990BFD1-6551-2263-EB96-ED1942C3668E}"/>
              </a:ext>
            </a:extLst>
          </p:cNvPr>
          <p:cNvSpPr txBox="1"/>
          <p:nvPr/>
        </p:nvSpPr>
        <p:spPr>
          <a:xfrm>
            <a:off x="2436393" y="1091418"/>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5</a:t>
            </a:r>
          </a:p>
        </p:txBody>
      </p:sp>
      <p:sp>
        <p:nvSpPr>
          <p:cNvPr id="50" name="TextBox 49">
            <a:extLst>
              <a:ext uri="{FF2B5EF4-FFF2-40B4-BE49-F238E27FC236}">
                <a16:creationId xmlns:a16="http://schemas.microsoft.com/office/drawing/2014/main" id="{9EC66714-DD43-5F24-A807-DE6C700F13F3}"/>
              </a:ext>
            </a:extLst>
          </p:cNvPr>
          <p:cNvSpPr txBox="1"/>
          <p:nvPr/>
        </p:nvSpPr>
        <p:spPr>
          <a:xfrm>
            <a:off x="2436392" y="124749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6</a:t>
            </a:r>
          </a:p>
        </p:txBody>
      </p:sp>
      <p:sp>
        <p:nvSpPr>
          <p:cNvPr id="51" name="Rectangle 50">
            <a:extLst>
              <a:ext uri="{FF2B5EF4-FFF2-40B4-BE49-F238E27FC236}">
                <a16:creationId xmlns:a16="http://schemas.microsoft.com/office/drawing/2014/main" id="{CE7A9443-8FD1-3EC0-2419-47A589499E26}"/>
              </a:ext>
            </a:extLst>
          </p:cNvPr>
          <p:cNvSpPr/>
          <p:nvPr/>
        </p:nvSpPr>
        <p:spPr>
          <a:xfrm>
            <a:off x="1801957" y="3605605"/>
            <a:ext cx="1507812" cy="25814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9285248F-CC89-68D5-131B-5B3B8CC2DF49}"/>
              </a:ext>
            </a:extLst>
          </p:cNvPr>
          <p:cNvSpPr txBox="1"/>
          <p:nvPr/>
        </p:nvSpPr>
        <p:spPr>
          <a:xfrm>
            <a:off x="2913789" y="43958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7</a:t>
            </a:r>
          </a:p>
        </p:txBody>
      </p:sp>
      <p:sp>
        <p:nvSpPr>
          <p:cNvPr id="54" name="TextBox 53">
            <a:extLst>
              <a:ext uri="{FF2B5EF4-FFF2-40B4-BE49-F238E27FC236}">
                <a16:creationId xmlns:a16="http://schemas.microsoft.com/office/drawing/2014/main" id="{634A40F9-6ADF-01EC-E448-A22A0C4CBF7A}"/>
              </a:ext>
            </a:extLst>
          </p:cNvPr>
          <p:cNvSpPr txBox="1"/>
          <p:nvPr/>
        </p:nvSpPr>
        <p:spPr>
          <a:xfrm>
            <a:off x="2904607" y="944525"/>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8</a:t>
            </a:r>
          </a:p>
        </p:txBody>
      </p:sp>
      <p:sp>
        <p:nvSpPr>
          <p:cNvPr id="38" name="TextBox 37">
            <a:extLst>
              <a:ext uri="{FF2B5EF4-FFF2-40B4-BE49-F238E27FC236}">
                <a16:creationId xmlns:a16="http://schemas.microsoft.com/office/drawing/2014/main" id="{EA9AF005-FA87-A1C4-9D4A-F4A68EDBDDE2}"/>
              </a:ext>
            </a:extLst>
          </p:cNvPr>
          <p:cNvSpPr txBox="1"/>
          <p:nvPr/>
        </p:nvSpPr>
        <p:spPr>
          <a:xfrm>
            <a:off x="2904608" y="604839"/>
            <a:ext cx="389213"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11</a:t>
            </a:r>
          </a:p>
        </p:txBody>
      </p:sp>
      <p:sp>
        <p:nvSpPr>
          <p:cNvPr id="19" name="TextBox 18">
            <a:extLst>
              <a:ext uri="{FF2B5EF4-FFF2-40B4-BE49-F238E27FC236}">
                <a16:creationId xmlns:a16="http://schemas.microsoft.com/office/drawing/2014/main" id="{B80C45C1-FAC0-38A7-C5D7-2E355B82B011}"/>
              </a:ext>
            </a:extLst>
          </p:cNvPr>
          <p:cNvSpPr txBox="1"/>
          <p:nvPr/>
        </p:nvSpPr>
        <p:spPr>
          <a:xfrm>
            <a:off x="2904607" y="770091"/>
            <a:ext cx="389213"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12</a:t>
            </a:r>
          </a:p>
        </p:txBody>
      </p:sp>
    </p:spTree>
    <p:extLst>
      <p:ext uri="{BB962C8B-B14F-4D97-AF65-F5344CB8AC3E}">
        <p14:creationId xmlns:p14="http://schemas.microsoft.com/office/powerpoint/2010/main" val="255452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7" name="Table 106">
            <a:extLst>
              <a:ext uri="{FF2B5EF4-FFF2-40B4-BE49-F238E27FC236}">
                <a16:creationId xmlns:a16="http://schemas.microsoft.com/office/drawing/2014/main" id="{8A99B81A-D2B6-1981-E268-BD8E23A05BDC}"/>
              </a:ext>
            </a:extLst>
          </p:cNvPr>
          <p:cNvGraphicFramePr>
            <a:graphicFrameLocks noGrp="1"/>
          </p:cNvGraphicFramePr>
          <p:nvPr/>
        </p:nvGraphicFramePr>
        <p:xfrm>
          <a:off x="5848120" y="2194193"/>
          <a:ext cx="3245697" cy="260684"/>
        </p:xfrm>
        <a:graphic>
          <a:graphicData uri="http://schemas.openxmlformats.org/drawingml/2006/table">
            <a:tbl>
              <a:tblPr firstRow="1" bandRow="1">
                <a:tableStyleId>{5940675A-B579-460E-94D1-54222C63F5DA}</a:tableStyleId>
              </a:tblPr>
              <a:tblGrid>
                <a:gridCol w="3245697">
                  <a:extLst>
                    <a:ext uri="{9D8B030D-6E8A-4147-A177-3AD203B41FA5}">
                      <a16:colId xmlns:a16="http://schemas.microsoft.com/office/drawing/2014/main" val="3107124859"/>
                    </a:ext>
                  </a:extLst>
                </a:gridCol>
              </a:tblGrid>
              <a:tr h="260684">
                <a:tc>
                  <a:txBody>
                    <a:bodyPr/>
                    <a:lstStyle/>
                    <a:p>
                      <a:pPr algn="ctr"/>
                      <a:r>
                        <a:rPr lang="en-US" sz="1100" dirty="0"/>
                        <a:t>Operation Bus</a:t>
                      </a:r>
                    </a:p>
                  </a:txBody>
                  <a:tcPr/>
                </a:tc>
                <a:extLst>
                  <a:ext uri="{0D108BD9-81ED-4DB2-BD59-A6C34878D82A}">
                    <a16:rowId xmlns:a16="http://schemas.microsoft.com/office/drawing/2014/main" val="1264365700"/>
                  </a:ext>
                </a:extLst>
              </a:tr>
            </a:tbl>
          </a:graphicData>
        </a:graphic>
      </p:graphicFrame>
      <p:graphicFrame>
        <p:nvGraphicFramePr>
          <p:cNvPr id="108" name="Table 107">
            <a:extLst>
              <a:ext uri="{FF2B5EF4-FFF2-40B4-BE49-F238E27FC236}">
                <a16:creationId xmlns:a16="http://schemas.microsoft.com/office/drawing/2014/main" id="{C7C94626-E768-68B0-C3C0-F0A5DFEAE580}"/>
              </a:ext>
            </a:extLst>
          </p:cNvPr>
          <p:cNvGraphicFramePr>
            <a:graphicFrameLocks noGrp="1"/>
          </p:cNvGraphicFramePr>
          <p:nvPr/>
        </p:nvGraphicFramePr>
        <p:xfrm>
          <a:off x="6472409" y="2533879"/>
          <a:ext cx="4087912" cy="259080"/>
        </p:xfrm>
        <a:graphic>
          <a:graphicData uri="http://schemas.openxmlformats.org/drawingml/2006/table">
            <a:tbl>
              <a:tblPr firstRow="1" bandRow="1">
                <a:tableStyleId>{5940675A-B579-460E-94D1-54222C63F5DA}</a:tableStyleId>
              </a:tblPr>
              <a:tblGrid>
                <a:gridCol w="4087912">
                  <a:extLst>
                    <a:ext uri="{9D8B030D-6E8A-4147-A177-3AD203B41FA5}">
                      <a16:colId xmlns:a16="http://schemas.microsoft.com/office/drawing/2014/main" val="1958482428"/>
                    </a:ext>
                  </a:extLst>
                </a:gridCol>
              </a:tblGrid>
              <a:tr h="200698">
                <a:tc>
                  <a:txBody>
                    <a:bodyPr/>
                    <a:lstStyle/>
                    <a:p>
                      <a:pPr algn="ctr"/>
                      <a:r>
                        <a:rPr lang="en-US" sz="1100" dirty="0"/>
                        <a:t>Operands Bus           </a:t>
                      </a:r>
                    </a:p>
                  </a:txBody>
                  <a:tcPr anchor="ctr"/>
                </a:tc>
                <a:extLst>
                  <a:ext uri="{0D108BD9-81ED-4DB2-BD59-A6C34878D82A}">
                    <a16:rowId xmlns:a16="http://schemas.microsoft.com/office/drawing/2014/main" val="3928487381"/>
                  </a:ext>
                </a:extLst>
              </a:tr>
            </a:tbl>
          </a:graphicData>
        </a:graphic>
      </p:graphicFrame>
      <p:sp>
        <p:nvSpPr>
          <p:cNvPr id="4" name="TextBox 3">
            <a:extLst>
              <a:ext uri="{FF2B5EF4-FFF2-40B4-BE49-F238E27FC236}">
                <a16:creationId xmlns:a16="http://schemas.microsoft.com/office/drawing/2014/main" id="{032A06AD-A3EC-C6FD-A3FE-AE0739EBE576}"/>
              </a:ext>
            </a:extLst>
          </p:cNvPr>
          <p:cNvSpPr txBox="1"/>
          <p:nvPr/>
        </p:nvSpPr>
        <p:spPr>
          <a:xfrm>
            <a:off x="397286" y="5584520"/>
            <a:ext cx="11391439"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In cycle 12 the Store Buffer slot where the first store operation was, is marked free.</a:t>
            </a:r>
            <a:endParaRPr lang="en-US" dirty="0"/>
          </a:p>
        </p:txBody>
      </p:sp>
      <p:graphicFrame>
        <p:nvGraphicFramePr>
          <p:cNvPr id="6" name="Table 5">
            <a:extLst>
              <a:ext uri="{FF2B5EF4-FFF2-40B4-BE49-F238E27FC236}">
                <a16:creationId xmlns:a16="http://schemas.microsoft.com/office/drawing/2014/main" id="{CC729F56-EFE2-8812-01B1-3B641021CA8E}"/>
              </a:ext>
            </a:extLst>
          </p:cNvPr>
          <p:cNvGraphicFramePr>
            <a:graphicFrameLocks noGrp="1"/>
          </p:cNvGraphicFramePr>
          <p:nvPr/>
        </p:nvGraphicFramePr>
        <p:xfrm>
          <a:off x="5142307" y="474496"/>
          <a:ext cx="1912193" cy="1463040"/>
        </p:xfrm>
        <a:graphic>
          <a:graphicData uri="http://schemas.openxmlformats.org/drawingml/2006/table">
            <a:tbl>
              <a:tblPr firstRow="1" bandRow="1">
                <a:tableStyleId>{5940675A-B579-460E-94D1-54222C63F5DA}</a:tableStyleId>
              </a:tblPr>
              <a:tblGrid>
                <a:gridCol w="1912193">
                  <a:extLst>
                    <a:ext uri="{9D8B030D-6E8A-4147-A177-3AD203B41FA5}">
                      <a16:colId xmlns:a16="http://schemas.microsoft.com/office/drawing/2014/main" val="4214905165"/>
                    </a:ext>
                  </a:extLst>
                </a:gridCol>
              </a:tblGrid>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3837463807"/>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3958880234"/>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1321956166"/>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1294863501"/>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2602607408"/>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3959573496"/>
                  </a:ext>
                </a:extLst>
              </a:tr>
            </a:tbl>
          </a:graphicData>
        </a:graphic>
      </p:graphicFrame>
      <p:graphicFrame>
        <p:nvGraphicFramePr>
          <p:cNvPr id="8" name="Table 7">
            <a:extLst>
              <a:ext uri="{FF2B5EF4-FFF2-40B4-BE49-F238E27FC236}">
                <a16:creationId xmlns:a16="http://schemas.microsoft.com/office/drawing/2014/main" id="{E7D52DE1-8CA2-EADD-2883-8C6406631686}"/>
              </a:ext>
            </a:extLst>
          </p:cNvPr>
          <p:cNvGraphicFramePr>
            <a:graphicFrameLocks noGrp="1"/>
          </p:cNvGraphicFramePr>
          <p:nvPr>
            <p:extLst>
              <p:ext uri="{D42A27DB-BD31-4B8C-83A1-F6EECF244321}">
                <p14:modId xmlns:p14="http://schemas.microsoft.com/office/powerpoint/2010/main" val="3996924088"/>
              </p:ext>
            </p:extLst>
          </p:nvPr>
        </p:nvGraphicFramePr>
        <p:xfrm>
          <a:off x="1808602" y="2836843"/>
          <a:ext cx="1511271" cy="1297004"/>
        </p:xfrm>
        <a:graphic>
          <a:graphicData uri="http://schemas.openxmlformats.org/drawingml/2006/table">
            <a:tbl>
              <a:tblPr firstRow="1" bandRow="1">
                <a:tableStyleId>{5940675A-B579-460E-94D1-54222C63F5DA}</a:tableStyleId>
              </a:tblPr>
              <a:tblGrid>
                <a:gridCol w="822157">
                  <a:extLst>
                    <a:ext uri="{9D8B030D-6E8A-4147-A177-3AD203B41FA5}">
                      <a16:colId xmlns:a16="http://schemas.microsoft.com/office/drawing/2014/main" val="1745361543"/>
                    </a:ext>
                  </a:extLst>
                </a:gridCol>
                <a:gridCol w="689114">
                  <a:extLst>
                    <a:ext uri="{9D8B030D-6E8A-4147-A177-3AD203B41FA5}">
                      <a16:colId xmlns:a16="http://schemas.microsoft.com/office/drawing/2014/main" val="111818996"/>
                    </a:ext>
                  </a:extLst>
                </a:gridCol>
              </a:tblGrid>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698010634"/>
                  </a:ext>
                </a:extLst>
              </a:tr>
              <a:tr h="260684">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37794825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549119839"/>
                  </a:ext>
                </a:extLst>
              </a:tr>
              <a:tr h="151771">
                <a:tc>
                  <a:txBody>
                    <a:bodyPr/>
                    <a:lstStyle/>
                    <a:p>
                      <a:pPr algn="ctr"/>
                      <a:r>
                        <a:rPr lang="en-US" sz="1100" b="0" dirty="0"/>
                        <a:t>FMUL2 F2</a:t>
                      </a:r>
                      <a:endParaRPr lang="en-US" sz="1100" b="0" dirty="0" err="1"/>
                    </a:p>
                  </a:txBody>
                  <a:tcPr/>
                </a:tc>
                <a:tc>
                  <a:txBody>
                    <a:bodyPr/>
                    <a:lstStyle/>
                    <a:p>
                      <a:pPr algn="ctr"/>
                      <a:r>
                        <a:rPr lang="en-US" sz="1100" b="0" dirty="0"/>
                        <a:t>4</a:t>
                      </a:r>
                    </a:p>
                  </a:txBody>
                  <a:tcPr/>
                </a:tc>
                <a:extLst>
                  <a:ext uri="{0D108BD9-81ED-4DB2-BD59-A6C34878D82A}">
                    <a16:rowId xmlns:a16="http://schemas.microsoft.com/office/drawing/2014/main" val="1989902640"/>
                  </a:ext>
                </a:extLst>
              </a:tr>
              <a:tr h="151771">
                <a:tc>
                  <a:txBody>
                    <a:bodyPr/>
                    <a:lstStyle/>
                    <a:p>
                      <a:pPr lvl="0">
                        <a:buNone/>
                      </a:pPr>
                      <a:endParaRPr lang="en-US" sz="1100" b="0" i="0" u="none" strike="noStrike" noProof="0" dirty="0">
                        <a:solidFill>
                          <a:srgbClr val="000000"/>
                        </a:solidFill>
                        <a:latin typeface="Aptos"/>
                      </a:endParaRPr>
                    </a:p>
                  </a:txBody>
                  <a:tcPr/>
                </a:tc>
                <a:tc>
                  <a:txBody>
                    <a:bodyPr/>
                    <a:lstStyle/>
                    <a:p>
                      <a:pPr algn="ctr"/>
                      <a:endParaRPr lang="en-US" sz="1100" b="0" dirty="0"/>
                    </a:p>
                  </a:txBody>
                  <a:tcPr/>
                </a:tc>
                <a:extLst>
                  <a:ext uri="{0D108BD9-81ED-4DB2-BD59-A6C34878D82A}">
                    <a16:rowId xmlns:a16="http://schemas.microsoft.com/office/drawing/2014/main" val="834683615"/>
                  </a:ext>
                </a:extLst>
              </a:tr>
            </a:tbl>
          </a:graphicData>
        </a:graphic>
      </p:graphicFrame>
      <p:graphicFrame>
        <p:nvGraphicFramePr>
          <p:cNvPr id="9" name="Table 8">
            <a:extLst>
              <a:ext uri="{FF2B5EF4-FFF2-40B4-BE49-F238E27FC236}">
                <a16:creationId xmlns:a16="http://schemas.microsoft.com/office/drawing/2014/main" id="{DDAA357D-ADC7-536C-F5D5-6765A9443157}"/>
              </a:ext>
            </a:extLst>
          </p:cNvPr>
          <p:cNvGraphicFramePr>
            <a:graphicFrameLocks noGrp="1"/>
          </p:cNvGraphicFramePr>
          <p:nvPr/>
        </p:nvGraphicFramePr>
        <p:xfrm>
          <a:off x="3847825" y="2833942"/>
          <a:ext cx="458371" cy="1295400"/>
        </p:xfrm>
        <a:graphic>
          <a:graphicData uri="http://schemas.openxmlformats.org/drawingml/2006/table">
            <a:tbl>
              <a:tblPr firstRow="1" bandRow="1">
                <a:tableStyleId>{5940675A-B579-460E-94D1-54222C63F5DA}</a:tableStyleId>
              </a:tblPr>
              <a:tblGrid>
                <a:gridCol w="458371">
                  <a:extLst>
                    <a:ext uri="{9D8B030D-6E8A-4147-A177-3AD203B41FA5}">
                      <a16:colId xmlns:a16="http://schemas.microsoft.com/office/drawing/2014/main" val="1142258662"/>
                    </a:ext>
                  </a:extLst>
                </a:gridCol>
              </a:tblGrid>
              <a:tr h="124309">
                <a:tc>
                  <a:txBody>
                    <a:bodyPr/>
                    <a:lstStyle/>
                    <a:p>
                      <a:endParaRPr lang="en-US" sz="1100" b="0" dirty="0"/>
                    </a:p>
                  </a:txBody>
                  <a:tcPr/>
                </a:tc>
                <a:extLst>
                  <a:ext uri="{0D108BD9-81ED-4DB2-BD59-A6C34878D82A}">
                    <a16:rowId xmlns:a16="http://schemas.microsoft.com/office/drawing/2014/main" val="3875140244"/>
                  </a:ext>
                </a:extLst>
              </a:tr>
              <a:tr h="124309">
                <a:tc>
                  <a:txBody>
                    <a:bodyPr/>
                    <a:lstStyle/>
                    <a:p>
                      <a:endParaRPr lang="en-US" sz="1100" b="0" dirty="0"/>
                    </a:p>
                  </a:txBody>
                  <a:tcPr/>
                </a:tc>
                <a:extLst>
                  <a:ext uri="{0D108BD9-81ED-4DB2-BD59-A6C34878D82A}">
                    <a16:rowId xmlns:a16="http://schemas.microsoft.com/office/drawing/2014/main" val="2345669140"/>
                  </a:ext>
                </a:extLst>
              </a:tr>
              <a:tr h="124309">
                <a:tc>
                  <a:txBody>
                    <a:bodyPr/>
                    <a:lstStyle/>
                    <a:p>
                      <a:endParaRPr lang="en-US" sz="1100" b="0" dirty="0"/>
                    </a:p>
                  </a:txBody>
                  <a:tcPr/>
                </a:tc>
                <a:extLst>
                  <a:ext uri="{0D108BD9-81ED-4DB2-BD59-A6C34878D82A}">
                    <a16:rowId xmlns:a16="http://schemas.microsoft.com/office/drawing/2014/main" val="2516193733"/>
                  </a:ext>
                </a:extLst>
              </a:tr>
              <a:tr h="124309">
                <a:tc>
                  <a:txBody>
                    <a:bodyPr/>
                    <a:lstStyle/>
                    <a:p>
                      <a:pPr algn="ctr"/>
                      <a:endParaRPr lang="en-US" sz="1100" b="0" dirty="0"/>
                    </a:p>
                  </a:txBody>
                  <a:tcPr/>
                </a:tc>
                <a:extLst>
                  <a:ext uri="{0D108BD9-81ED-4DB2-BD59-A6C34878D82A}">
                    <a16:rowId xmlns:a16="http://schemas.microsoft.com/office/drawing/2014/main" val="1743698386"/>
                  </a:ext>
                </a:extLst>
              </a:tr>
              <a:tr h="124309">
                <a:tc>
                  <a:txBody>
                    <a:bodyPr/>
                    <a:lstStyle/>
                    <a:p>
                      <a:pPr algn="ctr"/>
                      <a:endParaRPr lang="en-US" sz="1100" b="0" dirty="0"/>
                    </a:p>
                  </a:txBody>
                  <a:tcPr/>
                </a:tc>
                <a:extLst>
                  <a:ext uri="{0D108BD9-81ED-4DB2-BD59-A6C34878D82A}">
                    <a16:rowId xmlns:a16="http://schemas.microsoft.com/office/drawing/2014/main" val="833418790"/>
                  </a:ext>
                </a:extLst>
              </a:tr>
            </a:tbl>
          </a:graphicData>
        </a:graphic>
      </p:graphicFrame>
      <p:graphicFrame>
        <p:nvGraphicFramePr>
          <p:cNvPr id="10" name="Table 9">
            <a:extLst>
              <a:ext uri="{FF2B5EF4-FFF2-40B4-BE49-F238E27FC236}">
                <a16:creationId xmlns:a16="http://schemas.microsoft.com/office/drawing/2014/main" id="{F351D56D-D400-11A9-3A79-A76F275FC9E8}"/>
              </a:ext>
            </a:extLst>
          </p:cNvPr>
          <p:cNvGraphicFramePr>
            <a:graphicFrameLocks noGrp="1"/>
          </p:cNvGraphicFramePr>
          <p:nvPr/>
        </p:nvGraphicFramePr>
        <p:xfrm>
          <a:off x="5481993" y="3348063"/>
          <a:ext cx="2162727" cy="777240"/>
        </p:xfrm>
        <a:graphic>
          <a:graphicData uri="http://schemas.openxmlformats.org/drawingml/2006/table">
            <a:tbl>
              <a:tblPr firstRow="1" bandRow="1">
                <a:tableStyleId>{5940675A-B579-460E-94D1-54222C63F5DA}</a:tableStyleId>
              </a:tblPr>
              <a:tblGrid>
                <a:gridCol w="720909">
                  <a:extLst>
                    <a:ext uri="{9D8B030D-6E8A-4147-A177-3AD203B41FA5}">
                      <a16:colId xmlns:a16="http://schemas.microsoft.com/office/drawing/2014/main" val="448276559"/>
                    </a:ext>
                  </a:extLst>
                </a:gridCol>
                <a:gridCol w="720909">
                  <a:extLst>
                    <a:ext uri="{9D8B030D-6E8A-4147-A177-3AD203B41FA5}">
                      <a16:colId xmlns:a16="http://schemas.microsoft.com/office/drawing/2014/main" val="1507268759"/>
                    </a:ext>
                  </a:extLst>
                </a:gridCol>
                <a:gridCol w="720909">
                  <a:extLst>
                    <a:ext uri="{9D8B030D-6E8A-4147-A177-3AD203B41FA5}">
                      <a16:colId xmlns:a16="http://schemas.microsoft.com/office/drawing/2014/main" val="3602963303"/>
                    </a:ext>
                  </a:extLst>
                </a:gridCol>
              </a:tblGrid>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373234770"/>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2582958588"/>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276576882"/>
                  </a:ext>
                </a:extLst>
              </a:tr>
            </a:tbl>
          </a:graphicData>
        </a:graphic>
      </p:graphicFrame>
      <p:graphicFrame>
        <p:nvGraphicFramePr>
          <p:cNvPr id="11" name="Table 10">
            <a:extLst>
              <a:ext uri="{FF2B5EF4-FFF2-40B4-BE49-F238E27FC236}">
                <a16:creationId xmlns:a16="http://schemas.microsoft.com/office/drawing/2014/main" id="{9242D8D2-0F55-F557-2CC0-37811A2CF5CB}"/>
              </a:ext>
            </a:extLst>
          </p:cNvPr>
          <p:cNvGraphicFramePr>
            <a:graphicFrameLocks noGrp="1"/>
          </p:cNvGraphicFramePr>
          <p:nvPr/>
        </p:nvGraphicFramePr>
        <p:xfrm>
          <a:off x="8657422" y="3617204"/>
          <a:ext cx="2349918" cy="518160"/>
        </p:xfrm>
        <a:graphic>
          <a:graphicData uri="http://schemas.openxmlformats.org/drawingml/2006/table">
            <a:tbl>
              <a:tblPr firstRow="1" bandRow="1">
                <a:tableStyleId>{5940675A-B579-460E-94D1-54222C63F5DA}</a:tableStyleId>
              </a:tblPr>
              <a:tblGrid>
                <a:gridCol w="783306">
                  <a:extLst>
                    <a:ext uri="{9D8B030D-6E8A-4147-A177-3AD203B41FA5}">
                      <a16:colId xmlns:a16="http://schemas.microsoft.com/office/drawing/2014/main" val="3712067003"/>
                    </a:ext>
                  </a:extLst>
                </a:gridCol>
                <a:gridCol w="783306">
                  <a:extLst>
                    <a:ext uri="{9D8B030D-6E8A-4147-A177-3AD203B41FA5}">
                      <a16:colId xmlns:a16="http://schemas.microsoft.com/office/drawing/2014/main" val="2507670143"/>
                    </a:ext>
                  </a:extLst>
                </a:gridCol>
                <a:gridCol w="783306">
                  <a:extLst>
                    <a:ext uri="{9D8B030D-6E8A-4147-A177-3AD203B41FA5}">
                      <a16:colId xmlns:a16="http://schemas.microsoft.com/office/drawing/2014/main" val="2584014067"/>
                    </a:ext>
                  </a:extLst>
                </a:gridCol>
              </a:tblGrid>
              <a:tr h="0">
                <a:tc>
                  <a:txBody>
                    <a:bodyPr/>
                    <a:lstStyle/>
                    <a:p>
                      <a:pPr algn="ctr"/>
                      <a:endParaRPr lang="en-US" sz="1100" dirty="0"/>
                    </a:p>
                  </a:txBody>
                  <a:tcPr/>
                </a:tc>
                <a:tc>
                  <a:txBody>
                    <a:bodyPr/>
                    <a:lstStyle/>
                    <a:p>
                      <a:pPr algn="ctr"/>
                      <a:endParaRPr lang="en-US" sz="1100" dirty="0"/>
                    </a:p>
                  </a:txBody>
                  <a:tcPr/>
                </a:tc>
                <a:tc>
                  <a:txBody>
                    <a:bodyPr/>
                    <a:lstStyle/>
                    <a:p>
                      <a:pPr algn="ctr"/>
                      <a:endParaRPr lang="en-US" sz="1100" dirty="0"/>
                    </a:p>
                  </a:txBody>
                  <a:tcPr/>
                </a:tc>
                <a:extLst>
                  <a:ext uri="{0D108BD9-81ED-4DB2-BD59-A6C34878D82A}">
                    <a16:rowId xmlns:a16="http://schemas.microsoft.com/office/drawing/2014/main" val="3142664889"/>
                  </a:ext>
                </a:extLst>
              </a:tr>
              <a:tr h="0">
                <a:tc>
                  <a:txBody>
                    <a:bodyPr/>
                    <a:lstStyle/>
                    <a:p>
                      <a:pPr algn="ctr"/>
                      <a:endParaRPr lang="en-US" sz="1100" dirty="0"/>
                    </a:p>
                  </a:txBody>
                  <a:tcPr/>
                </a:tc>
                <a:tc>
                  <a:txBody>
                    <a:bodyPr/>
                    <a:lstStyle/>
                    <a:p>
                      <a:pPr algn="ctr"/>
                      <a:endParaRPr lang="en-US" sz="1100" dirty="0"/>
                    </a:p>
                  </a:txBody>
                  <a:tcPr/>
                </a:tc>
                <a:tc>
                  <a:txBody>
                    <a:bodyPr/>
                    <a:lstStyle/>
                    <a:p>
                      <a:pPr algn="ctr"/>
                      <a:endParaRPr lang="en-US" sz="1100" dirty="0"/>
                    </a:p>
                  </a:txBody>
                  <a:tcPr/>
                </a:tc>
                <a:extLst>
                  <a:ext uri="{0D108BD9-81ED-4DB2-BD59-A6C34878D82A}">
                    <a16:rowId xmlns:a16="http://schemas.microsoft.com/office/drawing/2014/main" val="1917240934"/>
                  </a:ext>
                </a:extLst>
              </a:tr>
            </a:tbl>
          </a:graphicData>
        </a:graphic>
      </p:graphicFrame>
      <p:sp>
        <p:nvSpPr>
          <p:cNvPr id="12" name="TextBox 11">
            <a:extLst>
              <a:ext uri="{FF2B5EF4-FFF2-40B4-BE49-F238E27FC236}">
                <a16:creationId xmlns:a16="http://schemas.microsoft.com/office/drawing/2014/main" id="{D911706E-6D2C-EF51-33DF-4FB2A1FBC170}"/>
              </a:ext>
            </a:extLst>
          </p:cNvPr>
          <p:cNvSpPr txBox="1"/>
          <p:nvPr/>
        </p:nvSpPr>
        <p:spPr>
          <a:xfrm>
            <a:off x="3592198" y="561352"/>
            <a:ext cx="1246742"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Instruction Unit</a:t>
            </a:r>
          </a:p>
        </p:txBody>
      </p:sp>
      <p:sp>
        <p:nvSpPr>
          <p:cNvPr id="15" name="TextBox 14">
            <a:extLst>
              <a:ext uri="{FF2B5EF4-FFF2-40B4-BE49-F238E27FC236}">
                <a16:creationId xmlns:a16="http://schemas.microsoft.com/office/drawing/2014/main" id="{D174296F-730A-B583-F968-AE33A9FB8F57}"/>
              </a:ext>
            </a:extLst>
          </p:cNvPr>
          <p:cNvSpPr txBox="1"/>
          <p:nvPr/>
        </p:nvSpPr>
        <p:spPr>
          <a:xfrm>
            <a:off x="2793474"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Memory Unit</a:t>
            </a:r>
          </a:p>
        </p:txBody>
      </p:sp>
      <p:sp>
        <p:nvSpPr>
          <p:cNvPr id="16" name="Arrow: Right 15">
            <a:extLst>
              <a:ext uri="{FF2B5EF4-FFF2-40B4-BE49-F238E27FC236}">
                <a16:creationId xmlns:a16="http://schemas.microsoft.com/office/drawing/2014/main" id="{BF7377CE-705F-13B3-B849-BBE58D6D6C52}"/>
              </a:ext>
            </a:extLst>
          </p:cNvPr>
          <p:cNvSpPr/>
          <p:nvPr/>
        </p:nvSpPr>
        <p:spPr>
          <a:xfrm>
            <a:off x="4902263" y="594451"/>
            <a:ext cx="181923" cy="203788"/>
          </a:xfrm>
          <a:prstGeom prst="righ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4AAB5EF6-0805-82F0-922F-DA920C510456}"/>
              </a:ext>
            </a:extLst>
          </p:cNvPr>
          <p:cNvSpPr/>
          <p:nvPr/>
        </p:nvSpPr>
        <p:spPr>
          <a:xfrm>
            <a:off x="2474567" y="2541851"/>
            <a:ext cx="326519" cy="274697"/>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682D80A-99E6-AB37-3B98-573B076AD2C6}"/>
              </a:ext>
            </a:extLst>
          </p:cNvPr>
          <p:cNvSpPr txBox="1"/>
          <p:nvPr/>
        </p:nvSpPr>
        <p:spPr>
          <a:xfrm>
            <a:off x="2187546" y="2223061"/>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Address Unit</a:t>
            </a:r>
          </a:p>
        </p:txBody>
      </p:sp>
      <p:sp>
        <p:nvSpPr>
          <p:cNvPr id="21" name="Arrow: Down 20">
            <a:extLst>
              <a:ext uri="{FF2B5EF4-FFF2-40B4-BE49-F238E27FC236}">
                <a16:creationId xmlns:a16="http://schemas.microsoft.com/office/drawing/2014/main" id="{5ADE566B-08DC-5903-5A74-8CE1A9BB24C0}"/>
              </a:ext>
            </a:extLst>
          </p:cNvPr>
          <p:cNvSpPr/>
          <p:nvPr/>
        </p:nvSpPr>
        <p:spPr>
          <a:xfrm>
            <a:off x="3047999" y="417094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Bent 21">
            <a:extLst>
              <a:ext uri="{FF2B5EF4-FFF2-40B4-BE49-F238E27FC236}">
                <a16:creationId xmlns:a16="http://schemas.microsoft.com/office/drawing/2014/main" id="{46067320-68DF-215A-389F-CE98072BB49A}"/>
              </a:ext>
            </a:extLst>
          </p:cNvPr>
          <p:cNvSpPr/>
          <p:nvPr/>
        </p:nvSpPr>
        <p:spPr>
          <a:xfrm rot="10800000">
            <a:off x="3937200" y="4177711"/>
            <a:ext cx="274090" cy="435238"/>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Arrow: Bent 22">
            <a:extLst>
              <a:ext uri="{FF2B5EF4-FFF2-40B4-BE49-F238E27FC236}">
                <a16:creationId xmlns:a16="http://schemas.microsoft.com/office/drawing/2014/main" id="{4953DFF4-99A7-BAB6-2A2A-278FE5AE934B}"/>
              </a:ext>
            </a:extLst>
          </p:cNvPr>
          <p:cNvSpPr/>
          <p:nvPr/>
        </p:nvSpPr>
        <p:spPr>
          <a:xfrm rot="5400000">
            <a:off x="3515488" y="2114104"/>
            <a:ext cx="465924" cy="882796"/>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Bent 24">
            <a:extLst>
              <a:ext uri="{FF2B5EF4-FFF2-40B4-BE49-F238E27FC236}">
                <a16:creationId xmlns:a16="http://schemas.microsoft.com/office/drawing/2014/main" id="{DDE7C6B2-EFE8-3E0E-6215-22D2177578CE}"/>
              </a:ext>
            </a:extLst>
          </p:cNvPr>
          <p:cNvSpPr/>
          <p:nvPr/>
        </p:nvSpPr>
        <p:spPr>
          <a:xfrm rot="5400000" flipV="1">
            <a:off x="3712033" y="823608"/>
            <a:ext cx="303810" cy="2465383"/>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F2DED50B-1403-4959-37C8-DE7B1155DD58}"/>
              </a:ext>
            </a:extLst>
          </p:cNvPr>
          <p:cNvSpPr txBox="1"/>
          <p:nvPr/>
        </p:nvSpPr>
        <p:spPr>
          <a:xfrm>
            <a:off x="1213184" y="2836359"/>
            <a:ext cx="59491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Store </a:t>
            </a:r>
            <a:endParaRPr lang="en-US"/>
          </a:p>
          <a:p>
            <a:r>
              <a:rPr lang="en-US" sz="1100" dirty="0"/>
              <a:t>Buffer</a:t>
            </a:r>
            <a:endParaRPr lang="en-US" dirty="0"/>
          </a:p>
        </p:txBody>
      </p:sp>
      <p:sp>
        <p:nvSpPr>
          <p:cNvPr id="27" name="TextBox 26">
            <a:extLst>
              <a:ext uri="{FF2B5EF4-FFF2-40B4-BE49-F238E27FC236}">
                <a16:creationId xmlns:a16="http://schemas.microsoft.com/office/drawing/2014/main" id="{4F799F20-08B8-CA70-5D7B-5848E7BDBD02}"/>
              </a:ext>
            </a:extLst>
          </p:cNvPr>
          <p:cNvSpPr txBox="1"/>
          <p:nvPr/>
        </p:nvSpPr>
        <p:spPr>
          <a:xfrm>
            <a:off x="4309745" y="2813528"/>
            <a:ext cx="59722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Load</a:t>
            </a:r>
          </a:p>
          <a:p>
            <a:r>
              <a:rPr lang="en-US" sz="1100" dirty="0"/>
              <a:t>Buffer</a:t>
            </a:r>
          </a:p>
        </p:txBody>
      </p:sp>
      <p:sp>
        <p:nvSpPr>
          <p:cNvPr id="28" name="TextBox 27">
            <a:extLst>
              <a:ext uri="{FF2B5EF4-FFF2-40B4-BE49-F238E27FC236}">
                <a16:creationId xmlns:a16="http://schemas.microsoft.com/office/drawing/2014/main" id="{70AA568D-B72D-2C09-E02F-2B7694F66B37}"/>
              </a:ext>
            </a:extLst>
          </p:cNvPr>
          <p:cNvSpPr txBox="1"/>
          <p:nvPr/>
        </p:nvSpPr>
        <p:spPr>
          <a:xfrm>
            <a:off x="7708787" y="3655497"/>
            <a:ext cx="90705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Reservation</a:t>
            </a:r>
          </a:p>
          <a:p>
            <a:r>
              <a:rPr lang="en-US" sz="1100" dirty="0"/>
              <a:t>Stations</a:t>
            </a:r>
          </a:p>
        </p:txBody>
      </p:sp>
      <p:graphicFrame>
        <p:nvGraphicFramePr>
          <p:cNvPr id="30" name="Table 29">
            <a:extLst>
              <a:ext uri="{FF2B5EF4-FFF2-40B4-BE49-F238E27FC236}">
                <a16:creationId xmlns:a16="http://schemas.microsoft.com/office/drawing/2014/main" id="{AD4BC524-EB16-74CF-93BC-4F758136A8F1}"/>
              </a:ext>
            </a:extLst>
          </p:cNvPr>
          <p:cNvGraphicFramePr>
            <a:graphicFrameLocks noGrp="1"/>
          </p:cNvGraphicFramePr>
          <p:nvPr>
            <p:extLst>
              <p:ext uri="{D42A27DB-BD31-4B8C-83A1-F6EECF244321}">
                <p14:modId xmlns:p14="http://schemas.microsoft.com/office/powerpoint/2010/main" val="2504686517"/>
              </p:ext>
            </p:extLst>
          </p:nvPr>
        </p:nvGraphicFramePr>
        <p:xfrm>
          <a:off x="9107277" y="495759"/>
          <a:ext cx="1471166" cy="1554480"/>
        </p:xfrm>
        <a:graphic>
          <a:graphicData uri="http://schemas.openxmlformats.org/drawingml/2006/table">
            <a:tbl>
              <a:tblPr firstRow="1" bandRow="1">
                <a:tableStyleId>{5940675A-B579-460E-94D1-54222C63F5DA}</a:tableStyleId>
              </a:tblPr>
              <a:tblGrid>
                <a:gridCol w="366368">
                  <a:extLst>
                    <a:ext uri="{9D8B030D-6E8A-4147-A177-3AD203B41FA5}">
                      <a16:colId xmlns:a16="http://schemas.microsoft.com/office/drawing/2014/main" val="2580727533"/>
                    </a:ext>
                  </a:extLst>
                </a:gridCol>
                <a:gridCol w="1104798">
                  <a:extLst>
                    <a:ext uri="{9D8B030D-6E8A-4147-A177-3AD203B41FA5}">
                      <a16:colId xmlns:a16="http://schemas.microsoft.com/office/drawing/2014/main" val="1318855252"/>
                    </a:ext>
                  </a:extLst>
                </a:gridCol>
              </a:tblGrid>
              <a:tr h="125218">
                <a:tc>
                  <a:txBody>
                    <a:bodyPr/>
                    <a:lstStyle/>
                    <a:p>
                      <a:r>
                        <a:rPr lang="en-US" sz="1100" dirty="0"/>
                        <a:t>F0</a:t>
                      </a:r>
                    </a:p>
                  </a:txBody>
                  <a:tcPr/>
                </a:tc>
                <a:tc>
                  <a:txBody>
                    <a:bodyPr/>
                    <a:lstStyle/>
                    <a:p>
                      <a:pPr algn="ctr"/>
                      <a:r>
                        <a:rPr lang="en-US" sz="1100" dirty="0"/>
                        <a:t>10.0</a:t>
                      </a:r>
                    </a:p>
                  </a:txBody>
                  <a:tcPr/>
                </a:tc>
                <a:extLst>
                  <a:ext uri="{0D108BD9-81ED-4DB2-BD59-A6C34878D82A}">
                    <a16:rowId xmlns:a16="http://schemas.microsoft.com/office/drawing/2014/main" val="2320382027"/>
                  </a:ext>
                </a:extLst>
              </a:tr>
              <a:tr h="125218">
                <a:tc>
                  <a:txBody>
                    <a:bodyPr/>
                    <a:lstStyle/>
                    <a:p>
                      <a:r>
                        <a:rPr lang="en-US" sz="1100" dirty="0"/>
                        <a:t>F1</a:t>
                      </a:r>
                    </a:p>
                  </a:txBody>
                  <a:tcPr/>
                </a:tc>
                <a:tc>
                  <a:txBody>
                    <a:bodyPr/>
                    <a:lstStyle/>
                    <a:p>
                      <a:pPr algn="ctr"/>
                      <a:r>
                        <a:rPr lang="en-US" sz="1100" dirty="0"/>
                        <a:t>2</a:t>
                      </a:r>
                    </a:p>
                  </a:txBody>
                  <a:tcPr/>
                </a:tc>
                <a:extLst>
                  <a:ext uri="{0D108BD9-81ED-4DB2-BD59-A6C34878D82A}">
                    <a16:rowId xmlns:a16="http://schemas.microsoft.com/office/drawing/2014/main" val="1922051831"/>
                  </a:ext>
                </a:extLst>
              </a:tr>
              <a:tr h="125218">
                <a:tc>
                  <a:txBody>
                    <a:bodyPr/>
                    <a:lstStyle/>
                    <a:p>
                      <a:r>
                        <a:rPr lang="en-US" sz="1100" dirty="0"/>
                        <a:t>F2</a:t>
                      </a:r>
                    </a:p>
                  </a:txBody>
                  <a:tcPr/>
                </a:tc>
                <a:tc>
                  <a:txBody>
                    <a:bodyPr/>
                    <a:lstStyle/>
                    <a:p>
                      <a:endParaRPr lang="en-US" sz="1100" dirty="0"/>
                    </a:p>
                  </a:txBody>
                  <a:tcPr/>
                </a:tc>
                <a:extLst>
                  <a:ext uri="{0D108BD9-81ED-4DB2-BD59-A6C34878D82A}">
                    <a16:rowId xmlns:a16="http://schemas.microsoft.com/office/drawing/2014/main" val="1723558542"/>
                  </a:ext>
                </a:extLst>
              </a:tr>
              <a:tr h="125218">
                <a:tc>
                  <a:txBody>
                    <a:bodyPr/>
                    <a:lstStyle/>
                    <a:p>
                      <a:r>
                        <a:rPr lang="en-US" sz="1100" dirty="0"/>
                        <a:t>F3</a:t>
                      </a:r>
                    </a:p>
                  </a:txBody>
                  <a:tcPr/>
                </a:tc>
                <a:tc>
                  <a:txBody>
                    <a:bodyPr/>
                    <a:lstStyle/>
                    <a:p>
                      <a:endParaRPr lang="en-US" sz="1100" dirty="0"/>
                    </a:p>
                  </a:txBody>
                  <a:tcPr/>
                </a:tc>
                <a:extLst>
                  <a:ext uri="{0D108BD9-81ED-4DB2-BD59-A6C34878D82A}">
                    <a16:rowId xmlns:a16="http://schemas.microsoft.com/office/drawing/2014/main" val="26334914"/>
                  </a:ext>
                </a:extLst>
              </a:tr>
              <a:tr h="125218">
                <a:tc>
                  <a:txBody>
                    <a:bodyPr/>
                    <a:lstStyle/>
                    <a:p>
                      <a:r>
                        <a:rPr lang="en-US" sz="1100" dirty="0"/>
                        <a:t>F4</a:t>
                      </a:r>
                    </a:p>
                  </a:txBody>
                  <a:tcPr/>
                </a:tc>
                <a:tc>
                  <a:txBody>
                    <a:bodyPr/>
                    <a:lstStyle/>
                    <a:p>
                      <a:pPr algn="ctr"/>
                      <a:endParaRPr lang="en-US" sz="1100" dirty="0"/>
                    </a:p>
                  </a:txBody>
                  <a:tcPr/>
                </a:tc>
                <a:extLst>
                  <a:ext uri="{0D108BD9-81ED-4DB2-BD59-A6C34878D82A}">
                    <a16:rowId xmlns:a16="http://schemas.microsoft.com/office/drawing/2014/main" val="444122730"/>
                  </a:ext>
                </a:extLst>
              </a:tr>
              <a:tr h="125218">
                <a:tc>
                  <a:txBody>
                    <a:bodyPr/>
                    <a:lstStyle/>
                    <a:p>
                      <a:r>
                        <a:rPr lang="en-US" sz="1100" dirty="0"/>
                        <a:t>F5</a:t>
                      </a:r>
                    </a:p>
                  </a:txBody>
                  <a:tcPr/>
                </a:tc>
                <a:tc>
                  <a:txBody>
                    <a:bodyPr/>
                    <a:lstStyle/>
                    <a:p>
                      <a:endParaRPr lang="en-US" sz="1100" dirty="0"/>
                    </a:p>
                  </a:txBody>
                  <a:tcPr/>
                </a:tc>
                <a:extLst>
                  <a:ext uri="{0D108BD9-81ED-4DB2-BD59-A6C34878D82A}">
                    <a16:rowId xmlns:a16="http://schemas.microsoft.com/office/drawing/2014/main" val="1366200069"/>
                  </a:ext>
                </a:extLst>
              </a:tr>
            </a:tbl>
          </a:graphicData>
        </a:graphic>
      </p:graphicFrame>
      <p:sp>
        <p:nvSpPr>
          <p:cNvPr id="31" name="TextBox 30">
            <a:extLst>
              <a:ext uri="{FF2B5EF4-FFF2-40B4-BE49-F238E27FC236}">
                <a16:creationId xmlns:a16="http://schemas.microsoft.com/office/drawing/2014/main" id="{DA997DD3-78E3-9781-4A14-B03C455F02EA}"/>
              </a:ext>
            </a:extLst>
          </p:cNvPr>
          <p:cNvSpPr txBox="1"/>
          <p:nvPr/>
        </p:nvSpPr>
        <p:spPr>
          <a:xfrm>
            <a:off x="5384011" y="238457"/>
            <a:ext cx="142117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Instruction Queue</a:t>
            </a:r>
          </a:p>
        </p:txBody>
      </p:sp>
      <p:sp>
        <p:nvSpPr>
          <p:cNvPr id="32" name="TextBox 31">
            <a:extLst>
              <a:ext uri="{FF2B5EF4-FFF2-40B4-BE49-F238E27FC236}">
                <a16:creationId xmlns:a16="http://schemas.microsoft.com/office/drawing/2014/main" id="{06297904-AFAB-C6E9-9D00-F550A9A7B1E4}"/>
              </a:ext>
            </a:extLst>
          </p:cNvPr>
          <p:cNvSpPr txBox="1"/>
          <p:nvPr/>
        </p:nvSpPr>
        <p:spPr>
          <a:xfrm>
            <a:off x="9286905" y="234349"/>
            <a:ext cx="93459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FP Registers</a:t>
            </a:r>
          </a:p>
        </p:txBody>
      </p:sp>
      <p:sp>
        <p:nvSpPr>
          <p:cNvPr id="33" name="TextBox 32">
            <a:extLst>
              <a:ext uri="{FF2B5EF4-FFF2-40B4-BE49-F238E27FC236}">
                <a16:creationId xmlns:a16="http://schemas.microsoft.com/office/drawing/2014/main" id="{91B08DC7-90A7-1F3A-5C14-D33B411757AF}"/>
              </a:ext>
            </a:extLst>
          </p:cNvPr>
          <p:cNvSpPr txBox="1"/>
          <p:nvPr/>
        </p:nvSpPr>
        <p:spPr>
          <a:xfrm>
            <a:off x="5997546"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FP Adders</a:t>
            </a:r>
            <a:endParaRPr lang="en-US" dirty="0"/>
          </a:p>
        </p:txBody>
      </p:sp>
      <p:sp>
        <p:nvSpPr>
          <p:cNvPr id="34" name="TextBox 33">
            <a:extLst>
              <a:ext uri="{FF2B5EF4-FFF2-40B4-BE49-F238E27FC236}">
                <a16:creationId xmlns:a16="http://schemas.microsoft.com/office/drawing/2014/main" id="{7C5E562E-F288-F372-88FF-23AE667DBCEE}"/>
              </a:ext>
            </a:extLst>
          </p:cNvPr>
          <p:cNvSpPr txBox="1"/>
          <p:nvPr/>
        </p:nvSpPr>
        <p:spPr>
          <a:xfrm>
            <a:off x="9128171" y="4435617"/>
            <a:ext cx="1136574"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FP Multipliers</a:t>
            </a:r>
            <a:endParaRPr lang="en-US" dirty="0"/>
          </a:p>
        </p:txBody>
      </p:sp>
      <p:sp>
        <p:nvSpPr>
          <p:cNvPr id="35" name="Arrow: Down 34">
            <a:extLst>
              <a:ext uri="{FF2B5EF4-FFF2-40B4-BE49-F238E27FC236}">
                <a16:creationId xmlns:a16="http://schemas.microsoft.com/office/drawing/2014/main" id="{4BEC3063-F682-7071-2A50-D3F1B796EEAA}"/>
              </a:ext>
            </a:extLst>
          </p:cNvPr>
          <p:cNvSpPr/>
          <p:nvPr/>
        </p:nvSpPr>
        <p:spPr>
          <a:xfrm>
            <a:off x="6371420" y="418012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5D3FA917-6A49-E423-2579-C53D03AE4221}"/>
              </a:ext>
            </a:extLst>
          </p:cNvPr>
          <p:cNvSpPr/>
          <p:nvPr/>
        </p:nvSpPr>
        <p:spPr>
          <a:xfrm>
            <a:off x="9603035" y="4180128"/>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Arrow: Down 97">
            <a:extLst>
              <a:ext uri="{FF2B5EF4-FFF2-40B4-BE49-F238E27FC236}">
                <a16:creationId xmlns:a16="http://schemas.microsoft.com/office/drawing/2014/main" id="{DEDC3FEC-F82E-AB52-A675-1A2873EBA87A}"/>
              </a:ext>
            </a:extLst>
          </p:cNvPr>
          <p:cNvSpPr/>
          <p:nvPr/>
        </p:nvSpPr>
        <p:spPr>
          <a:xfrm>
            <a:off x="6000688" y="1974460"/>
            <a:ext cx="374960" cy="180471"/>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Arrow: Down 98">
            <a:extLst>
              <a:ext uri="{FF2B5EF4-FFF2-40B4-BE49-F238E27FC236}">
                <a16:creationId xmlns:a16="http://schemas.microsoft.com/office/drawing/2014/main" id="{4EE38DDE-B535-8A2B-0116-51087322B965}"/>
              </a:ext>
            </a:extLst>
          </p:cNvPr>
          <p:cNvSpPr/>
          <p:nvPr/>
        </p:nvSpPr>
        <p:spPr>
          <a:xfrm>
            <a:off x="5781076" y="2483264"/>
            <a:ext cx="210552" cy="77697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Arrow: Down 99">
            <a:extLst>
              <a:ext uri="{FF2B5EF4-FFF2-40B4-BE49-F238E27FC236}">
                <a16:creationId xmlns:a16="http://schemas.microsoft.com/office/drawing/2014/main" id="{3EDAF54B-21BA-CF66-FA5A-3141D9226151}"/>
              </a:ext>
            </a:extLst>
          </p:cNvPr>
          <p:cNvSpPr/>
          <p:nvPr/>
        </p:nvSpPr>
        <p:spPr>
          <a:xfrm>
            <a:off x="8888268" y="2488338"/>
            <a:ext cx="210551" cy="104599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Arrow: Down 100">
            <a:extLst>
              <a:ext uri="{FF2B5EF4-FFF2-40B4-BE49-F238E27FC236}">
                <a16:creationId xmlns:a16="http://schemas.microsoft.com/office/drawing/2014/main" id="{7F794BFA-DAE5-DE31-60FF-0AD9593725A3}"/>
              </a:ext>
            </a:extLst>
          </p:cNvPr>
          <p:cNvSpPr/>
          <p:nvPr/>
        </p:nvSpPr>
        <p:spPr>
          <a:xfrm>
            <a:off x="9796556" y="2117243"/>
            <a:ext cx="287379" cy="379551"/>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Arrow: Down 101">
            <a:extLst>
              <a:ext uri="{FF2B5EF4-FFF2-40B4-BE49-F238E27FC236}">
                <a16:creationId xmlns:a16="http://schemas.microsoft.com/office/drawing/2014/main" id="{9EC0B9A6-0BC0-7ADC-58D7-7831F52B6FAA}"/>
              </a:ext>
            </a:extLst>
          </p:cNvPr>
          <p:cNvSpPr/>
          <p:nvPr/>
        </p:nvSpPr>
        <p:spPr>
          <a:xfrm>
            <a:off x="6467820" y="2846869"/>
            <a:ext cx="14954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Arrow: Down 103">
            <a:extLst>
              <a:ext uri="{FF2B5EF4-FFF2-40B4-BE49-F238E27FC236}">
                <a16:creationId xmlns:a16="http://schemas.microsoft.com/office/drawing/2014/main" id="{C1C57EA0-F3AD-5908-11EC-F9C43EC80C76}"/>
              </a:ext>
            </a:extLst>
          </p:cNvPr>
          <p:cNvSpPr/>
          <p:nvPr/>
        </p:nvSpPr>
        <p:spPr>
          <a:xfrm>
            <a:off x="7128831" y="2846868"/>
            <a:ext cx="14036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Arrow: Down 104">
            <a:extLst>
              <a:ext uri="{FF2B5EF4-FFF2-40B4-BE49-F238E27FC236}">
                <a16:creationId xmlns:a16="http://schemas.microsoft.com/office/drawing/2014/main" id="{A72FB5BE-3B2E-67E6-D0FA-4D712A57CBD5}"/>
              </a:ext>
            </a:extLst>
          </p:cNvPr>
          <p:cNvSpPr/>
          <p:nvPr/>
        </p:nvSpPr>
        <p:spPr>
          <a:xfrm>
            <a:off x="9699434" y="2837689"/>
            <a:ext cx="12200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Arrow: Down 105">
            <a:extLst>
              <a:ext uri="{FF2B5EF4-FFF2-40B4-BE49-F238E27FC236}">
                <a16:creationId xmlns:a16="http://schemas.microsoft.com/office/drawing/2014/main" id="{D8C79C0F-6397-20E7-9B5A-ACDBB0050632}"/>
              </a:ext>
            </a:extLst>
          </p:cNvPr>
          <p:cNvSpPr/>
          <p:nvPr/>
        </p:nvSpPr>
        <p:spPr>
          <a:xfrm>
            <a:off x="10461433" y="2837688"/>
            <a:ext cx="11282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1" name="Table 110">
            <a:extLst>
              <a:ext uri="{FF2B5EF4-FFF2-40B4-BE49-F238E27FC236}">
                <a16:creationId xmlns:a16="http://schemas.microsoft.com/office/drawing/2014/main" id="{A3FB932F-E8D0-0A1E-69A7-89E21BFA81A9}"/>
              </a:ext>
            </a:extLst>
          </p:cNvPr>
          <p:cNvGraphicFramePr>
            <a:graphicFrameLocks noGrp="1"/>
          </p:cNvGraphicFramePr>
          <p:nvPr/>
        </p:nvGraphicFramePr>
        <p:xfrm>
          <a:off x="486578" y="5049397"/>
          <a:ext cx="11146464" cy="259080"/>
        </p:xfrm>
        <a:graphic>
          <a:graphicData uri="http://schemas.openxmlformats.org/drawingml/2006/table">
            <a:tbl>
              <a:tblPr firstRow="1" bandRow="1">
                <a:tableStyleId>{5940675A-B579-460E-94D1-54222C63F5DA}</a:tableStyleId>
              </a:tblPr>
              <a:tblGrid>
                <a:gridCol w="11146464">
                  <a:extLst>
                    <a:ext uri="{9D8B030D-6E8A-4147-A177-3AD203B41FA5}">
                      <a16:colId xmlns:a16="http://schemas.microsoft.com/office/drawing/2014/main" val="302325619"/>
                    </a:ext>
                  </a:extLst>
                </a:gridCol>
              </a:tblGrid>
              <a:tr h="190418">
                <a:tc>
                  <a:txBody>
                    <a:bodyPr/>
                    <a:lstStyle/>
                    <a:p>
                      <a:pPr algn="ctr"/>
                      <a:r>
                        <a:rPr lang="en-US" sz="1100" dirty="0"/>
                        <a:t>Common Data Bus</a:t>
                      </a:r>
                    </a:p>
                  </a:txBody>
                  <a:tcPr/>
                </a:tc>
                <a:extLst>
                  <a:ext uri="{0D108BD9-81ED-4DB2-BD59-A6C34878D82A}">
                    <a16:rowId xmlns:a16="http://schemas.microsoft.com/office/drawing/2014/main" val="1651149426"/>
                  </a:ext>
                </a:extLst>
              </a:tr>
            </a:tbl>
          </a:graphicData>
        </a:graphic>
      </p:graphicFrame>
      <p:cxnSp>
        <p:nvCxnSpPr>
          <p:cNvPr id="114" name="Straight Arrow Connector 113">
            <a:extLst>
              <a:ext uri="{FF2B5EF4-FFF2-40B4-BE49-F238E27FC236}">
                <a16:creationId xmlns:a16="http://schemas.microsoft.com/office/drawing/2014/main" id="{E1A2FC85-C645-E798-529C-B96071D04ED3}"/>
              </a:ext>
            </a:extLst>
          </p:cNvPr>
          <p:cNvCxnSpPr/>
          <p:nvPr/>
        </p:nvCxnSpPr>
        <p:spPr>
          <a:xfrm flipH="1">
            <a:off x="5042397" y="2305624"/>
            <a:ext cx="3673" cy="2741363"/>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3B6957DA-2A1C-317B-5E52-901126014D3A}"/>
              </a:ext>
            </a:extLst>
          </p:cNvPr>
          <p:cNvCxnSpPr/>
          <p:nvPr/>
        </p:nvCxnSpPr>
        <p:spPr>
          <a:xfrm flipH="1">
            <a:off x="640814" y="2503581"/>
            <a:ext cx="12853" cy="2548567"/>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0C037E61-6E1A-3F02-2ED5-0F91A519E185}"/>
              </a:ext>
            </a:extLst>
          </p:cNvPr>
          <p:cNvCxnSpPr/>
          <p:nvPr/>
        </p:nvCxnSpPr>
        <p:spPr>
          <a:xfrm>
            <a:off x="11446181" y="837854"/>
            <a:ext cx="14689" cy="4201098"/>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DB36A8B5-A8B1-845C-F791-2B654264B0BF}"/>
              </a:ext>
            </a:extLst>
          </p:cNvPr>
          <p:cNvCxnSpPr/>
          <p:nvPr/>
        </p:nvCxnSpPr>
        <p:spPr>
          <a:xfrm>
            <a:off x="618094" y="2523090"/>
            <a:ext cx="1419337" cy="5509"/>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FE5137A2-D5E3-DBFB-21FF-B24E7BE48463}"/>
              </a:ext>
            </a:extLst>
          </p:cNvPr>
          <p:cNvCxnSpPr/>
          <p:nvPr/>
        </p:nvCxnSpPr>
        <p:spPr>
          <a:xfrm>
            <a:off x="2000364" y="2500713"/>
            <a:ext cx="14688" cy="308472"/>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9612C8A3-509A-989C-DF5C-43B14CD517B8}"/>
              </a:ext>
            </a:extLst>
          </p:cNvPr>
          <p:cNvCxnSpPr/>
          <p:nvPr/>
        </p:nvCxnSpPr>
        <p:spPr>
          <a:xfrm>
            <a:off x="5049513" y="2327427"/>
            <a:ext cx="730784" cy="1468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4FA4A7CD-0443-18CB-3AD3-92F6A92EDC02}"/>
              </a:ext>
            </a:extLst>
          </p:cNvPr>
          <p:cNvCxnSpPr/>
          <p:nvPr/>
        </p:nvCxnSpPr>
        <p:spPr>
          <a:xfrm flipH="1">
            <a:off x="10605342" y="863676"/>
            <a:ext cx="839118" cy="5507"/>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06B1F024-7F8B-CF19-B7B0-DF81EBA22A6B}"/>
              </a:ext>
            </a:extLst>
          </p:cNvPr>
          <p:cNvCxnSpPr/>
          <p:nvPr/>
        </p:nvCxnSpPr>
        <p:spPr>
          <a:xfrm flipH="1" flipV="1">
            <a:off x="10739037" y="2618685"/>
            <a:ext cx="692225" cy="12854"/>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3" name="Arrow: Down 122">
            <a:extLst>
              <a:ext uri="{FF2B5EF4-FFF2-40B4-BE49-F238E27FC236}">
                <a16:creationId xmlns:a16="http://schemas.microsoft.com/office/drawing/2014/main" id="{1BCFA482-FC45-15A1-DDF8-83055D136560}"/>
              </a:ext>
            </a:extLst>
          </p:cNvPr>
          <p:cNvSpPr/>
          <p:nvPr/>
        </p:nvSpPr>
        <p:spPr>
          <a:xfrm>
            <a:off x="3088105"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Arrow: Down 123">
            <a:extLst>
              <a:ext uri="{FF2B5EF4-FFF2-40B4-BE49-F238E27FC236}">
                <a16:creationId xmlns:a16="http://schemas.microsoft.com/office/drawing/2014/main" id="{173CA99D-E376-554E-DF51-B98A2AAFBEF3}"/>
              </a:ext>
            </a:extLst>
          </p:cNvPr>
          <p:cNvSpPr/>
          <p:nvPr/>
        </p:nvSpPr>
        <p:spPr>
          <a:xfrm>
            <a:off x="6374803" y="4792578"/>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Arrow: Down 124">
            <a:extLst>
              <a:ext uri="{FF2B5EF4-FFF2-40B4-BE49-F238E27FC236}">
                <a16:creationId xmlns:a16="http://schemas.microsoft.com/office/drawing/2014/main" id="{F9CBAB1C-BE36-8981-5D3D-505749D2C645}"/>
              </a:ext>
            </a:extLst>
          </p:cNvPr>
          <p:cNvSpPr/>
          <p:nvPr/>
        </p:nvSpPr>
        <p:spPr>
          <a:xfrm>
            <a:off x="9624780"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9E1821C-E231-0F40-10CC-29ACE5E56214}"/>
              </a:ext>
            </a:extLst>
          </p:cNvPr>
          <p:cNvSpPr txBox="1"/>
          <p:nvPr/>
        </p:nvSpPr>
        <p:spPr>
          <a:xfrm>
            <a:off x="591553" y="492135"/>
            <a:ext cx="2706258" cy="1015663"/>
          </a:xfrm>
          <a:prstGeom prst="rect">
            <a:avLst/>
          </a:prstGeom>
          <a:solidFill>
            <a:schemeClr val="accent5">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err="1">
                <a:latin typeface="Courier New"/>
                <a:ea typeface="+mn-lt"/>
                <a:cs typeface="Courier New"/>
              </a:rPr>
              <a:t>flw</a:t>
            </a:r>
            <a:r>
              <a:rPr lang="en-US" sz="1000" dirty="0">
                <a:latin typeface="Courier New"/>
                <a:ea typeface="+mn-lt"/>
                <a:cs typeface="Courier New"/>
              </a:rPr>
              <a:t> f1,0(t0)</a:t>
            </a:r>
          </a:p>
          <a:p>
            <a:r>
              <a:rPr lang="en-US" sz="1000" dirty="0" err="1">
                <a:latin typeface="Courier New"/>
                <a:cs typeface="Courier New"/>
              </a:rPr>
              <a:t>fmul.s</a:t>
            </a:r>
            <a:r>
              <a:rPr lang="en-US" sz="1000" dirty="0">
                <a:latin typeface="Courier New"/>
                <a:cs typeface="Courier New"/>
              </a:rPr>
              <a:t> f2,f1,f0</a:t>
            </a:r>
          </a:p>
          <a:p>
            <a:r>
              <a:rPr lang="en-US" sz="1000" dirty="0" err="1">
                <a:latin typeface="Courier New"/>
                <a:cs typeface="Courier New"/>
              </a:rPr>
              <a:t>fsw</a:t>
            </a:r>
            <a:r>
              <a:rPr lang="en-US" sz="1000" dirty="0">
                <a:latin typeface="Courier New"/>
                <a:cs typeface="Courier New"/>
              </a:rPr>
              <a:t> f2,0(t0)</a:t>
            </a:r>
          </a:p>
          <a:p>
            <a:r>
              <a:rPr lang="en-US" sz="1000" dirty="0" err="1">
                <a:latin typeface="Courier New"/>
                <a:cs typeface="Courier New"/>
              </a:rPr>
              <a:t>flw</a:t>
            </a:r>
            <a:r>
              <a:rPr lang="en-US" sz="1000" dirty="0">
                <a:latin typeface="Courier New"/>
                <a:cs typeface="Courier New"/>
              </a:rPr>
              <a:t> f1,0(t0)</a:t>
            </a:r>
          </a:p>
          <a:p>
            <a:r>
              <a:rPr lang="en-US" sz="1000" dirty="0" err="1">
                <a:latin typeface="Courier New"/>
                <a:cs typeface="Courier New"/>
              </a:rPr>
              <a:t>fmul.s</a:t>
            </a:r>
            <a:r>
              <a:rPr lang="en-US" sz="1000" dirty="0">
                <a:latin typeface="Courier New"/>
                <a:cs typeface="Courier New"/>
              </a:rPr>
              <a:t> f2,f1,f0</a:t>
            </a:r>
          </a:p>
          <a:p>
            <a:r>
              <a:rPr lang="en-US" sz="1000" dirty="0" err="1">
                <a:latin typeface="Courier New"/>
                <a:cs typeface="Courier New"/>
              </a:rPr>
              <a:t>fsw</a:t>
            </a:r>
            <a:r>
              <a:rPr lang="en-US" sz="1000" dirty="0">
                <a:latin typeface="Courier New"/>
                <a:cs typeface="Courier New"/>
              </a:rPr>
              <a:t> f2,0(t0)</a:t>
            </a:r>
          </a:p>
        </p:txBody>
      </p:sp>
      <p:sp>
        <p:nvSpPr>
          <p:cNvPr id="3" name="TextBox 2">
            <a:extLst>
              <a:ext uri="{FF2B5EF4-FFF2-40B4-BE49-F238E27FC236}">
                <a16:creationId xmlns:a16="http://schemas.microsoft.com/office/drawing/2014/main" id="{335B8D19-36EF-C0B9-642C-35F9F0C2EE0A}"/>
              </a:ext>
            </a:extLst>
          </p:cNvPr>
          <p:cNvSpPr txBox="1"/>
          <p:nvPr/>
        </p:nvSpPr>
        <p:spPr>
          <a:xfrm>
            <a:off x="2369955" y="263221"/>
            <a:ext cx="52462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t>Issued</a:t>
            </a:r>
            <a:endParaRPr lang="en-US"/>
          </a:p>
        </p:txBody>
      </p:sp>
      <p:sp>
        <p:nvSpPr>
          <p:cNvPr id="5" name="TextBox 4">
            <a:extLst>
              <a:ext uri="{FF2B5EF4-FFF2-40B4-BE49-F238E27FC236}">
                <a16:creationId xmlns:a16="http://schemas.microsoft.com/office/drawing/2014/main" id="{6A52EA16-C416-2C82-8C26-76F8B0E93604}"/>
              </a:ext>
            </a:extLst>
          </p:cNvPr>
          <p:cNvSpPr txBox="1"/>
          <p:nvPr/>
        </p:nvSpPr>
        <p:spPr>
          <a:xfrm>
            <a:off x="2837085" y="262496"/>
            <a:ext cx="77202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Finished</a:t>
            </a:r>
          </a:p>
        </p:txBody>
      </p:sp>
      <p:sp>
        <p:nvSpPr>
          <p:cNvPr id="7" name="TextBox 6">
            <a:extLst>
              <a:ext uri="{FF2B5EF4-FFF2-40B4-BE49-F238E27FC236}">
                <a16:creationId xmlns:a16="http://schemas.microsoft.com/office/drawing/2014/main" id="{BC1D8807-F248-E9CC-3FA6-DF5816DAF120}"/>
              </a:ext>
            </a:extLst>
          </p:cNvPr>
          <p:cNvSpPr txBox="1"/>
          <p:nvPr/>
        </p:nvSpPr>
        <p:spPr>
          <a:xfrm>
            <a:off x="589015" y="1534388"/>
            <a:ext cx="1907294" cy="369332"/>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Clock Cycle: 12</a:t>
            </a:r>
          </a:p>
        </p:txBody>
      </p:sp>
      <p:sp>
        <p:nvSpPr>
          <p:cNvPr id="13" name="TextBox 12">
            <a:extLst>
              <a:ext uri="{FF2B5EF4-FFF2-40B4-BE49-F238E27FC236}">
                <a16:creationId xmlns:a16="http://schemas.microsoft.com/office/drawing/2014/main" id="{18DA8E34-F6C3-785D-8CEF-BB4531F3252A}"/>
              </a:ext>
            </a:extLst>
          </p:cNvPr>
          <p:cNvSpPr txBox="1"/>
          <p:nvPr/>
        </p:nvSpPr>
        <p:spPr>
          <a:xfrm>
            <a:off x="1809930" y="263221"/>
            <a:ext cx="588894"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t>Iteration</a:t>
            </a:r>
          </a:p>
        </p:txBody>
      </p:sp>
      <p:sp>
        <p:nvSpPr>
          <p:cNvPr id="18" name="TextBox 17">
            <a:extLst>
              <a:ext uri="{FF2B5EF4-FFF2-40B4-BE49-F238E27FC236}">
                <a16:creationId xmlns:a16="http://schemas.microsoft.com/office/drawing/2014/main" id="{695B6198-6EB4-2AE4-B0A1-CB1B9310DC43}"/>
              </a:ext>
            </a:extLst>
          </p:cNvPr>
          <p:cNvSpPr txBox="1"/>
          <p:nvPr/>
        </p:nvSpPr>
        <p:spPr>
          <a:xfrm>
            <a:off x="1968177" y="439588"/>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24" name="TextBox 23">
            <a:extLst>
              <a:ext uri="{FF2B5EF4-FFF2-40B4-BE49-F238E27FC236}">
                <a16:creationId xmlns:a16="http://schemas.microsoft.com/office/drawing/2014/main" id="{AC0474AA-8328-71EE-DA56-6A84E013209F}"/>
              </a:ext>
            </a:extLst>
          </p:cNvPr>
          <p:cNvSpPr txBox="1"/>
          <p:nvPr/>
        </p:nvSpPr>
        <p:spPr>
          <a:xfrm>
            <a:off x="1968177" y="604841"/>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37" name="TextBox 36">
            <a:extLst>
              <a:ext uri="{FF2B5EF4-FFF2-40B4-BE49-F238E27FC236}">
                <a16:creationId xmlns:a16="http://schemas.microsoft.com/office/drawing/2014/main" id="{818DA16D-00C4-C0E0-A0BA-8C255EF96071}"/>
              </a:ext>
            </a:extLst>
          </p:cNvPr>
          <p:cNvSpPr txBox="1"/>
          <p:nvPr/>
        </p:nvSpPr>
        <p:spPr>
          <a:xfrm>
            <a:off x="1968177" y="78845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39" name="TextBox 38">
            <a:extLst>
              <a:ext uri="{FF2B5EF4-FFF2-40B4-BE49-F238E27FC236}">
                <a16:creationId xmlns:a16="http://schemas.microsoft.com/office/drawing/2014/main" id="{FFA147EE-FFFE-340B-ED7D-7845BB764FA7}"/>
              </a:ext>
            </a:extLst>
          </p:cNvPr>
          <p:cNvSpPr txBox="1"/>
          <p:nvPr/>
        </p:nvSpPr>
        <p:spPr>
          <a:xfrm>
            <a:off x="1977358" y="935347"/>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1" name="TextBox 40">
            <a:extLst>
              <a:ext uri="{FF2B5EF4-FFF2-40B4-BE49-F238E27FC236}">
                <a16:creationId xmlns:a16="http://schemas.microsoft.com/office/drawing/2014/main" id="{A9610525-1BC7-59A9-C535-F04C389D12B0}"/>
              </a:ext>
            </a:extLst>
          </p:cNvPr>
          <p:cNvSpPr txBox="1"/>
          <p:nvPr/>
        </p:nvSpPr>
        <p:spPr>
          <a:xfrm>
            <a:off x="1977357" y="109142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3" name="TextBox 42">
            <a:extLst>
              <a:ext uri="{FF2B5EF4-FFF2-40B4-BE49-F238E27FC236}">
                <a16:creationId xmlns:a16="http://schemas.microsoft.com/office/drawing/2014/main" id="{024E1BAD-7CCD-6319-67AC-495D77294FE6}"/>
              </a:ext>
            </a:extLst>
          </p:cNvPr>
          <p:cNvSpPr txBox="1"/>
          <p:nvPr/>
        </p:nvSpPr>
        <p:spPr>
          <a:xfrm>
            <a:off x="1986538" y="1275034"/>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14" name="TextBox 13">
            <a:extLst>
              <a:ext uri="{FF2B5EF4-FFF2-40B4-BE49-F238E27FC236}">
                <a16:creationId xmlns:a16="http://schemas.microsoft.com/office/drawing/2014/main" id="{41B8CBB6-4495-B0D8-1E7B-53FA5CC5FC56}"/>
              </a:ext>
            </a:extLst>
          </p:cNvPr>
          <p:cNvSpPr txBox="1"/>
          <p:nvPr/>
        </p:nvSpPr>
        <p:spPr>
          <a:xfrm>
            <a:off x="2445574" y="439587"/>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40" name="Rectangle 39">
            <a:extLst>
              <a:ext uri="{FF2B5EF4-FFF2-40B4-BE49-F238E27FC236}">
                <a16:creationId xmlns:a16="http://schemas.microsoft.com/office/drawing/2014/main" id="{B78FA9A3-495F-5202-98B1-5E0A5A373A20}"/>
              </a:ext>
            </a:extLst>
          </p:cNvPr>
          <p:cNvSpPr/>
          <p:nvPr/>
        </p:nvSpPr>
        <p:spPr>
          <a:xfrm>
            <a:off x="9477042" y="998281"/>
            <a:ext cx="1085499" cy="26732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7332CFE6-C675-32D5-1E78-D37CEA2F6A78}"/>
              </a:ext>
            </a:extLst>
          </p:cNvPr>
          <p:cNvSpPr txBox="1"/>
          <p:nvPr/>
        </p:nvSpPr>
        <p:spPr>
          <a:xfrm>
            <a:off x="2445574" y="60484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6" name="TextBox 45">
            <a:extLst>
              <a:ext uri="{FF2B5EF4-FFF2-40B4-BE49-F238E27FC236}">
                <a16:creationId xmlns:a16="http://schemas.microsoft.com/office/drawing/2014/main" id="{B2191186-3BD8-4033-4257-B14B275E8D7D}"/>
              </a:ext>
            </a:extLst>
          </p:cNvPr>
          <p:cNvSpPr txBox="1"/>
          <p:nvPr/>
        </p:nvSpPr>
        <p:spPr>
          <a:xfrm>
            <a:off x="2451083" y="757242"/>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3</a:t>
            </a:r>
          </a:p>
        </p:txBody>
      </p:sp>
      <p:sp>
        <p:nvSpPr>
          <p:cNvPr id="47" name="TextBox 46">
            <a:extLst>
              <a:ext uri="{FF2B5EF4-FFF2-40B4-BE49-F238E27FC236}">
                <a16:creationId xmlns:a16="http://schemas.microsoft.com/office/drawing/2014/main" id="{63549179-0E67-4A09-108C-B647D7262B85}"/>
              </a:ext>
            </a:extLst>
          </p:cNvPr>
          <p:cNvSpPr txBox="1"/>
          <p:nvPr/>
        </p:nvSpPr>
        <p:spPr>
          <a:xfrm>
            <a:off x="2445574" y="93534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4</a:t>
            </a:r>
          </a:p>
        </p:txBody>
      </p:sp>
      <p:sp>
        <p:nvSpPr>
          <p:cNvPr id="45" name="TextBox 44">
            <a:extLst>
              <a:ext uri="{FF2B5EF4-FFF2-40B4-BE49-F238E27FC236}">
                <a16:creationId xmlns:a16="http://schemas.microsoft.com/office/drawing/2014/main" id="{5990BFD1-6551-2263-EB96-ED1942C3668E}"/>
              </a:ext>
            </a:extLst>
          </p:cNvPr>
          <p:cNvSpPr txBox="1"/>
          <p:nvPr/>
        </p:nvSpPr>
        <p:spPr>
          <a:xfrm>
            <a:off x="2436393" y="1091418"/>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5</a:t>
            </a:r>
          </a:p>
        </p:txBody>
      </p:sp>
      <p:sp>
        <p:nvSpPr>
          <p:cNvPr id="50" name="TextBox 49">
            <a:extLst>
              <a:ext uri="{FF2B5EF4-FFF2-40B4-BE49-F238E27FC236}">
                <a16:creationId xmlns:a16="http://schemas.microsoft.com/office/drawing/2014/main" id="{9EC66714-DD43-5F24-A807-DE6C700F13F3}"/>
              </a:ext>
            </a:extLst>
          </p:cNvPr>
          <p:cNvSpPr txBox="1"/>
          <p:nvPr/>
        </p:nvSpPr>
        <p:spPr>
          <a:xfrm>
            <a:off x="2436392" y="124749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6</a:t>
            </a:r>
          </a:p>
        </p:txBody>
      </p:sp>
      <p:sp>
        <p:nvSpPr>
          <p:cNvPr id="51" name="Rectangle 50">
            <a:extLst>
              <a:ext uri="{FF2B5EF4-FFF2-40B4-BE49-F238E27FC236}">
                <a16:creationId xmlns:a16="http://schemas.microsoft.com/office/drawing/2014/main" id="{CE7A9443-8FD1-3EC0-2419-47A589499E26}"/>
              </a:ext>
            </a:extLst>
          </p:cNvPr>
          <p:cNvSpPr/>
          <p:nvPr/>
        </p:nvSpPr>
        <p:spPr>
          <a:xfrm>
            <a:off x="1801957" y="3605605"/>
            <a:ext cx="1507812" cy="25814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9285248F-CC89-68D5-131B-5B3B8CC2DF49}"/>
              </a:ext>
            </a:extLst>
          </p:cNvPr>
          <p:cNvSpPr txBox="1"/>
          <p:nvPr/>
        </p:nvSpPr>
        <p:spPr>
          <a:xfrm>
            <a:off x="2913789" y="43958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7</a:t>
            </a:r>
          </a:p>
        </p:txBody>
      </p:sp>
      <p:sp>
        <p:nvSpPr>
          <p:cNvPr id="54" name="TextBox 53">
            <a:extLst>
              <a:ext uri="{FF2B5EF4-FFF2-40B4-BE49-F238E27FC236}">
                <a16:creationId xmlns:a16="http://schemas.microsoft.com/office/drawing/2014/main" id="{634A40F9-6ADF-01EC-E448-A22A0C4CBF7A}"/>
              </a:ext>
            </a:extLst>
          </p:cNvPr>
          <p:cNvSpPr txBox="1"/>
          <p:nvPr/>
        </p:nvSpPr>
        <p:spPr>
          <a:xfrm>
            <a:off x="2904607" y="944525"/>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8</a:t>
            </a:r>
          </a:p>
        </p:txBody>
      </p:sp>
      <p:sp>
        <p:nvSpPr>
          <p:cNvPr id="38" name="TextBox 37">
            <a:extLst>
              <a:ext uri="{FF2B5EF4-FFF2-40B4-BE49-F238E27FC236}">
                <a16:creationId xmlns:a16="http://schemas.microsoft.com/office/drawing/2014/main" id="{EA9AF005-FA87-A1C4-9D4A-F4A68EDBDDE2}"/>
              </a:ext>
            </a:extLst>
          </p:cNvPr>
          <p:cNvSpPr txBox="1"/>
          <p:nvPr/>
        </p:nvSpPr>
        <p:spPr>
          <a:xfrm>
            <a:off x="2904608" y="604839"/>
            <a:ext cx="389213"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11</a:t>
            </a:r>
          </a:p>
        </p:txBody>
      </p:sp>
      <p:sp>
        <p:nvSpPr>
          <p:cNvPr id="19" name="TextBox 18">
            <a:extLst>
              <a:ext uri="{FF2B5EF4-FFF2-40B4-BE49-F238E27FC236}">
                <a16:creationId xmlns:a16="http://schemas.microsoft.com/office/drawing/2014/main" id="{A442BD92-0CE3-E4C3-8CBF-FB1F0039D5E7}"/>
              </a:ext>
            </a:extLst>
          </p:cNvPr>
          <p:cNvSpPr txBox="1"/>
          <p:nvPr/>
        </p:nvSpPr>
        <p:spPr>
          <a:xfrm>
            <a:off x="2904607" y="1091417"/>
            <a:ext cx="389213"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12</a:t>
            </a:r>
          </a:p>
        </p:txBody>
      </p:sp>
      <p:sp>
        <p:nvSpPr>
          <p:cNvPr id="48" name="TextBox 47">
            <a:extLst>
              <a:ext uri="{FF2B5EF4-FFF2-40B4-BE49-F238E27FC236}">
                <a16:creationId xmlns:a16="http://schemas.microsoft.com/office/drawing/2014/main" id="{59C72BBA-7A90-DA5E-662F-81750021E7F9}"/>
              </a:ext>
            </a:extLst>
          </p:cNvPr>
          <p:cNvSpPr txBox="1"/>
          <p:nvPr/>
        </p:nvSpPr>
        <p:spPr>
          <a:xfrm>
            <a:off x="2904608" y="760911"/>
            <a:ext cx="389213"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12</a:t>
            </a:r>
          </a:p>
        </p:txBody>
      </p:sp>
    </p:spTree>
    <p:extLst>
      <p:ext uri="{BB962C8B-B14F-4D97-AF65-F5344CB8AC3E}">
        <p14:creationId xmlns:p14="http://schemas.microsoft.com/office/powerpoint/2010/main" val="4013132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7" name="Table 106">
            <a:extLst>
              <a:ext uri="{FF2B5EF4-FFF2-40B4-BE49-F238E27FC236}">
                <a16:creationId xmlns:a16="http://schemas.microsoft.com/office/drawing/2014/main" id="{8A99B81A-D2B6-1981-E268-BD8E23A05BDC}"/>
              </a:ext>
            </a:extLst>
          </p:cNvPr>
          <p:cNvGraphicFramePr>
            <a:graphicFrameLocks noGrp="1"/>
          </p:cNvGraphicFramePr>
          <p:nvPr/>
        </p:nvGraphicFramePr>
        <p:xfrm>
          <a:off x="5848120" y="2194193"/>
          <a:ext cx="3245697" cy="260684"/>
        </p:xfrm>
        <a:graphic>
          <a:graphicData uri="http://schemas.openxmlformats.org/drawingml/2006/table">
            <a:tbl>
              <a:tblPr firstRow="1" bandRow="1">
                <a:tableStyleId>{5940675A-B579-460E-94D1-54222C63F5DA}</a:tableStyleId>
              </a:tblPr>
              <a:tblGrid>
                <a:gridCol w="3245697">
                  <a:extLst>
                    <a:ext uri="{9D8B030D-6E8A-4147-A177-3AD203B41FA5}">
                      <a16:colId xmlns:a16="http://schemas.microsoft.com/office/drawing/2014/main" val="3107124859"/>
                    </a:ext>
                  </a:extLst>
                </a:gridCol>
              </a:tblGrid>
              <a:tr h="260684">
                <a:tc>
                  <a:txBody>
                    <a:bodyPr/>
                    <a:lstStyle/>
                    <a:p>
                      <a:pPr algn="ctr"/>
                      <a:r>
                        <a:rPr lang="en-US" sz="1100" dirty="0"/>
                        <a:t>Operation Bus</a:t>
                      </a:r>
                    </a:p>
                  </a:txBody>
                  <a:tcPr/>
                </a:tc>
                <a:extLst>
                  <a:ext uri="{0D108BD9-81ED-4DB2-BD59-A6C34878D82A}">
                    <a16:rowId xmlns:a16="http://schemas.microsoft.com/office/drawing/2014/main" val="1264365700"/>
                  </a:ext>
                </a:extLst>
              </a:tr>
            </a:tbl>
          </a:graphicData>
        </a:graphic>
      </p:graphicFrame>
      <p:graphicFrame>
        <p:nvGraphicFramePr>
          <p:cNvPr id="108" name="Table 107">
            <a:extLst>
              <a:ext uri="{FF2B5EF4-FFF2-40B4-BE49-F238E27FC236}">
                <a16:creationId xmlns:a16="http://schemas.microsoft.com/office/drawing/2014/main" id="{C7C94626-E768-68B0-C3C0-F0A5DFEAE580}"/>
              </a:ext>
            </a:extLst>
          </p:cNvPr>
          <p:cNvGraphicFramePr>
            <a:graphicFrameLocks noGrp="1"/>
          </p:cNvGraphicFramePr>
          <p:nvPr/>
        </p:nvGraphicFramePr>
        <p:xfrm>
          <a:off x="6472409" y="2533879"/>
          <a:ext cx="4087912" cy="259080"/>
        </p:xfrm>
        <a:graphic>
          <a:graphicData uri="http://schemas.openxmlformats.org/drawingml/2006/table">
            <a:tbl>
              <a:tblPr firstRow="1" bandRow="1">
                <a:tableStyleId>{5940675A-B579-460E-94D1-54222C63F5DA}</a:tableStyleId>
              </a:tblPr>
              <a:tblGrid>
                <a:gridCol w="4087912">
                  <a:extLst>
                    <a:ext uri="{9D8B030D-6E8A-4147-A177-3AD203B41FA5}">
                      <a16:colId xmlns:a16="http://schemas.microsoft.com/office/drawing/2014/main" val="1958482428"/>
                    </a:ext>
                  </a:extLst>
                </a:gridCol>
              </a:tblGrid>
              <a:tr h="200698">
                <a:tc>
                  <a:txBody>
                    <a:bodyPr/>
                    <a:lstStyle/>
                    <a:p>
                      <a:pPr algn="ctr"/>
                      <a:r>
                        <a:rPr lang="en-US" sz="1100" dirty="0"/>
                        <a:t>Operands Bus           </a:t>
                      </a:r>
                    </a:p>
                  </a:txBody>
                  <a:tcPr anchor="ctr"/>
                </a:tc>
                <a:extLst>
                  <a:ext uri="{0D108BD9-81ED-4DB2-BD59-A6C34878D82A}">
                    <a16:rowId xmlns:a16="http://schemas.microsoft.com/office/drawing/2014/main" val="3928487381"/>
                  </a:ext>
                </a:extLst>
              </a:tr>
            </a:tbl>
          </a:graphicData>
        </a:graphic>
      </p:graphicFrame>
      <p:sp>
        <p:nvSpPr>
          <p:cNvPr id="4" name="TextBox 3">
            <a:extLst>
              <a:ext uri="{FF2B5EF4-FFF2-40B4-BE49-F238E27FC236}">
                <a16:creationId xmlns:a16="http://schemas.microsoft.com/office/drawing/2014/main" id="{032A06AD-A3EC-C6FD-A3FE-AE0739EBE576}"/>
              </a:ext>
            </a:extLst>
          </p:cNvPr>
          <p:cNvSpPr txBox="1"/>
          <p:nvPr/>
        </p:nvSpPr>
        <p:spPr>
          <a:xfrm>
            <a:off x="397286" y="5584520"/>
            <a:ext cx="1139143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Still in clock cycle 12 the second FMUL operation ends and its results are broadcast through the Common Data Bus to the Store Buffer, where the second store operation was waiting. It also gets copied to the F2 Register.</a:t>
            </a:r>
          </a:p>
        </p:txBody>
      </p:sp>
      <p:graphicFrame>
        <p:nvGraphicFramePr>
          <p:cNvPr id="6" name="Table 5">
            <a:extLst>
              <a:ext uri="{FF2B5EF4-FFF2-40B4-BE49-F238E27FC236}">
                <a16:creationId xmlns:a16="http://schemas.microsoft.com/office/drawing/2014/main" id="{CC729F56-EFE2-8812-01B1-3B641021CA8E}"/>
              </a:ext>
            </a:extLst>
          </p:cNvPr>
          <p:cNvGraphicFramePr>
            <a:graphicFrameLocks noGrp="1"/>
          </p:cNvGraphicFramePr>
          <p:nvPr/>
        </p:nvGraphicFramePr>
        <p:xfrm>
          <a:off x="5142307" y="474496"/>
          <a:ext cx="1912193" cy="1463040"/>
        </p:xfrm>
        <a:graphic>
          <a:graphicData uri="http://schemas.openxmlformats.org/drawingml/2006/table">
            <a:tbl>
              <a:tblPr firstRow="1" bandRow="1">
                <a:tableStyleId>{5940675A-B579-460E-94D1-54222C63F5DA}</a:tableStyleId>
              </a:tblPr>
              <a:tblGrid>
                <a:gridCol w="1912193">
                  <a:extLst>
                    <a:ext uri="{9D8B030D-6E8A-4147-A177-3AD203B41FA5}">
                      <a16:colId xmlns:a16="http://schemas.microsoft.com/office/drawing/2014/main" val="4214905165"/>
                    </a:ext>
                  </a:extLst>
                </a:gridCol>
              </a:tblGrid>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3837463807"/>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3958880234"/>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1321956166"/>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1294863501"/>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2602607408"/>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3959573496"/>
                  </a:ext>
                </a:extLst>
              </a:tr>
            </a:tbl>
          </a:graphicData>
        </a:graphic>
      </p:graphicFrame>
      <p:graphicFrame>
        <p:nvGraphicFramePr>
          <p:cNvPr id="8" name="Table 7">
            <a:extLst>
              <a:ext uri="{FF2B5EF4-FFF2-40B4-BE49-F238E27FC236}">
                <a16:creationId xmlns:a16="http://schemas.microsoft.com/office/drawing/2014/main" id="{E7D52DE1-8CA2-EADD-2883-8C6406631686}"/>
              </a:ext>
            </a:extLst>
          </p:cNvPr>
          <p:cNvGraphicFramePr>
            <a:graphicFrameLocks noGrp="1"/>
          </p:cNvGraphicFramePr>
          <p:nvPr>
            <p:extLst>
              <p:ext uri="{D42A27DB-BD31-4B8C-83A1-F6EECF244321}">
                <p14:modId xmlns:p14="http://schemas.microsoft.com/office/powerpoint/2010/main" val="1975808613"/>
              </p:ext>
            </p:extLst>
          </p:nvPr>
        </p:nvGraphicFramePr>
        <p:xfrm>
          <a:off x="1808602" y="2836843"/>
          <a:ext cx="1511271" cy="1297004"/>
        </p:xfrm>
        <a:graphic>
          <a:graphicData uri="http://schemas.openxmlformats.org/drawingml/2006/table">
            <a:tbl>
              <a:tblPr firstRow="1" bandRow="1">
                <a:tableStyleId>{5940675A-B579-460E-94D1-54222C63F5DA}</a:tableStyleId>
              </a:tblPr>
              <a:tblGrid>
                <a:gridCol w="822157">
                  <a:extLst>
                    <a:ext uri="{9D8B030D-6E8A-4147-A177-3AD203B41FA5}">
                      <a16:colId xmlns:a16="http://schemas.microsoft.com/office/drawing/2014/main" val="1745361543"/>
                    </a:ext>
                  </a:extLst>
                </a:gridCol>
                <a:gridCol w="689114">
                  <a:extLst>
                    <a:ext uri="{9D8B030D-6E8A-4147-A177-3AD203B41FA5}">
                      <a16:colId xmlns:a16="http://schemas.microsoft.com/office/drawing/2014/main" val="111818996"/>
                    </a:ext>
                  </a:extLst>
                </a:gridCol>
              </a:tblGrid>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698010634"/>
                  </a:ext>
                </a:extLst>
              </a:tr>
              <a:tr h="260684">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37794825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549119839"/>
                  </a:ext>
                </a:extLst>
              </a:tr>
              <a:tr h="151771">
                <a:tc>
                  <a:txBody>
                    <a:bodyPr/>
                    <a:lstStyle/>
                    <a:p>
                      <a:pPr algn="ctr"/>
                      <a:r>
                        <a:rPr lang="en-US" sz="1100" b="0" dirty="0"/>
                        <a:t>20</a:t>
                      </a:r>
                      <a:endParaRPr lang="en-US" sz="1100" b="0" dirty="0" err="1"/>
                    </a:p>
                  </a:txBody>
                  <a:tcPr/>
                </a:tc>
                <a:tc>
                  <a:txBody>
                    <a:bodyPr/>
                    <a:lstStyle/>
                    <a:p>
                      <a:pPr algn="ctr"/>
                      <a:r>
                        <a:rPr lang="en-US" sz="1100" b="0" dirty="0"/>
                        <a:t>4</a:t>
                      </a:r>
                    </a:p>
                  </a:txBody>
                  <a:tcPr/>
                </a:tc>
                <a:extLst>
                  <a:ext uri="{0D108BD9-81ED-4DB2-BD59-A6C34878D82A}">
                    <a16:rowId xmlns:a16="http://schemas.microsoft.com/office/drawing/2014/main" val="1989902640"/>
                  </a:ext>
                </a:extLst>
              </a:tr>
              <a:tr h="151771">
                <a:tc>
                  <a:txBody>
                    <a:bodyPr/>
                    <a:lstStyle/>
                    <a:p>
                      <a:pPr lvl="0">
                        <a:buNone/>
                      </a:pPr>
                      <a:endParaRPr lang="en-US" sz="1100" b="0" i="0" u="none" strike="noStrike" noProof="0" dirty="0">
                        <a:solidFill>
                          <a:srgbClr val="000000"/>
                        </a:solidFill>
                        <a:latin typeface="Aptos"/>
                      </a:endParaRPr>
                    </a:p>
                  </a:txBody>
                  <a:tcPr/>
                </a:tc>
                <a:tc>
                  <a:txBody>
                    <a:bodyPr/>
                    <a:lstStyle/>
                    <a:p>
                      <a:pPr algn="ctr"/>
                      <a:endParaRPr lang="en-US" sz="1100" b="0" dirty="0"/>
                    </a:p>
                  </a:txBody>
                  <a:tcPr/>
                </a:tc>
                <a:extLst>
                  <a:ext uri="{0D108BD9-81ED-4DB2-BD59-A6C34878D82A}">
                    <a16:rowId xmlns:a16="http://schemas.microsoft.com/office/drawing/2014/main" val="834683615"/>
                  </a:ext>
                </a:extLst>
              </a:tr>
            </a:tbl>
          </a:graphicData>
        </a:graphic>
      </p:graphicFrame>
      <p:graphicFrame>
        <p:nvGraphicFramePr>
          <p:cNvPr id="9" name="Table 8">
            <a:extLst>
              <a:ext uri="{FF2B5EF4-FFF2-40B4-BE49-F238E27FC236}">
                <a16:creationId xmlns:a16="http://schemas.microsoft.com/office/drawing/2014/main" id="{DDAA357D-ADC7-536C-F5D5-6765A9443157}"/>
              </a:ext>
            </a:extLst>
          </p:cNvPr>
          <p:cNvGraphicFramePr>
            <a:graphicFrameLocks noGrp="1"/>
          </p:cNvGraphicFramePr>
          <p:nvPr/>
        </p:nvGraphicFramePr>
        <p:xfrm>
          <a:off x="3847825" y="2833942"/>
          <a:ext cx="458371" cy="1295400"/>
        </p:xfrm>
        <a:graphic>
          <a:graphicData uri="http://schemas.openxmlformats.org/drawingml/2006/table">
            <a:tbl>
              <a:tblPr firstRow="1" bandRow="1">
                <a:tableStyleId>{5940675A-B579-460E-94D1-54222C63F5DA}</a:tableStyleId>
              </a:tblPr>
              <a:tblGrid>
                <a:gridCol w="458371">
                  <a:extLst>
                    <a:ext uri="{9D8B030D-6E8A-4147-A177-3AD203B41FA5}">
                      <a16:colId xmlns:a16="http://schemas.microsoft.com/office/drawing/2014/main" val="1142258662"/>
                    </a:ext>
                  </a:extLst>
                </a:gridCol>
              </a:tblGrid>
              <a:tr h="124309">
                <a:tc>
                  <a:txBody>
                    <a:bodyPr/>
                    <a:lstStyle/>
                    <a:p>
                      <a:endParaRPr lang="en-US" sz="1100" b="0" dirty="0"/>
                    </a:p>
                  </a:txBody>
                  <a:tcPr/>
                </a:tc>
                <a:extLst>
                  <a:ext uri="{0D108BD9-81ED-4DB2-BD59-A6C34878D82A}">
                    <a16:rowId xmlns:a16="http://schemas.microsoft.com/office/drawing/2014/main" val="3875140244"/>
                  </a:ext>
                </a:extLst>
              </a:tr>
              <a:tr h="124309">
                <a:tc>
                  <a:txBody>
                    <a:bodyPr/>
                    <a:lstStyle/>
                    <a:p>
                      <a:endParaRPr lang="en-US" sz="1100" b="0" dirty="0"/>
                    </a:p>
                  </a:txBody>
                  <a:tcPr/>
                </a:tc>
                <a:extLst>
                  <a:ext uri="{0D108BD9-81ED-4DB2-BD59-A6C34878D82A}">
                    <a16:rowId xmlns:a16="http://schemas.microsoft.com/office/drawing/2014/main" val="2345669140"/>
                  </a:ext>
                </a:extLst>
              </a:tr>
              <a:tr h="124309">
                <a:tc>
                  <a:txBody>
                    <a:bodyPr/>
                    <a:lstStyle/>
                    <a:p>
                      <a:endParaRPr lang="en-US" sz="1100" b="0" dirty="0"/>
                    </a:p>
                  </a:txBody>
                  <a:tcPr/>
                </a:tc>
                <a:extLst>
                  <a:ext uri="{0D108BD9-81ED-4DB2-BD59-A6C34878D82A}">
                    <a16:rowId xmlns:a16="http://schemas.microsoft.com/office/drawing/2014/main" val="2516193733"/>
                  </a:ext>
                </a:extLst>
              </a:tr>
              <a:tr h="124309">
                <a:tc>
                  <a:txBody>
                    <a:bodyPr/>
                    <a:lstStyle/>
                    <a:p>
                      <a:pPr algn="ctr"/>
                      <a:endParaRPr lang="en-US" sz="1100" b="0" dirty="0"/>
                    </a:p>
                  </a:txBody>
                  <a:tcPr/>
                </a:tc>
                <a:extLst>
                  <a:ext uri="{0D108BD9-81ED-4DB2-BD59-A6C34878D82A}">
                    <a16:rowId xmlns:a16="http://schemas.microsoft.com/office/drawing/2014/main" val="1743698386"/>
                  </a:ext>
                </a:extLst>
              </a:tr>
              <a:tr h="124309">
                <a:tc>
                  <a:txBody>
                    <a:bodyPr/>
                    <a:lstStyle/>
                    <a:p>
                      <a:pPr algn="ctr"/>
                      <a:endParaRPr lang="en-US" sz="1100" b="0" dirty="0"/>
                    </a:p>
                  </a:txBody>
                  <a:tcPr/>
                </a:tc>
                <a:extLst>
                  <a:ext uri="{0D108BD9-81ED-4DB2-BD59-A6C34878D82A}">
                    <a16:rowId xmlns:a16="http://schemas.microsoft.com/office/drawing/2014/main" val="833418790"/>
                  </a:ext>
                </a:extLst>
              </a:tr>
            </a:tbl>
          </a:graphicData>
        </a:graphic>
      </p:graphicFrame>
      <p:graphicFrame>
        <p:nvGraphicFramePr>
          <p:cNvPr id="10" name="Table 9">
            <a:extLst>
              <a:ext uri="{FF2B5EF4-FFF2-40B4-BE49-F238E27FC236}">
                <a16:creationId xmlns:a16="http://schemas.microsoft.com/office/drawing/2014/main" id="{F351D56D-D400-11A9-3A79-A76F275FC9E8}"/>
              </a:ext>
            </a:extLst>
          </p:cNvPr>
          <p:cNvGraphicFramePr>
            <a:graphicFrameLocks noGrp="1"/>
          </p:cNvGraphicFramePr>
          <p:nvPr/>
        </p:nvGraphicFramePr>
        <p:xfrm>
          <a:off x="5481993" y="3348063"/>
          <a:ext cx="2162727" cy="777240"/>
        </p:xfrm>
        <a:graphic>
          <a:graphicData uri="http://schemas.openxmlformats.org/drawingml/2006/table">
            <a:tbl>
              <a:tblPr firstRow="1" bandRow="1">
                <a:tableStyleId>{5940675A-B579-460E-94D1-54222C63F5DA}</a:tableStyleId>
              </a:tblPr>
              <a:tblGrid>
                <a:gridCol w="720909">
                  <a:extLst>
                    <a:ext uri="{9D8B030D-6E8A-4147-A177-3AD203B41FA5}">
                      <a16:colId xmlns:a16="http://schemas.microsoft.com/office/drawing/2014/main" val="448276559"/>
                    </a:ext>
                  </a:extLst>
                </a:gridCol>
                <a:gridCol w="720909">
                  <a:extLst>
                    <a:ext uri="{9D8B030D-6E8A-4147-A177-3AD203B41FA5}">
                      <a16:colId xmlns:a16="http://schemas.microsoft.com/office/drawing/2014/main" val="1507268759"/>
                    </a:ext>
                  </a:extLst>
                </a:gridCol>
                <a:gridCol w="720909">
                  <a:extLst>
                    <a:ext uri="{9D8B030D-6E8A-4147-A177-3AD203B41FA5}">
                      <a16:colId xmlns:a16="http://schemas.microsoft.com/office/drawing/2014/main" val="3602963303"/>
                    </a:ext>
                  </a:extLst>
                </a:gridCol>
              </a:tblGrid>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373234770"/>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2582958588"/>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276576882"/>
                  </a:ext>
                </a:extLst>
              </a:tr>
            </a:tbl>
          </a:graphicData>
        </a:graphic>
      </p:graphicFrame>
      <p:graphicFrame>
        <p:nvGraphicFramePr>
          <p:cNvPr id="11" name="Table 10">
            <a:extLst>
              <a:ext uri="{FF2B5EF4-FFF2-40B4-BE49-F238E27FC236}">
                <a16:creationId xmlns:a16="http://schemas.microsoft.com/office/drawing/2014/main" id="{9242D8D2-0F55-F557-2CC0-37811A2CF5CB}"/>
              </a:ext>
            </a:extLst>
          </p:cNvPr>
          <p:cNvGraphicFramePr>
            <a:graphicFrameLocks noGrp="1"/>
          </p:cNvGraphicFramePr>
          <p:nvPr/>
        </p:nvGraphicFramePr>
        <p:xfrm>
          <a:off x="8657422" y="3617204"/>
          <a:ext cx="2349918" cy="518160"/>
        </p:xfrm>
        <a:graphic>
          <a:graphicData uri="http://schemas.openxmlformats.org/drawingml/2006/table">
            <a:tbl>
              <a:tblPr firstRow="1" bandRow="1">
                <a:tableStyleId>{5940675A-B579-460E-94D1-54222C63F5DA}</a:tableStyleId>
              </a:tblPr>
              <a:tblGrid>
                <a:gridCol w="783306">
                  <a:extLst>
                    <a:ext uri="{9D8B030D-6E8A-4147-A177-3AD203B41FA5}">
                      <a16:colId xmlns:a16="http://schemas.microsoft.com/office/drawing/2014/main" val="3712067003"/>
                    </a:ext>
                  </a:extLst>
                </a:gridCol>
                <a:gridCol w="783306">
                  <a:extLst>
                    <a:ext uri="{9D8B030D-6E8A-4147-A177-3AD203B41FA5}">
                      <a16:colId xmlns:a16="http://schemas.microsoft.com/office/drawing/2014/main" val="2507670143"/>
                    </a:ext>
                  </a:extLst>
                </a:gridCol>
                <a:gridCol w="783306">
                  <a:extLst>
                    <a:ext uri="{9D8B030D-6E8A-4147-A177-3AD203B41FA5}">
                      <a16:colId xmlns:a16="http://schemas.microsoft.com/office/drawing/2014/main" val="2584014067"/>
                    </a:ext>
                  </a:extLst>
                </a:gridCol>
              </a:tblGrid>
              <a:tr h="0">
                <a:tc>
                  <a:txBody>
                    <a:bodyPr/>
                    <a:lstStyle/>
                    <a:p>
                      <a:pPr algn="ctr"/>
                      <a:endParaRPr lang="en-US" sz="1100" dirty="0"/>
                    </a:p>
                  </a:txBody>
                  <a:tcPr/>
                </a:tc>
                <a:tc>
                  <a:txBody>
                    <a:bodyPr/>
                    <a:lstStyle/>
                    <a:p>
                      <a:pPr algn="ctr"/>
                      <a:endParaRPr lang="en-US" sz="1100" dirty="0"/>
                    </a:p>
                  </a:txBody>
                  <a:tcPr/>
                </a:tc>
                <a:tc>
                  <a:txBody>
                    <a:bodyPr/>
                    <a:lstStyle/>
                    <a:p>
                      <a:pPr algn="ctr"/>
                      <a:endParaRPr lang="en-US" sz="1100" dirty="0"/>
                    </a:p>
                  </a:txBody>
                  <a:tcPr/>
                </a:tc>
                <a:extLst>
                  <a:ext uri="{0D108BD9-81ED-4DB2-BD59-A6C34878D82A}">
                    <a16:rowId xmlns:a16="http://schemas.microsoft.com/office/drawing/2014/main" val="3142664889"/>
                  </a:ext>
                </a:extLst>
              </a:tr>
              <a:tr h="0">
                <a:tc>
                  <a:txBody>
                    <a:bodyPr/>
                    <a:lstStyle/>
                    <a:p>
                      <a:pPr algn="ctr"/>
                      <a:endParaRPr lang="en-US" sz="1100" dirty="0"/>
                    </a:p>
                  </a:txBody>
                  <a:tcPr/>
                </a:tc>
                <a:tc>
                  <a:txBody>
                    <a:bodyPr/>
                    <a:lstStyle/>
                    <a:p>
                      <a:pPr algn="ctr"/>
                      <a:endParaRPr lang="en-US" sz="1100" dirty="0"/>
                    </a:p>
                  </a:txBody>
                  <a:tcPr/>
                </a:tc>
                <a:tc>
                  <a:txBody>
                    <a:bodyPr/>
                    <a:lstStyle/>
                    <a:p>
                      <a:pPr algn="ctr"/>
                      <a:endParaRPr lang="en-US" sz="1100" dirty="0"/>
                    </a:p>
                  </a:txBody>
                  <a:tcPr/>
                </a:tc>
                <a:extLst>
                  <a:ext uri="{0D108BD9-81ED-4DB2-BD59-A6C34878D82A}">
                    <a16:rowId xmlns:a16="http://schemas.microsoft.com/office/drawing/2014/main" val="1917240934"/>
                  </a:ext>
                </a:extLst>
              </a:tr>
            </a:tbl>
          </a:graphicData>
        </a:graphic>
      </p:graphicFrame>
      <p:sp>
        <p:nvSpPr>
          <p:cNvPr id="12" name="TextBox 11">
            <a:extLst>
              <a:ext uri="{FF2B5EF4-FFF2-40B4-BE49-F238E27FC236}">
                <a16:creationId xmlns:a16="http://schemas.microsoft.com/office/drawing/2014/main" id="{D911706E-6D2C-EF51-33DF-4FB2A1FBC170}"/>
              </a:ext>
            </a:extLst>
          </p:cNvPr>
          <p:cNvSpPr txBox="1"/>
          <p:nvPr/>
        </p:nvSpPr>
        <p:spPr>
          <a:xfrm>
            <a:off x="3592198" y="561352"/>
            <a:ext cx="1246742"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Instruction Unit</a:t>
            </a:r>
          </a:p>
        </p:txBody>
      </p:sp>
      <p:sp>
        <p:nvSpPr>
          <p:cNvPr id="15" name="TextBox 14">
            <a:extLst>
              <a:ext uri="{FF2B5EF4-FFF2-40B4-BE49-F238E27FC236}">
                <a16:creationId xmlns:a16="http://schemas.microsoft.com/office/drawing/2014/main" id="{D174296F-730A-B583-F968-AE33A9FB8F57}"/>
              </a:ext>
            </a:extLst>
          </p:cNvPr>
          <p:cNvSpPr txBox="1"/>
          <p:nvPr/>
        </p:nvSpPr>
        <p:spPr>
          <a:xfrm>
            <a:off x="2793474"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Memory Unit</a:t>
            </a:r>
          </a:p>
        </p:txBody>
      </p:sp>
      <p:sp>
        <p:nvSpPr>
          <p:cNvPr id="16" name="Arrow: Right 15">
            <a:extLst>
              <a:ext uri="{FF2B5EF4-FFF2-40B4-BE49-F238E27FC236}">
                <a16:creationId xmlns:a16="http://schemas.microsoft.com/office/drawing/2014/main" id="{BF7377CE-705F-13B3-B849-BBE58D6D6C52}"/>
              </a:ext>
            </a:extLst>
          </p:cNvPr>
          <p:cNvSpPr/>
          <p:nvPr/>
        </p:nvSpPr>
        <p:spPr>
          <a:xfrm>
            <a:off x="4902263" y="594451"/>
            <a:ext cx="181923" cy="203788"/>
          </a:xfrm>
          <a:prstGeom prst="righ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4AAB5EF6-0805-82F0-922F-DA920C510456}"/>
              </a:ext>
            </a:extLst>
          </p:cNvPr>
          <p:cNvSpPr/>
          <p:nvPr/>
        </p:nvSpPr>
        <p:spPr>
          <a:xfrm>
            <a:off x="2474567" y="2541851"/>
            <a:ext cx="326519" cy="274697"/>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682D80A-99E6-AB37-3B98-573B076AD2C6}"/>
              </a:ext>
            </a:extLst>
          </p:cNvPr>
          <p:cNvSpPr txBox="1"/>
          <p:nvPr/>
        </p:nvSpPr>
        <p:spPr>
          <a:xfrm>
            <a:off x="2187546" y="2223061"/>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Address Unit</a:t>
            </a:r>
          </a:p>
        </p:txBody>
      </p:sp>
      <p:sp>
        <p:nvSpPr>
          <p:cNvPr id="21" name="Arrow: Down 20">
            <a:extLst>
              <a:ext uri="{FF2B5EF4-FFF2-40B4-BE49-F238E27FC236}">
                <a16:creationId xmlns:a16="http://schemas.microsoft.com/office/drawing/2014/main" id="{5ADE566B-08DC-5903-5A74-8CE1A9BB24C0}"/>
              </a:ext>
            </a:extLst>
          </p:cNvPr>
          <p:cNvSpPr/>
          <p:nvPr/>
        </p:nvSpPr>
        <p:spPr>
          <a:xfrm>
            <a:off x="3047999" y="417094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Bent 21">
            <a:extLst>
              <a:ext uri="{FF2B5EF4-FFF2-40B4-BE49-F238E27FC236}">
                <a16:creationId xmlns:a16="http://schemas.microsoft.com/office/drawing/2014/main" id="{46067320-68DF-215A-389F-CE98072BB49A}"/>
              </a:ext>
            </a:extLst>
          </p:cNvPr>
          <p:cNvSpPr/>
          <p:nvPr/>
        </p:nvSpPr>
        <p:spPr>
          <a:xfrm rot="10800000">
            <a:off x="3937200" y="4177711"/>
            <a:ext cx="274090" cy="435238"/>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Arrow: Bent 22">
            <a:extLst>
              <a:ext uri="{FF2B5EF4-FFF2-40B4-BE49-F238E27FC236}">
                <a16:creationId xmlns:a16="http://schemas.microsoft.com/office/drawing/2014/main" id="{4953DFF4-99A7-BAB6-2A2A-278FE5AE934B}"/>
              </a:ext>
            </a:extLst>
          </p:cNvPr>
          <p:cNvSpPr/>
          <p:nvPr/>
        </p:nvSpPr>
        <p:spPr>
          <a:xfrm rot="5400000">
            <a:off x="3515488" y="2114104"/>
            <a:ext cx="465924" cy="882796"/>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Bent 24">
            <a:extLst>
              <a:ext uri="{FF2B5EF4-FFF2-40B4-BE49-F238E27FC236}">
                <a16:creationId xmlns:a16="http://schemas.microsoft.com/office/drawing/2014/main" id="{DDE7C6B2-EFE8-3E0E-6215-22D2177578CE}"/>
              </a:ext>
            </a:extLst>
          </p:cNvPr>
          <p:cNvSpPr/>
          <p:nvPr/>
        </p:nvSpPr>
        <p:spPr>
          <a:xfrm rot="5400000" flipV="1">
            <a:off x="3712033" y="823608"/>
            <a:ext cx="303810" cy="2465383"/>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F2DED50B-1403-4959-37C8-DE7B1155DD58}"/>
              </a:ext>
            </a:extLst>
          </p:cNvPr>
          <p:cNvSpPr txBox="1"/>
          <p:nvPr/>
        </p:nvSpPr>
        <p:spPr>
          <a:xfrm>
            <a:off x="1213184" y="2836359"/>
            <a:ext cx="59491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Store </a:t>
            </a:r>
            <a:endParaRPr lang="en-US"/>
          </a:p>
          <a:p>
            <a:r>
              <a:rPr lang="en-US" sz="1100" dirty="0"/>
              <a:t>Buffer</a:t>
            </a:r>
            <a:endParaRPr lang="en-US" dirty="0"/>
          </a:p>
        </p:txBody>
      </p:sp>
      <p:sp>
        <p:nvSpPr>
          <p:cNvPr id="27" name="TextBox 26">
            <a:extLst>
              <a:ext uri="{FF2B5EF4-FFF2-40B4-BE49-F238E27FC236}">
                <a16:creationId xmlns:a16="http://schemas.microsoft.com/office/drawing/2014/main" id="{4F799F20-08B8-CA70-5D7B-5848E7BDBD02}"/>
              </a:ext>
            </a:extLst>
          </p:cNvPr>
          <p:cNvSpPr txBox="1"/>
          <p:nvPr/>
        </p:nvSpPr>
        <p:spPr>
          <a:xfrm>
            <a:off x="4309745" y="2813528"/>
            <a:ext cx="59722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Load</a:t>
            </a:r>
          </a:p>
          <a:p>
            <a:r>
              <a:rPr lang="en-US" sz="1100" dirty="0"/>
              <a:t>Buffer</a:t>
            </a:r>
          </a:p>
        </p:txBody>
      </p:sp>
      <p:sp>
        <p:nvSpPr>
          <p:cNvPr id="28" name="TextBox 27">
            <a:extLst>
              <a:ext uri="{FF2B5EF4-FFF2-40B4-BE49-F238E27FC236}">
                <a16:creationId xmlns:a16="http://schemas.microsoft.com/office/drawing/2014/main" id="{70AA568D-B72D-2C09-E02F-2B7694F66B37}"/>
              </a:ext>
            </a:extLst>
          </p:cNvPr>
          <p:cNvSpPr txBox="1"/>
          <p:nvPr/>
        </p:nvSpPr>
        <p:spPr>
          <a:xfrm>
            <a:off x="7708787" y="3655497"/>
            <a:ext cx="90705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Reservation</a:t>
            </a:r>
          </a:p>
          <a:p>
            <a:r>
              <a:rPr lang="en-US" sz="1100" dirty="0"/>
              <a:t>Stations</a:t>
            </a:r>
          </a:p>
        </p:txBody>
      </p:sp>
      <p:graphicFrame>
        <p:nvGraphicFramePr>
          <p:cNvPr id="30" name="Table 29">
            <a:extLst>
              <a:ext uri="{FF2B5EF4-FFF2-40B4-BE49-F238E27FC236}">
                <a16:creationId xmlns:a16="http://schemas.microsoft.com/office/drawing/2014/main" id="{AD4BC524-EB16-74CF-93BC-4F758136A8F1}"/>
              </a:ext>
            </a:extLst>
          </p:cNvPr>
          <p:cNvGraphicFramePr>
            <a:graphicFrameLocks noGrp="1"/>
          </p:cNvGraphicFramePr>
          <p:nvPr>
            <p:extLst>
              <p:ext uri="{D42A27DB-BD31-4B8C-83A1-F6EECF244321}">
                <p14:modId xmlns:p14="http://schemas.microsoft.com/office/powerpoint/2010/main" val="3599524750"/>
              </p:ext>
            </p:extLst>
          </p:nvPr>
        </p:nvGraphicFramePr>
        <p:xfrm>
          <a:off x="9107277" y="495759"/>
          <a:ext cx="1471166" cy="1554480"/>
        </p:xfrm>
        <a:graphic>
          <a:graphicData uri="http://schemas.openxmlformats.org/drawingml/2006/table">
            <a:tbl>
              <a:tblPr firstRow="1" bandRow="1">
                <a:tableStyleId>{5940675A-B579-460E-94D1-54222C63F5DA}</a:tableStyleId>
              </a:tblPr>
              <a:tblGrid>
                <a:gridCol w="366368">
                  <a:extLst>
                    <a:ext uri="{9D8B030D-6E8A-4147-A177-3AD203B41FA5}">
                      <a16:colId xmlns:a16="http://schemas.microsoft.com/office/drawing/2014/main" val="2580727533"/>
                    </a:ext>
                  </a:extLst>
                </a:gridCol>
                <a:gridCol w="1104798">
                  <a:extLst>
                    <a:ext uri="{9D8B030D-6E8A-4147-A177-3AD203B41FA5}">
                      <a16:colId xmlns:a16="http://schemas.microsoft.com/office/drawing/2014/main" val="1318855252"/>
                    </a:ext>
                  </a:extLst>
                </a:gridCol>
              </a:tblGrid>
              <a:tr h="125218">
                <a:tc>
                  <a:txBody>
                    <a:bodyPr/>
                    <a:lstStyle/>
                    <a:p>
                      <a:r>
                        <a:rPr lang="en-US" sz="1100" dirty="0"/>
                        <a:t>F0</a:t>
                      </a:r>
                    </a:p>
                  </a:txBody>
                  <a:tcPr/>
                </a:tc>
                <a:tc>
                  <a:txBody>
                    <a:bodyPr/>
                    <a:lstStyle/>
                    <a:p>
                      <a:pPr algn="ctr"/>
                      <a:r>
                        <a:rPr lang="en-US" sz="1100" dirty="0"/>
                        <a:t>10.0</a:t>
                      </a:r>
                    </a:p>
                  </a:txBody>
                  <a:tcPr/>
                </a:tc>
                <a:extLst>
                  <a:ext uri="{0D108BD9-81ED-4DB2-BD59-A6C34878D82A}">
                    <a16:rowId xmlns:a16="http://schemas.microsoft.com/office/drawing/2014/main" val="2320382027"/>
                  </a:ext>
                </a:extLst>
              </a:tr>
              <a:tr h="125218">
                <a:tc>
                  <a:txBody>
                    <a:bodyPr/>
                    <a:lstStyle/>
                    <a:p>
                      <a:r>
                        <a:rPr lang="en-US" sz="1100" dirty="0"/>
                        <a:t>F1</a:t>
                      </a:r>
                    </a:p>
                  </a:txBody>
                  <a:tcPr/>
                </a:tc>
                <a:tc>
                  <a:txBody>
                    <a:bodyPr/>
                    <a:lstStyle/>
                    <a:p>
                      <a:pPr algn="ctr"/>
                      <a:r>
                        <a:rPr lang="en-US" sz="1100" dirty="0"/>
                        <a:t>2</a:t>
                      </a:r>
                    </a:p>
                  </a:txBody>
                  <a:tcPr/>
                </a:tc>
                <a:extLst>
                  <a:ext uri="{0D108BD9-81ED-4DB2-BD59-A6C34878D82A}">
                    <a16:rowId xmlns:a16="http://schemas.microsoft.com/office/drawing/2014/main" val="1922051831"/>
                  </a:ext>
                </a:extLst>
              </a:tr>
              <a:tr h="125218">
                <a:tc>
                  <a:txBody>
                    <a:bodyPr/>
                    <a:lstStyle/>
                    <a:p>
                      <a:r>
                        <a:rPr lang="en-US" sz="1100" dirty="0"/>
                        <a:t>F2</a:t>
                      </a:r>
                    </a:p>
                  </a:txBody>
                  <a:tcPr/>
                </a:tc>
                <a:tc>
                  <a:txBody>
                    <a:bodyPr/>
                    <a:lstStyle/>
                    <a:p>
                      <a:pPr algn="ctr"/>
                      <a:r>
                        <a:rPr lang="en-US" sz="1100" dirty="0"/>
                        <a:t>20</a:t>
                      </a:r>
                    </a:p>
                  </a:txBody>
                  <a:tcPr/>
                </a:tc>
                <a:extLst>
                  <a:ext uri="{0D108BD9-81ED-4DB2-BD59-A6C34878D82A}">
                    <a16:rowId xmlns:a16="http://schemas.microsoft.com/office/drawing/2014/main" val="1723558542"/>
                  </a:ext>
                </a:extLst>
              </a:tr>
              <a:tr h="125218">
                <a:tc>
                  <a:txBody>
                    <a:bodyPr/>
                    <a:lstStyle/>
                    <a:p>
                      <a:r>
                        <a:rPr lang="en-US" sz="1100" dirty="0"/>
                        <a:t>F3</a:t>
                      </a:r>
                    </a:p>
                  </a:txBody>
                  <a:tcPr/>
                </a:tc>
                <a:tc>
                  <a:txBody>
                    <a:bodyPr/>
                    <a:lstStyle/>
                    <a:p>
                      <a:endParaRPr lang="en-US" sz="1100" dirty="0"/>
                    </a:p>
                  </a:txBody>
                  <a:tcPr/>
                </a:tc>
                <a:extLst>
                  <a:ext uri="{0D108BD9-81ED-4DB2-BD59-A6C34878D82A}">
                    <a16:rowId xmlns:a16="http://schemas.microsoft.com/office/drawing/2014/main" val="26334914"/>
                  </a:ext>
                </a:extLst>
              </a:tr>
              <a:tr h="125218">
                <a:tc>
                  <a:txBody>
                    <a:bodyPr/>
                    <a:lstStyle/>
                    <a:p>
                      <a:r>
                        <a:rPr lang="en-US" sz="1100" dirty="0"/>
                        <a:t>F4</a:t>
                      </a:r>
                    </a:p>
                  </a:txBody>
                  <a:tcPr/>
                </a:tc>
                <a:tc>
                  <a:txBody>
                    <a:bodyPr/>
                    <a:lstStyle/>
                    <a:p>
                      <a:pPr algn="ctr"/>
                      <a:endParaRPr lang="en-US" sz="1100" dirty="0"/>
                    </a:p>
                  </a:txBody>
                  <a:tcPr/>
                </a:tc>
                <a:extLst>
                  <a:ext uri="{0D108BD9-81ED-4DB2-BD59-A6C34878D82A}">
                    <a16:rowId xmlns:a16="http://schemas.microsoft.com/office/drawing/2014/main" val="444122730"/>
                  </a:ext>
                </a:extLst>
              </a:tr>
              <a:tr h="125218">
                <a:tc>
                  <a:txBody>
                    <a:bodyPr/>
                    <a:lstStyle/>
                    <a:p>
                      <a:r>
                        <a:rPr lang="en-US" sz="1100" dirty="0"/>
                        <a:t>F5</a:t>
                      </a:r>
                    </a:p>
                  </a:txBody>
                  <a:tcPr/>
                </a:tc>
                <a:tc>
                  <a:txBody>
                    <a:bodyPr/>
                    <a:lstStyle/>
                    <a:p>
                      <a:endParaRPr lang="en-US" sz="1100" dirty="0"/>
                    </a:p>
                  </a:txBody>
                  <a:tcPr/>
                </a:tc>
                <a:extLst>
                  <a:ext uri="{0D108BD9-81ED-4DB2-BD59-A6C34878D82A}">
                    <a16:rowId xmlns:a16="http://schemas.microsoft.com/office/drawing/2014/main" val="1366200069"/>
                  </a:ext>
                </a:extLst>
              </a:tr>
            </a:tbl>
          </a:graphicData>
        </a:graphic>
      </p:graphicFrame>
      <p:sp>
        <p:nvSpPr>
          <p:cNvPr id="31" name="TextBox 30">
            <a:extLst>
              <a:ext uri="{FF2B5EF4-FFF2-40B4-BE49-F238E27FC236}">
                <a16:creationId xmlns:a16="http://schemas.microsoft.com/office/drawing/2014/main" id="{DA997DD3-78E3-9781-4A14-B03C455F02EA}"/>
              </a:ext>
            </a:extLst>
          </p:cNvPr>
          <p:cNvSpPr txBox="1"/>
          <p:nvPr/>
        </p:nvSpPr>
        <p:spPr>
          <a:xfrm>
            <a:off x="5384011" y="238457"/>
            <a:ext cx="142117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Instruction Queue</a:t>
            </a:r>
          </a:p>
        </p:txBody>
      </p:sp>
      <p:sp>
        <p:nvSpPr>
          <p:cNvPr id="32" name="TextBox 31">
            <a:extLst>
              <a:ext uri="{FF2B5EF4-FFF2-40B4-BE49-F238E27FC236}">
                <a16:creationId xmlns:a16="http://schemas.microsoft.com/office/drawing/2014/main" id="{06297904-AFAB-C6E9-9D00-F550A9A7B1E4}"/>
              </a:ext>
            </a:extLst>
          </p:cNvPr>
          <p:cNvSpPr txBox="1"/>
          <p:nvPr/>
        </p:nvSpPr>
        <p:spPr>
          <a:xfrm>
            <a:off x="9286905" y="234349"/>
            <a:ext cx="93459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FP Registers</a:t>
            </a:r>
          </a:p>
        </p:txBody>
      </p:sp>
      <p:sp>
        <p:nvSpPr>
          <p:cNvPr id="33" name="TextBox 32">
            <a:extLst>
              <a:ext uri="{FF2B5EF4-FFF2-40B4-BE49-F238E27FC236}">
                <a16:creationId xmlns:a16="http://schemas.microsoft.com/office/drawing/2014/main" id="{91B08DC7-90A7-1F3A-5C14-D33B411757AF}"/>
              </a:ext>
            </a:extLst>
          </p:cNvPr>
          <p:cNvSpPr txBox="1"/>
          <p:nvPr/>
        </p:nvSpPr>
        <p:spPr>
          <a:xfrm>
            <a:off x="5997546"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FP Adders</a:t>
            </a:r>
            <a:endParaRPr lang="en-US" dirty="0"/>
          </a:p>
        </p:txBody>
      </p:sp>
      <p:sp>
        <p:nvSpPr>
          <p:cNvPr id="34" name="TextBox 33">
            <a:extLst>
              <a:ext uri="{FF2B5EF4-FFF2-40B4-BE49-F238E27FC236}">
                <a16:creationId xmlns:a16="http://schemas.microsoft.com/office/drawing/2014/main" id="{7C5E562E-F288-F372-88FF-23AE667DBCEE}"/>
              </a:ext>
            </a:extLst>
          </p:cNvPr>
          <p:cNvSpPr txBox="1"/>
          <p:nvPr/>
        </p:nvSpPr>
        <p:spPr>
          <a:xfrm>
            <a:off x="9128171" y="4435617"/>
            <a:ext cx="1136574"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FP Multipliers</a:t>
            </a:r>
            <a:endParaRPr lang="en-US" dirty="0"/>
          </a:p>
        </p:txBody>
      </p:sp>
      <p:sp>
        <p:nvSpPr>
          <p:cNvPr id="35" name="Arrow: Down 34">
            <a:extLst>
              <a:ext uri="{FF2B5EF4-FFF2-40B4-BE49-F238E27FC236}">
                <a16:creationId xmlns:a16="http://schemas.microsoft.com/office/drawing/2014/main" id="{4BEC3063-F682-7071-2A50-D3F1B796EEAA}"/>
              </a:ext>
            </a:extLst>
          </p:cNvPr>
          <p:cNvSpPr/>
          <p:nvPr/>
        </p:nvSpPr>
        <p:spPr>
          <a:xfrm>
            <a:off x="6371420" y="418012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5D3FA917-6A49-E423-2579-C53D03AE4221}"/>
              </a:ext>
            </a:extLst>
          </p:cNvPr>
          <p:cNvSpPr/>
          <p:nvPr/>
        </p:nvSpPr>
        <p:spPr>
          <a:xfrm>
            <a:off x="9603035" y="4180128"/>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Arrow: Down 97">
            <a:extLst>
              <a:ext uri="{FF2B5EF4-FFF2-40B4-BE49-F238E27FC236}">
                <a16:creationId xmlns:a16="http://schemas.microsoft.com/office/drawing/2014/main" id="{DEDC3FEC-F82E-AB52-A675-1A2873EBA87A}"/>
              </a:ext>
            </a:extLst>
          </p:cNvPr>
          <p:cNvSpPr/>
          <p:nvPr/>
        </p:nvSpPr>
        <p:spPr>
          <a:xfrm>
            <a:off x="6000688" y="1974460"/>
            <a:ext cx="374960" cy="180471"/>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Arrow: Down 98">
            <a:extLst>
              <a:ext uri="{FF2B5EF4-FFF2-40B4-BE49-F238E27FC236}">
                <a16:creationId xmlns:a16="http://schemas.microsoft.com/office/drawing/2014/main" id="{4EE38DDE-B535-8A2B-0116-51087322B965}"/>
              </a:ext>
            </a:extLst>
          </p:cNvPr>
          <p:cNvSpPr/>
          <p:nvPr/>
        </p:nvSpPr>
        <p:spPr>
          <a:xfrm>
            <a:off x="5781076" y="2483264"/>
            <a:ext cx="210552" cy="77697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Arrow: Down 99">
            <a:extLst>
              <a:ext uri="{FF2B5EF4-FFF2-40B4-BE49-F238E27FC236}">
                <a16:creationId xmlns:a16="http://schemas.microsoft.com/office/drawing/2014/main" id="{3EDAF54B-21BA-CF66-FA5A-3141D9226151}"/>
              </a:ext>
            </a:extLst>
          </p:cNvPr>
          <p:cNvSpPr/>
          <p:nvPr/>
        </p:nvSpPr>
        <p:spPr>
          <a:xfrm>
            <a:off x="8888268" y="2488338"/>
            <a:ext cx="210551" cy="104599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Arrow: Down 100">
            <a:extLst>
              <a:ext uri="{FF2B5EF4-FFF2-40B4-BE49-F238E27FC236}">
                <a16:creationId xmlns:a16="http://schemas.microsoft.com/office/drawing/2014/main" id="{7F794BFA-DAE5-DE31-60FF-0AD9593725A3}"/>
              </a:ext>
            </a:extLst>
          </p:cNvPr>
          <p:cNvSpPr/>
          <p:nvPr/>
        </p:nvSpPr>
        <p:spPr>
          <a:xfrm>
            <a:off x="9796556" y="2117243"/>
            <a:ext cx="287379" cy="379551"/>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Arrow: Down 101">
            <a:extLst>
              <a:ext uri="{FF2B5EF4-FFF2-40B4-BE49-F238E27FC236}">
                <a16:creationId xmlns:a16="http://schemas.microsoft.com/office/drawing/2014/main" id="{9EC0B9A6-0BC0-7ADC-58D7-7831F52B6FAA}"/>
              </a:ext>
            </a:extLst>
          </p:cNvPr>
          <p:cNvSpPr/>
          <p:nvPr/>
        </p:nvSpPr>
        <p:spPr>
          <a:xfrm>
            <a:off x="6467820" y="2846869"/>
            <a:ext cx="14954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Arrow: Down 103">
            <a:extLst>
              <a:ext uri="{FF2B5EF4-FFF2-40B4-BE49-F238E27FC236}">
                <a16:creationId xmlns:a16="http://schemas.microsoft.com/office/drawing/2014/main" id="{C1C57EA0-F3AD-5908-11EC-F9C43EC80C76}"/>
              </a:ext>
            </a:extLst>
          </p:cNvPr>
          <p:cNvSpPr/>
          <p:nvPr/>
        </p:nvSpPr>
        <p:spPr>
          <a:xfrm>
            <a:off x="7128831" y="2846868"/>
            <a:ext cx="14036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Arrow: Down 104">
            <a:extLst>
              <a:ext uri="{FF2B5EF4-FFF2-40B4-BE49-F238E27FC236}">
                <a16:creationId xmlns:a16="http://schemas.microsoft.com/office/drawing/2014/main" id="{A72FB5BE-3B2E-67E6-D0FA-4D712A57CBD5}"/>
              </a:ext>
            </a:extLst>
          </p:cNvPr>
          <p:cNvSpPr/>
          <p:nvPr/>
        </p:nvSpPr>
        <p:spPr>
          <a:xfrm>
            <a:off x="9699434" y="2837689"/>
            <a:ext cx="12200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Arrow: Down 105">
            <a:extLst>
              <a:ext uri="{FF2B5EF4-FFF2-40B4-BE49-F238E27FC236}">
                <a16:creationId xmlns:a16="http://schemas.microsoft.com/office/drawing/2014/main" id="{D8C79C0F-6397-20E7-9B5A-ACDBB0050632}"/>
              </a:ext>
            </a:extLst>
          </p:cNvPr>
          <p:cNvSpPr/>
          <p:nvPr/>
        </p:nvSpPr>
        <p:spPr>
          <a:xfrm>
            <a:off x="10461433" y="2837688"/>
            <a:ext cx="11282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1" name="Table 110">
            <a:extLst>
              <a:ext uri="{FF2B5EF4-FFF2-40B4-BE49-F238E27FC236}">
                <a16:creationId xmlns:a16="http://schemas.microsoft.com/office/drawing/2014/main" id="{A3FB932F-E8D0-0A1E-69A7-89E21BFA81A9}"/>
              </a:ext>
            </a:extLst>
          </p:cNvPr>
          <p:cNvGraphicFramePr>
            <a:graphicFrameLocks noGrp="1"/>
          </p:cNvGraphicFramePr>
          <p:nvPr/>
        </p:nvGraphicFramePr>
        <p:xfrm>
          <a:off x="486578" y="5049397"/>
          <a:ext cx="11146464" cy="259080"/>
        </p:xfrm>
        <a:graphic>
          <a:graphicData uri="http://schemas.openxmlformats.org/drawingml/2006/table">
            <a:tbl>
              <a:tblPr firstRow="1" bandRow="1">
                <a:tableStyleId>{5940675A-B579-460E-94D1-54222C63F5DA}</a:tableStyleId>
              </a:tblPr>
              <a:tblGrid>
                <a:gridCol w="11146464">
                  <a:extLst>
                    <a:ext uri="{9D8B030D-6E8A-4147-A177-3AD203B41FA5}">
                      <a16:colId xmlns:a16="http://schemas.microsoft.com/office/drawing/2014/main" val="302325619"/>
                    </a:ext>
                  </a:extLst>
                </a:gridCol>
              </a:tblGrid>
              <a:tr h="190418">
                <a:tc>
                  <a:txBody>
                    <a:bodyPr/>
                    <a:lstStyle/>
                    <a:p>
                      <a:pPr algn="ctr"/>
                      <a:r>
                        <a:rPr lang="en-US" sz="1100" dirty="0"/>
                        <a:t>Common Data Bus</a:t>
                      </a:r>
                    </a:p>
                  </a:txBody>
                  <a:tcPr/>
                </a:tc>
                <a:extLst>
                  <a:ext uri="{0D108BD9-81ED-4DB2-BD59-A6C34878D82A}">
                    <a16:rowId xmlns:a16="http://schemas.microsoft.com/office/drawing/2014/main" val="1651149426"/>
                  </a:ext>
                </a:extLst>
              </a:tr>
            </a:tbl>
          </a:graphicData>
        </a:graphic>
      </p:graphicFrame>
      <p:cxnSp>
        <p:nvCxnSpPr>
          <p:cNvPr id="114" name="Straight Arrow Connector 113">
            <a:extLst>
              <a:ext uri="{FF2B5EF4-FFF2-40B4-BE49-F238E27FC236}">
                <a16:creationId xmlns:a16="http://schemas.microsoft.com/office/drawing/2014/main" id="{E1A2FC85-C645-E798-529C-B96071D04ED3}"/>
              </a:ext>
            </a:extLst>
          </p:cNvPr>
          <p:cNvCxnSpPr/>
          <p:nvPr/>
        </p:nvCxnSpPr>
        <p:spPr>
          <a:xfrm flipH="1">
            <a:off x="5042397" y="2305624"/>
            <a:ext cx="3673" cy="2741363"/>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3B6957DA-2A1C-317B-5E52-901126014D3A}"/>
              </a:ext>
            </a:extLst>
          </p:cNvPr>
          <p:cNvCxnSpPr/>
          <p:nvPr/>
        </p:nvCxnSpPr>
        <p:spPr>
          <a:xfrm flipH="1">
            <a:off x="640814" y="2503581"/>
            <a:ext cx="12853" cy="2548567"/>
          </a:xfrm>
          <a:prstGeom prst="straightConnector1">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0C037E61-6E1A-3F02-2ED5-0F91A519E185}"/>
              </a:ext>
            </a:extLst>
          </p:cNvPr>
          <p:cNvCxnSpPr/>
          <p:nvPr/>
        </p:nvCxnSpPr>
        <p:spPr>
          <a:xfrm>
            <a:off x="11446181" y="837854"/>
            <a:ext cx="14689" cy="4201098"/>
          </a:xfrm>
          <a:prstGeom prst="straightConnector1">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DB36A8B5-A8B1-845C-F791-2B654264B0BF}"/>
              </a:ext>
            </a:extLst>
          </p:cNvPr>
          <p:cNvCxnSpPr/>
          <p:nvPr/>
        </p:nvCxnSpPr>
        <p:spPr>
          <a:xfrm>
            <a:off x="618094" y="2523090"/>
            <a:ext cx="1419337" cy="5509"/>
          </a:xfrm>
          <a:prstGeom prst="straightConnector1">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FE5137A2-D5E3-DBFB-21FF-B24E7BE48463}"/>
              </a:ext>
            </a:extLst>
          </p:cNvPr>
          <p:cNvCxnSpPr/>
          <p:nvPr/>
        </p:nvCxnSpPr>
        <p:spPr>
          <a:xfrm>
            <a:off x="2000364" y="2500713"/>
            <a:ext cx="14688" cy="308472"/>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9612C8A3-509A-989C-DF5C-43B14CD517B8}"/>
              </a:ext>
            </a:extLst>
          </p:cNvPr>
          <p:cNvCxnSpPr/>
          <p:nvPr/>
        </p:nvCxnSpPr>
        <p:spPr>
          <a:xfrm>
            <a:off x="5049513" y="2327427"/>
            <a:ext cx="730784" cy="1468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4FA4A7CD-0443-18CB-3AD3-92F6A92EDC02}"/>
              </a:ext>
            </a:extLst>
          </p:cNvPr>
          <p:cNvCxnSpPr/>
          <p:nvPr/>
        </p:nvCxnSpPr>
        <p:spPr>
          <a:xfrm flipH="1">
            <a:off x="10605342" y="863676"/>
            <a:ext cx="839118" cy="5507"/>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06B1F024-7F8B-CF19-B7B0-DF81EBA22A6B}"/>
              </a:ext>
            </a:extLst>
          </p:cNvPr>
          <p:cNvCxnSpPr/>
          <p:nvPr/>
        </p:nvCxnSpPr>
        <p:spPr>
          <a:xfrm flipH="1" flipV="1">
            <a:off x="10739037" y="2618685"/>
            <a:ext cx="692225" cy="12854"/>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3" name="Arrow: Down 122">
            <a:extLst>
              <a:ext uri="{FF2B5EF4-FFF2-40B4-BE49-F238E27FC236}">
                <a16:creationId xmlns:a16="http://schemas.microsoft.com/office/drawing/2014/main" id="{1BCFA482-FC45-15A1-DDF8-83055D136560}"/>
              </a:ext>
            </a:extLst>
          </p:cNvPr>
          <p:cNvSpPr/>
          <p:nvPr/>
        </p:nvSpPr>
        <p:spPr>
          <a:xfrm>
            <a:off x="3088105"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Arrow: Down 123">
            <a:extLst>
              <a:ext uri="{FF2B5EF4-FFF2-40B4-BE49-F238E27FC236}">
                <a16:creationId xmlns:a16="http://schemas.microsoft.com/office/drawing/2014/main" id="{173CA99D-E376-554E-DF51-B98A2AAFBEF3}"/>
              </a:ext>
            </a:extLst>
          </p:cNvPr>
          <p:cNvSpPr/>
          <p:nvPr/>
        </p:nvSpPr>
        <p:spPr>
          <a:xfrm>
            <a:off x="6374803" y="4792578"/>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Arrow: Down 124">
            <a:extLst>
              <a:ext uri="{FF2B5EF4-FFF2-40B4-BE49-F238E27FC236}">
                <a16:creationId xmlns:a16="http://schemas.microsoft.com/office/drawing/2014/main" id="{F9CBAB1C-BE36-8981-5D3D-505749D2C645}"/>
              </a:ext>
            </a:extLst>
          </p:cNvPr>
          <p:cNvSpPr/>
          <p:nvPr/>
        </p:nvSpPr>
        <p:spPr>
          <a:xfrm>
            <a:off x="9624780" y="4792579"/>
            <a:ext cx="270710" cy="210552"/>
          </a:xfrm>
          <a:prstGeom prst="downArrow">
            <a:avLst/>
          </a:prstGeom>
          <a:solidFill>
            <a:srgbClr val="FF000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9E1821C-E231-0F40-10CC-29ACE5E56214}"/>
              </a:ext>
            </a:extLst>
          </p:cNvPr>
          <p:cNvSpPr txBox="1"/>
          <p:nvPr/>
        </p:nvSpPr>
        <p:spPr>
          <a:xfrm>
            <a:off x="591553" y="492135"/>
            <a:ext cx="2706258" cy="1015663"/>
          </a:xfrm>
          <a:prstGeom prst="rect">
            <a:avLst/>
          </a:prstGeom>
          <a:solidFill>
            <a:schemeClr val="accent5">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err="1">
                <a:latin typeface="Courier New"/>
                <a:ea typeface="+mn-lt"/>
                <a:cs typeface="Courier New"/>
              </a:rPr>
              <a:t>flw</a:t>
            </a:r>
            <a:r>
              <a:rPr lang="en-US" sz="1000" dirty="0">
                <a:latin typeface="Courier New"/>
                <a:ea typeface="+mn-lt"/>
                <a:cs typeface="Courier New"/>
              </a:rPr>
              <a:t> f1,0(t0)</a:t>
            </a:r>
          </a:p>
          <a:p>
            <a:r>
              <a:rPr lang="en-US" sz="1000" dirty="0" err="1">
                <a:latin typeface="Courier New"/>
                <a:cs typeface="Courier New"/>
              </a:rPr>
              <a:t>fmul.s</a:t>
            </a:r>
            <a:r>
              <a:rPr lang="en-US" sz="1000" dirty="0">
                <a:latin typeface="Courier New"/>
                <a:cs typeface="Courier New"/>
              </a:rPr>
              <a:t> f2,f1,f0</a:t>
            </a:r>
          </a:p>
          <a:p>
            <a:r>
              <a:rPr lang="en-US" sz="1000" dirty="0" err="1">
                <a:latin typeface="Courier New"/>
                <a:cs typeface="Courier New"/>
              </a:rPr>
              <a:t>fsw</a:t>
            </a:r>
            <a:r>
              <a:rPr lang="en-US" sz="1000" dirty="0">
                <a:latin typeface="Courier New"/>
                <a:cs typeface="Courier New"/>
              </a:rPr>
              <a:t> f2,0(t0)</a:t>
            </a:r>
          </a:p>
          <a:p>
            <a:r>
              <a:rPr lang="en-US" sz="1000" dirty="0" err="1">
                <a:latin typeface="Courier New"/>
                <a:cs typeface="Courier New"/>
              </a:rPr>
              <a:t>flw</a:t>
            </a:r>
            <a:r>
              <a:rPr lang="en-US" sz="1000" dirty="0">
                <a:latin typeface="Courier New"/>
                <a:cs typeface="Courier New"/>
              </a:rPr>
              <a:t> f1,0(t0)</a:t>
            </a:r>
          </a:p>
          <a:p>
            <a:r>
              <a:rPr lang="en-US" sz="1000" dirty="0" err="1">
                <a:latin typeface="Courier New"/>
                <a:cs typeface="Courier New"/>
              </a:rPr>
              <a:t>fmul.s</a:t>
            </a:r>
            <a:r>
              <a:rPr lang="en-US" sz="1000" dirty="0">
                <a:latin typeface="Courier New"/>
                <a:cs typeface="Courier New"/>
              </a:rPr>
              <a:t> f2,f1,f0</a:t>
            </a:r>
          </a:p>
          <a:p>
            <a:r>
              <a:rPr lang="en-US" sz="1000" dirty="0" err="1">
                <a:latin typeface="Courier New"/>
                <a:cs typeface="Courier New"/>
              </a:rPr>
              <a:t>fsw</a:t>
            </a:r>
            <a:r>
              <a:rPr lang="en-US" sz="1000" dirty="0">
                <a:latin typeface="Courier New"/>
                <a:cs typeface="Courier New"/>
              </a:rPr>
              <a:t> f2,0(t0)</a:t>
            </a:r>
          </a:p>
        </p:txBody>
      </p:sp>
      <p:sp>
        <p:nvSpPr>
          <p:cNvPr id="3" name="TextBox 2">
            <a:extLst>
              <a:ext uri="{FF2B5EF4-FFF2-40B4-BE49-F238E27FC236}">
                <a16:creationId xmlns:a16="http://schemas.microsoft.com/office/drawing/2014/main" id="{335B8D19-36EF-C0B9-642C-35F9F0C2EE0A}"/>
              </a:ext>
            </a:extLst>
          </p:cNvPr>
          <p:cNvSpPr txBox="1"/>
          <p:nvPr/>
        </p:nvSpPr>
        <p:spPr>
          <a:xfrm>
            <a:off x="2369955" y="263221"/>
            <a:ext cx="52462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t>Issued</a:t>
            </a:r>
            <a:endParaRPr lang="en-US"/>
          </a:p>
        </p:txBody>
      </p:sp>
      <p:sp>
        <p:nvSpPr>
          <p:cNvPr id="5" name="TextBox 4">
            <a:extLst>
              <a:ext uri="{FF2B5EF4-FFF2-40B4-BE49-F238E27FC236}">
                <a16:creationId xmlns:a16="http://schemas.microsoft.com/office/drawing/2014/main" id="{6A52EA16-C416-2C82-8C26-76F8B0E93604}"/>
              </a:ext>
            </a:extLst>
          </p:cNvPr>
          <p:cNvSpPr txBox="1"/>
          <p:nvPr/>
        </p:nvSpPr>
        <p:spPr>
          <a:xfrm>
            <a:off x="2837085" y="262496"/>
            <a:ext cx="77202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Finished</a:t>
            </a:r>
          </a:p>
        </p:txBody>
      </p:sp>
      <p:sp>
        <p:nvSpPr>
          <p:cNvPr id="7" name="TextBox 6">
            <a:extLst>
              <a:ext uri="{FF2B5EF4-FFF2-40B4-BE49-F238E27FC236}">
                <a16:creationId xmlns:a16="http://schemas.microsoft.com/office/drawing/2014/main" id="{BC1D8807-F248-E9CC-3FA6-DF5816DAF120}"/>
              </a:ext>
            </a:extLst>
          </p:cNvPr>
          <p:cNvSpPr txBox="1"/>
          <p:nvPr/>
        </p:nvSpPr>
        <p:spPr>
          <a:xfrm>
            <a:off x="589015" y="1534388"/>
            <a:ext cx="1907294" cy="369332"/>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Clock Cycle: 12</a:t>
            </a:r>
          </a:p>
        </p:txBody>
      </p:sp>
      <p:sp>
        <p:nvSpPr>
          <p:cNvPr id="13" name="TextBox 12">
            <a:extLst>
              <a:ext uri="{FF2B5EF4-FFF2-40B4-BE49-F238E27FC236}">
                <a16:creationId xmlns:a16="http://schemas.microsoft.com/office/drawing/2014/main" id="{18DA8E34-F6C3-785D-8CEF-BB4531F3252A}"/>
              </a:ext>
            </a:extLst>
          </p:cNvPr>
          <p:cNvSpPr txBox="1"/>
          <p:nvPr/>
        </p:nvSpPr>
        <p:spPr>
          <a:xfrm>
            <a:off x="1809930" y="263221"/>
            <a:ext cx="588894"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t>Iteration</a:t>
            </a:r>
          </a:p>
        </p:txBody>
      </p:sp>
      <p:sp>
        <p:nvSpPr>
          <p:cNvPr id="18" name="TextBox 17">
            <a:extLst>
              <a:ext uri="{FF2B5EF4-FFF2-40B4-BE49-F238E27FC236}">
                <a16:creationId xmlns:a16="http://schemas.microsoft.com/office/drawing/2014/main" id="{695B6198-6EB4-2AE4-B0A1-CB1B9310DC43}"/>
              </a:ext>
            </a:extLst>
          </p:cNvPr>
          <p:cNvSpPr txBox="1"/>
          <p:nvPr/>
        </p:nvSpPr>
        <p:spPr>
          <a:xfrm>
            <a:off x="1968177" y="439588"/>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24" name="TextBox 23">
            <a:extLst>
              <a:ext uri="{FF2B5EF4-FFF2-40B4-BE49-F238E27FC236}">
                <a16:creationId xmlns:a16="http://schemas.microsoft.com/office/drawing/2014/main" id="{AC0474AA-8328-71EE-DA56-6A84E013209F}"/>
              </a:ext>
            </a:extLst>
          </p:cNvPr>
          <p:cNvSpPr txBox="1"/>
          <p:nvPr/>
        </p:nvSpPr>
        <p:spPr>
          <a:xfrm>
            <a:off x="1968177" y="604841"/>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37" name="TextBox 36">
            <a:extLst>
              <a:ext uri="{FF2B5EF4-FFF2-40B4-BE49-F238E27FC236}">
                <a16:creationId xmlns:a16="http://schemas.microsoft.com/office/drawing/2014/main" id="{818DA16D-00C4-C0E0-A0BA-8C255EF96071}"/>
              </a:ext>
            </a:extLst>
          </p:cNvPr>
          <p:cNvSpPr txBox="1"/>
          <p:nvPr/>
        </p:nvSpPr>
        <p:spPr>
          <a:xfrm>
            <a:off x="1968177" y="78845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39" name="TextBox 38">
            <a:extLst>
              <a:ext uri="{FF2B5EF4-FFF2-40B4-BE49-F238E27FC236}">
                <a16:creationId xmlns:a16="http://schemas.microsoft.com/office/drawing/2014/main" id="{FFA147EE-FFFE-340B-ED7D-7845BB764FA7}"/>
              </a:ext>
            </a:extLst>
          </p:cNvPr>
          <p:cNvSpPr txBox="1"/>
          <p:nvPr/>
        </p:nvSpPr>
        <p:spPr>
          <a:xfrm>
            <a:off x="1977358" y="935347"/>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1" name="TextBox 40">
            <a:extLst>
              <a:ext uri="{FF2B5EF4-FFF2-40B4-BE49-F238E27FC236}">
                <a16:creationId xmlns:a16="http://schemas.microsoft.com/office/drawing/2014/main" id="{A9610525-1BC7-59A9-C535-F04C389D12B0}"/>
              </a:ext>
            </a:extLst>
          </p:cNvPr>
          <p:cNvSpPr txBox="1"/>
          <p:nvPr/>
        </p:nvSpPr>
        <p:spPr>
          <a:xfrm>
            <a:off x="1977357" y="109142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3" name="TextBox 42">
            <a:extLst>
              <a:ext uri="{FF2B5EF4-FFF2-40B4-BE49-F238E27FC236}">
                <a16:creationId xmlns:a16="http://schemas.microsoft.com/office/drawing/2014/main" id="{024E1BAD-7CCD-6319-67AC-495D77294FE6}"/>
              </a:ext>
            </a:extLst>
          </p:cNvPr>
          <p:cNvSpPr txBox="1"/>
          <p:nvPr/>
        </p:nvSpPr>
        <p:spPr>
          <a:xfrm>
            <a:off x="1986538" y="1275034"/>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14" name="TextBox 13">
            <a:extLst>
              <a:ext uri="{FF2B5EF4-FFF2-40B4-BE49-F238E27FC236}">
                <a16:creationId xmlns:a16="http://schemas.microsoft.com/office/drawing/2014/main" id="{41B8CBB6-4495-B0D8-1E7B-53FA5CC5FC56}"/>
              </a:ext>
            </a:extLst>
          </p:cNvPr>
          <p:cNvSpPr txBox="1"/>
          <p:nvPr/>
        </p:nvSpPr>
        <p:spPr>
          <a:xfrm>
            <a:off x="2445574" y="439587"/>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40" name="Rectangle 39">
            <a:extLst>
              <a:ext uri="{FF2B5EF4-FFF2-40B4-BE49-F238E27FC236}">
                <a16:creationId xmlns:a16="http://schemas.microsoft.com/office/drawing/2014/main" id="{B78FA9A3-495F-5202-98B1-5E0A5A373A20}"/>
              </a:ext>
            </a:extLst>
          </p:cNvPr>
          <p:cNvSpPr/>
          <p:nvPr/>
        </p:nvSpPr>
        <p:spPr>
          <a:xfrm>
            <a:off x="9486223" y="1016642"/>
            <a:ext cx="1085499" cy="26732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7332CFE6-C675-32D5-1E78-D37CEA2F6A78}"/>
              </a:ext>
            </a:extLst>
          </p:cNvPr>
          <p:cNvSpPr txBox="1"/>
          <p:nvPr/>
        </p:nvSpPr>
        <p:spPr>
          <a:xfrm>
            <a:off x="2445574" y="60484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6" name="TextBox 45">
            <a:extLst>
              <a:ext uri="{FF2B5EF4-FFF2-40B4-BE49-F238E27FC236}">
                <a16:creationId xmlns:a16="http://schemas.microsoft.com/office/drawing/2014/main" id="{B2191186-3BD8-4033-4257-B14B275E8D7D}"/>
              </a:ext>
            </a:extLst>
          </p:cNvPr>
          <p:cNvSpPr txBox="1"/>
          <p:nvPr/>
        </p:nvSpPr>
        <p:spPr>
          <a:xfrm>
            <a:off x="2451083" y="757242"/>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3</a:t>
            </a:r>
          </a:p>
        </p:txBody>
      </p:sp>
      <p:sp>
        <p:nvSpPr>
          <p:cNvPr id="47" name="TextBox 46">
            <a:extLst>
              <a:ext uri="{FF2B5EF4-FFF2-40B4-BE49-F238E27FC236}">
                <a16:creationId xmlns:a16="http://schemas.microsoft.com/office/drawing/2014/main" id="{63549179-0E67-4A09-108C-B647D7262B85}"/>
              </a:ext>
            </a:extLst>
          </p:cNvPr>
          <p:cNvSpPr txBox="1"/>
          <p:nvPr/>
        </p:nvSpPr>
        <p:spPr>
          <a:xfrm>
            <a:off x="2445574" y="93534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4</a:t>
            </a:r>
          </a:p>
        </p:txBody>
      </p:sp>
      <p:sp>
        <p:nvSpPr>
          <p:cNvPr id="45" name="TextBox 44">
            <a:extLst>
              <a:ext uri="{FF2B5EF4-FFF2-40B4-BE49-F238E27FC236}">
                <a16:creationId xmlns:a16="http://schemas.microsoft.com/office/drawing/2014/main" id="{5990BFD1-6551-2263-EB96-ED1942C3668E}"/>
              </a:ext>
            </a:extLst>
          </p:cNvPr>
          <p:cNvSpPr txBox="1"/>
          <p:nvPr/>
        </p:nvSpPr>
        <p:spPr>
          <a:xfrm>
            <a:off x="2436393" y="1091418"/>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5</a:t>
            </a:r>
          </a:p>
        </p:txBody>
      </p:sp>
      <p:sp>
        <p:nvSpPr>
          <p:cNvPr id="50" name="TextBox 49">
            <a:extLst>
              <a:ext uri="{FF2B5EF4-FFF2-40B4-BE49-F238E27FC236}">
                <a16:creationId xmlns:a16="http://schemas.microsoft.com/office/drawing/2014/main" id="{9EC66714-DD43-5F24-A807-DE6C700F13F3}"/>
              </a:ext>
            </a:extLst>
          </p:cNvPr>
          <p:cNvSpPr txBox="1"/>
          <p:nvPr/>
        </p:nvSpPr>
        <p:spPr>
          <a:xfrm>
            <a:off x="2436392" y="124749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6</a:t>
            </a:r>
          </a:p>
        </p:txBody>
      </p:sp>
      <p:sp>
        <p:nvSpPr>
          <p:cNvPr id="51" name="Rectangle 50">
            <a:extLst>
              <a:ext uri="{FF2B5EF4-FFF2-40B4-BE49-F238E27FC236}">
                <a16:creationId xmlns:a16="http://schemas.microsoft.com/office/drawing/2014/main" id="{CE7A9443-8FD1-3EC0-2419-47A589499E26}"/>
              </a:ext>
            </a:extLst>
          </p:cNvPr>
          <p:cNvSpPr/>
          <p:nvPr/>
        </p:nvSpPr>
        <p:spPr>
          <a:xfrm>
            <a:off x="1792776" y="3605605"/>
            <a:ext cx="1507812" cy="25814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9285248F-CC89-68D5-131B-5B3B8CC2DF49}"/>
              </a:ext>
            </a:extLst>
          </p:cNvPr>
          <p:cNvSpPr txBox="1"/>
          <p:nvPr/>
        </p:nvSpPr>
        <p:spPr>
          <a:xfrm>
            <a:off x="2913789" y="43958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7</a:t>
            </a:r>
          </a:p>
        </p:txBody>
      </p:sp>
      <p:sp>
        <p:nvSpPr>
          <p:cNvPr id="54" name="TextBox 53">
            <a:extLst>
              <a:ext uri="{FF2B5EF4-FFF2-40B4-BE49-F238E27FC236}">
                <a16:creationId xmlns:a16="http://schemas.microsoft.com/office/drawing/2014/main" id="{634A40F9-6ADF-01EC-E448-A22A0C4CBF7A}"/>
              </a:ext>
            </a:extLst>
          </p:cNvPr>
          <p:cNvSpPr txBox="1"/>
          <p:nvPr/>
        </p:nvSpPr>
        <p:spPr>
          <a:xfrm>
            <a:off x="2904607" y="944525"/>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8</a:t>
            </a:r>
          </a:p>
        </p:txBody>
      </p:sp>
      <p:sp>
        <p:nvSpPr>
          <p:cNvPr id="38" name="TextBox 37">
            <a:extLst>
              <a:ext uri="{FF2B5EF4-FFF2-40B4-BE49-F238E27FC236}">
                <a16:creationId xmlns:a16="http://schemas.microsoft.com/office/drawing/2014/main" id="{EA9AF005-FA87-A1C4-9D4A-F4A68EDBDDE2}"/>
              </a:ext>
            </a:extLst>
          </p:cNvPr>
          <p:cNvSpPr txBox="1"/>
          <p:nvPr/>
        </p:nvSpPr>
        <p:spPr>
          <a:xfrm>
            <a:off x="2904608" y="604839"/>
            <a:ext cx="389213"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11</a:t>
            </a:r>
          </a:p>
        </p:txBody>
      </p:sp>
      <p:sp>
        <p:nvSpPr>
          <p:cNvPr id="19" name="TextBox 18">
            <a:extLst>
              <a:ext uri="{FF2B5EF4-FFF2-40B4-BE49-F238E27FC236}">
                <a16:creationId xmlns:a16="http://schemas.microsoft.com/office/drawing/2014/main" id="{A442BD92-0CE3-E4C3-8CBF-FB1F0039D5E7}"/>
              </a:ext>
            </a:extLst>
          </p:cNvPr>
          <p:cNvSpPr txBox="1"/>
          <p:nvPr/>
        </p:nvSpPr>
        <p:spPr>
          <a:xfrm>
            <a:off x="2904607" y="1091417"/>
            <a:ext cx="389213"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12</a:t>
            </a:r>
          </a:p>
        </p:txBody>
      </p:sp>
      <p:sp>
        <p:nvSpPr>
          <p:cNvPr id="44" name="TextBox 43">
            <a:extLst>
              <a:ext uri="{FF2B5EF4-FFF2-40B4-BE49-F238E27FC236}">
                <a16:creationId xmlns:a16="http://schemas.microsoft.com/office/drawing/2014/main" id="{A646F0EF-7FC7-B7A3-53C3-EF24E89BF13B}"/>
              </a:ext>
            </a:extLst>
          </p:cNvPr>
          <p:cNvSpPr txBox="1"/>
          <p:nvPr/>
        </p:nvSpPr>
        <p:spPr>
          <a:xfrm>
            <a:off x="2895427" y="760911"/>
            <a:ext cx="389213"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12</a:t>
            </a:r>
          </a:p>
        </p:txBody>
      </p:sp>
    </p:spTree>
    <p:extLst>
      <p:ext uri="{BB962C8B-B14F-4D97-AF65-F5344CB8AC3E}">
        <p14:creationId xmlns:p14="http://schemas.microsoft.com/office/powerpoint/2010/main" val="3206757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a16="http://schemas.microsoft.com/office/drawing/2014/main" id="{C7C94626-E768-68B0-C3C0-F0A5DFEAE580}"/>
              </a:ext>
            </a:extLst>
          </p:cNvPr>
          <p:cNvGraphicFramePr>
            <a:graphicFrameLocks noGrp="1"/>
          </p:cNvGraphicFramePr>
          <p:nvPr/>
        </p:nvGraphicFramePr>
        <p:xfrm>
          <a:off x="6472409" y="2533879"/>
          <a:ext cx="4087912" cy="259080"/>
        </p:xfrm>
        <a:graphic>
          <a:graphicData uri="http://schemas.openxmlformats.org/drawingml/2006/table">
            <a:tbl>
              <a:tblPr firstRow="1" bandRow="1">
                <a:tableStyleId>{5940675A-B579-460E-94D1-54222C63F5DA}</a:tableStyleId>
              </a:tblPr>
              <a:tblGrid>
                <a:gridCol w="4087912">
                  <a:extLst>
                    <a:ext uri="{9D8B030D-6E8A-4147-A177-3AD203B41FA5}">
                      <a16:colId xmlns:a16="http://schemas.microsoft.com/office/drawing/2014/main" val="1958482428"/>
                    </a:ext>
                  </a:extLst>
                </a:gridCol>
              </a:tblGrid>
              <a:tr h="200698">
                <a:tc>
                  <a:txBody>
                    <a:bodyPr/>
                    <a:lstStyle/>
                    <a:p>
                      <a:pPr algn="ctr"/>
                      <a:r>
                        <a:rPr lang="en-US" sz="1100" dirty="0"/>
                        <a:t>Operands Bus           </a:t>
                      </a:r>
                    </a:p>
                  </a:txBody>
                  <a:tcPr anchor="ctr"/>
                </a:tc>
                <a:extLst>
                  <a:ext uri="{0D108BD9-81ED-4DB2-BD59-A6C34878D82A}">
                    <a16:rowId xmlns:a16="http://schemas.microsoft.com/office/drawing/2014/main" val="3928487381"/>
                  </a:ext>
                </a:extLst>
              </a:tr>
            </a:tbl>
          </a:graphicData>
        </a:graphic>
      </p:graphicFrame>
      <p:sp>
        <p:nvSpPr>
          <p:cNvPr id="4" name="TextBox 3">
            <a:extLst>
              <a:ext uri="{FF2B5EF4-FFF2-40B4-BE49-F238E27FC236}">
                <a16:creationId xmlns:a16="http://schemas.microsoft.com/office/drawing/2014/main" id="{032A06AD-A3EC-C6FD-A3FE-AE0739EBE576}"/>
              </a:ext>
            </a:extLst>
          </p:cNvPr>
          <p:cNvSpPr txBox="1"/>
          <p:nvPr/>
        </p:nvSpPr>
        <p:spPr>
          <a:xfrm>
            <a:off x="397286" y="5584520"/>
            <a:ext cx="11391439"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At clock cycle 0, before we begin executing, things are as depicted. Integer registers t0=8 and f0=10. The vector[3] at t0 has values 3.0, 2.0, 1.0.</a:t>
            </a:r>
            <a:endParaRPr lang="en-US" dirty="0"/>
          </a:p>
        </p:txBody>
      </p:sp>
      <p:graphicFrame>
        <p:nvGraphicFramePr>
          <p:cNvPr id="6" name="Table 5">
            <a:extLst>
              <a:ext uri="{FF2B5EF4-FFF2-40B4-BE49-F238E27FC236}">
                <a16:creationId xmlns:a16="http://schemas.microsoft.com/office/drawing/2014/main" id="{CC729F56-EFE2-8812-01B1-3B641021CA8E}"/>
              </a:ext>
            </a:extLst>
          </p:cNvPr>
          <p:cNvGraphicFramePr>
            <a:graphicFrameLocks noGrp="1"/>
          </p:cNvGraphicFramePr>
          <p:nvPr>
            <p:extLst>
              <p:ext uri="{D42A27DB-BD31-4B8C-83A1-F6EECF244321}">
                <p14:modId xmlns:p14="http://schemas.microsoft.com/office/powerpoint/2010/main" val="1801883680"/>
              </p:ext>
            </p:extLst>
          </p:nvPr>
        </p:nvGraphicFramePr>
        <p:xfrm>
          <a:off x="5142307" y="474496"/>
          <a:ext cx="1912193" cy="1463040"/>
        </p:xfrm>
        <a:graphic>
          <a:graphicData uri="http://schemas.openxmlformats.org/drawingml/2006/table">
            <a:tbl>
              <a:tblPr firstRow="1" bandRow="1">
                <a:tableStyleId>{5940675A-B579-460E-94D1-54222C63F5DA}</a:tableStyleId>
              </a:tblPr>
              <a:tblGrid>
                <a:gridCol w="1912193">
                  <a:extLst>
                    <a:ext uri="{9D8B030D-6E8A-4147-A177-3AD203B41FA5}">
                      <a16:colId xmlns:a16="http://schemas.microsoft.com/office/drawing/2014/main" val="4214905165"/>
                    </a:ext>
                  </a:extLst>
                </a:gridCol>
              </a:tblGrid>
              <a:tr h="174966">
                <a:tc>
                  <a:txBody>
                    <a:bodyPr/>
                    <a:lstStyle/>
                    <a:p>
                      <a:pPr lvl="0" algn="ctr">
                        <a:buNone/>
                      </a:pPr>
                      <a:r>
                        <a:rPr lang="en-US" sz="1000" b="0" i="0" u="none" strike="noStrike" noProof="0" dirty="0" err="1">
                          <a:solidFill>
                            <a:srgbClr val="000000"/>
                          </a:solidFill>
                          <a:latin typeface="Courier New"/>
                        </a:rPr>
                        <a:t>fsw</a:t>
                      </a:r>
                      <a:r>
                        <a:rPr lang="en-US" sz="1000" b="0" i="0" u="none" strike="noStrike" noProof="0" dirty="0">
                          <a:solidFill>
                            <a:srgbClr val="000000"/>
                          </a:solidFill>
                          <a:latin typeface="Courier New"/>
                        </a:rPr>
                        <a:t> f2,0(t0)</a:t>
                      </a:r>
                      <a:endParaRPr lang="en-US" dirty="0"/>
                    </a:p>
                  </a:txBody>
                  <a:tcPr/>
                </a:tc>
                <a:extLst>
                  <a:ext uri="{0D108BD9-81ED-4DB2-BD59-A6C34878D82A}">
                    <a16:rowId xmlns:a16="http://schemas.microsoft.com/office/drawing/2014/main" val="3837463807"/>
                  </a:ext>
                </a:extLst>
              </a:tr>
              <a:tr h="174966">
                <a:tc>
                  <a:txBody>
                    <a:bodyPr/>
                    <a:lstStyle/>
                    <a:p>
                      <a:pPr lvl="0" algn="ctr">
                        <a:buNone/>
                      </a:pPr>
                      <a:r>
                        <a:rPr lang="en-US" sz="1000" b="0" i="0" u="none" strike="noStrike" noProof="0" dirty="0" err="1">
                          <a:solidFill>
                            <a:srgbClr val="000000"/>
                          </a:solidFill>
                          <a:latin typeface="Courier New"/>
                        </a:rPr>
                        <a:t>fmul.s</a:t>
                      </a:r>
                      <a:r>
                        <a:rPr lang="en-US" sz="1000" b="0" i="0" u="none" strike="noStrike" noProof="0" dirty="0">
                          <a:solidFill>
                            <a:srgbClr val="000000"/>
                          </a:solidFill>
                          <a:latin typeface="Courier New"/>
                        </a:rPr>
                        <a:t> f2,f1,f0</a:t>
                      </a:r>
                      <a:endParaRPr lang="en-US" dirty="0"/>
                    </a:p>
                  </a:txBody>
                  <a:tcPr/>
                </a:tc>
                <a:extLst>
                  <a:ext uri="{0D108BD9-81ED-4DB2-BD59-A6C34878D82A}">
                    <a16:rowId xmlns:a16="http://schemas.microsoft.com/office/drawing/2014/main" val="3958880234"/>
                  </a:ext>
                </a:extLst>
              </a:tr>
              <a:tr h="174966">
                <a:tc>
                  <a:txBody>
                    <a:bodyPr/>
                    <a:lstStyle/>
                    <a:p>
                      <a:pPr lvl="0" algn="ctr">
                        <a:buNone/>
                      </a:pPr>
                      <a:r>
                        <a:rPr lang="en-US" sz="1000" b="0" i="0" u="none" strike="noStrike" noProof="0" dirty="0" err="1">
                          <a:solidFill>
                            <a:srgbClr val="000000"/>
                          </a:solidFill>
                          <a:latin typeface="Courier New"/>
                        </a:rPr>
                        <a:t>flw</a:t>
                      </a:r>
                      <a:r>
                        <a:rPr lang="en-US" sz="1000" b="0" i="0" u="none" strike="noStrike" noProof="0" dirty="0">
                          <a:solidFill>
                            <a:srgbClr val="000000"/>
                          </a:solidFill>
                          <a:latin typeface="Courier New"/>
                        </a:rPr>
                        <a:t> f1,0(t0)</a:t>
                      </a:r>
                      <a:endParaRPr lang="en-US" dirty="0"/>
                    </a:p>
                  </a:txBody>
                  <a:tcPr/>
                </a:tc>
                <a:extLst>
                  <a:ext uri="{0D108BD9-81ED-4DB2-BD59-A6C34878D82A}">
                    <a16:rowId xmlns:a16="http://schemas.microsoft.com/office/drawing/2014/main" val="1321956166"/>
                  </a:ext>
                </a:extLst>
              </a:tr>
              <a:tr h="174966">
                <a:tc>
                  <a:txBody>
                    <a:bodyPr/>
                    <a:lstStyle/>
                    <a:p>
                      <a:pPr lvl="0" algn="ctr">
                        <a:buNone/>
                      </a:pPr>
                      <a:r>
                        <a:rPr lang="en-US" sz="1000" b="0" i="0" u="none" strike="noStrike" noProof="0" dirty="0" err="1">
                          <a:solidFill>
                            <a:srgbClr val="000000"/>
                          </a:solidFill>
                          <a:latin typeface="Courier New"/>
                        </a:rPr>
                        <a:t>fsw</a:t>
                      </a:r>
                      <a:r>
                        <a:rPr lang="en-US" sz="1000" b="0" i="0" u="none" strike="noStrike" noProof="0" dirty="0">
                          <a:solidFill>
                            <a:srgbClr val="000000"/>
                          </a:solidFill>
                          <a:latin typeface="Courier New"/>
                        </a:rPr>
                        <a:t> f2,0(t0)</a:t>
                      </a:r>
                      <a:endParaRPr lang="en-US" dirty="0"/>
                    </a:p>
                  </a:txBody>
                  <a:tcPr/>
                </a:tc>
                <a:extLst>
                  <a:ext uri="{0D108BD9-81ED-4DB2-BD59-A6C34878D82A}">
                    <a16:rowId xmlns:a16="http://schemas.microsoft.com/office/drawing/2014/main" val="1294863501"/>
                  </a:ext>
                </a:extLst>
              </a:tr>
              <a:tr h="174966">
                <a:tc>
                  <a:txBody>
                    <a:bodyPr/>
                    <a:lstStyle/>
                    <a:p>
                      <a:pPr lvl="0" algn="ctr">
                        <a:buNone/>
                      </a:pPr>
                      <a:r>
                        <a:rPr lang="en-US" sz="1000" b="0" i="0" u="none" strike="noStrike" noProof="0" dirty="0" err="1">
                          <a:solidFill>
                            <a:srgbClr val="000000"/>
                          </a:solidFill>
                          <a:latin typeface="Courier New"/>
                        </a:rPr>
                        <a:t>fmul.s</a:t>
                      </a:r>
                      <a:r>
                        <a:rPr lang="en-US" sz="1000" b="0" i="0" u="none" strike="noStrike" noProof="0" dirty="0">
                          <a:solidFill>
                            <a:srgbClr val="000000"/>
                          </a:solidFill>
                          <a:latin typeface="Courier New"/>
                        </a:rPr>
                        <a:t> f2,f1,f0</a:t>
                      </a:r>
                      <a:endParaRPr lang="en-US" dirty="0"/>
                    </a:p>
                  </a:txBody>
                  <a:tcPr/>
                </a:tc>
                <a:extLst>
                  <a:ext uri="{0D108BD9-81ED-4DB2-BD59-A6C34878D82A}">
                    <a16:rowId xmlns:a16="http://schemas.microsoft.com/office/drawing/2014/main" val="2602607408"/>
                  </a:ext>
                </a:extLst>
              </a:tr>
              <a:tr h="174966">
                <a:tc>
                  <a:txBody>
                    <a:bodyPr/>
                    <a:lstStyle/>
                    <a:p>
                      <a:pPr lvl="0" algn="ctr">
                        <a:buNone/>
                      </a:pPr>
                      <a:r>
                        <a:rPr lang="en-US" sz="1000" b="0" i="0" u="none" strike="noStrike" noProof="0" dirty="0" err="1">
                          <a:solidFill>
                            <a:srgbClr val="000000"/>
                          </a:solidFill>
                          <a:latin typeface="Courier New"/>
                        </a:rPr>
                        <a:t>flw</a:t>
                      </a:r>
                      <a:r>
                        <a:rPr lang="en-US" sz="1000" b="0" i="0" u="none" strike="noStrike" noProof="0" dirty="0">
                          <a:solidFill>
                            <a:srgbClr val="000000"/>
                          </a:solidFill>
                          <a:latin typeface="Courier New"/>
                        </a:rPr>
                        <a:t> f1,0(t0)</a:t>
                      </a:r>
                      <a:endParaRPr lang="en-US" sz="1000" dirty="0"/>
                    </a:p>
                  </a:txBody>
                  <a:tcPr/>
                </a:tc>
                <a:extLst>
                  <a:ext uri="{0D108BD9-81ED-4DB2-BD59-A6C34878D82A}">
                    <a16:rowId xmlns:a16="http://schemas.microsoft.com/office/drawing/2014/main" val="3959573496"/>
                  </a:ext>
                </a:extLst>
              </a:tr>
            </a:tbl>
          </a:graphicData>
        </a:graphic>
      </p:graphicFrame>
      <p:graphicFrame>
        <p:nvGraphicFramePr>
          <p:cNvPr id="8" name="Table 7">
            <a:extLst>
              <a:ext uri="{FF2B5EF4-FFF2-40B4-BE49-F238E27FC236}">
                <a16:creationId xmlns:a16="http://schemas.microsoft.com/office/drawing/2014/main" id="{E7D52DE1-8CA2-EADD-2883-8C6406631686}"/>
              </a:ext>
            </a:extLst>
          </p:cNvPr>
          <p:cNvGraphicFramePr>
            <a:graphicFrameLocks noGrp="1"/>
          </p:cNvGraphicFramePr>
          <p:nvPr/>
        </p:nvGraphicFramePr>
        <p:xfrm>
          <a:off x="1808602" y="2836843"/>
          <a:ext cx="1511271" cy="1297004"/>
        </p:xfrm>
        <a:graphic>
          <a:graphicData uri="http://schemas.openxmlformats.org/drawingml/2006/table">
            <a:tbl>
              <a:tblPr firstRow="1" bandRow="1">
                <a:tableStyleId>{5940675A-B579-460E-94D1-54222C63F5DA}</a:tableStyleId>
              </a:tblPr>
              <a:tblGrid>
                <a:gridCol w="822157">
                  <a:extLst>
                    <a:ext uri="{9D8B030D-6E8A-4147-A177-3AD203B41FA5}">
                      <a16:colId xmlns:a16="http://schemas.microsoft.com/office/drawing/2014/main" val="1745361543"/>
                    </a:ext>
                  </a:extLst>
                </a:gridCol>
                <a:gridCol w="689114">
                  <a:extLst>
                    <a:ext uri="{9D8B030D-6E8A-4147-A177-3AD203B41FA5}">
                      <a16:colId xmlns:a16="http://schemas.microsoft.com/office/drawing/2014/main" val="111818996"/>
                    </a:ext>
                  </a:extLst>
                </a:gridCol>
              </a:tblGrid>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698010634"/>
                  </a:ext>
                </a:extLst>
              </a:tr>
              <a:tr h="260684">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37794825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54911983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1989902640"/>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834683615"/>
                  </a:ext>
                </a:extLst>
              </a:tr>
            </a:tbl>
          </a:graphicData>
        </a:graphic>
      </p:graphicFrame>
      <p:graphicFrame>
        <p:nvGraphicFramePr>
          <p:cNvPr id="9" name="Table 8">
            <a:extLst>
              <a:ext uri="{FF2B5EF4-FFF2-40B4-BE49-F238E27FC236}">
                <a16:creationId xmlns:a16="http://schemas.microsoft.com/office/drawing/2014/main" id="{DDAA357D-ADC7-536C-F5D5-6765A9443157}"/>
              </a:ext>
            </a:extLst>
          </p:cNvPr>
          <p:cNvGraphicFramePr>
            <a:graphicFrameLocks noGrp="1"/>
          </p:cNvGraphicFramePr>
          <p:nvPr>
            <p:extLst>
              <p:ext uri="{D42A27DB-BD31-4B8C-83A1-F6EECF244321}">
                <p14:modId xmlns:p14="http://schemas.microsoft.com/office/powerpoint/2010/main" val="173536340"/>
              </p:ext>
            </p:extLst>
          </p:nvPr>
        </p:nvGraphicFramePr>
        <p:xfrm>
          <a:off x="3847825" y="2833942"/>
          <a:ext cx="458371" cy="1295400"/>
        </p:xfrm>
        <a:graphic>
          <a:graphicData uri="http://schemas.openxmlformats.org/drawingml/2006/table">
            <a:tbl>
              <a:tblPr firstRow="1" bandRow="1">
                <a:tableStyleId>{5940675A-B579-460E-94D1-54222C63F5DA}</a:tableStyleId>
              </a:tblPr>
              <a:tblGrid>
                <a:gridCol w="458371">
                  <a:extLst>
                    <a:ext uri="{9D8B030D-6E8A-4147-A177-3AD203B41FA5}">
                      <a16:colId xmlns:a16="http://schemas.microsoft.com/office/drawing/2014/main" val="1142258662"/>
                    </a:ext>
                  </a:extLst>
                </a:gridCol>
              </a:tblGrid>
              <a:tr h="124309">
                <a:tc>
                  <a:txBody>
                    <a:bodyPr/>
                    <a:lstStyle/>
                    <a:p>
                      <a:endParaRPr lang="en-US" sz="1100" b="0" dirty="0"/>
                    </a:p>
                  </a:txBody>
                  <a:tcPr/>
                </a:tc>
                <a:extLst>
                  <a:ext uri="{0D108BD9-81ED-4DB2-BD59-A6C34878D82A}">
                    <a16:rowId xmlns:a16="http://schemas.microsoft.com/office/drawing/2014/main" val="3875140244"/>
                  </a:ext>
                </a:extLst>
              </a:tr>
              <a:tr h="124309">
                <a:tc>
                  <a:txBody>
                    <a:bodyPr/>
                    <a:lstStyle/>
                    <a:p>
                      <a:endParaRPr lang="en-US" sz="1100" b="0" dirty="0"/>
                    </a:p>
                  </a:txBody>
                  <a:tcPr/>
                </a:tc>
                <a:extLst>
                  <a:ext uri="{0D108BD9-81ED-4DB2-BD59-A6C34878D82A}">
                    <a16:rowId xmlns:a16="http://schemas.microsoft.com/office/drawing/2014/main" val="2345669140"/>
                  </a:ext>
                </a:extLst>
              </a:tr>
              <a:tr h="124309">
                <a:tc>
                  <a:txBody>
                    <a:bodyPr/>
                    <a:lstStyle/>
                    <a:p>
                      <a:endParaRPr lang="en-US" sz="1100" b="0" dirty="0"/>
                    </a:p>
                  </a:txBody>
                  <a:tcPr/>
                </a:tc>
                <a:extLst>
                  <a:ext uri="{0D108BD9-81ED-4DB2-BD59-A6C34878D82A}">
                    <a16:rowId xmlns:a16="http://schemas.microsoft.com/office/drawing/2014/main" val="2516193733"/>
                  </a:ext>
                </a:extLst>
              </a:tr>
              <a:tr h="124309">
                <a:tc>
                  <a:txBody>
                    <a:bodyPr/>
                    <a:lstStyle/>
                    <a:p>
                      <a:endParaRPr lang="en-US" sz="1100" b="0" dirty="0"/>
                    </a:p>
                  </a:txBody>
                  <a:tcPr/>
                </a:tc>
                <a:extLst>
                  <a:ext uri="{0D108BD9-81ED-4DB2-BD59-A6C34878D82A}">
                    <a16:rowId xmlns:a16="http://schemas.microsoft.com/office/drawing/2014/main" val="1743698386"/>
                  </a:ext>
                </a:extLst>
              </a:tr>
              <a:tr h="124309">
                <a:tc>
                  <a:txBody>
                    <a:bodyPr/>
                    <a:lstStyle/>
                    <a:p>
                      <a:endParaRPr lang="en-US" sz="1100" b="0" dirty="0"/>
                    </a:p>
                  </a:txBody>
                  <a:tcPr/>
                </a:tc>
                <a:extLst>
                  <a:ext uri="{0D108BD9-81ED-4DB2-BD59-A6C34878D82A}">
                    <a16:rowId xmlns:a16="http://schemas.microsoft.com/office/drawing/2014/main" val="833418790"/>
                  </a:ext>
                </a:extLst>
              </a:tr>
            </a:tbl>
          </a:graphicData>
        </a:graphic>
      </p:graphicFrame>
      <p:graphicFrame>
        <p:nvGraphicFramePr>
          <p:cNvPr id="10" name="Table 9">
            <a:extLst>
              <a:ext uri="{FF2B5EF4-FFF2-40B4-BE49-F238E27FC236}">
                <a16:creationId xmlns:a16="http://schemas.microsoft.com/office/drawing/2014/main" id="{F351D56D-D400-11A9-3A79-A76F275FC9E8}"/>
              </a:ext>
            </a:extLst>
          </p:cNvPr>
          <p:cNvGraphicFramePr>
            <a:graphicFrameLocks noGrp="1"/>
          </p:cNvGraphicFramePr>
          <p:nvPr>
            <p:extLst>
              <p:ext uri="{D42A27DB-BD31-4B8C-83A1-F6EECF244321}">
                <p14:modId xmlns:p14="http://schemas.microsoft.com/office/powerpoint/2010/main" val="705868604"/>
              </p:ext>
            </p:extLst>
          </p:nvPr>
        </p:nvGraphicFramePr>
        <p:xfrm>
          <a:off x="5481993" y="3348063"/>
          <a:ext cx="2162727" cy="777240"/>
        </p:xfrm>
        <a:graphic>
          <a:graphicData uri="http://schemas.openxmlformats.org/drawingml/2006/table">
            <a:tbl>
              <a:tblPr firstRow="1" bandRow="1">
                <a:tableStyleId>{5940675A-B579-460E-94D1-54222C63F5DA}</a:tableStyleId>
              </a:tblPr>
              <a:tblGrid>
                <a:gridCol w="720909">
                  <a:extLst>
                    <a:ext uri="{9D8B030D-6E8A-4147-A177-3AD203B41FA5}">
                      <a16:colId xmlns:a16="http://schemas.microsoft.com/office/drawing/2014/main" val="448276559"/>
                    </a:ext>
                  </a:extLst>
                </a:gridCol>
                <a:gridCol w="720909">
                  <a:extLst>
                    <a:ext uri="{9D8B030D-6E8A-4147-A177-3AD203B41FA5}">
                      <a16:colId xmlns:a16="http://schemas.microsoft.com/office/drawing/2014/main" val="1507268759"/>
                    </a:ext>
                  </a:extLst>
                </a:gridCol>
                <a:gridCol w="720909">
                  <a:extLst>
                    <a:ext uri="{9D8B030D-6E8A-4147-A177-3AD203B41FA5}">
                      <a16:colId xmlns:a16="http://schemas.microsoft.com/office/drawing/2014/main" val="3602963303"/>
                    </a:ext>
                  </a:extLst>
                </a:gridCol>
              </a:tblGrid>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373234770"/>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2582958588"/>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276576882"/>
                  </a:ext>
                </a:extLst>
              </a:tr>
            </a:tbl>
          </a:graphicData>
        </a:graphic>
      </p:graphicFrame>
      <p:graphicFrame>
        <p:nvGraphicFramePr>
          <p:cNvPr id="11" name="Table 10">
            <a:extLst>
              <a:ext uri="{FF2B5EF4-FFF2-40B4-BE49-F238E27FC236}">
                <a16:creationId xmlns:a16="http://schemas.microsoft.com/office/drawing/2014/main" id="{9242D8D2-0F55-F557-2CC0-37811A2CF5CB}"/>
              </a:ext>
            </a:extLst>
          </p:cNvPr>
          <p:cNvGraphicFramePr>
            <a:graphicFrameLocks noGrp="1"/>
          </p:cNvGraphicFramePr>
          <p:nvPr>
            <p:extLst>
              <p:ext uri="{D42A27DB-BD31-4B8C-83A1-F6EECF244321}">
                <p14:modId xmlns:p14="http://schemas.microsoft.com/office/powerpoint/2010/main" val="3790974506"/>
              </p:ext>
            </p:extLst>
          </p:nvPr>
        </p:nvGraphicFramePr>
        <p:xfrm>
          <a:off x="8657422" y="3617204"/>
          <a:ext cx="2349918" cy="518160"/>
        </p:xfrm>
        <a:graphic>
          <a:graphicData uri="http://schemas.openxmlformats.org/drawingml/2006/table">
            <a:tbl>
              <a:tblPr firstRow="1" bandRow="1">
                <a:tableStyleId>{5940675A-B579-460E-94D1-54222C63F5DA}</a:tableStyleId>
              </a:tblPr>
              <a:tblGrid>
                <a:gridCol w="783306">
                  <a:extLst>
                    <a:ext uri="{9D8B030D-6E8A-4147-A177-3AD203B41FA5}">
                      <a16:colId xmlns:a16="http://schemas.microsoft.com/office/drawing/2014/main" val="3712067003"/>
                    </a:ext>
                  </a:extLst>
                </a:gridCol>
                <a:gridCol w="783306">
                  <a:extLst>
                    <a:ext uri="{9D8B030D-6E8A-4147-A177-3AD203B41FA5}">
                      <a16:colId xmlns:a16="http://schemas.microsoft.com/office/drawing/2014/main" val="2507670143"/>
                    </a:ext>
                  </a:extLst>
                </a:gridCol>
                <a:gridCol w="783306">
                  <a:extLst>
                    <a:ext uri="{9D8B030D-6E8A-4147-A177-3AD203B41FA5}">
                      <a16:colId xmlns:a16="http://schemas.microsoft.com/office/drawing/2014/main" val="2584014067"/>
                    </a:ext>
                  </a:extLst>
                </a:gridCol>
              </a:tblGrid>
              <a:tr h="0">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142664889"/>
                  </a:ext>
                </a:extLst>
              </a:tr>
              <a:tr h="0">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917240934"/>
                  </a:ext>
                </a:extLst>
              </a:tr>
            </a:tbl>
          </a:graphicData>
        </a:graphic>
      </p:graphicFrame>
      <p:sp>
        <p:nvSpPr>
          <p:cNvPr id="12" name="TextBox 11">
            <a:extLst>
              <a:ext uri="{FF2B5EF4-FFF2-40B4-BE49-F238E27FC236}">
                <a16:creationId xmlns:a16="http://schemas.microsoft.com/office/drawing/2014/main" id="{D911706E-6D2C-EF51-33DF-4FB2A1FBC170}"/>
              </a:ext>
            </a:extLst>
          </p:cNvPr>
          <p:cNvSpPr txBox="1"/>
          <p:nvPr/>
        </p:nvSpPr>
        <p:spPr>
          <a:xfrm>
            <a:off x="3592198" y="561352"/>
            <a:ext cx="1246742"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Instruction Unit</a:t>
            </a:r>
          </a:p>
        </p:txBody>
      </p:sp>
      <p:sp>
        <p:nvSpPr>
          <p:cNvPr id="15" name="TextBox 14">
            <a:extLst>
              <a:ext uri="{FF2B5EF4-FFF2-40B4-BE49-F238E27FC236}">
                <a16:creationId xmlns:a16="http://schemas.microsoft.com/office/drawing/2014/main" id="{D174296F-730A-B583-F968-AE33A9FB8F57}"/>
              </a:ext>
            </a:extLst>
          </p:cNvPr>
          <p:cNvSpPr txBox="1"/>
          <p:nvPr/>
        </p:nvSpPr>
        <p:spPr>
          <a:xfrm>
            <a:off x="2793474"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Memory Unit</a:t>
            </a:r>
          </a:p>
        </p:txBody>
      </p:sp>
      <p:sp>
        <p:nvSpPr>
          <p:cNvPr id="16" name="Arrow: Right 15">
            <a:extLst>
              <a:ext uri="{FF2B5EF4-FFF2-40B4-BE49-F238E27FC236}">
                <a16:creationId xmlns:a16="http://schemas.microsoft.com/office/drawing/2014/main" id="{BF7377CE-705F-13B3-B849-BBE58D6D6C52}"/>
              </a:ext>
            </a:extLst>
          </p:cNvPr>
          <p:cNvSpPr/>
          <p:nvPr/>
        </p:nvSpPr>
        <p:spPr>
          <a:xfrm>
            <a:off x="4902263" y="594451"/>
            <a:ext cx="181923" cy="203788"/>
          </a:xfrm>
          <a:prstGeom prst="righ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4AAB5EF6-0805-82F0-922F-DA920C510456}"/>
              </a:ext>
            </a:extLst>
          </p:cNvPr>
          <p:cNvSpPr/>
          <p:nvPr/>
        </p:nvSpPr>
        <p:spPr>
          <a:xfrm>
            <a:off x="2474567" y="2541851"/>
            <a:ext cx="326519" cy="274697"/>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682D80A-99E6-AB37-3B98-573B076AD2C6}"/>
              </a:ext>
            </a:extLst>
          </p:cNvPr>
          <p:cNvSpPr txBox="1"/>
          <p:nvPr/>
        </p:nvSpPr>
        <p:spPr>
          <a:xfrm>
            <a:off x="2187546" y="2223061"/>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Address Unit</a:t>
            </a:r>
          </a:p>
        </p:txBody>
      </p:sp>
      <p:sp>
        <p:nvSpPr>
          <p:cNvPr id="21" name="Arrow: Down 20">
            <a:extLst>
              <a:ext uri="{FF2B5EF4-FFF2-40B4-BE49-F238E27FC236}">
                <a16:creationId xmlns:a16="http://schemas.microsoft.com/office/drawing/2014/main" id="{5ADE566B-08DC-5903-5A74-8CE1A9BB24C0}"/>
              </a:ext>
            </a:extLst>
          </p:cNvPr>
          <p:cNvSpPr/>
          <p:nvPr/>
        </p:nvSpPr>
        <p:spPr>
          <a:xfrm>
            <a:off x="3047999" y="417094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Bent 21">
            <a:extLst>
              <a:ext uri="{FF2B5EF4-FFF2-40B4-BE49-F238E27FC236}">
                <a16:creationId xmlns:a16="http://schemas.microsoft.com/office/drawing/2014/main" id="{46067320-68DF-215A-389F-CE98072BB49A}"/>
              </a:ext>
            </a:extLst>
          </p:cNvPr>
          <p:cNvSpPr/>
          <p:nvPr/>
        </p:nvSpPr>
        <p:spPr>
          <a:xfrm rot="10800000">
            <a:off x="3937200" y="4177711"/>
            <a:ext cx="274090" cy="435238"/>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Arrow: Bent 22">
            <a:extLst>
              <a:ext uri="{FF2B5EF4-FFF2-40B4-BE49-F238E27FC236}">
                <a16:creationId xmlns:a16="http://schemas.microsoft.com/office/drawing/2014/main" id="{4953DFF4-99A7-BAB6-2A2A-278FE5AE934B}"/>
              </a:ext>
            </a:extLst>
          </p:cNvPr>
          <p:cNvSpPr/>
          <p:nvPr/>
        </p:nvSpPr>
        <p:spPr>
          <a:xfrm rot="5400000">
            <a:off x="3515488" y="2114104"/>
            <a:ext cx="465924" cy="882796"/>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Bent 24">
            <a:extLst>
              <a:ext uri="{FF2B5EF4-FFF2-40B4-BE49-F238E27FC236}">
                <a16:creationId xmlns:a16="http://schemas.microsoft.com/office/drawing/2014/main" id="{DDE7C6B2-EFE8-3E0E-6215-22D2177578CE}"/>
              </a:ext>
            </a:extLst>
          </p:cNvPr>
          <p:cNvSpPr/>
          <p:nvPr/>
        </p:nvSpPr>
        <p:spPr>
          <a:xfrm rot="5400000" flipV="1">
            <a:off x="3712033" y="823608"/>
            <a:ext cx="303810" cy="2465383"/>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F2DED50B-1403-4959-37C8-DE7B1155DD58}"/>
              </a:ext>
            </a:extLst>
          </p:cNvPr>
          <p:cNvSpPr txBox="1"/>
          <p:nvPr/>
        </p:nvSpPr>
        <p:spPr>
          <a:xfrm>
            <a:off x="1213184" y="2836359"/>
            <a:ext cx="59491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Store </a:t>
            </a:r>
            <a:endParaRPr lang="en-US"/>
          </a:p>
          <a:p>
            <a:r>
              <a:rPr lang="en-US" sz="1100" dirty="0"/>
              <a:t>Buffer</a:t>
            </a:r>
            <a:endParaRPr lang="en-US" dirty="0"/>
          </a:p>
        </p:txBody>
      </p:sp>
      <p:sp>
        <p:nvSpPr>
          <p:cNvPr id="27" name="TextBox 26">
            <a:extLst>
              <a:ext uri="{FF2B5EF4-FFF2-40B4-BE49-F238E27FC236}">
                <a16:creationId xmlns:a16="http://schemas.microsoft.com/office/drawing/2014/main" id="{4F799F20-08B8-CA70-5D7B-5848E7BDBD02}"/>
              </a:ext>
            </a:extLst>
          </p:cNvPr>
          <p:cNvSpPr txBox="1"/>
          <p:nvPr/>
        </p:nvSpPr>
        <p:spPr>
          <a:xfrm>
            <a:off x="4309745" y="2813528"/>
            <a:ext cx="59722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Load</a:t>
            </a:r>
          </a:p>
          <a:p>
            <a:r>
              <a:rPr lang="en-US" sz="1100" dirty="0"/>
              <a:t>Buffer</a:t>
            </a:r>
          </a:p>
        </p:txBody>
      </p:sp>
      <p:sp>
        <p:nvSpPr>
          <p:cNvPr id="28" name="TextBox 27">
            <a:extLst>
              <a:ext uri="{FF2B5EF4-FFF2-40B4-BE49-F238E27FC236}">
                <a16:creationId xmlns:a16="http://schemas.microsoft.com/office/drawing/2014/main" id="{70AA568D-B72D-2C09-E02F-2B7694F66B37}"/>
              </a:ext>
            </a:extLst>
          </p:cNvPr>
          <p:cNvSpPr txBox="1"/>
          <p:nvPr/>
        </p:nvSpPr>
        <p:spPr>
          <a:xfrm>
            <a:off x="7708787" y="3655497"/>
            <a:ext cx="90705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Reservation</a:t>
            </a:r>
          </a:p>
          <a:p>
            <a:r>
              <a:rPr lang="en-US" sz="1100" dirty="0"/>
              <a:t>Stations</a:t>
            </a:r>
          </a:p>
        </p:txBody>
      </p:sp>
      <p:graphicFrame>
        <p:nvGraphicFramePr>
          <p:cNvPr id="30" name="Table 29">
            <a:extLst>
              <a:ext uri="{FF2B5EF4-FFF2-40B4-BE49-F238E27FC236}">
                <a16:creationId xmlns:a16="http://schemas.microsoft.com/office/drawing/2014/main" id="{AD4BC524-EB16-74CF-93BC-4F758136A8F1}"/>
              </a:ext>
            </a:extLst>
          </p:cNvPr>
          <p:cNvGraphicFramePr>
            <a:graphicFrameLocks noGrp="1"/>
          </p:cNvGraphicFramePr>
          <p:nvPr>
            <p:extLst>
              <p:ext uri="{D42A27DB-BD31-4B8C-83A1-F6EECF244321}">
                <p14:modId xmlns:p14="http://schemas.microsoft.com/office/powerpoint/2010/main" val="3354853478"/>
              </p:ext>
            </p:extLst>
          </p:nvPr>
        </p:nvGraphicFramePr>
        <p:xfrm>
          <a:off x="9107277" y="495759"/>
          <a:ext cx="1471166" cy="1554480"/>
        </p:xfrm>
        <a:graphic>
          <a:graphicData uri="http://schemas.openxmlformats.org/drawingml/2006/table">
            <a:tbl>
              <a:tblPr firstRow="1" bandRow="1">
                <a:tableStyleId>{5940675A-B579-460E-94D1-54222C63F5DA}</a:tableStyleId>
              </a:tblPr>
              <a:tblGrid>
                <a:gridCol w="366368">
                  <a:extLst>
                    <a:ext uri="{9D8B030D-6E8A-4147-A177-3AD203B41FA5}">
                      <a16:colId xmlns:a16="http://schemas.microsoft.com/office/drawing/2014/main" val="2580727533"/>
                    </a:ext>
                  </a:extLst>
                </a:gridCol>
                <a:gridCol w="1104798">
                  <a:extLst>
                    <a:ext uri="{9D8B030D-6E8A-4147-A177-3AD203B41FA5}">
                      <a16:colId xmlns:a16="http://schemas.microsoft.com/office/drawing/2014/main" val="1318855252"/>
                    </a:ext>
                  </a:extLst>
                </a:gridCol>
              </a:tblGrid>
              <a:tr h="125218">
                <a:tc>
                  <a:txBody>
                    <a:bodyPr/>
                    <a:lstStyle/>
                    <a:p>
                      <a:r>
                        <a:rPr lang="en-US" sz="1100" dirty="0"/>
                        <a:t>F0</a:t>
                      </a:r>
                    </a:p>
                  </a:txBody>
                  <a:tcPr/>
                </a:tc>
                <a:tc>
                  <a:txBody>
                    <a:bodyPr/>
                    <a:lstStyle/>
                    <a:p>
                      <a:pPr algn="ctr"/>
                      <a:r>
                        <a:rPr lang="en-US" sz="1100" dirty="0"/>
                        <a:t>10.0</a:t>
                      </a:r>
                    </a:p>
                  </a:txBody>
                  <a:tcPr/>
                </a:tc>
                <a:extLst>
                  <a:ext uri="{0D108BD9-81ED-4DB2-BD59-A6C34878D82A}">
                    <a16:rowId xmlns:a16="http://schemas.microsoft.com/office/drawing/2014/main" val="2320382027"/>
                  </a:ext>
                </a:extLst>
              </a:tr>
              <a:tr h="125218">
                <a:tc>
                  <a:txBody>
                    <a:bodyPr/>
                    <a:lstStyle/>
                    <a:p>
                      <a:r>
                        <a:rPr lang="en-US" sz="1100" dirty="0"/>
                        <a:t>F1</a:t>
                      </a:r>
                    </a:p>
                  </a:txBody>
                  <a:tcPr/>
                </a:tc>
                <a:tc>
                  <a:txBody>
                    <a:bodyPr/>
                    <a:lstStyle/>
                    <a:p>
                      <a:endParaRPr lang="en-US" sz="1100" dirty="0"/>
                    </a:p>
                  </a:txBody>
                  <a:tcPr/>
                </a:tc>
                <a:extLst>
                  <a:ext uri="{0D108BD9-81ED-4DB2-BD59-A6C34878D82A}">
                    <a16:rowId xmlns:a16="http://schemas.microsoft.com/office/drawing/2014/main" val="1922051831"/>
                  </a:ext>
                </a:extLst>
              </a:tr>
              <a:tr h="125218">
                <a:tc>
                  <a:txBody>
                    <a:bodyPr/>
                    <a:lstStyle/>
                    <a:p>
                      <a:r>
                        <a:rPr lang="en-US" sz="1100" dirty="0"/>
                        <a:t>F2</a:t>
                      </a:r>
                    </a:p>
                  </a:txBody>
                  <a:tcPr/>
                </a:tc>
                <a:tc>
                  <a:txBody>
                    <a:bodyPr/>
                    <a:lstStyle/>
                    <a:p>
                      <a:endParaRPr lang="en-US" sz="1100" dirty="0"/>
                    </a:p>
                  </a:txBody>
                  <a:tcPr/>
                </a:tc>
                <a:extLst>
                  <a:ext uri="{0D108BD9-81ED-4DB2-BD59-A6C34878D82A}">
                    <a16:rowId xmlns:a16="http://schemas.microsoft.com/office/drawing/2014/main" val="1723558542"/>
                  </a:ext>
                </a:extLst>
              </a:tr>
              <a:tr h="125218">
                <a:tc>
                  <a:txBody>
                    <a:bodyPr/>
                    <a:lstStyle/>
                    <a:p>
                      <a:r>
                        <a:rPr lang="en-US" sz="1100" dirty="0"/>
                        <a:t>F3</a:t>
                      </a:r>
                    </a:p>
                  </a:txBody>
                  <a:tcPr/>
                </a:tc>
                <a:tc>
                  <a:txBody>
                    <a:bodyPr/>
                    <a:lstStyle/>
                    <a:p>
                      <a:endParaRPr lang="en-US" sz="1100" dirty="0"/>
                    </a:p>
                  </a:txBody>
                  <a:tcPr/>
                </a:tc>
                <a:extLst>
                  <a:ext uri="{0D108BD9-81ED-4DB2-BD59-A6C34878D82A}">
                    <a16:rowId xmlns:a16="http://schemas.microsoft.com/office/drawing/2014/main" val="26334914"/>
                  </a:ext>
                </a:extLst>
              </a:tr>
              <a:tr h="125218">
                <a:tc>
                  <a:txBody>
                    <a:bodyPr/>
                    <a:lstStyle/>
                    <a:p>
                      <a:r>
                        <a:rPr lang="en-US" sz="1100" dirty="0"/>
                        <a:t>F4</a:t>
                      </a:r>
                    </a:p>
                  </a:txBody>
                  <a:tcPr/>
                </a:tc>
                <a:tc>
                  <a:txBody>
                    <a:bodyPr/>
                    <a:lstStyle/>
                    <a:p>
                      <a:pPr algn="ctr"/>
                      <a:endParaRPr lang="en-US" sz="1100" dirty="0"/>
                    </a:p>
                  </a:txBody>
                  <a:tcPr/>
                </a:tc>
                <a:extLst>
                  <a:ext uri="{0D108BD9-81ED-4DB2-BD59-A6C34878D82A}">
                    <a16:rowId xmlns:a16="http://schemas.microsoft.com/office/drawing/2014/main" val="444122730"/>
                  </a:ext>
                </a:extLst>
              </a:tr>
              <a:tr h="125218">
                <a:tc>
                  <a:txBody>
                    <a:bodyPr/>
                    <a:lstStyle/>
                    <a:p>
                      <a:r>
                        <a:rPr lang="en-US" sz="1100" dirty="0"/>
                        <a:t>F5</a:t>
                      </a:r>
                    </a:p>
                  </a:txBody>
                  <a:tcPr/>
                </a:tc>
                <a:tc>
                  <a:txBody>
                    <a:bodyPr/>
                    <a:lstStyle/>
                    <a:p>
                      <a:endParaRPr lang="en-US" sz="1100" dirty="0"/>
                    </a:p>
                  </a:txBody>
                  <a:tcPr/>
                </a:tc>
                <a:extLst>
                  <a:ext uri="{0D108BD9-81ED-4DB2-BD59-A6C34878D82A}">
                    <a16:rowId xmlns:a16="http://schemas.microsoft.com/office/drawing/2014/main" val="1366200069"/>
                  </a:ext>
                </a:extLst>
              </a:tr>
            </a:tbl>
          </a:graphicData>
        </a:graphic>
      </p:graphicFrame>
      <p:sp>
        <p:nvSpPr>
          <p:cNvPr id="31" name="TextBox 30">
            <a:extLst>
              <a:ext uri="{FF2B5EF4-FFF2-40B4-BE49-F238E27FC236}">
                <a16:creationId xmlns:a16="http://schemas.microsoft.com/office/drawing/2014/main" id="{DA997DD3-78E3-9781-4A14-B03C455F02EA}"/>
              </a:ext>
            </a:extLst>
          </p:cNvPr>
          <p:cNvSpPr txBox="1"/>
          <p:nvPr/>
        </p:nvSpPr>
        <p:spPr>
          <a:xfrm>
            <a:off x="5384011" y="238457"/>
            <a:ext cx="142117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Instruction Queue</a:t>
            </a:r>
          </a:p>
        </p:txBody>
      </p:sp>
      <p:sp>
        <p:nvSpPr>
          <p:cNvPr id="32" name="TextBox 31">
            <a:extLst>
              <a:ext uri="{FF2B5EF4-FFF2-40B4-BE49-F238E27FC236}">
                <a16:creationId xmlns:a16="http://schemas.microsoft.com/office/drawing/2014/main" id="{06297904-AFAB-C6E9-9D00-F550A9A7B1E4}"/>
              </a:ext>
            </a:extLst>
          </p:cNvPr>
          <p:cNvSpPr txBox="1"/>
          <p:nvPr/>
        </p:nvSpPr>
        <p:spPr>
          <a:xfrm>
            <a:off x="9286905" y="234349"/>
            <a:ext cx="93459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FP Registers</a:t>
            </a:r>
          </a:p>
        </p:txBody>
      </p:sp>
      <p:sp>
        <p:nvSpPr>
          <p:cNvPr id="33" name="TextBox 32">
            <a:extLst>
              <a:ext uri="{FF2B5EF4-FFF2-40B4-BE49-F238E27FC236}">
                <a16:creationId xmlns:a16="http://schemas.microsoft.com/office/drawing/2014/main" id="{91B08DC7-90A7-1F3A-5C14-D33B411757AF}"/>
              </a:ext>
            </a:extLst>
          </p:cNvPr>
          <p:cNvSpPr txBox="1"/>
          <p:nvPr/>
        </p:nvSpPr>
        <p:spPr>
          <a:xfrm>
            <a:off x="5997546"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FP Adders</a:t>
            </a:r>
            <a:endParaRPr lang="en-US" dirty="0"/>
          </a:p>
        </p:txBody>
      </p:sp>
      <p:sp>
        <p:nvSpPr>
          <p:cNvPr id="34" name="TextBox 33">
            <a:extLst>
              <a:ext uri="{FF2B5EF4-FFF2-40B4-BE49-F238E27FC236}">
                <a16:creationId xmlns:a16="http://schemas.microsoft.com/office/drawing/2014/main" id="{7C5E562E-F288-F372-88FF-23AE667DBCEE}"/>
              </a:ext>
            </a:extLst>
          </p:cNvPr>
          <p:cNvSpPr txBox="1"/>
          <p:nvPr/>
        </p:nvSpPr>
        <p:spPr>
          <a:xfrm>
            <a:off x="9128171" y="4435617"/>
            <a:ext cx="1136574"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FP Multipliers</a:t>
            </a:r>
            <a:endParaRPr lang="en-US" dirty="0"/>
          </a:p>
        </p:txBody>
      </p:sp>
      <p:sp>
        <p:nvSpPr>
          <p:cNvPr id="35" name="Arrow: Down 34">
            <a:extLst>
              <a:ext uri="{FF2B5EF4-FFF2-40B4-BE49-F238E27FC236}">
                <a16:creationId xmlns:a16="http://schemas.microsoft.com/office/drawing/2014/main" id="{4BEC3063-F682-7071-2A50-D3F1B796EEAA}"/>
              </a:ext>
            </a:extLst>
          </p:cNvPr>
          <p:cNvSpPr/>
          <p:nvPr/>
        </p:nvSpPr>
        <p:spPr>
          <a:xfrm>
            <a:off x="6371420" y="418012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5D3FA917-6A49-E423-2579-C53D03AE4221}"/>
              </a:ext>
            </a:extLst>
          </p:cNvPr>
          <p:cNvSpPr/>
          <p:nvPr/>
        </p:nvSpPr>
        <p:spPr>
          <a:xfrm>
            <a:off x="9603035" y="4180128"/>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Arrow: Down 97">
            <a:extLst>
              <a:ext uri="{FF2B5EF4-FFF2-40B4-BE49-F238E27FC236}">
                <a16:creationId xmlns:a16="http://schemas.microsoft.com/office/drawing/2014/main" id="{DEDC3FEC-F82E-AB52-A675-1A2873EBA87A}"/>
              </a:ext>
            </a:extLst>
          </p:cNvPr>
          <p:cNvSpPr/>
          <p:nvPr/>
        </p:nvSpPr>
        <p:spPr>
          <a:xfrm>
            <a:off x="5991508" y="2075447"/>
            <a:ext cx="292333" cy="107027"/>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Arrow: Down 98">
            <a:extLst>
              <a:ext uri="{FF2B5EF4-FFF2-40B4-BE49-F238E27FC236}">
                <a16:creationId xmlns:a16="http://schemas.microsoft.com/office/drawing/2014/main" id="{4EE38DDE-B535-8A2B-0116-51087322B965}"/>
              </a:ext>
            </a:extLst>
          </p:cNvPr>
          <p:cNvSpPr/>
          <p:nvPr/>
        </p:nvSpPr>
        <p:spPr>
          <a:xfrm>
            <a:off x="5781076" y="2483264"/>
            <a:ext cx="210552" cy="77697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Arrow: Down 99">
            <a:extLst>
              <a:ext uri="{FF2B5EF4-FFF2-40B4-BE49-F238E27FC236}">
                <a16:creationId xmlns:a16="http://schemas.microsoft.com/office/drawing/2014/main" id="{3EDAF54B-21BA-CF66-FA5A-3141D9226151}"/>
              </a:ext>
            </a:extLst>
          </p:cNvPr>
          <p:cNvSpPr/>
          <p:nvPr/>
        </p:nvSpPr>
        <p:spPr>
          <a:xfrm>
            <a:off x="8888268" y="2488338"/>
            <a:ext cx="210551" cy="104599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Arrow: Down 100">
            <a:extLst>
              <a:ext uri="{FF2B5EF4-FFF2-40B4-BE49-F238E27FC236}">
                <a16:creationId xmlns:a16="http://schemas.microsoft.com/office/drawing/2014/main" id="{7F794BFA-DAE5-DE31-60FF-0AD9593725A3}"/>
              </a:ext>
            </a:extLst>
          </p:cNvPr>
          <p:cNvSpPr/>
          <p:nvPr/>
        </p:nvSpPr>
        <p:spPr>
          <a:xfrm>
            <a:off x="9796556" y="2117243"/>
            <a:ext cx="287379" cy="379551"/>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Arrow: Down 101">
            <a:extLst>
              <a:ext uri="{FF2B5EF4-FFF2-40B4-BE49-F238E27FC236}">
                <a16:creationId xmlns:a16="http://schemas.microsoft.com/office/drawing/2014/main" id="{9EC0B9A6-0BC0-7ADC-58D7-7831F52B6FAA}"/>
              </a:ext>
            </a:extLst>
          </p:cNvPr>
          <p:cNvSpPr/>
          <p:nvPr/>
        </p:nvSpPr>
        <p:spPr>
          <a:xfrm>
            <a:off x="6467820" y="2846869"/>
            <a:ext cx="14954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Arrow: Down 103">
            <a:extLst>
              <a:ext uri="{FF2B5EF4-FFF2-40B4-BE49-F238E27FC236}">
                <a16:creationId xmlns:a16="http://schemas.microsoft.com/office/drawing/2014/main" id="{C1C57EA0-F3AD-5908-11EC-F9C43EC80C76}"/>
              </a:ext>
            </a:extLst>
          </p:cNvPr>
          <p:cNvSpPr/>
          <p:nvPr/>
        </p:nvSpPr>
        <p:spPr>
          <a:xfrm>
            <a:off x="7128831" y="2846868"/>
            <a:ext cx="14036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Arrow: Down 104">
            <a:extLst>
              <a:ext uri="{FF2B5EF4-FFF2-40B4-BE49-F238E27FC236}">
                <a16:creationId xmlns:a16="http://schemas.microsoft.com/office/drawing/2014/main" id="{A72FB5BE-3B2E-67E6-D0FA-4D712A57CBD5}"/>
              </a:ext>
            </a:extLst>
          </p:cNvPr>
          <p:cNvSpPr/>
          <p:nvPr/>
        </p:nvSpPr>
        <p:spPr>
          <a:xfrm>
            <a:off x="9699434" y="2837689"/>
            <a:ext cx="12200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Arrow: Down 105">
            <a:extLst>
              <a:ext uri="{FF2B5EF4-FFF2-40B4-BE49-F238E27FC236}">
                <a16:creationId xmlns:a16="http://schemas.microsoft.com/office/drawing/2014/main" id="{D8C79C0F-6397-20E7-9B5A-ACDBB0050632}"/>
              </a:ext>
            </a:extLst>
          </p:cNvPr>
          <p:cNvSpPr/>
          <p:nvPr/>
        </p:nvSpPr>
        <p:spPr>
          <a:xfrm>
            <a:off x="10461433" y="2837688"/>
            <a:ext cx="11282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7" name="Table 106">
            <a:extLst>
              <a:ext uri="{FF2B5EF4-FFF2-40B4-BE49-F238E27FC236}">
                <a16:creationId xmlns:a16="http://schemas.microsoft.com/office/drawing/2014/main" id="{8A99B81A-D2B6-1981-E268-BD8E23A05BDC}"/>
              </a:ext>
            </a:extLst>
          </p:cNvPr>
          <p:cNvGraphicFramePr>
            <a:graphicFrameLocks noGrp="1"/>
          </p:cNvGraphicFramePr>
          <p:nvPr/>
        </p:nvGraphicFramePr>
        <p:xfrm>
          <a:off x="5848120" y="2194193"/>
          <a:ext cx="3245697" cy="260684"/>
        </p:xfrm>
        <a:graphic>
          <a:graphicData uri="http://schemas.openxmlformats.org/drawingml/2006/table">
            <a:tbl>
              <a:tblPr firstRow="1" bandRow="1">
                <a:tableStyleId>{5940675A-B579-460E-94D1-54222C63F5DA}</a:tableStyleId>
              </a:tblPr>
              <a:tblGrid>
                <a:gridCol w="3245697">
                  <a:extLst>
                    <a:ext uri="{9D8B030D-6E8A-4147-A177-3AD203B41FA5}">
                      <a16:colId xmlns:a16="http://schemas.microsoft.com/office/drawing/2014/main" val="3107124859"/>
                    </a:ext>
                  </a:extLst>
                </a:gridCol>
              </a:tblGrid>
              <a:tr h="260684">
                <a:tc>
                  <a:txBody>
                    <a:bodyPr/>
                    <a:lstStyle/>
                    <a:p>
                      <a:pPr algn="ctr"/>
                      <a:r>
                        <a:rPr lang="en-US" sz="1100" dirty="0"/>
                        <a:t>Operation Bus</a:t>
                      </a:r>
                    </a:p>
                  </a:txBody>
                  <a:tcPr/>
                </a:tc>
                <a:extLst>
                  <a:ext uri="{0D108BD9-81ED-4DB2-BD59-A6C34878D82A}">
                    <a16:rowId xmlns:a16="http://schemas.microsoft.com/office/drawing/2014/main" val="1264365700"/>
                  </a:ext>
                </a:extLst>
              </a:tr>
            </a:tbl>
          </a:graphicData>
        </a:graphic>
      </p:graphicFrame>
      <p:graphicFrame>
        <p:nvGraphicFramePr>
          <p:cNvPr id="111" name="Table 110">
            <a:extLst>
              <a:ext uri="{FF2B5EF4-FFF2-40B4-BE49-F238E27FC236}">
                <a16:creationId xmlns:a16="http://schemas.microsoft.com/office/drawing/2014/main" id="{A3FB932F-E8D0-0A1E-69A7-89E21BFA81A9}"/>
              </a:ext>
            </a:extLst>
          </p:cNvPr>
          <p:cNvGraphicFramePr>
            <a:graphicFrameLocks noGrp="1"/>
          </p:cNvGraphicFramePr>
          <p:nvPr/>
        </p:nvGraphicFramePr>
        <p:xfrm>
          <a:off x="486578" y="5049397"/>
          <a:ext cx="11146464" cy="259080"/>
        </p:xfrm>
        <a:graphic>
          <a:graphicData uri="http://schemas.openxmlformats.org/drawingml/2006/table">
            <a:tbl>
              <a:tblPr firstRow="1" bandRow="1">
                <a:tableStyleId>{5940675A-B579-460E-94D1-54222C63F5DA}</a:tableStyleId>
              </a:tblPr>
              <a:tblGrid>
                <a:gridCol w="11146464">
                  <a:extLst>
                    <a:ext uri="{9D8B030D-6E8A-4147-A177-3AD203B41FA5}">
                      <a16:colId xmlns:a16="http://schemas.microsoft.com/office/drawing/2014/main" val="302325619"/>
                    </a:ext>
                  </a:extLst>
                </a:gridCol>
              </a:tblGrid>
              <a:tr h="190418">
                <a:tc>
                  <a:txBody>
                    <a:bodyPr/>
                    <a:lstStyle/>
                    <a:p>
                      <a:pPr algn="ctr"/>
                      <a:r>
                        <a:rPr lang="en-US" sz="1100" dirty="0"/>
                        <a:t>Common Data Bus</a:t>
                      </a:r>
                    </a:p>
                  </a:txBody>
                  <a:tcPr/>
                </a:tc>
                <a:extLst>
                  <a:ext uri="{0D108BD9-81ED-4DB2-BD59-A6C34878D82A}">
                    <a16:rowId xmlns:a16="http://schemas.microsoft.com/office/drawing/2014/main" val="1651149426"/>
                  </a:ext>
                </a:extLst>
              </a:tr>
            </a:tbl>
          </a:graphicData>
        </a:graphic>
      </p:graphicFrame>
      <p:cxnSp>
        <p:nvCxnSpPr>
          <p:cNvPr id="114" name="Straight Arrow Connector 113">
            <a:extLst>
              <a:ext uri="{FF2B5EF4-FFF2-40B4-BE49-F238E27FC236}">
                <a16:creationId xmlns:a16="http://schemas.microsoft.com/office/drawing/2014/main" id="{E1A2FC85-C645-E798-529C-B96071D04ED3}"/>
              </a:ext>
            </a:extLst>
          </p:cNvPr>
          <p:cNvCxnSpPr/>
          <p:nvPr/>
        </p:nvCxnSpPr>
        <p:spPr>
          <a:xfrm flipH="1">
            <a:off x="5042397" y="2305624"/>
            <a:ext cx="3673" cy="2741363"/>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3B6957DA-2A1C-317B-5E52-901126014D3A}"/>
              </a:ext>
            </a:extLst>
          </p:cNvPr>
          <p:cNvCxnSpPr/>
          <p:nvPr/>
        </p:nvCxnSpPr>
        <p:spPr>
          <a:xfrm flipH="1">
            <a:off x="640814" y="2503581"/>
            <a:ext cx="12853" cy="2548567"/>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0C037E61-6E1A-3F02-2ED5-0F91A519E185}"/>
              </a:ext>
            </a:extLst>
          </p:cNvPr>
          <p:cNvCxnSpPr/>
          <p:nvPr/>
        </p:nvCxnSpPr>
        <p:spPr>
          <a:xfrm>
            <a:off x="11446181" y="837854"/>
            <a:ext cx="14689" cy="4201098"/>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DB36A8B5-A8B1-845C-F791-2B654264B0BF}"/>
              </a:ext>
            </a:extLst>
          </p:cNvPr>
          <p:cNvCxnSpPr/>
          <p:nvPr/>
        </p:nvCxnSpPr>
        <p:spPr>
          <a:xfrm>
            <a:off x="618094" y="2523090"/>
            <a:ext cx="1419337" cy="5509"/>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FE5137A2-D5E3-DBFB-21FF-B24E7BE48463}"/>
              </a:ext>
            </a:extLst>
          </p:cNvPr>
          <p:cNvCxnSpPr/>
          <p:nvPr/>
        </p:nvCxnSpPr>
        <p:spPr>
          <a:xfrm>
            <a:off x="2000364" y="2500713"/>
            <a:ext cx="14688" cy="308472"/>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9612C8A3-509A-989C-DF5C-43B14CD517B8}"/>
              </a:ext>
            </a:extLst>
          </p:cNvPr>
          <p:cNvCxnSpPr/>
          <p:nvPr/>
        </p:nvCxnSpPr>
        <p:spPr>
          <a:xfrm>
            <a:off x="5049513" y="2327427"/>
            <a:ext cx="730784" cy="1468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4FA4A7CD-0443-18CB-3AD3-92F6A92EDC02}"/>
              </a:ext>
            </a:extLst>
          </p:cNvPr>
          <p:cNvCxnSpPr/>
          <p:nvPr/>
        </p:nvCxnSpPr>
        <p:spPr>
          <a:xfrm flipH="1">
            <a:off x="10605342" y="863676"/>
            <a:ext cx="839118" cy="5507"/>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06B1F024-7F8B-CF19-B7B0-DF81EBA22A6B}"/>
              </a:ext>
            </a:extLst>
          </p:cNvPr>
          <p:cNvCxnSpPr/>
          <p:nvPr/>
        </p:nvCxnSpPr>
        <p:spPr>
          <a:xfrm flipH="1" flipV="1">
            <a:off x="10739037" y="2618685"/>
            <a:ext cx="692225" cy="12854"/>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3" name="Arrow: Down 122">
            <a:extLst>
              <a:ext uri="{FF2B5EF4-FFF2-40B4-BE49-F238E27FC236}">
                <a16:creationId xmlns:a16="http://schemas.microsoft.com/office/drawing/2014/main" id="{1BCFA482-FC45-15A1-DDF8-83055D136560}"/>
              </a:ext>
            </a:extLst>
          </p:cNvPr>
          <p:cNvSpPr/>
          <p:nvPr/>
        </p:nvSpPr>
        <p:spPr>
          <a:xfrm>
            <a:off x="3088105"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Arrow: Down 123">
            <a:extLst>
              <a:ext uri="{FF2B5EF4-FFF2-40B4-BE49-F238E27FC236}">
                <a16:creationId xmlns:a16="http://schemas.microsoft.com/office/drawing/2014/main" id="{173CA99D-E376-554E-DF51-B98A2AAFBEF3}"/>
              </a:ext>
            </a:extLst>
          </p:cNvPr>
          <p:cNvSpPr/>
          <p:nvPr/>
        </p:nvSpPr>
        <p:spPr>
          <a:xfrm>
            <a:off x="6374803" y="4792578"/>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Arrow: Down 124">
            <a:extLst>
              <a:ext uri="{FF2B5EF4-FFF2-40B4-BE49-F238E27FC236}">
                <a16:creationId xmlns:a16="http://schemas.microsoft.com/office/drawing/2014/main" id="{F9CBAB1C-BE36-8981-5D3D-505749D2C645}"/>
              </a:ext>
            </a:extLst>
          </p:cNvPr>
          <p:cNvSpPr/>
          <p:nvPr/>
        </p:nvSpPr>
        <p:spPr>
          <a:xfrm>
            <a:off x="9624780"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9E1821C-E231-0F40-10CC-29ACE5E56214}"/>
              </a:ext>
            </a:extLst>
          </p:cNvPr>
          <p:cNvSpPr txBox="1"/>
          <p:nvPr/>
        </p:nvSpPr>
        <p:spPr>
          <a:xfrm>
            <a:off x="591553" y="492135"/>
            <a:ext cx="2706258" cy="1015663"/>
          </a:xfrm>
          <a:prstGeom prst="rect">
            <a:avLst/>
          </a:prstGeom>
          <a:solidFill>
            <a:schemeClr val="accent5">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err="1">
                <a:latin typeface="Courier New"/>
                <a:ea typeface="+mn-lt"/>
                <a:cs typeface="Courier New"/>
              </a:rPr>
              <a:t>flw</a:t>
            </a:r>
            <a:r>
              <a:rPr lang="en-US" sz="1000" dirty="0">
                <a:latin typeface="Courier New"/>
                <a:ea typeface="+mn-lt"/>
                <a:cs typeface="Courier New"/>
              </a:rPr>
              <a:t> f1,0(t0)</a:t>
            </a:r>
          </a:p>
          <a:p>
            <a:r>
              <a:rPr lang="en-US" sz="1000" dirty="0" err="1">
                <a:latin typeface="Courier New"/>
                <a:cs typeface="Courier New"/>
              </a:rPr>
              <a:t>fmul.s</a:t>
            </a:r>
            <a:r>
              <a:rPr lang="en-US" sz="1000" dirty="0">
                <a:latin typeface="Courier New"/>
                <a:cs typeface="Courier New"/>
              </a:rPr>
              <a:t> f2,f1,f0</a:t>
            </a:r>
          </a:p>
          <a:p>
            <a:r>
              <a:rPr lang="en-US" sz="1000" dirty="0" err="1">
                <a:latin typeface="Courier New"/>
                <a:cs typeface="Courier New"/>
              </a:rPr>
              <a:t>fsw</a:t>
            </a:r>
            <a:r>
              <a:rPr lang="en-US" sz="1000" dirty="0">
                <a:latin typeface="Courier New"/>
                <a:cs typeface="Courier New"/>
              </a:rPr>
              <a:t> f2,0(t0)</a:t>
            </a:r>
          </a:p>
          <a:p>
            <a:r>
              <a:rPr lang="en-US" sz="1000" dirty="0" err="1">
                <a:latin typeface="Courier New"/>
                <a:cs typeface="Courier New"/>
              </a:rPr>
              <a:t>flw</a:t>
            </a:r>
            <a:r>
              <a:rPr lang="en-US" sz="1000" dirty="0">
                <a:latin typeface="Courier New"/>
                <a:cs typeface="Courier New"/>
              </a:rPr>
              <a:t> f1,0(t0)</a:t>
            </a:r>
          </a:p>
          <a:p>
            <a:r>
              <a:rPr lang="en-US" sz="1000" dirty="0" err="1">
                <a:latin typeface="Courier New"/>
                <a:cs typeface="Courier New"/>
              </a:rPr>
              <a:t>fmul.s</a:t>
            </a:r>
            <a:r>
              <a:rPr lang="en-US" sz="1000" dirty="0">
                <a:latin typeface="Courier New"/>
                <a:cs typeface="Courier New"/>
              </a:rPr>
              <a:t> f2,f1,f0</a:t>
            </a:r>
          </a:p>
          <a:p>
            <a:r>
              <a:rPr lang="en-US" sz="1000" dirty="0" err="1">
                <a:latin typeface="Courier New"/>
                <a:cs typeface="Courier New"/>
              </a:rPr>
              <a:t>fsw</a:t>
            </a:r>
            <a:r>
              <a:rPr lang="en-US" sz="1000" dirty="0">
                <a:latin typeface="Courier New"/>
                <a:cs typeface="Courier New"/>
              </a:rPr>
              <a:t> f2,0(t0)</a:t>
            </a:r>
          </a:p>
        </p:txBody>
      </p:sp>
      <p:sp>
        <p:nvSpPr>
          <p:cNvPr id="3" name="TextBox 2">
            <a:extLst>
              <a:ext uri="{FF2B5EF4-FFF2-40B4-BE49-F238E27FC236}">
                <a16:creationId xmlns:a16="http://schemas.microsoft.com/office/drawing/2014/main" id="{335B8D19-36EF-C0B9-642C-35F9F0C2EE0A}"/>
              </a:ext>
            </a:extLst>
          </p:cNvPr>
          <p:cNvSpPr txBox="1"/>
          <p:nvPr/>
        </p:nvSpPr>
        <p:spPr>
          <a:xfrm>
            <a:off x="2369955" y="263221"/>
            <a:ext cx="52462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t>Issued</a:t>
            </a:r>
            <a:endParaRPr lang="en-US"/>
          </a:p>
        </p:txBody>
      </p:sp>
      <p:sp>
        <p:nvSpPr>
          <p:cNvPr id="5" name="TextBox 4">
            <a:extLst>
              <a:ext uri="{FF2B5EF4-FFF2-40B4-BE49-F238E27FC236}">
                <a16:creationId xmlns:a16="http://schemas.microsoft.com/office/drawing/2014/main" id="{6A52EA16-C416-2C82-8C26-76F8B0E93604}"/>
              </a:ext>
            </a:extLst>
          </p:cNvPr>
          <p:cNvSpPr txBox="1"/>
          <p:nvPr/>
        </p:nvSpPr>
        <p:spPr>
          <a:xfrm>
            <a:off x="2837085" y="262496"/>
            <a:ext cx="77202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Finished</a:t>
            </a:r>
          </a:p>
        </p:txBody>
      </p:sp>
      <p:sp>
        <p:nvSpPr>
          <p:cNvPr id="7" name="TextBox 6">
            <a:extLst>
              <a:ext uri="{FF2B5EF4-FFF2-40B4-BE49-F238E27FC236}">
                <a16:creationId xmlns:a16="http://schemas.microsoft.com/office/drawing/2014/main" id="{BC1D8807-F248-E9CC-3FA6-DF5816DAF120}"/>
              </a:ext>
            </a:extLst>
          </p:cNvPr>
          <p:cNvSpPr txBox="1"/>
          <p:nvPr/>
        </p:nvSpPr>
        <p:spPr>
          <a:xfrm>
            <a:off x="589015" y="1534388"/>
            <a:ext cx="1714499" cy="369332"/>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Clock Cycle: 0</a:t>
            </a:r>
          </a:p>
        </p:txBody>
      </p:sp>
      <p:sp>
        <p:nvSpPr>
          <p:cNvPr id="13" name="TextBox 12">
            <a:extLst>
              <a:ext uri="{FF2B5EF4-FFF2-40B4-BE49-F238E27FC236}">
                <a16:creationId xmlns:a16="http://schemas.microsoft.com/office/drawing/2014/main" id="{18DA8E34-F6C3-785D-8CEF-BB4531F3252A}"/>
              </a:ext>
            </a:extLst>
          </p:cNvPr>
          <p:cNvSpPr txBox="1"/>
          <p:nvPr/>
        </p:nvSpPr>
        <p:spPr>
          <a:xfrm>
            <a:off x="1809930" y="263221"/>
            <a:ext cx="588894"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t>Iteration</a:t>
            </a:r>
          </a:p>
        </p:txBody>
      </p:sp>
      <p:sp>
        <p:nvSpPr>
          <p:cNvPr id="18" name="TextBox 17">
            <a:extLst>
              <a:ext uri="{FF2B5EF4-FFF2-40B4-BE49-F238E27FC236}">
                <a16:creationId xmlns:a16="http://schemas.microsoft.com/office/drawing/2014/main" id="{695B6198-6EB4-2AE4-B0A1-CB1B9310DC43}"/>
              </a:ext>
            </a:extLst>
          </p:cNvPr>
          <p:cNvSpPr txBox="1"/>
          <p:nvPr/>
        </p:nvSpPr>
        <p:spPr>
          <a:xfrm>
            <a:off x="1968177" y="439588"/>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24" name="TextBox 23">
            <a:extLst>
              <a:ext uri="{FF2B5EF4-FFF2-40B4-BE49-F238E27FC236}">
                <a16:creationId xmlns:a16="http://schemas.microsoft.com/office/drawing/2014/main" id="{AC0474AA-8328-71EE-DA56-6A84E013209F}"/>
              </a:ext>
            </a:extLst>
          </p:cNvPr>
          <p:cNvSpPr txBox="1"/>
          <p:nvPr/>
        </p:nvSpPr>
        <p:spPr>
          <a:xfrm>
            <a:off x="1968177" y="604841"/>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37" name="TextBox 36">
            <a:extLst>
              <a:ext uri="{FF2B5EF4-FFF2-40B4-BE49-F238E27FC236}">
                <a16:creationId xmlns:a16="http://schemas.microsoft.com/office/drawing/2014/main" id="{818DA16D-00C4-C0E0-A0BA-8C255EF96071}"/>
              </a:ext>
            </a:extLst>
          </p:cNvPr>
          <p:cNvSpPr txBox="1"/>
          <p:nvPr/>
        </p:nvSpPr>
        <p:spPr>
          <a:xfrm>
            <a:off x="1968177" y="78845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39" name="TextBox 38">
            <a:extLst>
              <a:ext uri="{FF2B5EF4-FFF2-40B4-BE49-F238E27FC236}">
                <a16:creationId xmlns:a16="http://schemas.microsoft.com/office/drawing/2014/main" id="{FFA147EE-FFFE-340B-ED7D-7845BB764FA7}"/>
              </a:ext>
            </a:extLst>
          </p:cNvPr>
          <p:cNvSpPr txBox="1"/>
          <p:nvPr/>
        </p:nvSpPr>
        <p:spPr>
          <a:xfrm>
            <a:off x="1977358" y="935347"/>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1" name="TextBox 40">
            <a:extLst>
              <a:ext uri="{FF2B5EF4-FFF2-40B4-BE49-F238E27FC236}">
                <a16:creationId xmlns:a16="http://schemas.microsoft.com/office/drawing/2014/main" id="{A9610525-1BC7-59A9-C535-F04C389D12B0}"/>
              </a:ext>
            </a:extLst>
          </p:cNvPr>
          <p:cNvSpPr txBox="1"/>
          <p:nvPr/>
        </p:nvSpPr>
        <p:spPr>
          <a:xfrm>
            <a:off x="1977357" y="109142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3" name="TextBox 42">
            <a:extLst>
              <a:ext uri="{FF2B5EF4-FFF2-40B4-BE49-F238E27FC236}">
                <a16:creationId xmlns:a16="http://schemas.microsoft.com/office/drawing/2014/main" id="{024E1BAD-7CCD-6319-67AC-495D77294FE6}"/>
              </a:ext>
            </a:extLst>
          </p:cNvPr>
          <p:cNvSpPr txBox="1"/>
          <p:nvPr/>
        </p:nvSpPr>
        <p:spPr>
          <a:xfrm>
            <a:off x="1986538" y="1275034"/>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Tree>
    <p:extLst>
      <p:ext uri="{BB962C8B-B14F-4D97-AF65-F5344CB8AC3E}">
        <p14:creationId xmlns:p14="http://schemas.microsoft.com/office/powerpoint/2010/main" val="3884983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7" name="Table 106">
            <a:extLst>
              <a:ext uri="{FF2B5EF4-FFF2-40B4-BE49-F238E27FC236}">
                <a16:creationId xmlns:a16="http://schemas.microsoft.com/office/drawing/2014/main" id="{8A99B81A-D2B6-1981-E268-BD8E23A05BDC}"/>
              </a:ext>
            </a:extLst>
          </p:cNvPr>
          <p:cNvGraphicFramePr>
            <a:graphicFrameLocks noGrp="1"/>
          </p:cNvGraphicFramePr>
          <p:nvPr/>
        </p:nvGraphicFramePr>
        <p:xfrm>
          <a:off x="5848120" y="2194193"/>
          <a:ext cx="3245697" cy="260684"/>
        </p:xfrm>
        <a:graphic>
          <a:graphicData uri="http://schemas.openxmlformats.org/drawingml/2006/table">
            <a:tbl>
              <a:tblPr firstRow="1" bandRow="1">
                <a:tableStyleId>{5940675A-B579-460E-94D1-54222C63F5DA}</a:tableStyleId>
              </a:tblPr>
              <a:tblGrid>
                <a:gridCol w="3245697">
                  <a:extLst>
                    <a:ext uri="{9D8B030D-6E8A-4147-A177-3AD203B41FA5}">
                      <a16:colId xmlns:a16="http://schemas.microsoft.com/office/drawing/2014/main" val="3107124859"/>
                    </a:ext>
                  </a:extLst>
                </a:gridCol>
              </a:tblGrid>
              <a:tr h="260684">
                <a:tc>
                  <a:txBody>
                    <a:bodyPr/>
                    <a:lstStyle/>
                    <a:p>
                      <a:pPr algn="ctr"/>
                      <a:r>
                        <a:rPr lang="en-US" sz="1100" dirty="0"/>
                        <a:t>Operation Bus</a:t>
                      </a:r>
                    </a:p>
                  </a:txBody>
                  <a:tcPr/>
                </a:tc>
                <a:extLst>
                  <a:ext uri="{0D108BD9-81ED-4DB2-BD59-A6C34878D82A}">
                    <a16:rowId xmlns:a16="http://schemas.microsoft.com/office/drawing/2014/main" val="1264365700"/>
                  </a:ext>
                </a:extLst>
              </a:tr>
            </a:tbl>
          </a:graphicData>
        </a:graphic>
      </p:graphicFrame>
      <p:graphicFrame>
        <p:nvGraphicFramePr>
          <p:cNvPr id="108" name="Table 107">
            <a:extLst>
              <a:ext uri="{FF2B5EF4-FFF2-40B4-BE49-F238E27FC236}">
                <a16:creationId xmlns:a16="http://schemas.microsoft.com/office/drawing/2014/main" id="{C7C94626-E768-68B0-C3C0-F0A5DFEAE580}"/>
              </a:ext>
            </a:extLst>
          </p:cNvPr>
          <p:cNvGraphicFramePr>
            <a:graphicFrameLocks noGrp="1"/>
          </p:cNvGraphicFramePr>
          <p:nvPr/>
        </p:nvGraphicFramePr>
        <p:xfrm>
          <a:off x="6472409" y="2533879"/>
          <a:ext cx="4087912" cy="259080"/>
        </p:xfrm>
        <a:graphic>
          <a:graphicData uri="http://schemas.openxmlformats.org/drawingml/2006/table">
            <a:tbl>
              <a:tblPr firstRow="1" bandRow="1">
                <a:tableStyleId>{5940675A-B579-460E-94D1-54222C63F5DA}</a:tableStyleId>
              </a:tblPr>
              <a:tblGrid>
                <a:gridCol w="4087912">
                  <a:extLst>
                    <a:ext uri="{9D8B030D-6E8A-4147-A177-3AD203B41FA5}">
                      <a16:colId xmlns:a16="http://schemas.microsoft.com/office/drawing/2014/main" val="1958482428"/>
                    </a:ext>
                  </a:extLst>
                </a:gridCol>
              </a:tblGrid>
              <a:tr h="200698">
                <a:tc>
                  <a:txBody>
                    <a:bodyPr/>
                    <a:lstStyle/>
                    <a:p>
                      <a:pPr algn="ctr"/>
                      <a:r>
                        <a:rPr lang="en-US" sz="1100" dirty="0"/>
                        <a:t>Operands Bus           </a:t>
                      </a:r>
                    </a:p>
                  </a:txBody>
                  <a:tcPr anchor="ctr"/>
                </a:tc>
                <a:extLst>
                  <a:ext uri="{0D108BD9-81ED-4DB2-BD59-A6C34878D82A}">
                    <a16:rowId xmlns:a16="http://schemas.microsoft.com/office/drawing/2014/main" val="3928487381"/>
                  </a:ext>
                </a:extLst>
              </a:tr>
            </a:tbl>
          </a:graphicData>
        </a:graphic>
      </p:graphicFrame>
      <p:sp>
        <p:nvSpPr>
          <p:cNvPr id="4" name="TextBox 3">
            <a:extLst>
              <a:ext uri="{FF2B5EF4-FFF2-40B4-BE49-F238E27FC236}">
                <a16:creationId xmlns:a16="http://schemas.microsoft.com/office/drawing/2014/main" id="{032A06AD-A3EC-C6FD-A3FE-AE0739EBE576}"/>
              </a:ext>
            </a:extLst>
          </p:cNvPr>
          <p:cNvSpPr txBox="1"/>
          <p:nvPr/>
        </p:nvSpPr>
        <p:spPr>
          <a:xfrm>
            <a:off x="397286" y="5584520"/>
            <a:ext cx="11391439"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In clock cycle 13 the second store operation goes to the Memory Unit. The register F2 is no longer busy.</a:t>
            </a:r>
            <a:endParaRPr lang="en-US" dirty="0"/>
          </a:p>
        </p:txBody>
      </p:sp>
      <p:graphicFrame>
        <p:nvGraphicFramePr>
          <p:cNvPr id="6" name="Table 5">
            <a:extLst>
              <a:ext uri="{FF2B5EF4-FFF2-40B4-BE49-F238E27FC236}">
                <a16:creationId xmlns:a16="http://schemas.microsoft.com/office/drawing/2014/main" id="{CC729F56-EFE2-8812-01B1-3B641021CA8E}"/>
              </a:ext>
            </a:extLst>
          </p:cNvPr>
          <p:cNvGraphicFramePr>
            <a:graphicFrameLocks noGrp="1"/>
          </p:cNvGraphicFramePr>
          <p:nvPr/>
        </p:nvGraphicFramePr>
        <p:xfrm>
          <a:off x="5142307" y="474496"/>
          <a:ext cx="1912193" cy="1463040"/>
        </p:xfrm>
        <a:graphic>
          <a:graphicData uri="http://schemas.openxmlformats.org/drawingml/2006/table">
            <a:tbl>
              <a:tblPr firstRow="1" bandRow="1">
                <a:tableStyleId>{5940675A-B579-460E-94D1-54222C63F5DA}</a:tableStyleId>
              </a:tblPr>
              <a:tblGrid>
                <a:gridCol w="1912193">
                  <a:extLst>
                    <a:ext uri="{9D8B030D-6E8A-4147-A177-3AD203B41FA5}">
                      <a16:colId xmlns:a16="http://schemas.microsoft.com/office/drawing/2014/main" val="4214905165"/>
                    </a:ext>
                  </a:extLst>
                </a:gridCol>
              </a:tblGrid>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3837463807"/>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3958880234"/>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1321956166"/>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1294863501"/>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2602607408"/>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3959573496"/>
                  </a:ext>
                </a:extLst>
              </a:tr>
            </a:tbl>
          </a:graphicData>
        </a:graphic>
      </p:graphicFrame>
      <p:graphicFrame>
        <p:nvGraphicFramePr>
          <p:cNvPr id="8" name="Table 7">
            <a:extLst>
              <a:ext uri="{FF2B5EF4-FFF2-40B4-BE49-F238E27FC236}">
                <a16:creationId xmlns:a16="http://schemas.microsoft.com/office/drawing/2014/main" id="{E7D52DE1-8CA2-EADD-2883-8C6406631686}"/>
              </a:ext>
            </a:extLst>
          </p:cNvPr>
          <p:cNvGraphicFramePr>
            <a:graphicFrameLocks noGrp="1"/>
          </p:cNvGraphicFramePr>
          <p:nvPr/>
        </p:nvGraphicFramePr>
        <p:xfrm>
          <a:off x="1808602" y="2836843"/>
          <a:ext cx="1511271" cy="1297004"/>
        </p:xfrm>
        <a:graphic>
          <a:graphicData uri="http://schemas.openxmlformats.org/drawingml/2006/table">
            <a:tbl>
              <a:tblPr firstRow="1" bandRow="1">
                <a:tableStyleId>{5940675A-B579-460E-94D1-54222C63F5DA}</a:tableStyleId>
              </a:tblPr>
              <a:tblGrid>
                <a:gridCol w="822157">
                  <a:extLst>
                    <a:ext uri="{9D8B030D-6E8A-4147-A177-3AD203B41FA5}">
                      <a16:colId xmlns:a16="http://schemas.microsoft.com/office/drawing/2014/main" val="1745361543"/>
                    </a:ext>
                  </a:extLst>
                </a:gridCol>
                <a:gridCol w="689114">
                  <a:extLst>
                    <a:ext uri="{9D8B030D-6E8A-4147-A177-3AD203B41FA5}">
                      <a16:colId xmlns:a16="http://schemas.microsoft.com/office/drawing/2014/main" val="111818996"/>
                    </a:ext>
                  </a:extLst>
                </a:gridCol>
              </a:tblGrid>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698010634"/>
                  </a:ext>
                </a:extLst>
              </a:tr>
              <a:tr h="260684">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37794825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549119839"/>
                  </a:ext>
                </a:extLst>
              </a:tr>
              <a:tr h="151771">
                <a:tc>
                  <a:txBody>
                    <a:bodyPr/>
                    <a:lstStyle/>
                    <a:p>
                      <a:pPr algn="ctr"/>
                      <a:r>
                        <a:rPr lang="en-US" sz="1100" b="0" dirty="0"/>
                        <a:t>20</a:t>
                      </a:r>
                      <a:endParaRPr lang="en-US" sz="1100" b="0" dirty="0" err="1"/>
                    </a:p>
                  </a:txBody>
                  <a:tcPr/>
                </a:tc>
                <a:tc>
                  <a:txBody>
                    <a:bodyPr/>
                    <a:lstStyle/>
                    <a:p>
                      <a:pPr algn="ctr"/>
                      <a:r>
                        <a:rPr lang="en-US" sz="1100" b="0" dirty="0"/>
                        <a:t>4</a:t>
                      </a:r>
                    </a:p>
                  </a:txBody>
                  <a:tcPr/>
                </a:tc>
                <a:extLst>
                  <a:ext uri="{0D108BD9-81ED-4DB2-BD59-A6C34878D82A}">
                    <a16:rowId xmlns:a16="http://schemas.microsoft.com/office/drawing/2014/main" val="1989902640"/>
                  </a:ext>
                </a:extLst>
              </a:tr>
              <a:tr h="151771">
                <a:tc>
                  <a:txBody>
                    <a:bodyPr/>
                    <a:lstStyle/>
                    <a:p>
                      <a:pPr lvl="0">
                        <a:buNone/>
                      </a:pPr>
                      <a:endParaRPr lang="en-US" sz="1100" b="0" i="0" u="none" strike="noStrike" noProof="0" dirty="0">
                        <a:solidFill>
                          <a:srgbClr val="000000"/>
                        </a:solidFill>
                        <a:latin typeface="Aptos"/>
                      </a:endParaRPr>
                    </a:p>
                  </a:txBody>
                  <a:tcPr/>
                </a:tc>
                <a:tc>
                  <a:txBody>
                    <a:bodyPr/>
                    <a:lstStyle/>
                    <a:p>
                      <a:pPr algn="ctr"/>
                      <a:endParaRPr lang="en-US" sz="1100" b="0" dirty="0"/>
                    </a:p>
                  </a:txBody>
                  <a:tcPr/>
                </a:tc>
                <a:extLst>
                  <a:ext uri="{0D108BD9-81ED-4DB2-BD59-A6C34878D82A}">
                    <a16:rowId xmlns:a16="http://schemas.microsoft.com/office/drawing/2014/main" val="834683615"/>
                  </a:ext>
                </a:extLst>
              </a:tr>
            </a:tbl>
          </a:graphicData>
        </a:graphic>
      </p:graphicFrame>
      <p:graphicFrame>
        <p:nvGraphicFramePr>
          <p:cNvPr id="9" name="Table 8">
            <a:extLst>
              <a:ext uri="{FF2B5EF4-FFF2-40B4-BE49-F238E27FC236}">
                <a16:creationId xmlns:a16="http://schemas.microsoft.com/office/drawing/2014/main" id="{DDAA357D-ADC7-536C-F5D5-6765A9443157}"/>
              </a:ext>
            </a:extLst>
          </p:cNvPr>
          <p:cNvGraphicFramePr>
            <a:graphicFrameLocks noGrp="1"/>
          </p:cNvGraphicFramePr>
          <p:nvPr/>
        </p:nvGraphicFramePr>
        <p:xfrm>
          <a:off x="3847825" y="2833942"/>
          <a:ext cx="458371" cy="1295400"/>
        </p:xfrm>
        <a:graphic>
          <a:graphicData uri="http://schemas.openxmlformats.org/drawingml/2006/table">
            <a:tbl>
              <a:tblPr firstRow="1" bandRow="1">
                <a:tableStyleId>{5940675A-B579-460E-94D1-54222C63F5DA}</a:tableStyleId>
              </a:tblPr>
              <a:tblGrid>
                <a:gridCol w="458371">
                  <a:extLst>
                    <a:ext uri="{9D8B030D-6E8A-4147-A177-3AD203B41FA5}">
                      <a16:colId xmlns:a16="http://schemas.microsoft.com/office/drawing/2014/main" val="1142258662"/>
                    </a:ext>
                  </a:extLst>
                </a:gridCol>
              </a:tblGrid>
              <a:tr h="124309">
                <a:tc>
                  <a:txBody>
                    <a:bodyPr/>
                    <a:lstStyle/>
                    <a:p>
                      <a:endParaRPr lang="en-US" sz="1100" b="0" dirty="0"/>
                    </a:p>
                  </a:txBody>
                  <a:tcPr/>
                </a:tc>
                <a:extLst>
                  <a:ext uri="{0D108BD9-81ED-4DB2-BD59-A6C34878D82A}">
                    <a16:rowId xmlns:a16="http://schemas.microsoft.com/office/drawing/2014/main" val="3875140244"/>
                  </a:ext>
                </a:extLst>
              </a:tr>
              <a:tr h="124309">
                <a:tc>
                  <a:txBody>
                    <a:bodyPr/>
                    <a:lstStyle/>
                    <a:p>
                      <a:endParaRPr lang="en-US" sz="1100" b="0" dirty="0"/>
                    </a:p>
                  </a:txBody>
                  <a:tcPr/>
                </a:tc>
                <a:extLst>
                  <a:ext uri="{0D108BD9-81ED-4DB2-BD59-A6C34878D82A}">
                    <a16:rowId xmlns:a16="http://schemas.microsoft.com/office/drawing/2014/main" val="2345669140"/>
                  </a:ext>
                </a:extLst>
              </a:tr>
              <a:tr h="124309">
                <a:tc>
                  <a:txBody>
                    <a:bodyPr/>
                    <a:lstStyle/>
                    <a:p>
                      <a:endParaRPr lang="en-US" sz="1100" b="0" dirty="0"/>
                    </a:p>
                  </a:txBody>
                  <a:tcPr/>
                </a:tc>
                <a:extLst>
                  <a:ext uri="{0D108BD9-81ED-4DB2-BD59-A6C34878D82A}">
                    <a16:rowId xmlns:a16="http://schemas.microsoft.com/office/drawing/2014/main" val="2516193733"/>
                  </a:ext>
                </a:extLst>
              </a:tr>
              <a:tr h="124309">
                <a:tc>
                  <a:txBody>
                    <a:bodyPr/>
                    <a:lstStyle/>
                    <a:p>
                      <a:pPr algn="ctr"/>
                      <a:endParaRPr lang="en-US" sz="1100" b="0" dirty="0"/>
                    </a:p>
                  </a:txBody>
                  <a:tcPr/>
                </a:tc>
                <a:extLst>
                  <a:ext uri="{0D108BD9-81ED-4DB2-BD59-A6C34878D82A}">
                    <a16:rowId xmlns:a16="http://schemas.microsoft.com/office/drawing/2014/main" val="1743698386"/>
                  </a:ext>
                </a:extLst>
              </a:tr>
              <a:tr h="124309">
                <a:tc>
                  <a:txBody>
                    <a:bodyPr/>
                    <a:lstStyle/>
                    <a:p>
                      <a:pPr algn="ctr"/>
                      <a:endParaRPr lang="en-US" sz="1100" b="0" dirty="0"/>
                    </a:p>
                  </a:txBody>
                  <a:tcPr/>
                </a:tc>
                <a:extLst>
                  <a:ext uri="{0D108BD9-81ED-4DB2-BD59-A6C34878D82A}">
                    <a16:rowId xmlns:a16="http://schemas.microsoft.com/office/drawing/2014/main" val="833418790"/>
                  </a:ext>
                </a:extLst>
              </a:tr>
            </a:tbl>
          </a:graphicData>
        </a:graphic>
      </p:graphicFrame>
      <p:graphicFrame>
        <p:nvGraphicFramePr>
          <p:cNvPr id="10" name="Table 9">
            <a:extLst>
              <a:ext uri="{FF2B5EF4-FFF2-40B4-BE49-F238E27FC236}">
                <a16:creationId xmlns:a16="http://schemas.microsoft.com/office/drawing/2014/main" id="{F351D56D-D400-11A9-3A79-A76F275FC9E8}"/>
              </a:ext>
            </a:extLst>
          </p:cNvPr>
          <p:cNvGraphicFramePr>
            <a:graphicFrameLocks noGrp="1"/>
          </p:cNvGraphicFramePr>
          <p:nvPr/>
        </p:nvGraphicFramePr>
        <p:xfrm>
          <a:off x="5481993" y="3348063"/>
          <a:ext cx="2162727" cy="777240"/>
        </p:xfrm>
        <a:graphic>
          <a:graphicData uri="http://schemas.openxmlformats.org/drawingml/2006/table">
            <a:tbl>
              <a:tblPr firstRow="1" bandRow="1">
                <a:tableStyleId>{5940675A-B579-460E-94D1-54222C63F5DA}</a:tableStyleId>
              </a:tblPr>
              <a:tblGrid>
                <a:gridCol w="720909">
                  <a:extLst>
                    <a:ext uri="{9D8B030D-6E8A-4147-A177-3AD203B41FA5}">
                      <a16:colId xmlns:a16="http://schemas.microsoft.com/office/drawing/2014/main" val="448276559"/>
                    </a:ext>
                  </a:extLst>
                </a:gridCol>
                <a:gridCol w="720909">
                  <a:extLst>
                    <a:ext uri="{9D8B030D-6E8A-4147-A177-3AD203B41FA5}">
                      <a16:colId xmlns:a16="http://schemas.microsoft.com/office/drawing/2014/main" val="1507268759"/>
                    </a:ext>
                  </a:extLst>
                </a:gridCol>
                <a:gridCol w="720909">
                  <a:extLst>
                    <a:ext uri="{9D8B030D-6E8A-4147-A177-3AD203B41FA5}">
                      <a16:colId xmlns:a16="http://schemas.microsoft.com/office/drawing/2014/main" val="3602963303"/>
                    </a:ext>
                  </a:extLst>
                </a:gridCol>
              </a:tblGrid>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373234770"/>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2582958588"/>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276576882"/>
                  </a:ext>
                </a:extLst>
              </a:tr>
            </a:tbl>
          </a:graphicData>
        </a:graphic>
      </p:graphicFrame>
      <p:graphicFrame>
        <p:nvGraphicFramePr>
          <p:cNvPr id="11" name="Table 10">
            <a:extLst>
              <a:ext uri="{FF2B5EF4-FFF2-40B4-BE49-F238E27FC236}">
                <a16:creationId xmlns:a16="http://schemas.microsoft.com/office/drawing/2014/main" id="{9242D8D2-0F55-F557-2CC0-37811A2CF5CB}"/>
              </a:ext>
            </a:extLst>
          </p:cNvPr>
          <p:cNvGraphicFramePr>
            <a:graphicFrameLocks noGrp="1"/>
          </p:cNvGraphicFramePr>
          <p:nvPr/>
        </p:nvGraphicFramePr>
        <p:xfrm>
          <a:off x="8657422" y="3617204"/>
          <a:ext cx="2349918" cy="518160"/>
        </p:xfrm>
        <a:graphic>
          <a:graphicData uri="http://schemas.openxmlformats.org/drawingml/2006/table">
            <a:tbl>
              <a:tblPr firstRow="1" bandRow="1">
                <a:tableStyleId>{5940675A-B579-460E-94D1-54222C63F5DA}</a:tableStyleId>
              </a:tblPr>
              <a:tblGrid>
                <a:gridCol w="783306">
                  <a:extLst>
                    <a:ext uri="{9D8B030D-6E8A-4147-A177-3AD203B41FA5}">
                      <a16:colId xmlns:a16="http://schemas.microsoft.com/office/drawing/2014/main" val="3712067003"/>
                    </a:ext>
                  </a:extLst>
                </a:gridCol>
                <a:gridCol w="783306">
                  <a:extLst>
                    <a:ext uri="{9D8B030D-6E8A-4147-A177-3AD203B41FA5}">
                      <a16:colId xmlns:a16="http://schemas.microsoft.com/office/drawing/2014/main" val="2507670143"/>
                    </a:ext>
                  </a:extLst>
                </a:gridCol>
                <a:gridCol w="783306">
                  <a:extLst>
                    <a:ext uri="{9D8B030D-6E8A-4147-A177-3AD203B41FA5}">
                      <a16:colId xmlns:a16="http://schemas.microsoft.com/office/drawing/2014/main" val="2584014067"/>
                    </a:ext>
                  </a:extLst>
                </a:gridCol>
              </a:tblGrid>
              <a:tr h="0">
                <a:tc>
                  <a:txBody>
                    <a:bodyPr/>
                    <a:lstStyle/>
                    <a:p>
                      <a:pPr algn="ctr"/>
                      <a:endParaRPr lang="en-US" sz="1100" dirty="0"/>
                    </a:p>
                  </a:txBody>
                  <a:tcPr/>
                </a:tc>
                <a:tc>
                  <a:txBody>
                    <a:bodyPr/>
                    <a:lstStyle/>
                    <a:p>
                      <a:pPr algn="ctr"/>
                      <a:endParaRPr lang="en-US" sz="1100" dirty="0"/>
                    </a:p>
                  </a:txBody>
                  <a:tcPr/>
                </a:tc>
                <a:tc>
                  <a:txBody>
                    <a:bodyPr/>
                    <a:lstStyle/>
                    <a:p>
                      <a:pPr algn="ctr"/>
                      <a:endParaRPr lang="en-US" sz="1100" dirty="0"/>
                    </a:p>
                  </a:txBody>
                  <a:tcPr/>
                </a:tc>
                <a:extLst>
                  <a:ext uri="{0D108BD9-81ED-4DB2-BD59-A6C34878D82A}">
                    <a16:rowId xmlns:a16="http://schemas.microsoft.com/office/drawing/2014/main" val="3142664889"/>
                  </a:ext>
                </a:extLst>
              </a:tr>
              <a:tr h="0">
                <a:tc>
                  <a:txBody>
                    <a:bodyPr/>
                    <a:lstStyle/>
                    <a:p>
                      <a:pPr algn="ctr"/>
                      <a:endParaRPr lang="en-US" sz="1100" dirty="0"/>
                    </a:p>
                  </a:txBody>
                  <a:tcPr/>
                </a:tc>
                <a:tc>
                  <a:txBody>
                    <a:bodyPr/>
                    <a:lstStyle/>
                    <a:p>
                      <a:pPr algn="ctr"/>
                      <a:endParaRPr lang="en-US" sz="1100" dirty="0"/>
                    </a:p>
                  </a:txBody>
                  <a:tcPr/>
                </a:tc>
                <a:tc>
                  <a:txBody>
                    <a:bodyPr/>
                    <a:lstStyle/>
                    <a:p>
                      <a:pPr algn="ctr"/>
                      <a:endParaRPr lang="en-US" sz="1100" dirty="0"/>
                    </a:p>
                  </a:txBody>
                  <a:tcPr/>
                </a:tc>
                <a:extLst>
                  <a:ext uri="{0D108BD9-81ED-4DB2-BD59-A6C34878D82A}">
                    <a16:rowId xmlns:a16="http://schemas.microsoft.com/office/drawing/2014/main" val="1917240934"/>
                  </a:ext>
                </a:extLst>
              </a:tr>
            </a:tbl>
          </a:graphicData>
        </a:graphic>
      </p:graphicFrame>
      <p:sp>
        <p:nvSpPr>
          <p:cNvPr id="12" name="TextBox 11">
            <a:extLst>
              <a:ext uri="{FF2B5EF4-FFF2-40B4-BE49-F238E27FC236}">
                <a16:creationId xmlns:a16="http://schemas.microsoft.com/office/drawing/2014/main" id="{D911706E-6D2C-EF51-33DF-4FB2A1FBC170}"/>
              </a:ext>
            </a:extLst>
          </p:cNvPr>
          <p:cNvSpPr txBox="1"/>
          <p:nvPr/>
        </p:nvSpPr>
        <p:spPr>
          <a:xfrm>
            <a:off x="3592198" y="561352"/>
            <a:ext cx="1246742"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Instruction Unit</a:t>
            </a:r>
          </a:p>
        </p:txBody>
      </p:sp>
      <p:sp>
        <p:nvSpPr>
          <p:cNvPr id="15" name="TextBox 14">
            <a:extLst>
              <a:ext uri="{FF2B5EF4-FFF2-40B4-BE49-F238E27FC236}">
                <a16:creationId xmlns:a16="http://schemas.microsoft.com/office/drawing/2014/main" id="{D174296F-730A-B583-F968-AE33A9FB8F57}"/>
              </a:ext>
            </a:extLst>
          </p:cNvPr>
          <p:cNvSpPr txBox="1"/>
          <p:nvPr/>
        </p:nvSpPr>
        <p:spPr>
          <a:xfrm>
            <a:off x="2793474"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Memory Unit</a:t>
            </a:r>
          </a:p>
        </p:txBody>
      </p:sp>
      <p:sp>
        <p:nvSpPr>
          <p:cNvPr id="16" name="Arrow: Right 15">
            <a:extLst>
              <a:ext uri="{FF2B5EF4-FFF2-40B4-BE49-F238E27FC236}">
                <a16:creationId xmlns:a16="http://schemas.microsoft.com/office/drawing/2014/main" id="{BF7377CE-705F-13B3-B849-BBE58D6D6C52}"/>
              </a:ext>
            </a:extLst>
          </p:cNvPr>
          <p:cNvSpPr/>
          <p:nvPr/>
        </p:nvSpPr>
        <p:spPr>
          <a:xfrm>
            <a:off x="4902263" y="594451"/>
            <a:ext cx="181923" cy="203788"/>
          </a:xfrm>
          <a:prstGeom prst="righ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4AAB5EF6-0805-82F0-922F-DA920C510456}"/>
              </a:ext>
            </a:extLst>
          </p:cNvPr>
          <p:cNvSpPr/>
          <p:nvPr/>
        </p:nvSpPr>
        <p:spPr>
          <a:xfrm>
            <a:off x="2474567" y="2541851"/>
            <a:ext cx="326519" cy="274697"/>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682D80A-99E6-AB37-3B98-573B076AD2C6}"/>
              </a:ext>
            </a:extLst>
          </p:cNvPr>
          <p:cNvSpPr txBox="1"/>
          <p:nvPr/>
        </p:nvSpPr>
        <p:spPr>
          <a:xfrm>
            <a:off x="2187546" y="2223061"/>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Address Unit</a:t>
            </a:r>
          </a:p>
        </p:txBody>
      </p:sp>
      <p:sp>
        <p:nvSpPr>
          <p:cNvPr id="21" name="Arrow: Down 20">
            <a:extLst>
              <a:ext uri="{FF2B5EF4-FFF2-40B4-BE49-F238E27FC236}">
                <a16:creationId xmlns:a16="http://schemas.microsoft.com/office/drawing/2014/main" id="{5ADE566B-08DC-5903-5A74-8CE1A9BB24C0}"/>
              </a:ext>
            </a:extLst>
          </p:cNvPr>
          <p:cNvSpPr/>
          <p:nvPr/>
        </p:nvSpPr>
        <p:spPr>
          <a:xfrm>
            <a:off x="3047999" y="4170947"/>
            <a:ext cx="190499" cy="220578"/>
          </a:xfrm>
          <a:prstGeom prst="downArrow">
            <a:avLst/>
          </a:prstGeom>
          <a:solidFill>
            <a:srgbClr val="FF000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Bent 21">
            <a:extLst>
              <a:ext uri="{FF2B5EF4-FFF2-40B4-BE49-F238E27FC236}">
                <a16:creationId xmlns:a16="http://schemas.microsoft.com/office/drawing/2014/main" id="{46067320-68DF-215A-389F-CE98072BB49A}"/>
              </a:ext>
            </a:extLst>
          </p:cNvPr>
          <p:cNvSpPr/>
          <p:nvPr/>
        </p:nvSpPr>
        <p:spPr>
          <a:xfrm rot="10800000">
            <a:off x="3937200" y="4177711"/>
            <a:ext cx="274090" cy="435238"/>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Arrow: Bent 22">
            <a:extLst>
              <a:ext uri="{FF2B5EF4-FFF2-40B4-BE49-F238E27FC236}">
                <a16:creationId xmlns:a16="http://schemas.microsoft.com/office/drawing/2014/main" id="{4953DFF4-99A7-BAB6-2A2A-278FE5AE934B}"/>
              </a:ext>
            </a:extLst>
          </p:cNvPr>
          <p:cNvSpPr/>
          <p:nvPr/>
        </p:nvSpPr>
        <p:spPr>
          <a:xfrm rot="5400000">
            <a:off x="3515488" y="2114104"/>
            <a:ext cx="465924" cy="882796"/>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Bent 24">
            <a:extLst>
              <a:ext uri="{FF2B5EF4-FFF2-40B4-BE49-F238E27FC236}">
                <a16:creationId xmlns:a16="http://schemas.microsoft.com/office/drawing/2014/main" id="{DDE7C6B2-EFE8-3E0E-6215-22D2177578CE}"/>
              </a:ext>
            </a:extLst>
          </p:cNvPr>
          <p:cNvSpPr/>
          <p:nvPr/>
        </p:nvSpPr>
        <p:spPr>
          <a:xfrm rot="5400000" flipV="1">
            <a:off x="3712033" y="823608"/>
            <a:ext cx="303810" cy="2465383"/>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F2DED50B-1403-4959-37C8-DE7B1155DD58}"/>
              </a:ext>
            </a:extLst>
          </p:cNvPr>
          <p:cNvSpPr txBox="1"/>
          <p:nvPr/>
        </p:nvSpPr>
        <p:spPr>
          <a:xfrm>
            <a:off x="1213184" y="2836359"/>
            <a:ext cx="59491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Store </a:t>
            </a:r>
            <a:endParaRPr lang="en-US"/>
          </a:p>
          <a:p>
            <a:r>
              <a:rPr lang="en-US" sz="1100" dirty="0"/>
              <a:t>Buffer</a:t>
            </a:r>
            <a:endParaRPr lang="en-US" dirty="0"/>
          </a:p>
        </p:txBody>
      </p:sp>
      <p:sp>
        <p:nvSpPr>
          <p:cNvPr id="27" name="TextBox 26">
            <a:extLst>
              <a:ext uri="{FF2B5EF4-FFF2-40B4-BE49-F238E27FC236}">
                <a16:creationId xmlns:a16="http://schemas.microsoft.com/office/drawing/2014/main" id="{4F799F20-08B8-CA70-5D7B-5848E7BDBD02}"/>
              </a:ext>
            </a:extLst>
          </p:cNvPr>
          <p:cNvSpPr txBox="1"/>
          <p:nvPr/>
        </p:nvSpPr>
        <p:spPr>
          <a:xfrm>
            <a:off x="4309745" y="2813528"/>
            <a:ext cx="59722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Load</a:t>
            </a:r>
          </a:p>
          <a:p>
            <a:r>
              <a:rPr lang="en-US" sz="1100" dirty="0"/>
              <a:t>Buffer</a:t>
            </a:r>
          </a:p>
        </p:txBody>
      </p:sp>
      <p:sp>
        <p:nvSpPr>
          <p:cNvPr id="28" name="TextBox 27">
            <a:extLst>
              <a:ext uri="{FF2B5EF4-FFF2-40B4-BE49-F238E27FC236}">
                <a16:creationId xmlns:a16="http://schemas.microsoft.com/office/drawing/2014/main" id="{70AA568D-B72D-2C09-E02F-2B7694F66B37}"/>
              </a:ext>
            </a:extLst>
          </p:cNvPr>
          <p:cNvSpPr txBox="1"/>
          <p:nvPr/>
        </p:nvSpPr>
        <p:spPr>
          <a:xfrm>
            <a:off x="7708787" y="3655497"/>
            <a:ext cx="90705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Reservation</a:t>
            </a:r>
          </a:p>
          <a:p>
            <a:r>
              <a:rPr lang="en-US" sz="1100" dirty="0"/>
              <a:t>Stations</a:t>
            </a:r>
          </a:p>
        </p:txBody>
      </p:sp>
      <p:graphicFrame>
        <p:nvGraphicFramePr>
          <p:cNvPr id="30" name="Table 29">
            <a:extLst>
              <a:ext uri="{FF2B5EF4-FFF2-40B4-BE49-F238E27FC236}">
                <a16:creationId xmlns:a16="http://schemas.microsoft.com/office/drawing/2014/main" id="{AD4BC524-EB16-74CF-93BC-4F758136A8F1}"/>
              </a:ext>
            </a:extLst>
          </p:cNvPr>
          <p:cNvGraphicFramePr>
            <a:graphicFrameLocks noGrp="1"/>
          </p:cNvGraphicFramePr>
          <p:nvPr>
            <p:extLst>
              <p:ext uri="{D42A27DB-BD31-4B8C-83A1-F6EECF244321}">
                <p14:modId xmlns:p14="http://schemas.microsoft.com/office/powerpoint/2010/main" val="1811515217"/>
              </p:ext>
            </p:extLst>
          </p:nvPr>
        </p:nvGraphicFramePr>
        <p:xfrm>
          <a:off x="9107277" y="495759"/>
          <a:ext cx="1471166" cy="1554480"/>
        </p:xfrm>
        <a:graphic>
          <a:graphicData uri="http://schemas.openxmlformats.org/drawingml/2006/table">
            <a:tbl>
              <a:tblPr firstRow="1" bandRow="1">
                <a:tableStyleId>{5940675A-B579-460E-94D1-54222C63F5DA}</a:tableStyleId>
              </a:tblPr>
              <a:tblGrid>
                <a:gridCol w="366368">
                  <a:extLst>
                    <a:ext uri="{9D8B030D-6E8A-4147-A177-3AD203B41FA5}">
                      <a16:colId xmlns:a16="http://schemas.microsoft.com/office/drawing/2014/main" val="2580727533"/>
                    </a:ext>
                  </a:extLst>
                </a:gridCol>
                <a:gridCol w="1104798">
                  <a:extLst>
                    <a:ext uri="{9D8B030D-6E8A-4147-A177-3AD203B41FA5}">
                      <a16:colId xmlns:a16="http://schemas.microsoft.com/office/drawing/2014/main" val="1318855252"/>
                    </a:ext>
                  </a:extLst>
                </a:gridCol>
              </a:tblGrid>
              <a:tr h="125218">
                <a:tc>
                  <a:txBody>
                    <a:bodyPr/>
                    <a:lstStyle/>
                    <a:p>
                      <a:r>
                        <a:rPr lang="en-US" sz="1100" dirty="0"/>
                        <a:t>F0</a:t>
                      </a:r>
                    </a:p>
                  </a:txBody>
                  <a:tcPr/>
                </a:tc>
                <a:tc>
                  <a:txBody>
                    <a:bodyPr/>
                    <a:lstStyle/>
                    <a:p>
                      <a:pPr algn="ctr"/>
                      <a:r>
                        <a:rPr lang="en-US" sz="1100" dirty="0"/>
                        <a:t>10.0</a:t>
                      </a:r>
                    </a:p>
                  </a:txBody>
                  <a:tcPr/>
                </a:tc>
                <a:extLst>
                  <a:ext uri="{0D108BD9-81ED-4DB2-BD59-A6C34878D82A}">
                    <a16:rowId xmlns:a16="http://schemas.microsoft.com/office/drawing/2014/main" val="2320382027"/>
                  </a:ext>
                </a:extLst>
              </a:tr>
              <a:tr h="125218">
                <a:tc>
                  <a:txBody>
                    <a:bodyPr/>
                    <a:lstStyle/>
                    <a:p>
                      <a:r>
                        <a:rPr lang="en-US" sz="1100" dirty="0"/>
                        <a:t>F1</a:t>
                      </a:r>
                    </a:p>
                  </a:txBody>
                  <a:tcPr/>
                </a:tc>
                <a:tc>
                  <a:txBody>
                    <a:bodyPr/>
                    <a:lstStyle/>
                    <a:p>
                      <a:pPr algn="ctr"/>
                      <a:r>
                        <a:rPr lang="en-US" sz="1100" dirty="0"/>
                        <a:t>2</a:t>
                      </a:r>
                    </a:p>
                  </a:txBody>
                  <a:tcPr/>
                </a:tc>
                <a:extLst>
                  <a:ext uri="{0D108BD9-81ED-4DB2-BD59-A6C34878D82A}">
                    <a16:rowId xmlns:a16="http://schemas.microsoft.com/office/drawing/2014/main" val="1922051831"/>
                  </a:ext>
                </a:extLst>
              </a:tr>
              <a:tr h="125218">
                <a:tc>
                  <a:txBody>
                    <a:bodyPr/>
                    <a:lstStyle/>
                    <a:p>
                      <a:r>
                        <a:rPr lang="en-US" sz="1100" dirty="0"/>
                        <a:t>F2</a:t>
                      </a:r>
                    </a:p>
                  </a:txBody>
                  <a:tcPr/>
                </a:tc>
                <a:tc>
                  <a:txBody>
                    <a:bodyPr/>
                    <a:lstStyle/>
                    <a:p>
                      <a:pPr algn="ctr"/>
                      <a:r>
                        <a:rPr lang="en-US" sz="1100" dirty="0"/>
                        <a:t>20</a:t>
                      </a:r>
                    </a:p>
                  </a:txBody>
                  <a:tcPr/>
                </a:tc>
                <a:extLst>
                  <a:ext uri="{0D108BD9-81ED-4DB2-BD59-A6C34878D82A}">
                    <a16:rowId xmlns:a16="http://schemas.microsoft.com/office/drawing/2014/main" val="1723558542"/>
                  </a:ext>
                </a:extLst>
              </a:tr>
              <a:tr h="125218">
                <a:tc>
                  <a:txBody>
                    <a:bodyPr/>
                    <a:lstStyle/>
                    <a:p>
                      <a:r>
                        <a:rPr lang="en-US" sz="1100" dirty="0"/>
                        <a:t>F3</a:t>
                      </a:r>
                    </a:p>
                  </a:txBody>
                  <a:tcPr/>
                </a:tc>
                <a:tc>
                  <a:txBody>
                    <a:bodyPr/>
                    <a:lstStyle/>
                    <a:p>
                      <a:endParaRPr lang="en-US" sz="1100" dirty="0"/>
                    </a:p>
                  </a:txBody>
                  <a:tcPr/>
                </a:tc>
                <a:extLst>
                  <a:ext uri="{0D108BD9-81ED-4DB2-BD59-A6C34878D82A}">
                    <a16:rowId xmlns:a16="http://schemas.microsoft.com/office/drawing/2014/main" val="26334914"/>
                  </a:ext>
                </a:extLst>
              </a:tr>
              <a:tr h="125218">
                <a:tc>
                  <a:txBody>
                    <a:bodyPr/>
                    <a:lstStyle/>
                    <a:p>
                      <a:r>
                        <a:rPr lang="en-US" sz="1100" dirty="0"/>
                        <a:t>F4</a:t>
                      </a:r>
                    </a:p>
                  </a:txBody>
                  <a:tcPr/>
                </a:tc>
                <a:tc>
                  <a:txBody>
                    <a:bodyPr/>
                    <a:lstStyle/>
                    <a:p>
                      <a:pPr algn="ctr"/>
                      <a:endParaRPr lang="en-US" sz="1100" dirty="0"/>
                    </a:p>
                  </a:txBody>
                  <a:tcPr/>
                </a:tc>
                <a:extLst>
                  <a:ext uri="{0D108BD9-81ED-4DB2-BD59-A6C34878D82A}">
                    <a16:rowId xmlns:a16="http://schemas.microsoft.com/office/drawing/2014/main" val="444122730"/>
                  </a:ext>
                </a:extLst>
              </a:tr>
              <a:tr h="125218">
                <a:tc>
                  <a:txBody>
                    <a:bodyPr/>
                    <a:lstStyle/>
                    <a:p>
                      <a:r>
                        <a:rPr lang="en-US" sz="1100" dirty="0"/>
                        <a:t>F5</a:t>
                      </a:r>
                    </a:p>
                  </a:txBody>
                  <a:tcPr/>
                </a:tc>
                <a:tc>
                  <a:txBody>
                    <a:bodyPr/>
                    <a:lstStyle/>
                    <a:p>
                      <a:endParaRPr lang="en-US" sz="1100" dirty="0"/>
                    </a:p>
                  </a:txBody>
                  <a:tcPr/>
                </a:tc>
                <a:extLst>
                  <a:ext uri="{0D108BD9-81ED-4DB2-BD59-A6C34878D82A}">
                    <a16:rowId xmlns:a16="http://schemas.microsoft.com/office/drawing/2014/main" val="1366200069"/>
                  </a:ext>
                </a:extLst>
              </a:tr>
            </a:tbl>
          </a:graphicData>
        </a:graphic>
      </p:graphicFrame>
      <p:sp>
        <p:nvSpPr>
          <p:cNvPr id="31" name="TextBox 30">
            <a:extLst>
              <a:ext uri="{FF2B5EF4-FFF2-40B4-BE49-F238E27FC236}">
                <a16:creationId xmlns:a16="http://schemas.microsoft.com/office/drawing/2014/main" id="{DA997DD3-78E3-9781-4A14-B03C455F02EA}"/>
              </a:ext>
            </a:extLst>
          </p:cNvPr>
          <p:cNvSpPr txBox="1"/>
          <p:nvPr/>
        </p:nvSpPr>
        <p:spPr>
          <a:xfrm>
            <a:off x="5384011" y="238457"/>
            <a:ext cx="142117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Instruction Queue</a:t>
            </a:r>
          </a:p>
        </p:txBody>
      </p:sp>
      <p:sp>
        <p:nvSpPr>
          <p:cNvPr id="32" name="TextBox 31">
            <a:extLst>
              <a:ext uri="{FF2B5EF4-FFF2-40B4-BE49-F238E27FC236}">
                <a16:creationId xmlns:a16="http://schemas.microsoft.com/office/drawing/2014/main" id="{06297904-AFAB-C6E9-9D00-F550A9A7B1E4}"/>
              </a:ext>
            </a:extLst>
          </p:cNvPr>
          <p:cNvSpPr txBox="1"/>
          <p:nvPr/>
        </p:nvSpPr>
        <p:spPr>
          <a:xfrm>
            <a:off x="9286905" y="234349"/>
            <a:ext cx="93459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FP Registers</a:t>
            </a:r>
          </a:p>
        </p:txBody>
      </p:sp>
      <p:sp>
        <p:nvSpPr>
          <p:cNvPr id="33" name="TextBox 32">
            <a:extLst>
              <a:ext uri="{FF2B5EF4-FFF2-40B4-BE49-F238E27FC236}">
                <a16:creationId xmlns:a16="http://schemas.microsoft.com/office/drawing/2014/main" id="{91B08DC7-90A7-1F3A-5C14-D33B411757AF}"/>
              </a:ext>
            </a:extLst>
          </p:cNvPr>
          <p:cNvSpPr txBox="1"/>
          <p:nvPr/>
        </p:nvSpPr>
        <p:spPr>
          <a:xfrm>
            <a:off x="5997546"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FP Adders</a:t>
            </a:r>
            <a:endParaRPr lang="en-US" dirty="0"/>
          </a:p>
        </p:txBody>
      </p:sp>
      <p:sp>
        <p:nvSpPr>
          <p:cNvPr id="34" name="TextBox 33">
            <a:extLst>
              <a:ext uri="{FF2B5EF4-FFF2-40B4-BE49-F238E27FC236}">
                <a16:creationId xmlns:a16="http://schemas.microsoft.com/office/drawing/2014/main" id="{7C5E562E-F288-F372-88FF-23AE667DBCEE}"/>
              </a:ext>
            </a:extLst>
          </p:cNvPr>
          <p:cNvSpPr txBox="1"/>
          <p:nvPr/>
        </p:nvSpPr>
        <p:spPr>
          <a:xfrm>
            <a:off x="9128171" y="4435617"/>
            <a:ext cx="1136574"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FP Multipliers</a:t>
            </a:r>
            <a:endParaRPr lang="en-US" dirty="0"/>
          </a:p>
        </p:txBody>
      </p:sp>
      <p:sp>
        <p:nvSpPr>
          <p:cNvPr id="35" name="Arrow: Down 34">
            <a:extLst>
              <a:ext uri="{FF2B5EF4-FFF2-40B4-BE49-F238E27FC236}">
                <a16:creationId xmlns:a16="http://schemas.microsoft.com/office/drawing/2014/main" id="{4BEC3063-F682-7071-2A50-D3F1B796EEAA}"/>
              </a:ext>
            </a:extLst>
          </p:cNvPr>
          <p:cNvSpPr/>
          <p:nvPr/>
        </p:nvSpPr>
        <p:spPr>
          <a:xfrm>
            <a:off x="6371420" y="418012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5D3FA917-6A49-E423-2579-C53D03AE4221}"/>
              </a:ext>
            </a:extLst>
          </p:cNvPr>
          <p:cNvSpPr/>
          <p:nvPr/>
        </p:nvSpPr>
        <p:spPr>
          <a:xfrm>
            <a:off x="9603035" y="4180128"/>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Arrow: Down 97">
            <a:extLst>
              <a:ext uri="{FF2B5EF4-FFF2-40B4-BE49-F238E27FC236}">
                <a16:creationId xmlns:a16="http://schemas.microsoft.com/office/drawing/2014/main" id="{DEDC3FEC-F82E-AB52-A675-1A2873EBA87A}"/>
              </a:ext>
            </a:extLst>
          </p:cNvPr>
          <p:cNvSpPr/>
          <p:nvPr/>
        </p:nvSpPr>
        <p:spPr>
          <a:xfrm>
            <a:off x="6000688" y="1974460"/>
            <a:ext cx="374960" cy="180471"/>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Arrow: Down 98">
            <a:extLst>
              <a:ext uri="{FF2B5EF4-FFF2-40B4-BE49-F238E27FC236}">
                <a16:creationId xmlns:a16="http://schemas.microsoft.com/office/drawing/2014/main" id="{4EE38DDE-B535-8A2B-0116-51087322B965}"/>
              </a:ext>
            </a:extLst>
          </p:cNvPr>
          <p:cNvSpPr/>
          <p:nvPr/>
        </p:nvSpPr>
        <p:spPr>
          <a:xfrm>
            <a:off x="5781076" y="2483264"/>
            <a:ext cx="210552" cy="77697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Arrow: Down 99">
            <a:extLst>
              <a:ext uri="{FF2B5EF4-FFF2-40B4-BE49-F238E27FC236}">
                <a16:creationId xmlns:a16="http://schemas.microsoft.com/office/drawing/2014/main" id="{3EDAF54B-21BA-CF66-FA5A-3141D9226151}"/>
              </a:ext>
            </a:extLst>
          </p:cNvPr>
          <p:cNvSpPr/>
          <p:nvPr/>
        </p:nvSpPr>
        <p:spPr>
          <a:xfrm>
            <a:off x="8888268" y="2488338"/>
            <a:ext cx="210551" cy="104599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Arrow: Down 100">
            <a:extLst>
              <a:ext uri="{FF2B5EF4-FFF2-40B4-BE49-F238E27FC236}">
                <a16:creationId xmlns:a16="http://schemas.microsoft.com/office/drawing/2014/main" id="{7F794BFA-DAE5-DE31-60FF-0AD9593725A3}"/>
              </a:ext>
            </a:extLst>
          </p:cNvPr>
          <p:cNvSpPr/>
          <p:nvPr/>
        </p:nvSpPr>
        <p:spPr>
          <a:xfrm>
            <a:off x="9796556" y="2117243"/>
            <a:ext cx="287379" cy="379551"/>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Arrow: Down 101">
            <a:extLst>
              <a:ext uri="{FF2B5EF4-FFF2-40B4-BE49-F238E27FC236}">
                <a16:creationId xmlns:a16="http://schemas.microsoft.com/office/drawing/2014/main" id="{9EC0B9A6-0BC0-7ADC-58D7-7831F52B6FAA}"/>
              </a:ext>
            </a:extLst>
          </p:cNvPr>
          <p:cNvSpPr/>
          <p:nvPr/>
        </p:nvSpPr>
        <p:spPr>
          <a:xfrm>
            <a:off x="6467820" y="2846869"/>
            <a:ext cx="14954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Arrow: Down 103">
            <a:extLst>
              <a:ext uri="{FF2B5EF4-FFF2-40B4-BE49-F238E27FC236}">
                <a16:creationId xmlns:a16="http://schemas.microsoft.com/office/drawing/2014/main" id="{C1C57EA0-F3AD-5908-11EC-F9C43EC80C76}"/>
              </a:ext>
            </a:extLst>
          </p:cNvPr>
          <p:cNvSpPr/>
          <p:nvPr/>
        </p:nvSpPr>
        <p:spPr>
          <a:xfrm>
            <a:off x="7128831" y="2846868"/>
            <a:ext cx="14036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Arrow: Down 104">
            <a:extLst>
              <a:ext uri="{FF2B5EF4-FFF2-40B4-BE49-F238E27FC236}">
                <a16:creationId xmlns:a16="http://schemas.microsoft.com/office/drawing/2014/main" id="{A72FB5BE-3B2E-67E6-D0FA-4D712A57CBD5}"/>
              </a:ext>
            </a:extLst>
          </p:cNvPr>
          <p:cNvSpPr/>
          <p:nvPr/>
        </p:nvSpPr>
        <p:spPr>
          <a:xfrm>
            <a:off x="9699434" y="2837689"/>
            <a:ext cx="12200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Arrow: Down 105">
            <a:extLst>
              <a:ext uri="{FF2B5EF4-FFF2-40B4-BE49-F238E27FC236}">
                <a16:creationId xmlns:a16="http://schemas.microsoft.com/office/drawing/2014/main" id="{D8C79C0F-6397-20E7-9B5A-ACDBB0050632}"/>
              </a:ext>
            </a:extLst>
          </p:cNvPr>
          <p:cNvSpPr/>
          <p:nvPr/>
        </p:nvSpPr>
        <p:spPr>
          <a:xfrm>
            <a:off x="10461433" y="2837688"/>
            <a:ext cx="11282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1" name="Table 110">
            <a:extLst>
              <a:ext uri="{FF2B5EF4-FFF2-40B4-BE49-F238E27FC236}">
                <a16:creationId xmlns:a16="http://schemas.microsoft.com/office/drawing/2014/main" id="{A3FB932F-E8D0-0A1E-69A7-89E21BFA81A9}"/>
              </a:ext>
            </a:extLst>
          </p:cNvPr>
          <p:cNvGraphicFramePr>
            <a:graphicFrameLocks noGrp="1"/>
          </p:cNvGraphicFramePr>
          <p:nvPr/>
        </p:nvGraphicFramePr>
        <p:xfrm>
          <a:off x="486578" y="5049397"/>
          <a:ext cx="11146464" cy="259080"/>
        </p:xfrm>
        <a:graphic>
          <a:graphicData uri="http://schemas.openxmlformats.org/drawingml/2006/table">
            <a:tbl>
              <a:tblPr firstRow="1" bandRow="1">
                <a:tableStyleId>{5940675A-B579-460E-94D1-54222C63F5DA}</a:tableStyleId>
              </a:tblPr>
              <a:tblGrid>
                <a:gridCol w="11146464">
                  <a:extLst>
                    <a:ext uri="{9D8B030D-6E8A-4147-A177-3AD203B41FA5}">
                      <a16:colId xmlns:a16="http://schemas.microsoft.com/office/drawing/2014/main" val="302325619"/>
                    </a:ext>
                  </a:extLst>
                </a:gridCol>
              </a:tblGrid>
              <a:tr h="190418">
                <a:tc>
                  <a:txBody>
                    <a:bodyPr/>
                    <a:lstStyle/>
                    <a:p>
                      <a:pPr algn="ctr"/>
                      <a:r>
                        <a:rPr lang="en-US" sz="1100" dirty="0"/>
                        <a:t>Common Data Bus</a:t>
                      </a:r>
                    </a:p>
                  </a:txBody>
                  <a:tcPr/>
                </a:tc>
                <a:extLst>
                  <a:ext uri="{0D108BD9-81ED-4DB2-BD59-A6C34878D82A}">
                    <a16:rowId xmlns:a16="http://schemas.microsoft.com/office/drawing/2014/main" val="1651149426"/>
                  </a:ext>
                </a:extLst>
              </a:tr>
            </a:tbl>
          </a:graphicData>
        </a:graphic>
      </p:graphicFrame>
      <p:cxnSp>
        <p:nvCxnSpPr>
          <p:cNvPr id="114" name="Straight Arrow Connector 113">
            <a:extLst>
              <a:ext uri="{FF2B5EF4-FFF2-40B4-BE49-F238E27FC236}">
                <a16:creationId xmlns:a16="http://schemas.microsoft.com/office/drawing/2014/main" id="{E1A2FC85-C645-E798-529C-B96071D04ED3}"/>
              </a:ext>
            </a:extLst>
          </p:cNvPr>
          <p:cNvCxnSpPr/>
          <p:nvPr/>
        </p:nvCxnSpPr>
        <p:spPr>
          <a:xfrm flipH="1">
            <a:off x="5042397" y="2305624"/>
            <a:ext cx="3673" cy="2741363"/>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3B6957DA-2A1C-317B-5E52-901126014D3A}"/>
              </a:ext>
            </a:extLst>
          </p:cNvPr>
          <p:cNvCxnSpPr/>
          <p:nvPr/>
        </p:nvCxnSpPr>
        <p:spPr>
          <a:xfrm flipH="1">
            <a:off x="640814" y="2503581"/>
            <a:ext cx="12853" cy="2548567"/>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0C037E61-6E1A-3F02-2ED5-0F91A519E185}"/>
              </a:ext>
            </a:extLst>
          </p:cNvPr>
          <p:cNvCxnSpPr/>
          <p:nvPr/>
        </p:nvCxnSpPr>
        <p:spPr>
          <a:xfrm>
            <a:off x="11446181" y="837854"/>
            <a:ext cx="14689" cy="4201098"/>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DB36A8B5-A8B1-845C-F791-2B654264B0BF}"/>
              </a:ext>
            </a:extLst>
          </p:cNvPr>
          <p:cNvCxnSpPr/>
          <p:nvPr/>
        </p:nvCxnSpPr>
        <p:spPr>
          <a:xfrm>
            <a:off x="618094" y="2523090"/>
            <a:ext cx="1419337" cy="5509"/>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FE5137A2-D5E3-DBFB-21FF-B24E7BE48463}"/>
              </a:ext>
            </a:extLst>
          </p:cNvPr>
          <p:cNvCxnSpPr/>
          <p:nvPr/>
        </p:nvCxnSpPr>
        <p:spPr>
          <a:xfrm>
            <a:off x="2000364" y="2500713"/>
            <a:ext cx="14688" cy="308472"/>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9612C8A3-509A-989C-DF5C-43B14CD517B8}"/>
              </a:ext>
            </a:extLst>
          </p:cNvPr>
          <p:cNvCxnSpPr/>
          <p:nvPr/>
        </p:nvCxnSpPr>
        <p:spPr>
          <a:xfrm>
            <a:off x="5049513" y="2327427"/>
            <a:ext cx="730784" cy="1468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4FA4A7CD-0443-18CB-3AD3-92F6A92EDC02}"/>
              </a:ext>
            </a:extLst>
          </p:cNvPr>
          <p:cNvCxnSpPr/>
          <p:nvPr/>
        </p:nvCxnSpPr>
        <p:spPr>
          <a:xfrm flipH="1">
            <a:off x="10605342" y="863676"/>
            <a:ext cx="839118" cy="5507"/>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06B1F024-7F8B-CF19-B7B0-DF81EBA22A6B}"/>
              </a:ext>
            </a:extLst>
          </p:cNvPr>
          <p:cNvCxnSpPr/>
          <p:nvPr/>
        </p:nvCxnSpPr>
        <p:spPr>
          <a:xfrm flipH="1" flipV="1">
            <a:off x="10739037" y="2618685"/>
            <a:ext cx="692225" cy="12854"/>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3" name="Arrow: Down 122">
            <a:extLst>
              <a:ext uri="{FF2B5EF4-FFF2-40B4-BE49-F238E27FC236}">
                <a16:creationId xmlns:a16="http://schemas.microsoft.com/office/drawing/2014/main" id="{1BCFA482-FC45-15A1-DDF8-83055D136560}"/>
              </a:ext>
            </a:extLst>
          </p:cNvPr>
          <p:cNvSpPr/>
          <p:nvPr/>
        </p:nvSpPr>
        <p:spPr>
          <a:xfrm>
            <a:off x="3088105"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Arrow: Down 123">
            <a:extLst>
              <a:ext uri="{FF2B5EF4-FFF2-40B4-BE49-F238E27FC236}">
                <a16:creationId xmlns:a16="http://schemas.microsoft.com/office/drawing/2014/main" id="{173CA99D-E376-554E-DF51-B98A2AAFBEF3}"/>
              </a:ext>
            </a:extLst>
          </p:cNvPr>
          <p:cNvSpPr/>
          <p:nvPr/>
        </p:nvSpPr>
        <p:spPr>
          <a:xfrm>
            <a:off x="6374803" y="4792578"/>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Arrow: Down 124">
            <a:extLst>
              <a:ext uri="{FF2B5EF4-FFF2-40B4-BE49-F238E27FC236}">
                <a16:creationId xmlns:a16="http://schemas.microsoft.com/office/drawing/2014/main" id="{F9CBAB1C-BE36-8981-5D3D-505749D2C645}"/>
              </a:ext>
            </a:extLst>
          </p:cNvPr>
          <p:cNvSpPr/>
          <p:nvPr/>
        </p:nvSpPr>
        <p:spPr>
          <a:xfrm>
            <a:off x="9624780"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9E1821C-E231-0F40-10CC-29ACE5E56214}"/>
              </a:ext>
            </a:extLst>
          </p:cNvPr>
          <p:cNvSpPr txBox="1"/>
          <p:nvPr/>
        </p:nvSpPr>
        <p:spPr>
          <a:xfrm>
            <a:off x="591553" y="492135"/>
            <a:ext cx="2706258" cy="1015663"/>
          </a:xfrm>
          <a:prstGeom prst="rect">
            <a:avLst/>
          </a:prstGeom>
          <a:solidFill>
            <a:schemeClr val="accent5">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err="1">
                <a:latin typeface="Courier New"/>
                <a:ea typeface="+mn-lt"/>
                <a:cs typeface="Courier New"/>
              </a:rPr>
              <a:t>flw</a:t>
            </a:r>
            <a:r>
              <a:rPr lang="en-US" sz="1000" dirty="0">
                <a:latin typeface="Courier New"/>
                <a:ea typeface="+mn-lt"/>
                <a:cs typeface="Courier New"/>
              </a:rPr>
              <a:t> f1,0(t0)</a:t>
            </a:r>
          </a:p>
          <a:p>
            <a:r>
              <a:rPr lang="en-US" sz="1000" dirty="0" err="1">
                <a:latin typeface="Courier New"/>
                <a:cs typeface="Courier New"/>
              </a:rPr>
              <a:t>fmul.s</a:t>
            </a:r>
            <a:r>
              <a:rPr lang="en-US" sz="1000" dirty="0">
                <a:latin typeface="Courier New"/>
                <a:cs typeface="Courier New"/>
              </a:rPr>
              <a:t> f2,f1,f0</a:t>
            </a:r>
          </a:p>
          <a:p>
            <a:r>
              <a:rPr lang="en-US" sz="1000" dirty="0" err="1">
                <a:latin typeface="Courier New"/>
                <a:cs typeface="Courier New"/>
              </a:rPr>
              <a:t>fsw</a:t>
            </a:r>
            <a:r>
              <a:rPr lang="en-US" sz="1000" dirty="0">
                <a:latin typeface="Courier New"/>
                <a:cs typeface="Courier New"/>
              </a:rPr>
              <a:t> f2,0(t0)</a:t>
            </a:r>
          </a:p>
          <a:p>
            <a:r>
              <a:rPr lang="en-US" sz="1000" dirty="0" err="1">
                <a:latin typeface="Courier New"/>
                <a:cs typeface="Courier New"/>
              </a:rPr>
              <a:t>flw</a:t>
            </a:r>
            <a:r>
              <a:rPr lang="en-US" sz="1000" dirty="0">
                <a:latin typeface="Courier New"/>
                <a:cs typeface="Courier New"/>
              </a:rPr>
              <a:t> f1,0(t0)</a:t>
            </a:r>
          </a:p>
          <a:p>
            <a:r>
              <a:rPr lang="en-US" sz="1000" dirty="0" err="1">
                <a:latin typeface="Courier New"/>
                <a:cs typeface="Courier New"/>
              </a:rPr>
              <a:t>fmul.s</a:t>
            </a:r>
            <a:r>
              <a:rPr lang="en-US" sz="1000" dirty="0">
                <a:latin typeface="Courier New"/>
                <a:cs typeface="Courier New"/>
              </a:rPr>
              <a:t> f2,f1,f0</a:t>
            </a:r>
          </a:p>
          <a:p>
            <a:r>
              <a:rPr lang="en-US" sz="1000" dirty="0" err="1">
                <a:latin typeface="Courier New"/>
                <a:cs typeface="Courier New"/>
              </a:rPr>
              <a:t>fsw</a:t>
            </a:r>
            <a:r>
              <a:rPr lang="en-US" sz="1000" dirty="0">
                <a:latin typeface="Courier New"/>
                <a:cs typeface="Courier New"/>
              </a:rPr>
              <a:t> f2,0(t0)</a:t>
            </a:r>
          </a:p>
        </p:txBody>
      </p:sp>
      <p:sp>
        <p:nvSpPr>
          <p:cNvPr id="3" name="TextBox 2">
            <a:extLst>
              <a:ext uri="{FF2B5EF4-FFF2-40B4-BE49-F238E27FC236}">
                <a16:creationId xmlns:a16="http://schemas.microsoft.com/office/drawing/2014/main" id="{335B8D19-36EF-C0B9-642C-35F9F0C2EE0A}"/>
              </a:ext>
            </a:extLst>
          </p:cNvPr>
          <p:cNvSpPr txBox="1"/>
          <p:nvPr/>
        </p:nvSpPr>
        <p:spPr>
          <a:xfrm>
            <a:off x="2369955" y="263221"/>
            <a:ext cx="52462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t>Issued</a:t>
            </a:r>
            <a:endParaRPr lang="en-US"/>
          </a:p>
        </p:txBody>
      </p:sp>
      <p:sp>
        <p:nvSpPr>
          <p:cNvPr id="5" name="TextBox 4">
            <a:extLst>
              <a:ext uri="{FF2B5EF4-FFF2-40B4-BE49-F238E27FC236}">
                <a16:creationId xmlns:a16="http://schemas.microsoft.com/office/drawing/2014/main" id="{6A52EA16-C416-2C82-8C26-76F8B0E93604}"/>
              </a:ext>
            </a:extLst>
          </p:cNvPr>
          <p:cNvSpPr txBox="1"/>
          <p:nvPr/>
        </p:nvSpPr>
        <p:spPr>
          <a:xfrm>
            <a:off x="2837085" y="262496"/>
            <a:ext cx="77202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Finished</a:t>
            </a:r>
          </a:p>
        </p:txBody>
      </p:sp>
      <p:sp>
        <p:nvSpPr>
          <p:cNvPr id="7" name="TextBox 6">
            <a:extLst>
              <a:ext uri="{FF2B5EF4-FFF2-40B4-BE49-F238E27FC236}">
                <a16:creationId xmlns:a16="http://schemas.microsoft.com/office/drawing/2014/main" id="{BC1D8807-F248-E9CC-3FA6-DF5816DAF120}"/>
              </a:ext>
            </a:extLst>
          </p:cNvPr>
          <p:cNvSpPr txBox="1"/>
          <p:nvPr/>
        </p:nvSpPr>
        <p:spPr>
          <a:xfrm>
            <a:off x="589015" y="1534388"/>
            <a:ext cx="1907294" cy="369332"/>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Clock Cycle: 13</a:t>
            </a:r>
          </a:p>
        </p:txBody>
      </p:sp>
      <p:sp>
        <p:nvSpPr>
          <p:cNvPr id="13" name="TextBox 12">
            <a:extLst>
              <a:ext uri="{FF2B5EF4-FFF2-40B4-BE49-F238E27FC236}">
                <a16:creationId xmlns:a16="http://schemas.microsoft.com/office/drawing/2014/main" id="{18DA8E34-F6C3-785D-8CEF-BB4531F3252A}"/>
              </a:ext>
            </a:extLst>
          </p:cNvPr>
          <p:cNvSpPr txBox="1"/>
          <p:nvPr/>
        </p:nvSpPr>
        <p:spPr>
          <a:xfrm>
            <a:off x="1809930" y="263221"/>
            <a:ext cx="588894"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t>Iteration</a:t>
            </a:r>
          </a:p>
        </p:txBody>
      </p:sp>
      <p:sp>
        <p:nvSpPr>
          <p:cNvPr id="18" name="TextBox 17">
            <a:extLst>
              <a:ext uri="{FF2B5EF4-FFF2-40B4-BE49-F238E27FC236}">
                <a16:creationId xmlns:a16="http://schemas.microsoft.com/office/drawing/2014/main" id="{695B6198-6EB4-2AE4-B0A1-CB1B9310DC43}"/>
              </a:ext>
            </a:extLst>
          </p:cNvPr>
          <p:cNvSpPr txBox="1"/>
          <p:nvPr/>
        </p:nvSpPr>
        <p:spPr>
          <a:xfrm>
            <a:off x="1968177" y="439588"/>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24" name="TextBox 23">
            <a:extLst>
              <a:ext uri="{FF2B5EF4-FFF2-40B4-BE49-F238E27FC236}">
                <a16:creationId xmlns:a16="http://schemas.microsoft.com/office/drawing/2014/main" id="{AC0474AA-8328-71EE-DA56-6A84E013209F}"/>
              </a:ext>
            </a:extLst>
          </p:cNvPr>
          <p:cNvSpPr txBox="1"/>
          <p:nvPr/>
        </p:nvSpPr>
        <p:spPr>
          <a:xfrm>
            <a:off x="1968177" y="604841"/>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37" name="TextBox 36">
            <a:extLst>
              <a:ext uri="{FF2B5EF4-FFF2-40B4-BE49-F238E27FC236}">
                <a16:creationId xmlns:a16="http://schemas.microsoft.com/office/drawing/2014/main" id="{818DA16D-00C4-C0E0-A0BA-8C255EF96071}"/>
              </a:ext>
            </a:extLst>
          </p:cNvPr>
          <p:cNvSpPr txBox="1"/>
          <p:nvPr/>
        </p:nvSpPr>
        <p:spPr>
          <a:xfrm>
            <a:off x="1968177" y="78845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39" name="TextBox 38">
            <a:extLst>
              <a:ext uri="{FF2B5EF4-FFF2-40B4-BE49-F238E27FC236}">
                <a16:creationId xmlns:a16="http://schemas.microsoft.com/office/drawing/2014/main" id="{FFA147EE-FFFE-340B-ED7D-7845BB764FA7}"/>
              </a:ext>
            </a:extLst>
          </p:cNvPr>
          <p:cNvSpPr txBox="1"/>
          <p:nvPr/>
        </p:nvSpPr>
        <p:spPr>
          <a:xfrm>
            <a:off x="1977358" y="935347"/>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1" name="TextBox 40">
            <a:extLst>
              <a:ext uri="{FF2B5EF4-FFF2-40B4-BE49-F238E27FC236}">
                <a16:creationId xmlns:a16="http://schemas.microsoft.com/office/drawing/2014/main" id="{A9610525-1BC7-59A9-C535-F04C389D12B0}"/>
              </a:ext>
            </a:extLst>
          </p:cNvPr>
          <p:cNvSpPr txBox="1"/>
          <p:nvPr/>
        </p:nvSpPr>
        <p:spPr>
          <a:xfrm>
            <a:off x="1977357" y="109142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3" name="TextBox 42">
            <a:extLst>
              <a:ext uri="{FF2B5EF4-FFF2-40B4-BE49-F238E27FC236}">
                <a16:creationId xmlns:a16="http://schemas.microsoft.com/office/drawing/2014/main" id="{024E1BAD-7CCD-6319-67AC-495D77294FE6}"/>
              </a:ext>
            </a:extLst>
          </p:cNvPr>
          <p:cNvSpPr txBox="1"/>
          <p:nvPr/>
        </p:nvSpPr>
        <p:spPr>
          <a:xfrm>
            <a:off x="1986538" y="1275034"/>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14" name="TextBox 13">
            <a:extLst>
              <a:ext uri="{FF2B5EF4-FFF2-40B4-BE49-F238E27FC236}">
                <a16:creationId xmlns:a16="http://schemas.microsoft.com/office/drawing/2014/main" id="{41B8CBB6-4495-B0D8-1E7B-53FA5CC5FC56}"/>
              </a:ext>
            </a:extLst>
          </p:cNvPr>
          <p:cNvSpPr txBox="1"/>
          <p:nvPr/>
        </p:nvSpPr>
        <p:spPr>
          <a:xfrm>
            <a:off x="2445574" y="439587"/>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42" name="TextBox 41">
            <a:extLst>
              <a:ext uri="{FF2B5EF4-FFF2-40B4-BE49-F238E27FC236}">
                <a16:creationId xmlns:a16="http://schemas.microsoft.com/office/drawing/2014/main" id="{7332CFE6-C675-32D5-1E78-D37CEA2F6A78}"/>
              </a:ext>
            </a:extLst>
          </p:cNvPr>
          <p:cNvSpPr txBox="1"/>
          <p:nvPr/>
        </p:nvSpPr>
        <p:spPr>
          <a:xfrm>
            <a:off x="2445574" y="60484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6" name="TextBox 45">
            <a:extLst>
              <a:ext uri="{FF2B5EF4-FFF2-40B4-BE49-F238E27FC236}">
                <a16:creationId xmlns:a16="http://schemas.microsoft.com/office/drawing/2014/main" id="{B2191186-3BD8-4033-4257-B14B275E8D7D}"/>
              </a:ext>
            </a:extLst>
          </p:cNvPr>
          <p:cNvSpPr txBox="1"/>
          <p:nvPr/>
        </p:nvSpPr>
        <p:spPr>
          <a:xfrm>
            <a:off x="2451083" y="757242"/>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3</a:t>
            </a:r>
          </a:p>
        </p:txBody>
      </p:sp>
      <p:sp>
        <p:nvSpPr>
          <p:cNvPr id="47" name="TextBox 46">
            <a:extLst>
              <a:ext uri="{FF2B5EF4-FFF2-40B4-BE49-F238E27FC236}">
                <a16:creationId xmlns:a16="http://schemas.microsoft.com/office/drawing/2014/main" id="{63549179-0E67-4A09-108C-B647D7262B85}"/>
              </a:ext>
            </a:extLst>
          </p:cNvPr>
          <p:cNvSpPr txBox="1"/>
          <p:nvPr/>
        </p:nvSpPr>
        <p:spPr>
          <a:xfrm>
            <a:off x="2445574" y="93534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4</a:t>
            </a:r>
          </a:p>
        </p:txBody>
      </p:sp>
      <p:sp>
        <p:nvSpPr>
          <p:cNvPr id="45" name="TextBox 44">
            <a:extLst>
              <a:ext uri="{FF2B5EF4-FFF2-40B4-BE49-F238E27FC236}">
                <a16:creationId xmlns:a16="http://schemas.microsoft.com/office/drawing/2014/main" id="{5990BFD1-6551-2263-EB96-ED1942C3668E}"/>
              </a:ext>
            </a:extLst>
          </p:cNvPr>
          <p:cNvSpPr txBox="1"/>
          <p:nvPr/>
        </p:nvSpPr>
        <p:spPr>
          <a:xfrm>
            <a:off x="2436393" y="1091418"/>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5</a:t>
            </a:r>
          </a:p>
        </p:txBody>
      </p:sp>
      <p:sp>
        <p:nvSpPr>
          <p:cNvPr id="50" name="TextBox 49">
            <a:extLst>
              <a:ext uri="{FF2B5EF4-FFF2-40B4-BE49-F238E27FC236}">
                <a16:creationId xmlns:a16="http://schemas.microsoft.com/office/drawing/2014/main" id="{9EC66714-DD43-5F24-A807-DE6C700F13F3}"/>
              </a:ext>
            </a:extLst>
          </p:cNvPr>
          <p:cNvSpPr txBox="1"/>
          <p:nvPr/>
        </p:nvSpPr>
        <p:spPr>
          <a:xfrm>
            <a:off x="2436392" y="124749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6</a:t>
            </a:r>
          </a:p>
        </p:txBody>
      </p:sp>
      <p:sp>
        <p:nvSpPr>
          <p:cNvPr id="51" name="Rectangle 50">
            <a:extLst>
              <a:ext uri="{FF2B5EF4-FFF2-40B4-BE49-F238E27FC236}">
                <a16:creationId xmlns:a16="http://schemas.microsoft.com/office/drawing/2014/main" id="{CE7A9443-8FD1-3EC0-2419-47A589499E26}"/>
              </a:ext>
            </a:extLst>
          </p:cNvPr>
          <p:cNvSpPr/>
          <p:nvPr/>
        </p:nvSpPr>
        <p:spPr>
          <a:xfrm>
            <a:off x="1792776" y="3605605"/>
            <a:ext cx="1507812" cy="25814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9285248F-CC89-68D5-131B-5B3B8CC2DF49}"/>
              </a:ext>
            </a:extLst>
          </p:cNvPr>
          <p:cNvSpPr txBox="1"/>
          <p:nvPr/>
        </p:nvSpPr>
        <p:spPr>
          <a:xfrm>
            <a:off x="2913789" y="43958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7</a:t>
            </a:r>
          </a:p>
        </p:txBody>
      </p:sp>
      <p:sp>
        <p:nvSpPr>
          <p:cNvPr id="54" name="TextBox 53">
            <a:extLst>
              <a:ext uri="{FF2B5EF4-FFF2-40B4-BE49-F238E27FC236}">
                <a16:creationId xmlns:a16="http://schemas.microsoft.com/office/drawing/2014/main" id="{634A40F9-6ADF-01EC-E448-A22A0C4CBF7A}"/>
              </a:ext>
            </a:extLst>
          </p:cNvPr>
          <p:cNvSpPr txBox="1"/>
          <p:nvPr/>
        </p:nvSpPr>
        <p:spPr>
          <a:xfrm>
            <a:off x="2904607" y="944525"/>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8</a:t>
            </a:r>
          </a:p>
        </p:txBody>
      </p:sp>
      <p:sp>
        <p:nvSpPr>
          <p:cNvPr id="38" name="TextBox 37">
            <a:extLst>
              <a:ext uri="{FF2B5EF4-FFF2-40B4-BE49-F238E27FC236}">
                <a16:creationId xmlns:a16="http://schemas.microsoft.com/office/drawing/2014/main" id="{EA9AF005-FA87-A1C4-9D4A-F4A68EDBDDE2}"/>
              </a:ext>
            </a:extLst>
          </p:cNvPr>
          <p:cNvSpPr txBox="1"/>
          <p:nvPr/>
        </p:nvSpPr>
        <p:spPr>
          <a:xfrm>
            <a:off x="2904608" y="604839"/>
            <a:ext cx="389213"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11</a:t>
            </a:r>
          </a:p>
        </p:txBody>
      </p:sp>
      <p:sp>
        <p:nvSpPr>
          <p:cNvPr id="19" name="TextBox 18">
            <a:extLst>
              <a:ext uri="{FF2B5EF4-FFF2-40B4-BE49-F238E27FC236}">
                <a16:creationId xmlns:a16="http://schemas.microsoft.com/office/drawing/2014/main" id="{A442BD92-0CE3-E4C3-8CBF-FB1F0039D5E7}"/>
              </a:ext>
            </a:extLst>
          </p:cNvPr>
          <p:cNvSpPr txBox="1"/>
          <p:nvPr/>
        </p:nvSpPr>
        <p:spPr>
          <a:xfrm>
            <a:off x="2904607" y="1091417"/>
            <a:ext cx="389213"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12</a:t>
            </a:r>
          </a:p>
        </p:txBody>
      </p:sp>
      <p:sp>
        <p:nvSpPr>
          <p:cNvPr id="44" name="TextBox 43">
            <a:extLst>
              <a:ext uri="{FF2B5EF4-FFF2-40B4-BE49-F238E27FC236}">
                <a16:creationId xmlns:a16="http://schemas.microsoft.com/office/drawing/2014/main" id="{A646F0EF-7FC7-B7A3-53C3-EF24E89BF13B}"/>
              </a:ext>
            </a:extLst>
          </p:cNvPr>
          <p:cNvSpPr txBox="1"/>
          <p:nvPr/>
        </p:nvSpPr>
        <p:spPr>
          <a:xfrm>
            <a:off x="2895427" y="760911"/>
            <a:ext cx="389213"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12</a:t>
            </a:r>
          </a:p>
        </p:txBody>
      </p:sp>
      <p:sp>
        <p:nvSpPr>
          <p:cNvPr id="48" name="TextBox 47">
            <a:extLst>
              <a:ext uri="{FF2B5EF4-FFF2-40B4-BE49-F238E27FC236}">
                <a16:creationId xmlns:a16="http://schemas.microsoft.com/office/drawing/2014/main" id="{47029DF2-1D63-7A07-80CE-220E8633045E}"/>
              </a:ext>
            </a:extLst>
          </p:cNvPr>
          <p:cNvSpPr txBox="1"/>
          <p:nvPr/>
        </p:nvSpPr>
        <p:spPr>
          <a:xfrm>
            <a:off x="2904606" y="1265850"/>
            <a:ext cx="389213"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13</a:t>
            </a:r>
          </a:p>
        </p:txBody>
      </p:sp>
    </p:spTree>
    <p:extLst>
      <p:ext uri="{BB962C8B-B14F-4D97-AF65-F5344CB8AC3E}">
        <p14:creationId xmlns:p14="http://schemas.microsoft.com/office/powerpoint/2010/main" val="2097785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7" name="Table 106">
            <a:extLst>
              <a:ext uri="{FF2B5EF4-FFF2-40B4-BE49-F238E27FC236}">
                <a16:creationId xmlns:a16="http://schemas.microsoft.com/office/drawing/2014/main" id="{8A99B81A-D2B6-1981-E268-BD8E23A05BDC}"/>
              </a:ext>
            </a:extLst>
          </p:cNvPr>
          <p:cNvGraphicFramePr>
            <a:graphicFrameLocks noGrp="1"/>
          </p:cNvGraphicFramePr>
          <p:nvPr/>
        </p:nvGraphicFramePr>
        <p:xfrm>
          <a:off x="5848120" y="2194193"/>
          <a:ext cx="3245697" cy="260684"/>
        </p:xfrm>
        <a:graphic>
          <a:graphicData uri="http://schemas.openxmlformats.org/drawingml/2006/table">
            <a:tbl>
              <a:tblPr firstRow="1" bandRow="1">
                <a:tableStyleId>{5940675A-B579-460E-94D1-54222C63F5DA}</a:tableStyleId>
              </a:tblPr>
              <a:tblGrid>
                <a:gridCol w="3245697">
                  <a:extLst>
                    <a:ext uri="{9D8B030D-6E8A-4147-A177-3AD203B41FA5}">
                      <a16:colId xmlns:a16="http://schemas.microsoft.com/office/drawing/2014/main" val="3107124859"/>
                    </a:ext>
                  </a:extLst>
                </a:gridCol>
              </a:tblGrid>
              <a:tr h="260684">
                <a:tc>
                  <a:txBody>
                    <a:bodyPr/>
                    <a:lstStyle/>
                    <a:p>
                      <a:pPr algn="ctr"/>
                      <a:r>
                        <a:rPr lang="en-US" sz="1100" dirty="0"/>
                        <a:t>Operation Bus</a:t>
                      </a:r>
                    </a:p>
                  </a:txBody>
                  <a:tcPr/>
                </a:tc>
                <a:extLst>
                  <a:ext uri="{0D108BD9-81ED-4DB2-BD59-A6C34878D82A}">
                    <a16:rowId xmlns:a16="http://schemas.microsoft.com/office/drawing/2014/main" val="1264365700"/>
                  </a:ext>
                </a:extLst>
              </a:tr>
            </a:tbl>
          </a:graphicData>
        </a:graphic>
      </p:graphicFrame>
      <p:graphicFrame>
        <p:nvGraphicFramePr>
          <p:cNvPr id="108" name="Table 107">
            <a:extLst>
              <a:ext uri="{FF2B5EF4-FFF2-40B4-BE49-F238E27FC236}">
                <a16:creationId xmlns:a16="http://schemas.microsoft.com/office/drawing/2014/main" id="{C7C94626-E768-68B0-C3C0-F0A5DFEAE580}"/>
              </a:ext>
            </a:extLst>
          </p:cNvPr>
          <p:cNvGraphicFramePr>
            <a:graphicFrameLocks noGrp="1"/>
          </p:cNvGraphicFramePr>
          <p:nvPr/>
        </p:nvGraphicFramePr>
        <p:xfrm>
          <a:off x="6472409" y="2533879"/>
          <a:ext cx="4087912" cy="259080"/>
        </p:xfrm>
        <a:graphic>
          <a:graphicData uri="http://schemas.openxmlformats.org/drawingml/2006/table">
            <a:tbl>
              <a:tblPr firstRow="1" bandRow="1">
                <a:tableStyleId>{5940675A-B579-460E-94D1-54222C63F5DA}</a:tableStyleId>
              </a:tblPr>
              <a:tblGrid>
                <a:gridCol w="4087912">
                  <a:extLst>
                    <a:ext uri="{9D8B030D-6E8A-4147-A177-3AD203B41FA5}">
                      <a16:colId xmlns:a16="http://schemas.microsoft.com/office/drawing/2014/main" val="1958482428"/>
                    </a:ext>
                  </a:extLst>
                </a:gridCol>
              </a:tblGrid>
              <a:tr h="200698">
                <a:tc>
                  <a:txBody>
                    <a:bodyPr/>
                    <a:lstStyle/>
                    <a:p>
                      <a:pPr algn="ctr"/>
                      <a:r>
                        <a:rPr lang="en-US" sz="1100" dirty="0"/>
                        <a:t>Operands Bus           </a:t>
                      </a:r>
                    </a:p>
                  </a:txBody>
                  <a:tcPr anchor="ctr"/>
                </a:tc>
                <a:extLst>
                  <a:ext uri="{0D108BD9-81ED-4DB2-BD59-A6C34878D82A}">
                    <a16:rowId xmlns:a16="http://schemas.microsoft.com/office/drawing/2014/main" val="3928487381"/>
                  </a:ext>
                </a:extLst>
              </a:tr>
            </a:tbl>
          </a:graphicData>
        </a:graphic>
      </p:graphicFrame>
      <p:sp>
        <p:nvSpPr>
          <p:cNvPr id="4" name="TextBox 3">
            <a:extLst>
              <a:ext uri="{FF2B5EF4-FFF2-40B4-BE49-F238E27FC236}">
                <a16:creationId xmlns:a16="http://schemas.microsoft.com/office/drawing/2014/main" id="{032A06AD-A3EC-C6FD-A3FE-AE0739EBE576}"/>
              </a:ext>
            </a:extLst>
          </p:cNvPr>
          <p:cNvSpPr txBox="1"/>
          <p:nvPr/>
        </p:nvSpPr>
        <p:spPr>
          <a:xfrm>
            <a:off x="397286" y="5584520"/>
            <a:ext cx="11391439"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t>Still in clock cycle 13, the second store operation slot in the Store Buffer is marked free.</a:t>
            </a:r>
            <a:endParaRPr lang="en-US"/>
          </a:p>
        </p:txBody>
      </p:sp>
      <p:graphicFrame>
        <p:nvGraphicFramePr>
          <p:cNvPr id="6" name="Table 5">
            <a:extLst>
              <a:ext uri="{FF2B5EF4-FFF2-40B4-BE49-F238E27FC236}">
                <a16:creationId xmlns:a16="http://schemas.microsoft.com/office/drawing/2014/main" id="{CC729F56-EFE2-8812-01B1-3B641021CA8E}"/>
              </a:ext>
            </a:extLst>
          </p:cNvPr>
          <p:cNvGraphicFramePr>
            <a:graphicFrameLocks noGrp="1"/>
          </p:cNvGraphicFramePr>
          <p:nvPr/>
        </p:nvGraphicFramePr>
        <p:xfrm>
          <a:off x="5142307" y="474496"/>
          <a:ext cx="1912193" cy="1463040"/>
        </p:xfrm>
        <a:graphic>
          <a:graphicData uri="http://schemas.openxmlformats.org/drawingml/2006/table">
            <a:tbl>
              <a:tblPr firstRow="1" bandRow="1">
                <a:tableStyleId>{5940675A-B579-460E-94D1-54222C63F5DA}</a:tableStyleId>
              </a:tblPr>
              <a:tblGrid>
                <a:gridCol w="1912193">
                  <a:extLst>
                    <a:ext uri="{9D8B030D-6E8A-4147-A177-3AD203B41FA5}">
                      <a16:colId xmlns:a16="http://schemas.microsoft.com/office/drawing/2014/main" val="4214905165"/>
                    </a:ext>
                  </a:extLst>
                </a:gridCol>
              </a:tblGrid>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3837463807"/>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3958880234"/>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1321956166"/>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1294863501"/>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2602607408"/>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3959573496"/>
                  </a:ext>
                </a:extLst>
              </a:tr>
            </a:tbl>
          </a:graphicData>
        </a:graphic>
      </p:graphicFrame>
      <p:graphicFrame>
        <p:nvGraphicFramePr>
          <p:cNvPr id="8" name="Table 7">
            <a:extLst>
              <a:ext uri="{FF2B5EF4-FFF2-40B4-BE49-F238E27FC236}">
                <a16:creationId xmlns:a16="http://schemas.microsoft.com/office/drawing/2014/main" id="{E7D52DE1-8CA2-EADD-2883-8C6406631686}"/>
              </a:ext>
            </a:extLst>
          </p:cNvPr>
          <p:cNvGraphicFramePr>
            <a:graphicFrameLocks noGrp="1"/>
          </p:cNvGraphicFramePr>
          <p:nvPr>
            <p:extLst>
              <p:ext uri="{D42A27DB-BD31-4B8C-83A1-F6EECF244321}">
                <p14:modId xmlns:p14="http://schemas.microsoft.com/office/powerpoint/2010/main" val="1447191976"/>
              </p:ext>
            </p:extLst>
          </p:nvPr>
        </p:nvGraphicFramePr>
        <p:xfrm>
          <a:off x="1808602" y="2836843"/>
          <a:ext cx="1511271" cy="1297004"/>
        </p:xfrm>
        <a:graphic>
          <a:graphicData uri="http://schemas.openxmlformats.org/drawingml/2006/table">
            <a:tbl>
              <a:tblPr firstRow="1" bandRow="1">
                <a:tableStyleId>{5940675A-B579-460E-94D1-54222C63F5DA}</a:tableStyleId>
              </a:tblPr>
              <a:tblGrid>
                <a:gridCol w="822157">
                  <a:extLst>
                    <a:ext uri="{9D8B030D-6E8A-4147-A177-3AD203B41FA5}">
                      <a16:colId xmlns:a16="http://schemas.microsoft.com/office/drawing/2014/main" val="1745361543"/>
                    </a:ext>
                  </a:extLst>
                </a:gridCol>
                <a:gridCol w="689114">
                  <a:extLst>
                    <a:ext uri="{9D8B030D-6E8A-4147-A177-3AD203B41FA5}">
                      <a16:colId xmlns:a16="http://schemas.microsoft.com/office/drawing/2014/main" val="111818996"/>
                    </a:ext>
                  </a:extLst>
                </a:gridCol>
              </a:tblGrid>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698010634"/>
                  </a:ext>
                </a:extLst>
              </a:tr>
              <a:tr h="260684">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37794825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549119839"/>
                  </a:ext>
                </a:extLst>
              </a:tr>
              <a:tr h="151771">
                <a:tc>
                  <a:txBody>
                    <a:bodyPr/>
                    <a:lstStyle/>
                    <a:p>
                      <a:pPr algn="ctr"/>
                      <a:endParaRPr lang="en-US" sz="1100" b="0" dirty="0" err="1"/>
                    </a:p>
                  </a:txBody>
                  <a:tcPr/>
                </a:tc>
                <a:tc>
                  <a:txBody>
                    <a:bodyPr/>
                    <a:lstStyle/>
                    <a:p>
                      <a:pPr algn="ctr"/>
                      <a:endParaRPr lang="en-US" sz="1100" b="0" dirty="0"/>
                    </a:p>
                  </a:txBody>
                  <a:tcPr/>
                </a:tc>
                <a:extLst>
                  <a:ext uri="{0D108BD9-81ED-4DB2-BD59-A6C34878D82A}">
                    <a16:rowId xmlns:a16="http://schemas.microsoft.com/office/drawing/2014/main" val="1989902640"/>
                  </a:ext>
                </a:extLst>
              </a:tr>
              <a:tr h="151771">
                <a:tc>
                  <a:txBody>
                    <a:bodyPr/>
                    <a:lstStyle/>
                    <a:p>
                      <a:pPr lvl="0">
                        <a:buNone/>
                      </a:pPr>
                      <a:endParaRPr lang="en-US" sz="1100" b="0" i="0" u="none" strike="noStrike" noProof="0" dirty="0">
                        <a:solidFill>
                          <a:srgbClr val="000000"/>
                        </a:solidFill>
                        <a:latin typeface="Aptos"/>
                      </a:endParaRPr>
                    </a:p>
                  </a:txBody>
                  <a:tcPr/>
                </a:tc>
                <a:tc>
                  <a:txBody>
                    <a:bodyPr/>
                    <a:lstStyle/>
                    <a:p>
                      <a:pPr algn="ctr"/>
                      <a:endParaRPr lang="en-US" sz="1100" b="0" dirty="0"/>
                    </a:p>
                  </a:txBody>
                  <a:tcPr/>
                </a:tc>
                <a:extLst>
                  <a:ext uri="{0D108BD9-81ED-4DB2-BD59-A6C34878D82A}">
                    <a16:rowId xmlns:a16="http://schemas.microsoft.com/office/drawing/2014/main" val="834683615"/>
                  </a:ext>
                </a:extLst>
              </a:tr>
            </a:tbl>
          </a:graphicData>
        </a:graphic>
      </p:graphicFrame>
      <p:graphicFrame>
        <p:nvGraphicFramePr>
          <p:cNvPr id="9" name="Table 8">
            <a:extLst>
              <a:ext uri="{FF2B5EF4-FFF2-40B4-BE49-F238E27FC236}">
                <a16:creationId xmlns:a16="http://schemas.microsoft.com/office/drawing/2014/main" id="{DDAA357D-ADC7-536C-F5D5-6765A9443157}"/>
              </a:ext>
            </a:extLst>
          </p:cNvPr>
          <p:cNvGraphicFramePr>
            <a:graphicFrameLocks noGrp="1"/>
          </p:cNvGraphicFramePr>
          <p:nvPr/>
        </p:nvGraphicFramePr>
        <p:xfrm>
          <a:off x="3847825" y="2833942"/>
          <a:ext cx="458371" cy="1295400"/>
        </p:xfrm>
        <a:graphic>
          <a:graphicData uri="http://schemas.openxmlformats.org/drawingml/2006/table">
            <a:tbl>
              <a:tblPr firstRow="1" bandRow="1">
                <a:tableStyleId>{5940675A-B579-460E-94D1-54222C63F5DA}</a:tableStyleId>
              </a:tblPr>
              <a:tblGrid>
                <a:gridCol w="458371">
                  <a:extLst>
                    <a:ext uri="{9D8B030D-6E8A-4147-A177-3AD203B41FA5}">
                      <a16:colId xmlns:a16="http://schemas.microsoft.com/office/drawing/2014/main" val="1142258662"/>
                    </a:ext>
                  </a:extLst>
                </a:gridCol>
              </a:tblGrid>
              <a:tr h="124309">
                <a:tc>
                  <a:txBody>
                    <a:bodyPr/>
                    <a:lstStyle/>
                    <a:p>
                      <a:endParaRPr lang="en-US" sz="1100" b="0" dirty="0"/>
                    </a:p>
                  </a:txBody>
                  <a:tcPr/>
                </a:tc>
                <a:extLst>
                  <a:ext uri="{0D108BD9-81ED-4DB2-BD59-A6C34878D82A}">
                    <a16:rowId xmlns:a16="http://schemas.microsoft.com/office/drawing/2014/main" val="3875140244"/>
                  </a:ext>
                </a:extLst>
              </a:tr>
              <a:tr h="124309">
                <a:tc>
                  <a:txBody>
                    <a:bodyPr/>
                    <a:lstStyle/>
                    <a:p>
                      <a:endParaRPr lang="en-US" sz="1100" b="0" dirty="0"/>
                    </a:p>
                  </a:txBody>
                  <a:tcPr/>
                </a:tc>
                <a:extLst>
                  <a:ext uri="{0D108BD9-81ED-4DB2-BD59-A6C34878D82A}">
                    <a16:rowId xmlns:a16="http://schemas.microsoft.com/office/drawing/2014/main" val="2345669140"/>
                  </a:ext>
                </a:extLst>
              </a:tr>
              <a:tr h="124309">
                <a:tc>
                  <a:txBody>
                    <a:bodyPr/>
                    <a:lstStyle/>
                    <a:p>
                      <a:endParaRPr lang="en-US" sz="1100" b="0" dirty="0"/>
                    </a:p>
                  </a:txBody>
                  <a:tcPr/>
                </a:tc>
                <a:extLst>
                  <a:ext uri="{0D108BD9-81ED-4DB2-BD59-A6C34878D82A}">
                    <a16:rowId xmlns:a16="http://schemas.microsoft.com/office/drawing/2014/main" val="2516193733"/>
                  </a:ext>
                </a:extLst>
              </a:tr>
              <a:tr h="124309">
                <a:tc>
                  <a:txBody>
                    <a:bodyPr/>
                    <a:lstStyle/>
                    <a:p>
                      <a:pPr algn="ctr"/>
                      <a:endParaRPr lang="en-US" sz="1100" b="0" dirty="0"/>
                    </a:p>
                  </a:txBody>
                  <a:tcPr/>
                </a:tc>
                <a:extLst>
                  <a:ext uri="{0D108BD9-81ED-4DB2-BD59-A6C34878D82A}">
                    <a16:rowId xmlns:a16="http://schemas.microsoft.com/office/drawing/2014/main" val="1743698386"/>
                  </a:ext>
                </a:extLst>
              </a:tr>
              <a:tr h="124309">
                <a:tc>
                  <a:txBody>
                    <a:bodyPr/>
                    <a:lstStyle/>
                    <a:p>
                      <a:pPr algn="ctr"/>
                      <a:endParaRPr lang="en-US" sz="1100" b="0" dirty="0"/>
                    </a:p>
                  </a:txBody>
                  <a:tcPr/>
                </a:tc>
                <a:extLst>
                  <a:ext uri="{0D108BD9-81ED-4DB2-BD59-A6C34878D82A}">
                    <a16:rowId xmlns:a16="http://schemas.microsoft.com/office/drawing/2014/main" val="833418790"/>
                  </a:ext>
                </a:extLst>
              </a:tr>
            </a:tbl>
          </a:graphicData>
        </a:graphic>
      </p:graphicFrame>
      <p:graphicFrame>
        <p:nvGraphicFramePr>
          <p:cNvPr id="10" name="Table 9">
            <a:extLst>
              <a:ext uri="{FF2B5EF4-FFF2-40B4-BE49-F238E27FC236}">
                <a16:creationId xmlns:a16="http://schemas.microsoft.com/office/drawing/2014/main" id="{F351D56D-D400-11A9-3A79-A76F275FC9E8}"/>
              </a:ext>
            </a:extLst>
          </p:cNvPr>
          <p:cNvGraphicFramePr>
            <a:graphicFrameLocks noGrp="1"/>
          </p:cNvGraphicFramePr>
          <p:nvPr/>
        </p:nvGraphicFramePr>
        <p:xfrm>
          <a:off x="5481993" y="3348063"/>
          <a:ext cx="2162727" cy="777240"/>
        </p:xfrm>
        <a:graphic>
          <a:graphicData uri="http://schemas.openxmlformats.org/drawingml/2006/table">
            <a:tbl>
              <a:tblPr firstRow="1" bandRow="1">
                <a:tableStyleId>{5940675A-B579-460E-94D1-54222C63F5DA}</a:tableStyleId>
              </a:tblPr>
              <a:tblGrid>
                <a:gridCol w="720909">
                  <a:extLst>
                    <a:ext uri="{9D8B030D-6E8A-4147-A177-3AD203B41FA5}">
                      <a16:colId xmlns:a16="http://schemas.microsoft.com/office/drawing/2014/main" val="448276559"/>
                    </a:ext>
                  </a:extLst>
                </a:gridCol>
                <a:gridCol w="720909">
                  <a:extLst>
                    <a:ext uri="{9D8B030D-6E8A-4147-A177-3AD203B41FA5}">
                      <a16:colId xmlns:a16="http://schemas.microsoft.com/office/drawing/2014/main" val="1507268759"/>
                    </a:ext>
                  </a:extLst>
                </a:gridCol>
                <a:gridCol w="720909">
                  <a:extLst>
                    <a:ext uri="{9D8B030D-6E8A-4147-A177-3AD203B41FA5}">
                      <a16:colId xmlns:a16="http://schemas.microsoft.com/office/drawing/2014/main" val="3602963303"/>
                    </a:ext>
                  </a:extLst>
                </a:gridCol>
              </a:tblGrid>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373234770"/>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2582958588"/>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276576882"/>
                  </a:ext>
                </a:extLst>
              </a:tr>
            </a:tbl>
          </a:graphicData>
        </a:graphic>
      </p:graphicFrame>
      <p:graphicFrame>
        <p:nvGraphicFramePr>
          <p:cNvPr id="11" name="Table 10">
            <a:extLst>
              <a:ext uri="{FF2B5EF4-FFF2-40B4-BE49-F238E27FC236}">
                <a16:creationId xmlns:a16="http://schemas.microsoft.com/office/drawing/2014/main" id="{9242D8D2-0F55-F557-2CC0-37811A2CF5CB}"/>
              </a:ext>
            </a:extLst>
          </p:cNvPr>
          <p:cNvGraphicFramePr>
            <a:graphicFrameLocks noGrp="1"/>
          </p:cNvGraphicFramePr>
          <p:nvPr/>
        </p:nvGraphicFramePr>
        <p:xfrm>
          <a:off x="8657422" y="3617204"/>
          <a:ext cx="2349918" cy="518160"/>
        </p:xfrm>
        <a:graphic>
          <a:graphicData uri="http://schemas.openxmlformats.org/drawingml/2006/table">
            <a:tbl>
              <a:tblPr firstRow="1" bandRow="1">
                <a:tableStyleId>{5940675A-B579-460E-94D1-54222C63F5DA}</a:tableStyleId>
              </a:tblPr>
              <a:tblGrid>
                <a:gridCol w="783306">
                  <a:extLst>
                    <a:ext uri="{9D8B030D-6E8A-4147-A177-3AD203B41FA5}">
                      <a16:colId xmlns:a16="http://schemas.microsoft.com/office/drawing/2014/main" val="3712067003"/>
                    </a:ext>
                  </a:extLst>
                </a:gridCol>
                <a:gridCol w="783306">
                  <a:extLst>
                    <a:ext uri="{9D8B030D-6E8A-4147-A177-3AD203B41FA5}">
                      <a16:colId xmlns:a16="http://schemas.microsoft.com/office/drawing/2014/main" val="2507670143"/>
                    </a:ext>
                  </a:extLst>
                </a:gridCol>
                <a:gridCol w="783306">
                  <a:extLst>
                    <a:ext uri="{9D8B030D-6E8A-4147-A177-3AD203B41FA5}">
                      <a16:colId xmlns:a16="http://schemas.microsoft.com/office/drawing/2014/main" val="2584014067"/>
                    </a:ext>
                  </a:extLst>
                </a:gridCol>
              </a:tblGrid>
              <a:tr h="0">
                <a:tc>
                  <a:txBody>
                    <a:bodyPr/>
                    <a:lstStyle/>
                    <a:p>
                      <a:pPr algn="ctr"/>
                      <a:endParaRPr lang="en-US" sz="1100" dirty="0"/>
                    </a:p>
                  </a:txBody>
                  <a:tcPr/>
                </a:tc>
                <a:tc>
                  <a:txBody>
                    <a:bodyPr/>
                    <a:lstStyle/>
                    <a:p>
                      <a:pPr algn="ctr"/>
                      <a:endParaRPr lang="en-US" sz="1100" dirty="0"/>
                    </a:p>
                  </a:txBody>
                  <a:tcPr/>
                </a:tc>
                <a:tc>
                  <a:txBody>
                    <a:bodyPr/>
                    <a:lstStyle/>
                    <a:p>
                      <a:pPr algn="ctr"/>
                      <a:endParaRPr lang="en-US" sz="1100" dirty="0"/>
                    </a:p>
                  </a:txBody>
                  <a:tcPr/>
                </a:tc>
                <a:extLst>
                  <a:ext uri="{0D108BD9-81ED-4DB2-BD59-A6C34878D82A}">
                    <a16:rowId xmlns:a16="http://schemas.microsoft.com/office/drawing/2014/main" val="3142664889"/>
                  </a:ext>
                </a:extLst>
              </a:tr>
              <a:tr h="0">
                <a:tc>
                  <a:txBody>
                    <a:bodyPr/>
                    <a:lstStyle/>
                    <a:p>
                      <a:pPr algn="ctr"/>
                      <a:endParaRPr lang="en-US" sz="1100" dirty="0"/>
                    </a:p>
                  </a:txBody>
                  <a:tcPr/>
                </a:tc>
                <a:tc>
                  <a:txBody>
                    <a:bodyPr/>
                    <a:lstStyle/>
                    <a:p>
                      <a:pPr algn="ctr"/>
                      <a:endParaRPr lang="en-US" sz="1100" dirty="0"/>
                    </a:p>
                  </a:txBody>
                  <a:tcPr/>
                </a:tc>
                <a:tc>
                  <a:txBody>
                    <a:bodyPr/>
                    <a:lstStyle/>
                    <a:p>
                      <a:pPr algn="ctr"/>
                      <a:endParaRPr lang="en-US" sz="1100" dirty="0"/>
                    </a:p>
                  </a:txBody>
                  <a:tcPr/>
                </a:tc>
                <a:extLst>
                  <a:ext uri="{0D108BD9-81ED-4DB2-BD59-A6C34878D82A}">
                    <a16:rowId xmlns:a16="http://schemas.microsoft.com/office/drawing/2014/main" val="1917240934"/>
                  </a:ext>
                </a:extLst>
              </a:tr>
            </a:tbl>
          </a:graphicData>
        </a:graphic>
      </p:graphicFrame>
      <p:sp>
        <p:nvSpPr>
          <p:cNvPr id="12" name="TextBox 11">
            <a:extLst>
              <a:ext uri="{FF2B5EF4-FFF2-40B4-BE49-F238E27FC236}">
                <a16:creationId xmlns:a16="http://schemas.microsoft.com/office/drawing/2014/main" id="{D911706E-6D2C-EF51-33DF-4FB2A1FBC170}"/>
              </a:ext>
            </a:extLst>
          </p:cNvPr>
          <p:cNvSpPr txBox="1"/>
          <p:nvPr/>
        </p:nvSpPr>
        <p:spPr>
          <a:xfrm>
            <a:off x="3592198" y="561352"/>
            <a:ext cx="1246742"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Instruction Unit</a:t>
            </a:r>
          </a:p>
        </p:txBody>
      </p:sp>
      <p:sp>
        <p:nvSpPr>
          <p:cNvPr id="15" name="TextBox 14">
            <a:extLst>
              <a:ext uri="{FF2B5EF4-FFF2-40B4-BE49-F238E27FC236}">
                <a16:creationId xmlns:a16="http://schemas.microsoft.com/office/drawing/2014/main" id="{D174296F-730A-B583-F968-AE33A9FB8F57}"/>
              </a:ext>
            </a:extLst>
          </p:cNvPr>
          <p:cNvSpPr txBox="1"/>
          <p:nvPr/>
        </p:nvSpPr>
        <p:spPr>
          <a:xfrm>
            <a:off x="2793474"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Memory Unit</a:t>
            </a:r>
          </a:p>
        </p:txBody>
      </p:sp>
      <p:sp>
        <p:nvSpPr>
          <p:cNvPr id="16" name="Arrow: Right 15">
            <a:extLst>
              <a:ext uri="{FF2B5EF4-FFF2-40B4-BE49-F238E27FC236}">
                <a16:creationId xmlns:a16="http://schemas.microsoft.com/office/drawing/2014/main" id="{BF7377CE-705F-13B3-B849-BBE58D6D6C52}"/>
              </a:ext>
            </a:extLst>
          </p:cNvPr>
          <p:cNvSpPr/>
          <p:nvPr/>
        </p:nvSpPr>
        <p:spPr>
          <a:xfrm>
            <a:off x="4902263" y="594451"/>
            <a:ext cx="181923" cy="203788"/>
          </a:xfrm>
          <a:prstGeom prst="righ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4AAB5EF6-0805-82F0-922F-DA920C510456}"/>
              </a:ext>
            </a:extLst>
          </p:cNvPr>
          <p:cNvSpPr/>
          <p:nvPr/>
        </p:nvSpPr>
        <p:spPr>
          <a:xfrm>
            <a:off x="2474567" y="2541851"/>
            <a:ext cx="326519" cy="274697"/>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682D80A-99E6-AB37-3B98-573B076AD2C6}"/>
              </a:ext>
            </a:extLst>
          </p:cNvPr>
          <p:cNvSpPr txBox="1"/>
          <p:nvPr/>
        </p:nvSpPr>
        <p:spPr>
          <a:xfrm>
            <a:off x="2187546" y="2223061"/>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Address Unit</a:t>
            </a:r>
          </a:p>
        </p:txBody>
      </p:sp>
      <p:sp>
        <p:nvSpPr>
          <p:cNvPr id="21" name="Arrow: Down 20">
            <a:extLst>
              <a:ext uri="{FF2B5EF4-FFF2-40B4-BE49-F238E27FC236}">
                <a16:creationId xmlns:a16="http://schemas.microsoft.com/office/drawing/2014/main" id="{5ADE566B-08DC-5903-5A74-8CE1A9BB24C0}"/>
              </a:ext>
            </a:extLst>
          </p:cNvPr>
          <p:cNvSpPr/>
          <p:nvPr/>
        </p:nvSpPr>
        <p:spPr>
          <a:xfrm>
            <a:off x="3047999" y="417094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Bent 21">
            <a:extLst>
              <a:ext uri="{FF2B5EF4-FFF2-40B4-BE49-F238E27FC236}">
                <a16:creationId xmlns:a16="http://schemas.microsoft.com/office/drawing/2014/main" id="{46067320-68DF-215A-389F-CE98072BB49A}"/>
              </a:ext>
            </a:extLst>
          </p:cNvPr>
          <p:cNvSpPr/>
          <p:nvPr/>
        </p:nvSpPr>
        <p:spPr>
          <a:xfrm rot="10800000">
            <a:off x="3937200" y="4177711"/>
            <a:ext cx="274090" cy="435238"/>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Arrow: Bent 22">
            <a:extLst>
              <a:ext uri="{FF2B5EF4-FFF2-40B4-BE49-F238E27FC236}">
                <a16:creationId xmlns:a16="http://schemas.microsoft.com/office/drawing/2014/main" id="{4953DFF4-99A7-BAB6-2A2A-278FE5AE934B}"/>
              </a:ext>
            </a:extLst>
          </p:cNvPr>
          <p:cNvSpPr/>
          <p:nvPr/>
        </p:nvSpPr>
        <p:spPr>
          <a:xfrm rot="5400000">
            <a:off x="3515488" y="2114104"/>
            <a:ext cx="465924" cy="882796"/>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Bent 24">
            <a:extLst>
              <a:ext uri="{FF2B5EF4-FFF2-40B4-BE49-F238E27FC236}">
                <a16:creationId xmlns:a16="http://schemas.microsoft.com/office/drawing/2014/main" id="{DDE7C6B2-EFE8-3E0E-6215-22D2177578CE}"/>
              </a:ext>
            </a:extLst>
          </p:cNvPr>
          <p:cNvSpPr/>
          <p:nvPr/>
        </p:nvSpPr>
        <p:spPr>
          <a:xfrm rot="5400000" flipV="1">
            <a:off x="3712033" y="823608"/>
            <a:ext cx="303810" cy="2465383"/>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F2DED50B-1403-4959-37C8-DE7B1155DD58}"/>
              </a:ext>
            </a:extLst>
          </p:cNvPr>
          <p:cNvSpPr txBox="1"/>
          <p:nvPr/>
        </p:nvSpPr>
        <p:spPr>
          <a:xfrm>
            <a:off x="1213184" y="2836359"/>
            <a:ext cx="59491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Store </a:t>
            </a:r>
            <a:endParaRPr lang="en-US"/>
          </a:p>
          <a:p>
            <a:r>
              <a:rPr lang="en-US" sz="1100" dirty="0"/>
              <a:t>Buffer</a:t>
            </a:r>
            <a:endParaRPr lang="en-US" dirty="0"/>
          </a:p>
        </p:txBody>
      </p:sp>
      <p:sp>
        <p:nvSpPr>
          <p:cNvPr id="27" name="TextBox 26">
            <a:extLst>
              <a:ext uri="{FF2B5EF4-FFF2-40B4-BE49-F238E27FC236}">
                <a16:creationId xmlns:a16="http://schemas.microsoft.com/office/drawing/2014/main" id="{4F799F20-08B8-CA70-5D7B-5848E7BDBD02}"/>
              </a:ext>
            </a:extLst>
          </p:cNvPr>
          <p:cNvSpPr txBox="1"/>
          <p:nvPr/>
        </p:nvSpPr>
        <p:spPr>
          <a:xfrm>
            <a:off x="4309745" y="2813528"/>
            <a:ext cx="59722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Load</a:t>
            </a:r>
          </a:p>
          <a:p>
            <a:r>
              <a:rPr lang="en-US" sz="1100" dirty="0"/>
              <a:t>Buffer</a:t>
            </a:r>
          </a:p>
        </p:txBody>
      </p:sp>
      <p:sp>
        <p:nvSpPr>
          <p:cNvPr id="28" name="TextBox 27">
            <a:extLst>
              <a:ext uri="{FF2B5EF4-FFF2-40B4-BE49-F238E27FC236}">
                <a16:creationId xmlns:a16="http://schemas.microsoft.com/office/drawing/2014/main" id="{70AA568D-B72D-2C09-E02F-2B7694F66B37}"/>
              </a:ext>
            </a:extLst>
          </p:cNvPr>
          <p:cNvSpPr txBox="1"/>
          <p:nvPr/>
        </p:nvSpPr>
        <p:spPr>
          <a:xfrm>
            <a:off x="7708787" y="3655497"/>
            <a:ext cx="90705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Reservation</a:t>
            </a:r>
          </a:p>
          <a:p>
            <a:r>
              <a:rPr lang="en-US" sz="1100" dirty="0"/>
              <a:t>Stations</a:t>
            </a:r>
          </a:p>
        </p:txBody>
      </p:sp>
      <p:graphicFrame>
        <p:nvGraphicFramePr>
          <p:cNvPr id="30" name="Table 29">
            <a:extLst>
              <a:ext uri="{FF2B5EF4-FFF2-40B4-BE49-F238E27FC236}">
                <a16:creationId xmlns:a16="http://schemas.microsoft.com/office/drawing/2014/main" id="{AD4BC524-EB16-74CF-93BC-4F758136A8F1}"/>
              </a:ext>
            </a:extLst>
          </p:cNvPr>
          <p:cNvGraphicFramePr>
            <a:graphicFrameLocks noGrp="1"/>
          </p:cNvGraphicFramePr>
          <p:nvPr>
            <p:extLst>
              <p:ext uri="{D42A27DB-BD31-4B8C-83A1-F6EECF244321}">
                <p14:modId xmlns:p14="http://schemas.microsoft.com/office/powerpoint/2010/main" val="866224012"/>
              </p:ext>
            </p:extLst>
          </p:nvPr>
        </p:nvGraphicFramePr>
        <p:xfrm>
          <a:off x="9107277" y="495759"/>
          <a:ext cx="1471166" cy="1554480"/>
        </p:xfrm>
        <a:graphic>
          <a:graphicData uri="http://schemas.openxmlformats.org/drawingml/2006/table">
            <a:tbl>
              <a:tblPr firstRow="1" bandRow="1">
                <a:tableStyleId>{5940675A-B579-460E-94D1-54222C63F5DA}</a:tableStyleId>
              </a:tblPr>
              <a:tblGrid>
                <a:gridCol w="366368">
                  <a:extLst>
                    <a:ext uri="{9D8B030D-6E8A-4147-A177-3AD203B41FA5}">
                      <a16:colId xmlns:a16="http://schemas.microsoft.com/office/drawing/2014/main" val="2580727533"/>
                    </a:ext>
                  </a:extLst>
                </a:gridCol>
                <a:gridCol w="1104798">
                  <a:extLst>
                    <a:ext uri="{9D8B030D-6E8A-4147-A177-3AD203B41FA5}">
                      <a16:colId xmlns:a16="http://schemas.microsoft.com/office/drawing/2014/main" val="1318855252"/>
                    </a:ext>
                  </a:extLst>
                </a:gridCol>
              </a:tblGrid>
              <a:tr h="125218">
                <a:tc>
                  <a:txBody>
                    <a:bodyPr/>
                    <a:lstStyle/>
                    <a:p>
                      <a:r>
                        <a:rPr lang="en-US" sz="1100" dirty="0"/>
                        <a:t>F0</a:t>
                      </a:r>
                    </a:p>
                  </a:txBody>
                  <a:tcPr/>
                </a:tc>
                <a:tc>
                  <a:txBody>
                    <a:bodyPr/>
                    <a:lstStyle/>
                    <a:p>
                      <a:pPr algn="ctr"/>
                      <a:r>
                        <a:rPr lang="en-US" sz="1100" dirty="0"/>
                        <a:t>10.0</a:t>
                      </a:r>
                    </a:p>
                  </a:txBody>
                  <a:tcPr/>
                </a:tc>
                <a:extLst>
                  <a:ext uri="{0D108BD9-81ED-4DB2-BD59-A6C34878D82A}">
                    <a16:rowId xmlns:a16="http://schemas.microsoft.com/office/drawing/2014/main" val="2320382027"/>
                  </a:ext>
                </a:extLst>
              </a:tr>
              <a:tr h="125218">
                <a:tc>
                  <a:txBody>
                    <a:bodyPr/>
                    <a:lstStyle/>
                    <a:p>
                      <a:r>
                        <a:rPr lang="en-US" sz="1100" dirty="0"/>
                        <a:t>F1</a:t>
                      </a:r>
                    </a:p>
                  </a:txBody>
                  <a:tcPr/>
                </a:tc>
                <a:tc>
                  <a:txBody>
                    <a:bodyPr/>
                    <a:lstStyle/>
                    <a:p>
                      <a:pPr algn="ctr"/>
                      <a:r>
                        <a:rPr lang="en-US" sz="1100" dirty="0"/>
                        <a:t>2</a:t>
                      </a:r>
                    </a:p>
                  </a:txBody>
                  <a:tcPr/>
                </a:tc>
                <a:extLst>
                  <a:ext uri="{0D108BD9-81ED-4DB2-BD59-A6C34878D82A}">
                    <a16:rowId xmlns:a16="http://schemas.microsoft.com/office/drawing/2014/main" val="1922051831"/>
                  </a:ext>
                </a:extLst>
              </a:tr>
              <a:tr h="125218">
                <a:tc>
                  <a:txBody>
                    <a:bodyPr/>
                    <a:lstStyle/>
                    <a:p>
                      <a:r>
                        <a:rPr lang="en-US" sz="1100" dirty="0"/>
                        <a:t>F2</a:t>
                      </a:r>
                    </a:p>
                  </a:txBody>
                  <a:tcPr/>
                </a:tc>
                <a:tc>
                  <a:txBody>
                    <a:bodyPr/>
                    <a:lstStyle/>
                    <a:p>
                      <a:pPr algn="ctr"/>
                      <a:r>
                        <a:rPr lang="en-US" sz="1100" dirty="0"/>
                        <a:t>20</a:t>
                      </a:r>
                    </a:p>
                  </a:txBody>
                  <a:tcPr/>
                </a:tc>
                <a:extLst>
                  <a:ext uri="{0D108BD9-81ED-4DB2-BD59-A6C34878D82A}">
                    <a16:rowId xmlns:a16="http://schemas.microsoft.com/office/drawing/2014/main" val="1723558542"/>
                  </a:ext>
                </a:extLst>
              </a:tr>
              <a:tr h="125218">
                <a:tc>
                  <a:txBody>
                    <a:bodyPr/>
                    <a:lstStyle/>
                    <a:p>
                      <a:r>
                        <a:rPr lang="en-US" sz="1100" dirty="0"/>
                        <a:t>F3</a:t>
                      </a:r>
                    </a:p>
                  </a:txBody>
                  <a:tcPr/>
                </a:tc>
                <a:tc>
                  <a:txBody>
                    <a:bodyPr/>
                    <a:lstStyle/>
                    <a:p>
                      <a:endParaRPr lang="en-US" sz="1100" dirty="0"/>
                    </a:p>
                  </a:txBody>
                  <a:tcPr/>
                </a:tc>
                <a:extLst>
                  <a:ext uri="{0D108BD9-81ED-4DB2-BD59-A6C34878D82A}">
                    <a16:rowId xmlns:a16="http://schemas.microsoft.com/office/drawing/2014/main" val="26334914"/>
                  </a:ext>
                </a:extLst>
              </a:tr>
              <a:tr h="125218">
                <a:tc>
                  <a:txBody>
                    <a:bodyPr/>
                    <a:lstStyle/>
                    <a:p>
                      <a:r>
                        <a:rPr lang="en-US" sz="1100" dirty="0"/>
                        <a:t>F4</a:t>
                      </a:r>
                    </a:p>
                  </a:txBody>
                  <a:tcPr/>
                </a:tc>
                <a:tc>
                  <a:txBody>
                    <a:bodyPr/>
                    <a:lstStyle/>
                    <a:p>
                      <a:pPr algn="ctr"/>
                      <a:endParaRPr lang="en-US" sz="1100" dirty="0"/>
                    </a:p>
                  </a:txBody>
                  <a:tcPr/>
                </a:tc>
                <a:extLst>
                  <a:ext uri="{0D108BD9-81ED-4DB2-BD59-A6C34878D82A}">
                    <a16:rowId xmlns:a16="http://schemas.microsoft.com/office/drawing/2014/main" val="444122730"/>
                  </a:ext>
                </a:extLst>
              </a:tr>
              <a:tr h="125218">
                <a:tc>
                  <a:txBody>
                    <a:bodyPr/>
                    <a:lstStyle/>
                    <a:p>
                      <a:r>
                        <a:rPr lang="en-US" sz="1100" dirty="0"/>
                        <a:t>F5</a:t>
                      </a:r>
                    </a:p>
                  </a:txBody>
                  <a:tcPr/>
                </a:tc>
                <a:tc>
                  <a:txBody>
                    <a:bodyPr/>
                    <a:lstStyle/>
                    <a:p>
                      <a:endParaRPr lang="en-US" sz="1100" dirty="0"/>
                    </a:p>
                  </a:txBody>
                  <a:tcPr/>
                </a:tc>
                <a:extLst>
                  <a:ext uri="{0D108BD9-81ED-4DB2-BD59-A6C34878D82A}">
                    <a16:rowId xmlns:a16="http://schemas.microsoft.com/office/drawing/2014/main" val="1366200069"/>
                  </a:ext>
                </a:extLst>
              </a:tr>
            </a:tbl>
          </a:graphicData>
        </a:graphic>
      </p:graphicFrame>
      <p:sp>
        <p:nvSpPr>
          <p:cNvPr id="31" name="TextBox 30">
            <a:extLst>
              <a:ext uri="{FF2B5EF4-FFF2-40B4-BE49-F238E27FC236}">
                <a16:creationId xmlns:a16="http://schemas.microsoft.com/office/drawing/2014/main" id="{DA997DD3-78E3-9781-4A14-B03C455F02EA}"/>
              </a:ext>
            </a:extLst>
          </p:cNvPr>
          <p:cNvSpPr txBox="1"/>
          <p:nvPr/>
        </p:nvSpPr>
        <p:spPr>
          <a:xfrm>
            <a:off x="5384011" y="238457"/>
            <a:ext cx="142117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Instruction Queue</a:t>
            </a:r>
          </a:p>
        </p:txBody>
      </p:sp>
      <p:sp>
        <p:nvSpPr>
          <p:cNvPr id="32" name="TextBox 31">
            <a:extLst>
              <a:ext uri="{FF2B5EF4-FFF2-40B4-BE49-F238E27FC236}">
                <a16:creationId xmlns:a16="http://schemas.microsoft.com/office/drawing/2014/main" id="{06297904-AFAB-C6E9-9D00-F550A9A7B1E4}"/>
              </a:ext>
            </a:extLst>
          </p:cNvPr>
          <p:cNvSpPr txBox="1"/>
          <p:nvPr/>
        </p:nvSpPr>
        <p:spPr>
          <a:xfrm>
            <a:off x="9286905" y="234349"/>
            <a:ext cx="93459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FP Registers</a:t>
            </a:r>
          </a:p>
        </p:txBody>
      </p:sp>
      <p:sp>
        <p:nvSpPr>
          <p:cNvPr id="33" name="TextBox 32">
            <a:extLst>
              <a:ext uri="{FF2B5EF4-FFF2-40B4-BE49-F238E27FC236}">
                <a16:creationId xmlns:a16="http://schemas.microsoft.com/office/drawing/2014/main" id="{91B08DC7-90A7-1F3A-5C14-D33B411757AF}"/>
              </a:ext>
            </a:extLst>
          </p:cNvPr>
          <p:cNvSpPr txBox="1"/>
          <p:nvPr/>
        </p:nvSpPr>
        <p:spPr>
          <a:xfrm>
            <a:off x="5997546"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FP Adders</a:t>
            </a:r>
            <a:endParaRPr lang="en-US" dirty="0"/>
          </a:p>
        </p:txBody>
      </p:sp>
      <p:sp>
        <p:nvSpPr>
          <p:cNvPr id="34" name="TextBox 33">
            <a:extLst>
              <a:ext uri="{FF2B5EF4-FFF2-40B4-BE49-F238E27FC236}">
                <a16:creationId xmlns:a16="http://schemas.microsoft.com/office/drawing/2014/main" id="{7C5E562E-F288-F372-88FF-23AE667DBCEE}"/>
              </a:ext>
            </a:extLst>
          </p:cNvPr>
          <p:cNvSpPr txBox="1"/>
          <p:nvPr/>
        </p:nvSpPr>
        <p:spPr>
          <a:xfrm>
            <a:off x="9128171" y="4435617"/>
            <a:ext cx="1136574"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FP Multipliers</a:t>
            </a:r>
            <a:endParaRPr lang="en-US" dirty="0"/>
          </a:p>
        </p:txBody>
      </p:sp>
      <p:sp>
        <p:nvSpPr>
          <p:cNvPr id="35" name="Arrow: Down 34">
            <a:extLst>
              <a:ext uri="{FF2B5EF4-FFF2-40B4-BE49-F238E27FC236}">
                <a16:creationId xmlns:a16="http://schemas.microsoft.com/office/drawing/2014/main" id="{4BEC3063-F682-7071-2A50-D3F1B796EEAA}"/>
              </a:ext>
            </a:extLst>
          </p:cNvPr>
          <p:cNvSpPr/>
          <p:nvPr/>
        </p:nvSpPr>
        <p:spPr>
          <a:xfrm>
            <a:off x="6371420" y="418012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5D3FA917-6A49-E423-2579-C53D03AE4221}"/>
              </a:ext>
            </a:extLst>
          </p:cNvPr>
          <p:cNvSpPr/>
          <p:nvPr/>
        </p:nvSpPr>
        <p:spPr>
          <a:xfrm>
            <a:off x="9603035" y="4180128"/>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Arrow: Down 97">
            <a:extLst>
              <a:ext uri="{FF2B5EF4-FFF2-40B4-BE49-F238E27FC236}">
                <a16:creationId xmlns:a16="http://schemas.microsoft.com/office/drawing/2014/main" id="{DEDC3FEC-F82E-AB52-A675-1A2873EBA87A}"/>
              </a:ext>
            </a:extLst>
          </p:cNvPr>
          <p:cNvSpPr/>
          <p:nvPr/>
        </p:nvSpPr>
        <p:spPr>
          <a:xfrm>
            <a:off x="6000688" y="1974460"/>
            <a:ext cx="374960" cy="180471"/>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Arrow: Down 98">
            <a:extLst>
              <a:ext uri="{FF2B5EF4-FFF2-40B4-BE49-F238E27FC236}">
                <a16:creationId xmlns:a16="http://schemas.microsoft.com/office/drawing/2014/main" id="{4EE38DDE-B535-8A2B-0116-51087322B965}"/>
              </a:ext>
            </a:extLst>
          </p:cNvPr>
          <p:cNvSpPr/>
          <p:nvPr/>
        </p:nvSpPr>
        <p:spPr>
          <a:xfrm>
            <a:off x="5781076" y="2483264"/>
            <a:ext cx="210552" cy="77697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Arrow: Down 99">
            <a:extLst>
              <a:ext uri="{FF2B5EF4-FFF2-40B4-BE49-F238E27FC236}">
                <a16:creationId xmlns:a16="http://schemas.microsoft.com/office/drawing/2014/main" id="{3EDAF54B-21BA-CF66-FA5A-3141D9226151}"/>
              </a:ext>
            </a:extLst>
          </p:cNvPr>
          <p:cNvSpPr/>
          <p:nvPr/>
        </p:nvSpPr>
        <p:spPr>
          <a:xfrm>
            <a:off x="8888268" y="2488338"/>
            <a:ext cx="210551" cy="104599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Arrow: Down 100">
            <a:extLst>
              <a:ext uri="{FF2B5EF4-FFF2-40B4-BE49-F238E27FC236}">
                <a16:creationId xmlns:a16="http://schemas.microsoft.com/office/drawing/2014/main" id="{7F794BFA-DAE5-DE31-60FF-0AD9593725A3}"/>
              </a:ext>
            </a:extLst>
          </p:cNvPr>
          <p:cNvSpPr/>
          <p:nvPr/>
        </p:nvSpPr>
        <p:spPr>
          <a:xfrm>
            <a:off x="9796556" y="2117243"/>
            <a:ext cx="287379" cy="379551"/>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Arrow: Down 101">
            <a:extLst>
              <a:ext uri="{FF2B5EF4-FFF2-40B4-BE49-F238E27FC236}">
                <a16:creationId xmlns:a16="http://schemas.microsoft.com/office/drawing/2014/main" id="{9EC0B9A6-0BC0-7ADC-58D7-7831F52B6FAA}"/>
              </a:ext>
            </a:extLst>
          </p:cNvPr>
          <p:cNvSpPr/>
          <p:nvPr/>
        </p:nvSpPr>
        <p:spPr>
          <a:xfrm>
            <a:off x="6467820" y="2846869"/>
            <a:ext cx="14954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Arrow: Down 103">
            <a:extLst>
              <a:ext uri="{FF2B5EF4-FFF2-40B4-BE49-F238E27FC236}">
                <a16:creationId xmlns:a16="http://schemas.microsoft.com/office/drawing/2014/main" id="{C1C57EA0-F3AD-5908-11EC-F9C43EC80C76}"/>
              </a:ext>
            </a:extLst>
          </p:cNvPr>
          <p:cNvSpPr/>
          <p:nvPr/>
        </p:nvSpPr>
        <p:spPr>
          <a:xfrm>
            <a:off x="7128831" y="2846868"/>
            <a:ext cx="14036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Arrow: Down 104">
            <a:extLst>
              <a:ext uri="{FF2B5EF4-FFF2-40B4-BE49-F238E27FC236}">
                <a16:creationId xmlns:a16="http://schemas.microsoft.com/office/drawing/2014/main" id="{A72FB5BE-3B2E-67E6-D0FA-4D712A57CBD5}"/>
              </a:ext>
            </a:extLst>
          </p:cNvPr>
          <p:cNvSpPr/>
          <p:nvPr/>
        </p:nvSpPr>
        <p:spPr>
          <a:xfrm>
            <a:off x="9699434" y="2837689"/>
            <a:ext cx="12200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Arrow: Down 105">
            <a:extLst>
              <a:ext uri="{FF2B5EF4-FFF2-40B4-BE49-F238E27FC236}">
                <a16:creationId xmlns:a16="http://schemas.microsoft.com/office/drawing/2014/main" id="{D8C79C0F-6397-20E7-9B5A-ACDBB0050632}"/>
              </a:ext>
            </a:extLst>
          </p:cNvPr>
          <p:cNvSpPr/>
          <p:nvPr/>
        </p:nvSpPr>
        <p:spPr>
          <a:xfrm>
            <a:off x="10461433" y="2837688"/>
            <a:ext cx="11282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1" name="Table 110">
            <a:extLst>
              <a:ext uri="{FF2B5EF4-FFF2-40B4-BE49-F238E27FC236}">
                <a16:creationId xmlns:a16="http://schemas.microsoft.com/office/drawing/2014/main" id="{A3FB932F-E8D0-0A1E-69A7-89E21BFA81A9}"/>
              </a:ext>
            </a:extLst>
          </p:cNvPr>
          <p:cNvGraphicFramePr>
            <a:graphicFrameLocks noGrp="1"/>
          </p:cNvGraphicFramePr>
          <p:nvPr/>
        </p:nvGraphicFramePr>
        <p:xfrm>
          <a:off x="486578" y="5049397"/>
          <a:ext cx="11146464" cy="259080"/>
        </p:xfrm>
        <a:graphic>
          <a:graphicData uri="http://schemas.openxmlformats.org/drawingml/2006/table">
            <a:tbl>
              <a:tblPr firstRow="1" bandRow="1">
                <a:tableStyleId>{5940675A-B579-460E-94D1-54222C63F5DA}</a:tableStyleId>
              </a:tblPr>
              <a:tblGrid>
                <a:gridCol w="11146464">
                  <a:extLst>
                    <a:ext uri="{9D8B030D-6E8A-4147-A177-3AD203B41FA5}">
                      <a16:colId xmlns:a16="http://schemas.microsoft.com/office/drawing/2014/main" val="302325619"/>
                    </a:ext>
                  </a:extLst>
                </a:gridCol>
              </a:tblGrid>
              <a:tr h="190418">
                <a:tc>
                  <a:txBody>
                    <a:bodyPr/>
                    <a:lstStyle/>
                    <a:p>
                      <a:pPr algn="ctr"/>
                      <a:r>
                        <a:rPr lang="en-US" sz="1100" dirty="0"/>
                        <a:t>Common Data Bus</a:t>
                      </a:r>
                    </a:p>
                  </a:txBody>
                  <a:tcPr/>
                </a:tc>
                <a:extLst>
                  <a:ext uri="{0D108BD9-81ED-4DB2-BD59-A6C34878D82A}">
                    <a16:rowId xmlns:a16="http://schemas.microsoft.com/office/drawing/2014/main" val="1651149426"/>
                  </a:ext>
                </a:extLst>
              </a:tr>
            </a:tbl>
          </a:graphicData>
        </a:graphic>
      </p:graphicFrame>
      <p:cxnSp>
        <p:nvCxnSpPr>
          <p:cNvPr id="114" name="Straight Arrow Connector 113">
            <a:extLst>
              <a:ext uri="{FF2B5EF4-FFF2-40B4-BE49-F238E27FC236}">
                <a16:creationId xmlns:a16="http://schemas.microsoft.com/office/drawing/2014/main" id="{E1A2FC85-C645-E798-529C-B96071D04ED3}"/>
              </a:ext>
            </a:extLst>
          </p:cNvPr>
          <p:cNvCxnSpPr/>
          <p:nvPr/>
        </p:nvCxnSpPr>
        <p:spPr>
          <a:xfrm flipH="1">
            <a:off x="5042397" y="2305624"/>
            <a:ext cx="3673" cy="2741363"/>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3B6957DA-2A1C-317B-5E52-901126014D3A}"/>
              </a:ext>
            </a:extLst>
          </p:cNvPr>
          <p:cNvCxnSpPr/>
          <p:nvPr/>
        </p:nvCxnSpPr>
        <p:spPr>
          <a:xfrm flipH="1">
            <a:off x="640814" y="2503581"/>
            <a:ext cx="12853" cy="2548567"/>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0C037E61-6E1A-3F02-2ED5-0F91A519E185}"/>
              </a:ext>
            </a:extLst>
          </p:cNvPr>
          <p:cNvCxnSpPr/>
          <p:nvPr/>
        </p:nvCxnSpPr>
        <p:spPr>
          <a:xfrm>
            <a:off x="11446181" y="837854"/>
            <a:ext cx="14689" cy="4201098"/>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DB36A8B5-A8B1-845C-F791-2B654264B0BF}"/>
              </a:ext>
            </a:extLst>
          </p:cNvPr>
          <p:cNvCxnSpPr/>
          <p:nvPr/>
        </p:nvCxnSpPr>
        <p:spPr>
          <a:xfrm>
            <a:off x="618094" y="2523090"/>
            <a:ext cx="1419337" cy="5509"/>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FE5137A2-D5E3-DBFB-21FF-B24E7BE48463}"/>
              </a:ext>
            </a:extLst>
          </p:cNvPr>
          <p:cNvCxnSpPr/>
          <p:nvPr/>
        </p:nvCxnSpPr>
        <p:spPr>
          <a:xfrm>
            <a:off x="2000364" y="2500713"/>
            <a:ext cx="14688" cy="308472"/>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9612C8A3-509A-989C-DF5C-43B14CD517B8}"/>
              </a:ext>
            </a:extLst>
          </p:cNvPr>
          <p:cNvCxnSpPr/>
          <p:nvPr/>
        </p:nvCxnSpPr>
        <p:spPr>
          <a:xfrm>
            <a:off x="5049513" y="2327427"/>
            <a:ext cx="730784" cy="1468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4FA4A7CD-0443-18CB-3AD3-92F6A92EDC02}"/>
              </a:ext>
            </a:extLst>
          </p:cNvPr>
          <p:cNvCxnSpPr/>
          <p:nvPr/>
        </p:nvCxnSpPr>
        <p:spPr>
          <a:xfrm flipH="1">
            <a:off x="10605342" y="863676"/>
            <a:ext cx="839118" cy="5507"/>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06B1F024-7F8B-CF19-B7B0-DF81EBA22A6B}"/>
              </a:ext>
            </a:extLst>
          </p:cNvPr>
          <p:cNvCxnSpPr/>
          <p:nvPr/>
        </p:nvCxnSpPr>
        <p:spPr>
          <a:xfrm flipH="1" flipV="1">
            <a:off x="10739037" y="2618685"/>
            <a:ext cx="692225" cy="12854"/>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3" name="Arrow: Down 122">
            <a:extLst>
              <a:ext uri="{FF2B5EF4-FFF2-40B4-BE49-F238E27FC236}">
                <a16:creationId xmlns:a16="http://schemas.microsoft.com/office/drawing/2014/main" id="{1BCFA482-FC45-15A1-DDF8-83055D136560}"/>
              </a:ext>
            </a:extLst>
          </p:cNvPr>
          <p:cNvSpPr/>
          <p:nvPr/>
        </p:nvSpPr>
        <p:spPr>
          <a:xfrm>
            <a:off x="3088105"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Arrow: Down 123">
            <a:extLst>
              <a:ext uri="{FF2B5EF4-FFF2-40B4-BE49-F238E27FC236}">
                <a16:creationId xmlns:a16="http://schemas.microsoft.com/office/drawing/2014/main" id="{173CA99D-E376-554E-DF51-B98A2AAFBEF3}"/>
              </a:ext>
            </a:extLst>
          </p:cNvPr>
          <p:cNvSpPr/>
          <p:nvPr/>
        </p:nvSpPr>
        <p:spPr>
          <a:xfrm>
            <a:off x="6374803" y="4792578"/>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Arrow: Down 124">
            <a:extLst>
              <a:ext uri="{FF2B5EF4-FFF2-40B4-BE49-F238E27FC236}">
                <a16:creationId xmlns:a16="http://schemas.microsoft.com/office/drawing/2014/main" id="{F9CBAB1C-BE36-8981-5D3D-505749D2C645}"/>
              </a:ext>
            </a:extLst>
          </p:cNvPr>
          <p:cNvSpPr/>
          <p:nvPr/>
        </p:nvSpPr>
        <p:spPr>
          <a:xfrm>
            <a:off x="9624780"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9E1821C-E231-0F40-10CC-29ACE5E56214}"/>
              </a:ext>
            </a:extLst>
          </p:cNvPr>
          <p:cNvSpPr txBox="1"/>
          <p:nvPr/>
        </p:nvSpPr>
        <p:spPr>
          <a:xfrm>
            <a:off x="591553" y="492135"/>
            <a:ext cx="2706258" cy="1015663"/>
          </a:xfrm>
          <a:prstGeom prst="rect">
            <a:avLst/>
          </a:prstGeom>
          <a:solidFill>
            <a:schemeClr val="accent5">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err="1">
                <a:latin typeface="Courier New"/>
                <a:ea typeface="+mn-lt"/>
                <a:cs typeface="Courier New"/>
              </a:rPr>
              <a:t>flw</a:t>
            </a:r>
            <a:r>
              <a:rPr lang="en-US" sz="1000" dirty="0">
                <a:latin typeface="Courier New"/>
                <a:ea typeface="+mn-lt"/>
                <a:cs typeface="Courier New"/>
              </a:rPr>
              <a:t> f1,0(t0)</a:t>
            </a:r>
          </a:p>
          <a:p>
            <a:r>
              <a:rPr lang="en-US" sz="1000" dirty="0" err="1">
                <a:latin typeface="Courier New"/>
                <a:cs typeface="Courier New"/>
              </a:rPr>
              <a:t>fmul.s</a:t>
            </a:r>
            <a:r>
              <a:rPr lang="en-US" sz="1000" dirty="0">
                <a:latin typeface="Courier New"/>
                <a:cs typeface="Courier New"/>
              </a:rPr>
              <a:t> f2,f1,f0</a:t>
            </a:r>
          </a:p>
          <a:p>
            <a:r>
              <a:rPr lang="en-US" sz="1000" dirty="0" err="1">
                <a:latin typeface="Courier New"/>
                <a:cs typeface="Courier New"/>
              </a:rPr>
              <a:t>fsw</a:t>
            </a:r>
            <a:r>
              <a:rPr lang="en-US" sz="1000" dirty="0">
                <a:latin typeface="Courier New"/>
                <a:cs typeface="Courier New"/>
              </a:rPr>
              <a:t> f2,0(t0)</a:t>
            </a:r>
          </a:p>
          <a:p>
            <a:r>
              <a:rPr lang="en-US" sz="1000" dirty="0" err="1">
                <a:latin typeface="Courier New"/>
                <a:cs typeface="Courier New"/>
              </a:rPr>
              <a:t>flw</a:t>
            </a:r>
            <a:r>
              <a:rPr lang="en-US" sz="1000" dirty="0">
                <a:latin typeface="Courier New"/>
                <a:cs typeface="Courier New"/>
              </a:rPr>
              <a:t> f1,0(t0)</a:t>
            </a:r>
          </a:p>
          <a:p>
            <a:r>
              <a:rPr lang="en-US" sz="1000" dirty="0" err="1">
                <a:latin typeface="Courier New"/>
                <a:cs typeface="Courier New"/>
              </a:rPr>
              <a:t>fmul.s</a:t>
            </a:r>
            <a:r>
              <a:rPr lang="en-US" sz="1000" dirty="0">
                <a:latin typeface="Courier New"/>
                <a:cs typeface="Courier New"/>
              </a:rPr>
              <a:t> f2,f1,f0</a:t>
            </a:r>
          </a:p>
          <a:p>
            <a:r>
              <a:rPr lang="en-US" sz="1000" dirty="0" err="1">
                <a:latin typeface="Courier New"/>
                <a:cs typeface="Courier New"/>
              </a:rPr>
              <a:t>fsw</a:t>
            </a:r>
            <a:r>
              <a:rPr lang="en-US" sz="1000" dirty="0">
                <a:latin typeface="Courier New"/>
                <a:cs typeface="Courier New"/>
              </a:rPr>
              <a:t> f2,0(t0)</a:t>
            </a:r>
          </a:p>
        </p:txBody>
      </p:sp>
      <p:sp>
        <p:nvSpPr>
          <p:cNvPr id="3" name="TextBox 2">
            <a:extLst>
              <a:ext uri="{FF2B5EF4-FFF2-40B4-BE49-F238E27FC236}">
                <a16:creationId xmlns:a16="http://schemas.microsoft.com/office/drawing/2014/main" id="{335B8D19-36EF-C0B9-642C-35F9F0C2EE0A}"/>
              </a:ext>
            </a:extLst>
          </p:cNvPr>
          <p:cNvSpPr txBox="1"/>
          <p:nvPr/>
        </p:nvSpPr>
        <p:spPr>
          <a:xfrm>
            <a:off x="2369955" y="263221"/>
            <a:ext cx="52462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t>Issued</a:t>
            </a:r>
            <a:endParaRPr lang="en-US"/>
          </a:p>
        </p:txBody>
      </p:sp>
      <p:sp>
        <p:nvSpPr>
          <p:cNvPr id="5" name="TextBox 4">
            <a:extLst>
              <a:ext uri="{FF2B5EF4-FFF2-40B4-BE49-F238E27FC236}">
                <a16:creationId xmlns:a16="http://schemas.microsoft.com/office/drawing/2014/main" id="{6A52EA16-C416-2C82-8C26-76F8B0E93604}"/>
              </a:ext>
            </a:extLst>
          </p:cNvPr>
          <p:cNvSpPr txBox="1"/>
          <p:nvPr/>
        </p:nvSpPr>
        <p:spPr>
          <a:xfrm>
            <a:off x="2837085" y="262496"/>
            <a:ext cx="77202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Finished</a:t>
            </a:r>
          </a:p>
        </p:txBody>
      </p:sp>
      <p:sp>
        <p:nvSpPr>
          <p:cNvPr id="7" name="TextBox 6">
            <a:extLst>
              <a:ext uri="{FF2B5EF4-FFF2-40B4-BE49-F238E27FC236}">
                <a16:creationId xmlns:a16="http://schemas.microsoft.com/office/drawing/2014/main" id="{BC1D8807-F248-E9CC-3FA6-DF5816DAF120}"/>
              </a:ext>
            </a:extLst>
          </p:cNvPr>
          <p:cNvSpPr txBox="1"/>
          <p:nvPr/>
        </p:nvSpPr>
        <p:spPr>
          <a:xfrm>
            <a:off x="589015" y="1534388"/>
            <a:ext cx="1907294" cy="369332"/>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Clock Cycle: 13</a:t>
            </a:r>
          </a:p>
        </p:txBody>
      </p:sp>
      <p:sp>
        <p:nvSpPr>
          <p:cNvPr id="13" name="TextBox 12">
            <a:extLst>
              <a:ext uri="{FF2B5EF4-FFF2-40B4-BE49-F238E27FC236}">
                <a16:creationId xmlns:a16="http://schemas.microsoft.com/office/drawing/2014/main" id="{18DA8E34-F6C3-785D-8CEF-BB4531F3252A}"/>
              </a:ext>
            </a:extLst>
          </p:cNvPr>
          <p:cNvSpPr txBox="1"/>
          <p:nvPr/>
        </p:nvSpPr>
        <p:spPr>
          <a:xfrm>
            <a:off x="1809930" y="263221"/>
            <a:ext cx="588894"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t>Iteration</a:t>
            </a:r>
          </a:p>
        </p:txBody>
      </p:sp>
      <p:sp>
        <p:nvSpPr>
          <p:cNvPr id="18" name="TextBox 17">
            <a:extLst>
              <a:ext uri="{FF2B5EF4-FFF2-40B4-BE49-F238E27FC236}">
                <a16:creationId xmlns:a16="http://schemas.microsoft.com/office/drawing/2014/main" id="{695B6198-6EB4-2AE4-B0A1-CB1B9310DC43}"/>
              </a:ext>
            </a:extLst>
          </p:cNvPr>
          <p:cNvSpPr txBox="1"/>
          <p:nvPr/>
        </p:nvSpPr>
        <p:spPr>
          <a:xfrm>
            <a:off x="1968177" y="439588"/>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24" name="TextBox 23">
            <a:extLst>
              <a:ext uri="{FF2B5EF4-FFF2-40B4-BE49-F238E27FC236}">
                <a16:creationId xmlns:a16="http://schemas.microsoft.com/office/drawing/2014/main" id="{AC0474AA-8328-71EE-DA56-6A84E013209F}"/>
              </a:ext>
            </a:extLst>
          </p:cNvPr>
          <p:cNvSpPr txBox="1"/>
          <p:nvPr/>
        </p:nvSpPr>
        <p:spPr>
          <a:xfrm>
            <a:off x="1968177" y="604841"/>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37" name="TextBox 36">
            <a:extLst>
              <a:ext uri="{FF2B5EF4-FFF2-40B4-BE49-F238E27FC236}">
                <a16:creationId xmlns:a16="http://schemas.microsoft.com/office/drawing/2014/main" id="{818DA16D-00C4-C0E0-A0BA-8C255EF96071}"/>
              </a:ext>
            </a:extLst>
          </p:cNvPr>
          <p:cNvSpPr txBox="1"/>
          <p:nvPr/>
        </p:nvSpPr>
        <p:spPr>
          <a:xfrm>
            <a:off x="1968177" y="78845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39" name="TextBox 38">
            <a:extLst>
              <a:ext uri="{FF2B5EF4-FFF2-40B4-BE49-F238E27FC236}">
                <a16:creationId xmlns:a16="http://schemas.microsoft.com/office/drawing/2014/main" id="{FFA147EE-FFFE-340B-ED7D-7845BB764FA7}"/>
              </a:ext>
            </a:extLst>
          </p:cNvPr>
          <p:cNvSpPr txBox="1"/>
          <p:nvPr/>
        </p:nvSpPr>
        <p:spPr>
          <a:xfrm>
            <a:off x="1977358" y="935347"/>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1" name="TextBox 40">
            <a:extLst>
              <a:ext uri="{FF2B5EF4-FFF2-40B4-BE49-F238E27FC236}">
                <a16:creationId xmlns:a16="http://schemas.microsoft.com/office/drawing/2014/main" id="{A9610525-1BC7-59A9-C535-F04C389D12B0}"/>
              </a:ext>
            </a:extLst>
          </p:cNvPr>
          <p:cNvSpPr txBox="1"/>
          <p:nvPr/>
        </p:nvSpPr>
        <p:spPr>
          <a:xfrm>
            <a:off x="1977357" y="109142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3" name="TextBox 42">
            <a:extLst>
              <a:ext uri="{FF2B5EF4-FFF2-40B4-BE49-F238E27FC236}">
                <a16:creationId xmlns:a16="http://schemas.microsoft.com/office/drawing/2014/main" id="{024E1BAD-7CCD-6319-67AC-495D77294FE6}"/>
              </a:ext>
            </a:extLst>
          </p:cNvPr>
          <p:cNvSpPr txBox="1"/>
          <p:nvPr/>
        </p:nvSpPr>
        <p:spPr>
          <a:xfrm>
            <a:off x="1986538" y="1275034"/>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14" name="TextBox 13">
            <a:extLst>
              <a:ext uri="{FF2B5EF4-FFF2-40B4-BE49-F238E27FC236}">
                <a16:creationId xmlns:a16="http://schemas.microsoft.com/office/drawing/2014/main" id="{41B8CBB6-4495-B0D8-1E7B-53FA5CC5FC56}"/>
              </a:ext>
            </a:extLst>
          </p:cNvPr>
          <p:cNvSpPr txBox="1"/>
          <p:nvPr/>
        </p:nvSpPr>
        <p:spPr>
          <a:xfrm>
            <a:off x="2445574" y="439587"/>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42" name="TextBox 41">
            <a:extLst>
              <a:ext uri="{FF2B5EF4-FFF2-40B4-BE49-F238E27FC236}">
                <a16:creationId xmlns:a16="http://schemas.microsoft.com/office/drawing/2014/main" id="{7332CFE6-C675-32D5-1E78-D37CEA2F6A78}"/>
              </a:ext>
            </a:extLst>
          </p:cNvPr>
          <p:cNvSpPr txBox="1"/>
          <p:nvPr/>
        </p:nvSpPr>
        <p:spPr>
          <a:xfrm>
            <a:off x="2445574" y="60484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6" name="TextBox 45">
            <a:extLst>
              <a:ext uri="{FF2B5EF4-FFF2-40B4-BE49-F238E27FC236}">
                <a16:creationId xmlns:a16="http://schemas.microsoft.com/office/drawing/2014/main" id="{B2191186-3BD8-4033-4257-B14B275E8D7D}"/>
              </a:ext>
            </a:extLst>
          </p:cNvPr>
          <p:cNvSpPr txBox="1"/>
          <p:nvPr/>
        </p:nvSpPr>
        <p:spPr>
          <a:xfrm>
            <a:off x="2451083" y="757242"/>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3</a:t>
            </a:r>
          </a:p>
        </p:txBody>
      </p:sp>
      <p:sp>
        <p:nvSpPr>
          <p:cNvPr id="47" name="TextBox 46">
            <a:extLst>
              <a:ext uri="{FF2B5EF4-FFF2-40B4-BE49-F238E27FC236}">
                <a16:creationId xmlns:a16="http://schemas.microsoft.com/office/drawing/2014/main" id="{63549179-0E67-4A09-108C-B647D7262B85}"/>
              </a:ext>
            </a:extLst>
          </p:cNvPr>
          <p:cNvSpPr txBox="1"/>
          <p:nvPr/>
        </p:nvSpPr>
        <p:spPr>
          <a:xfrm>
            <a:off x="2445574" y="93534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4</a:t>
            </a:r>
          </a:p>
        </p:txBody>
      </p:sp>
      <p:sp>
        <p:nvSpPr>
          <p:cNvPr id="45" name="TextBox 44">
            <a:extLst>
              <a:ext uri="{FF2B5EF4-FFF2-40B4-BE49-F238E27FC236}">
                <a16:creationId xmlns:a16="http://schemas.microsoft.com/office/drawing/2014/main" id="{5990BFD1-6551-2263-EB96-ED1942C3668E}"/>
              </a:ext>
            </a:extLst>
          </p:cNvPr>
          <p:cNvSpPr txBox="1"/>
          <p:nvPr/>
        </p:nvSpPr>
        <p:spPr>
          <a:xfrm>
            <a:off x="2436393" y="1091418"/>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5</a:t>
            </a:r>
          </a:p>
        </p:txBody>
      </p:sp>
      <p:sp>
        <p:nvSpPr>
          <p:cNvPr id="50" name="TextBox 49">
            <a:extLst>
              <a:ext uri="{FF2B5EF4-FFF2-40B4-BE49-F238E27FC236}">
                <a16:creationId xmlns:a16="http://schemas.microsoft.com/office/drawing/2014/main" id="{9EC66714-DD43-5F24-A807-DE6C700F13F3}"/>
              </a:ext>
            </a:extLst>
          </p:cNvPr>
          <p:cNvSpPr txBox="1"/>
          <p:nvPr/>
        </p:nvSpPr>
        <p:spPr>
          <a:xfrm>
            <a:off x="2436392" y="124749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6</a:t>
            </a:r>
          </a:p>
        </p:txBody>
      </p:sp>
      <p:sp>
        <p:nvSpPr>
          <p:cNvPr id="52" name="TextBox 51">
            <a:extLst>
              <a:ext uri="{FF2B5EF4-FFF2-40B4-BE49-F238E27FC236}">
                <a16:creationId xmlns:a16="http://schemas.microsoft.com/office/drawing/2014/main" id="{9285248F-CC89-68D5-131B-5B3B8CC2DF49}"/>
              </a:ext>
            </a:extLst>
          </p:cNvPr>
          <p:cNvSpPr txBox="1"/>
          <p:nvPr/>
        </p:nvSpPr>
        <p:spPr>
          <a:xfrm>
            <a:off x="2913789" y="43958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7</a:t>
            </a:r>
          </a:p>
        </p:txBody>
      </p:sp>
      <p:sp>
        <p:nvSpPr>
          <p:cNvPr id="54" name="TextBox 53">
            <a:extLst>
              <a:ext uri="{FF2B5EF4-FFF2-40B4-BE49-F238E27FC236}">
                <a16:creationId xmlns:a16="http://schemas.microsoft.com/office/drawing/2014/main" id="{634A40F9-6ADF-01EC-E448-A22A0C4CBF7A}"/>
              </a:ext>
            </a:extLst>
          </p:cNvPr>
          <p:cNvSpPr txBox="1"/>
          <p:nvPr/>
        </p:nvSpPr>
        <p:spPr>
          <a:xfrm>
            <a:off x="2904607" y="944525"/>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8</a:t>
            </a:r>
          </a:p>
        </p:txBody>
      </p:sp>
      <p:sp>
        <p:nvSpPr>
          <p:cNvPr id="38" name="TextBox 37">
            <a:extLst>
              <a:ext uri="{FF2B5EF4-FFF2-40B4-BE49-F238E27FC236}">
                <a16:creationId xmlns:a16="http://schemas.microsoft.com/office/drawing/2014/main" id="{EA9AF005-FA87-A1C4-9D4A-F4A68EDBDDE2}"/>
              </a:ext>
            </a:extLst>
          </p:cNvPr>
          <p:cNvSpPr txBox="1"/>
          <p:nvPr/>
        </p:nvSpPr>
        <p:spPr>
          <a:xfrm>
            <a:off x="2904608" y="604839"/>
            <a:ext cx="389213"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11</a:t>
            </a:r>
          </a:p>
        </p:txBody>
      </p:sp>
      <p:sp>
        <p:nvSpPr>
          <p:cNvPr id="19" name="TextBox 18">
            <a:extLst>
              <a:ext uri="{FF2B5EF4-FFF2-40B4-BE49-F238E27FC236}">
                <a16:creationId xmlns:a16="http://schemas.microsoft.com/office/drawing/2014/main" id="{A442BD92-0CE3-E4C3-8CBF-FB1F0039D5E7}"/>
              </a:ext>
            </a:extLst>
          </p:cNvPr>
          <p:cNvSpPr txBox="1"/>
          <p:nvPr/>
        </p:nvSpPr>
        <p:spPr>
          <a:xfrm>
            <a:off x="2904607" y="1091417"/>
            <a:ext cx="389213"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12</a:t>
            </a:r>
          </a:p>
        </p:txBody>
      </p:sp>
      <p:sp>
        <p:nvSpPr>
          <p:cNvPr id="44" name="TextBox 43">
            <a:extLst>
              <a:ext uri="{FF2B5EF4-FFF2-40B4-BE49-F238E27FC236}">
                <a16:creationId xmlns:a16="http://schemas.microsoft.com/office/drawing/2014/main" id="{A646F0EF-7FC7-B7A3-53C3-EF24E89BF13B}"/>
              </a:ext>
            </a:extLst>
          </p:cNvPr>
          <p:cNvSpPr txBox="1"/>
          <p:nvPr/>
        </p:nvSpPr>
        <p:spPr>
          <a:xfrm>
            <a:off x="2895427" y="760911"/>
            <a:ext cx="389213"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12</a:t>
            </a:r>
          </a:p>
        </p:txBody>
      </p:sp>
      <p:sp>
        <p:nvSpPr>
          <p:cNvPr id="48" name="TextBox 47">
            <a:extLst>
              <a:ext uri="{FF2B5EF4-FFF2-40B4-BE49-F238E27FC236}">
                <a16:creationId xmlns:a16="http://schemas.microsoft.com/office/drawing/2014/main" id="{47029DF2-1D63-7A07-80CE-220E8633045E}"/>
              </a:ext>
            </a:extLst>
          </p:cNvPr>
          <p:cNvSpPr txBox="1"/>
          <p:nvPr/>
        </p:nvSpPr>
        <p:spPr>
          <a:xfrm>
            <a:off x="2904606" y="1265850"/>
            <a:ext cx="389213"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13</a:t>
            </a:r>
          </a:p>
        </p:txBody>
      </p:sp>
    </p:spTree>
    <p:extLst>
      <p:ext uri="{BB962C8B-B14F-4D97-AF65-F5344CB8AC3E}">
        <p14:creationId xmlns:p14="http://schemas.microsoft.com/office/powerpoint/2010/main" val="810679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 name="Table 107">
            <a:extLst>
              <a:ext uri="{FF2B5EF4-FFF2-40B4-BE49-F238E27FC236}">
                <a16:creationId xmlns:a16="http://schemas.microsoft.com/office/drawing/2014/main" id="{C7C94626-E768-68B0-C3C0-F0A5DFEAE580}"/>
              </a:ext>
            </a:extLst>
          </p:cNvPr>
          <p:cNvGraphicFramePr>
            <a:graphicFrameLocks noGrp="1"/>
          </p:cNvGraphicFramePr>
          <p:nvPr/>
        </p:nvGraphicFramePr>
        <p:xfrm>
          <a:off x="6472409" y="2533879"/>
          <a:ext cx="4087912" cy="259080"/>
        </p:xfrm>
        <a:graphic>
          <a:graphicData uri="http://schemas.openxmlformats.org/drawingml/2006/table">
            <a:tbl>
              <a:tblPr firstRow="1" bandRow="1">
                <a:tableStyleId>{5940675A-B579-460E-94D1-54222C63F5DA}</a:tableStyleId>
              </a:tblPr>
              <a:tblGrid>
                <a:gridCol w="4087912">
                  <a:extLst>
                    <a:ext uri="{9D8B030D-6E8A-4147-A177-3AD203B41FA5}">
                      <a16:colId xmlns:a16="http://schemas.microsoft.com/office/drawing/2014/main" val="1958482428"/>
                    </a:ext>
                  </a:extLst>
                </a:gridCol>
              </a:tblGrid>
              <a:tr h="200698">
                <a:tc>
                  <a:txBody>
                    <a:bodyPr/>
                    <a:lstStyle/>
                    <a:p>
                      <a:pPr algn="ctr"/>
                      <a:r>
                        <a:rPr lang="en-US" sz="1100" dirty="0"/>
                        <a:t>Operands Bus           </a:t>
                      </a:r>
                    </a:p>
                  </a:txBody>
                  <a:tcPr anchor="ctr"/>
                </a:tc>
                <a:extLst>
                  <a:ext uri="{0D108BD9-81ED-4DB2-BD59-A6C34878D82A}">
                    <a16:rowId xmlns:a16="http://schemas.microsoft.com/office/drawing/2014/main" val="3928487381"/>
                  </a:ext>
                </a:extLst>
              </a:tr>
            </a:tbl>
          </a:graphicData>
        </a:graphic>
      </p:graphicFrame>
      <p:sp>
        <p:nvSpPr>
          <p:cNvPr id="4" name="TextBox 3">
            <a:extLst>
              <a:ext uri="{FF2B5EF4-FFF2-40B4-BE49-F238E27FC236}">
                <a16:creationId xmlns:a16="http://schemas.microsoft.com/office/drawing/2014/main" id="{032A06AD-A3EC-C6FD-A3FE-AE0739EBE576}"/>
              </a:ext>
            </a:extLst>
          </p:cNvPr>
          <p:cNvSpPr txBox="1"/>
          <p:nvPr/>
        </p:nvSpPr>
        <p:spPr>
          <a:xfrm>
            <a:off x="397286" y="5584520"/>
            <a:ext cx="1139143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At clock cycle 1 the first load goes to the Memory Unit. We assume a</a:t>
            </a:r>
            <a:r>
              <a:rPr lang="en-US" sz="1100" b="1" dirty="0"/>
              <a:t> cache miss</a:t>
            </a:r>
            <a:r>
              <a:rPr lang="en-US" sz="1100" dirty="0"/>
              <a:t> for the whole vector, so all memory operations will have to wait 5 cycles for the vector to load. Destination register F1 is marked as busy waiting for the load.</a:t>
            </a:r>
            <a:endParaRPr lang="en-US" dirty="0"/>
          </a:p>
        </p:txBody>
      </p:sp>
      <p:graphicFrame>
        <p:nvGraphicFramePr>
          <p:cNvPr id="6" name="Table 5">
            <a:extLst>
              <a:ext uri="{FF2B5EF4-FFF2-40B4-BE49-F238E27FC236}">
                <a16:creationId xmlns:a16="http://schemas.microsoft.com/office/drawing/2014/main" id="{CC729F56-EFE2-8812-01B1-3B641021CA8E}"/>
              </a:ext>
            </a:extLst>
          </p:cNvPr>
          <p:cNvGraphicFramePr>
            <a:graphicFrameLocks noGrp="1"/>
          </p:cNvGraphicFramePr>
          <p:nvPr/>
        </p:nvGraphicFramePr>
        <p:xfrm>
          <a:off x="5142307" y="474496"/>
          <a:ext cx="1912193" cy="1463040"/>
        </p:xfrm>
        <a:graphic>
          <a:graphicData uri="http://schemas.openxmlformats.org/drawingml/2006/table">
            <a:tbl>
              <a:tblPr firstRow="1" bandRow="1">
                <a:tableStyleId>{5940675A-B579-460E-94D1-54222C63F5DA}</a:tableStyleId>
              </a:tblPr>
              <a:tblGrid>
                <a:gridCol w="1912193">
                  <a:extLst>
                    <a:ext uri="{9D8B030D-6E8A-4147-A177-3AD203B41FA5}">
                      <a16:colId xmlns:a16="http://schemas.microsoft.com/office/drawing/2014/main" val="4214905165"/>
                    </a:ext>
                  </a:extLst>
                </a:gridCol>
              </a:tblGrid>
              <a:tr h="174966">
                <a:tc>
                  <a:txBody>
                    <a:bodyPr/>
                    <a:lstStyle/>
                    <a:p>
                      <a:pPr lvl="0" algn="ctr">
                        <a:buNone/>
                      </a:pPr>
                      <a:r>
                        <a:rPr lang="en-US" sz="1000" b="0" i="0" u="none" strike="noStrike" noProof="0" dirty="0" err="1">
                          <a:solidFill>
                            <a:srgbClr val="000000"/>
                          </a:solidFill>
                          <a:latin typeface="Courier New"/>
                        </a:rPr>
                        <a:t>fsw</a:t>
                      </a:r>
                      <a:r>
                        <a:rPr lang="en-US" sz="1000" b="0" i="0" u="none" strike="noStrike" noProof="0" dirty="0">
                          <a:solidFill>
                            <a:srgbClr val="000000"/>
                          </a:solidFill>
                          <a:latin typeface="Courier New"/>
                        </a:rPr>
                        <a:t> f2,0(t0)</a:t>
                      </a:r>
                      <a:endParaRPr lang="en-US" dirty="0"/>
                    </a:p>
                  </a:txBody>
                  <a:tcPr/>
                </a:tc>
                <a:extLst>
                  <a:ext uri="{0D108BD9-81ED-4DB2-BD59-A6C34878D82A}">
                    <a16:rowId xmlns:a16="http://schemas.microsoft.com/office/drawing/2014/main" val="3837463807"/>
                  </a:ext>
                </a:extLst>
              </a:tr>
              <a:tr h="174966">
                <a:tc>
                  <a:txBody>
                    <a:bodyPr/>
                    <a:lstStyle/>
                    <a:p>
                      <a:pPr lvl="0" algn="ctr">
                        <a:buNone/>
                      </a:pPr>
                      <a:r>
                        <a:rPr lang="en-US" sz="1000" b="0" i="0" u="none" strike="noStrike" noProof="0" dirty="0" err="1">
                          <a:solidFill>
                            <a:srgbClr val="000000"/>
                          </a:solidFill>
                          <a:latin typeface="Courier New"/>
                        </a:rPr>
                        <a:t>fmul.s</a:t>
                      </a:r>
                      <a:r>
                        <a:rPr lang="en-US" sz="1000" b="0" i="0" u="none" strike="noStrike" noProof="0" dirty="0">
                          <a:solidFill>
                            <a:srgbClr val="000000"/>
                          </a:solidFill>
                          <a:latin typeface="Courier New"/>
                        </a:rPr>
                        <a:t> f2,f1,f0</a:t>
                      </a:r>
                      <a:endParaRPr lang="en-US" dirty="0"/>
                    </a:p>
                  </a:txBody>
                  <a:tcPr/>
                </a:tc>
                <a:extLst>
                  <a:ext uri="{0D108BD9-81ED-4DB2-BD59-A6C34878D82A}">
                    <a16:rowId xmlns:a16="http://schemas.microsoft.com/office/drawing/2014/main" val="3958880234"/>
                  </a:ext>
                </a:extLst>
              </a:tr>
              <a:tr h="174966">
                <a:tc>
                  <a:txBody>
                    <a:bodyPr/>
                    <a:lstStyle/>
                    <a:p>
                      <a:pPr lvl="0" algn="ctr">
                        <a:buNone/>
                      </a:pPr>
                      <a:r>
                        <a:rPr lang="en-US" sz="1000" b="0" i="0" u="none" strike="noStrike" noProof="0" dirty="0" err="1">
                          <a:solidFill>
                            <a:srgbClr val="000000"/>
                          </a:solidFill>
                          <a:latin typeface="Courier New"/>
                        </a:rPr>
                        <a:t>flw</a:t>
                      </a:r>
                      <a:r>
                        <a:rPr lang="en-US" sz="1000" b="0" i="0" u="none" strike="noStrike" noProof="0" dirty="0">
                          <a:solidFill>
                            <a:srgbClr val="000000"/>
                          </a:solidFill>
                          <a:latin typeface="Courier New"/>
                        </a:rPr>
                        <a:t> f1,0(t0)</a:t>
                      </a:r>
                      <a:endParaRPr lang="en-US" dirty="0"/>
                    </a:p>
                  </a:txBody>
                  <a:tcPr/>
                </a:tc>
                <a:extLst>
                  <a:ext uri="{0D108BD9-81ED-4DB2-BD59-A6C34878D82A}">
                    <a16:rowId xmlns:a16="http://schemas.microsoft.com/office/drawing/2014/main" val="1321956166"/>
                  </a:ext>
                </a:extLst>
              </a:tr>
              <a:tr h="174966">
                <a:tc>
                  <a:txBody>
                    <a:bodyPr/>
                    <a:lstStyle/>
                    <a:p>
                      <a:pPr lvl="0" algn="ctr">
                        <a:buNone/>
                      </a:pPr>
                      <a:r>
                        <a:rPr lang="en-US" sz="1000" b="0" i="0" u="none" strike="noStrike" noProof="0" dirty="0" err="1">
                          <a:solidFill>
                            <a:srgbClr val="000000"/>
                          </a:solidFill>
                          <a:latin typeface="Courier New"/>
                        </a:rPr>
                        <a:t>fsw</a:t>
                      </a:r>
                      <a:r>
                        <a:rPr lang="en-US" sz="1000" b="0" i="0" u="none" strike="noStrike" noProof="0" dirty="0">
                          <a:solidFill>
                            <a:srgbClr val="000000"/>
                          </a:solidFill>
                          <a:latin typeface="Courier New"/>
                        </a:rPr>
                        <a:t> f2,0(t0)</a:t>
                      </a:r>
                      <a:endParaRPr lang="en-US" dirty="0"/>
                    </a:p>
                  </a:txBody>
                  <a:tcPr/>
                </a:tc>
                <a:extLst>
                  <a:ext uri="{0D108BD9-81ED-4DB2-BD59-A6C34878D82A}">
                    <a16:rowId xmlns:a16="http://schemas.microsoft.com/office/drawing/2014/main" val="1294863501"/>
                  </a:ext>
                </a:extLst>
              </a:tr>
              <a:tr h="174966">
                <a:tc>
                  <a:txBody>
                    <a:bodyPr/>
                    <a:lstStyle/>
                    <a:p>
                      <a:pPr lvl="0" algn="ctr">
                        <a:buNone/>
                      </a:pPr>
                      <a:r>
                        <a:rPr lang="en-US" sz="1000" b="0" i="0" u="none" strike="noStrike" noProof="0" dirty="0" err="1">
                          <a:solidFill>
                            <a:srgbClr val="000000"/>
                          </a:solidFill>
                          <a:latin typeface="Courier New"/>
                        </a:rPr>
                        <a:t>fmul.s</a:t>
                      </a:r>
                      <a:r>
                        <a:rPr lang="en-US" sz="1000" b="0" i="0" u="none" strike="noStrike" noProof="0" dirty="0">
                          <a:solidFill>
                            <a:srgbClr val="000000"/>
                          </a:solidFill>
                          <a:latin typeface="Courier New"/>
                        </a:rPr>
                        <a:t> f2,f1,f0</a:t>
                      </a:r>
                      <a:endParaRPr lang="en-US" dirty="0"/>
                    </a:p>
                  </a:txBody>
                  <a:tcPr/>
                </a:tc>
                <a:extLst>
                  <a:ext uri="{0D108BD9-81ED-4DB2-BD59-A6C34878D82A}">
                    <a16:rowId xmlns:a16="http://schemas.microsoft.com/office/drawing/2014/main" val="2602607408"/>
                  </a:ext>
                </a:extLst>
              </a:tr>
              <a:tr h="174966">
                <a:tc>
                  <a:txBody>
                    <a:bodyPr/>
                    <a:lstStyle/>
                    <a:p>
                      <a:pPr lvl="0" algn="ctr">
                        <a:buNone/>
                      </a:pPr>
                      <a:r>
                        <a:rPr lang="en-US" sz="1000" b="0" i="0" u="none" strike="noStrike" noProof="0" dirty="0" err="1">
                          <a:solidFill>
                            <a:srgbClr val="000000"/>
                          </a:solidFill>
                          <a:latin typeface="Courier New"/>
                        </a:rPr>
                        <a:t>flw</a:t>
                      </a:r>
                      <a:r>
                        <a:rPr lang="en-US" sz="1000" b="0" i="0" u="none" strike="noStrike" noProof="0" dirty="0">
                          <a:solidFill>
                            <a:srgbClr val="000000"/>
                          </a:solidFill>
                          <a:latin typeface="Courier New"/>
                        </a:rPr>
                        <a:t> f1,0(t0)</a:t>
                      </a:r>
                      <a:endParaRPr lang="en-US" sz="1000" dirty="0"/>
                    </a:p>
                  </a:txBody>
                  <a:tcPr/>
                </a:tc>
                <a:extLst>
                  <a:ext uri="{0D108BD9-81ED-4DB2-BD59-A6C34878D82A}">
                    <a16:rowId xmlns:a16="http://schemas.microsoft.com/office/drawing/2014/main" val="3959573496"/>
                  </a:ext>
                </a:extLst>
              </a:tr>
            </a:tbl>
          </a:graphicData>
        </a:graphic>
      </p:graphicFrame>
      <p:graphicFrame>
        <p:nvGraphicFramePr>
          <p:cNvPr id="8" name="Table 7">
            <a:extLst>
              <a:ext uri="{FF2B5EF4-FFF2-40B4-BE49-F238E27FC236}">
                <a16:creationId xmlns:a16="http://schemas.microsoft.com/office/drawing/2014/main" id="{E7D52DE1-8CA2-EADD-2883-8C6406631686}"/>
              </a:ext>
            </a:extLst>
          </p:cNvPr>
          <p:cNvGraphicFramePr>
            <a:graphicFrameLocks noGrp="1"/>
          </p:cNvGraphicFramePr>
          <p:nvPr/>
        </p:nvGraphicFramePr>
        <p:xfrm>
          <a:off x="1808602" y="2836843"/>
          <a:ext cx="1511271" cy="1297004"/>
        </p:xfrm>
        <a:graphic>
          <a:graphicData uri="http://schemas.openxmlformats.org/drawingml/2006/table">
            <a:tbl>
              <a:tblPr firstRow="1" bandRow="1">
                <a:tableStyleId>{5940675A-B579-460E-94D1-54222C63F5DA}</a:tableStyleId>
              </a:tblPr>
              <a:tblGrid>
                <a:gridCol w="822157">
                  <a:extLst>
                    <a:ext uri="{9D8B030D-6E8A-4147-A177-3AD203B41FA5}">
                      <a16:colId xmlns:a16="http://schemas.microsoft.com/office/drawing/2014/main" val="1745361543"/>
                    </a:ext>
                  </a:extLst>
                </a:gridCol>
                <a:gridCol w="689114">
                  <a:extLst>
                    <a:ext uri="{9D8B030D-6E8A-4147-A177-3AD203B41FA5}">
                      <a16:colId xmlns:a16="http://schemas.microsoft.com/office/drawing/2014/main" val="111818996"/>
                    </a:ext>
                  </a:extLst>
                </a:gridCol>
              </a:tblGrid>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698010634"/>
                  </a:ext>
                </a:extLst>
              </a:tr>
              <a:tr h="260684">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37794825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54911983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1989902640"/>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834683615"/>
                  </a:ext>
                </a:extLst>
              </a:tr>
            </a:tbl>
          </a:graphicData>
        </a:graphic>
      </p:graphicFrame>
      <p:graphicFrame>
        <p:nvGraphicFramePr>
          <p:cNvPr id="9" name="Table 8">
            <a:extLst>
              <a:ext uri="{FF2B5EF4-FFF2-40B4-BE49-F238E27FC236}">
                <a16:creationId xmlns:a16="http://schemas.microsoft.com/office/drawing/2014/main" id="{DDAA357D-ADC7-536C-F5D5-6765A9443157}"/>
              </a:ext>
            </a:extLst>
          </p:cNvPr>
          <p:cNvGraphicFramePr>
            <a:graphicFrameLocks noGrp="1"/>
          </p:cNvGraphicFramePr>
          <p:nvPr>
            <p:extLst>
              <p:ext uri="{D42A27DB-BD31-4B8C-83A1-F6EECF244321}">
                <p14:modId xmlns:p14="http://schemas.microsoft.com/office/powerpoint/2010/main" val="1795673689"/>
              </p:ext>
            </p:extLst>
          </p:nvPr>
        </p:nvGraphicFramePr>
        <p:xfrm>
          <a:off x="3847825" y="2833942"/>
          <a:ext cx="458371" cy="1295400"/>
        </p:xfrm>
        <a:graphic>
          <a:graphicData uri="http://schemas.openxmlformats.org/drawingml/2006/table">
            <a:tbl>
              <a:tblPr firstRow="1" bandRow="1">
                <a:tableStyleId>{5940675A-B579-460E-94D1-54222C63F5DA}</a:tableStyleId>
              </a:tblPr>
              <a:tblGrid>
                <a:gridCol w="458371">
                  <a:extLst>
                    <a:ext uri="{9D8B030D-6E8A-4147-A177-3AD203B41FA5}">
                      <a16:colId xmlns:a16="http://schemas.microsoft.com/office/drawing/2014/main" val="1142258662"/>
                    </a:ext>
                  </a:extLst>
                </a:gridCol>
              </a:tblGrid>
              <a:tr h="124309">
                <a:tc>
                  <a:txBody>
                    <a:bodyPr/>
                    <a:lstStyle/>
                    <a:p>
                      <a:endParaRPr lang="en-US" sz="1100" b="0" dirty="0"/>
                    </a:p>
                  </a:txBody>
                  <a:tcPr/>
                </a:tc>
                <a:extLst>
                  <a:ext uri="{0D108BD9-81ED-4DB2-BD59-A6C34878D82A}">
                    <a16:rowId xmlns:a16="http://schemas.microsoft.com/office/drawing/2014/main" val="3875140244"/>
                  </a:ext>
                </a:extLst>
              </a:tr>
              <a:tr h="124309">
                <a:tc>
                  <a:txBody>
                    <a:bodyPr/>
                    <a:lstStyle/>
                    <a:p>
                      <a:endParaRPr lang="en-US" sz="1100" b="0" dirty="0"/>
                    </a:p>
                  </a:txBody>
                  <a:tcPr/>
                </a:tc>
                <a:extLst>
                  <a:ext uri="{0D108BD9-81ED-4DB2-BD59-A6C34878D82A}">
                    <a16:rowId xmlns:a16="http://schemas.microsoft.com/office/drawing/2014/main" val="2345669140"/>
                  </a:ext>
                </a:extLst>
              </a:tr>
              <a:tr h="124309">
                <a:tc>
                  <a:txBody>
                    <a:bodyPr/>
                    <a:lstStyle/>
                    <a:p>
                      <a:endParaRPr lang="en-US" sz="1100" b="0" dirty="0"/>
                    </a:p>
                  </a:txBody>
                  <a:tcPr/>
                </a:tc>
                <a:extLst>
                  <a:ext uri="{0D108BD9-81ED-4DB2-BD59-A6C34878D82A}">
                    <a16:rowId xmlns:a16="http://schemas.microsoft.com/office/drawing/2014/main" val="2516193733"/>
                  </a:ext>
                </a:extLst>
              </a:tr>
              <a:tr h="124309">
                <a:tc>
                  <a:txBody>
                    <a:bodyPr/>
                    <a:lstStyle/>
                    <a:p>
                      <a:endParaRPr lang="en-US" sz="1100" b="0" dirty="0"/>
                    </a:p>
                  </a:txBody>
                  <a:tcPr/>
                </a:tc>
                <a:extLst>
                  <a:ext uri="{0D108BD9-81ED-4DB2-BD59-A6C34878D82A}">
                    <a16:rowId xmlns:a16="http://schemas.microsoft.com/office/drawing/2014/main" val="1743698386"/>
                  </a:ext>
                </a:extLst>
              </a:tr>
              <a:tr h="124309">
                <a:tc>
                  <a:txBody>
                    <a:bodyPr/>
                    <a:lstStyle/>
                    <a:p>
                      <a:pPr algn="ctr"/>
                      <a:r>
                        <a:rPr lang="en-US" sz="1100" b="0" dirty="0"/>
                        <a:t>8</a:t>
                      </a:r>
                    </a:p>
                  </a:txBody>
                  <a:tcPr/>
                </a:tc>
                <a:extLst>
                  <a:ext uri="{0D108BD9-81ED-4DB2-BD59-A6C34878D82A}">
                    <a16:rowId xmlns:a16="http://schemas.microsoft.com/office/drawing/2014/main" val="833418790"/>
                  </a:ext>
                </a:extLst>
              </a:tr>
            </a:tbl>
          </a:graphicData>
        </a:graphic>
      </p:graphicFrame>
      <p:graphicFrame>
        <p:nvGraphicFramePr>
          <p:cNvPr id="10" name="Table 9">
            <a:extLst>
              <a:ext uri="{FF2B5EF4-FFF2-40B4-BE49-F238E27FC236}">
                <a16:creationId xmlns:a16="http://schemas.microsoft.com/office/drawing/2014/main" id="{F351D56D-D400-11A9-3A79-A76F275FC9E8}"/>
              </a:ext>
            </a:extLst>
          </p:cNvPr>
          <p:cNvGraphicFramePr>
            <a:graphicFrameLocks noGrp="1"/>
          </p:cNvGraphicFramePr>
          <p:nvPr/>
        </p:nvGraphicFramePr>
        <p:xfrm>
          <a:off x="5481993" y="3348063"/>
          <a:ext cx="2162727" cy="777240"/>
        </p:xfrm>
        <a:graphic>
          <a:graphicData uri="http://schemas.openxmlformats.org/drawingml/2006/table">
            <a:tbl>
              <a:tblPr firstRow="1" bandRow="1">
                <a:tableStyleId>{5940675A-B579-460E-94D1-54222C63F5DA}</a:tableStyleId>
              </a:tblPr>
              <a:tblGrid>
                <a:gridCol w="720909">
                  <a:extLst>
                    <a:ext uri="{9D8B030D-6E8A-4147-A177-3AD203B41FA5}">
                      <a16:colId xmlns:a16="http://schemas.microsoft.com/office/drawing/2014/main" val="448276559"/>
                    </a:ext>
                  </a:extLst>
                </a:gridCol>
                <a:gridCol w="720909">
                  <a:extLst>
                    <a:ext uri="{9D8B030D-6E8A-4147-A177-3AD203B41FA5}">
                      <a16:colId xmlns:a16="http://schemas.microsoft.com/office/drawing/2014/main" val="1507268759"/>
                    </a:ext>
                  </a:extLst>
                </a:gridCol>
                <a:gridCol w="720909">
                  <a:extLst>
                    <a:ext uri="{9D8B030D-6E8A-4147-A177-3AD203B41FA5}">
                      <a16:colId xmlns:a16="http://schemas.microsoft.com/office/drawing/2014/main" val="3602963303"/>
                    </a:ext>
                  </a:extLst>
                </a:gridCol>
              </a:tblGrid>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373234770"/>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2582958588"/>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276576882"/>
                  </a:ext>
                </a:extLst>
              </a:tr>
            </a:tbl>
          </a:graphicData>
        </a:graphic>
      </p:graphicFrame>
      <p:graphicFrame>
        <p:nvGraphicFramePr>
          <p:cNvPr id="11" name="Table 10">
            <a:extLst>
              <a:ext uri="{FF2B5EF4-FFF2-40B4-BE49-F238E27FC236}">
                <a16:creationId xmlns:a16="http://schemas.microsoft.com/office/drawing/2014/main" id="{9242D8D2-0F55-F557-2CC0-37811A2CF5CB}"/>
              </a:ext>
            </a:extLst>
          </p:cNvPr>
          <p:cNvGraphicFramePr>
            <a:graphicFrameLocks noGrp="1"/>
          </p:cNvGraphicFramePr>
          <p:nvPr/>
        </p:nvGraphicFramePr>
        <p:xfrm>
          <a:off x="8657422" y="3617204"/>
          <a:ext cx="2349918" cy="518160"/>
        </p:xfrm>
        <a:graphic>
          <a:graphicData uri="http://schemas.openxmlformats.org/drawingml/2006/table">
            <a:tbl>
              <a:tblPr firstRow="1" bandRow="1">
                <a:tableStyleId>{5940675A-B579-460E-94D1-54222C63F5DA}</a:tableStyleId>
              </a:tblPr>
              <a:tblGrid>
                <a:gridCol w="783306">
                  <a:extLst>
                    <a:ext uri="{9D8B030D-6E8A-4147-A177-3AD203B41FA5}">
                      <a16:colId xmlns:a16="http://schemas.microsoft.com/office/drawing/2014/main" val="3712067003"/>
                    </a:ext>
                  </a:extLst>
                </a:gridCol>
                <a:gridCol w="783306">
                  <a:extLst>
                    <a:ext uri="{9D8B030D-6E8A-4147-A177-3AD203B41FA5}">
                      <a16:colId xmlns:a16="http://schemas.microsoft.com/office/drawing/2014/main" val="2507670143"/>
                    </a:ext>
                  </a:extLst>
                </a:gridCol>
                <a:gridCol w="783306">
                  <a:extLst>
                    <a:ext uri="{9D8B030D-6E8A-4147-A177-3AD203B41FA5}">
                      <a16:colId xmlns:a16="http://schemas.microsoft.com/office/drawing/2014/main" val="2584014067"/>
                    </a:ext>
                  </a:extLst>
                </a:gridCol>
              </a:tblGrid>
              <a:tr h="0">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142664889"/>
                  </a:ext>
                </a:extLst>
              </a:tr>
              <a:tr h="0">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917240934"/>
                  </a:ext>
                </a:extLst>
              </a:tr>
            </a:tbl>
          </a:graphicData>
        </a:graphic>
      </p:graphicFrame>
      <p:sp>
        <p:nvSpPr>
          <p:cNvPr id="12" name="TextBox 11">
            <a:extLst>
              <a:ext uri="{FF2B5EF4-FFF2-40B4-BE49-F238E27FC236}">
                <a16:creationId xmlns:a16="http://schemas.microsoft.com/office/drawing/2014/main" id="{D911706E-6D2C-EF51-33DF-4FB2A1FBC170}"/>
              </a:ext>
            </a:extLst>
          </p:cNvPr>
          <p:cNvSpPr txBox="1"/>
          <p:nvPr/>
        </p:nvSpPr>
        <p:spPr>
          <a:xfrm>
            <a:off x="3592198" y="561352"/>
            <a:ext cx="1246742"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Instruction Unit</a:t>
            </a:r>
          </a:p>
        </p:txBody>
      </p:sp>
      <p:sp>
        <p:nvSpPr>
          <p:cNvPr id="15" name="TextBox 14">
            <a:extLst>
              <a:ext uri="{FF2B5EF4-FFF2-40B4-BE49-F238E27FC236}">
                <a16:creationId xmlns:a16="http://schemas.microsoft.com/office/drawing/2014/main" id="{D174296F-730A-B583-F968-AE33A9FB8F57}"/>
              </a:ext>
            </a:extLst>
          </p:cNvPr>
          <p:cNvSpPr txBox="1"/>
          <p:nvPr/>
        </p:nvSpPr>
        <p:spPr>
          <a:xfrm>
            <a:off x="2793474"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Memory Unit</a:t>
            </a:r>
          </a:p>
        </p:txBody>
      </p:sp>
      <p:sp>
        <p:nvSpPr>
          <p:cNvPr id="16" name="Arrow: Right 15">
            <a:extLst>
              <a:ext uri="{FF2B5EF4-FFF2-40B4-BE49-F238E27FC236}">
                <a16:creationId xmlns:a16="http://schemas.microsoft.com/office/drawing/2014/main" id="{BF7377CE-705F-13B3-B849-BBE58D6D6C52}"/>
              </a:ext>
            </a:extLst>
          </p:cNvPr>
          <p:cNvSpPr/>
          <p:nvPr/>
        </p:nvSpPr>
        <p:spPr>
          <a:xfrm>
            <a:off x="4902263" y="594451"/>
            <a:ext cx="181923" cy="203788"/>
          </a:xfrm>
          <a:prstGeom prst="righ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4AAB5EF6-0805-82F0-922F-DA920C510456}"/>
              </a:ext>
            </a:extLst>
          </p:cNvPr>
          <p:cNvSpPr/>
          <p:nvPr/>
        </p:nvSpPr>
        <p:spPr>
          <a:xfrm>
            <a:off x="2474567" y="2541851"/>
            <a:ext cx="326519" cy="274697"/>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682D80A-99E6-AB37-3B98-573B076AD2C6}"/>
              </a:ext>
            </a:extLst>
          </p:cNvPr>
          <p:cNvSpPr txBox="1"/>
          <p:nvPr/>
        </p:nvSpPr>
        <p:spPr>
          <a:xfrm>
            <a:off x="2187546" y="2223061"/>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Address Unit</a:t>
            </a:r>
          </a:p>
        </p:txBody>
      </p:sp>
      <p:sp>
        <p:nvSpPr>
          <p:cNvPr id="21" name="Arrow: Down 20">
            <a:extLst>
              <a:ext uri="{FF2B5EF4-FFF2-40B4-BE49-F238E27FC236}">
                <a16:creationId xmlns:a16="http://schemas.microsoft.com/office/drawing/2014/main" id="{5ADE566B-08DC-5903-5A74-8CE1A9BB24C0}"/>
              </a:ext>
            </a:extLst>
          </p:cNvPr>
          <p:cNvSpPr/>
          <p:nvPr/>
        </p:nvSpPr>
        <p:spPr>
          <a:xfrm>
            <a:off x="3047999" y="417094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Bent 21">
            <a:extLst>
              <a:ext uri="{FF2B5EF4-FFF2-40B4-BE49-F238E27FC236}">
                <a16:creationId xmlns:a16="http://schemas.microsoft.com/office/drawing/2014/main" id="{46067320-68DF-215A-389F-CE98072BB49A}"/>
              </a:ext>
            </a:extLst>
          </p:cNvPr>
          <p:cNvSpPr/>
          <p:nvPr/>
        </p:nvSpPr>
        <p:spPr>
          <a:xfrm rot="10800000">
            <a:off x="3937200" y="4177711"/>
            <a:ext cx="274090" cy="435238"/>
          </a:xfrm>
          <a:prstGeom prst="bentArrow">
            <a:avLst/>
          </a:prstGeom>
          <a:solidFill>
            <a:srgbClr val="FF000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Arrow: Bent 22">
            <a:extLst>
              <a:ext uri="{FF2B5EF4-FFF2-40B4-BE49-F238E27FC236}">
                <a16:creationId xmlns:a16="http://schemas.microsoft.com/office/drawing/2014/main" id="{4953DFF4-99A7-BAB6-2A2A-278FE5AE934B}"/>
              </a:ext>
            </a:extLst>
          </p:cNvPr>
          <p:cNvSpPr/>
          <p:nvPr/>
        </p:nvSpPr>
        <p:spPr>
          <a:xfrm rot="5400000">
            <a:off x="3515488" y="2114104"/>
            <a:ext cx="465924" cy="882796"/>
          </a:xfrm>
          <a:prstGeom prst="bentArrow">
            <a:avLst/>
          </a:prstGeom>
          <a:solidFill>
            <a:srgbClr val="FF000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Bent 24">
            <a:extLst>
              <a:ext uri="{FF2B5EF4-FFF2-40B4-BE49-F238E27FC236}">
                <a16:creationId xmlns:a16="http://schemas.microsoft.com/office/drawing/2014/main" id="{DDE7C6B2-EFE8-3E0E-6215-22D2177578CE}"/>
              </a:ext>
            </a:extLst>
          </p:cNvPr>
          <p:cNvSpPr/>
          <p:nvPr/>
        </p:nvSpPr>
        <p:spPr>
          <a:xfrm rot="5400000" flipV="1">
            <a:off x="3712033" y="823608"/>
            <a:ext cx="303810" cy="2465383"/>
          </a:xfrm>
          <a:prstGeom prst="bentArrow">
            <a:avLst/>
          </a:prstGeom>
          <a:solidFill>
            <a:srgbClr val="FF000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F2DED50B-1403-4959-37C8-DE7B1155DD58}"/>
              </a:ext>
            </a:extLst>
          </p:cNvPr>
          <p:cNvSpPr txBox="1"/>
          <p:nvPr/>
        </p:nvSpPr>
        <p:spPr>
          <a:xfrm>
            <a:off x="1213184" y="2836359"/>
            <a:ext cx="59491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Store </a:t>
            </a:r>
            <a:endParaRPr lang="en-US"/>
          </a:p>
          <a:p>
            <a:r>
              <a:rPr lang="en-US" sz="1100" dirty="0"/>
              <a:t>Buffer</a:t>
            </a:r>
            <a:endParaRPr lang="en-US" dirty="0"/>
          </a:p>
        </p:txBody>
      </p:sp>
      <p:sp>
        <p:nvSpPr>
          <p:cNvPr id="27" name="TextBox 26">
            <a:extLst>
              <a:ext uri="{FF2B5EF4-FFF2-40B4-BE49-F238E27FC236}">
                <a16:creationId xmlns:a16="http://schemas.microsoft.com/office/drawing/2014/main" id="{4F799F20-08B8-CA70-5D7B-5848E7BDBD02}"/>
              </a:ext>
            </a:extLst>
          </p:cNvPr>
          <p:cNvSpPr txBox="1"/>
          <p:nvPr/>
        </p:nvSpPr>
        <p:spPr>
          <a:xfrm>
            <a:off x="4309745" y="2813528"/>
            <a:ext cx="59722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Load</a:t>
            </a:r>
          </a:p>
          <a:p>
            <a:r>
              <a:rPr lang="en-US" sz="1100" dirty="0"/>
              <a:t>Buffer</a:t>
            </a:r>
          </a:p>
        </p:txBody>
      </p:sp>
      <p:sp>
        <p:nvSpPr>
          <p:cNvPr id="28" name="TextBox 27">
            <a:extLst>
              <a:ext uri="{FF2B5EF4-FFF2-40B4-BE49-F238E27FC236}">
                <a16:creationId xmlns:a16="http://schemas.microsoft.com/office/drawing/2014/main" id="{70AA568D-B72D-2C09-E02F-2B7694F66B37}"/>
              </a:ext>
            </a:extLst>
          </p:cNvPr>
          <p:cNvSpPr txBox="1"/>
          <p:nvPr/>
        </p:nvSpPr>
        <p:spPr>
          <a:xfrm>
            <a:off x="7708787" y="3655497"/>
            <a:ext cx="90705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Reservation</a:t>
            </a:r>
          </a:p>
          <a:p>
            <a:r>
              <a:rPr lang="en-US" sz="1100" dirty="0"/>
              <a:t>Stations</a:t>
            </a:r>
          </a:p>
        </p:txBody>
      </p:sp>
      <p:graphicFrame>
        <p:nvGraphicFramePr>
          <p:cNvPr id="30" name="Table 29">
            <a:extLst>
              <a:ext uri="{FF2B5EF4-FFF2-40B4-BE49-F238E27FC236}">
                <a16:creationId xmlns:a16="http://schemas.microsoft.com/office/drawing/2014/main" id="{AD4BC524-EB16-74CF-93BC-4F758136A8F1}"/>
              </a:ext>
            </a:extLst>
          </p:cNvPr>
          <p:cNvGraphicFramePr>
            <a:graphicFrameLocks noGrp="1"/>
          </p:cNvGraphicFramePr>
          <p:nvPr/>
        </p:nvGraphicFramePr>
        <p:xfrm>
          <a:off x="9107277" y="495759"/>
          <a:ext cx="1471166" cy="1554480"/>
        </p:xfrm>
        <a:graphic>
          <a:graphicData uri="http://schemas.openxmlformats.org/drawingml/2006/table">
            <a:tbl>
              <a:tblPr firstRow="1" bandRow="1">
                <a:tableStyleId>{5940675A-B579-460E-94D1-54222C63F5DA}</a:tableStyleId>
              </a:tblPr>
              <a:tblGrid>
                <a:gridCol w="366368">
                  <a:extLst>
                    <a:ext uri="{9D8B030D-6E8A-4147-A177-3AD203B41FA5}">
                      <a16:colId xmlns:a16="http://schemas.microsoft.com/office/drawing/2014/main" val="2580727533"/>
                    </a:ext>
                  </a:extLst>
                </a:gridCol>
                <a:gridCol w="1104798">
                  <a:extLst>
                    <a:ext uri="{9D8B030D-6E8A-4147-A177-3AD203B41FA5}">
                      <a16:colId xmlns:a16="http://schemas.microsoft.com/office/drawing/2014/main" val="1318855252"/>
                    </a:ext>
                  </a:extLst>
                </a:gridCol>
              </a:tblGrid>
              <a:tr h="125218">
                <a:tc>
                  <a:txBody>
                    <a:bodyPr/>
                    <a:lstStyle/>
                    <a:p>
                      <a:r>
                        <a:rPr lang="en-US" sz="1100" dirty="0"/>
                        <a:t>F0</a:t>
                      </a:r>
                    </a:p>
                  </a:txBody>
                  <a:tcPr/>
                </a:tc>
                <a:tc>
                  <a:txBody>
                    <a:bodyPr/>
                    <a:lstStyle/>
                    <a:p>
                      <a:pPr algn="ctr"/>
                      <a:r>
                        <a:rPr lang="en-US" sz="1100" dirty="0"/>
                        <a:t>10.0</a:t>
                      </a:r>
                    </a:p>
                  </a:txBody>
                  <a:tcPr/>
                </a:tc>
                <a:extLst>
                  <a:ext uri="{0D108BD9-81ED-4DB2-BD59-A6C34878D82A}">
                    <a16:rowId xmlns:a16="http://schemas.microsoft.com/office/drawing/2014/main" val="2320382027"/>
                  </a:ext>
                </a:extLst>
              </a:tr>
              <a:tr h="125218">
                <a:tc>
                  <a:txBody>
                    <a:bodyPr/>
                    <a:lstStyle/>
                    <a:p>
                      <a:r>
                        <a:rPr lang="en-US" sz="1100" dirty="0"/>
                        <a:t>F1</a:t>
                      </a:r>
                    </a:p>
                  </a:txBody>
                  <a:tcPr/>
                </a:tc>
                <a:tc>
                  <a:txBody>
                    <a:bodyPr/>
                    <a:lstStyle/>
                    <a:p>
                      <a:endParaRPr lang="en-US" sz="1100" dirty="0"/>
                    </a:p>
                  </a:txBody>
                  <a:tcPr/>
                </a:tc>
                <a:extLst>
                  <a:ext uri="{0D108BD9-81ED-4DB2-BD59-A6C34878D82A}">
                    <a16:rowId xmlns:a16="http://schemas.microsoft.com/office/drawing/2014/main" val="1922051831"/>
                  </a:ext>
                </a:extLst>
              </a:tr>
              <a:tr h="125218">
                <a:tc>
                  <a:txBody>
                    <a:bodyPr/>
                    <a:lstStyle/>
                    <a:p>
                      <a:r>
                        <a:rPr lang="en-US" sz="1100" dirty="0"/>
                        <a:t>F2</a:t>
                      </a:r>
                    </a:p>
                  </a:txBody>
                  <a:tcPr/>
                </a:tc>
                <a:tc>
                  <a:txBody>
                    <a:bodyPr/>
                    <a:lstStyle/>
                    <a:p>
                      <a:endParaRPr lang="en-US" sz="1100" dirty="0"/>
                    </a:p>
                  </a:txBody>
                  <a:tcPr/>
                </a:tc>
                <a:extLst>
                  <a:ext uri="{0D108BD9-81ED-4DB2-BD59-A6C34878D82A}">
                    <a16:rowId xmlns:a16="http://schemas.microsoft.com/office/drawing/2014/main" val="1723558542"/>
                  </a:ext>
                </a:extLst>
              </a:tr>
              <a:tr h="125218">
                <a:tc>
                  <a:txBody>
                    <a:bodyPr/>
                    <a:lstStyle/>
                    <a:p>
                      <a:r>
                        <a:rPr lang="en-US" sz="1100" dirty="0"/>
                        <a:t>F3</a:t>
                      </a:r>
                    </a:p>
                  </a:txBody>
                  <a:tcPr/>
                </a:tc>
                <a:tc>
                  <a:txBody>
                    <a:bodyPr/>
                    <a:lstStyle/>
                    <a:p>
                      <a:endParaRPr lang="en-US" sz="1100" dirty="0"/>
                    </a:p>
                  </a:txBody>
                  <a:tcPr/>
                </a:tc>
                <a:extLst>
                  <a:ext uri="{0D108BD9-81ED-4DB2-BD59-A6C34878D82A}">
                    <a16:rowId xmlns:a16="http://schemas.microsoft.com/office/drawing/2014/main" val="26334914"/>
                  </a:ext>
                </a:extLst>
              </a:tr>
              <a:tr h="125218">
                <a:tc>
                  <a:txBody>
                    <a:bodyPr/>
                    <a:lstStyle/>
                    <a:p>
                      <a:r>
                        <a:rPr lang="en-US" sz="1100" dirty="0"/>
                        <a:t>F4</a:t>
                      </a:r>
                    </a:p>
                  </a:txBody>
                  <a:tcPr/>
                </a:tc>
                <a:tc>
                  <a:txBody>
                    <a:bodyPr/>
                    <a:lstStyle/>
                    <a:p>
                      <a:pPr algn="ctr"/>
                      <a:endParaRPr lang="en-US" sz="1100" dirty="0"/>
                    </a:p>
                  </a:txBody>
                  <a:tcPr/>
                </a:tc>
                <a:extLst>
                  <a:ext uri="{0D108BD9-81ED-4DB2-BD59-A6C34878D82A}">
                    <a16:rowId xmlns:a16="http://schemas.microsoft.com/office/drawing/2014/main" val="444122730"/>
                  </a:ext>
                </a:extLst>
              </a:tr>
              <a:tr h="125218">
                <a:tc>
                  <a:txBody>
                    <a:bodyPr/>
                    <a:lstStyle/>
                    <a:p>
                      <a:r>
                        <a:rPr lang="en-US" sz="1100" dirty="0"/>
                        <a:t>F5</a:t>
                      </a:r>
                    </a:p>
                  </a:txBody>
                  <a:tcPr/>
                </a:tc>
                <a:tc>
                  <a:txBody>
                    <a:bodyPr/>
                    <a:lstStyle/>
                    <a:p>
                      <a:endParaRPr lang="en-US" sz="1100" dirty="0"/>
                    </a:p>
                  </a:txBody>
                  <a:tcPr/>
                </a:tc>
                <a:extLst>
                  <a:ext uri="{0D108BD9-81ED-4DB2-BD59-A6C34878D82A}">
                    <a16:rowId xmlns:a16="http://schemas.microsoft.com/office/drawing/2014/main" val="1366200069"/>
                  </a:ext>
                </a:extLst>
              </a:tr>
            </a:tbl>
          </a:graphicData>
        </a:graphic>
      </p:graphicFrame>
      <p:sp>
        <p:nvSpPr>
          <p:cNvPr id="31" name="TextBox 30">
            <a:extLst>
              <a:ext uri="{FF2B5EF4-FFF2-40B4-BE49-F238E27FC236}">
                <a16:creationId xmlns:a16="http://schemas.microsoft.com/office/drawing/2014/main" id="{DA997DD3-78E3-9781-4A14-B03C455F02EA}"/>
              </a:ext>
            </a:extLst>
          </p:cNvPr>
          <p:cNvSpPr txBox="1"/>
          <p:nvPr/>
        </p:nvSpPr>
        <p:spPr>
          <a:xfrm>
            <a:off x="5384011" y="238457"/>
            <a:ext cx="142117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Instruction Queue</a:t>
            </a:r>
          </a:p>
        </p:txBody>
      </p:sp>
      <p:sp>
        <p:nvSpPr>
          <p:cNvPr id="32" name="TextBox 31">
            <a:extLst>
              <a:ext uri="{FF2B5EF4-FFF2-40B4-BE49-F238E27FC236}">
                <a16:creationId xmlns:a16="http://schemas.microsoft.com/office/drawing/2014/main" id="{06297904-AFAB-C6E9-9D00-F550A9A7B1E4}"/>
              </a:ext>
            </a:extLst>
          </p:cNvPr>
          <p:cNvSpPr txBox="1"/>
          <p:nvPr/>
        </p:nvSpPr>
        <p:spPr>
          <a:xfrm>
            <a:off x="9286905" y="234349"/>
            <a:ext cx="93459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FP Registers</a:t>
            </a:r>
          </a:p>
        </p:txBody>
      </p:sp>
      <p:sp>
        <p:nvSpPr>
          <p:cNvPr id="33" name="TextBox 32">
            <a:extLst>
              <a:ext uri="{FF2B5EF4-FFF2-40B4-BE49-F238E27FC236}">
                <a16:creationId xmlns:a16="http://schemas.microsoft.com/office/drawing/2014/main" id="{91B08DC7-90A7-1F3A-5C14-D33B411757AF}"/>
              </a:ext>
            </a:extLst>
          </p:cNvPr>
          <p:cNvSpPr txBox="1"/>
          <p:nvPr/>
        </p:nvSpPr>
        <p:spPr>
          <a:xfrm>
            <a:off x="5997546"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FP Adders</a:t>
            </a:r>
            <a:endParaRPr lang="en-US" dirty="0"/>
          </a:p>
        </p:txBody>
      </p:sp>
      <p:sp>
        <p:nvSpPr>
          <p:cNvPr id="34" name="TextBox 33">
            <a:extLst>
              <a:ext uri="{FF2B5EF4-FFF2-40B4-BE49-F238E27FC236}">
                <a16:creationId xmlns:a16="http://schemas.microsoft.com/office/drawing/2014/main" id="{7C5E562E-F288-F372-88FF-23AE667DBCEE}"/>
              </a:ext>
            </a:extLst>
          </p:cNvPr>
          <p:cNvSpPr txBox="1"/>
          <p:nvPr/>
        </p:nvSpPr>
        <p:spPr>
          <a:xfrm>
            <a:off x="9128171" y="4435617"/>
            <a:ext cx="1136574"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FP Multipliers</a:t>
            </a:r>
            <a:endParaRPr lang="en-US" dirty="0"/>
          </a:p>
        </p:txBody>
      </p:sp>
      <p:sp>
        <p:nvSpPr>
          <p:cNvPr id="35" name="Arrow: Down 34">
            <a:extLst>
              <a:ext uri="{FF2B5EF4-FFF2-40B4-BE49-F238E27FC236}">
                <a16:creationId xmlns:a16="http://schemas.microsoft.com/office/drawing/2014/main" id="{4BEC3063-F682-7071-2A50-D3F1B796EEAA}"/>
              </a:ext>
            </a:extLst>
          </p:cNvPr>
          <p:cNvSpPr/>
          <p:nvPr/>
        </p:nvSpPr>
        <p:spPr>
          <a:xfrm>
            <a:off x="6371420" y="418012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5D3FA917-6A49-E423-2579-C53D03AE4221}"/>
              </a:ext>
            </a:extLst>
          </p:cNvPr>
          <p:cNvSpPr/>
          <p:nvPr/>
        </p:nvSpPr>
        <p:spPr>
          <a:xfrm>
            <a:off x="9603035" y="4180128"/>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Arrow: Down 97">
            <a:extLst>
              <a:ext uri="{FF2B5EF4-FFF2-40B4-BE49-F238E27FC236}">
                <a16:creationId xmlns:a16="http://schemas.microsoft.com/office/drawing/2014/main" id="{DEDC3FEC-F82E-AB52-A675-1A2873EBA87A}"/>
              </a:ext>
            </a:extLst>
          </p:cNvPr>
          <p:cNvSpPr/>
          <p:nvPr/>
        </p:nvSpPr>
        <p:spPr>
          <a:xfrm>
            <a:off x="5991508" y="2075447"/>
            <a:ext cx="292333" cy="107027"/>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Arrow: Down 98">
            <a:extLst>
              <a:ext uri="{FF2B5EF4-FFF2-40B4-BE49-F238E27FC236}">
                <a16:creationId xmlns:a16="http://schemas.microsoft.com/office/drawing/2014/main" id="{4EE38DDE-B535-8A2B-0116-51087322B965}"/>
              </a:ext>
            </a:extLst>
          </p:cNvPr>
          <p:cNvSpPr/>
          <p:nvPr/>
        </p:nvSpPr>
        <p:spPr>
          <a:xfrm>
            <a:off x="5781076" y="2483264"/>
            <a:ext cx="210552" cy="77697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Arrow: Down 99">
            <a:extLst>
              <a:ext uri="{FF2B5EF4-FFF2-40B4-BE49-F238E27FC236}">
                <a16:creationId xmlns:a16="http://schemas.microsoft.com/office/drawing/2014/main" id="{3EDAF54B-21BA-CF66-FA5A-3141D9226151}"/>
              </a:ext>
            </a:extLst>
          </p:cNvPr>
          <p:cNvSpPr/>
          <p:nvPr/>
        </p:nvSpPr>
        <p:spPr>
          <a:xfrm>
            <a:off x="8888268" y="2488338"/>
            <a:ext cx="210551" cy="104599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Arrow: Down 100">
            <a:extLst>
              <a:ext uri="{FF2B5EF4-FFF2-40B4-BE49-F238E27FC236}">
                <a16:creationId xmlns:a16="http://schemas.microsoft.com/office/drawing/2014/main" id="{7F794BFA-DAE5-DE31-60FF-0AD9593725A3}"/>
              </a:ext>
            </a:extLst>
          </p:cNvPr>
          <p:cNvSpPr/>
          <p:nvPr/>
        </p:nvSpPr>
        <p:spPr>
          <a:xfrm>
            <a:off x="9796556" y="2117243"/>
            <a:ext cx="287379" cy="379551"/>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Arrow: Down 101">
            <a:extLst>
              <a:ext uri="{FF2B5EF4-FFF2-40B4-BE49-F238E27FC236}">
                <a16:creationId xmlns:a16="http://schemas.microsoft.com/office/drawing/2014/main" id="{9EC0B9A6-0BC0-7ADC-58D7-7831F52B6FAA}"/>
              </a:ext>
            </a:extLst>
          </p:cNvPr>
          <p:cNvSpPr/>
          <p:nvPr/>
        </p:nvSpPr>
        <p:spPr>
          <a:xfrm>
            <a:off x="6467820" y="2846869"/>
            <a:ext cx="14954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Arrow: Down 103">
            <a:extLst>
              <a:ext uri="{FF2B5EF4-FFF2-40B4-BE49-F238E27FC236}">
                <a16:creationId xmlns:a16="http://schemas.microsoft.com/office/drawing/2014/main" id="{C1C57EA0-F3AD-5908-11EC-F9C43EC80C76}"/>
              </a:ext>
            </a:extLst>
          </p:cNvPr>
          <p:cNvSpPr/>
          <p:nvPr/>
        </p:nvSpPr>
        <p:spPr>
          <a:xfrm>
            <a:off x="7128831" y="2846868"/>
            <a:ext cx="14036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Arrow: Down 104">
            <a:extLst>
              <a:ext uri="{FF2B5EF4-FFF2-40B4-BE49-F238E27FC236}">
                <a16:creationId xmlns:a16="http://schemas.microsoft.com/office/drawing/2014/main" id="{A72FB5BE-3B2E-67E6-D0FA-4D712A57CBD5}"/>
              </a:ext>
            </a:extLst>
          </p:cNvPr>
          <p:cNvSpPr/>
          <p:nvPr/>
        </p:nvSpPr>
        <p:spPr>
          <a:xfrm>
            <a:off x="9699434" y="2837689"/>
            <a:ext cx="12200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Arrow: Down 105">
            <a:extLst>
              <a:ext uri="{FF2B5EF4-FFF2-40B4-BE49-F238E27FC236}">
                <a16:creationId xmlns:a16="http://schemas.microsoft.com/office/drawing/2014/main" id="{D8C79C0F-6397-20E7-9B5A-ACDBB0050632}"/>
              </a:ext>
            </a:extLst>
          </p:cNvPr>
          <p:cNvSpPr/>
          <p:nvPr/>
        </p:nvSpPr>
        <p:spPr>
          <a:xfrm>
            <a:off x="10461433" y="2837688"/>
            <a:ext cx="11282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7" name="Table 106">
            <a:extLst>
              <a:ext uri="{FF2B5EF4-FFF2-40B4-BE49-F238E27FC236}">
                <a16:creationId xmlns:a16="http://schemas.microsoft.com/office/drawing/2014/main" id="{8A99B81A-D2B6-1981-E268-BD8E23A05BDC}"/>
              </a:ext>
            </a:extLst>
          </p:cNvPr>
          <p:cNvGraphicFramePr>
            <a:graphicFrameLocks noGrp="1"/>
          </p:cNvGraphicFramePr>
          <p:nvPr/>
        </p:nvGraphicFramePr>
        <p:xfrm>
          <a:off x="5848120" y="2194193"/>
          <a:ext cx="3245697" cy="260684"/>
        </p:xfrm>
        <a:graphic>
          <a:graphicData uri="http://schemas.openxmlformats.org/drawingml/2006/table">
            <a:tbl>
              <a:tblPr firstRow="1" bandRow="1">
                <a:tableStyleId>{5940675A-B579-460E-94D1-54222C63F5DA}</a:tableStyleId>
              </a:tblPr>
              <a:tblGrid>
                <a:gridCol w="3245697">
                  <a:extLst>
                    <a:ext uri="{9D8B030D-6E8A-4147-A177-3AD203B41FA5}">
                      <a16:colId xmlns:a16="http://schemas.microsoft.com/office/drawing/2014/main" val="3107124859"/>
                    </a:ext>
                  </a:extLst>
                </a:gridCol>
              </a:tblGrid>
              <a:tr h="260684">
                <a:tc>
                  <a:txBody>
                    <a:bodyPr/>
                    <a:lstStyle/>
                    <a:p>
                      <a:pPr algn="ctr"/>
                      <a:r>
                        <a:rPr lang="en-US" sz="1100" dirty="0"/>
                        <a:t>Operation Bus</a:t>
                      </a:r>
                    </a:p>
                  </a:txBody>
                  <a:tcPr/>
                </a:tc>
                <a:extLst>
                  <a:ext uri="{0D108BD9-81ED-4DB2-BD59-A6C34878D82A}">
                    <a16:rowId xmlns:a16="http://schemas.microsoft.com/office/drawing/2014/main" val="1264365700"/>
                  </a:ext>
                </a:extLst>
              </a:tr>
            </a:tbl>
          </a:graphicData>
        </a:graphic>
      </p:graphicFrame>
      <p:graphicFrame>
        <p:nvGraphicFramePr>
          <p:cNvPr id="111" name="Table 110">
            <a:extLst>
              <a:ext uri="{FF2B5EF4-FFF2-40B4-BE49-F238E27FC236}">
                <a16:creationId xmlns:a16="http://schemas.microsoft.com/office/drawing/2014/main" id="{A3FB932F-E8D0-0A1E-69A7-89E21BFA81A9}"/>
              </a:ext>
            </a:extLst>
          </p:cNvPr>
          <p:cNvGraphicFramePr>
            <a:graphicFrameLocks noGrp="1"/>
          </p:cNvGraphicFramePr>
          <p:nvPr/>
        </p:nvGraphicFramePr>
        <p:xfrm>
          <a:off x="486578" y="5049397"/>
          <a:ext cx="11146464" cy="259080"/>
        </p:xfrm>
        <a:graphic>
          <a:graphicData uri="http://schemas.openxmlformats.org/drawingml/2006/table">
            <a:tbl>
              <a:tblPr firstRow="1" bandRow="1">
                <a:tableStyleId>{5940675A-B579-460E-94D1-54222C63F5DA}</a:tableStyleId>
              </a:tblPr>
              <a:tblGrid>
                <a:gridCol w="11146464">
                  <a:extLst>
                    <a:ext uri="{9D8B030D-6E8A-4147-A177-3AD203B41FA5}">
                      <a16:colId xmlns:a16="http://schemas.microsoft.com/office/drawing/2014/main" val="302325619"/>
                    </a:ext>
                  </a:extLst>
                </a:gridCol>
              </a:tblGrid>
              <a:tr h="190418">
                <a:tc>
                  <a:txBody>
                    <a:bodyPr/>
                    <a:lstStyle/>
                    <a:p>
                      <a:pPr algn="ctr"/>
                      <a:r>
                        <a:rPr lang="en-US" sz="1100" dirty="0"/>
                        <a:t>Common Data Bus</a:t>
                      </a:r>
                    </a:p>
                  </a:txBody>
                  <a:tcPr/>
                </a:tc>
                <a:extLst>
                  <a:ext uri="{0D108BD9-81ED-4DB2-BD59-A6C34878D82A}">
                    <a16:rowId xmlns:a16="http://schemas.microsoft.com/office/drawing/2014/main" val="1651149426"/>
                  </a:ext>
                </a:extLst>
              </a:tr>
            </a:tbl>
          </a:graphicData>
        </a:graphic>
      </p:graphicFrame>
      <p:cxnSp>
        <p:nvCxnSpPr>
          <p:cNvPr id="114" name="Straight Arrow Connector 113">
            <a:extLst>
              <a:ext uri="{FF2B5EF4-FFF2-40B4-BE49-F238E27FC236}">
                <a16:creationId xmlns:a16="http://schemas.microsoft.com/office/drawing/2014/main" id="{E1A2FC85-C645-E798-529C-B96071D04ED3}"/>
              </a:ext>
            </a:extLst>
          </p:cNvPr>
          <p:cNvCxnSpPr/>
          <p:nvPr/>
        </p:nvCxnSpPr>
        <p:spPr>
          <a:xfrm flipH="1">
            <a:off x="5042397" y="2305624"/>
            <a:ext cx="3673" cy="2741363"/>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3B6957DA-2A1C-317B-5E52-901126014D3A}"/>
              </a:ext>
            </a:extLst>
          </p:cNvPr>
          <p:cNvCxnSpPr/>
          <p:nvPr/>
        </p:nvCxnSpPr>
        <p:spPr>
          <a:xfrm flipH="1">
            <a:off x="640814" y="2503581"/>
            <a:ext cx="12853" cy="2548567"/>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0C037E61-6E1A-3F02-2ED5-0F91A519E185}"/>
              </a:ext>
            </a:extLst>
          </p:cNvPr>
          <p:cNvCxnSpPr/>
          <p:nvPr/>
        </p:nvCxnSpPr>
        <p:spPr>
          <a:xfrm>
            <a:off x="11446181" y="837854"/>
            <a:ext cx="14689" cy="4201098"/>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DB36A8B5-A8B1-845C-F791-2B654264B0BF}"/>
              </a:ext>
            </a:extLst>
          </p:cNvPr>
          <p:cNvCxnSpPr/>
          <p:nvPr/>
        </p:nvCxnSpPr>
        <p:spPr>
          <a:xfrm>
            <a:off x="618094" y="2523090"/>
            <a:ext cx="1419337" cy="5509"/>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FE5137A2-D5E3-DBFB-21FF-B24E7BE48463}"/>
              </a:ext>
            </a:extLst>
          </p:cNvPr>
          <p:cNvCxnSpPr/>
          <p:nvPr/>
        </p:nvCxnSpPr>
        <p:spPr>
          <a:xfrm>
            <a:off x="2000364" y="2500713"/>
            <a:ext cx="14688" cy="308472"/>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9612C8A3-509A-989C-DF5C-43B14CD517B8}"/>
              </a:ext>
            </a:extLst>
          </p:cNvPr>
          <p:cNvCxnSpPr/>
          <p:nvPr/>
        </p:nvCxnSpPr>
        <p:spPr>
          <a:xfrm>
            <a:off x="5049513" y="2327427"/>
            <a:ext cx="730784" cy="1468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4FA4A7CD-0443-18CB-3AD3-92F6A92EDC02}"/>
              </a:ext>
            </a:extLst>
          </p:cNvPr>
          <p:cNvCxnSpPr/>
          <p:nvPr/>
        </p:nvCxnSpPr>
        <p:spPr>
          <a:xfrm flipH="1">
            <a:off x="10605342" y="863676"/>
            <a:ext cx="839118" cy="5507"/>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06B1F024-7F8B-CF19-B7B0-DF81EBA22A6B}"/>
              </a:ext>
            </a:extLst>
          </p:cNvPr>
          <p:cNvCxnSpPr/>
          <p:nvPr/>
        </p:nvCxnSpPr>
        <p:spPr>
          <a:xfrm flipH="1" flipV="1">
            <a:off x="10739037" y="2618685"/>
            <a:ext cx="692225" cy="12854"/>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3" name="Arrow: Down 122">
            <a:extLst>
              <a:ext uri="{FF2B5EF4-FFF2-40B4-BE49-F238E27FC236}">
                <a16:creationId xmlns:a16="http://schemas.microsoft.com/office/drawing/2014/main" id="{1BCFA482-FC45-15A1-DDF8-83055D136560}"/>
              </a:ext>
            </a:extLst>
          </p:cNvPr>
          <p:cNvSpPr/>
          <p:nvPr/>
        </p:nvSpPr>
        <p:spPr>
          <a:xfrm>
            <a:off x="3088105"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Arrow: Down 123">
            <a:extLst>
              <a:ext uri="{FF2B5EF4-FFF2-40B4-BE49-F238E27FC236}">
                <a16:creationId xmlns:a16="http://schemas.microsoft.com/office/drawing/2014/main" id="{173CA99D-E376-554E-DF51-B98A2AAFBEF3}"/>
              </a:ext>
            </a:extLst>
          </p:cNvPr>
          <p:cNvSpPr/>
          <p:nvPr/>
        </p:nvSpPr>
        <p:spPr>
          <a:xfrm>
            <a:off x="6374803" y="4792578"/>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Arrow: Down 124">
            <a:extLst>
              <a:ext uri="{FF2B5EF4-FFF2-40B4-BE49-F238E27FC236}">
                <a16:creationId xmlns:a16="http://schemas.microsoft.com/office/drawing/2014/main" id="{F9CBAB1C-BE36-8981-5D3D-505749D2C645}"/>
              </a:ext>
            </a:extLst>
          </p:cNvPr>
          <p:cNvSpPr/>
          <p:nvPr/>
        </p:nvSpPr>
        <p:spPr>
          <a:xfrm>
            <a:off x="9624780"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9E1821C-E231-0F40-10CC-29ACE5E56214}"/>
              </a:ext>
            </a:extLst>
          </p:cNvPr>
          <p:cNvSpPr txBox="1"/>
          <p:nvPr/>
        </p:nvSpPr>
        <p:spPr>
          <a:xfrm>
            <a:off x="591553" y="492135"/>
            <a:ext cx="2706258" cy="1015663"/>
          </a:xfrm>
          <a:prstGeom prst="rect">
            <a:avLst/>
          </a:prstGeom>
          <a:solidFill>
            <a:schemeClr val="accent5">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err="1">
                <a:latin typeface="Courier New"/>
                <a:ea typeface="+mn-lt"/>
                <a:cs typeface="Courier New"/>
              </a:rPr>
              <a:t>flw</a:t>
            </a:r>
            <a:r>
              <a:rPr lang="en-US" sz="1000" dirty="0">
                <a:latin typeface="Courier New"/>
                <a:ea typeface="+mn-lt"/>
                <a:cs typeface="Courier New"/>
              </a:rPr>
              <a:t> f1,0(t0)</a:t>
            </a:r>
          </a:p>
          <a:p>
            <a:r>
              <a:rPr lang="en-US" sz="1000" dirty="0" err="1">
                <a:latin typeface="Courier New"/>
                <a:cs typeface="Courier New"/>
              </a:rPr>
              <a:t>fmul.s</a:t>
            </a:r>
            <a:r>
              <a:rPr lang="en-US" sz="1000" dirty="0">
                <a:latin typeface="Courier New"/>
                <a:cs typeface="Courier New"/>
              </a:rPr>
              <a:t> f2,f1,f0</a:t>
            </a:r>
          </a:p>
          <a:p>
            <a:r>
              <a:rPr lang="en-US" sz="1000" dirty="0" err="1">
                <a:latin typeface="Courier New"/>
                <a:cs typeface="Courier New"/>
              </a:rPr>
              <a:t>fsw</a:t>
            </a:r>
            <a:r>
              <a:rPr lang="en-US" sz="1000" dirty="0">
                <a:latin typeface="Courier New"/>
                <a:cs typeface="Courier New"/>
              </a:rPr>
              <a:t> f2,0(t0)</a:t>
            </a:r>
          </a:p>
          <a:p>
            <a:r>
              <a:rPr lang="en-US" sz="1000" dirty="0" err="1">
                <a:latin typeface="Courier New"/>
                <a:cs typeface="Courier New"/>
              </a:rPr>
              <a:t>flw</a:t>
            </a:r>
            <a:r>
              <a:rPr lang="en-US" sz="1000" dirty="0">
                <a:latin typeface="Courier New"/>
                <a:cs typeface="Courier New"/>
              </a:rPr>
              <a:t> f1,0(t0)</a:t>
            </a:r>
          </a:p>
          <a:p>
            <a:r>
              <a:rPr lang="en-US" sz="1000" dirty="0" err="1">
                <a:latin typeface="Courier New"/>
                <a:cs typeface="Courier New"/>
              </a:rPr>
              <a:t>fmul.s</a:t>
            </a:r>
            <a:r>
              <a:rPr lang="en-US" sz="1000" dirty="0">
                <a:latin typeface="Courier New"/>
                <a:cs typeface="Courier New"/>
              </a:rPr>
              <a:t> f2,f1,f0</a:t>
            </a:r>
          </a:p>
          <a:p>
            <a:r>
              <a:rPr lang="en-US" sz="1000" dirty="0" err="1">
                <a:latin typeface="Courier New"/>
                <a:cs typeface="Courier New"/>
              </a:rPr>
              <a:t>fsw</a:t>
            </a:r>
            <a:r>
              <a:rPr lang="en-US" sz="1000" dirty="0">
                <a:latin typeface="Courier New"/>
                <a:cs typeface="Courier New"/>
              </a:rPr>
              <a:t> f2,0(t0)</a:t>
            </a:r>
          </a:p>
        </p:txBody>
      </p:sp>
      <p:sp>
        <p:nvSpPr>
          <p:cNvPr id="3" name="TextBox 2">
            <a:extLst>
              <a:ext uri="{FF2B5EF4-FFF2-40B4-BE49-F238E27FC236}">
                <a16:creationId xmlns:a16="http://schemas.microsoft.com/office/drawing/2014/main" id="{335B8D19-36EF-C0B9-642C-35F9F0C2EE0A}"/>
              </a:ext>
            </a:extLst>
          </p:cNvPr>
          <p:cNvSpPr txBox="1"/>
          <p:nvPr/>
        </p:nvSpPr>
        <p:spPr>
          <a:xfrm>
            <a:off x="2369955" y="263221"/>
            <a:ext cx="52462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t>Issued</a:t>
            </a:r>
            <a:endParaRPr lang="en-US"/>
          </a:p>
        </p:txBody>
      </p:sp>
      <p:sp>
        <p:nvSpPr>
          <p:cNvPr id="5" name="TextBox 4">
            <a:extLst>
              <a:ext uri="{FF2B5EF4-FFF2-40B4-BE49-F238E27FC236}">
                <a16:creationId xmlns:a16="http://schemas.microsoft.com/office/drawing/2014/main" id="{6A52EA16-C416-2C82-8C26-76F8B0E93604}"/>
              </a:ext>
            </a:extLst>
          </p:cNvPr>
          <p:cNvSpPr txBox="1"/>
          <p:nvPr/>
        </p:nvSpPr>
        <p:spPr>
          <a:xfrm>
            <a:off x="2837085" y="262496"/>
            <a:ext cx="77202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Finished</a:t>
            </a:r>
          </a:p>
        </p:txBody>
      </p:sp>
      <p:sp>
        <p:nvSpPr>
          <p:cNvPr id="7" name="TextBox 6">
            <a:extLst>
              <a:ext uri="{FF2B5EF4-FFF2-40B4-BE49-F238E27FC236}">
                <a16:creationId xmlns:a16="http://schemas.microsoft.com/office/drawing/2014/main" id="{BC1D8807-F248-E9CC-3FA6-DF5816DAF120}"/>
              </a:ext>
            </a:extLst>
          </p:cNvPr>
          <p:cNvSpPr txBox="1"/>
          <p:nvPr/>
        </p:nvSpPr>
        <p:spPr>
          <a:xfrm>
            <a:off x="589015" y="1534388"/>
            <a:ext cx="1714499" cy="369332"/>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Clock Cycle: 1</a:t>
            </a:r>
          </a:p>
        </p:txBody>
      </p:sp>
      <p:sp>
        <p:nvSpPr>
          <p:cNvPr id="13" name="TextBox 12">
            <a:extLst>
              <a:ext uri="{FF2B5EF4-FFF2-40B4-BE49-F238E27FC236}">
                <a16:creationId xmlns:a16="http://schemas.microsoft.com/office/drawing/2014/main" id="{18DA8E34-F6C3-785D-8CEF-BB4531F3252A}"/>
              </a:ext>
            </a:extLst>
          </p:cNvPr>
          <p:cNvSpPr txBox="1"/>
          <p:nvPr/>
        </p:nvSpPr>
        <p:spPr>
          <a:xfrm>
            <a:off x="1809930" y="263221"/>
            <a:ext cx="588894"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t>Iteration</a:t>
            </a:r>
          </a:p>
        </p:txBody>
      </p:sp>
      <p:sp>
        <p:nvSpPr>
          <p:cNvPr id="18" name="TextBox 17">
            <a:extLst>
              <a:ext uri="{FF2B5EF4-FFF2-40B4-BE49-F238E27FC236}">
                <a16:creationId xmlns:a16="http://schemas.microsoft.com/office/drawing/2014/main" id="{695B6198-6EB4-2AE4-B0A1-CB1B9310DC43}"/>
              </a:ext>
            </a:extLst>
          </p:cNvPr>
          <p:cNvSpPr txBox="1"/>
          <p:nvPr/>
        </p:nvSpPr>
        <p:spPr>
          <a:xfrm>
            <a:off x="1968177" y="439588"/>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24" name="TextBox 23">
            <a:extLst>
              <a:ext uri="{FF2B5EF4-FFF2-40B4-BE49-F238E27FC236}">
                <a16:creationId xmlns:a16="http://schemas.microsoft.com/office/drawing/2014/main" id="{AC0474AA-8328-71EE-DA56-6A84E013209F}"/>
              </a:ext>
            </a:extLst>
          </p:cNvPr>
          <p:cNvSpPr txBox="1"/>
          <p:nvPr/>
        </p:nvSpPr>
        <p:spPr>
          <a:xfrm>
            <a:off x="1968177" y="604841"/>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37" name="TextBox 36">
            <a:extLst>
              <a:ext uri="{FF2B5EF4-FFF2-40B4-BE49-F238E27FC236}">
                <a16:creationId xmlns:a16="http://schemas.microsoft.com/office/drawing/2014/main" id="{818DA16D-00C4-C0E0-A0BA-8C255EF96071}"/>
              </a:ext>
            </a:extLst>
          </p:cNvPr>
          <p:cNvSpPr txBox="1"/>
          <p:nvPr/>
        </p:nvSpPr>
        <p:spPr>
          <a:xfrm>
            <a:off x="1968177" y="78845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39" name="TextBox 38">
            <a:extLst>
              <a:ext uri="{FF2B5EF4-FFF2-40B4-BE49-F238E27FC236}">
                <a16:creationId xmlns:a16="http://schemas.microsoft.com/office/drawing/2014/main" id="{FFA147EE-FFFE-340B-ED7D-7845BB764FA7}"/>
              </a:ext>
            </a:extLst>
          </p:cNvPr>
          <p:cNvSpPr txBox="1"/>
          <p:nvPr/>
        </p:nvSpPr>
        <p:spPr>
          <a:xfrm>
            <a:off x="1977358" y="935347"/>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1" name="TextBox 40">
            <a:extLst>
              <a:ext uri="{FF2B5EF4-FFF2-40B4-BE49-F238E27FC236}">
                <a16:creationId xmlns:a16="http://schemas.microsoft.com/office/drawing/2014/main" id="{A9610525-1BC7-59A9-C535-F04C389D12B0}"/>
              </a:ext>
            </a:extLst>
          </p:cNvPr>
          <p:cNvSpPr txBox="1"/>
          <p:nvPr/>
        </p:nvSpPr>
        <p:spPr>
          <a:xfrm>
            <a:off x="1977357" y="109142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3" name="TextBox 42">
            <a:extLst>
              <a:ext uri="{FF2B5EF4-FFF2-40B4-BE49-F238E27FC236}">
                <a16:creationId xmlns:a16="http://schemas.microsoft.com/office/drawing/2014/main" id="{024E1BAD-7CCD-6319-67AC-495D77294FE6}"/>
              </a:ext>
            </a:extLst>
          </p:cNvPr>
          <p:cNvSpPr txBox="1"/>
          <p:nvPr/>
        </p:nvSpPr>
        <p:spPr>
          <a:xfrm>
            <a:off x="1986538" y="1275034"/>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14" name="TextBox 13">
            <a:extLst>
              <a:ext uri="{FF2B5EF4-FFF2-40B4-BE49-F238E27FC236}">
                <a16:creationId xmlns:a16="http://schemas.microsoft.com/office/drawing/2014/main" id="{41B8CBB6-4495-B0D8-1E7B-53FA5CC5FC56}"/>
              </a:ext>
            </a:extLst>
          </p:cNvPr>
          <p:cNvSpPr txBox="1"/>
          <p:nvPr/>
        </p:nvSpPr>
        <p:spPr>
          <a:xfrm>
            <a:off x="2445574" y="439587"/>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19" name="Rectangle 18">
            <a:extLst>
              <a:ext uri="{FF2B5EF4-FFF2-40B4-BE49-F238E27FC236}">
                <a16:creationId xmlns:a16="http://schemas.microsoft.com/office/drawing/2014/main" id="{3C80E4C9-9508-B2D7-BC26-3F7C84A4389B}"/>
              </a:ext>
            </a:extLst>
          </p:cNvPr>
          <p:cNvSpPr/>
          <p:nvPr/>
        </p:nvSpPr>
        <p:spPr>
          <a:xfrm>
            <a:off x="3840079" y="3890210"/>
            <a:ext cx="461210" cy="230605"/>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F3380EB-2FAF-0D0B-9F2D-7BC67FEF51C0}"/>
              </a:ext>
            </a:extLst>
          </p:cNvPr>
          <p:cNvSpPr/>
          <p:nvPr/>
        </p:nvSpPr>
        <p:spPr>
          <a:xfrm>
            <a:off x="9467862" y="777944"/>
            <a:ext cx="1085499" cy="212244"/>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6583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7" name="Table 106">
            <a:extLst>
              <a:ext uri="{FF2B5EF4-FFF2-40B4-BE49-F238E27FC236}">
                <a16:creationId xmlns:a16="http://schemas.microsoft.com/office/drawing/2014/main" id="{8A99B81A-D2B6-1981-E268-BD8E23A05BDC}"/>
              </a:ext>
            </a:extLst>
          </p:cNvPr>
          <p:cNvGraphicFramePr>
            <a:graphicFrameLocks noGrp="1"/>
          </p:cNvGraphicFramePr>
          <p:nvPr/>
        </p:nvGraphicFramePr>
        <p:xfrm>
          <a:off x="5848120" y="2194193"/>
          <a:ext cx="3245697" cy="260684"/>
        </p:xfrm>
        <a:graphic>
          <a:graphicData uri="http://schemas.openxmlformats.org/drawingml/2006/table">
            <a:tbl>
              <a:tblPr firstRow="1" bandRow="1">
                <a:tableStyleId>{5940675A-B579-460E-94D1-54222C63F5DA}</a:tableStyleId>
              </a:tblPr>
              <a:tblGrid>
                <a:gridCol w="3245697">
                  <a:extLst>
                    <a:ext uri="{9D8B030D-6E8A-4147-A177-3AD203B41FA5}">
                      <a16:colId xmlns:a16="http://schemas.microsoft.com/office/drawing/2014/main" val="3107124859"/>
                    </a:ext>
                  </a:extLst>
                </a:gridCol>
              </a:tblGrid>
              <a:tr h="260684">
                <a:tc>
                  <a:txBody>
                    <a:bodyPr/>
                    <a:lstStyle/>
                    <a:p>
                      <a:pPr algn="ctr"/>
                      <a:r>
                        <a:rPr lang="en-US" sz="1100" dirty="0"/>
                        <a:t>Operation Bus</a:t>
                      </a:r>
                    </a:p>
                  </a:txBody>
                  <a:tcPr/>
                </a:tc>
                <a:extLst>
                  <a:ext uri="{0D108BD9-81ED-4DB2-BD59-A6C34878D82A}">
                    <a16:rowId xmlns:a16="http://schemas.microsoft.com/office/drawing/2014/main" val="1264365700"/>
                  </a:ext>
                </a:extLst>
              </a:tr>
            </a:tbl>
          </a:graphicData>
        </a:graphic>
      </p:graphicFrame>
      <p:graphicFrame>
        <p:nvGraphicFramePr>
          <p:cNvPr id="108" name="Table 107">
            <a:extLst>
              <a:ext uri="{FF2B5EF4-FFF2-40B4-BE49-F238E27FC236}">
                <a16:creationId xmlns:a16="http://schemas.microsoft.com/office/drawing/2014/main" id="{C7C94626-E768-68B0-C3C0-F0A5DFEAE580}"/>
              </a:ext>
            </a:extLst>
          </p:cNvPr>
          <p:cNvGraphicFramePr>
            <a:graphicFrameLocks noGrp="1"/>
          </p:cNvGraphicFramePr>
          <p:nvPr/>
        </p:nvGraphicFramePr>
        <p:xfrm>
          <a:off x="6472409" y="2533879"/>
          <a:ext cx="4087912" cy="259080"/>
        </p:xfrm>
        <a:graphic>
          <a:graphicData uri="http://schemas.openxmlformats.org/drawingml/2006/table">
            <a:tbl>
              <a:tblPr firstRow="1" bandRow="1">
                <a:tableStyleId>{5940675A-B579-460E-94D1-54222C63F5DA}</a:tableStyleId>
              </a:tblPr>
              <a:tblGrid>
                <a:gridCol w="4087912">
                  <a:extLst>
                    <a:ext uri="{9D8B030D-6E8A-4147-A177-3AD203B41FA5}">
                      <a16:colId xmlns:a16="http://schemas.microsoft.com/office/drawing/2014/main" val="1958482428"/>
                    </a:ext>
                  </a:extLst>
                </a:gridCol>
              </a:tblGrid>
              <a:tr h="200698">
                <a:tc>
                  <a:txBody>
                    <a:bodyPr/>
                    <a:lstStyle/>
                    <a:p>
                      <a:pPr algn="ctr"/>
                      <a:r>
                        <a:rPr lang="en-US" sz="1100" dirty="0"/>
                        <a:t>Operands Bus           </a:t>
                      </a:r>
                    </a:p>
                  </a:txBody>
                  <a:tcPr anchor="ctr"/>
                </a:tc>
                <a:extLst>
                  <a:ext uri="{0D108BD9-81ED-4DB2-BD59-A6C34878D82A}">
                    <a16:rowId xmlns:a16="http://schemas.microsoft.com/office/drawing/2014/main" val="3928487381"/>
                  </a:ext>
                </a:extLst>
              </a:tr>
            </a:tbl>
          </a:graphicData>
        </a:graphic>
      </p:graphicFrame>
      <p:sp>
        <p:nvSpPr>
          <p:cNvPr id="4" name="TextBox 3">
            <a:extLst>
              <a:ext uri="{FF2B5EF4-FFF2-40B4-BE49-F238E27FC236}">
                <a16:creationId xmlns:a16="http://schemas.microsoft.com/office/drawing/2014/main" id="{032A06AD-A3EC-C6FD-A3FE-AE0739EBE576}"/>
              </a:ext>
            </a:extLst>
          </p:cNvPr>
          <p:cNvSpPr txBox="1"/>
          <p:nvPr/>
        </p:nvSpPr>
        <p:spPr>
          <a:xfrm>
            <a:off x="397286" y="5584520"/>
            <a:ext cx="11391439"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At clock cycle 2 the first FMUL goes to the Reservation Station. Register F1 is waiting for a memory load, so we mark the operand accordingly. Destination register F2 is marked as busy.</a:t>
            </a:r>
            <a:endParaRPr lang="en-US" dirty="0"/>
          </a:p>
        </p:txBody>
      </p:sp>
      <p:graphicFrame>
        <p:nvGraphicFramePr>
          <p:cNvPr id="6" name="Table 5">
            <a:extLst>
              <a:ext uri="{FF2B5EF4-FFF2-40B4-BE49-F238E27FC236}">
                <a16:creationId xmlns:a16="http://schemas.microsoft.com/office/drawing/2014/main" id="{CC729F56-EFE2-8812-01B1-3B641021CA8E}"/>
              </a:ext>
            </a:extLst>
          </p:cNvPr>
          <p:cNvGraphicFramePr>
            <a:graphicFrameLocks noGrp="1"/>
          </p:cNvGraphicFramePr>
          <p:nvPr>
            <p:extLst>
              <p:ext uri="{D42A27DB-BD31-4B8C-83A1-F6EECF244321}">
                <p14:modId xmlns:p14="http://schemas.microsoft.com/office/powerpoint/2010/main" val="572670633"/>
              </p:ext>
            </p:extLst>
          </p:nvPr>
        </p:nvGraphicFramePr>
        <p:xfrm>
          <a:off x="5142307" y="474496"/>
          <a:ext cx="1912193" cy="1463040"/>
        </p:xfrm>
        <a:graphic>
          <a:graphicData uri="http://schemas.openxmlformats.org/drawingml/2006/table">
            <a:tbl>
              <a:tblPr firstRow="1" bandRow="1">
                <a:tableStyleId>{5940675A-B579-460E-94D1-54222C63F5DA}</a:tableStyleId>
              </a:tblPr>
              <a:tblGrid>
                <a:gridCol w="1912193">
                  <a:extLst>
                    <a:ext uri="{9D8B030D-6E8A-4147-A177-3AD203B41FA5}">
                      <a16:colId xmlns:a16="http://schemas.microsoft.com/office/drawing/2014/main" val="4214905165"/>
                    </a:ext>
                  </a:extLst>
                </a:gridCol>
              </a:tblGrid>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3837463807"/>
                  </a:ext>
                </a:extLst>
              </a:tr>
              <a:tr h="174966">
                <a:tc>
                  <a:txBody>
                    <a:bodyPr/>
                    <a:lstStyle/>
                    <a:p>
                      <a:pPr lvl="0" algn="ctr">
                        <a:buNone/>
                      </a:pPr>
                      <a:r>
                        <a:rPr lang="en-US" sz="1000" b="0" i="0" u="none" strike="noStrike" noProof="0" dirty="0" err="1">
                          <a:solidFill>
                            <a:srgbClr val="000000"/>
                          </a:solidFill>
                          <a:latin typeface="Courier New"/>
                        </a:rPr>
                        <a:t>fsw</a:t>
                      </a:r>
                      <a:r>
                        <a:rPr lang="en-US" sz="1000" b="0" i="0" u="none" strike="noStrike" noProof="0" dirty="0">
                          <a:solidFill>
                            <a:srgbClr val="000000"/>
                          </a:solidFill>
                          <a:latin typeface="Courier New"/>
                        </a:rPr>
                        <a:t> f2,0(t0)</a:t>
                      </a:r>
                      <a:endParaRPr lang="en-US" dirty="0"/>
                    </a:p>
                  </a:txBody>
                  <a:tcPr/>
                </a:tc>
                <a:extLst>
                  <a:ext uri="{0D108BD9-81ED-4DB2-BD59-A6C34878D82A}">
                    <a16:rowId xmlns:a16="http://schemas.microsoft.com/office/drawing/2014/main" val="3958880234"/>
                  </a:ext>
                </a:extLst>
              </a:tr>
              <a:tr h="174966">
                <a:tc>
                  <a:txBody>
                    <a:bodyPr/>
                    <a:lstStyle/>
                    <a:p>
                      <a:pPr lvl="0" algn="ctr">
                        <a:buNone/>
                      </a:pPr>
                      <a:r>
                        <a:rPr lang="en-US" sz="1000" b="0" i="0" u="none" strike="noStrike" noProof="0" dirty="0" err="1">
                          <a:solidFill>
                            <a:srgbClr val="000000"/>
                          </a:solidFill>
                          <a:latin typeface="Courier New"/>
                        </a:rPr>
                        <a:t>fmul.s</a:t>
                      </a:r>
                      <a:r>
                        <a:rPr lang="en-US" sz="1000" b="0" i="0" u="none" strike="noStrike" noProof="0" dirty="0">
                          <a:solidFill>
                            <a:srgbClr val="000000"/>
                          </a:solidFill>
                          <a:latin typeface="Courier New"/>
                        </a:rPr>
                        <a:t> f2,f1,f0</a:t>
                      </a:r>
                      <a:endParaRPr lang="en-US" dirty="0"/>
                    </a:p>
                  </a:txBody>
                  <a:tcPr/>
                </a:tc>
                <a:extLst>
                  <a:ext uri="{0D108BD9-81ED-4DB2-BD59-A6C34878D82A}">
                    <a16:rowId xmlns:a16="http://schemas.microsoft.com/office/drawing/2014/main" val="1321956166"/>
                  </a:ext>
                </a:extLst>
              </a:tr>
              <a:tr h="174966">
                <a:tc>
                  <a:txBody>
                    <a:bodyPr/>
                    <a:lstStyle/>
                    <a:p>
                      <a:pPr lvl="0" algn="ctr">
                        <a:buNone/>
                      </a:pPr>
                      <a:r>
                        <a:rPr lang="en-US" sz="1000" b="0" i="0" u="none" strike="noStrike" noProof="0" dirty="0" err="1">
                          <a:solidFill>
                            <a:srgbClr val="000000"/>
                          </a:solidFill>
                          <a:latin typeface="Courier New"/>
                        </a:rPr>
                        <a:t>flw</a:t>
                      </a:r>
                      <a:r>
                        <a:rPr lang="en-US" sz="1000" b="0" i="0" u="none" strike="noStrike" noProof="0" dirty="0">
                          <a:solidFill>
                            <a:srgbClr val="000000"/>
                          </a:solidFill>
                          <a:latin typeface="Courier New"/>
                        </a:rPr>
                        <a:t> f1,0(t0)</a:t>
                      </a:r>
                      <a:endParaRPr lang="en-US" dirty="0"/>
                    </a:p>
                  </a:txBody>
                  <a:tcPr/>
                </a:tc>
                <a:extLst>
                  <a:ext uri="{0D108BD9-81ED-4DB2-BD59-A6C34878D82A}">
                    <a16:rowId xmlns:a16="http://schemas.microsoft.com/office/drawing/2014/main" val="1294863501"/>
                  </a:ext>
                </a:extLst>
              </a:tr>
              <a:tr h="174966">
                <a:tc>
                  <a:txBody>
                    <a:bodyPr/>
                    <a:lstStyle/>
                    <a:p>
                      <a:pPr lvl="0" algn="ctr">
                        <a:buNone/>
                      </a:pPr>
                      <a:r>
                        <a:rPr lang="en-US" sz="1000" b="0" i="0" u="none" strike="noStrike" noProof="0" dirty="0" err="1">
                          <a:solidFill>
                            <a:srgbClr val="000000"/>
                          </a:solidFill>
                          <a:latin typeface="Courier New"/>
                        </a:rPr>
                        <a:t>fsw</a:t>
                      </a:r>
                      <a:r>
                        <a:rPr lang="en-US" sz="1000" b="0" i="0" u="none" strike="noStrike" noProof="0" dirty="0">
                          <a:solidFill>
                            <a:srgbClr val="000000"/>
                          </a:solidFill>
                          <a:latin typeface="Courier New"/>
                        </a:rPr>
                        <a:t> f2,0(t0)</a:t>
                      </a:r>
                      <a:endParaRPr lang="en-US" dirty="0"/>
                    </a:p>
                  </a:txBody>
                  <a:tcPr/>
                </a:tc>
                <a:extLst>
                  <a:ext uri="{0D108BD9-81ED-4DB2-BD59-A6C34878D82A}">
                    <a16:rowId xmlns:a16="http://schemas.microsoft.com/office/drawing/2014/main" val="2602607408"/>
                  </a:ext>
                </a:extLst>
              </a:tr>
              <a:tr h="174966">
                <a:tc>
                  <a:txBody>
                    <a:bodyPr/>
                    <a:lstStyle/>
                    <a:p>
                      <a:pPr lvl="0" algn="ctr">
                        <a:buNone/>
                      </a:pPr>
                      <a:r>
                        <a:rPr lang="en-US" sz="1000" b="0" i="0" u="none" strike="noStrike" noProof="0" dirty="0" err="1">
                          <a:solidFill>
                            <a:srgbClr val="000000"/>
                          </a:solidFill>
                          <a:latin typeface="Courier New"/>
                        </a:rPr>
                        <a:t>fmul.s</a:t>
                      </a:r>
                      <a:r>
                        <a:rPr lang="en-US" sz="1000" b="0" i="0" u="none" strike="noStrike" noProof="0" dirty="0">
                          <a:solidFill>
                            <a:srgbClr val="000000"/>
                          </a:solidFill>
                          <a:latin typeface="Courier New"/>
                        </a:rPr>
                        <a:t> f2,f1,f0</a:t>
                      </a:r>
                      <a:endParaRPr lang="en-US" dirty="0"/>
                    </a:p>
                  </a:txBody>
                  <a:tcPr/>
                </a:tc>
                <a:extLst>
                  <a:ext uri="{0D108BD9-81ED-4DB2-BD59-A6C34878D82A}">
                    <a16:rowId xmlns:a16="http://schemas.microsoft.com/office/drawing/2014/main" val="3959573496"/>
                  </a:ext>
                </a:extLst>
              </a:tr>
            </a:tbl>
          </a:graphicData>
        </a:graphic>
      </p:graphicFrame>
      <p:graphicFrame>
        <p:nvGraphicFramePr>
          <p:cNvPr id="8" name="Table 7">
            <a:extLst>
              <a:ext uri="{FF2B5EF4-FFF2-40B4-BE49-F238E27FC236}">
                <a16:creationId xmlns:a16="http://schemas.microsoft.com/office/drawing/2014/main" id="{E7D52DE1-8CA2-EADD-2883-8C6406631686}"/>
              </a:ext>
            </a:extLst>
          </p:cNvPr>
          <p:cNvGraphicFramePr>
            <a:graphicFrameLocks noGrp="1"/>
          </p:cNvGraphicFramePr>
          <p:nvPr/>
        </p:nvGraphicFramePr>
        <p:xfrm>
          <a:off x="1808602" y="2836843"/>
          <a:ext cx="1511271" cy="1297004"/>
        </p:xfrm>
        <a:graphic>
          <a:graphicData uri="http://schemas.openxmlformats.org/drawingml/2006/table">
            <a:tbl>
              <a:tblPr firstRow="1" bandRow="1">
                <a:tableStyleId>{5940675A-B579-460E-94D1-54222C63F5DA}</a:tableStyleId>
              </a:tblPr>
              <a:tblGrid>
                <a:gridCol w="822157">
                  <a:extLst>
                    <a:ext uri="{9D8B030D-6E8A-4147-A177-3AD203B41FA5}">
                      <a16:colId xmlns:a16="http://schemas.microsoft.com/office/drawing/2014/main" val="1745361543"/>
                    </a:ext>
                  </a:extLst>
                </a:gridCol>
                <a:gridCol w="689114">
                  <a:extLst>
                    <a:ext uri="{9D8B030D-6E8A-4147-A177-3AD203B41FA5}">
                      <a16:colId xmlns:a16="http://schemas.microsoft.com/office/drawing/2014/main" val="111818996"/>
                    </a:ext>
                  </a:extLst>
                </a:gridCol>
              </a:tblGrid>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698010634"/>
                  </a:ext>
                </a:extLst>
              </a:tr>
              <a:tr h="260684">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37794825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54911983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1989902640"/>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834683615"/>
                  </a:ext>
                </a:extLst>
              </a:tr>
            </a:tbl>
          </a:graphicData>
        </a:graphic>
      </p:graphicFrame>
      <p:graphicFrame>
        <p:nvGraphicFramePr>
          <p:cNvPr id="9" name="Table 8">
            <a:extLst>
              <a:ext uri="{FF2B5EF4-FFF2-40B4-BE49-F238E27FC236}">
                <a16:creationId xmlns:a16="http://schemas.microsoft.com/office/drawing/2014/main" id="{DDAA357D-ADC7-536C-F5D5-6765A9443157}"/>
              </a:ext>
            </a:extLst>
          </p:cNvPr>
          <p:cNvGraphicFramePr>
            <a:graphicFrameLocks noGrp="1"/>
          </p:cNvGraphicFramePr>
          <p:nvPr/>
        </p:nvGraphicFramePr>
        <p:xfrm>
          <a:off x="3847825" y="2833942"/>
          <a:ext cx="458371" cy="1295400"/>
        </p:xfrm>
        <a:graphic>
          <a:graphicData uri="http://schemas.openxmlformats.org/drawingml/2006/table">
            <a:tbl>
              <a:tblPr firstRow="1" bandRow="1">
                <a:tableStyleId>{5940675A-B579-460E-94D1-54222C63F5DA}</a:tableStyleId>
              </a:tblPr>
              <a:tblGrid>
                <a:gridCol w="458371">
                  <a:extLst>
                    <a:ext uri="{9D8B030D-6E8A-4147-A177-3AD203B41FA5}">
                      <a16:colId xmlns:a16="http://schemas.microsoft.com/office/drawing/2014/main" val="1142258662"/>
                    </a:ext>
                  </a:extLst>
                </a:gridCol>
              </a:tblGrid>
              <a:tr h="124309">
                <a:tc>
                  <a:txBody>
                    <a:bodyPr/>
                    <a:lstStyle/>
                    <a:p>
                      <a:endParaRPr lang="en-US" sz="1100" b="0" dirty="0"/>
                    </a:p>
                  </a:txBody>
                  <a:tcPr/>
                </a:tc>
                <a:extLst>
                  <a:ext uri="{0D108BD9-81ED-4DB2-BD59-A6C34878D82A}">
                    <a16:rowId xmlns:a16="http://schemas.microsoft.com/office/drawing/2014/main" val="3875140244"/>
                  </a:ext>
                </a:extLst>
              </a:tr>
              <a:tr h="124309">
                <a:tc>
                  <a:txBody>
                    <a:bodyPr/>
                    <a:lstStyle/>
                    <a:p>
                      <a:endParaRPr lang="en-US" sz="1100" b="0" dirty="0"/>
                    </a:p>
                  </a:txBody>
                  <a:tcPr/>
                </a:tc>
                <a:extLst>
                  <a:ext uri="{0D108BD9-81ED-4DB2-BD59-A6C34878D82A}">
                    <a16:rowId xmlns:a16="http://schemas.microsoft.com/office/drawing/2014/main" val="2345669140"/>
                  </a:ext>
                </a:extLst>
              </a:tr>
              <a:tr h="124309">
                <a:tc>
                  <a:txBody>
                    <a:bodyPr/>
                    <a:lstStyle/>
                    <a:p>
                      <a:endParaRPr lang="en-US" sz="1100" b="0" dirty="0"/>
                    </a:p>
                  </a:txBody>
                  <a:tcPr/>
                </a:tc>
                <a:extLst>
                  <a:ext uri="{0D108BD9-81ED-4DB2-BD59-A6C34878D82A}">
                    <a16:rowId xmlns:a16="http://schemas.microsoft.com/office/drawing/2014/main" val="2516193733"/>
                  </a:ext>
                </a:extLst>
              </a:tr>
              <a:tr h="124309">
                <a:tc>
                  <a:txBody>
                    <a:bodyPr/>
                    <a:lstStyle/>
                    <a:p>
                      <a:endParaRPr lang="en-US" sz="1100" b="0" dirty="0"/>
                    </a:p>
                  </a:txBody>
                  <a:tcPr/>
                </a:tc>
                <a:extLst>
                  <a:ext uri="{0D108BD9-81ED-4DB2-BD59-A6C34878D82A}">
                    <a16:rowId xmlns:a16="http://schemas.microsoft.com/office/drawing/2014/main" val="1743698386"/>
                  </a:ext>
                </a:extLst>
              </a:tr>
              <a:tr h="124309">
                <a:tc>
                  <a:txBody>
                    <a:bodyPr/>
                    <a:lstStyle/>
                    <a:p>
                      <a:pPr algn="ctr"/>
                      <a:r>
                        <a:rPr lang="en-US" sz="1100" b="0" dirty="0"/>
                        <a:t>8</a:t>
                      </a:r>
                    </a:p>
                  </a:txBody>
                  <a:tcPr/>
                </a:tc>
                <a:extLst>
                  <a:ext uri="{0D108BD9-81ED-4DB2-BD59-A6C34878D82A}">
                    <a16:rowId xmlns:a16="http://schemas.microsoft.com/office/drawing/2014/main" val="833418790"/>
                  </a:ext>
                </a:extLst>
              </a:tr>
            </a:tbl>
          </a:graphicData>
        </a:graphic>
      </p:graphicFrame>
      <p:graphicFrame>
        <p:nvGraphicFramePr>
          <p:cNvPr id="10" name="Table 9">
            <a:extLst>
              <a:ext uri="{FF2B5EF4-FFF2-40B4-BE49-F238E27FC236}">
                <a16:creationId xmlns:a16="http://schemas.microsoft.com/office/drawing/2014/main" id="{F351D56D-D400-11A9-3A79-A76F275FC9E8}"/>
              </a:ext>
            </a:extLst>
          </p:cNvPr>
          <p:cNvGraphicFramePr>
            <a:graphicFrameLocks noGrp="1"/>
          </p:cNvGraphicFramePr>
          <p:nvPr/>
        </p:nvGraphicFramePr>
        <p:xfrm>
          <a:off x="5481993" y="3348063"/>
          <a:ext cx="2162727" cy="777240"/>
        </p:xfrm>
        <a:graphic>
          <a:graphicData uri="http://schemas.openxmlformats.org/drawingml/2006/table">
            <a:tbl>
              <a:tblPr firstRow="1" bandRow="1">
                <a:tableStyleId>{5940675A-B579-460E-94D1-54222C63F5DA}</a:tableStyleId>
              </a:tblPr>
              <a:tblGrid>
                <a:gridCol w="720909">
                  <a:extLst>
                    <a:ext uri="{9D8B030D-6E8A-4147-A177-3AD203B41FA5}">
                      <a16:colId xmlns:a16="http://schemas.microsoft.com/office/drawing/2014/main" val="448276559"/>
                    </a:ext>
                  </a:extLst>
                </a:gridCol>
                <a:gridCol w="720909">
                  <a:extLst>
                    <a:ext uri="{9D8B030D-6E8A-4147-A177-3AD203B41FA5}">
                      <a16:colId xmlns:a16="http://schemas.microsoft.com/office/drawing/2014/main" val="1507268759"/>
                    </a:ext>
                  </a:extLst>
                </a:gridCol>
                <a:gridCol w="720909">
                  <a:extLst>
                    <a:ext uri="{9D8B030D-6E8A-4147-A177-3AD203B41FA5}">
                      <a16:colId xmlns:a16="http://schemas.microsoft.com/office/drawing/2014/main" val="3602963303"/>
                    </a:ext>
                  </a:extLst>
                </a:gridCol>
              </a:tblGrid>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373234770"/>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2582958588"/>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276576882"/>
                  </a:ext>
                </a:extLst>
              </a:tr>
            </a:tbl>
          </a:graphicData>
        </a:graphic>
      </p:graphicFrame>
      <p:graphicFrame>
        <p:nvGraphicFramePr>
          <p:cNvPr id="11" name="Table 10">
            <a:extLst>
              <a:ext uri="{FF2B5EF4-FFF2-40B4-BE49-F238E27FC236}">
                <a16:creationId xmlns:a16="http://schemas.microsoft.com/office/drawing/2014/main" id="{9242D8D2-0F55-F557-2CC0-37811A2CF5CB}"/>
              </a:ext>
            </a:extLst>
          </p:cNvPr>
          <p:cNvGraphicFramePr>
            <a:graphicFrameLocks noGrp="1"/>
          </p:cNvGraphicFramePr>
          <p:nvPr>
            <p:extLst>
              <p:ext uri="{D42A27DB-BD31-4B8C-83A1-F6EECF244321}">
                <p14:modId xmlns:p14="http://schemas.microsoft.com/office/powerpoint/2010/main" val="47444697"/>
              </p:ext>
            </p:extLst>
          </p:nvPr>
        </p:nvGraphicFramePr>
        <p:xfrm>
          <a:off x="8657422" y="3617204"/>
          <a:ext cx="2349918" cy="518160"/>
        </p:xfrm>
        <a:graphic>
          <a:graphicData uri="http://schemas.openxmlformats.org/drawingml/2006/table">
            <a:tbl>
              <a:tblPr firstRow="1" bandRow="1">
                <a:tableStyleId>{5940675A-B579-460E-94D1-54222C63F5DA}</a:tableStyleId>
              </a:tblPr>
              <a:tblGrid>
                <a:gridCol w="783306">
                  <a:extLst>
                    <a:ext uri="{9D8B030D-6E8A-4147-A177-3AD203B41FA5}">
                      <a16:colId xmlns:a16="http://schemas.microsoft.com/office/drawing/2014/main" val="3712067003"/>
                    </a:ext>
                  </a:extLst>
                </a:gridCol>
                <a:gridCol w="783306">
                  <a:extLst>
                    <a:ext uri="{9D8B030D-6E8A-4147-A177-3AD203B41FA5}">
                      <a16:colId xmlns:a16="http://schemas.microsoft.com/office/drawing/2014/main" val="2507670143"/>
                    </a:ext>
                  </a:extLst>
                </a:gridCol>
                <a:gridCol w="783306">
                  <a:extLst>
                    <a:ext uri="{9D8B030D-6E8A-4147-A177-3AD203B41FA5}">
                      <a16:colId xmlns:a16="http://schemas.microsoft.com/office/drawing/2014/main" val="2584014067"/>
                    </a:ext>
                  </a:extLst>
                </a:gridCol>
              </a:tblGrid>
              <a:tr h="0">
                <a:tc>
                  <a:txBody>
                    <a:bodyPr/>
                    <a:lstStyle/>
                    <a:p>
                      <a:pPr algn="ctr"/>
                      <a:r>
                        <a:rPr lang="en-US" sz="1100" dirty="0"/>
                        <a:t>FMUL.S</a:t>
                      </a:r>
                    </a:p>
                  </a:txBody>
                  <a:tcPr/>
                </a:tc>
                <a:tc>
                  <a:txBody>
                    <a:bodyPr/>
                    <a:lstStyle/>
                    <a:p>
                      <a:pPr algn="ctr"/>
                      <a:r>
                        <a:rPr lang="en-US" sz="1100" dirty="0"/>
                        <a:t>FLW F1</a:t>
                      </a:r>
                    </a:p>
                  </a:txBody>
                  <a:tcPr/>
                </a:tc>
                <a:tc>
                  <a:txBody>
                    <a:bodyPr/>
                    <a:lstStyle/>
                    <a:p>
                      <a:pPr algn="ctr"/>
                      <a:r>
                        <a:rPr lang="en-US" sz="1100" dirty="0"/>
                        <a:t>10</a:t>
                      </a:r>
                    </a:p>
                  </a:txBody>
                  <a:tcPr/>
                </a:tc>
                <a:extLst>
                  <a:ext uri="{0D108BD9-81ED-4DB2-BD59-A6C34878D82A}">
                    <a16:rowId xmlns:a16="http://schemas.microsoft.com/office/drawing/2014/main" val="3142664889"/>
                  </a:ext>
                </a:extLst>
              </a:tr>
              <a:tr h="0">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917240934"/>
                  </a:ext>
                </a:extLst>
              </a:tr>
            </a:tbl>
          </a:graphicData>
        </a:graphic>
      </p:graphicFrame>
      <p:sp>
        <p:nvSpPr>
          <p:cNvPr id="12" name="TextBox 11">
            <a:extLst>
              <a:ext uri="{FF2B5EF4-FFF2-40B4-BE49-F238E27FC236}">
                <a16:creationId xmlns:a16="http://schemas.microsoft.com/office/drawing/2014/main" id="{D911706E-6D2C-EF51-33DF-4FB2A1FBC170}"/>
              </a:ext>
            </a:extLst>
          </p:cNvPr>
          <p:cNvSpPr txBox="1"/>
          <p:nvPr/>
        </p:nvSpPr>
        <p:spPr>
          <a:xfrm>
            <a:off x="3592198" y="561352"/>
            <a:ext cx="1246742"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Instruction Unit</a:t>
            </a:r>
          </a:p>
        </p:txBody>
      </p:sp>
      <p:sp>
        <p:nvSpPr>
          <p:cNvPr id="15" name="TextBox 14">
            <a:extLst>
              <a:ext uri="{FF2B5EF4-FFF2-40B4-BE49-F238E27FC236}">
                <a16:creationId xmlns:a16="http://schemas.microsoft.com/office/drawing/2014/main" id="{D174296F-730A-B583-F968-AE33A9FB8F57}"/>
              </a:ext>
            </a:extLst>
          </p:cNvPr>
          <p:cNvSpPr txBox="1"/>
          <p:nvPr/>
        </p:nvSpPr>
        <p:spPr>
          <a:xfrm>
            <a:off x="2793474"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Memory Unit</a:t>
            </a:r>
          </a:p>
        </p:txBody>
      </p:sp>
      <p:sp>
        <p:nvSpPr>
          <p:cNvPr id="16" name="Arrow: Right 15">
            <a:extLst>
              <a:ext uri="{FF2B5EF4-FFF2-40B4-BE49-F238E27FC236}">
                <a16:creationId xmlns:a16="http://schemas.microsoft.com/office/drawing/2014/main" id="{BF7377CE-705F-13B3-B849-BBE58D6D6C52}"/>
              </a:ext>
            </a:extLst>
          </p:cNvPr>
          <p:cNvSpPr/>
          <p:nvPr/>
        </p:nvSpPr>
        <p:spPr>
          <a:xfrm>
            <a:off x="4902263" y="594451"/>
            <a:ext cx="181923" cy="203788"/>
          </a:xfrm>
          <a:prstGeom prst="righ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4AAB5EF6-0805-82F0-922F-DA920C510456}"/>
              </a:ext>
            </a:extLst>
          </p:cNvPr>
          <p:cNvSpPr/>
          <p:nvPr/>
        </p:nvSpPr>
        <p:spPr>
          <a:xfrm>
            <a:off x="2474567" y="2541851"/>
            <a:ext cx="326519" cy="274697"/>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682D80A-99E6-AB37-3B98-573B076AD2C6}"/>
              </a:ext>
            </a:extLst>
          </p:cNvPr>
          <p:cNvSpPr txBox="1"/>
          <p:nvPr/>
        </p:nvSpPr>
        <p:spPr>
          <a:xfrm>
            <a:off x="2187546" y="2223061"/>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Address Unit</a:t>
            </a:r>
          </a:p>
        </p:txBody>
      </p:sp>
      <p:sp>
        <p:nvSpPr>
          <p:cNvPr id="21" name="Arrow: Down 20">
            <a:extLst>
              <a:ext uri="{FF2B5EF4-FFF2-40B4-BE49-F238E27FC236}">
                <a16:creationId xmlns:a16="http://schemas.microsoft.com/office/drawing/2014/main" id="{5ADE566B-08DC-5903-5A74-8CE1A9BB24C0}"/>
              </a:ext>
            </a:extLst>
          </p:cNvPr>
          <p:cNvSpPr/>
          <p:nvPr/>
        </p:nvSpPr>
        <p:spPr>
          <a:xfrm>
            <a:off x="3047999" y="417094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Bent 21">
            <a:extLst>
              <a:ext uri="{FF2B5EF4-FFF2-40B4-BE49-F238E27FC236}">
                <a16:creationId xmlns:a16="http://schemas.microsoft.com/office/drawing/2014/main" id="{46067320-68DF-215A-389F-CE98072BB49A}"/>
              </a:ext>
            </a:extLst>
          </p:cNvPr>
          <p:cNvSpPr/>
          <p:nvPr/>
        </p:nvSpPr>
        <p:spPr>
          <a:xfrm rot="10800000">
            <a:off x="3937200" y="4177711"/>
            <a:ext cx="274090" cy="435238"/>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Arrow: Bent 22">
            <a:extLst>
              <a:ext uri="{FF2B5EF4-FFF2-40B4-BE49-F238E27FC236}">
                <a16:creationId xmlns:a16="http://schemas.microsoft.com/office/drawing/2014/main" id="{4953DFF4-99A7-BAB6-2A2A-278FE5AE934B}"/>
              </a:ext>
            </a:extLst>
          </p:cNvPr>
          <p:cNvSpPr/>
          <p:nvPr/>
        </p:nvSpPr>
        <p:spPr>
          <a:xfrm rot="5400000">
            <a:off x="3515488" y="2114104"/>
            <a:ext cx="465924" cy="882796"/>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Bent 24">
            <a:extLst>
              <a:ext uri="{FF2B5EF4-FFF2-40B4-BE49-F238E27FC236}">
                <a16:creationId xmlns:a16="http://schemas.microsoft.com/office/drawing/2014/main" id="{DDE7C6B2-EFE8-3E0E-6215-22D2177578CE}"/>
              </a:ext>
            </a:extLst>
          </p:cNvPr>
          <p:cNvSpPr/>
          <p:nvPr/>
        </p:nvSpPr>
        <p:spPr>
          <a:xfrm rot="5400000" flipV="1">
            <a:off x="3712033" y="823608"/>
            <a:ext cx="303810" cy="2465383"/>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F2DED50B-1403-4959-37C8-DE7B1155DD58}"/>
              </a:ext>
            </a:extLst>
          </p:cNvPr>
          <p:cNvSpPr txBox="1"/>
          <p:nvPr/>
        </p:nvSpPr>
        <p:spPr>
          <a:xfrm>
            <a:off x="1213184" y="2836359"/>
            <a:ext cx="59491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Store </a:t>
            </a:r>
            <a:endParaRPr lang="en-US"/>
          </a:p>
          <a:p>
            <a:r>
              <a:rPr lang="en-US" sz="1100" dirty="0"/>
              <a:t>Buffer</a:t>
            </a:r>
            <a:endParaRPr lang="en-US" dirty="0"/>
          </a:p>
        </p:txBody>
      </p:sp>
      <p:sp>
        <p:nvSpPr>
          <p:cNvPr id="27" name="TextBox 26">
            <a:extLst>
              <a:ext uri="{FF2B5EF4-FFF2-40B4-BE49-F238E27FC236}">
                <a16:creationId xmlns:a16="http://schemas.microsoft.com/office/drawing/2014/main" id="{4F799F20-08B8-CA70-5D7B-5848E7BDBD02}"/>
              </a:ext>
            </a:extLst>
          </p:cNvPr>
          <p:cNvSpPr txBox="1"/>
          <p:nvPr/>
        </p:nvSpPr>
        <p:spPr>
          <a:xfrm>
            <a:off x="4309745" y="2813528"/>
            <a:ext cx="59722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Load</a:t>
            </a:r>
          </a:p>
          <a:p>
            <a:r>
              <a:rPr lang="en-US" sz="1100" dirty="0"/>
              <a:t>Buffer</a:t>
            </a:r>
          </a:p>
        </p:txBody>
      </p:sp>
      <p:sp>
        <p:nvSpPr>
          <p:cNvPr id="28" name="TextBox 27">
            <a:extLst>
              <a:ext uri="{FF2B5EF4-FFF2-40B4-BE49-F238E27FC236}">
                <a16:creationId xmlns:a16="http://schemas.microsoft.com/office/drawing/2014/main" id="{70AA568D-B72D-2C09-E02F-2B7694F66B37}"/>
              </a:ext>
            </a:extLst>
          </p:cNvPr>
          <p:cNvSpPr txBox="1"/>
          <p:nvPr/>
        </p:nvSpPr>
        <p:spPr>
          <a:xfrm>
            <a:off x="7708787" y="3655497"/>
            <a:ext cx="90705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Reservation</a:t>
            </a:r>
          </a:p>
          <a:p>
            <a:r>
              <a:rPr lang="en-US" sz="1100" dirty="0"/>
              <a:t>Stations</a:t>
            </a:r>
          </a:p>
        </p:txBody>
      </p:sp>
      <p:graphicFrame>
        <p:nvGraphicFramePr>
          <p:cNvPr id="30" name="Table 29">
            <a:extLst>
              <a:ext uri="{FF2B5EF4-FFF2-40B4-BE49-F238E27FC236}">
                <a16:creationId xmlns:a16="http://schemas.microsoft.com/office/drawing/2014/main" id="{AD4BC524-EB16-74CF-93BC-4F758136A8F1}"/>
              </a:ext>
            </a:extLst>
          </p:cNvPr>
          <p:cNvGraphicFramePr>
            <a:graphicFrameLocks noGrp="1"/>
          </p:cNvGraphicFramePr>
          <p:nvPr/>
        </p:nvGraphicFramePr>
        <p:xfrm>
          <a:off x="9107277" y="495759"/>
          <a:ext cx="1471166" cy="1554480"/>
        </p:xfrm>
        <a:graphic>
          <a:graphicData uri="http://schemas.openxmlformats.org/drawingml/2006/table">
            <a:tbl>
              <a:tblPr firstRow="1" bandRow="1">
                <a:tableStyleId>{5940675A-B579-460E-94D1-54222C63F5DA}</a:tableStyleId>
              </a:tblPr>
              <a:tblGrid>
                <a:gridCol w="366368">
                  <a:extLst>
                    <a:ext uri="{9D8B030D-6E8A-4147-A177-3AD203B41FA5}">
                      <a16:colId xmlns:a16="http://schemas.microsoft.com/office/drawing/2014/main" val="2580727533"/>
                    </a:ext>
                  </a:extLst>
                </a:gridCol>
                <a:gridCol w="1104798">
                  <a:extLst>
                    <a:ext uri="{9D8B030D-6E8A-4147-A177-3AD203B41FA5}">
                      <a16:colId xmlns:a16="http://schemas.microsoft.com/office/drawing/2014/main" val="1318855252"/>
                    </a:ext>
                  </a:extLst>
                </a:gridCol>
              </a:tblGrid>
              <a:tr h="125218">
                <a:tc>
                  <a:txBody>
                    <a:bodyPr/>
                    <a:lstStyle/>
                    <a:p>
                      <a:r>
                        <a:rPr lang="en-US" sz="1100" dirty="0"/>
                        <a:t>F0</a:t>
                      </a:r>
                    </a:p>
                  </a:txBody>
                  <a:tcPr/>
                </a:tc>
                <a:tc>
                  <a:txBody>
                    <a:bodyPr/>
                    <a:lstStyle/>
                    <a:p>
                      <a:pPr algn="ctr"/>
                      <a:r>
                        <a:rPr lang="en-US" sz="1100" dirty="0"/>
                        <a:t>10.0</a:t>
                      </a:r>
                    </a:p>
                  </a:txBody>
                  <a:tcPr/>
                </a:tc>
                <a:extLst>
                  <a:ext uri="{0D108BD9-81ED-4DB2-BD59-A6C34878D82A}">
                    <a16:rowId xmlns:a16="http://schemas.microsoft.com/office/drawing/2014/main" val="2320382027"/>
                  </a:ext>
                </a:extLst>
              </a:tr>
              <a:tr h="125218">
                <a:tc>
                  <a:txBody>
                    <a:bodyPr/>
                    <a:lstStyle/>
                    <a:p>
                      <a:r>
                        <a:rPr lang="en-US" sz="1100" dirty="0"/>
                        <a:t>F1</a:t>
                      </a:r>
                    </a:p>
                  </a:txBody>
                  <a:tcPr/>
                </a:tc>
                <a:tc>
                  <a:txBody>
                    <a:bodyPr/>
                    <a:lstStyle/>
                    <a:p>
                      <a:endParaRPr lang="en-US" sz="1100" dirty="0"/>
                    </a:p>
                  </a:txBody>
                  <a:tcPr/>
                </a:tc>
                <a:extLst>
                  <a:ext uri="{0D108BD9-81ED-4DB2-BD59-A6C34878D82A}">
                    <a16:rowId xmlns:a16="http://schemas.microsoft.com/office/drawing/2014/main" val="1922051831"/>
                  </a:ext>
                </a:extLst>
              </a:tr>
              <a:tr h="125218">
                <a:tc>
                  <a:txBody>
                    <a:bodyPr/>
                    <a:lstStyle/>
                    <a:p>
                      <a:r>
                        <a:rPr lang="en-US" sz="1100" dirty="0"/>
                        <a:t>F2</a:t>
                      </a:r>
                    </a:p>
                  </a:txBody>
                  <a:tcPr/>
                </a:tc>
                <a:tc>
                  <a:txBody>
                    <a:bodyPr/>
                    <a:lstStyle/>
                    <a:p>
                      <a:endParaRPr lang="en-US" sz="1100" dirty="0"/>
                    </a:p>
                  </a:txBody>
                  <a:tcPr/>
                </a:tc>
                <a:extLst>
                  <a:ext uri="{0D108BD9-81ED-4DB2-BD59-A6C34878D82A}">
                    <a16:rowId xmlns:a16="http://schemas.microsoft.com/office/drawing/2014/main" val="1723558542"/>
                  </a:ext>
                </a:extLst>
              </a:tr>
              <a:tr h="125218">
                <a:tc>
                  <a:txBody>
                    <a:bodyPr/>
                    <a:lstStyle/>
                    <a:p>
                      <a:r>
                        <a:rPr lang="en-US" sz="1100" dirty="0"/>
                        <a:t>F3</a:t>
                      </a:r>
                    </a:p>
                  </a:txBody>
                  <a:tcPr/>
                </a:tc>
                <a:tc>
                  <a:txBody>
                    <a:bodyPr/>
                    <a:lstStyle/>
                    <a:p>
                      <a:endParaRPr lang="en-US" sz="1100" dirty="0"/>
                    </a:p>
                  </a:txBody>
                  <a:tcPr/>
                </a:tc>
                <a:extLst>
                  <a:ext uri="{0D108BD9-81ED-4DB2-BD59-A6C34878D82A}">
                    <a16:rowId xmlns:a16="http://schemas.microsoft.com/office/drawing/2014/main" val="26334914"/>
                  </a:ext>
                </a:extLst>
              </a:tr>
              <a:tr h="125218">
                <a:tc>
                  <a:txBody>
                    <a:bodyPr/>
                    <a:lstStyle/>
                    <a:p>
                      <a:r>
                        <a:rPr lang="en-US" sz="1100" dirty="0"/>
                        <a:t>F4</a:t>
                      </a:r>
                    </a:p>
                  </a:txBody>
                  <a:tcPr/>
                </a:tc>
                <a:tc>
                  <a:txBody>
                    <a:bodyPr/>
                    <a:lstStyle/>
                    <a:p>
                      <a:pPr algn="ctr"/>
                      <a:endParaRPr lang="en-US" sz="1100" dirty="0"/>
                    </a:p>
                  </a:txBody>
                  <a:tcPr/>
                </a:tc>
                <a:extLst>
                  <a:ext uri="{0D108BD9-81ED-4DB2-BD59-A6C34878D82A}">
                    <a16:rowId xmlns:a16="http://schemas.microsoft.com/office/drawing/2014/main" val="444122730"/>
                  </a:ext>
                </a:extLst>
              </a:tr>
              <a:tr h="125218">
                <a:tc>
                  <a:txBody>
                    <a:bodyPr/>
                    <a:lstStyle/>
                    <a:p>
                      <a:r>
                        <a:rPr lang="en-US" sz="1100" dirty="0"/>
                        <a:t>F5</a:t>
                      </a:r>
                    </a:p>
                  </a:txBody>
                  <a:tcPr/>
                </a:tc>
                <a:tc>
                  <a:txBody>
                    <a:bodyPr/>
                    <a:lstStyle/>
                    <a:p>
                      <a:endParaRPr lang="en-US" sz="1100" dirty="0"/>
                    </a:p>
                  </a:txBody>
                  <a:tcPr/>
                </a:tc>
                <a:extLst>
                  <a:ext uri="{0D108BD9-81ED-4DB2-BD59-A6C34878D82A}">
                    <a16:rowId xmlns:a16="http://schemas.microsoft.com/office/drawing/2014/main" val="1366200069"/>
                  </a:ext>
                </a:extLst>
              </a:tr>
            </a:tbl>
          </a:graphicData>
        </a:graphic>
      </p:graphicFrame>
      <p:sp>
        <p:nvSpPr>
          <p:cNvPr id="31" name="TextBox 30">
            <a:extLst>
              <a:ext uri="{FF2B5EF4-FFF2-40B4-BE49-F238E27FC236}">
                <a16:creationId xmlns:a16="http://schemas.microsoft.com/office/drawing/2014/main" id="{DA997DD3-78E3-9781-4A14-B03C455F02EA}"/>
              </a:ext>
            </a:extLst>
          </p:cNvPr>
          <p:cNvSpPr txBox="1"/>
          <p:nvPr/>
        </p:nvSpPr>
        <p:spPr>
          <a:xfrm>
            <a:off x="5384011" y="238457"/>
            <a:ext cx="142117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Instruction Queue</a:t>
            </a:r>
          </a:p>
        </p:txBody>
      </p:sp>
      <p:sp>
        <p:nvSpPr>
          <p:cNvPr id="32" name="TextBox 31">
            <a:extLst>
              <a:ext uri="{FF2B5EF4-FFF2-40B4-BE49-F238E27FC236}">
                <a16:creationId xmlns:a16="http://schemas.microsoft.com/office/drawing/2014/main" id="{06297904-AFAB-C6E9-9D00-F550A9A7B1E4}"/>
              </a:ext>
            </a:extLst>
          </p:cNvPr>
          <p:cNvSpPr txBox="1"/>
          <p:nvPr/>
        </p:nvSpPr>
        <p:spPr>
          <a:xfrm>
            <a:off x="9286905" y="234349"/>
            <a:ext cx="93459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FP Registers</a:t>
            </a:r>
          </a:p>
        </p:txBody>
      </p:sp>
      <p:sp>
        <p:nvSpPr>
          <p:cNvPr id="33" name="TextBox 32">
            <a:extLst>
              <a:ext uri="{FF2B5EF4-FFF2-40B4-BE49-F238E27FC236}">
                <a16:creationId xmlns:a16="http://schemas.microsoft.com/office/drawing/2014/main" id="{91B08DC7-90A7-1F3A-5C14-D33B411757AF}"/>
              </a:ext>
            </a:extLst>
          </p:cNvPr>
          <p:cNvSpPr txBox="1"/>
          <p:nvPr/>
        </p:nvSpPr>
        <p:spPr>
          <a:xfrm>
            <a:off x="5997546"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FP Adders</a:t>
            </a:r>
            <a:endParaRPr lang="en-US" dirty="0"/>
          </a:p>
        </p:txBody>
      </p:sp>
      <p:sp>
        <p:nvSpPr>
          <p:cNvPr id="34" name="TextBox 33">
            <a:extLst>
              <a:ext uri="{FF2B5EF4-FFF2-40B4-BE49-F238E27FC236}">
                <a16:creationId xmlns:a16="http://schemas.microsoft.com/office/drawing/2014/main" id="{7C5E562E-F288-F372-88FF-23AE667DBCEE}"/>
              </a:ext>
            </a:extLst>
          </p:cNvPr>
          <p:cNvSpPr txBox="1"/>
          <p:nvPr/>
        </p:nvSpPr>
        <p:spPr>
          <a:xfrm>
            <a:off x="9128171" y="4435617"/>
            <a:ext cx="1136574"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FP Multipliers</a:t>
            </a:r>
            <a:endParaRPr lang="en-US" dirty="0"/>
          </a:p>
        </p:txBody>
      </p:sp>
      <p:sp>
        <p:nvSpPr>
          <p:cNvPr id="35" name="Arrow: Down 34">
            <a:extLst>
              <a:ext uri="{FF2B5EF4-FFF2-40B4-BE49-F238E27FC236}">
                <a16:creationId xmlns:a16="http://schemas.microsoft.com/office/drawing/2014/main" id="{4BEC3063-F682-7071-2A50-D3F1B796EEAA}"/>
              </a:ext>
            </a:extLst>
          </p:cNvPr>
          <p:cNvSpPr/>
          <p:nvPr/>
        </p:nvSpPr>
        <p:spPr>
          <a:xfrm>
            <a:off x="6371420" y="418012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5D3FA917-6A49-E423-2579-C53D03AE4221}"/>
              </a:ext>
            </a:extLst>
          </p:cNvPr>
          <p:cNvSpPr/>
          <p:nvPr/>
        </p:nvSpPr>
        <p:spPr>
          <a:xfrm>
            <a:off x="9603035" y="4180128"/>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Arrow: Down 97">
            <a:extLst>
              <a:ext uri="{FF2B5EF4-FFF2-40B4-BE49-F238E27FC236}">
                <a16:creationId xmlns:a16="http://schemas.microsoft.com/office/drawing/2014/main" id="{DEDC3FEC-F82E-AB52-A675-1A2873EBA87A}"/>
              </a:ext>
            </a:extLst>
          </p:cNvPr>
          <p:cNvSpPr/>
          <p:nvPr/>
        </p:nvSpPr>
        <p:spPr>
          <a:xfrm>
            <a:off x="6000688" y="1974460"/>
            <a:ext cx="374960" cy="180471"/>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Arrow: Down 98">
            <a:extLst>
              <a:ext uri="{FF2B5EF4-FFF2-40B4-BE49-F238E27FC236}">
                <a16:creationId xmlns:a16="http://schemas.microsoft.com/office/drawing/2014/main" id="{4EE38DDE-B535-8A2B-0116-51087322B965}"/>
              </a:ext>
            </a:extLst>
          </p:cNvPr>
          <p:cNvSpPr/>
          <p:nvPr/>
        </p:nvSpPr>
        <p:spPr>
          <a:xfrm>
            <a:off x="5781076" y="2483264"/>
            <a:ext cx="210552" cy="77697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Arrow: Down 99">
            <a:extLst>
              <a:ext uri="{FF2B5EF4-FFF2-40B4-BE49-F238E27FC236}">
                <a16:creationId xmlns:a16="http://schemas.microsoft.com/office/drawing/2014/main" id="{3EDAF54B-21BA-CF66-FA5A-3141D9226151}"/>
              </a:ext>
            </a:extLst>
          </p:cNvPr>
          <p:cNvSpPr/>
          <p:nvPr/>
        </p:nvSpPr>
        <p:spPr>
          <a:xfrm>
            <a:off x="8888268" y="2488338"/>
            <a:ext cx="210551" cy="1045998"/>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Arrow: Down 100">
            <a:extLst>
              <a:ext uri="{FF2B5EF4-FFF2-40B4-BE49-F238E27FC236}">
                <a16:creationId xmlns:a16="http://schemas.microsoft.com/office/drawing/2014/main" id="{7F794BFA-DAE5-DE31-60FF-0AD9593725A3}"/>
              </a:ext>
            </a:extLst>
          </p:cNvPr>
          <p:cNvSpPr/>
          <p:nvPr/>
        </p:nvSpPr>
        <p:spPr>
          <a:xfrm>
            <a:off x="9796556" y="2117243"/>
            <a:ext cx="287379" cy="379551"/>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Arrow: Down 101">
            <a:extLst>
              <a:ext uri="{FF2B5EF4-FFF2-40B4-BE49-F238E27FC236}">
                <a16:creationId xmlns:a16="http://schemas.microsoft.com/office/drawing/2014/main" id="{9EC0B9A6-0BC0-7ADC-58D7-7831F52B6FAA}"/>
              </a:ext>
            </a:extLst>
          </p:cNvPr>
          <p:cNvSpPr/>
          <p:nvPr/>
        </p:nvSpPr>
        <p:spPr>
          <a:xfrm>
            <a:off x="6467820" y="2846869"/>
            <a:ext cx="14954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Arrow: Down 103">
            <a:extLst>
              <a:ext uri="{FF2B5EF4-FFF2-40B4-BE49-F238E27FC236}">
                <a16:creationId xmlns:a16="http://schemas.microsoft.com/office/drawing/2014/main" id="{C1C57EA0-F3AD-5908-11EC-F9C43EC80C76}"/>
              </a:ext>
            </a:extLst>
          </p:cNvPr>
          <p:cNvSpPr/>
          <p:nvPr/>
        </p:nvSpPr>
        <p:spPr>
          <a:xfrm>
            <a:off x="7128831" y="2846868"/>
            <a:ext cx="14036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Arrow: Down 104">
            <a:extLst>
              <a:ext uri="{FF2B5EF4-FFF2-40B4-BE49-F238E27FC236}">
                <a16:creationId xmlns:a16="http://schemas.microsoft.com/office/drawing/2014/main" id="{A72FB5BE-3B2E-67E6-D0FA-4D712A57CBD5}"/>
              </a:ext>
            </a:extLst>
          </p:cNvPr>
          <p:cNvSpPr/>
          <p:nvPr/>
        </p:nvSpPr>
        <p:spPr>
          <a:xfrm>
            <a:off x="9699434" y="2837689"/>
            <a:ext cx="122006" cy="781446"/>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Arrow: Down 105">
            <a:extLst>
              <a:ext uri="{FF2B5EF4-FFF2-40B4-BE49-F238E27FC236}">
                <a16:creationId xmlns:a16="http://schemas.microsoft.com/office/drawing/2014/main" id="{D8C79C0F-6397-20E7-9B5A-ACDBB0050632}"/>
              </a:ext>
            </a:extLst>
          </p:cNvPr>
          <p:cNvSpPr/>
          <p:nvPr/>
        </p:nvSpPr>
        <p:spPr>
          <a:xfrm>
            <a:off x="10461433" y="2837688"/>
            <a:ext cx="112826" cy="781446"/>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1" name="Table 110">
            <a:extLst>
              <a:ext uri="{FF2B5EF4-FFF2-40B4-BE49-F238E27FC236}">
                <a16:creationId xmlns:a16="http://schemas.microsoft.com/office/drawing/2014/main" id="{A3FB932F-E8D0-0A1E-69A7-89E21BFA81A9}"/>
              </a:ext>
            </a:extLst>
          </p:cNvPr>
          <p:cNvGraphicFramePr>
            <a:graphicFrameLocks noGrp="1"/>
          </p:cNvGraphicFramePr>
          <p:nvPr/>
        </p:nvGraphicFramePr>
        <p:xfrm>
          <a:off x="486578" y="5049397"/>
          <a:ext cx="11146464" cy="259080"/>
        </p:xfrm>
        <a:graphic>
          <a:graphicData uri="http://schemas.openxmlformats.org/drawingml/2006/table">
            <a:tbl>
              <a:tblPr firstRow="1" bandRow="1">
                <a:tableStyleId>{5940675A-B579-460E-94D1-54222C63F5DA}</a:tableStyleId>
              </a:tblPr>
              <a:tblGrid>
                <a:gridCol w="11146464">
                  <a:extLst>
                    <a:ext uri="{9D8B030D-6E8A-4147-A177-3AD203B41FA5}">
                      <a16:colId xmlns:a16="http://schemas.microsoft.com/office/drawing/2014/main" val="302325619"/>
                    </a:ext>
                  </a:extLst>
                </a:gridCol>
              </a:tblGrid>
              <a:tr h="190418">
                <a:tc>
                  <a:txBody>
                    <a:bodyPr/>
                    <a:lstStyle/>
                    <a:p>
                      <a:pPr algn="ctr"/>
                      <a:r>
                        <a:rPr lang="en-US" sz="1100" dirty="0"/>
                        <a:t>Common Data Bus</a:t>
                      </a:r>
                    </a:p>
                  </a:txBody>
                  <a:tcPr/>
                </a:tc>
                <a:extLst>
                  <a:ext uri="{0D108BD9-81ED-4DB2-BD59-A6C34878D82A}">
                    <a16:rowId xmlns:a16="http://schemas.microsoft.com/office/drawing/2014/main" val="1651149426"/>
                  </a:ext>
                </a:extLst>
              </a:tr>
            </a:tbl>
          </a:graphicData>
        </a:graphic>
      </p:graphicFrame>
      <p:cxnSp>
        <p:nvCxnSpPr>
          <p:cNvPr id="114" name="Straight Arrow Connector 113">
            <a:extLst>
              <a:ext uri="{FF2B5EF4-FFF2-40B4-BE49-F238E27FC236}">
                <a16:creationId xmlns:a16="http://schemas.microsoft.com/office/drawing/2014/main" id="{E1A2FC85-C645-E798-529C-B96071D04ED3}"/>
              </a:ext>
            </a:extLst>
          </p:cNvPr>
          <p:cNvCxnSpPr/>
          <p:nvPr/>
        </p:nvCxnSpPr>
        <p:spPr>
          <a:xfrm flipH="1">
            <a:off x="5042397" y="2305624"/>
            <a:ext cx="3673" cy="2741363"/>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3B6957DA-2A1C-317B-5E52-901126014D3A}"/>
              </a:ext>
            </a:extLst>
          </p:cNvPr>
          <p:cNvCxnSpPr/>
          <p:nvPr/>
        </p:nvCxnSpPr>
        <p:spPr>
          <a:xfrm flipH="1">
            <a:off x="640814" y="2503581"/>
            <a:ext cx="12853" cy="2548567"/>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0C037E61-6E1A-3F02-2ED5-0F91A519E185}"/>
              </a:ext>
            </a:extLst>
          </p:cNvPr>
          <p:cNvCxnSpPr/>
          <p:nvPr/>
        </p:nvCxnSpPr>
        <p:spPr>
          <a:xfrm>
            <a:off x="11446181" y="837854"/>
            <a:ext cx="14689" cy="4201098"/>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DB36A8B5-A8B1-845C-F791-2B654264B0BF}"/>
              </a:ext>
            </a:extLst>
          </p:cNvPr>
          <p:cNvCxnSpPr/>
          <p:nvPr/>
        </p:nvCxnSpPr>
        <p:spPr>
          <a:xfrm>
            <a:off x="618094" y="2523090"/>
            <a:ext cx="1419337" cy="5509"/>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FE5137A2-D5E3-DBFB-21FF-B24E7BE48463}"/>
              </a:ext>
            </a:extLst>
          </p:cNvPr>
          <p:cNvCxnSpPr/>
          <p:nvPr/>
        </p:nvCxnSpPr>
        <p:spPr>
          <a:xfrm>
            <a:off x="2000364" y="2500713"/>
            <a:ext cx="14688" cy="308472"/>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9612C8A3-509A-989C-DF5C-43B14CD517B8}"/>
              </a:ext>
            </a:extLst>
          </p:cNvPr>
          <p:cNvCxnSpPr/>
          <p:nvPr/>
        </p:nvCxnSpPr>
        <p:spPr>
          <a:xfrm>
            <a:off x="5049513" y="2327427"/>
            <a:ext cx="730784" cy="1468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4FA4A7CD-0443-18CB-3AD3-92F6A92EDC02}"/>
              </a:ext>
            </a:extLst>
          </p:cNvPr>
          <p:cNvCxnSpPr/>
          <p:nvPr/>
        </p:nvCxnSpPr>
        <p:spPr>
          <a:xfrm flipH="1">
            <a:off x="10605342" y="863676"/>
            <a:ext cx="839118" cy="5507"/>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06B1F024-7F8B-CF19-B7B0-DF81EBA22A6B}"/>
              </a:ext>
            </a:extLst>
          </p:cNvPr>
          <p:cNvCxnSpPr/>
          <p:nvPr/>
        </p:nvCxnSpPr>
        <p:spPr>
          <a:xfrm flipH="1" flipV="1">
            <a:off x="10739037" y="2618685"/>
            <a:ext cx="692225" cy="12854"/>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3" name="Arrow: Down 122">
            <a:extLst>
              <a:ext uri="{FF2B5EF4-FFF2-40B4-BE49-F238E27FC236}">
                <a16:creationId xmlns:a16="http://schemas.microsoft.com/office/drawing/2014/main" id="{1BCFA482-FC45-15A1-DDF8-83055D136560}"/>
              </a:ext>
            </a:extLst>
          </p:cNvPr>
          <p:cNvSpPr/>
          <p:nvPr/>
        </p:nvSpPr>
        <p:spPr>
          <a:xfrm>
            <a:off x="3088105"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Arrow: Down 123">
            <a:extLst>
              <a:ext uri="{FF2B5EF4-FFF2-40B4-BE49-F238E27FC236}">
                <a16:creationId xmlns:a16="http://schemas.microsoft.com/office/drawing/2014/main" id="{173CA99D-E376-554E-DF51-B98A2AAFBEF3}"/>
              </a:ext>
            </a:extLst>
          </p:cNvPr>
          <p:cNvSpPr/>
          <p:nvPr/>
        </p:nvSpPr>
        <p:spPr>
          <a:xfrm>
            <a:off x="6374803" y="4792578"/>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Arrow: Down 124">
            <a:extLst>
              <a:ext uri="{FF2B5EF4-FFF2-40B4-BE49-F238E27FC236}">
                <a16:creationId xmlns:a16="http://schemas.microsoft.com/office/drawing/2014/main" id="{F9CBAB1C-BE36-8981-5D3D-505749D2C645}"/>
              </a:ext>
            </a:extLst>
          </p:cNvPr>
          <p:cNvSpPr/>
          <p:nvPr/>
        </p:nvSpPr>
        <p:spPr>
          <a:xfrm>
            <a:off x="9624780"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9E1821C-E231-0F40-10CC-29ACE5E56214}"/>
              </a:ext>
            </a:extLst>
          </p:cNvPr>
          <p:cNvSpPr txBox="1"/>
          <p:nvPr/>
        </p:nvSpPr>
        <p:spPr>
          <a:xfrm>
            <a:off x="591553" y="492135"/>
            <a:ext cx="2706258" cy="1015663"/>
          </a:xfrm>
          <a:prstGeom prst="rect">
            <a:avLst/>
          </a:prstGeom>
          <a:solidFill>
            <a:schemeClr val="accent5">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err="1">
                <a:latin typeface="Courier New"/>
                <a:ea typeface="+mn-lt"/>
                <a:cs typeface="Courier New"/>
              </a:rPr>
              <a:t>flw</a:t>
            </a:r>
            <a:r>
              <a:rPr lang="en-US" sz="1000" dirty="0">
                <a:latin typeface="Courier New"/>
                <a:ea typeface="+mn-lt"/>
                <a:cs typeface="Courier New"/>
              </a:rPr>
              <a:t> f1,0(t0)</a:t>
            </a:r>
          </a:p>
          <a:p>
            <a:r>
              <a:rPr lang="en-US" sz="1000" dirty="0" err="1">
                <a:latin typeface="Courier New"/>
                <a:cs typeface="Courier New"/>
              </a:rPr>
              <a:t>fmul.s</a:t>
            </a:r>
            <a:r>
              <a:rPr lang="en-US" sz="1000" dirty="0">
                <a:latin typeface="Courier New"/>
                <a:cs typeface="Courier New"/>
              </a:rPr>
              <a:t> f2,f1,f0</a:t>
            </a:r>
          </a:p>
          <a:p>
            <a:r>
              <a:rPr lang="en-US" sz="1000" dirty="0" err="1">
                <a:latin typeface="Courier New"/>
                <a:cs typeface="Courier New"/>
              </a:rPr>
              <a:t>fsw</a:t>
            </a:r>
            <a:r>
              <a:rPr lang="en-US" sz="1000" dirty="0">
                <a:latin typeface="Courier New"/>
                <a:cs typeface="Courier New"/>
              </a:rPr>
              <a:t> f2,0(t0)</a:t>
            </a:r>
          </a:p>
          <a:p>
            <a:r>
              <a:rPr lang="en-US" sz="1000" dirty="0" err="1">
                <a:latin typeface="Courier New"/>
                <a:cs typeface="Courier New"/>
              </a:rPr>
              <a:t>flw</a:t>
            </a:r>
            <a:r>
              <a:rPr lang="en-US" sz="1000" dirty="0">
                <a:latin typeface="Courier New"/>
                <a:cs typeface="Courier New"/>
              </a:rPr>
              <a:t> f1,0(t0)</a:t>
            </a:r>
          </a:p>
          <a:p>
            <a:r>
              <a:rPr lang="en-US" sz="1000" dirty="0" err="1">
                <a:latin typeface="Courier New"/>
                <a:cs typeface="Courier New"/>
              </a:rPr>
              <a:t>fmul.s</a:t>
            </a:r>
            <a:r>
              <a:rPr lang="en-US" sz="1000" dirty="0">
                <a:latin typeface="Courier New"/>
                <a:cs typeface="Courier New"/>
              </a:rPr>
              <a:t> f2,f1,f0</a:t>
            </a:r>
          </a:p>
          <a:p>
            <a:r>
              <a:rPr lang="en-US" sz="1000" dirty="0" err="1">
                <a:latin typeface="Courier New"/>
                <a:cs typeface="Courier New"/>
              </a:rPr>
              <a:t>fsw</a:t>
            </a:r>
            <a:r>
              <a:rPr lang="en-US" sz="1000" dirty="0">
                <a:latin typeface="Courier New"/>
                <a:cs typeface="Courier New"/>
              </a:rPr>
              <a:t> f2,0(t0)</a:t>
            </a:r>
          </a:p>
        </p:txBody>
      </p:sp>
      <p:sp>
        <p:nvSpPr>
          <p:cNvPr id="3" name="TextBox 2">
            <a:extLst>
              <a:ext uri="{FF2B5EF4-FFF2-40B4-BE49-F238E27FC236}">
                <a16:creationId xmlns:a16="http://schemas.microsoft.com/office/drawing/2014/main" id="{335B8D19-36EF-C0B9-642C-35F9F0C2EE0A}"/>
              </a:ext>
            </a:extLst>
          </p:cNvPr>
          <p:cNvSpPr txBox="1"/>
          <p:nvPr/>
        </p:nvSpPr>
        <p:spPr>
          <a:xfrm>
            <a:off x="2369955" y="263221"/>
            <a:ext cx="52462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t>Issued</a:t>
            </a:r>
            <a:endParaRPr lang="en-US"/>
          </a:p>
        </p:txBody>
      </p:sp>
      <p:sp>
        <p:nvSpPr>
          <p:cNvPr id="5" name="TextBox 4">
            <a:extLst>
              <a:ext uri="{FF2B5EF4-FFF2-40B4-BE49-F238E27FC236}">
                <a16:creationId xmlns:a16="http://schemas.microsoft.com/office/drawing/2014/main" id="{6A52EA16-C416-2C82-8C26-76F8B0E93604}"/>
              </a:ext>
            </a:extLst>
          </p:cNvPr>
          <p:cNvSpPr txBox="1"/>
          <p:nvPr/>
        </p:nvSpPr>
        <p:spPr>
          <a:xfrm>
            <a:off x="2837085" y="262496"/>
            <a:ext cx="77202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Finished</a:t>
            </a:r>
          </a:p>
        </p:txBody>
      </p:sp>
      <p:sp>
        <p:nvSpPr>
          <p:cNvPr id="7" name="TextBox 6">
            <a:extLst>
              <a:ext uri="{FF2B5EF4-FFF2-40B4-BE49-F238E27FC236}">
                <a16:creationId xmlns:a16="http://schemas.microsoft.com/office/drawing/2014/main" id="{BC1D8807-F248-E9CC-3FA6-DF5816DAF120}"/>
              </a:ext>
            </a:extLst>
          </p:cNvPr>
          <p:cNvSpPr txBox="1"/>
          <p:nvPr/>
        </p:nvSpPr>
        <p:spPr>
          <a:xfrm>
            <a:off x="589015" y="1534388"/>
            <a:ext cx="1714499" cy="369332"/>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Clock Cycle: 2</a:t>
            </a:r>
          </a:p>
        </p:txBody>
      </p:sp>
      <p:sp>
        <p:nvSpPr>
          <p:cNvPr id="13" name="TextBox 12">
            <a:extLst>
              <a:ext uri="{FF2B5EF4-FFF2-40B4-BE49-F238E27FC236}">
                <a16:creationId xmlns:a16="http://schemas.microsoft.com/office/drawing/2014/main" id="{18DA8E34-F6C3-785D-8CEF-BB4531F3252A}"/>
              </a:ext>
            </a:extLst>
          </p:cNvPr>
          <p:cNvSpPr txBox="1"/>
          <p:nvPr/>
        </p:nvSpPr>
        <p:spPr>
          <a:xfrm>
            <a:off x="1809930" y="263221"/>
            <a:ext cx="588894"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t>Iteration</a:t>
            </a:r>
          </a:p>
        </p:txBody>
      </p:sp>
      <p:sp>
        <p:nvSpPr>
          <p:cNvPr id="18" name="TextBox 17">
            <a:extLst>
              <a:ext uri="{FF2B5EF4-FFF2-40B4-BE49-F238E27FC236}">
                <a16:creationId xmlns:a16="http://schemas.microsoft.com/office/drawing/2014/main" id="{695B6198-6EB4-2AE4-B0A1-CB1B9310DC43}"/>
              </a:ext>
            </a:extLst>
          </p:cNvPr>
          <p:cNvSpPr txBox="1"/>
          <p:nvPr/>
        </p:nvSpPr>
        <p:spPr>
          <a:xfrm>
            <a:off x="1968177" y="439588"/>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24" name="TextBox 23">
            <a:extLst>
              <a:ext uri="{FF2B5EF4-FFF2-40B4-BE49-F238E27FC236}">
                <a16:creationId xmlns:a16="http://schemas.microsoft.com/office/drawing/2014/main" id="{AC0474AA-8328-71EE-DA56-6A84E013209F}"/>
              </a:ext>
            </a:extLst>
          </p:cNvPr>
          <p:cNvSpPr txBox="1"/>
          <p:nvPr/>
        </p:nvSpPr>
        <p:spPr>
          <a:xfrm>
            <a:off x="1968177" y="604841"/>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37" name="TextBox 36">
            <a:extLst>
              <a:ext uri="{FF2B5EF4-FFF2-40B4-BE49-F238E27FC236}">
                <a16:creationId xmlns:a16="http://schemas.microsoft.com/office/drawing/2014/main" id="{818DA16D-00C4-C0E0-A0BA-8C255EF96071}"/>
              </a:ext>
            </a:extLst>
          </p:cNvPr>
          <p:cNvSpPr txBox="1"/>
          <p:nvPr/>
        </p:nvSpPr>
        <p:spPr>
          <a:xfrm>
            <a:off x="1968177" y="78845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39" name="TextBox 38">
            <a:extLst>
              <a:ext uri="{FF2B5EF4-FFF2-40B4-BE49-F238E27FC236}">
                <a16:creationId xmlns:a16="http://schemas.microsoft.com/office/drawing/2014/main" id="{FFA147EE-FFFE-340B-ED7D-7845BB764FA7}"/>
              </a:ext>
            </a:extLst>
          </p:cNvPr>
          <p:cNvSpPr txBox="1"/>
          <p:nvPr/>
        </p:nvSpPr>
        <p:spPr>
          <a:xfrm>
            <a:off x="1977358" y="935347"/>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1" name="TextBox 40">
            <a:extLst>
              <a:ext uri="{FF2B5EF4-FFF2-40B4-BE49-F238E27FC236}">
                <a16:creationId xmlns:a16="http://schemas.microsoft.com/office/drawing/2014/main" id="{A9610525-1BC7-59A9-C535-F04C389D12B0}"/>
              </a:ext>
            </a:extLst>
          </p:cNvPr>
          <p:cNvSpPr txBox="1"/>
          <p:nvPr/>
        </p:nvSpPr>
        <p:spPr>
          <a:xfrm>
            <a:off x="1977357" y="109142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3" name="TextBox 42">
            <a:extLst>
              <a:ext uri="{FF2B5EF4-FFF2-40B4-BE49-F238E27FC236}">
                <a16:creationId xmlns:a16="http://schemas.microsoft.com/office/drawing/2014/main" id="{024E1BAD-7CCD-6319-67AC-495D77294FE6}"/>
              </a:ext>
            </a:extLst>
          </p:cNvPr>
          <p:cNvSpPr txBox="1"/>
          <p:nvPr/>
        </p:nvSpPr>
        <p:spPr>
          <a:xfrm>
            <a:off x="1986538" y="1275034"/>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14" name="TextBox 13">
            <a:extLst>
              <a:ext uri="{FF2B5EF4-FFF2-40B4-BE49-F238E27FC236}">
                <a16:creationId xmlns:a16="http://schemas.microsoft.com/office/drawing/2014/main" id="{41B8CBB6-4495-B0D8-1E7B-53FA5CC5FC56}"/>
              </a:ext>
            </a:extLst>
          </p:cNvPr>
          <p:cNvSpPr txBox="1"/>
          <p:nvPr/>
        </p:nvSpPr>
        <p:spPr>
          <a:xfrm>
            <a:off x="2445574" y="439587"/>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19" name="Rectangle 18">
            <a:extLst>
              <a:ext uri="{FF2B5EF4-FFF2-40B4-BE49-F238E27FC236}">
                <a16:creationId xmlns:a16="http://schemas.microsoft.com/office/drawing/2014/main" id="{3C80E4C9-9508-B2D7-BC26-3F7C84A4389B}"/>
              </a:ext>
            </a:extLst>
          </p:cNvPr>
          <p:cNvSpPr/>
          <p:nvPr/>
        </p:nvSpPr>
        <p:spPr>
          <a:xfrm>
            <a:off x="3840079" y="3890210"/>
            <a:ext cx="461210" cy="230605"/>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6E7EEC-7793-EFD2-BD52-211376593E72}"/>
              </a:ext>
            </a:extLst>
          </p:cNvPr>
          <p:cNvSpPr/>
          <p:nvPr/>
        </p:nvSpPr>
        <p:spPr>
          <a:xfrm>
            <a:off x="9467862" y="732041"/>
            <a:ext cx="1085499" cy="26732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D1F3646-46B0-6359-F166-9F41DF716DEF}"/>
              </a:ext>
            </a:extLst>
          </p:cNvPr>
          <p:cNvSpPr/>
          <p:nvPr/>
        </p:nvSpPr>
        <p:spPr>
          <a:xfrm>
            <a:off x="8632416" y="3633149"/>
            <a:ext cx="2352438" cy="25814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78FA9A3-495F-5202-98B1-5E0A5A373A20}"/>
              </a:ext>
            </a:extLst>
          </p:cNvPr>
          <p:cNvSpPr/>
          <p:nvPr/>
        </p:nvSpPr>
        <p:spPr>
          <a:xfrm>
            <a:off x="9477042" y="998281"/>
            <a:ext cx="1085499" cy="26732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2EE0388A-939C-C461-E0EA-5CB4F39848C7}"/>
              </a:ext>
            </a:extLst>
          </p:cNvPr>
          <p:cNvSpPr txBox="1"/>
          <p:nvPr/>
        </p:nvSpPr>
        <p:spPr>
          <a:xfrm>
            <a:off x="2441903" y="591988"/>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Tree>
    <p:extLst>
      <p:ext uri="{BB962C8B-B14F-4D97-AF65-F5344CB8AC3E}">
        <p14:creationId xmlns:p14="http://schemas.microsoft.com/office/powerpoint/2010/main" val="2063246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7" name="Table 106">
            <a:extLst>
              <a:ext uri="{FF2B5EF4-FFF2-40B4-BE49-F238E27FC236}">
                <a16:creationId xmlns:a16="http://schemas.microsoft.com/office/drawing/2014/main" id="{8A99B81A-D2B6-1981-E268-BD8E23A05BDC}"/>
              </a:ext>
            </a:extLst>
          </p:cNvPr>
          <p:cNvGraphicFramePr>
            <a:graphicFrameLocks noGrp="1"/>
          </p:cNvGraphicFramePr>
          <p:nvPr/>
        </p:nvGraphicFramePr>
        <p:xfrm>
          <a:off x="5848120" y="2194193"/>
          <a:ext cx="3245697" cy="260684"/>
        </p:xfrm>
        <a:graphic>
          <a:graphicData uri="http://schemas.openxmlformats.org/drawingml/2006/table">
            <a:tbl>
              <a:tblPr firstRow="1" bandRow="1">
                <a:tableStyleId>{5940675A-B579-460E-94D1-54222C63F5DA}</a:tableStyleId>
              </a:tblPr>
              <a:tblGrid>
                <a:gridCol w="3245697">
                  <a:extLst>
                    <a:ext uri="{9D8B030D-6E8A-4147-A177-3AD203B41FA5}">
                      <a16:colId xmlns:a16="http://schemas.microsoft.com/office/drawing/2014/main" val="3107124859"/>
                    </a:ext>
                  </a:extLst>
                </a:gridCol>
              </a:tblGrid>
              <a:tr h="260684">
                <a:tc>
                  <a:txBody>
                    <a:bodyPr/>
                    <a:lstStyle/>
                    <a:p>
                      <a:pPr algn="ctr"/>
                      <a:r>
                        <a:rPr lang="en-US" sz="1100" dirty="0"/>
                        <a:t>Operation Bus</a:t>
                      </a:r>
                    </a:p>
                  </a:txBody>
                  <a:tcPr/>
                </a:tc>
                <a:extLst>
                  <a:ext uri="{0D108BD9-81ED-4DB2-BD59-A6C34878D82A}">
                    <a16:rowId xmlns:a16="http://schemas.microsoft.com/office/drawing/2014/main" val="1264365700"/>
                  </a:ext>
                </a:extLst>
              </a:tr>
            </a:tbl>
          </a:graphicData>
        </a:graphic>
      </p:graphicFrame>
      <p:graphicFrame>
        <p:nvGraphicFramePr>
          <p:cNvPr id="108" name="Table 107">
            <a:extLst>
              <a:ext uri="{FF2B5EF4-FFF2-40B4-BE49-F238E27FC236}">
                <a16:creationId xmlns:a16="http://schemas.microsoft.com/office/drawing/2014/main" id="{C7C94626-E768-68B0-C3C0-F0A5DFEAE580}"/>
              </a:ext>
            </a:extLst>
          </p:cNvPr>
          <p:cNvGraphicFramePr>
            <a:graphicFrameLocks noGrp="1"/>
          </p:cNvGraphicFramePr>
          <p:nvPr/>
        </p:nvGraphicFramePr>
        <p:xfrm>
          <a:off x="6472409" y="2533879"/>
          <a:ext cx="4087912" cy="259080"/>
        </p:xfrm>
        <a:graphic>
          <a:graphicData uri="http://schemas.openxmlformats.org/drawingml/2006/table">
            <a:tbl>
              <a:tblPr firstRow="1" bandRow="1">
                <a:tableStyleId>{5940675A-B579-460E-94D1-54222C63F5DA}</a:tableStyleId>
              </a:tblPr>
              <a:tblGrid>
                <a:gridCol w="4087912">
                  <a:extLst>
                    <a:ext uri="{9D8B030D-6E8A-4147-A177-3AD203B41FA5}">
                      <a16:colId xmlns:a16="http://schemas.microsoft.com/office/drawing/2014/main" val="1958482428"/>
                    </a:ext>
                  </a:extLst>
                </a:gridCol>
              </a:tblGrid>
              <a:tr h="200698">
                <a:tc>
                  <a:txBody>
                    <a:bodyPr/>
                    <a:lstStyle/>
                    <a:p>
                      <a:pPr algn="ctr"/>
                      <a:r>
                        <a:rPr lang="en-US" sz="1100" dirty="0"/>
                        <a:t>Operands Bus           </a:t>
                      </a:r>
                    </a:p>
                  </a:txBody>
                  <a:tcPr anchor="ctr"/>
                </a:tc>
                <a:extLst>
                  <a:ext uri="{0D108BD9-81ED-4DB2-BD59-A6C34878D82A}">
                    <a16:rowId xmlns:a16="http://schemas.microsoft.com/office/drawing/2014/main" val="3928487381"/>
                  </a:ext>
                </a:extLst>
              </a:tr>
            </a:tbl>
          </a:graphicData>
        </a:graphic>
      </p:graphicFrame>
      <p:sp>
        <p:nvSpPr>
          <p:cNvPr id="4" name="TextBox 3">
            <a:extLst>
              <a:ext uri="{FF2B5EF4-FFF2-40B4-BE49-F238E27FC236}">
                <a16:creationId xmlns:a16="http://schemas.microsoft.com/office/drawing/2014/main" id="{032A06AD-A3EC-C6FD-A3FE-AE0739EBE576}"/>
              </a:ext>
            </a:extLst>
          </p:cNvPr>
          <p:cNvSpPr txBox="1"/>
          <p:nvPr/>
        </p:nvSpPr>
        <p:spPr>
          <a:xfrm>
            <a:off x="397286" y="5584520"/>
            <a:ext cx="1139143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At clock cycle 3 the first memory store operation goes store buffer. At this time 2 things are detected: there is a previous load at the same address waiting, and the value of F2 is waiting for an FMUL operation. This operation will not complete until both conditions are cleared.</a:t>
            </a:r>
            <a:endParaRPr lang="en-US" dirty="0"/>
          </a:p>
        </p:txBody>
      </p:sp>
      <p:graphicFrame>
        <p:nvGraphicFramePr>
          <p:cNvPr id="6" name="Table 5">
            <a:extLst>
              <a:ext uri="{FF2B5EF4-FFF2-40B4-BE49-F238E27FC236}">
                <a16:creationId xmlns:a16="http://schemas.microsoft.com/office/drawing/2014/main" id="{CC729F56-EFE2-8812-01B1-3B641021CA8E}"/>
              </a:ext>
            </a:extLst>
          </p:cNvPr>
          <p:cNvGraphicFramePr>
            <a:graphicFrameLocks noGrp="1"/>
          </p:cNvGraphicFramePr>
          <p:nvPr>
            <p:extLst>
              <p:ext uri="{D42A27DB-BD31-4B8C-83A1-F6EECF244321}">
                <p14:modId xmlns:p14="http://schemas.microsoft.com/office/powerpoint/2010/main" val="3651794526"/>
              </p:ext>
            </p:extLst>
          </p:nvPr>
        </p:nvGraphicFramePr>
        <p:xfrm>
          <a:off x="5142307" y="474496"/>
          <a:ext cx="1912193" cy="1463040"/>
        </p:xfrm>
        <a:graphic>
          <a:graphicData uri="http://schemas.openxmlformats.org/drawingml/2006/table">
            <a:tbl>
              <a:tblPr firstRow="1" bandRow="1">
                <a:tableStyleId>{5940675A-B579-460E-94D1-54222C63F5DA}</a:tableStyleId>
              </a:tblPr>
              <a:tblGrid>
                <a:gridCol w="1912193">
                  <a:extLst>
                    <a:ext uri="{9D8B030D-6E8A-4147-A177-3AD203B41FA5}">
                      <a16:colId xmlns:a16="http://schemas.microsoft.com/office/drawing/2014/main" val="4214905165"/>
                    </a:ext>
                  </a:extLst>
                </a:gridCol>
              </a:tblGrid>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3837463807"/>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3958880234"/>
                  </a:ext>
                </a:extLst>
              </a:tr>
              <a:tr h="174966">
                <a:tc>
                  <a:txBody>
                    <a:bodyPr/>
                    <a:lstStyle/>
                    <a:p>
                      <a:pPr lvl="0" algn="ctr">
                        <a:buNone/>
                      </a:pPr>
                      <a:r>
                        <a:rPr lang="en-US" sz="1000" b="0" i="0" u="none" strike="noStrike" noProof="0" dirty="0" err="1">
                          <a:solidFill>
                            <a:srgbClr val="000000"/>
                          </a:solidFill>
                          <a:latin typeface="Courier New"/>
                        </a:rPr>
                        <a:t>fsw</a:t>
                      </a:r>
                      <a:r>
                        <a:rPr lang="en-US" sz="1000" b="0" i="0" u="none" strike="noStrike" noProof="0" dirty="0">
                          <a:solidFill>
                            <a:srgbClr val="000000"/>
                          </a:solidFill>
                          <a:latin typeface="Courier New"/>
                        </a:rPr>
                        <a:t> f2,0(t0)</a:t>
                      </a:r>
                      <a:endParaRPr lang="en-US" dirty="0"/>
                    </a:p>
                  </a:txBody>
                  <a:tcPr/>
                </a:tc>
                <a:extLst>
                  <a:ext uri="{0D108BD9-81ED-4DB2-BD59-A6C34878D82A}">
                    <a16:rowId xmlns:a16="http://schemas.microsoft.com/office/drawing/2014/main" val="1321956166"/>
                  </a:ext>
                </a:extLst>
              </a:tr>
              <a:tr h="174966">
                <a:tc>
                  <a:txBody>
                    <a:bodyPr/>
                    <a:lstStyle/>
                    <a:p>
                      <a:pPr lvl="0" algn="ctr">
                        <a:buNone/>
                      </a:pPr>
                      <a:r>
                        <a:rPr lang="en-US" sz="1000" b="0" i="0" u="none" strike="noStrike" noProof="0" dirty="0" err="1">
                          <a:solidFill>
                            <a:srgbClr val="000000"/>
                          </a:solidFill>
                          <a:latin typeface="Courier New"/>
                        </a:rPr>
                        <a:t>fmul.s</a:t>
                      </a:r>
                      <a:r>
                        <a:rPr lang="en-US" sz="1000" b="0" i="0" u="none" strike="noStrike" noProof="0" dirty="0">
                          <a:solidFill>
                            <a:srgbClr val="000000"/>
                          </a:solidFill>
                          <a:latin typeface="Courier New"/>
                        </a:rPr>
                        <a:t> f2,f1,f0</a:t>
                      </a:r>
                      <a:endParaRPr lang="en-US" dirty="0"/>
                    </a:p>
                  </a:txBody>
                  <a:tcPr/>
                </a:tc>
                <a:extLst>
                  <a:ext uri="{0D108BD9-81ED-4DB2-BD59-A6C34878D82A}">
                    <a16:rowId xmlns:a16="http://schemas.microsoft.com/office/drawing/2014/main" val="1294863501"/>
                  </a:ext>
                </a:extLst>
              </a:tr>
              <a:tr h="174966">
                <a:tc>
                  <a:txBody>
                    <a:bodyPr/>
                    <a:lstStyle/>
                    <a:p>
                      <a:pPr lvl="0" algn="ctr">
                        <a:buNone/>
                      </a:pPr>
                      <a:r>
                        <a:rPr lang="en-US" sz="1000" b="0" i="0" u="none" strike="noStrike" noProof="0" dirty="0" err="1">
                          <a:solidFill>
                            <a:srgbClr val="000000"/>
                          </a:solidFill>
                          <a:latin typeface="Courier New"/>
                        </a:rPr>
                        <a:t>flw</a:t>
                      </a:r>
                      <a:r>
                        <a:rPr lang="en-US" sz="1000" b="0" i="0" u="none" strike="noStrike" noProof="0" dirty="0">
                          <a:solidFill>
                            <a:srgbClr val="000000"/>
                          </a:solidFill>
                          <a:latin typeface="Courier New"/>
                        </a:rPr>
                        <a:t> f1,0(t0)</a:t>
                      </a:r>
                      <a:endParaRPr lang="en-US" dirty="0"/>
                    </a:p>
                  </a:txBody>
                  <a:tcPr/>
                </a:tc>
                <a:extLst>
                  <a:ext uri="{0D108BD9-81ED-4DB2-BD59-A6C34878D82A}">
                    <a16:rowId xmlns:a16="http://schemas.microsoft.com/office/drawing/2014/main" val="2602607408"/>
                  </a:ext>
                </a:extLst>
              </a:tr>
              <a:tr h="174966">
                <a:tc>
                  <a:txBody>
                    <a:bodyPr/>
                    <a:lstStyle/>
                    <a:p>
                      <a:pPr lvl="0" algn="ctr">
                        <a:buNone/>
                      </a:pPr>
                      <a:r>
                        <a:rPr lang="en-US" sz="1000" b="0" i="0" u="none" strike="noStrike" noProof="0" dirty="0" err="1">
                          <a:solidFill>
                            <a:srgbClr val="000000"/>
                          </a:solidFill>
                          <a:latin typeface="Courier New"/>
                        </a:rPr>
                        <a:t>fsw</a:t>
                      </a:r>
                      <a:r>
                        <a:rPr lang="en-US" sz="1000" b="0" i="0" u="none" strike="noStrike" noProof="0" dirty="0">
                          <a:solidFill>
                            <a:srgbClr val="000000"/>
                          </a:solidFill>
                          <a:latin typeface="Courier New"/>
                        </a:rPr>
                        <a:t> f2,0(t0)</a:t>
                      </a:r>
                      <a:endParaRPr lang="en-US" dirty="0"/>
                    </a:p>
                  </a:txBody>
                  <a:tcPr/>
                </a:tc>
                <a:extLst>
                  <a:ext uri="{0D108BD9-81ED-4DB2-BD59-A6C34878D82A}">
                    <a16:rowId xmlns:a16="http://schemas.microsoft.com/office/drawing/2014/main" val="3959573496"/>
                  </a:ext>
                </a:extLst>
              </a:tr>
            </a:tbl>
          </a:graphicData>
        </a:graphic>
      </p:graphicFrame>
      <p:graphicFrame>
        <p:nvGraphicFramePr>
          <p:cNvPr id="8" name="Table 7">
            <a:extLst>
              <a:ext uri="{FF2B5EF4-FFF2-40B4-BE49-F238E27FC236}">
                <a16:creationId xmlns:a16="http://schemas.microsoft.com/office/drawing/2014/main" id="{E7D52DE1-8CA2-EADD-2883-8C6406631686}"/>
              </a:ext>
            </a:extLst>
          </p:cNvPr>
          <p:cNvGraphicFramePr>
            <a:graphicFrameLocks noGrp="1"/>
          </p:cNvGraphicFramePr>
          <p:nvPr>
            <p:extLst>
              <p:ext uri="{D42A27DB-BD31-4B8C-83A1-F6EECF244321}">
                <p14:modId xmlns:p14="http://schemas.microsoft.com/office/powerpoint/2010/main" val="2961934744"/>
              </p:ext>
            </p:extLst>
          </p:nvPr>
        </p:nvGraphicFramePr>
        <p:xfrm>
          <a:off x="1808602" y="2836843"/>
          <a:ext cx="1511271" cy="1297004"/>
        </p:xfrm>
        <a:graphic>
          <a:graphicData uri="http://schemas.openxmlformats.org/drawingml/2006/table">
            <a:tbl>
              <a:tblPr firstRow="1" bandRow="1">
                <a:tableStyleId>{5940675A-B579-460E-94D1-54222C63F5DA}</a:tableStyleId>
              </a:tblPr>
              <a:tblGrid>
                <a:gridCol w="822157">
                  <a:extLst>
                    <a:ext uri="{9D8B030D-6E8A-4147-A177-3AD203B41FA5}">
                      <a16:colId xmlns:a16="http://schemas.microsoft.com/office/drawing/2014/main" val="1745361543"/>
                    </a:ext>
                  </a:extLst>
                </a:gridCol>
                <a:gridCol w="689114">
                  <a:extLst>
                    <a:ext uri="{9D8B030D-6E8A-4147-A177-3AD203B41FA5}">
                      <a16:colId xmlns:a16="http://schemas.microsoft.com/office/drawing/2014/main" val="111818996"/>
                    </a:ext>
                  </a:extLst>
                </a:gridCol>
              </a:tblGrid>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698010634"/>
                  </a:ext>
                </a:extLst>
              </a:tr>
              <a:tr h="260684">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37794825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54911983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1989902640"/>
                  </a:ext>
                </a:extLst>
              </a:tr>
              <a:tr h="151771">
                <a:tc>
                  <a:txBody>
                    <a:bodyPr/>
                    <a:lstStyle/>
                    <a:p>
                      <a:pPr lvl="0">
                        <a:buNone/>
                      </a:pPr>
                      <a:r>
                        <a:rPr lang="en-US" sz="1100" b="0" i="0" u="none" strike="noStrike" noProof="0" dirty="0">
                          <a:solidFill>
                            <a:srgbClr val="000000"/>
                          </a:solidFill>
                          <a:latin typeface="Aptos"/>
                        </a:rPr>
                        <a:t>FMUL F2</a:t>
                      </a:r>
                      <a:endParaRPr lang="en-US" dirty="0"/>
                    </a:p>
                  </a:txBody>
                  <a:tcPr/>
                </a:tc>
                <a:tc>
                  <a:txBody>
                    <a:bodyPr/>
                    <a:lstStyle/>
                    <a:p>
                      <a:pPr algn="ctr"/>
                      <a:r>
                        <a:rPr lang="en-US" sz="1100" b="0" dirty="0"/>
                        <a:t>8</a:t>
                      </a:r>
                    </a:p>
                  </a:txBody>
                  <a:tcPr/>
                </a:tc>
                <a:extLst>
                  <a:ext uri="{0D108BD9-81ED-4DB2-BD59-A6C34878D82A}">
                    <a16:rowId xmlns:a16="http://schemas.microsoft.com/office/drawing/2014/main" val="834683615"/>
                  </a:ext>
                </a:extLst>
              </a:tr>
            </a:tbl>
          </a:graphicData>
        </a:graphic>
      </p:graphicFrame>
      <p:graphicFrame>
        <p:nvGraphicFramePr>
          <p:cNvPr id="9" name="Table 8">
            <a:extLst>
              <a:ext uri="{FF2B5EF4-FFF2-40B4-BE49-F238E27FC236}">
                <a16:creationId xmlns:a16="http://schemas.microsoft.com/office/drawing/2014/main" id="{DDAA357D-ADC7-536C-F5D5-6765A9443157}"/>
              </a:ext>
            </a:extLst>
          </p:cNvPr>
          <p:cNvGraphicFramePr>
            <a:graphicFrameLocks noGrp="1"/>
          </p:cNvGraphicFramePr>
          <p:nvPr/>
        </p:nvGraphicFramePr>
        <p:xfrm>
          <a:off x="3847825" y="2833942"/>
          <a:ext cx="458371" cy="1295400"/>
        </p:xfrm>
        <a:graphic>
          <a:graphicData uri="http://schemas.openxmlformats.org/drawingml/2006/table">
            <a:tbl>
              <a:tblPr firstRow="1" bandRow="1">
                <a:tableStyleId>{5940675A-B579-460E-94D1-54222C63F5DA}</a:tableStyleId>
              </a:tblPr>
              <a:tblGrid>
                <a:gridCol w="458371">
                  <a:extLst>
                    <a:ext uri="{9D8B030D-6E8A-4147-A177-3AD203B41FA5}">
                      <a16:colId xmlns:a16="http://schemas.microsoft.com/office/drawing/2014/main" val="1142258662"/>
                    </a:ext>
                  </a:extLst>
                </a:gridCol>
              </a:tblGrid>
              <a:tr h="124309">
                <a:tc>
                  <a:txBody>
                    <a:bodyPr/>
                    <a:lstStyle/>
                    <a:p>
                      <a:endParaRPr lang="en-US" sz="1100" b="0" dirty="0"/>
                    </a:p>
                  </a:txBody>
                  <a:tcPr/>
                </a:tc>
                <a:extLst>
                  <a:ext uri="{0D108BD9-81ED-4DB2-BD59-A6C34878D82A}">
                    <a16:rowId xmlns:a16="http://schemas.microsoft.com/office/drawing/2014/main" val="3875140244"/>
                  </a:ext>
                </a:extLst>
              </a:tr>
              <a:tr h="124309">
                <a:tc>
                  <a:txBody>
                    <a:bodyPr/>
                    <a:lstStyle/>
                    <a:p>
                      <a:endParaRPr lang="en-US" sz="1100" b="0" dirty="0"/>
                    </a:p>
                  </a:txBody>
                  <a:tcPr/>
                </a:tc>
                <a:extLst>
                  <a:ext uri="{0D108BD9-81ED-4DB2-BD59-A6C34878D82A}">
                    <a16:rowId xmlns:a16="http://schemas.microsoft.com/office/drawing/2014/main" val="2345669140"/>
                  </a:ext>
                </a:extLst>
              </a:tr>
              <a:tr h="124309">
                <a:tc>
                  <a:txBody>
                    <a:bodyPr/>
                    <a:lstStyle/>
                    <a:p>
                      <a:endParaRPr lang="en-US" sz="1100" b="0" dirty="0"/>
                    </a:p>
                  </a:txBody>
                  <a:tcPr/>
                </a:tc>
                <a:extLst>
                  <a:ext uri="{0D108BD9-81ED-4DB2-BD59-A6C34878D82A}">
                    <a16:rowId xmlns:a16="http://schemas.microsoft.com/office/drawing/2014/main" val="2516193733"/>
                  </a:ext>
                </a:extLst>
              </a:tr>
              <a:tr h="124309">
                <a:tc>
                  <a:txBody>
                    <a:bodyPr/>
                    <a:lstStyle/>
                    <a:p>
                      <a:endParaRPr lang="en-US" sz="1100" b="0" dirty="0"/>
                    </a:p>
                  </a:txBody>
                  <a:tcPr/>
                </a:tc>
                <a:extLst>
                  <a:ext uri="{0D108BD9-81ED-4DB2-BD59-A6C34878D82A}">
                    <a16:rowId xmlns:a16="http://schemas.microsoft.com/office/drawing/2014/main" val="1743698386"/>
                  </a:ext>
                </a:extLst>
              </a:tr>
              <a:tr h="124309">
                <a:tc>
                  <a:txBody>
                    <a:bodyPr/>
                    <a:lstStyle/>
                    <a:p>
                      <a:pPr algn="ctr"/>
                      <a:r>
                        <a:rPr lang="en-US" sz="1100" b="0" dirty="0"/>
                        <a:t>8</a:t>
                      </a:r>
                    </a:p>
                  </a:txBody>
                  <a:tcPr/>
                </a:tc>
                <a:extLst>
                  <a:ext uri="{0D108BD9-81ED-4DB2-BD59-A6C34878D82A}">
                    <a16:rowId xmlns:a16="http://schemas.microsoft.com/office/drawing/2014/main" val="833418790"/>
                  </a:ext>
                </a:extLst>
              </a:tr>
            </a:tbl>
          </a:graphicData>
        </a:graphic>
      </p:graphicFrame>
      <p:graphicFrame>
        <p:nvGraphicFramePr>
          <p:cNvPr id="10" name="Table 9">
            <a:extLst>
              <a:ext uri="{FF2B5EF4-FFF2-40B4-BE49-F238E27FC236}">
                <a16:creationId xmlns:a16="http://schemas.microsoft.com/office/drawing/2014/main" id="{F351D56D-D400-11A9-3A79-A76F275FC9E8}"/>
              </a:ext>
            </a:extLst>
          </p:cNvPr>
          <p:cNvGraphicFramePr>
            <a:graphicFrameLocks noGrp="1"/>
          </p:cNvGraphicFramePr>
          <p:nvPr/>
        </p:nvGraphicFramePr>
        <p:xfrm>
          <a:off x="5481993" y="3348063"/>
          <a:ext cx="2162727" cy="777240"/>
        </p:xfrm>
        <a:graphic>
          <a:graphicData uri="http://schemas.openxmlformats.org/drawingml/2006/table">
            <a:tbl>
              <a:tblPr firstRow="1" bandRow="1">
                <a:tableStyleId>{5940675A-B579-460E-94D1-54222C63F5DA}</a:tableStyleId>
              </a:tblPr>
              <a:tblGrid>
                <a:gridCol w="720909">
                  <a:extLst>
                    <a:ext uri="{9D8B030D-6E8A-4147-A177-3AD203B41FA5}">
                      <a16:colId xmlns:a16="http://schemas.microsoft.com/office/drawing/2014/main" val="448276559"/>
                    </a:ext>
                  </a:extLst>
                </a:gridCol>
                <a:gridCol w="720909">
                  <a:extLst>
                    <a:ext uri="{9D8B030D-6E8A-4147-A177-3AD203B41FA5}">
                      <a16:colId xmlns:a16="http://schemas.microsoft.com/office/drawing/2014/main" val="1507268759"/>
                    </a:ext>
                  </a:extLst>
                </a:gridCol>
                <a:gridCol w="720909">
                  <a:extLst>
                    <a:ext uri="{9D8B030D-6E8A-4147-A177-3AD203B41FA5}">
                      <a16:colId xmlns:a16="http://schemas.microsoft.com/office/drawing/2014/main" val="3602963303"/>
                    </a:ext>
                  </a:extLst>
                </a:gridCol>
              </a:tblGrid>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373234770"/>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2582958588"/>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276576882"/>
                  </a:ext>
                </a:extLst>
              </a:tr>
            </a:tbl>
          </a:graphicData>
        </a:graphic>
      </p:graphicFrame>
      <p:graphicFrame>
        <p:nvGraphicFramePr>
          <p:cNvPr id="11" name="Table 10">
            <a:extLst>
              <a:ext uri="{FF2B5EF4-FFF2-40B4-BE49-F238E27FC236}">
                <a16:creationId xmlns:a16="http://schemas.microsoft.com/office/drawing/2014/main" id="{9242D8D2-0F55-F557-2CC0-37811A2CF5CB}"/>
              </a:ext>
            </a:extLst>
          </p:cNvPr>
          <p:cNvGraphicFramePr>
            <a:graphicFrameLocks noGrp="1"/>
          </p:cNvGraphicFramePr>
          <p:nvPr/>
        </p:nvGraphicFramePr>
        <p:xfrm>
          <a:off x="8657422" y="3617204"/>
          <a:ext cx="2349918" cy="518160"/>
        </p:xfrm>
        <a:graphic>
          <a:graphicData uri="http://schemas.openxmlformats.org/drawingml/2006/table">
            <a:tbl>
              <a:tblPr firstRow="1" bandRow="1">
                <a:tableStyleId>{5940675A-B579-460E-94D1-54222C63F5DA}</a:tableStyleId>
              </a:tblPr>
              <a:tblGrid>
                <a:gridCol w="783306">
                  <a:extLst>
                    <a:ext uri="{9D8B030D-6E8A-4147-A177-3AD203B41FA5}">
                      <a16:colId xmlns:a16="http://schemas.microsoft.com/office/drawing/2014/main" val="3712067003"/>
                    </a:ext>
                  </a:extLst>
                </a:gridCol>
                <a:gridCol w="783306">
                  <a:extLst>
                    <a:ext uri="{9D8B030D-6E8A-4147-A177-3AD203B41FA5}">
                      <a16:colId xmlns:a16="http://schemas.microsoft.com/office/drawing/2014/main" val="2507670143"/>
                    </a:ext>
                  </a:extLst>
                </a:gridCol>
                <a:gridCol w="783306">
                  <a:extLst>
                    <a:ext uri="{9D8B030D-6E8A-4147-A177-3AD203B41FA5}">
                      <a16:colId xmlns:a16="http://schemas.microsoft.com/office/drawing/2014/main" val="2584014067"/>
                    </a:ext>
                  </a:extLst>
                </a:gridCol>
              </a:tblGrid>
              <a:tr h="0">
                <a:tc>
                  <a:txBody>
                    <a:bodyPr/>
                    <a:lstStyle/>
                    <a:p>
                      <a:pPr algn="ctr"/>
                      <a:r>
                        <a:rPr lang="en-US" sz="1100" dirty="0"/>
                        <a:t>FMUL.S</a:t>
                      </a:r>
                    </a:p>
                  </a:txBody>
                  <a:tcPr/>
                </a:tc>
                <a:tc>
                  <a:txBody>
                    <a:bodyPr/>
                    <a:lstStyle/>
                    <a:p>
                      <a:pPr algn="ctr"/>
                      <a:r>
                        <a:rPr lang="en-US" sz="1100"/>
                        <a:t>FLW F1</a:t>
                      </a:r>
                      <a:endParaRPr lang="en-US" sz="1100" dirty="0"/>
                    </a:p>
                  </a:txBody>
                  <a:tcPr/>
                </a:tc>
                <a:tc>
                  <a:txBody>
                    <a:bodyPr/>
                    <a:lstStyle/>
                    <a:p>
                      <a:pPr algn="ctr"/>
                      <a:r>
                        <a:rPr lang="en-US" sz="1100" dirty="0"/>
                        <a:t>10</a:t>
                      </a:r>
                    </a:p>
                  </a:txBody>
                  <a:tcPr/>
                </a:tc>
                <a:extLst>
                  <a:ext uri="{0D108BD9-81ED-4DB2-BD59-A6C34878D82A}">
                    <a16:rowId xmlns:a16="http://schemas.microsoft.com/office/drawing/2014/main" val="3142664889"/>
                  </a:ext>
                </a:extLst>
              </a:tr>
              <a:tr h="0">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917240934"/>
                  </a:ext>
                </a:extLst>
              </a:tr>
            </a:tbl>
          </a:graphicData>
        </a:graphic>
      </p:graphicFrame>
      <p:sp>
        <p:nvSpPr>
          <p:cNvPr id="12" name="TextBox 11">
            <a:extLst>
              <a:ext uri="{FF2B5EF4-FFF2-40B4-BE49-F238E27FC236}">
                <a16:creationId xmlns:a16="http://schemas.microsoft.com/office/drawing/2014/main" id="{D911706E-6D2C-EF51-33DF-4FB2A1FBC170}"/>
              </a:ext>
            </a:extLst>
          </p:cNvPr>
          <p:cNvSpPr txBox="1"/>
          <p:nvPr/>
        </p:nvSpPr>
        <p:spPr>
          <a:xfrm>
            <a:off x="3592198" y="561352"/>
            <a:ext cx="1246742"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Instruction Unit</a:t>
            </a:r>
          </a:p>
        </p:txBody>
      </p:sp>
      <p:sp>
        <p:nvSpPr>
          <p:cNvPr id="15" name="TextBox 14">
            <a:extLst>
              <a:ext uri="{FF2B5EF4-FFF2-40B4-BE49-F238E27FC236}">
                <a16:creationId xmlns:a16="http://schemas.microsoft.com/office/drawing/2014/main" id="{D174296F-730A-B583-F968-AE33A9FB8F57}"/>
              </a:ext>
            </a:extLst>
          </p:cNvPr>
          <p:cNvSpPr txBox="1"/>
          <p:nvPr/>
        </p:nvSpPr>
        <p:spPr>
          <a:xfrm>
            <a:off x="2793474"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Memory Unit</a:t>
            </a:r>
          </a:p>
        </p:txBody>
      </p:sp>
      <p:sp>
        <p:nvSpPr>
          <p:cNvPr id="16" name="Arrow: Right 15">
            <a:extLst>
              <a:ext uri="{FF2B5EF4-FFF2-40B4-BE49-F238E27FC236}">
                <a16:creationId xmlns:a16="http://schemas.microsoft.com/office/drawing/2014/main" id="{BF7377CE-705F-13B3-B849-BBE58D6D6C52}"/>
              </a:ext>
            </a:extLst>
          </p:cNvPr>
          <p:cNvSpPr/>
          <p:nvPr/>
        </p:nvSpPr>
        <p:spPr>
          <a:xfrm>
            <a:off x="4902263" y="594451"/>
            <a:ext cx="181923" cy="203788"/>
          </a:xfrm>
          <a:prstGeom prst="righ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4AAB5EF6-0805-82F0-922F-DA920C510456}"/>
              </a:ext>
            </a:extLst>
          </p:cNvPr>
          <p:cNvSpPr/>
          <p:nvPr/>
        </p:nvSpPr>
        <p:spPr>
          <a:xfrm>
            <a:off x="2474567" y="2541851"/>
            <a:ext cx="326519" cy="274697"/>
          </a:xfrm>
          <a:prstGeom prst="downArrow">
            <a:avLst/>
          </a:prstGeom>
          <a:solidFill>
            <a:srgbClr val="FF000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682D80A-99E6-AB37-3B98-573B076AD2C6}"/>
              </a:ext>
            </a:extLst>
          </p:cNvPr>
          <p:cNvSpPr txBox="1"/>
          <p:nvPr/>
        </p:nvSpPr>
        <p:spPr>
          <a:xfrm>
            <a:off x="2187546" y="2223061"/>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Address Unit</a:t>
            </a:r>
          </a:p>
        </p:txBody>
      </p:sp>
      <p:sp>
        <p:nvSpPr>
          <p:cNvPr id="21" name="Arrow: Down 20">
            <a:extLst>
              <a:ext uri="{FF2B5EF4-FFF2-40B4-BE49-F238E27FC236}">
                <a16:creationId xmlns:a16="http://schemas.microsoft.com/office/drawing/2014/main" id="{5ADE566B-08DC-5903-5A74-8CE1A9BB24C0}"/>
              </a:ext>
            </a:extLst>
          </p:cNvPr>
          <p:cNvSpPr/>
          <p:nvPr/>
        </p:nvSpPr>
        <p:spPr>
          <a:xfrm>
            <a:off x="3047999" y="417094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Bent 21">
            <a:extLst>
              <a:ext uri="{FF2B5EF4-FFF2-40B4-BE49-F238E27FC236}">
                <a16:creationId xmlns:a16="http://schemas.microsoft.com/office/drawing/2014/main" id="{46067320-68DF-215A-389F-CE98072BB49A}"/>
              </a:ext>
            </a:extLst>
          </p:cNvPr>
          <p:cNvSpPr/>
          <p:nvPr/>
        </p:nvSpPr>
        <p:spPr>
          <a:xfrm rot="10800000">
            <a:off x="3937200" y="4177711"/>
            <a:ext cx="274090" cy="435238"/>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Arrow: Bent 22">
            <a:extLst>
              <a:ext uri="{FF2B5EF4-FFF2-40B4-BE49-F238E27FC236}">
                <a16:creationId xmlns:a16="http://schemas.microsoft.com/office/drawing/2014/main" id="{4953DFF4-99A7-BAB6-2A2A-278FE5AE934B}"/>
              </a:ext>
            </a:extLst>
          </p:cNvPr>
          <p:cNvSpPr/>
          <p:nvPr/>
        </p:nvSpPr>
        <p:spPr>
          <a:xfrm rot="5400000">
            <a:off x="3515488" y="2114104"/>
            <a:ext cx="465924" cy="882796"/>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Bent 24">
            <a:extLst>
              <a:ext uri="{FF2B5EF4-FFF2-40B4-BE49-F238E27FC236}">
                <a16:creationId xmlns:a16="http://schemas.microsoft.com/office/drawing/2014/main" id="{DDE7C6B2-EFE8-3E0E-6215-22D2177578CE}"/>
              </a:ext>
            </a:extLst>
          </p:cNvPr>
          <p:cNvSpPr/>
          <p:nvPr/>
        </p:nvSpPr>
        <p:spPr>
          <a:xfrm rot="5400000" flipV="1">
            <a:off x="3712033" y="823608"/>
            <a:ext cx="303810" cy="2465383"/>
          </a:xfrm>
          <a:prstGeom prst="bentArrow">
            <a:avLst/>
          </a:prstGeom>
          <a:solidFill>
            <a:srgbClr val="FF000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F2DED50B-1403-4959-37C8-DE7B1155DD58}"/>
              </a:ext>
            </a:extLst>
          </p:cNvPr>
          <p:cNvSpPr txBox="1"/>
          <p:nvPr/>
        </p:nvSpPr>
        <p:spPr>
          <a:xfrm>
            <a:off x="1213184" y="2836359"/>
            <a:ext cx="59491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Store </a:t>
            </a:r>
            <a:endParaRPr lang="en-US"/>
          </a:p>
          <a:p>
            <a:r>
              <a:rPr lang="en-US" sz="1100" dirty="0"/>
              <a:t>Buffer</a:t>
            </a:r>
            <a:endParaRPr lang="en-US" dirty="0"/>
          </a:p>
        </p:txBody>
      </p:sp>
      <p:sp>
        <p:nvSpPr>
          <p:cNvPr id="27" name="TextBox 26">
            <a:extLst>
              <a:ext uri="{FF2B5EF4-FFF2-40B4-BE49-F238E27FC236}">
                <a16:creationId xmlns:a16="http://schemas.microsoft.com/office/drawing/2014/main" id="{4F799F20-08B8-CA70-5D7B-5848E7BDBD02}"/>
              </a:ext>
            </a:extLst>
          </p:cNvPr>
          <p:cNvSpPr txBox="1"/>
          <p:nvPr/>
        </p:nvSpPr>
        <p:spPr>
          <a:xfrm>
            <a:off x="4309745" y="2813528"/>
            <a:ext cx="59722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Load</a:t>
            </a:r>
          </a:p>
          <a:p>
            <a:r>
              <a:rPr lang="en-US" sz="1100" dirty="0"/>
              <a:t>Buffer</a:t>
            </a:r>
          </a:p>
        </p:txBody>
      </p:sp>
      <p:sp>
        <p:nvSpPr>
          <p:cNvPr id="28" name="TextBox 27">
            <a:extLst>
              <a:ext uri="{FF2B5EF4-FFF2-40B4-BE49-F238E27FC236}">
                <a16:creationId xmlns:a16="http://schemas.microsoft.com/office/drawing/2014/main" id="{70AA568D-B72D-2C09-E02F-2B7694F66B37}"/>
              </a:ext>
            </a:extLst>
          </p:cNvPr>
          <p:cNvSpPr txBox="1"/>
          <p:nvPr/>
        </p:nvSpPr>
        <p:spPr>
          <a:xfrm>
            <a:off x="7708787" y="3655497"/>
            <a:ext cx="90705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Reservation</a:t>
            </a:r>
          </a:p>
          <a:p>
            <a:r>
              <a:rPr lang="en-US" sz="1100" dirty="0"/>
              <a:t>Stations</a:t>
            </a:r>
          </a:p>
        </p:txBody>
      </p:sp>
      <p:graphicFrame>
        <p:nvGraphicFramePr>
          <p:cNvPr id="30" name="Table 29">
            <a:extLst>
              <a:ext uri="{FF2B5EF4-FFF2-40B4-BE49-F238E27FC236}">
                <a16:creationId xmlns:a16="http://schemas.microsoft.com/office/drawing/2014/main" id="{AD4BC524-EB16-74CF-93BC-4F758136A8F1}"/>
              </a:ext>
            </a:extLst>
          </p:cNvPr>
          <p:cNvGraphicFramePr>
            <a:graphicFrameLocks noGrp="1"/>
          </p:cNvGraphicFramePr>
          <p:nvPr/>
        </p:nvGraphicFramePr>
        <p:xfrm>
          <a:off x="9107277" y="495759"/>
          <a:ext cx="1471166" cy="1554480"/>
        </p:xfrm>
        <a:graphic>
          <a:graphicData uri="http://schemas.openxmlformats.org/drawingml/2006/table">
            <a:tbl>
              <a:tblPr firstRow="1" bandRow="1">
                <a:tableStyleId>{5940675A-B579-460E-94D1-54222C63F5DA}</a:tableStyleId>
              </a:tblPr>
              <a:tblGrid>
                <a:gridCol w="366368">
                  <a:extLst>
                    <a:ext uri="{9D8B030D-6E8A-4147-A177-3AD203B41FA5}">
                      <a16:colId xmlns:a16="http://schemas.microsoft.com/office/drawing/2014/main" val="2580727533"/>
                    </a:ext>
                  </a:extLst>
                </a:gridCol>
                <a:gridCol w="1104798">
                  <a:extLst>
                    <a:ext uri="{9D8B030D-6E8A-4147-A177-3AD203B41FA5}">
                      <a16:colId xmlns:a16="http://schemas.microsoft.com/office/drawing/2014/main" val="1318855252"/>
                    </a:ext>
                  </a:extLst>
                </a:gridCol>
              </a:tblGrid>
              <a:tr h="125218">
                <a:tc>
                  <a:txBody>
                    <a:bodyPr/>
                    <a:lstStyle/>
                    <a:p>
                      <a:r>
                        <a:rPr lang="en-US" sz="1100" dirty="0"/>
                        <a:t>F0</a:t>
                      </a:r>
                    </a:p>
                  </a:txBody>
                  <a:tcPr/>
                </a:tc>
                <a:tc>
                  <a:txBody>
                    <a:bodyPr/>
                    <a:lstStyle/>
                    <a:p>
                      <a:pPr algn="ctr"/>
                      <a:r>
                        <a:rPr lang="en-US" sz="1100" dirty="0"/>
                        <a:t>10.0</a:t>
                      </a:r>
                    </a:p>
                  </a:txBody>
                  <a:tcPr/>
                </a:tc>
                <a:extLst>
                  <a:ext uri="{0D108BD9-81ED-4DB2-BD59-A6C34878D82A}">
                    <a16:rowId xmlns:a16="http://schemas.microsoft.com/office/drawing/2014/main" val="2320382027"/>
                  </a:ext>
                </a:extLst>
              </a:tr>
              <a:tr h="125218">
                <a:tc>
                  <a:txBody>
                    <a:bodyPr/>
                    <a:lstStyle/>
                    <a:p>
                      <a:r>
                        <a:rPr lang="en-US" sz="1100" dirty="0"/>
                        <a:t>F1</a:t>
                      </a:r>
                    </a:p>
                  </a:txBody>
                  <a:tcPr/>
                </a:tc>
                <a:tc>
                  <a:txBody>
                    <a:bodyPr/>
                    <a:lstStyle/>
                    <a:p>
                      <a:endParaRPr lang="en-US" sz="1100" dirty="0"/>
                    </a:p>
                  </a:txBody>
                  <a:tcPr/>
                </a:tc>
                <a:extLst>
                  <a:ext uri="{0D108BD9-81ED-4DB2-BD59-A6C34878D82A}">
                    <a16:rowId xmlns:a16="http://schemas.microsoft.com/office/drawing/2014/main" val="1922051831"/>
                  </a:ext>
                </a:extLst>
              </a:tr>
              <a:tr h="125218">
                <a:tc>
                  <a:txBody>
                    <a:bodyPr/>
                    <a:lstStyle/>
                    <a:p>
                      <a:r>
                        <a:rPr lang="en-US" sz="1100" dirty="0"/>
                        <a:t>F2</a:t>
                      </a:r>
                    </a:p>
                  </a:txBody>
                  <a:tcPr/>
                </a:tc>
                <a:tc>
                  <a:txBody>
                    <a:bodyPr/>
                    <a:lstStyle/>
                    <a:p>
                      <a:endParaRPr lang="en-US" sz="1100" dirty="0"/>
                    </a:p>
                  </a:txBody>
                  <a:tcPr/>
                </a:tc>
                <a:extLst>
                  <a:ext uri="{0D108BD9-81ED-4DB2-BD59-A6C34878D82A}">
                    <a16:rowId xmlns:a16="http://schemas.microsoft.com/office/drawing/2014/main" val="1723558542"/>
                  </a:ext>
                </a:extLst>
              </a:tr>
              <a:tr h="125218">
                <a:tc>
                  <a:txBody>
                    <a:bodyPr/>
                    <a:lstStyle/>
                    <a:p>
                      <a:r>
                        <a:rPr lang="en-US" sz="1100" dirty="0"/>
                        <a:t>F3</a:t>
                      </a:r>
                    </a:p>
                  </a:txBody>
                  <a:tcPr/>
                </a:tc>
                <a:tc>
                  <a:txBody>
                    <a:bodyPr/>
                    <a:lstStyle/>
                    <a:p>
                      <a:endParaRPr lang="en-US" sz="1100" dirty="0"/>
                    </a:p>
                  </a:txBody>
                  <a:tcPr/>
                </a:tc>
                <a:extLst>
                  <a:ext uri="{0D108BD9-81ED-4DB2-BD59-A6C34878D82A}">
                    <a16:rowId xmlns:a16="http://schemas.microsoft.com/office/drawing/2014/main" val="26334914"/>
                  </a:ext>
                </a:extLst>
              </a:tr>
              <a:tr h="125218">
                <a:tc>
                  <a:txBody>
                    <a:bodyPr/>
                    <a:lstStyle/>
                    <a:p>
                      <a:r>
                        <a:rPr lang="en-US" sz="1100" dirty="0"/>
                        <a:t>F4</a:t>
                      </a:r>
                    </a:p>
                  </a:txBody>
                  <a:tcPr/>
                </a:tc>
                <a:tc>
                  <a:txBody>
                    <a:bodyPr/>
                    <a:lstStyle/>
                    <a:p>
                      <a:pPr algn="ctr"/>
                      <a:endParaRPr lang="en-US" sz="1100" dirty="0"/>
                    </a:p>
                  </a:txBody>
                  <a:tcPr/>
                </a:tc>
                <a:extLst>
                  <a:ext uri="{0D108BD9-81ED-4DB2-BD59-A6C34878D82A}">
                    <a16:rowId xmlns:a16="http://schemas.microsoft.com/office/drawing/2014/main" val="444122730"/>
                  </a:ext>
                </a:extLst>
              </a:tr>
              <a:tr h="125218">
                <a:tc>
                  <a:txBody>
                    <a:bodyPr/>
                    <a:lstStyle/>
                    <a:p>
                      <a:r>
                        <a:rPr lang="en-US" sz="1100" dirty="0"/>
                        <a:t>F5</a:t>
                      </a:r>
                    </a:p>
                  </a:txBody>
                  <a:tcPr/>
                </a:tc>
                <a:tc>
                  <a:txBody>
                    <a:bodyPr/>
                    <a:lstStyle/>
                    <a:p>
                      <a:endParaRPr lang="en-US" sz="1100" dirty="0"/>
                    </a:p>
                  </a:txBody>
                  <a:tcPr/>
                </a:tc>
                <a:extLst>
                  <a:ext uri="{0D108BD9-81ED-4DB2-BD59-A6C34878D82A}">
                    <a16:rowId xmlns:a16="http://schemas.microsoft.com/office/drawing/2014/main" val="1366200069"/>
                  </a:ext>
                </a:extLst>
              </a:tr>
            </a:tbl>
          </a:graphicData>
        </a:graphic>
      </p:graphicFrame>
      <p:sp>
        <p:nvSpPr>
          <p:cNvPr id="31" name="TextBox 30">
            <a:extLst>
              <a:ext uri="{FF2B5EF4-FFF2-40B4-BE49-F238E27FC236}">
                <a16:creationId xmlns:a16="http://schemas.microsoft.com/office/drawing/2014/main" id="{DA997DD3-78E3-9781-4A14-B03C455F02EA}"/>
              </a:ext>
            </a:extLst>
          </p:cNvPr>
          <p:cNvSpPr txBox="1"/>
          <p:nvPr/>
        </p:nvSpPr>
        <p:spPr>
          <a:xfrm>
            <a:off x="5384011" y="238457"/>
            <a:ext cx="142117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Instruction Queue</a:t>
            </a:r>
          </a:p>
        </p:txBody>
      </p:sp>
      <p:sp>
        <p:nvSpPr>
          <p:cNvPr id="32" name="TextBox 31">
            <a:extLst>
              <a:ext uri="{FF2B5EF4-FFF2-40B4-BE49-F238E27FC236}">
                <a16:creationId xmlns:a16="http://schemas.microsoft.com/office/drawing/2014/main" id="{06297904-AFAB-C6E9-9D00-F550A9A7B1E4}"/>
              </a:ext>
            </a:extLst>
          </p:cNvPr>
          <p:cNvSpPr txBox="1"/>
          <p:nvPr/>
        </p:nvSpPr>
        <p:spPr>
          <a:xfrm>
            <a:off x="9286905" y="234349"/>
            <a:ext cx="93459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FP Registers</a:t>
            </a:r>
          </a:p>
        </p:txBody>
      </p:sp>
      <p:sp>
        <p:nvSpPr>
          <p:cNvPr id="33" name="TextBox 32">
            <a:extLst>
              <a:ext uri="{FF2B5EF4-FFF2-40B4-BE49-F238E27FC236}">
                <a16:creationId xmlns:a16="http://schemas.microsoft.com/office/drawing/2014/main" id="{91B08DC7-90A7-1F3A-5C14-D33B411757AF}"/>
              </a:ext>
            </a:extLst>
          </p:cNvPr>
          <p:cNvSpPr txBox="1"/>
          <p:nvPr/>
        </p:nvSpPr>
        <p:spPr>
          <a:xfrm>
            <a:off x="5997546"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FP Adders</a:t>
            </a:r>
            <a:endParaRPr lang="en-US" dirty="0"/>
          </a:p>
        </p:txBody>
      </p:sp>
      <p:sp>
        <p:nvSpPr>
          <p:cNvPr id="34" name="TextBox 33">
            <a:extLst>
              <a:ext uri="{FF2B5EF4-FFF2-40B4-BE49-F238E27FC236}">
                <a16:creationId xmlns:a16="http://schemas.microsoft.com/office/drawing/2014/main" id="{7C5E562E-F288-F372-88FF-23AE667DBCEE}"/>
              </a:ext>
            </a:extLst>
          </p:cNvPr>
          <p:cNvSpPr txBox="1"/>
          <p:nvPr/>
        </p:nvSpPr>
        <p:spPr>
          <a:xfrm>
            <a:off x="9128171" y="4435617"/>
            <a:ext cx="1136574"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FP Multipliers</a:t>
            </a:r>
            <a:endParaRPr lang="en-US" dirty="0"/>
          </a:p>
        </p:txBody>
      </p:sp>
      <p:sp>
        <p:nvSpPr>
          <p:cNvPr id="35" name="Arrow: Down 34">
            <a:extLst>
              <a:ext uri="{FF2B5EF4-FFF2-40B4-BE49-F238E27FC236}">
                <a16:creationId xmlns:a16="http://schemas.microsoft.com/office/drawing/2014/main" id="{4BEC3063-F682-7071-2A50-D3F1B796EEAA}"/>
              </a:ext>
            </a:extLst>
          </p:cNvPr>
          <p:cNvSpPr/>
          <p:nvPr/>
        </p:nvSpPr>
        <p:spPr>
          <a:xfrm>
            <a:off x="6371420" y="418012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5D3FA917-6A49-E423-2579-C53D03AE4221}"/>
              </a:ext>
            </a:extLst>
          </p:cNvPr>
          <p:cNvSpPr/>
          <p:nvPr/>
        </p:nvSpPr>
        <p:spPr>
          <a:xfrm>
            <a:off x="9603035" y="4180128"/>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Arrow: Down 97">
            <a:extLst>
              <a:ext uri="{FF2B5EF4-FFF2-40B4-BE49-F238E27FC236}">
                <a16:creationId xmlns:a16="http://schemas.microsoft.com/office/drawing/2014/main" id="{DEDC3FEC-F82E-AB52-A675-1A2873EBA87A}"/>
              </a:ext>
            </a:extLst>
          </p:cNvPr>
          <p:cNvSpPr/>
          <p:nvPr/>
        </p:nvSpPr>
        <p:spPr>
          <a:xfrm>
            <a:off x="6000688" y="1974460"/>
            <a:ext cx="374960" cy="180471"/>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Arrow: Down 98">
            <a:extLst>
              <a:ext uri="{FF2B5EF4-FFF2-40B4-BE49-F238E27FC236}">
                <a16:creationId xmlns:a16="http://schemas.microsoft.com/office/drawing/2014/main" id="{4EE38DDE-B535-8A2B-0116-51087322B965}"/>
              </a:ext>
            </a:extLst>
          </p:cNvPr>
          <p:cNvSpPr/>
          <p:nvPr/>
        </p:nvSpPr>
        <p:spPr>
          <a:xfrm>
            <a:off x="5781076" y="2483264"/>
            <a:ext cx="210552" cy="77697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Arrow: Down 99">
            <a:extLst>
              <a:ext uri="{FF2B5EF4-FFF2-40B4-BE49-F238E27FC236}">
                <a16:creationId xmlns:a16="http://schemas.microsoft.com/office/drawing/2014/main" id="{3EDAF54B-21BA-CF66-FA5A-3141D9226151}"/>
              </a:ext>
            </a:extLst>
          </p:cNvPr>
          <p:cNvSpPr/>
          <p:nvPr/>
        </p:nvSpPr>
        <p:spPr>
          <a:xfrm>
            <a:off x="8888268" y="2488338"/>
            <a:ext cx="210551" cy="104599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Arrow: Down 100">
            <a:extLst>
              <a:ext uri="{FF2B5EF4-FFF2-40B4-BE49-F238E27FC236}">
                <a16:creationId xmlns:a16="http://schemas.microsoft.com/office/drawing/2014/main" id="{7F794BFA-DAE5-DE31-60FF-0AD9593725A3}"/>
              </a:ext>
            </a:extLst>
          </p:cNvPr>
          <p:cNvSpPr/>
          <p:nvPr/>
        </p:nvSpPr>
        <p:spPr>
          <a:xfrm>
            <a:off x="9796556" y="2117243"/>
            <a:ext cx="287379" cy="379551"/>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Arrow: Down 101">
            <a:extLst>
              <a:ext uri="{FF2B5EF4-FFF2-40B4-BE49-F238E27FC236}">
                <a16:creationId xmlns:a16="http://schemas.microsoft.com/office/drawing/2014/main" id="{9EC0B9A6-0BC0-7ADC-58D7-7831F52B6FAA}"/>
              </a:ext>
            </a:extLst>
          </p:cNvPr>
          <p:cNvSpPr/>
          <p:nvPr/>
        </p:nvSpPr>
        <p:spPr>
          <a:xfrm>
            <a:off x="6467820" y="2846869"/>
            <a:ext cx="14954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Arrow: Down 103">
            <a:extLst>
              <a:ext uri="{FF2B5EF4-FFF2-40B4-BE49-F238E27FC236}">
                <a16:creationId xmlns:a16="http://schemas.microsoft.com/office/drawing/2014/main" id="{C1C57EA0-F3AD-5908-11EC-F9C43EC80C76}"/>
              </a:ext>
            </a:extLst>
          </p:cNvPr>
          <p:cNvSpPr/>
          <p:nvPr/>
        </p:nvSpPr>
        <p:spPr>
          <a:xfrm>
            <a:off x="7128831" y="2846868"/>
            <a:ext cx="14036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Arrow: Down 104">
            <a:extLst>
              <a:ext uri="{FF2B5EF4-FFF2-40B4-BE49-F238E27FC236}">
                <a16:creationId xmlns:a16="http://schemas.microsoft.com/office/drawing/2014/main" id="{A72FB5BE-3B2E-67E6-D0FA-4D712A57CBD5}"/>
              </a:ext>
            </a:extLst>
          </p:cNvPr>
          <p:cNvSpPr/>
          <p:nvPr/>
        </p:nvSpPr>
        <p:spPr>
          <a:xfrm>
            <a:off x="9699434" y="2837689"/>
            <a:ext cx="12200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Arrow: Down 105">
            <a:extLst>
              <a:ext uri="{FF2B5EF4-FFF2-40B4-BE49-F238E27FC236}">
                <a16:creationId xmlns:a16="http://schemas.microsoft.com/office/drawing/2014/main" id="{D8C79C0F-6397-20E7-9B5A-ACDBB0050632}"/>
              </a:ext>
            </a:extLst>
          </p:cNvPr>
          <p:cNvSpPr/>
          <p:nvPr/>
        </p:nvSpPr>
        <p:spPr>
          <a:xfrm>
            <a:off x="10461433" y="2837688"/>
            <a:ext cx="11282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1" name="Table 110">
            <a:extLst>
              <a:ext uri="{FF2B5EF4-FFF2-40B4-BE49-F238E27FC236}">
                <a16:creationId xmlns:a16="http://schemas.microsoft.com/office/drawing/2014/main" id="{A3FB932F-E8D0-0A1E-69A7-89E21BFA81A9}"/>
              </a:ext>
            </a:extLst>
          </p:cNvPr>
          <p:cNvGraphicFramePr>
            <a:graphicFrameLocks noGrp="1"/>
          </p:cNvGraphicFramePr>
          <p:nvPr/>
        </p:nvGraphicFramePr>
        <p:xfrm>
          <a:off x="486578" y="5049397"/>
          <a:ext cx="11146464" cy="259080"/>
        </p:xfrm>
        <a:graphic>
          <a:graphicData uri="http://schemas.openxmlformats.org/drawingml/2006/table">
            <a:tbl>
              <a:tblPr firstRow="1" bandRow="1">
                <a:tableStyleId>{5940675A-B579-460E-94D1-54222C63F5DA}</a:tableStyleId>
              </a:tblPr>
              <a:tblGrid>
                <a:gridCol w="11146464">
                  <a:extLst>
                    <a:ext uri="{9D8B030D-6E8A-4147-A177-3AD203B41FA5}">
                      <a16:colId xmlns:a16="http://schemas.microsoft.com/office/drawing/2014/main" val="302325619"/>
                    </a:ext>
                  </a:extLst>
                </a:gridCol>
              </a:tblGrid>
              <a:tr h="190418">
                <a:tc>
                  <a:txBody>
                    <a:bodyPr/>
                    <a:lstStyle/>
                    <a:p>
                      <a:pPr algn="ctr"/>
                      <a:r>
                        <a:rPr lang="en-US" sz="1100" dirty="0"/>
                        <a:t>Common Data Bus</a:t>
                      </a:r>
                    </a:p>
                  </a:txBody>
                  <a:tcPr/>
                </a:tc>
                <a:extLst>
                  <a:ext uri="{0D108BD9-81ED-4DB2-BD59-A6C34878D82A}">
                    <a16:rowId xmlns:a16="http://schemas.microsoft.com/office/drawing/2014/main" val="1651149426"/>
                  </a:ext>
                </a:extLst>
              </a:tr>
            </a:tbl>
          </a:graphicData>
        </a:graphic>
      </p:graphicFrame>
      <p:cxnSp>
        <p:nvCxnSpPr>
          <p:cNvPr id="114" name="Straight Arrow Connector 113">
            <a:extLst>
              <a:ext uri="{FF2B5EF4-FFF2-40B4-BE49-F238E27FC236}">
                <a16:creationId xmlns:a16="http://schemas.microsoft.com/office/drawing/2014/main" id="{E1A2FC85-C645-E798-529C-B96071D04ED3}"/>
              </a:ext>
            </a:extLst>
          </p:cNvPr>
          <p:cNvCxnSpPr/>
          <p:nvPr/>
        </p:nvCxnSpPr>
        <p:spPr>
          <a:xfrm flipH="1">
            <a:off x="5042397" y="2305624"/>
            <a:ext cx="3673" cy="2741363"/>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3B6957DA-2A1C-317B-5E52-901126014D3A}"/>
              </a:ext>
            </a:extLst>
          </p:cNvPr>
          <p:cNvCxnSpPr/>
          <p:nvPr/>
        </p:nvCxnSpPr>
        <p:spPr>
          <a:xfrm flipH="1">
            <a:off x="640814" y="2503581"/>
            <a:ext cx="12853" cy="2548567"/>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0C037E61-6E1A-3F02-2ED5-0F91A519E185}"/>
              </a:ext>
            </a:extLst>
          </p:cNvPr>
          <p:cNvCxnSpPr/>
          <p:nvPr/>
        </p:nvCxnSpPr>
        <p:spPr>
          <a:xfrm>
            <a:off x="11446181" y="837854"/>
            <a:ext cx="14689" cy="4201098"/>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DB36A8B5-A8B1-845C-F791-2B654264B0BF}"/>
              </a:ext>
            </a:extLst>
          </p:cNvPr>
          <p:cNvCxnSpPr/>
          <p:nvPr/>
        </p:nvCxnSpPr>
        <p:spPr>
          <a:xfrm>
            <a:off x="618094" y="2523090"/>
            <a:ext cx="1419337" cy="5509"/>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FE5137A2-D5E3-DBFB-21FF-B24E7BE48463}"/>
              </a:ext>
            </a:extLst>
          </p:cNvPr>
          <p:cNvCxnSpPr/>
          <p:nvPr/>
        </p:nvCxnSpPr>
        <p:spPr>
          <a:xfrm>
            <a:off x="2000364" y="2500713"/>
            <a:ext cx="14688" cy="308472"/>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9612C8A3-509A-989C-DF5C-43B14CD517B8}"/>
              </a:ext>
            </a:extLst>
          </p:cNvPr>
          <p:cNvCxnSpPr/>
          <p:nvPr/>
        </p:nvCxnSpPr>
        <p:spPr>
          <a:xfrm>
            <a:off x="5049513" y="2327427"/>
            <a:ext cx="730784" cy="1468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4FA4A7CD-0443-18CB-3AD3-92F6A92EDC02}"/>
              </a:ext>
            </a:extLst>
          </p:cNvPr>
          <p:cNvCxnSpPr/>
          <p:nvPr/>
        </p:nvCxnSpPr>
        <p:spPr>
          <a:xfrm flipH="1">
            <a:off x="10605342" y="863676"/>
            <a:ext cx="839118" cy="5507"/>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06B1F024-7F8B-CF19-B7B0-DF81EBA22A6B}"/>
              </a:ext>
            </a:extLst>
          </p:cNvPr>
          <p:cNvCxnSpPr/>
          <p:nvPr/>
        </p:nvCxnSpPr>
        <p:spPr>
          <a:xfrm flipH="1" flipV="1">
            <a:off x="10739037" y="2618685"/>
            <a:ext cx="692225" cy="12854"/>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3" name="Arrow: Down 122">
            <a:extLst>
              <a:ext uri="{FF2B5EF4-FFF2-40B4-BE49-F238E27FC236}">
                <a16:creationId xmlns:a16="http://schemas.microsoft.com/office/drawing/2014/main" id="{1BCFA482-FC45-15A1-DDF8-83055D136560}"/>
              </a:ext>
            </a:extLst>
          </p:cNvPr>
          <p:cNvSpPr/>
          <p:nvPr/>
        </p:nvSpPr>
        <p:spPr>
          <a:xfrm>
            <a:off x="3088105"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Arrow: Down 123">
            <a:extLst>
              <a:ext uri="{FF2B5EF4-FFF2-40B4-BE49-F238E27FC236}">
                <a16:creationId xmlns:a16="http://schemas.microsoft.com/office/drawing/2014/main" id="{173CA99D-E376-554E-DF51-B98A2AAFBEF3}"/>
              </a:ext>
            </a:extLst>
          </p:cNvPr>
          <p:cNvSpPr/>
          <p:nvPr/>
        </p:nvSpPr>
        <p:spPr>
          <a:xfrm>
            <a:off x="6374803" y="4792578"/>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Arrow: Down 124">
            <a:extLst>
              <a:ext uri="{FF2B5EF4-FFF2-40B4-BE49-F238E27FC236}">
                <a16:creationId xmlns:a16="http://schemas.microsoft.com/office/drawing/2014/main" id="{F9CBAB1C-BE36-8981-5D3D-505749D2C645}"/>
              </a:ext>
            </a:extLst>
          </p:cNvPr>
          <p:cNvSpPr/>
          <p:nvPr/>
        </p:nvSpPr>
        <p:spPr>
          <a:xfrm>
            <a:off x="9624780"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9E1821C-E231-0F40-10CC-29ACE5E56214}"/>
              </a:ext>
            </a:extLst>
          </p:cNvPr>
          <p:cNvSpPr txBox="1"/>
          <p:nvPr/>
        </p:nvSpPr>
        <p:spPr>
          <a:xfrm>
            <a:off x="591553" y="492135"/>
            <a:ext cx="2706258" cy="1015663"/>
          </a:xfrm>
          <a:prstGeom prst="rect">
            <a:avLst/>
          </a:prstGeom>
          <a:solidFill>
            <a:schemeClr val="accent5">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err="1">
                <a:latin typeface="Courier New"/>
                <a:ea typeface="+mn-lt"/>
                <a:cs typeface="Courier New"/>
              </a:rPr>
              <a:t>flw</a:t>
            </a:r>
            <a:r>
              <a:rPr lang="en-US" sz="1000" dirty="0">
                <a:latin typeface="Courier New"/>
                <a:ea typeface="+mn-lt"/>
                <a:cs typeface="Courier New"/>
              </a:rPr>
              <a:t> f1,0(t0)</a:t>
            </a:r>
          </a:p>
          <a:p>
            <a:r>
              <a:rPr lang="en-US" sz="1000" dirty="0" err="1">
                <a:latin typeface="Courier New"/>
                <a:cs typeface="Courier New"/>
              </a:rPr>
              <a:t>fmul.s</a:t>
            </a:r>
            <a:r>
              <a:rPr lang="en-US" sz="1000" dirty="0">
                <a:latin typeface="Courier New"/>
                <a:cs typeface="Courier New"/>
              </a:rPr>
              <a:t> f2,f1,f0</a:t>
            </a:r>
          </a:p>
          <a:p>
            <a:r>
              <a:rPr lang="en-US" sz="1000" dirty="0" err="1">
                <a:latin typeface="Courier New"/>
                <a:cs typeface="Courier New"/>
              </a:rPr>
              <a:t>fsw</a:t>
            </a:r>
            <a:r>
              <a:rPr lang="en-US" sz="1000" dirty="0">
                <a:latin typeface="Courier New"/>
                <a:cs typeface="Courier New"/>
              </a:rPr>
              <a:t> f2,0(t0)</a:t>
            </a:r>
          </a:p>
          <a:p>
            <a:r>
              <a:rPr lang="en-US" sz="1000" dirty="0" err="1">
                <a:latin typeface="Courier New"/>
                <a:cs typeface="Courier New"/>
              </a:rPr>
              <a:t>flw</a:t>
            </a:r>
            <a:r>
              <a:rPr lang="en-US" sz="1000" dirty="0">
                <a:latin typeface="Courier New"/>
                <a:cs typeface="Courier New"/>
              </a:rPr>
              <a:t> f1,0(t0)</a:t>
            </a:r>
          </a:p>
          <a:p>
            <a:r>
              <a:rPr lang="en-US" sz="1000" dirty="0" err="1">
                <a:latin typeface="Courier New"/>
                <a:cs typeface="Courier New"/>
              </a:rPr>
              <a:t>fmul.s</a:t>
            </a:r>
            <a:r>
              <a:rPr lang="en-US" sz="1000" dirty="0">
                <a:latin typeface="Courier New"/>
                <a:cs typeface="Courier New"/>
              </a:rPr>
              <a:t> f2,f1,f0</a:t>
            </a:r>
          </a:p>
          <a:p>
            <a:r>
              <a:rPr lang="en-US" sz="1000" dirty="0" err="1">
                <a:latin typeface="Courier New"/>
                <a:cs typeface="Courier New"/>
              </a:rPr>
              <a:t>fsw</a:t>
            </a:r>
            <a:r>
              <a:rPr lang="en-US" sz="1000" dirty="0">
                <a:latin typeface="Courier New"/>
                <a:cs typeface="Courier New"/>
              </a:rPr>
              <a:t> f2,0(t0)</a:t>
            </a:r>
          </a:p>
        </p:txBody>
      </p:sp>
      <p:sp>
        <p:nvSpPr>
          <p:cNvPr id="3" name="TextBox 2">
            <a:extLst>
              <a:ext uri="{FF2B5EF4-FFF2-40B4-BE49-F238E27FC236}">
                <a16:creationId xmlns:a16="http://schemas.microsoft.com/office/drawing/2014/main" id="{335B8D19-36EF-C0B9-642C-35F9F0C2EE0A}"/>
              </a:ext>
            </a:extLst>
          </p:cNvPr>
          <p:cNvSpPr txBox="1"/>
          <p:nvPr/>
        </p:nvSpPr>
        <p:spPr>
          <a:xfrm>
            <a:off x="2369955" y="263221"/>
            <a:ext cx="52462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t>Issued</a:t>
            </a:r>
            <a:endParaRPr lang="en-US"/>
          </a:p>
        </p:txBody>
      </p:sp>
      <p:sp>
        <p:nvSpPr>
          <p:cNvPr id="5" name="TextBox 4">
            <a:extLst>
              <a:ext uri="{FF2B5EF4-FFF2-40B4-BE49-F238E27FC236}">
                <a16:creationId xmlns:a16="http://schemas.microsoft.com/office/drawing/2014/main" id="{6A52EA16-C416-2C82-8C26-76F8B0E93604}"/>
              </a:ext>
            </a:extLst>
          </p:cNvPr>
          <p:cNvSpPr txBox="1"/>
          <p:nvPr/>
        </p:nvSpPr>
        <p:spPr>
          <a:xfrm>
            <a:off x="2837085" y="262496"/>
            <a:ext cx="77202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Finished</a:t>
            </a:r>
          </a:p>
        </p:txBody>
      </p:sp>
      <p:sp>
        <p:nvSpPr>
          <p:cNvPr id="7" name="TextBox 6">
            <a:extLst>
              <a:ext uri="{FF2B5EF4-FFF2-40B4-BE49-F238E27FC236}">
                <a16:creationId xmlns:a16="http://schemas.microsoft.com/office/drawing/2014/main" id="{BC1D8807-F248-E9CC-3FA6-DF5816DAF120}"/>
              </a:ext>
            </a:extLst>
          </p:cNvPr>
          <p:cNvSpPr txBox="1"/>
          <p:nvPr/>
        </p:nvSpPr>
        <p:spPr>
          <a:xfrm>
            <a:off x="589015" y="1534388"/>
            <a:ext cx="1714499" cy="369332"/>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Clock Cycle: 3</a:t>
            </a:r>
          </a:p>
        </p:txBody>
      </p:sp>
      <p:sp>
        <p:nvSpPr>
          <p:cNvPr id="13" name="TextBox 12">
            <a:extLst>
              <a:ext uri="{FF2B5EF4-FFF2-40B4-BE49-F238E27FC236}">
                <a16:creationId xmlns:a16="http://schemas.microsoft.com/office/drawing/2014/main" id="{18DA8E34-F6C3-785D-8CEF-BB4531F3252A}"/>
              </a:ext>
            </a:extLst>
          </p:cNvPr>
          <p:cNvSpPr txBox="1"/>
          <p:nvPr/>
        </p:nvSpPr>
        <p:spPr>
          <a:xfrm>
            <a:off x="1809930" y="263221"/>
            <a:ext cx="588894"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t>Iteration</a:t>
            </a:r>
          </a:p>
        </p:txBody>
      </p:sp>
      <p:sp>
        <p:nvSpPr>
          <p:cNvPr id="18" name="TextBox 17">
            <a:extLst>
              <a:ext uri="{FF2B5EF4-FFF2-40B4-BE49-F238E27FC236}">
                <a16:creationId xmlns:a16="http://schemas.microsoft.com/office/drawing/2014/main" id="{695B6198-6EB4-2AE4-B0A1-CB1B9310DC43}"/>
              </a:ext>
            </a:extLst>
          </p:cNvPr>
          <p:cNvSpPr txBox="1"/>
          <p:nvPr/>
        </p:nvSpPr>
        <p:spPr>
          <a:xfrm>
            <a:off x="1968177" y="439588"/>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24" name="TextBox 23">
            <a:extLst>
              <a:ext uri="{FF2B5EF4-FFF2-40B4-BE49-F238E27FC236}">
                <a16:creationId xmlns:a16="http://schemas.microsoft.com/office/drawing/2014/main" id="{AC0474AA-8328-71EE-DA56-6A84E013209F}"/>
              </a:ext>
            </a:extLst>
          </p:cNvPr>
          <p:cNvSpPr txBox="1"/>
          <p:nvPr/>
        </p:nvSpPr>
        <p:spPr>
          <a:xfrm>
            <a:off x="1968177" y="604841"/>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37" name="TextBox 36">
            <a:extLst>
              <a:ext uri="{FF2B5EF4-FFF2-40B4-BE49-F238E27FC236}">
                <a16:creationId xmlns:a16="http://schemas.microsoft.com/office/drawing/2014/main" id="{818DA16D-00C4-C0E0-A0BA-8C255EF96071}"/>
              </a:ext>
            </a:extLst>
          </p:cNvPr>
          <p:cNvSpPr txBox="1"/>
          <p:nvPr/>
        </p:nvSpPr>
        <p:spPr>
          <a:xfrm>
            <a:off x="1968177" y="78845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39" name="TextBox 38">
            <a:extLst>
              <a:ext uri="{FF2B5EF4-FFF2-40B4-BE49-F238E27FC236}">
                <a16:creationId xmlns:a16="http://schemas.microsoft.com/office/drawing/2014/main" id="{FFA147EE-FFFE-340B-ED7D-7845BB764FA7}"/>
              </a:ext>
            </a:extLst>
          </p:cNvPr>
          <p:cNvSpPr txBox="1"/>
          <p:nvPr/>
        </p:nvSpPr>
        <p:spPr>
          <a:xfrm>
            <a:off x="1977358" y="935347"/>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1" name="TextBox 40">
            <a:extLst>
              <a:ext uri="{FF2B5EF4-FFF2-40B4-BE49-F238E27FC236}">
                <a16:creationId xmlns:a16="http://schemas.microsoft.com/office/drawing/2014/main" id="{A9610525-1BC7-59A9-C535-F04C389D12B0}"/>
              </a:ext>
            </a:extLst>
          </p:cNvPr>
          <p:cNvSpPr txBox="1"/>
          <p:nvPr/>
        </p:nvSpPr>
        <p:spPr>
          <a:xfrm>
            <a:off x="1977357" y="109142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3" name="TextBox 42">
            <a:extLst>
              <a:ext uri="{FF2B5EF4-FFF2-40B4-BE49-F238E27FC236}">
                <a16:creationId xmlns:a16="http://schemas.microsoft.com/office/drawing/2014/main" id="{024E1BAD-7CCD-6319-67AC-495D77294FE6}"/>
              </a:ext>
            </a:extLst>
          </p:cNvPr>
          <p:cNvSpPr txBox="1"/>
          <p:nvPr/>
        </p:nvSpPr>
        <p:spPr>
          <a:xfrm>
            <a:off x="1986538" y="1275034"/>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14" name="TextBox 13">
            <a:extLst>
              <a:ext uri="{FF2B5EF4-FFF2-40B4-BE49-F238E27FC236}">
                <a16:creationId xmlns:a16="http://schemas.microsoft.com/office/drawing/2014/main" id="{41B8CBB6-4495-B0D8-1E7B-53FA5CC5FC56}"/>
              </a:ext>
            </a:extLst>
          </p:cNvPr>
          <p:cNvSpPr txBox="1"/>
          <p:nvPr/>
        </p:nvSpPr>
        <p:spPr>
          <a:xfrm>
            <a:off x="2445574" y="439587"/>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19" name="Rectangle 18">
            <a:extLst>
              <a:ext uri="{FF2B5EF4-FFF2-40B4-BE49-F238E27FC236}">
                <a16:creationId xmlns:a16="http://schemas.microsoft.com/office/drawing/2014/main" id="{3C80E4C9-9508-B2D7-BC26-3F7C84A4389B}"/>
              </a:ext>
            </a:extLst>
          </p:cNvPr>
          <p:cNvSpPr/>
          <p:nvPr/>
        </p:nvSpPr>
        <p:spPr>
          <a:xfrm>
            <a:off x="3840079" y="3890210"/>
            <a:ext cx="461210" cy="230605"/>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6E7EEC-7793-EFD2-BD52-211376593E72}"/>
              </a:ext>
            </a:extLst>
          </p:cNvPr>
          <p:cNvSpPr/>
          <p:nvPr/>
        </p:nvSpPr>
        <p:spPr>
          <a:xfrm>
            <a:off x="9467862" y="732041"/>
            <a:ext cx="1085499" cy="26732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D1F3646-46B0-6359-F166-9F41DF716DEF}"/>
              </a:ext>
            </a:extLst>
          </p:cNvPr>
          <p:cNvSpPr/>
          <p:nvPr/>
        </p:nvSpPr>
        <p:spPr>
          <a:xfrm>
            <a:off x="8632416" y="3633149"/>
            <a:ext cx="2352438" cy="25814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78FA9A3-495F-5202-98B1-5E0A5A373A20}"/>
              </a:ext>
            </a:extLst>
          </p:cNvPr>
          <p:cNvSpPr/>
          <p:nvPr/>
        </p:nvSpPr>
        <p:spPr>
          <a:xfrm>
            <a:off x="9477042" y="998281"/>
            <a:ext cx="1085499" cy="26732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7332CFE6-C675-32D5-1E78-D37CEA2F6A78}"/>
              </a:ext>
            </a:extLst>
          </p:cNvPr>
          <p:cNvSpPr txBox="1"/>
          <p:nvPr/>
        </p:nvSpPr>
        <p:spPr>
          <a:xfrm>
            <a:off x="2445574" y="60484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4" name="Rectangle 43">
            <a:extLst>
              <a:ext uri="{FF2B5EF4-FFF2-40B4-BE49-F238E27FC236}">
                <a16:creationId xmlns:a16="http://schemas.microsoft.com/office/drawing/2014/main" id="{EC3C264F-03B4-7076-1BFC-04A772443B4A}"/>
              </a:ext>
            </a:extLst>
          </p:cNvPr>
          <p:cNvSpPr/>
          <p:nvPr/>
        </p:nvSpPr>
        <p:spPr>
          <a:xfrm>
            <a:off x="1811138" y="3871846"/>
            <a:ext cx="1507812" cy="25814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841BA946-F1C8-ABDE-EB8F-4D851ADEF356}"/>
              </a:ext>
            </a:extLst>
          </p:cNvPr>
          <p:cNvSpPr txBox="1"/>
          <p:nvPr/>
        </p:nvSpPr>
        <p:spPr>
          <a:xfrm>
            <a:off x="2436393" y="79763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3</a:t>
            </a:r>
          </a:p>
        </p:txBody>
      </p:sp>
    </p:spTree>
    <p:extLst>
      <p:ext uri="{BB962C8B-B14F-4D97-AF65-F5344CB8AC3E}">
        <p14:creationId xmlns:p14="http://schemas.microsoft.com/office/powerpoint/2010/main" val="1017699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7" name="Table 106">
            <a:extLst>
              <a:ext uri="{FF2B5EF4-FFF2-40B4-BE49-F238E27FC236}">
                <a16:creationId xmlns:a16="http://schemas.microsoft.com/office/drawing/2014/main" id="{8A99B81A-D2B6-1981-E268-BD8E23A05BDC}"/>
              </a:ext>
            </a:extLst>
          </p:cNvPr>
          <p:cNvGraphicFramePr>
            <a:graphicFrameLocks noGrp="1"/>
          </p:cNvGraphicFramePr>
          <p:nvPr/>
        </p:nvGraphicFramePr>
        <p:xfrm>
          <a:off x="5848120" y="2194193"/>
          <a:ext cx="3245697" cy="260684"/>
        </p:xfrm>
        <a:graphic>
          <a:graphicData uri="http://schemas.openxmlformats.org/drawingml/2006/table">
            <a:tbl>
              <a:tblPr firstRow="1" bandRow="1">
                <a:tableStyleId>{5940675A-B579-460E-94D1-54222C63F5DA}</a:tableStyleId>
              </a:tblPr>
              <a:tblGrid>
                <a:gridCol w="3245697">
                  <a:extLst>
                    <a:ext uri="{9D8B030D-6E8A-4147-A177-3AD203B41FA5}">
                      <a16:colId xmlns:a16="http://schemas.microsoft.com/office/drawing/2014/main" val="3107124859"/>
                    </a:ext>
                  </a:extLst>
                </a:gridCol>
              </a:tblGrid>
              <a:tr h="260684">
                <a:tc>
                  <a:txBody>
                    <a:bodyPr/>
                    <a:lstStyle/>
                    <a:p>
                      <a:pPr algn="ctr"/>
                      <a:r>
                        <a:rPr lang="en-US" sz="1100" dirty="0"/>
                        <a:t>Operation Bus</a:t>
                      </a:r>
                    </a:p>
                  </a:txBody>
                  <a:tcPr/>
                </a:tc>
                <a:extLst>
                  <a:ext uri="{0D108BD9-81ED-4DB2-BD59-A6C34878D82A}">
                    <a16:rowId xmlns:a16="http://schemas.microsoft.com/office/drawing/2014/main" val="1264365700"/>
                  </a:ext>
                </a:extLst>
              </a:tr>
            </a:tbl>
          </a:graphicData>
        </a:graphic>
      </p:graphicFrame>
      <p:graphicFrame>
        <p:nvGraphicFramePr>
          <p:cNvPr id="108" name="Table 107">
            <a:extLst>
              <a:ext uri="{FF2B5EF4-FFF2-40B4-BE49-F238E27FC236}">
                <a16:creationId xmlns:a16="http://schemas.microsoft.com/office/drawing/2014/main" id="{C7C94626-E768-68B0-C3C0-F0A5DFEAE580}"/>
              </a:ext>
            </a:extLst>
          </p:cNvPr>
          <p:cNvGraphicFramePr>
            <a:graphicFrameLocks noGrp="1"/>
          </p:cNvGraphicFramePr>
          <p:nvPr/>
        </p:nvGraphicFramePr>
        <p:xfrm>
          <a:off x="6472409" y="2533879"/>
          <a:ext cx="4087912" cy="259080"/>
        </p:xfrm>
        <a:graphic>
          <a:graphicData uri="http://schemas.openxmlformats.org/drawingml/2006/table">
            <a:tbl>
              <a:tblPr firstRow="1" bandRow="1">
                <a:tableStyleId>{5940675A-B579-460E-94D1-54222C63F5DA}</a:tableStyleId>
              </a:tblPr>
              <a:tblGrid>
                <a:gridCol w="4087912">
                  <a:extLst>
                    <a:ext uri="{9D8B030D-6E8A-4147-A177-3AD203B41FA5}">
                      <a16:colId xmlns:a16="http://schemas.microsoft.com/office/drawing/2014/main" val="1958482428"/>
                    </a:ext>
                  </a:extLst>
                </a:gridCol>
              </a:tblGrid>
              <a:tr h="200698">
                <a:tc>
                  <a:txBody>
                    <a:bodyPr/>
                    <a:lstStyle/>
                    <a:p>
                      <a:pPr algn="ctr"/>
                      <a:r>
                        <a:rPr lang="en-US" sz="1100" dirty="0"/>
                        <a:t>Operands Bus           </a:t>
                      </a:r>
                    </a:p>
                  </a:txBody>
                  <a:tcPr anchor="ctr"/>
                </a:tc>
                <a:extLst>
                  <a:ext uri="{0D108BD9-81ED-4DB2-BD59-A6C34878D82A}">
                    <a16:rowId xmlns:a16="http://schemas.microsoft.com/office/drawing/2014/main" val="3928487381"/>
                  </a:ext>
                </a:extLst>
              </a:tr>
            </a:tbl>
          </a:graphicData>
        </a:graphic>
      </p:graphicFrame>
      <p:sp>
        <p:nvSpPr>
          <p:cNvPr id="4" name="TextBox 3">
            <a:extLst>
              <a:ext uri="{FF2B5EF4-FFF2-40B4-BE49-F238E27FC236}">
                <a16:creationId xmlns:a16="http://schemas.microsoft.com/office/drawing/2014/main" id="{032A06AD-A3EC-C6FD-A3FE-AE0739EBE576}"/>
              </a:ext>
            </a:extLst>
          </p:cNvPr>
          <p:cNvSpPr txBox="1"/>
          <p:nvPr/>
        </p:nvSpPr>
        <p:spPr>
          <a:xfrm>
            <a:off x="397286" y="5584520"/>
            <a:ext cx="11391439"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At clock cycle 4 the second memory load operation goes to the Load Buffer. The cache hasn't loaded the vector yet, so it stalls. Register F1 is remarked as waiting for this memory load.</a:t>
            </a:r>
            <a:endParaRPr lang="en-US" dirty="0"/>
          </a:p>
        </p:txBody>
      </p:sp>
      <p:graphicFrame>
        <p:nvGraphicFramePr>
          <p:cNvPr id="6" name="Table 5">
            <a:extLst>
              <a:ext uri="{FF2B5EF4-FFF2-40B4-BE49-F238E27FC236}">
                <a16:creationId xmlns:a16="http://schemas.microsoft.com/office/drawing/2014/main" id="{CC729F56-EFE2-8812-01B1-3B641021CA8E}"/>
              </a:ext>
            </a:extLst>
          </p:cNvPr>
          <p:cNvGraphicFramePr>
            <a:graphicFrameLocks noGrp="1"/>
          </p:cNvGraphicFramePr>
          <p:nvPr>
            <p:extLst>
              <p:ext uri="{D42A27DB-BD31-4B8C-83A1-F6EECF244321}">
                <p14:modId xmlns:p14="http://schemas.microsoft.com/office/powerpoint/2010/main" val="459336287"/>
              </p:ext>
            </p:extLst>
          </p:nvPr>
        </p:nvGraphicFramePr>
        <p:xfrm>
          <a:off x="5142307" y="474496"/>
          <a:ext cx="1912193" cy="1463040"/>
        </p:xfrm>
        <a:graphic>
          <a:graphicData uri="http://schemas.openxmlformats.org/drawingml/2006/table">
            <a:tbl>
              <a:tblPr firstRow="1" bandRow="1">
                <a:tableStyleId>{5940675A-B579-460E-94D1-54222C63F5DA}</a:tableStyleId>
              </a:tblPr>
              <a:tblGrid>
                <a:gridCol w="1912193">
                  <a:extLst>
                    <a:ext uri="{9D8B030D-6E8A-4147-A177-3AD203B41FA5}">
                      <a16:colId xmlns:a16="http://schemas.microsoft.com/office/drawing/2014/main" val="4214905165"/>
                    </a:ext>
                  </a:extLst>
                </a:gridCol>
              </a:tblGrid>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3837463807"/>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3958880234"/>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1321956166"/>
                  </a:ext>
                </a:extLst>
              </a:tr>
              <a:tr h="174966">
                <a:tc>
                  <a:txBody>
                    <a:bodyPr/>
                    <a:lstStyle/>
                    <a:p>
                      <a:pPr lvl="0" algn="ctr">
                        <a:buNone/>
                      </a:pPr>
                      <a:r>
                        <a:rPr lang="en-US" sz="1000" b="0" i="0" u="none" strike="noStrike" noProof="0" dirty="0" err="1">
                          <a:solidFill>
                            <a:srgbClr val="000000"/>
                          </a:solidFill>
                          <a:latin typeface="Courier New"/>
                        </a:rPr>
                        <a:t>fsw</a:t>
                      </a:r>
                      <a:r>
                        <a:rPr lang="en-US" sz="1000" b="0" i="0" u="none" strike="noStrike" noProof="0" dirty="0">
                          <a:solidFill>
                            <a:srgbClr val="000000"/>
                          </a:solidFill>
                          <a:latin typeface="Courier New"/>
                        </a:rPr>
                        <a:t> f2,0(t0)</a:t>
                      </a:r>
                      <a:endParaRPr lang="en-US" dirty="0"/>
                    </a:p>
                  </a:txBody>
                  <a:tcPr/>
                </a:tc>
                <a:extLst>
                  <a:ext uri="{0D108BD9-81ED-4DB2-BD59-A6C34878D82A}">
                    <a16:rowId xmlns:a16="http://schemas.microsoft.com/office/drawing/2014/main" val="1294863501"/>
                  </a:ext>
                </a:extLst>
              </a:tr>
              <a:tr h="174966">
                <a:tc>
                  <a:txBody>
                    <a:bodyPr/>
                    <a:lstStyle/>
                    <a:p>
                      <a:pPr lvl="0" algn="ctr">
                        <a:buNone/>
                      </a:pPr>
                      <a:r>
                        <a:rPr lang="en-US" sz="1000" b="0" i="0" u="none" strike="noStrike" noProof="0" dirty="0" err="1">
                          <a:solidFill>
                            <a:srgbClr val="000000"/>
                          </a:solidFill>
                          <a:latin typeface="Courier New"/>
                        </a:rPr>
                        <a:t>fmul.s</a:t>
                      </a:r>
                      <a:r>
                        <a:rPr lang="en-US" sz="1000" b="0" i="0" u="none" strike="noStrike" noProof="0" dirty="0">
                          <a:solidFill>
                            <a:srgbClr val="000000"/>
                          </a:solidFill>
                          <a:latin typeface="Courier New"/>
                        </a:rPr>
                        <a:t> f2,f1,f0</a:t>
                      </a:r>
                      <a:endParaRPr lang="en-US" dirty="0"/>
                    </a:p>
                  </a:txBody>
                  <a:tcPr/>
                </a:tc>
                <a:extLst>
                  <a:ext uri="{0D108BD9-81ED-4DB2-BD59-A6C34878D82A}">
                    <a16:rowId xmlns:a16="http://schemas.microsoft.com/office/drawing/2014/main" val="2602607408"/>
                  </a:ext>
                </a:extLst>
              </a:tr>
              <a:tr h="174966">
                <a:tc>
                  <a:txBody>
                    <a:bodyPr/>
                    <a:lstStyle/>
                    <a:p>
                      <a:pPr lvl="0" algn="ctr">
                        <a:buNone/>
                      </a:pPr>
                      <a:r>
                        <a:rPr lang="en-US" sz="1000" b="0" i="0" u="none" strike="noStrike" noProof="0" dirty="0" err="1">
                          <a:solidFill>
                            <a:srgbClr val="000000"/>
                          </a:solidFill>
                          <a:latin typeface="Courier New"/>
                        </a:rPr>
                        <a:t>flw</a:t>
                      </a:r>
                      <a:r>
                        <a:rPr lang="en-US" sz="1000" b="0" i="0" u="none" strike="noStrike" noProof="0" dirty="0">
                          <a:solidFill>
                            <a:srgbClr val="000000"/>
                          </a:solidFill>
                          <a:latin typeface="Courier New"/>
                        </a:rPr>
                        <a:t> f1,0(t0)</a:t>
                      </a:r>
                      <a:endParaRPr lang="en-US" dirty="0"/>
                    </a:p>
                  </a:txBody>
                  <a:tcPr/>
                </a:tc>
                <a:extLst>
                  <a:ext uri="{0D108BD9-81ED-4DB2-BD59-A6C34878D82A}">
                    <a16:rowId xmlns:a16="http://schemas.microsoft.com/office/drawing/2014/main" val="3959573496"/>
                  </a:ext>
                </a:extLst>
              </a:tr>
            </a:tbl>
          </a:graphicData>
        </a:graphic>
      </p:graphicFrame>
      <p:graphicFrame>
        <p:nvGraphicFramePr>
          <p:cNvPr id="8" name="Table 7">
            <a:extLst>
              <a:ext uri="{FF2B5EF4-FFF2-40B4-BE49-F238E27FC236}">
                <a16:creationId xmlns:a16="http://schemas.microsoft.com/office/drawing/2014/main" id="{E7D52DE1-8CA2-EADD-2883-8C6406631686}"/>
              </a:ext>
            </a:extLst>
          </p:cNvPr>
          <p:cNvGraphicFramePr>
            <a:graphicFrameLocks noGrp="1"/>
          </p:cNvGraphicFramePr>
          <p:nvPr/>
        </p:nvGraphicFramePr>
        <p:xfrm>
          <a:off x="1808602" y="2836843"/>
          <a:ext cx="1511271" cy="1297004"/>
        </p:xfrm>
        <a:graphic>
          <a:graphicData uri="http://schemas.openxmlformats.org/drawingml/2006/table">
            <a:tbl>
              <a:tblPr firstRow="1" bandRow="1">
                <a:tableStyleId>{5940675A-B579-460E-94D1-54222C63F5DA}</a:tableStyleId>
              </a:tblPr>
              <a:tblGrid>
                <a:gridCol w="822157">
                  <a:extLst>
                    <a:ext uri="{9D8B030D-6E8A-4147-A177-3AD203B41FA5}">
                      <a16:colId xmlns:a16="http://schemas.microsoft.com/office/drawing/2014/main" val="1745361543"/>
                    </a:ext>
                  </a:extLst>
                </a:gridCol>
                <a:gridCol w="689114">
                  <a:extLst>
                    <a:ext uri="{9D8B030D-6E8A-4147-A177-3AD203B41FA5}">
                      <a16:colId xmlns:a16="http://schemas.microsoft.com/office/drawing/2014/main" val="111818996"/>
                    </a:ext>
                  </a:extLst>
                </a:gridCol>
              </a:tblGrid>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698010634"/>
                  </a:ext>
                </a:extLst>
              </a:tr>
              <a:tr h="260684">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37794825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54911983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1989902640"/>
                  </a:ext>
                </a:extLst>
              </a:tr>
              <a:tr h="151771">
                <a:tc>
                  <a:txBody>
                    <a:bodyPr/>
                    <a:lstStyle/>
                    <a:p>
                      <a:pPr lvl="0">
                        <a:buNone/>
                      </a:pPr>
                      <a:r>
                        <a:rPr lang="en-US" sz="1100" b="0" i="0" u="none" strike="noStrike" noProof="0" dirty="0">
                          <a:solidFill>
                            <a:srgbClr val="000000"/>
                          </a:solidFill>
                          <a:latin typeface="Aptos"/>
                        </a:rPr>
                        <a:t>FMUL F2</a:t>
                      </a:r>
                      <a:endParaRPr lang="en-US" dirty="0"/>
                    </a:p>
                  </a:txBody>
                  <a:tcPr/>
                </a:tc>
                <a:tc>
                  <a:txBody>
                    <a:bodyPr/>
                    <a:lstStyle/>
                    <a:p>
                      <a:pPr algn="ctr"/>
                      <a:r>
                        <a:rPr lang="en-US" sz="1100" b="0" dirty="0"/>
                        <a:t>8</a:t>
                      </a:r>
                    </a:p>
                  </a:txBody>
                  <a:tcPr/>
                </a:tc>
                <a:extLst>
                  <a:ext uri="{0D108BD9-81ED-4DB2-BD59-A6C34878D82A}">
                    <a16:rowId xmlns:a16="http://schemas.microsoft.com/office/drawing/2014/main" val="834683615"/>
                  </a:ext>
                </a:extLst>
              </a:tr>
            </a:tbl>
          </a:graphicData>
        </a:graphic>
      </p:graphicFrame>
      <p:graphicFrame>
        <p:nvGraphicFramePr>
          <p:cNvPr id="9" name="Table 8">
            <a:extLst>
              <a:ext uri="{FF2B5EF4-FFF2-40B4-BE49-F238E27FC236}">
                <a16:creationId xmlns:a16="http://schemas.microsoft.com/office/drawing/2014/main" id="{DDAA357D-ADC7-536C-F5D5-6765A9443157}"/>
              </a:ext>
            </a:extLst>
          </p:cNvPr>
          <p:cNvGraphicFramePr>
            <a:graphicFrameLocks noGrp="1"/>
          </p:cNvGraphicFramePr>
          <p:nvPr>
            <p:extLst>
              <p:ext uri="{D42A27DB-BD31-4B8C-83A1-F6EECF244321}">
                <p14:modId xmlns:p14="http://schemas.microsoft.com/office/powerpoint/2010/main" val="1668959654"/>
              </p:ext>
            </p:extLst>
          </p:nvPr>
        </p:nvGraphicFramePr>
        <p:xfrm>
          <a:off x="3847825" y="2833942"/>
          <a:ext cx="458371" cy="1295400"/>
        </p:xfrm>
        <a:graphic>
          <a:graphicData uri="http://schemas.openxmlformats.org/drawingml/2006/table">
            <a:tbl>
              <a:tblPr firstRow="1" bandRow="1">
                <a:tableStyleId>{5940675A-B579-460E-94D1-54222C63F5DA}</a:tableStyleId>
              </a:tblPr>
              <a:tblGrid>
                <a:gridCol w="458371">
                  <a:extLst>
                    <a:ext uri="{9D8B030D-6E8A-4147-A177-3AD203B41FA5}">
                      <a16:colId xmlns:a16="http://schemas.microsoft.com/office/drawing/2014/main" val="1142258662"/>
                    </a:ext>
                  </a:extLst>
                </a:gridCol>
              </a:tblGrid>
              <a:tr h="124309">
                <a:tc>
                  <a:txBody>
                    <a:bodyPr/>
                    <a:lstStyle/>
                    <a:p>
                      <a:endParaRPr lang="en-US" sz="1100" b="0" dirty="0"/>
                    </a:p>
                  </a:txBody>
                  <a:tcPr/>
                </a:tc>
                <a:extLst>
                  <a:ext uri="{0D108BD9-81ED-4DB2-BD59-A6C34878D82A}">
                    <a16:rowId xmlns:a16="http://schemas.microsoft.com/office/drawing/2014/main" val="3875140244"/>
                  </a:ext>
                </a:extLst>
              </a:tr>
              <a:tr h="124309">
                <a:tc>
                  <a:txBody>
                    <a:bodyPr/>
                    <a:lstStyle/>
                    <a:p>
                      <a:endParaRPr lang="en-US" sz="1100" b="0" dirty="0"/>
                    </a:p>
                  </a:txBody>
                  <a:tcPr/>
                </a:tc>
                <a:extLst>
                  <a:ext uri="{0D108BD9-81ED-4DB2-BD59-A6C34878D82A}">
                    <a16:rowId xmlns:a16="http://schemas.microsoft.com/office/drawing/2014/main" val="2345669140"/>
                  </a:ext>
                </a:extLst>
              </a:tr>
              <a:tr h="124309">
                <a:tc>
                  <a:txBody>
                    <a:bodyPr/>
                    <a:lstStyle/>
                    <a:p>
                      <a:endParaRPr lang="en-US" sz="1100" b="0" dirty="0"/>
                    </a:p>
                  </a:txBody>
                  <a:tcPr/>
                </a:tc>
                <a:extLst>
                  <a:ext uri="{0D108BD9-81ED-4DB2-BD59-A6C34878D82A}">
                    <a16:rowId xmlns:a16="http://schemas.microsoft.com/office/drawing/2014/main" val="2516193733"/>
                  </a:ext>
                </a:extLst>
              </a:tr>
              <a:tr h="124309">
                <a:tc>
                  <a:txBody>
                    <a:bodyPr/>
                    <a:lstStyle/>
                    <a:p>
                      <a:pPr algn="ctr"/>
                      <a:r>
                        <a:rPr lang="en-US" sz="1100" b="0" dirty="0"/>
                        <a:t>4</a:t>
                      </a:r>
                    </a:p>
                  </a:txBody>
                  <a:tcPr/>
                </a:tc>
                <a:extLst>
                  <a:ext uri="{0D108BD9-81ED-4DB2-BD59-A6C34878D82A}">
                    <a16:rowId xmlns:a16="http://schemas.microsoft.com/office/drawing/2014/main" val="1743698386"/>
                  </a:ext>
                </a:extLst>
              </a:tr>
              <a:tr h="124309">
                <a:tc>
                  <a:txBody>
                    <a:bodyPr/>
                    <a:lstStyle/>
                    <a:p>
                      <a:pPr algn="ctr"/>
                      <a:r>
                        <a:rPr lang="en-US" sz="1100" b="0" dirty="0"/>
                        <a:t>8</a:t>
                      </a:r>
                    </a:p>
                  </a:txBody>
                  <a:tcPr/>
                </a:tc>
                <a:extLst>
                  <a:ext uri="{0D108BD9-81ED-4DB2-BD59-A6C34878D82A}">
                    <a16:rowId xmlns:a16="http://schemas.microsoft.com/office/drawing/2014/main" val="833418790"/>
                  </a:ext>
                </a:extLst>
              </a:tr>
            </a:tbl>
          </a:graphicData>
        </a:graphic>
      </p:graphicFrame>
      <p:graphicFrame>
        <p:nvGraphicFramePr>
          <p:cNvPr id="10" name="Table 9">
            <a:extLst>
              <a:ext uri="{FF2B5EF4-FFF2-40B4-BE49-F238E27FC236}">
                <a16:creationId xmlns:a16="http://schemas.microsoft.com/office/drawing/2014/main" id="{F351D56D-D400-11A9-3A79-A76F275FC9E8}"/>
              </a:ext>
            </a:extLst>
          </p:cNvPr>
          <p:cNvGraphicFramePr>
            <a:graphicFrameLocks noGrp="1"/>
          </p:cNvGraphicFramePr>
          <p:nvPr/>
        </p:nvGraphicFramePr>
        <p:xfrm>
          <a:off x="5481993" y="3348063"/>
          <a:ext cx="2162727" cy="777240"/>
        </p:xfrm>
        <a:graphic>
          <a:graphicData uri="http://schemas.openxmlformats.org/drawingml/2006/table">
            <a:tbl>
              <a:tblPr firstRow="1" bandRow="1">
                <a:tableStyleId>{5940675A-B579-460E-94D1-54222C63F5DA}</a:tableStyleId>
              </a:tblPr>
              <a:tblGrid>
                <a:gridCol w="720909">
                  <a:extLst>
                    <a:ext uri="{9D8B030D-6E8A-4147-A177-3AD203B41FA5}">
                      <a16:colId xmlns:a16="http://schemas.microsoft.com/office/drawing/2014/main" val="448276559"/>
                    </a:ext>
                  </a:extLst>
                </a:gridCol>
                <a:gridCol w="720909">
                  <a:extLst>
                    <a:ext uri="{9D8B030D-6E8A-4147-A177-3AD203B41FA5}">
                      <a16:colId xmlns:a16="http://schemas.microsoft.com/office/drawing/2014/main" val="1507268759"/>
                    </a:ext>
                  </a:extLst>
                </a:gridCol>
                <a:gridCol w="720909">
                  <a:extLst>
                    <a:ext uri="{9D8B030D-6E8A-4147-A177-3AD203B41FA5}">
                      <a16:colId xmlns:a16="http://schemas.microsoft.com/office/drawing/2014/main" val="3602963303"/>
                    </a:ext>
                  </a:extLst>
                </a:gridCol>
              </a:tblGrid>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373234770"/>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2582958588"/>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276576882"/>
                  </a:ext>
                </a:extLst>
              </a:tr>
            </a:tbl>
          </a:graphicData>
        </a:graphic>
      </p:graphicFrame>
      <p:graphicFrame>
        <p:nvGraphicFramePr>
          <p:cNvPr id="11" name="Table 10">
            <a:extLst>
              <a:ext uri="{FF2B5EF4-FFF2-40B4-BE49-F238E27FC236}">
                <a16:creationId xmlns:a16="http://schemas.microsoft.com/office/drawing/2014/main" id="{9242D8D2-0F55-F557-2CC0-37811A2CF5CB}"/>
              </a:ext>
            </a:extLst>
          </p:cNvPr>
          <p:cNvGraphicFramePr>
            <a:graphicFrameLocks noGrp="1"/>
          </p:cNvGraphicFramePr>
          <p:nvPr/>
        </p:nvGraphicFramePr>
        <p:xfrm>
          <a:off x="8657422" y="3617204"/>
          <a:ext cx="2349918" cy="518160"/>
        </p:xfrm>
        <a:graphic>
          <a:graphicData uri="http://schemas.openxmlformats.org/drawingml/2006/table">
            <a:tbl>
              <a:tblPr firstRow="1" bandRow="1">
                <a:tableStyleId>{5940675A-B579-460E-94D1-54222C63F5DA}</a:tableStyleId>
              </a:tblPr>
              <a:tblGrid>
                <a:gridCol w="783306">
                  <a:extLst>
                    <a:ext uri="{9D8B030D-6E8A-4147-A177-3AD203B41FA5}">
                      <a16:colId xmlns:a16="http://schemas.microsoft.com/office/drawing/2014/main" val="3712067003"/>
                    </a:ext>
                  </a:extLst>
                </a:gridCol>
                <a:gridCol w="783306">
                  <a:extLst>
                    <a:ext uri="{9D8B030D-6E8A-4147-A177-3AD203B41FA5}">
                      <a16:colId xmlns:a16="http://schemas.microsoft.com/office/drawing/2014/main" val="2507670143"/>
                    </a:ext>
                  </a:extLst>
                </a:gridCol>
                <a:gridCol w="783306">
                  <a:extLst>
                    <a:ext uri="{9D8B030D-6E8A-4147-A177-3AD203B41FA5}">
                      <a16:colId xmlns:a16="http://schemas.microsoft.com/office/drawing/2014/main" val="2584014067"/>
                    </a:ext>
                  </a:extLst>
                </a:gridCol>
              </a:tblGrid>
              <a:tr h="0">
                <a:tc>
                  <a:txBody>
                    <a:bodyPr/>
                    <a:lstStyle/>
                    <a:p>
                      <a:pPr algn="ctr"/>
                      <a:r>
                        <a:rPr lang="en-US" sz="1100" dirty="0"/>
                        <a:t>FMUL.S</a:t>
                      </a:r>
                    </a:p>
                  </a:txBody>
                  <a:tcPr/>
                </a:tc>
                <a:tc>
                  <a:txBody>
                    <a:bodyPr/>
                    <a:lstStyle/>
                    <a:p>
                      <a:pPr algn="ctr"/>
                      <a:r>
                        <a:rPr lang="en-US" sz="1100"/>
                        <a:t>FLW F1</a:t>
                      </a:r>
                      <a:endParaRPr lang="en-US" sz="1100" dirty="0"/>
                    </a:p>
                  </a:txBody>
                  <a:tcPr/>
                </a:tc>
                <a:tc>
                  <a:txBody>
                    <a:bodyPr/>
                    <a:lstStyle/>
                    <a:p>
                      <a:pPr algn="ctr"/>
                      <a:r>
                        <a:rPr lang="en-US" sz="1100" dirty="0"/>
                        <a:t>10</a:t>
                      </a:r>
                    </a:p>
                  </a:txBody>
                  <a:tcPr/>
                </a:tc>
                <a:extLst>
                  <a:ext uri="{0D108BD9-81ED-4DB2-BD59-A6C34878D82A}">
                    <a16:rowId xmlns:a16="http://schemas.microsoft.com/office/drawing/2014/main" val="3142664889"/>
                  </a:ext>
                </a:extLst>
              </a:tr>
              <a:tr h="0">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1917240934"/>
                  </a:ext>
                </a:extLst>
              </a:tr>
            </a:tbl>
          </a:graphicData>
        </a:graphic>
      </p:graphicFrame>
      <p:sp>
        <p:nvSpPr>
          <p:cNvPr id="12" name="TextBox 11">
            <a:extLst>
              <a:ext uri="{FF2B5EF4-FFF2-40B4-BE49-F238E27FC236}">
                <a16:creationId xmlns:a16="http://schemas.microsoft.com/office/drawing/2014/main" id="{D911706E-6D2C-EF51-33DF-4FB2A1FBC170}"/>
              </a:ext>
            </a:extLst>
          </p:cNvPr>
          <p:cNvSpPr txBox="1"/>
          <p:nvPr/>
        </p:nvSpPr>
        <p:spPr>
          <a:xfrm>
            <a:off x="3592198" y="561352"/>
            <a:ext cx="1246742"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Instruction Unit</a:t>
            </a:r>
          </a:p>
        </p:txBody>
      </p:sp>
      <p:sp>
        <p:nvSpPr>
          <p:cNvPr id="15" name="TextBox 14">
            <a:extLst>
              <a:ext uri="{FF2B5EF4-FFF2-40B4-BE49-F238E27FC236}">
                <a16:creationId xmlns:a16="http://schemas.microsoft.com/office/drawing/2014/main" id="{D174296F-730A-B583-F968-AE33A9FB8F57}"/>
              </a:ext>
            </a:extLst>
          </p:cNvPr>
          <p:cNvSpPr txBox="1"/>
          <p:nvPr/>
        </p:nvSpPr>
        <p:spPr>
          <a:xfrm>
            <a:off x="2793474"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Memory Unit</a:t>
            </a:r>
          </a:p>
        </p:txBody>
      </p:sp>
      <p:sp>
        <p:nvSpPr>
          <p:cNvPr id="16" name="Arrow: Right 15">
            <a:extLst>
              <a:ext uri="{FF2B5EF4-FFF2-40B4-BE49-F238E27FC236}">
                <a16:creationId xmlns:a16="http://schemas.microsoft.com/office/drawing/2014/main" id="{BF7377CE-705F-13B3-B849-BBE58D6D6C52}"/>
              </a:ext>
            </a:extLst>
          </p:cNvPr>
          <p:cNvSpPr/>
          <p:nvPr/>
        </p:nvSpPr>
        <p:spPr>
          <a:xfrm>
            <a:off x="4902263" y="594451"/>
            <a:ext cx="181923" cy="203788"/>
          </a:xfrm>
          <a:prstGeom prst="righ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4AAB5EF6-0805-82F0-922F-DA920C510456}"/>
              </a:ext>
            </a:extLst>
          </p:cNvPr>
          <p:cNvSpPr/>
          <p:nvPr/>
        </p:nvSpPr>
        <p:spPr>
          <a:xfrm>
            <a:off x="2474567" y="2541851"/>
            <a:ext cx="326519" cy="274697"/>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682D80A-99E6-AB37-3B98-573B076AD2C6}"/>
              </a:ext>
            </a:extLst>
          </p:cNvPr>
          <p:cNvSpPr txBox="1"/>
          <p:nvPr/>
        </p:nvSpPr>
        <p:spPr>
          <a:xfrm>
            <a:off x="2187546" y="2223061"/>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Address Unit</a:t>
            </a:r>
          </a:p>
        </p:txBody>
      </p:sp>
      <p:sp>
        <p:nvSpPr>
          <p:cNvPr id="21" name="Arrow: Down 20">
            <a:extLst>
              <a:ext uri="{FF2B5EF4-FFF2-40B4-BE49-F238E27FC236}">
                <a16:creationId xmlns:a16="http://schemas.microsoft.com/office/drawing/2014/main" id="{5ADE566B-08DC-5903-5A74-8CE1A9BB24C0}"/>
              </a:ext>
            </a:extLst>
          </p:cNvPr>
          <p:cNvSpPr/>
          <p:nvPr/>
        </p:nvSpPr>
        <p:spPr>
          <a:xfrm>
            <a:off x="3047999" y="417094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Bent 21">
            <a:extLst>
              <a:ext uri="{FF2B5EF4-FFF2-40B4-BE49-F238E27FC236}">
                <a16:creationId xmlns:a16="http://schemas.microsoft.com/office/drawing/2014/main" id="{46067320-68DF-215A-389F-CE98072BB49A}"/>
              </a:ext>
            </a:extLst>
          </p:cNvPr>
          <p:cNvSpPr/>
          <p:nvPr/>
        </p:nvSpPr>
        <p:spPr>
          <a:xfrm rot="10800000">
            <a:off x="3937200" y="4177711"/>
            <a:ext cx="274090" cy="435238"/>
          </a:xfrm>
          <a:prstGeom prst="bentArrow">
            <a:avLst/>
          </a:prstGeom>
          <a:solidFill>
            <a:srgbClr val="FF000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Arrow: Bent 22">
            <a:extLst>
              <a:ext uri="{FF2B5EF4-FFF2-40B4-BE49-F238E27FC236}">
                <a16:creationId xmlns:a16="http://schemas.microsoft.com/office/drawing/2014/main" id="{4953DFF4-99A7-BAB6-2A2A-278FE5AE934B}"/>
              </a:ext>
            </a:extLst>
          </p:cNvPr>
          <p:cNvSpPr/>
          <p:nvPr/>
        </p:nvSpPr>
        <p:spPr>
          <a:xfrm rot="5400000">
            <a:off x="3515488" y="2114104"/>
            <a:ext cx="465924" cy="882796"/>
          </a:xfrm>
          <a:prstGeom prst="bentArrow">
            <a:avLst/>
          </a:prstGeom>
          <a:solidFill>
            <a:srgbClr val="FF000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Bent 24">
            <a:extLst>
              <a:ext uri="{FF2B5EF4-FFF2-40B4-BE49-F238E27FC236}">
                <a16:creationId xmlns:a16="http://schemas.microsoft.com/office/drawing/2014/main" id="{DDE7C6B2-EFE8-3E0E-6215-22D2177578CE}"/>
              </a:ext>
            </a:extLst>
          </p:cNvPr>
          <p:cNvSpPr/>
          <p:nvPr/>
        </p:nvSpPr>
        <p:spPr>
          <a:xfrm rot="5400000" flipV="1">
            <a:off x="3712033" y="823608"/>
            <a:ext cx="303810" cy="2465383"/>
          </a:xfrm>
          <a:prstGeom prst="bentArrow">
            <a:avLst/>
          </a:prstGeom>
          <a:solidFill>
            <a:srgbClr val="FF000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F2DED50B-1403-4959-37C8-DE7B1155DD58}"/>
              </a:ext>
            </a:extLst>
          </p:cNvPr>
          <p:cNvSpPr txBox="1"/>
          <p:nvPr/>
        </p:nvSpPr>
        <p:spPr>
          <a:xfrm>
            <a:off x="1213184" y="2836359"/>
            <a:ext cx="59491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Store </a:t>
            </a:r>
            <a:endParaRPr lang="en-US"/>
          </a:p>
          <a:p>
            <a:r>
              <a:rPr lang="en-US" sz="1100" dirty="0"/>
              <a:t>Buffer</a:t>
            </a:r>
            <a:endParaRPr lang="en-US" dirty="0"/>
          </a:p>
        </p:txBody>
      </p:sp>
      <p:sp>
        <p:nvSpPr>
          <p:cNvPr id="27" name="TextBox 26">
            <a:extLst>
              <a:ext uri="{FF2B5EF4-FFF2-40B4-BE49-F238E27FC236}">
                <a16:creationId xmlns:a16="http://schemas.microsoft.com/office/drawing/2014/main" id="{4F799F20-08B8-CA70-5D7B-5848E7BDBD02}"/>
              </a:ext>
            </a:extLst>
          </p:cNvPr>
          <p:cNvSpPr txBox="1"/>
          <p:nvPr/>
        </p:nvSpPr>
        <p:spPr>
          <a:xfrm>
            <a:off x="4309745" y="2813528"/>
            <a:ext cx="59722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Load</a:t>
            </a:r>
          </a:p>
          <a:p>
            <a:r>
              <a:rPr lang="en-US" sz="1100" dirty="0"/>
              <a:t>Buffer</a:t>
            </a:r>
          </a:p>
        </p:txBody>
      </p:sp>
      <p:sp>
        <p:nvSpPr>
          <p:cNvPr id="28" name="TextBox 27">
            <a:extLst>
              <a:ext uri="{FF2B5EF4-FFF2-40B4-BE49-F238E27FC236}">
                <a16:creationId xmlns:a16="http://schemas.microsoft.com/office/drawing/2014/main" id="{70AA568D-B72D-2C09-E02F-2B7694F66B37}"/>
              </a:ext>
            </a:extLst>
          </p:cNvPr>
          <p:cNvSpPr txBox="1"/>
          <p:nvPr/>
        </p:nvSpPr>
        <p:spPr>
          <a:xfrm>
            <a:off x="7708787" y="3655497"/>
            <a:ext cx="90705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Reservation</a:t>
            </a:r>
          </a:p>
          <a:p>
            <a:r>
              <a:rPr lang="en-US" sz="1100" dirty="0"/>
              <a:t>Stations</a:t>
            </a:r>
          </a:p>
        </p:txBody>
      </p:sp>
      <p:graphicFrame>
        <p:nvGraphicFramePr>
          <p:cNvPr id="30" name="Table 29">
            <a:extLst>
              <a:ext uri="{FF2B5EF4-FFF2-40B4-BE49-F238E27FC236}">
                <a16:creationId xmlns:a16="http://schemas.microsoft.com/office/drawing/2014/main" id="{AD4BC524-EB16-74CF-93BC-4F758136A8F1}"/>
              </a:ext>
            </a:extLst>
          </p:cNvPr>
          <p:cNvGraphicFramePr>
            <a:graphicFrameLocks noGrp="1"/>
          </p:cNvGraphicFramePr>
          <p:nvPr/>
        </p:nvGraphicFramePr>
        <p:xfrm>
          <a:off x="9107277" y="495759"/>
          <a:ext cx="1471166" cy="1554480"/>
        </p:xfrm>
        <a:graphic>
          <a:graphicData uri="http://schemas.openxmlformats.org/drawingml/2006/table">
            <a:tbl>
              <a:tblPr firstRow="1" bandRow="1">
                <a:tableStyleId>{5940675A-B579-460E-94D1-54222C63F5DA}</a:tableStyleId>
              </a:tblPr>
              <a:tblGrid>
                <a:gridCol w="366368">
                  <a:extLst>
                    <a:ext uri="{9D8B030D-6E8A-4147-A177-3AD203B41FA5}">
                      <a16:colId xmlns:a16="http://schemas.microsoft.com/office/drawing/2014/main" val="2580727533"/>
                    </a:ext>
                  </a:extLst>
                </a:gridCol>
                <a:gridCol w="1104798">
                  <a:extLst>
                    <a:ext uri="{9D8B030D-6E8A-4147-A177-3AD203B41FA5}">
                      <a16:colId xmlns:a16="http://schemas.microsoft.com/office/drawing/2014/main" val="1318855252"/>
                    </a:ext>
                  </a:extLst>
                </a:gridCol>
              </a:tblGrid>
              <a:tr h="125218">
                <a:tc>
                  <a:txBody>
                    <a:bodyPr/>
                    <a:lstStyle/>
                    <a:p>
                      <a:r>
                        <a:rPr lang="en-US" sz="1100" dirty="0"/>
                        <a:t>F0</a:t>
                      </a:r>
                    </a:p>
                  </a:txBody>
                  <a:tcPr/>
                </a:tc>
                <a:tc>
                  <a:txBody>
                    <a:bodyPr/>
                    <a:lstStyle/>
                    <a:p>
                      <a:pPr algn="ctr"/>
                      <a:r>
                        <a:rPr lang="en-US" sz="1100" dirty="0"/>
                        <a:t>10.0</a:t>
                      </a:r>
                    </a:p>
                  </a:txBody>
                  <a:tcPr/>
                </a:tc>
                <a:extLst>
                  <a:ext uri="{0D108BD9-81ED-4DB2-BD59-A6C34878D82A}">
                    <a16:rowId xmlns:a16="http://schemas.microsoft.com/office/drawing/2014/main" val="2320382027"/>
                  </a:ext>
                </a:extLst>
              </a:tr>
              <a:tr h="125218">
                <a:tc>
                  <a:txBody>
                    <a:bodyPr/>
                    <a:lstStyle/>
                    <a:p>
                      <a:r>
                        <a:rPr lang="en-US" sz="1100" dirty="0"/>
                        <a:t>F1</a:t>
                      </a:r>
                    </a:p>
                  </a:txBody>
                  <a:tcPr/>
                </a:tc>
                <a:tc>
                  <a:txBody>
                    <a:bodyPr/>
                    <a:lstStyle/>
                    <a:p>
                      <a:endParaRPr lang="en-US" sz="1100" dirty="0"/>
                    </a:p>
                  </a:txBody>
                  <a:tcPr/>
                </a:tc>
                <a:extLst>
                  <a:ext uri="{0D108BD9-81ED-4DB2-BD59-A6C34878D82A}">
                    <a16:rowId xmlns:a16="http://schemas.microsoft.com/office/drawing/2014/main" val="1922051831"/>
                  </a:ext>
                </a:extLst>
              </a:tr>
              <a:tr h="125218">
                <a:tc>
                  <a:txBody>
                    <a:bodyPr/>
                    <a:lstStyle/>
                    <a:p>
                      <a:r>
                        <a:rPr lang="en-US" sz="1100" dirty="0"/>
                        <a:t>F2</a:t>
                      </a:r>
                    </a:p>
                  </a:txBody>
                  <a:tcPr/>
                </a:tc>
                <a:tc>
                  <a:txBody>
                    <a:bodyPr/>
                    <a:lstStyle/>
                    <a:p>
                      <a:endParaRPr lang="en-US" sz="1100" dirty="0"/>
                    </a:p>
                  </a:txBody>
                  <a:tcPr/>
                </a:tc>
                <a:extLst>
                  <a:ext uri="{0D108BD9-81ED-4DB2-BD59-A6C34878D82A}">
                    <a16:rowId xmlns:a16="http://schemas.microsoft.com/office/drawing/2014/main" val="1723558542"/>
                  </a:ext>
                </a:extLst>
              </a:tr>
              <a:tr h="125218">
                <a:tc>
                  <a:txBody>
                    <a:bodyPr/>
                    <a:lstStyle/>
                    <a:p>
                      <a:r>
                        <a:rPr lang="en-US" sz="1100" dirty="0"/>
                        <a:t>F3</a:t>
                      </a:r>
                    </a:p>
                  </a:txBody>
                  <a:tcPr/>
                </a:tc>
                <a:tc>
                  <a:txBody>
                    <a:bodyPr/>
                    <a:lstStyle/>
                    <a:p>
                      <a:endParaRPr lang="en-US" sz="1100" dirty="0"/>
                    </a:p>
                  </a:txBody>
                  <a:tcPr/>
                </a:tc>
                <a:extLst>
                  <a:ext uri="{0D108BD9-81ED-4DB2-BD59-A6C34878D82A}">
                    <a16:rowId xmlns:a16="http://schemas.microsoft.com/office/drawing/2014/main" val="26334914"/>
                  </a:ext>
                </a:extLst>
              </a:tr>
              <a:tr h="125218">
                <a:tc>
                  <a:txBody>
                    <a:bodyPr/>
                    <a:lstStyle/>
                    <a:p>
                      <a:r>
                        <a:rPr lang="en-US" sz="1100" dirty="0"/>
                        <a:t>F4</a:t>
                      </a:r>
                    </a:p>
                  </a:txBody>
                  <a:tcPr/>
                </a:tc>
                <a:tc>
                  <a:txBody>
                    <a:bodyPr/>
                    <a:lstStyle/>
                    <a:p>
                      <a:pPr algn="ctr"/>
                      <a:endParaRPr lang="en-US" sz="1100" dirty="0"/>
                    </a:p>
                  </a:txBody>
                  <a:tcPr/>
                </a:tc>
                <a:extLst>
                  <a:ext uri="{0D108BD9-81ED-4DB2-BD59-A6C34878D82A}">
                    <a16:rowId xmlns:a16="http://schemas.microsoft.com/office/drawing/2014/main" val="444122730"/>
                  </a:ext>
                </a:extLst>
              </a:tr>
              <a:tr h="125218">
                <a:tc>
                  <a:txBody>
                    <a:bodyPr/>
                    <a:lstStyle/>
                    <a:p>
                      <a:r>
                        <a:rPr lang="en-US" sz="1100" dirty="0"/>
                        <a:t>F5</a:t>
                      </a:r>
                    </a:p>
                  </a:txBody>
                  <a:tcPr/>
                </a:tc>
                <a:tc>
                  <a:txBody>
                    <a:bodyPr/>
                    <a:lstStyle/>
                    <a:p>
                      <a:endParaRPr lang="en-US" sz="1100" dirty="0"/>
                    </a:p>
                  </a:txBody>
                  <a:tcPr/>
                </a:tc>
                <a:extLst>
                  <a:ext uri="{0D108BD9-81ED-4DB2-BD59-A6C34878D82A}">
                    <a16:rowId xmlns:a16="http://schemas.microsoft.com/office/drawing/2014/main" val="1366200069"/>
                  </a:ext>
                </a:extLst>
              </a:tr>
            </a:tbl>
          </a:graphicData>
        </a:graphic>
      </p:graphicFrame>
      <p:sp>
        <p:nvSpPr>
          <p:cNvPr id="31" name="TextBox 30">
            <a:extLst>
              <a:ext uri="{FF2B5EF4-FFF2-40B4-BE49-F238E27FC236}">
                <a16:creationId xmlns:a16="http://schemas.microsoft.com/office/drawing/2014/main" id="{DA997DD3-78E3-9781-4A14-B03C455F02EA}"/>
              </a:ext>
            </a:extLst>
          </p:cNvPr>
          <p:cNvSpPr txBox="1"/>
          <p:nvPr/>
        </p:nvSpPr>
        <p:spPr>
          <a:xfrm>
            <a:off x="5384011" y="238457"/>
            <a:ext cx="142117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Instruction Queue</a:t>
            </a:r>
          </a:p>
        </p:txBody>
      </p:sp>
      <p:sp>
        <p:nvSpPr>
          <p:cNvPr id="32" name="TextBox 31">
            <a:extLst>
              <a:ext uri="{FF2B5EF4-FFF2-40B4-BE49-F238E27FC236}">
                <a16:creationId xmlns:a16="http://schemas.microsoft.com/office/drawing/2014/main" id="{06297904-AFAB-C6E9-9D00-F550A9A7B1E4}"/>
              </a:ext>
            </a:extLst>
          </p:cNvPr>
          <p:cNvSpPr txBox="1"/>
          <p:nvPr/>
        </p:nvSpPr>
        <p:spPr>
          <a:xfrm>
            <a:off x="9286905" y="234349"/>
            <a:ext cx="93459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FP Registers</a:t>
            </a:r>
          </a:p>
        </p:txBody>
      </p:sp>
      <p:sp>
        <p:nvSpPr>
          <p:cNvPr id="33" name="TextBox 32">
            <a:extLst>
              <a:ext uri="{FF2B5EF4-FFF2-40B4-BE49-F238E27FC236}">
                <a16:creationId xmlns:a16="http://schemas.microsoft.com/office/drawing/2014/main" id="{91B08DC7-90A7-1F3A-5C14-D33B411757AF}"/>
              </a:ext>
            </a:extLst>
          </p:cNvPr>
          <p:cNvSpPr txBox="1"/>
          <p:nvPr/>
        </p:nvSpPr>
        <p:spPr>
          <a:xfrm>
            <a:off x="5997546"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FP Adders</a:t>
            </a:r>
            <a:endParaRPr lang="en-US" dirty="0"/>
          </a:p>
        </p:txBody>
      </p:sp>
      <p:sp>
        <p:nvSpPr>
          <p:cNvPr id="34" name="TextBox 33">
            <a:extLst>
              <a:ext uri="{FF2B5EF4-FFF2-40B4-BE49-F238E27FC236}">
                <a16:creationId xmlns:a16="http://schemas.microsoft.com/office/drawing/2014/main" id="{7C5E562E-F288-F372-88FF-23AE667DBCEE}"/>
              </a:ext>
            </a:extLst>
          </p:cNvPr>
          <p:cNvSpPr txBox="1"/>
          <p:nvPr/>
        </p:nvSpPr>
        <p:spPr>
          <a:xfrm>
            <a:off x="9128171" y="4435617"/>
            <a:ext cx="1136574"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FP Multipliers</a:t>
            </a:r>
            <a:endParaRPr lang="en-US" dirty="0"/>
          </a:p>
        </p:txBody>
      </p:sp>
      <p:sp>
        <p:nvSpPr>
          <p:cNvPr id="35" name="Arrow: Down 34">
            <a:extLst>
              <a:ext uri="{FF2B5EF4-FFF2-40B4-BE49-F238E27FC236}">
                <a16:creationId xmlns:a16="http://schemas.microsoft.com/office/drawing/2014/main" id="{4BEC3063-F682-7071-2A50-D3F1B796EEAA}"/>
              </a:ext>
            </a:extLst>
          </p:cNvPr>
          <p:cNvSpPr/>
          <p:nvPr/>
        </p:nvSpPr>
        <p:spPr>
          <a:xfrm>
            <a:off x="6371420" y="418012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5D3FA917-6A49-E423-2579-C53D03AE4221}"/>
              </a:ext>
            </a:extLst>
          </p:cNvPr>
          <p:cNvSpPr/>
          <p:nvPr/>
        </p:nvSpPr>
        <p:spPr>
          <a:xfrm>
            <a:off x="9603035" y="4180128"/>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Arrow: Down 97">
            <a:extLst>
              <a:ext uri="{FF2B5EF4-FFF2-40B4-BE49-F238E27FC236}">
                <a16:creationId xmlns:a16="http://schemas.microsoft.com/office/drawing/2014/main" id="{DEDC3FEC-F82E-AB52-A675-1A2873EBA87A}"/>
              </a:ext>
            </a:extLst>
          </p:cNvPr>
          <p:cNvSpPr/>
          <p:nvPr/>
        </p:nvSpPr>
        <p:spPr>
          <a:xfrm>
            <a:off x="6000688" y="1974460"/>
            <a:ext cx="374960" cy="180471"/>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Arrow: Down 98">
            <a:extLst>
              <a:ext uri="{FF2B5EF4-FFF2-40B4-BE49-F238E27FC236}">
                <a16:creationId xmlns:a16="http://schemas.microsoft.com/office/drawing/2014/main" id="{4EE38DDE-B535-8A2B-0116-51087322B965}"/>
              </a:ext>
            </a:extLst>
          </p:cNvPr>
          <p:cNvSpPr/>
          <p:nvPr/>
        </p:nvSpPr>
        <p:spPr>
          <a:xfrm>
            <a:off x="5781076" y="2483264"/>
            <a:ext cx="210552" cy="77697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Arrow: Down 99">
            <a:extLst>
              <a:ext uri="{FF2B5EF4-FFF2-40B4-BE49-F238E27FC236}">
                <a16:creationId xmlns:a16="http://schemas.microsoft.com/office/drawing/2014/main" id="{3EDAF54B-21BA-CF66-FA5A-3141D9226151}"/>
              </a:ext>
            </a:extLst>
          </p:cNvPr>
          <p:cNvSpPr/>
          <p:nvPr/>
        </p:nvSpPr>
        <p:spPr>
          <a:xfrm>
            <a:off x="8888268" y="2488338"/>
            <a:ext cx="210551" cy="104599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Arrow: Down 100">
            <a:extLst>
              <a:ext uri="{FF2B5EF4-FFF2-40B4-BE49-F238E27FC236}">
                <a16:creationId xmlns:a16="http://schemas.microsoft.com/office/drawing/2014/main" id="{7F794BFA-DAE5-DE31-60FF-0AD9593725A3}"/>
              </a:ext>
            </a:extLst>
          </p:cNvPr>
          <p:cNvSpPr/>
          <p:nvPr/>
        </p:nvSpPr>
        <p:spPr>
          <a:xfrm>
            <a:off x="9796556" y="2117243"/>
            <a:ext cx="287379" cy="379551"/>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Arrow: Down 101">
            <a:extLst>
              <a:ext uri="{FF2B5EF4-FFF2-40B4-BE49-F238E27FC236}">
                <a16:creationId xmlns:a16="http://schemas.microsoft.com/office/drawing/2014/main" id="{9EC0B9A6-0BC0-7ADC-58D7-7831F52B6FAA}"/>
              </a:ext>
            </a:extLst>
          </p:cNvPr>
          <p:cNvSpPr/>
          <p:nvPr/>
        </p:nvSpPr>
        <p:spPr>
          <a:xfrm>
            <a:off x="6467820" y="2846869"/>
            <a:ext cx="14954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Arrow: Down 103">
            <a:extLst>
              <a:ext uri="{FF2B5EF4-FFF2-40B4-BE49-F238E27FC236}">
                <a16:creationId xmlns:a16="http://schemas.microsoft.com/office/drawing/2014/main" id="{C1C57EA0-F3AD-5908-11EC-F9C43EC80C76}"/>
              </a:ext>
            </a:extLst>
          </p:cNvPr>
          <p:cNvSpPr/>
          <p:nvPr/>
        </p:nvSpPr>
        <p:spPr>
          <a:xfrm>
            <a:off x="7128831" y="2846868"/>
            <a:ext cx="14036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Arrow: Down 104">
            <a:extLst>
              <a:ext uri="{FF2B5EF4-FFF2-40B4-BE49-F238E27FC236}">
                <a16:creationId xmlns:a16="http://schemas.microsoft.com/office/drawing/2014/main" id="{A72FB5BE-3B2E-67E6-D0FA-4D712A57CBD5}"/>
              </a:ext>
            </a:extLst>
          </p:cNvPr>
          <p:cNvSpPr/>
          <p:nvPr/>
        </p:nvSpPr>
        <p:spPr>
          <a:xfrm>
            <a:off x="9699434" y="2837689"/>
            <a:ext cx="12200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Arrow: Down 105">
            <a:extLst>
              <a:ext uri="{FF2B5EF4-FFF2-40B4-BE49-F238E27FC236}">
                <a16:creationId xmlns:a16="http://schemas.microsoft.com/office/drawing/2014/main" id="{D8C79C0F-6397-20E7-9B5A-ACDBB0050632}"/>
              </a:ext>
            </a:extLst>
          </p:cNvPr>
          <p:cNvSpPr/>
          <p:nvPr/>
        </p:nvSpPr>
        <p:spPr>
          <a:xfrm>
            <a:off x="10461433" y="2837688"/>
            <a:ext cx="11282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1" name="Table 110">
            <a:extLst>
              <a:ext uri="{FF2B5EF4-FFF2-40B4-BE49-F238E27FC236}">
                <a16:creationId xmlns:a16="http://schemas.microsoft.com/office/drawing/2014/main" id="{A3FB932F-E8D0-0A1E-69A7-89E21BFA81A9}"/>
              </a:ext>
            </a:extLst>
          </p:cNvPr>
          <p:cNvGraphicFramePr>
            <a:graphicFrameLocks noGrp="1"/>
          </p:cNvGraphicFramePr>
          <p:nvPr/>
        </p:nvGraphicFramePr>
        <p:xfrm>
          <a:off x="486578" y="5049397"/>
          <a:ext cx="11146464" cy="259080"/>
        </p:xfrm>
        <a:graphic>
          <a:graphicData uri="http://schemas.openxmlformats.org/drawingml/2006/table">
            <a:tbl>
              <a:tblPr firstRow="1" bandRow="1">
                <a:tableStyleId>{5940675A-B579-460E-94D1-54222C63F5DA}</a:tableStyleId>
              </a:tblPr>
              <a:tblGrid>
                <a:gridCol w="11146464">
                  <a:extLst>
                    <a:ext uri="{9D8B030D-6E8A-4147-A177-3AD203B41FA5}">
                      <a16:colId xmlns:a16="http://schemas.microsoft.com/office/drawing/2014/main" val="302325619"/>
                    </a:ext>
                  </a:extLst>
                </a:gridCol>
              </a:tblGrid>
              <a:tr h="190418">
                <a:tc>
                  <a:txBody>
                    <a:bodyPr/>
                    <a:lstStyle/>
                    <a:p>
                      <a:pPr algn="ctr"/>
                      <a:r>
                        <a:rPr lang="en-US" sz="1100" dirty="0"/>
                        <a:t>Common Data Bus</a:t>
                      </a:r>
                    </a:p>
                  </a:txBody>
                  <a:tcPr/>
                </a:tc>
                <a:extLst>
                  <a:ext uri="{0D108BD9-81ED-4DB2-BD59-A6C34878D82A}">
                    <a16:rowId xmlns:a16="http://schemas.microsoft.com/office/drawing/2014/main" val="1651149426"/>
                  </a:ext>
                </a:extLst>
              </a:tr>
            </a:tbl>
          </a:graphicData>
        </a:graphic>
      </p:graphicFrame>
      <p:cxnSp>
        <p:nvCxnSpPr>
          <p:cNvPr id="114" name="Straight Arrow Connector 113">
            <a:extLst>
              <a:ext uri="{FF2B5EF4-FFF2-40B4-BE49-F238E27FC236}">
                <a16:creationId xmlns:a16="http://schemas.microsoft.com/office/drawing/2014/main" id="{E1A2FC85-C645-E798-529C-B96071D04ED3}"/>
              </a:ext>
            </a:extLst>
          </p:cNvPr>
          <p:cNvCxnSpPr/>
          <p:nvPr/>
        </p:nvCxnSpPr>
        <p:spPr>
          <a:xfrm flipH="1">
            <a:off x="5042397" y="2305624"/>
            <a:ext cx="3673" cy="2741363"/>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3B6957DA-2A1C-317B-5E52-901126014D3A}"/>
              </a:ext>
            </a:extLst>
          </p:cNvPr>
          <p:cNvCxnSpPr/>
          <p:nvPr/>
        </p:nvCxnSpPr>
        <p:spPr>
          <a:xfrm flipH="1">
            <a:off x="640814" y="2503581"/>
            <a:ext cx="12853" cy="2548567"/>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0C037E61-6E1A-3F02-2ED5-0F91A519E185}"/>
              </a:ext>
            </a:extLst>
          </p:cNvPr>
          <p:cNvCxnSpPr/>
          <p:nvPr/>
        </p:nvCxnSpPr>
        <p:spPr>
          <a:xfrm>
            <a:off x="11446181" y="837854"/>
            <a:ext cx="14689" cy="4201098"/>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DB36A8B5-A8B1-845C-F791-2B654264B0BF}"/>
              </a:ext>
            </a:extLst>
          </p:cNvPr>
          <p:cNvCxnSpPr/>
          <p:nvPr/>
        </p:nvCxnSpPr>
        <p:spPr>
          <a:xfrm>
            <a:off x="618094" y="2523090"/>
            <a:ext cx="1419337" cy="5509"/>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FE5137A2-D5E3-DBFB-21FF-B24E7BE48463}"/>
              </a:ext>
            </a:extLst>
          </p:cNvPr>
          <p:cNvCxnSpPr/>
          <p:nvPr/>
        </p:nvCxnSpPr>
        <p:spPr>
          <a:xfrm>
            <a:off x="2000364" y="2500713"/>
            <a:ext cx="14688" cy="308472"/>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9612C8A3-509A-989C-DF5C-43B14CD517B8}"/>
              </a:ext>
            </a:extLst>
          </p:cNvPr>
          <p:cNvCxnSpPr/>
          <p:nvPr/>
        </p:nvCxnSpPr>
        <p:spPr>
          <a:xfrm>
            <a:off x="5049513" y="2327427"/>
            <a:ext cx="730784" cy="1468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4FA4A7CD-0443-18CB-3AD3-92F6A92EDC02}"/>
              </a:ext>
            </a:extLst>
          </p:cNvPr>
          <p:cNvCxnSpPr/>
          <p:nvPr/>
        </p:nvCxnSpPr>
        <p:spPr>
          <a:xfrm flipH="1">
            <a:off x="10605342" y="863676"/>
            <a:ext cx="839118" cy="5507"/>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06B1F024-7F8B-CF19-B7B0-DF81EBA22A6B}"/>
              </a:ext>
            </a:extLst>
          </p:cNvPr>
          <p:cNvCxnSpPr/>
          <p:nvPr/>
        </p:nvCxnSpPr>
        <p:spPr>
          <a:xfrm flipH="1" flipV="1">
            <a:off x="10739037" y="2618685"/>
            <a:ext cx="692225" cy="12854"/>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3" name="Arrow: Down 122">
            <a:extLst>
              <a:ext uri="{FF2B5EF4-FFF2-40B4-BE49-F238E27FC236}">
                <a16:creationId xmlns:a16="http://schemas.microsoft.com/office/drawing/2014/main" id="{1BCFA482-FC45-15A1-DDF8-83055D136560}"/>
              </a:ext>
            </a:extLst>
          </p:cNvPr>
          <p:cNvSpPr/>
          <p:nvPr/>
        </p:nvSpPr>
        <p:spPr>
          <a:xfrm>
            <a:off x="3088105"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Arrow: Down 123">
            <a:extLst>
              <a:ext uri="{FF2B5EF4-FFF2-40B4-BE49-F238E27FC236}">
                <a16:creationId xmlns:a16="http://schemas.microsoft.com/office/drawing/2014/main" id="{173CA99D-E376-554E-DF51-B98A2AAFBEF3}"/>
              </a:ext>
            </a:extLst>
          </p:cNvPr>
          <p:cNvSpPr/>
          <p:nvPr/>
        </p:nvSpPr>
        <p:spPr>
          <a:xfrm>
            <a:off x="6374803" y="4792578"/>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Arrow: Down 124">
            <a:extLst>
              <a:ext uri="{FF2B5EF4-FFF2-40B4-BE49-F238E27FC236}">
                <a16:creationId xmlns:a16="http://schemas.microsoft.com/office/drawing/2014/main" id="{F9CBAB1C-BE36-8981-5D3D-505749D2C645}"/>
              </a:ext>
            </a:extLst>
          </p:cNvPr>
          <p:cNvSpPr/>
          <p:nvPr/>
        </p:nvSpPr>
        <p:spPr>
          <a:xfrm>
            <a:off x="9624780"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9E1821C-E231-0F40-10CC-29ACE5E56214}"/>
              </a:ext>
            </a:extLst>
          </p:cNvPr>
          <p:cNvSpPr txBox="1"/>
          <p:nvPr/>
        </p:nvSpPr>
        <p:spPr>
          <a:xfrm>
            <a:off x="591553" y="492135"/>
            <a:ext cx="2706258" cy="1015663"/>
          </a:xfrm>
          <a:prstGeom prst="rect">
            <a:avLst/>
          </a:prstGeom>
          <a:solidFill>
            <a:schemeClr val="accent5">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err="1">
                <a:latin typeface="Courier New"/>
                <a:ea typeface="+mn-lt"/>
                <a:cs typeface="Courier New"/>
              </a:rPr>
              <a:t>flw</a:t>
            </a:r>
            <a:r>
              <a:rPr lang="en-US" sz="1000" dirty="0">
                <a:latin typeface="Courier New"/>
                <a:ea typeface="+mn-lt"/>
                <a:cs typeface="Courier New"/>
              </a:rPr>
              <a:t> f1,0(t0)</a:t>
            </a:r>
          </a:p>
          <a:p>
            <a:r>
              <a:rPr lang="en-US" sz="1000" dirty="0" err="1">
                <a:latin typeface="Courier New"/>
                <a:cs typeface="Courier New"/>
              </a:rPr>
              <a:t>fmul.s</a:t>
            </a:r>
            <a:r>
              <a:rPr lang="en-US" sz="1000" dirty="0">
                <a:latin typeface="Courier New"/>
                <a:cs typeface="Courier New"/>
              </a:rPr>
              <a:t> f2,f1,f0</a:t>
            </a:r>
          </a:p>
          <a:p>
            <a:r>
              <a:rPr lang="en-US" sz="1000" dirty="0" err="1">
                <a:latin typeface="Courier New"/>
                <a:cs typeface="Courier New"/>
              </a:rPr>
              <a:t>fsw</a:t>
            </a:r>
            <a:r>
              <a:rPr lang="en-US" sz="1000" dirty="0">
                <a:latin typeface="Courier New"/>
                <a:cs typeface="Courier New"/>
              </a:rPr>
              <a:t> f2,0(t0)</a:t>
            </a:r>
          </a:p>
          <a:p>
            <a:r>
              <a:rPr lang="en-US" sz="1000" dirty="0" err="1">
                <a:latin typeface="Courier New"/>
                <a:cs typeface="Courier New"/>
              </a:rPr>
              <a:t>flw</a:t>
            </a:r>
            <a:r>
              <a:rPr lang="en-US" sz="1000" dirty="0">
                <a:latin typeface="Courier New"/>
                <a:cs typeface="Courier New"/>
              </a:rPr>
              <a:t> f1,0(t0)</a:t>
            </a:r>
          </a:p>
          <a:p>
            <a:r>
              <a:rPr lang="en-US" sz="1000" dirty="0" err="1">
                <a:latin typeface="Courier New"/>
                <a:cs typeface="Courier New"/>
              </a:rPr>
              <a:t>fmul.s</a:t>
            </a:r>
            <a:r>
              <a:rPr lang="en-US" sz="1000" dirty="0">
                <a:latin typeface="Courier New"/>
                <a:cs typeface="Courier New"/>
              </a:rPr>
              <a:t> f2,f1,f0</a:t>
            </a:r>
          </a:p>
          <a:p>
            <a:r>
              <a:rPr lang="en-US" sz="1000" dirty="0" err="1">
                <a:latin typeface="Courier New"/>
                <a:cs typeface="Courier New"/>
              </a:rPr>
              <a:t>fsw</a:t>
            </a:r>
            <a:r>
              <a:rPr lang="en-US" sz="1000" dirty="0">
                <a:latin typeface="Courier New"/>
                <a:cs typeface="Courier New"/>
              </a:rPr>
              <a:t> f2,0(t0)</a:t>
            </a:r>
          </a:p>
        </p:txBody>
      </p:sp>
      <p:sp>
        <p:nvSpPr>
          <p:cNvPr id="3" name="TextBox 2">
            <a:extLst>
              <a:ext uri="{FF2B5EF4-FFF2-40B4-BE49-F238E27FC236}">
                <a16:creationId xmlns:a16="http://schemas.microsoft.com/office/drawing/2014/main" id="{335B8D19-36EF-C0B9-642C-35F9F0C2EE0A}"/>
              </a:ext>
            </a:extLst>
          </p:cNvPr>
          <p:cNvSpPr txBox="1"/>
          <p:nvPr/>
        </p:nvSpPr>
        <p:spPr>
          <a:xfrm>
            <a:off x="2369955" y="263221"/>
            <a:ext cx="52462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t>Issued</a:t>
            </a:r>
            <a:endParaRPr lang="en-US"/>
          </a:p>
        </p:txBody>
      </p:sp>
      <p:sp>
        <p:nvSpPr>
          <p:cNvPr id="5" name="TextBox 4">
            <a:extLst>
              <a:ext uri="{FF2B5EF4-FFF2-40B4-BE49-F238E27FC236}">
                <a16:creationId xmlns:a16="http://schemas.microsoft.com/office/drawing/2014/main" id="{6A52EA16-C416-2C82-8C26-76F8B0E93604}"/>
              </a:ext>
            </a:extLst>
          </p:cNvPr>
          <p:cNvSpPr txBox="1"/>
          <p:nvPr/>
        </p:nvSpPr>
        <p:spPr>
          <a:xfrm>
            <a:off x="2837085" y="262496"/>
            <a:ext cx="77202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Finished</a:t>
            </a:r>
          </a:p>
        </p:txBody>
      </p:sp>
      <p:sp>
        <p:nvSpPr>
          <p:cNvPr id="7" name="TextBox 6">
            <a:extLst>
              <a:ext uri="{FF2B5EF4-FFF2-40B4-BE49-F238E27FC236}">
                <a16:creationId xmlns:a16="http://schemas.microsoft.com/office/drawing/2014/main" id="{BC1D8807-F248-E9CC-3FA6-DF5816DAF120}"/>
              </a:ext>
            </a:extLst>
          </p:cNvPr>
          <p:cNvSpPr txBox="1"/>
          <p:nvPr/>
        </p:nvSpPr>
        <p:spPr>
          <a:xfrm>
            <a:off x="589015" y="1534388"/>
            <a:ext cx="1714499" cy="369332"/>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Clock Cycle: 4</a:t>
            </a:r>
          </a:p>
        </p:txBody>
      </p:sp>
      <p:sp>
        <p:nvSpPr>
          <p:cNvPr id="13" name="TextBox 12">
            <a:extLst>
              <a:ext uri="{FF2B5EF4-FFF2-40B4-BE49-F238E27FC236}">
                <a16:creationId xmlns:a16="http://schemas.microsoft.com/office/drawing/2014/main" id="{18DA8E34-F6C3-785D-8CEF-BB4531F3252A}"/>
              </a:ext>
            </a:extLst>
          </p:cNvPr>
          <p:cNvSpPr txBox="1"/>
          <p:nvPr/>
        </p:nvSpPr>
        <p:spPr>
          <a:xfrm>
            <a:off x="1809930" y="263221"/>
            <a:ext cx="588894"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t>Iteration</a:t>
            </a:r>
          </a:p>
        </p:txBody>
      </p:sp>
      <p:sp>
        <p:nvSpPr>
          <p:cNvPr id="18" name="TextBox 17">
            <a:extLst>
              <a:ext uri="{FF2B5EF4-FFF2-40B4-BE49-F238E27FC236}">
                <a16:creationId xmlns:a16="http://schemas.microsoft.com/office/drawing/2014/main" id="{695B6198-6EB4-2AE4-B0A1-CB1B9310DC43}"/>
              </a:ext>
            </a:extLst>
          </p:cNvPr>
          <p:cNvSpPr txBox="1"/>
          <p:nvPr/>
        </p:nvSpPr>
        <p:spPr>
          <a:xfrm>
            <a:off x="1968177" y="439588"/>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24" name="TextBox 23">
            <a:extLst>
              <a:ext uri="{FF2B5EF4-FFF2-40B4-BE49-F238E27FC236}">
                <a16:creationId xmlns:a16="http://schemas.microsoft.com/office/drawing/2014/main" id="{AC0474AA-8328-71EE-DA56-6A84E013209F}"/>
              </a:ext>
            </a:extLst>
          </p:cNvPr>
          <p:cNvSpPr txBox="1"/>
          <p:nvPr/>
        </p:nvSpPr>
        <p:spPr>
          <a:xfrm>
            <a:off x="1968177" y="604841"/>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37" name="TextBox 36">
            <a:extLst>
              <a:ext uri="{FF2B5EF4-FFF2-40B4-BE49-F238E27FC236}">
                <a16:creationId xmlns:a16="http://schemas.microsoft.com/office/drawing/2014/main" id="{818DA16D-00C4-C0E0-A0BA-8C255EF96071}"/>
              </a:ext>
            </a:extLst>
          </p:cNvPr>
          <p:cNvSpPr txBox="1"/>
          <p:nvPr/>
        </p:nvSpPr>
        <p:spPr>
          <a:xfrm>
            <a:off x="1968177" y="78845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39" name="TextBox 38">
            <a:extLst>
              <a:ext uri="{FF2B5EF4-FFF2-40B4-BE49-F238E27FC236}">
                <a16:creationId xmlns:a16="http://schemas.microsoft.com/office/drawing/2014/main" id="{FFA147EE-FFFE-340B-ED7D-7845BB764FA7}"/>
              </a:ext>
            </a:extLst>
          </p:cNvPr>
          <p:cNvSpPr txBox="1"/>
          <p:nvPr/>
        </p:nvSpPr>
        <p:spPr>
          <a:xfrm>
            <a:off x="1977358" y="935347"/>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1" name="TextBox 40">
            <a:extLst>
              <a:ext uri="{FF2B5EF4-FFF2-40B4-BE49-F238E27FC236}">
                <a16:creationId xmlns:a16="http://schemas.microsoft.com/office/drawing/2014/main" id="{A9610525-1BC7-59A9-C535-F04C389D12B0}"/>
              </a:ext>
            </a:extLst>
          </p:cNvPr>
          <p:cNvSpPr txBox="1"/>
          <p:nvPr/>
        </p:nvSpPr>
        <p:spPr>
          <a:xfrm>
            <a:off x="1977357" y="109142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3" name="TextBox 42">
            <a:extLst>
              <a:ext uri="{FF2B5EF4-FFF2-40B4-BE49-F238E27FC236}">
                <a16:creationId xmlns:a16="http://schemas.microsoft.com/office/drawing/2014/main" id="{024E1BAD-7CCD-6319-67AC-495D77294FE6}"/>
              </a:ext>
            </a:extLst>
          </p:cNvPr>
          <p:cNvSpPr txBox="1"/>
          <p:nvPr/>
        </p:nvSpPr>
        <p:spPr>
          <a:xfrm>
            <a:off x="1986538" y="1275034"/>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14" name="TextBox 13">
            <a:extLst>
              <a:ext uri="{FF2B5EF4-FFF2-40B4-BE49-F238E27FC236}">
                <a16:creationId xmlns:a16="http://schemas.microsoft.com/office/drawing/2014/main" id="{41B8CBB6-4495-B0D8-1E7B-53FA5CC5FC56}"/>
              </a:ext>
            </a:extLst>
          </p:cNvPr>
          <p:cNvSpPr txBox="1"/>
          <p:nvPr/>
        </p:nvSpPr>
        <p:spPr>
          <a:xfrm>
            <a:off x="2445574" y="439587"/>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19" name="Rectangle 18">
            <a:extLst>
              <a:ext uri="{FF2B5EF4-FFF2-40B4-BE49-F238E27FC236}">
                <a16:creationId xmlns:a16="http://schemas.microsoft.com/office/drawing/2014/main" id="{3C80E4C9-9508-B2D7-BC26-3F7C84A4389B}"/>
              </a:ext>
            </a:extLst>
          </p:cNvPr>
          <p:cNvSpPr/>
          <p:nvPr/>
        </p:nvSpPr>
        <p:spPr>
          <a:xfrm>
            <a:off x="3840079" y="3890210"/>
            <a:ext cx="461210" cy="230605"/>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6E7EEC-7793-EFD2-BD52-211376593E72}"/>
              </a:ext>
            </a:extLst>
          </p:cNvPr>
          <p:cNvSpPr/>
          <p:nvPr/>
        </p:nvSpPr>
        <p:spPr>
          <a:xfrm>
            <a:off x="9467862" y="732041"/>
            <a:ext cx="1085499" cy="26732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D1F3646-46B0-6359-F166-9F41DF716DEF}"/>
              </a:ext>
            </a:extLst>
          </p:cNvPr>
          <p:cNvSpPr/>
          <p:nvPr/>
        </p:nvSpPr>
        <p:spPr>
          <a:xfrm>
            <a:off x="8632416" y="3633149"/>
            <a:ext cx="2352438" cy="25814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78FA9A3-495F-5202-98B1-5E0A5A373A20}"/>
              </a:ext>
            </a:extLst>
          </p:cNvPr>
          <p:cNvSpPr/>
          <p:nvPr/>
        </p:nvSpPr>
        <p:spPr>
          <a:xfrm>
            <a:off x="9477042" y="998281"/>
            <a:ext cx="1085499" cy="26732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7332CFE6-C675-32D5-1E78-D37CEA2F6A78}"/>
              </a:ext>
            </a:extLst>
          </p:cNvPr>
          <p:cNvSpPr txBox="1"/>
          <p:nvPr/>
        </p:nvSpPr>
        <p:spPr>
          <a:xfrm>
            <a:off x="2445574" y="60484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4" name="Rectangle 43">
            <a:extLst>
              <a:ext uri="{FF2B5EF4-FFF2-40B4-BE49-F238E27FC236}">
                <a16:creationId xmlns:a16="http://schemas.microsoft.com/office/drawing/2014/main" id="{EC3C264F-03B4-7076-1BFC-04A772443B4A}"/>
              </a:ext>
            </a:extLst>
          </p:cNvPr>
          <p:cNvSpPr/>
          <p:nvPr/>
        </p:nvSpPr>
        <p:spPr>
          <a:xfrm>
            <a:off x="1811138" y="3871846"/>
            <a:ext cx="1507812" cy="25814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B2191186-3BD8-4033-4257-B14B275E8D7D}"/>
              </a:ext>
            </a:extLst>
          </p:cNvPr>
          <p:cNvSpPr txBox="1"/>
          <p:nvPr/>
        </p:nvSpPr>
        <p:spPr>
          <a:xfrm>
            <a:off x="2451083" y="757242"/>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3</a:t>
            </a:r>
          </a:p>
        </p:txBody>
      </p:sp>
      <p:sp>
        <p:nvSpPr>
          <p:cNvPr id="47" name="TextBox 46">
            <a:extLst>
              <a:ext uri="{FF2B5EF4-FFF2-40B4-BE49-F238E27FC236}">
                <a16:creationId xmlns:a16="http://schemas.microsoft.com/office/drawing/2014/main" id="{63549179-0E67-4A09-108C-B647D7262B85}"/>
              </a:ext>
            </a:extLst>
          </p:cNvPr>
          <p:cNvSpPr txBox="1"/>
          <p:nvPr/>
        </p:nvSpPr>
        <p:spPr>
          <a:xfrm>
            <a:off x="2445574" y="93534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4</a:t>
            </a:r>
          </a:p>
        </p:txBody>
      </p:sp>
      <p:sp>
        <p:nvSpPr>
          <p:cNvPr id="48" name="Rectangle 47">
            <a:extLst>
              <a:ext uri="{FF2B5EF4-FFF2-40B4-BE49-F238E27FC236}">
                <a16:creationId xmlns:a16="http://schemas.microsoft.com/office/drawing/2014/main" id="{721DF711-985E-38FC-E0B1-4F64C6ACFD6C}"/>
              </a:ext>
            </a:extLst>
          </p:cNvPr>
          <p:cNvSpPr/>
          <p:nvPr/>
        </p:nvSpPr>
        <p:spPr>
          <a:xfrm>
            <a:off x="3840078" y="3642330"/>
            <a:ext cx="461210" cy="230605"/>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2332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7" name="Table 106">
            <a:extLst>
              <a:ext uri="{FF2B5EF4-FFF2-40B4-BE49-F238E27FC236}">
                <a16:creationId xmlns:a16="http://schemas.microsoft.com/office/drawing/2014/main" id="{8A99B81A-D2B6-1981-E268-BD8E23A05BDC}"/>
              </a:ext>
            </a:extLst>
          </p:cNvPr>
          <p:cNvGraphicFramePr>
            <a:graphicFrameLocks noGrp="1"/>
          </p:cNvGraphicFramePr>
          <p:nvPr/>
        </p:nvGraphicFramePr>
        <p:xfrm>
          <a:off x="5848120" y="2194193"/>
          <a:ext cx="3245697" cy="260684"/>
        </p:xfrm>
        <a:graphic>
          <a:graphicData uri="http://schemas.openxmlformats.org/drawingml/2006/table">
            <a:tbl>
              <a:tblPr firstRow="1" bandRow="1">
                <a:tableStyleId>{5940675A-B579-460E-94D1-54222C63F5DA}</a:tableStyleId>
              </a:tblPr>
              <a:tblGrid>
                <a:gridCol w="3245697">
                  <a:extLst>
                    <a:ext uri="{9D8B030D-6E8A-4147-A177-3AD203B41FA5}">
                      <a16:colId xmlns:a16="http://schemas.microsoft.com/office/drawing/2014/main" val="3107124859"/>
                    </a:ext>
                  </a:extLst>
                </a:gridCol>
              </a:tblGrid>
              <a:tr h="260684">
                <a:tc>
                  <a:txBody>
                    <a:bodyPr/>
                    <a:lstStyle/>
                    <a:p>
                      <a:pPr algn="ctr"/>
                      <a:r>
                        <a:rPr lang="en-US" sz="1100" dirty="0"/>
                        <a:t>Operation Bus</a:t>
                      </a:r>
                    </a:p>
                  </a:txBody>
                  <a:tcPr/>
                </a:tc>
                <a:extLst>
                  <a:ext uri="{0D108BD9-81ED-4DB2-BD59-A6C34878D82A}">
                    <a16:rowId xmlns:a16="http://schemas.microsoft.com/office/drawing/2014/main" val="1264365700"/>
                  </a:ext>
                </a:extLst>
              </a:tr>
            </a:tbl>
          </a:graphicData>
        </a:graphic>
      </p:graphicFrame>
      <p:graphicFrame>
        <p:nvGraphicFramePr>
          <p:cNvPr id="108" name="Table 107">
            <a:extLst>
              <a:ext uri="{FF2B5EF4-FFF2-40B4-BE49-F238E27FC236}">
                <a16:creationId xmlns:a16="http://schemas.microsoft.com/office/drawing/2014/main" id="{C7C94626-E768-68B0-C3C0-F0A5DFEAE580}"/>
              </a:ext>
            </a:extLst>
          </p:cNvPr>
          <p:cNvGraphicFramePr>
            <a:graphicFrameLocks noGrp="1"/>
          </p:cNvGraphicFramePr>
          <p:nvPr/>
        </p:nvGraphicFramePr>
        <p:xfrm>
          <a:off x="6472409" y="2533879"/>
          <a:ext cx="4087912" cy="259080"/>
        </p:xfrm>
        <a:graphic>
          <a:graphicData uri="http://schemas.openxmlformats.org/drawingml/2006/table">
            <a:tbl>
              <a:tblPr firstRow="1" bandRow="1">
                <a:tableStyleId>{5940675A-B579-460E-94D1-54222C63F5DA}</a:tableStyleId>
              </a:tblPr>
              <a:tblGrid>
                <a:gridCol w="4087912">
                  <a:extLst>
                    <a:ext uri="{9D8B030D-6E8A-4147-A177-3AD203B41FA5}">
                      <a16:colId xmlns:a16="http://schemas.microsoft.com/office/drawing/2014/main" val="1958482428"/>
                    </a:ext>
                  </a:extLst>
                </a:gridCol>
              </a:tblGrid>
              <a:tr h="200698">
                <a:tc>
                  <a:txBody>
                    <a:bodyPr/>
                    <a:lstStyle/>
                    <a:p>
                      <a:pPr algn="ctr"/>
                      <a:r>
                        <a:rPr lang="en-US" sz="1100" dirty="0"/>
                        <a:t>Operands Bus           </a:t>
                      </a:r>
                    </a:p>
                  </a:txBody>
                  <a:tcPr anchor="ctr"/>
                </a:tc>
                <a:extLst>
                  <a:ext uri="{0D108BD9-81ED-4DB2-BD59-A6C34878D82A}">
                    <a16:rowId xmlns:a16="http://schemas.microsoft.com/office/drawing/2014/main" val="3928487381"/>
                  </a:ext>
                </a:extLst>
              </a:tr>
            </a:tbl>
          </a:graphicData>
        </a:graphic>
      </p:graphicFrame>
      <p:sp>
        <p:nvSpPr>
          <p:cNvPr id="4" name="TextBox 3">
            <a:extLst>
              <a:ext uri="{FF2B5EF4-FFF2-40B4-BE49-F238E27FC236}">
                <a16:creationId xmlns:a16="http://schemas.microsoft.com/office/drawing/2014/main" id="{032A06AD-A3EC-C6FD-A3FE-AE0739EBE576}"/>
              </a:ext>
            </a:extLst>
          </p:cNvPr>
          <p:cNvSpPr txBox="1"/>
          <p:nvPr/>
        </p:nvSpPr>
        <p:spPr>
          <a:xfrm>
            <a:off x="397286" y="5584520"/>
            <a:ext cx="1139143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At clock cycle 5 the second multiplication operation goes to the Reservation Station. Register operand F1 is waiting for the second load operation, so it stalls. Register F2 is remarked as waiting for this second FMUL operation.</a:t>
            </a:r>
          </a:p>
        </p:txBody>
      </p:sp>
      <p:graphicFrame>
        <p:nvGraphicFramePr>
          <p:cNvPr id="6" name="Table 5">
            <a:extLst>
              <a:ext uri="{FF2B5EF4-FFF2-40B4-BE49-F238E27FC236}">
                <a16:creationId xmlns:a16="http://schemas.microsoft.com/office/drawing/2014/main" id="{CC729F56-EFE2-8812-01B1-3B641021CA8E}"/>
              </a:ext>
            </a:extLst>
          </p:cNvPr>
          <p:cNvGraphicFramePr>
            <a:graphicFrameLocks noGrp="1"/>
          </p:cNvGraphicFramePr>
          <p:nvPr>
            <p:extLst>
              <p:ext uri="{D42A27DB-BD31-4B8C-83A1-F6EECF244321}">
                <p14:modId xmlns:p14="http://schemas.microsoft.com/office/powerpoint/2010/main" val="2524098016"/>
              </p:ext>
            </p:extLst>
          </p:nvPr>
        </p:nvGraphicFramePr>
        <p:xfrm>
          <a:off x="5142307" y="474496"/>
          <a:ext cx="1912193" cy="1463040"/>
        </p:xfrm>
        <a:graphic>
          <a:graphicData uri="http://schemas.openxmlformats.org/drawingml/2006/table">
            <a:tbl>
              <a:tblPr firstRow="1" bandRow="1">
                <a:tableStyleId>{5940675A-B579-460E-94D1-54222C63F5DA}</a:tableStyleId>
              </a:tblPr>
              <a:tblGrid>
                <a:gridCol w="1912193">
                  <a:extLst>
                    <a:ext uri="{9D8B030D-6E8A-4147-A177-3AD203B41FA5}">
                      <a16:colId xmlns:a16="http://schemas.microsoft.com/office/drawing/2014/main" val="4214905165"/>
                    </a:ext>
                  </a:extLst>
                </a:gridCol>
              </a:tblGrid>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3837463807"/>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3958880234"/>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1321956166"/>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1294863501"/>
                  </a:ext>
                </a:extLst>
              </a:tr>
              <a:tr h="174966">
                <a:tc>
                  <a:txBody>
                    <a:bodyPr/>
                    <a:lstStyle/>
                    <a:p>
                      <a:pPr lvl="0" algn="ctr">
                        <a:buNone/>
                      </a:pPr>
                      <a:r>
                        <a:rPr lang="en-US" sz="1000" b="0" i="0" u="none" strike="noStrike" noProof="0" dirty="0" err="1">
                          <a:solidFill>
                            <a:srgbClr val="000000"/>
                          </a:solidFill>
                          <a:latin typeface="Courier New"/>
                        </a:rPr>
                        <a:t>fsw</a:t>
                      </a:r>
                      <a:r>
                        <a:rPr lang="en-US" sz="1000" b="0" i="0" u="none" strike="noStrike" noProof="0" dirty="0">
                          <a:solidFill>
                            <a:srgbClr val="000000"/>
                          </a:solidFill>
                          <a:latin typeface="Courier New"/>
                        </a:rPr>
                        <a:t> f2,0(t0)</a:t>
                      </a:r>
                      <a:endParaRPr lang="en-US" dirty="0"/>
                    </a:p>
                  </a:txBody>
                  <a:tcPr/>
                </a:tc>
                <a:extLst>
                  <a:ext uri="{0D108BD9-81ED-4DB2-BD59-A6C34878D82A}">
                    <a16:rowId xmlns:a16="http://schemas.microsoft.com/office/drawing/2014/main" val="2602607408"/>
                  </a:ext>
                </a:extLst>
              </a:tr>
              <a:tr h="174966">
                <a:tc>
                  <a:txBody>
                    <a:bodyPr/>
                    <a:lstStyle/>
                    <a:p>
                      <a:pPr lvl="0" algn="ctr">
                        <a:buNone/>
                      </a:pPr>
                      <a:r>
                        <a:rPr lang="en-US" sz="1000" b="0" i="0" u="none" strike="noStrike" noProof="0" dirty="0" err="1">
                          <a:solidFill>
                            <a:srgbClr val="000000"/>
                          </a:solidFill>
                          <a:latin typeface="Courier New"/>
                        </a:rPr>
                        <a:t>fmul.s</a:t>
                      </a:r>
                      <a:r>
                        <a:rPr lang="en-US" sz="1000" b="0" i="0" u="none" strike="noStrike" noProof="0" dirty="0">
                          <a:solidFill>
                            <a:srgbClr val="000000"/>
                          </a:solidFill>
                          <a:latin typeface="Courier New"/>
                        </a:rPr>
                        <a:t> f2,f1,f0</a:t>
                      </a:r>
                      <a:endParaRPr lang="en-US" dirty="0"/>
                    </a:p>
                  </a:txBody>
                  <a:tcPr/>
                </a:tc>
                <a:extLst>
                  <a:ext uri="{0D108BD9-81ED-4DB2-BD59-A6C34878D82A}">
                    <a16:rowId xmlns:a16="http://schemas.microsoft.com/office/drawing/2014/main" val="3959573496"/>
                  </a:ext>
                </a:extLst>
              </a:tr>
            </a:tbl>
          </a:graphicData>
        </a:graphic>
      </p:graphicFrame>
      <p:graphicFrame>
        <p:nvGraphicFramePr>
          <p:cNvPr id="8" name="Table 7">
            <a:extLst>
              <a:ext uri="{FF2B5EF4-FFF2-40B4-BE49-F238E27FC236}">
                <a16:creationId xmlns:a16="http://schemas.microsoft.com/office/drawing/2014/main" id="{E7D52DE1-8CA2-EADD-2883-8C6406631686}"/>
              </a:ext>
            </a:extLst>
          </p:cNvPr>
          <p:cNvGraphicFramePr>
            <a:graphicFrameLocks noGrp="1"/>
          </p:cNvGraphicFramePr>
          <p:nvPr/>
        </p:nvGraphicFramePr>
        <p:xfrm>
          <a:off x="1808602" y="2836843"/>
          <a:ext cx="1511271" cy="1297004"/>
        </p:xfrm>
        <a:graphic>
          <a:graphicData uri="http://schemas.openxmlformats.org/drawingml/2006/table">
            <a:tbl>
              <a:tblPr firstRow="1" bandRow="1">
                <a:tableStyleId>{5940675A-B579-460E-94D1-54222C63F5DA}</a:tableStyleId>
              </a:tblPr>
              <a:tblGrid>
                <a:gridCol w="822157">
                  <a:extLst>
                    <a:ext uri="{9D8B030D-6E8A-4147-A177-3AD203B41FA5}">
                      <a16:colId xmlns:a16="http://schemas.microsoft.com/office/drawing/2014/main" val="1745361543"/>
                    </a:ext>
                  </a:extLst>
                </a:gridCol>
                <a:gridCol w="689114">
                  <a:extLst>
                    <a:ext uri="{9D8B030D-6E8A-4147-A177-3AD203B41FA5}">
                      <a16:colId xmlns:a16="http://schemas.microsoft.com/office/drawing/2014/main" val="111818996"/>
                    </a:ext>
                  </a:extLst>
                </a:gridCol>
              </a:tblGrid>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698010634"/>
                  </a:ext>
                </a:extLst>
              </a:tr>
              <a:tr h="260684">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37794825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54911983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1989902640"/>
                  </a:ext>
                </a:extLst>
              </a:tr>
              <a:tr h="151771">
                <a:tc>
                  <a:txBody>
                    <a:bodyPr/>
                    <a:lstStyle/>
                    <a:p>
                      <a:pPr lvl="0">
                        <a:buNone/>
                      </a:pPr>
                      <a:r>
                        <a:rPr lang="en-US" sz="1100" b="0" i="0" u="none" strike="noStrike" noProof="0" dirty="0">
                          <a:solidFill>
                            <a:srgbClr val="000000"/>
                          </a:solidFill>
                          <a:latin typeface="Aptos"/>
                        </a:rPr>
                        <a:t>FMUL F2</a:t>
                      </a:r>
                      <a:endParaRPr lang="en-US" dirty="0"/>
                    </a:p>
                  </a:txBody>
                  <a:tcPr/>
                </a:tc>
                <a:tc>
                  <a:txBody>
                    <a:bodyPr/>
                    <a:lstStyle/>
                    <a:p>
                      <a:pPr algn="ctr"/>
                      <a:r>
                        <a:rPr lang="en-US" sz="1100" b="0" dirty="0"/>
                        <a:t>8</a:t>
                      </a:r>
                    </a:p>
                  </a:txBody>
                  <a:tcPr/>
                </a:tc>
                <a:extLst>
                  <a:ext uri="{0D108BD9-81ED-4DB2-BD59-A6C34878D82A}">
                    <a16:rowId xmlns:a16="http://schemas.microsoft.com/office/drawing/2014/main" val="834683615"/>
                  </a:ext>
                </a:extLst>
              </a:tr>
            </a:tbl>
          </a:graphicData>
        </a:graphic>
      </p:graphicFrame>
      <p:graphicFrame>
        <p:nvGraphicFramePr>
          <p:cNvPr id="9" name="Table 8">
            <a:extLst>
              <a:ext uri="{FF2B5EF4-FFF2-40B4-BE49-F238E27FC236}">
                <a16:creationId xmlns:a16="http://schemas.microsoft.com/office/drawing/2014/main" id="{DDAA357D-ADC7-536C-F5D5-6765A9443157}"/>
              </a:ext>
            </a:extLst>
          </p:cNvPr>
          <p:cNvGraphicFramePr>
            <a:graphicFrameLocks noGrp="1"/>
          </p:cNvGraphicFramePr>
          <p:nvPr/>
        </p:nvGraphicFramePr>
        <p:xfrm>
          <a:off x="3847825" y="2833942"/>
          <a:ext cx="458371" cy="1295400"/>
        </p:xfrm>
        <a:graphic>
          <a:graphicData uri="http://schemas.openxmlformats.org/drawingml/2006/table">
            <a:tbl>
              <a:tblPr firstRow="1" bandRow="1">
                <a:tableStyleId>{5940675A-B579-460E-94D1-54222C63F5DA}</a:tableStyleId>
              </a:tblPr>
              <a:tblGrid>
                <a:gridCol w="458371">
                  <a:extLst>
                    <a:ext uri="{9D8B030D-6E8A-4147-A177-3AD203B41FA5}">
                      <a16:colId xmlns:a16="http://schemas.microsoft.com/office/drawing/2014/main" val="1142258662"/>
                    </a:ext>
                  </a:extLst>
                </a:gridCol>
              </a:tblGrid>
              <a:tr h="124309">
                <a:tc>
                  <a:txBody>
                    <a:bodyPr/>
                    <a:lstStyle/>
                    <a:p>
                      <a:endParaRPr lang="en-US" sz="1100" b="0" dirty="0"/>
                    </a:p>
                  </a:txBody>
                  <a:tcPr/>
                </a:tc>
                <a:extLst>
                  <a:ext uri="{0D108BD9-81ED-4DB2-BD59-A6C34878D82A}">
                    <a16:rowId xmlns:a16="http://schemas.microsoft.com/office/drawing/2014/main" val="3875140244"/>
                  </a:ext>
                </a:extLst>
              </a:tr>
              <a:tr h="124309">
                <a:tc>
                  <a:txBody>
                    <a:bodyPr/>
                    <a:lstStyle/>
                    <a:p>
                      <a:endParaRPr lang="en-US" sz="1100" b="0" dirty="0"/>
                    </a:p>
                  </a:txBody>
                  <a:tcPr/>
                </a:tc>
                <a:extLst>
                  <a:ext uri="{0D108BD9-81ED-4DB2-BD59-A6C34878D82A}">
                    <a16:rowId xmlns:a16="http://schemas.microsoft.com/office/drawing/2014/main" val="2345669140"/>
                  </a:ext>
                </a:extLst>
              </a:tr>
              <a:tr h="124309">
                <a:tc>
                  <a:txBody>
                    <a:bodyPr/>
                    <a:lstStyle/>
                    <a:p>
                      <a:endParaRPr lang="en-US" sz="1100" b="0" dirty="0"/>
                    </a:p>
                  </a:txBody>
                  <a:tcPr/>
                </a:tc>
                <a:extLst>
                  <a:ext uri="{0D108BD9-81ED-4DB2-BD59-A6C34878D82A}">
                    <a16:rowId xmlns:a16="http://schemas.microsoft.com/office/drawing/2014/main" val="2516193733"/>
                  </a:ext>
                </a:extLst>
              </a:tr>
              <a:tr h="124309">
                <a:tc>
                  <a:txBody>
                    <a:bodyPr/>
                    <a:lstStyle/>
                    <a:p>
                      <a:pPr algn="ctr"/>
                      <a:r>
                        <a:rPr lang="en-US" sz="1100" b="0" dirty="0"/>
                        <a:t>4</a:t>
                      </a:r>
                    </a:p>
                  </a:txBody>
                  <a:tcPr/>
                </a:tc>
                <a:extLst>
                  <a:ext uri="{0D108BD9-81ED-4DB2-BD59-A6C34878D82A}">
                    <a16:rowId xmlns:a16="http://schemas.microsoft.com/office/drawing/2014/main" val="1743698386"/>
                  </a:ext>
                </a:extLst>
              </a:tr>
              <a:tr h="124309">
                <a:tc>
                  <a:txBody>
                    <a:bodyPr/>
                    <a:lstStyle/>
                    <a:p>
                      <a:pPr algn="ctr"/>
                      <a:r>
                        <a:rPr lang="en-US" sz="1100" b="0" dirty="0"/>
                        <a:t>8</a:t>
                      </a:r>
                    </a:p>
                  </a:txBody>
                  <a:tcPr/>
                </a:tc>
                <a:extLst>
                  <a:ext uri="{0D108BD9-81ED-4DB2-BD59-A6C34878D82A}">
                    <a16:rowId xmlns:a16="http://schemas.microsoft.com/office/drawing/2014/main" val="833418790"/>
                  </a:ext>
                </a:extLst>
              </a:tr>
            </a:tbl>
          </a:graphicData>
        </a:graphic>
      </p:graphicFrame>
      <p:graphicFrame>
        <p:nvGraphicFramePr>
          <p:cNvPr id="10" name="Table 9">
            <a:extLst>
              <a:ext uri="{FF2B5EF4-FFF2-40B4-BE49-F238E27FC236}">
                <a16:creationId xmlns:a16="http://schemas.microsoft.com/office/drawing/2014/main" id="{F351D56D-D400-11A9-3A79-A76F275FC9E8}"/>
              </a:ext>
            </a:extLst>
          </p:cNvPr>
          <p:cNvGraphicFramePr>
            <a:graphicFrameLocks noGrp="1"/>
          </p:cNvGraphicFramePr>
          <p:nvPr/>
        </p:nvGraphicFramePr>
        <p:xfrm>
          <a:off x="5481993" y="3348063"/>
          <a:ext cx="2162727" cy="777240"/>
        </p:xfrm>
        <a:graphic>
          <a:graphicData uri="http://schemas.openxmlformats.org/drawingml/2006/table">
            <a:tbl>
              <a:tblPr firstRow="1" bandRow="1">
                <a:tableStyleId>{5940675A-B579-460E-94D1-54222C63F5DA}</a:tableStyleId>
              </a:tblPr>
              <a:tblGrid>
                <a:gridCol w="720909">
                  <a:extLst>
                    <a:ext uri="{9D8B030D-6E8A-4147-A177-3AD203B41FA5}">
                      <a16:colId xmlns:a16="http://schemas.microsoft.com/office/drawing/2014/main" val="448276559"/>
                    </a:ext>
                  </a:extLst>
                </a:gridCol>
                <a:gridCol w="720909">
                  <a:extLst>
                    <a:ext uri="{9D8B030D-6E8A-4147-A177-3AD203B41FA5}">
                      <a16:colId xmlns:a16="http://schemas.microsoft.com/office/drawing/2014/main" val="1507268759"/>
                    </a:ext>
                  </a:extLst>
                </a:gridCol>
                <a:gridCol w="720909">
                  <a:extLst>
                    <a:ext uri="{9D8B030D-6E8A-4147-A177-3AD203B41FA5}">
                      <a16:colId xmlns:a16="http://schemas.microsoft.com/office/drawing/2014/main" val="3602963303"/>
                    </a:ext>
                  </a:extLst>
                </a:gridCol>
              </a:tblGrid>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373234770"/>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2582958588"/>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276576882"/>
                  </a:ext>
                </a:extLst>
              </a:tr>
            </a:tbl>
          </a:graphicData>
        </a:graphic>
      </p:graphicFrame>
      <p:graphicFrame>
        <p:nvGraphicFramePr>
          <p:cNvPr id="11" name="Table 10">
            <a:extLst>
              <a:ext uri="{FF2B5EF4-FFF2-40B4-BE49-F238E27FC236}">
                <a16:creationId xmlns:a16="http://schemas.microsoft.com/office/drawing/2014/main" id="{9242D8D2-0F55-F557-2CC0-37811A2CF5CB}"/>
              </a:ext>
            </a:extLst>
          </p:cNvPr>
          <p:cNvGraphicFramePr>
            <a:graphicFrameLocks noGrp="1"/>
          </p:cNvGraphicFramePr>
          <p:nvPr>
            <p:extLst>
              <p:ext uri="{D42A27DB-BD31-4B8C-83A1-F6EECF244321}">
                <p14:modId xmlns:p14="http://schemas.microsoft.com/office/powerpoint/2010/main" val="3640909371"/>
              </p:ext>
            </p:extLst>
          </p:nvPr>
        </p:nvGraphicFramePr>
        <p:xfrm>
          <a:off x="8657422" y="3617204"/>
          <a:ext cx="2349918" cy="518160"/>
        </p:xfrm>
        <a:graphic>
          <a:graphicData uri="http://schemas.openxmlformats.org/drawingml/2006/table">
            <a:tbl>
              <a:tblPr firstRow="1" bandRow="1">
                <a:tableStyleId>{5940675A-B579-460E-94D1-54222C63F5DA}</a:tableStyleId>
              </a:tblPr>
              <a:tblGrid>
                <a:gridCol w="783306">
                  <a:extLst>
                    <a:ext uri="{9D8B030D-6E8A-4147-A177-3AD203B41FA5}">
                      <a16:colId xmlns:a16="http://schemas.microsoft.com/office/drawing/2014/main" val="3712067003"/>
                    </a:ext>
                  </a:extLst>
                </a:gridCol>
                <a:gridCol w="783306">
                  <a:extLst>
                    <a:ext uri="{9D8B030D-6E8A-4147-A177-3AD203B41FA5}">
                      <a16:colId xmlns:a16="http://schemas.microsoft.com/office/drawing/2014/main" val="2507670143"/>
                    </a:ext>
                  </a:extLst>
                </a:gridCol>
                <a:gridCol w="783306">
                  <a:extLst>
                    <a:ext uri="{9D8B030D-6E8A-4147-A177-3AD203B41FA5}">
                      <a16:colId xmlns:a16="http://schemas.microsoft.com/office/drawing/2014/main" val="2584014067"/>
                    </a:ext>
                  </a:extLst>
                </a:gridCol>
              </a:tblGrid>
              <a:tr h="0">
                <a:tc>
                  <a:txBody>
                    <a:bodyPr/>
                    <a:lstStyle/>
                    <a:p>
                      <a:pPr algn="ctr"/>
                      <a:r>
                        <a:rPr lang="en-US" sz="1100" dirty="0"/>
                        <a:t>FMUL.S</a:t>
                      </a:r>
                    </a:p>
                  </a:txBody>
                  <a:tcPr/>
                </a:tc>
                <a:tc>
                  <a:txBody>
                    <a:bodyPr/>
                    <a:lstStyle/>
                    <a:p>
                      <a:pPr algn="ctr"/>
                      <a:r>
                        <a:rPr lang="en-US" sz="1100" dirty="0"/>
                        <a:t>FLW F1</a:t>
                      </a:r>
                    </a:p>
                  </a:txBody>
                  <a:tcPr/>
                </a:tc>
                <a:tc>
                  <a:txBody>
                    <a:bodyPr/>
                    <a:lstStyle/>
                    <a:p>
                      <a:pPr algn="ctr"/>
                      <a:r>
                        <a:rPr lang="en-US" sz="1100" dirty="0"/>
                        <a:t>10</a:t>
                      </a:r>
                    </a:p>
                  </a:txBody>
                  <a:tcPr/>
                </a:tc>
                <a:extLst>
                  <a:ext uri="{0D108BD9-81ED-4DB2-BD59-A6C34878D82A}">
                    <a16:rowId xmlns:a16="http://schemas.microsoft.com/office/drawing/2014/main" val="3142664889"/>
                  </a:ext>
                </a:extLst>
              </a:tr>
              <a:tr h="0">
                <a:tc>
                  <a:txBody>
                    <a:bodyPr/>
                    <a:lstStyle/>
                    <a:p>
                      <a:pPr algn="ctr"/>
                      <a:r>
                        <a:rPr lang="en-US" sz="1100" dirty="0"/>
                        <a:t>FMUL.S</a:t>
                      </a:r>
                    </a:p>
                  </a:txBody>
                  <a:tcPr/>
                </a:tc>
                <a:tc>
                  <a:txBody>
                    <a:bodyPr/>
                    <a:lstStyle/>
                    <a:p>
                      <a:pPr algn="ctr"/>
                      <a:r>
                        <a:rPr lang="en-US" sz="1100" dirty="0"/>
                        <a:t>FLW2 F1</a:t>
                      </a:r>
                    </a:p>
                  </a:txBody>
                  <a:tcPr/>
                </a:tc>
                <a:tc>
                  <a:txBody>
                    <a:bodyPr/>
                    <a:lstStyle/>
                    <a:p>
                      <a:pPr algn="ctr"/>
                      <a:r>
                        <a:rPr lang="en-US" sz="1100" dirty="0"/>
                        <a:t>10</a:t>
                      </a:r>
                    </a:p>
                  </a:txBody>
                  <a:tcPr/>
                </a:tc>
                <a:extLst>
                  <a:ext uri="{0D108BD9-81ED-4DB2-BD59-A6C34878D82A}">
                    <a16:rowId xmlns:a16="http://schemas.microsoft.com/office/drawing/2014/main" val="1917240934"/>
                  </a:ext>
                </a:extLst>
              </a:tr>
            </a:tbl>
          </a:graphicData>
        </a:graphic>
      </p:graphicFrame>
      <p:sp>
        <p:nvSpPr>
          <p:cNvPr id="12" name="TextBox 11">
            <a:extLst>
              <a:ext uri="{FF2B5EF4-FFF2-40B4-BE49-F238E27FC236}">
                <a16:creationId xmlns:a16="http://schemas.microsoft.com/office/drawing/2014/main" id="{D911706E-6D2C-EF51-33DF-4FB2A1FBC170}"/>
              </a:ext>
            </a:extLst>
          </p:cNvPr>
          <p:cNvSpPr txBox="1"/>
          <p:nvPr/>
        </p:nvSpPr>
        <p:spPr>
          <a:xfrm>
            <a:off x="3592198" y="561352"/>
            <a:ext cx="1246742"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Instruction Unit</a:t>
            </a:r>
          </a:p>
        </p:txBody>
      </p:sp>
      <p:sp>
        <p:nvSpPr>
          <p:cNvPr id="15" name="TextBox 14">
            <a:extLst>
              <a:ext uri="{FF2B5EF4-FFF2-40B4-BE49-F238E27FC236}">
                <a16:creationId xmlns:a16="http://schemas.microsoft.com/office/drawing/2014/main" id="{D174296F-730A-B583-F968-AE33A9FB8F57}"/>
              </a:ext>
            </a:extLst>
          </p:cNvPr>
          <p:cNvSpPr txBox="1"/>
          <p:nvPr/>
        </p:nvSpPr>
        <p:spPr>
          <a:xfrm>
            <a:off x="2793474"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Memory Unit</a:t>
            </a:r>
          </a:p>
        </p:txBody>
      </p:sp>
      <p:sp>
        <p:nvSpPr>
          <p:cNvPr id="16" name="Arrow: Right 15">
            <a:extLst>
              <a:ext uri="{FF2B5EF4-FFF2-40B4-BE49-F238E27FC236}">
                <a16:creationId xmlns:a16="http://schemas.microsoft.com/office/drawing/2014/main" id="{BF7377CE-705F-13B3-B849-BBE58D6D6C52}"/>
              </a:ext>
            </a:extLst>
          </p:cNvPr>
          <p:cNvSpPr/>
          <p:nvPr/>
        </p:nvSpPr>
        <p:spPr>
          <a:xfrm>
            <a:off x="4902263" y="594451"/>
            <a:ext cx="181923" cy="203788"/>
          </a:xfrm>
          <a:prstGeom prst="righ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4AAB5EF6-0805-82F0-922F-DA920C510456}"/>
              </a:ext>
            </a:extLst>
          </p:cNvPr>
          <p:cNvSpPr/>
          <p:nvPr/>
        </p:nvSpPr>
        <p:spPr>
          <a:xfrm>
            <a:off x="2474567" y="2541851"/>
            <a:ext cx="326519" cy="274697"/>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682D80A-99E6-AB37-3B98-573B076AD2C6}"/>
              </a:ext>
            </a:extLst>
          </p:cNvPr>
          <p:cNvSpPr txBox="1"/>
          <p:nvPr/>
        </p:nvSpPr>
        <p:spPr>
          <a:xfrm>
            <a:off x="2187546" y="2223061"/>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Address Unit</a:t>
            </a:r>
          </a:p>
        </p:txBody>
      </p:sp>
      <p:sp>
        <p:nvSpPr>
          <p:cNvPr id="21" name="Arrow: Down 20">
            <a:extLst>
              <a:ext uri="{FF2B5EF4-FFF2-40B4-BE49-F238E27FC236}">
                <a16:creationId xmlns:a16="http://schemas.microsoft.com/office/drawing/2014/main" id="{5ADE566B-08DC-5903-5A74-8CE1A9BB24C0}"/>
              </a:ext>
            </a:extLst>
          </p:cNvPr>
          <p:cNvSpPr/>
          <p:nvPr/>
        </p:nvSpPr>
        <p:spPr>
          <a:xfrm>
            <a:off x="3047999" y="417094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Bent 21">
            <a:extLst>
              <a:ext uri="{FF2B5EF4-FFF2-40B4-BE49-F238E27FC236}">
                <a16:creationId xmlns:a16="http://schemas.microsoft.com/office/drawing/2014/main" id="{46067320-68DF-215A-389F-CE98072BB49A}"/>
              </a:ext>
            </a:extLst>
          </p:cNvPr>
          <p:cNvSpPr/>
          <p:nvPr/>
        </p:nvSpPr>
        <p:spPr>
          <a:xfrm rot="10800000">
            <a:off x="3937200" y="4177711"/>
            <a:ext cx="274090" cy="435238"/>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Arrow: Bent 22">
            <a:extLst>
              <a:ext uri="{FF2B5EF4-FFF2-40B4-BE49-F238E27FC236}">
                <a16:creationId xmlns:a16="http://schemas.microsoft.com/office/drawing/2014/main" id="{4953DFF4-99A7-BAB6-2A2A-278FE5AE934B}"/>
              </a:ext>
            </a:extLst>
          </p:cNvPr>
          <p:cNvSpPr/>
          <p:nvPr/>
        </p:nvSpPr>
        <p:spPr>
          <a:xfrm rot="5400000">
            <a:off x="3515488" y="2114104"/>
            <a:ext cx="465924" cy="882796"/>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Bent 24">
            <a:extLst>
              <a:ext uri="{FF2B5EF4-FFF2-40B4-BE49-F238E27FC236}">
                <a16:creationId xmlns:a16="http://schemas.microsoft.com/office/drawing/2014/main" id="{DDE7C6B2-EFE8-3E0E-6215-22D2177578CE}"/>
              </a:ext>
            </a:extLst>
          </p:cNvPr>
          <p:cNvSpPr/>
          <p:nvPr/>
        </p:nvSpPr>
        <p:spPr>
          <a:xfrm rot="5400000" flipV="1">
            <a:off x="3712033" y="823608"/>
            <a:ext cx="303810" cy="2465383"/>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F2DED50B-1403-4959-37C8-DE7B1155DD58}"/>
              </a:ext>
            </a:extLst>
          </p:cNvPr>
          <p:cNvSpPr txBox="1"/>
          <p:nvPr/>
        </p:nvSpPr>
        <p:spPr>
          <a:xfrm>
            <a:off x="1213184" y="2836359"/>
            <a:ext cx="59491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Store </a:t>
            </a:r>
            <a:endParaRPr lang="en-US"/>
          </a:p>
          <a:p>
            <a:r>
              <a:rPr lang="en-US" sz="1100" dirty="0"/>
              <a:t>Buffer</a:t>
            </a:r>
            <a:endParaRPr lang="en-US" dirty="0"/>
          </a:p>
        </p:txBody>
      </p:sp>
      <p:sp>
        <p:nvSpPr>
          <p:cNvPr id="27" name="TextBox 26">
            <a:extLst>
              <a:ext uri="{FF2B5EF4-FFF2-40B4-BE49-F238E27FC236}">
                <a16:creationId xmlns:a16="http://schemas.microsoft.com/office/drawing/2014/main" id="{4F799F20-08B8-CA70-5D7B-5848E7BDBD02}"/>
              </a:ext>
            </a:extLst>
          </p:cNvPr>
          <p:cNvSpPr txBox="1"/>
          <p:nvPr/>
        </p:nvSpPr>
        <p:spPr>
          <a:xfrm>
            <a:off x="4309745" y="2813528"/>
            <a:ext cx="59722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Load</a:t>
            </a:r>
          </a:p>
          <a:p>
            <a:r>
              <a:rPr lang="en-US" sz="1100" dirty="0"/>
              <a:t>Buffer</a:t>
            </a:r>
          </a:p>
        </p:txBody>
      </p:sp>
      <p:sp>
        <p:nvSpPr>
          <p:cNvPr id="28" name="TextBox 27">
            <a:extLst>
              <a:ext uri="{FF2B5EF4-FFF2-40B4-BE49-F238E27FC236}">
                <a16:creationId xmlns:a16="http://schemas.microsoft.com/office/drawing/2014/main" id="{70AA568D-B72D-2C09-E02F-2B7694F66B37}"/>
              </a:ext>
            </a:extLst>
          </p:cNvPr>
          <p:cNvSpPr txBox="1"/>
          <p:nvPr/>
        </p:nvSpPr>
        <p:spPr>
          <a:xfrm>
            <a:off x="7708787" y="3655497"/>
            <a:ext cx="90705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Reservation</a:t>
            </a:r>
          </a:p>
          <a:p>
            <a:r>
              <a:rPr lang="en-US" sz="1100" dirty="0"/>
              <a:t>Stations</a:t>
            </a:r>
          </a:p>
        </p:txBody>
      </p:sp>
      <p:graphicFrame>
        <p:nvGraphicFramePr>
          <p:cNvPr id="30" name="Table 29">
            <a:extLst>
              <a:ext uri="{FF2B5EF4-FFF2-40B4-BE49-F238E27FC236}">
                <a16:creationId xmlns:a16="http://schemas.microsoft.com/office/drawing/2014/main" id="{AD4BC524-EB16-74CF-93BC-4F758136A8F1}"/>
              </a:ext>
            </a:extLst>
          </p:cNvPr>
          <p:cNvGraphicFramePr>
            <a:graphicFrameLocks noGrp="1"/>
          </p:cNvGraphicFramePr>
          <p:nvPr/>
        </p:nvGraphicFramePr>
        <p:xfrm>
          <a:off x="9107277" y="495759"/>
          <a:ext cx="1471166" cy="1554480"/>
        </p:xfrm>
        <a:graphic>
          <a:graphicData uri="http://schemas.openxmlformats.org/drawingml/2006/table">
            <a:tbl>
              <a:tblPr firstRow="1" bandRow="1">
                <a:tableStyleId>{5940675A-B579-460E-94D1-54222C63F5DA}</a:tableStyleId>
              </a:tblPr>
              <a:tblGrid>
                <a:gridCol w="366368">
                  <a:extLst>
                    <a:ext uri="{9D8B030D-6E8A-4147-A177-3AD203B41FA5}">
                      <a16:colId xmlns:a16="http://schemas.microsoft.com/office/drawing/2014/main" val="2580727533"/>
                    </a:ext>
                  </a:extLst>
                </a:gridCol>
                <a:gridCol w="1104798">
                  <a:extLst>
                    <a:ext uri="{9D8B030D-6E8A-4147-A177-3AD203B41FA5}">
                      <a16:colId xmlns:a16="http://schemas.microsoft.com/office/drawing/2014/main" val="1318855252"/>
                    </a:ext>
                  </a:extLst>
                </a:gridCol>
              </a:tblGrid>
              <a:tr h="125218">
                <a:tc>
                  <a:txBody>
                    <a:bodyPr/>
                    <a:lstStyle/>
                    <a:p>
                      <a:r>
                        <a:rPr lang="en-US" sz="1100" dirty="0"/>
                        <a:t>F0</a:t>
                      </a:r>
                    </a:p>
                  </a:txBody>
                  <a:tcPr/>
                </a:tc>
                <a:tc>
                  <a:txBody>
                    <a:bodyPr/>
                    <a:lstStyle/>
                    <a:p>
                      <a:pPr algn="ctr"/>
                      <a:r>
                        <a:rPr lang="en-US" sz="1100" dirty="0"/>
                        <a:t>10.0</a:t>
                      </a:r>
                    </a:p>
                  </a:txBody>
                  <a:tcPr/>
                </a:tc>
                <a:extLst>
                  <a:ext uri="{0D108BD9-81ED-4DB2-BD59-A6C34878D82A}">
                    <a16:rowId xmlns:a16="http://schemas.microsoft.com/office/drawing/2014/main" val="2320382027"/>
                  </a:ext>
                </a:extLst>
              </a:tr>
              <a:tr h="125218">
                <a:tc>
                  <a:txBody>
                    <a:bodyPr/>
                    <a:lstStyle/>
                    <a:p>
                      <a:r>
                        <a:rPr lang="en-US" sz="1100" dirty="0"/>
                        <a:t>F1</a:t>
                      </a:r>
                    </a:p>
                  </a:txBody>
                  <a:tcPr/>
                </a:tc>
                <a:tc>
                  <a:txBody>
                    <a:bodyPr/>
                    <a:lstStyle/>
                    <a:p>
                      <a:endParaRPr lang="en-US" sz="1100" dirty="0"/>
                    </a:p>
                  </a:txBody>
                  <a:tcPr/>
                </a:tc>
                <a:extLst>
                  <a:ext uri="{0D108BD9-81ED-4DB2-BD59-A6C34878D82A}">
                    <a16:rowId xmlns:a16="http://schemas.microsoft.com/office/drawing/2014/main" val="1922051831"/>
                  </a:ext>
                </a:extLst>
              </a:tr>
              <a:tr h="125218">
                <a:tc>
                  <a:txBody>
                    <a:bodyPr/>
                    <a:lstStyle/>
                    <a:p>
                      <a:r>
                        <a:rPr lang="en-US" sz="1100" dirty="0"/>
                        <a:t>F2</a:t>
                      </a:r>
                    </a:p>
                  </a:txBody>
                  <a:tcPr/>
                </a:tc>
                <a:tc>
                  <a:txBody>
                    <a:bodyPr/>
                    <a:lstStyle/>
                    <a:p>
                      <a:endParaRPr lang="en-US" sz="1100" dirty="0"/>
                    </a:p>
                  </a:txBody>
                  <a:tcPr/>
                </a:tc>
                <a:extLst>
                  <a:ext uri="{0D108BD9-81ED-4DB2-BD59-A6C34878D82A}">
                    <a16:rowId xmlns:a16="http://schemas.microsoft.com/office/drawing/2014/main" val="1723558542"/>
                  </a:ext>
                </a:extLst>
              </a:tr>
              <a:tr h="125218">
                <a:tc>
                  <a:txBody>
                    <a:bodyPr/>
                    <a:lstStyle/>
                    <a:p>
                      <a:r>
                        <a:rPr lang="en-US" sz="1100" dirty="0"/>
                        <a:t>F3</a:t>
                      </a:r>
                    </a:p>
                  </a:txBody>
                  <a:tcPr/>
                </a:tc>
                <a:tc>
                  <a:txBody>
                    <a:bodyPr/>
                    <a:lstStyle/>
                    <a:p>
                      <a:endParaRPr lang="en-US" sz="1100" dirty="0"/>
                    </a:p>
                  </a:txBody>
                  <a:tcPr/>
                </a:tc>
                <a:extLst>
                  <a:ext uri="{0D108BD9-81ED-4DB2-BD59-A6C34878D82A}">
                    <a16:rowId xmlns:a16="http://schemas.microsoft.com/office/drawing/2014/main" val="26334914"/>
                  </a:ext>
                </a:extLst>
              </a:tr>
              <a:tr h="125218">
                <a:tc>
                  <a:txBody>
                    <a:bodyPr/>
                    <a:lstStyle/>
                    <a:p>
                      <a:r>
                        <a:rPr lang="en-US" sz="1100" dirty="0"/>
                        <a:t>F4</a:t>
                      </a:r>
                    </a:p>
                  </a:txBody>
                  <a:tcPr/>
                </a:tc>
                <a:tc>
                  <a:txBody>
                    <a:bodyPr/>
                    <a:lstStyle/>
                    <a:p>
                      <a:pPr algn="ctr"/>
                      <a:endParaRPr lang="en-US" sz="1100" dirty="0"/>
                    </a:p>
                  </a:txBody>
                  <a:tcPr/>
                </a:tc>
                <a:extLst>
                  <a:ext uri="{0D108BD9-81ED-4DB2-BD59-A6C34878D82A}">
                    <a16:rowId xmlns:a16="http://schemas.microsoft.com/office/drawing/2014/main" val="444122730"/>
                  </a:ext>
                </a:extLst>
              </a:tr>
              <a:tr h="125218">
                <a:tc>
                  <a:txBody>
                    <a:bodyPr/>
                    <a:lstStyle/>
                    <a:p>
                      <a:r>
                        <a:rPr lang="en-US" sz="1100" dirty="0"/>
                        <a:t>F5</a:t>
                      </a:r>
                    </a:p>
                  </a:txBody>
                  <a:tcPr/>
                </a:tc>
                <a:tc>
                  <a:txBody>
                    <a:bodyPr/>
                    <a:lstStyle/>
                    <a:p>
                      <a:endParaRPr lang="en-US" sz="1100" dirty="0"/>
                    </a:p>
                  </a:txBody>
                  <a:tcPr/>
                </a:tc>
                <a:extLst>
                  <a:ext uri="{0D108BD9-81ED-4DB2-BD59-A6C34878D82A}">
                    <a16:rowId xmlns:a16="http://schemas.microsoft.com/office/drawing/2014/main" val="1366200069"/>
                  </a:ext>
                </a:extLst>
              </a:tr>
            </a:tbl>
          </a:graphicData>
        </a:graphic>
      </p:graphicFrame>
      <p:sp>
        <p:nvSpPr>
          <p:cNvPr id="31" name="TextBox 30">
            <a:extLst>
              <a:ext uri="{FF2B5EF4-FFF2-40B4-BE49-F238E27FC236}">
                <a16:creationId xmlns:a16="http://schemas.microsoft.com/office/drawing/2014/main" id="{DA997DD3-78E3-9781-4A14-B03C455F02EA}"/>
              </a:ext>
            </a:extLst>
          </p:cNvPr>
          <p:cNvSpPr txBox="1"/>
          <p:nvPr/>
        </p:nvSpPr>
        <p:spPr>
          <a:xfrm>
            <a:off x="5384011" y="238457"/>
            <a:ext cx="142117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Instruction Queue</a:t>
            </a:r>
          </a:p>
        </p:txBody>
      </p:sp>
      <p:sp>
        <p:nvSpPr>
          <p:cNvPr id="32" name="TextBox 31">
            <a:extLst>
              <a:ext uri="{FF2B5EF4-FFF2-40B4-BE49-F238E27FC236}">
                <a16:creationId xmlns:a16="http://schemas.microsoft.com/office/drawing/2014/main" id="{06297904-AFAB-C6E9-9D00-F550A9A7B1E4}"/>
              </a:ext>
            </a:extLst>
          </p:cNvPr>
          <p:cNvSpPr txBox="1"/>
          <p:nvPr/>
        </p:nvSpPr>
        <p:spPr>
          <a:xfrm>
            <a:off x="9286905" y="234349"/>
            <a:ext cx="93459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FP Registers</a:t>
            </a:r>
          </a:p>
        </p:txBody>
      </p:sp>
      <p:sp>
        <p:nvSpPr>
          <p:cNvPr id="33" name="TextBox 32">
            <a:extLst>
              <a:ext uri="{FF2B5EF4-FFF2-40B4-BE49-F238E27FC236}">
                <a16:creationId xmlns:a16="http://schemas.microsoft.com/office/drawing/2014/main" id="{91B08DC7-90A7-1F3A-5C14-D33B411757AF}"/>
              </a:ext>
            </a:extLst>
          </p:cNvPr>
          <p:cNvSpPr txBox="1"/>
          <p:nvPr/>
        </p:nvSpPr>
        <p:spPr>
          <a:xfrm>
            <a:off x="5997546"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FP Adders</a:t>
            </a:r>
            <a:endParaRPr lang="en-US" dirty="0"/>
          </a:p>
        </p:txBody>
      </p:sp>
      <p:sp>
        <p:nvSpPr>
          <p:cNvPr id="34" name="TextBox 33">
            <a:extLst>
              <a:ext uri="{FF2B5EF4-FFF2-40B4-BE49-F238E27FC236}">
                <a16:creationId xmlns:a16="http://schemas.microsoft.com/office/drawing/2014/main" id="{7C5E562E-F288-F372-88FF-23AE667DBCEE}"/>
              </a:ext>
            </a:extLst>
          </p:cNvPr>
          <p:cNvSpPr txBox="1"/>
          <p:nvPr/>
        </p:nvSpPr>
        <p:spPr>
          <a:xfrm>
            <a:off x="9128171" y="4435617"/>
            <a:ext cx="1136574"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FP Multipliers</a:t>
            </a:r>
            <a:endParaRPr lang="en-US" dirty="0"/>
          </a:p>
        </p:txBody>
      </p:sp>
      <p:sp>
        <p:nvSpPr>
          <p:cNvPr id="35" name="Arrow: Down 34">
            <a:extLst>
              <a:ext uri="{FF2B5EF4-FFF2-40B4-BE49-F238E27FC236}">
                <a16:creationId xmlns:a16="http://schemas.microsoft.com/office/drawing/2014/main" id="{4BEC3063-F682-7071-2A50-D3F1B796EEAA}"/>
              </a:ext>
            </a:extLst>
          </p:cNvPr>
          <p:cNvSpPr/>
          <p:nvPr/>
        </p:nvSpPr>
        <p:spPr>
          <a:xfrm>
            <a:off x="6371420" y="418012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5D3FA917-6A49-E423-2579-C53D03AE4221}"/>
              </a:ext>
            </a:extLst>
          </p:cNvPr>
          <p:cNvSpPr/>
          <p:nvPr/>
        </p:nvSpPr>
        <p:spPr>
          <a:xfrm>
            <a:off x="9603035" y="4180128"/>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Arrow: Down 97">
            <a:extLst>
              <a:ext uri="{FF2B5EF4-FFF2-40B4-BE49-F238E27FC236}">
                <a16:creationId xmlns:a16="http://schemas.microsoft.com/office/drawing/2014/main" id="{DEDC3FEC-F82E-AB52-A675-1A2873EBA87A}"/>
              </a:ext>
            </a:extLst>
          </p:cNvPr>
          <p:cNvSpPr/>
          <p:nvPr/>
        </p:nvSpPr>
        <p:spPr>
          <a:xfrm>
            <a:off x="6000688" y="1974460"/>
            <a:ext cx="374960" cy="180471"/>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Arrow: Down 98">
            <a:extLst>
              <a:ext uri="{FF2B5EF4-FFF2-40B4-BE49-F238E27FC236}">
                <a16:creationId xmlns:a16="http://schemas.microsoft.com/office/drawing/2014/main" id="{4EE38DDE-B535-8A2B-0116-51087322B965}"/>
              </a:ext>
            </a:extLst>
          </p:cNvPr>
          <p:cNvSpPr/>
          <p:nvPr/>
        </p:nvSpPr>
        <p:spPr>
          <a:xfrm>
            <a:off x="5781076" y="2483264"/>
            <a:ext cx="210552" cy="77697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Arrow: Down 99">
            <a:extLst>
              <a:ext uri="{FF2B5EF4-FFF2-40B4-BE49-F238E27FC236}">
                <a16:creationId xmlns:a16="http://schemas.microsoft.com/office/drawing/2014/main" id="{3EDAF54B-21BA-CF66-FA5A-3141D9226151}"/>
              </a:ext>
            </a:extLst>
          </p:cNvPr>
          <p:cNvSpPr/>
          <p:nvPr/>
        </p:nvSpPr>
        <p:spPr>
          <a:xfrm>
            <a:off x="8888268" y="2488338"/>
            <a:ext cx="210551" cy="1045998"/>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Arrow: Down 100">
            <a:extLst>
              <a:ext uri="{FF2B5EF4-FFF2-40B4-BE49-F238E27FC236}">
                <a16:creationId xmlns:a16="http://schemas.microsoft.com/office/drawing/2014/main" id="{7F794BFA-DAE5-DE31-60FF-0AD9593725A3}"/>
              </a:ext>
            </a:extLst>
          </p:cNvPr>
          <p:cNvSpPr/>
          <p:nvPr/>
        </p:nvSpPr>
        <p:spPr>
          <a:xfrm>
            <a:off x="9796556" y="2117243"/>
            <a:ext cx="287379" cy="379551"/>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Arrow: Down 101">
            <a:extLst>
              <a:ext uri="{FF2B5EF4-FFF2-40B4-BE49-F238E27FC236}">
                <a16:creationId xmlns:a16="http://schemas.microsoft.com/office/drawing/2014/main" id="{9EC0B9A6-0BC0-7ADC-58D7-7831F52B6FAA}"/>
              </a:ext>
            </a:extLst>
          </p:cNvPr>
          <p:cNvSpPr/>
          <p:nvPr/>
        </p:nvSpPr>
        <p:spPr>
          <a:xfrm>
            <a:off x="6467820" y="2846869"/>
            <a:ext cx="14954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Arrow: Down 103">
            <a:extLst>
              <a:ext uri="{FF2B5EF4-FFF2-40B4-BE49-F238E27FC236}">
                <a16:creationId xmlns:a16="http://schemas.microsoft.com/office/drawing/2014/main" id="{C1C57EA0-F3AD-5908-11EC-F9C43EC80C76}"/>
              </a:ext>
            </a:extLst>
          </p:cNvPr>
          <p:cNvSpPr/>
          <p:nvPr/>
        </p:nvSpPr>
        <p:spPr>
          <a:xfrm>
            <a:off x="7128831" y="2846868"/>
            <a:ext cx="14036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Arrow: Down 104">
            <a:extLst>
              <a:ext uri="{FF2B5EF4-FFF2-40B4-BE49-F238E27FC236}">
                <a16:creationId xmlns:a16="http://schemas.microsoft.com/office/drawing/2014/main" id="{A72FB5BE-3B2E-67E6-D0FA-4D712A57CBD5}"/>
              </a:ext>
            </a:extLst>
          </p:cNvPr>
          <p:cNvSpPr/>
          <p:nvPr/>
        </p:nvSpPr>
        <p:spPr>
          <a:xfrm>
            <a:off x="9699434" y="2837689"/>
            <a:ext cx="122006" cy="781446"/>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Arrow: Down 105">
            <a:extLst>
              <a:ext uri="{FF2B5EF4-FFF2-40B4-BE49-F238E27FC236}">
                <a16:creationId xmlns:a16="http://schemas.microsoft.com/office/drawing/2014/main" id="{D8C79C0F-6397-20E7-9B5A-ACDBB0050632}"/>
              </a:ext>
            </a:extLst>
          </p:cNvPr>
          <p:cNvSpPr/>
          <p:nvPr/>
        </p:nvSpPr>
        <p:spPr>
          <a:xfrm>
            <a:off x="10461433" y="2837688"/>
            <a:ext cx="112826" cy="781446"/>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1" name="Table 110">
            <a:extLst>
              <a:ext uri="{FF2B5EF4-FFF2-40B4-BE49-F238E27FC236}">
                <a16:creationId xmlns:a16="http://schemas.microsoft.com/office/drawing/2014/main" id="{A3FB932F-E8D0-0A1E-69A7-89E21BFA81A9}"/>
              </a:ext>
            </a:extLst>
          </p:cNvPr>
          <p:cNvGraphicFramePr>
            <a:graphicFrameLocks noGrp="1"/>
          </p:cNvGraphicFramePr>
          <p:nvPr/>
        </p:nvGraphicFramePr>
        <p:xfrm>
          <a:off x="486578" y="5049397"/>
          <a:ext cx="11146464" cy="259080"/>
        </p:xfrm>
        <a:graphic>
          <a:graphicData uri="http://schemas.openxmlformats.org/drawingml/2006/table">
            <a:tbl>
              <a:tblPr firstRow="1" bandRow="1">
                <a:tableStyleId>{5940675A-B579-460E-94D1-54222C63F5DA}</a:tableStyleId>
              </a:tblPr>
              <a:tblGrid>
                <a:gridCol w="11146464">
                  <a:extLst>
                    <a:ext uri="{9D8B030D-6E8A-4147-A177-3AD203B41FA5}">
                      <a16:colId xmlns:a16="http://schemas.microsoft.com/office/drawing/2014/main" val="302325619"/>
                    </a:ext>
                  </a:extLst>
                </a:gridCol>
              </a:tblGrid>
              <a:tr h="190418">
                <a:tc>
                  <a:txBody>
                    <a:bodyPr/>
                    <a:lstStyle/>
                    <a:p>
                      <a:pPr algn="ctr"/>
                      <a:r>
                        <a:rPr lang="en-US" sz="1100" dirty="0"/>
                        <a:t>Common Data Bus</a:t>
                      </a:r>
                    </a:p>
                  </a:txBody>
                  <a:tcPr/>
                </a:tc>
                <a:extLst>
                  <a:ext uri="{0D108BD9-81ED-4DB2-BD59-A6C34878D82A}">
                    <a16:rowId xmlns:a16="http://schemas.microsoft.com/office/drawing/2014/main" val="1651149426"/>
                  </a:ext>
                </a:extLst>
              </a:tr>
            </a:tbl>
          </a:graphicData>
        </a:graphic>
      </p:graphicFrame>
      <p:cxnSp>
        <p:nvCxnSpPr>
          <p:cNvPr id="114" name="Straight Arrow Connector 113">
            <a:extLst>
              <a:ext uri="{FF2B5EF4-FFF2-40B4-BE49-F238E27FC236}">
                <a16:creationId xmlns:a16="http://schemas.microsoft.com/office/drawing/2014/main" id="{E1A2FC85-C645-E798-529C-B96071D04ED3}"/>
              </a:ext>
            </a:extLst>
          </p:cNvPr>
          <p:cNvCxnSpPr/>
          <p:nvPr/>
        </p:nvCxnSpPr>
        <p:spPr>
          <a:xfrm flipH="1">
            <a:off x="5042397" y="2305624"/>
            <a:ext cx="3673" cy="2741363"/>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3B6957DA-2A1C-317B-5E52-901126014D3A}"/>
              </a:ext>
            </a:extLst>
          </p:cNvPr>
          <p:cNvCxnSpPr/>
          <p:nvPr/>
        </p:nvCxnSpPr>
        <p:spPr>
          <a:xfrm flipH="1">
            <a:off x="640814" y="2503581"/>
            <a:ext cx="12853" cy="2548567"/>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0C037E61-6E1A-3F02-2ED5-0F91A519E185}"/>
              </a:ext>
            </a:extLst>
          </p:cNvPr>
          <p:cNvCxnSpPr/>
          <p:nvPr/>
        </p:nvCxnSpPr>
        <p:spPr>
          <a:xfrm>
            <a:off x="11446181" y="837854"/>
            <a:ext cx="14689" cy="4201098"/>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DB36A8B5-A8B1-845C-F791-2B654264B0BF}"/>
              </a:ext>
            </a:extLst>
          </p:cNvPr>
          <p:cNvCxnSpPr/>
          <p:nvPr/>
        </p:nvCxnSpPr>
        <p:spPr>
          <a:xfrm>
            <a:off x="618094" y="2523090"/>
            <a:ext cx="1419337" cy="5509"/>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FE5137A2-D5E3-DBFB-21FF-B24E7BE48463}"/>
              </a:ext>
            </a:extLst>
          </p:cNvPr>
          <p:cNvCxnSpPr/>
          <p:nvPr/>
        </p:nvCxnSpPr>
        <p:spPr>
          <a:xfrm>
            <a:off x="2000364" y="2500713"/>
            <a:ext cx="14688" cy="308472"/>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9612C8A3-509A-989C-DF5C-43B14CD517B8}"/>
              </a:ext>
            </a:extLst>
          </p:cNvPr>
          <p:cNvCxnSpPr/>
          <p:nvPr/>
        </p:nvCxnSpPr>
        <p:spPr>
          <a:xfrm>
            <a:off x="5049513" y="2327427"/>
            <a:ext cx="730784" cy="1468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4FA4A7CD-0443-18CB-3AD3-92F6A92EDC02}"/>
              </a:ext>
            </a:extLst>
          </p:cNvPr>
          <p:cNvCxnSpPr/>
          <p:nvPr/>
        </p:nvCxnSpPr>
        <p:spPr>
          <a:xfrm flipH="1">
            <a:off x="10605342" y="863676"/>
            <a:ext cx="839118" cy="5507"/>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06B1F024-7F8B-CF19-B7B0-DF81EBA22A6B}"/>
              </a:ext>
            </a:extLst>
          </p:cNvPr>
          <p:cNvCxnSpPr/>
          <p:nvPr/>
        </p:nvCxnSpPr>
        <p:spPr>
          <a:xfrm flipH="1" flipV="1">
            <a:off x="10739037" y="2618685"/>
            <a:ext cx="692225" cy="12854"/>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3" name="Arrow: Down 122">
            <a:extLst>
              <a:ext uri="{FF2B5EF4-FFF2-40B4-BE49-F238E27FC236}">
                <a16:creationId xmlns:a16="http://schemas.microsoft.com/office/drawing/2014/main" id="{1BCFA482-FC45-15A1-DDF8-83055D136560}"/>
              </a:ext>
            </a:extLst>
          </p:cNvPr>
          <p:cNvSpPr/>
          <p:nvPr/>
        </p:nvSpPr>
        <p:spPr>
          <a:xfrm>
            <a:off x="3088105"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Arrow: Down 123">
            <a:extLst>
              <a:ext uri="{FF2B5EF4-FFF2-40B4-BE49-F238E27FC236}">
                <a16:creationId xmlns:a16="http://schemas.microsoft.com/office/drawing/2014/main" id="{173CA99D-E376-554E-DF51-B98A2AAFBEF3}"/>
              </a:ext>
            </a:extLst>
          </p:cNvPr>
          <p:cNvSpPr/>
          <p:nvPr/>
        </p:nvSpPr>
        <p:spPr>
          <a:xfrm>
            <a:off x="6374803" y="4792578"/>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Arrow: Down 124">
            <a:extLst>
              <a:ext uri="{FF2B5EF4-FFF2-40B4-BE49-F238E27FC236}">
                <a16:creationId xmlns:a16="http://schemas.microsoft.com/office/drawing/2014/main" id="{F9CBAB1C-BE36-8981-5D3D-505749D2C645}"/>
              </a:ext>
            </a:extLst>
          </p:cNvPr>
          <p:cNvSpPr/>
          <p:nvPr/>
        </p:nvSpPr>
        <p:spPr>
          <a:xfrm>
            <a:off x="9624780"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9E1821C-E231-0F40-10CC-29ACE5E56214}"/>
              </a:ext>
            </a:extLst>
          </p:cNvPr>
          <p:cNvSpPr txBox="1"/>
          <p:nvPr/>
        </p:nvSpPr>
        <p:spPr>
          <a:xfrm>
            <a:off x="591553" y="492135"/>
            <a:ext cx="2706258" cy="1015663"/>
          </a:xfrm>
          <a:prstGeom prst="rect">
            <a:avLst/>
          </a:prstGeom>
          <a:solidFill>
            <a:schemeClr val="accent5">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err="1">
                <a:latin typeface="Courier New"/>
                <a:ea typeface="+mn-lt"/>
                <a:cs typeface="Courier New"/>
              </a:rPr>
              <a:t>flw</a:t>
            </a:r>
            <a:r>
              <a:rPr lang="en-US" sz="1000" dirty="0">
                <a:latin typeface="Courier New"/>
                <a:ea typeface="+mn-lt"/>
                <a:cs typeface="Courier New"/>
              </a:rPr>
              <a:t> f1,0(t0)</a:t>
            </a:r>
          </a:p>
          <a:p>
            <a:r>
              <a:rPr lang="en-US" sz="1000" dirty="0" err="1">
                <a:latin typeface="Courier New"/>
                <a:cs typeface="Courier New"/>
              </a:rPr>
              <a:t>fmul.s</a:t>
            </a:r>
            <a:r>
              <a:rPr lang="en-US" sz="1000" dirty="0">
                <a:latin typeface="Courier New"/>
                <a:cs typeface="Courier New"/>
              </a:rPr>
              <a:t> f2,f1,f0</a:t>
            </a:r>
          </a:p>
          <a:p>
            <a:r>
              <a:rPr lang="en-US" sz="1000" dirty="0" err="1">
                <a:latin typeface="Courier New"/>
                <a:cs typeface="Courier New"/>
              </a:rPr>
              <a:t>fsw</a:t>
            </a:r>
            <a:r>
              <a:rPr lang="en-US" sz="1000" dirty="0">
                <a:latin typeface="Courier New"/>
                <a:cs typeface="Courier New"/>
              </a:rPr>
              <a:t> f2,0(t0)</a:t>
            </a:r>
          </a:p>
          <a:p>
            <a:r>
              <a:rPr lang="en-US" sz="1000" dirty="0" err="1">
                <a:latin typeface="Courier New"/>
                <a:cs typeface="Courier New"/>
              </a:rPr>
              <a:t>flw</a:t>
            </a:r>
            <a:r>
              <a:rPr lang="en-US" sz="1000" dirty="0">
                <a:latin typeface="Courier New"/>
                <a:cs typeface="Courier New"/>
              </a:rPr>
              <a:t> f1,0(t0)</a:t>
            </a:r>
          </a:p>
          <a:p>
            <a:r>
              <a:rPr lang="en-US" sz="1000" dirty="0" err="1">
                <a:latin typeface="Courier New"/>
                <a:cs typeface="Courier New"/>
              </a:rPr>
              <a:t>fmul.s</a:t>
            </a:r>
            <a:r>
              <a:rPr lang="en-US" sz="1000" dirty="0">
                <a:latin typeface="Courier New"/>
                <a:cs typeface="Courier New"/>
              </a:rPr>
              <a:t> f2,f1,f0</a:t>
            </a:r>
          </a:p>
          <a:p>
            <a:r>
              <a:rPr lang="en-US" sz="1000" dirty="0" err="1">
                <a:latin typeface="Courier New"/>
                <a:cs typeface="Courier New"/>
              </a:rPr>
              <a:t>fsw</a:t>
            </a:r>
            <a:r>
              <a:rPr lang="en-US" sz="1000" dirty="0">
                <a:latin typeface="Courier New"/>
                <a:cs typeface="Courier New"/>
              </a:rPr>
              <a:t> f2,0(t0)</a:t>
            </a:r>
          </a:p>
        </p:txBody>
      </p:sp>
      <p:sp>
        <p:nvSpPr>
          <p:cNvPr id="3" name="TextBox 2">
            <a:extLst>
              <a:ext uri="{FF2B5EF4-FFF2-40B4-BE49-F238E27FC236}">
                <a16:creationId xmlns:a16="http://schemas.microsoft.com/office/drawing/2014/main" id="{335B8D19-36EF-C0B9-642C-35F9F0C2EE0A}"/>
              </a:ext>
            </a:extLst>
          </p:cNvPr>
          <p:cNvSpPr txBox="1"/>
          <p:nvPr/>
        </p:nvSpPr>
        <p:spPr>
          <a:xfrm>
            <a:off x="2369955" y="263221"/>
            <a:ext cx="52462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t>Issued</a:t>
            </a:r>
            <a:endParaRPr lang="en-US"/>
          </a:p>
        </p:txBody>
      </p:sp>
      <p:sp>
        <p:nvSpPr>
          <p:cNvPr id="5" name="TextBox 4">
            <a:extLst>
              <a:ext uri="{FF2B5EF4-FFF2-40B4-BE49-F238E27FC236}">
                <a16:creationId xmlns:a16="http://schemas.microsoft.com/office/drawing/2014/main" id="{6A52EA16-C416-2C82-8C26-76F8B0E93604}"/>
              </a:ext>
            </a:extLst>
          </p:cNvPr>
          <p:cNvSpPr txBox="1"/>
          <p:nvPr/>
        </p:nvSpPr>
        <p:spPr>
          <a:xfrm>
            <a:off x="2837085" y="262496"/>
            <a:ext cx="77202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Finished</a:t>
            </a:r>
          </a:p>
        </p:txBody>
      </p:sp>
      <p:sp>
        <p:nvSpPr>
          <p:cNvPr id="7" name="TextBox 6">
            <a:extLst>
              <a:ext uri="{FF2B5EF4-FFF2-40B4-BE49-F238E27FC236}">
                <a16:creationId xmlns:a16="http://schemas.microsoft.com/office/drawing/2014/main" id="{BC1D8807-F248-E9CC-3FA6-DF5816DAF120}"/>
              </a:ext>
            </a:extLst>
          </p:cNvPr>
          <p:cNvSpPr txBox="1"/>
          <p:nvPr/>
        </p:nvSpPr>
        <p:spPr>
          <a:xfrm>
            <a:off x="589015" y="1534388"/>
            <a:ext cx="1714499" cy="369332"/>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Clock Cycle: 5</a:t>
            </a:r>
          </a:p>
        </p:txBody>
      </p:sp>
      <p:sp>
        <p:nvSpPr>
          <p:cNvPr id="13" name="TextBox 12">
            <a:extLst>
              <a:ext uri="{FF2B5EF4-FFF2-40B4-BE49-F238E27FC236}">
                <a16:creationId xmlns:a16="http://schemas.microsoft.com/office/drawing/2014/main" id="{18DA8E34-F6C3-785D-8CEF-BB4531F3252A}"/>
              </a:ext>
            </a:extLst>
          </p:cNvPr>
          <p:cNvSpPr txBox="1"/>
          <p:nvPr/>
        </p:nvSpPr>
        <p:spPr>
          <a:xfrm>
            <a:off x="1809930" y="263221"/>
            <a:ext cx="588894"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t>Iteration</a:t>
            </a:r>
          </a:p>
        </p:txBody>
      </p:sp>
      <p:sp>
        <p:nvSpPr>
          <p:cNvPr id="18" name="TextBox 17">
            <a:extLst>
              <a:ext uri="{FF2B5EF4-FFF2-40B4-BE49-F238E27FC236}">
                <a16:creationId xmlns:a16="http://schemas.microsoft.com/office/drawing/2014/main" id="{695B6198-6EB4-2AE4-B0A1-CB1B9310DC43}"/>
              </a:ext>
            </a:extLst>
          </p:cNvPr>
          <p:cNvSpPr txBox="1"/>
          <p:nvPr/>
        </p:nvSpPr>
        <p:spPr>
          <a:xfrm>
            <a:off x="1968177" y="439588"/>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24" name="TextBox 23">
            <a:extLst>
              <a:ext uri="{FF2B5EF4-FFF2-40B4-BE49-F238E27FC236}">
                <a16:creationId xmlns:a16="http://schemas.microsoft.com/office/drawing/2014/main" id="{AC0474AA-8328-71EE-DA56-6A84E013209F}"/>
              </a:ext>
            </a:extLst>
          </p:cNvPr>
          <p:cNvSpPr txBox="1"/>
          <p:nvPr/>
        </p:nvSpPr>
        <p:spPr>
          <a:xfrm>
            <a:off x="1968177" y="604841"/>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37" name="TextBox 36">
            <a:extLst>
              <a:ext uri="{FF2B5EF4-FFF2-40B4-BE49-F238E27FC236}">
                <a16:creationId xmlns:a16="http://schemas.microsoft.com/office/drawing/2014/main" id="{818DA16D-00C4-C0E0-A0BA-8C255EF96071}"/>
              </a:ext>
            </a:extLst>
          </p:cNvPr>
          <p:cNvSpPr txBox="1"/>
          <p:nvPr/>
        </p:nvSpPr>
        <p:spPr>
          <a:xfrm>
            <a:off x="1968177" y="78845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39" name="TextBox 38">
            <a:extLst>
              <a:ext uri="{FF2B5EF4-FFF2-40B4-BE49-F238E27FC236}">
                <a16:creationId xmlns:a16="http://schemas.microsoft.com/office/drawing/2014/main" id="{FFA147EE-FFFE-340B-ED7D-7845BB764FA7}"/>
              </a:ext>
            </a:extLst>
          </p:cNvPr>
          <p:cNvSpPr txBox="1"/>
          <p:nvPr/>
        </p:nvSpPr>
        <p:spPr>
          <a:xfrm>
            <a:off x="1977358" y="935347"/>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1" name="TextBox 40">
            <a:extLst>
              <a:ext uri="{FF2B5EF4-FFF2-40B4-BE49-F238E27FC236}">
                <a16:creationId xmlns:a16="http://schemas.microsoft.com/office/drawing/2014/main" id="{A9610525-1BC7-59A9-C535-F04C389D12B0}"/>
              </a:ext>
            </a:extLst>
          </p:cNvPr>
          <p:cNvSpPr txBox="1"/>
          <p:nvPr/>
        </p:nvSpPr>
        <p:spPr>
          <a:xfrm>
            <a:off x="1977357" y="109142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3" name="TextBox 42">
            <a:extLst>
              <a:ext uri="{FF2B5EF4-FFF2-40B4-BE49-F238E27FC236}">
                <a16:creationId xmlns:a16="http://schemas.microsoft.com/office/drawing/2014/main" id="{024E1BAD-7CCD-6319-67AC-495D77294FE6}"/>
              </a:ext>
            </a:extLst>
          </p:cNvPr>
          <p:cNvSpPr txBox="1"/>
          <p:nvPr/>
        </p:nvSpPr>
        <p:spPr>
          <a:xfrm>
            <a:off x="1986538" y="1275034"/>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14" name="TextBox 13">
            <a:extLst>
              <a:ext uri="{FF2B5EF4-FFF2-40B4-BE49-F238E27FC236}">
                <a16:creationId xmlns:a16="http://schemas.microsoft.com/office/drawing/2014/main" id="{41B8CBB6-4495-B0D8-1E7B-53FA5CC5FC56}"/>
              </a:ext>
            </a:extLst>
          </p:cNvPr>
          <p:cNvSpPr txBox="1"/>
          <p:nvPr/>
        </p:nvSpPr>
        <p:spPr>
          <a:xfrm>
            <a:off x="2445574" y="439587"/>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19" name="Rectangle 18">
            <a:extLst>
              <a:ext uri="{FF2B5EF4-FFF2-40B4-BE49-F238E27FC236}">
                <a16:creationId xmlns:a16="http://schemas.microsoft.com/office/drawing/2014/main" id="{3C80E4C9-9508-B2D7-BC26-3F7C84A4389B}"/>
              </a:ext>
            </a:extLst>
          </p:cNvPr>
          <p:cNvSpPr/>
          <p:nvPr/>
        </p:nvSpPr>
        <p:spPr>
          <a:xfrm>
            <a:off x="3840079" y="3890210"/>
            <a:ext cx="461210" cy="230605"/>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6E7EEC-7793-EFD2-BD52-211376593E72}"/>
              </a:ext>
            </a:extLst>
          </p:cNvPr>
          <p:cNvSpPr/>
          <p:nvPr/>
        </p:nvSpPr>
        <p:spPr>
          <a:xfrm>
            <a:off x="9467862" y="732041"/>
            <a:ext cx="1085499" cy="26732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D1F3646-46B0-6359-F166-9F41DF716DEF}"/>
              </a:ext>
            </a:extLst>
          </p:cNvPr>
          <p:cNvSpPr/>
          <p:nvPr/>
        </p:nvSpPr>
        <p:spPr>
          <a:xfrm>
            <a:off x="8632416" y="3633149"/>
            <a:ext cx="2352438" cy="25814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78FA9A3-495F-5202-98B1-5E0A5A373A20}"/>
              </a:ext>
            </a:extLst>
          </p:cNvPr>
          <p:cNvSpPr/>
          <p:nvPr/>
        </p:nvSpPr>
        <p:spPr>
          <a:xfrm>
            <a:off x="9477042" y="998281"/>
            <a:ext cx="1085499" cy="26732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7332CFE6-C675-32D5-1E78-D37CEA2F6A78}"/>
              </a:ext>
            </a:extLst>
          </p:cNvPr>
          <p:cNvSpPr txBox="1"/>
          <p:nvPr/>
        </p:nvSpPr>
        <p:spPr>
          <a:xfrm>
            <a:off x="2445574" y="60484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4" name="Rectangle 43">
            <a:extLst>
              <a:ext uri="{FF2B5EF4-FFF2-40B4-BE49-F238E27FC236}">
                <a16:creationId xmlns:a16="http://schemas.microsoft.com/office/drawing/2014/main" id="{EC3C264F-03B4-7076-1BFC-04A772443B4A}"/>
              </a:ext>
            </a:extLst>
          </p:cNvPr>
          <p:cNvSpPr/>
          <p:nvPr/>
        </p:nvSpPr>
        <p:spPr>
          <a:xfrm>
            <a:off x="1811138" y="3871846"/>
            <a:ext cx="1507812" cy="25814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B2191186-3BD8-4033-4257-B14B275E8D7D}"/>
              </a:ext>
            </a:extLst>
          </p:cNvPr>
          <p:cNvSpPr txBox="1"/>
          <p:nvPr/>
        </p:nvSpPr>
        <p:spPr>
          <a:xfrm>
            <a:off x="2451083" y="757242"/>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3</a:t>
            </a:r>
          </a:p>
        </p:txBody>
      </p:sp>
      <p:sp>
        <p:nvSpPr>
          <p:cNvPr id="47" name="TextBox 46">
            <a:extLst>
              <a:ext uri="{FF2B5EF4-FFF2-40B4-BE49-F238E27FC236}">
                <a16:creationId xmlns:a16="http://schemas.microsoft.com/office/drawing/2014/main" id="{63549179-0E67-4A09-108C-B647D7262B85}"/>
              </a:ext>
            </a:extLst>
          </p:cNvPr>
          <p:cNvSpPr txBox="1"/>
          <p:nvPr/>
        </p:nvSpPr>
        <p:spPr>
          <a:xfrm>
            <a:off x="2445574" y="93534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4</a:t>
            </a:r>
          </a:p>
        </p:txBody>
      </p:sp>
      <p:sp>
        <p:nvSpPr>
          <p:cNvPr id="48" name="Rectangle 47">
            <a:extLst>
              <a:ext uri="{FF2B5EF4-FFF2-40B4-BE49-F238E27FC236}">
                <a16:creationId xmlns:a16="http://schemas.microsoft.com/office/drawing/2014/main" id="{721DF711-985E-38FC-E0B1-4F64C6ACFD6C}"/>
              </a:ext>
            </a:extLst>
          </p:cNvPr>
          <p:cNvSpPr/>
          <p:nvPr/>
        </p:nvSpPr>
        <p:spPr>
          <a:xfrm>
            <a:off x="3840078" y="3642330"/>
            <a:ext cx="461210" cy="230605"/>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5990BFD1-6551-2263-EB96-ED1942C3668E}"/>
              </a:ext>
            </a:extLst>
          </p:cNvPr>
          <p:cNvSpPr txBox="1"/>
          <p:nvPr/>
        </p:nvSpPr>
        <p:spPr>
          <a:xfrm>
            <a:off x="2436393" y="1091418"/>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5</a:t>
            </a:r>
          </a:p>
        </p:txBody>
      </p:sp>
      <p:sp>
        <p:nvSpPr>
          <p:cNvPr id="49" name="Rectangle 48">
            <a:extLst>
              <a:ext uri="{FF2B5EF4-FFF2-40B4-BE49-F238E27FC236}">
                <a16:creationId xmlns:a16="http://schemas.microsoft.com/office/drawing/2014/main" id="{21CCA044-6C7B-9F5D-0A29-F08519DCFF77}"/>
              </a:ext>
            </a:extLst>
          </p:cNvPr>
          <p:cNvSpPr/>
          <p:nvPr/>
        </p:nvSpPr>
        <p:spPr>
          <a:xfrm>
            <a:off x="8641597" y="3881029"/>
            <a:ext cx="2352438" cy="25814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7820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7" name="Table 106">
            <a:extLst>
              <a:ext uri="{FF2B5EF4-FFF2-40B4-BE49-F238E27FC236}">
                <a16:creationId xmlns:a16="http://schemas.microsoft.com/office/drawing/2014/main" id="{8A99B81A-D2B6-1981-E268-BD8E23A05BDC}"/>
              </a:ext>
            </a:extLst>
          </p:cNvPr>
          <p:cNvGraphicFramePr>
            <a:graphicFrameLocks noGrp="1"/>
          </p:cNvGraphicFramePr>
          <p:nvPr/>
        </p:nvGraphicFramePr>
        <p:xfrm>
          <a:off x="5848120" y="2194193"/>
          <a:ext cx="3245697" cy="260684"/>
        </p:xfrm>
        <a:graphic>
          <a:graphicData uri="http://schemas.openxmlformats.org/drawingml/2006/table">
            <a:tbl>
              <a:tblPr firstRow="1" bandRow="1">
                <a:tableStyleId>{5940675A-B579-460E-94D1-54222C63F5DA}</a:tableStyleId>
              </a:tblPr>
              <a:tblGrid>
                <a:gridCol w="3245697">
                  <a:extLst>
                    <a:ext uri="{9D8B030D-6E8A-4147-A177-3AD203B41FA5}">
                      <a16:colId xmlns:a16="http://schemas.microsoft.com/office/drawing/2014/main" val="3107124859"/>
                    </a:ext>
                  </a:extLst>
                </a:gridCol>
              </a:tblGrid>
              <a:tr h="260684">
                <a:tc>
                  <a:txBody>
                    <a:bodyPr/>
                    <a:lstStyle/>
                    <a:p>
                      <a:pPr algn="ctr"/>
                      <a:r>
                        <a:rPr lang="en-US" sz="1100" dirty="0"/>
                        <a:t>Operation Bus</a:t>
                      </a:r>
                    </a:p>
                  </a:txBody>
                  <a:tcPr/>
                </a:tc>
                <a:extLst>
                  <a:ext uri="{0D108BD9-81ED-4DB2-BD59-A6C34878D82A}">
                    <a16:rowId xmlns:a16="http://schemas.microsoft.com/office/drawing/2014/main" val="1264365700"/>
                  </a:ext>
                </a:extLst>
              </a:tr>
            </a:tbl>
          </a:graphicData>
        </a:graphic>
      </p:graphicFrame>
      <p:graphicFrame>
        <p:nvGraphicFramePr>
          <p:cNvPr id="108" name="Table 107">
            <a:extLst>
              <a:ext uri="{FF2B5EF4-FFF2-40B4-BE49-F238E27FC236}">
                <a16:creationId xmlns:a16="http://schemas.microsoft.com/office/drawing/2014/main" id="{C7C94626-E768-68B0-C3C0-F0A5DFEAE580}"/>
              </a:ext>
            </a:extLst>
          </p:cNvPr>
          <p:cNvGraphicFramePr>
            <a:graphicFrameLocks noGrp="1"/>
          </p:cNvGraphicFramePr>
          <p:nvPr/>
        </p:nvGraphicFramePr>
        <p:xfrm>
          <a:off x="6472409" y="2533879"/>
          <a:ext cx="4087912" cy="259080"/>
        </p:xfrm>
        <a:graphic>
          <a:graphicData uri="http://schemas.openxmlformats.org/drawingml/2006/table">
            <a:tbl>
              <a:tblPr firstRow="1" bandRow="1">
                <a:tableStyleId>{5940675A-B579-460E-94D1-54222C63F5DA}</a:tableStyleId>
              </a:tblPr>
              <a:tblGrid>
                <a:gridCol w="4087912">
                  <a:extLst>
                    <a:ext uri="{9D8B030D-6E8A-4147-A177-3AD203B41FA5}">
                      <a16:colId xmlns:a16="http://schemas.microsoft.com/office/drawing/2014/main" val="1958482428"/>
                    </a:ext>
                  </a:extLst>
                </a:gridCol>
              </a:tblGrid>
              <a:tr h="200698">
                <a:tc>
                  <a:txBody>
                    <a:bodyPr/>
                    <a:lstStyle/>
                    <a:p>
                      <a:pPr algn="ctr"/>
                      <a:r>
                        <a:rPr lang="en-US" sz="1100" dirty="0"/>
                        <a:t>Operands Bus           </a:t>
                      </a:r>
                    </a:p>
                  </a:txBody>
                  <a:tcPr anchor="ctr"/>
                </a:tc>
                <a:extLst>
                  <a:ext uri="{0D108BD9-81ED-4DB2-BD59-A6C34878D82A}">
                    <a16:rowId xmlns:a16="http://schemas.microsoft.com/office/drawing/2014/main" val="3928487381"/>
                  </a:ext>
                </a:extLst>
              </a:tr>
            </a:tbl>
          </a:graphicData>
        </a:graphic>
      </p:graphicFrame>
      <p:sp>
        <p:nvSpPr>
          <p:cNvPr id="4" name="TextBox 3">
            <a:extLst>
              <a:ext uri="{FF2B5EF4-FFF2-40B4-BE49-F238E27FC236}">
                <a16:creationId xmlns:a16="http://schemas.microsoft.com/office/drawing/2014/main" id="{032A06AD-A3EC-C6FD-A3FE-AE0739EBE576}"/>
              </a:ext>
            </a:extLst>
          </p:cNvPr>
          <p:cNvSpPr txBox="1"/>
          <p:nvPr/>
        </p:nvSpPr>
        <p:spPr>
          <a:xfrm>
            <a:off x="397286" y="5584520"/>
            <a:ext cx="1139143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At clock cycle 6 the second memory store operation goes to the Store Buffer. Two conditions are observed: there is a pending load from the same memory position and source operand F2 </a:t>
            </a:r>
            <a:r>
              <a:rPr lang="en-US" sz="1100"/>
              <a:t>is busy waiting for an FMUL (second multiplication) operation. Until both conditions are cleared, the store operation will stall.</a:t>
            </a:r>
          </a:p>
        </p:txBody>
      </p:sp>
      <p:graphicFrame>
        <p:nvGraphicFramePr>
          <p:cNvPr id="6" name="Table 5">
            <a:extLst>
              <a:ext uri="{FF2B5EF4-FFF2-40B4-BE49-F238E27FC236}">
                <a16:creationId xmlns:a16="http://schemas.microsoft.com/office/drawing/2014/main" id="{CC729F56-EFE2-8812-01B1-3B641021CA8E}"/>
              </a:ext>
            </a:extLst>
          </p:cNvPr>
          <p:cNvGraphicFramePr>
            <a:graphicFrameLocks noGrp="1"/>
          </p:cNvGraphicFramePr>
          <p:nvPr>
            <p:extLst>
              <p:ext uri="{D42A27DB-BD31-4B8C-83A1-F6EECF244321}">
                <p14:modId xmlns:p14="http://schemas.microsoft.com/office/powerpoint/2010/main" val="1253051601"/>
              </p:ext>
            </p:extLst>
          </p:nvPr>
        </p:nvGraphicFramePr>
        <p:xfrm>
          <a:off x="5142307" y="474496"/>
          <a:ext cx="1912193" cy="1463040"/>
        </p:xfrm>
        <a:graphic>
          <a:graphicData uri="http://schemas.openxmlformats.org/drawingml/2006/table">
            <a:tbl>
              <a:tblPr firstRow="1" bandRow="1">
                <a:tableStyleId>{5940675A-B579-460E-94D1-54222C63F5DA}</a:tableStyleId>
              </a:tblPr>
              <a:tblGrid>
                <a:gridCol w="1912193">
                  <a:extLst>
                    <a:ext uri="{9D8B030D-6E8A-4147-A177-3AD203B41FA5}">
                      <a16:colId xmlns:a16="http://schemas.microsoft.com/office/drawing/2014/main" val="4214905165"/>
                    </a:ext>
                  </a:extLst>
                </a:gridCol>
              </a:tblGrid>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3837463807"/>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3958880234"/>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1321956166"/>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1294863501"/>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2602607408"/>
                  </a:ext>
                </a:extLst>
              </a:tr>
              <a:tr h="174966">
                <a:tc>
                  <a:txBody>
                    <a:bodyPr/>
                    <a:lstStyle/>
                    <a:p>
                      <a:pPr lvl="0" algn="ctr">
                        <a:buNone/>
                      </a:pPr>
                      <a:r>
                        <a:rPr lang="en-US" sz="1000" b="0" i="0" u="none" strike="noStrike" noProof="0" dirty="0" err="1">
                          <a:solidFill>
                            <a:srgbClr val="000000"/>
                          </a:solidFill>
                          <a:latin typeface="Courier New"/>
                        </a:rPr>
                        <a:t>fsw</a:t>
                      </a:r>
                      <a:r>
                        <a:rPr lang="en-US" sz="1000" b="0" i="0" u="none" strike="noStrike" noProof="0" dirty="0">
                          <a:solidFill>
                            <a:srgbClr val="000000"/>
                          </a:solidFill>
                          <a:latin typeface="Courier New"/>
                        </a:rPr>
                        <a:t> f2,0(t0)</a:t>
                      </a:r>
                      <a:endParaRPr lang="en-US" dirty="0"/>
                    </a:p>
                  </a:txBody>
                  <a:tcPr/>
                </a:tc>
                <a:extLst>
                  <a:ext uri="{0D108BD9-81ED-4DB2-BD59-A6C34878D82A}">
                    <a16:rowId xmlns:a16="http://schemas.microsoft.com/office/drawing/2014/main" val="3959573496"/>
                  </a:ext>
                </a:extLst>
              </a:tr>
            </a:tbl>
          </a:graphicData>
        </a:graphic>
      </p:graphicFrame>
      <p:graphicFrame>
        <p:nvGraphicFramePr>
          <p:cNvPr id="8" name="Table 7">
            <a:extLst>
              <a:ext uri="{FF2B5EF4-FFF2-40B4-BE49-F238E27FC236}">
                <a16:creationId xmlns:a16="http://schemas.microsoft.com/office/drawing/2014/main" id="{E7D52DE1-8CA2-EADD-2883-8C6406631686}"/>
              </a:ext>
            </a:extLst>
          </p:cNvPr>
          <p:cNvGraphicFramePr>
            <a:graphicFrameLocks noGrp="1"/>
          </p:cNvGraphicFramePr>
          <p:nvPr>
            <p:extLst>
              <p:ext uri="{D42A27DB-BD31-4B8C-83A1-F6EECF244321}">
                <p14:modId xmlns:p14="http://schemas.microsoft.com/office/powerpoint/2010/main" val="2142793739"/>
              </p:ext>
            </p:extLst>
          </p:nvPr>
        </p:nvGraphicFramePr>
        <p:xfrm>
          <a:off x="1808602" y="2836843"/>
          <a:ext cx="1511271" cy="1297004"/>
        </p:xfrm>
        <a:graphic>
          <a:graphicData uri="http://schemas.openxmlformats.org/drawingml/2006/table">
            <a:tbl>
              <a:tblPr firstRow="1" bandRow="1">
                <a:tableStyleId>{5940675A-B579-460E-94D1-54222C63F5DA}</a:tableStyleId>
              </a:tblPr>
              <a:tblGrid>
                <a:gridCol w="822157">
                  <a:extLst>
                    <a:ext uri="{9D8B030D-6E8A-4147-A177-3AD203B41FA5}">
                      <a16:colId xmlns:a16="http://schemas.microsoft.com/office/drawing/2014/main" val="1745361543"/>
                    </a:ext>
                  </a:extLst>
                </a:gridCol>
                <a:gridCol w="689114">
                  <a:extLst>
                    <a:ext uri="{9D8B030D-6E8A-4147-A177-3AD203B41FA5}">
                      <a16:colId xmlns:a16="http://schemas.microsoft.com/office/drawing/2014/main" val="111818996"/>
                    </a:ext>
                  </a:extLst>
                </a:gridCol>
              </a:tblGrid>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698010634"/>
                  </a:ext>
                </a:extLst>
              </a:tr>
              <a:tr h="260684">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37794825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549119839"/>
                  </a:ext>
                </a:extLst>
              </a:tr>
              <a:tr h="151771">
                <a:tc>
                  <a:txBody>
                    <a:bodyPr/>
                    <a:lstStyle/>
                    <a:p>
                      <a:pPr algn="ctr"/>
                      <a:r>
                        <a:rPr lang="en-US" sz="1100" b="0" dirty="0"/>
                        <a:t>FMUL2 F2</a:t>
                      </a:r>
                      <a:endParaRPr lang="en-US" sz="1100" b="0" dirty="0" err="1"/>
                    </a:p>
                  </a:txBody>
                  <a:tcPr/>
                </a:tc>
                <a:tc>
                  <a:txBody>
                    <a:bodyPr/>
                    <a:lstStyle/>
                    <a:p>
                      <a:pPr algn="ctr"/>
                      <a:r>
                        <a:rPr lang="en-US" sz="1100" b="0" dirty="0"/>
                        <a:t>4</a:t>
                      </a:r>
                    </a:p>
                  </a:txBody>
                  <a:tcPr/>
                </a:tc>
                <a:extLst>
                  <a:ext uri="{0D108BD9-81ED-4DB2-BD59-A6C34878D82A}">
                    <a16:rowId xmlns:a16="http://schemas.microsoft.com/office/drawing/2014/main" val="1989902640"/>
                  </a:ext>
                </a:extLst>
              </a:tr>
              <a:tr h="151771">
                <a:tc>
                  <a:txBody>
                    <a:bodyPr/>
                    <a:lstStyle/>
                    <a:p>
                      <a:pPr lvl="0">
                        <a:buNone/>
                      </a:pPr>
                      <a:r>
                        <a:rPr lang="en-US" sz="1100" b="0" i="0" u="none" strike="noStrike" noProof="0" dirty="0">
                          <a:solidFill>
                            <a:srgbClr val="000000"/>
                          </a:solidFill>
                          <a:latin typeface="Aptos"/>
                        </a:rPr>
                        <a:t>FMUL F2</a:t>
                      </a:r>
                      <a:endParaRPr lang="en-US" dirty="0"/>
                    </a:p>
                  </a:txBody>
                  <a:tcPr/>
                </a:tc>
                <a:tc>
                  <a:txBody>
                    <a:bodyPr/>
                    <a:lstStyle/>
                    <a:p>
                      <a:pPr algn="ctr"/>
                      <a:r>
                        <a:rPr lang="en-US" sz="1100" b="0" dirty="0"/>
                        <a:t>8</a:t>
                      </a:r>
                    </a:p>
                  </a:txBody>
                  <a:tcPr/>
                </a:tc>
                <a:extLst>
                  <a:ext uri="{0D108BD9-81ED-4DB2-BD59-A6C34878D82A}">
                    <a16:rowId xmlns:a16="http://schemas.microsoft.com/office/drawing/2014/main" val="834683615"/>
                  </a:ext>
                </a:extLst>
              </a:tr>
            </a:tbl>
          </a:graphicData>
        </a:graphic>
      </p:graphicFrame>
      <p:graphicFrame>
        <p:nvGraphicFramePr>
          <p:cNvPr id="9" name="Table 8">
            <a:extLst>
              <a:ext uri="{FF2B5EF4-FFF2-40B4-BE49-F238E27FC236}">
                <a16:creationId xmlns:a16="http://schemas.microsoft.com/office/drawing/2014/main" id="{DDAA357D-ADC7-536C-F5D5-6765A9443157}"/>
              </a:ext>
            </a:extLst>
          </p:cNvPr>
          <p:cNvGraphicFramePr>
            <a:graphicFrameLocks noGrp="1"/>
          </p:cNvGraphicFramePr>
          <p:nvPr/>
        </p:nvGraphicFramePr>
        <p:xfrm>
          <a:off x="3847825" y="2833942"/>
          <a:ext cx="458371" cy="1295400"/>
        </p:xfrm>
        <a:graphic>
          <a:graphicData uri="http://schemas.openxmlformats.org/drawingml/2006/table">
            <a:tbl>
              <a:tblPr firstRow="1" bandRow="1">
                <a:tableStyleId>{5940675A-B579-460E-94D1-54222C63F5DA}</a:tableStyleId>
              </a:tblPr>
              <a:tblGrid>
                <a:gridCol w="458371">
                  <a:extLst>
                    <a:ext uri="{9D8B030D-6E8A-4147-A177-3AD203B41FA5}">
                      <a16:colId xmlns:a16="http://schemas.microsoft.com/office/drawing/2014/main" val="1142258662"/>
                    </a:ext>
                  </a:extLst>
                </a:gridCol>
              </a:tblGrid>
              <a:tr h="124309">
                <a:tc>
                  <a:txBody>
                    <a:bodyPr/>
                    <a:lstStyle/>
                    <a:p>
                      <a:endParaRPr lang="en-US" sz="1100" b="0" dirty="0"/>
                    </a:p>
                  </a:txBody>
                  <a:tcPr/>
                </a:tc>
                <a:extLst>
                  <a:ext uri="{0D108BD9-81ED-4DB2-BD59-A6C34878D82A}">
                    <a16:rowId xmlns:a16="http://schemas.microsoft.com/office/drawing/2014/main" val="3875140244"/>
                  </a:ext>
                </a:extLst>
              </a:tr>
              <a:tr h="124309">
                <a:tc>
                  <a:txBody>
                    <a:bodyPr/>
                    <a:lstStyle/>
                    <a:p>
                      <a:endParaRPr lang="en-US" sz="1100" b="0" dirty="0"/>
                    </a:p>
                  </a:txBody>
                  <a:tcPr/>
                </a:tc>
                <a:extLst>
                  <a:ext uri="{0D108BD9-81ED-4DB2-BD59-A6C34878D82A}">
                    <a16:rowId xmlns:a16="http://schemas.microsoft.com/office/drawing/2014/main" val="2345669140"/>
                  </a:ext>
                </a:extLst>
              </a:tr>
              <a:tr h="124309">
                <a:tc>
                  <a:txBody>
                    <a:bodyPr/>
                    <a:lstStyle/>
                    <a:p>
                      <a:endParaRPr lang="en-US" sz="1100" b="0" dirty="0"/>
                    </a:p>
                  </a:txBody>
                  <a:tcPr/>
                </a:tc>
                <a:extLst>
                  <a:ext uri="{0D108BD9-81ED-4DB2-BD59-A6C34878D82A}">
                    <a16:rowId xmlns:a16="http://schemas.microsoft.com/office/drawing/2014/main" val="2516193733"/>
                  </a:ext>
                </a:extLst>
              </a:tr>
              <a:tr h="124309">
                <a:tc>
                  <a:txBody>
                    <a:bodyPr/>
                    <a:lstStyle/>
                    <a:p>
                      <a:pPr algn="ctr"/>
                      <a:r>
                        <a:rPr lang="en-US" sz="1100" b="0" dirty="0"/>
                        <a:t>4</a:t>
                      </a:r>
                    </a:p>
                  </a:txBody>
                  <a:tcPr/>
                </a:tc>
                <a:extLst>
                  <a:ext uri="{0D108BD9-81ED-4DB2-BD59-A6C34878D82A}">
                    <a16:rowId xmlns:a16="http://schemas.microsoft.com/office/drawing/2014/main" val="1743698386"/>
                  </a:ext>
                </a:extLst>
              </a:tr>
              <a:tr h="124309">
                <a:tc>
                  <a:txBody>
                    <a:bodyPr/>
                    <a:lstStyle/>
                    <a:p>
                      <a:pPr algn="ctr"/>
                      <a:r>
                        <a:rPr lang="en-US" sz="1100" b="0" dirty="0"/>
                        <a:t>8</a:t>
                      </a:r>
                    </a:p>
                  </a:txBody>
                  <a:tcPr/>
                </a:tc>
                <a:extLst>
                  <a:ext uri="{0D108BD9-81ED-4DB2-BD59-A6C34878D82A}">
                    <a16:rowId xmlns:a16="http://schemas.microsoft.com/office/drawing/2014/main" val="833418790"/>
                  </a:ext>
                </a:extLst>
              </a:tr>
            </a:tbl>
          </a:graphicData>
        </a:graphic>
      </p:graphicFrame>
      <p:graphicFrame>
        <p:nvGraphicFramePr>
          <p:cNvPr id="10" name="Table 9">
            <a:extLst>
              <a:ext uri="{FF2B5EF4-FFF2-40B4-BE49-F238E27FC236}">
                <a16:creationId xmlns:a16="http://schemas.microsoft.com/office/drawing/2014/main" id="{F351D56D-D400-11A9-3A79-A76F275FC9E8}"/>
              </a:ext>
            </a:extLst>
          </p:cNvPr>
          <p:cNvGraphicFramePr>
            <a:graphicFrameLocks noGrp="1"/>
          </p:cNvGraphicFramePr>
          <p:nvPr/>
        </p:nvGraphicFramePr>
        <p:xfrm>
          <a:off x="5481993" y="3348063"/>
          <a:ext cx="2162727" cy="777240"/>
        </p:xfrm>
        <a:graphic>
          <a:graphicData uri="http://schemas.openxmlformats.org/drawingml/2006/table">
            <a:tbl>
              <a:tblPr firstRow="1" bandRow="1">
                <a:tableStyleId>{5940675A-B579-460E-94D1-54222C63F5DA}</a:tableStyleId>
              </a:tblPr>
              <a:tblGrid>
                <a:gridCol w="720909">
                  <a:extLst>
                    <a:ext uri="{9D8B030D-6E8A-4147-A177-3AD203B41FA5}">
                      <a16:colId xmlns:a16="http://schemas.microsoft.com/office/drawing/2014/main" val="448276559"/>
                    </a:ext>
                  </a:extLst>
                </a:gridCol>
                <a:gridCol w="720909">
                  <a:extLst>
                    <a:ext uri="{9D8B030D-6E8A-4147-A177-3AD203B41FA5}">
                      <a16:colId xmlns:a16="http://schemas.microsoft.com/office/drawing/2014/main" val="1507268759"/>
                    </a:ext>
                  </a:extLst>
                </a:gridCol>
                <a:gridCol w="720909">
                  <a:extLst>
                    <a:ext uri="{9D8B030D-6E8A-4147-A177-3AD203B41FA5}">
                      <a16:colId xmlns:a16="http://schemas.microsoft.com/office/drawing/2014/main" val="3602963303"/>
                    </a:ext>
                  </a:extLst>
                </a:gridCol>
              </a:tblGrid>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373234770"/>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2582958588"/>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276576882"/>
                  </a:ext>
                </a:extLst>
              </a:tr>
            </a:tbl>
          </a:graphicData>
        </a:graphic>
      </p:graphicFrame>
      <p:graphicFrame>
        <p:nvGraphicFramePr>
          <p:cNvPr id="11" name="Table 10">
            <a:extLst>
              <a:ext uri="{FF2B5EF4-FFF2-40B4-BE49-F238E27FC236}">
                <a16:creationId xmlns:a16="http://schemas.microsoft.com/office/drawing/2014/main" id="{9242D8D2-0F55-F557-2CC0-37811A2CF5CB}"/>
              </a:ext>
            </a:extLst>
          </p:cNvPr>
          <p:cNvGraphicFramePr>
            <a:graphicFrameLocks noGrp="1"/>
          </p:cNvGraphicFramePr>
          <p:nvPr/>
        </p:nvGraphicFramePr>
        <p:xfrm>
          <a:off x="8657422" y="3617204"/>
          <a:ext cx="2349918" cy="518160"/>
        </p:xfrm>
        <a:graphic>
          <a:graphicData uri="http://schemas.openxmlformats.org/drawingml/2006/table">
            <a:tbl>
              <a:tblPr firstRow="1" bandRow="1">
                <a:tableStyleId>{5940675A-B579-460E-94D1-54222C63F5DA}</a:tableStyleId>
              </a:tblPr>
              <a:tblGrid>
                <a:gridCol w="783306">
                  <a:extLst>
                    <a:ext uri="{9D8B030D-6E8A-4147-A177-3AD203B41FA5}">
                      <a16:colId xmlns:a16="http://schemas.microsoft.com/office/drawing/2014/main" val="3712067003"/>
                    </a:ext>
                  </a:extLst>
                </a:gridCol>
                <a:gridCol w="783306">
                  <a:extLst>
                    <a:ext uri="{9D8B030D-6E8A-4147-A177-3AD203B41FA5}">
                      <a16:colId xmlns:a16="http://schemas.microsoft.com/office/drawing/2014/main" val="2507670143"/>
                    </a:ext>
                  </a:extLst>
                </a:gridCol>
                <a:gridCol w="783306">
                  <a:extLst>
                    <a:ext uri="{9D8B030D-6E8A-4147-A177-3AD203B41FA5}">
                      <a16:colId xmlns:a16="http://schemas.microsoft.com/office/drawing/2014/main" val="2584014067"/>
                    </a:ext>
                  </a:extLst>
                </a:gridCol>
              </a:tblGrid>
              <a:tr h="0">
                <a:tc>
                  <a:txBody>
                    <a:bodyPr/>
                    <a:lstStyle/>
                    <a:p>
                      <a:pPr algn="ctr"/>
                      <a:r>
                        <a:rPr lang="en-US" sz="1100" dirty="0"/>
                        <a:t>FMUL.S</a:t>
                      </a:r>
                    </a:p>
                  </a:txBody>
                  <a:tcPr/>
                </a:tc>
                <a:tc>
                  <a:txBody>
                    <a:bodyPr/>
                    <a:lstStyle/>
                    <a:p>
                      <a:pPr algn="ctr"/>
                      <a:r>
                        <a:rPr lang="en-US" sz="1100" dirty="0"/>
                        <a:t>FLW F1</a:t>
                      </a:r>
                    </a:p>
                  </a:txBody>
                  <a:tcPr/>
                </a:tc>
                <a:tc>
                  <a:txBody>
                    <a:bodyPr/>
                    <a:lstStyle/>
                    <a:p>
                      <a:pPr algn="ctr"/>
                      <a:r>
                        <a:rPr lang="en-US" sz="1100" dirty="0"/>
                        <a:t>10</a:t>
                      </a:r>
                    </a:p>
                  </a:txBody>
                  <a:tcPr/>
                </a:tc>
                <a:extLst>
                  <a:ext uri="{0D108BD9-81ED-4DB2-BD59-A6C34878D82A}">
                    <a16:rowId xmlns:a16="http://schemas.microsoft.com/office/drawing/2014/main" val="3142664889"/>
                  </a:ext>
                </a:extLst>
              </a:tr>
              <a:tr h="0">
                <a:tc>
                  <a:txBody>
                    <a:bodyPr/>
                    <a:lstStyle/>
                    <a:p>
                      <a:pPr algn="ctr"/>
                      <a:r>
                        <a:rPr lang="en-US" sz="1100"/>
                        <a:t>FMUL.S</a:t>
                      </a:r>
                      <a:endParaRPr lang="en-US" sz="1100" dirty="0"/>
                    </a:p>
                  </a:txBody>
                  <a:tcPr/>
                </a:tc>
                <a:tc>
                  <a:txBody>
                    <a:bodyPr/>
                    <a:lstStyle/>
                    <a:p>
                      <a:pPr algn="ctr"/>
                      <a:r>
                        <a:rPr lang="en-US" sz="1100" dirty="0"/>
                        <a:t>FLW2 F1</a:t>
                      </a:r>
                    </a:p>
                  </a:txBody>
                  <a:tcPr/>
                </a:tc>
                <a:tc>
                  <a:txBody>
                    <a:bodyPr/>
                    <a:lstStyle/>
                    <a:p>
                      <a:pPr algn="ctr"/>
                      <a:r>
                        <a:rPr lang="en-US" sz="1100" dirty="0"/>
                        <a:t>10</a:t>
                      </a:r>
                    </a:p>
                  </a:txBody>
                  <a:tcPr/>
                </a:tc>
                <a:extLst>
                  <a:ext uri="{0D108BD9-81ED-4DB2-BD59-A6C34878D82A}">
                    <a16:rowId xmlns:a16="http://schemas.microsoft.com/office/drawing/2014/main" val="1917240934"/>
                  </a:ext>
                </a:extLst>
              </a:tr>
            </a:tbl>
          </a:graphicData>
        </a:graphic>
      </p:graphicFrame>
      <p:sp>
        <p:nvSpPr>
          <p:cNvPr id="12" name="TextBox 11">
            <a:extLst>
              <a:ext uri="{FF2B5EF4-FFF2-40B4-BE49-F238E27FC236}">
                <a16:creationId xmlns:a16="http://schemas.microsoft.com/office/drawing/2014/main" id="{D911706E-6D2C-EF51-33DF-4FB2A1FBC170}"/>
              </a:ext>
            </a:extLst>
          </p:cNvPr>
          <p:cNvSpPr txBox="1"/>
          <p:nvPr/>
        </p:nvSpPr>
        <p:spPr>
          <a:xfrm>
            <a:off x="3592198" y="561352"/>
            <a:ext cx="1246742"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Instruction Unit</a:t>
            </a:r>
          </a:p>
        </p:txBody>
      </p:sp>
      <p:sp>
        <p:nvSpPr>
          <p:cNvPr id="15" name="TextBox 14">
            <a:extLst>
              <a:ext uri="{FF2B5EF4-FFF2-40B4-BE49-F238E27FC236}">
                <a16:creationId xmlns:a16="http://schemas.microsoft.com/office/drawing/2014/main" id="{D174296F-730A-B583-F968-AE33A9FB8F57}"/>
              </a:ext>
            </a:extLst>
          </p:cNvPr>
          <p:cNvSpPr txBox="1"/>
          <p:nvPr/>
        </p:nvSpPr>
        <p:spPr>
          <a:xfrm>
            <a:off x="2793474"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Memory Unit</a:t>
            </a:r>
          </a:p>
        </p:txBody>
      </p:sp>
      <p:sp>
        <p:nvSpPr>
          <p:cNvPr id="16" name="Arrow: Right 15">
            <a:extLst>
              <a:ext uri="{FF2B5EF4-FFF2-40B4-BE49-F238E27FC236}">
                <a16:creationId xmlns:a16="http://schemas.microsoft.com/office/drawing/2014/main" id="{BF7377CE-705F-13B3-B849-BBE58D6D6C52}"/>
              </a:ext>
            </a:extLst>
          </p:cNvPr>
          <p:cNvSpPr/>
          <p:nvPr/>
        </p:nvSpPr>
        <p:spPr>
          <a:xfrm>
            <a:off x="4902263" y="594451"/>
            <a:ext cx="181923" cy="203788"/>
          </a:xfrm>
          <a:prstGeom prst="righ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4AAB5EF6-0805-82F0-922F-DA920C510456}"/>
              </a:ext>
            </a:extLst>
          </p:cNvPr>
          <p:cNvSpPr/>
          <p:nvPr/>
        </p:nvSpPr>
        <p:spPr>
          <a:xfrm>
            <a:off x="2474567" y="2541851"/>
            <a:ext cx="326519" cy="274697"/>
          </a:xfrm>
          <a:prstGeom prst="downArrow">
            <a:avLst/>
          </a:prstGeom>
          <a:solidFill>
            <a:srgbClr val="FF000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682D80A-99E6-AB37-3B98-573B076AD2C6}"/>
              </a:ext>
            </a:extLst>
          </p:cNvPr>
          <p:cNvSpPr txBox="1"/>
          <p:nvPr/>
        </p:nvSpPr>
        <p:spPr>
          <a:xfrm>
            <a:off x="2187546" y="2223061"/>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Address Unit</a:t>
            </a:r>
          </a:p>
        </p:txBody>
      </p:sp>
      <p:sp>
        <p:nvSpPr>
          <p:cNvPr id="21" name="Arrow: Down 20">
            <a:extLst>
              <a:ext uri="{FF2B5EF4-FFF2-40B4-BE49-F238E27FC236}">
                <a16:creationId xmlns:a16="http://schemas.microsoft.com/office/drawing/2014/main" id="{5ADE566B-08DC-5903-5A74-8CE1A9BB24C0}"/>
              </a:ext>
            </a:extLst>
          </p:cNvPr>
          <p:cNvSpPr/>
          <p:nvPr/>
        </p:nvSpPr>
        <p:spPr>
          <a:xfrm>
            <a:off x="3047999" y="417094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Bent 21">
            <a:extLst>
              <a:ext uri="{FF2B5EF4-FFF2-40B4-BE49-F238E27FC236}">
                <a16:creationId xmlns:a16="http://schemas.microsoft.com/office/drawing/2014/main" id="{46067320-68DF-215A-389F-CE98072BB49A}"/>
              </a:ext>
            </a:extLst>
          </p:cNvPr>
          <p:cNvSpPr/>
          <p:nvPr/>
        </p:nvSpPr>
        <p:spPr>
          <a:xfrm rot="10800000">
            <a:off x="3937200" y="4177711"/>
            <a:ext cx="274090" cy="435238"/>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Arrow: Bent 22">
            <a:extLst>
              <a:ext uri="{FF2B5EF4-FFF2-40B4-BE49-F238E27FC236}">
                <a16:creationId xmlns:a16="http://schemas.microsoft.com/office/drawing/2014/main" id="{4953DFF4-99A7-BAB6-2A2A-278FE5AE934B}"/>
              </a:ext>
            </a:extLst>
          </p:cNvPr>
          <p:cNvSpPr/>
          <p:nvPr/>
        </p:nvSpPr>
        <p:spPr>
          <a:xfrm rot="5400000">
            <a:off x="3515488" y="2114104"/>
            <a:ext cx="465924" cy="882796"/>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Bent 24">
            <a:extLst>
              <a:ext uri="{FF2B5EF4-FFF2-40B4-BE49-F238E27FC236}">
                <a16:creationId xmlns:a16="http://schemas.microsoft.com/office/drawing/2014/main" id="{DDE7C6B2-EFE8-3E0E-6215-22D2177578CE}"/>
              </a:ext>
            </a:extLst>
          </p:cNvPr>
          <p:cNvSpPr/>
          <p:nvPr/>
        </p:nvSpPr>
        <p:spPr>
          <a:xfrm rot="5400000" flipV="1">
            <a:off x="3712033" y="823608"/>
            <a:ext cx="303810" cy="2465383"/>
          </a:xfrm>
          <a:prstGeom prst="bentArrow">
            <a:avLst/>
          </a:prstGeom>
          <a:solidFill>
            <a:srgbClr val="FF000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F2DED50B-1403-4959-37C8-DE7B1155DD58}"/>
              </a:ext>
            </a:extLst>
          </p:cNvPr>
          <p:cNvSpPr txBox="1"/>
          <p:nvPr/>
        </p:nvSpPr>
        <p:spPr>
          <a:xfrm>
            <a:off x="1213184" y="2836359"/>
            <a:ext cx="59491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Store </a:t>
            </a:r>
            <a:endParaRPr lang="en-US"/>
          </a:p>
          <a:p>
            <a:r>
              <a:rPr lang="en-US" sz="1100" dirty="0"/>
              <a:t>Buffer</a:t>
            </a:r>
            <a:endParaRPr lang="en-US" dirty="0"/>
          </a:p>
        </p:txBody>
      </p:sp>
      <p:sp>
        <p:nvSpPr>
          <p:cNvPr id="27" name="TextBox 26">
            <a:extLst>
              <a:ext uri="{FF2B5EF4-FFF2-40B4-BE49-F238E27FC236}">
                <a16:creationId xmlns:a16="http://schemas.microsoft.com/office/drawing/2014/main" id="{4F799F20-08B8-CA70-5D7B-5848E7BDBD02}"/>
              </a:ext>
            </a:extLst>
          </p:cNvPr>
          <p:cNvSpPr txBox="1"/>
          <p:nvPr/>
        </p:nvSpPr>
        <p:spPr>
          <a:xfrm>
            <a:off x="4309745" y="2813528"/>
            <a:ext cx="59722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Load</a:t>
            </a:r>
          </a:p>
          <a:p>
            <a:r>
              <a:rPr lang="en-US" sz="1100" dirty="0"/>
              <a:t>Buffer</a:t>
            </a:r>
          </a:p>
        </p:txBody>
      </p:sp>
      <p:sp>
        <p:nvSpPr>
          <p:cNvPr id="28" name="TextBox 27">
            <a:extLst>
              <a:ext uri="{FF2B5EF4-FFF2-40B4-BE49-F238E27FC236}">
                <a16:creationId xmlns:a16="http://schemas.microsoft.com/office/drawing/2014/main" id="{70AA568D-B72D-2C09-E02F-2B7694F66B37}"/>
              </a:ext>
            </a:extLst>
          </p:cNvPr>
          <p:cNvSpPr txBox="1"/>
          <p:nvPr/>
        </p:nvSpPr>
        <p:spPr>
          <a:xfrm>
            <a:off x="7708787" y="3655497"/>
            <a:ext cx="90705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Reservation</a:t>
            </a:r>
          </a:p>
          <a:p>
            <a:r>
              <a:rPr lang="en-US" sz="1100" dirty="0"/>
              <a:t>Stations</a:t>
            </a:r>
          </a:p>
        </p:txBody>
      </p:sp>
      <p:graphicFrame>
        <p:nvGraphicFramePr>
          <p:cNvPr id="30" name="Table 29">
            <a:extLst>
              <a:ext uri="{FF2B5EF4-FFF2-40B4-BE49-F238E27FC236}">
                <a16:creationId xmlns:a16="http://schemas.microsoft.com/office/drawing/2014/main" id="{AD4BC524-EB16-74CF-93BC-4F758136A8F1}"/>
              </a:ext>
            </a:extLst>
          </p:cNvPr>
          <p:cNvGraphicFramePr>
            <a:graphicFrameLocks noGrp="1"/>
          </p:cNvGraphicFramePr>
          <p:nvPr/>
        </p:nvGraphicFramePr>
        <p:xfrm>
          <a:off x="9107277" y="495759"/>
          <a:ext cx="1471166" cy="1554480"/>
        </p:xfrm>
        <a:graphic>
          <a:graphicData uri="http://schemas.openxmlformats.org/drawingml/2006/table">
            <a:tbl>
              <a:tblPr firstRow="1" bandRow="1">
                <a:tableStyleId>{5940675A-B579-460E-94D1-54222C63F5DA}</a:tableStyleId>
              </a:tblPr>
              <a:tblGrid>
                <a:gridCol w="366368">
                  <a:extLst>
                    <a:ext uri="{9D8B030D-6E8A-4147-A177-3AD203B41FA5}">
                      <a16:colId xmlns:a16="http://schemas.microsoft.com/office/drawing/2014/main" val="2580727533"/>
                    </a:ext>
                  </a:extLst>
                </a:gridCol>
                <a:gridCol w="1104798">
                  <a:extLst>
                    <a:ext uri="{9D8B030D-6E8A-4147-A177-3AD203B41FA5}">
                      <a16:colId xmlns:a16="http://schemas.microsoft.com/office/drawing/2014/main" val="1318855252"/>
                    </a:ext>
                  </a:extLst>
                </a:gridCol>
              </a:tblGrid>
              <a:tr h="125218">
                <a:tc>
                  <a:txBody>
                    <a:bodyPr/>
                    <a:lstStyle/>
                    <a:p>
                      <a:r>
                        <a:rPr lang="en-US" sz="1100" dirty="0"/>
                        <a:t>F0</a:t>
                      </a:r>
                    </a:p>
                  </a:txBody>
                  <a:tcPr/>
                </a:tc>
                <a:tc>
                  <a:txBody>
                    <a:bodyPr/>
                    <a:lstStyle/>
                    <a:p>
                      <a:pPr algn="ctr"/>
                      <a:r>
                        <a:rPr lang="en-US" sz="1100" dirty="0"/>
                        <a:t>10.0</a:t>
                      </a:r>
                    </a:p>
                  </a:txBody>
                  <a:tcPr/>
                </a:tc>
                <a:extLst>
                  <a:ext uri="{0D108BD9-81ED-4DB2-BD59-A6C34878D82A}">
                    <a16:rowId xmlns:a16="http://schemas.microsoft.com/office/drawing/2014/main" val="2320382027"/>
                  </a:ext>
                </a:extLst>
              </a:tr>
              <a:tr h="125218">
                <a:tc>
                  <a:txBody>
                    <a:bodyPr/>
                    <a:lstStyle/>
                    <a:p>
                      <a:r>
                        <a:rPr lang="en-US" sz="1100" dirty="0"/>
                        <a:t>F1</a:t>
                      </a:r>
                    </a:p>
                  </a:txBody>
                  <a:tcPr/>
                </a:tc>
                <a:tc>
                  <a:txBody>
                    <a:bodyPr/>
                    <a:lstStyle/>
                    <a:p>
                      <a:endParaRPr lang="en-US" sz="1100" dirty="0"/>
                    </a:p>
                  </a:txBody>
                  <a:tcPr/>
                </a:tc>
                <a:extLst>
                  <a:ext uri="{0D108BD9-81ED-4DB2-BD59-A6C34878D82A}">
                    <a16:rowId xmlns:a16="http://schemas.microsoft.com/office/drawing/2014/main" val="1922051831"/>
                  </a:ext>
                </a:extLst>
              </a:tr>
              <a:tr h="125218">
                <a:tc>
                  <a:txBody>
                    <a:bodyPr/>
                    <a:lstStyle/>
                    <a:p>
                      <a:r>
                        <a:rPr lang="en-US" sz="1100" dirty="0"/>
                        <a:t>F2</a:t>
                      </a:r>
                    </a:p>
                  </a:txBody>
                  <a:tcPr/>
                </a:tc>
                <a:tc>
                  <a:txBody>
                    <a:bodyPr/>
                    <a:lstStyle/>
                    <a:p>
                      <a:endParaRPr lang="en-US" sz="1100" dirty="0"/>
                    </a:p>
                  </a:txBody>
                  <a:tcPr/>
                </a:tc>
                <a:extLst>
                  <a:ext uri="{0D108BD9-81ED-4DB2-BD59-A6C34878D82A}">
                    <a16:rowId xmlns:a16="http://schemas.microsoft.com/office/drawing/2014/main" val="1723558542"/>
                  </a:ext>
                </a:extLst>
              </a:tr>
              <a:tr h="125218">
                <a:tc>
                  <a:txBody>
                    <a:bodyPr/>
                    <a:lstStyle/>
                    <a:p>
                      <a:r>
                        <a:rPr lang="en-US" sz="1100" dirty="0"/>
                        <a:t>F3</a:t>
                      </a:r>
                    </a:p>
                  </a:txBody>
                  <a:tcPr/>
                </a:tc>
                <a:tc>
                  <a:txBody>
                    <a:bodyPr/>
                    <a:lstStyle/>
                    <a:p>
                      <a:endParaRPr lang="en-US" sz="1100" dirty="0"/>
                    </a:p>
                  </a:txBody>
                  <a:tcPr/>
                </a:tc>
                <a:extLst>
                  <a:ext uri="{0D108BD9-81ED-4DB2-BD59-A6C34878D82A}">
                    <a16:rowId xmlns:a16="http://schemas.microsoft.com/office/drawing/2014/main" val="26334914"/>
                  </a:ext>
                </a:extLst>
              </a:tr>
              <a:tr h="125218">
                <a:tc>
                  <a:txBody>
                    <a:bodyPr/>
                    <a:lstStyle/>
                    <a:p>
                      <a:r>
                        <a:rPr lang="en-US" sz="1100" dirty="0"/>
                        <a:t>F4</a:t>
                      </a:r>
                    </a:p>
                  </a:txBody>
                  <a:tcPr/>
                </a:tc>
                <a:tc>
                  <a:txBody>
                    <a:bodyPr/>
                    <a:lstStyle/>
                    <a:p>
                      <a:pPr algn="ctr"/>
                      <a:endParaRPr lang="en-US" sz="1100" dirty="0"/>
                    </a:p>
                  </a:txBody>
                  <a:tcPr/>
                </a:tc>
                <a:extLst>
                  <a:ext uri="{0D108BD9-81ED-4DB2-BD59-A6C34878D82A}">
                    <a16:rowId xmlns:a16="http://schemas.microsoft.com/office/drawing/2014/main" val="444122730"/>
                  </a:ext>
                </a:extLst>
              </a:tr>
              <a:tr h="125218">
                <a:tc>
                  <a:txBody>
                    <a:bodyPr/>
                    <a:lstStyle/>
                    <a:p>
                      <a:r>
                        <a:rPr lang="en-US" sz="1100" dirty="0"/>
                        <a:t>F5</a:t>
                      </a:r>
                    </a:p>
                  </a:txBody>
                  <a:tcPr/>
                </a:tc>
                <a:tc>
                  <a:txBody>
                    <a:bodyPr/>
                    <a:lstStyle/>
                    <a:p>
                      <a:endParaRPr lang="en-US" sz="1100" dirty="0"/>
                    </a:p>
                  </a:txBody>
                  <a:tcPr/>
                </a:tc>
                <a:extLst>
                  <a:ext uri="{0D108BD9-81ED-4DB2-BD59-A6C34878D82A}">
                    <a16:rowId xmlns:a16="http://schemas.microsoft.com/office/drawing/2014/main" val="1366200069"/>
                  </a:ext>
                </a:extLst>
              </a:tr>
            </a:tbl>
          </a:graphicData>
        </a:graphic>
      </p:graphicFrame>
      <p:sp>
        <p:nvSpPr>
          <p:cNvPr id="31" name="TextBox 30">
            <a:extLst>
              <a:ext uri="{FF2B5EF4-FFF2-40B4-BE49-F238E27FC236}">
                <a16:creationId xmlns:a16="http://schemas.microsoft.com/office/drawing/2014/main" id="{DA997DD3-78E3-9781-4A14-B03C455F02EA}"/>
              </a:ext>
            </a:extLst>
          </p:cNvPr>
          <p:cNvSpPr txBox="1"/>
          <p:nvPr/>
        </p:nvSpPr>
        <p:spPr>
          <a:xfrm>
            <a:off x="5384011" y="238457"/>
            <a:ext cx="142117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Instruction Queue</a:t>
            </a:r>
          </a:p>
        </p:txBody>
      </p:sp>
      <p:sp>
        <p:nvSpPr>
          <p:cNvPr id="32" name="TextBox 31">
            <a:extLst>
              <a:ext uri="{FF2B5EF4-FFF2-40B4-BE49-F238E27FC236}">
                <a16:creationId xmlns:a16="http://schemas.microsoft.com/office/drawing/2014/main" id="{06297904-AFAB-C6E9-9D00-F550A9A7B1E4}"/>
              </a:ext>
            </a:extLst>
          </p:cNvPr>
          <p:cNvSpPr txBox="1"/>
          <p:nvPr/>
        </p:nvSpPr>
        <p:spPr>
          <a:xfrm>
            <a:off x="9286905" y="234349"/>
            <a:ext cx="93459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FP Registers</a:t>
            </a:r>
          </a:p>
        </p:txBody>
      </p:sp>
      <p:sp>
        <p:nvSpPr>
          <p:cNvPr id="33" name="TextBox 32">
            <a:extLst>
              <a:ext uri="{FF2B5EF4-FFF2-40B4-BE49-F238E27FC236}">
                <a16:creationId xmlns:a16="http://schemas.microsoft.com/office/drawing/2014/main" id="{91B08DC7-90A7-1F3A-5C14-D33B411757AF}"/>
              </a:ext>
            </a:extLst>
          </p:cNvPr>
          <p:cNvSpPr txBox="1"/>
          <p:nvPr/>
        </p:nvSpPr>
        <p:spPr>
          <a:xfrm>
            <a:off x="5997546"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FP Adders</a:t>
            </a:r>
            <a:endParaRPr lang="en-US" dirty="0"/>
          </a:p>
        </p:txBody>
      </p:sp>
      <p:sp>
        <p:nvSpPr>
          <p:cNvPr id="34" name="TextBox 33">
            <a:extLst>
              <a:ext uri="{FF2B5EF4-FFF2-40B4-BE49-F238E27FC236}">
                <a16:creationId xmlns:a16="http://schemas.microsoft.com/office/drawing/2014/main" id="{7C5E562E-F288-F372-88FF-23AE667DBCEE}"/>
              </a:ext>
            </a:extLst>
          </p:cNvPr>
          <p:cNvSpPr txBox="1"/>
          <p:nvPr/>
        </p:nvSpPr>
        <p:spPr>
          <a:xfrm>
            <a:off x="9128171" y="4435617"/>
            <a:ext cx="1136574"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FP Multipliers</a:t>
            </a:r>
            <a:endParaRPr lang="en-US" dirty="0"/>
          </a:p>
        </p:txBody>
      </p:sp>
      <p:sp>
        <p:nvSpPr>
          <p:cNvPr id="35" name="Arrow: Down 34">
            <a:extLst>
              <a:ext uri="{FF2B5EF4-FFF2-40B4-BE49-F238E27FC236}">
                <a16:creationId xmlns:a16="http://schemas.microsoft.com/office/drawing/2014/main" id="{4BEC3063-F682-7071-2A50-D3F1B796EEAA}"/>
              </a:ext>
            </a:extLst>
          </p:cNvPr>
          <p:cNvSpPr/>
          <p:nvPr/>
        </p:nvSpPr>
        <p:spPr>
          <a:xfrm>
            <a:off x="6371420" y="418012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5D3FA917-6A49-E423-2579-C53D03AE4221}"/>
              </a:ext>
            </a:extLst>
          </p:cNvPr>
          <p:cNvSpPr/>
          <p:nvPr/>
        </p:nvSpPr>
        <p:spPr>
          <a:xfrm>
            <a:off x="9603035" y="4180128"/>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Arrow: Down 97">
            <a:extLst>
              <a:ext uri="{FF2B5EF4-FFF2-40B4-BE49-F238E27FC236}">
                <a16:creationId xmlns:a16="http://schemas.microsoft.com/office/drawing/2014/main" id="{DEDC3FEC-F82E-AB52-A675-1A2873EBA87A}"/>
              </a:ext>
            </a:extLst>
          </p:cNvPr>
          <p:cNvSpPr/>
          <p:nvPr/>
        </p:nvSpPr>
        <p:spPr>
          <a:xfrm>
            <a:off x="6000688" y="1974460"/>
            <a:ext cx="374960" cy="180471"/>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Arrow: Down 98">
            <a:extLst>
              <a:ext uri="{FF2B5EF4-FFF2-40B4-BE49-F238E27FC236}">
                <a16:creationId xmlns:a16="http://schemas.microsoft.com/office/drawing/2014/main" id="{4EE38DDE-B535-8A2B-0116-51087322B965}"/>
              </a:ext>
            </a:extLst>
          </p:cNvPr>
          <p:cNvSpPr/>
          <p:nvPr/>
        </p:nvSpPr>
        <p:spPr>
          <a:xfrm>
            <a:off x="5781076" y="2483264"/>
            <a:ext cx="210552" cy="77697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Arrow: Down 99">
            <a:extLst>
              <a:ext uri="{FF2B5EF4-FFF2-40B4-BE49-F238E27FC236}">
                <a16:creationId xmlns:a16="http://schemas.microsoft.com/office/drawing/2014/main" id="{3EDAF54B-21BA-CF66-FA5A-3141D9226151}"/>
              </a:ext>
            </a:extLst>
          </p:cNvPr>
          <p:cNvSpPr/>
          <p:nvPr/>
        </p:nvSpPr>
        <p:spPr>
          <a:xfrm>
            <a:off x="8888268" y="2488338"/>
            <a:ext cx="210551" cy="104599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Arrow: Down 100">
            <a:extLst>
              <a:ext uri="{FF2B5EF4-FFF2-40B4-BE49-F238E27FC236}">
                <a16:creationId xmlns:a16="http://schemas.microsoft.com/office/drawing/2014/main" id="{7F794BFA-DAE5-DE31-60FF-0AD9593725A3}"/>
              </a:ext>
            </a:extLst>
          </p:cNvPr>
          <p:cNvSpPr/>
          <p:nvPr/>
        </p:nvSpPr>
        <p:spPr>
          <a:xfrm>
            <a:off x="9796556" y="2117243"/>
            <a:ext cx="287379" cy="379551"/>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Arrow: Down 101">
            <a:extLst>
              <a:ext uri="{FF2B5EF4-FFF2-40B4-BE49-F238E27FC236}">
                <a16:creationId xmlns:a16="http://schemas.microsoft.com/office/drawing/2014/main" id="{9EC0B9A6-0BC0-7ADC-58D7-7831F52B6FAA}"/>
              </a:ext>
            </a:extLst>
          </p:cNvPr>
          <p:cNvSpPr/>
          <p:nvPr/>
        </p:nvSpPr>
        <p:spPr>
          <a:xfrm>
            <a:off x="6467820" y="2846869"/>
            <a:ext cx="14954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Arrow: Down 103">
            <a:extLst>
              <a:ext uri="{FF2B5EF4-FFF2-40B4-BE49-F238E27FC236}">
                <a16:creationId xmlns:a16="http://schemas.microsoft.com/office/drawing/2014/main" id="{C1C57EA0-F3AD-5908-11EC-F9C43EC80C76}"/>
              </a:ext>
            </a:extLst>
          </p:cNvPr>
          <p:cNvSpPr/>
          <p:nvPr/>
        </p:nvSpPr>
        <p:spPr>
          <a:xfrm>
            <a:off x="7128831" y="2846868"/>
            <a:ext cx="14036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Arrow: Down 104">
            <a:extLst>
              <a:ext uri="{FF2B5EF4-FFF2-40B4-BE49-F238E27FC236}">
                <a16:creationId xmlns:a16="http://schemas.microsoft.com/office/drawing/2014/main" id="{A72FB5BE-3B2E-67E6-D0FA-4D712A57CBD5}"/>
              </a:ext>
            </a:extLst>
          </p:cNvPr>
          <p:cNvSpPr/>
          <p:nvPr/>
        </p:nvSpPr>
        <p:spPr>
          <a:xfrm>
            <a:off x="9699434" y="2837689"/>
            <a:ext cx="12200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Arrow: Down 105">
            <a:extLst>
              <a:ext uri="{FF2B5EF4-FFF2-40B4-BE49-F238E27FC236}">
                <a16:creationId xmlns:a16="http://schemas.microsoft.com/office/drawing/2014/main" id="{D8C79C0F-6397-20E7-9B5A-ACDBB0050632}"/>
              </a:ext>
            </a:extLst>
          </p:cNvPr>
          <p:cNvSpPr/>
          <p:nvPr/>
        </p:nvSpPr>
        <p:spPr>
          <a:xfrm>
            <a:off x="10461433" y="2837688"/>
            <a:ext cx="11282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1" name="Table 110">
            <a:extLst>
              <a:ext uri="{FF2B5EF4-FFF2-40B4-BE49-F238E27FC236}">
                <a16:creationId xmlns:a16="http://schemas.microsoft.com/office/drawing/2014/main" id="{A3FB932F-E8D0-0A1E-69A7-89E21BFA81A9}"/>
              </a:ext>
            </a:extLst>
          </p:cNvPr>
          <p:cNvGraphicFramePr>
            <a:graphicFrameLocks noGrp="1"/>
          </p:cNvGraphicFramePr>
          <p:nvPr/>
        </p:nvGraphicFramePr>
        <p:xfrm>
          <a:off x="486578" y="5049397"/>
          <a:ext cx="11146464" cy="259080"/>
        </p:xfrm>
        <a:graphic>
          <a:graphicData uri="http://schemas.openxmlformats.org/drawingml/2006/table">
            <a:tbl>
              <a:tblPr firstRow="1" bandRow="1">
                <a:tableStyleId>{5940675A-B579-460E-94D1-54222C63F5DA}</a:tableStyleId>
              </a:tblPr>
              <a:tblGrid>
                <a:gridCol w="11146464">
                  <a:extLst>
                    <a:ext uri="{9D8B030D-6E8A-4147-A177-3AD203B41FA5}">
                      <a16:colId xmlns:a16="http://schemas.microsoft.com/office/drawing/2014/main" val="302325619"/>
                    </a:ext>
                  </a:extLst>
                </a:gridCol>
              </a:tblGrid>
              <a:tr h="190418">
                <a:tc>
                  <a:txBody>
                    <a:bodyPr/>
                    <a:lstStyle/>
                    <a:p>
                      <a:pPr algn="ctr"/>
                      <a:r>
                        <a:rPr lang="en-US" sz="1100" dirty="0"/>
                        <a:t>Common Data Bus</a:t>
                      </a:r>
                    </a:p>
                  </a:txBody>
                  <a:tcPr/>
                </a:tc>
                <a:extLst>
                  <a:ext uri="{0D108BD9-81ED-4DB2-BD59-A6C34878D82A}">
                    <a16:rowId xmlns:a16="http://schemas.microsoft.com/office/drawing/2014/main" val="1651149426"/>
                  </a:ext>
                </a:extLst>
              </a:tr>
            </a:tbl>
          </a:graphicData>
        </a:graphic>
      </p:graphicFrame>
      <p:cxnSp>
        <p:nvCxnSpPr>
          <p:cNvPr id="114" name="Straight Arrow Connector 113">
            <a:extLst>
              <a:ext uri="{FF2B5EF4-FFF2-40B4-BE49-F238E27FC236}">
                <a16:creationId xmlns:a16="http://schemas.microsoft.com/office/drawing/2014/main" id="{E1A2FC85-C645-E798-529C-B96071D04ED3}"/>
              </a:ext>
            </a:extLst>
          </p:cNvPr>
          <p:cNvCxnSpPr/>
          <p:nvPr/>
        </p:nvCxnSpPr>
        <p:spPr>
          <a:xfrm flipH="1">
            <a:off x="5042397" y="2305624"/>
            <a:ext cx="3673" cy="2741363"/>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3B6957DA-2A1C-317B-5E52-901126014D3A}"/>
              </a:ext>
            </a:extLst>
          </p:cNvPr>
          <p:cNvCxnSpPr/>
          <p:nvPr/>
        </p:nvCxnSpPr>
        <p:spPr>
          <a:xfrm flipH="1">
            <a:off x="640814" y="2503581"/>
            <a:ext cx="12853" cy="2548567"/>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0C037E61-6E1A-3F02-2ED5-0F91A519E185}"/>
              </a:ext>
            </a:extLst>
          </p:cNvPr>
          <p:cNvCxnSpPr/>
          <p:nvPr/>
        </p:nvCxnSpPr>
        <p:spPr>
          <a:xfrm>
            <a:off x="11446181" y="837854"/>
            <a:ext cx="14689" cy="4201098"/>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DB36A8B5-A8B1-845C-F791-2B654264B0BF}"/>
              </a:ext>
            </a:extLst>
          </p:cNvPr>
          <p:cNvCxnSpPr/>
          <p:nvPr/>
        </p:nvCxnSpPr>
        <p:spPr>
          <a:xfrm>
            <a:off x="618094" y="2523090"/>
            <a:ext cx="1419337" cy="5509"/>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FE5137A2-D5E3-DBFB-21FF-B24E7BE48463}"/>
              </a:ext>
            </a:extLst>
          </p:cNvPr>
          <p:cNvCxnSpPr/>
          <p:nvPr/>
        </p:nvCxnSpPr>
        <p:spPr>
          <a:xfrm>
            <a:off x="2000364" y="2500713"/>
            <a:ext cx="14688" cy="308472"/>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9612C8A3-509A-989C-DF5C-43B14CD517B8}"/>
              </a:ext>
            </a:extLst>
          </p:cNvPr>
          <p:cNvCxnSpPr/>
          <p:nvPr/>
        </p:nvCxnSpPr>
        <p:spPr>
          <a:xfrm>
            <a:off x="5049513" y="2327427"/>
            <a:ext cx="730784" cy="1468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4FA4A7CD-0443-18CB-3AD3-92F6A92EDC02}"/>
              </a:ext>
            </a:extLst>
          </p:cNvPr>
          <p:cNvCxnSpPr/>
          <p:nvPr/>
        </p:nvCxnSpPr>
        <p:spPr>
          <a:xfrm flipH="1">
            <a:off x="10605342" y="863676"/>
            <a:ext cx="839118" cy="5507"/>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06B1F024-7F8B-CF19-B7B0-DF81EBA22A6B}"/>
              </a:ext>
            </a:extLst>
          </p:cNvPr>
          <p:cNvCxnSpPr/>
          <p:nvPr/>
        </p:nvCxnSpPr>
        <p:spPr>
          <a:xfrm flipH="1" flipV="1">
            <a:off x="10739037" y="2618685"/>
            <a:ext cx="692225" cy="12854"/>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3" name="Arrow: Down 122">
            <a:extLst>
              <a:ext uri="{FF2B5EF4-FFF2-40B4-BE49-F238E27FC236}">
                <a16:creationId xmlns:a16="http://schemas.microsoft.com/office/drawing/2014/main" id="{1BCFA482-FC45-15A1-DDF8-83055D136560}"/>
              </a:ext>
            </a:extLst>
          </p:cNvPr>
          <p:cNvSpPr/>
          <p:nvPr/>
        </p:nvSpPr>
        <p:spPr>
          <a:xfrm>
            <a:off x="3088105"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Arrow: Down 123">
            <a:extLst>
              <a:ext uri="{FF2B5EF4-FFF2-40B4-BE49-F238E27FC236}">
                <a16:creationId xmlns:a16="http://schemas.microsoft.com/office/drawing/2014/main" id="{173CA99D-E376-554E-DF51-B98A2AAFBEF3}"/>
              </a:ext>
            </a:extLst>
          </p:cNvPr>
          <p:cNvSpPr/>
          <p:nvPr/>
        </p:nvSpPr>
        <p:spPr>
          <a:xfrm>
            <a:off x="6374803" y="4792578"/>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Arrow: Down 124">
            <a:extLst>
              <a:ext uri="{FF2B5EF4-FFF2-40B4-BE49-F238E27FC236}">
                <a16:creationId xmlns:a16="http://schemas.microsoft.com/office/drawing/2014/main" id="{F9CBAB1C-BE36-8981-5D3D-505749D2C645}"/>
              </a:ext>
            </a:extLst>
          </p:cNvPr>
          <p:cNvSpPr/>
          <p:nvPr/>
        </p:nvSpPr>
        <p:spPr>
          <a:xfrm>
            <a:off x="9624780"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9E1821C-E231-0F40-10CC-29ACE5E56214}"/>
              </a:ext>
            </a:extLst>
          </p:cNvPr>
          <p:cNvSpPr txBox="1"/>
          <p:nvPr/>
        </p:nvSpPr>
        <p:spPr>
          <a:xfrm>
            <a:off x="591553" y="492135"/>
            <a:ext cx="2706258" cy="1015663"/>
          </a:xfrm>
          <a:prstGeom prst="rect">
            <a:avLst/>
          </a:prstGeom>
          <a:solidFill>
            <a:schemeClr val="accent5">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err="1">
                <a:latin typeface="Courier New"/>
                <a:ea typeface="+mn-lt"/>
                <a:cs typeface="Courier New"/>
              </a:rPr>
              <a:t>flw</a:t>
            </a:r>
            <a:r>
              <a:rPr lang="en-US" sz="1000" dirty="0">
                <a:latin typeface="Courier New"/>
                <a:ea typeface="+mn-lt"/>
                <a:cs typeface="Courier New"/>
              </a:rPr>
              <a:t> f1,0(t0)</a:t>
            </a:r>
          </a:p>
          <a:p>
            <a:r>
              <a:rPr lang="en-US" sz="1000" dirty="0" err="1">
                <a:latin typeface="Courier New"/>
                <a:cs typeface="Courier New"/>
              </a:rPr>
              <a:t>fmul.s</a:t>
            </a:r>
            <a:r>
              <a:rPr lang="en-US" sz="1000" dirty="0">
                <a:latin typeface="Courier New"/>
                <a:cs typeface="Courier New"/>
              </a:rPr>
              <a:t> f2,f1,f0</a:t>
            </a:r>
          </a:p>
          <a:p>
            <a:r>
              <a:rPr lang="en-US" sz="1000" dirty="0" err="1">
                <a:latin typeface="Courier New"/>
                <a:cs typeface="Courier New"/>
              </a:rPr>
              <a:t>fsw</a:t>
            </a:r>
            <a:r>
              <a:rPr lang="en-US" sz="1000" dirty="0">
                <a:latin typeface="Courier New"/>
                <a:cs typeface="Courier New"/>
              </a:rPr>
              <a:t> f2,0(t0)</a:t>
            </a:r>
          </a:p>
          <a:p>
            <a:r>
              <a:rPr lang="en-US" sz="1000" dirty="0" err="1">
                <a:latin typeface="Courier New"/>
                <a:cs typeface="Courier New"/>
              </a:rPr>
              <a:t>flw</a:t>
            </a:r>
            <a:r>
              <a:rPr lang="en-US" sz="1000" dirty="0">
                <a:latin typeface="Courier New"/>
                <a:cs typeface="Courier New"/>
              </a:rPr>
              <a:t> f1,0(t0)</a:t>
            </a:r>
          </a:p>
          <a:p>
            <a:r>
              <a:rPr lang="en-US" sz="1000" dirty="0" err="1">
                <a:latin typeface="Courier New"/>
                <a:cs typeface="Courier New"/>
              </a:rPr>
              <a:t>fmul.s</a:t>
            </a:r>
            <a:r>
              <a:rPr lang="en-US" sz="1000" dirty="0">
                <a:latin typeface="Courier New"/>
                <a:cs typeface="Courier New"/>
              </a:rPr>
              <a:t> f2,f1,f0</a:t>
            </a:r>
          </a:p>
          <a:p>
            <a:r>
              <a:rPr lang="en-US" sz="1000" dirty="0" err="1">
                <a:latin typeface="Courier New"/>
                <a:cs typeface="Courier New"/>
              </a:rPr>
              <a:t>fsw</a:t>
            </a:r>
            <a:r>
              <a:rPr lang="en-US" sz="1000" dirty="0">
                <a:latin typeface="Courier New"/>
                <a:cs typeface="Courier New"/>
              </a:rPr>
              <a:t> f2,0(t0)</a:t>
            </a:r>
          </a:p>
        </p:txBody>
      </p:sp>
      <p:sp>
        <p:nvSpPr>
          <p:cNvPr id="3" name="TextBox 2">
            <a:extLst>
              <a:ext uri="{FF2B5EF4-FFF2-40B4-BE49-F238E27FC236}">
                <a16:creationId xmlns:a16="http://schemas.microsoft.com/office/drawing/2014/main" id="{335B8D19-36EF-C0B9-642C-35F9F0C2EE0A}"/>
              </a:ext>
            </a:extLst>
          </p:cNvPr>
          <p:cNvSpPr txBox="1"/>
          <p:nvPr/>
        </p:nvSpPr>
        <p:spPr>
          <a:xfrm>
            <a:off x="2369955" y="263221"/>
            <a:ext cx="52462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t>Issued</a:t>
            </a:r>
            <a:endParaRPr lang="en-US"/>
          </a:p>
        </p:txBody>
      </p:sp>
      <p:sp>
        <p:nvSpPr>
          <p:cNvPr id="5" name="TextBox 4">
            <a:extLst>
              <a:ext uri="{FF2B5EF4-FFF2-40B4-BE49-F238E27FC236}">
                <a16:creationId xmlns:a16="http://schemas.microsoft.com/office/drawing/2014/main" id="{6A52EA16-C416-2C82-8C26-76F8B0E93604}"/>
              </a:ext>
            </a:extLst>
          </p:cNvPr>
          <p:cNvSpPr txBox="1"/>
          <p:nvPr/>
        </p:nvSpPr>
        <p:spPr>
          <a:xfrm>
            <a:off x="2837085" y="262496"/>
            <a:ext cx="77202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Finished</a:t>
            </a:r>
          </a:p>
        </p:txBody>
      </p:sp>
      <p:sp>
        <p:nvSpPr>
          <p:cNvPr id="7" name="TextBox 6">
            <a:extLst>
              <a:ext uri="{FF2B5EF4-FFF2-40B4-BE49-F238E27FC236}">
                <a16:creationId xmlns:a16="http://schemas.microsoft.com/office/drawing/2014/main" id="{BC1D8807-F248-E9CC-3FA6-DF5816DAF120}"/>
              </a:ext>
            </a:extLst>
          </p:cNvPr>
          <p:cNvSpPr txBox="1"/>
          <p:nvPr/>
        </p:nvSpPr>
        <p:spPr>
          <a:xfrm>
            <a:off x="589015" y="1534388"/>
            <a:ext cx="1714499" cy="369332"/>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Clock Cycle: 6</a:t>
            </a:r>
          </a:p>
        </p:txBody>
      </p:sp>
      <p:sp>
        <p:nvSpPr>
          <p:cNvPr id="13" name="TextBox 12">
            <a:extLst>
              <a:ext uri="{FF2B5EF4-FFF2-40B4-BE49-F238E27FC236}">
                <a16:creationId xmlns:a16="http://schemas.microsoft.com/office/drawing/2014/main" id="{18DA8E34-F6C3-785D-8CEF-BB4531F3252A}"/>
              </a:ext>
            </a:extLst>
          </p:cNvPr>
          <p:cNvSpPr txBox="1"/>
          <p:nvPr/>
        </p:nvSpPr>
        <p:spPr>
          <a:xfrm>
            <a:off x="1809930" y="263221"/>
            <a:ext cx="588894"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t>Iteration</a:t>
            </a:r>
          </a:p>
        </p:txBody>
      </p:sp>
      <p:sp>
        <p:nvSpPr>
          <p:cNvPr id="18" name="TextBox 17">
            <a:extLst>
              <a:ext uri="{FF2B5EF4-FFF2-40B4-BE49-F238E27FC236}">
                <a16:creationId xmlns:a16="http://schemas.microsoft.com/office/drawing/2014/main" id="{695B6198-6EB4-2AE4-B0A1-CB1B9310DC43}"/>
              </a:ext>
            </a:extLst>
          </p:cNvPr>
          <p:cNvSpPr txBox="1"/>
          <p:nvPr/>
        </p:nvSpPr>
        <p:spPr>
          <a:xfrm>
            <a:off x="1968177" y="439588"/>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24" name="TextBox 23">
            <a:extLst>
              <a:ext uri="{FF2B5EF4-FFF2-40B4-BE49-F238E27FC236}">
                <a16:creationId xmlns:a16="http://schemas.microsoft.com/office/drawing/2014/main" id="{AC0474AA-8328-71EE-DA56-6A84E013209F}"/>
              </a:ext>
            </a:extLst>
          </p:cNvPr>
          <p:cNvSpPr txBox="1"/>
          <p:nvPr/>
        </p:nvSpPr>
        <p:spPr>
          <a:xfrm>
            <a:off x="1968177" y="604841"/>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37" name="TextBox 36">
            <a:extLst>
              <a:ext uri="{FF2B5EF4-FFF2-40B4-BE49-F238E27FC236}">
                <a16:creationId xmlns:a16="http://schemas.microsoft.com/office/drawing/2014/main" id="{818DA16D-00C4-C0E0-A0BA-8C255EF96071}"/>
              </a:ext>
            </a:extLst>
          </p:cNvPr>
          <p:cNvSpPr txBox="1"/>
          <p:nvPr/>
        </p:nvSpPr>
        <p:spPr>
          <a:xfrm>
            <a:off x="1968177" y="78845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39" name="TextBox 38">
            <a:extLst>
              <a:ext uri="{FF2B5EF4-FFF2-40B4-BE49-F238E27FC236}">
                <a16:creationId xmlns:a16="http://schemas.microsoft.com/office/drawing/2014/main" id="{FFA147EE-FFFE-340B-ED7D-7845BB764FA7}"/>
              </a:ext>
            </a:extLst>
          </p:cNvPr>
          <p:cNvSpPr txBox="1"/>
          <p:nvPr/>
        </p:nvSpPr>
        <p:spPr>
          <a:xfrm>
            <a:off x="1977358" y="935347"/>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1" name="TextBox 40">
            <a:extLst>
              <a:ext uri="{FF2B5EF4-FFF2-40B4-BE49-F238E27FC236}">
                <a16:creationId xmlns:a16="http://schemas.microsoft.com/office/drawing/2014/main" id="{A9610525-1BC7-59A9-C535-F04C389D12B0}"/>
              </a:ext>
            </a:extLst>
          </p:cNvPr>
          <p:cNvSpPr txBox="1"/>
          <p:nvPr/>
        </p:nvSpPr>
        <p:spPr>
          <a:xfrm>
            <a:off x="1977357" y="109142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3" name="TextBox 42">
            <a:extLst>
              <a:ext uri="{FF2B5EF4-FFF2-40B4-BE49-F238E27FC236}">
                <a16:creationId xmlns:a16="http://schemas.microsoft.com/office/drawing/2014/main" id="{024E1BAD-7CCD-6319-67AC-495D77294FE6}"/>
              </a:ext>
            </a:extLst>
          </p:cNvPr>
          <p:cNvSpPr txBox="1"/>
          <p:nvPr/>
        </p:nvSpPr>
        <p:spPr>
          <a:xfrm>
            <a:off x="1986538" y="1275034"/>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14" name="TextBox 13">
            <a:extLst>
              <a:ext uri="{FF2B5EF4-FFF2-40B4-BE49-F238E27FC236}">
                <a16:creationId xmlns:a16="http://schemas.microsoft.com/office/drawing/2014/main" id="{41B8CBB6-4495-B0D8-1E7B-53FA5CC5FC56}"/>
              </a:ext>
            </a:extLst>
          </p:cNvPr>
          <p:cNvSpPr txBox="1"/>
          <p:nvPr/>
        </p:nvSpPr>
        <p:spPr>
          <a:xfrm>
            <a:off x="2445574" y="439587"/>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19" name="Rectangle 18">
            <a:extLst>
              <a:ext uri="{FF2B5EF4-FFF2-40B4-BE49-F238E27FC236}">
                <a16:creationId xmlns:a16="http://schemas.microsoft.com/office/drawing/2014/main" id="{3C80E4C9-9508-B2D7-BC26-3F7C84A4389B}"/>
              </a:ext>
            </a:extLst>
          </p:cNvPr>
          <p:cNvSpPr/>
          <p:nvPr/>
        </p:nvSpPr>
        <p:spPr>
          <a:xfrm>
            <a:off x="3840079" y="3890210"/>
            <a:ext cx="461210" cy="230605"/>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6E7EEC-7793-EFD2-BD52-211376593E72}"/>
              </a:ext>
            </a:extLst>
          </p:cNvPr>
          <p:cNvSpPr/>
          <p:nvPr/>
        </p:nvSpPr>
        <p:spPr>
          <a:xfrm>
            <a:off x="9467862" y="732041"/>
            <a:ext cx="1085499" cy="26732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D1F3646-46B0-6359-F166-9F41DF716DEF}"/>
              </a:ext>
            </a:extLst>
          </p:cNvPr>
          <p:cNvSpPr/>
          <p:nvPr/>
        </p:nvSpPr>
        <p:spPr>
          <a:xfrm>
            <a:off x="8632416" y="3633149"/>
            <a:ext cx="2352438" cy="25814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78FA9A3-495F-5202-98B1-5E0A5A373A20}"/>
              </a:ext>
            </a:extLst>
          </p:cNvPr>
          <p:cNvSpPr/>
          <p:nvPr/>
        </p:nvSpPr>
        <p:spPr>
          <a:xfrm>
            <a:off x="9477042" y="998281"/>
            <a:ext cx="1085499" cy="26732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7332CFE6-C675-32D5-1E78-D37CEA2F6A78}"/>
              </a:ext>
            </a:extLst>
          </p:cNvPr>
          <p:cNvSpPr txBox="1"/>
          <p:nvPr/>
        </p:nvSpPr>
        <p:spPr>
          <a:xfrm>
            <a:off x="2445574" y="60484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4" name="Rectangle 43">
            <a:extLst>
              <a:ext uri="{FF2B5EF4-FFF2-40B4-BE49-F238E27FC236}">
                <a16:creationId xmlns:a16="http://schemas.microsoft.com/office/drawing/2014/main" id="{EC3C264F-03B4-7076-1BFC-04A772443B4A}"/>
              </a:ext>
            </a:extLst>
          </p:cNvPr>
          <p:cNvSpPr/>
          <p:nvPr/>
        </p:nvSpPr>
        <p:spPr>
          <a:xfrm>
            <a:off x="1811138" y="3871846"/>
            <a:ext cx="1507812" cy="25814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B2191186-3BD8-4033-4257-B14B275E8D7D}"/>
              </a:ext>
            </a:extLst>
          </p:cNvPr>
          <p:cNvSpPr txBox="1"/>
          <p:nvPr/>
        </p:nvSpPr>
        <p:spPr>
          <a:xfrm>
            <a:off x="2451083" y="757242"/>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3</a:t>
            </a:r>
          </a:p>
        </p:txBody>
      </p:sp>
      <p:sp>
        <p:nvSpPr>
          <p:cNvPr id="47" name="TextBox 46">
            <a:extLst>
              <a:ext uri="{FF2B5EF4-FFF2-40B4-BE49-F238E27FC236}">
                <a16:creationId xmlns:a16="http://schemas.microsoft.com/office/drawing/2014/main" id="{63549179-0E67-4A09-108C-B647D7262B85}"/>
              </a:ext>
            </a:extLst>
          </p:cNvPr>
          <p:cNvSpPr txBox="1"/>
          <p:nvPr/>
        </p:nvSpPr>
        <p:spPr>
          <a:xfrm>
            <a:off x="2445574" y="93534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4</a:t>
            </a:r>
          </a:p>
        </p:txBody>
      </p:sp>
      <p:sp>
        <p:nvSpPr>
          <p:cNvPr id="48" name="Rectangle 47">
            <a:extLst>
              <a:ext uri="{FF2B5EF4-FFF2-40B4-BE49-F238E27FC236}">
                <a16:creationId xmlns:a16="http://schemas.microsoft.com/office/drawing/2014/main" id="{721DF711-985E-38FC-E0B1-4F64C6ACFD6C}"/>
              </a:ext>
            </a:extLst>
          </p:cNvPr>
          <p:cNvSpPr/>
          <p:nvPr/>
        </p:nvSpPr>
        <p:spPr>
          <a:xfrm>
            <a:off x="3840078" y="3642330"/>
            <a:ext cx="461210" cy="230605"/>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5990BFD1-6551-2263-EB96-ED1942C3668E}"/>
              </a:ext>
            </a:extLst>
          </p:cNvPr>
          <p:cNvSpPr txBox="1"/>
          <p:nvPr/>
        </p:nvSpPr>
        <p:spPr>
          <a:xfrm>
            <a:off x="2436393" y="1091418"/>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5</a:t>
            </a:r>
          </a:p>
        </p:txBody>
      </p:sp>
      <p:sp>
        <p:nvSpPr>
          <p:cNvPr id="49" name="Rectangle 48">
            <a:extLst>
              <a:ext uri="{FF2B5EF4-FFF2-40B4-BE49-F238E27FC236}">
                <a16:creationId xmlns:a16="http://schemas.microsoft.com/office/drawing/2014/main" id="{21CCA044-6C7B-9F5D-0A29-F08519DCFF77}"/>
              </a:ext>
            </a:extLst>
          </p:cNvPr>
          <p:cNvSpPr/>
          <p:nvPr/>
        </p:nvSpPr>
        <p:spPr>
          <a:xfrm>
            <a:off x="8641597" y="3881029"/>
            <a:ext cx="2352438" cy="25814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9EC66714-DD43-5F24-A807-DE6C700F13F3}"/>
              </a:ext>
            </a:extLst>
          </p:cNvPr>
          <p:cNvSpPr txBox="1"/>
          <p:nvPr/>
        </p:nvSpPr>
        <p:spPr>
          <a:xfrm>
            <a:off x="2436392" y="124749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6</a:t>
            </a:r>
          </a:p>
        </p:txBody>
      </p:sp>
      <p:sp>
        <p:nvSpPr>
          <p:cNvPr id="51" name="Rectangle 50">
            <a:extLst>
              <a:ext uri="{FF2B5EF4-FFF2-40B4-BE49-F238E27FC236}">
                <a16:creationId xmlns:a16="http://schemas.microsoft.com/office/drawing/2014/main" id="{CE7A9443-8FD1-3EC0-2419-47A589499E26}"/>
              </a:ext>
            </a:extLst>
          </p:cNvPr>
          <p:cNvSpPr/>
          <p:nvPr/>
        </p:nvSpPr>
        <p:spPr>
          <a:xfrm>
            <a:off x="1801957" y="3605605"/>
            <a:ext cx="1507812" cy="25814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241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7" name="Table 106">
            <a:extLst>
              <a:ext uri="{FF2B5EF4-FFF2-40B4-BE49-F238E27FC236}">
                <a16:creationId xmlns:a16="http://schemas.microsoft.com/office/drawing/2014/main" id="{8A99B81A-D2B6-1981-E268-BD8E23A05BDC}"/>
              </a:ext>
            </a:extLst>
          </p:cNvPr>
          <p:cNvGraphicFramePr>
            <a:graphicFrameLocks noGrp="1"/>
          </p:cNvGraphicFramePr>
          <p:nvPr/>
        </p:nvGraphicFramePr>
        <p:xfrm>
          <a:off x="5848120" y="2194193"/>
          <a:ext cx="3245697" cy="260684"/>
        </p:xfrm>
        <a:graphic>
          <a:graphicData uri="http://schemas.openxmlformats.org/drawingml/2006/table">
            <a:tbl>
              <a:tblPr firstRow="1" bandRow="1">
                <a:tableStyleId>{5940675A-B579-460E-94D1-54222C63F5DA}</a:tableStyleId>
              </a:tblPr>
              <a:tblGrid>
                <a:gridCol w="3245697">
                  <a:extLst>
                    <a:ext uri="{9D8B030D-6E8A-4147-A177-3AD203B41FA5}">
                      <a16:colId xmlns:a16="http://schemas.microsoft.com/office/drawing/2014/main" val="3107124859"/>
                    </a:ext>
                  </a:extLst>
                </a:gridCol>
              </a:tblGrid>
              <a:tr h="260684">
                <a:tc>
                  <a:txBody>
                    <a:bodyPr/>
                    <a:lstStyle/>
                    <a:p>
                      <a:pPr algn="ctr"/>
                      <a:r>
                        <a:rPr lang="en-US" sz="1100" dirty="0"/>
                        <a:t>Operation Bus</a:t>
                      </a:r>
                    </a:p>
                  </a:txBody>
                  <a:tcPr/>
                </a:tc>
                <a:extLst>
                  <a:ext uri="{0D108BD9-81ED-4DB2-BD59-A6C34878D82A}">
                    <a16:rowId xmlns:a16="http://schemas.microsoft.com/office/drawing/2014/main" val="1264365700"/>
                  </a:ext>
                </a:extLst>
              </a:tr>
            </a:tbl>
          </a:graphicData>
        </a:graphic>
      </p:graphicFrame>
      <p:graphicFrame>
        <p:nvGraphicFramePr>
          <p:cNvPr id="108" name="Table 107">
            <a:extLst>
              <a:ext uri="{FF2B5EF4-FFF2-40B4-BE49-F238E27FC236}">
                <a16:creationId xmlns:a16="http://schemas.microsoft.com/office/drawing/2014/main" id="{C7C94626-E768-68B0-C3C0-F0A5DFEAE580}"/>
              </a:ext>
            </a:extLst>
          </p:cNvPr>
          <p:cNvGraphicFramePr>
            <a:graphicFrameLocks noGrp="1"/>
          </p:cNvGraphicFramePr>
          <p:nvPr/>
        </p:nvGraphicFramePr>
        <p:xfrm>
          <a:off x="6472409" y="2533879"/>
          <a:ext cx="4087912" cy="259080"/>
        </p:xfrm>
        <a:graphic>
          <a:graphicData uri="http://schemas.openxmlformats.org/drawingml/2006/table">
            <a:tbl>
              <a:tblPr firstRow="1" bandRow="1">
                <a:tableStyleId>{5940675A-B579-460E-94D1-54222C63F5DA}</a:tableStyleId>
              </a:tblPr>
              <a:tblGrid>
                <a:gridCol w="4087912">
                  <a:extLst>
                    <a:ext uri="{9D8B030D-6E8A-4147-A177-3AD203B41FA5}">
                      <a16:colId xmlns:a16="http://schemas.microsoft.com/office/drawing/2014/main" val="1958482428"/>
                    </a:ext>
                  </a:extLst>
                </a:gridCol>
              </a:tblGrid>
              <a:tr h="200698">
                <a:tc>
                  <a:txBody>
                    <a:bodyPr/>
                    <a:lstStyle/>
                    <a:p>
                      <a:pPr algn="ctr"/>
                      <a:r>
                        <a:rPr lang="en-US" sz="1100" dirty="0"/>
                        <a:t>Operands Bus           </a:t>
                      </a:r>
                    </a:p>
                  </a:txBody>
                  <a:tcPr anchor="ctr"/>
                </a:tc>
                <a:extLst>
                  <a:ext uri="{0D108BD9-81ED-4DB2-BD59-A6C34878D82A}">
                    <a16:rowId xmlns:a16="http://schemas.microsoft.com/office/drawing/2014/main" val="3928487381"/>
                  </a:ext>
                </a:extLst>
              </a:tr>
            </a:tbl>
          </a:graphicData>
        </a:graphic>
      </p:graphicFrame>
      <p:sp>
        <p:nvSpPr>
          <p:cNvPr id="4" name="TextBox 3">
            <a:extLst>
              <a:ext uri="{FF2B5EF4-FFF2-40B4-BE49-F238E27FC236}">
                <a16:creationId xmlns:a16="http://schemas.microsoft.com/office/drawing/2014/main" id="{032A06AD-A3EC-C6FD-A3FE-AE0739EBE576}"/>
              </a:ext>
            </a:extLst>
          </p:cNvPr>
          <p:cNvSpPr txBox="1"/>
          <p:nvPr/>
        </p:nvSpPr>
        <p:spPr>
          <a:xfrm>
            <a:off x="397286" y="5584520"/>
            <a:ext cx="1139143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In clock cycle 7 the cache has loaded the vector. The first load from memory is complete and it propagates through the Common Data Bus to all elements waiting for it, like the first FMUL operation.</a:t>
            </a:r>
          </a:p>
        </p:txBody>
      </p:sp>
      <p:graphicFrame>
        <p:nvGraphicFramePr>
          <p:cNvPr id="6" name="Table 5">
            <a:extLst>
              <a:ext uri="{FF2B5EF4-FFF2-40B4-BE49-F238E27FC236}">
                <a16:creationId xmlns:a16="http://schemas.microsoft.com/office/drawing/2014/main" id="{CC729F56-EFE2-8812-01B1-3B641021CA8E}"/>
              </a:ext>
            </a:extLst>
          </p:cNvPr>
          <p:cNvGraphicFramePr>
            <a:graphicFrameLocks noGrp="1"/>
          </p:cNvGraphicFramePr>
          <p:nvPr>
            <p:extLst>
              <p:ext uri="{D42A27DB-BD31-4B8C-83A1-F6EECF244321}">
                <p14:modId xmlns:p14="http://schemas.microsoft.com/office/powerpoint/2010/main" val="121808543"/>
              </p:ext>
            </p:extLst>
          </p:nvPr>
        </p:nvGraphicFramePr>
        <p:xfrm>
          <a:off x="5142307" y="474496"/>
          <a:ext cx="1912193" cy="1463040"/>
        </p:xfrm>
        <a:graphic>
          <a:graphicData uri="http://schemas.openxmlformats.org/drawingml/2006/table">
            <a:tbl>
              <a:tblPr firstRow="1" bandRow="1">
                <a:tableStyleId>{5940675A-B579-460E-94D1-54222C63F5DA}</a:tableStyleId>
              </a:tblPr>
              <a:tblGrid>
                <a:gridCol w="1912193">
                  <a:extLst>
                    <a:ext uri="{9D8B030D-6E8A-4147-A177-3AD203B41FA5}">
                      <a16:colId xmlns:a16="http://schemas.microsoft.com/office/drawing/2014/main" val="4214905165"/>
                    </a:ext>
                  </a:extLst>
                </a:gridCol>
              </a:tblGrid>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3837463807"/>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3958880234"/>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1321956166"/>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1294863501"/>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2602607408"/>
                  </a:ext>
                </a:extLst>
              </a:tr>
              <a:tr h="174966">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3959573496"/>
                  </a:ext>
                </a:extLst>
              </a:tr>
            </a:tbl>
          </a:graphicData>
        </a:graphic>
      </p:graphicFrame>
      <p:graphicFrame>
        <p:nvGraphicFramePr>
          <p:cNvPr id="8" name="Table 7">
            <a:extLst>
              <a:ext uri="{FF2B5EF4-FFF2-40B4-BE49-F238E27FC236}">
                <a16:creationId xmlns:a16="http://schemas.microsoft.com/office/drawing/2014/main" id="{E7D52DE1-8CA2-EADD-2883-8C6406631686}"/>
              </a:ext>
            </a:extLst>
          </p:cNvPr>
          <p:cNvGraphicFramePr>
            <a:graphicFrameLocks noGrp="1"/>
          </p:cNvGraphicFramePr>
          <p:nvPr/>
        </p:nvGraphicFramePr>
        <p:xfrm>
          <a:off x="1808602" y="2836843"/>
          <a:ext cx="1511271" cy="1297004"/>
        </p:xfrm>
        <a:graphic>
          <a:graphicData uri="http://schemas.openxmlformats.org/drawingml/2006/table">
            <a:tbl>
              <a:tblPr firstRow="1" bandRow="1">
                <a:tableStyleId>{5940675A-B579-460E-94D1-54222C63F5DA}</a:tableStyleId>
              </a:tblPr>
              <a:tblGrid>
                <a:gridCol w="822157">
                  <a:extLst>
                    <a:ext uri="{9D8B030D-6E8A-4147-A177-3AD203B41FA5}">
                      <a16:colId xmlns:a16="http://schemas.microsoft.com/office/drawing/2014/main" val="1745361543"/>
                    </a:ext>
                  </a:extLst>
                </a:gridCol>
                <a:gridCol w="689114">
                  <a:extLst>
                    <a:ext uri="{9D8B030D-6E8A-4147-A177-3AD203B41FA5}">
                      <a16:colId xmlns:a16="http://schemas.microsoft.com/office/drawing/2014/main" val="111818996"/>
                    </a:ext>
                  </a:extLst>
                </a:gridCol>
              </a:tblGrid>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698010634"/>
                  </a:ext>
                </a:extLst>
              </a:tr>
              <a:tr h="260684">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377948259"/>
                  </a:ext>
                </a:extLst>
              </a:tr>
              <a:tr h="151771">
                <a:tc>
                  <a:txBody>
                    <a:bodyPr/>
                    <a:lstStyle/>
                    <a:p>
                      <a:endParaRPr lang="en-US" sz="1100" b="0" dirty="0" err="1"/>
                    </a:p>
                  </a:txBody>
                  <a:tcPr/>
                </a:tc>
                <a:tc>
                  <a:txBody>
                    <a:bodyPr/>
                    <a:lstStyle/>
                    <a:p>
                      <a:endParaRPr lang="en-US" sz="1100" b="0" dirty="0"/>
                    </a:p>
                  </a:txBody>
                  <a:tcPr/>
                </a:tc>
                <a:extLst>
                  <a:ext uri="{0D108BD9-81ED-4DB2-BD59-A6C34878D82A}">
                    <a16:rowId xmlns:a16="http://schemas.microsoft.com/office/drawing/2014/main" val="2549119839"/>
                  </a:ext>
                </a:extLst>
              </a:tr>
              <a:tr h="151771">
                <a:tc>
                  <a:txBody>
                    <a:bodyPr/>
                    <a:lstStyle/>
                    <a:p>
                      <a:pPr algn="ctr"/>
                      <a:r>
                        <a:rPr lang="en-US" sz="1100" b="0" dirty="0"/>
                        <a:t>FMUL2 F2</a:t>
                      </a:r>
                      <a:endParaRPr lang="en-US" sz="1100" b="0" dirty="0" err="1"/>
                    </a:p>
                  </a:txBody>
                  <a:tcPr/>
                </a:tc>
                <a:tc>
                  <a:txBody>
                    <a:bodyPr/>
                    <a:lstStyle/>
                    <a:p>
                      <a:pPr algn="ctr"/>
                      <a:r>
                        <a:rPr lang="en-US" sz="1100" b="0" dirty="0"/>
                        <a:t>4</a:t>
                      </a:r>
                    </a:p>
                  </a:txBody>
                  <a:tcPr/>
                </a:tc>
                <a:extLst>
                  <a:ext uri="{0D108BD9-81ED-4DB2-BD59-A6C34878D82A}">
                    <a16:rowId xmlns:a16="http://schemas.microsoft.com/office/drawing/2014/main" val="1989902640"/>
                  </a:ext>
                </a:extLst>
              </a:tr>
              <a:tr h="151771">
                <a:tc>
                  <a:txBody>
                    <a:bodyPr/>
                    <a:lstStyle/>
                    <a:p>
                      <a:pPr lvl="0">
                        <a:buNone/>
                      </a:pPr>
                      <a:r>
                        <a:rPr lang="en-US" sz="1100" b="0" i="0" u="none" strike="noStrike" noProof="0" dirty="0">
                          <a:solidFill>
                            <a:srgbClr val="000000"/>
                          </a:solidFill>
                          <a:latin typeface="Aptos"/>
                        </a:rPr>
                        <a:t>FMUL F2</a:t>
                      </a:r>
                      <a:endParaRPr lang="en-US" dirty="0"/>
                    </a:p>
                  </a:txBody>
                  <a:tcPr/>
                </a:tc>
                <a:tc>
                  <a:txBody>
                    <a:bodyPr/>
                    <a:lstStyle/>
                    <a:p>
                      <a:pPr algn="ctr"/>
                      <a:r>
                        <a:rPr lang="en-US" sz="1100" b="0" dirty="0"/>
                        <a:t>8</a:t>
                      </a:r>
                    </a:p>
                  </a:txBody>
                  <a:tcPr/>
                </a:tc>
                <a:extLst>
                  <a:ext uri="{0D108BD9-81ED-4DB2-BD59-A6C34878D82A}">
                    <a16:rowId xmlns:a16="http://schemas.microsoft.com/office/drawing/2014/main" val="834683615"/>
                  </a:ext>
                </a:extLst>
              </a:tr>
            </a:tbl>
          </a:graphicData>
        </a:graphic>
      </p:graphicFrame>
      <p:graphicFrame>
        <p:nvGraphicFramePr>
          <p:cNvPr id="9" name="Table 8">
            <a:extLst>
              <a:ext uri="{FF2B5EF4-FFF2-40B4-BE49-F238E27FC236}">
                <a16:creationId xmlns:a16="http://schemas.microsoft.com/office/drawing/2014/main" id="{DDAA357D-ADC7-536C-F5D5-6765A9443157}"/>
              </a:ext>
            </a:extLst>
          </p:cNvPr>
          <p:cNvGraphicFramePr>
            <a:graphicFrameLocks noGrp="1"/>
          </p:cNvGraphicFramePr>
          <p:nvPr/>
        </p:nvGraphicFramePr>
        <p:xfrm>
          <a:off x="3847825" y="2833942"/>
          <a:ext cx="458371" cy="1295400"/>
        </p:xfrm>
        <a:graphic>
          <a:graphicData uri="http://schemas.openxmlformats.org/drawingml/2006/table">
            <a:tbl>
              <a:tblPr firstRow="1" bandRow="1">
                <a:tableStyleId>{5940675A-B579-460E-94D1-54222C63F5DA}</a:tableStyleId>
              </a:tblPr>
              <a:tblGrid>
                <a:gridCol w="458371">
                  <a:extLst>
                    <a:ext uri="{9D8B030D-6E8A-4147-A177-3AD203B41FA5}">
                      <a16:colId xmlns:a16="http://schemas.microsoft.com/office/drawing/2014/main" val="1142258662"/>
                    </a:ext>
                  </a:extLst>
                </a:gridCol>
              </a:tblGrid>
              <a:tr h="124309">
                <a:tc>
                  <a:txBody>
                    <a:bodyPr/>
                    <a:lstStyle/>
                    <a:p>
                      <a:endParaRPr lang="en-US" sz="1100" b="0" dirty="0"/>
                    </a:p>
                  </a:txBody>
                  <a:tcPr/>
                </a:tc>
                <a:extLst>
                  <a:ext uri="{0D108BD9-81ED-4DB2-BD59-A6C34878D82A}">
                    <a16:rowId xmlns:a16="http://schemas.microsoft.com/office/drawing/2014/main" val="3875140244"/>
                  </a:ext>
                </a:extLst>
              </a:tr>
              <a:tr h="124309">
                <a:tc>
                  <a:txBody>
                    <a:bodyPr/>
                    <a:lstStyle/>
                    <a:p>
                      <a:endParaRPr lang="en-US" sz="1100" b="0" dirty="0"/>
                    </a:p>
                  </a:txBody>
                  <a:tcPr/>
                </a:tc>
                <a:extLst>
                  <a:ext uri="{0D108BD9-81ED-4DB2-BD59-A6C34878D82A}">
                    <a16:rowId xmlns:a16="http://schemas.microsoft.com/office/drawing/2014/main" val="2345669140"/>
                  </a:ext>
                </a:extLst>
              </a:tr>
              <a:tr h="124309">
                <a:tc>
                  <a:txBody>
                    <a:bodyPr/>
                    <a:lstStyle/>
                    <a:p>
                      <a:endParaRPr lang="en-US" sz="1100" b="0" dirty="0"/>
                    </a:p>
                  </a:txBody>
                  <a:tcPr/>
                </a:tc>
                <a:extLst>
                  <a:ext uri="{0D108BD9-81ED-4DB2-BD59-A6C34878D82A}">
                    <a16:rowId xmlns:a16="http://schemas.microsoft.com/office/drawing/2014/main" val="2516193733"/>
                  </a:ext>
                </a:extLst>
              </a:tr>
              <a:tr h="124309">
                <a:tc>
                  <a:txBody>
                    <a:bodyPr/>
                    <a:lstStyle/>
                    <a:p>
                      <a:pPr algn="ctr"/>
                      <a:r>
                        <a:rPr lang="en-US" sz="1100" b="0" dirty="0"/>
                        <a:t>4</a:t>
                      </a:r>
                    </a:p>
                  </a:txBody>
                  <a:tcPr/>
                </a:tc>
                <a:extLst>
                  <a:ext uri="{0D108BD9-81ED-4DB2-BD59-A6C34878D82A}">
                    <a16:rowId xmlns:a16="http://schemas.microsoft.com/office/drawing/2014/main" val="1743698386"/>
                  </a:ext>
                </a:extLst>
              </a:tr>
              <a:tr h="124309">
                <a:tc>
                  <a:txBody>
                    <a:bodyPr/>
                    <a:lstStyle/>
                    <a:p>
                      <a:pPr algn="ctr"/>
                      <a:r>
                        <a:rPr lang="en-US" sz="1100" b="0" dirty="0"/>
                        <a:t>8</a:t>
                      </a:r>
                    </a:p>
                  </a:txBody>
                  <a:tcPr/>
                </a:tc>
                <a:extLst>
                  <a:ext uri="{0D108BD9-81ED-4DB2-BD59-A6C34878D82A}">
                    <a16:rowId xmlns:a16="http://schemas.microsoft.com/office/drawing/2014/main" val="833418790"/>
                  </a:ext>
                </a:extLst>
              </a:tr>
            </a:tbl>
          </a:graphicData>
        </a:graphic>
      </p:graphicFrame>
      <p:graphicFrame>
        <p:nvGraphicFramePr>
          <p:cNvPr id="10" name="Table 9">
            <a:extLst>
              <a:ext uri="{FF2B5EF4-FFF2-40B4-BE49-F238E27FC236}">
                <a16:creationId xmlns:a16="http://schemas.microsoft.com/office/drawing/2014/main" id="{F351D56D-D400-11A9-3A79-A76F275FC9E8}"/>
              </a:ext>
            </a:extLst>
          </p:cNvPr>
          <p:cNvGraphicFramePr>
            <a:graphicFrameLocks noGrp="1"/>
          </p:cNvGraphicFramePr>
          <p:nvPr/>
        </p:nvGraphicFramePr>
        <p:xfrm>
          <a:off x="5481993" y="3348063"/>
          <a:ext cx="2162727" cy="777240"/>
        </p:xfrm>
        <a:graphic>
          <a:graphicData uri="http://schemas.openxmlformats.org/drawingml/2006/table">
            <a:tbl>
              <a:tblPr firstRow="1" bandRow="1">
                <a:tableStyleId>{5940675A-B579-460E-94D1-54222C63F5DA}</a:tableStyleId>
              </a:tblPr>
              <a:tblGrid>
                <a:gridCol w="720909">
                  <a:extLst>
                    <a:ext uri="{9D8B030D-6E8A-4147-A177-3AD203B41FA5}">
                      <a16:colId xmlns:a16="http://schemas.microsoft.com/office/drawing/2014/main" val="448276559"/>
                    </a:ext>
                  </a:extLst>
                </a:gridCol>
                <a:gridCol w="720909">
                  <a:extLst>
                    <a:ext uri="{9D8B030D-6E8A-4147-A177-3AD203B41FA5}">
                      <a16:colId xmlns:a16="http://schemas.microsoft.com/office/drawing/2014/main" val="1507268759"/>
                    </a:ext>
                  </a:extLst>
                </a:gridCol>
                <a:gridCol w="720909">
                  <a:extLst>
                    <a:ext uri="{9D8B030D-6E8A-4147-A177-3AD203B41FA5}">
                      <a16:colId xmlns:a16="http://schemas.microsoft.com/office/drawing/2014/main" val="3602963303"/>
                    </a:ext>
                  </a:extLst>
                </a:gridCol>
              </a:tblGrid>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373234770"/>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2582958588"/>
                  </a:ext>
                </a:extLst>
              </a:tr>
              <a:tr h="154148">
                <a:tc>
                  <a:txBody>
                    <a:bodyPr/>
                    <a:lstStyle/>
                    <a:p>
                      <a:endParaRPr lang="en-US" sz="1100" dirty="0"/>
                    </a:p>
                  </a:txBody>
                  <a:tcPr/>
                </a:tc>
                <a:tc>
                  <a:txBody>
                    <a:bodyPr/>
                    <a:lstStyle/>
                    <a:p>
                      <a:endParaRPr lang="en-US" sz="1100" dirty="0"/>
                    </a:p>
                  </a:txBody>
                  <a:tcPr/>
                </a:tc>
                <a:tc>
                  <a:txBody>
                    <a:bodyPr/>
                    <a:lstStyle/>
                    <a:p>
                      <a:endParaRPr lang="en-US" sz="1100" dirty="0"/>
                    </a:p>
                  </a:txBody>
                  <a:tcPr/>
                </a:tc>
                <a:extLst>
                  <a:ext uri="{0D108BD9-81ED-4DB2-BD59-A6C34878D82A}">
                    <a16:rowId xmlns:a16="http://schemas.microsoft.com/office/drawing/2014/main" val="3276576882"/>
                  </a:ext>
                </a:extLst>
              </a:tr>
            </a:tbl>
          </a:graphicData>
        </a:graphic>
      </p:graphicFrame>
      <p:graphicFrame>
        <p:nvGraphicFramePr>
          <p:cNvPr id="11" name="Table 10">
            <a:extLst>
              <a:ext uri="{FF2B5EF4-FFF2-40B4-BE49-F238E27FC236}">
                <a16:creationId xmlns:a16="http://schemas.microsoft.com/office/drawing/2014/main" id="{9242D8D2-0F55-F557-2CC0-37811A2CF5CB}"/>
              </a:ext>
            </a:extLst>
          </p:cNvPr>
          <p:cNvGraphicFramePr>
            <a:graphicFrameLocks noGrp="1"/>
          </p:cNvGraphicFramePr>
          <p:nvPr>
            <p:extLst>
              <p:ext uri="{D42A27DB-BD31-4B8C-83A1-F6EECF244321}">
                <p14:modId xmlns:p14="http://schemas.microsoft.com/office/powerpoint/2010/main" val="2873426660"/>
              </p:ext>
            </p:extLst>
          </p:nvPr>
        </p:nvGraphicFramePr>
        <p:xfrm>
          <a:off x="8657422" y="3617204"/>
          <a:ext cx="2349918" cy="518160"/>
        </p:xfrm>
        <a:graphic>
          <a:graphicData uri="http://schemas.openxmlformats.org/drawingml/2006/table">
            <a:tbl>
              <a:tblPr firstRow="1" bandRow="1">
                <a:tableStyleId>{5940675A-B579-460E-94D1-54222C63F5DA}</a:tableStyleId>
              </a:tblPr>
              <a:tblGrid>
                <a:gridCol w="783306">
                  <a:extLst>
                    <a:ext uri="{9D8B030D-6E8A-4147-A177-3AD203B41FA5}">
                      <a16:colId xmlns:a16="http://schemas.microsoft.com/office/drawing/2014/main" val="3712067003"/>
                    </a:ext>
                  </a:extLst>
                </a:gridCol>
                <a:gridCol w="783306">
                  <a:extLst>
                    <a:ext uri="{9D8B030D-6E8A-4147-A177-3AD203B41FA5}">
                      <a16:colId xmlns:a16="http://schemas.microsoft.com/office/drawing/2014/main" val="2507670143"/>
                    </a:ext>
                  </a:extLst>
                </a:gridCol>
                <a:gridCol w="783306">
                  <a:extLst>
                    <a:ext uri="{9D8B030D-6E8A-4147-A177-3AD203B41FA5}">
                      <a16:colId xmlns:a16="http://schemas.microsoft.com/office/drawing/2014/main" val="2584014067"/>
                    </a:ext>
                  </a:extLst>
                </a:gridCol>
              </a:tblGrid>
              <a:tr h="0">
                <a:tc>
                  <a:txBody>
                    <a:bodyPr/>
                    <a:lstStyle/>
                    <a:p>
                      <a:pPr algn="ctr"/>
                      <a:r>
                        <a:rPr lang="en-US" sz="1100" dirty="0"/>
                        <a:t>FMUL.S</a:t>
                      </a:r>
                    </a:p>
                  </a:txBody>
                  <a:tcPr/>
                </a:tc>
                <a:tc>
                  <a:txBody>
                    <a:bodyPr/>
                    <a:lstStyle/>
                    <a:p>
                      <a:pPr algn="ctr"/>
                      <a:r>
                        <a:rPr lang="en-US" sz="1100" dirty="0"/>
                        <a:t>3</a:t>
                      </a:r>
                    </a:p>
                  </a:txBody>
                  <a:tcPr/>
                </a:tc>
                <a:tc>
                  <a:txBody>
                    <a:bodyPr/>
                    <a:lstStyle/>
                    <a:p>
                      <a:pPr algn="ctr"/>
                      <a:r>
                        <a:rPr lang="en-US" sz="1100" dirty="0"/>
                        <a:t>10</a:t>
                      </a:r>
                    </a:p>
                  </a:txBody>
                  <a:tcPr/>
                </a:tc>
                <a:extLst>
                  <a:ext uri="{0D108BD9-81ED-4DB2-BD59-A6C34878D82A}">
                    <a16:rowId xmlns:a16="http://schemas.microsoft.com/office/drawing/2014/main" val="3142664889"/>
                  </a:ext>
                </a:extLst>
              </a:tr>
              <a:tr h="0">
                <a:tc>
                  <a:txBody>
                    <a:bodyPr/>
                    <a:lstStyle/>
                    <a:p>
                      <a:pPr algn="ctr"/>
                      <a:r>
                        <a:rPr lang="en-US" sz="1100" dirty="0"/>
                        <a:t>FMUL.S</a:t>
                      </a:r>
                    </a:p>
                  </a:txBody>
                  <a:tcPr/>
                </a:tc>
                <a:tc>
                  <a:txBody>
                    <a:bodyPr/>
                    <a:lstStyle/>
                    <a:p>
                      <a:pPr algn="ctr"/>
                      <a:r>
                        <a:rPr lang="en-US" sz="1100" dirty="0"/>
                        <a:t>FLW2 F1</a:t>
                      </a:r>
                    </a:p>
                  </a:txBody>
                  <a:tcPr/>
                </a:tc>
                <a:tc>
                  <a:txBody>
                    <a:bodyPr/>
                    <a:lstStyle/>
                    <a:p>
                      <a:pPr algn="ctr"/>
                      <a:r>
                        <a:rPr lang="en-US" sz="1100" dirty="0"/>
                        <a:t>10</a:t>
                      </a:r>
                    </a:p>
                  </a:txBody>
                  <a:tcPr/>
                </a:tc>
                <a:extLst>
                  <a:ext uri="{0D108BD9-81ED-4DB2-BD59-A6C34878D82A}">
                    <a16:rowId xmlns:a16="http://schemas.microsoft.com/office/drawing/2014/main" val="1917240934"/>
                  </a:ext>
                </a:extLst>
              </a:tr>
            </a:tbl>
          </a:graphicData>
        </a:graphic>
      </p:graphicFrame>
      <p:sp>
        <p:nvSpPr>
          <p:cNvPr id="12" name="TextBox 11">
            <a:extLst>
              <a:ext uri="{FF2B5EF4-FFF2-40B4-BE49-F238E27FC236}">
                <a16:creationId xmlns:a16="http://schemas.microsoft.com/office/drawing/2014/main" id="{D911706E-6D2C-EF51-33DF-4FB2A1FBC170}"/>
              </a:ext>
            </a:extLst>
          </p:cNvPr>
          <p:cNvSpPr txBox="1"/>
          <p:nvPr/>
        </p:nvSpPr>
        <p:spPr>
          <a:xfrm>
            <a:off x="3592198" y="561352"/>
            <a:ext cx="1246742"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Instruction Unit</a:t>
            </a:r>
          </a:p>
        </p:txBody>
      </p:sp>
      <p:sp>
        <p:nvSpPr>
          <p:cNvPr id="15" name="TextBox 14">
            <a:extLst>
              <a:ext uri="{FF2B5EF4-FFF2-40B4-BE49-F238E27FC236}">
                <a16:creationId xmlns:a16="http://schemas.microsoft.com/office/drawing/2014/main" id="{D174296F-730A-B583-F968-AE33A9FB8F57}"/>
              </a:ext>
            </a:extLst>
          </p:cNvPr>
          <p:cNvSpPr txBox="1"/>
          <p:nvPr/>
        </p:nvSpPr>
        <p:spPr>
          <a:xfrm>
            <a:off x="2793474"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Memory Unit</a:t>
            </a:r>
          </a:p>
        </p:txBody>
      </p:sp>
      <p:sp>
        <p:nvSpPr>
          <p:cNvPr id="16" name="Arrow: Right 15">
            <a:extLst>
              <a:ext uri="{FF2B5EF4-FFF2-40B4-BE49-F238E27FC236}">
                <a16:creationId xmlns:a16="http://schemas.microsoft.com/office/drawing/2014/main" id="{BF7377CE-705F-13B3-B849-BBE58D6D6C52}"/>
              </a:ext>
            </a:extLst>
          </p:cNvPr>
          <p:cNvSpPr/>
          <p:nvPr/>
        </p:nvSpPr>
        <p:spPr>
          <a:xfrm>
            <a:off x="4902263" y="594451"/>
            <a:ext cx="181923" cy="203788"/>
          </a:xfrm>
          <a:prstGeom prst="righ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4AAB5EF6-0805-82F0-922F-DA920C510456}"/>
              </a:ext>
            </a:extLst>
          </p:cNvPr>
          <p:cNvSpPr/>
          <p:nvPr/>
        </p:nvSpPr>
        <p:spPr>
          <a:xfrm>
            <a:off x="2474567" y="2541851"/>
            <a:ext cx="326519" cy="274697"/>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682D80A-99E6-AB37-3B98-573B076AD2C6}"/>
              </a:ext>
            </a:extLst>
          </p:cNvPr>
          <p:cNvSpPr txBox="1"/>
          <p:nvPr/>
        </p:nvSpPr>
        <p:spPr>
          <a:xfrm>
            <a:off x="2187546" y="2223061"/>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Address Unit</a:t>
            </a:r>
          </a:p>
        </p:txBody>
      </p:sp>
      <p:sp>
        <p:nvSpPr>
          <p:cNvPr id="21" name="Arrow: Down 20">
            <a:extLst>
              <a:ext uri="{FF2B5EF4-FFF2-40B4-BE49-F238E27FC236}">
                <a16:creationId xmlns:a16="http://schemas.microsoft.com/office/drawing/2014/main" id="{5ADE566B-08DC-5903-5A74-8CE1A9BB24C0}"/>
              </a:ext>
            </a:extLst>
          </p:cNvPr>
          <p:cNvSpPr/>
          <p:nvPr/>
        </p:nvSpPr>
        <p:spPr>
          <a:xfrm>
            <a:off x="3047999" y="417094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Bent 21">
            <a:extLst>
              <a:ext uri="{FF2B5EF4-FFF2-40B4-BE49-F238E27FC236}">
                <a16:creationId xmlns:a16="http://schemas.microsoft.com/office/drawing/2014/main" id="{46067320-68DF-215A-389F-CE98072BB49A}"/>
              </a:ext>
            </a:extLst>
          </p:cNvPr>
          <p:cNvSpPr/>
          <p:nvPr/>
        </p:nvSpPr>
        <p:spPr>
          <a:xfrm rot="10800000">
            <a:off x="3937200" y="4177711"/>
            <a:ext cx="274090" cy="435238"/>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Arrow: Bent 22">
            <a:extLst>
              <a:ext uri="{FF2B5EF4-FFF2-40B4-BE49-F238E27FC236}">
                <a16:creationId xmlns:a16="http://schemas.microsoft.com/office/drawing/2014/main" id="{4953DFF4-99A7-BAB6-2A2A-278FE5AE934B}"/>
              </a:ext>
            </a:extLst>
          </p:cNvPr>
          <p:cNvSpPr/>
          <p:nvPr/>
        </p:nvSpPr>
        <p:spPr>
          <a:xfrm rot="5400000">
            <a:off x="3515488" y="2114104"/>
            <a:ext cx="465924" cy="882796"/>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Bent 24">
            <a:extLst>
              <a:ext uri="{FF2B5EF4-FFF2-40B4-BE49-F238E27FC236}">
                <a16:creationId xmlns:a16="http://schemas.microsoft.com/office/drawing/2014/main" id="{DDE7C6B2-EFE8-3E0E-6215-22D2177578CE}"/>
              </a:ext>
            </a:extLst>
          </p:cNvPr>
          <p:cNvSpPr/>
          <p:nvPr/>
        </p:nvSpPr>
        <p:spPr>
          <a:xfrm rot="5400000" flipV="1">
            <a:off x="3712033" y="823608"/>
            <a:ext cx="303810" cy="2465383"/>
          </a:xfrm>
          <a:prstGeom prst="bent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TextBox 25">
            <a:extLst>
              <a:ext uri="{FF2B5EF4-FFF2-40B4-BE49-F238E27FC236}">
                <a16:creationId xmlns:a16="http://schemas.microsoft.com/office/drawing/2014/main" id="{F2DED50B-1403-4959-37C8-DE7B1155DD58}"/>
              </a:ext>
            </a:extLst>
          </p:cNvPr>
          <p:cNvSpPr txBox="1"/>
          <p:nvPr/>
        </p:nvSpPr>
        <p:spPr>
          <a:xfrm>
            <a:off x="1213184" y="2836359"/>
            <a:ext cx="594911"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Store </a:t>
            </a:r>
            <a:endParaRPr lang="en-US"/>
          </a:p>
          <a:p>
            <a:r>
              <a:rPr lang="en-US" sz="1100" dirty="0"/>
              <a:t>Buffer</a:t>
            </a:r>
            <a:endParaRPr lang="en-US" dirty="0"/>
          </a:p>
        </p:txBody>
      </p:sp>
      <p:sp>
        <p:nvSpPr>
          <p:cNvPr id="27" name="TextBox 26">
            <a:extLst>
              <a:ext uri="{FF2B5EF4-FFF2-40B4-BE49-F238E27FC236}">
                <a16:creationId xmlns:a16="http://schemas.microsoft.com/office/drawing/2014/main" id="{4F799F20-08B8-CA70-5D7B-5848E7BDBD02}"/>
              </a:ext>
            </a:extLst>
          </p:cNvPr>
          <p:cNvSpPr txBox="1"/>
          <p:nvPr/>
        </p:nvSpPr>
        <p:spPr>
          <a:xfrm>
            <a:off x="4309745" y="2813528"/>
            <a:ext cx="59722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Load</a:t>
            </a:r>
          </a:p>
          <a:p>
            <a:r>
              <a:rPr lang="en-US" sz="1100" dirty="0"/>
              <a:t>Buffer</a:t>
            </a:r>
          </a:p>
        </p:txBody>
      </p:sp>
      <p:sp>
        <p:nvSpPr>
          <p:cNvPr id="28" name="TextBox 27">
            <a:extLst>
              <a:ext uri="{FF2B5EF4-FFF2-40B4-BE49-F238E27FC236}">
                <a16:creationId xmlns:a16="http://schemas.microsoft.com/office/drawing/2014/main" id="{70AA568D-B72D-2C09-E02F-2B7694F66B37}"/>
              </a:ext>
            </a:extLst>
          </p:cNvPr>
          <p:cNvSpPr txBox="1"/>
          <p:nvPr/>
        </p:nvSpPr>
        <p:spPr>
          <a:xfrm>
            <a:off x="7708787" y="3655497"/>
            <a:ext cx="90705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Reservation</a:t>
            </a:r>
          </a:p>
          <a:p>
            <a:r>
              <a:rPr lang="en-US" sz="1100" dirty="0"/>
              <a:t>Stations</a:t>
            </a:r>
          </a:p>
        </p:txBody>
      </p:sp>
      <p:graphicFrame>
        <p:nvGraphicFramePr>
          <p:cNvPr id="30" name="Table 29">
            <a:extLst>
              <a:ext uri="{FF2B5EF4-FFF2-40B4-BE49-F238E27FC236}">
                <a16:creationId xmlns:a16="http://schemas.microsoft.com/office/drawing/2014/main" id="{AD4BC524-EB16-74CF-93BC-4F758136A8F1}"/>
              </a:ext>
            </a:extLst>
          </p:cNvPr>
          <p:cNvGraphicFramePr>
            <a:graphicFrameLocks noGrp="1"/>
          </p:cNvGraphicFramePr>
          <p:nvPr/>
        </p:nvGraphicFramePr>
        <p:xfrm>
          <a:off x="9107277" y="495759"/>
          <a:ext cx="1471166" cy="1554480"/>
        </p:xfrm>
        <a:graphic>
          <a:graphicData uri="http://schemas.openxmlformats.org/drawingml/2006/table">
            <a:tbl>
              <a:tblPr firstRow="1" bandRow="1">
                <a:tableStyleId>{5940675A-B579-460E-94D1-54222C63F5DA}</a:tableStyleId>
              </a:tblPr>
              <a:tblGrid>
                <a:gridCol w="366368">
                  <a:extLst>
                    <a:ext uri="{9D8B030D-6E8A-4147-A177-3AD203B41FA5}">
                      <a16:colId xmlns:a16="http://schemas.microsoft.com/office/drawing/2014/main" val="2580727533"/>
                    </a:ext>
                  </a:extLst>
                </a:gridCol>
                <a:gridCol w="1104798">
                  <a:extLst>
                    <a:ext uri="{9D8B030D-6E8A-4147-A177-3AD203B41FA5}">
                      <a16:colId xmlns:a16="http://schemas.microsoft.com/office/drawing/2014/main" val="1318855252"/>
                    </a:ext>
                  </a:extLst>
                </a:gridCol>
              </a:tblGrid>
              <a:tr h="125218">
                <a:tc>
                  <a:txBody>
                    <a:bodyPr/>
                    <a:lstStyle/>
                    <a:p>
                      <a:r>
                        <a:rPr lang="en-US" sz="1100" dirty="0"/>
                        <a:t>F0</a:t>
                      </a:r>
                    </a:p>
                  </a:txBody>
                  <a:tcPr/>
                </a:tc>
                <a:tc>
                  <a:txBody>
                    <a:bodyPr/>
                    <a:lstStyle/>
                    <a:p>
                      <a:pPr algn="ctr"/>
                      <a:r>
                        <a:rPr lang="en-US" sz="1100" dirty="0"/>
                        <a:t>10.0</a:t>
                      </a:r>
                    </a:p>
                  </a:txBody>
                  <a:tcPr/>
                </a:tc>
                <a:extLst>
                  <a:ext uri="{0D108BD9-81ED-4DB2-BD59-A6C34878D82A}">
                    <a16:rowId xmlns:a16="http://schemas.microsoft.com/office/drawing/2014/main" val="2320382027"/>
                  </a:ext>
                </a:extLst>
              </a:tr>
              <a:tr h="125218">
                <a:tc>
                  <a:txBody>
                    <a:bodyPr/>
                    <a:lstStyle/>
                    <a:p>
                      <a:r>
                        <a:rPr lang="en-US" sz="1100" dirty="0"/>
                        <a:t>F1</a:t>
                      </a:r>
                    </a:p>
                  </a:txBody>
                  <a:tcPr/>
                </a:tc>
                <a:tc>
                  <a:txBody>
                    <a:bodyPr/>
                    <a:lstStyle/>
                    <a:p>
                      <a:endParaRPr lang="en-US" sz="1100" dirty="0"/>
                    </a:p>
                  </a:txBody>
                  <a:tcPr/>
                </a:tc>
                <a:extLst>
                  <a:ext uri="{0D108BD9-81ED-4DB2-BD59-A6C34878D82A}">
                    <a16:rowId xmlns:a16="http://schemas.microsoft.com/office/drawing/2014/main" val="1922051831"/>
                  </a:ext>
                </a:extLst>
              </a:tr>
              <a:tr h="125218">
                <a:tc>
                  <a:txBody>
                    <a:bodyPr/>
                    <a:lstStyle/>
                    <a:p>
                      <a:r>
                        <a:rPr lang="en-US" sz="1100" dirty="0"/>
                        <a:t>F2</a:t>
                      </a:r>
                    </a:p>
                  </a:txBody>
                  <a:tcPr/>
                </a:tc>
                <a:tc>
                  <a:txBody>
                    <a:bodyPr/>
                    <a:lstStyle/>
                    <a:p>
                      <a:endParaRPr lang="en-US" sz="1100" dirty="0"/>
                    </a:p>
                  </a:txBody>
                  <a:tcPr/>
                </a:tc>
                <a:extLst>
                  <a:ext uri="{0D108BD9-81ED-4DB2-BD59-A6C34878D82A}">
                    <a16:rowId xmlns:a16="http://schemas.microsoft.com/office/drawing/2014/main" val="1723558542"/>
                  </a:ext>
                </a:extLst>
              </a:tr>
              <a:tr h="125218">
                <a:tc>
                  <a:txBody>
                    <a:bodyPr/>
                    <a:lstStyle/>
                    <a:p>
                      <a:r>
                        <a:rPr lang="en-US" sz="1100" dirty="0"/>
                        <a:t>F3</a:t>
                      </a:r>
                    </a:p>
                  </a:txBody>
                  <a:tcPr/>
                </a:tc>
                <a:tc>
                  <a:txBody>
                    <a:bodyPr/>
                    <a:lstStyle/>
                    <a:p>
                      <a:endParaRPr lang="en-US" sz="1100" dirty="0"/>
                    </a:p>
                  </a:txBody>
                  <a:tcPr/>
                </a:tc>
                <a:extLst>
                  <a:ext uri="{0D108BD9-81ED-4DB2-BD59-A6C34878D82A}">
                    <a16:rowId xmlns:a16="http://schemas.microsoft.com/office/drawing/2014/main" val="26334914"/>
                  </a:ext>
                </a:extLst>
              </a:tr>
              <a:tr h="125218">
                <a:tc>
                  <a:txBody>
                    <a:bodyPr/>
                    <a:lstStyle/>
                    <a:p>
                      <a:r>
                        <a:rPr lang="en-US" sz="1100" dirty="0"/>
                        <a:t>F4</a:t>
                      </a:r>
                    </a:p>
                  </a:txBody>
                  <a:tcPr/>
                </a:tc>
                <a:tc>
                  <a:txBody>
                    <a:bodyPr/>
                    <a:lstStyle/>
                    <a:p>
                      <a:pPr algn="ctr"/>
                      <a:endParaRPr lang="en-US" sz="1100" dirty="0"/>
                    </a:p>
                  </a:txBody>
                  <a:tcPr/>
                </a:tc>
                <a:extLst>
                  <a:ext uri="{0D108BD9-81ED-4DB2-BD59-A6C34878D82A}">
                    <a16:rowId xmlns:a16="http://schemas.microsoft.com/office/drawing/2014/main" val="444122730"/>
                  </a:ext>
                </a:extLst>
              </a:tr>
              <a:tr h="125218">
                <a:tc>
                  <a:txBody>
                    <a:bodyPr/>
                    <a:lstStyle/>
                    <a:p>
                      <a:r>
                        <a:rPr lang="en-US" sz="1100" dirty="0"/>
                        <a:t>F5</a:t>
                      </a:r>
                    </a:p>
                  </a:txBody>
                  <a:tcPr/>
                </a:tc>
                <a:tc>
                  <a:txBody>
                    <a:bodyPr/>
                    <a:lstStyle/>
                    <a:p>
                      <a:endParaRPr lang="en-US" sz="1100" dirty="0"/>
                    </a:p>
                  </a:txBody>
                  <a:tcPr/>
                </a:tc>
                <a:extLst>
                  <a:ext uri="{0D108BD9-81ED-4DB2-BD59-A6C34878D82A}">
                    <a16:rowId xmlns:a16="http://schemas.microsoft.com/office/drawing/2014/main" val="1366200069"/>
                  </a:ext>
                </a:extLst>
              </a:tr>
            </a:tbl>
          </a:graphicData>
        </a:graphic>
      </p:graphicFrame>
      <p:sp>
        <p:nvSpPr>
          <p:cNvPr id="31" name="TextBox 30">
            <a:extLst>
              <a:ext uri="{FF2B5EF4-FFF2-40B4-BE49-F238E27FC236}">
                <a16:creationId xmlns:a16="http://schemas.microsoft.com/office/drawing/2014/main" id="{DA997DD3-78E3-9781-4A14-B03C455F02EA}"/>
              </a:ext>
            </a:extLst>
          </p:cNvPr>
          <p:cNvSpPr txBox="1"/>
          <p:nvPr/>
        </p:nvSpPr>
        <p:spPr>
          <a:xfrm>
            <a:off x="5384011" y="238457"/>
            <a:ext cx="142117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Instruction Queue</a:t>
            </a:r>
          </a:p>
        </p:txBody>
      </p:sp>
      <p:sp>
        <p:nvSpPr>
          <p:cNvPr id="32" name="TextBox 31">
            <a:extLst>
              <a:ext uri="{FF2B5EF4-FFF2-40B4-BE49-F238E27FC236}">
                <a16:creationId xmlns:a16="http://schemas.microsoft.com/office/drawing/2014/main" id="{06297904-AFAB-C6E9-9D00-F550A9A7B1E4}"/>
              </a:ext>
            </a:extLst>
          </p:cNvPr>
          <p:cNvSpPr txBox="1"/>
          <p:nvPr/>
        </p:nvSpPr>
        <p:spPr>
          <a:xfrm>
            <a:off x="9286905" y="234349"/>
            <a:ext cx="93459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FP Registers</a:t>
            </a:r>
          </a:p>
        </p:txBody>
      </p:sp>
      <p:sp>
        <p:nvSpPr>
          <p:cNvPr id="33" name="TextBox 32">
            <a:extLst>
              <a:ext uri="{FF2B5EF4-FFF2-40B4-BE49-F238E27FC236}">
                <a16:creationId xmlns:a16="http://schemas.microsoft.com/office/drawing/2014/main" id="{91B08DC7-90A7-1F3A-5C14-D33B411757AF}"/>
              </a:ext>
            </a:extLst>
          </p:cNvPr>
          <p:cNvSpPr txBox="1"/>
          <p:nvPr/>
        </p:nvSpPr>
        <p:spPr>
          <a:xfrm>
            <a:off x="5997546" y="4435617"/>
            <a:ext cx="1053947"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FP Adders</a:t>
            </a:r>
            <a:endParaRPr lang="en-US" dirty="0"/>
          </a:p>
        </p:txBody>
      </p:sp>
      <p:sp>
        <p:nvSpPr>
          <p:cNvPr id="34" name="TextBox 33">
            <a:extLst>
              <a:ext uri="{FF2B5EF4-FFF2-40B4-BE49-F238E27FC236}">
                <a16:creationId xmlns:a16="http://schemas.microsoft.com/office/drawing/2014/main" id="{7C5E562E-F288-F372-88FF-23AE667DBCEE}"/>
              </a:ext>
            </a:extLst>
          </p:cNvPr>
          <p:cNvSpPr txBox="1"/>
          <p:nvPr/>
        </p:nvSpPr>
        <p:spPr>
          <a:xfrm>
            <a:off x="9128171" y="4435617"/>
            <a:ext cx="1136574" cy="27699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FP Multipliers</a:t>
            </a:r>
            <a:endParaRPr lang="en-US" dirty="0"/>
          </a:p>
        </p:txBody>
      </p:sp>
      <p:sp>
        <p:nvSpPr>
          <p:cNvPr id="35" name="Arrow: Down 34">
            <a:extLst>
              <a:ext uri="{FF2B5EF4-FFF2-40B4-BE49-F238E27FC236}">
                <a16:creationId xmlns:a16="http://schemas.microsoft.com/office/drawing/2014/main" id="{4BEC3063-F682-7071-2A50-D3F1B796EEAA}"/>
              </a:ext>
            </a:extLst>
          </p:cNvPr>
          <p:cNvSpPr/>
          <p:nvPr/>
        </p:nvSpPr>
        <p:spPr>
          <a:xfrm>
            <a:off x="6371420" y="4180127"/>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5D3FA917-6A49-E423-2579-C53D03AE4221}"/>
              </a:ext>
            </a:extLst>
          </p:cNvPr>
          <p:cNvSpPr/>
          <p:nvPr/>
        </p:nvSpPr>
        <p:spPr>
          <a:xfrm>
            <a:off x="9603035" y="4180128"/>
            <a:ext cx="190499" cy="220578"/>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Arrow: Down 97">
            <a:extLst>
              <a:ext uri="{FF2B5EF4-FFF2-40B4-BE49-F238E27FC236}">
                <a16:creationId xmlns:a16="http://schemas.microsoft.com/office/drawing/2014/main" id="{DEDC3FEC-F82E-AB52-A675-1A2873EBA87A}"/>
              </a:ext>
            </a:extLst>
          </p:cNvPr>
          <p:cNvSpPr/>
          <p:nvPr/>
        </p:nvSpPr>
        <p:spPr>
          <a:xfrm>
            <a:off x="6000688" y="1974460"/>
            <a:ext cx="374960" cy="180471"/>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Arrow: Down 98">
            <a:extLst>
              <a:ext uri="{FF2B5EF4-FFF2-40B4-BE49-F238E27FC236}">
                <a16:creationId xmlns:a16="http://schemas.microsoft.com/office/drawing/2014/main" id="{4EE38DDE-B535-8A2B-0116-51087322B965}"/>
              </a:ext>
            </a:extLst>
          </p:cNvPr>
          <p:cNvSpPr/>
          <p:nvPr/>
        </p:nvSpPr>
        <p:spPr>
          <a:xfrm>
            <a:off x="5781076" y="2483264"/>
            <a:ext cx="210552" cy="77697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Arrow: Down 99">
            <a:extLst>
              <a:ext uri="{FF2B5EF4-FFF2-40B4-BE49-F238E27FC236}">
                <a16:creationId xmlns:a16="http://schemas.microsoft.com/office/drawing/2014/main" id="{3EDAF54B-21BA-CF66-FA5A-3141D9226151}"/>
              </a:ext>
            </a:extLst>
          </p:cNvPr>
          <p:cNvSpPr/>
          <p:nvPr/>
        </p:nvSpPr>
        <p:spPr>
          <a:xfrm>
            <a:off x="8888268" y="2488338"/>
            <a:ext cx="210551" cy="104599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Arrow: Down 100">
            <a:extLst>
              <a:ext uri="{FF2B5EF4-FFF2-40B4-BE49-F238E27FC236}">
                <a16:creationId xmlns:a16="http://schemas.microsoft.com/office/drawing/2014/main" id="{7F794BFA-DAE5-DE31-60FF-0AD9593725A3}"/>
              </a:ext>
            </a:extLst>
          </p:cNvPr>
          <p:cNvSpPr/>
          <p:nvPr/>
        </p:nvSpPr>
        <p:spPr>
          <a:xfrm>
            <a:off x="9796556" y="2117243"/>
            <a:ext cx="287379" cy="379551"/>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Arrow: Down 101">
            <a:extLst>
              <a:ext uri="{FF2B5EF4-FFF2-40B4-BE49-F238E27FC236}">
                <a16:creationId xmlns:a16="http://schemas.microsoft.com/office/drawing/2014/main" id="{9EC0B9A6-0BC0-7ADC-58D7-7831F52B6FAA}"/>
              </a:ext>
            </a:extLst>
          </p:cNvPr>
          <p:cNvSpPr/>
          <p:nvPr/>
        </p:nvSpPr>
        <p:spPr>
          <a:xfrm>
            <a:off x="6467820" y="2846869"/>
            <a:ext cx="14954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Arrow: Down 103">
            <a:extLst>
              <a:ext uri="{FF2B5EF4-FFF2-40B4-BE49-F238E27FC236}">
                <a16:creationId xmlns:a16="http://schemas.microsoft.com/office/drawing/2014/main" id="{C1C57EA0-F3AD-5908-11EC-F9C43EC80C76}"/>
              </a:ext>
            </a:extLst>
          </p:cNvPr>
          <p:cNvSpPr/>
          <p:nvPr/>
        </p:nvSpPr>
        <p:spPr>
          <a:xfrm>
            <a:off x="7128831" y="2846868"/>
            <a:ext cx="140368" cy="42340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Arrow: Down 104">
            <a:extLst>
              <a:ext uri="{FF2B5EF4-FFF2-40B4-BE49-F238E27FC236}">
                <a16:creationId xmlns:a16="http://schemas.microsoft.com/office/drawing/2014/main" id="{A72FB5BE-3B2E-67E6-D0FA-4D712A57CBD5}"/>
              </a:ext>
            </a:extLst>
          </p:cNvPr>
          <p:cNvSpPr/>
          <p:nvPr/>
        </p:nvSpPr>
        <p:spPr>
          <a:xfrm>
            <a:off x="9699434" y="2837689"/>
            <a:ext cx="122006" cy="781446"/>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Arrow: Down 105">
            <a:extLst>
              <a:ext uri="{FF2B5EF4-FFF2-40B4-BE49-F238E27FC236}">
                <a16:creationId xmlns:a16="http://schemas.microsoft.com/office/drawing/2014/main" id="{D8C79C0F-6397-20E7-9B5A-ACDBB0050632}"/>
              </a:ext>
            </a:extLst>
          </p:cNvPr>
          <p:cNvSpPr/>
          <p:nvPr/>
        </p:nvSpPr>
        <p:spPr>
          <a:xfrm>
            <a:off x="10461433" y="2837688"/>
            <a:ext cx="112826" cy="781446"/>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1" name="Table 110">
            <a:extLst>
              <a:ext uri="{FF2B5EF4-FFF2-40B4-BE49-F238E27FC236}">
                <a16:creationId xmlns:a16="http://schemas.microsoft.com/office/drawing/2014/main" id="{A3FB932F-E8D0-0A1E-69A7-89E21BFA81A9}"/>
              </a:ext>
            </a:extLst>
          </p:cNvPr>
          <p:cNvGraphicFramePr>
            <a:graphicFrameLocks noGrp="1"/>
          </p:cNvGraphicFramePr>
          <p:nvPr/>
        </p:nvGraphicFramePr>
        <p:xfrm>
          <a:off x="486578" y="5049397"/>
          <a:ext cx="11146464" cy="259080"/>
        </p:xfrm>
        <a:graphic>
          <a:graphicData uri="http://schemas.openxmlformats.org/drawingml/2006/table">
            <a:tbl>
              <a:tblPr firstRow="1" bandRow="1">
                <a:tableStyleId>{5940675A-B579-460E-94D1-54222C63F5DA}</a:tableStyleId>
              </a:tblPr>
              <a:tblGrid>
                <a:gridCol w="11146464">
                  <a:extLst>
                    <a:ext uri="{9D8B030D-6E8A-4147-A177-3AD203B41FA5}">
                      <a16:colId xmlns:a16="http://schemas.microsoft.com/office/drawing/2014/main" val="302325619"/>
                    </a:ext>
                  </a:extLst>
                </a:gridCol>
              </a:tblGrid>
              <a:tr h="190418">
                <a:tc>
                  <a:txBody>
                    <a:bodyPr/>
                    <a:lstStyle/>
                    <a:p>
                      <a:pPr algn="ctr"/>
                      <a:r>
                        <a:rPr lang="en-US" sz="1100" dirty="0"/>
                        <a:t>Common Data Bus</a:t>
                      </a:r>
                    </a:p>
                  </a:txBody>
                  <a:tcPr/>
                </a:tc>
                <a:extLst>
                  <a:ext uri="{0D108BD9-81ED-4DB2-BD59-A6C34878D82A}">
                    <a16:rowId xmlns:a16="http://schemas.microsoft.com/office/drawing/2014/main" val="1651149426"/>
                  </a:ext>
                </a:extLst>
              </a:tr>
            </a:tbl>
          </a:graphicData>
        </a:graphic>
      </p:graphicFrame>
      <p:cxnSp>
        <p:nvCxnSpPr>
          <p:cNvPr id="114" name="Straight Arrow Connector 113">
            <a:extLst>
              <a:ext uri="{FF2B5EF4-FFF2-40B4-BE49-F238E27FC236}">
                <a16:creationId xmlns:a16="http://schemas.microsoft.com/office/drawing/2014/main" id="{E1A2FC85-C645-E798-529C-B96071D04ED3}"/>
              </a:ext>
            </a:extLst>
          </p:cNvPr>
          <p:cNvCxnSpPr/>
          <p:nvPr/>
        </p:nvCxnSpPr>
        <p:spPr>
          <a:xfrm flipH="1">
            <a:off x="5042397" y="2305624"/>
            <a:ext cx="3673" cy="2741363"/>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3B6957DA-2A1C-317B-5E52-901126014D3A}"/>
              </a:ext>
            </a:extLst>
          </p:cNvPr>
          <p:cNvCxnSpPr/>
          <p:nvPr/>
        </p:nvCxnSpPr>
        <p:spPr>
          <a:xfrm flipH="1">
            <a:off x="640814" y="2503581"/>
            <a:ext cx="12853" cy="2548567"/>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0C037E61-6E1A-3F02-2ED5-0F91A519E185}"/>
              </a:ext>
            </a:extLst>
          </p:cNvPr>
          <p:cNvCxnSpPr/>
          <p:nvPr/>
        </p:nvCxnSpPr>
        <p:spPr>
          <a:xfrm>
            <a:off x="11446181" y="837854"/>
            <a:ext cx="14689" cy="4201098"/>
          </a:xfrm>
          <a:prstGeom prst="straightConnector1">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DB36A8B5-A8B1-845C-F791-2B654264B0BF}"/>
              </a:ext>
            </a:extLst>
          </p:cNvPr>
          <p:cNvCxnSpPr/>
          <p:nvPr/>
        </p:nvCxnSpPr>
        <p:spPr>
          <a:xfrm>
            <a:off x="618094" y="2523090"/>
            <a:ext cx="1419337" cy="5509"/>
          </a:xfrm>
          <a:prstGeom prst="straightConnector1">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FE5137A2-D5E3-DBFB-21FF-B24E7BE48463}"/>
              </a:ext>
            </a:extLst>
          </p:cNvPr>
          <p:cNvCxnSpPr/>
          <p:nvPr/>
        </p:nvCxnSpPr>
        <p:spPr>
          <a:xfrm>
            <a:off x="2000364" y="2500713"/>
            <a:ext cx="14688" cy="308472"/>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9612C8A3-509A-989C-DF5C-43B14CD517B8}"/>
              </a:ext>
            </a:extLst>
          </p:cNvPr>
          <p:cNvCxnSpPr/>
          <p:nvPr/>
        </p:nvCxnSpPr>
        <p:spPr>
          <a:xfrm>
            <a:off x="5049513" y="2327427"/>
            <a:ext cx="730784" cy="14689"/>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4FA4A7CD-0443-18CB-3AD3-92F6A92EDC02}"/>
              </a:ext>
            </a:extLst>
          </p:cNvPr>
          <p:cNvCxnSpPr/>
          <p:nvPr/>
        </p:nvCxnSpPr>
        <p:spPr>
          <a:xfrm flipH="1">
            <a:off x="10605342" y="863676"/>
            <a:ext cx="839118" cy="5507"/>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06B1F024-7F8B-CF19-B7B0-DF81EBA22A6B}"/>
              </a:ext>
            </a:extLst>
          </p:cNvPr>
          <p:cNvCxnSpPr/>
          <p:nvPr/>
        </p:nvCxnSpPr>
        <p:spPr>
          <a:xfrm flipH="1" flipV="1">
            <a:off x="10739037" y="2618685"/>
            <a:ext cx="692225" cy="12854"/>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23" name="Arrow: Down 122">
            <a:extLst>
              <a:ext uri="{FF2B5EF4-FFF2-40B4-BE49-F238E27FC236}">
                <a16:creationId xmlns:a16="http://schemas.microsoft.com/office/drawing/2014/main" id="{1BCFA482-FC45-15A1-DDF8-83055D136560}"/>
              </a:ext>
            </a:extLst>
          </p:cNvPr>
          <p:cNvSpPr/>
          <p:nvPr/>
        </p:nvSpPr>
        <p:spPr>
          <a:xfrm>
            <a:off x="3088105" y="4792579"/>
            <a:ext cx="270710" cy="210552"/>
          </a:xfrm>
          <a:prstGeom prst="downArrow">
            <a:avLst/>
          </a:prstGeom>
          <a:solidFill>
            <a:srgbClr val="FF000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Arrow: Down 123">
            <a:extLst>
              <a:ext uri="{FF2B5EF4-FFF2-40B4-BE49-F238E27FC236}">
                <a16:creationId xmlns:a16="http://schemas.microsoft.com/office/drawing/2014/main" id="{173CA99D-E376-554E-DF51-B98A2AAFBEF3}"/>
              </a:ext>
            </a:extLst>
          </p:cNvPr>
          <p:cNvSpPr/>
          <p:nvPr/>
        </p:nvSpPr>
        <p:spPr>
          <a:xfrm>
            <a:off x="6374803" y="4792578"/>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Arrow: Down 124">
            <a:extLst>
              <a:ext uri="{FF2B5EF4-FFF2-40B4-BE49-F238E27FC236}">
                <a16:creationId xmlns:a16="http://schemas.microsoft.com/office/drawing/2014/main" id="{F9CBAB1C-BE36-8981-5D3D-505749D2C645}"/>
              </a:ext>
            </a:extLst>
          </p:cNvPr>
          <p:cNvSpPr/>
          <p:nvPr/>
        </p:nvSpPr>
        <p:spPr>
          <a:xfrm>
            <a:off x="9624780" y="4792579"/>
            <a:ext cx="270710" cy="210552"/>
          </a:xfrm>
          <a:prstGeom prst="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9E1821C-E231-0F40-10CC-29ACE5E56214}"/>
              </a:ext>
            </a:extLst>
          </p:cNvPr>
          <p:cNvSpPr txBox="1"/>
          <p:nvPr/>
        </p:nvSpPr>
        <p:spPr>
          <a:xfrm>
            <a:off x="591553" y="492135"/>
            <a:ext cx="2706258" cy="1015663"/>
          </a:xfrm>
          <a:prstGeom prst="rect">
            <a:avLst/>
          </a:prstGeom>
          <a:solidFill>
            <a:schemeClr val="accent5">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err="1">
                <a:latin typeface="Courier New"/>
                <a:ea typeface="+mn-lt"/>
                <a:cs typeface="Courier New"/>
              </a:rPr>
              <a:t>flw</a:t>
            </a:r>
            <a:r>
              <a:rPr lang="en-US" sz="1000" dirty="0">
                <a:latin typeface="Courier New"/>
                <a:ea typeface="+mn-lt"/>
                <a:cs typeface="Courier New"/>
              </a:rPr>
              <a:t> f1,0(t0)</a:t>
            </a:r>
          </a:p>
          <a:p>
            <a:r>
              <a:rPr lang="en-US" sz="1000" dirty="0" err="1">
                <a:latin typeface="Courier New"/>
                <a:cs typeface="Courier New"/>
              </a:rPr>
              <a:t>fmul.s</a:t>
            </a:r>
            <a:r>
              <a:rPr lang="en-US" sz="1000" dirty="0">
                <a:latin typeface="Courier New"/>
                <a:cs typeface="Courier New"/>
              </a:rPr>
              <a:t> f2,f1,f0</a:t>
            </a:r>
          </a:p>
          <a:p>
            <a:r>
              <a:rPr lang="en-US" sz="1000" dirty="0" err="1">
                <a:latin typeface="Courier New"/>
                <a:cs typeface="Courier New"/>
              </a:rPr>
              <a:t>fsw</a:t>
            </a:r>
            <a:r>
              <a:rPr lang="en-US" sz="1000" dirty="0">
                <a:latin typeface="Courier New"/>
                <a:cs typeface="Courier New"/>
              </a:rPr>
              <a:t> f2,0(t0)</a:t>
            </a:r>
          </a:p>
          <a:p>
            <a:r>
              <a:rPr lang="en-US" sz="1000" dirty="0" err="1">
                <a:latin typeface="Courier New"/>
                <a:cs typeface="Courier New"/>
              </a:rPr>
              <a:t>flw</a:t>
            </a:r>
            <a:r>
              <a:rPr lang="en-US" sz="1000" dirty="0">
                <a:latin typeface="Courier New"/>
                <a:cs typeface="Courier New"/>
              </a:rPr>
              <a:t> f1,0(t0)</a:t>
            </a:r>
          </a:p>
          <a:p>
            <a:r>
              <a:rPr lang="en-US" sz="1000" dirty="0" err="1">
                <a:latin typeface="Courier New"/>
                <a:cs typeface="Courier New"/>
              </a:rPr>
              <a:t>fmul.s</a:t>
            </a:r>
            <a:r>
              <a:rPr lang="en-US" sz="1000" dirty="0">
                <a:latin typeface="Courier New"/>
                <a:cs typeface="Courier New"/>
              </a:rPr>
              <a:t> f2,f1,f0</a:t>
            </a:r>
          </a:p>
          <a:p>
            <a:r>
              <a:rPr lang="en-US" sz="1000" dirty="0" err="1">
                <a:latin typeface="Courier New"/>
                <a:cs typeface="Courier New"/>
              </a:rPr>
              <a:t>fsw</a:t>
            </a:r>
            <a:r>
              <a:rPr lang="en-US" sz="1000" dirty="0">
                <a:latin typeface="Courier New"/>
                <a:cs typeface="Courier New"/>
              </a:rPr>
              <a:t> f2,0(t0)</a:t>
            </a:r>
          </a:p>
        </p:txBody>
      </p:sp>
      <p:sp>
        <p:nvSpPr>
          <p:cNvPr id="3" name="TextBox 2">
            <a:extLst>
              <a:ext uri="{FF2B5EF4-FFF2-40B4-BE49-F238E27FC236}">
                <a16:creationId xmlns:a16="http://schemas.microsoft.com/office/drawing/2014/main" id="{335B8D19-36EF-C0B9-642C-35F9F0C2EE0A}"/>
              </a:ext>
            </a:extLst>
          </p:cNvPr>
          <p:cNvSpPr txBox="1"/>
          <p:nvPr/>
        </p:nvSpPr>
        <p:spPr>
          <a:xfrm>
            <a:off x="2369955" y="263221"/>
            <a:ext cx="52462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t>Issued</a:t>
            </a:r>
            <a:endParaRPr lang="en-US"/>
          </a:p>
        </p:txBody>
      </p:sp>
      <p:sp>
        <p:nvSpPr>
          <p:cNvPr id="5" name="TextBox 4">
            <a:extLst>
              <a:ext uri="{FF2B5EF4-FFF2-40B4-BE49-F238E27FC236}">
                <a16:creationId xmlns:a16="http://schemas.microsoft.com/office/drawing/2014/main" id="{6A52EA16-C416-2C82-8C26-76F8B0E93604}"/>
              </a:ext>
            </a:extLst>
          </p:cNvPr>
          <p:cNvSpPr txBox="1"/>
          <p:nvPr/>
        </p:nvSpPr>
        <p:spPr>
          <a:xfrm>
            <a:off x="2837085" y="262496"/>
            <a:ext cx="77202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t>Finished</a:t>
            </a:r>
          </a:p>
        </p:txBody>
      </p:sp>
      <p:sp>
        <p:nvSpPr>
          <p:cNvPr id="7" name="TextBox 6">
            <a:extLst>
              <a:ext uri="{FF2B5EF4-FFF2-40B4-BE49-F238E27FC236}">
                <a16:creationId xmlns:a16="http://schemas.microsoft.com/office/drawing/2014/main" id="{BC1D8807-F248-E9CC-3FA6-DF5816DAF120}"/>
              </a:ext>
            </a:extLst>
          </p:cNvPr>
          <p:cNvSpPr txBox="1"/>
          <p:nvPr/>
        </p:nvSpPr>
        <p:spPr>
          <a:xfrm>
            <a:off x="589015" y="1534388"/>
            <a:ext cx="1714499" cy="369332"/>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Clock Cycle: 7</a:t>
            </a:r>
          </a:p>
        </p:txBody>
      </p:sp>
      <p:sp>
        <p:nvSpPr>
          <p:cNvPr id="13" name="TextBox 12">
            <a:extLst>
              <a:ext uri="{FF2B5EF4-FFF2-40B4-BE49-F238E27FC236}">
                <a16:creationId xmlns:a16="http://schemas.microsoft.com/office/drawing/2014/main" id="{18DA8E34-F6C3-785D-8CEF-BB4531F3252A}"/>
              </a:ext>
            </a:extLst>
          </p:cNvPr>
          <p:cNvSpPr txBox="1"/>
          <p:nvPr/>
        </p:nvSpPr>
        <p:spPr>
          <a:xfrm>
            <a:off x="1809930" y="263221"/>
            <a:ext cx="588894"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t>Iteration</a:t>
            </a:r>
          </a:p>
        </p:txBody>
      </p:sp>
      <p:sp>
        <p:nvSpPr>
          <p:cNvPr id="18" name="TextBox 17">
            <a:extLst>
              <a:ext uri="{FF2B5EF4-FFF2-40B4-BE49-F238E27FC236}">
                <a16:creationId xmlns:a16="http://schemas.microsoft.com/office/drawing/2014/main" id="{695B6198-6EB4-2AE4-B0A1-CB1B9310DC43}"/>
              </a:ext>
            </a:extLst>
          </p:cNvPr>
          <p:cNvSpPr txBox="1"/>
          <p:nvPr/>
        </p:nvSpPr>
        <p:spPr>
          <a:xfrm>
            <a:off x="1968177" y="439588"/>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24" name="TextBox 23">
            <a:extLst>
              <a:ext uri="{FF2B5EF4-FFF2-40B4-BE49-F238E27FC236}">
                <a16:creationId xmlns:a16="http://schemas.microsoft.com/office/drawing/2014/main" id="{AC0474AA-8328-71EE-DA56-6A84E013209F}"/>
              </a:ext>
            </a:extLst>
          </p:cNvPr>
          <p:cNvSpPr txBox="1"/>
          <p:nvPr/>
        </p:nvSpPr>
        <p:spPr>
          <a:xfrm>
            <a:off x="1968177" y="604841"/>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37" name="TextBox 36">
            <a:extLst>
              <a:ext uri="{FF2B5EF4-FFF2-40B4-BE49-F238E27FC236}">
                <a16:creationId xmlns:a16="http://schemas.microsoft.com/office/drawing/2014/main" id="{818DA16D-00C4-C0E0-A0BA-8C255EF96071}"/>
              </a:ext>
            </a:extLst>
          </p:cNvPr>
          <p:cNvSpPr txBox="1"/>
          <p:nvPr/>
        </p:nvSpPr>
        <p:spPr>
          <a:xfrm>
            <a:off x="1968177" y="78845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39" name="TextBox 38">
            <a:extLst>
              <a:ext uri="{FF2B5EF4-FFF2-40B4-BE49-F238E27FC236}">
                <a16:creationId xmlns:a16="http://schemas.microsoft.com/office/drawing/2014/main" id="{FFA147EE-FFFE-340B-ED7D-7845BB764FA7}"/>
              </a:ext>
            </a:extLst>
          </p:cNvPr>
          <p:cNvSpPr txBox="1"/>
          <p:nvPr/>
        </p:nvSpPr>
        <p:spPr>
          <a:xfrm>
            <a:off x="1977358" y="935347"/>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1" name="TextBox 40">
            <a:extLst>
              <a:ext uri="{FF2B5EF4-FFF2-40B4-BE49-F238E27FC236}">
                <a16:creationId xmlns:a16="http://schemas.microsoft.com/office/drawing/2014/main" id="{A9610525-1BC7-59A9-C535-F04C389D12B0}"/>
              </a:ext>
            </a:extLst>
          </p:cNvPr>
          <p:cNvSpPr txBox="1"/>
          <p:nvPr/>
        </p:nvSpPr>
        <p:spPr>
          <a:xfrm>
            <a:off x="1977357" y="109142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3" name="TextBox 42">
            <a:extLst>
              <a:ext uri="{FF2B5EF4-FFF2-40B4-BE49-F238E27FC236}">
                <a16:creationId xmlns:a16="http://schemas.microsoft.com/office/drawing/2014/main" id="{024E1BAD-7CCD-6319-67AC-495D77294FE6}"/>
              </a:ext>
            </a:extLst>
          </p:cNvPr>
          <p:cNvSpPr txBox="1"/>
          <p:nvPr/>
        </p:nvSpPr>
        <p:spPr>
          <a:xfrm>
            <a:off x="1986538" y="1275034"/>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14" name="TextBox 13">
            <a:extLst>
              <a:ext uri="{FF2B5EF4-FFF2-40B4-BE49-F238E27FC236}">
                <a16:creationId xmlns:a16="http://schemas.microsoft.com/office/drawing/2014/main" id="{41B8CBB6-4495-B0D8-1E7B-53FA5CC5FC56}"/>
              </a:ext>
            </a:extLst>
          </p:cNvPr>
          <p:cNvSpPr txBox="1"/>
          <p:nvPr/>
        </p:nvSpPr>
        <p:spPr>
          <a:xfrm>
            <a:off x="2445574" y="439587"/>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1</a:t>
            </a:r>
          </a:p>
        </p:txBody>
      </p:sp>
      <p:sp>
        <p:nvSpPr>
          <p:cNvPr id="19" name="Rectangle 18">
            <a:extLst>
              <a:ext uri="{FF2B5EF4-FFF2-40B4-BE49-F238E27FC236}">
                <a16:creationId xmlns:a16="http://schemas.microsoft.com/office/drawing/2014/main" id="{3C80E4C9-9508-B2D7-BC26-3F7C84A4389B}"/>
              </a:ext>
            </a:extLst>
          </p:cNvPr>
          <p:cNvSpPr/>
          <p:nvPr/>
        </p:nvSpPr>
        <p:spPr>
          <a:xfrm>
            <a:off x="3840079" y="3890210"/>
            <a:ext cx="461210" cy="230605"/>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6E7EEC-7793-EFD2-BD52-211376593E72}"/>
              </a:ext>
            </a:extLst>
          </p:cNvPr>
          <p:cNvSpPr/>
          <p:nvPr/>
        </p:nvSpPr>
        <p:spPr>
          <a:xfrm>
            <a:off x="9467862" y="732041"/>
            <a:ext cx="1085499" cy="26732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D1F3646-46B0-6359-F166-9F41DF716DEF}"/>
              </a:ext>
            </a:extLst>
          </p:cNvPr>
          <p:cNvSpPr/>
          <p:nvPr/>
        </p:nvSpPr>
        <p:spPr>
          <a:xfrm>
            <a:off x="8650777" y="3633148"/>
            <a:ext cx="2352438" cy="25814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78FA9A3-495F-5202-98B1-5E0A5A373A20}"/>
              </a:ext>
            </a:extLst>
          </p:cNvPr>
          <p:cNvSpPr/>
          <p:nvPr/>
        </p:nvSpPr>
        <p:spPr>
          <a:xfrm>
            <a:off x="9477042" y="998281"/>
            <a:ext cx="1085499" cy="26732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7332CFE6-C675-32D5-1E78-D37CEA2F6A78}"/>
              </a:ext>
            </a:extLst>
          </p:cNvPr>
          <p:cNvSpPr txBox="1"/>
          <p:nvPr/>
        </p:nvSpPr>
        <p:spPr>
          <a:xfrm>
            <a:off x="2445574" y="60484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2</a:t>
            </a:r>
          </a:p>
        </p:txBody>
      </p:sp>
      <p:sp>
        <p:nvSpPr>
          <p:cNvPr id="44" name="Rectangle 43">
            <a:extLst>
              <a:ext uri="{FF2B5EF4-FFF2-40B4-BE49-F238E27FC236}">
                <a16:creationId xmlns:a16="http://schemas.microsoft.com/office/drawing/2014/main" id="{EC3C264F-03B4-7076-1BFC-04A772443B4A}"/>
              </a:ext>
            </a:extLst>
          </p:cNvPr>
          <p:cNvSpPr/>
          <p:nvPr/>
        </p:nvSpPr>
        <p:spPr>
          <a:xfrm>
            <a:off x="1811138" y="3871846"/>
            <a:ext cx="1507812" cy="25814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B2191186-3BD8-4033-4257-B14B275E8D7D}"/>
              </a:ext>
            </a:extLst>
          </p:cNvPr>
          <p:cNvSpPr txBox="1"/>
          <p:nvPr/>
        </p:nvSpPr>
        <p:spPr>
          <a:xfrm>
            <a:off x="2451083" y="757242"/>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3</a:t>
            </a:r>
          </a:p>
        </p:txBody>
      </p:sp>
      <p:sp>
        <p:nvSpPr>
          <p:cNvPr id="47" name="TextBox 46">
            <a:extLst>
              <a:ext uri="{FF2B5EF4-FFF2-40B4-BE49-F238E27FC236}">
                <a16:creationId xmlns:a16="http://schemas.microsoft.com/office/drawing/2014/main" id="{63549179-0E67-4A09-108C-B647D7262B85}"/>
              </a:ext>
            </a:extLst>
          </p:cNvPr>
          <p:cNvSpPr txBox="1"/>
          <p:nvPr/>
        </p:nvSpPr>
        <p:spPr>
          <a:xfrm>
            <a:off x="2445574" y="93534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4</a:t>
            </a:r>
          </a:p>
        </p:txBody>
      </p:sp>
      <p:sp>
        <p:nvSpPr>
          <p:cNvPr id="48" name="Rectangle 47">
            <a:extLst>
              <a:ext uri="{FF2B5EF4-FFF2-40B4-BE49-F238E27FC236}">
                <a16:creationId xmlns:a16="http://schemas.microsoft.com/office/drawing/2014/main" id="{721DF711-985E-38FC-E0B1-4F64C6ACFD6C}"/>
              </a:ext>
            </a:extLst>
          </p:cNvPr>
          <p:cNvSpPr/>
          <p:nvPr/>
        </p:nvSpPr>
        <p:spPr>
          <a:xfrm>
            <a:off x="3840078" y="3642330"/>
            <a:ext cx="461210" cy="230605"/>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5990BFD1-6551-2263-EB96-ED1942C3668E}"/>
              </a:ext>
            </a:extLst>
          </p:cNvPr>
          <p:cNvSpPr txBox="1"/>
          <p:nvPr/>
        </p:nvSpPr>
        <p:spPr>
          <a:xfrm>
            <a:off x="2436393" y="1091418"/>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5</a:t>
            </a:r>
          </a:p>
        </p:txBody>
      </p:sp>
      <p:sp>
        <p:nvSpPr>
          <p:cNvPr id="49" name="Rectangle 48">
            <a:extLst>
              <a:ext uri="{FF2B5EF4-FFF2-40B4-BE49-F238E27FC236}">
                <a16:creationId xmlns:a16="http://schemas.microsoft.com/office/drawing/2014/main" id="{21CCA044-6C7B-9F5D-0A29-F08519DCFF77}"/>
              </a:ext>
            </a:extLst>
          </p:cNvPr>
          <p:cNvSpPr/>
          <p:nvPr/>
        </p:nvSpPr>
        <p:spPr>
          <a:xfrm>
            <a:off x="8641597" y="3881029"/>
            <a:ext cx="2352438" cy="25814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9EC66714-DD43-5F24-A807-DE6C700F13F3}"/>
              </a:ext>
            </a:extLst>
          </p:cNvPr>
          <p:cNvSpPr txBox="1"/>
          <p:nvPr/>
        </p:nvSpPr>
        <p:spPr>
          <a:xfrm>
            <a:off x="2436392" y="1247490"/>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6</a:t>
            </a:r>
          </a:p>
        </p:txBody>
      </p:sp>
      <p:sp>
        <p:nvSpPr>
          <p:cNvPr id="51" name="Rectangle 50">
            <a:extLst>
              <a:ext uri="{FF2B5EF4-FFF2-40B4-BE49-F238E27FC236}">
                <a16:creationId xmlns:a16="http://schemas.microsoft.com/office/drawing/2014/main" id="{CE7A9443-8FD1-3EC0-2419-47A589499E26}"/>
              </a:ext>
            </a:extLst>
          </p:cNvPr>
          <p:cNvSpPr/>
          <p:nvPr/>
        </p:nvSpPr>
        <p:spPr>
          <a:xfrm>
            <a:off x="1801957" y="3605605"/>
            <a:ext cx="1507812" cy="258147"/>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9285248F-CC89-68D5-131B-5B3B8CC2DF49}"/>
              </a:ext>
            </a:extLst>
          </p:cNvPr>
          <p:cNvSpPr txBox="1"/>
          <p:nvPr/>
        </p:nvSpPr>
        <p:spPr>
          <a:xfrm>
            <a:off x="2913789" y="439586"/>
            <a:ext cx="26068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dirty="0"/>
              <a:t>7</a:t>
            </a:r>
          </a:p>
        </p:txBody>
      </p:sp>
    </p:spTree>
    <p:extLst>
      <p:ext uri="{BB962C8B-B14F-4D97-AF65-F5344CB8AC3E}">
        <p14:creationId xmlns:p14="http://schemas.microsoft.com/office/powerpoint/2010/main" val="6989330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We will run 2 iterations (loop unrolling) of the following program: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2474</cp:revision>
  <dcterms:created xsi:type="dcterms:W3CDTF">2024-11-02T18:07:58Z</dcterms:created>
  <dcterms:modified xsi:type="dcterms:W3CDTF">2024-12-14T17:30:23Z</dcterms:modified>
</cp:coreProperties>
</file>