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1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65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13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9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4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9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3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quanganh/Cousera-Advanced-Data-Science-with-IBM-anhdq/blob/9d1b969a354dd2deb5e75b32898282e63af95715/IBM%20Coursera%20Advanced%20Data%20Science%20Capstone.ipyn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o.umontreal.ca/~lisa/datasets/profiledata_06-May-2005.tar.gz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001" y="1092622"/>
            <a:ext cx="11269915" cy="165057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IBM Coursera Advanced Data Science </a:t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br>
              <a:rPr lang="en-US" b="1" dirty="0" smtClean="0"/>
            </a:b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01" y="2448039"/>
            <a:ext cx="10993546" cy="590321"/>
          </a:xfrm>
        </p:spPr>
        <p:txBody>
          <a:bodyPr>
            <a:normAutofit/>
          </a:bodyPr>
          <a:lstStyle/>
          <a:p>
            <a:r>
              <a:rPr lang="nb-NO" sz="2400" dirty="0" smtClean="0">
                <a:solidFill>
                  <a:schemeClr val="tx1"/>
                </a:solidFill>
              </a:rPr>
              <a:t>Đỗ Quang Anh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Model </a:t>
            </a:r>
            <a:r>
              <a:rPr lang="nb-NO" sz="3600" dirty="0" err="1" smtClean="0"/>
              <a:t>definition</a:t>
            </a:r>
            <a:endParaRPr lang="nb-NO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93" y="1520599"/>
            <a:ext cx="9975444" cy="506773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16327" y="1696296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2400" dirty="0" err="1" smtClean="0"/>
              <a:t>Collaborative</a:t>
            </a:r>
            <a:r>
              <a:rPr lang="nb-NO" sz="2400" dirty="0" smtClean="0"/>
              <a:t> </a:t>
            </a:r>
            <a:r>
              <a:rPr lang="nb-NO" sz="2400" dirty="0" err="1" smtClean="0"/>
              <a:t>Filtering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8253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Model </a:t>
            </a:r>
            <a:r>
              <a:rPr lang="nb-NO" sz="3600" dirty="0" err="1" smtClean="0"/>
              <a:t>definition</a:t>
            </a:r>
            <a:endParaRPr lang="nb-NO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1612039"/>
            <a:ext cx="11251618" cy="36305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16327" y="1667398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2400" dirty="0" smtClean="0"/>
              <a:t>Matrix </a:t>
            </a:r>
            <a:r>
              <a:rPr lang="nb-NO" sz="2400" dirty="0" err="1" smtClean="0"/>
              <a:t>Factorization</a:t>
            </a:r>
            <a:endParaRPr lang="nb-NO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189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Model Training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9757" y="1522404"/>
            <a:ext cx="647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model can be trained by using </a:t>
            </a:r>
            <a:r>
              <a:rPr lang="en-US" sz="1600" dirty="0" err="1"/>
              <a:t>ALS.trainImplicit</a:t>
            </a:r>
            <a:r>
              <a:rPr lang="en-US" sz="1600" dirty="0"/>
              <a:t>(&lt;training data&gt;, &lt;rank</a:t>
            </a:r>
            <a:r>
              <a:rPr lang="en-US" sz="1600" dirty="0" smtClean="0"/>
              <a:t>&gt;)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data to 70% for training and 30%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also use some additional parameters to adjust the quality of the model. Currently, let's </a:t>
            </a:r>
            <a:r>
              <a:rPr lang="en-US" sz="1600" dirty="0" smtClean="0"/>
              <a:t>set: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53320"/>
              </p:ext>
            </p:extLst>
          </p:nvPr>
        </p:nvGraphicFramePr>
        <p:xfrm>
          <a:off x="7286907" y="1459076"/>
          <a:ext cx="38016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21">
                  <a:extLst>
                    <a:ext uri="{9D8B030D-6E8A-4147-A177-3AD203B41FA5}">
                      <a16:colId xmlns:a16="http://schemas.microsoft.com/office/drawing/2014/main" val="1649478977"/>
                    </a:ext>
                  </a:extLst>
                </a:gridCol>
                <a:gridCol w="1900821">
                  <a:extLst>
                    <a:ext uri="{9D8B030D-6E8A-4147-A177-3AD203B41FA5}">
                      <a16:colId xmlns:a16="http://schemas.microsoft.com/office/drawing/2014/main" val="227815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 smtClean="0"/>
                        <a:t>Param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Value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7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Rank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7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 smtClean="0"/>
                        <a:t>Iterations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Lambda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0.01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6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Alpha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0588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" y="3556344"/>
            <a:ext cx="6441809" cy="2913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07" y="5018781"/>
            <a:ext cx="4537208" cy="3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Model Training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9756" y="1522405"/>
            <a:ext cx="793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Let’s predict the top 5 artists which user has ID = 2093760 may find interesting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5" y="1969443"/>
            <a:ext cx="7130005" cy="3920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35" y="6065146"/>
            <a:ext cx="8247090" cy="4259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7247" y="6120642"/>
            <a:ext cx="5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1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Model Evaluation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6" y="2143134"/>
            <a:ext cx="8321552" cy="1644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6" y="4150268"/>
            <a:ext cx="5042409" cy="8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err="1" smtClean="0"/>
              <a:t>Hyperparameter</a:t>
            </a:r>
            <a:r>
              <a:rPr lang="nb-NO" sz="3600" dirty="0" smtClean="0"/>
              <a:t> tuning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6" y="2129947"/>
            <a:ext cx="11291132" cy="32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err="1" smtClean="0"/>
              <a:t>Hyperparameter</a:t>
            </a:r>
            <a:r>
              <a:rPr lang="nb-NO" sz="3600" dirty="0" smtClean="0"/>
              <a:t> tuning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663383"/>
            <a:ext cx="9772297" cy="39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2400" dirty="0" smtClean="0"/>
              <a:t>The </a:t>
            </a:r>
            <a:r>
              <a:rPr lang="nb-NO" sz="2400" dirty="0" err="1" smtClean="0"/>
              <a:t>model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largest</a:t>
            </a:r>
            <a:r>
              <a:rPr lang="nb-NO" sz="2400" dirty="0" smtClean="0"/>
              <a:t> AUC score has </a:t>
            </a:r>
            <a:r>
              <a:rPr lang="nb-NO" sz="2400" dirty="0" err="1" smtClean="0"/>
              <a:t>the</a:t>
            </a:r>
            <a:r>
              <a:rPr lang="nb-NO" sz="2400" dirty="0" smtClean="0"/>
              <a:t> combination </a:t>
            </a:r>
            <a:r>
              <a:rPr lang="nb-NO" sz="2400" dirty="0" err="1" smtClean="0"/>
              <a:t>of</a:t>
            </a:r>
            <a:r>
              <a:rPr lang="nb-NO" sz="2400" dirty="0" smtClean="0"/>
              <a:t> Rank = 10. Lambda = 1.0 and Alpha = 40.0 </a:t>
            </a:r>
            <a:endParaRPr lang="nb-NO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63446"/>
              </p:ext>
            </p:extLst>
          </p:nvPr>
        </p:nvGraphicFramePr>
        <p:xfrm>
          <a:off x="3778506" y="1730974"/>
          <a:ext cx="65101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47">
                  <a:extLst>
                    <a:ext uri="{9D8B030D-6E8A-4147-A177-3AD203B41FA5}">
                      <a16:colId xmlns:a16="http://schemas.microsoft.com/office/drawing/2014/main" val="2466489048"/>
                    </a:ext>
                  </a:extLst>
                </a:gridCol>
                <a:gridCol w="1676370">
                  <a:extLst>
                    <a:ext uri="{9D8B030D-6E8A-4147-A177-3AD203B41FA5}">
                      <a16:colId xmlns:a16="http://schemas.microsoft.com/office/drawing/2014/main" val="3902832701"/>
                    </a:ext>
                  </a:extLst>
                </a:gridCol>
                <a:gridCol w="1824098">
                  <a:extLst>
                    <a:ext uri="{9D8B030D-6E8A-4147-A177-3AD203B41FA5}">
                      <a16:colId xmlns:a16="http://schemas.microsoft.com/office/drawing/2014/main" val="832492543"/>
                    </a:ext>
                  </a:extLst>
                </a:gridCol>
                <a:gridCol w="1782502">
                  <a:extLst>
                    <a:ext uri="{9D8B030D-6E8A-4147-A177-3AD203B41FA5}">
                      <a16:colId xmlns:a16="http://schemas.microsoft.com/office/drawing/2014/main" val="9450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Rank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Lambda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Alpha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AUC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40.0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0.9738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0.0001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40.0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0.9718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0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40.0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0.9715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6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0.0001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40.0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0.97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8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0.9644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0.9592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2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0.0001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0.9584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7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0.0001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1.0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0.9427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34564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516326" y="1684676"/>
            <a:ext cx="2296321" cy="617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3200" dirty="0" smtClean="0"/>
              <a:t>Grid </a:t>
            </a:r>
            <a:r>
              <a:rPr lang="nb-NO" sz="3200" dirty="0" err="1" smtClean="0"/>
              <a:t>Search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4318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Conclusion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85004" y="2453274"/>
            <a:ext cx="866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is highly biased on the artists who have large number of play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may not need to include lambda and </a:t>
            </a:r>
            <a:r>
              <a:rPr lang="en-US" dirty="0" smtClean="0"/>
              <a:t>alpha parameters </a:t>
            </a:r>
            <a:r>
              <a:rPr lang="en-US" dirty="0"/>
              <a:t>to the model if we only </a:t>
            </a:r>
            <a:r>
              <a:rPr lang="en-US" dirty="0" smtClean="0"/>
              <a:t>retrieve </a:t>
            </a:r>
            <a:r>
              <a:rPr lang="en-US" dirty="0"/>
              <a:t>the top result less </a:t>
            </a:r>
            <a:r>
              <a:rPr lang="en-US" dirty="0" smtClean="0"/>
              <a:t>than10 </a:t>
            </a:r>
            <a:r>
              <a:rPr lang="en-US" dirty="0"/>
              <a:t>artists.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76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Links</a:t>
            </a:r>
            <a:endParaRPr lang="nb-NO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26" y="5339290"/>
            <a:ext cx="349179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b-NO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2590" y="2684107"/>
            <a:ext cx="10592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Gist: </a:t>
            </a:r>
            <a:r>
              <a:rPr lang="en-US" sz="2400" dirty="0">
                <a:hlinkClick r:id="rId2"/>
              </a:rPr>
              <a:t>https://github.com/doquanganh/Cousera-Advanced-Data-Science-with-IBM-anhdq/blob/9d1b969a354dd2deb5e75b32898282e63af95715/IBM%20Coursera%20Advanced%20Data%20Science%20Capstone.ipynb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1" y="770020"/>
            <a:ext cx="11029615" cy="727406"/>
          </a:xfrm>
        </p:spPr>
        <p:txBody>
          <a:bodyPr>
            <a:normAutofit/>
          </a:bodyPr>
          <a:lstStyle/>
          <a:p>
            <a:r>
              <a:rPr lang="nb-NO" dirty="0" err="1" smtClean="0"/>
              <a:t>Outlines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1190" y="1900989"/>
            <a:ext cx="11029615" cy="3116179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nb-NO" sz="2000" dirty="0" err="1" smtClean="0"/>
              <a:t>Dataset</a:t>
            </a:r>
            <a:r>
              <a:rPr lang="nb-NO" sz="2000" dirty="0" smtClean="0"/>
              <a:t> – </a:t>
            </a:r>
            <a:r>
              <a:rPr lang="nb-NO" sz="2000" dirty="0" err="1" smtClean="0"/>
              <a:t>Use</a:t>
            </a:r>
            <a:r>
              <a:rPr lang="nb-NO" sz="2000" dirty="0" smtClean="0"/>
              <a:t> case</a:t>
            </a:r>
          </a:p>
          <a:p>
            <a:pPr marL="400050" indent="-400050">
              <a:buFont typeface="+mj-lt"/>
              <a:buAutoNum type="romanUcPeriod"/>
            </a:pPr>
            <a:r>
              <a:rPr lang="nb-NO" sz="2000" dirty="0" smtClean="0"/>
              <a:t>Data Exploration</a:t>
            </a:r>
          </a:p>
          <a:p>
            <a:pPr marL="400050" indent="-400050">
              <a:buFont typeface="+mj-lt"/>
              <a:buAutoNum type="romanUcPeriod"/>
            </a:pPr>
            <a:r>
              <a:rPr lang="nb-NO" sz="2000" dirty="0" smtClean="0"/>
              <a:t>Data </a:t>
            </a:r>
            <a:r>
              <a:rPr lang="nb-NO" sz="2000" dirty="0" err="1" smtClean="0"/>
              <a:t>cleansing</a:t>
            </a:r>
            <a:r>
              <a:rPr lang="nb-NO" sz="2000" dirty="0" smtClean="0"/>
              <a:t> – DATA AGGREGATION</a:t>
            </a:r>
          </a:p>
          <a:p>
            <a:pPr marL="400050" indent="-400050">
              <a:buFont typeface="+mj-lt"/>
              <a:buAutoNum type="romanUcPeriod"/>
            </a:pPr>
            <a:r>
              <a:rPr lang="nb-NO" sz="2000" dirty="0" smtClean="0"/>
              <a:t>Model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and training</a:t>
            </a:r>
          </a:p>
          <a:p>
            <a:pPr marL="400050" indent="-400050">
              <a:buFont typeface="+mj-lt"/>
              <a:buAutoNum type="romanUcPeriod"/>
            </a:pPr>
            <a:r>
              <a:rPr lang="nb-NO" sz="2000" dirty="0" smtClean="0"/>
              <a:t>Model </a:t>
            </a:r>
            <a:r>
              <a:rPr lang="nb-NO" sz="2000" dirty="0" err="1" smtClean="0"/>
              <a:t>evaluation</a:t>
            </a:r>
            <a:r>
              <a:rPr lang="nb-NO" sz="2000" dirty="0" smtClean="0"/>
              <a:t> – </a:t>
            </a:r>
            <a:r>
              <a:rPr lang="nb-NO" sz="2000" dirty="0" err="1" smtClean="0"/>
              <a:t>hyperparameters</a:t>
            </a:r>
            <a:r>
              <a:rPr lang="nb-NO" sz="2000" dirty="0" smtClean="0"/>
              <a:t> tuning</a:t>
            </a:r>
          </a:p>
          <a:p>
            <a:pPr marL="400050" indent="-400050">
              <a:buFont typeface="+mj-lt"/>
              <a:buAutoNum type="romanU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43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err="1" smtClean="0"/>
              <a:t>Dataset</a:t>
            </a:r>
            <a:endParaRPr lang="nb-NO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16326" y="1666164"/>
            <a:ext cx="4368159" cy="2268161"/>
          </a:xfrm>
        </p:spPr>
        <p:txBody>
          <a:bodyPr>
            <a:noAutofit/>
          </a:bodyPr>
          <a:lstStyle/>
          <a:p>
            <a:r>
              <a:rPr lang="nb-NO" sz="2800" dirty="0" err="1" smtClean="0"/>
              <a:t>Dataset</a:t>
            </a:r>
            <a:r>
              <a:rPr lang="nb-NO" sz="2800" dirty="0" smtClean="0"/>
              <a:t> </a:t>
            </a:r>
            <a:r>
              <a:rPr lang="nb-NO" sz="2800" dirty="0" err="1" smtClean="0"/>
              <a:t>published</a:t>
            </a:r>
            <a:r>
              <a:rPr lang="nb-NO" sz="2800" dirty="0" smtClean="0"/>
              <a:t> by </a:t>
            </a:r>
            <a:r>
              <a:rPr lang="nb-NO" sz="2800" dirty="0" err="1" smtClean="0"/>
              <a:t>Audioscrobbler</a:t>
            </a:r>
            <a:r>
              <a:rPr lang="nb-NO" sz="2800" dirty="0" smtClean="0"/>
              <a:t> – a </a:t>
            </a:r>
            <a:r>
              <a:rPr lang="nb-NO" sz="2800" dirty="0" err="1" smtClean="0"/>
              <a:t>music</a:t>
            </a:r>
            <a:r>
              <a:rPr lang="nb-NO" sz="2800" dirty="0" smtClean="0"/>
              <a:t> </a:t>
            </a:r>
            <a:r>
              <a:rPr lang="nb-NO" sz="2800" dirty="0" err="1" smtClean="0"/>
              <a:t>recommendation</a:t>
            </a:r>
            <a:r>
              <a:rPr lang="nb-NO" sz="2800" dirty="0" smtClean="0"/>
              <a:t> system for last.fm</a:t>
            </a:r>
          </a:p>
          <a:p>
            <a:endParaRPr lang="nb-NO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16326" y="6268453"/>
            <a:ext cx="8146411" cy="493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/>
              <a:t>Source: </a:t>
            </a:r>
            <a:r>
              <a:rPr lang="nb-NO" sz="1800" dirty="0">
                <a:hlinkClick r:id="rId2"/>
              </a:rPr>
              <a:t>http://www.iro.umontreal.ca/~lisa/datasets/profiledata_06-May-2005.tar.gz</a:t>
            </a:r>
            <a:endParaRPr lang="nb-NO" sz="1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6325" y="3748047"/>
            <a:ext cx="5061619" cy="2093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800" dirty="0" err="1" smtClean="0"/>
              <a:t>Contains</a:t>
            </a:r>
            <a:r>
              <a:rPr lang="nb-NO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140,000 </a:t>
            </a:r>
            <a:r>
              <a:rPr lang="nb-NO" sz="2800" dirty="0" err="1" smtClean="0"/>
              <a:t>unique</a:t>
            </a:r>
            <a:r>
              <a:rPr lang="nb-NO" sz="2800" dirty="0" smtClean="0"/>
              <a:t> </a:t>
            </a:r>
            <a:r>
              <a:rPr lang="nb-NO" sz="2800" dirty="0" err="1" smtClean="0"/>
              <a:t>users</a:t>
            </a:r>
            <a:endParaRPr lang="nb-NO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1.6 million </a:t>
            </a:r>
            <a:r>
              <a:rPr lang="nb-NO" sz="2800" dirty="0" err="1" smtClean="0"/>
              <a:t>unique</a:t>
            </a:r>
            <a:r>
              <a:rPr lang="nb-NO" sz="2800" dirty="0" smtClean="0"/>
              <a:t> artists</a:t>
            </a:r>
          </a:p>
          <a:p>
            <a:endParaRPr lang="nb-NO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42837"/>
              </p:ext>
            </p:extLst>
          </p:nvPr>
        </p:nvGraphicFramePr>
        <p:xfrm>
          <a:off x="4884485" y="1666164"/>
          <a:ext cx="3606255" cy="20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85">
                  <a:extLst>
                    <a:ext uri="{9D8B030D-6E8A-4147-A177-3AD203B41FA5}">
                      <a16:colId xmlns:a16="http://schemas.microsoft.com/office/drawing/2014/main" val="3896948981"/>
                    </a:ext>
                  </a:extLst>
                </a:gridCol>
                <a:gridCol w="1202085">
                  <a:extLst>
                    <a:ext uri="{9D8B030D-6E8A-4147-A177-3AD203B41FA5}">
                      <a16:colId xmlns:a16="http://schemas.microsoft.com/office/drawing/2014/main" val="1315297086"/>
                    </a:ext>
                  </a:extLst>
                </a:gridCol>
                <a:gridCol w="1202085">
                  <a:extLst>
                    <a:ext uri="{9D8B030D-6E8A-4147-A177-3AD203B41FA5}">
                      <a16:colId xmlns:a16="http://schemas.microsoft.com/office/drawing/2014/main" val="3921742343"/>
                    </a:ext>
                  </a:extLst>
                </a:gridCol>
              </a:tblGrid>
              <a:tr h="416377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err="1" smtClean="0"/>
                        <a:t>userID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err="1" smtClean="0"/>
                        <a:t>artistID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err="1" smtClean="0"/>
                        <a:t>playCount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extLst>
                  <a:ext uri="{0D108BD9-81ED-4DB2-BD59-A6C34878D82A}">
                    <a16:rowId xmlns:a16="http://schemas.microsoft.com/office/drawing/2014/main" val="376649453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113186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46843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56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extLst>
                  <a:ext uri="{0D108BD9-81ED-4DB2-BD59-A6C34878D82A}">
                    <a16:rowId xmlns:a16="http://schemas.microsoft.com/office/drawing/2014/main" val="989409652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745456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84646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118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extLst>
                  <a:ext uri="{0D108BD9-81ED-4DB2-BD59-A6C34878D82A}">
                    <a16:rowId xmlns:a16="http://schemas.microsoft.com/office/drawing/2014/main" val="875183429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extLst>
                  <a:ext uri="{0D108BD9-81ED-4DB2-BD59-A6C34878D82A}">
                    <a16:rowId xmlns:a16="http://schemas.microsoft.com/office/drawing/2014/main" val="4053887044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4577" marR="84577" marT="42288" marB="42288"/>
                </a:tc>
                <a:extLst>
                  <a:ext uri="{0D108BD9-81ED-4DB2-BD59-A6C34878D82A}">
                    <a16:rowId xmlns:a16="http://schemas.microsoft.com/office/drawing/2014/main" val="296945137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07264"/>
              </p:ext>
            </p:extLst>
          </p:nvPr>
        </p:nvGraphicFramePr>
        <p:xfrm>
          <a:off x="4884485" y="4306889"/>
          <a:ext cx="3598778" cy="138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389">
                  <a:extLst>
                    <a:ext uri="{9D8B030D-6E8A-4147-A177-3AD203B41FA5}">
                      <a16:colId xmlns:a16="http://schemas.microsoft.com/office/drawing/2014/main" val="2526593787"/>
                    </a:ext>
                  </a:extLst>
                </a:gridCol>
                <a:gridCol w="1799389">
                  <a:extLst>
                    <a:ext uri="{9D8B030D-6E8A-4147-A177-3AD203B41FA5}">
                      <a16:colId xmlns:a16="http://schemas.microsoft.com/office/drawing/2014/main" val="3598887750"/>
                    </a:ext>
                  </a:extLst>
                </a:gridCol>
              </a:tblGrid>
              <a:tr h="345138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err="1" smtClean="0"/>
                        <a:t>artistID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err="1" smtClean="0"/>
                        <a:t>artist_name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extLst>
                  <a:ext uri="{0D108BD9-81ED-4DB2-BD59-A6C34878D82A}">
                    <a16:rowId xmlns:a16="http://schemas.microsoft.com/office/drawing/2014/main" val="2754145738"/>
                  </a:ext>
                </a:extLst>
              </a:tr>
              <a:tr h="345138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84646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Ed </a:t>
                      </a:r>
                      <a:r>
                        <a:rPr lang="nb-NO" sz="1700" dirty="0" err="1" smtClean="0"/>
                        <a:t>Sheeran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extLst>
                  <a:ext uri="{0D108BD9-81ED-4DB2-BD59-A6C34878D82A}">
                    <a16:rowId xmlns:a16="http://schemas.microsoft.com/office/drawing/2014/main" val="197136298"/>
                  </a:ext>
                </a:extLst>
              </a:tr>
              <a:tr h="345138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148328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Coldplay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extLst>
                  <a:ext uri="{0D108BD9-81ED-4DB2-BD59-A6C34878D82A}">
                    <a16:rowId xmlns:a16="http://schemas.microsoft.com/office/drawing/2014/main" val="3097417560"/>
                  </a:ext>
                </a:extLst>
              </a:tr>
              <a:tr h="345138"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700" dirty="0" smtClean="0"/>
                        <a:t>…</a:t>
                      </a:r>
                      <a:endParaRPr lang="nb-NO" sz="1700" dirty="0"/>
                    </a:p>
                  </a:txBody>
                  <a:tcPr marL="83247" marR="83247" marT="41624" marB="41624"/>
                </a:tc>
                <a:extLst>
                  <a:ext uri="{0D108BD9-81ED-4DB2-BD59-A6C34878D82A}">
                    <a16:rowId xmlns:a16="http://schemas.microsoft.com/office/drawing/2014/main" val="356781624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7147"/>
              </p:ext>
            </p:extLst>
          </p:nvPr>
        </p:nvGraphicFramePr>
        <p:xfrm>
          <a:off x="8662737" y="1666164"/>
          <a:ext cx="3392422" cy="169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11">
                  <a:extLst>
                    <a:ext uri="{9D8B030D-6E8A-4147-A177-3AD203B41FA5}">
                      <a16:colId xmlns:a16="http://schemas.microsoft.com/office/drawing/2014/main" val="2526593787"/>
                    </a:ext>
                  </a:extLst>
                </a:gridCol>
                <a:gridCol w="1696211">
                  <a:extLst>
                    <a:ext uri="{9D8B030D-6E8A-4147-A177-3AD203B41FA5}">
                      <a16:colId xmlns:a16="http://schemas.microsoft.com/office/drawing/2014/main" val="3598887750"/>
                    </a:ext>
                  </a:extLst>
                </a:gridCol>
              </a:tblGrid>
              <a:tr h="547860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err="1" smtClean="0"/>
                        <a:t>misspelledID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err="1" smtClean="0"/>
                        <a:t>standardID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extLst>
                  <a:ext uri="{0D108BD9-81ED-4DB2-BD59-A6C34878D82A}">
                    <a16:rowId xmlns:a16="http://schemas.microsoft.com/office/drawing/2014/main" val="2754145738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84646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184528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extLst>
                  <a:ext uri="{0D108BD9-81ED-4DB2-BD59-A6C34878D82A}">
                    <a16:rowId xmlns:a16="http://schemas.microsoft.com/office/drawing/2014/main" val="197136298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148328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435846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extLst>
                  <a:ext uri="{0D108BD9-81ED-4DB2-BD59-A6C34878D82A}">
                    <a16:rowId xmlns:a16="http://schemas.microsoft.com/office/drawing/2014/main" val="3097417560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…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/>
                        <a:t>…</a:t>
                      </a:r>
                      <a:endParaRPr lang="nb-NO" sz="1900" dirty="0"/>
                    </a:p>
                  </a:txBody>
                  <a:tcPr marL="94287" marR="94287" marT="47144" marB="47144"/>
                </a:tc>
                <a:extLst>
                  <a:ext uri="{0D108BD9-81ED-4DB2-BD59-A6C34878D82A}">
                    <a16:rowId xmlns:a16="http://schemas.microsoft.com/office/drawing/2014/main" val="356781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err="1" smtClean="0"/>
              <a:t>Use</a:t>
            </a:r>
            <a:r>
              <a:rPr lang="nb-NO" sz="3600" dirty="0" smtClean="0"/>
              <a:t> case</a:t>
            </a:r>
            <a:endParaRPr lang="nb-NO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16327" y="2580982"/>
            <a:ext cx="5061619" cy="2268161"/>
          </a:xfrm>
        </p:spPr>
        <p:txBody>
          <a:bodyPr>
            <a:noAutofit/>
          </a:bodyPr>
          <a:lstStyle/>
          <a:p>
            <a:r>
              <a:rPr lang="nb-NO" sz="3600" dirty="0" err="1" smtClean="0"/>
              <a:t>Develop</a:t>
            </a:r>
            <a:r>
              <a:rPr lang="nb-NO" sz="3600" dirty="0" smtClean="0"/>
              <a:t> </a:t>
            </a:r>
            <a:r>
              <a:rPr lang="nb-NO" sz="3600" dirty="0" err="1" smtClean="0"/>
              <a:t>music</a:t>
            </a:r>
            <a:r>
              <a:rPr lang="nb-NO" sz="3600" dirty="0" smtClean="0"/>
              <a:t> </a:t>
            </a:r>
            <a:r>
              <a:rPr lang="nb-NO" sz="3600" dirty="0" err="1" smtClean="0"/>
              <a:t>recommendation</a:t>
            </a:r>
            <a:r>
              <a:rPr lang="nb-NO" sz="3600" dirty="0" smtClean="0"/>
              <a:t> system</a:t>
            </a:r>
          </a:p>
          <a:p>
            <a:endParaRPr lang="nb-NO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5" y="1130550"/>
            <a:ext cx="5098076" cy="48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Data </a:t>
            </a:r>
            <a:r>
              <a:rPr lang="nb-NO" sz="3600" dirty="0" err="1" smtClean="0"/>
              <a:t>exploration</a:t>
            </a:r>
            <a:endParaRPr lang="nb-NO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6" y="1783056"/>
            <a:ext cx="8314393" cy="1244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3" y="3177286"/>
            <a:ext cx="6527032" cy="986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6" y="4401592"/>
            <a:ext cx="8241515" cy="579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6" y="5258289"/>
            <a:ext cx="5332057" cy="5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Data </a:t>
            </a:r>
            <a:r>
              <a:rPr lang="nb-NO" sz="3600" dirty="0" err="1" smtClean="0"/>
              <a:t>exploration</a:t>
            </a:r>
            <a:endParaRPr lang="nb-NO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61" y="1605014"/>
            <a:ext cx="6397486" cy="4936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328" y="1997242"/>
            <a:ext cx="4464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user</a:t>
            </a:r>
            <a:r>
              <a:rPr lang="nb-NO" dirty="0" smtClean="0"/>
              <a:t> </a:t>
            </a:r>
            <a:r>
              <a:rPr lang="nb-NO" dirty="0" err="1" smtClean="0"/>
              <a:t>played</a:t>
            </a:r>
            <a:r>
              <a:rPr lang="nb-NO" dirty="0" smtClean="0"/>
              <a:t> 2509 times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endParaRPr lang="nb-NO" dirty="0" smtClean="0"/>
          </a:p>
          <a:p>
            <a:endParaRPr lang="nb-NO" dirty="0"/>
          </a:p>
          <a:p>
            <a:r>
              <a:rPr lang="en-US" dirty="0"/>
              <a:t>50% of the users have the play counts less than or equal to (&lt;=) 892times</a:t>
            </a:r>
            <a:r>
              <a:rPr lang="en-US" dirty="0" smtClean="0"/>
              <a:t>.</a:t>
            </a:r>
          </a:p>
          <a:p>
            <a:r>
              <a:rPr lang="en-US" dirty="0"/>
              <a:t>75% of the users have the play counts less than or equal to (&lt;=) 2800 times.</a:t>
            </a:r>
          </a:p>
          <a:p>
            <a:r>
              <a:rPr lang="en-US" dirty="0"/>
              <a:t>95% of the users have the play counts less than or equal to (&lt;=) 10120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About 7746 users (5.23%) have the play counts less than or equal to (&lt;=) 10 times. These users have very little interaction with the system, so there is more difficult for recommending for these users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03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Data </a:t>
            </a:r>
            <a:r>
              <a:rPr lang="nb-NO" sz="3600" dirty="0" err="1" smtClean="0"/>
              <a:t>exploration</a:t>
            </a:r>
            <a:endParaRPr lang="nb-NO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5" y="1413919"/>
            <a:ext cx="5296359" cy="501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327" y="1997242"/>
            <a:ext cx="54032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average, </a:t>
            </a:r>
            <a:r>
              <a:rPr lang="en-US" dirty="0" err="1"/>
              <a:t>playCount</a:t>
            </a:r>
            <a:r>
              <a:rPr lang="en-US" dirty="0"/>
              <a:t> per artist is 227 </a:t>
            </a:r>
            <a:r>
              <a:rPr lang="en-US" dirty="0" smtClean="0"/>
              <a:t>times</a:t>
            </a:r>
          </a:p>
          <a:p>
            <a:endParaRPr lang="en-US" dirty="0"/>
          </a:p>
          <a:p>
            <a:r>
              <a:rPr lang="en-US" dirty="0"/>
              <a:t>Only 74.87% of the artists is played less than or equal to (&lt;=) 10 times.</a:t>
            </a:r>
          </a:p>
          <a:p>
            <a:r>
              <a:rPr lang="en-US" dirty="0"/>
              <a:t>And 98.74% of the artists is played less than or equal to (&lt;=) 1000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5 artist play counts: [1425942 1542806 1930592 2259185 2502130].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accounts for 2.6% on overall number of </a:t>
            </a:r>
            <a:r>
              <a:rPr lang="en-US" dirty="0" err="1"/>
              <a:t>playCount</a:t>
            </a:r>
            <a:r>
              <a:rPr lang="en-US" dirty="0"/>
              <a:t> (5 out of 1631028 artists). Moreover, the play count of top 5 artist is much higher than the mean. So we can </a:t>
            </a:r>
            <a:r>
              <a:rPr lang="en-US" dirty="0" smtClean="0"/>
              <a:t>infer </a:t>
            </a:r>
            <a:r>
              <a:rPr lang="en-US" dirty="0"/>
              <a:t>that we can recommend most-played artists to every user with this top 5 </a:t>
            </a:r>
            <a:r>
              <a:rPr lang="en-US" dirty="0" err="1"/>
              <a:t>artirst</a:t>
            </a:r>
            <a:r>
              <a:rPr lang="en-US" dirty="0"/>
              <a:t>, and still get high performance.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58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Data </a:t>
            </a:r>
            <a:r>
              <a:rPr lang="nb-NO" sz="3600" dirty="0" err="1" smtClean="0"/>
              <a:t>exploration</a:t>
            </a:r>
            <a:endParaRPr lang="nb-NO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5" y="1413919"/>
            <a:ext cx="5296359" cy="501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327" y="1997242"/>
            <a:ext cx="54032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average, </a:t>
            </a:r>
            <a:r>
              <a:rPr lang="en-US" dirty="0" err="1"/>
              <a:t>playCount</a:t>
            </a:r>
            <a:r>
              <a:rPr lang="en-US" dirty="0"/>
              <a:t> per artist is 227 </a:t>
            </a:r>
            <a:r>
              <a:rPr lang="en-US" dirty="0" smtClean="0"/>
              <a:t>times</a:t>
            </a:r>
          </a:p>
          <a:p>
            <a:endParaRPr lang="en-US" dirty="0"/>
          </a:p>
          <a:p>
            <a:r>
              <a:rPr lang="en-US" dirty="0"/>
              <a:t>Only 74.87% of the artists is played less than or equal to (&lt;=) 10 times.</a:t>
            </a:r>
          </a:p>
          <a:p>
            <a:r>
              <a:rPr lang="en-US" dirty="0"/>
              <a:t>And 98.74% of the artists is played less than or equal to (&lt;=) 1000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5 artist play counts: [1425942 1542806 1930592 2259185 2502130].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accounts for 2.6% on overall number of </a:t>
            </a:r>
            <a:r>
              <a:rPr lang="en-US" dirty="0" err="1"/>
              <a:t>playCount</a:t>
            </a:r>
            <a:r>
              <a:rPr lang="en-US" dirty="0"/>
              <a:t> (5 out of 1631028 artists). Moreover, the play count of top 5 artist is much higher than the mean. So we can </a:t>
            </a:r>
            <a:r>
              <a:rPr lang="en-US" dirty="0" smtClean="0"/>
              <a:t>infer </a:t>
            </a:r>
            <a:r>
              <a:rPr lang="en-US" dirty="0"/>
              <a:t>that we can recommend most-played artists to every user with this top 5 </a:t>
            </a:r>
            <a:r>
              <a:rPr lang="en-US" dirty="0" err="1"/>
              <a:t>artirst</a:t>
            </a:r>
            <a:r>
              <a:rPr lang="en-US" dirty="0"/>
              <a:t>, and still get high performance.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327" y="847181"/>
            <a:ext cx="11029616" cy="566738"/>
          </a:xfrm>
        </p:spPr>
        <p:txBody>
          <a:bodyPr>
            <a:noAutofit/>
          </a:bodyPr>
          <a:lstStyle/>
          <a:p>
            <a:r>
              <a:rPr lang="nb-NO" sz="3600" dirty="0" smtClean="0"/>
              <a:t>Data </a:t>
            </a:r>
            <a:r>
              <a:rPr lang="nb-NO" sz="3600" dirty="0" err="1" smtClean="0"/>
              <a:t>Cleansing</a:t>
            </a:r>
            <a:endParaRPr lang="nb-NO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71" y="1756302"/>
            <a:ext cx="3267211" cy="3257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327" y="1756302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Same artist </a:t>
            </a:r>
            <a:r>
              <a:rPr lang="nb-NO" sz="2800" dirty="0" err="1" smtClean="0"/>
              <a:t>but</a:t>
            </a:r>
            <a:r>
              <a:rPr lang="nb-NO" sz="2800" dirty="0" smtClean="0"/>
              <a:t> different IDs =&gt; </a:t>
            </a:r>
            <a:endParaRPr lang="nb-NO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98" y="2620751"/>
            <a:ext cx="3074565" cy="1355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327" y="5508232"/>
            <a:ext cx="860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 smtClean="0"/>
              <a:t>Solved</a:t>
            </a:r>
            <a:r>
              <a:rPr lang="nb-NO" sz="3200" dirty="0" smtClean="0"/>
              <a:t>: </a:t>
            </a:r>
            <a:r>
              <a:rPr lang="nb-NO" sz="3200" dirty="0" err="1"/>
              <a:t>R</a:t>
            </a:r>
            <a:r>
              <a:rPr lang="nb-NO" sz="3200" dirty="0" err="1" smtClean="0"/>
              <a:t>eplace</a:t>
            </a:r>
            <a:r>
              <a:rPr lang="nb-NO" sz="3200" dirty="0" smtClean="0"/>
              <a:t> </a:t>
            </a:r>
            <a:r>
              <a:rPr lang="nb-NO" sz="3200" dirty="0" err="1" smtClean="0"/>
              <a:t>misspelledID</a:t>
            </a:r>
            <a:r>
              <a:rPr lang="nb-NO" sz="3200" dirty="0" smtClean="0"/>
              <a:t> by </a:t>
            </a:r>
            <a:r>
              <a:rPr lang="nb-NO" sz="3200" dirty="0" err="1" smtClean="0"/>
              <a:t>StandardID</a:t>
            </a:r>
            <a:endParaRPr lang="nb-NO" sz="3200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6761747" y="2017912"/>
            <a:ext cx="4355833" cy="561458"/>
          </a:xfrm>
          <a:prstGeom prst="bentConnector3">
            <a:avLst>
              <a:gd name="adj1" fmla="val 1000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6597570" y="4017930"/>
            <a:ext cx="3125164" cy="324851"/>
          </a:xfrm>
          <a:prstGeom prst="bentConnector3">
            <a:avLst>
              <a:gd name="adj1" fmla="val 1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641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 2</vt:lpstr>
      <vt:lpstr>Wingdings 3</vt:lpstr>
      <vt:lpstr>Facet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  <vt:lpstr>Links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Nguyen, Ngoc</dc:creator>
  <cp:lastModifiedBy>Do Quang Anh</cp:lastModifiedBy>
  <cp:revision>27</cp:revision>
  <dcterms:created xsi:type="dcterms:W3CDTF">2018-11-23T09:55:39Z</dcterms:created>
  <dcterms:modified xsi:type="dcterms:W3CDTF">2020-06-17T09:00:17Z</dcterms:modified>
</cp:coreProperties>
</file>