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Noto Sans" charset="1" panose="020B0502040504020204"/>
      <p:regular r:id="rId33"/>
    </p:embeddedFont>
    <p:embeddedFont>
      <p:font typeface="Noto Sans Bold" charset="1" panose="020B0802040504020204"/>
      <p:regular r:id="rId34"/>
    </p:embeddedFont>
    <p:embeddedFont>
      <p:font typeface="Noto Sans Bold Italics" charset="1" panose="020B0802040504090204"/>
      <p:regular r:id="rId35"/>
    </p:embeddedFont>
    <p:embeddedFont>
      <p:font typeface="Noto Sans Italics" charset="1" panose="020B050204050409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91761">
            <a:off x="-5046395" y="1967871"/>
            <a:ext cx="9267406" cy="12492827"/>
          </a:xfrm>
          <a:custGeom>
            <a:avLst/>
            <a:gdLst/>
            <a:ahLst/>
            <a:cxnLst/>
            <a:rect r="r" b="b" t="t" l="l"/>
            <a:pathLst>
              <a:path h="12492827" w="9267406">
                <a:moveTo>
                  <a:pt x="0" y="0"/>
                </a:moveTo>
                <a:lnTo>
                  <a:pt x="9267406" y="0"/>
                </a:lnTo>
                <a:lnTo>
                  <a:pt x="9267406" y="12492827"/>
                </a:lnTo>
                <a:lnTo>
                  <a:pt x="0" y="1249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75188" y="-4317446"/>
            <a:ext cx="8968224" cy="8634892"/>
          </a:xfrm>
          <a:custGeom>
            <a:avLst/>
            <a:gdLst/>
            <a:ahLst/>
            <a:cxnLst/>
            <a:rect r="r" b="b" t="t" l="l"/>
            <a:pathLst>
              <a:path h="8634892" w="8968224">
                <a:moveTo>
                  <a:pt x="0" y="0"/>
                </a:moveTo>
                <a:lnTo>
                  <a:pt x="8968224" y="0"/>
                </a:lnTo>
                <a:lnTo>
                  <a:pt x="8968224" y="8634892"/>
                </a:lnTo>
                <a:lnTo>
                  <a:pt x="0" y="863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46245" y="2871666"/>
            <a:ext cx="2281713" cy="2196906"/>
          </a:xfrm>
          <a:custGeom>
            <a:avLst/>
            <a:gdLst/>
            <a:ahLst/>
            <a:cxnLst/>
            <a:rect r="r" b="b" t="t" l="l"/>
            <a:pathLst>
              <a:path h="2196906" w="2281713">
                <a:moveTo>
                  <a:pt x="0" y="0"/>
                </a:moveTo>
                <a:lnTo>
                  <a:pt x="2281713" y="0"/>
                </a:lnTo>
                <a:lnTo>
                  <a:pt x="2281713" y="2196907"/>
                </a:lnTo>
                <a:lnTo>
                  <a:pt x="0" y="2196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67160" y="8016263"/>
            <a:ext cx="4634548" cy="396043"/>
          </a:xfrm>
          <a:custGeom>
            <a:avLst/>
            <a:gdLst/>
            <a:ahLst/>
            <a:cxnLst/>
            <a:rect r="r" b="b" t="t" l="l"/>
            <a:pathLst>
              <a:path h="396043" w="4634548">
                <a:moveTo>
                  <a:pt x="0" y="0"/>
                </a:moveTo>
                <a:lnTo>
                  <a:pt x="4634548" y="0"/>
                </a:lnTo>
                <a:lnTo>
                  <a:pt x="4634548" y="396043"/>
                </a:lnTo>
                <a:lnTo>
                  <a:pt x="0" y="396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77895" y="1934902"/>
            <a:ext cx="16230600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PRACTICE DESIGNING ALGORITHMS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37405" y="6597824"/>
            <a:ext cx="9572718" cy="316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Group 13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Đỗ Quang Lực - 23520902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Nguyễn Minh Huy - 23520634</a:t>
            </a:r>
          </a:p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Instructor: Nguyễn Thanh Sơn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482" y="101608"/>
            <a:ext cx="721058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Algorithm design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56012" y="1729815"/>
            <a:ext cx="16803288" cy="440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i="true" u="sng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Example 2</a:t>
            </a: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: After sorting we get:</a:t>
            </a:r>
          </a:p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Cho m = 4, n = 3, k = 1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a[] = {1, 2, 3, 5}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b[] = {3, 4, 6}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What is the maximum number of pairs we can match?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52123" y="6567572"/>
            <a:ext cx="14123939" cy="2956410"/>
            <a:chOff x="0" y="0"/>
            <a:chExt cx="18831919" cy="394188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773972" cy="1608990"/>
              <a:chOff x="0" y="0"/>
              <a:chExt cx="547945" cy="31782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7945" cy="317825"/>
              </a:xfrm>
              <a:custGeom>
                <a:avLst/>
                <a:gdLst/>
                <a:ahLst/>
                <a:cxnLst/>
                <a:rect r="r" b="b" t="t" l="l"/>
                <a:pathLst>
                  <a:path h="317825" w="547945">
                    <a:moveTo>
                      <a:pt x="158913" y="0"/>
                    </a:moveTo>
                    <a:lnTo>
                      <a:pt x="389032" y="0"/>
                    </a:lnTo>
                    <a:cubicBezTo>
                      <a:pt x="431179" y="0"/>
                      <a:pt x="471599" y="16743"/>
                      <a:pt x="501401" y="46544"/>
                    </a:cubicBezTo>
                    <a:cubicBezTo>
                      <a:pt x="531203" y="76346"/>
                      <a:pt x="547945" y="116766"/>
                      <a:pt x="547945" y="158913"/>
                    </a:cubicBezTo>
                    <a:lnTo>
                      <a:pt x="547945" y="158913"/>
                    </a:lnTo>
                    <a:cubicBezTo>
                      <a:pt x="547945" y="201059"/>
                      <a:pt x="531203" y="241479"/>
                      <a:pt x="501401" y="271281"/>
                    </a:cubicBezTo>
                    <a:cubicBezTo>
                      <a:pt x="471599" y="301083"/>
                      <a:pt x="431179" y="317825"/>
                      <a:pt x="389032" y="317825"/>
                    </a:cubicBezTo>
                    <a:lnTo>
                      <a:pt x="158913" y="317825"/>
                    </a:lnTo>
                    <a:cubicBezTo>
                      <a:pt x="116766" y="317825"/>
                      <a:pt x="76346" y="301083"/>
                      <a:pt x="46544" y="271281"/>
                    </a:cubicBezTo>
                    <a:cubicBezTo>
                      <a:pt x="16743" y="241479"/>
                      <a:pt x="0" y="201059"/>
                      <a:pt x="0" y="158913"/>
                    </a:cubicBezTo>
                    <a:lnTo>
                      <a:pt x="0" y="158913"/>
                    </a:lnTo>
                    <a:cubicBezTo>
                      <a:pt x="0" y="116766"/>
                      <a:pt x="16743" y="76346"/>
                      <a:pt x="46544" y="46544"/>
                    </a:cubicBezTo>
                    <a:cubicBezTo>
                      <a:pt x="76346" y="16743"/>
                      <a:pt x="116766" y="0"/>
                      <a:pt x="158913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547945" cy="37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964731" y="268476"/>
              <a:ext cx="1472226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A. 1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16057947" y="74621"/>
              <a:ext cx="2773972" cy="1608990"/>
              <a:chOff x="0" y="0"/>
              <a:chExt cx="547945" cy="31782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47945" cy="317825"/>
              </a:xfrm>
              <a:custGeom>
                <a:avLst/>
                <a:gdLst/>
                <a:ahLst/>
                <a:cxnLst/>
                <a:rect r="r" b="b" t="t" l="l"/>
                <a:pathLst>
                  <a:path h="317825" w="547945">
                    <a:moveTo>
                      <a:pt x="158913" y="0"/>
                    </a:moveTo>
                    <a:lnTo>
                      <a:pt x="389032" y="0"/>
                    </a:lnTo>
                    <a:cubicBezTo>
                      <a:pt x="431179" y="0"/>
                      <a:pt x="471599" y="16743"/>
                      <a:pt x="501401" y="46544"/>
                    </a:cubicBezTo>
                    <a:cubicBezTo>
                      <a:pt x="531203" y="76346"/>
                      <a:pt x="547945" y="116766"/>
                      <a:pt x="547945" y="158913"/>
                    </a:cubicBezTo>
                    <a:lnTo>
                      <a:pt x="547945" y="158913"/>
                    </a:lnTo>
                    <a:cubicBezTo>
                      <a:pt x="547945" y="201059"/>
                      <a:pt x="531203" y="241479"/>
                      <a:pt x="501401" y="271281"/>
                    </a:cubicBezTo>
                    <a:cubicBezTo>
                      <a:pt x="471599" y="301083"/>
                      <a:pt x="431179" y="317825"/>
                      <a:pt x="389032" y="317825"/>
                    </a:cubicBezTo>
                    <a:lnTo>
                      <a:pt x="158913" y="317825"/>
                    </a:lnTo>
                    <a:cubicBezTo>
                      <a:pt x="116766" y="317825"/>
                      <a:pt x="76346" y="301083"/>
                      <a:pt x="46544" y="271281"/>
                    </a:cubicBezTo>
                    <a:cubicBezTo>
                      <a:pt x="16743" y="241479"/>
                      <a:pt x="0" y="201059"/>
                      <a:pt x="0" y="158913"/>
                    </a:cubicBezTo>
                    <a:lnTo>
                      <a:pt x="0" y="158913"/>
                    </a:lnTo>
                    <a:cubicBezTo>
                      <a:pt x="0" y="116766"/>
                      <a:pt x="16743" y="76346"/>
                      <a:pt x="46544" y="46544"/>
                    </a:cubicBezTo>
                    <a:cubicBezTo>
                      <a:pt x="76346" y="16743"/>
                      <a:pt x="116766" y="0"/>
                      <a:pt x="158913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547945" cy="37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6594267" y="268476"/>
              <a:ext cx="1701331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B. 2 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0" y="2332890"/>
              <a:ext cx="2773972" cy="1608990"/>
              <a:chOff x="0" y="0"/>
              <a:chExt cx="547945" cy="31782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47945" cy="317825"/>
              </a:xfrm>
              <a:custGeom>
                <a:avLst/>
                <a:gdLst/>
                <a:ahLst/>
                <a:cxnLst/>
                <a:rect r="r" b="b" t="t" l="l"/>
                <a:pathLst>
                  <a:path h="317825" w="547945">
                    <a:moveTo>
                      <a:pt x="158913" y="0"/>
                    </a:moveTo>
                    <a:lnTo>
                      <a:pt x="389032" y="0"/>
                    </a:lnTo>
                    <a:cubicBezTo>
                      <a:pt x="431179" y="0"/>
                      <a:pt x="471599" y="16743"/>
                      <a:pt x="501401" y="46544"/>
                    </a:cubicBezTo>
                    <a:cubicBezTo>
                      <a:pt x="531203" y="76346"/>
                      <a:pt x="547945" y="116766"/>
                      <a:pt x="547945" y="158913"/>
                    </a:cubicBezTo>
                    <a:lnTo>
                      <a:pt x="547945" y="158913"/>
                    </a:lnTo>
                    <a:cubicBezTo>
                      <a:pt x="547945" y="201059"/>
                      <a:pt x="531203" y="241479"/>
                      <a:pt x="501401" y="271281"/>
                    </a:cubicBezTo>
                    <a:cubicBezTo>
                      <a:pt x="471599" y="301083"/>
                      <a:pt x="431179" y="317825"/>
                      <a:pt x="389032" y="317825"/>
                    </a:cubicBezTo>
                    <a:lnTo>
                      <a:pt x="158913" y="317825"/>
                    </a:lnTo>
                    <a:cubicBezTo>
                      <a:pt x="116766" y="317825"/>
                      <a:pt x="76346" y="301083"/>
                      <a:pt x="46544" y="271281"/>
                    </a:cubicBezTo>
                    <a:cubicBezTo>
                      <a:pt x="16743" y="241479"/>
                      <a:pt x="0" y="201059"/>
                      <a:pt x="0" y="158913"/>
                    </a:cubicBezTo>
                    <a:lnTo>
                      <a:pt x="0" y="158913"/>
                    </a:lnTo>
                    <a:cubicBezTo>
                      <a:pt x="0" y="116766"/>
                      <a:pt x="16743" y="76346"/>
                      <a:pt x="46544" y="46544"/>
                    </a:cubicBezTo>
                    <a:cubicBezTo>
                      <a:pt x="76346" y="16743"/>
                      <a:pt x="116766" y="0"/>
                      <a:pt x="158913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547945" cy="37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857846" y="2471132"/>
              <a:ext cx="1685997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C. 4 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16057947" y="2332890"/>
              <a:ext cx="2773972" cy="1608990"/>
              <a:chOff x="0" y="0"/>
              <a:chExt cx="547945" cy="31782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47945" cy="317825"/>
              </a:xfrm>
              <a:custGeom>
                <a:avLst/>
                <a:gdLst/>
                <a:ahLst/>
                <a:cxnLst/>
                <a:rect r="r" b="b" t="t" l="l"/>
                <a:pathLst>
                  <a:path h="317825" w="547945">
                    <a:moveTo>
                      <a:pt x="158913" y="0"/>
                    </a:moveTo>
                    <a:lnTo>
                      <a:pt x="389032" y="0"/>
                    </a:lnTo>
                    <a:cubicBezTo>
                      <a:pt x="431179" y="0"/>
                      <a:pt x="471599" y="16743"/>
                      <a:pt x="501401" y="46544"/>
                    </a:cubicBezTo>
                    <a:cubicBezTo>
                      <a:pt x="531203" y="76346"/>
                      <a:pt x="547945" y="116766"/>
                      <a:pt x="547945" y="158913"/>
                    </a:cubicBezTo>
                    <a:lnTo>
                      <a:pt x="547945" y="158913"/>
                    </a:lnTo>
                    <a:cubicBezTo>
                      <a:pt x="547945" y="201059"/>
                      <a:pt x="531203" y="241479"/>
                      <a:pt x="501401" y="271281"/>
                    </a:cubicBezTo>
                    <a:cubicBezTo>
                      <a:pt x="471599" y="301083"/>
                      <a:pt x="431179" y="317825"/>
                      <a:pt x="389032" y="317825"/>
                    </a:cubicBezTo>
                    <a:lnTo>
                      <a:pt x="158913" y="317825"/>
                    </a:lnTo>
                    <a:cubicBezTo>
                      <a:pt x="116766" y="317825"/>
                      <a:pt x="76346" y="301083"/>
                      <a:pt x="46544" y="271281"/>
                    </a:cubicBezTo>
                    <a:cubicBezTo>
                      <a:pt x="16743" y="241479"/>
                      <a:pt x="0" y="201059"/>
                      <a:pt x="0" y="158913"/>
                    </a:cubicBezTo>
                    <a:lnTo>
                      <a:pt x="0" y="158913"/>
                    </a:lnTo>
                    <a:cubicBezTo>
                      <a:pt x="0" y="116766"/>
                      <a:pt x="16743" y="76346"/>
                      <a:pt x="46544" y="46544"/>
                    </a:cubicBezTo>
                    <a:cubicBezTo>
                      <a:pt x="76346" y="16743"/>
                      <a:pt x="116766" y="0"/>
                      <a:pt x="158913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547945" cy="37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6594267" y="2531337"/>
              <a:ext cx="1769160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D. 3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0336" y="101608"/>
            <a:ext cx="721058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Algorithm design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84176" y="2599371"/>
            <a:ext cx="16919648" cy="236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500" i="true" u="sng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Conclusion:</a:t>
            </a:r>
            <a:r>
              <a:rPr lang="en-US" sz="45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The pairs will be paired in consecutive order, the smallest </a:t>
            </a:r>
            <a:r>
              <a:rPr lang="en-US" b="true" sz="45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a[i]</a:t>
            </a:r>
            <a:r>
              <a:rPr lang="en-US" sz="45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will be paired with the smallest </a:t>
            </a:r>
            <a:r>
              <a:rPr lang="en-US" b="true" sz="45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b[j]</a:t>
            </a:r>
            <a:r>
              <a:rPr lang="en-US" sz="45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that satisfies, and this continues until the end of the sequence.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67754" y="5819622"/>
            <a:ext cx="4717138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Greedy</a:t>
            </a:r>
          </a:p>
        </p:txBody>
      </p:sp>
      <p:sp>
        <p:nvSpPr>
          <p:cNvPr name="AutoShape 6" id="6"/>
          <p:cNvSpPr/>
          <p:nvPr/>
        </p:nvSpPr>
        <p:spPr>
          <a:xfrm>
            <a:off x="2176098" y="6303796"/>
            <a:ext cx="1074218" cy="0"/>
          </a:xfrm>
          <a:prstGeom prst="line">
            <a:avLst/>
          </a:prstGeom>
          <a:ln cap="flat" w="76200">
            <a:solidFill>
              <a:srgbClr val="004AAD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694" y="115878"/>
            <a:ext cx="390267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Conclude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95691" y="3309248"/>
            <a:ext cx="16896617" cy="263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This problem is quite complicated as it requires 2 steps: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Transform and conquer</a:t>
            </a:r>
          </a:p>
          <a:p>
            <a:pPr algn="l" marL="1079501" indent="-539750" lvl="1">
              <a:lnSpc>
                <a:spcPts val="70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Greedy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91761">
            <a:off x="-5046395" y="1967871"/>
            <a:ext cx="9267406" cy="12492827"/>
          </a:xfrm>
          <a:custGeom>
            <a:avLst/>
            <a:gdLst/>
            <a:ahLst/>
            <a:cxnLst/>
            <a:rect r="r" b="b" t="t" l="l"/>
            <a:pathLst>
              <a:path h="12492827" w="9267406">
                <a:moveTo>
                  <a:pt x="0" y="0"/>
                </a:moveTo>
                <a:lnTo>
                  <a:pt x="9267406" y="0"/>
                </a:lnTo>
                <a:lnTo>
                  <a:pt x="9267406" y="12492827"/>
                </a:lnTo>
                <a:lnTo>
                  <a:pt x="0" y="1249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75188" y="-4317446"/>
            <a:ext cx="8968224" cy="8634892"/>
          </a:xfrm>
          <a:custGeom>
            <a:avLst/>
            <a:gdLst/>
            <a:ahLst/>
            <a:cxnLst/>
            <a:rect r="r" b="b" t="t" l="l"/>
            <a:pathLst>
              <a:path h="8634892" w="8968224">
                <a:moveTo>
                  <a:pt x="0" y="0"/>
                </a:moveTo>
                <a:lnTo>
                  <a:pt x="8968224" y="0"/>
                </a:lnTo>
                <a:lnTo>
                  <a:pt x="8968224" y="8634892"/>
                </a:lnTo>
                <a:lnTo>
                  <a:pt x="0" y="863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46245" y="2871666"/>
            <a:ext cx="2281713" cy="2196906"/>
          </a:xfrm>
          <a:custGeom>
            <a:avLst/>
            <a:gdLst/>
            <a:ahLst/>
            <a:cxnLst/>
            <a:rect r="r" b="b" t="t" l="l"/>
            <a:pathLst>
              <a:path h="2196906" w="2281713">
                <a:moveTo>
                  <a:pt x="0" y="0"/>
                </a:moveTo>
                <a:lnTo>
                  <a:pt x="2281713" y="0"/>
                </a:lnTo>
                <a:lnTo>
                  <a:pt x="2281713" y="2196907"/>
                </a:lnTo>
                <a:lnTo>
                  <a:pt x="0" y="2196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99731" y="8016263"/>
            <a:ext cx="4634548" cy="396043"/>
          </a:xfrm>
          <a:custGeom>
            <a:avLst/>
            <a:gdLst/>
            <a:ahLst/>
            <a:cxnLst/>
            <a:rect r="r" b="b" t="t" l="l"/>
            <a:pathLst>
              <a:path h="396043" w="4634548">
                <a:moveTo>
                  <a:pt x="0" y="0"/>
                </a:moveTo>
                <a:lnTo>
                  <a:pt x="4634548" y="0"/>
                </a:lnTo>
                <a:lnTo>
                  <a:pt x="4634548" y="396043"/>
                </a:lnTo>
                <a:lnTo>
                  <a:pt x="0" y="396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97373" y="5451491"/>
            <a:ext cx="3893255" cy="3893255"/>
          </a:xfrm>
          <a:custGeom>
            <a:avLst/>
            <a:gdLst/>
            <a:ahLst/>
            <a:cxnLst/>
            <a:rect r="r" b="b" t="t" l="l"/>
            <a:pathLst>
              <a:path h="3893255" w="3893255">
                <a:moveTo>
                  <a:pt x="0" y="0"/>
                </a:moveTo>
                <a:lnTo>
                  <a:pt x="3893254" y="0"/>
                </a:lnTo>
                <a:lnTo>
                  <a:pt x="3893254" y="3893255"/>
                </a:lnTo>
                <a:lnTo>
                  <a:pt x="0" y="38932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79816" y="857250"/>
            <a:ext cx="11528369" cy="398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5"/>
              </a:lnSpc>
            </a:pPr>
            <a:r>
              <a:rPr lang="en-US" sz="926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Problem 2</a:t>
            </a:r>
          </a:p>
          <a:p>
            <a:pPr algn="ctr">
              <a:lnSpc>
                <a:spcPts val="12965"/>
              </a:lnSpc>
            </a:pPr>
            <a:r>
              <a:rPr lang="en-US" sz="926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MINE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(30 points)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015884" y="6335330"/>
            <a:ext cx="3420221" cy="3326700"/>
          </a:xfrm>
          <a:custGeom>
            <a:avLst/>
            <a:gdLst/>
            <a:ahLst/>
            <a:cxnLst/>
            <a:rect r="r" b="b" t="t" l="l"/>
            <a:pathLst>
              <a:path h="3326700" w="3420221">
                <a:moveTo>
                  <a:pt x="0" y="0"/>
                </a:moveTo>
                <a:lnTo>
                  <a:pt x="3420221" y="0"/>
                </a:lnTo>
                <a:lnTo>
                  <a:pt x="3420221" y="3326700"/>
                </a:lnTo>
                <a:lnTo>
                  <a:pt x="0" y="332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4097" y="6404798"/>
            <a:ext cx="3317877" cy="3187764"/>
          </a:xfrm>
          <a:custGeom>
            <a:avLst/>
            <a:gdLst/>
            <a:ahLst/>
            <a:cxnLst/>
            <a:rect r="r" b="b" t="t" l="l"/>
            <a:pathLst>
              <a:path h="3187764" w="3317877">
                <a:moveTo>
                  <a:pt x="0" y="0"/>
                </a:moveTo>
                <a:lnTo>
                  <a:pt x="3317877" y="0"/>
                </a:lnTo>
                <a:lnTo>
                  <a:pt x="3317877" y="3187764"/>
                </a:lnTo>
                <a:lnTo>
                  <a:pt x="0" y="31877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2716659" y="7960580"/>
            <a:ext cx="976731" cy="0"/>
          </a:xfrm>
          <a:prstGeom prst="line">
            <a:avLst/>
          </a:prstGeom>
          <a:ln cap="flat" w="76200">
            <a:solidFill>
              <a:srgbClr val="004AA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150590" y="6366698"/>
            <a:ext cx="3265831" cy="3187764"/>
          </a:xfrm>
          <a:custGeom>
            <a:avLst/>
            <a:gdLst/>
            <a:ahLst/>
            <a:cxnLst/>
            <a:rect r="r" b="b" t="t" l="l"/>
            <a:pathLst>
              <a:path h="3187764" w="3265831">
                <a:moveTo>
                  <a:pt x="0" y="0"/>
                </a:moveTo>
                <a:lnTo>
                  <a:pt x="3265831" y="0"/>
                </a:lnTo>
                <a:lnTo>
                  <a:pt x="3265831" y="3187764"/>
                </a:lnTo>
                <a:lnTo>
                  <a:pt x="0" y="318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0423" y="95111"/>
            <a:ext cx="401903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5430" y="1721835"/>
            <a:ext cx="17117140" cy="420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Given a table of size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 x n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each cell contains information about the bombs around it (called table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Each bomb will explode with a range of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manhattan = 2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 The requirement is to find the positions of the bombs in the table.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 i="true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There are no two bombs in the same cell, each table has exactly 1 way to place the bombs accordingly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6026973"/>
            <a:ext cx="3694100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m, n ≤ 16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0" y="15020"/>
            <a:ext cx="768535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Algorithm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9297" y="2388669"/>
            <a:ext cx="2430769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Greedy?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32625" y="4376401"/>
            <a:ext cx="8413067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Dynamic programming?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93" y="6611783"/>
            <a:ext cx="10589165" cy="762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Divide/Decrease/Transform Conquer?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7128044" y="2950658"/>
            <a:ext cx="2257673" cy="0"/>
          </a:xfrm>
          <a:prstGeom prst="line">
            <a:avLst/>
          </a:prstGeom>
          <a:ln cap="flat" w="76200">
            <a:solidFill>
              <a:srgbClr val="004AA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8256880" y="4903310"/>
            <a:ext cx="2257673" cy="0"/>
          </a:xfrm>
          <a:prstGeom prst="line">
            <a:avLst/>
          </a:prstGeom>
          <a:ln cap="flat" w="76200">
            <a:solidFill>
              <a:srgbClr val="004AA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0892499" y="7104840"/>
            <a:ext cx="1598590" cy="0"/>
          </a:xfrm>
          <a:prstGeom prst="line">
            <a:avLst/>
          </a:prstGeom>
          <a:ln cap="flat" w="76200">
            <a:solidFill>
              <a:srgbClr val="004AA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11451182" y="2388669"/>
            <a:ext cx="3162868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Approach?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4043262"/>
            <a:ext cx="8413067" cy="174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Status?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Manage what?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33956" y="6459397"/>
            <a:ext cx="330804" cy="102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6257" y="8545399"/>
            <a:ext cx="16018920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Consider all states of the table using backtracking</a:t>
            </a:r>
          </a:p>
        </p:txBody>
      </p:sp>
      <p:sp>
        <p:nvSpPr>
          <p:cNvPr name="AutoShape 14" id="14"/>
          <p:cNvSpPr/>
          <p:nvPr/>
        </p:nvSpPr>
        <p:spPr>
          <a:xfrm>
            <a:off x="362683" y="9050892"/>
            <a:ext cx="1074218" cy="0"/>
          </a:xfrm>
          <a:prstGeom prst="line">
            <a:avLst/>
          </a:prstGeom>
          <a:ln cap="flat" w="76200">
            <a:solidFill>
              <a:srgbClr val="004AAD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67180" y="64477"/>
            <a:ext cx="406625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Backtrack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4338" y="1958989"/>
            <a:ext cx="17459325" cy="138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Consider all the bomb states of the table, check if they are the same as the original information table.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7180" y="4233984"/>
            <a:ext cx="17459325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With a maximum of 16 x 16 cells, the number of states will be 2^256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338" y="6214018"/>
            <a:ext cx="13682697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i="true" u="sng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Backtracking optimization: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using branches and bounds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122233" y="3118505"/>
            <a:ext cx="5714985" cy="4143364"/>
          </a:xfrm>
          <a:custGeom>
            <a:avLst/>
            <a:gdLst/>
            <a:ahLst/>
            <a:cxnLst/>
            <a:rect r="r" b="b" t="t" l="l"/>
            <a:pathLst>
              <a:path h="4143364" w="5714985">
                <a:moveTo>
                  <a:pt x="0" y="0"/>
                </a:moveTo>
                <a:lnTo>
                  <a:pt x="5714985" y="0"/>
                </a:lnTo>
                <a:lnTo>
                  <a:pt x="5714985" y="4143364"/>
                </a:lnTo>
                <a:lnTo>
                  <a:pt x="0" y="4143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6642" y="3239242"/>
            <a:ext cx="5692344" cy="4130853"/>
          </a:xfrm>
          <a:custGeom>
            <a:avLst/>
            <a:gdLst/>
            <a:ahLst/>
            <a:cxnLst/>
            <a:rect r="r" b="b" t="t" l="l"/>
            <a:pathLst>
              <a:path h="4130853" w="5692344">
                <a:moveTo>
                  <a:pt x="0" y="0"/>
                </a:moveTo>
                <a:lnTo>
                  <a:pt x="5692344" y="0"/>
                </a:lnTo>
                <a:lnTo>
                  <a:pt x="5692344" y="4130853"/>
                </a:lnTo>
                <a:lnTo>
                  <a:pt x="0" y="4130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64477"/>
            <a:ext cx="742112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Branch &amp; Bound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560880" y="1877026"/>
            <a:ext cx="18420625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i="true" u="sng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Bound 1</a:t>
            </a:r>
            <a:r>
              <a:rPr lang="en-US" b="true" sz="39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. If the current location cannot place a bomb, do not place.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32625" y="7841949"/>
            <a:ext cx="9715271" cy="689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Can’t place bomb on yellow squares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04279" y="7851473"/>
            <a:ext cx="8275250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Can place bomb on yellow squares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57225" y="2818478"/>
            <a:ext cx="4570695" cy="3339685"/>
          </a:xfrm>
          <a:custGeom>
            <a:avLst/>
            <a:gdLst/>
            <a:ahLst/>
            <a:cxnLst/>
            <a:rect r="r" b="b" t="t" l="l"/>
            <a:pathLst>
              <a:path h="3339685" w="4570695">
                <a:moveTo>
                  <a:pt x="0" y="0"/>
                </a:moveTo>
                <a:lnTo>
                  <a:pt x="4570695" y="0"/>
                </a:lnTo>
                <a:lnTo>
                  <a:pt x="4570695" y="3339684"/>
                </a:lnTo>
                <a:lnTo>
                  <a:pt x="0" y="3339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7225" y="6415337"/>
            <a:ext cx="4570695" cy="3294092"/>
          </a:xfrm>
          <a:custGeom>
            <a:avLst/>
            <a:gdLst/>
            <a:ahLst/>
            <a:cxnLst/>
            <a:rect r="r" b="b" t="t" l="l"/>
            <a:pathLst>
              <a:path h="3294092" w="4570695">
                <a:moveTo>
                  <a:pt x="0" y="0"/>
                </a:moveTo>
                <a:lnTo>
                  <a:pt x="4570695" y="0"/>
                </a:lnTo>
                <a:lnTo>
                  <a:pt x="4570695" y="3294092"/>
                </a:lnTo>
                <a:lnTo>
                  <a:pt x="0" y="3294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64477"/>
            <a:ext cx="734156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Branch &amp; Bound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57888" y="3103912"/>
            <a:ext cx="12044362" cy="138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After considering the state of the yellow cell, no other cell can affect the blue cell.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4622" y="1769036"/>
            <a:ext cx="17441032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 i="true" u="sng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Bound 2</a:t>
            </a:r>
            <a:r>
              <a:rPr lang="en-US" b="true" sz="39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. After considering cell (i, j), the state of cell (i - 2, j) must be 0.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57888" y="7139237"/>
            <a:ext cx="12044362" cy="208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Continuing to consider states after the yellow box is pointless -&gt; significantly reduces the number of states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64622" y="2718995"/>
            <a:ext cx="5623020" cy="3234602"/>
          </a:xfrm>
          <a:custGeom>
            <a:avLst/>
            <a:gdLst/>
            <a:ahLst/>
            <a:cxnLst/>
            <a:rect r="r" b="b" t="t" l="l"/>
            <a:pathLst>
              <a:path h="3234602" w="5623020">
                <a:moveTo>
                  <a:pt x="0" y="0"/>
                </a:moveTo>
                <a:lnTo>
                  <a:pt x="5623021" y="0"/>
                </a:lnTo>
                <a:lnTo>
                  <a:pt x="5623021" y="3234601"/>
                </a:lnTo>
                <a:lnTo>
                  <a:pt x="0" y="3234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105" y="6224050"/>
            <a:ext cx="5707643" cy="3361472"/>
          </a:xfrm>
          <a:custGeom>
            <a:avLst/>
            <a:gdLst/>
            <a:ahLst/>
            <a:cxnLst/>
            <a:rect r="r" b="b" t="t" l="l"/>
            <a:pathLst>
              <a:path h="3361472" w="5707643">
                <a:moveTo>
                  <a:pt x="0" y="0"/>
                </a:moveTo>
                <a:lnTo>
                  <a:pt x="5707643" y="0"/>
                </a:lnTo>
                <a:lnTo>
                  <a:pt x="5707643" y="3361473"/>
                </a:lnTo>
                <a:lnTo>
                  <a:pt x="0" y="33614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64477"/>
            <a:ext cx="717671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Branch &amp; Bound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37046" y="2841974"/>
            <a:ext cx="11961935" cy="194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After considering the state of the yellow square, only one purple square remains that can affect the blue square.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022" y="1778561"/>
            <a:ext cx="180519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i="true" u="sng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Bound 3:</a:t>
            </a:r>
            <a:r>
              <a:rPr lang="en-US" b="true" sz="35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After considering cell (i, j), the state of cell (i - 1, j - 1) must be less than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48099" y="6546389"/>
            <a:ext cx="11450881" cy="194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We have to consider (n - 1) more cells to decide that this table is invalid for bound 2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-&gt; Bound 3 reduces the state a lot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-132625" y="-142875"/>
            <a:ext cx="5046926" cy="135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4"/>
              </a:lnSpc>
              <a:spcBef>
                <a:spcPct val="0"/>
              </a:spcBef>
            </a:pPr>
            <a:r>
              <a:rPr lang="en-US" sz="798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Scoring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59611" y="3783053"/>
            <a:ext cx="13870374" cy="262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Do exercises on Wecode: 70%</a:t>
            </a:r>
          </a:p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Participate in discussion: 10% / person</a:t>
            </a:r>
          </a:p>
          <a:p>
            <a:pPr algn="l" marL="1079492" indent="-539746" lvl="1">
              <a:lnSpc>
                <a:spcPts val="6999"/>
              </a:lnSpc>
              <a:spcBef>
                <a:spcPct val="0"/>
              </a:spcBef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Positive discussion points: 10% + bonus 🤤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488677" y="3505869"/>
            <a:ext cx="7310645" cy="5322856"/>
          </a:xfrm>
          <a:custGeom>
            <a:avLst/>
            <a:gdLst/>
            <a:ahLst/>
            <a:cxnLst/>
            <a:rect r="r" b="b" t="t" l="l"/>
            <a:pathLst>
              <a:path h="5322856" w="7310645">
                <a:moveTo>
                  <a:pt x="0" y="0"/>
                </a:moveTo>
                <a:lnTo>
                  <a:pt x="7310646" y="0"/>
                </a:lnTo>
                <a:lnTo>
                  <a:pt x="7310646" y="5322857"/>
                </a:lnTo>
                <a:lnTo>
                  <a:pt x="0" y="5322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64477"/>
            <a:ext cx="724265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Branch &amp; Bound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4622" y="1769036"/>
            <a:ext cx="17823378" cy="138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 i="true" u="sng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Bound 3.2:</a:t>
            </a:r>
            <a:r>
              <a:rPr lang="en-US" b="true" sz="39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After considering cell (i, n), the state of cell (i - 1, n) must also be less than 2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54299" y="2973980"/>
            <a:ext cx="17360259" cy="6123862"/>
            <a:chOff x="0" y="0"/>
            <a:chExt cx="23147011" cy="8165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376639" y="0"/>
              <a:ext cx="10770373" cy="8165150"/>
            </a:xfrm>
            <a:custGeom>
              <a:avLst/>
              <a:gdLst/>
              <a:ahLst/>
              <a:cxnLst/>
              <a:rect r="r" b="b" t="t" l="l"/>
              <a:pathLst>
                <a:path h="8165150" w="10770373">
                  <a:moveTo>
                    <a:pt x="0" y="0"/>
                  </a:moveTo>
                  <a:lnTo>
                    <a:pt x="10770372" y="0"/>
                  </a:lnTo>
                  <a:lnTo>
                    <a:pt x="10770372" y="8165150"/>
                  </a:lnTo>
                  <a:lnTo>
                    <a:pt x="0" y="8165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526142"/>
              <a:ext cx="12129306" cy="2297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Reality: a</a:t>
              </a: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lgorithm runs about 0.1 - 0.17 seconds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0820" y="2718057"/>
            <a:ext cx="9360459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Difficult to calculate specifically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9163" y="-6077"/>
            <a:ext cx="683337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Time complexity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91761">
            <a:off x="-5046395" y="1967871"/>
            <a:ext cx="9267406" cy="12492827"/>
          </a:xfrm>
          <a:custGeom>
            <a:avLst/>
            <a:gdLst/>
            <a:ahLst/>
            <a:cxnLst/>
            <a:rect r="r" b="b" t="t" l="l"/>
            <a:pathLst>
              <a:path h="12492827" w="9267406">
                <a:moveTo>
                  <a:pt x="0" y="0"/>
                </a:moveTo>
                <a:lnTo>
                  <a:pt x="9267406" y="0"/>
                </a:lnTo>
                <a:lnTo>
                  <a:pt x="9267406" y="12492827"/>
                </a:lnTo>
                <a:lnTo>
                  <a:pt x="0" y="1249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75188" y="-4317446"/>
            <a:ext cx="8968224" cy="8634892"/>
          </a:xfrm>
          <a:custGeom>
            <a:avLst/>
            <a:gdLst/>
            <a:ahLst/>
            <a:cxnLst/>
            <a:rect r="r" b="b" t="t" l="l"/>
            <a:pathLst>
              <a:path h="8634892" w="8968224">
                <a:moveTo>
                  <a:pt x="0" y="0"/>
                </a:moveTo>
                <a:lnTo>
                  <a:pt x="8968224" y="0"/>
                </a:lnTo>
                <a:lnTo>
                  <a:pt x="8968224" y="8634892"/>
                </a:lnTo>
                <a:lnTo>
                  <a:pt x="0" y="863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46245" y="2871666"/>
            <a:ext cx="2281713" cy="2196906"/>
          </a:xfrm>
          <a:custGeom>
            <a:avLst/>
            <a:gdLst/>
            <a:ahLst/>
            <a:cxnLst/>
            <a:rect r="r" b="b" t="t" l="l"/>
            <a:pathLst>
              <a:path h="2196906" w="2281713">
                <a:moveTo>
                  <a:pt x="0" y="0"/>
                </a:moveTo>
                <a:lnTo>
                  <a:pt x="2281713" y="0"/>
                </a:lnTo>
                <a:lnTo>
                  <a:pt x="2281713" y="2196907"/>
                </a:lnTo>
                <a:lnTo>
                  <a:pt x="0" y="2196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99731" y="8016263"/>
            <a:ext cx="4634548" cy="396043"/>
          </a:xfrm>
          <a:custGeom>
            <a:avLst/>
            <a:gdLst/>
            <a:ahLst/>
            <a:cxnLst/>
            <a:rect r="r" b="b" t="t" l="l"/>
            <a:pathLst>
              <a:path h="396043" w="4634548">
                <a:moveTo>
                  <a:pt x="0" y="0"/>
                </a:moveTo>
                <a:lnTo>
                  <a:pt x="4634548" y="0"/>
                </a:lnTo>
                <a:lnTo>
                  <a:pt x="4634548" y="396043"/>
                </a:lnTo>
                <a:lnTo>
                  <a:pt x="0" y="396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97373" y="5451491"/>
            <a:ext cx="3893255" cy="3893255"/>
          </a:xfrm>
          <a:custGeom>
            <a:avLst/>
            <a:gdLst/>
            <a:ahLst/>
            <a:cxnLst/>
            <a:rect r="r" b="b" t="t" l="l"/>
            <a:pathLst>
              <a:path h="3893255" w="3893255">
                <a:moveTo>
                  <a:pt x="0" y="0"/>
                </a:moveTo>
                <a:lnTo>
                  <a:pt x="3893254" y="0"/>
                </a:lnTo>
                <a:lnTo>
                  <a:pt x="3893254" y="3893255"/>
                </a:lnTo>
                <a:lnTo>
                  <a:pt x="0" y="38932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79816" y="857250"/>
            <a:ext cx="11528369" cy="398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5"/>
              </a:lnSpc>
            </a:pPr>
            <a:r>
              <a:rPr lang="en-US" sz="926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Problem 3</a:t>
            </a:r>
          </a:p>
          <a:p>
            <a:pPr algn="ctr">
              <a:lnSpc>
                <a:spcPts val="12965"/>
              </a:lnSpc>
            </a:pPr>
            <a:r>
              <a:rPr lang="en-US" sz="926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FLOWER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(20 points)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80423" y="95111"/>
            <a:ext cx="401903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642" y="1819276"/>
            <a:ext cx="17645062" cy="444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Given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vases numbered from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to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and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flowers numbered from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to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 We have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a[i][j]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is the brilliance when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flower j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is placed in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vase i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 You must put the flowers in the vase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in ascending order from 1 to n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and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the order of the flowers is also ascending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so that the total brilliance is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maximum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In other words, you need to find a sequence of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positive integers </a:t>
            </a:r>
            <a:r>
              <a:rPr lang="en-US" b="true" sz="36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c_i</a:t>
            </a: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satisfying: 1≤c[1]&lt;c[2]&lt;...&lt;c[n]≤k so that: A[1][c[1]] + A[2][c[2]] + ... + A[n][c[n]] is the largest.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642" y="6547675"/>
            <a:ext cx="6379069" cy="174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 ≤ k ≤ 5000</a:t>
            </a:r>
          </a:p>
          <a:p>
            <a:pPr algn="l" marL="1079501" indent="-539750" lvl="1">
              <a:lnSpc>
                <a:spcPts val="70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a[i][j] ≤ 10000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426773" y="6459359"/>
            <a:ext cx="4254512" cy="3452685"/>
            <a:chOff x="0" y="0"/>
            <a:chExt cx="5672683" cy="46035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1754" cy="2086531"/>
            </a:xfrm>
            <a:custGeom>
              <a:avLst/>
              <a:gdLst/>
              <a:ahLst/>
              <a:cxnLst/>
              <a:rect r="r" b="b" t="t" l="l"/>
              <a:pathLst>
                <a:path h="2086531" w="3131754">
                  <a:moveTo>
                    <a:pt x="0" y="0"/>
                  </a:moveTo>
                  <a:lnTo>
                    <a:pt x="3131754" y="0"/>
                  </a:lnTo>
                  <a:lnTo>
                    <a:pt x="3131754" y="2086531"/>
                  </a:lnTo>
                  <a:lnTo>
                    <a:pt x="0" y="2086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73109" y="0"/>
              <a:ext cx="3131754" cy="2086531"/>
            </a:xfrm>
            <a:custGeom>
              <a:avLst/>
              <a:gdLst/>
              <a:ahLst/>
              <a:cxnLst/>
              <a:rect r="r" b="b" t="t" l="l"/>
              <a:pathLst>
                <a:path h="2086531" w="3131754">
                  <a:moveTo>
                    <a:pt x="0" y="0"/>
                  </a:moveTo>
                  <a:lnTo>
                    <a:pt x="3131754" y="0"/>
                  </a:lnTo>
                  <a:lnTo>
                    <a:pt x="3131754" y="2086531"/>
                  </a:lnTo>
                  <a:lnTo>
                    <a:pt x="0" y="2086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2607231"/>
              <a:ext cx="1243956" cy="1996349"/>
            </a:xfrm>
            <a:custGeom>
              <a:avLst/>
              <a:gdLst/>
              <a:ahLst/>
              <a:cxnLst/>
              <a:rect r="r" b="b" t="t" l="l"/>
              <a:pathLst>
                <a:path h="1996349" w="1243956">
                  <a:moveTo>
                    <a:pt x="0" y="0"/>
                  </a:moveTo>
                  <a:lnTo>
                    <a:pt x="1243956" y="0"/>
                  </a:lnTo>
                  <a:lnTo>
                    <a:pt x="1243956" y="1996349"/>
                  </a:lnTo>
                  <a:lnTo>
                    <a:pt x="0" y="1996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478086" y="2607231"/>
              <a:ext cx="1243956" cy="1996349"/>
            </a:xfrm>
            <a:custGeom>
              <a:avLst/>
              <a:gdLst/>
              <a:ahLst/>
              <a:cxnLst/>
              <a:rect r="r" b="b" t="t" l="l"/>
              <a:pathLst>
                <a:path h="1996349" w="1243956">
                  <a:moveTo>
                    <a:pt x="0" y="0"/>
                  </a:moveTo>
                  <a:lnTo>
                    <a:pt x="1243956" y="0"/>
                  </a:lnTo>
                  <a:lnTo>
                    <a:pt x="1243956" y="1996349"/>
                  </a:lnTo>
                  <a:lnTo>
                    <a:pt x="0" y="1996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950642" y="2607231"/>
              <a:ext cx="1243956" cy="1996349"/>
            </a:xfrm>
            <a:custGeom>
              <a:avLst/>
              <a:gdLst/>
              <a:ahLst/>
              <a:cxnLst/>
              <a:rect r="r" b="b" t="t" l="l"/>
              <a:pathLst>
                <a:path h="1996349" w="1243956">
                  <a:moveTo>
                    <a:pt x="0" y="0"/>
                  </a:moveTo>
                  <a:lnTo>
                    <a:pt x="1243955" y="0"/>
                  </a:lnTo>
                  <a:lnTo>
                    <a:pt x="1243955" y="1996349"/>
                  </a:lnTo>
                  <a:lnTo>
                    <a:pt x="0" y="1996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428727" y="2607231"/>
              <a:ext cx="1243956" cy="1996349"/>
            </a:xfrm>
            <a:custGeom>
              <a:avLst/>
              <a:gdLst/>
              <a:ahLst/>
              <a:cxnLst/>
              <a:rect r="r" b="b" t="t" l="l"/>
              <a:pathLst>
                <a:path h="1996349" w="1243956">
                  <a:moveTo>
                    <a:pt x="0" y="0"/>
                  </a:moveTo>
                  <a:lnTo>
                    <a:pt x="1243956" y="0"/>
                  </a:lnTo>
                  <a:lnTo>
                    <a:pt x="1243956" y="1996349"/>
                  </a:lnTo>
                  <a:lnTo>
                    <a:pt x="0" y="1996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46419" y="49936"/>
            <a:ext cx="404203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71445"/>
            <a:ext cx="15874954" cy="92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Which algorithm design method can we choose?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00178" y="5143500"/>
            <a:ext cx="16607462" cy="3305172"/>
            <a:chOff x="0" y="0"/>
            <a:chExt cx="22143282" cy="440689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438479" y="0"/>
              <a:ext cx="10225459" cy="1543048"/>
              <a:chOff x="0" y="0"/>
              <a:chExt cx="2019844" cy="304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19844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19844">
                    <a:moveTo>
                      <a:pt x="51484" y="0"/>
                    </a:moveTo>
                    <a:lnTo>
                      <a:pt x="1968360" y="0"/>
                    </a:lnTo>
                    <a:cubicBezTo>
                      <a:pt x="1996793" y="0"/>
                      <a:pt x="2019844" y="23050"/>
                      <a:pt x="2019844" y="51484"/>
                    </a:cubicBezTo>
                    <a:lnTo>
                      <a:pt x="2019844" y="253315"/>
                    </a:lnTo>
                    <a:cubicBezTo>
                      <a:pt x="2019844" y="266970"/>
                      <a:pt x="2014419" y="280065"/>
                      <a:pt x="2004764" y="289720"/>
                    </a:cubicBezTo>
                    <a:cubicBezTo>
                      <a:pt x="1995109" y="299375"/>
                      <a:pt x="1982014" y="304800"/>
                      <a:pt x="1968360" y="304800"/>
                    </a:cubicBezTo>
                    <a:lnTo>
                      <a:pt x="51484" y="304800"/>
                    </a:lnTo>
                    <a:cubicBezTo>
                      <a:pt x="23050" y="304800"/>
                      <a:pt x="0" y="281749"/>
                      <a:pt x="0" y="253315"/>
                    </a:cubicBezTo>
                    <a:lnTo>
                      <a:pt x="0" y="51484"/>
                    </a:lnTo>
                    <a:cubicBezTo>
                      <a:pt x="0" y="37830"/>
                      <a:pt x="5424" y="24735"/>
                      <a:pt x="15079" y="15079"/>
                    </a:cubicBezTo>
                    <a:cubicBezTo>
                      <a:pt x="24735" y="5424"/>
                      <a:pt x="37830" y="0"/>
                      <a:pt x="51484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019844" cy="361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1917823" y="0"/>
              <a:ext cx="10225459" cy="1543048"/>
              <a:chOff x="0" y="0"/>
              <a:chExt cx="2019844" cy="304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19844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19844">
                    <a:moveTo>
                      <a:pt x="51484" y="0"/>
                    </a:moveTo>
                    <a:lnTo>
                      <a:pt x="1968360" y="0"/>
                    </a:lnTo>
                    <a:cubicBezTo>
                      <a:pt x="1996793" y="0"/>
                      <a:pt x="2019844" y="23050"/>
                      <a:pt x="2019844" y="51484"/>
                    </a:cubicBezTo>
                    <a:lnTo>
                      <a:pt x="2019844" y="253315"/>
                    </a:lnTo>
                    <a:cubicBezTo>
                      <a:pt x="2019844" y="266970"/>
                      <a:pt x="2014419" y="280065"/>
                      <a:pt x="2004764" y="289720"/>
                    </a:cubicBezTo>
                    <a:cubicBezTo>
                      <a:pt x="1995109" y="299375"/>
                      <a:pt x="1982014" y="304800"/>
                      <a:pt x="1968360" y="304800"/>
                    </a:cubicBezTo>
                    <a:lnTo>
                      <a:pt x="51484" y="304800"/>
                    </a:lnTo>
                    <a:cubicBezTo>
                      <a:pt x="23050" y="304800"/>
                      <a:pt x="0" y="281749"/>
                      <a:pt x="0" y="253315"/>
                    </a:cubicBezTo>
                    <a:lnTo>
                      <a:pt x="0" y="51484"/>
                    </a:lnTo>
                    <a:cubicBezTo>
                      <a:pt x="0" y="37830"/>
                      <a:pt x="5424" y="24735"/>
                      <a:pt x="15079" y="15079"/>
                    </a:cubicBezTo>
                    <a:cubicBezTo>
                      <a:pt x="24735" y="5424"/>
                      <a:pt x="37830" y="0"/>
                      <a:pt x="51484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2019844" cy="361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04697" y="2863848"/>
              <a:ext cx="10359241" cy="1543048"/>
              <a:chOff x="0" y="0"/>
              <a:chExt cx="2046270" cy="304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4627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46270">
                    <a:moveTo>
                      <a:pt x="50819" y="0"/>
                    </a:moveTo>
                    <a:lnTo>
                      <a:pt x="1995450" y="0"/>
                    </a:lnTo>
                    <a:cubicBezTo>
                      <a:pt x="2008929" y="0"/>
                      <a:pt x="2021855" y="5354"/>
                      <a:pt x="2031385" y="14885"/>
                    </a:cubicBezTo>
                    <a:cubicBezTo>
                      <a:pt x="2040916" y="24415"/>
                      <a:pt x="2046270" y="37341"/>
                      <a:pt x="2046270" y="50819"/>
                    </a:cubicBezTo>
                    <a:lnTo>
                      <a:pt x="2046270" y="253980"/>
                    </a:lnTo>
                    <a:cubicBezTo>
                      <a:pt x="2046270" y="267458"/>
                      <a:pt x="2040916" y="280384"/>
                      <a:pt x="2031385" y="289915"/>
                    </a:cubicBezTo>
                    <a:cubicBezTo>
                      <a:pt x="2021855" y="299445"/>
                      <a:pt x="2008929" y="304800"/>
                      <a:pt x="1995450" y="304800"/>
                    </a:cubicBezTo>
                    <a:lnTo>
                      <a:pt x="50819" y="304800"/>
                    </a:lnTo>
                    <a:cubicBezTo>
                      <a:pt x="22753" y="304800"/>
                      <a:pt x="0" y="282047"/>
                      <a:pt x="0" y="253980"/>
                    </a:cubicBezTo>
                    <a:lnTo>
                      <a:pt x="0" y="50819"/>
                    </a:lnTo>
                    <a:cubicBezTo>
                      <a:pt x="0" y="37341"/>
                      <a:pt x="5354" y="24415"/>
                      <a:pt x="14885" y="14885"/>
                    </a:cubicBezTo>
                    <a:cubicBezTo>
                      <a:pt x="24415" y="5354"/>
                      <a:pt x="37341" y="0"/>
                      <a:pt x="50819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2046270" cy="361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17823" y="2863848"/>
              <a:ext cx="10225459" cy="1543048"/>
              <a:chOff x="0" y="0"/>
              <a:chExt cx="2019844" cy="304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019844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19844">
                    <a:moveTo>
                      <a:pt x="51484" y="0"/>
                    </a:moveTo>
                    <a:lnTo>
                      <a:pt x="1968360" y="0"/>
                    </a:lnTo>
                    <a:cubicBezTo>
                      <a:pt x="1996793" y="0"/>
                      <a:pt x="2019844" y="23050"/>
                      <a:pt x="2019844" y="51484"/>
                    </a:cubicBezTo>
                    <a:lnTo>
                      <a:pt x="2019844" y="253315"/>
                    </a:lnTo>
                    <a:cubicBezTo>
                      <a:pt x="2019844" y="266970"/>
                      <a:pt x="2014419" y="280065"/>
                      <a:pt x="2004764" y="289720"/>
                    </a:cubicBezTo>
                    <a:cubicBezTo>
                      <a:pt x="1995109" y="299375"/>
                      <a:pt x="1982014" y="304800"/>
                      <a:pt x="1968360" y="304800"/>
                    </a:cubicBezTo>
                    <a:lnTo>
                      <a:pt x="51484" y="304800"/>
                    </a:lnTo>
                    <a:cubicBezTo>
                      <a:pt x="23050" y="304800"/>
                      <a:pt x="0" y="281749"/>
                      <a:pt x="0" y="253315"/>
                    </a:cubicBezTo>
                    <a:lnTo>
                      <a:pt x="0" y="51484"/>
                    </a:lnTo>
                    <a:cubicBezTo>
                      <a:pt x="0" y="37830"/>
                      <a:pt x="5424" y="24735"/>
                      <a:pt x="15079" y="15079"/>
                    </a:cubicBezTo>
                    <a:cubicBezTo>
                      <a:pt x="24735" y="5424"/>
                      <a:pt x="37830" y="0"/>
                      <a:pt x="51484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2019844" cy="361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38479" y="141545"/>
              <a:ext cx="10238184" cy="1000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A. Dynamic Programming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2654146" y="228563"/>
              <a:ext cx="8752814" cy="1000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B. Divide and conquer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3092411"/>
              <a:ext cx="10676663" cy="1000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C. Transform and conquer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2654146" y="3092411"/>
              <a:ext cx="6200378" cy="1000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D. Backtracking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46606" y="2423100"/>
            <a:ext cx="10145009" cy="6835200"/>
          </a:xfrm>
          <a:custGeom>
            <a:avLst/>
            <a:gdLst/>
            <a:ahLst/>
            <a:cxnLst/>
            <a:rect r="r" b="b" t="t" l="l"/>
            <a:pathLst>
              <a:path h="6835200" w="10145009">
                <a:moveTo>
                  <a:pt x="0" y="0"/>
                </a:moveTo>
                <a:lnTo>
                  <a:pt x="10145009" y="0"/>
                </a:lnTo>
                <a:lnTo>
                  <a:pt x="10145009" y="6835200"/>
                </a:lnTo>
                <a:lnTo>
                  <a:pt x="0" y="683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21277" y="5490099"/>
            <a:ext cx="1450657" cy="2015671"/>
            <a:chOff x="0" y="0"/>
            <a:chExt cx="1934209" cy="2687561"/>
          </a:xfrm>
        </p:grpSpPr>
        <p:sp>
          <p:nvSpPr>
            <p:cNvPr name="AutoShape 5" id="5"/>
            <p:cNvSpPr/>
            <p:nvPr/>
          </p:nvSpPr>
          <p:spPr>
            <a:xfrm>
              <a:off x="35969" y="1528645"/>
              <a:ext cx="1829550" cy="1099039"/>
            </a:xfrm>
            <a:prstGeom prst="line">
              <a:avLst/>
            </a:prstGeom>
            <a:ln cap="flat" w="139700">
              <a:solidFill>
                <a:srgbClr val="FF3131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" id="6"/>
            <p:cNvSpPr/>
            <p:nvPr/>
          </p:nvSpPr>
          <p:spPr>
            <a:xfrm>
              <a:off x="70314" y="60823"/>
              <a:ext cx="1829550" cy="1033097"/>
            </a:xfrm>
            <a:prstGeom prst="line">
              <a:avLst/>
            </a:prstGeom>
            <a:ln cap="flat" w="139700">
              <a:solidFill>
                <a:srgbClr val="FF3131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634310" y="49936"/>
            <a:ext cx="406625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Backtrack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0" y="49936"/>
            <a:ext cx="1046189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Dynamic programming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8208" y="2058540"/>
            <a:ext cx="16009108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Let call dp[i][j]: the maximum value at vase i, flower j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89098" y="4665188"/>
            <a:ext cx="13224369" cy="819611"/>
            <a:chOff x="0" y="0"/>
            <a:chExt cx="17632492" cy="109281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8358909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dp[i][j] + a[i + 1][j + 1]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9418219" y="586950"/>
              <a:ext cx="1432291" cy="0"/>
            </a:xfrm>
            <a:prstGeom prst="line">
              <a:avLst/>
            </a:prstGeom>
            <a:ln cap="flat" w="101600">
              <a:solidFill>
                <a:srgbClr val="004AAD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12223627" y="-23690"/>
              <a:ext cx="5408865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dp[i + 1][j + 1]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951368" y="5868636"/>
            <a:ext cx="10534098" cy="758798"/>
            <a:chOff x="0" y="0"/>
            <a:chExt cx="14045464" cy="101173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04775"/>
              <a:ext cx="2592856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dp[i][j]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6535193" y="505865"/>
              <a:ext cx="1432291" cy="0"/>
            </a:xfrm>
            <a:prstGeom prst="line">
              <a:avLst/>
            </a:prstGeom>
            <a:ln cap="flat" w="101600">
              <a:solidFill>
                <a:srgbClr val="004AAD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0044603" y="-104775"/>
              <a:ext cx="4000861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dp[i][j + 1]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923689" y="8265734"/>
            <a:ext cx="6705383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answer = max(dp[n][j])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0215"/>
            <a:ext cx="18288000" cy="9486571"/>
          </a:xfrm>
          <a:custGeom>
            <a:avLst/>
            <a:gdLst/>
            <a:ahLst/>
            <a:cxnLst/>
            <a:rect r="r" b="b" t="t" l="l"/>
            <a:pathLst>
              <a:path h="9486571" w="18288000">
                <a:moveTo>
                  <a:pt x="0" y="0"/>
                </a:moveTo>
                <a:lnTo>
                  <a:pt x="18288000" y="0"/>
                </a:lnTo>
                <a:lnTo>
                  <a:pt x="18288000" y="9486570"/>
                </a:lnTo>
                <a:lnTo>
                  <a:pt x="0" y="9486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766103" y="1653677"/>
            <a:ext cx="8498776" cy="8498776"/>
          </a:xfrm>
          <a:custGeom>
            <a:avLst/>
            <a:gdLst/>
            <a:ahLst/>
            <a:cxnLst/>
            <a:rect r="r" b="b" t="t" l="l"/>
            <a:pathLst>
              <a:path h="8498776" w="8498776">
                <a:moveTo>
                  <a:pt x="0" y="0"/>
                </a:moveTo>
                <a:lnTo>
                  <a:pt x="8498776" y="0"/>
                </a:lnTo>
                <a:lnTo>
                  <a:pt x="8498776" y="8498776"/>
                </a:lnTo>
                <a:lnTo>
                  <a:pt x="0" y="8498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274795" y="8141"/>
            <a:ext cx="17266334" cy="122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4"/>
              </a:lnSpc>
              <a:spcBef>
                <a:spcPct val="0"/>
              </a:spcBef>
            </a:pPr>
            <a:r>
              <a:rPr lang="en-US" sz="708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Recall computational thinking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0" y="74781"/>
            <a:ext cx="1203499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Algorithm design methods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25571"/>
            <a:ext cx="16756708" cy="439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Brute force, Backtracking, Branch and Bound</a:t>
            </a:r>
          </a:p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Greedy approach</a:t>
            </a:r>
          </a:p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Divide, Decrease, Transform and Conquer</a:t>
            </a:r>
          </a:p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Dynamic programming</a:t>
            </a:r>
          </a:p>
          <a:p>
            <a:pPr algn="l" marL="1079492" indent="-539746" lvl="1">
              <a:lnSpc>
                <a:spcPts val="6999"/>
              </a:lnSpc>
              <a:spcBef>
                <a:spcPct val="0"/>
              </a:spcBef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0" y="74781"/>
            <a:ext cx="1203499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Applied to algorithm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7184" y="2897187"/>
            <a:ext cx="16756708" cy="439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Distributed algorithms</a:t>
            </a:r>
          </a:p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Geometry</a:t>
            </a:r>
          </a:p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Graph</a:t>
            </a:r>
          </a:p>
          <a:p>
            <a:pPr algn="l" marL="1079492" indent="-539746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Game theory</a:t>
            </a:r>
          </a:p>
          <a:p>
            <a:pPr algn="l" marL="1079492" indent="-539746" lvl="1">
              <a:lnSpc>
                <a:spcPts val="6999"/>
              </a:lnSpc>
              <a:spcBef>
                <a:spcPct val="0"/>
              </a:spcBef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91761">
            <a:off x="-5046395" y="1967871"/>
            <a:ext cx="9267406" cy="12492827"/>
          </a:xfrm>
          <a:custGeom>
            <a:avLst/>
            <a:gdLst/>
            <a:ahLst/>
            <a:cxnLst/>
            <a:rect r="r" b="b" t="t" l="l"/>
            <a:pathLst>
              <a:path h="12492827" w="9267406">
                <a:moveTo>
                  <a:pt x="0" y="0"/>
                </a:moveTo>
                <a:lnTo>
                  <a:pt x="9267406" y="0"/>
                </a:lnTo>
                <a:lnTo>
                  <a:pt x="9267406" y="12492827"/>
                </a:lnTo>
                <a:lnTo>
                  <a:pt x="0" y="1249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75188" y="-4317446"/>
            <a:ext cx="8968224" cy="8634892"/>
          </a:xfrm>
          <a:custGeom>
            <a:avLst/>
            <a:gdLst/>
            <a:ahLst/>
            <a:cxnLst/>
            <a:rect r="r" b="b" t="t" l="l"/>
            <a:pathLst>
              <a:path h="8634892" w="8968224">
                <a:moveTo>
                  <a:pt x="0" y="0"/>
                </a:moveTo>
                <a:lnTo>
                  <a:pt x="8968224" y="0"/>
                </a:lnTo>
                <a:lnTo>
                  <a:pt x="8968224" y="8634892"/>
                </a:lnTo>
                <a:lnTo>
                  <a:pt x="0" y="863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46245" y="2871666"/>
            <a:ext cx="2281713" cy="2196906"/>
          </a:xfrm>
          <a:custGeom>
            <a:avLst/>
            <a:gdLst/>
            <a:ahLst/>
            <a:cxnLst/>
            <a:rect r="r" b="b" t="t" l="l"/>
            <a:pathLst>
              <a:path h="2196906" w="2281713">
                <a:moveTo>
                  <a:pt x="0" y="0"/>
                </a:moveTo>
                <a:lnTo>
                  <a:pt x="2281713" y="0"/>
                </a:lnTo>
                <a:lnTo>
                  <a:pt x="2281713" y="2196907"/>
                </a:lnTo>
                <a:lnTo>
                  <a:pt x="0" y="2196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99731" y="8016263"/>
            <a:ext cx="4634548" cy="396043"/>
          </a:xfrm>
          <a:custGeom>
            <a:avLst/>
            <a:gdLst/>
            <a:ahLst/>
            <a:cxnLst/>
            <a:rect r="r" b="b" t="t" l="l"/>
            <a:pathLst>
              <a:path h="396043" w="4634548">
                <a:moveTo>
                  <a:pt x="0" y="0"/>
                </a:moveTo>
                <a:lnTo>
                  <a:pt x="4634548" y="0"/>
                </a:lnTo>
                <a:lnTo>
                  <a:pt x="4634548" y="396043"/>
                </a:lnTo>
                <a:lnTo>
                  <a:pt x="0" y="396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97373" y="5365045"/>
            <a:ext cx="3893255" cy="3893255"/>
          </a:xfrm>
          <a:custGeom>
            <a:avLst/>
            <a:gdLst/>
            <a:ahLst/>
            <a:cxnLst/>
            <a:rect r="r" b="b" t="t" l="l"/>
            <a:pathLst>
              <a:path h="3893255" w="3893255">
                <a:moveTo>
                  <a:pt x="0" y="0"/>
                </a:moveTo>
                <a:lnTo>
                  <a:pt x="3893254" y="0"/>
                </a:lnTo>
                <a:lnTo>
                  <a:pt x="3893254" y="3893255"/>
                </a:lnTo>
                <a:lnTo>
                  <a:pt x="0" y="38932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79816" y="857250"/>
            <a:ext cx="11528369" cy="398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5"/>
              </a:lnSpc>
            </a:pPr>
            <a:r>
              <a:rPr lang="en-US" sz="926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Problem 1</a:t>
            </a:r>
          </a:p>
          <a:p>
            <a:pPr algn="ctr">
              <a:lnSpc>
                <a:spcPts val="12965"/>
              </a:lnSpc>
            </a:pPr>
            <a:r>
              <a:rPr lang="en-US" sz="926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COOK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(20 points)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80423" y="95111"/>
            <a:ext cx="401903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1714" y="1859952"/>
            <a:ext cx="18026286" cy="208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Given array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consisting of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elements, array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consisting of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elements and a positive integer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 Find the maximum number of pairs 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a[i], b[j]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that are combined together, satisfying:</a:t>
            </a: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|a[i] - b[j]| &lt;= 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2144" y="3873064"/>
            <a:ext cx="5220484" cy="208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m, n ≤ 200000</a:t>
            </a:r>
          </a:p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0 ≤ k ≤ 10^9</a:t>
            </a:r>
          </a:p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 ≤ a[i], b[i] ≤ 10^9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274857" y="5292466"/>
            <a:ext cx="7277090" cy="4824883"/>
            <a:chOff x="0" y="0"/>
            <a:chExt cx="9702786" cy="64331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68870" y="3701703"/>
              <a:ext cx="2731474" cy="2731474"/>
            </a:xfrm>
            <a:custGeom>
              <a:avLst/>
              <a:gdLst/>
              <a:ahLst/>
              <a:cxnLst/>
              <a:rect r="r" b="b" t="t" l="l"/>
              <a:pathLst>
                <a:path h="2731474" w="2731474">
                  <a:moveTo>
                    <a:pt x="0" y="0"/>
                  </a:moveTo>
                  <a:lnTo>
                    <a:pt x="2731474" y="0"/>
                  </a:lnTo>
                  <a:lnTo>
                    <a:pt x="2731474" y="2731474"/>
                  </a:lnTo>
                  <a:lnTo>
                    <a:pt x="0" y="2731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8000"/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838002" y="3701703"/>
              <a:ext cx="2731474" cy="2731474"/>
            </a:xfrm>
            <a:custGeom>
              <a:avLst/>
              <a:gdLst/>
              <a:ahLst/>
              <a:cxnLst/>
              <a:rect r="r" b="b" t="t" l="l"/>
              <a:pathLst>
                <a:path h="2731474" w="2731474">
                  <a:moveTo>
                    <a:pt x="0" y="0"/>
                  </a:moveTo>
                  <a:lnTo>
                    <a:pt x="2731474" y="0"/>
                  </a:lnTo>
                  <a:lnTo>
                    <a:pt x="2731474" y="2731474"/>
                  </a:lnTo>
                  <a:lnTo>
                    <a:pt x="0" y="2731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8000"/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866664" y="3701703"/>
              <a:ext cx="2731474" cy="2731474"/>
            </a:xfrm>
            <a:custGeom>
              <a:avLst/>
              <a:gdLst/>
              <a:ahLst/>
              <a:cxnLst/>
              <a:rect r="r" b="b" t="t" l="l"/>
              <a:pathLst>
                <a:path h="2731474" w="2731474">
                  <a:moveTo>
                    <a:pt x="0" y="0"/>
                  </a:moveTo>
                  <a:lnTo>
                    <a:pt x="2731474" y="0"/>
                  </a:lnTo>
                  <a:lnTo>
                    <a:pt x="2731474" y="2731474"/>
                  </a:lnTo>
                  <a:lnTo>
                    <a:pt x="0" y="2731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8000"/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505865"/>
              <a:ext cx="2759264" cy="2759264"/>
            </a:xfrm>
            <a:custGeom>
              <a:avLst/>
              <a:gdLst/>
              <a:ahLst/>
              <a:cxnLst/>
              <a:rect r="r" b="b" t="t" l="l"/>
              <a:pathLst>
                <a:path h="2759264" w="2759264">
                  <a:moveTo>
                    <a:pt x="0" y="0"/>
                  </a:moveTo>
                  <a:lnTo>
                    <a:pt x="2759264" y="0"/>
                  </a:lnTo>
                  <a:lnTo>
                    <a:pt x="2759264" y="2759264"/>
                  </a:lnTo>
                  <a:lnTo>
                    <a:pt x="0" y="2759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8000"/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47030" y="505865"/>
              <a:ext cx="2759264" cy="2759264"/>
            </a:xfrm>
            <a:custGeom>
              <a:avLst/>
              <a:gdLst/>
              <a:ahLst/>
              <a:cxnLst/>
              <a:rect r="r" b="b" t="t" l="l"/>
              <a:pathLst>
                <a:path h="2759264" w="2759264">
                  <a:moveTo>
                    <a:pt x="0" y="0"/>
                  </a:moveTo>
                  <a:lnTo>
                    <a:pt x="2759265" y="0"/>
                  </a:lnTo>
                  <a:lnTo>
                    <a:pt x="2759265" y="2759264"/>
                  </a:lnTo>
                  <a:lnTo>
                    <a:pt x="0" y="2759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8000"/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600344" y="505865"/>
              <a:ext cx="2759264" cy="2759264"/>
            </a:xfrm>
            <a:custGeom>
              <a:avLst/>
              <a:gdLst/>
              <a:ahLst/>
              <a:cxnLst/>
              <a:rect r="r" b="b" t="t" l="l"/>
              <a:pathLst>
                <a:path h="2759264" w="2759264">
                  <a:moveTo>
                    <a:pt x="0" y="0"/>
                  </a:moveTo>
                  <a:lnTo>
                    <a:pt x="2759265" y="0"/>
                  </a:lnTo>
                  <a:lnTo>
                    <a:pt x="2759265" y="2759264"/>
                  </a:lnTo>
                  <a:lnTo>
                    <a:pt x="0" y="2759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8000"/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943522" y="505865"/>
              <a:ext cx="2759264" cy="2759264"/>
            </a:xfrm>
            <a:custGeom>
              <a:avLst/>
              <a:gdLst/>
              <a:ahLst/>
              <a:cxnLst/>
              <a:rect r="r" b="b" t="t" l="l"/>
              <a:pathLst>
                <a:path h="2759264" w="2759264">
                  <a:moveTo>
                    <a:pt x="0" y="0"/>
                  </a:moveTo>
                  <a:lnTo>
                    <a:pt x="2759264" y="0"/>
                  </a:lnTo>
                  <a:lnTo>
                    <a:pt x="2759264" y="2759264"/>
                  </a:lnTo>
                  <a:lnTo>
                    <a:pt x="0" y="2759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8000"/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127047" y="1828347"/>
              <a:ext cx="505171" cy="585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  <a:spcBef>
                  <a:spcPct val="0"/>
                </a:spcBef>
              </a:pPr>
              <a:r>
                <a:rPr lang="en-US" sz="2608">
                  <a:solidFill>
                    <a:srgbClr val="000000">
                      <a:alpha val="97647"/>
                    </a:srgbClr>
                  </a:solidFill>
                  <a:latin typeface="Noto Sans"/>
                  <a:ea typeface="Noto Sans"/>
                  <a:cs typeface="Noto Sans"/>
                  <a:sym typeface="Noto Sans"/>
                </a:rPr>
                <a:t>60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427219" y="1828347"/>
              <a:ext cx="505171" cy="585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  <a:spcBef>
                  <a:spcPct val="0"/>
                </a:spcBef>
              </a:pPr>
              <a:r>
                <a:rPr lang="en-US" sz="2608">
                  <a:solidFill>
                    <a:srgbClr val="000000">
                      <a:alpha val="97647"/>
                    </a:srgbClr>
                  </a:solidFill>
                  <a:latin typeface="Noto Sans"/>
                  <a:ea typeface="Noto Sans"/>
                  <a:cs typeface="Noto Sans"/>
                  <a:sym typeface="Noto Sans"/>
                </a:rPr>
                <a:t>45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727391" y="1828347"/>
              <a:ext cx="505171" cy="585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  <a:spcBef>
                  <a:spcPct val="0"/>
                </a:spcBef>
              </a:pPr>
              <a:r>
                <a:rPr lang="en-US" sz="2608">
                  <a:solidFill>
                    <a:srgbClr val="000000">
                      <a:alpha val="97647"/>
                    </a:srgbClr>
                  </a:solidFill>
                  <a:latin typeface="Noto Sans"/>
                  <a:ea typeface="Noto Sans"/>
                  <a:cs typeface="Noto Sans"/>
                  <a:sym typeface="Noto Sans"/>
                </a:rPr>
                <a:t>80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8092967" y="1828347"/>
              <a:ext cx="505171" cy="585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  <a:spcBef>
                  <a:spcPct val="0"/>
                </a:spcBef>
              </a:pPr>
              <a:r>
                <a:rPr lang="en-US" sz="2608">
                  <a:solidFill>
                    <a:srgbClr val="000000">
                      <a:alpha val="97647"/>
                    </a:srgbClr>
                  </a:solidFill>
                  <a:latin typeface="Noto Sans"/>
                  <a:ea typeface="Noto Sans"/>
                  <a:cs typeface="Noto Sans"/>
                  <a:sym typeface="Noto Sans"/>
                </a:rPr>
                <a:t>60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951154" y="4746347"/>
              <a:ext cx="505171" cy="585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  <a:spcBef>
                  <a:spcPct val="0"/>
                </a:spcBef>
              </a:pPr>
              <a:r>
                <a:rPr lang="en-US" sz="2608">
                  <a:solidFill>
                    <a:srgbClr val="000000">
                      <a:alpha val="97647"/>
                    </a:srgbClr>
                  </a:solidFill>
                  <a:latin typeface="Noto Sans"/>
                  <a:ea typeface="Noto Sans"/>
                  <a:cs typeface="Noto Sans"/>
                  <a:sym typeface="Noto Sans"/>
                </a:rPr>
                <a:t>60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922048" y="4746347"/>
              <a:ext cx="505171" cy="585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  <a:spcBef>
                  <a:spcPct val="0"/>
                </a:spcBef>
              </a:pPr>
              <a:r>
                <a:rPr lang="en-US" sz="2608">
                  <a:solidFill>
                    <a:srgbClr val="000000">
                      <a:alpha val="97647"/>
                    </a:srgbClr>
                  </a:solidFill>
                  <a:latin typeface="Noto Sans"/>
                  <a:ea typeface="Noto Sans"/>
                  <a:cs typeface="Noto Sans"/>
                  <a:sym typeface="Noto Sans"/>
                </a:rPr>
                <a:t>30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979816" y="4746347"/>
              <a:ext cx="505171" cy="585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  <a:spcBef>
                  <a:spcPct val="0"/>
                </a:spcBef>
              </a:pPr>
              <a:r>
                <a:rPr lang="en-US" sz="2608">
                  <a:solidFill>
                    <a:srgbClr val="000000">
                      <a:alpha val="97647"/>
                    </a:srgbClr>
                  </a:solidFill>
                  <a:latin typeface="Noto Sans"/>
                  <a:ea typeface="Noto Sans"/>
                  <a:cs typeface="Noto Sans"/>
                  <a:sym typeface="Noto Sans"/>
                </a:rPr>
                <a:t>75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03479" y="-104775"/>
              <a:ext cx="1860442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>
                      <a:alpha val="97647"/>
                    </a:srgbClr>
                  </a:solidFill>
                  <a:latin typeface="Noto Sans"/>
                  <a:ea typeface="Noto Sans"/>
                  <a:cs typeface="Noto Sans"/>
                  <a:sym typeface="Noto Sans"/>
                </a:rPr>
                <a:t>k = 5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136585" y="7276559"/>
            <a:ext cx="2421571" cy="1186409"/>
            <a:chOff x="0" y="0"/>
            <a:chExt cx="3228761" cy="1581879"/>
          </a:xfrm>
        </p:grpSpPr>
        <p:sp>
          <p:nvSpPr>
            <p:cNvPr name="AutoShape 23" id="23"/>
            <p:cNvSpPr/>
            <p:nvPr/>
          </p:nvSpPr>
          <p:spPr>
            <a:xfrm flipH="true">
              <a:off x="10973" y="22908"/>
              <a:ext cx="3206816" cy="1536063"/>
            </a:xfrm>
            <a:prstGeom prst="line">
              <a:avLst/>
            </a:prstGeom>
            <a:ln cap="flat" w="50800">
              <a:solidFill>
                <a:srgbClr val="FF313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854614" y="22908"/>
              <a:ext cx="1141425" cy="1536063"/>
            </a:xfrm>
            <a:prstGeom prst="line">
              <a:avLst/>
            </a:prstGeom>
            <a:ln cap="flat" w="50800">
              <a:solidFill>
                <a:srgbClr val="FF313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8648044" y="4463996"/>
            <a:ext cx="2310760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i="true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Example</a:t>
            </a: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: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46419" y="49936"/>
            <a:ext cx="404203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71445"/>
            <a:ext cx="15874954" cy="92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Which algorithm design method can we choose?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00178" y="5143500"/>
            <a:ext cx="16607462" cy="3305172"/>
            <a:chOff x="0" y="0"/>
            <a:chExt cx="22143282" cy="440689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438479" y="0"/>
              <a:ext cx="10225459" cy="1543048"/>
              <a:chOff x="0" y="0"/>
              <a:chExt cx="2019844" cy="304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19844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19844">
                    <a:moveTo>
                      <a:pt x="51484" y="0"/>
                    </a:moveTo>
                    <a:lnTo>
                      <a:pt x="1968360" y="0"/>
                    </a:lnTo>
                    <a:cubicBezTo>
                      <a:pt x="1996793" y="0"/>
                      <a:pt x="2019844" y="23050"/>
                      <a:pt x="2019844" y="51484"/>
                    </a:cubicBezTo>
                    <a:lnTo>
                      <a:pt x="2019844" y="253315"/>
                    </a:lnTo>
                    <a:cubicBezTo>
                      <a:pt x="2019844" y="266970"/>
                      <a:pt x="2014419" y="280065"/>
                      <a:pt x="2004764" y="289720"/>
                    </a:cubicBezTo>
                    <a:cubicBezTo>
                      <a:pt x="1995109" y="299375"/>
                      <a:pt x="1982014" y="304800"/>
                      <a:pt x="1968360" y="304800"/>
                    </a:cubicBezTo>
                    <a:lnTo>
                      <a:pt x="51484" y="304800"/>
                    </a:lnTo>
                    <a:cubicBezTo>
                      <a:pt x="23050" y="304800"/>
                      <a:pt x="0" y="281749"/>
                      <a:pt x="0" y="253315"/>
                    </a:cubicBezTo>
                    <a:lnTo>
                      <a:pt x="0" y="51484"/>
                    </a:lnTo>
                    <a:cubicBezTo>
                      <a:pt x="0" y="37830"/>
                      <a:pt x="5424" y="24735"/>
                      <a:pt x="15079" y="15079"/>
                    </a:cubicBezTo>
                    <a:cubicBezTo>
                      <a:pt x="24735" y="5424"/>
                      <a:pt x="37830" y="0"/>
                      <a:pt x="51484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019844" cy="361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1917823" y="0"/>
              <a:ext cx="10225459" cy="1543048"/>
              <a:chOff x="0" y="0"/>
              <a:chExt cx="2019844" cy="304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19844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19844">
                    <a:moveTo>
                      <a:pt x="51484" y="0"/>
                    </a:moveTo>
                    <a:lnTo>
                      <a:pt x="1968360" y="0"/>
                    </a:lnTo>
                    <a:cubicBezTo>
                      <a:pt x="1996793" y="0"/>
                      <a:pt x="2019844" y="23050"/>
                      <a:pt x="2019844" y="51484"/>
                    </a:cubicBezTo>
                    <a:lnTo>
                      <a:pt x="2019844" y="253315"/>
                    </a:lnTo>
                    <a:cubicBezTo>
                      <a:pt x="2019844" y="266970"/>
                      <a:pt x="2014419" y="280065"/>
                      <a:pt x="2004764" y="289720"/>
                    </a:cubicBezTo>
                    <a:cubicBezTo>
                      <a:pt x="1995109" y="299375"/>
                      <a:pt x="1982014" y="304800"/>
                      <a:pt x="1968360" y="304800"/>
                    </a:cubicBezTo>
                    <a:lnTo>
                      <a:pt x="51484" y="304800"/>
                    </a:lnTo>
                    <a:cubicBezTo>
                      <a:pt x="23050" y="304800"/>
                      <a:pt x="0" y="281749"/>
                      <a:pt x="0" y="253315"/>
                    </a:cubicBezTo>
                    <a:lnTo>
                      <a:pt x="0" y="51484"/>
                    </a:lnTo>
                    <a:cubicBezTo>
                      <a:pt x="0" y="37830"/>
                      <a:pt x="5424" y="24735"/>
                      <a:pt x="15079" y="15079"/>
                    </a:cubicBezTo>
                    <a:cubicBezTo>
                      <a:pt x="24735" y="5424"/>
                      <a:pt x="37830" y="0"/>
                      <a:pt x="51484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2019844" cy="361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04697" y="2863848"/>
              <a:ext cx="10359241" cy="1543048"/>
              <a:chOff x="0" y="0"/>
              <a:chExt cx="2046270" cy="304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4627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46270">
                    <a:moveTo>
                      <a:pt x="50819" y="0"/>
                    </a:moveTo>
                    <a:lnTo>
                      <a:pt x="1995450" y="0"/>
                    </a:lnTo>
                    <a:cubicBezTo>
                      <a:pt x="2008929" y="0"/>
                      <a:pt x="2021855" y="5354"/>
                      <a:pt x="2031385" y="14885"/>
                    </a:cubicBezTo>
                    <a:cubicBezTo>
                      <a:pt x="2040916" y="24415"/>
                      <a:pt x="2046270" y="37341"/>
                      <a:pt x="2046270" y="50819"/>
                    </a:cubicBezTo>
                    <a:lnTo>
                      <a:pt x="2046270" y="253980"/>
                    </a:lnTo>
                    <a:cubicBezTo>
                      <a:pt x="2046270" y="267458"/>
                      <a:pt x="2040916" y="280384"/>
                      <a:pt x="2031385" y="289915"/>
                    </a:cubicBezTo>
                    <a:cubicBezTo>
                      <a:pt x="2021855" y="299445"/>
                      <a:pt x="2008929" y="304800"/>
                      <a:pt x="1995450" y="304800"/>
                    </a:cubicBezTo>
                    <a:lnTo>
                      <a:pt x="50819" y="304800"/>
                    </a:lnTo>
                    <a:cubicBezTo>
                      <a:pt x="22753" y="304800"/>
                      <a:pt x="0" y="282047"/>
                      <a:pt x="0" y="253980"/>
                    </a:cubicBezTo>
                    <a:lnTo>
                      <a:pt x="0" y="50819"/>
                    </a:lnTo>
                    <a:cubicBezTo>
                      <a:pt x="0" y="37341"/>
                      <a:pt x="5354" y="24415"/>
                      <a:pt x="14885" y="14885"/>
                    </a:cubicBezTo>
                    <a:cubicBezTo>
                      <a:pt x="24415" y="5354"/>
                      <a:pt x="37341" y="0"/>
                      <a:pt x="50819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2046270" cy="361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17823" y="2863848"/>
              <a:ext cx="10225459" cy="1543048"/>
              <a:chOff x="0" y="0"/>
              <a:chExt cx="2019844" cy="304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019844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19844">
                    <a:moveTo>
                      <a:pt x="51484" y="0"/>
                    </a:moveTo>
                    <a:lnTo>
                      <a:pt x="1968360" y="0"/>
                    </a:lnTo>
                    <a:cubicBezTo>
                      <a:pt x="1996793" y="0"/>
                      <a:pt x="2019844" y="23050"/>
                      <a:pt x="2019844" y="51484"/>
                    </a:cubicBezTo>
                    <a:lnTo>
                      <a:pt x="2019844" y="253315"/>
                    </a:lnTo>
                    <a:cubicBezTo>
                      <a:pt x="2019844" y="266970"/>
                      <a:pt x="2014419" y="280065"/>
                      <a:pt x="2004764" y="289720"/>
                    </a:cubicBezTo>
                    <a:cubicBezTo>
                      <a:pt x="1995109" y="299375"/>
                      <a:pt x="1982014" y="304800"/>
                      <a:pt x="1968360" y="304800"/>
                    </a:cubicBezTo>
                    <a:lnTo>
                      <a:pt x="51484" y="304800"/>
                    </a:lnTo>
                    <a:cubicBezTo>
                      <a:pt x="23050" y="304800"/>
                      <a:pt x="0" y="281749"/>
                      <a:pt x="0" y="253315"/>
                    </a:cubicBezTo>
                    <a:lnTo>
                      <a:pt x="0" y="51484"/>
                    </a:lnTo>
                    <a:cubicBezTo>
                      <a:pt x="0" y="37830"/>
                      <a:pt x="5424" y="24735"/>
                      <a:pt x="15079" y="15079"/>
                    </a:cubicBezTo>
                    <a:cubicBezTo>
                      <a:pt x="24735" y="5424"/>
                      <a:pt x="37830" y="0"/>
                      <a:pt x="51484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2019844" cy="361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38479" y="141545"/>
              <a:ext cx="10238184" cy="1000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A. Dynamic Programming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2654146" y="228563"/>
              <a:ext cx="8752814" cy="1000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B. Divide and conquer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3092411"/>
              <a:ext cx="10676663" cy="1000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C. Transform and conquer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2654146" y="3092411"/>
              <a:ext cx="6200378" cy="1000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D. Backtracking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132625" y="1425077"/>
            <a:ext cx="18553250" cy="33338"/>
          </a:xfrm>
          <a:prstGeom prst="line">
            <a:avLst/>
          </a:prstGeom>
          <a:ln cap="flat" w="66675">
            <a:solidFill>
              <a:srgbClr val="A559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41852" y="1638790"/>
            <a:ext cx="16177797" cy="440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i="true" u="sng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Example 1</a:t>
            </a: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: After sorting we get:</a:t>
            </a:r>
          </a:p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Given </a:t>
            </a:r>
            <a:r>
              <a:rPr lang="en-US" sz="5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 = 2, n = 2, k = 2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a[] = {1, 2}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b[] = {3, 5}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What is the maximum number of pairs we can match?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2849" y="101608"/>
            <a:ext cx="721058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Algorithm design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581066" y="6412132"/>
            <a:ext cx="10739730" cy="2786012"/>
            <a:chOff x="0" y="0"/>
            <a:chExt cx="14319640" cy="371468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773972" cy="1608990"/>
              <a:chOff x="0" y="0"/>
              <a:chExt cx="547945" cy="31782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7945" cy="317825"/>
              </a:xfrm>
              <a:custGeom>
                <a:avLst/>
                <a:gdLst/>
                <a:ahLst/>
                <a:cxnLst/>
                <a:rect r="r" b="b" t="t" l="l"/>
                <a:pathLst>
                  <a:path h="317825" w="547945">
                    <a:moveTo>
                      <a:pt x="158913" y="0"/>
                    </a:moveTo>
                    <a:lnTo>
                      <a:pt x="389032" y="0"/>
                    </a:lnTo>
                    <a:cubicBezTo>
                      <a:pt x="431179" y="0"/>
                      <a:pt x="471599" y="16743"/>
                      <a:pt x="501401" y="46544"/>
                    </a:cubicBezTo>
                    <a:cubicBezTo>
                      <a:pt x="531203" y="76346"/>
                      <a:pt x="547945" y="116766"/>
                      <a:pt x="547945" y="158913"/>
                    </a:cubicBezTo>
                    <a:lnTo>
                      <a:pt x="547945" y="158913"/>
                    </a:lnTo>
                    <a:cubicBezTo>
                      <a:pt x="547945" y="201059"/>
                      <a:pt x="531203" y="241479"/>
                      <a:pt x="501401" y="271281"/>
                    </a:cubicBezTo>
                    <a:cubicBezTo>
                      <a:pt x="471599" y="301083"/>
                      <a:pt x="431179" y="317825"/>
                      <a:pt x="389032" y="317825"/>
                    </a:cubicBezTo>
                    <a:lnTo>
                      <a:pt x="158913" y="317825"/>
                    </a:lnTo>
                    <a:cubicBezTo>
                      <a:pt x="116766" y="317825"/>
                      <a:pt x="76346" y="301083"/>
                      <a:pt x="46544" y="271281"/>
                    </a:cubicBezTo>
                    <a:cubicBezTo>
                      <a:pt x="16743" y="241479"/>
                      <a:pt x="0" y="201059"/>
                      <a:pt x="0" y="158913"/>
                    </a:cubicBezTo>
                    <a:lnTo>
                      <a:pt x="0" y="158913"/>
                    </a:lnTo>
                    <a:cubicBezTo>
                      <a:pt x="0" y="116766"/>
                      <a:pt x="16743" y="76346"/>
                      <a:pt x="46544" y="46544"/>
                    </a:cubicBezTo>
                    <a:cubicBezTo>
                      <a:pt x="76346" y="16743"/>
                      <a:pt x="116766" y="0"/>
                      <a:pt x="158913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547945" cy="37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647764" y="193855"/>
              <a:ext cx="1472226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A. 1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11545668" y="0"/>
              <a:ext cx="2773972" cy="1608990"/>
              <a:chOff x="0" y="0"/>
              <a:chExt cx="547945" cy="31782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47945" cy="317825"/>
              </a:xfrm>
              <a:custGeom>
                <a:avLst/>
                <a:gdLst/>
                <a:ahLst/>
                <a:cxnLst/>
                <a:rect r="r" b="b" t="t" l="l"/>
                <a:pathLst>
                  <a:path h="317825" w="547945">
                    <a:moveTo>
                      <a:pt x="158913" y="0"/>
                    </a:moveTo>
                    <a:lnTo>
                      <a:pt x="389032" y="0"/>
                    </a:lnTo>
                    <a:cubicBezTo>
                      <a:pt x="431179" y="0"/>
                      <a:pt x="471599" y="16743"/>
                      <a:pt x="501401" y="46544"/>
                    </a:cubicBezTo>
                    <a:cubicBezTo>
                      <a:pt x="531203" y="76346"/>
                      <a:pt x="547945" y="116766"/>
                      <a:pt x="547945" y="158913"/>
                    </a:cubicBezTo>
                    <a:lnTo>
                      <a:pt x="547945" y="158913"/>
                    </a:lnTo>
                    <a:cubicBezTo>
                      <a:pt x="547945" y="201059"/>
                      <a:pt x="531203" y="241479"/>
                      <a:pt x="501401" y="271281"/>
                    </a:cubicBezTo>
                    <a:cubicBezTo>
                      <a:pt x="471599" y="301083"/>
                      <a:pt x="431179" y="317825"/>
                      <a:pt x="389032" y="317825"/>
                    </a:cubicBezTo>
                    <a:lnTo>
                      <a:pt x="158913" y="317825"/>
                    </a:lnTo>
                    <a:cubicBezTo>
                      <a:pt x="116766" y="317825"/>
                      <a:pt x="76346" y="301083"/>
                      <a:pt x="46544" y="271281"/>
                    </a:cubicBezTo>
                    <a:cubicBezTo>
                      <a:pt x="16743" y="241479"/>
                      <a:pt x="0" y="201059"/>
                      <a:pt x="0" y="158913"/>
                    </a:cubicBezTo>
                    <a:lnTo>
                      <a:pt x="0" y="158913"/>
                    </a:lnTo>
                    <a:cubicBezTo>
                      <a:pt x="0" y="116766"/>
                      <a:pt x="16743" y="76346"/>
                      <a:pt x="46544" y="46544"/>
                    </a:cubicBezTo>
                    <a:cubicBezTo>
                      <a:pt x="76346" y="16743"/>
                      <a:pt x="116766" y="0"/>
                      <a:pt x="158913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547945" cy="37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192031" y="193855"/>
              <a:ext cx="1481246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B. 2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0" y="2100564"/>
              <a:ext cx="2773972" cy="1608990"/>
              <a:chOff x="0" y="0"/>
              <a:chExt cx="547945" cy="31782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47945" cy="317825"/>
              </a:xfrm>
              <a:custGeom>
                <a:avLst/>
                <a:gdLst/>
                <a:ahLst/>
                <a:cxnLst/>
                <a:rect r="r" b="b" t="t" l="l"/>
                <a:pathLst>
                  <a:path h="317825" w="547945">
                    <a:moveTo>
                      <a:pt x="158913" y="0"/>
                    </a:moveTo>
                    <a:lnTo>
                      <a:pt x="389032" y="0"/>
                    </a:lnTo>
                    <a:cubicBezTo>
                      <a:pt x="431179" y="0"/>
                      <a:pt x="471599" y="16743"/>
                      <a:pt x="501401" y="46544"/>
                    </a:cubicBezTo>
                    <a:cubicBezTo>
                      <a:pt x="531203" y="76346"/>
                      <a:pt x="547945" y="116766"/>
                      <a:pt x="547945" y="158913"/>
                    </a:cubicBezTo>
                    <a:lnTo>
                      <a:pt x="547945" y="158913"/>
                    </a:lnTo>
                    <a:cubicBezTo>
                      <a:pt x="547945" y="201059"/>
                      <a:pt x="531203" y="241479"/>
                      <a:pt x="501401" y="271281"/>
                    </a:cubicBezTo>
                    <a:cubicBezTo>
                      <a:pt x="471599" y="301083"/>
                      <a:pt x="431179" y="317825"/>
                      <a:pt x="389032" y="317825"/>
                    </a:cubicBezTo>
                    <a:lnTo>
                      <a:pt x="158913" y="317825"/>
                    </a:lnTo>
                    <a:cubicBezTo>
                      <a:pt x="116766" y="317825"/>
                      <a:pt x="76346" y="301083"/>
                      <a:pt x="46544" y="271281"/>
                    </a:cubicBezTo>
                    <a:cubicBezTo>
                      <a:pt x="16743" y="241479"/>
                      <a:pt x="0" y="201059"/>
                      <a:pt x="0" y="158913"/>
                    </a:cubicBezTo>
                    <a:lnTo>
                      <a:pt x="0" y="158913"/>
                    </a:lnTo>
                    <a:cubicBezTo>
                      <a:pt x="0" y="116766"/>
                      <a:pt x="16743" y="76346"/>
                      <a:pt x="46544" y="46544"/>
                    </a:cubicBezTo>
                    <a:cubicBezTo>
                      <a:pt x="76346" y="16743"/>
                      <a:pt x="116766" y="0"/>
                      <a:pt x="158913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547945" cy="37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647764" y="2294419"/>
              <a:ext cx="1465912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C. 0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11545668" y="2105692"/>
              <a:ext cx="2773972" cy="1608990"/>
              <a:chOff x="0" y="0"/>
              <a:chExt cx="547945" cy="31782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47945" cy="317825"/>
              </a:xfrm>
              <a:custGeom>
                <a:avLst/>
                <a:gdLst/>
                <a:ahLst/>
                <a:cxnLst/>
                <a:rect r="r" b="b" t="t" l="l"/>
                <a:pathLst>
                  <a:path h="317825" w="547945">
                    <a:moveTo>
                      <a:pt x="158913" y="0"/>
                    </a:moveTo>
                    <a:lnTo>
                      <a:pt x="389032" y="0"/>
                    </a:lnTo>
                    <a:cubicBezTo>
                      <a:pt x="431179" y="0"/>
                      <a:pt x="471599" y="16743"/>
                      <a:pt x="501401" y="46544"/>
                    </a:cubicBezTo>
                    <a:cubicBezTo>
                      <a:pt x="531203" y="76346"/>
                      <a:pt x="547945" y="116766"/>
                      <a:pt x="547945" y="158913"/>
                    </a:cubicBezTo>
                    <a:lnTo>
                      <a:pt x="547945" y="158913"/>
                    </a:lnTo>
                    <a:cubicBezTo>
                      <a:pt x="547945" y="201059"/>
                      <a:pt x="531203" y="241479"/>
                      <a:pt x="501401" y="271281"/>
                    </a:cubicBezTo>
                    <a:cubicBezTo>
                      <a:pt x="471599" y="301083"/>
                      <a:pt x="431179" y="317825"/>
                      <a:pt x="389032" y="317825"/>
                    </a:cubicBezTo>
                    <a:lnTo>
                      <a:pt x="158913" y="317825"/>
                    </a:lnTo>
                    <a:cubicBezTo>
                      <a:pt x="116766" y="317825"/>
                      <a:pt x="76346" y="301083"/>
                      <a:pt x="46544" y="271281"/>
                    </a:cubicBezTo>
                    <a:cubicBezTo>
                      <a:pt x="16743" y="241479"/>
                      <a:pt x="0" y="201059"/>
                      <a:pt x="0" y="158913"/>
                    </a:cubicBezTo>
                    <a:lnTo>
                      <a:pt x="0" y="158913"/>
                    </a:lnTo>
                    <a:cubicBezTo>
                      <a:pt x="0" y="116766"/>
                      <a:pt x="16743" y="76346"/>
                      <a:pt x="46544" y="46544"/>
                    </a:cubicBezTo>
                    <a:cubicBezTo>
                      <a:pt x="76346" y="16743"/>
                      <a:pt x="116766" y="0"/>
                      <a:pt x="158913" y="0"/>
                    </a:cubicBezTo>
                    <a:close/>
                  </a:path>
                </a:pathLst>
              </a:custGeom>
              <a:solidFill>
                <a:srgbClr val="E19251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547945" cy="37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52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2192031" y="2294419"/>
              <a:ext cx="1549075" cy="11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D. 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DAGYJvkW5r8</dc:identifier>
  <dcterms:modified xsi:type="dcterms:W3CDTF">2011-08-01T06:04:30Z</dcterms:modified>
  <cp:revision>1</cp:revision>
  <dc:title>CS112 - Slide nhóm 13</dc:title>
</cp:coreProperties>
</file>