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7"/>
  </p:custDataLst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FF"/>
    <a:srgbClr val="114F91"/>
    <a:srgbClr val="00F7FF"/>
    <a:srgbClr val="00C6FF"/>
    <a:srgbClr val="376DB5"/>
    <a:srgbClr val="1CB5E0"/>
    <a:srgbClr val="000046"/>
    <a:srgbClr val="0A4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1"/>
    <p:restoredTop sz="94694"/>
  </p:normalViewPr>
  <p:slideViewPr>
    <p:cSldViewPr snapToGrid="0">
      <p:cViewPr varScale="1">
        <p:scale>
          <a:sx n="66" d="100"/>
          <a:sy n="66" d="100"/>
        </p:scale>
        <p:origin x="1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B713-64C2-0949-8ADC-A04FFD1F6467}" type="datetimeFigureOut">
              <a:rPr lang="en-VN" smtClean="0"/>
              <a:t>03/02/2025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9F204-C7F4-F140-967F-D2FA889DA61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996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319A-62FB-D9AB-91DD-E1478E7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680" y="6480629"/>
            <a:ext cx="4288103" cy="236770"/>
          </a:xfr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E55FBA-E532-BB1F-9AD4-40205F001925}"/>
              </a:ext>
            </a:extLst>
          </p:cNvPr>
          <p:cNvSpPr/>
          <p:nvPr userDrawn="1"/>
        </p:nvSpPr>
        <p:spPr>
          <a:xfrm rot="10800000">
            <a:off x="-1" y="0"/>
            <a:ext cx="12192000" cy="6858000"/>
          </a:xfrm>
          <a:custGeom>
            <a:avLst/>
            <a:gdLst>
              <a:gd name="connsiteX0" fmla="*/ 12192000 w 12192000"/>
              <a:gd name="connsiteY0" fmla="*/ 304800 h 6858000"/>
              <a:gd name="connsiteX1" fmla="*/ 9909279 w 12192000"/>
              <a:gd name="connsiteY1" fmla="*/ 304800 h 6858000"/>
              <a:gd name="connsiteX2" fmla="*/ 9732789 w 12192000"/>
              <a:gd name="connsiteY2" fmla="*/ 152400 h 6858000"/>
              <a:gd name="connsiteX3" fmla="*/ 5617499 w 12192000"/>
              <a:gd name="connsiteY3" fmla="*/ 152400 h 6858000"/>
              <a:gd name="connsiteX4" fmla="*/ 5441009 w 12192000"/>
              <a:gd name="connsiteY4" fmla="*/ 0 h 6858000"/>
              <a:gd name="connsiteX5" fmla="*/ 12192000 w 12192000"/>
              <a:gd name="connsiteY5" fmla="*/ 0 h 6858000"/>
              <a:gd name="connsiteX6" fmla="*/ 0 w 12192000"/>
              <a:gd name="connsiteY6" fmla="*/ 616911 h 6858000"/>
              <a:gd name="connsiteX7" fmla="*/ 0 w 12192000"/>
              <a:gd name="connsiteY7" fmla="*/ 0 h 6858000"/>
              <a:gd name="connsiteX8" fmla="*/ 715617 w 12192000"/>
              <a:gd name="connsiteY8" fmla="*/ 0 h 6858000"/>
              <a:gd name="connsiteX9" fmla="*/ 12191999 w 12192000"/>
              <a:gd name="connsiteY9" fmla="*/ 6858000 h 6858000"/>
              <a:gd name="connsiteX10" fmla="*/ 11476382 w 12192000"/>
              <a:gd name="connsiteY10" fmla="*/ 6858000 h 6858000"/>
              <a:gd name="connsiteX11" fmla="*/ 12191999 w 12192000"/>
              <a:gd name="connsiteY11" fmla="*/ 6241089 h 6858000"/>
              <a:gd name="connsiteX12" fmla="*/ 6750991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553200 h 6858000"/>
              <a:gd name="connsiteX15" fmla="*/ 2282721 w 12192000"/>
              <a:gd name="connsiteY15" fmla="*/ 6553200 h 6858000"/>
              <a:gd name="connsiteX16" fmla="*/ 2459211 w 12192000"/>
              <a:gd name="connsiteY16" fmla="*/ 6705600 h 6858000"/>
              <a:gd name="connsiteX17" fmla="*/ 6574500 w 12192000"/>
              <a:gd name="connsiteY17" fmla="*/ 6705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BF14C68C-3577-C657-9E87-056612AF8E42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8E437-A7E4-9E4B-E374-2DBE3AB8DADD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A3AA59-2194-A31F-AA96-7C2918465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C352A7-0B18-D7E9-465D-F3B1274B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1A6BB9-0E9C-8F74-60DB-2DA463D47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DA43496-358A-E9F0-8CFC-6A952BD4F3E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3DC9D-C96B-54B0-5413-508E29245B5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856C5-8D5F-4945-AAA3-959D25DF2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FA7FF3-8245-17A0-DB3A-F0257D516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1A1CF5-6C4E-34E9-65C0-4B4D78575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3366D05A-8A62-ADE1-F4B2-73F9CA085276}"/>
              </a:ext>
            </a:extLst>
          </p:cNvPr>
          <p:cNvSpPr/>
          <p:nvPr userDrawn="1"/>
        </p:nvSpPr>
        <p:spPr>
          <a:xfrm flipH="1">
            <a:off x="5441009" y="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7E6E6A9-35CE-D953-F678-DB52C8ED6EC1}"/>
              </a:ext>
            </a:extLst>
          </p:cNvPr>
          <p:cNvSpPr/>
          <p:nvPr userDrawn="1"/>
        </p:nvSpPr>
        <p:spPr>
          <a:xfrm flipV="1">
            <a:off x="0" y="655320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23" name="Picture 2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314FA3D3-A61E-753A-BCC3-7785EC3F2C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72C38A-5DF7-B873-F169-2EA590FF1122}"/>
              </a:ext>
            </a:extLst>
          </p:cNvPr>
          <p:cNvSpPr txBox="1"/>
          <p:nvPr userDrawn="1"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VN" sz="1400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ĐẠI HỌC QUỐC GIA TP. HỒ CHÍ MINH</a:t>
            </a:r>
          </a:p>
          <a:p>
            <a:r>
              <a:rPr lang="en-VN" sz="1400" b="1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0A5A10-F9AF-733C-8C7D-94D87B311EF5}"/>
              </a:ext>
            </a:extLst>
          </p:cNvPr>
          <p:cNvSpPr/>
          <p:nvPr/>
        </p:nvSpPr>
        <p:spPr>
          <a:xfrm>
            <a:off x="105836" y="6604291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DEB9-E93C-A8E4-074F-F195EB1D8ABF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VN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D8B0B3AC-44A8-D142-AAF6-9A453466E1A4}" type="slidenum">
              <a:rPr lang="en-VN" smtClean="0"/>
              <a:pPr algn="ctr"/>
              <a:t>‹#›</a:t>
            </a:fld>
            <a:endParaRPr lang="en-VN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4981174-E1E5-D0CF-F74E-4BBA287A5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0807" y="2208158"/>
            <a:ext cx="8490387" cy="69616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VN" sz="4400" b="1" kern="12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MÔN HỌC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1F814F0-EAC8-84E1-83C4-B5C359387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91" y="3039455"/>
            <a:ext cx="10438019" cy="459447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VN" sz="2800" b="1" kern="1200" dirty="0">
                <a:solidFill>
                  <a:schemeClr val="accent3">
                    <a:lumMod val="75000"/>
                  </a:schemeClr>
                </a:solidFill>
                <a:effectLst>
                  <a:innerShdw blurRad="114300">
                    <a:schemeClr val="bg1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CHƯƠNG X: TÊN CHƯƠNG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B8543E7-0085-7DF3-5351-E097219BEE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58953" y="5005949"/>
            <a:ext cx="3637025" cy="345005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1800" b="1" i="0">
                <a:solidFill>
                  <a:srgbClr val="114F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VN" dirty="0"/>
              <a:t>Trình bày: Tên Giảng viên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8119-6BAB-C115-873B-3333E0D709F1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767806" y="6476999"/>
            <a:ext cx="2495896" cy="236763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4E74C37-9194-2F41-8AF3-9D2822A27DA3}" type="datetime4">
              <a:rPr lang="en-US" smtClean="0"/>
              <a:t>March 2,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3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AAD69AF-EC8B-72EE-4E78-98A3BACF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sp>
        <p:nvSpPr>
          <p:cNvPr id="72" name="Date Placeholder 3">
            <a:extLst>
              <a:ext uri="{FF2B5EF4-FFF2-40B4-BE49-F238E27FC236}">
                <a16:creationId xmlns:a16="http://schemas.microsoft.com/office/drawing/2014/main" id="{E08B9789-E935-79BF-7612-287E195CA82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2,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3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1CB305D-8829-8A5C-C77A-F06CC22D3171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B213357-208D-5A7C-6EC3-620968AB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6321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March 2,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C6B2679F-C18F-09A3-96AB-5F2B6ACB82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04109" y="3019167"/>
            <a:ext cx="4583866" cy="1439258"/>
          </a:xfrm>
          <a:prstGeom prst="roundRect">
            <a:avLst>
              <a:gd name="adj" fmla="val 2631"/>
            </a:avLst>
          </a:prstGeom>
          <a:solidFill>
            <a:schemeClr val="bg1">
              <a:lumMod val="95000"/>
            </a:schemeClr>
          </a:solidFill>
          <a:ln w="19050" cap="rnd">
            <a:gradFill flip="none" rotWithShape="1">
              <a:gsLst>
                <a:gs pos="0">
                  <a:srgbClr val="00C6FF"/>
                </a:gs>
                <a:gs pos="99000">
                  <a:srgbClr val="00F7FF"/>
                </a:gs>
              </a:gsLst>
              <a:lin ang="2700000" scaled="1"/>
              <a:tileRect/>
            </a:gradFill>
          </a:ln>
        </p:spPr>
        <p:txBody>
          <a:bodyPr anchor="ctr">
            <a:normAutofit/>
          </a:bodyPr>
          <a:lstStyle>
            <a:lvl1pPr marL="1333500" indent="0">
              <a:buNone/>
              <a:tabLst/>
              <a:defRPr sz="2000" b="1" i="0">
                <a:gradFill flip="none" rotWithShape="1">
                  <a:gsLst>
                    <a:gs pos="100000">
                      <a:srgbClr val="0072FF"/>
                    </a:gs>
                    <a:gs pos="0">
                      <a:srgbClr val="00F7FF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Họ và tên</a:t>
            </a:r>
            <a:br>
              <a:rPr lang="en-VN" dirty="0"/>
            </a:br>
            <a:r>
              <a:rPr lang="en-VN" dirty="0"/>
              <a:t>Email</a:t>
            </a:r>
            <a:br>
              <a:rPr lang="en-VN" dirty="0"/>
            </a:br>
            <a:r>
              <a:rPr lang="en-VN" dirty="0"/>
              <a:t>Khoa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094EB-B733-82D9-0C1A-47F50ED8DF48}"/>
              </a:ext>
            </a:extLst>
          </p:cNvPr>
          <p:cNvGrpSpPr/>
          <p:nvPr userDrawn="1"/>
        </p:nvGrpSpPr>
        <p:grpSpPr>
          <a:xfrm>
            <a:off x="-1" y="4458425"/>
            <a:ext cx="8647103" cy="664514"/>
            <a:chOff x="-349411" y="1322122"/>
            <a:chExt cx="8647103" cy="6645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2951CF-9EB0-47B4-697B-3EC7AC808E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9411" y="1986636"/>
              <a:ext cx="636052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FAF29A-75A4-8EF7-11D9-AB3F5C16B2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11109" y="1480500"/>
              <a:ext cx="591405" cy="506136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2D0A89-881E-F365-FCB8-0CCF88B4F0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02514" y="1480500"/>
              <a:ext cx="1378423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8ED5AC8-396E-82A3-EA13-53B0DC1B1744}"/>
                </a:ext>
              </a:extLst>
            </p:cNvPr>
            <p:cNvSpPr/>
            <p:nvPr userDrawn="1"/>
          </p:nvSpPr>
          <p:spPr>
            <a:xfrm>
              <a:off x="7980937" y="1322122"/>
              <a:ext cx="316755" cy="316755"/>
            </a:xfrm>
            <a:prstGeom prst="ellipse">
              <a:avLst/>
            </a:prstGeom>
            <a:gradFill flip="none" rotWithShape="1">
              <a:gsLst>
                <a:gs pos="0">
                  <a:srgbClr val="00F7FF"/>
                </a:gs>
                <a:gs pos="100000">
                  <a:srgbClr val="00C6FF"/>
                </a:gs>
              </a:gsLst>
              <a:lin ang="2700000" scaled="1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D5DF290-BB09-CD5D-D16C-F337A2AE1710}"/>
              </a:ext>
            </a:extLst>
          </p:cNvPr>
          <p:cNvSpPr>
            <a:spLocks noChangeAspect="1"/>
          </p:cNvSpPr>
          <p:nvPr userDrawn="1"/>
        </p:nvSpPr>
        <p:spPr>
          <a:xfrm>
            <a:off x="796022" y="2736380"/>
            <a:ext cx="2019600" cy="2019600"/>
          </a:xfrm>
          <a:prstGeom prst="ellipse">
            <a:avLst/>
          </a:prstGeom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  <a:ln>
            <a:gradFill>
              <a:gsLst>
                <a:gs pos="0">
                  <a:srgbClr val="00C6FF"/>
                </a:gs>
                <a:gs pos="100000">
                  <a:srgbClr val="0072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6519316-5BE7-6687-FE60-23F1FB913498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90326" y="2728996"/>
            <a:ext cx="2020888" cy="20196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F7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VN" dirty="0"/>
              <a:t>Profile picture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8F295F7-595F-E903-E034-0D8FEC5E07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11214" y="2263753"/>
            <a:ext cx="3576761" cy="622002"/>
          </a:xfrm>
          <a:effectLst>
            <a:innerShdw blurRad="114300">
              <a:srgbClr val="00F7FF"/>
            </a:innerShdw>
          </a:effectLst>
        </p:spPr>
        <p:txBody>
          <a:bodyPr anchor="ctr">
            <a:noAutofit/>
          </a:bodyPr>
          <a:lstStyle>
            <a:lvl1pPr marL="0" indent="0" algn="r">
              <a:buNone/>
              <a:defRPr lang="en-VN" sz="36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GIẢNG VIÊN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59585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ục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02F9-19CB-F108-6F35-1A02C9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443" y="6466114"/>
            <a:ext cx="5261114" cy="255361"/>
          </a:xfr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E5AAB4-F14E-4F9C-E123-7635A7EF6275}"/>
              </a:ext>
            </a:extLst>
          </p:cNvPr>
          <p:cNvGrpSpPr/>
          <p:nvPr userDrawn="1"/>
        </p:nvGrpSpPr>
        <p:grpSpPr>
          <a:xfrm>
            <a:off x="-2323526" y="1121391"/>
            <a:ext cx="4841288" cy="5054000"/>
            <a:chOff x="-1259888" y="901609"/>
            <a:chExt cx="4841288" cy="505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E31223-939B-D84C-4ACC-CDC6CEB64FEF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B06BED-50E6-B29E-B929-6D7717DB8E5E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8C69F9-0B5B-5D9E-7034-C82371770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F5F07FD-916F-9286-7ADA-4A2252F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8BE15-FC97-76D3-BF6B-29B7114D471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B711F-106D-5EA6-AAFA-CF1A979FF6F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660A401-E892-4348-0DC3-086E4EF0B6E4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FDB122-E638-017C-654A-F8EC6AB0B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676F38-72FE-4F76-7E67-580148C0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06E3C-C182-FD6B-BB7B-4847F432394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F68F9-560D-A608-4130-5D9040FE3F01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A5574E-F30D-A49F-E874-231C445514E4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ABF66E-DE89-B1F6-062E-2BC96ADE0530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0E2531-6E1E-6A7F-6704-D0334B1AB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6A1DDC-0D65-0297-E1E5-DC4B2441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5C9018-B01E-F47F-3802-C002B3E7B2AF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C82ECD-21F2-F43B-6992-AE7FB9F2798F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9F69DC7-3AE7-E60B-2377-4B4F72314B92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27743B-09AF-DFA3-B333-99F4D9A43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F40737-164C-459C-2ABE-C4DE4A29E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A28006-5F76-1896-7905-6715849C97AC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985FB7-4D54-A096-221C-AB21916398BD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DEC85B-E1F4-38FE-0E5C-E5850D2C9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622AE-52DB-9FD4-5FA6-F8C5F26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264108-0C61-CCC7-04EF-695A004F44BA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8E5A4-A013-ABE4-F3E5-36BBEE45994B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CA967D-77D2-F89E-9996-2B247282DA6A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106A27-9FB0-65D0-E42B-5A9345BB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DA310D0-0781-F61D-3188-05A327C3E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4C60948-61FC-2116-FCE6-F05185B2432A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5038-C512-E74F-0316-32FA44AC85DA}"/>
              </a:ext>
            </a:extLst>
          </p:cNvPr>
          <p:cNvGrpSpPr/>
          <p:nvPr userDrawn="1"/>
        </p:nvGrpSpPr>
        <p:grpSpPr>
          <a:xfrm flipH="1">
            <a:off x="9674240" y="1121391"/>
            <a:ext cx="4841288" cy="5054000"/>
            <a:chOff x="-1259888" y="901609"/>
            <a:chExt cx="4841288" cy="505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8D5E8A-34C2-98F5-01F2-D2CAA76A0A9E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EEF1F3-D1D1-DEB4-E491-3B5E510B766B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AF104D-64C5-1843-2B4A-2AEDAF0D6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1F5277-EE93-31FB-AAD8-F64F97837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6A6A4EA-512C-BD8D-6200-C1B6D161AF9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417325-5CBC-9245-EBBF-5495BB114BB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ABA872F-CF9E-97F0-0BEB-43E95F81970F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558871-BCDE-178B-024F-81DBE9581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13BB9F5-0BB8-705B-E8A1-5FA673532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DF72871-077F-48BE-91AF-DE72A1841D1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17CABE-75B7-599D-4246-DCB5968A10A9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8A88CE2-C346-6A1C-2ECA-F96ED3759F52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2C42DA-B857-1726-C8D9-FE4710E5AF27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A1339-07A9-9E34-F0B5-0FC956E05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9CB6646-AD5A-592F-1BBF-6F86BE47C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335E1C-3065-23F6-E27F-3F0198899BD3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054D5F9-BD76-DFA5-747D-63210423AF11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E92875-704E-A1B5-07E6-FAEFE45DBA51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65DD13-4162-48B0-8660-1DA77169F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D16174-2600-C069-974A-6FEA86E0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3999E9-4737-2309-371C-9E0670D1FA16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BEE6AC-D79B-8E2A-ABF5-4EEEA5212958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1D58E6-0CF0-201A-6AC4-AC76E73B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8ECCF-CC37-3AD1-B56C-A8D4EAB0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674892-B2C7-136E-8594-C11B8E269F87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C3464-516C-C4D2-7CEC-A8FAE9B21FCD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8CCADE-8B1D-0E30-0A68-1F46B13BC757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817E267-84D9-FC0C-E5D5-1DD3288DC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383401-6B48-1369-8E23-310FBDF1E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5E2EA8-3EC1-AFA6-AC3A-1F5D01C1902E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82718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27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32705-3D72-A324-09E4-62DB4F73E8B8}"/>
              </a:ext>
            </a:extLst>
          </p:cNvPr>
          <p:cNvSpPr txBox="1"/>
          <p:nvPr userDrawn="1"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endParaRPr lang="en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6C3F59F-1B16-EF53-7B37-4235433DF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3899" y="1559014"/>
            <a:ext cx="8124204" cy="4153664"/>
          </a:xfrm>
        </p:spPr>
        <p:txBody>
          <a:bodyPr anchor="ctr">
            <a:normAutofit/>
          </a:bodyPr>
          <a:lstStyle>
            <a:lvl1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Mục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4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5</a:t>
            </a:r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4C13D-5A18-5AEA-36B7-4E32F18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96022" y="6454635"/>
            <a:ext cx="2132276" cy="266840"/>
          </a:xfrm>
        </p:spPr>
        <p:txBody>
          <a:bodyPr/>
          <a:lstStyle>
            <a:lvl1pPr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D51CB8D-0405-9D4D-88DC-1829A4D7BB93}" type="datetime4">
              <a:rPr lang="en-US" smtClean="0"/>
              <a:t>March 2, 2025</a:t>
            </a:fld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56C1099-1EF4-24C1-B5E1-A484342C74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9729" y="734646"/>
            <a:ext cx="2714625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NỘI DUNG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39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6FB8E2A-4378-29FE-41E3-42BAD72ADA63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470929" y="2095027"/>
            <a:ext cx="9941071" cy="884656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44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MỤC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224296A-39BF-05BD-6DFB-8046C021F7C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70930" y="3169159"/>
            <a:ext cx="9941070" cy="695175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2800" b="1" kern="1200" spc="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x.x. TÊN MỤC CON (NẾU CÓ)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E1131F0-02AD-0F75-0384-22C665D9450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470930" y="4137397"/>
            <a:ext cx="7147030" cy="916698"/>
          </a:xfr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en-US" sz="1000" kern="1200" spc="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(Tóm tắt mục nếu có) </a:t>
            </a: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E2EB23E-8F15-CEEB-55D8-12309376C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96576" y="5231902"/>
            <a:ext cx="2521280" cy="1577819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VN" sz="120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0x.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382EF5-131E-F7DD-C939-044C31C113C7}"/>
              </a:ext>
            </a:extLst>
          </p:cNvPr>
          <p:cNvCxnSpPr/>
          <p:nvPr userDrawn="1"/>
        </p:nvCxnSpPr>
        <p:spPr>
          <a:xfrm>
            <a:off x="1574156" y="2979683"/>
            <a:ext cx="3565003" cy="0"/>
          </a:xfrm>
          <a:prstGeom prst="line">
            <a:avLst/>
          </a:prstGeom>
          <a:ln w="25400" cap="rnd">
            <a:solidFill>
              <a:srgbClr val="00F7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March 2,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AA7010-A78E-2DCB-8D89-28F704E05138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F7FF"/>
              </a:gs>
              <a:gs pos="100000">
                <a:srgbClr val="00F7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6A6D30-76D9-ADFA-439D-D8ACD753FA68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A54932-7153-1124-6FAB-6B0BCE7F15CF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11FFE3-7A74-DE46-A817-485EEBD35CE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189745-CA80-BAF4-D0A4-5251C5A38265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4A45EE-E6B0-E916-950B-83B5D9C719DA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5BCF47-41EA-DC9C-B39C-19996485644F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5591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5" y="1438835"/>
            <a:ext cx="10579654" cy="4738128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2,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 userDrawn="1"/>
        </p:nvCxnSpPr>
        <p:spPr>
          <a:xfrm>
            <a:off x="774145" y="1116106"/>
            <a:ext cx="1130469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233825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2,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228490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7D36B1-517A-D556-9184-ED466900A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2080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962615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2,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957280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DF1C539-8AC9-C464-0C2F-4D72861584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144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1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0714139-C59C-330B-707A-90AA2C2D1C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006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AE4A723-09B9-08FA-D05B-D53CF4EB2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4530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i d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2,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085934" y="202009"/>
            <a:ext cx="6267866" cy="5969620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8087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2,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E9790B-4A7F-B016-57E9-8F5F385CF8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60373" y="202009"/>
            <a:ext cx="6237261" cy="5976999"/>
          </a:xfrm>
          <a:prstGeom prst="roundRect">
            <a:avLst>
              <a:gd name="adj" fmla="val 574"/>
            </a:avLst>
          </a:prstGeo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VN" dirty="0"/>
              <a:t>Hình ảnh</a:t>
            </a:r>
          </a:p>
        </p:txBody>
      </p:sp>
    </p:spTree>
    <p:extLst>
      <p:ext uri="{BB962C8B-B14F-4D97-AF65-F5344CB8AC3E}">
        <p14:creationId xmlns:p14="http://schemas.microsoft.com/office/powerpoint/2010/main" val="13496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CB126-07C1-993D-D40F-CC92894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 TÊN MỤC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BD58-B33F-3C47-5551-9A2A2CE2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A01D-3EDB-1F54-F4EE-AFD1EF996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E531-2A7F-644E-A3F5-DC3B6E62F623}" type="datetime4">
              <a:rPr lang="en-US" smtClean="0"/>
              <a:t>March 2, 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1C7E-53C3-CE2D-B996-7F9702138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A76A-6303-F16B-A578-8E129753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43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4" r:id="rId3"/>
    <p:sldLayoutId id="2147483663" r:id="rId4"/>
    <p:sldLayoutId id="2147483650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u="none" kern="1200">
          <a:solidFill>
            <a:srgbClr val="114F91"/>
          </a:solidFill>
          <a:effectLst>
            <a:innerShdw blurRad="114300">
              <a:schemeClr val="bg1"/>
            </a:innerShdw>
          </a:effectLst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neighbors.KNeighborsClassifier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B0CF62-78A4-D655-7614-720D3253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BD6B99-F7D5-FAD0-EDA1-03EE73F7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8B0B3AC-44A8-D142-AAF6-9A453466E1A4}" type="slidenum">
              <a:rPr lang="en-VN" smtClean="0"/>
              <a:pPr algn="ctr"/>
              <a:t>1</a:t>
            </a:fld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7712B-B28A-B256-C343-718E2E838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CS231.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7B1EB-02CD-733F-59FE-6D1CE2E4D4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7334" y="3725412"/>
            <a:ext cx="10438019" cy="45944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KNN</a:t>
            </a:r>
            <a:endParaRPr lang="en-V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1E838D-0A6A-9FC0-FE43-B7160A7D09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9718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Cho </a:t>
            </a:r>
            <a:r>
              <a:rPr lang="en-US" dirty="0" err="1" smtClean="0"/>
              <a:t>trước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HoaVietNam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05 </a:t>
            </a:r>
            <a:r>
              <a:rPr lang="en-US" dirty="0" err="1" smtClean="0"/>
              <a:t>loài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Cuc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loài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Cúc</a:t>
            </a:r>
            <a:endParaRPr lang="en-US" dirty="0" smtClean="0"/>
          </a:p>
          <a:p>
            <a:r>
              <a:rPr lang="en-US" dirty="0" smtClean="0"/>
              <a:t>Dao: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loài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loài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endParaRPr lang="en-US" dirty="0" smtClean="0"/>
          </a:p>
          <a:p>
            <a:r>
              <a:rPr lang="en-US" dirty="0" smtClean="0"/>
              <a:t>Mai: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loài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Mai</a:t>
            </a:r>
          </a:p>
          <a:p>
            <a:r>
              <a:rPr lang="en-US" dirty="0" err="1" smtClean="0"/>
              <a:t>Tho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loài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Vạn</a:t>
            </a:r>
            <a:r>
              <a:rPr lang="en-US" dirty="0" smtClean="0"/>
              <a:t> </a:t>
            </a:r>
            <a:r>
              <a:rPr lang="en-US" dirty="0" err="1" smtClean="0"/>
              <a:t>thọ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tổ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như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train: </a:t>
            </a:r>
            <a:r>
              <a:rPr lang="en-US" dirty="0" err="1" smtClean="0"/>
              <a:t>chứa</a:t>
            </a:r>
            <a:r>
              <a:rPr lang="en-US" dirty="0" smtClean="0"/>
              <a:t> 05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05 </a:t>
            </a:r>
            <a:r>
              <a:rPr lang="en-US" dirty="0" err="1" smtClean="0"/>
              <a:t>loài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30 </a:t>
            </a:r>
            <a:r>
              <a:rPr lang="en-US" dirty="0" err="1" smtClean="0"/>
              <a:t>ảnh</a:t>
            </a:r>
            <a:r>
              <a:rPr lang="en-US" dirty="0" smtClean="0"/>
              <a:t> *.jpg</a:t>
            </a:r>
          </a:p>
          <a:p>
            <a:r>
              <a:rPr lang="en-US" dirty="0" smtClean="0"/>
              <a:t>test: </a:t>
            </a:r>
            <a:r>
              <a:rPr lang="en-US" dirty="0" err="1" smtClean="0"/>
              <a:t>chứa</a:t>
            </a:r>
            <a:r>
              <a:rPr lang="en-US" dirty="0" smtClean="0"/>
              <a:t> 05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05 </a:t>
            </a:r>
            <a:r>
              <a:rPr lang="en-US" dirty="0" err="1"/>
              <a:t>loài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smtClean="0"/>
              <a:t>10 </a:t>
            </a:r>
            <a:r>
              <a:rPr lang="en-US" dirty="0" err="1"/>
              <a:t>ảnh</a:t>
            </a:r>
            <a:r>
              <a:rPr lang="en-US" dirty="0"/>
              <a:t> *.jpg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0641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vector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Histogram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/>
              <a:t>á</a:t>
            </a:r>
            <a:r>
              <a:rPr lang="en-US" dirty="0" err="1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KNeighborsClassifier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k=7 (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scikit-learn.org/stable/modules/generated/sklearn.neighbors.KNeighborsClassifier.html</a:t>
            </a:r>
            <a:r>
              <a:rPr lang="en-US" dirty="0" smtClean="0"/>
              <a:t> 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/>
              <a:t>weights: {‘</a:t>
            </a:r>
            <a:r>
              <a:rPr lang="en-US" dirty="0"/>
              <a:t>uniform’, ‘distance</a:t>
            </a:r>
            <a:r>
              <a:rPr lang="en-US" dirty="0" smtClean="0"/>
              <a:t>’}</a:t>
            </a:r>
          </a:p>
          <a:p>
            <a:pPr algn="l"/>
            <a:r>
              <a:rPr lang="en-US" dirty="0"/>
              <a:t>m</a:t>
            </a:r>
            <a:r>
              <a:rPr lang="en-US" dirty="0" smtClean="0"/>
              <a:t>etric: {</a:t>
            </a:r>
          </a:p>
          <a:p>
            <a:pPr lvl="1" algn="l"/>
            <a:r>
              <a:rPr lang="en-US" dirty="0" err="1"/>
              <a:t>braycurtis</a:t>
            </a:r>
            <a:r>
              <a:rPr lang="en-US" dirty="0"/>
              <a:t>: Compute the Bray-Curtis distance between two 1-D arrays.</a:t>
            </a:r>
          </a:p>
          <a:p>
            <a:pPr lvl="1" algn="l"/>
            <a:r>
              <a:rPr lang="en-US" dirty="0" err="1"/>
              <a:t>canberra</a:t>
            </a:r>
            <a:r>
              <a:rPr lang="en-US" dirty="0"/>
              <a:t>: Compute the Canberra distance between two 1-D arrays.</a:t>
            </a:r>
          </a:p>
          <a:p>
            <a:pPr lvl="1" algn="l"/>
            <a:r>
              <a:rPr lang="en-US" dirty="0"/>
              <a:t>correlation: Compute the correlation distance between two 1-D arrays.</a:t>
            </a:r>
          </a:p>
          <a:p>
            <a:pPr lvl="1" algn="l"/>
            <a:r>
              <a:rPr lang="en-US" dirty="0"/>
              <a:t>cosine: Compute the Cosine distance between 1-D arrays.</a:t>
            </a:r>
          </a:p>
          <a:p>
            <a:pPr lvl="1" algn="l"/>
            <a:r>
              <a:rPr lang="en-US" dirty="0" err="1"/>
              <a:t>euclidean</a:t>
            </a:r>
            <a:r>
              <a:rPr lang="en-US" dirty="0"/>
              <a:t>: Computes the Euclidean distance between two 1-D arrays.</a:t>
            </a:r>
          </a:p>
          <a:p>
            <a:pPr lvl="1" algn="l"/>
            <a:r>
              <a:rPr lang="en-US" dirty="0" err="1"/>
              <a:t>minkowski</a:t>
            </a:r>
            <a:r>
              <a:rPr lang="en-US" dirty="0"/>
              <a:t>: Compute the </a:t>
            </a:r>
            <a:r>
              <a:rPr lang="en-US" dirty="0" err="1"/>
              <a:t>Minkowski</a:t>
            </a:r>
            <a:r>
              <a:rPr lang="en-US" dirty="0"/>
              <a:t> distance between two 1-D arrays</a:t>
            </a:r>
            <a:r>
              <a:rPr lang="en-US" dirty="0" smtClean="0"/>
              <a:t>.</a:t>
            </a:r>
            <a:endParaRPr lang="en-US" dirty="0"/>
          </a:p>
          <a:p>
            <a:pPr marL="0" indent="0" algn="l">
              <a:buNone/>
            </a:pPr>
            <a:r>
              <a:rPr lang="en-US" dirty="0" smtClean="0"/>
              <a:t>}</a:t>
            </a:r>
          </a:p>
          <a:p>
            <a:pPr algn="l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63432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587256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76382&quot;&gt;&lt;property id=&quot;20148&quot; value=&quot;5&quot;/&gt;&lt;property id=&quot;20300&quot; value=&quot;Slide 2 - &amp;quot;Mô tả&amp;quot;&quot;/&gt;&lt;property id=&quot;20307&quot; value=&quot;257&quot;/&gt;&lt;/object&gt;&lt;object type=&quot;3&quot; unique_id=&quot;104092&quot;&gt;&lt;property id=&quot;20148&quot; value=&quot;5&quot;/&gt;&lt;property id=&quot;20300&quot; value=&quot;Slide 3 - &amp;quot;Yêu cầu&amp;quot;&quot;/&gt;&lt;property id=&quot;20307&quot; value=&quot;258&quot;/&gt;&lt;/object&gt;&lt;object type=&quot;3&quot; unique_id=&quot;104093&quot;&gt;&lt;property id=&quot;20148&quot; value=&quot;5&quot;/&gt;&lt;property id=&quot;20300&quot; value=&quot;Slide 4&quot;/&gt;&lt;property id=&quot;20307&quot; value=&quot;259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00C6FF"/>
            </a:gs>
            <a:gs pos="100000">
              <a:srgbClr val="0072FF"/>
            </a:gs>
          </a:gsLst>
          <a:lin ang="5400000" scaled="1"/>
        </a:gradFill>
        <a:ln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</a:ln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just">
          <a:lnSpc>
            <a:spcPct val="120000"/>
          </a:lnSpc>
          <a:spcBef>
            <a:spcPts val="200"/>
          </a:spcBef>
          <a:spcAft>
            <a:spcPts val="2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300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Times New Roman</vt:lpstr>
      <vt:lpstr>Office Theme</vt:lpstr>
      <vt:lpstr>PowerPoint Presentation</vt:lpstr>
      <vt:lpstr>Mô tả</vt:lpstr>
      <vt:lpstr>Yêu cầu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Hoàng Lộc</dc:creator>
  <cp:lastModifiedBy>Mai Tien Dung</cp:lastModifiedBy>
  <cp:revision>141</cp:revision>
  <dcterms:created xsi:type="dcterms:W3CDTF">2023-03-03T01:55:04Z</dcterms:created>
  <dcterms:modified xsi:type="dcterms:W3CDTF">2025-03-02T09:31:03Z</dcterms:modified>
</cp:coreProperties>
</file>