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439" r:id="rId2"/>
    <p:sldId id="505" r:id="rId3"/>
    <p:sldId id="506" r:id="rId4"/>
    <p:sldId id="507" r:id="rId5"/>
    <p:sldId id="509" r:id="rId6"/>
    <p:sldId id="510" r:id="rId7"/>
    <p:sldId id="511" r:id="rId8"/>
    <p:sldId id="512" r:id="rId9"/>
    <p:sldId id="513" r:id="rId10"/>
    <p:sldId id="515" r:id="rId11"/>
    <p:sldId id="516" r:id="rId12"/>
    <p:sldId id="517" r:id="rId13"/>
    <p:sldId id="518" r:id="rId14"/>
    <p:sldId id="521" r:id="rId15"/>
    <p:sldId id="520" r:id="rId1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Portada Taller" id="{14EFEBAC-5F33-4A3C-A7F8-82EFE18AE000}">
          <p14:sldIdLst>
            <p14:sldId id="263"/>
            <p14:sldId id="395"/>
          </p14:sldIdLst>
        </p14:section>
        <p14:section name="Clase 1. MKS" id="{B58D086D-75CA-46E5-9A4D-1BCBB55CFB6B}">
          <p14:sldIdLst>
            <p14:sldId id="270"/>
            <p14:sldId id="266"/>
            <p14:sldId id="267"/>
            <p14:sldId id="268"/>
            <p14:sldId id="269"/>
            <p14:sldId id="271"/>
            <p14:sldId id="272"/>
            <p14:sldId id="273"/>
            <p14:sldId id="274"/>
            <p14:sldId id="275"/>
            <p14:sldId id="276"/>
            <p14:sldId id="277"/>
            <p14:sldId id="352"/>
            <p14:sldId id="353"/>
            <p14:sldId id="354"/>
            <p14:sldId id="355"/>
            <p14:sldId id="283"/>
            <p14:sldId id="286"/>
            <p14:sldId id="287"/>
            <p14:sldId id="291"/>
            <p14:sldId id="280"/>
            <p14:sldId id="281"/>
            <p14:sldId id="282"/>
            <p14:sldId id="294"/>
            <p14:sldId id="296"/>
            <p14:sldId id="295"/>
            <p14:sldId id="297"/>
            <p14:sldId id="298"/>
            <p14:sldId id="299"/>
            <p14:sldId id="300"/>
            <p14:sldId id="301"/>
            <p14:sldId id="302"/>
            <p14:sldId id="303"/>
            <p14:sldId id="304"/>
            <p14:sldId id="305"/>
            <p14:sldId id="306"/>
            <p14:sldId id="307"/>
            <p14:sldId id="308"/>
            <p14:sldId id="331"/>
            <p14:sldId id="309"/>
            <p14:sldId id="315"/>
            <p14:sldId id="317"/>
            <p14:sldId id="316"/>
            <p14:sldId id="314"/>
            <p14:sldId id="311"/>
            <p14:sldId id="313"/>
            <p14:sldId id="318"/>
            <p14:sldId id="319"/>
            <p14:sldId id="321"/>
            <p14:sldId id="322"/>
            <p14:sldId id="323"/>
            <p14:sldId id="324"/>
          </p14:sldIdLst>
        </p14:section>
        <p14:section name="Clase 2. SFC MKS" id="{FBD5E013-6305-4CA9-8269-093DBCE2104B}">
          <p14:sldIdLst>
            <p14:sldId id="325"/>
            <p14:sldId id="327"/>
            <p14:sldId id="326"/>
            <p14:sldId id="328"/>
            <p14:sldId id="329"/>
            <p14:sldId id="341"/>
            <p14:sldId id="342"/>
            <p14:sldId id="344"/>
            <p14:sldId id="343"/>
            <p14:sldId id="345"/>
            <p14:sldId id="346"/>
            <p14:sldId id="347"/>
            <p14:sldId id="348"/>
            <p14:sldId id="349"/>
            <p14:sldId id="350"/>
            <p14:sldId id="351"/>
            <p14:sldId id="356"/>
            <p14:sldId id="357"/>
            <p14:sldId id="358"/>
            <p14:sldId id="360"/>
            <p14:sldId id="424"/>
            <p14:sldId id="425"/>
            <p14:sldId id="361"/>
          </p14:sldIdLst>
        </p14:section>
        <p14:section name="Clase 3. Harrod-Domar" id="{94C1465F-57FB-4268-8E08-19C0E58739E3}">
          <p14:sldIdLst>
            <p14:sldId id="339"/>
            <p14:sldId id="332"/>
            <p14:sldId id="407"/>
            <p14:sldId id="333"/>
            <p14:sldId id="340"/>
            <p14:sldId id="337"/>
            <p14:sldId id="338"/>
            <p14:sldId id="363"/>
            <p14:sldId id="364"/>
            <p14:sldId id="365"/>
            <p14:sldId id="422"/>
            <p14:sldId id="368"/>
            <p14:sldId id="369"/>
            <p14:sldId id="403"/>
            <p14:sldId id="404"/>
            <p14:sldId id="405"/>
            <p14:sldId id="406"/>
            <p14:sldId id="370"/>
            <p14:sldId id="371"/>
            <p14:sldId id="372"/>
            <p14:sldId id="373"/>
            <p14:sldId id="374"/>
            <p14:sldId id="375"/>
            <p14:sldId id="376"/>
            <p14:sldId id="366"/>
            <p14:sldId id="367"/>
            <p14:sldId id="427"/>
          </p14:sldIdLst>
        </p14:section>
        <p14:section name="Clase 4. Cierres Alternativos" id="{CBB38D3B-7BF1-4BE6-90E6-0F175DB9443B}">
          <p14:sldIdLst>
            <p14:sldId id="377"/>
            <p14:sldId id="379"/>
            <p14:sldId id="426"/>
            <p14:sldId id="380"/>
            <p14:sldId id="381"/>
            <p14:sldId id="384"/>
            <p14:sldId id="385"/>
            <p14:sldId id="386"/>
            <p14:sldId id="382"/>
            <p14:sldId id="383"/>
            <p14:sldId id="387"/>
            <p14:sldId id="388"/>
            <p14:sldId id="389"/>
            <p14:sldId id="390"/>
            <p14:sldId id="391"/>
            <p14:sldId id="392"/>
            <p14:sldId id="428"/>
            <p14:sldId id="394"/>
            <p14:sldId id="401"/>
            <p14:sldId id="429"/>
          </p14:sldIdLst>
        </p14:section>
        <p14:section name="Supermultiplicador Sraffiano" id="{0E34DD77-F1EB-413F-9645-63F7F0C07B32}">
          <p14:sldIdLst>
            <p14:sldId id="402"/>
            <p14:sldId id="408"/>
            <p14:sldId id="409"/>
            <p14:sldId id="410"/>
            <p14:sldId id="411"/>
            <p14:sldId id="412"/>
            <p14:sldId id="413"/>
            <p14:sldId id="414"/>
            <p14:sldId id="415"/>
            <p14:sldId id="416"/>
            <p14:sldId id="417"/>
            <p14:sldId id="418"/>
            <p14:sldId id="420"/>
            <p14:sldId id="419"/>
            <p14:sldId id="421"/>
            <p14:sldId id="430"/>
            <p14:sldId id="431"/>
            <p14:sldId id="432"/>
            <p14:sldId id="433"/>
            <p14:sldId id="434"/>
            <p14:sldId id="435"/>
            <p14:sldId id="437"/>
            <p14:sldId id="436"/>
            <p14:sldId id="438"/>
          </p14:sldIdLst>
        </p14:section>
        <p14:section name="Indice Unidades" id="{A2E48808-361C-4B0D-9205-D5D9BB1EFB39}">
          <p14:sldIdLst>
            <p14:sldId id="396"/>
            <p14:sldId id="397"/>
            <p14:sldId id="398"/>
            <p14:sldId id="399"/>
            <p14:sldId id="400"/>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7919B"/>
    <a:srgbClr val="D4F1F8"/>
    <a:srgbClr val="6BC2CB"/>
    <a:srgbClr val="55B9C3"/>
    <a:srgbClr val="42B0BC"/>
    <a:srgbClr val="3FA8B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222" autoAdjust="0"/>
    <p:restoredTop sz="96305" autoAdjust="0"/>
  </p:normalViewPr>
  <p:slideViewPr>
    <p:cSldViewPr>
      <p:cViewPr>
        <p:scale>
          <a:sx n="70" d="100"/>
          <a:sy n="70" d="100"/>
        </p:scale>
        <p:origin x="-270"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71184"/>
    </p:cViewPr>
  </p:sorterViewPr>
  <p:notesViewPr>
    <p:cSldViewPr>
      <p:cViewPr varScale="1">
        <p:scale>
          <a:sx n="58" d="100"/>
          <a:sy n="58" d="100"/>
        </p:scale>
        <p:origin x="2706"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18D3F4-0B46-4DB2-B2CB-35E4B7441801}" type="datetimeFigureOut">
              <a:rPr lang="es-AR" smtClean="0"/>
              <a:pPr/>
              <a:t>21/07/2016</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35730F-2EAF-4E6D-BFF1-00E114ACCCB6}" type="slidenum">
              <a:rPr lang="es-AR" smtClean="0"/>
              <a:pPr/>
              <a:t>‹Nº›</a:t>
            </a:fld>
            <a:endParaRPr lang="es-AR"/>
          </a:p>
        </p:txBody>
      </p:sp>
    </p:spTree>
    <p:extLst>
      <p:ext uri="{BB962C8B-B14F-4D97-AF65-F5344CB8AC3E}">
        <p14:creationId xmlns="" xmlns:p14="http://schemas.microsoft.com/office/powerpoint/2010/main" val="97489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A839C-C86E-4656-99E1-13B23C8DE5C0}" type="datetimeFigureOut">
              <a:rPr lang="es-AR" smtClean="0"/>
              <a:pPr/>
              <a:t>21/07/2016</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BA4B4-D243-43B5-AFF6-924D6600A85F}" type="slidenum">
              <a:rPr lang="es-AR" smtClean="0"/>
              <a:pPr/>
              <a:t>‹Nº›</a:t>
            </a:fld>
            <a:endParaRPr lang="es-AR"/>
          </a:p>
        </p:txBody>
      </p:sp>
    </p:spTree>
    <p:extLst>
      <p:ext uri="{BB962C8B-B14F-4D97-AF65-F5344CB8AC3E}">
        <p14:creationId xmlns="" xmlns:p14="http://schemas.microsoft.com/office/powerpoint/2010/main" val="4274958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10" name="3 Marcador de fecha"/>
          <p:cNvSpPr>
            <a:spLocks noGrp="1"/>
          </p:cNvSpPr>
          <p:nvPr>
            <p:ph type="dt" sz="half" idx="10"/>
          </p:nvPr>
        </p:nvSpPr>
        <p:spPr>
          <a:xfrm>
            <a:off x="438448" y="6517084"/>
            <a:ext cx="2133600" cy="368300"/>
          </a:xfrm>
        </p:spPr>
        <p:txBody>
          <a:bodyPr anchor="b"/>
          <a:lstStyle/>
          <a:p>
            <a:r>
              <a:rPr lang="es-AR" dirty="0" smtClean="0"/>
              <a:t>Julio 2016</a:t>
            </a:r>
            <a:endParaRPr lang="es-AR" dirty="0"/>
          </a:p>
        </p:txBody>
      </p:sp>
      <p:sp>
        <p:nvSpPr>
          <p:cNvPr id="11" name="4 Marcador de pie de página"/>
          <p:cNvSpPr>
            <a:spLocks noGrp="1"/>
          </p:cNvSpPr>
          <p:nvPr>
            <p:ph type="ftr" sz="quarter" idx="11"/>
          </p:nvPr>
        </p:nvSpPr>
        <p:spPr>
          <a:xfrm>
            <a:off x="1835696" y="6517084"/>
            <a:ext cx="5904656" cy="368300"/>
          </a:xfrm>
        </p:spPr>
        <p:txBody>
          <a:bodyPr anchor="b"/>
          <a:lstStyle/>
          <a:p>
            <a:r>
              <a:rPr lang="es-AR" smtClean="0"/>
              <a:t>Taller de Modelización</a:t>
            </a:r>
            <a:endParaRPr lang="es-AR" dirty="0"/>
          </a:p>
        </p:txBody>
      </p:sp>
      <p:sp>
        <p:nvSpPr>
          <p:cNvPr id="12" name="5 Marcador de número de diapositiva"/>
          <p:cNvSpPr>
            <a:spLocks noGrp="1"/>
          </p:cNvSpPr>
          <p:nvPr>
            <p:ph type="sldNum" sz="quarter" idx="12"/>
          </p:nvPr>
        </p:nvSpPr>
        <p:spPr>
          <a:xfrm>
            <a:off x="6553200" y="6517084"/>
            <a:ext cx="2133600" cy="368300"/>
          </a:xfrm>
        </p:spPr>
        <p:txBody>
          <a:bodyPr anchor="b"/>
          <a:lstStyle/>
          <a:p>
            <a:fld id="{9768D417-45B2-4A00-8848-4D810E4D9635}" type="slidenum">
              <a:rPr lang="es-AR" smtClean="0"/>
              <a:pPr/>
              <a:t>‹Nº›</a:t>
            </a:fld>
            <a:endParaRPr lang="es-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AR" dirty="0" smtClean="0"/>
              <a:t>Julio 2016</a:t>
            </a:r>
            <a:endParaRPr lang="es-AR" dirty="0"/>
          </a:p>
        </p:txBody>
      </p:sp>
      <p:sp>
        <p:nvSpPr>
          <p:cNvPr id="6" name="5 Marcador de pie de página"/>
          <p:cNvSpPr>
            <a:spLocks noGrp="1"/>
          </p:cNvSpPr>
          <p:nvPr>
            <p:ph type="ftr" sz="quarter" idx="11"/>
          </p:nvPr>
        </p:nvSpPr>
        <p:spPr/>
        <p:txBody>
          <a:bodyPr/>
          <a:lstStyle/>
          <a:p>
            <a:r>
              <a:rPr lang="es-AR" smtClean="0"/>
              <a:t>Taller de Modelización</a:t>
            </a:r>
            <a:endParaRPr lang="es-AR"/>
          </a:p>
        </p:txBody>
      </p:sp>
      <p:sp>
        <p:nvSpPr>
          <p:cNvPr id="7" name="6 Marcador de número de diapositiva"/>
          <p:cNvSpPr>
            <a:spLocks noGrp="1"/>
          </p:cNvSpPr>
          <p:nvPr>
            <p:ph type="sldNum" sz="quarter" idx="12"/>
          </p:nvPr>
        </p:nvSpPr>
        <p:spPr/>
        <p:txBody>
          <a:bodyPr/>
          <a:lstStyle/>
          <a:p>
            <a:fld id="{9768D417-45B2-4A00-8848-4D810E4D9635}" type="slidenum">
              <a:rPr lang="es-AR" smtClean="0"/>
              <a:pPr/>
              <a:t>‹Nº›</a:t>
            </a:fld>
            <a:endParaRPr lang="es-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AR" dirty="0" smtClean="0"/>
              <a:t>Julio 2016</a:t>
            </a:r>
            <a:endParaRPr lang="es-AR" dirty="0"/>
          </a:p>
        </p:txBody>
      </p:sp>
      <p:sp>
        <p:nvSpPr>
          <p:cNvPr id="6" name="5 Marcador de pie de página"/>
          <p:cNvSpPr>
            <a:spLocks noGrp="1"/>
          </p:cNvSpPr>
          <p:nvPr>
            <p:ph type="ftr" sz="quarter" idx="11"/>
          </p:nvPr>
        </p:nvSpPr>
        <p:spPr/>
        <p:txBody>
          <a:bodyPr/>
          <a:lstStyle/>
          <a:p>
            <a:r>
              <a:rPr lang="es-AR" smtClean="0"/>
              <a:t>Taller de Modelización</a:t>
            </a:r>
            <a:endParaRPr lang="es-AR"/>
          </a:p>
        </p:txBody>
      </p:sp>
      <p:sp>
        <p:nvSpPr>
          <p:cNvPr id="7" name="6 Marcador de número de diapositiva"/>
          <p:cNvSpPr>
            <a:spLocks noGrp="1"/>
          </p:cNvSpPr>
          <p:nvPr>
            <p:ph type="sldNum" sz="quarter" idx="12"/>
          </p:nvPr>
        </p:nvSpPr>
        <p:spPr/>
        <p:txBody>
          <a:bodyPr/>
          <a:lstStyle/>
          <a:p>
            <a:fld id="{9768D417-45B2-4A00-8848-4D810E4D9635}" type="slidenum">
              <a:rPr lang="es-AR" smtClean="0"/>
              <a:pPr/>
              <a:t>‹Nº›</a:t>
            </a:fld>
            <a:endParaRPr lang="es-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r>
              <a:rPr lang="es-AR" dirty="0"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‹Nº›</a:t>
            </a:fld>
            <a:endParaRPr lang="es-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r>
              <a:rPr lang="es-AR" dirty="0"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‹Nº›</a:t>
            </a:fld>
            <a:endParaRPr lang="es-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Picture 5"/>
          <p:cNvPicPr>
            <a:picLocks noChangeAspect="1" noChangeArrowheads="1"/>
          </p:cNvPicPr>
          <p:nvPr userDrawn="1"/>
        </p:nvPicPr>
        <p:blipFill>
          <a:blip r:embed="rId2" cstate="print">
            <a:duotone>
              <a:schemeClr val="accent5">
                <a:shade val="45000"/>
                <a:satMod val="135000"/>
              </a:schemeClr>
              <a:prstClr val="white"/>
            </a:duotone>
          </a:blip>
          <a:srcRect t="5901"/>
          <a:stretch>
            <a:fillRect/>
          </a:stretch>
        </p:blipFill>
        <p:spPr bwMode="auto">
          <a:xfrm>
            <a:off x="0" y="2708920"/>
            <a:ext cx="9144000" cy="4149080"/>
          </a:xfrm>
          <a:prstGeom prst="rect">
            <a:avLst/>
          </a:prstGeom>
          <a:noFill/>
          <a:ln w="9525">
            <a:noFill/>
            <a:miter lim="800000"/>
            <a:headEnd/>
            <a:tailEnd/>
          </a:ln>
        </p:spPr>
      </p:pic>
      <p:sp>
        <p:nvSpPr>
          <p:cNvPr id="12" name="Text Box 7"/>
          <p:cNvSpPr txBox="1">
            <a:spLocks noChangeArrowheads="1"/>
          </p:cNvSpPr>
          <p:nvPr userDrawn="1"/>
        </p:nvSpPr>
        <p:spPr bwMode="auto">
          <a:xfrm>
            <a:off x="0" y="1196752"/>
            <a:ext cx="9144000" cy="461665"/>
          </a:xfrm>
          <a:prstGeom prst="rect">
            <a:avLst/>
          </a:prstGeom>
          <a:noFill/>
          <a:ln w="9525">
            <a:noFill/>
            <a:miter lim="800000"/>
            <a:headEnd/>
            <a:tailEnd/>
          </a:ln>
        </p:spPr>
        <p:txBody>
          <a:bodyPr>
            <a:spAutoFit/>
          </a:bodyPr>
          <a:lstStyle/>
          <a:p>
            <a:pPr algn="ctr">
              <a:spcBef>
                <a:spcPct val="50000"/>
              </a:spcBef>
            </a:pPr>
            <a:r>
              <a:rPr lang="es-ES" sz="2400" b="1" dirty="0">
                <a:solidFill>
                  <a:srgbClr val="3FA8B3"/>
                </a:solidFill>
                <a:latin typeface="Calibri" pitchFamily="34" charset="0"/>
              </a:rPr>
              <a:t>MAESTRÍA EN DESARROLLO ECONÓMICO</a:t>
            </a:r>
          </a:p>
        </p:txBody>
      </p:sp>
      <p:sp>
        <p:nvSpPr>
          <p:cNvPr id="13" name="Rectangle 10"/>
          <p:cNvSpPr>
            <a:spLocks noChangeArrowheads="1"/>
          </p:cNvSpPr>
          <p:nvPr userDrawn="1"/>
        </p:nvSpPr>
        <p:spPr bwMode="auto">
          <a:xfrm>
            <a:off x="0" y="1794227"/>
            <a:ext cx="9144000" cy="830997"/>
          </a:xfrm>
          <a:prstGeom prst="rect">
            <a:avLst/>
          </a:prstGeom>
          <a:noFill/>
          <a:ln w="9525">
            <a:noFill/>
            <a:miter lim="800000"/>
            <a:headEnd/>
            <a:tailEnd/>
          </a:ln>
        </p:spPr>
        <p:txBody>
          <a:bodyPr anchor="ctr">
            <a:spAutoFit/>
          </a:bodyPr>
          <a:lstStyle/>
          <a:p>
            <a:pPr algn="ctr"/>
            <a:r>
              <a:rPr lang="es-AR" sz="2400" b="1" i="1" dirty="0" smtClean="0">
                <a:latin typeface="Calibri" pitchFamily="34" charset="0"/>
                <a:ea typeface="Calibri" pitchFamily="34" charset="0"/>
                <a:cs typeface="Times New Roman" pitchFamily="18" charset="0"/>
              </a:rPr>
              <a:t>Segunda Escuela </a:t>
            </a:r>
            <a:r>
              <a:rPr lang="es-AR" sz="2400" b="1" i="1" dirty="0">
                <a:latin typeface="Calibri" pitchFamily="34" charset="0"/>
                <a:ea typeface="Calibri" pitchFamily="34" charset="0"/>
                <a:cs typeface="Times New Roman" pitchFamily="18" charset="0"/>
              </a:rPr>
              <a:t>de Invierno para estudiantes de Economía</a:t>
            </a:r>
            <a:endParaRPr lang="es-ES" sz="2400" dirty="0">
              <a:ea typeface="Calibri" pitchFamily="34" charset="0"/>
              <a:cs typeface="Times New Roman" pitchFamily="18" charset="0"/>
            </a:endParaRPr>
          </a:p>
          <a:p>
            <a:pPr algn="ctr" eaLnBrk="0" hangingPunct="0"/>
            <a:r>
              <a:rPr lang="es-AR" sz="2400" b="1" dirty="0">
                <a:latin typeface="Calibri" pitchFamily="34" charset="0"/>
                <a:ea typeface="Calibri" pitchFamily="34" charset="0"/>
                <a:cs typeface="Times New Roman" pitchFamily="18" charset="0"/>
              </a:rPr>
              <a:t> “Tópicos Avanzados de Economía Heterodoxa”</a:t>
            </a:r>
            <a:endParaRPr lang="es-AR" sz="2400" dirty="0"/>
          </a:p>
        </p:txBody>
      </p:sp>
      <p:pic>
        <p:nvPicPr>
          <p:cNvPr id="15" name="8 Imagen" descr="unsam idaes verde transp-01.png"/>
          <p:cNvPicPr>
            <a:picLocks noChangeAspect="1"/>
          </p:cNvPicPr>
          <p:nvPr userDrawn="1"/>
        </p:nvPicPr>
        <p:blipFill>
          <a:blip r:embed="rId3" cstate="print"/>
          <a:srcRect l="36356"/>
          <a:stretch>
            <a:fillRect/>
          </a:stretch>
        </p:blipFill>
        <p:spPr>
          <a:xfrm>
            <a:off x="5868144" y="-27384"/>
            <a:ext cx="3275856" cy="864096"/>
          </a:xfrm>
          <a:prstGeom prst="rect">
            <a:avLst/>
          </a:prstGeom>
        </p:spPr>
      </p:pic>
      <p:pic>
        <p:nvPicPr>
          <p:cNvPr id="16" name="9 Imagen" descr="unsam idaes verde transp-01.png"/>
          <p:cNvPicPr>
            <a:picLocks noChangeAspect="1"/>
          </p:cNvPicPr>
          <p:nvPr userDrawn="1"/>
        </p:nvPicPr>
        <p:blipFill rotWithShape="1">
          <a:blip r:embed="rId3" cstate="print"/>
          <a:srcRect r="63627"/>
          <a:stretch/>
        </p:blipFill>
        <p:spPr>
          <a:xfrm>
            <a:off x="251520" y="0"/>
            <a:ext cx="1872208" cy="864096"/>
          </a:xfrm>
          <a:prstGeom prst="rect">
            <a:avLst/>
          </a:prstGeom>
        </p:spPr>
      </p:pic>
      <p:sp>
        <p:nvSpPr>
          <p:cNvPr id="18" name="1 Título"/>
          <p:cNvSpPr>
            <a:spLocks noGrp="1"/>
          </p:cNvSpPr>
          <p:nvPr>
            <p:ph type="ctrTitle"/>
          </p:nvPr>
        </p:nvSpPr>
        <p:spPr>
          <a:xfrm>
            <a:off x="611560" y="3680533"/>
            <a:ext cx="7772400" cy="1077218"/>
          </a:xfrm>
          <a:noFill/>
        </p:spPr>
        <p:txBody>
          <a:bodyPr wrap="square" rtlCol="0">
            <a:spAutoFit/>
          </a:bodyPr>
          <a:lstStyle>
            <a:lvl1pPr>
              <a:defRPr lang="es-AR" sz="3200" b="1" dirty="0">
                <a:solidFill>
                  <a:srgbClr val="37919B"/>
                </a:solidFill>
                <a:latin typeface="Calibri" pitchFamily="34" charset="0"/>
                <a:ea typeface="+mn-ea"/>
                <a:cs typeface="+mn-cs"/>
              </a:defRPr>
            </a:lvl1pPr>
          </a:lstStyle>
          <a:p>
            <a:pPr marL="0" lvl="0"/>
            <a:r>
              <a:rPr lang="es-ES" smtClean="0"/>
              <a:t>Haga clic para modificar el estilo de título del patrón</a:t>
            </a:r>
            <a:endParaRPr lang="es-AR" dirty="0"/>
          </a:p>
        </p:txBody>
      </p:sp>
    </p:spTree>
    <p:extLst>
      <p:ext uri="{BB962C8B-B14F-4D97-AF65-F5344CB8AC3E}">
        <p14:creationId xmlns="" xmlns:p14="http://schemas.microsoft.com/office/powerpoint/2010/main" val="2693805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cstate="print">
            <a:duotone>
              <a:schemeClr val="accent5">
                <a:shade val="45000"/>
                <a:satMod val="135000"/>
              </a:schemeClr>
              <a:prstClr val="white"/>
            </a:duotone>
          </a:blip>
          <a:srcRect t="5901"/>
          <a:stretch>
            <a:fillRect/>
          </a:stretch>
        </p:blipFill>
        <p:spPr bwMode="auto">
          <a:xfrm>
            <a:off x="0" y="836712"/>
            <a:ext cx="9144000" cy="6021288"/>
          </a:xfrm>
          <a:prstGeom prst="rect">
            <a:avLst/>
          </a:prstGeom>
          <a:noFill/>
          <a:ln w="9525">
            <a:noFill/>
            <a:miter lim="800000"/>
            <a:headEnd/>
            <a:tailEnd/>
          </a:ln>
        </p:spPr>
      </p:pic>
      <p:sp>
        <p:nvSpPr>
          <p:cNvPr id="2" name="1 Título"/>
          <p:cNvSpPr>
            <a:spLocks noGrp="1"/>
          </p:cNvSpPr>
          <p:nvPr>
            <p:ph type="title" hasCustomPrompt="1"/>
          </p:nvPr>
        </p:nvSpPr>
        <p:spPr>
          <a:xfrm>
            <a:off x="705423" y="2570981"/>
            <a:ext cx="7772400" cy="1362075"/>
          </a:xfrm>
        </p:spPr>
        <p:txBody>
          <a:bodyPr anchor="t">
            <a:noAutofit/>
          </a:bodyPr>
          <a:lstStyle>
            <a:lvl1pPr algn="ctr">
              <a:defRPr sz="6000" b="1" cap="small" baseline="0">
                <a:solidFill>
                  <a:schemeClr val="accent5">
                    <a:lumMod val="50000"/>
                  </a:schemeClr>
                </a:solidFill>
                <a:latin typeface="Garamond" panose="02020404030301010803" pitchFamily="18" charset="0"/>
              </a:defRPr>
            </a:lvl1pPr>
          </a:lstStyle>
          <a:p>
            <a:r>
              <a:rPr lang="es-ES" dirty="0" smtClean="0"/>
              <a:t>título del patrón</a:t>
            </a:r>
            <a:endParaRPr lang="es-AR" dirty="0"/>
          </a:p>
        </p:txBody>
      </p:sp>
      <p:sp>
        <p:nvSpPr>
          <p:cNvPr id="3" name="2 Marcador de texto"/>
          <p:cNvSpPr>
            <a:spLocks noGrp="1"/>
          </p:cNvSpPr>
          <p:nvPr>
            <p:ph type="body" idx="1" hasCustomPrompt="1"/>
          </p:nvPr>
        </p:nvSpPr>
        <p:spPr>
          <a:xfrm>
            <a:off x="705423" y="3933056"/>
            <a:ext cx="7772400" cy="1500187"/>
          </a:xfrm>
        </p:spPr>
        <p:txBody>
          <a:bodyPr anchor="t">
            <a:normAutofit/>
          </a:bodyPr>
          <a:lstStyle>
            <a:lvl1pPr marL="0" indent="0" algn="ctr">
              <a:buNone/>
              <a:defRPr sz="3600" b="1" i="1">
                <a:solidFill>
                  <a:schemeClr val="accent5">
                    <a:lumMod val="75000"/>
                  </a:schemeClr>
                </a:solidFill>
                <a:latin typeface="Garamond" panose="02020404030301010803"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Subtítulo</a:t>
            </a:r>
          </a:p>
        </p:txBody>
      </p:sp>
      <p:pic>
        <p:nvPicPr>
          <p:cNvPr id="9" name="8 Imagen" descr="unsam idaes verde transp-01.png"/>
          <p:cNvPicPr>
            <a:picLocks noChangeAspect="1"/>
          </p:cNvPicPr>
          <p:nvPr userDrawn="1"/>
        </p:nvPicPr>
        <p:blipFill>
          <a:blip r:embed="rId3" cstate="print"/>
          <a:srcRect l="36356"/>
          <a:stretch>
            <a:fillRect/>
          </a:stretch>
        </p:blipFill>
        <p:spPr>
          <a:xfrm>
            <a:off x="5868144" y="-27384"/>
            <a:ext cx="3275856" cy="864096"/>
          </a:xfrm>
          <a:prstGeom prst="rect">
            <a:avLst/>
          </a:prstGeom>
        </p:spPr>
      </p:pic>
      <p:pic>
        <p:nvPicPr>
          <p:cNvPr id="10" name="9 Imagen" descr="unsam idaes verde transp-01.png"/>
          <p:cNvPicPr>
            <a:picLocks noChangeAspect="1"/>
          </p:cNvPicPr>
          <p:nvPr userDrawn="1"/>
        </p:nvPicPr>
        <p:blipFill rotWithShape="1">
          <a:blip r:embed="rId3" cstate="print"/>
          <a:srcRect r="63627"/>
          <a:stretch/>
        </p:blipFill>
        <p:spPr>
          <a:xfrm>
            <a:off x="251520" y="0"/>
            <a:ext cx="1872208" cy="864096"/>
          </a:xfrm>
          <a:prstGeom prst="rect">
            <a:avLst/>
          </a:prstGeom>
        </p:spPr>
      </p:pic>
      <p:sp>
        <p:nvSpPr>
          <p:cNvPr id="11" name="3 Marcador de fecha"/>
          <p:cNvSpPr>
            <a:spLocks noGrp="1"/>
          </p:cNvSpPr>
          <p:nvPr>
            <p:ph type="dt" sz="half" idx="10"/>
          </p:nvPr>
        </p:nvSpPr>
        <p:spPr>
          <a:xfrm>
            <a:off x="438448" y="6517084"/>
            <a:ext cx="2133600" cy="368300"/>
          </a:xfrm>
        </p:spPr>
        <p:txBody>
          <a:bodyPr anchor="b"/>
          <a:lstStyle/>
          <a:p>
            <a:r>
              <a:rPr lang="es-AR" dirty="0" smtClean="0"/>
              <a:t>Julio 2016</a:t>
            </a:r>
            <a:endParaRPr lang="es-AR" dirty="0"/>
          </a:p>
        </p:txBody>
      </p:sp>
      <p:sp>
        <p:nvSpPr>
          <p:cNvPr id="13" name="5 Marcador de número de diapositiva"/>
          <p:cNvSpPr>
            <a:spLocks noGrp="1"/>
          </p:cNvSpPr>
          <p:nvPr>
            <p:ph type="sldNum" sz="quarter" idx="12"/>
          </p:nvPr>
        </p:nvSpPr>
        <p:spPr>
          <a:xfrm>
            <a:off x="6553200" y="6517084"/>
            <a:ext cx="2133600" cy="368300"/>
          </a:xfrm>
        </p:spPr>
        <p:txBody>
          <a:bodyPr anchor="b"/>
          <a:lstStyle/>
          <a:p>
            <a:fld id="{9768D417-45B2-4A00-8848-4D810E4D9635}" type="slidenum">
              <a:rPr lang="es-AR" smtClean="0"/>
              <a:pPr/>
              <a:t>‹Nº›</a:t>
            </a:fld>
            <a:endParaRPr lang="es-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ubsección">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cstate="print">
            <a:duotone>
              <a:schemeClr val="accent5">
                <a:shade val="45000"/>
                <a:satMod val="135000"/>
              </a:schemeClr>
              <a:prstClr val="white"/>
            </a:duotone>
          </a:blip>
          <a:srcRect t="5901"/>
          <a:stretch>
            <a:fillRect/>
          </a:stretch>
        </p:blipFill>
        <p:spPr bwMode="auto">
          <a:xfrm>
            <a:off x="0" y="836712"/>
            <a:ext cx="9144000" cy="6021288"/>
          </a:xfrm>
          <a:prstGeom prst="rect">
            <a:avLst/>
          </a:prstGeom>
          <a:noFill/>
          <a:ln w="9525">
            <a:noFill/>
            <a:miter lim="800000"/>
            <a:headEnd/>
            <a:tailEnd/>
          </a:ln>
        </p:spPr>
      </p:pic>
      <p:sp>
        <p:nvSpPr>
          <p:cNvPr id="2" name="1 Título"/>
          <p:cNvSpPr>
            <a:spLocks noGrp="1"/>
          </p:cNvSpPr>
          <p:nvPr>
            <p:ph type="title" hasCustomPrompt="1"/>
          </p:nvPr>
        </p:nvSpPr>
        <p:spPr>
          <a:xfrm>
            <a:off x="251520" y="1860438"/>
            <a:ext cx="7772400" cy="1362075"/>
          </a:xfrm>
        </p:spPr>
        <p:txBody>
          <a:bodyPr anchor="t">
            <a:noAutofit/>
          </a:bodyPr>
          <a:lstStyle>
            <a:lvl1pPr algn="l">
              <a:defRPr sz="4400" b="1" cap="small" baseline="0">
                <a:solidFill>
                  <a:schemeClr val="accent5">
                    <a:lumMod val="50000"/>
                  </a:schemeClr>
                </a:solidFill>
                <a:latin typeface="Garamond" panose="02020404030301010803" pitchFamily="18" charset="0"/>
              </a:defRPr>
            </a:lvl1pPr>
          </a:lstStyle>
          <a:p>
            <a:r>
              <a:rPr lang="es-ES" dirty="0" smtClean="0"/>
              <a:t>título del patrón</a:t>
            </a:r>
            <a:endParaRPr lang="es-AR" dirty="0"/>
          </a:p>
        </p:txBody>
      </p:sp>
      <p:sp>
        <p:nvSpPr>
          <p:cNvPr id="3" name="2 Marcador de texto"/>
          <p:cNvSpPr>
            <a:spLocks noGrp="1"/>
          </p:cNvSpPr>
          <p:nvPr>
            <p:ph type="body" idx="1" hasCustomPrompt="1"/>
          </p:nvPr>
        </p:nvSpPr>
        <p:spPr>
          <a:xfrm>
            <a:off x="685800" y="3853060"/>
            <a:ext cx="7772400" cy="1500187"/>
          </a:xfrm>
        </p:spPr>
        <p:txBody>
          <a:bodyPr anchor="t">
            <a:normAutofit/>
          </a:bodyPr>
          <a:lstStyle>
            <a:lvl1pPr marL="0" indent="0" algn="ctr">
              <a:buNone/>
              <a:defRPr sz="4800" b="1" i="1">
                <a:solidFill>
                  <a:schemeClr val="accent5">
                    <a:lumMod val="75000"/>
                  </a:schemeClr>
                </a:solidFill>
                <a:latin typeface="Garamond" panose="02020404030301010803"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Subtítulo</a:t>
            </a:r>
          </a:p>
        </p:txBody>
      </p:sp>
      <p:pic>
        <p:nvPicPr>
          <p:cNvPr id="9" name="8 Imagen" descr="unsam idaes verde transp-01.png"/>
          <p:cNvPicPr>
            <a:picLocks noChangeAspect="1"/>
          </p:cNvPicPr>
          <p:nvPr userDrawn="1"/>
        </p:nvPicPr>
        <p:blipFill>
          <a:blip r:embed="rId3" cstate="print"/>
          <a:srcRect l="36356"/>
          <a:stretch>
            <a:fillRect/>
          </a:stretch>
        </p:blipFill>
        <p:spPr>
          <a:xfrm>
            <a:off x="5868144" y="-27384"/>
            <a:ext cx="3275856" cy="864096"/>
          </a:xfrm>
          <a:prstGeom prst="rect">
            <a:avLst/>
          </a:prstGeom>
        </p:spPr>
      </p:pic>
      <p:pic>
        <p:nvPicPr>
          <p:cNvPr id="10" name="9 Imagen" descr="unsam idaes verde transp-01.png"/>
          <p:cNvPicPr>
            <a:picLocks noChangeAspect="1"/>
          </p:cNvPicPr>
          <p:nvPr userDrawn="1"/>
        </p:nvPicPr>
        <p:blipFill rotWithShape="1">
          <a:blip r:embed="rId3" cstate="print"/>
          <a:srcRect r="63627"/>
          <a:stretch/>
        </p:blipFill>
        <p:spPr>
          <a:xfrm>
            <a:off x="251520" y="0"/>
            <a:ext cx="1872208" cy="864096"/>
          </a:xfrm>
          <a:prstGeom prst="rect">
            <a:avLst/>
          </a:prstGeom>
        </p:spPr>
      </p:pic>
      <p:sp>
        <p:nvSpPr>
          <p:cNvPr id="11" name="3 Marcador de fecha"/>
          <p:cNvSpPr>
            <a:spLocks noGrp="1"/>
          </p:cNvSpPr>
          <p:nvPr>
            <p:ph type="dt" sz="half" idx="10"/>
          </p:nvPr>
        </p:nvSpPr>
        <p:spPr>
          <a:xfrm>
            <a:off x="438448" y="6517084"/>
            <a:ext cx="2133600" cy="368300"/>
          </a:xfrm>
        </p:spPr>
        <p:txBody>
          <a:bodyPr anchor="b"/>
          <a:lstStyle/>
          <a:p>
            <a:r>
              <a:rPr lang="es-AR" dirty="0" smtClean="0"/>
              <a:t>Julio 2016</a:t>
            </a:r>
            <a:endParaRPr lang="es-AR" dirty="0"/>
          </a:p>
        </p:txBody>
      </p:sp>
      <p:sp>
        <p:nvSpPr>
          <p:cNvPr id="12" name="4 Marcador de pie de página"/>
          <p:cNvSpPr>
            <a:spLocks noGrp="1"/>
          </p:cNvSpPr>
          <p:nvPr>
            <p:ph type="ftr" sz="quarter" idx="11"/>
          </p:nvPr>
        </p:nvSpPr>
        <p:spPr>
          <a:xfrm>
            <a:off x="1835696" y="6517084"/>
            <a:ext cx="5904656" cy="368300"/>
          </a:xfrm>
        </p:spPr>
        <p:txBody>
          <a:bodyPr anchor="b"/>
          <a:lstStyle/>
          <a:p>
            <a:r>
              <a:rPr lang="es-AR" smtClean="0"/>
              <a:t>Taller de Modelización</a:t>
            </a:r>
            <a:endParaRPr lang="es-AR" dirty="0"/>
          </a:p>
        </p:txBody>
      </p:sp>
      <p:sp>
        <p:nvSpPr>
          <p:cNvPr id="13" name="5 Marcador de número de diapositiva"/>
          <p:cNvSpPr>
            <a:spLocks noGrp="1"/>
          </p:cNvSpPr>
          <p:nvPr>
            <p:ph type="sldNum" sz="quarter" idx="12"/>
          </p:nvPr>
        </p:nvSpPr>
        <p:spPr>
          <a:xfrm>
            <a:off x="6553200" y="6517084"/>
            <a:ext cx="2133600" cy="368300"/>
          </a:xfrm>
        </p:spPr>
        <p:txBody>
          <a:bodyPr anchor="b"/>
          <a:lstStyle/>
          <a:p>
            <a:fld id="{9768D417-45B2-4A00-8848-4D810E4D9635}" type="slidenum">
              <a:rPr lang="es-AR" smtClean="0"/>
              <a:pPr/>
              <a:t>‹Nº›</a:t>
            </a:fld>
            <a:endParaRPr lang="es-AR"/>
          </a:p>
        </p:txBody>
      </p:sp>
    </p:spTree>
    <p:extLst>
      <p:ext uri="{BB962C8B-B14F-4D97-AF65-F5344CB8AC3E}">
        <p14:creationId xmlns="" xmlns:p14="http://schemas.microsoft.com/office/powerpoint/2010/main" val="10713090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632768"/>
            <a:ext cx="8229600" cy="1143000"/>
          </a:xfrm>
        </p:spPr>
        <p:txBody>
          <a:bodyPr/>
          <a:lstStyle>
            <a:lvl1pPr algn="l">
              <a:defRPr cap="small" baseline="0">
                <a:solidFill>
                  <a:schemeClr val="accent5">
                    <a:lumMod val="50000"/>
                  </a:schemeClr>
                </a:solidFill>
                <a:latin typeface="Garamond" panose="02020404030301010803" pitchFamily="18" charset="0"/>
              </a:defRPr>
            </a:lvl1pPr>
          </a:lstStyle>
          <a:p>
            <a:r>
              <a:rPr lang="es-ES" dirty="0" smtClean="0"/>
              <a:t>Haga clic para modificar el estilo de título del patrón</a:t>
            </a:r>
            <a:endParaRPr lang="es-AR" dirty="0"/>
          </a:p>
        </p:txBody>
      </p:sp>
      <p:sp>
        <p:nvSpPr>
          <p:cNvPr id="3" name="2 Marcador de contenido"/>
          <p:cNvSpPr>
            <a:spLocks noGrp="1"/>
          </p:cNvSpPr>
          <p:nvPr>
            <p:ph idx="1"/>
          </p:nvPr>
        </p:nvSpPr>
        <p:spPr>
          <a:xfrm>
            <a:off x="457200" y="1958330"/>
            <a:ext cx="8229600" cy="4525963"/>
          </a:xfrm>
        </p:spPr>
        <p:txBody>
          <a:bodyPr/>
          <a:lstStyle>
            <a:lvl1pPr marL="269875" indent="-269875" algn="just">
              <a:buClr>
                <a:schemeClr val="accent5">
                  <a:lumMod val="50000"/>
                </a:schemeClr>
              </a:buClr>
              <a:buSzPct val="100000"/>
              <a:buFont typeface="Garamond" panose="02020404030301010803" pitchFamily="18" charset="0"/>
              <a:buChar char="§"/>
              <a:defRPr sz="2400">
                <a:latin typeface="Garamond" panose="02020404030301010803" pitchFamily="18" charset="0"/>
              </a:defRPr>
            </a:lvl1pPr>
            <a:lvl2pPr marL="627063" indent="-174625" algn="just">
              <a:buClr>
                <a:schemeClr val="accent5">
                  <a:lumMod val="50000"/>
                </a:schemeClr>
              </a:buClr>
              <a:buSzPct val="100000"/>
              <a:buFont typeface="Garamond" panose="02020404030301010803" pitchFamily="18" charset="0"/>
              <a:buChar char="»"/>
              <a:defRPr sz="2000">
                <a:latin typeface="Garamond" panose="02020404030301010803" pitchFamily="18" charset="0"/>
              </a:defRPr>
            </a:lvl2pPr>
            <a:lvl3pPr marL="896938" indent="-228600" algn="just">
              <a:buClr>
                <a:schemeClr val="accent5">
                  <a:lumMod val="50000"/>
                </a:schemeClr>
              </a:buClr>
              <a:buSzPct val="100000"/>
              <a:buFont typeface="Garamond" panose="02020404030301010803" pitchFamily="18" charset="0"/>
              <a:buChar char="–"/>
              <a:defRPr sz="2000">
                <a:latin typeface="Garamond" panose="02020404030301010803" pitchFamily="18" charset="0"/>
              </a:defRPr>
            </a:lvl3pPr>
            <a:lvl4pPr marL="984250" indent="-228600" algn="just">
              <a:buClr>
                <a:schemeClr val="accent5">
                  <a:lumMod val="50000"/>
                </a:schemeClr>
              </a:buClr>
              <a:buFont typeface="Garamond" panose="02020404030301010803" pitchFamily="18" charset="0"/>
              <a:buChar char="»"/>
              <a:defRPr sz="2000">
                <a:latin typeface="Garamond" panose="02020404030301010803" pitchFamily="18" charset="0"/>
              </a:defRPr>
            </a:lvl4pPr>
            <a:lvl5pPr marL="0" indent="1588" algn="ctr">
              <a:buClr>
                <a:schemeClr val="accent5">
                  <a:lumMod val="50000"/>
                </a:schemeClr>
              </a:buClr>
              <a:buFont typeface="Arial" panose="020B0604020202020204" pitchFamily="34" charset="0"/>
              <a:buChar char="¤"/>
              <a:defRPr sz="2400" b="0" i="1" spc="200" baseline="0">
                <a:latin typeface="Garamond" panose="02020404030301010803" pitchFamily="18" charset="0"/>
                <a:cs typeface="Arial" panose="020B0604020202020204"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4" name="3 Marcador de fecha"/>
          <p:cNvSpPr>
            <a:spLocks noGrp="1"/>
          </p:cNvSpPr>
          <p:nvPr>
            <p:ph type="dt" sz="half" idx="10"/>
          </p:nvPr>
        </p:nvSpPr>
        <p:spPr>
          <a:xfrm>
            <a:off x="438448" y="6517084"/>
            <a:ext cx="2133600" cy="368300"/>
          </a:xfrm>
        </p:spPr>
        <p:txBody>
          <a:bodyPr anchor="b"/>
          <a:lstStyle/>
          <a:p>
            <a:r>
              <a:rPr lang="es-AR" dirty="0" smtClean="0"/>
              <a:t>Julio 2016</a:t>
            </a:r>
            <a:endParaRPr lang="es-AR" dirty="0"/>
          </a:p>
        </p:txBody>
      </p:sp>
      <p:sp>
        <p:nvSpPr>
          <p:cNvPr id="5" name="4 Marcador de pie de página"/>
          <p:cNvSpPr>
            <a:spLocks noGrp="1"/>
          </p:cNvSpPr>
          <p:nvPr>
            <p:ph type="ftr" sz="quarter" idx="11"/>
          </p:nvPr>
        </p:nvSpPr>
        <p:spPr>
          <a:xfrm>
            <a:off x="1835696" y="6517084"/>
            <a:ext cx="5904656" cy="368300"/>
          </a:xfrm>
        </p:spPr>
        <p:txBody>
          <a:bodyPr anchor="b"/>
          <a:lstStyle/>
          <a:p>
            <a:r>
              <a:rPr lang="es-AR" smtClean="0"/>
              <a:t>Taller de Modelización</a:t>
            </a:r>
            <a:endParaRPr lang="es-AR" dirty="0"/>
          </a:p>
        </p:txBody>
      </p:sp>
      <p:sp>
        <p:nvSpPr>
          <p:cNvPr id="6" name="5 Marcador de número de diapositiva"/>
          <p:cNvSpPr>
            <a:spLocks noGrp="1"/>
          </p:cNvSpPr>
          <p:nvPr>
            <p:ph type="sldNum" sz="quarter" idx="12"/>
          </p:nvPr>
        </p:nvSpPr>
        <p:spPr>
          <a:xfrm>
            <a:off x="6553200" y="6517084"/>
            <a:ext cx="2133600" cy="368300"/>
          </a:xfrm>
        </p:spPr>
        <p:txBody>
          <a:bodyPr anchor="b"/>
          <a:lstStyle/>
          <a:p>
            <a:fld id="{9768D417-45B2-4A00-8848-4D810E4D9635}" type="slidenum">
              <a:rPr lang="es-AR" smtClean="0"/>
              <a:pPr/>
              <a:t>‹Nº›</a:t>
            </a:fld>
            <a:endParaRPr lang="es-AR"/>
          </a:p>
        </p:txBody>
      </p:sp>
      <p:pic>
        <p:nvPicPr>
          <p:cNvPr id="7" name="6 Imagen" descr="unsam idaes verde transp-01.png"/>
          <p:cNvPicPr>
            <a:picLocks noChangeAspect="1"/>
          </p:cNvPicPr>
          <p:nvPr userDrawn="1"/>
        </p:nvPicPr>
        <p:blipFill>
          <a:blip r:embed="rId2" cstate="print"/>
          <a:stretch>
            <a:fillRect/>
          </a:stretch>
        </p:blipFill>
        <p:spPr>
          <a:xfrm>
            <a:off x="5380773" y="0"/>
            <a:ext cx="3776480" cy="633985"/>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633985"/>
            <a:ext cx="8229600" cy="1143000"/>
          </a:xfrm>
        </p:spPr>
        <p:txBody>
          <a:bodyPr/>
          <a:lstStyle>
            <a:lvl1pPr marL="0" indent="0" algn="l">
              <a:buFont typeface="Arial" panose="020B0604020202020204" pitchFamily="34" charset="0"/>
              <a:buNone/>
              <a:defRPr cap="small" baseline="0">
                <a:solidFill>
                  <a:schemeClr val="accent5">
                    <a:lumMod val="50000"/>
                  </a:schemeClr>
                </a:solidFill>
                <a:latin typeface="Garamond" panose="02020404030301010803" pitchFamily="18" charset="0"/>
              </a:defRPr>
            </a:lvl1pPr>
          </a:lstStyle>
          <a:p>
            <a:r>
              <a:rPr lang="es-ES" dirty="0" smtClean="0"/>
              <a:t>Haga clic para modificar el estilo de título del patrón</a:t>
            </a:r>
            <a:endParaRPr lang="es-AR" dirty="0"/>
          </a:p>
        </p:txBody>
      </p:sp>
      <p:sp>
        <p:nvSpPr>
          <p:cNvPr id="3" name="2 Marcador de contenido"/>
          <p:cNvSpPr>
            <a:spLocks noGrp="1"/>
          </p:cNvSpPr>
          <p:nvPr>
            <p:ph sz="half" idx="1"/>
          </p:nvPr>
        </p:nvSpPr>
        <p:spPr>
          <a:xfrm>
            <a:off x="457200" y="1959547"/>
            <a:ext cx="4038600" cy="4525963"/>
          </a:xfrm>
        </p:spPr>
        <p:txBody>
          <a:bodyPr/>
          <a:lstStyle>
            <a:lvl1pPr>
              <a:defRPr sz="2800">
                <a:latin typeface="Garamond" panose="02020404030301010803" pitchFamily="18" charset="0"/>
              </a:defRPr>
            </a:lvl1pPr>
            <a:lvl2pPr>
              <a:defRPr sz="2400">
                <a:latin typeface="Garamond" panose="02020404030301010803" pitchFamily="18" charset="0"/>
              </a:defRPr>
            </a:lvl2pPr>
            <a:lvl3pPr>
              <a:defRPr sz="2000">
                <a:latin typeface="Garamond" panose="02020404030301010803" pitchFamily="18" charset="0"/>
              </a:defRPr>
            </a:lvl3pPr>
            <a:lvl4pPr>
              <a:defRPr sz="1800">
                <a:latin typeface="Garamond" panose="02020404030301010803" pitchFamily="18" charset="0"/>
              </a:defRPr>
            </a:lvl4pPr>
            <a:lvl5pPr>
              <a:defRPr sz="1800">
                <a:latin typeface="Garamond" panose="02020404030301010803" pitchFamily="18" charset="0"/>
              </a:defRPr>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dirty="0"/>
          </a:p>
        </p:txBody>
      </p:sp>
      <p:sp>
        <p:nvSpPr>
          <p:cNvPr id="4" name="3 Marcador de contenido"/>
          <p:cNvSpPr>
            <a:spLocks noGrp="1"/>
          </p:cNvSpPr>
          <p:nvPr>
            <p:ph sz="half" idx="2"/>
          </p:nvPr>
        </p:nvSpPr>
        <p:spPr>
          <a:xfrm>
            <a:off x="4648200" y="1959547"/>
            <a:ext cx="4038600" cy="4525963"/>
          </a:xfrm>
        </p:spPr>
        <p:txBody>
          <a:bodyPr/>
          <a:lstStyle>
            <a:lvl1pPr>
              <a:defRPr sz="2800">
                <a:latin typeface="Garamond" panose="02020404030301010803" pitchFamily="18" charset="0"/>
              </a:defRPr>
            </a:lvl1pPr>
            <a:lvl2pPr>
              <a:defRPr sz="2400">
                <a:latin typeface="Garamond" panose="02020404030301010803" pitchFamily="18" charset="0"/>
              </a:defRPr>
            </a:lvl2pPr>
            <a:lvl3pPr>
              <a:defRPr sz="2000">
                <a:latin typeface="Garamond" panose="02020404030301010803" pitchFamily="18" charset="0"/>
              </a:defRPr>
            </a:lvl3pPr>
            <a:lvl4pPr>
              <a:defRPr sz="1800">
                <a:latin typeface="Garamond" panose="02020404030301010803" pitchFamily="18" charset="0"/>
              </a:defRPr>
            </a:lvl4pPr>
            <a:lvl5pPr>
              <a:defRPr sz="1800">
                <a:latin typeface="Garamond" panose="02020404030301010803" pitchFamily="18" charset="0"/>
              </a:defRPr>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5" name="4 Marcador de fecha"/>
          <p:cNvSpPr>
            <a:spLocks noGrp="1"/>
          </p:cNvSpPr>
          <p:nvPr>
            <p:ph type="dt" sz="half" idx="10"/>
          </p:nvPr>
        </p:nvSpPr>
        <p:spPr/>
        <p:txBody>
          <a:bodyPr/>
          <a:lstStyle/>
          <a:p>
            <a:r>
              <a:rPr lang="es-AR" dirty="0" smtClean="0"/>
              <a:t>Julio 2016</a:t>
            </a:r>
            <a:endParaRPr lang="es-AR" dirty="0"/>
          </a:p>
        </p:txBody>
      </p:sp>
      <p:sp>
        <p:nvSpPr>
          <p:cNvPr id="6" name="5 Marcador de pie de página"/>
          <p:cNvSpPr>
            <a:spLocks noGrp="1"/>
          </p:cNvSpPr>
          <p:nvPr>
            <p:ph type="ftr" sz="quarter" idx="11"/>
          </p:nvPr>
        </p:nvSpPr>
        <p:spPr/>
        <p:txBody>
          <a:bodyPr/>
          <a:lstStyle/>
          <a:p>
            <a:r>
              <a:rPr lang="es-AR" smtClean="0"/>
              <a:t>Taller de Modelización</a:t>
            </a:r>
            <a:endParaRPr lang="es-AR"/>
          </a:p>
        </p:txBody>
      </p:sp>
      <p:sp>
        <p:nvSpPr>
          <p:cNvPr id="7" name="6 Marcador de número de diapositiva"/>
          <p:cNvSpPr>
            <a:spLocks noGrp="1"/>
          </p:cNvSpPr>
          <p:nvPr>
            <p:ph type="sldNum" sz="quarter" idx="12"/>
          </p:nvPr>
        </p:nvSpPr>
        <p:spPr/>
        <p:txBody>
          <a:bodyPr/>
          <a:lstStyle/>
          <a:p>
            <a:fld id="{9768D417-45B2-4A00-8848-4D810E4D9635}" type="slidenum">
              <a:rPr lang="es-AR" smtClean="0"/>
              <a:pPr/>
              <a:t>‹Nº›</a:t>
            </a:fld>
            <a:endParaRPr lang="es-AR"/>
          </a:p>
        </p:txBody>
      </p:sp>
      <p:pic>
        <p:nvPicPr>
          <p:cNvPr id="8" name="6 Imagen" descr="unsam idaes verde transp-01.png"/>
          <p:cNvPicPr>
            <a:picLocks noChangeAspect="1"/>
          </p:cNvPicPr>
          <p:nvPr userDrawn="1"/>
        </p:nvPicPr>
        <p:blipFill>
          <a:blip r:embed="rId2" cstate="print"/>
          <a:stretch>
            <a:fillRect/>
          </a:stretch>
        </p:blipFill>
        <p:spPr>
          <a:xfrm>
            <a:off x="5380773" y="0"/>
            <a:ext cx="3776480" cy="633985"/>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669346"/>
            <a:ext cx="8229600" cy="1143000"/>
          </a:xfrm>
        </p:spPr>
        <p:txBody>
          <a:bodyPr/>
          <a:lstStyle>
            <a:lvl1pPr algn="l">
              <a:defRPr cap="small" baseline="0">
                <a:solidFill>
                  <a:schemeClr val="accent5">
                    <a:lumMod val="50000"/>
                  </a:schemeClr>
                </a:solidFill>
                <a:latin typeface="Garamond" panose="02020404030301010803" pitchFamily="18" charset="0"/>
              </a:defRPr>
            </a:lvl1pPr>
          </a:lstStyle>
          <a:p>
            <a:r>
              <a:rPr lang="es-ES" dirty="0" smtClean="0"/>
              <a:t>Haga clic para modificar el estilo de título del patrón</a:t>
            </a:r>
            <a:endParaRPr lang="es-AR" dirty="0"/>
          </a:p>
        </p:txBody>
      </p:sp>
      <p:sp>
        <p:nvSpPr>
          <p:cNvPr id="3" name="2 Marcador de texto"/>
          <p:cNvSpPr>
            <a:spLocks noGrp="1"/>
          </p:cNvSpPr>
          <p:nvPr>
            <p:ph type="body" idx="1"/>
          </p:nvPr>
        </p:nvSpPr>
        <p:spPr>
          <a:xfrm>
            <a:off x="457200" y="1929821"/>
            <a:ext cx="4040188" cy="639762"/>
          </a:xfrm>
        </p:spPr>
        <p:txBody>
          <a:bodyPr anchor="b"/>
          <a:lstStyle>
            <a:lvl1pPr marL="0" indent="0">
              <a:buNone/>
              <a:defRPr sz="2400" b="1">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smtClean="0"/>
              <a:t>Haga clic para modificar el estilo de texto del patrón</a:t>
            </a:r>
          </a:p>
        </p:txBody>
      </p:sp>
      <p:sp>
        <p:nvSpPr>
          <p:cNvPr id="4" name="3 Marcador de contenido"/>
          <p:cNvSpPr>
            <a:spLocks noGrp="1"/>
          </p:cNvSpPr>
          <p:nvPr>
            <p:ph sz="half" idx="2"/>
          </p:nvPr>
        </p:nvSpPr>
        <p:spPr>
          <a:xfrm>
            <a:off x="457200" y="2569583"/>
            <a:ext cx="4040188" cy="3951288"/>
          </a:xfrm>
        </p:spPr>
        <p:txBody>
          <a:bodyPr/>
          <a:lstStyle>
            <a:lvl1pPr>
              <a:defRPr sz="2400">
                <a:latin typeface="Garamond" panose="02020404030301010803" pitchFamily="18" charset="0"/>
              </a:defRPr>
            </a:lvl1pPr>
            <a:lvl2pPr>
              <a:defRPr sz="2000">
                <a:latin typeface="Garamond" panose="02020404030301010803" pitchFamily="18" charset="0"/>
              </a:defRPr>
            </a:lvl2pPr>
            <a:lvl3pPr>
              <a:defRPr sz="1800">
                <a:latin typeface="Garamond" panose="02020404030301010803" pitchFamily="18" charset="0"/>
              </a:defRPr>
            </a:lvl3pPr>
            <a:lvl4pPr>
              <a:defRPr sz="1600">
                <a:latin typeface="Garamond" panose="02020404030301010803" pitchFamily="18" charset="0"/>
              </a:defRPr>
            </a:lvl4pPr>
            <a:lvl5pPr>
              <a:defRPr sz="1600">
                <a:latin typeface="Garamond" panose="02020404030301010803" pitchFamily="18" charset="0"/>
              </a:defRPr>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929821"/>
            <a:ext cx="4041775" cy="639762"/>
          </a:xfrm>
        </p:spPr>
        <p:txBody>
          <a:bodyPr anchor="b"/>
          <a:lstStyle>
            <a:lvl1pPr marL="0" indent="0">
              <a:buNone/>
              <a:defRPr sz="2400" b="1">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569583"/>
            <a:ext cx="4041775" cy="3951288"/>
          </a:xfrm>
        </p:spPr>
        <p:txBody>
          <a:bodyPr/>
          <a:lstStyle>
            <a:lvl1pPr>
              <a:defRPr sz="2400">
                <a:latin typeface="Garamond" panose="02020404030301010803" pitchFamily="18" charset="0"/>
              </a:defRPr>
            </a:lvl1pPr>
            <a:lvl2pPr>
              <a:defRPr sz="2000">
                <a:latin typeface="Garamond" panose="02020404030301010803" pitchFamily="18" charset="0"/>
              </a:defRPr>
            </a:lvl2pPr>
            <a:lvl3pPr>
              <a:defRPr sz="1800">
                <a:latin typeface="Garamond" panose="02020404030301010803" pitchFamily="18" charset="0"/>
              </a:defRPr>
            </a:lvl3pPr>
            <a:lvl4pPr>
              <a:defRPr sz="1600">
                <a:latin typeface="Garamond" panose="02020404030301010803" pitchFamily="18" charset="0"/>
              </a:defRPr>
            </a:lvl4pPr>
            <a:lvl5pPr>
              <a:defRPr sz="1600">
                <a:latin typeface="Garamond" panose="02020404030301010803" pitchFamily="18" charset="0"/>
              </a:defRPr>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atin typeface="Garamond" panose="02020404030301010803" pitchFamily="18" charset="0"/>
              </a:defRPr>
            </a:lvl1pPr>
          </a:lstStyle>
          <a:p>
            <a:r>
              <a:rPr lang="es-AR" dirty="0" smtClean="0"/>
              <a:t>Julio 2016</a:t>
            </a:r>
            <a:endParaRPr lang="es-AR" dirty="0"/>
          </a:p>
        </p:txBody>
      </p:sp>
      <p:sp>
        <p:nvSpPr>
          <p:cNvPr id="8" name="7 Marcador de pie de página"/>
          <p:cNvSpPr>
            <a:spLocks noGrp="1"/>
          </p:cNvSpPr>
          <p:nvPr>
            <p:ph type="ftr" sz="quarter" idx="11"/>
          </p:nvPr>
        </p:nvSpPr>
        <p:spPr/>
        <p:txBody>
          <a:bodyPr/>
          <a:lstStyle>
            <a:lvl1pPr>
              <a:defRPr>
                <a:latin typeface="Garamond" panose="02020404030301010803" pitchFamily="18" charset="0"/>
              </a:defRPr>
            </a:lvl1pPr>
          </a:lstStyle>
          <a:p>
            <a:r>
              <a:rPr lang="es-AR" smtClean="0"/>
              <a:t>Taller de Modelización</a:t>
            </a:r>
            <a:endParaRPr lang="es-AR"/>
          </a:p>
        </p:txBody>
      </p:sp>
      <p:sp>
        <p:nvSpPr>
          <p:cNvPr id="9" name="8 Marcador de número de diapositiva"/>
          <p:cNvSpPr>
            <a:spLocks noGrp="1"/>
          </p:cNvSpPr>
          <p:nvPr>
            <p:ph type="sldNum" sz="quarter" idx="12"/>
          </p:nvPr>
        </p:nvSpPr>
        <p:spPr/>
        <p:txBody>
          <a:bodyPr/>
          <a:lstStyle>
            <a:lvl1pPr>
              <a:defRPr>
                <a:latin typeface="Garamond" panose="02020404030301010803" pitchFamily="18" charset="0"/>
              </a:defRPr>
            </a:lvl1pPr>
          </a:lstStyle>
          <a:p>
            <a:fld id="{9768D417-45B2-4A00-8848-4D810E4D9635}" type="slidenum">
              <a:rPr lang="es-AR" smtClean="0"/>
              <a:pPr/>
              <a:t>‹Nº›</a:t>
            </a:fld>
            <a:endParaRPr lang="es-AR"/>
          </a:p>
        </p:txBody>
      </p:sp>
      <p:pic>
        <p:nvPicPr>
          <p:cNvPr id="10" name="6 Imagen" descr="unsam idaes verde transp-01.png"/>
          <p:cNvPicPr>
            <a:picLocks noChangeAspect="1"/>
          </p:cNvPicPr>
          <p:nvPr userDrawn="1"/>
        </p:nvPicPr>
        <p:blipFill>
          <a:blip r:embed="rId2" cstate="print"/>
          <a:stretch>
            <a:fillRect/>
          </a:stretch>
        </p:blipFill>
        <p:spPr>
          <a:xfrm>
            <a:off x="5380773" y="0"/>
            <a:ext cx="3776480" cy="633985"/>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642031"/>
            <a:ext cx="8229600" cy="1143000"/>
          </a:xfrm>
        </p:spPr>
        <p:txBody>
          <a:bodyPr/>
          <a:lstStyle>
            <a:lvl1pPr algn="l">
              <a:defRPr cap="small" baseline="0">
                <a:solidFill>
                  <a:schemeClr val="accent5">
                    <a:lumMod val="50000"/>
                  </a:schemeClr>
                </a:solidFill>
                <a:latin typeface="Garamond" panose="02020404030301010803" pitchFamily="18" charset="0"/>
              </a:defRPr>
            </a:lvl1pPr>
          </a:lstStyle>
          <a:p>
            <a:r>
              <a:rPr lang="es-ES" dirty="0" smtClean="0"/>
              <a:t>Haga clic para modificar el estilo de título del patrón</a:t>
            </a:r>
            <a:endParaRPr lang="es-AR" dirty="0"/>
          </a:p>
        </p:txBody>
      </p:sp>
      <p:pic>
        <p:nvPicPr>
          <p:cNvPr id="6" name="6 Imagen" descr="unsam idaes verde transp-01.png"/>
          <p:cNvPicPr>
            <a:picLocks noChangeAspect="1"/>
          </p:cNvPicPr>
          <p:nvPr userDrawn="1"/>
        </p:nvPicPr>
        <p:blipFill>
          <a:blip r:embed="rId2" cstate="print"/>
          <a:stretch>
            <a:fillRect/>
          </a:stretch>
        </p:blipFill>
        <p:spPr>
          <a:xfrm>
            <a:off x="5380773" y="0"/>
            <a:ext cx="3776480" cy="633985"/>
          </a:xfrm>
          <a:prstGeom prst="rect">
            <a:avLst/>
          </a:prstGeom>
        </p:spPr>
      </p:pic>
      <p:sp>
        <p:nvSpPr>
          <p:cNvPr id="7" name="3 Marcador de fecha"/>
          <p:cNvSpPr>
            <a:spLocks noGrp="1"/>
          </p:cNvSpPr>
          <p:nvPr>
            <p:ph type="dt" sz="half" idx="10"/>
          </p:nvPr>
        </p:nvSpPr>
        <p:spPr>
          <a:xfrm>
            <a:off x="438448" y="6517084"/>
            <a:ext cx="2133600" cy="368300"/>
          </a:xfrm>
        </p:spPr>
        <p:txBody>
          <a:bodyPr anchor="b"/>
          <a:lstStyle/>
          <a:p>
            <a:r>
              <a:rPr lang="es-AR" dirty="0" smtClean="0"/>
              <a:t>Julio 2016</a:t>
            </a:r>
            <a:endParaRPr lang="es-AR" dirty="0"/>
          </a:p>
        </p:txBody>
      </p:sp>
      <p:sp>
        <p:nvSpPr>
          <p:cNvPr id="8" name="4 Marcador de pie de página"/>
          <p:cNvSpPr>
            <a:spLocks noGrp="1"/>
          </p:cNvSpPr>
          <p:nvPr>
            <p:ph type="ftr" sz="quarter" idx="11"/>
          </p:nvPr>
        </p:nvSpPr>
        <p:spPr>
          <a:xfrm>
            <a:off x="1835696" y="6517084"/>
            <a:ext cx="5904656" cy="368300"/>
          </a:xfrm>
        </p:spPr>
        <p:txBody>
          <a:bodyPr anchor="b"/>
          <a:lstStyle/>
          <a:p>
            <a:r>
              <a:rPr lang="es-AR" smtClean="0"/>
              <a:t>Taller de Modelización</a:t>
            </a:r>
            <a:endParaRPr lang="es-AR" dirty="0"/>
          </a:p>
        </p:txBody>
      </p:sp>
      <p:sp>
        <p:nvSpPr>
          <p:cNvPr id="9" name="5 Marcador de número de diapositiva"/>
          <p:cNvSpPr>
            <a:spLocks noGrp="1"/>
          </p:cNvSpPr>
          <p:nvPr>
            <p:ph type="sldNum" sz="quarter" idx="12"/>
          </p:nvPr>
        </p:nvSpPr>
        <p:spPr>
          <a:xfrm>
            <a:off x="6553200" y="6517084"/>
            <a:ext cx="2133600" cy="368300"/>
          </a:xfrm>
        </p:spPr>
        <p:txBody>
          <a:bodyPr anchor="b"/>
          <a:lstStyle/>
          <a:p>
            <a:fld id="{9768D417-45B2-4A00-8848-4D810E4D9635}" type="slidenum">
              <a:rPr lang="es-AR" smtClean="0"/>
              <a:pPr/>
              <a:t>‹Nº›</a:t>
            </a:fld>
            <a:endParaRPr lang="es-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6 Imagen" descr="unsam idaes verde transp-01.png"/>
          <p:cNvPicPr>
            <a:picLocks noChangeAspect="1"/>
          </p:cNvPicPr>
          <p:nvPr userDrawn="1"/>
        </p:nvPicPr>
        <p:blipFill>
          <a:blip r:embed="rId2" cstate="print"/>
          <a:stretch>
            <a:fillRect/>
          </a:stretch>
        </p:blipFill>
        <p:spPr>
          <a:xfrm>
            <a:off x="5380773" y="0"/>
            <a:ext cx="3776480" cy="633985"/>
          </a:xfrm>
          <a:prstGeom prst="rect">
            <a:avLst/>
          </a:prstGeom>
        </p:spPr>
      </p:pic>
      <p:sp>
        <p:nvSpPr>
          <p:cNvPr id="6" name="3 Marcador de fecha"/>
          <p:cNvSpPr>
            <a:spLocks noGrp="1"/>
          </p:cNvSpPr>
          <p:nvPr>
            <p:ph type="dt" sz="half" idx="10"/>
          </p:nvPr>
        </p:nvSpPr>
        <p:spPr>
          <a:xfrm>
            <a:off x="438448" y="6517084"/>
            <a:ext cx="2133600" cy="368300"/>
          </a:xfrm>
        </p:spPr>
        <p:txBody>
          <a:bodyPr anchor="b"/>
          <a:lstStyle/>
          <a:p>
            <a:r>
              <a:rPr lang="es-AR" dirty="0" smtClean="0"/>
              <a:t>Julio 2016</a:t>
            </a:r>
            <a:endParaRPr lang="es-AR" dirty="0"/>
          </a:p>
        </p:txBody>
      </p:sp>
      <p:sp>
        <p:nvSpPr>
          <p:cNvPr id="7" name="4 Marcador de pie de página"/>
          <p:cNvSpPr>
            <a:spLocks noGrp="1"/>
          </p:cNvSpPr>
          <p:nvPr>
            <p:ph type="ftr" sz="quarter" idx="11"/>
          </p:nvPr>
        </p:nvSpPr>
        <p:spPr>
          <a:xfrm>
            <a:off x="1835696" y="6517084"/>
            <a:ext cx="5904656" cy="368300"/>
          </a:xfrm>
        </p:spPr>
        <p:txBody>
          <a:bodyPr anchor="b"/>
          <a:lstStyle/>
          <a:p>
            <a:r>
              <a:rPr lang="es-AR" smtClean="0"/>
              <a:t>Taller de Modelización</a:t>
            </a:r>
            <a:endParaRPr lang="es-AR" dirty="0"/>
          </a:p>
        </p:txBody>
      </p:sp>
      <p:sp>
        <p:nvSpPr>
          <p:cNvPr id="8" name="5 Marcador de número de diapositiva"/>
          <p:cNvSpPr>
            <a:spLocks noGrp="1"/>
          </p:cNvSpPr>
          <p:nvPr>
            <p:ph type="sldNum" sz="quarter" idx="12"/>
          </p:nvPr>
        </p:nvSpPr>
        <p:spPr>
          <a:xfrm>
            <a:off x="6553200" y="6517084"/>
            <a:ext cx="2133600" cy="368300"/>
          </a:xfrm>
        </p:spPr>
        <p:txBody>
          <a:bodyPr anchor="b"/>
          <a:lstStyle/>
          <a:p>
            <a:fld id="{9768D417-45B2-4A00-8848-4D810E4D9635}" type="slidenum">
              <a:rPr lang="es-AR" smtClean="0"/>
              <a:pPr/>
              <a:t>‹Nº›</a:t>
            </a:fld>
            <a:endParaRPr lang="es-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AR" dirty="0" smtClean="0"/>
              <a:t>Julio 2016</a:t>
            </a:r>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smtClean="0"/>
              <a:t>Taller de Modelización</a:t>
            </a: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8D417-45B2-4A00-8848-4D810E4D9635}"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3571274"/>
            <a:ext cx="7772400" cy="830997"/>
          </a:xfrm>
        </p:spPr>
        <p:txBody>
          <a:bodyPr/>
          <a:lstStyle/>
          <a:p>
            <a:r>
              <a:rPr lang="es-AR" sz="4800" cap="small" dirty="0" smtClean="0">
                <a:latin typeface="Garamond" panose="02020404030301010803" pitchFamily="18" charset="0"/>
              </a:rPr>
              <a:t>Taller de Modelización</a:t>
            </a:r>
            <a:endParaRPr lang="es-AR" sz="4800" cap="small" dirty="0">
              <a:latin typeface="Garamond" panose="02020404030301010803" pitchFamily="18" charset="0"/>
            </a:endParaRPr>
          </a:p>
        </p:txBody>
      </p:sp>
    </p:spTree>
    <p:extLst>
      <p:ext uri="{BB962C8B-B14F-4D97-AF65-F5344CB8AC3E}">
        <p14:creationId xmlns:p14="http://schemas.microsoft.com/office/powerpoint/2010/main" xmlns="" val="3492476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dirty="0" smtClean="0"/>
              <a:t>Restricción Externa en Argentina 2005-2016</a:t>
            </a:r>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10</a:t>
            </a:fld>
            <a:endParaRPr lang="es-AR"/>
          </a:p>
        </p:txBody>
      </p:sp>
      <p:sp>
        <p:nvSpPr>
          <p:cNvPr id="7" name="6 Marcador de contenido"/>
          <p:cNvSpPr>
            <a:spLocks noGrp="1"/>
          </p:cNvSpPr>
          <p:nvPr>
            <p:ph idx="1"/>
          </p:nvPr>
        </p:nvSpPr>
        <p:spPr/>
        <p:txBody>
          <a:bodyPr>
            <a:normAutofit/>
          </a:bodyPr>
          <a:lstStyle/>
          <a:p>
            <a:pPr marL="449263" indent="-361950">
              <a:tabLst>
                <a:tab pos="261938" algn="l"/>
              </a:tabLst>
            </a:pPr>
            <a:r>
              <a:rPr lang="es-ES_tradnl" dirty="0" smtClean="0"/>
              <a:t>Modelo tiene frenos (stop) y arranques (</a:t>
            </a:r>
            <a:r>
              <a:rPr lang="es-ES_tradnl" dirty="0" err="1" smtClean="0"/>
              <a:t>go</a:t>
            </a:r>
            <a:r>
              <a:rPr lang="es-ES_tradnl" dirty="0" smtClean="0"/>
              <a:t>) dependiendo del estado del sector externo (</a:t>
            </a:r>
          </a:p>
          <a:p>
            <a:pPr marL="87313" indent="0"/>
            <a:endParaRPr lang="es-ES_tradnl" dirty="0"/>
          </a:p>
        </p:txBody>
      </p:sp>
      <p:pic>
        <p:nvPicPr>
          <p:cNvPr id="96260" name="Picture 4"/>
          <p:cNvPicPr>
            <a:picLocks noChangeAspect="1" noChangeArrowheads="1"/>
          </p:cNvPicPr>
          <p:nvPr/>
        </p:nvPicPr>
        <p:blipFill>
          <a:blip r:embed="rId2" cstate="print"/>
          <a:srcRect/>
          <a:stretch>
            <a:fillRect/>
          </a:stretch>
        </p:blipFill>
        <p:spPr bwMode="auto">
          <a:xfrm>
            <a:off x="2000232" y="2928934"/>
            <a:ext cx="5357850" cy="347988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El modelo </a:t>
            </a:r>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11</a:t>
            </a:fld>
            <a:endParaRPr lang="es-AR"/>
          </a:p>
        </p:txBody>
      </p:sp>
      <p:sp>
        <p:nvSpPr>
          <p:cNvPr id="8" name="7 Marcador de contenido"/>
          <p:cNvSpPr>
            <a:spLocks noGrp="1"/>
          </p:cNvSpPr>
          <p:nvPr>
            <p:ph idx="1"/>
          </p:nvPr>
        </p:nvSpPr>
        <p:spPr>
          <a:xfrm>
            <a:off x="457200" y="1958330"/>
            <a:ext cx="3471858" cy="4525963"/>
          </a:xfrm>
        </p:spPr>
        <p:txBody>
          <a:bodyPr>
            <a:normAutofit lnSpcReduction="10000"/>
          </a:bodyPr>
          <a:lstStyle/>
          <a:p>
            <a:r>
              <a:rPr lang="es-ES_tradnl" dirty="0" smtClean="0"/>
              <a:t>Demanda agregada:</a:t>
            </a:r>
          </a:p>
          <a:p>
            <a:endParaRPr lang="es-ES_tradnl" dirty="0" smtClean="0"/>
          </a:p>
          <a:p>
            <a:r>
              <a:rPr lang="es-ES_tradnl" dirty="0" smtClean="0"/>
              <a:t>Consumo	</a:t>
            </a:r>
          </a:p>
          <a:p>
            <a:endParaRPr lang="es-ES_tradnl" dirty="0" smtClean="0"/>
          </a:p>
          <a:p>
            <a:r>
              <a:rPr lang="es-ES_tradnl" dirty="0" smtClean="0"/>
              <a:t>Gasto publico</a:t>
            </a:r>
          </a:p>
          <a:p>
            <a:endParaRPr lang="es-ES_tradnl" dirty="0" smtClean="0"/>
          </a:p>
          <a:p>
            <a:r>
              <a:rPr lang="es-ES_tradnl" dirty="0" smtClean="0"/>
              <a:t>Exportaciones</a:t>
            </a:r>
          </a:p>
          <a:p>
            <a:endParaRPr lang="es-ES_tradnl" dirty="0" smtClean="0"/>
          </a:p>
          <a:p>
            <a:r>
              <a:rPr lang="es-ES_tradnl" dirty="0" smtClean="0"/>
              <a:t>Rinde</a:t>
            </a:r>
            <a:endParaRPr lang="es-ES_tradnl" dirty="0" smtClean="0"/>
          </a:p>
          <a:p>
            <a:endParaRPr lang="es-ES_tradnl" dirty="0" smtClean="0"/>
          </a:p>
          <a:p>
            <a:r>
              <a:rPr lang="es-ES_tradnl" dirty="0" smtClean="0"/>
              <a:t>Importaciones</a:t>
            </a:r>
          </a:p>
          <a:p>
            <a:endParaRPr lang="es-ES_tradnl" dirty="0" smtClean="0"/>
          </a:p>
          <a:p>
            <a:endParaRPr lang="es-ES_tradnl" dirty="0"/>
          </a:p>
        </p:txBody>
      </p:sp>
      <p:sp>
        <p:nvSpPr>
          <p:cNvPr id="972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3" name="Object 3"/>
          <p:cNvGraphicFramePr>
            <a:graphicFrameLocks noChangeAspect="1"/>
          </p:cNvGraphicFramePr>
          <p:nvPr/>
        </p:nvGraphicFramePr>
        <p:xfrm>
          <a:off x="4071934" y="2143116"/>
          <a:ext cx="3149766" cy="357190"/>
        </p:xfrm>
        <a:graphic>
          <a:graphicData uri="http://schemas.openxmlformats.org/presentationml/2006/ole">
            <p:oleObj spid="_x0000_s97283" name="Equation" r:id="rId3" imgW="1841500" imgH="203200" progId="Equation.DSMT4">
              <p:embed/>
            </p:oleObj>
          </a:graphicData>
        </a:graphic>
      </p:graphicFrame>
      <p:sp>
        <p:nvSpPr>
          <p:cNvPr id="972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5" name="Object 5"/>
          <p:cNvGraphicFramePr>
            <a:graphicFrameLocks noChangeAspect="1"/>
          </p:cNvGraphicFramePr>
          <p:nvPr/>
        </p:nvGraphicFramePr>
        <p:xfrm>
          <a:off x="4076709" y="2928934"/>
          <a:ext cx="1781175" cy="381000"/>
        </p:xfrm>
        <a:graphic>
          <a:graphicData uri="http://schemas.openxmlformats.org/presentationml/2006/ole">
            <p:oleObj spid="_x0000_s97285" name="Equation" r:id="rId4" imgW="952200" imgH="203040" progId="Equation.DSMT4">
              <p:embed/>
            </p:oleObj>
          </a:graphicData>
        </a:graphic>
      </p:graphicFrame>
      <p:sp>
        <p:nvSpPr>
          <p:cNvPr id="97287" name="Rectangle 7"/>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972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8" name="Object 8"/>
          <p:cNvGraphicFramePr>
            <a:graphicFrameLocks noChangeAspect="1"/>
          </p:cNvGraphicFramePr>
          <p:nvPr/>
        </p:nvGraphicFramePr>
        <p:xfrm>
          <a:off x="4143372" y="3643314"/>
          <a:ext cx="2066925" cy="428625"/>
        </p:xfrm>
        <a:graphic>
          <a:graphicData uri="http://schemas.openxmlformats.org/presentationml/2006/ole">
            <p:oleObj spid="_x0000_s97288" name="Equation" r:id="rId5" imgW="1104840" imgH="228600" progId="Equation.DSMT4">
              <p:embed/>
            </p:oleObj>
          </a:graphicData>
        </a:graphic>
      </p:graphicFrame>
      <p:sp>
        <p:nvSpPr>
          <p:cNvPr id="972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90" name="Object 10"/>
          <p:cNvGraphicFramePr>
            <a:graphicFrameLocks noChangeAspect="1"/>
          </p:cNvGraphicFramePr>
          <p:nvPr/>
        </p:nvGraphicFramePr>
        <p:xfrm>
          <a:off x="4143372" y="5929330"/>
          <a:ext cx="1420812" cy="428625"/>
        </p:xfrm>
        <a:graphic>
          <a:graphicData uri="http://schemas.openxmlformats.org/presentationml/2006/ole">
            <p:oleObj spid="_x0000_s97290" name="Equation" r:id="rId6" imgW="749160" imgH="228600" progId="Equation.DSMT4">
              <p:embed/>
            </p:oleObj>
          </a:graphicData>
        </a:graphic>
      </p:graphicFrame>
      <p:sp>
        <p:nvSpPr>
          <p:cNvPr id="9729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92" name="Object 12"/>
          <p:cNvGraphicFramePr>
            <a:graphicFrameLocks noChangeAspect="1"/>
          </p:cNvGraphicFramePr>
          <p:nvPr/>
        </p:nvGraphicFramePr>
        <p:xfrm>
          <a:off x="4071934" y="5143512"/>
          <a:ext cx="2705100" cy="393700"/>
        </p:xfrm>
        <a:graphic>
          <a:graphicData uri="http://schemas.openxmlformats.org/presentationml/2006/ole">
            <p:oleObj spid="_x0000_s97292" name="Equation" r:id="rId7" imgW="1396800" imgH="203040" progId="Equation.DSMT4">
              <p:embed/>
            </p:oleObj>
          </a:graphicData>
        </a:graphic>
      </p:graphicFrame>
      <p:graphicFrame>
        <p:nvGraphicFramePr>
          <p:cNvPr id="3" name="Object 13"/>
          <p:cNvGraphicFramePr>
            <a:graphicFrameLocks noChangeAspect="1"/>
          </p:cNvGraphicFramePr>
          <p:nvPr/>
        </p:nvGraphicFramePr>
        <p:xfrm>
          <a:off x="4071934" y="4357694"/>
          <a:ext cx="3343275" cy="466725"/>
        </p:xfrm>
        <a:graphic>
          <a:graphicData uri="http://schemas.openxmlformats.org/presentationml/2006/ole">
            <p:oleObj spid="_x0000_s97293" name="Equation" r:id="rId8" imgW="1726920" imgH="241200" progId="Equation.DSMT4">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El modelo</a:t>
            </a:r>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12</a:t>
            </a:fld>
            <a:endParaRPr lang="es-AR"/>
          </a:p>
        </p:txBody>
      </p:sp>
      <p:sp>
        <p:nvSpPr>
          <p:cNvPr id="8" name="7 Marcador de contenido"/>
          <p:cNvSpPr>
            <a:spLocks noGrp="1"/>
          </p:cNvSpPr>
          <p:nvPr>
            <p:ph idx="1"/>
          </p:nvPr>
        </p:nvSpPr>
        <p:spPr>
          <a:xfrm>
            <a:off x="457200" y="1958330"/>
            <a:ext cx="3471858" cy="4525963"/>
          </a:xfrm>
        </p:spPr>
        <p:txBody>
          <a:bodyPr/>
          <a:lstStyle/>
          <a:p>
            <a:r>
              <a:rPr lang="es-ES_tradnl" dirty="0" smtClean="0"/>
              <a:t>Capital</a:t>
            </a:r>
          </a:p>
          <a:p>
            <a:endParaRPr lang="es-ES_tradnl" dirty="0" smtClean="0"/>
          </a:p>
          <a:p>
            <a:r>
              <a:rPr lang="es-ES_tradnl" dirty="0" smtClean="0"/>
              <a:t>Producto Potencial	</a:t>
            </a:r>
          </a:p>
          <a:p>
            <a:endParaRPr lang="es-ES_tradnl" dirty="0" smtClean="0"/>
          </a:p>
          <a:p>
            <a:r>
              <a:rPr lang="es-ES_tradnl" dirty="0" err="1" smtClean="0"/>
              <a:t>Utilizacion</a:t>
            </a:r>
            <a:endParaRPr lang="es-ES_tradnl" dirty="0" smtClean="0"/>
          </a:p>
          <a:p>
            <a:endParaRPr lang="es-ES_tradnl" dirty="0" smtClean="0"/>
          </a:p>
          <a:p>
            <a:r>
              <a:rPr lang="es-ES_tradnl" dirty="0" err="1" smtClean="0"/>
              <a:t>Prop</a:t>
            </a:r>
            <a:r>
              <a:rPr lang="es-ES_tradnl" dirty="0" smtClean="0"/>
              <a:t>. </a:t>
            </a:r>
            <a:r>
              <a:rPr lang="es-ES_tradnl" dirty="0" err="1" smtClean="0"/>
              <a:t>Marg</a:t>
            </a:r>
            <a:r>
              <a:rPr lang="es-ES_tradnl" dirty="0" smtClean="0"/>
              <a:t> </a:t>
            </a:r>
            <a:r>
              <a:rPr lang="es-ES_tradnl" dirty="0" err="1" smtClean="0"/>
              <a:t>Cons</a:t>
            </a:r>
            <a:endParaRPr lang="es-ES_tradnl" dirty="0" smtClean="0"/>
          </a:p>
          <a:p>
            <a:endParaRPr lang="es-ES_tradnl" dirty="0" smtClean="0"/>
          </a:p>
          <a:p>
            <a:r>
              <a:rPr lang="es-ES_tradnl" dirty="0" smtClean="0"/>
              <a:t>Inversión</a:t>
            </a:r>
          </a:p>
          <a:p>
            <a:endParaRPr lang="es-ES_tradnl" dirty="0" smtClean="0"/>
          </a:p>
          <a:p>
            <a:endParaRPr lang="es-ES_tradnl" dirty="0"/>
          </a:p>
        </p:txBody>
      </p:sp>
      <p:sp>
        <p:nvSpPr>
          <p:cNvPr id="972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3" name="Object 3"/>
          <p:cNvGraphicFramePr>
            <a:graphicFrameLocks noChangeAspect="1"/>
          </p:cNvGraphicFramePr>
          <p:nvPr/>
        </p:nvGraphicFramePr>
        <p:xfrm>
          <a:off x="3886200" y="2098675"/>
          <a:ext cx="1562100" cy="401638"/>
        </p:xfrm>
        <a:graphic>
          <a:graphicData uri="http://schemas.openxmlformats.org/presentationml/2006/ole">
            <p:oleObj spid="_x0000_s150530" name="Equation" r:id="rId3" imgW="914400" imgH="228600" progId="Equation.DSMT4">
              <p:embed/>
            </p:oleObj>
          </a:graphicData>
        </a:graphic>
      </p:graphicFrame>
      <p:sp>
        <p:nvSpPr>
          <p:cNvPr id="972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5" name="Object 5"/>
          <p:cNvGraphicFramePr>
            <a:graphicFrameLocks noChangeAspect="1"/>
          </p:cNvGraphicFramePr>
          <p:nvPr/>
        </p:nvGraphicFramePr>
        <p:xfrm>
          <a:off x="3951288" y="3000375"/>
          <a:ext cx="1212850" cy="333375"/>
        </p:xfrm>
        <a:graphic>
          <a:graphicData uri="http://schemas.openxmlformats.org/presentationml/2006/ole">
            <p:oleObj spid="_x0000_s150531" name="Equation" r:id="rId4" imgW="647640" imgH="177480" progId="Equation.DSMT4">
              <p:embed/>
            </p:oleObj>
          </a:graphicData>
        </a:graphic>
      </p:graphicFrame>
      <p:sp>
        <p:nvSpPr>
          <p:cNvPr id="97287" name="Rectangle 7"/>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972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8" name="Object 8"/>
          <p:cNvGraphicFramePr>
            <a:graphicFrameLocks noChangeAspect="1"/>
          </p:cNvGraphicFramePr>
          <p:nvPr/>
        </p:nvGraphicFramePr>
        <p:xfrm>
          <a:off x="3929058" y="3786190"/>
          <a:ext cx="1282700" cy="333375"/>
        </p:xfrm>
        <a:graphic>
          <a:graphicData uri="http://schemas.openxmlformats.org/presentationml/2006/ole">
            <p:oleObj spid="_x0000_s150532" name="Equation" r:id="rId5" imgW="685800" imgH="177480" progId="Equation.DSMT4">
              <p:embed/>
            </p:oleObj>
          </a:graphicData>
        </a:graphic>
      </p:graphicFrame>
      <p:sp>
        <p:nvSpPr>
          <p:cNvPr id="972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9729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92" name="Object 12"/>
          <p:cNvGraphicFramePr>
            <a:graphicFrameLocks noChangeAspect="1"/>
          </p:cNvGraphicFramePr>
          <p:nvPr/>
        </p:nvGraphicFramePr>
        <p:xfrm>
          <a:off x="4000496" y="5357826"/>
          <a:ext cx="3000375" cy="492125"/>
        </p:xfrm>
        <a:graphic>
          <a:graphicData uri="http://schemas.openxmlformats.org/presentationml/2006/ole">
            <p:oleObj spid="_x0000_s150534" name="Equation" r:id="rId6" imgW="1549080" imgH="253800" progId="Equation.DSMT4">
              <p:embed/>
            </p:oleObj>
          </a:graphicData>
        </a:graphic>
      </p:graphicFrame>
      <p:graphicFrame>
        <p:nvGraphicFramePr>
          <p:cNvPr id="150535" name="Object 10"/>
          <p:cNvGraphicFramePr>
            <a:graphicFrameLocks noChangeAspect="1"/>
          </p:cNvGraphicFramePr>
          <p:nvPr/>
        </p:nvGraphicFramePr>
        <p:xfrm>
          <a:off x="4000496" y="4572008"/>
          <a:ext cx="3367088" cy="428625"/>
        </p:xfrm>
        <a:graphic>
          <a:graphicData uri="http://schemas.openxmlformats.org/presentationml/2006/ole">
            <p:oleObj spid="_x0000_s150535" name="Equation" r:id="rId7" imgW="1777680" imgH="228600" progId="Equation.DSMT4">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El modelo</a:t>
            </a:r>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13</a:t>
            </a:fld>
            <a:endParaRPr lang="es-AR"/>
          </a:p>
        </p:txBody>
      </p:sp>
      <p:sp>
        <p:nvSpPr>
          <p:cNvPr id="8" name="7 Marcador de contenido"/>
          <p:cNvSpPr>
            <a:spLocks noGrp="1"/>
          </p:cNvSpPr>
          <p:nvPr>
            <p:ph idx="1"/>
          </p:nvPr>
        </p:nvSpPr>
        <p:spPr>
          <a:xfrm>
            <a:off x="428596" y="1785926"/>
            <a:ext cx="3614734" cy="4525963"/>
          </a:xfrm>
        </p:spPr>
        <p:txBody>
          <a:bodyPr>
            <a:normAutofit/>
          </a:bodyPr>
          <a:lstStyle/>
          <a:p>
            <a:r>
              <a:rPr lang="es-ES_tradnl" dirty="0" smtClean="0"/>
              <a:t>Expectativas </a:t>
            </a:r>
          </a:p>
          <a:p>
            <a:endParaRPr lang="es-ES_tradnl" dirty="0" smtClean="0"/>
          </a:p>
          <a:p>
            <a:r>
              <a:rPr lang="es-ES_tradnl" dirty="0" smtClean="0"/>
              <a:t>Balance Comercial</a:t>
            </a:r>
          </a:p>
          <a:p>
            <a:endParaRPr lang="es-ES_tradnl" dirty="0" smtClean="0"/>
          </a:p>
          <a:p>
            <a:r>
              <a:rPr lang="es-ES_tradnl" dirty="0" smtClean="0"/>
              <a:t>Reservas</a:t>
            </a:r>
          </a:p>
          <a:p>
            <a:endParaRPr lang="es-ES_tradnl" dirty="0" smtClean="0"/>
          </a:p>
          <a:p>
            <a:r>
              <a:rPr lang="es-ES_tradnl" dirty="0" smtClean="0"/>
              <a:t>Distribución</a:t>
            </a:r>
          </a:p>
          <a:p>
            <a:endParaRPr lang="es-ES_tradnl" dirty="0" smtClean="0"/>
          </a:p>
          <a:p>
            <a:r>
              <a:rPr lang="es-ES_tradnl" dirty="0" smtClean="0"/>
              <a:t>Tipo de cambio</a:t>
            </a:r>
          </a:p>
          <a:p>
            <a:r>
              <a:rPr lang="es-ES_tradnl" i="1" dirty="0" smtClean="0"/>
              <a:t>Crisis si:</a:t>
            </a:r>
          </a:p>
          <a:p>
            <a:endParaRPr lang="es-ES_tradnl" dirty="0" smtClean="0"/>
          </a:p>
          <a:p>
            <a:endParaRPr lang="es-ES_tradnl" dirty="0"/>
          </a:p>
        </p:txBody>
      </p:sp>
      <p:sp>
        <p:nvSpPr>
          <p:cNvPr id="972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3" name="Object 3"/>
          <p:cNvGraphicFramePr>
            <a:graphicFrameLocks noChangeAspect="1"/>
          </p:cNvGraphicFramePr>
          <p:nvPr/>
        </p:nvGraphicFramePr>
        <p:xfrm>
          <a:off x="3929058" y="1857364"/>
          <a:ext cx="2951162" cy="425450"/>
        </p:xfrm>
        <a:graphic>
          <a:graphicData uri="http://schemas.openxmlformats.org/presentationml/2006/ole">
            <p:oleObj spid="_x0000_s151554" name="Equation" r:id="rId3" imgW="1726920" imgH="241200" progId="Equation.DSMT4">
              <p:embed/>
            </p:oleObj>
          </a:graphicData>
        </a:graphic>
      </p:graphicFrame>
      <p:sp>
        <p:nvSpPr>
          <p:cNvPr id="972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5" name="Object 5"/>
          <p:cNvGraphicFramePr>
            <a:graphicFrameLocks noChangeAspect="1"/>
          </p:cNvGraphicFramePr>
          <p:nvPr/>
        </p:nvGraphicFramePr>
        <p:xfrm>
          <a:off x="4000496" y="2643182"/>
          <a:ext cx="1736725" cy="381000"/>
        </p:xfrm>
        <a:graphic>
          <a:graphicData uri="http://schemas.openxmlformats.org/presentationml/2006/ole">
            <p:oleObj spid="_x0000_s151555" name="Equation" r:id="rId4" imgW="927000" imgH="203040" progId="Equation.DSMT4">
              <p:embed/>
            </p:oleObj>
          </a:graphicData>
        </a:graphic>
      </p:graphicFrame>
      <p:sp>
        <p:nvSpPr>
          <p:cNvPr id="97287" name="Rectangle 7"/>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972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8" name="Object 8"/>
          <p:cNvGraphicFramePr>
            <a:graphicFrameLocks noChangeAspect="1"/>
          </p:cNvGraphicFramePr>
          <p:nvPr/>
        </p:nvGraphicFramePr>
        <p:xfrm>
          <a:off x="4000496" y="3357562"/>
          <a:ext cx="1592262" cy="428625"/>
        </p:xfrm>
        <a:graphic>
          <a:graphicData uri="http://schemas.openxmlformats.org/presentationml/2006/ole">
            <p:oleObj spid="_x0000_s151556" name="Equation" r:id="rId5" imgW="850680" imgH="228600" progId="Equation.DSMT4">
              <p:embed/>
            </p:oleObj>
          </a:graphicData>
        </a:graphic>
      </p:graphicFrame>
      <p:sp>
        <p:nvSpPr>
          <p:cNvPr id="972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90" name="Object 10"/>
          <p:cNvGraphicFramePr>
            <a:graphicFrameLocks noChangeAspect="1"/>
          </p:cNvGraphicFramePr>
          <p:nvPr/>
        </p:nvGraphicFramePr>
        <p:xfrm>
          <a:off x="4000496" y="3929066"/>
          <a:ext cx="2646362" cy="785812"/>
        </p:xfrm>
        <a:graphic>
          <a:graphicData uri="http://schemas.openxmlformats.org/presentationml/2006/ole">
            <p:oleObj spid="_x0000_s151557" name="Equation" r:id="rId6" imgW="1396800" imgH="419040" progId="Equation.DSMT4">
              <p:embed/>
            </p:oleObj>
          </a:graphicData>
        </a:graphic>
      </p:graphicFrame>
      <p:sp>
        <p:nvSpPr>
          <p:cNvPr id="9729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151560" name="Object 10"/>
          <p:cNvGraphicFramePr>
            <a:graphicFrameLocks noChangeAspect="1"/>
          </p:cNvGraphicFramePr>
          <p:nvPr/>
        </p:nvGraphicFramePr>
        <p:xfrm>
          <a:off x="4000496" y="5286388"/>
          <a:ext cx="2862262" cy="428625"/>
        </p:xfrm>
        <a:graphic>
          <a:graphicData uri="http://schemas.openxmlformats.org/presentationml/2006/ole">
            <p:oleObj spid="_x0000_s151560" name="Equation" r:id="rId7" imgW="1511280" imgH="228600" progId="Equation.DSMT4">
              <p:embed/>
            </p:oleObj>
          </a:graphicData>
        </a:graphic>
      </p:graphicFrame>
      <p:graphicFrame>
        <p:nvGraphicFramePr>
          <p:cNvPr id="151561" name="Object 9"/>
          <p:cNvGraphicFramePr>
            <a:graphicFrameLocks noChangeAspect="1"/>
          </p:cNvGraphicFramePr>
          <p:nvPr/>
        </p:nvGraphicFramePr>
        <p:xfrm>
          <a:off x="4000496" y="5857892"/>
          <a:ext cx="2673347" cy="697752"/>
        </p:xfrm>
        <a:graphic>
          <a:graphicData uri="http://schemas.openxmlformats.org/presentationml/2006/ole">
            <p:oleObj spid="_x0000_s151561" name="Equation" r:id="rId8" imgW="1638000" imgH="43164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El modelo</a:t>
            </a:r>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14</a:t>
            </a:fld>
            <a:endParaRPr lang="es-AR"/>
          </a:p>
        </p:txBody>
      </p:sp>
      <p:sp>
        <p:nvSpPr>
          <p:cNvPr id="8" name="7 Marcador de contenido"/>
          <p:cNvSpPr>
            <a:spLocks noGrp="1"/>
          </p:cNvSpPr>
          <p:nvPr>
            <p:ph idx="1"/>
          </p:nvPr>
        </p:nvSpPr>
        <p:spPr>
          <a:xfrm>
            <a:off x="500034" y="1714488"/>
            <a:ext cx="3614734" cy="1882757"/>
          </a:xfrm>
        </p:spPr>
        <p:txBody>
          <a:bodyPr>
            <a:normAutofit/>
          </a:bodyPr>
          <a:lstStyle/>
          <a:p>
            <a:pPr>
              <a:buNone/>
            </a:pPr>
            <a:endParaRPr lang="es-ES_tradnl" dirty="0" smtClean="0"/>
          </a:p>
          <a:p>
            <a:r>
              <a:rPr lang="es-ES_tradnl" dirty="0" smtClean="0"/>
              <a:t>(</a:t>
            </a:r>
            <a:r>
              <a:rPr lang="es-ES_tradnl" dirty="0" err="1" smtClean="0"/>
              <a:t>super</a:t>
            </a:r>
            <a:r>
              <a:rPr lang="es-ES_tradnl" dirty="0" smtClean="0"/>
              <a:t>)Multiplicador</a:t>
            </a:r>
          </a:p>
          <a:p>
            <a:endParaRPr lang="es-ES_tradnl" dirty="0" smtClean="0"/>
          </a:p>
          <a:p>
            <a:endParaRPr lang="es-ES_tradnl" dirty="0" smtClean="0"/>
          </a:p>
          <a:p>
            <a:endParaRPr lang="es-ES_tradnl" dirty="0"/>
          </a:p>
        </p:txBody>
      </p:sp>
      <p:sp>
        <p:nvSpPr>
          <p:cNvPr id="972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graphicFrame>
        <p:nvGraphicFramePr>
          <p:cNvPr id="97283" name="Object 3"/>
          <p:cNvGraphicFramePr>
            <a:graphicFrameLocks noChangeAspect="1"/>
          </p:cNvGraphicFramePr>
          <p:nvPr/>
        </p:nvGraphicFramePr>
        <p:xfrm>
          <a:off x="3714744" y="1928802"/>
          <a:ext cx="3495675" cy="758825"/>
        </p:xfrm>
        <a:graphic>
          <a:graphicData uri="http://schemas.openxmlformats.org/presentationml/2006/ole">
            <p:oleObj spid="_x0000_s152578" name="Equation" r:id="rId3" imgW="2044440" imgH="431640" progId="Equation.DSMT4">
              <p:embed/>
            </p:oleObj>
          </a:graphicData>
        </a:graphic>
      </p:graphicFrame>
      <p:sp>
        <p:nvSpPr>
          <p:cNvPr id="972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97287" name="Rectangle 7"/>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972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9729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9729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14" name="7 Marcador de contenido"/>
          <p:cNvSpPr txBox="1">
            <a:spLocks/>
          </p:cNvSpPr>
          <p:nvPr/>
        </p:nvSpPr>
        <p:spPr>
          <a:xfrm>
            <a:off x="500034" y="3214686"/>
            <a:ext cx="7000924" cy="2643206"/>
          </a:xfrm>
          <a:prstGeom prst="rect">
            <a:avLst/>
          </a:prstGeom>
        </p:spPr>
        <p:txBody>
          <a:bodyPr vert="horz" lIns="91440" tIns="45720" rIns="91440" bIns="45720" rtlCol="0">
            <a:normAutofit lnSpcReduction="10000"/>
          </a:bodyPr>
          <a:lstStyle/>
          <a:p>
            <a:pPr marL="269875" marR="0" lvl="0" indent="-269875" algn="ctr" defTabSz="914400" rtl="0" eaLnBrk="1" fontAlgn="auto" latinLnBrk="0" hangingPunct="1">
              <a:lnSpc>
                <a:spcPct val="100000"/>
              </a:lnSpc>
              <a:spcBef>
                <a:spcPct val="20000"/>
              </a:spcBef>
              <a:spcAft>
                <a:spcPts val="0"/>
              </a:spcAft>
              <a:buClr>
                <a:schemeClr val="accent5">
                  <a:lumMod val="50000"/>
                </a:schemeClr>
              </a:buClr>
              <a:buSzPct val="100000"/>
              <a:tabLst/>
              <a:defRPr/>
            </a:pPr>
            <a:r>
              <a:rPr lang="es-ES_tradnl" sz="2400" b="1" u="sng" dirty="0" smtClean="0">
                <a:latin typeface="Garamond" panose="02020404030301010803" pitchFamily="18" charset="0"/>
              </a:rPr>
              <a:t>Cuestiones adicionales</a:t>
            </a:r>
          </a:p>
          <a:p>
            <a:pPr marL="269875" marR="0" lvl="0" indent="-269875" algn="just" defTabSz="914400" rtl="0" eaLnBrk="1" fontAlgn="auto" latinLnBrk="0" hangingPunct="1">
              <a:lnSpc>
                <a:spcPct val="100000"/>
              </a:lnSpc>
              <a:spcBef>
                <a:spcPct val="20000"/>
              </a:spcBef>
              <a:spcAft>
                <a:spcPts val="0"/>
              </a:spcAft>
              <a:buClr>
                <a:schemeClr val="accent5">
                  <a:lumMod val="50000"/>
                </a:schemeClr>
              </a:buClr>
              <a:buSzPct val="100000"/>
              <a:tabLst/>
              <a:defRPr/>
            </a:pPr>
            <a:endParaRPr lang="es-ES_tradnl" sz="2400" dirty="0" smtClean="0">
              <a:latin typeface="Garamond" panose="02020404030301010803" pitchFamily="18" charset="0"/>
            </a:endParaRPr>
          </a:p>
          <a:p>
            <a:pPr marL="269875" marR="0" lvl="0" indent="-269875" algn="just" defTabSz="914400" rtl="0" eaLnBrk="1" fontAlgn="auto" latinLnBrk="0" hangingPunct="1">
              <a:lnSpc>
                <a:spcPct val="100000"/>
              </a:lnSpc>
              <a:spcBef>
                <a:spcPct val="20000"/>
              </a:spcBef>
              <a:spcAft>
                <a:spcPts val="0"/>
              </a:spcAft>
              <a:buClr>
                <a:schemeClr val="accent5">
                  <a:lumMod val="50000"/>
                </a:schemeClr>
              </a:buClr>
              <a:buSzPct val="100000"/>
              <a:buFont typeface="Garamond" panose="02020404030301010803" pitchFamily="18" charset="0"/>
              <a:buChar char="§"/>
              <a:tabLst/>
              <a:defRPr/>
            </a:pPr>
            <a:r>
              <a:rPr lang="es-ES_tradnl" sz="2400" dirty="0" smtClean="0">
                <a:latin typeface="Garamond" panose="02020404030301010803" pitchFamily="18" charset="0"/>
              </a:rPr>
              <a:t>No hay precios</a:t>
            </a:r>
          </a:p>
          <a:p>
            <a:pPr marL="269875" marR="0" lvl="0" indent="-269875" algn="just" defTabSz="914400" rtl="0" eaLnBrk="1" fontAlgn="auto" latinLnBrk="0" hangingPunct="1">
              <a:lnSpc>
                <a:spcPct val="100000"/>
              </a:lnSpc>
              <a:spcBef>
                <a:spcPct val="20000"/>
              </a:spcBef>
              <a:spcAft>
                <a:spcPts val="0"/>
              </a:spcAft>
              <a:buClr>
                <a:schemeClr val="accent5">
                  <a:lumMod val="50000"/>
                </a:schemeClr>
              </a:buClr>
              <a:buSzPct val="100000"/>
              <a:buFont typeface="Garamond" panose="02020404030301010803" pitchFamily="18" charset="0"/>
              <a:buChar char="§"/>
              <a:tabLst/>
              <a:defRPr/>
            </a:pPr>
            <a:r>
              <a:rPr kumimoji="0" lang="es-ES_tradnl" sz="2400" b="0" i="0" u="none" strike="noStrike" kern="1200" cap="none" spc="0" normalizeH="0" baseline="0" noProof="0" dirty="0" smtClean="0">
                <a:ln>
                  <a:noFill/>
                </a:ln>
                <a:solidFill>
                  <a:schemeClr val="tx1"/>
                </a:solidFill>
                <a:effectLst/>
                <a:uLnTx/>
                <a:uFillTx/>
                <a:latin typeface="Garamond" panose="02020404030301010803" pitchFamily="18" charset="0"/>
                <a:ea typeface="+mn-ea"/>
                <a:cs typeface="+mn-cs"/>
              </a:rPr>
              <a:t>TCR</a:t>
            </a:r>
            <a:r>
              <a:rPr kumimoji="0" lang="es-ES_tradnl" sz="2400" b="0" i="0" u="none" strike="noStrike" kern="1200" cap="none" spc="0" normalizeH="0" noProof="0" dirty="0" smtClean="0">
                <a:ln>
                  <a:noFill/>
                </a:ln>
                <a:solidFill>
                  <a:schemeClr val="tx1"/>
                </a:solidFill>
                <a:effectLst/>
                <a:uLnTx/>
                <a:uFillTx/>
                <a:latin typeface="Garamond" panose="02020404030301010803" pitchFamily="18" charset="0"/>
                <a:ea typeface="+mn-ea"/>
                <a:cs typeface="+mn-cs"/>
              </a:rPr>
              <a:t> = TC Nominal</a:t>
            </a:r>
          </a:p>
          <a:p>
            <a:pPr marL="269875" marR="0" lvl="0" indent="-269875" algn="just" defTabSz="914400" rtl="0" eaLnBrk="1" fontAlgn="auto" latinLnBrk="0" hangingPunct="1">
              <a:lnSpc>
                <a:spcPct val="100000"/>
              </a:lnSpc>
              <a:spcBef>
                <a:spcPct val="20000"/>
              </a:spcBef>
              <a:spcAft>
                <a:spcPts val="0"/>
              </a:spcAft>
              <a:buClr>
                <a:schemeClr val="accent5">
                  <a:lumMod val="50000"/>
                </a:schemeClr>
              </a:buClr>
              <a:buSzPct val="100000"/>
              <a:buFont typeface="Garamond" panose="02020404030301010803" pitchFamily="18" charset="0"/>
              <a:buChar char="§"/>
              <a:tabLst/>
              <a:defRPr/>
            </a:pPr>
            <a:r>
              <a:rPr kumimoji="0" lang="es-ES_tradnl" sz="2400" b="0" i="0" u="none" strike="noStrike" kern="1200" cap="none" spc="0" normalizeH="0" baseline="0" noProof="0" dirty="0" smtClean="0">
                <a:ln>
                  <a:noFill/>
                </a:ln>
                <a:solidFill>
                  <a:schemeClr val="tx1"/>
                </a:solidFill>
                <a:effectLst/>
                <a:uLnTx/>
                <a:uFillTx/>
                <a:latin typeface="Garamond" panose="02020404030301010803" pitchFamily="18" charset="0"/>
                <a:ea typeface="+mn-ea"/>
                <a:cs typeface="+mn-cs"/>
              </a:rPr>
              <a:t>No hay flujos de capitales</a:t>
            </a:r>
          </a:p>
          <a:p>
            <a:pPr marL="269875" marR="0" lvl="0" indent="-269875" algn="just" defTabSz="914400" rtl="0" eaLnBrk="1" fontAlgn="auto" latinLnBrk="0" hangingPunct="1">
              <a:lnSpc>
                <a:spcPct val="100000"/>
              </a:lnSpc>
              <a:spcBef>
                <a:spcPct val="20000"/>
              </a:spcBef>
              <a:spcAft>
                <a:spcPts val="0"/>
              </a:spcAft>
              <a:buClr>
                <a:schemeClr val="accent5">
                  <a:lumMod val="50000"/>
                </a:schemeClr>
              </a:buClr>
              <a:buSzPct val="100000"/>
              <a:buFont typeface="Garamond" panose="02020404030301010803" pitchFamily="18" charset="0"/>
              <a:buChar char="§"/>
              <a:tabLst/>
              <a:defRPr/>
            </a:pPr>
            <a:r>
              <a:rPr lang="es-ES_tradnl" sz="2400" dirty="0" smtClean="0">
                <a:latin typeface="Garamond" panose="02020404030301010803" pitchFamily="18" charset="0"/>
              </a:rPr>
              <a:t>Exportaciones</a:t>
            </a:r>
            <a:endParaRPr kumimoji="0" lang="es-ES_tradnl" sz="2400" b="0" i="0" u="none" strike="noStrike" kern="1200" cap="none" spc="0" normalizeH="0" baseline="0" noProof="0" dirty="0" smtClean="0">
              <a:ln>
                <a:noFill/>
              </a:ln>
              <a:solidFill>
                <a:schemeClr val="tx1"/>
              </a:solidFill>
              <a:effectLst/>
              <a:uLnTx/>
              <a:uFillTx/>
              <a:latin typeface="Garamond" panose="02020404030301010803" pitchFamily="18" charset="0"/>
              <a:ea typeface="+mn-ea"/>
              <a:cs typeface="+mn-cs"/>
            </a:endParaRPr>
          </a:p>
          <a:p>
            <a:pPr marL="269875" marR="0" lvl="0" indent="-269875" algn="just" defTabSz="914400" rtl="0" eaLnBrk="1" fontAlgn="auto" latinLnBrk="0" hangingPunct="1">
              <a:lnSpc>
                <a:spcPct val="100000"/>
              </a:lnSpc>
              <a:spcBef>
                <a:spcPct val="20000"/>
              </a:spcBef>
              <a:spcAft>
                <a:spcPts val="0"/>
              </a:spcAft>
              <a:buClr>
                <a:schemeClr val="accent5">
                  <a:lumMod val="50000"/>
                </a:schemeClr>
              </a:buClr>
              <a:buSzPct val="100000"/>
              <a:buFont typeface="Garamond" panose="02020404030301010803" pitchFamily="18" charset="0"/>
              <a:buChar char="§"/>
              <a:tabLst/>
              <a:defRPr/>
            </a:pPr>
            <a:endParaRPr kumimoji="0" lang="es-ES_tradnl" sz="2400" b="0" i="0" u="none" strike="noStrike" kern="1200" cap="none" spc="0" normalizeH="0" baseline="0" noProof="0" dirty="0" smtClean="0">
              <a:ln>
                <a:noFill/>
              </a:ln>
              <a:solidFill>
                <a:schemeClr val="tx1"/>
              </a:solidFill>
              <a:effectLst/>
              <a:uLnTx/>
              <a:uFillTx/>
              <a:latin typeface="Garamond" panose="02020404030301010803" pitchFamily="18" charset="0"/>
              <a:ea typeface="+mn-ea"/>
              <a:cs typeface="+mn-cs"/>
            </a:endParaRPr>
          </a:p>
          <a:p>
            <a:pPr marL="269875" marR="0" lvl="0" indent="-269875" algn="just" defTabSz="914400" rtl="0" eaLnBrk="1" fontAlgn="auto" latinLnBrk="0" hangingPunct="1">
              <a:lnSpc>
                <a:spcPct val="100000"/>
              </a:lnSpc>
              <a:spcBef>
                <a:spcPct val="20000"/>
              </a:spcBef>
              <a:spcAft>
                <a:spcPts val="0"/>
              </a:spcAft>
              <a:buClr>
                <a:schemeClr val="accent5">
                  <a:lumMod val="50000"/>
                </a:schemeClr>
              </a:buClr>
              <a:buSzPct val="100000"/>
              <a:buFont typeface="Garamond" panose="02020404030301010803" pitchFamily="18" charset="0"/>
              <a:buChar char="§"/>
              <a:tabLst/>
              <a:defRPr/>
            </a:pPr>
            <a:endParaRPr kumimoji="0" lang="es-ES_tradnl" sz="2400" b="0" i="0" u="none" strike="noStrike" kern="1200" cap="none" spc="0" normalizeH="0" baseline="0" noProof="0" dirty="0" smtClean="0">
              <a:ln>
                <a:noFill/>
              </a:ln>
              <a:solidFill>
                <a:schemeClr val="tx1"/>
              </a:solidFill>
              <a:effectLst/>
              <a:uLnTx/>
              <a:uFillTx/>
              <a:latin typeface="Garamond" panose="02020404030301010803" pitchFamily="18" charset="0"/>
              <a:ea typeface="+mn-ea"/>
              <a:cs typeface="+mn-cs"/>
            </a:endParaRPr>
          </a:p>
          <a:p>
            <a:pPr marL="269875" marR="0" lvl="0" indent="-269875" algn="just" defTabSz="914400" rtl="0" eaLnBrk="1" fontAlgn="auto" latinLnBrk="0" hangingPunct="1">
              <a:lnSpc>
                <a:spcPct val="100000"/>
              </a:lnSpc>
              <a:spcBef>
                <a:spcPct val="20000"/>
              </a:spcBef>
              <a:spcAft>
                <a:spcPts val="0"/>
              </a:spcAft>
              <a:buClr>
                <a:schemeClr val="accent5">
                  <a:lumMod val="50000"/>
                </a:schemeClr>
              </a:buClr>
              <a:buSzPct val="100000"/>
              <a:tabLst/>
              <a:defRPr/>
            </a:pPr>
            <a:endParaRPr kumimoji="0" lang="es-ES_tradnl" sz="2400" b="0" i="0" u="none" strike="noStrike" kern="1200" cap="none" spc="0" normalizeH="0" baseline="0" noProof="0" dirty="0">
              <a:ln>
                <a:noFill/>
              </a:ln>
              <a:solidFill>
                <a:schemeClr val="tx1"/>
              </a:solidFill>
              <a:effectLst/>
              <a:uLnTx/>
              <a:uFillTx/>
              <a:latin typeface="Garamond" panose="02020404030301010803" pitchFamily="18"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ES_tradnl" dirty="0" smtClean="0"/>
              <a:t>Vamos al E </a:t>
            </a:r>
            <a:r>
              <a:rPr lang="es-ES_tradnl" dirty="0" err="1" smtClean="0"/>
              <a:t>views</a:t>
            </a:r>
            <a:endParaRPr lang="es-ES_tradnl" dirty="0"/>
          </a:p>
        </p:txBody>
      </p:sp>
      <p:sp>
        <p:nvSpPr>
          <p:cNvPr id="8" name="7 Marcador de texto"/>
          <p:cNvSpPr>
            <a:spLocks noGrp="1"/>
          </p:cNvSpPr>
          <p:nvPr>
            <p:ph type="body" idx="1"/>
          </p:nvPr>
        </p:nvSpPr>
        <p:spPr/>
        <p:txBody>
          <a:bodyPr/>
          <a:lstStyle/>
          <a:p>
            <a:endParaRPr lang="es-ES_tradnl"/>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15</a:t>
            </a:fld>
            <a:endParaRPr lang="es-AR"/>
          </a:p>
        </p:txBody>
      </p:sp>
      <p:sp>
        <p:nvSpPr>
          <p:cNvPr id="5" name="4 Marcador de pie de página"/>
          <p:cNvSpPr>
            <a:spLocks noGrp="1"/>
          </p:cNvSpPr>
          <p:nvPr>
            <p:ph type="ftr" sz="quarter" idx="4294967295"/>
          </p:nvPr>
        </p:nvSpPr>
        <p:spPr>
          <a:xfrm>
            <a:off x="3238500" y="6516688"/>
            <a:ext cx="5905500" cy="368300"/>
          </a:xfrm>
        </p:spPr>
        <p:txBody>
          <a:bodyPr/>
          <a:lstStyle/>
          <a:p>
            <a:r>
              <a:rPr lang="es-AR" smtClean="0"/>
              <a:t>Taller de Modelización</a:t>
            </a:r>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ES_tradnl" dirty="0" smtClean="0"/>
              <a:t>Clase 4</a:t>
            </a:r>
            <a:endParaRPr lang="es-ES_tradnl" dirty="0"/>
          </a:p>
        </p:txBody>
      </p:sp>
      <p:sp>
        <p:nvSpPr>
          <p:cNvPr id="8" name="7 Marcador de texto"/>
          <p:cNvSpPr>
            <a:spLocks noGrp="1"/>
          </p:cNvSpPr>
          <p:nvPr>
            <p:ph type="body" idx="1"/>
          </p:nvPr>
        </p:nvSpPr>
        <p:spPr/>
        <p:txBody>
          <a:bodyPr/>
          <a:lstStyle/>
          <a:p>
            <a:r>
              <a:rPr lang="es-ES_tradnl" dirty="0" smtClean="0"/>
              <a:t>Crecimiento en una economía abierta</a:t>
            </a:r>
          </a:p>
          <a:p>
            <a:r>
              <a:rPr lang="es-ES_tradnl" dirty="0" smtClean="0"/>
              <a:t>un modelo de “stop and </a:t>
            </a:r>
            <a:r>
              <a:rPr lang="es-ES_tradnl" dirty="0" err="1" smtClean="0"/>
              <a:t>go</a:t>
            </a:r>
            <a:r>
              <a:rPr lang="es-ES_tradnl" dirty="0" smtClean="0"/>
              <a:t>”</a:t>
            </a:r>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2</a:t>
            </a:fld>
            <a:endParaRPr lang="es-AR"/>
          </a:p>
        </p:txBody>
      </p:sp>
      <p:sp>
        <p:nvSpPr>
          <p:cNvPr id="5" name="4 Marcador de pie de página"/>
          <p:cNvSpPr>
            <a:spLocks noGrp="1"/>
          </p:cNvSpPr>
          <p:nvPr>
            <p:ph type="ftr" sz="quarter" idx="4294967295"/>
          </p:nvPr>
        </p:nvSpPr>
        <p:spPr>
          <a:xfrm>
            <a:off x="3238500" y="6516688"/>
            <a:ext cx="5905500" cy="368300"/>
          </a:xfrm>
        </p:spPr>
        <p:txBody>
          <a:bodyPr/>
          <a:lstStyle/>
          <a:p>
            <a:r>
              <a:rPr lang="es-AR" smtClean="0"/>
              <a:t>Taller de Modelización</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a:bodyPr>
          <a:lstStyle/>
          <a:p>
            <a:r>
              <a:rPr lang="es-ES_tradnl" dirty="0" smtClean="0"/>
              <a:t>La economía abierta</a:t>
            </a:r>
            <a:endParaRPr lang="es-ES_tradnl" dirty="0"/>
          </a:p>
        </p:txBody>
      </p:sp>
      <p:sp>
        <p:nvSpPr>
          <p:cNvPr id="7" name="6 Marcador de contenido"/>
          <p:cNvSpPr>
            <a:spLocks noGrp="1"/>
          </p:cNvSpPr>
          <p:nvPr>
            <p:ph idx="1"/>
          </p:nvPr>
        </p:nvSpPr>
        <p:spPr/>
        <p:txBody>
          <a:bodyPr>
            <a:normAutofit/>
          </a:bodyPr>
          <a:lstStyle/>
          <a:p>
            <a:r>
              <a:rPr lang="es-ES_tradnl" dirty="0" smtClean="0"/>
              <a:t>Para el análisis del sector externo no basta con solamente introducir la demanda adicional que aportan las exportaciones y sustraer las importaciones (balance comercial) y la posibilidad de posponer las mayores compras externas en el tiempo (cuenta comercial, ahorro externo)</a:t>
            </a:r>
          </a:p>
          <a:p>
            <a:r>
              <a:rPr lang="es-ES_tradnl" dirty="0" smtClean="0"/>
              <a:t>Sino que el análisis es de una categoría distinta</a:t>
            </a:r>
          </a:p>
          <a:p>
            <a:r>
              <a:rPr lang="es-ES_tradnl" dirty="0" smtClean="0"/>
              <a:t>Los antecedentes teóricos son numerosos, y pueden rastrearse a los autores de la doctrina mercantilistas (</a:t>
            </a:r>
            <a:r>
              <a:rPr lang="es-ES_tradnl" dirty="0" err="1" smtClean="0"/>
              <a:t>Mun</a:t>
            </a:r>
            <a:r>
              <a:rPr lang="es-ES_tradnl" dirty="0" smtClean="0"/>
              <a:t>, 1664)</a:t>
            </a:r>
          </a:p>
          <a:p>
            <a:r>
              <a:rPr lang="es-ES_tradnl" dirty="0" smtClean="0"/>
              <a:t>Desde la perspectiva moderna, se </a:t>
            </a:r>
            <a:r>
              <a:rPr lang="es-ES_tradnl" dirty="0" err="1" smtClean="0"/>
              <a:t>destacana</a:t>
            </a:r>
            <a:r>
              <a:rPr lang="es-ES_tradnl" dirty="0" smtClean="0"/>
              <a:t> los aportes de </a:t>
            </a:r>
            <a:r>
              <a:rPr lang="es-ES_tradnl" dirty="0" err="1" smtClean="0"/>
              <a:t>Keynes</a:t>
            </a:r>
            <a:r>
              <a:rPr lang="es-ES_tradnl" dirty="0" smtClean="0"/>
              <a:t> (1929) en el artículo sobre “El problema Alemán de la transferencia”</a:t>
            </a:r>
          </a:p>
          <a:p>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número de diapositiva"/>
          <p:cNvSpPr>
            <a:spLocks noGrp="1"/>
          </p:cNvSpPr>
          <p:nvPr>
            <p:ph type="sldNum" sz="quarter" idx="12"/>
          </p:nvPr>
        </p:nvSpPr>
        <p:spPr/>
        <p:txBody>
          <a:bodyPr/>
          <a:lstStyle/>
          <a:p>
            <a:fld id="{9768D417-45B2-4A00-8848-4D810E4D9635}" type="slidenum">
              <a:rPr lang="es-AR" smtClean="0"/>
              <a:pPr/>
              <a:t>3</a:t>
            </a:fld>
            <a:endParaRPr 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ES_tradnl" dirty="0" smtClean="0"/>
              <a:t>El ahorro interno vs ahorro externo</a:t>
            </a:r>
            <a:endParaRPr lang="es-ES_tradnl" dirty="0"/>
          </a:p>
        </p:txBody>
      </p:sp>
      <p:sp>
        <p:nvSpPr>
          <p:cNvPr id="7" name="6 Marcador de contenido"/>
          <p:cNvSpPr>
            <a:spLocks noGrp="1"/>
          </p:cNvSpPr>
          <p:nvPr>
            <p:ph idx="1"/>
          </p:nvPr>
        </p:nvSpPr>
        <p:spPr/>
        <p:txBody>
          <a:bodyPr>
            <a:normAutofit fontScale="92500" lnSpcReduction="10000"/>
          </a:bodyPr>
          <a:lstStyle/>
          <a:p>
            <a:pPr marL="1074738" indent="-1074738"/>
            <a:r>
              <a:rPr lang="es-ES_tradnl" dirty="0" smtClean="0"/>
              <a:t>“</a:t>
            </a:r>
            <a:r>
              <a:rPr lang="es-AR" dirty="0" smtClean="0"/>
              <a:t>El comité de </a:t>
            </a:r>
            <a:r>
              <a:rPr lang="es-AR" dirty="0" err="1" smtClean="0"/>
              <a:t>Dawes</a:t>
            </a:r>
            <a:r>
              <a:rPr lang="es-AR" dirty="0" smtClean="0"/>
              <a:t> dividió el problema del pago de las Reparaciones Alemanas en dos partes – en el </a:t>
            </a:r>
            <a:r>
              <a:rPr lang="es-AR" i="1" dirty="0" smtClean="0"/>
              <a:t>Problema Presupuestario</a:t>
            </a:r>
            <a:r>
              <a:rPr lang="es-AR" dirty="0" smtClean="0"/>
              <a:t> de extraer las sumas de dinero necesarias del bolsillo de los alemanes y pagarle a la Agencia General, y </a:t>
            </a:r>
            <a:r>
              <a:rPr lang="es-AR" i="1" dirty="0" smtClean="0"/>
              <a:t>el Problema de la Transferencia </a:t>
            </a:r>
            <a:r>
              <a:rPr lang="es-AR" dirty="0" smtClean="0"/>
              <a:t>de convertir el dinero recibido en moneda alemana a moneda extranjera. </a:t>
            </a:r>
          </a:p>
          <a:p>
            <a:pPr marL="1074738" indent="-1074738">
              <a:buNone/>
            </a:pPr>
            <a:r>
              <a:rPr lang="es-AR" dirty="0" smtClean="0"/>
              <a:t>	Con el paso del tiempo, la opinión sobre la relevancia práctica y teórica de esa dicotomía se fue tornando cada vez más fuertemente dividida. La perspectiva más general expresa que el Problema de la Transferencia es de importancia secundaria y que, una vez solucionado el Problema Presupuestario, el Problema de la Transferencia se resolverá mayormente por sí mismo.”</a:t>
            </a:r>
          </a:p>
          <a:p>
            <a:pPr algn="r">
              <a:buNone/>
            </a:pPr>
            <a:r>
              <a:rPr lang="es-AR" i="1" dirty="0" err="1" smtClean="0"/>
              <a:t>Keynes</a:t>
            </a:r>
            <a:r>
              <a:rPr lang="es-AR" i="1" dirty="0" smtClean="0"/>
              <a:t> (1929) – El problema </a:t>
            </a:r>
            <a:r>
              <a:rPr lang="es-AR" i="1" dirty="0" err="1" smtClean="0"/>
              <a:t>aleman</a:t>
            </a:r>
            <a:r>
              <a:rPr lang="es-AR" i="1" dirty="0" smtClean="0"/>
              <a:t> de la transferencia </a:t>
            </a:r>
            <a:endParaRPr lang="es-ES_tradnl" i="1"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número de diapositiva"/>
          <p:cNvSpPr>
            <a:spLocks noGrp="1"/>
          </p:cNvSpPr>
          <p:nvPr>
            <p:ph type="sldNum" sz="quarter" idx="12"/>
          </p:nvPr>
        </p:nvSpPr>
        <p:spPr/>
        <p:txBody>
          <a:bodyPr/>
          <a:lstStyle/>
          <a:p>
            <a:fld id="{9768D417-45B2-4A00-8848-4D810E4D9635}" type="slidenum">
              <a:rPr lang="es-AR" smtClean="0"/>
              <a:pPr/>
              <a:t>4</a:t>
            </a:fld>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ES_tradnl" dirty="0" smtClean="0"/>
              <a:t>El ahorro interno vs ahorro externo</a:t>
            </a:r>
            <a:endParaRPr lang="es-ES_tradnl" dirty="0"/>
          </a:p>
        </p:txBody>
      </p:sp>
      <p:sp>
        <p:nvSpPr>
          <p:cNvPr id="7" name="6 Marcador de contenido"/>
          <p:cNvSpPr>
            <a:spLocks noGrp="1"/>
          </p:cNvSpPr>
          <p:nvPr>
            <p:ph idx="1"/>
          </p:nvPr>
        </p:nvSpPr>
        <p:spPr/>
        <p:txBody>
          <a:bodyPr>
            <a:normAutofit lnSpcReduction="10000"/>
          </a:bodyPr>
          <a:lstStyle/>
          <a:p>
            <a:pPr marL="1154113"/>
            <a:r>
              <a:rPr lang="es-ES_tradnl" dirty="0" smtClean="0"/>
              <a:t>“</a:t>
            </a:r>
            <a:r>
              <a:rPr lang="es-AR" dirty="0" smtClean="0"/>
              <a:t>El Problema de la Transferencia consiste en reducir lo suficiente la tasa de ingresos de eficiencia en oro de los factores de producción alemanes para que puedan incrementar sus exportaciones en una suma total adecuada. El Problema Presupuestario consiste en extraer de esos ingresos monetarios reducidos una suma suficiente de impuestos de reparaciones. El Problema Presupuestario depende de la riqueza y prosperidad del pueblo alemán. El Problema de la Transferencia de la posición competitiva de sus industrias en los mercados internacionales”</a:t>
            </a:r>
          </a:p>
          <a:p>
            <a:endParaRPr lang="es-AR" dirty="0" smtClean="0"/>
          </a:p>
          <a:p>
            <a:pPr algn="r">
              <a:buNone/>
            </a:pPr>
            <a:r>
              <a:rPr lang="es-AR" i="1" dirty="0" err="1" smtClean="0"/>
              <a:t>Keynes</a:t>
            </a:r>
            <a:r>
              <a:rPr lang="es-AR" i="1" dirty="0" smtClean="0"/>
              <a:t> (1929) – El problema </a:t>
            </a:r>
            <a:r>
              <a:rPr lang="es-AR" i="1" dirty="0" err="1" smtClean="0"/>
              <a:t>aleman</a:t>
            </a:r>
            <a:r>
              <a:rPr lang="es-AR" i="1" dirty="0" smtClean="0"/>
              <a:t> de la transferencia </a:t>
            </a:r>
            <a:endParaRPr lang="es-ES_tradnl" i="1"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número de diapositiva"/>
          <p:cNvSpPr>
            <a:spLocks noGrp="1"/>
          </p:cNvSpPr>
          <p:nvPr>
            <p:ph type="sldNum" sz="quarter" idx="12"/>
          </p:nvPr>
        </p:nvSpPr>
        <p:spPr/>
        <p:txBody>
          <a:bodyPr/>
          <a:lstStyle/>
          <a:p>
            <a:fld id="{9768D417-45B2-4A00-8848-4D810E4D9635}" type="slidenum">
              <a:rPr lang="es-AR" smtClean="0"/>
              <a:pPr/>
              <a:t>5</a:t>
            </a:fld>
            <a:endParaRPr 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ES_tradnl" dirty="0" smtClean="0"/>
              <a:t>El ahorro interno vs ahorro externo</a:t>
            </a:r>
            <a:endParaRPr lang="es-ES_tradnl" dirty="0"/>
          </a:p>
        </p:txBody>
      </p:sp>
      <p:sp>
        <p:nvSpPr>
          <p:cNvPr id="7" name="6 Marcador de contenido"/>
          <p:cNvSpPr>
            <a:spLocks noGrp="1"/>
          </p:cNvSpPr>
          <p:nvPr>
            <p:ph idx="1"/>
          </p:nvPr>
        </p:nvSpPr>
        <p:spPr/>
        <p:txBody>
          <a:bodyPr>
            <a:normAutofit fontScale="92500" lnSpcReduction="20000"/>
          </a:bodyPr>
          <a:lstStyle/>
          <a:p>
            <a:pPr marL="1154113"/>
            <a:r>
              <a:rPr lang="es-ES_tradnl" dirty="0" smtClean="0"/>
              <a:t>“</a:t>
            </a:r>
            <a:r>
              <a:rPr lang="es-AR" dirty="0" smtClean="0"/>
              <a:t>A la luz de estas consideraciones, ¿Qué reducción de las tasas monetarias de los salarios alemanes se requeriría para incrementar las exportaciones de bienes finales de Alemania en un cuarenta por ciento? (…) No intentaré adivinar – excepto que debería ser substancial. </a:t>
            </a:r>
          </a:p>
          <a:p>
            <a:pPr marL="1154113">
              <a:buNone/>
            </a:pPr>
            <a:r>
              <a:rPr lang="es-AR" dirty="0" smtClean="0"/>
              <a:t>	Sólo aquellos que creen que la demanda externa de las exportaciones alemanas es muy elástica, por lo que una leve reducción en los precios alemanes logrará lo que se requiere, están justificados de sostener que el Problema de la Transferencia no es de mucha significación respecto al Problema Presupuestario.”</a:t>
            </a:r>
          </a:p>
          <a:p>
            <a:pPr marL="1154113"/>
            <a:endParaRPr lang="es-AR" dirty="0" smtClean="0"/>
          </a:p>
          <a:p>
            <a:endParaRPr lang="es-AR" dirty="0" smtClean="0"/>
          </a:p>
          <a:p>
            <a:pPr algn="r">
              <a:buNone/>
            </a:pPr>
            <a:r>
              <a:rPr lang="es-AR" i="1" dirty="0" err="1" smtClean="0"/>
              <a:t>Keynes</a:t>
            </a:r>
            <a:r>
              <a:rPr lang="es-AR" i="1" dirty="0" smtClean="0"/>
              <a:t> (1929) – El problema </a:t>
            </a:r>
            <a:r>
              <a:rPr lang="es-AR" i="1" dirty="0" err="1" smtClean="0"/>
              <a:t>aleman</a:t>
            </a:r>
            <a:r>
              <a:rPr lang="es-AR" i="1" dirty="0" smtClean="0"/>
              <a:t> de la transferencia </a:t>
            </a:r>
            <a:endParaRPr lang="es-ES_tradnl" i="1"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número de diapositiva"/>
          <p:cNvSpPr>
            <a:spLocks noGrp="1"/>
          </p:cNvSpPr>
          <p:nvPr>
            <p:ph type="sldNum" sz="quarter" idx="12"/>
          </p:nvPr>
        </p:nvSpPr>
        <p:spPr/>
        <p:txBody>
          <a:bodyPr/>
          <a:lstStyle/>
          <a:p>
            <a:fld id="{9768D417-45B2-4A00-8848-4D810E4D9635}" type="slidenum">
              <a:rPr lang="es-AR" smtClean="0"/>
              <a:pPr/>
              <a:t>6</a:t>
            </a:fld>
            <a:endParaRPr lang="es-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ES_tradnl" dirty="0" smtClean="0"/>
              <a:t>El ahorro interno vs ahorro externo</a:t>
            </a:r>
            <a:endParaRPr lang="es-ES_tradnl" dirty="0"/>
          </a:p>
        </p:txBody>
      </p:sp>
      <p:sp>
        <p:nvSpPr>
          <p:cNvPr id="7" name="6 Marcador de contenido"/>
          <p:cNvSpPr>
            <a:spLocks noGrp="1"/>
          </p:cNvSpPr>
          <p:nvPr>
            <p:ph idx="1"/>
          </p:nvPr>
        </p:nvSpPr>
        <p:spPr/>
        <p:txBody>
          <a:bodyPr>
            <a:normAutofit fontScale="92500" lnSpcReduction="20000"/>
          </a:bodyPr>
          <a:lstStyle/>
          <a:p>
            <a:pPr marL="1154113"/>
            <a:r>
              <a:rPr lang="es-ES_tradnl" dirty="0" smtClean="0"/>
              <a:t>“</a:t>
            </a:r>
            <a:r>
              <a:rPr lang="es-AR" dirty="0" smtClean="0"/>
              <a:t>A la luz de estas consideraciones, ¿Qué reducción de las tasas monetarias de los salarios alemanes se requeriría para incrementar las exportaciones de bienes finales de Alemania en un cuarenta por ciento? (…) No intentaré adivinar – excepto que debería ser substancial. </a:t>
            </a:r>
          </a:p>
          <a:p>
            <a:pPr marL="1154113">
              <a:buNone/>
            </a:pPr>
            <a:r>
              <a:rPr lang="es-AR" dirty="0" smtClean="0"/>
              <a:t>	Sólo aquellos que creen que la demanda externa de las exportaciones alemanas es muy elástica, por lo que una leve reducción en los precios alemanes logrará lo que se requiere, están justificados de sostener que el Problema de la Transferencia no es de mucha significación respecto al Problema Presupuestario.”</a:t>
            </a:r>
          </a:p>
          <a:p>
            <a:pPr marL="1154113"/>
            <a:endParaRPr lang="es-AR" dirty="0" smtClean="0"/>
          </a:p>
          <a:p>
            <a:endParaRPr lang="es-AR" dirty="0" smtClean="0"/>
          </a:p>
          <a:p>
            <a:pPr algn="r">
              <a:buNone/>
            </a:pPr>
            <a:r>
              <a:rPr lang="es-AR" i="1" dirty="0" err="1" smtClean="0"/>
              <a:t>Keynes</a:t>
            </a:r>
            <a:r>
              <a:rPr lang="es-AR" i="1" dirty="0" smtClean="0"/>
              <a:t> (1929) – El problema </a:t>
            </a:r>
            <a:r>
              <a:rPr lang="es-AR" i="1" dirty="0" err="1" smtClean="0"/>
              <a:t>aleman</a:t>
            </a:r>
            <a:r>
              <a:rPr lang="es-AR" i="1" dirty="0" smtClean="0"/>
              <a:t> de la transferencia </a:t>
            </a:r>
            <a:endParaRPr lang="es-ES_tradnl" i="1"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número de diapositiva"/>
          <p:cNvSpPr>
            <a:spLocks noGrp="1"/>
          </p:cNvSpPr>
          <p:nvPr>
            <p:ph type="sldNum" sz="quarter" idx="12"/>
          </p:nvPr>
        </p:nvSpPr>
        <p:spPr/>
        <p:txBody>
          <a:bodyPr/>
          <a:lstStyle/>
          <a:p>
            <a:fld id="{9768D417-45B2-4A00-8848-4D810E4D9635}" type="slidenum">
              <a:rPr lang="es-AR" smtClean="0"/>
              <a:pPr/>
              <a:t>7</a:t>
            </a:fld>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dirty="0" smtClean="0"/>
              <a:t>Ahorro interno vs ahorro externo</a:t>
            </a:r>
            <a:endParaRPr lang="es-ES_tradnl" dirty="0"/>
          </a:p>
        </p:txBody>
      </p:sp>
      <p:sp>
        <p:nvSpPr>
          <p:cNvPr id="3" name="2 Marcador de contenido"/>
          <p:cNvSpPr>
            <a:spLocks noGrp="1"/>
          </p:cNvSpPr>
          <p:nvPr>
            <p:ph idx="1"/>
          </p:nvPr>
        </p:nvSpPr>
        <p:spPr/>
        <p:txBody>
          <a:bodyPr>
            <a:normAutofit fontScale="92500" lnSpcReduction="20000"/>
          </a:bodyPr>
          <a:lstStyle/>
          <a:p>
            <a:r>
              <a:rPr lang="es-ES_tradnl" dirty="0" smtClean="0"/>
              <a:t>La Escuela Estructuralista Latinoamericana consideró al sector externo en el centro de análisis. </a:t>
            </a:r>
          </a:p>
          <a:p>
            <a:pPr lvl="1"/>
            <a:r>
              <a:rPr lang="es-ES_tradnl" dirty="0" smtClean="0"/>
              <a:t>Enfoque centro-periferia y teoría del ciclo </a:t>
            </a:r>
            <a:r>
              <a:rPr lang="es-ES_tradnl" dirty="0" err="1" smtClean="0"/>
              <a:t>economico</a:t>
            </a:r>
            <a:r>
              <a:rPr lang="es-ES_tradnl" dirty="0" smtClean="0"/>
              <a:t> (</a:t>
            </a:r>
            <a:r>
              <a:rPr lang="es-ES_tradnl" dirty="0" err="1" smtClean="0"/>
              <a:t>Prebisch</a:t>
            </a:r>
            <a:r>
              <a:rPr lang="es-ES_tradnl" dirty="0" smtClean="0"/>
              <a:t>, 1949). </a:t>
            </a:r>
          </a:p>
          <a:p>
            <a:r>
              <a:rPr lang="es-AR" dirty="0" smtClean="0"/>
              <a:t>La escases de </a:t>
            </a:r>
            <a:r>
              <a:rPr lang="es-AR" b="1" dirty="0" smtClean="0"/>
              <a:t>ahorros interno </a:t>
            </a:r>
            <a:r>
              <a:rPr lang="es-AR" dirty="0" smtClean="0"/>
              <a:t>esta relacionado con una escases de recursos reales (debate). No hay recursos iniciales con que financie la acumulación de capital.</a:t>
            </a:r>
          </a:p>
          <a:p>
            <a:r>
              <a:rPr lang="es-AR" dirty="0" smtClean="0"/>
              <a:t>La escases de divisas o </a:t>
            </a:r>
            <a:r>
              <a:rPr lang="es-AR" b="1" dirty="0" smtClean="0"/>
              <a:t>ahorro externo</a:t>
            </a:r>
            <a:r>
              <a:rPr lang="es-AR" dirty="0" smtClean="0"/>
              <a:t> es de una categoría diferente. Allí reside el problema estructural. </a:t>
            </a:r>
          </a:p>
          <a:p>
            <a:r>
              <a:rPr lang="es-AR" dirty="0" smtClean="0"/>
              <a:t>Estructura productiva periférica (industrialización incompleta) exige elevados niveles de importaciones (insumos para la producción, consumo reflejo, </a:t>
            </a:r>
            <a:r>
              <a:rPr lang="es-AR" dirty="0" err="1" smtClean="0"/>
              <a:t>etc</a:t>
            </a:r>
            <a:r>
              <a:rPr lang="es-AR" dirty="0" smtClean="0"/>
              <a:t>) que deben pagarse en divisas. La única manera de obtenerlos es mediante las exportaciones.</a:t>
            </a:r>
          </a:p>
          <a:p>
            <a:r>
              <a:rPr lang="es-AR" dirty="0" smtClean="0"/>
              <a:t>Pero, la capacidad exportadora no es compatible con niveles de plena ocupación. </a:t>
            </a:r>
          </a:p>
          <a:p>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8</a:t>
            </a:fld>
            <a:endParaRPr lang="es-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_tradnl" dirty="0" smtClean="0"/>
              <a:t>Ahorro interno vs ahorro externo</a:t>
            </a:r>
            <a:endParaRPr lang="es-ES_tradnl" dirty="0"/>
          </a:p>
        </p:txBody>
      </p:sp>
      <p:sp>
        <p:nvSpPr>
          <p:cNvPr id="4" name="3 Marcador de fecha"/>
          <p:cNvSpPr>
            <a:spLocks noGrp="1"/>
          </p:cNvSpPr>
          <p:nvPr>
            <p:ph type="dt" sz="half" idx="10"/>
          </p:nvPr>
        </p:nvSpPr>
        <p:spPr/>
        <p:txBody>
          <a:bodyPr/>
          <a:lstStyle/>
          <a:p>
            <a:r>
              <a:rPr lang="es-AR" smtClean="0"/>
              <a:t>Julio 2016</a:t>
            </a:r>
            <a:endParaRPr lang="es-AR" dirty="0"/>
          </a:p>
        </p:txBody>
      </p:sp>
      <p:sp>
        <p:nvSpPr>
          <p:cNvPr id="5" name="4 Marcador de pie de página"/>
          <p:cNvSpPr>
            <a:spLocks noGrp="1"/>
          </p:cNvSpPr>
          <p:nvPr>
            <p:ph type="ftr" sz="quarter" idx="11"/>
          </p:nvPr>
        </p:nvSpPr>
        <p:spPr/>
        <p:txBody>
          <a:bodyPr/>
          <a:lstStyle/>
          <a:p>
            <a:r>
              <a:rPr lang="es-AR" smtClean="0"/>
              <a:t>Taller de Modelización</a:t>
            </a:r>
            <a:endParaRPr lang="es-AR" dirty="0"/>
          </a:p>
        </p:txBody>
      </p:sp>
      <p:sp>
        <p:nvSpPr>
          <p:cNvPr id="6" name="5 Marcador de número de diapositiva"/>
          <p:cNvSpPr>
            <a:spLocks noGrp="1"/>
          </p:cNvSpPr>
          <p:nvPr>
            <p:ph type="sldNum" sz="quarter" idx="12"/>
          </p:nvPr>
        </p:nvSpPr>
        <p:spPr/>
        <p:txBody>
          <a:bodyPr/>
          <a:lstStyle/>
          <a:p>
            <a:fld id="{9768D417-45B2-4A00-8848-4D810E4D9635}" type="slidenum">
              <a:rPr lang="es-AR" smtClean="0"/>
              <a:pPr/>
              <a:t>9</a:t>
            </a:fld>
            <a:endParaRPr lang="es-AR"/>
          </a:p>
        </p:txBody>
      </p:sp>
      <p:sp>
        <p:nvSpPr>
          <p:cNvPr id="7" name="6 Marcador de contenido"/>
          <p:cNvSpPr>
            <a:spLocks noGrp="1"/>
          </p:cNvSpPr>
          <p:nvPr>
            <p:ph idx="1"/>
          </p:nvPr>
        </p:nvSpPr>
        <p:spPr/>
        <p:txBody>
          <a:bodyPr>
            <a:normAutofit lnSpcReduction="10000"/>
          </a:bodyPr>
          <a:lstStyle/>
          <a:p>
            <a:r>
              <a:rPr lang="es-ES_tradnl" dirty="0" smtClean="0"/>
              <a:t>El problema de la RE es estructural y condiciona el </a:t>
            </a:r>
            <a:r>
              <a:rPr lang="es-ES_tradnl" dirty="0" err="1" smtClean="0"/>
              <a:t>desembolvimiento</a:t>
            </a:r>
            <a:r>
              <a:rPr lang="es-ES_tradnl" dirty="0" smtClean="0"/>
              <a:t> de la economía en el LP (</a:t>
            </a:r>
            <a:r>
              <a:rPr lang="es-ES_tradnl" dirty="0" err="1" smtClean="0"/>
              <a:t>Chenery</a:t>
            </a:r>
            <a:r>
              <a:rPr lang="es-ES_tradnl" dirty="0" smtClean="0"/>
              <a:t> y Bruno, 1962; Braun y </a:t>
            </a:r>
            <a:r>
              <a:rPr lang="es-ES_tradnl" dirty="0" err="1" smtClean="0"/>
              <a:t>Joy</a:t>
            </a:r>
            <a:r>
              <a:rPr lang="es-ES_tradnl" dirty="0" smtClean="0"/>
              <a:t>, 1968; </a:t>
            </a:r>
            <a:r>
              <a:rPr lang="es-ES_tradnl" dirty="0" err="1" smtClean="0"/>
              <a:t>Thirwall</a:t>
            </a:r>
            <a:r>
              <a:rPr lang="es-ES_tradnl" dirty="0" smtClean="0"/>
              <a:t>, 1979)</a:t>
            </a:r>
          </a:p>
          <a:p>
            <a:r>
              <a:rPr lang="es-ES_tradnl" dirty="0" smtClean="0"/>
              <a:t>Características comunes:</a:t>
            </a:r>
          </a:p>
          <a:p>
            <a:pPr marL="1155700"/>
            <a:r>
              <a:rPr lang="es-ES_tradnl" dirty="0" smtClean="0"/>
              <a:t>Baja elasticidad precio de las exportaciones y las importaciones</a:t>
            </a:r>
          </a:p>
          <a:p>
            <a:pPr marL="1155700"/>
            <a:r>
              <a:rPr lang="es-ES_tradnl" dirty="0" smtClean="0"/>
              <a:t>Alta elasticidad ingreso de las importaciones</a:t>
            </a:r>
          </a:p>
          <a:p>
            <a:pPr marL="1155700"/>
            <a:r>
              <a:rPr lang="es-ES_tradnl" dirty="0" smtClean="0"/>
              <a:t>Puede haber o no flujos de capitales</a:t>
            </a:r>
          </a:p>
          <a:p>
            <a:pPr marL="1155700"/>
            <a:r>
              <a:rPr lang="es-ES_tradnl" dirty="0" smtClean="0"/>
              <a:t>Hay un equilibrio interno (pleno empleo) y otro externo (crecimiento exportaciones). </a:t>
            </a:r>
          </a:p>
          <a:p>
            <a:pPr marL="1155700"/>
            <a:r>
              <a:rPr lang="es-ES_tradnl" dirty="0" smtClean="0"/>
              <a:t>El equilibrio compatible con la RE no es de pleno empleo.</a:t>
            </a:r>
          </a:p>
          <a:p>
            <a:pPr marL="1155700"/>
            <a:endParaRPr lang="es-ES_tradnl" dirty="0" smtClean="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lantilla Winter School 2015.pptx [solo lectura]" id="{4E5FBD84-89BB-4473-B2A2-9AFE4685FAF7}" vid="{0DD517DE-B4E4-46C0-BB26-BD145AADF90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Winter School 2015</Template>
  <TotalTime>7504</TotalTime>
  <Words>757</Words>
  <Application>Microsoft Office PowerPoint</Application>
  <PresentationFormat>Presentación en pantalla (4:3)</PresentationFormat>
  <Paragraphs>128</Paragraphs>
  <Slides>15</Slides>
  <Notes>0</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15</vt:i4>
      </vt:variant>
    </vt:vector>
  </HeadingPairs>
  <TitlesOfParts>
    <vt:vector size="18" baseType="lpstr">
      <vt:lpstr>Tema de Office</vt:lpstr>
      <vt:lpstr>Equation</vt:lpstr>
      <vt:lpstr>MathType 6.0 Equation</vt:lpstr>
      <vt:lpstr>Taller de Modelización</vt:lpstr>
      <vt:lpstr>Clase 4</vt:lpstr>
      <vt:lpstr>La economía abierta</vt:lpstr>
      <vt:lpstr>El ahorro interno vs ahorro externo</vt:lpstr>
      <vt:lpstr>El ahorro interno vs ahorro externo</vt:lpstr>
      <vt:lpstr>El ahorro interno vs ahorro externo</vt:lpstr>
      <vt:lpstr>El ahorro interno vs ahorro externo</vt:lpstr>
      <vt:lpstr>Ahorro interno vs ahorro externo</vt:lpstr>
      <vt:lpstr>Ahorro interno vs ahorro externo</vt:lpstr>
      <vt:lpstr>Restricción Externa en Argentina 2005-2016</vt:lpstr>
      <vt:lpstr>El modelo </vt:lpstr>
      <vt:lpstr>El modelo</vt:lpstr>
      <vt:lpstr>El modelo</vt:lpstr>
      <vt:lpstr>El modelo</vt:lpstr>
      <vt:lpstr>Vamos al E views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Modelización</dc:title>
  <dc:creator>Nico Zeolla</dc:creator>
  <cp:lastModifiedBy>Nicolas Zeolla</cp:lastModifiedBy>
  <cp:revision>204</cp:revision>
  <dcterms:created xsi:type="dcterms:W3CDTF">2015-07-12T18:48:30Z</dcterms:created>
  <dcterms:modified xsi:type="dcterms:W3CDTF">2016-07-21T14:33:22Z</dcterms:modified>
</cp:coreProperties>
</file>