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6" r:id="rId4"/>
  </p:sldMasterIdLst>
  <p:notesMasterIdLst>
    <p:notesMasterId r:id="rId6"/>
  </p:notesMasterIdLst>
  <p:sldIdLst>
    <p:sldId id="256" r:id="rId5"/>
    <p:sldId id="269" r:id="rId7"/>
    <p:sldId id="328" r:id="rId8"/>
    <p:sldId id="330" r:id="rId9"/>
    <p:sldId id="261" r:id="rId10"/>
    <p:sldId id="264" r:id="rId11"/>
    <p:sldId id="329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9" r:id="rId20"/>
    <p:sldId id="340" r:id="rId21"/>
    <p:sldId id="341" r:id="rId22"/>
    <p:sldId id="342" r:id="rId23"/>
    <p:sldId id="343" r:id="rId24"/>
    <p:sldId id="349" r:id="rId25"/>
    <p:sldId id="351" r:id="rId26"/>
    <p:sldId id="353" r:id="rId27"/>
    <p:sldId id="354" r:id="rId28"/>
    <p:sldId id="355" r:id="rId29"/>
    <p:sldId id="356" r:id="rId30"/>
    <p:sldId id="348" r:id="rId31"/>
    <p:sldId id="344" r:id="rId32"/>
    <p:sldId id="262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EA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2484" y="114"/>
      </p:cViewPr>
      <p:guideLst>
        <p:guide orient="horz" pos="1801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3600" dirty="0">
                <a:ea typeface="Malgun Gothic" panose="020B0503020000020004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  <a:endParaRPr lang="en-US" altLang="ko-KR" dirty="0"/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en-US" altLang="ko-KR" dirty="0"/>
          </a:p>
          <a:p>
            <a:pPr lvl="0"/>
            <a:r>
              <a:rPr lang="en-US" altLang="ko-KR" dirty="0"/>
              <a:t>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  <a:endParaRPr lang="en-US" altLang="ko-KR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2395" y="2703830"/>
            <a:ext cx="5220335" cy="960120"/>
          </a:xfrm>
        </p:spPr>
        <p:txBody>
          <a:bodyPr/>
          <a:lstStyle/>
          <a:p>
            <a:pPr lvl="0"/>
            <a:r>
              <a:rPr lang="en-US" altLang="ko-KR" dirty="0"/>
              <a:t>CƠ SỞ DỮ LIỆU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94785" y="3568700"/>
            <a:ext cx="4871720" cy="50419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NGHIÊN CỨU VÀ XÂY DỰNG ỨNG DỤNG </a:t>
            </a:r>
            <a:endParaRPr lang="en-US" altLang="ko-KR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QUẢN LÍ NHÀ TRỌ    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 Placeholder 2"/>
          <p:cNvSpPr>
            <a:spLocks noGrp="1"/>
          </p:cNvSpPr>
          <p:nvPr/>
        </p:nvSpPr>
        <p:spPr>
          <a:xfrm>
            <a:off x="3426460" y="1369695"/>
            <a:ext cx="4341495" cy="48641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2800" dirty="0"/>
              <a:t>BÁO CÁO BÀI TẬP LỚN</a:t>
            </a:r>
            <a:endParaRPr lang="en-US" altLang="ko-KR" sz="2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72" y="2618336"/>
            <a:ext cx="1560579" cy="1560579"/>
          </a:xfrm>
          <a:prstGeom prst="rect">
            <a:avLst/>
          </a:prstGeom>
        </p:spPr>
      </p:pic>
      <p:sp>
        <p:nvSpPr>
          <p:cNvPr id="20" name="Text Placeholder 2"/>
          <p:cNvSpPr>
            <a:spLocks noGrp="1"/>
          </p:cNvSpPr>
          <p:nvPr/>
        </p:nvSpPr>
        <p:spPr>
          <a:xfrm>
            <a:off x="4066540" y="1856105"/>
            <a:ext cx="3685540" cy="48641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800" dirty="0"/>
              <a:t>Giảng viên: Th.S Trần Thị Dung</a:t>
            </a:r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637155" y="141605"/>
            <a:ext cx="4064000" cy="576580"/>
          </a:xfrm>
        </p:spPr>
        <p:txBody>
          <a:bodyPr/>
          <a:p>
            <a:pPr marL="0" indent="0">
              <a:buNone/>
            </a:pPr>
            <a:r>
              <a:rPr lang="en-US" b="1"/>
              <a:t>MÔ HÌNH QUAN HỆ</a:t>
            </a:r>
            <a:endParaRPr lang="en-US" b="1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7020" y="1561465"/>
          <a:ext cx="8713470" cy="33826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335"/>
                <a:gridCol w="1656080"/>
                <a:gridCol w="1944370"/>
                <a:gridCol w="1560195"/>
                <a:gridCol w="1452245"/>
                <a:gridCol w="1452245"/>
              </a:tblGrid>
              <a:tr h="722630">
                <a:tc gridSpan="2"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en-US" alt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KHACH_HANG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/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</a:tr>
              <a:tr h="366395">
                <a:tc>
                  <a:txBody>
                    <a:bodyPr/>
                    <a:p>
                      <a:pPr algn="ctr"/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93620">
                <a:tc>
                  <a:txBody>
                    <a:bodyPr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b="1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MAKH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HOTEN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GIOITINH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SDT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NGHENGHIEP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DIACHI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hách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àng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thoại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Nghề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ghiệp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hỉ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ate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</a:t>
                      </a:r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altLang="en-GB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800735" y="772795"/>
            <a:ext cx="7452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KHACH_HANG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GB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HOTEN, 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CMT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GIOITINH, SDT, NGHENGHIEP,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NGAYSINH, DIACHI)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637155" y="141605"/>
            <a:ext cx="4064000" cy="576580"/>
          </a:xfrm>
        </p:spPr>
        <p:txBody>
          <a:bodyPr/>
          <a:p>
            <a:pPr marL="0" indent="0">
              <a:buNone/>
            </a:pPr>
            <a:r>
              <a:rPr lang="en-US" b="1"/>
              <a:t>MÔ HÌNH QUAN HỆ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800735" y="772795"/>
            <a:ext cx="7452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PHONG_TRO(</a:t>
            </a:r>
            <a:r>
              <a:rPr lang="en-GB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MAPHONG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LOAIPHONG, GIAPHONG, DAY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PHONG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5960" y="1804040"/>
          <a:ext cx="8712967" cy="227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072"/>
                <a:gridCol w="1656184"/>
                <a:gridCol w="1944216"/>
                <a:gridCol w="1560173"/>
                <a:gridCol w="1452161"/>
                <a:gridCol w="1452161"/>
              </a:tblGrid>
              <a:tr h="720080">
                <a:tc gridSpan="2"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en-US" alt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thực thể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PHONG_TRO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/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</a:tr>
              <a:tr h="360040">
                <a:tc>
                  <a:txBody>
                    <a:bodyPr/>
                    <a:p>
                      <a:pPr algn="ctr"/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24261">
                <a:tc>
                  <a:txBody>
                    <a:bodyPr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sz="1800" b="1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MAPHONG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LOAIPHONG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GIAPHONG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DAY</a:t>
                      </a:r>
                      <a:r>
                        <a:rPr lang="en-US" alt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PHONG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Dãy </a:t>
                      </a:r>
                      <a:r>
                        <a:rPr lang="en-US" alt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endParaRPr lang="en-US" altLang="en-GB" baseline="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loat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</a:t>
                      </a:r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altLang="en-GB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637155" y="141605"/>
            <a:ext cx="4064000" cy="576580"/>
          </a:xfrm>
        </p:spPr>
        <p:txBody>
          <a:bodyPr/>
          <a:p>
            <a:pPr marL="0" indent="0">
              <a:buNone/>
            </a:pPr>
            <a:r>
              <a:rPr lang="en-US" b="1"/>
              <a:t>MÔ HÌNH QUAN HỆ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800735" y="772795"/>
            <a:ext cx="7452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PHONG_CO_TB(</a:t>
            </a:r>
            <a:r>
              <a:rPr lang="en-GB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MAPHONG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SOLUONG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0725" y="2010415"/>
          <a:ext cx="8713470" cy="22745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335"/>
                <a:gridCol w="1656184"/>
                <a:gridCol w="1944216"/>
                <a:gridCol w="1560173"/>
                <a:gridCol w="1452161"/>
                <a:gridCol w="1452161"/>
              </a:tblGrid>
              <a:tr h="720080">
                <a:tc gridSpan="2"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en-US" alt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thực thể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PHONG_CO_TB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/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</a:tr>
              <a:tr h="360040">
                <a:tc>
                  <a:txBody>
                    <a:bodyPr/>
                    <a:p>
                      <a:pPr algn="ctr"/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24261">
                <a:tc>
                  <a:txBody>
                    <a:bodyPr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sz="1800" b="1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MAPHONG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sz="1800" b="1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MATB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hòng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</a:t>
                      </a:r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</a:t>
                      </a:r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endParaRPr lang="en-US" altLang="en-GB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637155" y="141605"/>
            <a:ext cx="4064000" cy="576580"/>
          </a:xfrm>
        </p:spPr>
        <p:txBody>
          <a:bodyPr/>
          <a:p>
            <a:pPr marL="0" indent="0">
              <a:buNone/>
            </a:pPr>
            <a:r>
              <a:rPr lang="en-US" b="1"/>
              <a:t>MÔ HÌNH QUAN HỆ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800735" y="772795"/>
            <a:ext cx="74523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THIET_BI(</a:t>
            </a:r>
            <a:r>
              <a:rPr lang="en-GB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TENTB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0725" y="2010415"/>
          <a:ext cx="8712967" cy="227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072"/>
                <a:gridCol w="1656184"/>
                <a:gridCol w="1944216"/>
                <a:gridCol w="1560173"/>
                <a:gridCol w="1452161"/>
                <a:gridCol w="1452161"/>
              </a:tblGrid>
              <a:tr h="720080">
                <a:tc gridSpan="2"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en-US" alt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thực thể: 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THIET_BI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/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</a:tr>
              <a:tr h="360040">
                <a:tc>
                  <a:txBody>
                    <a:bodyPr/>
                    <a:p>
                      <a:pPr algn="ctr"/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24261">
                <a:tc>
                  <a:txBody>
                    <a:bodyPr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sz="1800" b="1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MATB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TENTB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hiết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637155" y="141605"/>
            <a:ext cx="4064000" cy="576580"/>
          </a:xfrm>
        </p:spPr>
        <p:txBody>
          <a:bodyPr/>
          <a:p>
            <a:pPr marL="0" indent="0">
              <a:buNone/>
            </a:pPr>
            <a:r>
              <a:rPr lang="en-US" b="1"/>
              <a:t>MÔ HÌNH QUAN HỆ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800735" y="772795"/>
            <a:ext cx="74523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DICH_VU(</a:t>
            </a:r>
            <a:r>
              <a:rPr lang="en-GB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MADV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TENDV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GIADV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0725" y="2010415"/>
          <a:ext cx="8712967" cy="227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072"/>
                <a:gridCol w="1656184"/>
                <a:gridCol w="1944216"/>
                <a:gridCol w="1560173"/>
                <a:gridCol w="1452161"/>
                <a:gridCol w="1452161"/>
              </a:tblGrid>
              <a:tr h="720080">
                <a:tc gridSpan="2"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en-US" alt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thực thể: DICH_VU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/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</a:tr>
              <a:tr h="360040">
                <a:tc>
                  <a:txBody>
                    <a:bodyPr/>
                    <a:p>
                      <a:pPr algn="ctr"/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24261">
                <a:tc>
                  <a:txBody>
                    <a:bodyPr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sz="1800" b="1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MADV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TENDV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GIADV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 vụ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 vụ</a:t>
                      </a:r>
                      <a:endParaRPr lang="en-GB" baseline="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dịch vụ</a:t>
                      </a:r>
                      <a:endParaRPr lang="en-US" alt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637155" y="141605"/>
            <a:ext cx="4064000" cy="576580"/>
          </a:xfrm>
        </p:spPr>
        <p:txBody>
          <a:bodyPr/>
          <a:p>
            <a:pPr marL="0" indent="0">
              <a:buNone/>
            </a:pPr>
            <a:r>
              <a:rPr lang="en-US" b="1"/>
              <a:t>MÔ HÌNH QUAN HỆ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800735" y="772795"/>
            <a:ext cx="74523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HOP_DONG(</a:t>
            </a:r>
            <a:r>
              <a:rPr lang="en-GB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MAHOPDONG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NGAYTHUE, NGAYTRA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MAPHONG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GB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MAKH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HIENTRANG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NGUOITAO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0725" y="1532260"/>
          <a:ext cx="8712967" cy="309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072"/>
                <a:gridCol w="1782445"/>
                <a:gridCol w="1817955"/>
                <a:gridCol w="1559560"/>
                <a:gridCol w="1452774"/>
                <a:gridCol w="1452161"/>
              </a:tblGrid>
              <a:tr h="720090">
                <a:tc gridSpan="2"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en-US" alt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thực thể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HOP_DONG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/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</a:tr>
              <a:tr h="360040">
                <a:tc>
                  <a:txBody>
                    <a:bodyPr/>
                    <a:p>
                      <a:pPr algn="ctr"/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24261">
                <a:tc>
                  <a:txBody>
                    <a:bodyPr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sz="1800" b="1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MAHOPDONG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THUE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NGAYTRA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sz="1800" b="1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MAPHONG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sz="1800" b="1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MAKH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HIENTRANG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sz="1800" b="1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NGUOITAO</a:t>
                      </a:r>
                      <a:endParaRPr lang="vi-VN" alt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ợp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ồng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</a:t>
                      </a:r>
                      <a:r>
                        <a:rPr lang="en-US" alt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thuê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 hàng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vi-V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tạo</a:t>
                      </a:r>
                      <a:endParaRPr lang="en-US" altLang="vi-VN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ate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ate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</a:t>
                      </a:r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endParaRPr lang="en-US" alt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637155" y="141605"/>
            <a:ext cx="4064000" cy="576580"/>
          </a:xfrm>
        </p:spPr>
        <p:txBody>
          <a:bodyPr/>
          <a:p>
            <a:pPr marL="0" indent="0">
              <a:buNone/>
            </a:pPr>
            <a:r>
              <a:rPr lang="en-US" b="1"/>
              <a:t>MÔ HÌNH QUAN HỆ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800735" y="772795"/>
            <a:ext cx="78530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HOA_DON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GB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MAHOADON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TONGTIEN, NGAYLAP, TENKH, </a:t>
            </a:r>
            <a:r>
              <a:rPr lang="en-GB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MAHOPDONG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MAPHONG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TIENDV, TIENPHONG, </a:t>
            </a:r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NGUOITAO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80" y="1416055"/>
          <a:ext cx="8712967" cy="3646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072"/>
                <a:gridCol w="1837690"/>
                <a:gridCol w="1762710"/>
                <a:gridCol w="1559560"/>
                <a:gridCol w="1452774"/>
                <a:gridCol w="1452161"/>
              </a:tblGrid>
              <a:tr h="720080">
                <a:tc gridSpan="2"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en-US" alt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thực thể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HOA_DON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/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</a:tr>
              <a:tr h="360040">
                <a:tc>
                  <a:txBody>
                    <a:bodyPr/>
                    <a:p>
                      <a:pPr algn="ctr"/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24261">
                <a:tc>
                  <a:txBody>
                    <a:bodyPr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sz="1800" b="1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MAHOADON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TONGTIEN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NGAYLAP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TENKH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sz="1800" b="1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MAHOPDONG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sz="1800" b="1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MAPHONG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TIENDV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TIENPHONG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sz="1800" b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NGUOITAO</a:t>
                      </a:r>
                      <a:endParaRPr lang="vi-VN" alt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óa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hách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àng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ợp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ồng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hòng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ịch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ụ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hòng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vi-V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tạo</a:t>
                      </a:r>
                      <a:endParaRPr lang="en-US" altLang="vi-VN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loat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ate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loat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loat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</a:t>
                      </a:r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endParaRPr lang="en-US" alt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637155" y="141605"/>
            <a:ext cx="4064000" cy="576580"/>
          </a:xfrm>
        </p:spPr>
        <p:txBody>
          <a:bodyPr/>
          <a:p>
            <a:pPr marL="0" indent="0">
              <a:buNone/>
            </a:pPr>
            <a:r>
              <a:rPr lang="en-US" b="1"/>
              <a:t>MÔ HÌNH QUAN HỆ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800735" y="772795"/>
            <a:ext cx="78530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CHI_TIET_HOA_DON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GB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MACTHD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MADV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SOLUONG, DONGIA,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THANHTIEN, </a:t>
            </a:r>
            <a:r>
              <a:rPr lang="en-GB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MAHOPDONG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5960" y="1745620"/>
          <a:ext cx="8712967" cy="28232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072"/>
                <a:gridCol w="1782445"/>
                <a:gridCol w="2192020"/>
                <a:gridCol w="1186108"/>
                <a:gridCol w="1452161"/>
                <a:gridCol w="1452161"/>
              </a:tblGrid>
              <a:tr h="720080">
                <a:tc gridSpan="2"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lvl="1" algn="l"/>
                      <a:r>
                        <a:rPr lang="en-US" alt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thực thể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en-GB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1" algn="l"/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CHI_TIET_HOA_DON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/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</a:tr>
              <a:tr h="360040">
                <a:tc>
                  <a:txBody>
                    <a:bodyPr/>
                    <a:p>
                      <a:pPr algn="ctr"/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24261">
                <a:tc>
                  <a:txBody>
                    <a:bodyPr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sz="1800" b="1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MACTHD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sz="1800" b="1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MADV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DONGIA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THANHTIEN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sz="1800" b="1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MAHOPDONG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iết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óa đơn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ịch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ụ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ượng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iá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iền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ợp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ồng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 smtClean="0"/>
                        <a:t>c</a:t>
                      </a:r>
                      <a:r>
                        <a:rPr lang="en-GB" dirty="0" smtClean="0"/>
                        <a:t>har</a:t>
                      </a:r>
                      <a:endParaRPr lang="en-GB" dirty="0" smtClean="0"/>
                    </a:p>
                    <a:p>
                      <a:pPr algn="l"/>
                      <a:r>
                        <a:rPr lang="en-US" altLang="en-GB" dirty="0" smtClean="0"/>
                        <a:t>c</a:t>
                      </a:r>
                      <a:r>
                        <a:rPr lang="en-GB" dirty="0" smtClean="0"/>
                        <a:t>har</a:t>
                      </a:r>
                      <a:endParaRPr lang="en-GB" dirty="0" smtClean="0"/>
                    </a:p>
                    <a:p>
                      <a:pPr algn="l"/>
                      <a:r>
                        <a:rPr lang="en-US" altLang="en-GB" dirty="0" err="1" smtClean="0"/>
                        <a:t>i</a:t>
                      </a:r>
                      <a:r>
                        <a:rPr lang="en-GB" dirty="0" err="1" smtClean="0"/>
                        <a:t>nt</a:t>
                      </a:r>
                      <a:endParaRPr lang="en-GB" dirty="0" smtClean="0"/>
                    </a:p>
                    <a:p>
                      <a:pPr algn="l"/>
                      <a:r>
                        <a:rPr lang="en-US" altLang="en-GB" dirty="0" smtClean="0"/>
                        <a:t>f</a:t>
                      </a:r>
                      <a:r>
                        <a:rPr lang="en-GB" dirty="0" smtClean="0"/>
                        <a:t>loat</a:t>
                      </a:r>
                      <a:endParaRPr lang="en-GB" dirty="0" smtClean="0"/>
                    </a:p>
                    <a:p>
                      <a:pPr algn="l"/>
                      <a:r>
                        <a:rPr lang="en-US" altLang="en-GB" dirty="0" smtClean="0"/>
                        <a:t>f</a:t>
                      </a:r>
                      <a:r>
                        <a:rPr lang="en-GB" dirty="0" smtClean="0"/>
                        <a:t>loat</a:t>
                      </a:r>
                      <a:endParaRPr lang="en-GB" dirty="0" smtClean="0"/>
                    </a:p>
                    <a:p>
                      <a:pPr algn="l"/>
                      <a:r>
                        <a:rPr lang="en-US" altLang="en-GB" dirty="0" smtClean="0"/>
                        <a:t>c</a:t>
                      </a:r>
                      <a:r>
                        <a:rPr lang="en-GB" dirty="0" smtClean="0"/>
                        <a:t>har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/>
                        <a:t>10</a:t>
                      </a:r>
                      <a:endParaRPr lang="en-US" altLang="en-GB" dirty="0"/>
                    </a:p>
                    <a:p>
                      <a:pPr algn="l"/>
                      <a:r>
                        <a:rPr lang="en-US" altLang="en-GB" dirty="0"/>
                        <a:t>10</a:t>
                      </a:r>
                      <a:endParaRPr lang="en-US" altLang="en-GB" dirty="0"/>
                    </a:p>
                    <a:p>
                      <a:pPr algn="l"/>
                      <a:r>
                        <a:rPr lang="en-US" altLang="en-GB" dirty="0"/>
                        <a:t>8</a:t>
                      </a:r>
                      <a:endParaRPr lang="en-US" altLang="en-GB" dirty="0"/>
                    </a:p>
                    <a:p>
                      <a:pPr algn="l"/>
                      <a:r>
                        <a:rPr lang="en-US" altLang="en-GB" dirty="0"/>
                        <a:t>20</a:t>
                      </a:r>
                      <a:endParaRPr lang="en-US" altLang="en-GB" dirty="0"/>
                    </a:p>
                    <a:p>
                      <a:pPr algn="l"/>
                      <a:r>
                        <a:rPr lang="en-US" altLang="en-GB" dirty="0"/>
                        <a:t>20</a:t>
                      </a:r>
                      <a:endParaRPr lang="en-US" altLang="en-GB" dirty="0"/>
                    </a:p>
                    <a:p>
                      <a:pPr algn="l"/>
                      <a:r>
                        <a:rPr lang="en-US" altLang="en-GB" dirty="0"/>
                        <a:t>10</a:t>
                      </a:r>
                      <a:endParaRPr lang="en-US" alt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dirty="0" err="1" smtClean="0"/>
                        <a:t>Khóa </a:t>
                      </a:r>
                      <a:r>
                        <a:rPr lang="en-US" altLang="en-GB" dirty="0" err="1" smtClean="0"/>
                        <a:t>chính</a:t>
                      </a:r>
                      <a:endParaRPr lang="en-GB" dirty="0" smtClean="0"/>
                    </a:p>
                    <a:p>
                      <a:pPr algn="l"/>
                      <a:r>
                        <a:rPr lang="en-GB" dirty="0" err="1" smtClean="0"/>
                        <a:t>Khóa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US" altLang="en-GB" baseline="0" dirty="0" smtClean="0"/>
                        <a:t>ngoại</a:t>
                      </a:r>
                      <a:endParaRPr lang="en-GB" baseline="0" dirty="0" smtClean="0"/>
                    </a:p>
                    <a:p>
                      <a:pPr algn="l"/>
                      <a:endParaRPr lang="en-GB" baseline="0" dirty="0" smtClean="0"/>
                    </a:p>
                    <a:p>
                      <a:pPr algn="l"/>
                      <a:endParaRPr lang="en-GB" baseline="0" dirty="0" smtClean="0"/>
                    </a:p>
                    <a:p>
                      <a:pPr algn="l"/>
                      <a:endParaRPr lang="en-GB" baseline="0" dirty="0" smtClean="0"/>
                    </a:p>
                    <a:p>
                      <a:pPr algn="l"/>
                      <a:r>
                        <a:rPr lang="en-GB" baseline="0" dirty="0" err="1" smtClean="0"/>
                        <a:t>Khóa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US" altLang="en-GB" baseline="0" dirty="0" smtClean="0"/>
                        <a:t>ngoại</a:t>
                      </a:r>
                      <a:endParaRPr lang="en-US" altLang="en-GB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637155" y="141605"/>
            <a:ext cx="4064000" cy="576580"/>
          </a:xfrm>
        </p:spPr>
        <p:txBody>
          <a:bodyPr/>
          <a:p>
            <a:pPr marL="0" indent="0">
              <a:buNone/>
            </a:pPr>
            <a:r>
              <a:rPr lang="en-US" b="1"/>
              <a:t>MÔ HÌNH QUAN HỆ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800735" y="772795"/>
            <a:ext cx="7853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vi-VN" alt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NGUOI_DUNG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GB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TAIKHOAN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MATKHAU, QUYEN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5960" y="1829440"/>
          <a:ext cx="8712967" cy="227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072"/>
                <a:gridCol w="1656184"/>
                <a:gridCol w="1944216"/>
                <a:gridCol w="1560173"/>
                <a:gridCol w="1452161"/>
                <a:gridCol w="1452161"/>
              </a:tblGrid>
              <a:tr h="720080">
                <a:tc gridSpan="2"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en-US" alt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thực thể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NGUOI_DUNG</a:t>
                      </a:r>
                      <a:endParaRPr lang="en-US" altLang="en-GB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3/7/2020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cPr/>
                </a:tc>
              </a:tr>
              <a:tr h="360040">
                <a:tc>
                  <a:txBody>
                    <a:bodyPr/>
                    <a:p>
                      <a:pPr algn="ctr"/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GB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24261">
                <a:tc>
                  <a:txBody>
                    <a:bodyPr/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sz="1800" b="1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TAIKHOAN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QUYEN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hoản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hẩu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/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alt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9760" y="2230378"/>
            <a:ext cx="4930200" cy="473576"/>
          </a:xfrm>
        </p:spPr>
        <p:txBody>
          <a:bodyPr/>
          <a:lstStyle/>
          <a:p>
            <a:r>
              <a:rPr lang="en-US" altLang="ko-KR" dirty="0"/>
              <a:t>TRUY VẤN CƠ BẢN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91890" y="2757170"/>
            <a:ext cx="5336540" cy="28829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ym typeface="+mn-ea"/>
              </a:rPr>
              <a:t>Đưa mô hình quan hệ vào SQL Server để thực hiện việc truy vấn</a:t>
            </a:r>
            <a:endParaRPr lang="en-US" altLang="ko-KR" dirty="0"/>
          </a:p>
        </p:txBody>
      </p:sp>
      <p:sp>
        <p:nvSpPr>
          <p:cNvPr id="5" name="Rectangles 4"/>
          <p:cNvSpPr/>
          <p:nvPr/>
        </p:nvSpPr>
        <p:spPr>
          <a:xfrm>
            <a:off x="1883728" y="2162175"/>
            <a:ext cx="104902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400" b="1">
                <a:solidFill>
                  <a:schemeClr val="accent3"/>
                </a:solidFill>
                <a:effectLst/>
                <a:latin typeface="HP-Cassia" panose="020B0603050302020204" charset="0"/>
                <a:cs typeface="HP-Cassia" panose="020B0603050302020204" charset="0"/>
              </a:rPr>
              <a:t>SQL</a:t>
            </a:r>
            <a:endParaRPr lang="en-US" altLang="zh-CN" sz="4400" b="1">
              <a:solidFill>
                <a:schemeClr val="accent3"/>
              </a:solidFill>
              <a:effectLst/>
              <a:latin typeface="HP-Cassia" panose="020B0603050302020204" charset="0"/>
              <a:cs typeface="HP-Cassia" panose="020B06030503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UTM AbeatbyKai" panose="00000400000000000000" charset="0"/>
                <a:cs typeface="UTM AbeatbyKai" panose="00000400000000000000" charset="0"/>
              </a:rPr>
              <a:t>FIT TEAM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UTM AbeatbyKai" panose="00000400000000000000" charset="0"/>
              <a:cs typeface="UTM AbeatbyKai" panose="00000400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For Information Technology Team</a:t>
            </a:r>
            <a:endParaRPr lang="en-US" altLang="ko-KR" dirty="0"/>
          </a:p>
        </p:txBody>
      </p:sp>
      <p:grpSp>
        <p:nvGrpSpPr>
          <p:cNvPr id="15" name="Group 14"/>
          <p:cNvGrpSpPr/>
          <p:nvPr/>
        </p:nvGrpSpPr>
        <p:grpSpPr>
          <a:xfrm rot="0">
            <a:off x="877570" y="3291840"/>
            <a:ext cx="1440180" cy="511810"/>
            <a:chOff x="3779911" y="3327771"/>
            <a:chExt cx="1584178" cy="511791"/>
          </a:xfrm>
          <a:noFill/>
        </p:grpSpPr>
        <p:sp>
          <p:nvSpPr>
            <p:cNvPr id="17" name="Text Placeholder 1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Quốc Tuấn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 Placeholder 18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4"/>
                  </a:solidFill>
                  <a:cs typeface="Arial" panose="020B0604020202020204" pitchFamily="34" charset="0"/>
                </a:rPr>
                <a:t>CNTT K59</a:t>
              </a:r>
              <a:endParaRPr lang="en-US" sz="1200" b="1" dirty="0">
                <a:solidFill>
                  <a:schemeClr val="accent4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60768" y="3291830"/>
            <a:ext cx="1440160" cy="810923"/>
            <a:chOff x="251520" y="3350185"/>
            <a:chExt cx="1656184" cy="810923"/>
          </a:xfrm>
        </p:grpSpPr>
        <p:grpSp>
          <p:nvGrpSpPr>
            <p:cNvPr id="20" name="Group 1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2" name="Text Placeholder 17"/>
              <p:cNvSpPr txBox="1"/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Chí Trung 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 Placeholder 18"/>
              <p:cNvSpPr txBox="1"/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anose="020B0604020202020204" pitchFamily="34" charset="0"/>
                  </a:rPr>
                  <a:t>CNTT K59</a:t>
                </a:r>
                <a:endParaRPr lang="en-US" sz="1200" b="1" dirty="0">
                  <a:solidFill>
                    <a:schemeClr val="accent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51520" y="3885518"/>
              <a:ext cx="1656183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0">
            <a:off x="4834890" y="3291840"/>
            <a:ext cx="1449070" cy="511810"/>
            <a:chOff x="3769840" y="3327771"/>
            <a:chExt cx="1594250" cy="511791"/>
          </a:xfrm>
          <a:noFill/>
        </p:grpSpPr>
        <p:sp>
          <p:nvSpPr>
            <p:cNvPr id="27" name="Text Placeholder 1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Quang Trường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 Placeholder 18"/>
            <p:cNvSpPr txBox="1"/>
            <p:nvPr/>
          </p:nvSpPr>
          <p:spPr>
            <a:xfrm>
              <a:off x="3769840" y="3589982"/>
              <a:ext cx="1594250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CNTT K59</a:t>
              </a:r>
              <a:endParaRPr lang="en-US" sz="1200" b="1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rot="0">
            <a:off x="6826885" y="3291840"/>
            <a:ext cx="1440180" cy="511810"/>
            <a:chOff x="3779911" y="3327771"/>
            <a:chExt cx="1584178" cy="511791"/>
          </a:xfrm>
          <a:noFill/>
        </p:grpSpPr>
        <p:sp>
          <p:nvSpPr>
            <p:cNvPr id="32" name="Text Placeholder 1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Văn Phước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 Placeholder 18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3"/>
                  </a:solidFill>
                  <a:cs typeface="Arial" panose="020B0604020202020204" pitchFamily="34" charset="0"/>
                </a:rPr>
                <a:t>CNTT K60</a:t>
              </a:r>
              <a:endParaRPr lang="en-US" sz="1200" b="1" dirty="0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38" name="Picture Placeholder 37" descr="64901545_466420720592567_4004033018892124160_n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4842510" y="1597660"/>
            <a:ext cx="1424305" cy="1440180"/>
          </a:xfrm>
          <a:prstGeom prst="ellipse">
            <a:avLst/>
          </a:prstGeom>
        </p:spPr>
      </p:pic>
      <p:pic>
        <p:nvPicPr>
          <p:cNvPr id="34" name="Picture Placeholder 33" descr="29597743_1967879423472638_374270264858850790_n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63600" y="1599565"/>
            <a:ext cx="1440180" cy="1440180"/>
          </a:xfrm>
          <a:prstGeom prst="ellipse">
            <a:avLst/>
          </a:prstGeom>
        </p:spPr>
      </p:pic>
      <p:pic>
        <p:nvPicPr>
          <p:cNvPr id="37" name="Picture Placeholder 36" descr="68885333_131036021490989_8108439814333792256_o"/>
          <p:cNvPicPr>
            <a:picLocks noChangeAspect="1"/>
          </p:cNvPicPr>
          <p:nvPr>
            <p:ph type="pic" idx="12"/>
          </p:nvPr>
        </p:nvPicPr>
        <p:blipFill>
          <a:blip r:embed="rId3"/>
          <a:stretch>
            <a:fillRect/>
          </a:stretch>
        </p:blipFill>
        <p:spPr>
          <a:xfrm>
            <a:off x="2842260" y="1597660"/>
            <a:ext cx="1440180" cy="1440180"/>
          </a:xfrm>
          <a:prstGeom prst="ellipse">
            <a:avLst/>
          </a:prstGeom>
        </p:spPr>
      </p:pic>
      <p:pic>
        <p:nvPicPr>
          <p:cNvPr id="41" name="Picture Placeholder 40" descr="29597743_1967879423472638_374270264858850790_n"/>
          <p:cNvPicPr>
            <a:picLocks noChangeAspect="1"/>
          </p:cNvPicPr>
          <p:nvPr>
            <p:ph type="pic" idx="14"/>
          </p:nvPr>
        </p:nvPicPr>
        <p:blipFill>
          <a:blip r:embed="rId4"/>
          <a:stretch>
            <a:fillRect/>
          </a:stretch>
        </p:blipFill>
        <p:spPr>
          <a:xfrm>
            <a:off x="6826885" y="1599565"/>
            <a:ext cx="1440180" cy="1440180"/>
          </a:xfrm>
          <a:prstGeom prst="ellipse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/>
        </p:nvSpPr>
        <p:spPr>
          <a:xfrm>
            <a:off x="2068830" y="506095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2637155" y="141605"/>
            <a:ext cx="4064000" cy="576580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TRUY VẤN CƠ BẢN</a:t>
            </a:r>
            <a:endParaRPr lang="en-US" b="1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685290" y="89027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1. Tìm những phòng mà khách đang thuê có họ 'Nguyễn'</a:t>
            </a:r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/>
        </p:nvSpPr>
        <p:spPr>
          <a:xfrm>
            <a:off x="1767840" y="228346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/>
        </p:nvSpPr>
        <p:spPr>
          <a:xfrm>
            <a:off x="1722755" y="1394460"/>
            <a:ext cx="7302500" cy="30657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000">
                <a:solidFill>
                  <a:schemeClr val="tx1"/>
                </a:solidFill>
              </a:rPr>
              <a:t> *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000">
                <a:solidFill>
                  <a:schemeClr val="tx1"/>
                </a:solidFill>
              </a:rPr>
              <a:t> PHONG_TRO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000">
                <a:solidFill>
                  <a:schemeClr val="tx1"/>
                </a:solidFill>
              </a:rPr>
              <a:t> MAPHONG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IN</a:t>
            </a:r>
            <a:r>
              <a:rPr lang="en-US" sz="2000">
                <a:solidFill>
                  <a:schemeClr val="tx1"/>
                </a:solidFill>
              </a:rPr>
              <a:t> (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000">
                <a:solidFill>
                  <a:schemeClr val="tx1"/>
                </a:solidFill>
              </a:rPr>
              <a:t> HD.MaPhong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000">
                <a:solidFill>
                  <a:schemeClr val="tx1"/>
                </a:solidFill>
              </a:rPr>
              <a:t> HOP_DONG HD, KHACH_HANG KH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000">
                <a:solidFill>
                  <a:schemeClr val="tx1"/>
                </a:solidFill>
              </a:rPr>
              <a:t> HD.MAKHACHHANG = KH.MAKHACHHANG 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>
                <a:solidFill>
                  <a:schemeClr val="tx1"/>
                </a:solidFill>
              </a:rPr>
              <a:t>KH.HOTEN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N'Nguyễn%'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sz="2000">
                <a:solidFill>
                  <a:schemeClr val="tx1"/>
                </a:solidFill>
              </a:rPr>
              <a:t> HD.HIENTRANG = 1)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/>
        </p:nvSpPr>
        <p:spPr>
          <a:xfrm>
            <a:off x="2068830" y="506095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2637155" y="141605"/>
            <a:ext cx="4064000" cy="576580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TRUY VẤN CƠ BẢN</a:t>
            </a:r>
            <a:endParaRPr lang="en-US" b="1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685290" y="89027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2. Tìm thông tin khách hàng có hóa đơn cao nhất</a:t>
            </a:r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/>
        </p:nvSpPr>
        <p:spPr>
          <a:xfrm>
            <a:off x="1767840" y="228346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/>
        </p:nvSpPr>
        <p:spPr>
          <a:xfrm>
            <a:off x="1722755" y="1537970"/>
            <a:ext cx="7302500" cy="32931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000"/>
              <a:t> *</a:t>
            </a:r>
            <a:endParaRPr lang="en-US" sz="2000"/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000"/>
              <a:t> </a:t>
            </a:r>
            <a:r>
              <a:rPr lang="en-US" sz="2000">
                <a:solidFill>
                  <a:schemeClr val="tx1"/>
                </a:solidFill>
              </a:rPr>
              <a:t>KHACH_HANG</a:t>
            </a:r>
            <a:endParaRPr lang="en-US" sz="2000"/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sz="2000">
                <a:solidFill>
                  <a:schemeClr val="tx1"/>
                </a:solidFill>
              </a:rPr>
              <a:t>MAKHACHHANG</a:t>
            </a:r>
            <a:r>
              <a:rPr lang="en-US" sz="2000"/>
              <a:t>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000">
                <a:solidFill>
                  <a:schemeClr val="tx1"/>
                </a:solidFill>
              </a:rPr>
              <a:t>(</a:t>
            </a:r>
            <a:endParaRPr lang="en-US" sz="2000"/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sz="2000">
                <a:solidFill>
                  <a:schemeClr val="tx1"/>
                </a:solidFill>
              </a:rPr>
              <a:t>HDG.MAKHACHHANG</a:t>
            </a:r>
            <a:endParaRPr lang="en-US" sz="2000"/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2000">
                <a:solidFill>
                  <a:schemeClr val="tx1"/>
                </a:solidFill>
              </a:rPr>
              <a:t>HOA_DON HDN, HOP_DONG HDG</a:t>
            </a:r>
            <a:endParaRPr lang="en-US" sz="2000"/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sz="2000">
                <a:solidFill>
                  <a:schemeClr val="tx1"/>
                </a:solidFill>
              </a:rPr>
              <a:t>HDN.MAHOPDONG = HDG.MAHOPDONG</a:t>
            </a:r>
            <a:r>
              <a:rPr lang="en-US" sz="2000"/>
              <a:t>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AND</a:t>
            </a:r>
            <a:endParaRPr lang="en-US" sz="2000"/>
          </a:p>
          <a:p>
            <a:pPr algn="l"/>
            <a:r>
              <a:rPr lang="en-US" sz="2000">
                <a:solidFill>
                  <a:schemeClr val="tx1"/>
                </a:solidFill>
              </a:rPr>
              <a:t>TONGTIEN = (SELECT</a:t>
            </a:r>
            <a:r>
              <a:rPr lang="en-US" sz="2000"/>
              <a:t> </a:t>
            </a:r>
            <a:r>
              <a:rPr lang="en-US" sz="2000">
                <a:solidFill>
                  <a:srgbClr val="FF80EA"/>
                </a:solidFill>
              </a:rPr>
              <a:t>MAX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chemeClr val="tx1"/>
                </a:solidFill>
                <a:sym typeface="+mn-ea"/>
              </a:rPr>
              <a:t>HOA_DON</a:t>
            </a:r>
            <a:r>
              <a:rPr lang="en-US" sz="2000">
                <a:solidFill>
                  <a:schemeClr val="tx1"/>
                </a:solidFill>
              </a:rPr>
              <a:t>.TONGTIEN)</a:t>
            </a:r>
            <a:r>
              <a:rPr lang="en-US" sz="2000"/>
              <a:t> </a:t>
            </a:r>
            <a:endParaRPr lang="en-US" sz="2000"/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2000">
                <a:solidFill>
                  <a:schemeClr val="tx1"/>
                </a:solidFill>
                <a:sym typeface="+mn-ea"/>
              </a:rPr>
              <a:t>HOA_DON</a:t>
            </a:r>
            <a:r>
              <a:rPr lang="en-US" sz="2000">
                <a:solidFill>
                  <a:schemeClr val="tx1"/>
                </a:solidFill>
              </a:rPr>
              <a:t>))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/>
        </p:nvSpPr>
        <p:spPr>
          <a:xfrm>
            <a:off x="2068830" y="506095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2637155" y="141605"/>
            <a:ext cx="4064000" cy="576580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TRUY VẤN CƠ BẢN</a:t>
            </a:r>
            <a:endParaRPr lang="en-US" b="1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685290" y="89027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3. Tìm những khách hàng đã thuê trọ 2 lần trở lên</a:t>
            </a:r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/>
        </p:nvSpPr>
        <p:spPr>
          <a:xfrm>
            <a:off x="1767840" y="228346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/>
        </p:nvSpPr>
        <p:spPr>
          <a:xfrm>
            <a:off x="1722755" y="1322705"/>
            <a:ext cx="7302500" cy="32931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sz="2000">
                <a:solidFill>
                  <a:schemeClr val="tx1"/>
                </a:solidFill>
              </a:rPr>
              <a:t>* 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2000">
                <a:solidFill>
                  <a:schemeClr val="tx1"/>
                </a:solidFill>
              </a:rPr>
              <a:t>KHACH_HANG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sz="2000">
                <a:solidFill>
                  <a:schemeClr val="tx1"/>
                </a:solidFill>
              </a:rPr>
              <a:t>MAKHACHHANG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000">
                <a:solidFill>
                  <a:schemeClr val="tx1"/>
                </a:solidFill>
              </a:rPr>
              <a:t>(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SELECT </a:t>
            </a:r>
            <a:r>
              <a:rPr lang="en-US" sz="2000">
                <a:solidFill>
                  <a:schemeClr val="tx1"/>
                </a:solidFill>
                <a:sym typeface="+mn-ea"/>
              </a:rPr>
              <a:t>MAKHACHHANG 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FROM </a:t>
            </a:r>
            <a:r>
              <a:rPr lang="en-US" sz="2000">
                <a:solidFill>
                  <a:schemeClr val="tx1"/>
                </a:solidFill>
                <a:sym typeface="+mn-ea"/>
              </a:rPr>
              <a:t>HOP_DONG</a:t>
            </a:r>
            <a:r>
              <a:rPr lang="en-US" sz="2000">
                <a:solidFill>
                  <a:schemeClr val="tx1"/>
                </a:solidFill>
              </a:rPr>
              <a:t> 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  <a:sym typeface="+mn-ea"/>
              </a:rPr>
              <a:t>MAKHACHHANG 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HAVING </a:t>
            </a:r>
            <a:r>
              <a:rPr lang="en-US" sz="2000">
                <a:solidFill>
                  <a:srgbClr val="FF80EA"/>
                </a:solidFill>
              </a:rPr>
              <a:t>COUNT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chemeClr val="tx1"/>
                </a:solidFill>
                <a:sym typeface="+mn-ea"/>
              </a:rPr>
              <a:t>MAKHACHHANG </a:t>
            </a:r>
            <a:r>
              <a:rPr lang="en-US" sz="2000">
                <a:solidFill>
                  <a:schemeClr val="tx1"/>
                </a:solidFill>
              </a:rPr>
              <a:t>) &gt; 1)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/>
        </p:nvSpPr>
        <p:spPr>
          <a:xfrm>
            <a:off x="2068830" y="506095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2637155" y="141605"/>
            <a:ext cx="4064000" cy="576580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TRUY VẤN CƠ BẢN</a:t>
            </a:r>
            <a:endParaRPr lang="en-US" b="1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685290" y="89027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4. Đưa ra mã khách hàng, họ tên khách hàng và mã phòng </a:t>
            </a:r>
            <a:endParaRPr lang="en-US" sz="200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sẽ hết hợp đồng sau một tháng nữa</a:t>
            </a:r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/>
        </p:nvSpPr>
        <p:spPr>
          <a:xfrm>
            <a:off x="1767840" y="228346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/>
        </p:nvSpPr>
        <p:spPr>
          <a:xfrm>
            <a:off x="1722755" y="1322705"/>
            <a:ext cx="7302500" cy="32931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000"/>
              <a:t> </a:t>
            </a:r>
            <a:r>
              <a:rPr lang="en-US" sz="2000">
                <a:solidFill>
                  <a:schemeClr val="tx1"/>
                </a:solidFill>
              </a:rPr>
              <a:t>K.MAKHACHHANG, K.HOTEN, HD.MAPHONG</a:t>
            </a:r>
            <a:endParaRPr lang="en-US" sz="2000"/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2000">
                <a:solidFill>
                  <a:schemeClr val="tx1"/>
                </a:solidFill>
              </a:rPr>
              <a:t>KHACH_HANG K, PHONG_TRO, HOP_DONG HD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sz="2000">
                <a:solidFill>
                  <a:schemeClr val="tx1"/>
                </a:solidFill>
              </a:rPr>
              <a:t>HD.MAKHACHHANG = K.MAKHACHHANG 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>
                <a:solidFill>
                  <a:schemeClr val="tx1"/>
                </a:solidFill>
              </a:rPr>
              <a:t>HD.MAPHONG = PHONG_TRO.MAPHONG</a:t>
            </a:r>
            <a:r>
              <a:rPr lang="en-US" sz="2000"/>
              <a:t> </a:t>
            </a:r>
            <a:endParaRPr lang="en-US" sz="2000"/>
          </a:p>
          <a:p>
            <a:pPr algn="l"/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rgbClr val="FF80EA"/>
                </a:solidFill>
              </a:rPr>
              <a:t>MONTH</a:t>
            </a:r>
            <a:r>
              <a:rPr lang="en-US" sz="2000">
                <a:solidFill>
                  <a:schemeClr val="tx1"/>
                </a:solidFill>
              </a:rPr>
              <a:t>(NGAYTRA)</a:t>
            </a:r>
            <a:r>
              <a:rPr lang="en-US" sz="2000"/>
              <a:t> - </a:t>
            </a:r>
            <a:r>
              <a:rPr lang="en-US" sz="2000">
                <a:solidFill>
                  <a:srgbClr val="FF80EA"/>
                </a:solidFill>
              </a:rPr>
              <a:t>MONTH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rgbClr val="FF80EA"/>
                </a:solidFill>
              </a:rPr>
              <a:t>GETDATE()</a:t>
            </a:r>
            <a:r>
              <a:rPr lang="en-US" sz="2000">
                <a:solidFill>
                  <a:schemeClr val="tx1"/>
                </a:solidFill>
              </a:rPr>
              <a:t>) = 1)</a:t>
            </a:r>
            <a:r>
              <a:rPr lang="en-US" sz="2000"/>
              <a:t> </a:t>
            </a:r>
            <a:endParaRPr lang="en-US" sz="2000"/>
          </a:p>
          <a:p>
            <a:pPr algn="l"/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>
                <a:solidFill>
                  <a:srgbClr val="FF80EA"/>
                </a:solidFill>
              </a:rPr>
              <a:t>YEAR</a:t>
            </a:r>
            <a:r>
              <a:rPr lang="en-US" sz="2000">
                <a:solidFill>
                  <a:schemeClr val="tx1"/>
                </a:solidFill>
              </a:rPr>
              <a:t>(NGAYTRA)</a:t>
            </a:r>
            <a:r>
              <a:rPr lang="en-US" sz="2000"/>
              <a:t> </a:t>
            </a:r>
            <a:r>
              <a:rPr lang="en-US" sz="2000">
                <a:solidFill>
                  <a:schemeClr val="tx1"/>
                </a:solidFill>
              </a:rPr>
              <a:t>=</a:t>
            </a:r>
            <a:r>
              <a:rPr lang="en-US" sz="2000"/>
              <a:t> </a:t>
            </a:r>
            <a:r>
              <a:rPr lang="en-US" sz="2000">
                <a:solidFill>
                  <a:srgbClr val="FF80EA"/>
                </a:solidFill>
              </a:rPr>
              <a:t>YEAR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rgbClr val="FF80EA"/>
                </a:solidFill>
              </a:rPr>
              <a:t>GETDATE()</a:t>
            </a:r>
            <a:r>
              <a:rPr lang="en-US" sz="2000">
                <a:solidFill>
                  <a:schemeClr val="tx1"/>
                </a:solidFill>
              </a:rPr>
              <a:t>)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/>
        </p:nvSpPr>
        <p:spPr>
          <a:xfrm>
            <a:off x="2068830" y="506095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2637155" y="141605"/>
            <a:ext cx="4064000" cy="576580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TRUY VẤN CƠ BẢN</a:t>
            </a:r>
            <a:endParaRPr lang="en-US" b="1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685290" y="89027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5. Tìm khách hàng có thời gian thuê trọ lâu nhất</a:t>
            </a:r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/>
        </p:nvSpPr>
        <p:spPr>
          <a:xfrm>
            <a:off x="1767840" y="228346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/>
        </p:nvSpPr>
        <p:spPr>
          <a:xfrm>
            <a:off x="1722755" y="1322705"/>
            <a:ext cx="7302500" cy="34842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sz="2000">
                <a:solidFill>
                  <a:schemeClr val="tx1"/>
                </a:solidFill>
              </a:rPr>
              <a:t>*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2000">
                <a:solidFill>
                  <a:schemeClr val="tx1"/>
                </a:solidFill>
              </a:rPr>
              <a:t>KHACH_HANG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sz="2000">
                <a:solidFill>
                  <a:schemeClr val="tx1"/>
                </a:solidFill>
              </a:rPr>
              <a:t>MAKHACHHANG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000">
                <a:solidFill>
                  <a:schemeClr val="tx1"/>
                </a:solidFill>
              </a:rPr>
              <a:t>(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sz="2000">
                <a:solidFill>
                  <a:schemeClr val="tx1"/>
                </a:solidFill>
              </a:rPr>
              <a:t>H1.MAKHACHHANG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2000">
                <a:solidFill>
                  <a:schemeClr val="tx1"/>
                </a:solidFill>
              </a:rPr>
              <a:t>HOP_DONG H1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sz="2000">
                <a:solidFill>
                  <a:srgbClr val="FF80EA"/>
                </a:solidFill>
              </a:rPr>
              <a:t>COUNT</a:t>
            </a:r>
            <a:r>
              <a:rPr lang="en-US" sz="2000">
                <a:solidFill>
                  <a:schemeClr val="tx1"/>
                </a:solidFill>
              </a:rPr>
              <a:t>(*)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2000">
                <a:solidFill>
                  <a:schemeClr val="tx1"/>
                </a:solidFill>
              </a:rPr>
              <a:t>HOP_DONG H2 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sz="2000">
                <a:solidFill>
                  <a:srgbClr val="FF80EA"/>
                </a:solidFill>
              </a:rPr>
              <a:t>DATEDIFF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rgbClr val="FF80EA"/>
                </a:solidFill>
              </a:rPr>
              <a:t>DAY</a:t>
            </a:r>
            <a:r>
              <a:rPr lang="en-US" sz="2000">
                <a:solidFill>
                  <a:schemeClr val="tx1"/>
                </a:solidFill>
              </a:rPr>
              <a:t>,H1.NGAYTRA, H1.NGAYTHUE) 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tx1"/>
                </a:solidFill>
              </a:rPr>
              <a:t>&gt; </a:t>
            </a:r>
            <a:r>
              <a:rPr lang="en-US" sz="2000">
                <a:solidFill>
                  <a:srgbClr val="FF80EA"/>
                </a:solidFill>
              </a:rPr>
              <a:t>DATEDIFF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rgbClr val="FF80EA"/>
                </a:solidFill>
              </a:rPr>
              <a:t>DAY</a:t>
            </a:r>
            <a:r>
              <a:rPr lang="en-US" sz="2000">
                <a:solidFill>
                  <a:schemeClr val="tx1"/>
                </a:solidFill>
              </a:rPr>
              <a:t>,H2.NGAYTRA, H2.NGAYTHUE)) &lt; 1)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/>
        </p:nvSpPr>
        <p:spPr>
          <a:xfrm>
            <a:off x="2068830" y="506095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2637155" y="141605"/>
            <a:ext cx="4064000" cy="576580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TRUY VẤN CƠ BẢN</a:t>
            </a:r>
            <a:endParaRPr lang="en-US" b="1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685290" y="89027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6. Tìm mã khách hàng, tên khách hàng sử dụng nhiều hơn 3 </a:t>
            </a:r>
            <a:endParaRPr lang="en-US" sz="200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dịch vụ trong tháng 7 năm 2020</a:t>
            </a:r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/>
        </p:nvSpPr>
        <p:spPr>
          <a:xfrm>
            <a:off x="1767840" y="228346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/>
        </p:nvSpPr>
        <p:spPr>
          <a:xfrm>
            <a:off x="1722755" y="1537970"/>
            <a:ext cx="7302500" cy="357505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sz="2000">
                <a:solidFill>
                  <a:schemeClr val="tx1"/>
                </a:solidFill>
              </a:rPr>
              <a:t>K.MAKHACHHANG, K.HOTEN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2000">
                <a:solidFill>
                  <a:schemeClr val="tx1"/>
                </a:solidFill>
              </a:rPr>
              <a:t>HOP_DONG HD, KHACH_HANG K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sz="2000">
                <a:solidFill>
                  <a:schemeClr val="tx1"/>
                </a:solidFill>
              </a:rPr>
              <a:t>HD.MAKHACHHANG = K.MAKHACHHANG 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>
                <a:solidFill>
                  <a:schemeClr val="tx1"/>
                </a:solidFill>
              </a:rPr>
              <a:t>HD.MAHOPDONG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sz="2000">
                <a:solidFill>
                  <a:schemeClr val="tx1"/>
                </a:solidFill>
              </a:rPr>
              <a:t>MAHOPDONG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2000">
                <a:solidFill>
                  <a:schemeClr val="tx1"/>
                </a:solidFill>
              </a:rPr>
              <a:t>CHI_TIET_HOA_DON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sz="2000">
                <a:solidFill>
                  <a:schemeClr val="tx1"/>
                </a:solidFill>
              </a:rPr>
              <a:t> MAHOPDONG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HAVING </a:t>
            </a:r>
            <a:r>
              <a:rPr lang="en-US" sz="2000">
                <a:solidFill>
                  <a:srgbClr val="FF80EA"/>
                </a:solidFill>
              </a:rPr>
              <a:t>COUNT</a:t>
            </a:r>
            <a:r>
              <a:rPr lang="en-US" sz="2000">
                <a:solidFill>
                  <a:schemeClr val="tx1"/>
                </a:solidFill>
              </a:rPr>
              <a:t>(*) &gt; 2)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>
                <a:solidFill>
                  <a:schemeClr val="tx1"/>
                </a:solidFill>
              </a:rPr>
              <a:t>HD.MAHOPDONG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000">
                <a:solidFill>
                  <a:schemeClr val="tx1"/>
                </a:solidFill>
              </a:rPr>
              <a:t>(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sz="2000">
                <a:solidFill>
                  <a:schemeClr val="tx1"/>
                </a:solidFill>
              </a:rPr>
              <a:t>MAHOPDONG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2000">
                <a:solidFill>
                  <a:schemeClr val="tx1"/>
                </a:solidFill>
              </a:rPr>
              <a:t>HOA_DON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sz="2000">
                <a:solidFill>
                  <a:srgbClr val="FF80EA"/>
                </a:solidFill>
              </a:rPr>
              <a:t>MONTH</a:t>
            </a:r>
            <a:r>
              <a:rPr lang="en-US" sz="2000">
                <a:solidFill>
                  <a:schemeClr val="tx1"/>
                </a:solidFill>
              </a:rPr>
              <a:t>(NGAYLAPHOADON) = 7 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>
                <a:solidFill>
                  <a:srgbClr val="FF80EA"/>
                </a:solidFill>
              </a:rPr>
              <a:t>YEAR</a:t>
            </a:r>
            <a:r>
              <a:rPr lang="en-US" sz="2000">
                <a:solidFill>
                  <a:schemeClr val="tx1"/>
                </a:solidFill>
              </a:rPr>
              <a:t>(NGAYLAPHOADON) = 2020)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39760" y="2230378"/>
            <a:ext cx="4930200" cy="473576"/>
          </a:xfrm>
        </p:spPr>
        <p:txBody>
          <a:bodyPr/>
          <a:lstStyle/>
          <a:p>
            <a:r>
              <a:rPr lang="en-US" altLang="ko-KR" dirty="0"/>
              <a:t>CHƯƠNG TRÌNH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91890" y="2828925"/>
            <a:ext cx="5336540" cy="28829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ym typeface="+mn-ea"/>
              </a:rPr>
              <a:t>Xây dựng chương trình quản lí nhà trọ đầy đủ chức năng cơ bản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s 4"/>
          <p:cNvSpPr/>
          <p:nvPr/>
        </p:nvSpPr>
        <p:spPr>
          <a:xfrm>
            <a:off x="1851343" y="2162175"/>
            <a:ext cx="111379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400" b="1">
                <a:solidFill>
                  <a:schemeClr val="accent3"/>
                </a:solidFill>
                <a:effectLst/>
                <a:latin typeface="HP-Cassia" panose="020B0603050302020204" charset="0"/>
                <a:cs typeface="HP-Cassia" panose="020B0603050302020204" charset="0"/>
              </a:rPr>
              <a:t>APP</a:t>
            </a:r>
            <a:endParaRPr lang="en-US" altLang="zh-CN" sz="4400" b="1">
              <a:solidFill>
                <a:schemeClr val="accent3"/>
              </a:solidFill>
              <a:effectLst/>
              <a:latin typeface="HP-Cassia" panose="020B0603050302020204" charset="0"/>
              <a:cs typeface="HP-Cassia" panose="020B06030503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Placeholder 6" descr="—Pngtree—simple question thinking question mark_4427025"/>
          <p:cNvPicPr>
            <a:picLocks noChangeAspect="1"/>
          </p:cNvPicPr>
          <p:nvPr>
            <p:ph type="pic" idx="4294967295"/>
          </p:nvPr>
        </p:nvPicPr>
        <p:blipFill>
          <a:blip r:embed="rId1"/>
          <a:stretch>
            <a:fillRect/>
          </a:stretch>
        </p:blipFill>
        <p:spPr>
          <a:xfrm>
            <a:off x="1464310" y="1214755"/>
            <a:ext cx="2247265" cy="21958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75305" y="2074545"/>
            <a:ext cx="4253230" cy="575945"/>
          </a:xfrm>
        </p:spPr>
        <p:txBody>
          <a:bodyPr/>
          <a:p>
            <a:r>
              <a:rPr lang="en-US"/>
              <a:t>ANY QUESTION 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60065" y="2101850"/>
            <a:ext cx="2999740" cy="575945"/>
          </a:xfrm>
        </p:spPr>
        <p:txBody>
          <a:bodyPr/>
          <a:lstStyle/>
          <a:p>
            <a:r>
              <a:rPr lang="en-US" altLang="ko-KR" sz="3200" dirty="0"/>
              <a:t>THANK YOU</a:t>
            </a:r>
            <a:endParaRPr lang="en-US" altLang="ko-KR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3700" y="2605911"/>
            <a:ext cx="2736303" cy="432048"/>
          </a:xfrm>
        </p:spPr>
        <p:txBody>
          <a:bodyPr/>
          <a:lstStyle/>
          <a:p>
            <a:pPr lvl="0"/>
            <a:r>
              <a:rPr lang="en-US" altLang="ko-KR" dirty="0"/>
              <a:t>FOR LISTENING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42540" y="2184400"/>
            <a:ext cx="5650230" cy="575945"/>
          </a:xfrm>
        </p:spPr>
        <p:txBody>
          <a:bodyPr/>
          <a:p>
            <a:r>
              <a:rPr lang="en-US"/>
              <a:t>LÍ DO CHỌN ĐỀ TÀI</a:t>
            </a:r>
            <a:endParaRPr lang="en-US"/>
          </a:p>
        </p:txBody>
      </p:sp>
      <p:pic>
        <p:nvPicPr>
          <p:cNvPr id="9" name="Picture Placeholder 8" descr="—Pngtree—hand drawn cartoon boys question_4582702"/>
          <p:cNvPicPr>
            <a:picLocks noChangeAspect="1"/>
          </p:cNvPicPr>
          <p:nvPr>
            <p:ph type="pic" idx="4294967295"/>
          </p:nvPr>
        </p:nvPicPr>
        <p:blipFill>
          <a:blip r:embed="rId1"/>
          <a:stretch>
            <a:fillRect/>
          </a:stretch>
        </p:blipFill>
        <p:spPr>
          <a:xfrm>
            <a:off x="907415" y="905510"/>
            <a:ext cx="3126105" cy="298958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/>
        </p:nvSpPr>
        <p:spPr>
          <a:xfrm>
            <a:off x="2068830" y="506095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CÁC CÔNG CỤ THỰC HIỆN ĐỀ TÀI</a:t>
            </a:r>
            <a:endParaRPr lang="en-US" sz="2800"/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4294967295"/>
          </p:nvPr>
        </p:nvPicPr>
        <p:blipFill>
          <a:blip r:embed="rId1"/>
          <a:stretch>
            <a:fillRect/>
          </a:stretch>
        </p:blipFill>
        <p:spPr>
          <a:xfrm>
            <a:off x="3142615" y="3023235"/>
            <a:ext cx="1604010" cy="1604010"/>
          </a:xfrm>
          <a:prstGeom prst="rect">
            <a:avLst/>
          </a:prstGeom>
        </p:spPr>
      </p:pic>
      <p:pic>
        <p:nvPicPr>
          <p:cNvPr id="8" name="Picture Placeholder 7"/>
          <p:cNvPicPr>
            <a:picLocks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6142355" y="3295015"/>
            <a:ext cx="2472055" cy="1332230"/>
          </a:xfrm>
          <a:prstGeom prst="rect">
            <a:avLst/>
          </a:prstGeom>
        </p:spPr>
      </p:pic>
      <p:pic>
        <p:nvPicPr>
          <p:cNvPr id="26" name="Picture Placeholder 25" descr="SQL-Server-Logo"/>
          <p:cNvPicPr>
            <a:picLocks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6142355" y="1485265"/>
            <a:ext cx="1691640" cy="137287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Placeholder 30"/>
          <p:cNvPicPr>
            <a:picLocks noChangeAspect="1"/>
          </p:cNvPicPr>
          <p:nvPr>
            <p:ph type="pic" idx="4294967295"/>
          </p:nvPr>
        </p:nvPicPr>
        <p:blipFill>
          <a:blip r:embed="rId4"/>
          <a:stretch>
            <a:fillRect/>
          </a:stretch>
        </p:blipFill>
        <p:spPr>
          <a:xfrm>
            <a:off x="2604770" y="1540510"/>
            <a:ext cx="2742565" cy="140652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NỘI DUNG CHÍNH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4865"/>
            <a:chOff x="2299400" y="1781114"/>
            <a:chExt cx="4576856" cy="54486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MÔ HÌNH ERD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Tìm hiểu bài toán từ đó xây dựng mô hình ERD chi tiết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4865"/>
            <a:chOff x="2299400" y="1781114"/>
            <a:chExt cx="4576856" cy="544865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MÔ HÌNH QUAN HỆ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Thông qua mô hình ERD tiến hành xây dựng mô hình quan hệ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4865"/>
            <a:chOff x="2299400" y="1781114"/>
            <a:chExt cx="4576856" cy="544865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TRUY VẤN CƠ BẢN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Đưa mô hình quan hệ vào SQL Server để thực hiện việc truy vấn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4865"/>
            <a:chOff x="2299400" y="1781114"/>
            <a:chExt cx="4576856" cy="544865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CHƯƠNG TRÌNH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559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Xây dựng chương trình quản lí nhà trọ đầy đủ chức năng cơ bản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MÔ HÌNH ERD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ym typeface="+mn-ea"/>
              </a:rPr>
              <a:t>Tìm hiểu bài toán từ đó xây dựng mô hình ERD chi tiết</a:t>
            </a:r>
            <a:endParaRPr lang="en-US" altLang="ko-KR" dirty="0"/>
          </a:p>
        </p:txBody>
      </p:sp>
      <p:sp>
        <p:nvSpPr>
          <p:cNvPr id="5" name="Rectangles 4"/>
          <p:cNvSpPr/>
          <p:nvPr/>
        </p:nvSpPr>
        <p:spPr>
          <a:xfrm>
            <a:off x="1853565" y="2162175"/>
            <a:ext cx="110934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400" b="1">
                <a:solidFill>
                  <a:schemeClr val="accent3"/>
                </a:solidFill>
                <a:effectLst/>
                <a:latin typeface="HP-Cassia" panose="020B0603050302020204" charset="0"/>
                <a:cs typeface="HP-Cassia" panose="020B0603050302020204" charset="0"/>
              </a:rPr>
              <a:t>ERD</a:t>
            </a:r>
            <a:endParaRPr lang="en-US" altLang="zh-CN" sz="4400" b="1">
              <a:solidFill>
                <a:schemeClr val="accent3"/>
              </a:solidFill>
              <a:effectLst/>
              <a:latin typeface="HP-Cassia" panose="020B0603050302020204" charset="0"/>
              <a:cs typeface="HP-Cassia" panose="020B06030503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p>
            <a:r>
              <a:rPr lang="en-US" b="1"/>
              <a:t>MÔ HÌNH ERD</a:t>
            </a:r>
            <a:endParaRPr lang="en-US" b="1"/>
          </a:p>
        </p:txBody>
      </p:sp>
      <p:pic>
        <p:nvPicPr>
          <p:cNvPr id="6" name="Picture Placeholder 5" descr="qlnt"/>
          <p:cNvPicPr>
            <a:picLocks noChangeAspect="1"/>
          </p:cNvPicPr>
          <p:nvPr>
            <p:ph type="pic" idx="4294967295"/>
          </p:nvPr>
        </p:nvPicPr>
        <p:blipFill>
          <a:blip r:embed="rId1"/>
          <a:stretch>
            <a:fillRect/>
          </a:stretch>
        </p:blipFill>
        <p:spPr>
          <a:xfrm>
            <a:off x="551180" y="734695"/>
            <a:ext cx="8160385" cy="4301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83270" y="2230378"/>
            <a:ext cx="4930200" cy="473576"/>
          </a:xfrm>
        </p:spPr>
        <p:txBody>
          <a:bodyPr/>
          <a:lstStyle/>
          <a:p>
            <a:r>
              <a:rPr lang="en-US" altLang="ko-KR" dirty="0"/>
              <a:t>MÔ HÌNH QUAN HỆ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5240" y="2828925"/>
            <a:ext cx="5203190" cy="28829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ym typeface="+mn-ea"/>
              </a:rPr>
              <a:t>Thông qua mô hình ERD tiến hành xây dựng mô hình quan hệ</a:t>
            </a:r>
            <a:endParaRPr lang="en-US" altLang="ko-KR" dirty="0"/>
          </a:p>
        </p:txBody>
      </p:sp>
      <p:sp>
        <p:nvSpPr>
          <p:cNvPr id="5" name="Rectangles 4"/>
          <p:cNvSpPr/>
          <p:nvPr/>
        </p:nvSpPr>
        <p:spPr>
          <a:xfrm>
            <a:off x="1972945" y="2162175"/>
            <a:ext cx="87058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400" b="1">
                <a:solidFill>
                  <a:schemeClr val="accent3"/>
                </a:solidFill>
                <a:effectLst/>
                <a:latin typeface="HP-Cassia" panose="020B0603050302020204" charset="0"/>
                <a:cs typeface="HP-Cassia" panose="020B0603050302020204" charset="0"/>
              </a:rPr>
              <a:t>QH</a:t>
            </a:r>
            <a:endParaRPr lang="en-US" altLang="zh-CN" sz="4400" b="1">
              <a:solidFill>
                <a:schemeClr val="accent3"/>
              </a:solidFill>
              <a:effectLst/>
              <a:latin typeface="HP-Cassia" panose="020B0603050302020204" charset="0"/>
              <a:cs typeface="HP-Cassia" panose="020B06030503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637155" y="141605"/>
            <a:ext cx="4064000" cy="576580"/>
          </a:xfrm>
        </p:spPr>
        <p:txBody>
          <a:bodyPr/>
          <a:p>
            <a:pPr marL="0" indent="0">
              <a:buNone/>
            </a:pPr>
            <a:r>
              <a:rPr lang="en-US" b="1"/>
              <a:t>MÔ HÌNH QUAN HỆ</a:t>
            </a:r>
            <a:endParaRPr lang="en-US" b="1"/>
          </a:p>
        </p:txBody>
      </p:sp>
      <p:pic>
        <p:nvPicPr>
          <p:cNvPr id="2" name="Picture Placeholder 1" descr="ldqh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559435" y="790575"/>
            <a:ext cx="8041640" cy="4280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6058</Words>
  <Application>WPS Presentation</Application>
  <PresentationFormat>화면 슬라이드 쇼(16:9)</PresentationFormat>
  <Paragraphs>741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Malgun Gothic</vt:lpstr>
      <vt:lpstr>UTM AbeatbyKai</vt:lpstr>
      <vt:lpstr>HP-Cassia</vt:lpstr>
      <vt:lpstr>Times New Roman</vt:lpstr>
      <vt:lpstr>Microsoft YaHei</vt:lpstr>
      <vt:lpstr>Arial Unicode MS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112</cp:revision>
  <dcterms:created xsi:type="dcterms:W3CDTF">2016-12-05T23:26:00Z</dcterms:created>
  <dcterms:modified xsi:type="dcterms:W3CDTF">2020-07-05T14:19:47Z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