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582"/>
    <a:srgbClr val="2A5A7A"/>
    <a:srgbClr val="336699"/>
    <a:srgbClr val="F0F0F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CAA-22AC-4222-9858-DB905DE1B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18F88-22ED-4299-97D9-3C78968EA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F63E-2B34-42AA-8D69-EB7A5317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886-C307-4D32-AB41-330C76632F02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F940-6960-4193-9459-512EBA37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73E8-5283-4532-886F-D724AF3E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BC9D-2C52-453E-A3E9-FB680D0AEAB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512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F293-D180-483E-BF8C-1DFAF970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C42CA-FFCB-4B08-8CC7-23580D445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FAE1-E238-40B3-9518-8EDBD86F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886-C307-4D32-AB41-330C76632F02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C0CE-BBE8-478E-A95F-B030BDD0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1277-D68D-4D11-B126-37B790C9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BC9D-2C52-453E-A3E9-FB680D0AEAB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776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4ADD4-5C8D-4F11-B01F-9EE8D8AE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5882E-D15B-4FE1-B98D-C85B47ED3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B8E2-D906-41E7-9DC6-BA5F9D7D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886-C307-4D32-AB41-330C76632F02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EBC92-9322-4E9A-96BC-E2D4EC6E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D226-A686-4D86-847B-5C5C2EF6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BC9D-2C52-453E-A3E9-FB680D0AEAB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78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C3C-9C82-4E8F-B3B7-25B397DC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0F70B-7AE2-456E-AB66-1F1551DF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5857-1CCE-4FD3-8FD4-F2D299A6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886-C307-4D32-AB41-330C76632F02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79B9D-78A3-423F-98B5-7CCDDCAC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614CD-1A4B-43D6-AF1D-81A298E2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BC9D-2C52-453E-A3E9-FB680D0AEAB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095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BC64-11B4-4D34-AFA6-7C916BB9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15B79-3AF8-4E94-B784-C308B5FC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E97F-9A50-42EA-8558-FEB321C9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886-C307-4D32-AB41-330C76632F02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27388-2F30-41BF-B6B8-9CAB43A8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4734-4183-4C26-B6BA-1731AB45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BC9D-2C52-453E-A3E9-FB680D0AEAB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556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D6AD-45E7-4D65-AF35-EA817EF7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C388-BD0C-41ED-A710-78CCE4400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EF6EF-E9C7-47EC-A150-F53957EF7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0592F-C01E-47A1-B38D-58A23EA6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886-C307-4D32-AB41-330C76632F02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CAD62-72EC-41C7-9F5B-E2B07BD2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DB08-BA78-4996-804F-A619360E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BC9D-2C52-453E-A3E9-FB680D0AEAB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8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B541-F4C7-47BF-9E26-ABAFBE18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A754-0A80-474E-9E72-C892662E8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93872-92E8-48E1-9FD6-3A177AE5C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8FA73-9296-4FDF-94FA-01317E62F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9B486-E373-4A86-8A6A-BE5E96E97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F69DC-5A30-4D48-AAE9-E3D3E2FF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886-C307-4D32-AB41-330C76632F02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FF5BB-5BB1-4F9E-80D8-830727DC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8C2E3-99F3-448B-A4B6-E240DF67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BC9D-2C52-453E-A3E9-FB680D0AEAB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713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B0C8-50A6-4DC6-8079-BEF22B2B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698D8-E10E-4B03-A08B-BF4D55B6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886-C307-4D32-AB41-330C76632F02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FFAD9-9980-47FF-A269-953AE80F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4D53-544E-41A3-BA70-1DACDF8B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BC9D-2C52-453E-A3E9-FB680D0AEAB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3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D606D-B053-4E0C-88D0-4252B4C1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886-C307-4D32-AB41-330C76632F02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BAB8D-36FD-493D-A962-87B3922B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7AAE9-0ED2-4EC1-8D0F-923E92CF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BC9D-2C52-453E-A3E9-FB680D0AEAB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244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B77E-2EF5-466C-B761-FB0645DD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D74B-7154-4C16-A9DC-7A21F4AD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761A6-2B7A-456F-A03C-7F7CB5272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74D1D-CD3F-4FCA-9D14-902FCF41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886-C307-4D32-AB41-330C76632F02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0C67F-7E0C-4ED3-B753-46487907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DBC06-E56D-4F43-834A-CDF957D0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BC9D-2C52-453E-A3E9-FB680D0AEAB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886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566E-F348-4C53-8EE3-751E0658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3E295-D96F-4F58-B6E6-40402D79E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373BE-FCAA-4CB3-83FD-CE8E6589C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BC12B-373A-4979-BFF0-450D1C9C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886-C307-4D32-AB41-330C76632F02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AEC55-7427-400D-976A-D851883C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0432A-1C9B-4798-98FC-F277D5FC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BC9D-2C52-453E-A3E9-FB680D0AEAB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086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B164B-411B-4D21-8391-9A723E56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9B51D-FE38-45F9-AC50-58D20ACE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B370-0DA8-4AA3-8B79-A878293F9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B886-C307-4D32-AB41-330C76632F02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FDF6-68A6-49FB-A984-40DB8A476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B6D6-4C2C-41E1-8FBE-93ADD6A73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BC9D-2C52-453E-A3E9-FB680D0AEAB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082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1A161-3A70-49DB-9FF2-8E9093FDB0FB}"/>
              </a:ext>
            </a:extLst>
          </p:cNvPr>
          <p:cNvCxnSpPr>
            <a:cxnSpLocks/>
          </p:cNvCxnSpPr>
          <p:nvPr/>
        </p:nvCxnSpPr>
        <p:spPr>
          <a:xfrm>
            <a:off x="1568802" y="1796203"/>
            <a:ext cx="9140229" cy="0"/>
          </a:xfrm>
          <a:prstGeom prst="straightConnector1">
            <a:avLst/>
          </a:prstGeom>
          <a:ln>
            <a:solidFill>
              <a:srgbClr val="2A5A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E7A2917-5376-4B5E-B718-9C443D663894}"/>
              </a:ext>
            </a:extLst>
          </p:cNvPr>
          <p:cNvSpPr/>
          <p:nvPr/>
        </p:nvSpPr>
        <p:spPr>
          <a:xfrm>
            <a:off x="1568802" y="2050991"/>
            <a:ext cx="7575198" cy="786211"/>
          </a:xfrm>
          <a:prstGeom prst="flowChartProcess">
            <a:avLst/>
          </a:prstGeom>
          <a:solidFill>
            <a:srgbClr val="2A5A7A"/>
          </a:solidFill>
          <a:ln>
            <a:solidFill>
              <a:srgbClr val="2A5A7A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data</a:t>
            </a:r>
            <a:endParaRPr lang="en-CH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A51C290-8F5E-4F30-8C2A-03996A31F355}"/>
              </a:ext>
            </a:extLst>
          </p:cNvPr>
          <p:cNvSpPr/>
          <p:nvPr/>
        </p:nvSpPr>
        <p:spPr>
          <a:xfrm>
            <a:off x="1521800" y="1753474"/>
            <a:ext cx="94003" cy="85458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588E9-D602-4091-927F-CE25B0F7CAE4}"/>
              </a:ext>
            </a:extLst>
          </p:cNvPr>
          <p:cNvSpPr txBox="1"/>
          <p:nvPr/>
        </p:nvSpPr>
        <p:spPr>
          <a:xfrm>
            <a:off x="1132965" y="1444798"/>
            <a:ext cx="96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01/01/2015</a:t>
            </a:r>
            <a:endParaRPr lang="en-CH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97006-AE59-4175-8B82-1C993667AD30}"/>
              </a:ext>
            </a:extLst>
          </p:cNvPr>
          <p:cNvSpPr txBox="1"/>
          <p:nvPr/>
        </p:nvSpPr>
        <p:spPr>
          <a:xfrm>
            <a:off x="8629115" y="1452959"/>
            <a:ext cx="965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07/09/2021</a:t>
            </a:r>
            <a:endParaRPr lang="en-CH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F3BF0-6C74-47E8-BBB4-CE7503ADBD3C}"/>
              </a:ext>
            </a:extLst>
          </p:cNvPr>
          <p:cNvSpPr txBox="1"/>
          <p:nvPr/>
        </p:nvSpPr>
        <p:spPr>
          <a:xfrm>
            <a:off x="9896251" y="1451982"/>
            <a:ext cx="1047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30/11/2021</a:t>
            </a:r>
            <a:endParaRPr lang="en-CH" sz="1200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4DA7953E-691D-45B3-937E-C8D6F9B1B910}"/>
              </a:ext>
            </a:extLst>
          </p:cNvPr>
          <p:cNvSpPr/>
          <p:nvPr/>
        </p:nvSpPr>
        <p:spPr>
          <a:xfrm>
            <a:off x="9144000" y="2050990"/>
            <a:ext cx="1195753" cy="786211"/>
          </a:xfrm>
          <a:prstGeom prst="flowChartProcess">
            <a:avLst/>
          </a:prstGeom>
          <a:solidFill>
            <a:srgbClr val="E93582"/>
          </a:solidFill>
          <a:ln>
            <a:solidFill>
              <a:srgbClr val="E9358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  <a:endParaRPr lang="en-CH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044D91D-0053-443C-AA39-67ACC90B4FA7}"/>
              </a:ext>
            </a:extLst>
          </p:cNvPr>
          <p:cNvSpPr/>
          <p:nvPr/>
        </p:nvSpPr>
        <p:spPr>
          <a:xfrm rot="16200000">
            <a:off x="5127139" y="-637737"/>
            <a:ext cx="458524" cy="7575197"/>
          </a:xfrm>
          <a:prstGeom prst="leftBrace">
            <a:avLst>
              <a:gd name="adj1" fmla="val 8333"/>
              <a:gd name="adj2" fmla="val 49884"/>
            </a:avLst>
          </a:prstGeom>
          <a:ln>
            <a:solidFill>
              <a:srgbClr val="2A5A7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B7CD560-0B6A-4566-AE07-4DB455A69177}"/>
              </a:ext>
            </a:extLst>
          </p:cNvPr>
          <p:cNvSpPr/>
          <p:nvPr/>
        </p:nvSpPr>
        <p:spPr>
          <a:xfrm rot="16200000">
            <a:off x="9531718" y="2571089"/>
            <a:ext cx="458525" cy="1157544"/>
          </a:xfrm>
          <a:prstGeom prst="leftBrace">
            <a:avLst>
              <a:gd name="adj1" fmla="val 8333"/>
              <a:gd name="adj2" fmla="val 49884"/>
            </a:avLst>
          </a:prstGeom>
          <a:ln>
            <a:solidFill>
              <a:srgbClr val="2A5A7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FA33C-B9EE-4F2B-8F9F-675BF68B9FA5}"/>
              </a:ext>
            </a:extLst>
          </p:cNvPr>
          <p:cNvSpPr txBox="1"/>
          <p:nvPr/>
        </p:nvSpPr>
        <p:spPr>
          <a:xfrm>
            <a:off x="9143998" y="3396368"/>
            <a:ext cx="1479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100 observations</a:t>
            </a:r>
            <a:endParaRPr lang="en-CH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46F619-4DFE-4D1B-BFDE-65F0FBC431CF}"/>
              </a:ext>
            </a:extLst>
          </p:cNvPr>
          <p:cNvSpPr txBox="1"/>
          <p:nvPr/>
        </p:nvSpPr>
        <p:spPr>
          <a:xfrm>
            <a:off x="4758523" y="3390703"/>
            <a:ext cx="1803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1640 observations</a:t>
            </a:r>
            <a:endParaRPr lang="en-CH" sz="1200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7BBA7A40-F5C9-44F7-8ABA-8B979E22872A}"/>
              </a:ext>
            </a:extLst>
          </p:cNvPr>
          <p:cNvSpPr/>
          <p:nvPr/>
        </p:nvSpPr>
        <p:spPr>
          <a:xfrm>
            <a:off x="9079887" y="1742483"/>
            <a:ext cx="128223" cy="116018"/>
          </a:xfrm>
          <a:prstGeom prst="flowChartConnector">
            <a:avLst/>
          </a:prstGeom>
          <a:solidFill>
            <a:srgbClr val="E935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110F7AF-1A2F-4C36-A654-2BF2C8955686}"/>
              </a:ext>
            </a:extLst>
          </p:cNvPr>
          <p:cNvSpPr/>
          <p:nvPr/>
        </p:nvSpPr>
        <p:spPr>
          <a:xfrm>
            <a:off x="10280938" y="1742482"/>
            <a:ext cx="128223" cy="114828"/>
          </a:xfrm>
          <a:prstGeom prst="flowChartConnector">
            <a:avLst/>
          </a:prstGeom>
          <a:solidFill>
            <a:srgbClr val="E935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5C87ED7-18BC-4282-AB48-F36C92BBD2B7}"/>
              </a:ext>
            </a:extLst>
          </p:cNvPr>
          <p:cNvSpPr/>
          <p:nvPr/>
        </p:nvSpPr>
        <p:spPr>
          <a:xfrm>
            <a:off x="1521800" y="1730589"/>
            <a:ext cx="128223" cy="116018"/>
          </a:xfrm>
          <a:prstGeom prst="flowChartConnector">
            <a:avLst/>
          </a:prstGeom>
          <a:solidFill>
            <a:srgbClr val="E935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026" name="Picture 2" descr="ARIMA - Arima Capital, LLC Trademark Registration">
            <a:extLst>
              <a:ext uri="{FF2B5EF4-FFF2-40B4-BE49-F238E27FC236}">
                <a16:creationId xmlns:a16="http://schemas.microsoft.com/office/drawing/2014/main" id="{E920788B-0F97-48F0-BFC7-35171E71B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8"/>
          <a:stretch/>
        </p:blipFill>
        <p:spPr bwMode="auto">
          <a:xfrm>
            <a:off x="2659777" y="3761921"/>
            <a:ext cx="1727458" cy="79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26BCEE-4885-41B9-A4B6-0A044A9C8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317" y="3798129"/>
            <a:ext cx="1586587" cy="685044"/>
          </a:xfrm>
          <a:prstGeom prst="rect">
            <a:avLst/>
          </a:prstGeom>
        </p:spPr>
      </p:pic>
      <p:pic>
        <p:nvPicPr>
          <p:cNvPr id="1028" name="Picture 4" descr="Facebook Prophet. (Almost) everything you should know to… | by Moto DEI |  The Startup | Medium">
            <a:extLst>
              <a:ext uri="{FF2B5EF4-FFF2-40B4-BE49-F238E27FC236}">
                <a16:creationId xmlns:a16="http://schemas.microsoft.com/office/drawing/2014/main" id="{7489475C-2A98-4A72-8ABE-1C3E903E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41" y="3873281"/>
            <a:ext cx="1995466" cy="5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diction Icon Images, Stock Photos &amp;amp; Vectors | Shutterstock">
            <a:extLst>
              <a:ext uri="{FF2B5EF4-FFF2-40B4-BE49-F238E27FC236}">
                <a16:creationId xmlns:a16="http://schemas.microsoft.com/office/drawing/2014/main" id="{D16CE050-273F-4631-9FFD-BDAC4E090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1" b="35784"/>
          <a:stretch/>
        </p:blipFill>
        <p:spPr bwMode="auto">
          <a:xfrm>
            <a:off x="5963842" y="5044358"/>
            <a:ext cx="1196925" cy="58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Left Brace 33">
            <a:extLst>
              <a:ext uri="{FF2B5EF4-FFF2-40B4-BE49-F238E27FC236}">
                <a16:creationId xmlns:a16="http://schemas.microsoft.com/office/drawing/2014/main" id="{6286ABF8-925A-4F2A-8876-1F63B9DFB89C}"/>
              </a:ext>
            </a:extLst>
          </p:cNvPr>
          <p:cNvSpPr/>
          <p:nvPr/>
        </p:nvSpPr>
        <p:spPr>
          <a:xfrm rot="16200000">
            <a:off x="5172514" y="1050701"/>
            <a:ext cx="378547" cy="7575197"/>
          </a:xfrm>
          <a:prstGeom prst="leftBrace">
            <a:avLst>
              <a:gd name="adj1" fmla="val 8333"/>
              <a:gd name="adj2" fmla="val 49884"/>
            </a:avLst>
          </a:prstGeom>
          <a:ln>
            <a:solidFill>
              <a:srgbClr val="2A5A7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1D4F6-54C2-460F-9386-44CD20A0C47B}"/>
              </a:ext>
            </a:extLst>
          </p:cNvPr>
          <p:cNvSpPr txBox="1"/>
          <p:nvPr/>
        </p:nvSpPr>
        <p:spPr>
          <a:xfrm>
            <a:off x="4027818" y="5114551"/>
            <a:ext cx="21722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Predict 100 observations ahead</a:t>
            </a:r>
            <a:endParaRPr lang="en-CH" sz="1200" dirty="0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679E50BA-F3A9-4968-BBF5-C5D804913BD6}"/>
              </a:ext>
            </a:extLst>
          </p:cNvPr>
          <p:cNvSpPr/>
          <p:nvPr/>
        </p:nvSpPr>
        <p:spPr>
          <a:xfrm>
            <a:off x="6966123" y="3946003"/>
            <a:ext cx="3084481" cy="1620948"/>
          </a:xfrm>
          <a:prstGeom prst="bentUpArrow">
            <a:avLst>
              <a:gd name="adj1" fmla="val 4830"/>
              <a:gd name="adj2" fmla="val 12227"/>
              <a:gd name="adj3" fmla="val 20521"/>
            </a:avLst>
          </a:prstGeom>
          <a:solidFill>
            <a:srgbClr val="E9358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666161-64EC-4961-A1C7-5A12C198A97A}"/>
              </a:ext>
            </a:extLst>
          </p:cNvPr>
          <p:cNvSpPr txBox="1"/>
          <p:nvPr/>
        </p:nvSpPr>
        <p:spPr>
          <a:xfrm>
            <a:off x="7411574" y="5205675"/>
            <a:ext cx="2088026" cy="281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MSE RMSE MAE MAPE</a:t>
            </a:r>
            <a:endParaRPr lang="en-CH" sz="1200" b="1" dirty="0"/>
          </a:p>
        </p:txBody>
      </p:sp>
      <p:pic>
        <p:nvPicPr>
          <p:cNvPr id="1034" name="Picture 10" descr="Facebook Changes Name to Meta: What to Know About the Switch">
            <a:extLst>
              <a:ext uri="{FF2B5EF4-FFF2-40B4-BE49-F238E27FC236}">
                <a16:creationId xmlns:a16="http://schemas.microsoft.com/office/drawing/2014/main" id="{09022790-D82C-44DF-BC50-0C9D9189E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55"/>
          <a:stretch/>
        </p:blipFill>
        <p:spPr bwMode="auto">
          <a:xfrm>
            <a:off x="5321498" y="1142601"/>
            <a:ext cx="1634836" cy="56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27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Quyen W.MSCIDS_F21.2001</dc:creator>
  <cp:lastModifiedBy>Duong Quyen W.MSCIDS_F21.2001</cp:lastModifiedBy>
  <cp:revision>7</cp:revision>
  <dcterms:created xsi:type="dcterms:W3CDTF">2021-12-16T14:40:56Z</dcterms:created>
  <dcterms:modified xsi:type="dcterms:W3CDTF">2021-12-16T20:53:07Z</dcterms:modified>
</cp:coreProperties>
</file>