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3"/>
  </p:normalViewPr>
  <p:slideViewPr>
    <p:cSldViewPr snapToGrid="0">
      <p:cViewPr varScale="1">
        <p:scale>
          <a:sx n="157" d="100"/>
          <a:sy n="157" d="100"/>
        </p:scale>
        <p:origin x="5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f06b3a37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f06b3a37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e9090756a_1_2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f06b3a37a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f06b3a37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f06b3a37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f06b3a3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f06b3a37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f06b3a3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f06b3a37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f06b3a37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f06b3a37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f06b3a37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zh-HK"/>
              <a:t>classification task</a:t>
            </a:r>
            <a:endParaRPr/>
          </a:p>
          <a:p>
            <a:pPr marL="457200" lvl="0" indent="-317500" algn="l" rtl="0">
              <a:spcBef>
                <a:spcPts val="0"/>
              </a:spcBef>
              <a:spcAft>
                <a:spcPts val="0"/>
              </a:spcAft>
              <a:buSzPts val="1400"/>
              <a:buAutoNum type="arabicPeriod"/>
            </a:pPr>
            <a:r>
              <a:rPr lang="zh-HK"/>
              <a:t>dataset example is less than linearSVC</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HK"/>
              <a:t>A confusion matrix is a table that is used to evaluate the performance of a classifier, by comparing the predicted class labels with the true class labels. </a:t>
            </a:r>
            <a:endParaRPr/>
          </a:p>
          <a:p>
            <a:pPr marL="0" lvl="0" indent="0" algn="l" rtl="0">
              <a:spcBef>
                <a:spcPts val="0"/>
              </a:spcBef>
              <a:spcAft>
                <a:spcPts val="0"/>
              </a:spcAft>
              <a:buNone/>
            </a:pPr>
            <a:endParaRPr/>
          </a:p>
          <a:p>
            <a:pPr marL="0" lvl="0" indent="0" algn="l" rtl="0">
              <a:spcBef>
                <a:spcPts val="0"/>
              </a:spcBef>
              <a:spcAft>
                <a:spcPts val="0"/>
              </a:spcAft>
              <a:buNone/>
            </a:pPr>
            <a:r>
              <a:rPr lang="zh-HK"/>
              <a:t>The diagonal cells represent the number of instances that were correctly classified, while the off-diagonal cells represent the number of instances that were misclassified.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ef06b3a37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ef06b3a3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f02b51ad1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f02b51ad1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customer-churn-prediction-2020/overvie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4486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Customer Churn Prediction</a:t>
            </a:r>
            <a:endParaRPr/>
          </a:p>
        </p:txBody>
      </p:sp>
      <p:sp>
        <p:nvSpPr>
          <p:cNvPr id="68" name="Google Shape;68;p13"/>
          <p:cNvSpPr txBox="1">
            <a:spLocks noGrp="1"/>
          </p:cNvSpPr>
          <p:nvPr>
            <p:ph type="subTitle" idx="1"/>
          </p:nvPr>
        </p:nvSpPr>
        <p:spPr>
          <a:xfrm>
            <a:off x="390525" y="33822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69" name="Google Shape;69;p13"/>
          <p:cNvPicPr preferRelativeResize="0"/>
          <p:nvPr/>
        </p:nvPicPr>
        <p:blipFill>
          <a:blip r:embed="rId3">
            <a:alphaModFix/>
          </a:blip>
          <a:stretch>
            <a:fillRect/>
          </a:stretch>
        </p:blipFill>
        <p:spPr>
          <a:xfrm>
            <a:off x="5128050" y="201825"/>
            <a:ext cx="3789130" cy="214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460950" y="7344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Conclusion                       Future Improvement</a:t>
            </a:r>
            <a:endParaRPr/>
          </a:p>
        </p:txBody>
      </p:sp>
      <p:sp>
        <p:nvSpPr>
          <p:cNvPr id="155" name="Google Shape;155;p2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LinearSVC, Decison Tree and Random Foreset to train the model first.</a:t>
            </a:r>
            <a:endParaRPr sz="1200">
              <a:solidFill>
                <a:srgbClr val="000000"/>
              </a:solidFill>
              <a:highlight>
                <a:srgbClr val="FFFFFF"/>
              </a:highlight>
            </a:endParaRPr>
          </a:p>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Accuracy: Random Foreset &gt; Decison Tree &gt; LinearSVC</a:t>
            </a:r>
            <a:endParaRPr sz="1200">
              <a:solidFill>
                <a:srgbClr val="000000"/>
              </a:solidFill>
              <a:highlight>
                <a:srgbClr val="FFFFFF"/>
              </a:highlight>
            </a:endParaRPr>
          </a:p>
          <a:p>
            <a:pPr marL="457200" marR="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The accuracy gets improved without removing outliers.</a:t>
            </a:r>
            <a:endParaRPr sz="1200">
              <a:solidFill>
                <a:srgbClr val="000000"/>
              </a:solidFill>
              <a:highlight>
                <a:srgbClr val="FFFFFF"/>
              </a:highlight>
            </a:endParaRPr>
          </a:p>
          <a:p>
            <a:pPr marL="0" marR="0" lvl="0" indent="0" algn="l" rtl="0">
              <a:lnSpc>
                <a:spcPct val="150000"/>
              </a:lnSpc>
              <a:spcBef>
                <a:spcPts val="0"/>
              </a:spcBef>
              <a:spcAft>
                <a:spcPts val="0"/>
              </a:spcAft>
              <a:buNone/>
            </a:pPr>
            <a:endParaRPr sz="9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sp>
        <p:nvSpPr>
          <p:cNvPr id="156" name="Google Shape;156;p2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Use better algorithms. For example, GradientBoostingClassifier.</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Add more qulified data</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More related features</a:t>
            </a:r>
            <a:endParaRPr sz="1200">
              <a:solidFill>
                <a:srgbClr val="000000"/>
              </a:solidFill>
              <a:highlight>
                <a:srgbClr val="FFFFFF"/>
              </a:highlight>
            </a:endParaRPr>
          </a:p>
          <a:p>
            <a:pPr marL="457200" lvl="0" indent="-311150" algn="l" rtl="0">
              <a:lnSpc>
                <a:spcPct val="150000"/>
              </a:lnSpc>
              <a:spcBef>
                <a:spcPts val="0"/>
              </a:spcBef>
              <a:spcAft>
                <a:spcPts val="0"/>
              </a:spcAft>
              <a:buClr>
                <a:srgbClr val="000000"/>
              </a:buClr>
              <a:buSzPts val="1300"/>
              <a:buFont typeface="Roboto"/>
              <a:buChar char="●"/>
            </a:pPr>
            <a:r>
              <a:rPr lang="zh-HK" sz="1200">
                <a:solidFill>
                  <a:srgbClr val="000000"/>
                </a:solidFill>
                <a:highlight>
                  <a:srgbClr val="FFFFFF"/>
                </a:highlight>
              </a:rPr>
              <a:t>Ask for professionals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56675" y="6654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Overview</a:t>
            </a:r>
            <a:r>
              <a:rPr lang="zh-HK" sz="1400" i="1"/>
              <a:t> </a:t>
            </a:r>
            <a:endParaRPr sz="1400" i="1"/>
          </a:p>
          <a:p>
            <a:pPr marL="0" lvl="0" indent="0" algn="l" rtl="0">
              <a:spcBef>
                <a:spcPts val="400"/>
              </a:spcBef>
              <a:spcAft>
                <a:spcPts val="400"/>
              </a:spcAft>
              <a:buNone/>
            </a:pPr>
            <a:endParaRPr sz="1600" i="1"/>
          </a:p>
        </p:txBody>
      </p:sp>
      <p:sp>
        <p:nvSpPr>
          <p:cNvPr id="75" name="Google Shape;75;p14"/>
          <p:cNvSpPr txBox="1"/>
          <p:nvPr/>
        </p:nvSpPr>
        <p:spPr>
          <a:xfrm>
            <a:off x="356675" y="1701100"/>
            <a:ext cx="8222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b="1">
                <a:latin typeface="Roboto"/>
                <a:ea typeface="Roboto"/>
                <a:cs typeface="Roboto"/>
                <a:sym typeface="Roboto"/>
              </a:rPr>
              <a:t>Task:</a:t>
            </a:r>
            <a:endParaRPr b="1">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This task is a classification task that aims to predict wether a customer will change their telecommunication provider (a behavior known as churn) given 19 input features</a:t>
            </a:r>
            <a:endParaRPr>
              <a:latin typeface="Roboto"/>
              <a:ea typeface="Roboto"/>
              <a:cs typeface="Roboto"/>
              <a:sym typeface="Roboto"/>
            </a:endParaRPr>
          </a:p>
          <a:p>
            <a:pPr marL="0" marR="0" lvl="0" indent="0" algn="l" rtl="0">
              <a:lnSpc>
                <a:spcPct val="100000"/>
              </a:lnSpc>
              <a:spcBef>
                <a:spcPts val="0"/>
              </a:spcBef>
              <a:spcAft>
                <a:spcPts val="0"/>
              </a:spcAft>
              <a:buNone/>
            </a:pPr>
            <a:endParaRPr>
              <a:latin typeface="Roboto"/>
              <a:ea typeface="Roboto"/>
              <a:cs typeface="Roboto"/>
              <a:sym typeface="Roboto"/>
            </a:endParaRPr>
          </a:p>
          <a:p>
            <a:pPr marL="0" marR="0" lvl="0" indent="0" algn="l" rtl="0">
              <a:lnSpc>
                <a:spcPct val="100000"/>
              </a:lnSpc>
              <a:spcBef>
                <a:spcPts val="0"/>
              </a:spcBef>
              <a:spcAft>
                <a:spcPts val="0"/>
              </a:spcAft>
              <a:buNone/>
            </a:pPr>
            <a:r>
              <a:rPr lang="zh-HK" b="1">
                <a:latin typeface="Roboto"/>
                <a:ea typeface="Roboto"/>
                <a:cs typeface="Roboto"/>
                <a:sym typeface="Roboto"/>
              </a:rPr>
              <a:t>Dataset:</a:t>
            </a:r>
            <a:endParaRPr b="1">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4250 samples</a:t>
            </a:r>
            <a:endParaRPr>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19 features (4 categorical, 15 numerical) </a:t>
            </a:r>
            <a:endParaRPr>
              <a:latin typeface="Roboto"/>
              <a:ea typeface="Roboto"/>
              <a:cs typeface="Roboto"/>
              <a:sym typeface="Roboto"/>
            </a:endParaRPr>
          </a:p>
          <a:p>
            <a:pPr marL="0" marR="0" lvl="0" indent="0" algn="l" rtl="0">
              <a:lnSpc>
                <a:spcPct val="100000"/>
              </a:lnSpc>
              <a:spcBef>
                <a:spcPts val="0"/>
              </a:spcBef>
              <a:spcAft>
                <a:spcPts val="0"/>
              </a:spcAft>
              <a:buNone/>
            </a:pPr>
            <a:r>
              <a:rPr lang="zh-HK">
                <a:latin typeface="Roboto"/>
                <a:ea typeface="Roboto"/>
                <a:cs typeface="Roboto"/>
                <a:sym typeface="Roboto"/>
              </a:rPr>
              <a:t>1 labeled target variable "churn" (yes/no)</a:t>
            </a:r>
            <a:endParaRPr>
              <a:latin typeface="Roboto"/>
              <a:ea typeface="Roboto"/>
              <a:cs typeface="Roboto"/>
              <a:sym typeface="Roboto"/>
            </a:endParaRPr>
          </a:p>
          <a:p>
            <a:pPr marL="0" lvl="0" indent="0" algn="l" rtl="0">
              <a:spcBef>
                <a:spcPts val="0"/>
              </a:spcBef>
              <a:spcAft>
                <a:spcPts val="0"/>
              </a:spcAft>
              <a:buNone/>
            </a:pPr>
            <a:r>
              <a:rPr lang="zh-HK" u="sng">
                <a:solidFill>
                  <a:schemeClr val="hlink"/>
                </a:solidFill>
                <a:latin typeface="Roboto"/>
                <a:ea typeface="Roboto"/>
                <a:cs typeface="Roboto"/>
                <a:sym typeface="Roboto"/>
                <a:hlinkClick r:id="rId3"/>
              </a:rPr>
              <a:t>https://www.kaggle.com/competitions/customer-churn-prediction-2020/overview</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zh-HK" b="1">
                <a:latin typeface="Roboto"/>
                <a:ea typeface="Roboto"/>
                <a:cs typeface="Roboto"/>
                <a:sym typeface="Roboto"/>
              </a:rPr>
              <a:t>Method:</a:t>
            </a:r>
            <a:endParaRPr b="1">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labeled data </a:t>
            </a:r>
            <a:endParaRPr>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filanl goal--to predict whether the cutomer churn or not</a:t>
            </a:r>
            <a:endParaRPr>
              <a:latin typeface="Roboto"/>
              <a:ea typeface="Roboto"/>
              <a:cs typeface="Roboto"/>
              <a:sym typeface="Roboto"/>
            </a:endParaRPr>
          </a:p>
          <a:p>
            <a:pPr marL="0" lvl="0" indent="0" algn="l" rtl="0">
              <a:lnSpc>
                <a:spcPct val="100000"/>
              </a:lnSpc>
              <a:spcBef>
                <a:spcPts val="0"/>
              </a:spcBef>
              <a:spcAft>
                <a:spcPts val="0"/>
              </a:spcAft>
              <a:buNone/>
            </a:pPr>
            <a:r>
              <a:rPr lang="zh-HK">
                <a:latin typeface="Roboto"/>
                <a:ea typeface="Roboto"/>
                <a:cs typeface="Roboto"/>
                <a:sym typeface="Roboto"/>
              </a:rPr>
              <a:t>Supervised Binary Classification task.</a:t>
            </a:r>
            <a:endParaRPr b="1">
              <a:latin typeface="Roboto"/>
              <a:ea typeface="Roboto"/>
              <a:cs typeface="Roboto"/>
              <a:sym typeface="Roboto"/>
            </a:endParaRPr>
          </a:p>
          <a:p>
            <a:pPr marL="0" lvl="0" indent="0" algn="l" rtl="0">
              <a:lnSpc>
                <a:spcPct val="100000"/>
              </a:lnSpc>
              <a:spcBef>
                <a:spcPts val="0"/>
              </a:spcBef>
              <a:spcAft>
                <a:spcPts val="0"/>
              </a:spcAft>
              <a:buNone/>
            </a:pPr>
            <a:r>
              <a:rPr lang="zh-HK" b="1">
                <a:latin typeface="Roboto"/>
                <a:ea typeface="Roboto"/>
                <a:cs typeface="Roboto"/>
                <a:sym typeface="Roboto"/>
              </a:rPr>
              <a:t>LinearSVC, Decision Tree, Random Forest</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99450" y="332900"/>
            <a:ext cx="80226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Data Overview:</a:t>
            </a:r>
            <a:endParaRPr/>
          </a:p>
        </p:txBody>
      </p:sp>
      <p:pic>
        <p:nvPicPr>
          <p:cNvPr id="81" name="Google Shape;81;p15"/>
          <p:cNvPicPr preferRelativeResize="0"/>
          <p:nvPr/>
        </p:nvPicPr>
        <p:blipFill>
          <a:blip r:embed="rId3">
            <a:alphaModFix/>
          </a:blip>
          <a:stretch>
            <a:fillRect/>
          </a:stretch>
        </p:blipFill>
        <p:spPr>
          <a:xfrm>
            <a:off x="0" y="1256288"/>
            <a:ext cx="9143997" cy="1138550"/>
          </a:xfrm>
          <a:prstGeom prst="rect">
            <a:avLst/>
          </a:prstGeom>
          <a:noFill/>
          <a:ln>
            <a:noFill/>
          </a:ln>
        </p:spPr>
      </p:pic>
      <p:pic>
        <p:nvPicPr>
          <p:cNvPr id="82" name="Google Shape;82;p15"/>
          <p:cNvPicPr preferRelativeResize="0"/>
          <p:nvPr/>
        </p:nvPicPr>
        <p:blipFill rotWithShape="1">
          <a:blip r:embed="rId4">
            <a:alphaModFix/>
          </a:blip>
          <a:srcRect t="4130" b="-4130"/>
          <a:stretch/>
        </p:blipFill>
        <p:spPr>
          <a:xfrm>
            <a:off x="-50" y="2394825"/>
            <a:ext cx="9144125" cy="1138551"/>
          </a:xfrm>
          <a:prstGeom prst="rect">
            <a:avLst/>
          </a:prstGeom>
          <a:noFill/>
          <a:ln>
            <a:noFill/>
          </a:ln>
        </p:spPr>
      </p:pic>
      <p:pic>
        <p:nvPicPr>
          <p:cNvPr id="83" name="Google Shape;83;p15"/>
          <p:cNvPicPr preferRelativeResize="0"/>
          <p:nvPr/>
        </p:nvPicPr>
        <p:blipFill>
          <a:blip r:embed="rId5">
            <a:alphaModFix/>
          </a:blip>
          <a:stretch>
            <a:fillRect/>
          </a:stretch>
        </p:blipFill>
        <p:spPr>
          <a:xfrm>
            <a:off x="6328276" y="3533375"/>
            <a:ext cx="1505425" cy="1543075"/>
          </a:xfrm>
          <a:prstGeom prst="rect">
            <a:avLst/>
          </a:prstGeom>
          <a:noFill/>
          <a:ln>
            <a:noFill/>
          </a:ln>
        </p:spPr>
      </p:pic>
      <p:sp>
        <p:nvSpPr>
          <p:cNvPr id="84" name="Google Shape;84;p15"/>
          <p:cNvSpPr txBox="1"/>
          <p:nvPr/>
        </p:nvSpPr>
        <p:spPr>
          <a:xfrm>
            <a:off x="254500" y="794600"/>
            <a:ext cx="26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800" b="1">
                <a:solidFill>
                  <a:srgbClr val="FFFFFF"/>
                </a:solidFill>
                <a:latin typeface="Roboto"/>
                <a:ea typeface="Roboto"/>
                <a:cs typeface="Roboto"/>
                <a:sym typeface="Roboto"/>
              </a:rPr>
              <a:t>Input:</a:t>
            </a:r>
            <a:endParaRPr sz="1800" b="1">
              <a:solidFill>
                <a:srgbClr val="FFFFFF"/>
              </a:solidFill>
              <a:latin typeface="Roboto"/>
              <a:ea typeface="Roboto"/>
              <a:cs typeface="Roboto"/>
              <a:sym typeface="Roboto"/>
            </a:endParaRPr>
          </a:p>
        </p:txBody>
      </p:sp>
      <p:sp>
        <p:nvSpPr>
          <p:cNvPr id="85" name="Google Shape;85;p15"/>
          <p:cNvSpPr txBox="1"/>
          <p:nvPr/>
        </p:nvSpPr>
        <p:spPr>
          <a:xfrm>
            <a:off x="5458399" y="4025225"/>
            <a:ext cx="96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600" b="1">
                <a:solidFill>
                  <a:schemeClr val="dk1"/>
                </a:solidFill>
                <a:latin typeface="Roboto"/>
                <a:ea typeface="Roboto"/>
                <a:cs typeface="Roboto"/>
                <a:sym typeface="Roboto"/>
              </a:rPr>
              <a:t>Output:</a:t>
            </a:r>
            <a:endParaRPr sz="1600" b="1">
              <a:solidFill>
                <a:schemeClr val="dk1"/>
              </a:solidFill>
              <a:latin typeface="Roboto"/>
              <a:ea typeface="Roboto"/>
              <a:cs typeface="Roboto"/>
              <a:sym typeface="Roboto"/>
            </a:endParaRPr>
          </a:p>
        </p:txBody>
      </p:sp>
      <p:cxnSp>
        <p:nvCxnSpPr>
          <p:cNvPr id="86" name="Google Shape;86;p15"/>
          <p:cNvCxnSpPr/>
          <p:nvPr/>
        </p:nvCxnSpPr>
        <p:spPr>
          <a:xfrm>
            <a:off x="3128100" y="3642450"/>
            <a:ext cx="1973700" cy="598500"/>
          </a:xfrm>
          <a:prstGeom prst="curvedConnector3">
            <a:avLst>
              <a:gd name="adj1" fmla="val -40420"/>
            </a:avLst>
          </a:prstGeom>
          <a:noFill/>
          <a:ln w="19050" cap="flat" cmpd="sng">
            <a:solidFill>
              <a:schemeClr val="dk2"/>
            </a:solidFill>
            <a:prstDash val="solid"/>
            <a:round/>
            <a:headEnd type="none" w="med" len="med"/>
            <a:tailEnd type="none" w="med" len="med"/>
          </a:ln>
        </p:spPr>
      </p:cxnSp>
      <p:cxnSp>
        <p:nvCxnSpPr>
          <p:cNvPr id="87" name="Google Shape;87;p15"/>
          <p:cNvCxnSpPr/>
          <p:nvPr/>
        </p:nvCxnSpPr>
        <p:spPr>
          <a:xfrm>
            <a:off x="5049025" y="4240775"/>
            <a:ext cx="3255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8725" y="4172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Heatmap</a:t>
            </a:r>
            <a:endParaRPr/>
          </a:p>
        </p:txBody>
      </p:sp>
      <p:sp>
        <p:nvSpPr>
          <p:cNvPr id="93" name="Google Shape;93;p16"/>
          <p:cNvSpPr txBox="1">
            <a:spLocks noGrp="1"/>
          </p:cNvSpPr>
          <p:nvPr>
            <p:ph type="body" idx="1"/>
          </p:nvPr>
        </p:nvSpPr>
        <p:spPr>
          <a:xfrm>
            <a:off x="196575" y="1780025"/>
            <a:ext cx="8666400" cy="2849100"/>
          </a:xfrm>
          <a:prstGeom prst="rect">
            <a:avLst/>
          </a:prstGeom>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1100">
              <a:solidFill>
                <a:srgbClr val="000000"/>
              </a:solidFill>
              <a:highlight>
                <a:srgbClr val="FFFFFF"/>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1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94" name="Google Shape;94;p16"/>
          <p:cNvPicPr preferRelativeResize="0"/>
          <p:nvPr/>
        </p:nvPicPr>
        <p:blipFill>
          <a:blip r:embed="rId3">
            <a:alphaModFix/>
          </a:blip>
          <a:stretch>
            <a:fillRect/>
          </a:stretch>
        </p:blipFill>
        <p:spPr>
          <a:xfrm>
            <a:off x="0" y="0"/>
            <a:ext cx="9144000" cy="5143499"/>
          </a:xfrm>
          <a:prstGeom prst="rect">
            <a:avLst/>
          </a:prstGeom>
          <a:noFill/>
          <a:ln>
            <a:noFill/>
          </a:ln>
        </p:spPr>
      </p:pic>
      <p:sp>
        <p:nvSpPr>
          <p:cNvPr id="95" name="Google Shape;95;p16"/>
          <p:cNvSpPr/>
          <p:nvPr/>
        </p:nvSpPr>
        <p:spPr>
          <a:xfrm>
            <a:off x="2330650" y="3696900"/>
            <a:ext cx="401700" cy="294600"/>
          </a:xfrm>
          <a:prstGeom prst="ellipse">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358750" y="16442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4033550" y="12608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71150" y="22035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5048250" y="18469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5361375" y="27360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6049575" y="23660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6389500" y="3322150"/>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657475" y="1050150"/>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3059175" y="8903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7061000" y="2962275"/>
            <a:ext cx="401700" cy="294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par>
                                <p:cTn id="13" presetID="10"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1000"/>
                                        <p:tgtEl>
                                          <p:spTgt spid="97"/>
                                        </p:tgtEl>
                                      </p:cBhvr>
                                    </p:animEffect>
                                  </p:childTnLst>
                                </p:cTn>
                              </p:par>
                              <p:par>
                                <p:cTn id="16" presetID="10"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1000"/>
                                        <p:tgtEl>
                                          <p:spTgt spid="98"/>
                                        </p:tgtEl>
                                      </p:cBhvr>
                                    </p:animEffec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10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1000"/>
                                        <p:tgtEl>
                                          <p:spTgt spid="100"/>
                                        </p:tgtEl>
                                      </p:cBhvr>
                                    </p:animEffect>
                                  </p:childTnLst>
                                </p:cTn>
                              </p:par>
                              <p:par>
                                <p:cTn id="25" presetID="10" presetClass="entr" presetSubtype="0"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1000"/>
                                        <p:tgtEl>
                                          <p:spTgt spid="103"/>
                                        </p:tgtEl>
                                      </p:cBhvr>
                                    </p:animEffect>
                                  </p:childTnLst>
                                </p:cTn>
                              </p:par>
                              <p:par>
                                <p:cTn id="31" presetID="10"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10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fade">
                                      <p:cBhvr>
                                        <p:cTn id="36" dur="1000"/>
                                        <p:tgtEl>
                                          <p:spTgt spid="105"/>
                                        </p:tgtEl>
                                      </p:cBhvr>
                                    </p:animEffect>
                                  </p:childTnLst>
                                </p:cTn>
                              </p:par>
                              <p:par>
                                <p:cTn id="37" presetID="10"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Feature Engineering</a:t>
            </a:r>
            <a:endParaRPr/>
          </a:p>
          <a:p>
            <a:pPr marL="0" lvl="0" indent="0" algn="l" rtl="0">
              <a:spcBef>
                <a:spcPts val="0"/>
              </a:spcBef>
              <a:spcAft>
                <a:spcPts val="0"/>
              </a:spcAft>
              <a:buNone/>
            </a:pPr>
            <a:endParaRPr/>
          </a:p>
        </p:txBody>
      </p:sp>
      <p:sp>
        <p:nvSpPr>
          <p:cNvPr id="111" name="Google Shape;111;p17"/>
          <p:cNvSpPr txBox="1">
            <a:spLocks noGrp="1"/>
          </p:cNvSpPr>
          <p:nvPr>
            <p:ph type="body" idx="2"/>
          </p:nvPr>
        </p:nvSpPr>
        <p:spPr>
          <a:xfrm>
            <a:off x="346400" y="1847450"/>
            <a:ext cx="8347800" cy="278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HK">
                <a:solidFill>
                  <a:schemeClr val="dk2"/>
                </a:solidFill>
              </a:rPr>
              <a:t>Total minutes = day minutes + evening minutes + night minutes</a:t>
            </a:r>
            <a:endParaRPr>
              <a:solidFill>
                <a:schemeClr val="dk2"/>
              </a:solidFill>
            </a:endParaRPr>
          </a:p>
          <a:p>
            <a:pPr marL="0" lvl="0" indent="0" algn="l" rtl="0">
              <a:lnSpc>
                <a:spcPct val="100000"/>
              </a:lnSpc>
              <a:spcBef>
                <a:spcPts val="1600"/>
              </a:spcBef>
              <a:spcAft>
                <a:spcPts val="0"/>
              </a:spcAft>
              <a:buNone/>
            </a:pPr>
            <a:r>
              <a:rPr lang="zh-HK">
                <a:solidFill>
                  <a:schemeClr val="dk2"/>
                </a:solidFill>
              </a:rPr>
              <a:t>Total calls = day calls + evening calls + night calls</a:t>
            </a:r>
            <a:endParaRPr>
              <a:solidFill>
                <a:schemeClr val="dk2"/>
              </a:solidFill>
            </a:endParaRPr>
          </a:p>
          <a:p>
            <a:pPr marL="0" lvl="0" indent="0" algn="l" rtl="0">
              <a:lnSpc>
                <a:spcPct val="100000"/>
              </a:lnSpc>
              <a:spcBef>
                <a:spcPts val="1600"/>
              </a:spcBef>
              <a:spcAft>
                <a:spcPts val="1600"/>
              </a:spcAft>
              <a:buNone/>
            </a:pPr>
            <a:r>
              <a:rPr lang="zh-HK">
                <a:solidFill>
                  <a:schemeClr val="dk2"/>
                </a:solidFill>
              </a:rPr>
              <a:t>Total charge = day charge + evening charge + night charge</a:t>
            </a:r>
            <a:endParaRPr>
              <a:solidFill>
                <a:schemeClr val="dk2"/>
              </a:solidFill>
            </a:endParaRPr>
          </a:p>
        </p:txBody>
      </p:sp>
      <p:pic>
        <p:nvPicPr>
          <p:cNvPr id="112" name="Google Shape;112;p17"/>
          <p:cNvPicPr preferRelativeResize="0"/>
          <p:nvPr/>
        </p:nvPicPr>
        <p:blipFill>
          <a:blip r:embed="rId3">
            <a:alphaModFix/>
          </a:blip>
          <a:stretch>
            <a:fillRect/>
          </a:stretch>
        </p:blipFill>
        <p:spPr>
          <a:xfrm>
            <a:off x="5860318" y="1883300"/>
            <a:ext cx="2617807" cy="271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HK"/>
              <a:t>Data Pre-processing</a:t>
            </a:r>
            <a:endParaRPr/>
          </a:p>
          <a:p>
            <a:pPr marL="0" lvl="0" indent="0" algn="l" rtl="0">
              <a:spcBef>
                <a:spcPts val="0"/>
              </a:spcBef>
              <a:spcAft>
                <a:spcPts val="0"/>
              </a:spcAft>
              <a:buNone/>
            </a:pPr>
            <a:endParaRPr/>
          </a:p>
        </p:txBody>
      </p:sp>
      <p:sp>
        <p:nvSpPr>
          <p:cNvPr id="118" name="Google Shape;118;p18"/>
          <p:cNvSpPr txBox="1">
            <a:spLocks noGrp="1"/>
          </p:cNvSpPr>
          <p:nvPr>
            <p:ph type="body" idx="2"/>
          </p:nvPr>
        </p:nvSpPr>
        <p:spPr>
          <a:xfrm>
            <a:off x="202425" y="2705700"/>
            <a:ext cx="2302500" cy="633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zh-HK" sz="1500">
                <a:solidFill>
                  <a:srgbClr val="000000"/>
                </a:solidFill>
              </a:rPr>
              <a:t>Transformation</a:t>
            </a:r>
            <a:endParaRPr sz="1500">
              <a:solidFill>
                <a:srgbClr val="000000"/>
              </a:solidFill>
            </a:endParaRPr>
          </a:p>
          <a:p>
            <a:pPr marL="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r>
              <a:rPr lang="zh-HK">
                <a:solidFill>
                  <a:srgbClr val="000000"/>
                </a:solidFill>
              </a:rPr>
              <a:t> </a:t>
            </a:r>
            <a:endParaRPr>
              <a:solidFill>
                <a:srgbClr val="000000"/>
              </a:solidFill>
            </a:endParaRPr>
          </a:p>
          <a:p>
            <a:pPr marL="0" lvl="0" indent="0" algn="l" rtl="0">
              <a:spcBef>
                <a:spcPts val="1600"/>
              </a:spcBef>
              <a:spcAft>
                <a:spcPts val="1600"/>
              </a:spcAft>
              <a:buNone/>
            </a:pPr>
            <a:endParaRPr/>
          </a:p>
        </p:txBody>
      </p:sp>
      <p:pic>
        <p:nvPicPr>
          <p:cNvPr id="119" name="Google Shape;119;p18"/>
          <p:cNvPicPr preferRelativeResize="0"/>
          <p:nvPr/>
        </p:nvPicPr>
        <p:blipFill>
          <a:blip r:embed="rId3">
            <a:alphaModFix/>
          </a:blip>
          <a:stretch>
            <a:fillRect/>
          </a:stretch>
        </p:blipFill>
        <p:spPr>
          <a:xfrm>
            <a:off x="6151800" y="1965700"/>
            <a:ext cx="2810100" cy="1896750"/>
          </a:xfrm>
          <a:prstGeom prst="rect">
            <a:avLst/>
          </a:prstGeom>
          <a:noFill/>
          <a:ln>
            <a:noFill/>
          </a:ln>
        </p:spPr>
      </p:pic>
      <p:pic>
        <p:nvPicPr>
          <p:cNvPr id="120" name="Google Shape;120;p18"/>
          <p:cNvPicPr preferRelativeResize="0"/>
          <p:nvPr/>
        </p:nvPicPr>
        <p:blipFill>
          <a:blip r:embed="rId4">
            <a:alphaModFix/>
          </a:blip>
          <a:stretch>
            <a:fillRect/>
          </a:stretch>
        </p:blipFill>
        <p:spPr>
          <a:xfrm>
            <a:off x="2184050" y="2010725"/>
            <a:ext cx="2875325" cy="1806700"/>
          </a:xfrm>
          <a:prstGeom prst="rect">
            <a:avLst/>
          </a:prstGeom>
          <a:noFill/>
          <a:ln>
            <a:noFill/>
          </a:ln>
        </p:spPr>
      </p:pic>
      <p:cxnSp>
        <p:nvCxnSpPr>
          <p:cNvPr id="121" name="Google Shape;121;p18"/>
          <p:cNvCxnSpPr/>
          <p:nvPr/>
        </p:nvCxnSpPr>
        <p:spPr>
          <a:xfrm>
            <a:off x="5237250" y="2914075"/>
            <a:ext cx="642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par>
                                <p:cTn id="11" presetID="10"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7350" y="158325"/>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sz="4000"/>
              <a:t>Model</a:t>
            </a:r>
            <a:endParaRPr sz="4000"/>
          </a:p>
          <a:p>
            <a:pPr marL="0" lvl="0" indent="0" algn="l" rtl="0">
              <a:spcBef>
                <a:spcPts val="0"/>
              </a:spcBef>
              <a:spcAft>
                <a:spcPts val="0"/>
              </a:spcAft>
              <a:buNone/>
            </a:pPr>
            <a:endParaRPr/>
          </a:p>
        </p:txBody>
      </p:sp>
      <p:sp>
        <p:nvSpPr>
          <p:cNvPr id="127" name="Google Shape;127;p19"/>
          <p:cNvSpPr txBox="1">
            <a:spLocks noGrp="1"/>
          </p:cNvSpPr>
          <p:nvPr>
            <p:ph type="body" idx="4294967295"/>
          </p:nvPr>
        </p:nvSpPr>
        <p:spPr>
          <a:xfrm>
            <a:off x="0" y="158920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HK"/>
              <a:t>LinearSVC</a:t>
            </a:r>
            <a:endParaRPr/>
          </a:p>
          <a:p>
            <a:pPr marL="457200" lvl="0" indent="-304800" algn="l" rtl="0">
              <a:lnSpc>
                <a:spcPct val="150000"/>
              </a:lnSpc>
              <a:spcBef>
                <a:spcPts val="1600"/>
              </a:spcBef>
              <a:spcAft>
                <a:spcPts val="0"/>
              </a:spcAft>
              <a:buClr>
                <a:srgbClr val="000000"/>
              </a:buClr>
              <a:buSzPts val="1200"/>
              <a:buChar char="●"/>
            </a:pPr>
            <a:r>
              <a:rPr lang="zh-HK" sz="1200">
                <a:solidFill>
                  <a:srgbClr val="000000"/>
                </a:solidFill>
                <a:highlight>
                  <a:srgbClr val="FFFFFF"/>
                </a:highlight>
              </a:rPr>
              <a:t>GridSearchCV function--to find the best parameter in model</a:t>
            </a:r>
            <a:endParaRPr sz="1200">
              <a:solidFill>
                <a:srgbClr val="000000"/>
              </a:solidFill>
              <a:highlight>
                <a:srgbClr val="FFFFFF"/>
              </a:highlight>
            </a:endParaRPr>
          </a:p>
          <a:p>
            <a:pPr marL="457200" lvl="0" indent="-304800" algn="l" rtl="0">
              <a:lnSpc>
                <a:spcPct val="150000"/>
              </a:lnSpc>
              <a:spcBef>
                <a:spcPts val="0"/>
              </a:spcBef>
              <a:spcAft>
                <a:spcPts val="0"/>
              </a:spcAft>
              <a:buClr>
                <a:srgbClr val="000000"/>
              </a:buClr>
              <a:buSzPts val="1200"/>
              <a:buChar char="●"/>
            </a:pPr>
            <a:r>
              <a:rPr lang="zh-HK" sz="1200">
                <a:solidFill>
                  <a:srgbClr val="000000"/>
                </a:solidFill>
                <a:highlight>
                  <a:srgbClr val="FFFFFF"/>
                </a:highlight>
              </a:rPr>
              <a:t>accuracy: 0.15</a:t>
            </a:r>
            <a:endParaRPr sz="1200">
              <a:solidFill>
                <a:srgbClr val="000000"/>
              </a:solidFill>
              <a:highlight>
                <a:srgbClr val="FFFFFF"/>
              </a:highlight>
            </a:endParaRPr>
          </a:p>
          <a:p>
            <a:pPr marL="457200" lvl="0" indent="-304800" algn="l" rtl="0">
              <a:lnSpc>
                <a:spcPct val="150000"/>
              </a:lnSpc>
              <a:spcBef>
                <a:spcPts val="0"/>
              </a:spcBef>
              <a:spcAft>
                <a:spcPts val="0"/>
              </a:spcAft>
              <a:buClr>
                <a:srgbClr val="000000"/>
              </a:buClr>
              <a:buSzPts val="1200"/>
              <a:buChar char="●"/>
            </a:pPr>
            <a:r>
              <a:rPr lang="zh-HK" sz="1200">
                <a:solidFill>
                  <a:srgbClr val="000000"/>
                </a:solidFill>
                <a:highlight>
                  <a:srgbClr val="FFFFFF"/>
                </a:highlight>
              </a:rPr>
              <a:t>inplement a matrix function to display the accuracy of our model</a:t>
            </a:r>
            <a:endParaRPr sz="1200">
              <a:solidFill>
                <a:srgbClr val="000000"/>
              </a:solidFill>
              <a:highlight>
                <a:srgbClr val="FFFFFF"/>
              </a:highlight>
            </a:endParaRPr>
          </a:p>
          <a:p>
            <a:pPr marL="0" lvl="0" indent="0" algn="l" rtl="0">
              <a:lnSpc>
                <a:spcPct val="150000"/>
              </a:lnSpc>
              <a:spcBef>
                <a:spcPts val="0"/>
              </a:spcBef>
              <a:spcAft>
                <a:spcPts val="0"/>
              </a:spcAft>
              <a:buNone/>
            </a:pPr>
            <a:endParaRPr sz="900">
              <a:solidFill>
                <a:srgbClr val="000000"/>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pic>
        <p:nvPicPr>
          <p:cNvPr id="128" name="Google Shape;128;p19"/>
          <p:cNvPicPr preferRelativeResize="0"/>
          <p:nvPr/>
        </p:nvPicPr>
        <p:blipFill>
          <a:blip r:embed="rId3">
            <a:alphaModFix/>
          </a:blip>
          <a:stretch>
            <a:fillRect/>
          </a:stretch>
        </p:blipFill>
        <p:spPr>
          <a:xfrm>
            <a:off x="4386350" y="1558902"/>
            <a:ext cx="3611026" cy="27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sz="4000"/>
              <a:t>Model</a:t>
            </a:r>
            <a:endParaRPr sz="4000"/>
          </a:p>
        </p:txBody>
      </p:sp>
      <p:sp>
        <p:nvSpPr>
          <p:cNvPr id="134" name="Google Shape;134;p20"/>
          <p:cNvSpPr txBox="1"/>
          <p:nvPr/>
        </p:nvSpPr>
        <p:spPr>
          <a:xfrm>
            <a:off x="222400" y="3286325"/>
            <a:ext cx="4504200" cy="148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sz="1800">
                <a:highlight>
                  <a:srgbClr val="FFFFFF"/>
                </a:highlight>
                <a:latin typeface="Roboto"/>
                <a:ea typeface="Roboto"/>
                <a:cs typeface="Roboto"/>
                <a:sym typeface="Roboto"/>
              </a:rPr>
              <a:t>Decision tree </a:t>
            </a:r>
            <a:endParaRPr sz="900">
              <a:highlight>
                <a:srgbClr val="FFFFFF"/>
              </a:highlight>
              <a:latin typeface="Courier New"/>
              <a:ea typeface="Courier New"/>
              <a:cs typeface="Courier New"/>
              <a:sym typeface="Courier New"/>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accuracy: 0.95</a:t>
            </a:r>
            <a:endParaRPr sz="1300">
              <a:latin typeface="Roboto"/>
              <a:ea typeface="Roboto"/>
              <a:cs typeface="Roboto"/>
              <a:sym typeface="Roboto"/>
            </a:endParaRPr>
          </a:p>
          <a:p>
            <a:pPr marL="457200" lvl="0" indent="-311150" algn="l" rtl="0">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5" name="Google Shape;135;p20"/>
          <p:cNvPicPr preferRelativeResize="0"/>
          <p:nvPr/>
        </p:nvPicPr>
        <p:blipFill>
          <a:blip r:embed="rId3">
            <a:alphaModFix/>
          </a:blip>
          <a:stretch>
            <a:fillRect/>
          </a:stretch>
        </p:blipFill>
        <p:spPr>
          <a:xfrm>
            <a:off x="827475" y="918400"/>
            <a:ext cx="2084150" cy="2107901"/>
          </a:xfrm>
          <a:prstGeom prst="rect">
            <a:avLst/>
          </a:prstGeom>
          <a:noFill/>
          <a:ln>
            <a:noFill/>
          </a:ln>
        </p:spPr>
      </p:pic>
      <p:sp>
        <p:nvSpPr>
          <p:cNvPr id="136" name="Google Shape;136;p20"/>
          <p:cNvSpPr txBox="1"/>
          <p:nvPr/>
        </p:nvSpPr>
        <p:spPr>
          <a:xfrm>
            <a:off x="4854875" y="3286325"/>
            <a:ext cx="4504200" cy="148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HK" sz="1800">
                <a:highlight>
                  <a:srgbClr val="FFFFFF"/>
                </a:highlight>
                <a:latin typeface="Roboto"/>
                <a:ea typeface="Roboto"/>
                <a:cs typeface="Roboto"/>
                <a:sym typeface="Roboto"/>
              </a:rPr>
              <a:t>Random Forest</a:t>
            </a:r>
            <a:endParaRPr sz="900">
              <a:highlight>
                <a:srgbClr val="FFFFFF"/>
              </a:highlight>
              <a:latin typeface="Courier New"/>
              <a:ea typeface="Courier New"/>
              <a:cs typeface="Courier New"/>
              <a:sym typeface="Courier New"/>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GridSearchCV function</a:t>
            </a:r>
            <a:endParaRPr sz="1300">
              <a:latin typeface="Roboto"/>
              <a:ea typeface="Roboto"/>
              <a:cs typeface="Roboto"/>
              <a:sym typeface="Roboto"/>
            </a:endParaRPr>
          </a:p>
          <a:p>
            <a:pPr marL="457200" lvl="0" indent="-311150" algn="l" rtl="0">
              <a:spcBef>
                <a:spcPts val="0"/>
              </a:spcBef>
              <a:spcAft>
                <a:spcPts val="0"/>
              </a:spcAft>
              <a:buSzPts val="1300"/>
              <a:buFont typeface="Roboto"/>
              <a:buChar char="●"/>
            </a:pPr>
            <a:r>
              <a:rPr lang="zh-HK" sz="1300">
                <a:latin typeface="Roboto"/>
                <a:ea typeface="Roboto"/>
                <a:cs typeface="Roboto"/>
                <a:sym typeface="Roboto"/>
              </a:rPr>
              <a:t>accuracy: 0.97</a:t>
            </a:r>
            <a:endParaRPr sz="1300">
              <a:latin typeface="Roboto"/>
              <a:ea typeface="Roboto"/>
              <a:cs typeface="Roboto"/>
              <a:sym typeface="Roboto"/>
            </a:endParaRPr>
          </a:p>
          <a:p>
            <a:pPr marL="457200" lvl="0" indent="-311150" algn="l" rtl="0">
              <a:lnSpc>
                <a:spcPct val="150000"/>
              </a:lnSpc>
              <a:spcBef>
                <a:spcPts val="0"/>
              </a:spcBef>
              <a:spcAft>
                <a:spcPts val="0"/>
              </a:spcAft>
              <a:buSzPts val="1300"/>
              <a:buFont typeface="Roboto"/>
              <a:buChar char="●"/>
            </a:pPr>
            <a:r>
              <a:rPr lang="zh-HK" sz="1200">
                <a:highlight>
                  <a:srgbClr val="FFFFFF"/>
                </a:highlight>
                <a:latin typeface="Roboto"/>
                <a:ea typeface="Roboto"/>
                <a:cs typeface="Roboto"/>
                <a:sym typeface="Roboto"/>
              </a:rPr>
              <a:t>inplement a matrix function to display the accuracy of our model</a:t>
            </a:r>
            <a:endParaRPr sz="1300">
              <a:latin typeface="Roboto"/>
              <a:ea typeface="Roboto"/>
              <a:cs typeface="Roboto"/>
              <a:sym typeface="Roboto"/>
            </a:endParaRPr>
          </a:p>
        </p:txBody>
      </p:sp>
      <p:pic>
        <p:nvPicPr>
          <p:cNvPr id="137" name="Google Shape;137;p20"/>
          <p:cNvPicPr preferRelativeResize="0"/>
          <p:nvPr/>
        </p:nvPicPr>
        <p:blipFill>
          <a:blip r:embed="rId4">
            <a:alphaModFix/>
          </a:blip>
          <a:stretch>
            <a:fillRect/>
          </a:stretch>
        </p:blipFill>
        <p:spPr>
          <a:xfrm>
            <a:off x="5073325" y="983375"/>
            <a:ext cx="2395275" cy="2107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HK"/>
              <a:t>REPLACING THE OUTLIERS</a:t>
            </a:r>
            <a:endParaRPr/>
          </a:p>
        </p:txBody>
      </p:sp>
      <p:sp>
        <p:nvSpPr>
          <p:cNvPr id="143" name="Google Shape;143;p21"/>
          <p:cNvSpPr txBox="1"/>
          <p:nvPr/>
        </p:nvSpPr>
        <p:spPr>
          <a:xfrm>
            <a:off x="527750" y="1499500"/>
            <a:ext cx="57132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a:solidFill>
                <a:srgbClr val="6796E6"/>
              </a:solidFill>
              <a:highlight>
                <a:srgbClr val="1E1E1E"/>
              </a:highlight>
              <a:latin typeface="Courier New"/>
              <a:ea typeface="Courier New"/>
              <a:cs typeface="Courier New"/>
              <a:sym typeface="Courier New"/>
            </a:endParaRPr>
          </a:p>
        </p:txBody>
      </p:sp>
      <p:sp>
        <p:nvSpPr>
          <p:cNvPr id="144" name="Google Shape;144;p21"/>
          <p:cNvSpPr txBox="1"/>
          <p:nvPr/>
        </p:nvSpPr>
        <p:spPr>
          <a:xfrm>
            <a:off x="569650" y="1733500"/>
            <a:ext cx="4808400" cy="337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HK">
                <a:latin typeface="Roboto"/>
                <a:ea typeface="Roboto"/>
                <a:cs typeface="Roboto"/>
                <a:sym typeface="Roboto"/>
              </a:rPr>
              <a:t>1. The median value may not accurately represent the underlying data distribution, especially if the data is skewed or has multiple modes.</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2. Replacing outliers with the median value can result in loss of important information or patterns in the data that can affect the model's performance.</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0"/>
              </a:spcBef>
              <a:spcAft>
                <a:spcPts val="0"/>
              </a:spcAft>
              <a:buNone/>
            </a:pPr>
            <a:r>
              <a:rPr lang="zh-HK">
                <a:latin typeface="Roboto"/>
                <a:ea typeface="Roboto"/>
                <a:cs typeface="Roboto"/>
                <a:sym typeface="Roboto"/>
              </a:rPr>
              <a:t>3. If the outliers are significant, they might be an indicator of important trends or relationships in the data. Replacing them with the median can alter or mask these relationships, leading to less accurate predictions.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5" name="Google Shape;145;p21"/>
          <p:cNvSpPr txBox="1"/>
          <p:nvPr/>
        </p:nvSpPr>
        <p:spPr>
          <a:xfrm>
            <a:off x="569650" y="837700"/>
            <a:ext cx="8284800" cy="895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zh-HK"/>
              <a:t>Here is the comparation of the effect of replacing outliner from the dataset, from which we can realize that the accuracy actually decrease 5%. From our standpoint, we believe that it may result from the following reasons:</a:t>
            </a:r>
            <a:endParaRPr/>
          </a:p>
        </p:txBody>
      </p:sp>
      <p:pic>
        <p:nvPicPr>
          <p:cNvPr id="146" name="Google Shape;146;p21"/>
          <p:cNvPicPr preferRelativeResize="0"/>
          <p:nvPr/>
        </p:nvPicPr>
        <p:blipFill>
          <a:blip r:embed="rId3">
            <a:alphaModFix/>
          </a:blip>
          <a:stretch>
            <a:fillRect/>
          </a:stretch>
        </p:blipFill>
        <p:spPr>
          <a:xfrm>
            <a:off x="5657623" y="3459700"/>
            <a:ext cx="2028526" cy="1556525"/>
          </a:xfrm>
          <a:prstGeom prst="rect">
            <a:avLst/>
          </a:prstGeom>
          <a:noFill/>
          <a:ln>
            <a:noFill/>
          </a:ln>
        </p:spPr>
      </p:pic>
      <p:pic>
        <p:nvPicPr>
          <p:cNvPr id="147" name="Google Shape;147;p21"/>
          <p:cNvPicPr preferRelativeResize="0"/>
          <p:nvPr/>
        </p:nvPicPr>
        <p:blipFill>
          <a:blip r:embed="rId4">
            <a:alphaModFix/>
          </a:blip>
          <a:stretch>
            <a:fillRect/>
          </a:stretch>
        </p:blipFill>
        <p:spPr>
          <a:xfrm>
            <a:off x="5657625" y="1733500"/>
            <a:ext cx="2028526" cy="1563737"/>
          </a:xfrm>
          <a:prstGeom prst="rect">
            <a:avLst/>
          </a:prstGeom>
          <a:noFill/>
          <a:ln>
            <a:noFill/>
          </a:ln>
        </p:spPr>
      </p:pic>
      <p:sp>
        <p:nvSpPr>
          <p:cNvPr id="148" name="Google Shape;148;p21"/>
          <p:cNvSpPr txBox="1"/>
          <p:nvPr/>
        </p:nvSpPr>
        <p:spPr>
          <a:xfrm>
            <a:off x="7782275" y="2161275"/>
            <a:ext cx="1022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latin typeface="Roboto"/>
                <a:ea typeface="Roboto"/>
                <a:cs typeface="Roboto"/>
                <a:sym typeface="Roboto"/>
              </a:rPr>
              <a:t>ACCURACY: </a:t>
            </a:r>
            <a:r>
              <a:rPr lang="zh-HK" sz="1100" b="1">
                <a:latin typeface="Roboto"/>
                <a:ea typeface="Roboto"/>
                <a:cs typeface="Roboto"/>
                <a:sym typeface="Roboto"/>
              </a:rPr>
              <a:t>0.971</a:t>
            </a:r>
            <a:endParaRPr sz="1100" b="1">
              <a:latin typeface="Roboto"/>
              <a:ea typeface="Roboto"/>
              <a:cs typeface="Roboto"/>
              <a:sym typeface="Roboto"/>
            </a:endParaRPr>
          </a:p>
        </p:txBody>
      </p:sp>
      <p:sp>
        <p:nvSpPr>
          <p:cNvPr id="149" name="Google Shape;149;p21"/>
          <p:cNvSpPr txBox="1"/>
          <p:nvPr/>
        </p:nvSpPr>
        <p:spPr>
          <a:xfrm>
            <a:off x="7902750" y="4014225"/>
            <a:ext cx="1022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latin typeface="Roboto"/>
                <a:ea typeface="Roboto"/>
                <a:cs typeface="Roboto"/>
                <a:sym typeface="Roboto"/>
              </a:rPr>
              <a:t>ACCURACY: </a:t>
            </a:r>
            <a:r>
              <a:rPr lang="zh-HK" sz="1100" b="1">
                <a:latin typeface="Roboto"/>
                <a:ea typeface="Roboto"/>
                <a:cs typeface="Roboto"/>
                <a:sym typeface="Roboto"/>
              </a:rPr>
              <a:t>0.935</a:t>
            </a:r>
            <a:endParaRPr sz="11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Macintosh PowerPoint</Application>
  <PresentationFormat>On-screen Show (16:9)</PresentationFormat>
  <Paragraphs>70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Courier New</vt:lpstr>
      <vt:lpstr>Material</vt:lpstr>
      <vt:lpstr>Customer Churn Prediction</vt:lpstr>
      <vt:lpstr>Overview  </vt:lpstr>
      <vt:lpstr>Data Overview:</vt:lpstr>
      <vt:lpstr>Heatmap</vt:lpstr>
      <vt:lpstr>Feature Engineering </vt:lpstr>
      <vt:lpstr>Data Pre-processing </vt:lpstr>
      <vt:lpstr>Model </vt:lpstr>
      <vt:lpstr>Model</vt:lpstr>
      <vt:lpstr>REPLACING THE OUTLIERS</vt:lpstr>
      <vt:lpstr>Conclusion                       Future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cp:lastModifiedBy>Chunyang Zhang</cp:lastModifiedBy>
  <cp:revision>2</cp:revision>
  <dcterms:modified xsi:type="dcterms:W3CDTF">2023-02-09T16:45:41Z</dcterms:modified>
</cp:coreProperties>
</file>