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45" autoAdjust="0"/>
    <p:restoredTop sz="94660"/>
  </p:normalViewPr>
  <p:slideViewPr>
    <p:cSldViewPr>
      <p:cViewPr>
        <p:scale>
          <a:sx n="30" d="100"/>
          <a:sy n="30" d="100"/>
        </p:scale>
        <p:origin x="1095" y="-3885"/>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2023/8/8</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23CE9EE6-38E5-3E48-7C09-062F45C75973}"/>
              </a:ext>
            </a:extLst>
          </p:cNvPr>
          <p:cNvSpPr/>
          <p:nvPr/>
        </p:nvSpPr>
        <p:spPr>
          <a:xfrm>
            <a:off x="1209756" y="17502386"/>
            <a:ext cx="12529392" cy="1649803"/>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文書レベルでの単語の出現頻度などをもとにトピックを学習する</a:t>
            </a:r>
            <a:endParaRPr kumimoji="1" lang="en-US" altLang="ja-JP" sz="3200" dirty="0"/>
          </a:p>
          <a:p>
            <a:pPr marL="457200" indent="-457200">
              <a:buFont typeface="Arial" panose="020B0604020202020204" pitchFamily="34" charset="0"/>
              <a:buChar char="•"/>
            </a:pPr>
            <a:r>
              <a:rPr kumimoji="1" lang="ja-JP" altLang="en-US" sz="3200" dirty="0"/>
              <a:t>短い文書ではデータのスパース性が問題になる</a:t>
            </a:r>
          </a:p>
        </p:txBody>
      </p:sp>
      <p:sp>
        <p:nvSpPr>
          <p:cNvPr id="2" name="テキスト ボックス 1">
            <a:extLst>
              <a:ext uri="{FF2B5EF4-FFF2-40B4-BE49-F238E27FC236}">
                <a16:creationId xmlns:a16="http://schemas.microsoft.com/office/drawing/2014/main" id="{B4382D93-CA99-5E2F-8F17-A7E5D36A0C59}"/>
              </a:ext>
            </a:extLst>
          </p:cNvPr>
          <p:cNvSpPr txBox="1"/>
          <p:nvPr/>
        </p:nvSpPr>
        <p:spPr>
          <a:xfrm rot="10800000" flipV="1">
            <a:off x="3186659" y="1170014"/>
            <a:ext cx="23906656" cy="1215717"/>
          </a:xfrm>
          <a:prstGeom prst="rect">
            <a:avLst/>
          </a:prstGeom>
          <a:noFill/>
        </p:spPr>
        <p:txBody>
          <a:bodyPr wrap="square" rtlCol="0">
            <a:spAutoFit/>
          </a:bodyPr>
          <a:lstStyle/>
          <a:p>
            <a:r>
              <a:rPr kumimoji="1" lang="ja-JP" altLang="en-US" sz="7200" dirty="0"/>
              <a:t>商品紹介動画に対するコメントの関連性評価システムの作成</a:t>
            </a:r>
          </a:p>
        </p:txBody>
      </p:sp>
      <p:sp>
        <p:nvSpPr>
          <p:cNvPr id="4" name="四角形: 角を丸くする 3">
            <a:extLst>
              <a:ext uri="{FF2B5EF4-FFF2-40B4-BE49-F238E27FC236}">
                <a16:creationId xmlns:a16="http://schemas.microsoft.com/office/drawing/2014/main" id="{A05F62CA-6C44-9F0B-1E54-F664391F4440}"/>
              </a:ext>
            </a:extLst>
          </p:cNvPr>
          <p:cNvSpPr/>
          <p:nvPr/>
        </p:nvSpPr>
        <p:spPr>
          <a:xfrm>
            <a:off x="882403" y="5861500"/>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1.</a:t>
            </a:r>
            <a:r>
              <a:rPr kumimoji="1" lang="ja-JP" altLang="en-US" sz="4800" dirty="0">
                <a:solidFill>
                  <a:schemeClr val="tx1"/>
                </a:solidFill>
              </a:rPr>
              <a:t>　研究背景・目的</a:t>
            </a:r>
          </a:p>
        </p:txBody>
      </p:sp>
      <p:sp>
        <p:nvSpPr>
          <p:cNvPr id="5" name="四角形: 角を丸くする 4">
            <a:extLst>
              <a:ext uri="{FF2B5EF4-FFF2-40B4-BE49-F238E27FC236}">
                <a16:creationId xmlns:a16="http://schemas.microsoft.com/office/drawing/2014/main" id="{AC4F24AB-9420-0318-AB9A-DDA7F5B20ECE}"/>
              </a:ext>
            </a:extLst>
          </p:cNvPr>
          <p:cNvSpPr/>
          <p:nvPr/>
        </p:nvSpPr>
        <p:spPr>
          <a:xfrm>
            <a:off x="882403" y="15872846"/>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kumimoji="1" lang="en-US" altLang="ja-JP" sz="4800" dirty="0">
                <a:solidFill>
                  <a:schemeClr val="tx1"/>
                </a:solidFill>
              </a:rPr>
              <a:t>.</a:t>
            </a:r>
            <a:r>
              <a:rPr kumimoji="1" lang="ja-JP" altLang="en-US" sz="4800" dirty="0">
                <a:solidFill>
                  <a:schemeClr val="tx1"/>
                </a:solidFill>
              </a:rPr>
              <a:t>　</a:t>
            </a:r>
            <a:r>
              <a:rPr kumimoji="1" lang="en-US" altLang="ja-JP" sz="4800" dirty="0">
                <a:solidFill>
                  <a:schemeClr val="tx1"/>
                </a:solidFill>
              </a:rPr>
              <a:t>Biterm Topic Model</a:t>
            </a:r>
            <a:endParaRPr kumimoji="1" lang="ja-JP" altLang="en-US" sz="4800" dirty="0">
              <a:solidFill>
                <a:schemeClr val="tx1"/>
              </a:solidFill>
            </a:endParaRPr>
          </a:p>
        </p:txBody>
      </p:sp>
      <p:sp>
        <p:nvSpPr>
          <p:cNvPr id="6" name="四角形: 角を丸くする 5">
            <a:extLst>
              <a:ext uri="{FF2B5EF4-FFF2-40B4-BE49-F238E27FC236}">
                <a16:creationId xmlns:a16="http://schemas.microsoft.com/office/drawing/2014/main" id="{FB3EC961-032F-13D2-6A84-7C7DAC59030D}"/>
              </a:ext>
            </a:extLst>
          </p:cNvPr>
          <p:cNvSpPr/>
          <p:nvPr/>
        </p:nvSpPr>
        <p:spPr>
          <a:xfrm>
            <a:off x="15715570" y="33991267"/>
            <a:ext cx="13575791"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5</a:t>
            </a:r>
            <a:r>
              <a:rPr kumimoji="1" lang="en-US" altLang="ja-JP" sz="4800" dirty="0">
                <a:solidFill>
                  <a:schemeClr val="tx1"/>
                </a:solidFill>
              </a:rPr>
              <a:t>.</a:t>
            </a:r>
            <a:r>
              <a:rPr kumimoji="1" lang="ja-JP" altLang="en-US" sz="4800" dirty="0">
                <a:solidFill>
                  <a:schemeClr val="tx1"/>
                </a:solidFill>
              </a:rPr>
              <a:t>　考察・今後の展望</a:t>
            </a:r>
          </a:p>
        </p:txBody>
      </p:sp>
      <p:sp>
        <p:nvSpPr>
          <p:cNvPr id="7" name="四角形: 角を丸くする 6">
            <a:extLst>
              <a:ext uri="{FF2B5EF4-FFF2-40B4-BE49-F238E27FC236}">
                <a16:creationId xmlns:a16="http://schemas.microsoft.com/office/drawing/2014/main" id="{99400FC1-3DE7-F0F8-2E24-62D788DEF21A}"/>
              </a:ext>
            </a:extLst>
          </p:cNvPr>
          <p:cNvSpPr/>
          <p:nvPr/>
        </p:nvSpPr>
        <p:spPr>
          <a:xfrm>
            <a:off x="15711748" y="5867596"/>
            <a:ext cx="13685824" cy="120962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4</a:t>
            </a:r>
            <a:r>
              <a:rPr kumimoji="1" lang="en-US" altLang="ja-JP" sz="4800" dirty="0">
                <a:solidFill>
                  <a:schemeClr val="tx1"/>
                </a:solidFill>
              </a:rPr>
              <a:t>.</a:t>
            </a:r>
            <a:r>
              <a:rPr kumimoji="1" lang="ja-JP" altLang="en-US" sz="4800" dirty="0">
                <a:solidFill>
                  <a:schemeClr val="tx1"/>
                </a:solidFill>
              </a:rPr>
              <a:t>　実験・結果</a:t>
            </a:r>
          </a:p>
        </p:txBody>
      </p:sp>
      <p:sp>
        <p:nvSpPr>
          <p:cNvPr id="11" name="四角形: 角を丸くする 10">
            <a:extLst>
              <a:ext uri="{FF2B5EF4-FFF2-40B4-BE49-F238E27FC236}">
                <a16:creationId xmlns:a16="http://schemas.microsoft.com/office/drawing/2014/main" id="{58FBF857-E090-B969-9C3E-7342D5810E66}"/>
              </a:ext>
            </a:extLst>
          </p:cNvPr>
          <p:cNvSpPr/>
          <p:nvPr/>
        </p:nvSpPr>
        <p:spPr>
          <a:xfrm>
            <a:off x="883277" y="26516822"/>
            <a:ext cx="13681125"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3</a:t>
            </a:r>
            <a:r>
              <a:rPr kumimoji="1" lang="en-US" altLang="ja-JP" sz="4800" dirty="0">
                <a:solidFill>
                  <a:schemeClr val="tx1"/>
                </a:solidFill>
              </a:rPr>
              <a:t>.</a:t>
            </a:r>
            <a:r>
              <a:rPr kumimoji="1" lang="ja-JP" altLang="en-US" sz="4800" dirty="0">
                <a:solidFill>
                  <a:schemeClr val="tx1"/>
                </a:solidFill>
              </a:rPr>
              <a:t>　</a:t>
            </a:r>
            <a:r>
              <a:rPr lang="ja-JP" altLang="en-US" sz="4800" dirty="0">
                <a:solidFill>
                  <a:schemeClr val="tx1"/>
                </a:solidFill>
              </a:rPr>
              <a:t>提案手法</a:t>
            </a:r>
            <a:endParaRPr kumimoji="1" lang="ja-JP" altLang="en-US" sz="4800" dirty="0">
              <a:solidFill>
                <a:schemeClr val="tx1"/>
              </a:solidFill>
            </a:endParaRPr>
          </a:p>
        </p:txBody>
      </p:sp>
      <p:sp>
        <p:nvSpPr>
          <p:cNvPr id="12" name="テキスト ボックス 11">
            <a:extLst>
              <a:ext uri="{FF2B5EF4-FFF2-40B4-BE49-F238E27FC236}">
                <a16:creationId xmlns:a16="http://schemas.microsoft.com/office/drawing/2014/main" id="{B4E87563-C1F1-68F5-5B49-02B76EB70EAD}"/>
              </a:ext>
            </a:extLst>
          </p:cNvPr>
          <p:cNvSpPr txBox="1"/>
          <p:nvPr/>
        </p:nvSpPr>
        <p:spPr>
          <a:xfrm>
            <a:off x="4266779" y="2385732"/>
            <a:ext cx="21746416" cy="769441"/>
          </a:xfrm>
          <a:prstGeom prst="rect">
            <a:avLst/>
          </a:prstGeom>
          <a:noFill/>
        </p:spPr>
        <p:txBody>
          <a:bodyPr wrap="square" rtlCol="0">
            <a:spAutoFit/>
          </a:bodyPr>
          <a:lstStyle/>
          <a:p>
            <a:r>
              <a:rPr kumimoji="1" lang="en-US" altLang="ja-JP" sz="4400" dirty="0"/>
              <a:t>Creation of a System for Evaluating the Relevance of Comments to Product Introduction Videos</a:t>
            </a:r>
            <a:endParaRPr kumimoji="1" lang="ja-JP" altLang="en-US" sz="4400" dirty="0"/>
          </a:p>
        </p:txBody>
      </p:sp>
      <p:sp>
        <p:nvSpPr>
          <p:cNvPr id="13" name="テキスト ボックス 12">
            <a:extLst>
              <a:ext uri="{FF2B5EF4-FFF2-40B4-BE49-F238E27FC236}">
                <a16:creationId xmlns:a16="http://schemas.microsoft.com/office/drawing/2014/main" id="{8664871A-F2D7-582E-44C1-F8D28F1F17B5}"/>
              </a:ext>
            </a:extLst>
          </p:cNvPr>
          <p:cNvSpPr txBox="1"/>
          <p:nvPr/>
        </p:nvSpPr>
        <p:spPr>
          <a:xfrm>
            <a:off x="9163323" y="3539895"/>
            <a:ext cx="11953328" cy="830997"/>
          </a:xfrm>
          <a:prstGeom prst="rect">
            <a:avLst/>
          </a:prstGeom>
          <a:noFill/>
        </p:spPr>
        <p:txBody>
          <a:bodyPr wrap="square" rtlCol="0">
            <a:spAutoFit/>
          </a:bodyPr>
          <a:lstStyle/>
          <a:p>
            <a:pPr algn="ctr"/>
            <a:r>
              <a:rPr kumimoji="1" lang="en-US" altLang="ja-JP" sz="4800" dirty="0"/>
              <a:t>*</a:t>
            </a:r>
            <a:r>
              <a:rPr kumimoji="1" lang="ja-JP" altLang="en-US" sz="4800" dirty="0"/>
              <a:t>西原涼介　相馬隆郎（東京都立大学大学院）</a:t>
            </a:r>
          </a:p>
        </p:txBody>
      </p:sp>
      <p:sp>
        <p:nvSpPr>
          <p:cNvPr id="3" name="テキスト ボックス 2">
            <a:extLst>
              <a:ext uri="{FF2B5EF4-FFF2-40B4-BE49-F238E27FC236}">
                <a16:creationId xmlns:a16="http://schemas.microsoft.com/office/drawing/2014/main" id="{AD1E6C2A-0596-EBA0-520E-1B0F2596B747}"/>
              </a:ext>
            </a:extLst>
          </p:cNvPr>
          <p:cNvSpPr txBox="1"/>
          <p:nvPr/>
        </p:nvSpPr>
        <p:spPr>
          <a:xfrm>
            <a:off x="1890515" y="4370892"/>
            <a:ext cx="26498944" cy="769441"/>
          </a:xfrm>
          <a:prstGeom prst="rect">
            <a:avLst/>
          </a:prstGeom>
          <a:noFill/>
        </p:spPr>
        <p:txBody>
          <a:bodyPr wrap="square" rtlCol="0">
            <a:spAutoFit/>
          </a:bodyPr>
          <a:lstStyle/>
          <a:p>
            <a:pPr algn="ctr"/>
            <a:r>
              <a:rPr kumimoji="1" lang="en-US" altLang="ja-JP" sz="4400" dirty="0"/>
              <a:t>Ryosuke Nishihara, Takao Souma, (Graduate School of Tokyo Metropolitan University)</a:t>
            </a:r>
            <a:endParaRPr kumimoji="1" lang="ja-JP" altLang="en-US" sz="4400" dirty="0"/>
          </a:p>
        </p:txBody>
      </p:sp>
      <p:sp>
        <p:nvSpPr>
          <p:cNvPr id="8" name="正方形/長方形 7">
            <a:extLst>
              <a:ext uri="{FF2B5EF4-FFF2-40B4-BE49-F238E27FC236}">
                <a16:creationId xmlns:a16="http://schemas.microsoft.com/office/drawing/2014/main" id="{6BFAAA18-5D14-CFA3-2A7E-2A5DA9FCB0A6}"/>
              </a:ext>
            </a:extLst>
          </p:cNvPr>
          <p:cNvSpPr/>
          <p:nvPr/>
        </p:nvSpPr>
        <p:spPr>
          <a:xfrm>
            <a:off x="14887959"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21C8161-725C-B58C-7037-46074E91F1F5}"/>
              </a:ext>
            </a:extLst>
          </p:cNvPr>
          <p:cNvSpPr/>
          <p:nvPr/>
        </p:nvSpPr>
        <p:spPr>
          <a:xfrm>
            <a:off x="1098427" y="7678599"/>
            <a:ext cx="7272808" cy="1187810"/>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14" name="四角形: 角を丸くする 13">
            <a:extLst>
              <a:ext uri="{FF2B5EF4-FFF2-40B4-BE49-F238E27FC236}">
                <a16:creationId xmlns:a16="http://schemas.microsoft.com/office/drawing/2014/main" id="{4A7BE8CE-ECDD-BC9C-040D-A7D2CA3EB90E}"/>
              </a:ext>
            </a:extLst>
          </p:cNvPr>
          <p:cNvSpPr/>
          <p:nvPr/>
        </p:nvSpPr>
        <p:spPr>
          <a:xfrm>
            <a:off x="1098427" y="10881838"/>
            <a:ext cx="7272808" cy="1377408"/>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u="sng" dirty="0">
                <a:solidFill>
                  <a:schemeClr val="tx1"/>
                </a:solidFill>
              </a:rPr>
              <a:t>コメントが口コミサイトのレビューと同等</a:t>
            </a:r>
            <a:r>
              <a:rPr lang="ja-JP" altLang="en-US" sz="2800" b="1" u="sng" dirty="0">
                <a:solidFill>
                  <a:schemeClr val="tx1"/>
                </a:solidFill>
              </a:rPr>
              <a:t>に</a:t>
            </a:r>
            <a:endParaRPr lang="en-US" altLang="ja-JP" sz="2800" b="1" u="sng" dirty="0">
              <a:solidFill>
                <a:schemeClr val="tx1"/>
              </a:solidFill>
            </a:endParaRPr>
          </a:p>
          <a:p>
            <a:pPr algn="ctr">
              <a:lnSpc>
                <a:spcPct val="150000"/>
              </a:lnSpc>
            </a:pPr>
            <a:r>
              <a:rPr kumimoji="1" lang="ja-JP" altLang="en-US" sz="2800" b="1" u="sng" dirty="0">
                <a:solidFill>
                  <a:schemeClr val="tx1"/>
                </a:solidFill>
              </a:rPr>
              <a:t>消費者の判断材料になる</a:t>
            </a:r>
          </a:p>
        </p:txBody>
      </p:sp>
      <p:sp>
        <p:nvSpPr>
          <p:cNvPr id="15" name="矢印: 下 14">
            <a:extLst>
              <a:ext uri="{FF2B5EF4-FFF2-40B4-BE49-F238E27FC236}">
                <a16:creationId xmlns:a16="http://schemas.microsoft.com/office/drawing/2014/main" id="{98A59C37-52AF-D1C0-E305-5803D584A60E}"/>
              </a:ext>
            </a:extLst>
          </p:cNvPr>
          <p:cNvSpPr/>
          <p:nvPr/>
        </p:nvSpPr>
        <p:spPr>
          <a:xfrm>
            <a:off x="4338787" y="7362702"/>
            <a:ext cx="946442" cy="34985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1A41A66B-BCB8-8668-B3BF-800AF2F8972F}"/>
              </a:ext>
            </a:extLst>
          </p:cNvPr>
          <p:cNvSpPr/>
          <p:nvPr/>
        </p:nvSpPr>
        <p:spPr>
          <a:xfrm>
            <a:off x="1098427" y="7680456"/>
            <a:ext cx="7272808" cy="118781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20" name="四角形: 角を丸くする 19">
            <a:extLst>
              <a:ext uri="{FF2B5EF4-FFF2-40B4-BE49-F238E27FC236}">
                <a16:creationId xmlns:a16="http://schemas.microsoft.com/office/drawing/2014/main" id="{1131E699-D0E8-75A7-C9AA-B7D6E7289AB2}"/>
              </a:ext>
            </a:extLst>
          </p:cNvPr>
          <p:cNvSpPr/>
          <p:nvPr/>
        </p:nvSpPr>
        <p:spPr>
          <a:xfrm>
            <a:off x="1098427" y="9187949"/>
            <a:ext cx="7272808" cy="689155"/>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動画や</a:t>
            </a:r>
            <a:r>
              <a:rPr kumimoji="1" lang="en-US" altLang="ja-JP" sz="2800" dirty="0">
                <a:solidFill>
                  <a:schemeClr val="tx1"/>
                </a:solidFill>
              </a:rPr>
              <a:t>SNS</a:t>
            </a:r>
            <a:r>
              <a:rPr kumimoji="1" lang="ja-JP" altLang="en-US" sz="2800" dirty="0">
                <a:solidFill>
                  <a:schemeClr val="tx1"/>
                </a:solidFill>
              </a:rPr>
              <a:t>で自社製品やサービスの宣伝</a:t>
            </a:r>
          </a:p>
        </p:txBody>
      </p:sp>
      <p:sp>
        <p:nvSpPr>
          <p:cNvPr id="9" name="四角形: 角を丸くする 8">
            <a:extLst>
              <a:ext uri="{FF2B5EF4-FFF2-40B4-BE49-F238E27FC236}">
                <a16:creationId xmlns:a16="http://schemas.microsoft.com/office/drawing/2014/main" id="{69715B3A-2390-8579-6211-83FA88D5C7DB}"/>
              </a:ext>
            </a:extLst>
          </p:cNvPr>
          <p:cNvSpPr/>
          <p:nvPr/>
        </p:nvSpPr>
        <p:spPr>
          <a:xfrm>
            <a:off x="1065740" y="13264859"/>
            <a:ext cx="12817424" cy="192949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3200" dirty="0">
                <a:solidFill>
                  <a:schemeClr val="tx1"/>
                </a:solidFill>
              </a:rPr>
              <a:t>YouTube</a:t>
            </a:r>
            <a:r>
              <a:rPr lang="ja-JP" altLang="en-US" sz="3200" dirty="0">
                <a:solidFill>
                  <a:schemeClr val="tx1"/>
                </a:solidFill>
              </a:rPr>
              <a:t>上の商品紹介動画に対するコメントと</a:t>
            </a:r>
            <a:r>
              <a:rPr kumimoji="1" lang="ja-JP" altLang="en-US" sz="3200" dirty="0">
                <a:solidFill>
                  <a:schemeClr val="tx1"/>
                </a:solidFill>
              </a:rPr>
              <a:t>商品との関連性を評価し、</a:t>
            </a:r>
            <a:endParaRPr kumimoji="1" lang="en-US" altLang="ja-JP" sz="3200" dirty="0">
              <a:solidFill>
                <a:schemeClr val="tx1"/>
              </a:solidFill>
            </a:endParaRPr>
          </a:p>
          <a:p>
            <a:pPr algn="ctr">
              <a:lnSpc>
                <a:spcPct val="150000"/>
              </a:lnSpc>
            </a:pPr>
            <a:r>
              <a:rPr kumimoji="1" lang="ja-JP" altLang="en-US" sz="3200" dirty="0">
                <a:solidFill>
                  <a:schemeClr val="tx1"/>
                </a:solidFill>
              </a:rPr>
              <a:t>消費者の購入判断材料になるコメントを抽出する</a:t>
            </a:r>
          </a:p>
        </p:txBody>
      </p:sp>
      <p:sp>
        <p:nvSpPr>
          <p:cNvPr id="21" name="正方形/長方形 20">
            <a:extLst>
              <a:ext uri="{FF2B5EF4-FFF2-40B4-BE49-F238E27FC236}">
                <a16:creationId xmlns:a16="http://schemas.microsoft.com/office/drawing/2014/main" id="{B6541B8A-C79E-C959-5239-2A6741796C02}"/>
              </a:ext>
            </a:extLst>
          </p:cNvPr>
          <p:cNvSpPr/>
          <p:nvPr/>
        </p:nvSpPr>
        <p:spPr>
          <a:xfrm>
            <a:off x="8889895" y="7398172"/>
            <a:ext cx="5097964" cy="3207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グラフ</a:t>
            </a:r>
          </a:p>
        </p:txBody>
      </p:sp>
      <p:sp>
        <p:nvSpPr>
          <p:cNvPr id="16" name="テキスト ボックス 15">
            <a:extLst>
              <a:ext uri="{FF2B5EF4-FFF2-40B4-BE49-F238E27FC236}">
                <a16:creationId xmlns:a16="http://schemas.microsoft.com/office/drawing/2014/main" id="{3F948AD3-C7DC-E04A-40E2-100C05231061}"/>
              </a:ext>
            </a:extLst>
          </p:cNvPr>
          <p:cNvSpPr txBox="1"/>
          <p:nvPr/>
        </p:nvSpPr>
        <p:spPr>
          <a:xfrm>
            <a:off x="8667252" y="10848121"/>
            <a:ext cx="5468238" cy="1384995"/>
          </a:xfrm>
          <a:prstGeom prst="rect">
            <a:avLst/>
          </a:prstGeom>
          <a:noFill/>
        </p:spPr>
        <p:txBody>
          <a:bodyPr wrap="square" rtlCol="0">
            <a:spAutoFit/>
          </a:bodyPr>
          <a:lstStyle/>
          <a:p>
            <a:r>
              <a:rPr kumimoji="1" lang="en-US" altLang="ja-JP" sz="2800" dirty="0"/>
              <a:t>SNS</a:t>
            </a:r>
            <a:r>
              <a:rPr kumimoji="1" lang="ja-JP" altLang="en-US" sz="2800" dirty="0"/>
              <a:t>や</a:t>
            </a:r>
            <a:r>
              <a:rPr kumimoji="1" lang="en-US" altLang="ja-JP" sz="2800" dirty="0"/>
              <a:t>YouTube</a:t>
            </a:r>
            <a:r>
              <a:rPr kumimoji="1" lang="ja-JP" altLang="en-US" sz="2800" dirty="0"/>
              <a:t>は誰でも気軽に投稿できるという特性上</a:t>
            </a:r>
            <a:r>
              <a:rPr lang="ja-JP" altLang="en-US" sz="2800" dirty="0"/>
              <a:t>、商品との関連性が低いコメントも当然存在する</a:t>
            </a:r>
            <a:endParaRPr kumimoji="1" lang="en-US" altLang="ja-JP" sz="2800" dirty="0"/>
          </a:p>
        </p:txBody>
      </p:sp>
      <p:sp>
        <p:nvSpPr>
          <p:cNvPr id="17" name="テキスト ボックス 16">
            <a:extLst>
              <a:ext uri="{FF2B5EF4-FFF2-40B4-BE49-F238E27FC236}">
                <a16:creationId xmlns:a16="http://schemas.microsoft.com/office/drawing/2014/main" id="{F502B02D-F762-8D5C-9DA2-0F3A18A39D13}"/>
              </a:ext>
            </a:extLst>
          </p:cNvPr>
          <p:cNvSpPr txBox="1"/>
          <p:nvPr/>
        </p:nvSpPr>
        <p:spPr>
          <a:xfrm>
            <a:off x="1386459" y="12943905"/>
            <a:ext cx="2700300" cy="646331"/>
          </a:xfrm>
          <a:prstGeom prst="rect">
            <a:avLst/>
          </a:prstGeom>
          <a:solidFill>
            <a:schemeClr val="accent6"/>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ja-JP" altLang="en-US" sz="3600" dirty="0"/>
              <a:t>研究目的</a:t>
            </a:r>
          </a:p>
        </p:txBody>
      </p:sp>
      <p:pic>
        <p:nvPicPr>
          <p:cNvPr id="23" name="図 22">
            <a:extLst>
              <a:ext uri="{FF2B5EF4-FFF2-40B4-BE49-F238E27FC236}">
                <a16:creationId xmlns:a16="http://schemas.microsoft.com/office/drawing/2014/main" id="{E96A5794-EA3F-8F31-C789-1D320922DDD9}"/>
              </a:ext>
            </a:extLst>
          </p:cNvPr>
          <p:cNvPicPr>
            <a:picLocks noChangeAspect="1"/>
          </p:cNvPicPr>
          <p:nvPr/>
        </p:nvPicPr>
        <p:blipFill>
          <a:blip r:embed="rId2"/>
          <a:stretch>
            <a:fillRect/>
          </a:stretch>
        </p:blipFill>
        <p:spPr>
          <a:xfrm>
            <a:off x="671163" y="21575194"/>
            <a:ext cx="7219423" cy="4753059"/>
          </a:xfrm>
          <a:prstGeom prst="rect">
            <a:avLst/>
          </a:prstGeom>
        </p:spPr>
      </p:pic>
      <p:sp>
        <p:nvSpPr>
          <p:cNvPr id="24" name="矢印: 下 23">
            <a:extLst>
              <a:ext uri="{FF2B5EF4-FFF2-40B4-BE49-F238E27FC236}">
                <a16:creationId xmlns:a16="http://schemas.microsoft.com/office/drawing/2014/main" id="{F3D6E37F-2A84-59F2-149B-EF2ADAC535B8}"/>
              </a:ext>
            </a:extLst>
          </p:cNvPr>
          <p:cNvSpPr/>
          <p:nvPr/>
        </p:nvSpPr>
        <p:spPr>
          <a:xfrm>
            <a:off x="6787059" y="12463975"/>
            <a:ext cx="3299476" cy="558629"/>
          </a:xfrm>
          <a:prstGeom prst="downArrow">
            <a:avLst>
              <a:gd name="adj1" fmla="val 0"/>
              <a:gd name="adj2" fmla="val 100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23FC54A2-D836-D4AF-80B7-F95E86A41721}"/>
              </a:ext>
            </a:extLst>
          </p:cNvPr>
          <p:cNvPicPr>
            <a:picLocks noChangeAspect="1"/>
          </p:cNvPicPr>
          <p:nvPr/>
        </p:nvPicPr>
        <p:blipFill>
          <a:blip r:embed="rId3"/>
          <a:stretch>
            <a:fillRect/>
          </a:stretch>
        </p:blipFill>
        <p:spPr>
          <a:xfrm>
            <a:off x="640205" y="35837705"/>
            <a:ext cx="13898820" cy="6107937"/>
          </a:xfrm>
          <a:prstGeom prst="rect">
            <a:avLst/>
          </a:prstGeom>
        </p:spPr>
      </p:pic>
      <p:sp>
        <p:nvSpPr>
          <p:cNvPr id="29" name="正方形/長方形 28">
            <a:extLst>
              <a:ext uri="{FF2B5EF4-FFF2-40B4-BE49-F238E27FC236}">
                <a16:creationId xmlns:a16="http://schemas.microsoft.com/office/drawing/2014/main" id="{195F2B23-706F-29D7-15D5-B322017AC1BA}"/>
              </a:ext>
            </a:extLst>
          </p:cNvPr>
          <p:cNvSpPr/>
          <p:nvPr/>
        </p:nvSpPr>
        <p:spPr>
          <a:xfrm>
            <a:off x="54792" y="513061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8C42AFB-E0B5-F95D-146C-98125D9C668D}"/>
              </a:ext>
            </a:extLst>
          </p:cNvPr>
          <p:cNvSpPr/>
          <p:nvPr/>
        </p:nvSpPr>
        <p:spPr>
          <a:xfrm>
            <a:off x="29721127"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980CF48-2967-B99C-5D56-D0F5C276EA5E}"/>
              </a:ext>
            </a:extLst>
          </p:cNvPr>
          <p:cNvSpPr/>
          <p:nvPr/>
        </p:nvSpPr>
        <p:spPr>
          <a:xfrm rot="16200000">
            <a:off x="14815153" y="27671381"/>
            <a:ext cx="499474" cy="296734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7329061-A338-E743-8BCD-965DD080F58B}"/>
              </a:ext>
            </a:extLst>
          </p:cNvPr>
          <p:cNvSpPr/>
          <p:nvPr/>
        </p:nvSpPr>
        <p:spPr>
          <a:xfrm>
            <a:off x="886447" y="28109503"/>
            <a:ext cx="13681125" cy="7314380"/>
          </a:xfrm>
          <a:prstGeom prst="roundRect">
            <a:avLst>
              <a:gd name="adj" fmla="val 567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lnSpc>
                <a:spcPct val="150000"/>
              </a:lnSpc>
              <a:buFont typeface="+mj-lt"/>
              <a:buAutoNum type="arabicPeriod"/>
            </a:pPr>
            <a:r>
              <a:rPr kumimoji="1" lang="en-US" altLang="ja-JP" sz="3200" dirty="0">
                <a:solidFill>
                  <a:schemeClr val="tx1"/>
                </a:solidFill>
              </a:rPr>
              <a:t>YouTube Data API</a:t>
            </a:r>
            <a:r>
              <a:rPr kumimoji="1" lang="ja-JP" altLang="en-US" sz="3200" dirty="0">
                <a:solidFill>
                  <a:schemeClr val="tx1"/>
                </a:solidFill>
              </a:rPr>
              <a:t>で対象動画のコメントを取得</a:t>
            </a:r>
            <a:endParaRPr kumimoji="1"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コメントの前処理</a:t>
            </a:r>
            <a:endParaRPr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BTM</a:t>
            </a:r>
            <a:r>
              <a:rPr lang="ja-JP" altLang="en-US" sz="3200" dirty="0">
                <a:solidFill>
                  <a:schemeClr val="tx1"/>
                </a:solidFill>
              </a:rPr>
              <a:t>によって推定した</a:t>
            </a:r>
            <a:r>
              <a:rPr lang="en-US" altLang="ja-JP" sz="3200" dirty="0">
                <a:solidFill>
                  <a:schemeClr val="tx1"/>
                </a:solidFill>
              </a:rPr>
              <a:t>K</a:t>
            </a:r>
            <a:r>
              <a:rPr lang="ja-JP" altLang="en-US" sz="3200" dirty="0">
                <a:solidFill>
                  <a:schemeClr val="tx1"/>
                </a:solidFill>
              </a:rPr>
              <a:t>個のトピックから生成確率上位</a:t>
            </a:r>
            <a:r>
              <a:rPr lang="en-US" altLang="ja-JP" sz="3200" dirty="0">
                <a:solidFill>
                  <a:schemeClr val="tx1"/>
                </a:solidFill>
              </a:rPr>
              <a:t>n</a:t>
            </a:r>
            <a:r>
              <a:rPr lang="ja-JP" altLang="en-US" sz="3200" dirty="0">
                <a:solidFill>
                  <a:schemeClr val="tx1"/>
                </a:solidFill>
              </a:rPr>
              <a:t>単語を抽出</a:t>
            </a:r>
            <a:endParaRPr kumimoji="1"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K</a:t>
            </a:r>
            <a:r>
              <a:rPr lang="ja-JP" altLang="en-US" sz="3200" dirty="0">
                <a:solidFill>
                  <a:schemeClr val="tx1"/>
                </a:solidFill>
              </a:rPr>
              <a:t>個のトピックごとに、抽出した単語をもとに文章を生成（</a:t>
            </a:r>
            <a:r>
              <a:rPr lang="en-US" altLang="ja-JP" sz="3200" dirty="0">
                <a:solidFill>
                  <a:schemeClr val="tx1"/>
                </a:solidFill>
              </a:rPr>
              <a:t>GPT-3.5</a:t>
            </a:r>
            <a:r>
              <a:rPr lang="ja-JP" altLang="en-US" sz="3200" dirty="0">
                <a:solidFill>
                  <a:schemeClr val="tx1"/>
                </a:solidFill>
              </a:rPr>
              <a:t>）</a:t>
            </a:r>
            <a:endParaRPr lang="en-US" altLang="ja-JP" sz="3200" dirty="0">
              <a:solidFill>
                <a:schemeClr val="tx1"/>
              </a:solidFill>
            </a:endParaRPr>
          </a:p>
          <a:p>
            <a:pPr marL="514350" indent="-514350">
              <a:lnSpc>
                <a:spcPct val="150000"/>
              </a:lnSpc>
              <a:buFont typeface="+mj-lt"/>
              <a:buAutoNum type="arabicPeriod"/>
            </a:pPr>
            <a:r>
              <a:rPr kumimoji="1" lang="ja-JP" altLang="en-US" sz="3200" dirty="0">
                <a:solidFill>
                  <a:schemeClr val="tx1"/>
                </a:solidFill>
              </a:rPr>
              <a:t>生成した</a:t>
            </a:r>
            <a:r>
              <a:rPr kumimoji="1" lang="en-US" altLang="ja-JP" sz="3200" dirty="0">
                <a:solidFill>
                  <a:schemeClr val="tx1"/>
                </a:solidFill>
              </a:rPr>
              <a:t>K</a:t>
            </a:r>
            <a:r>
              <a:rPr kumimoji="1" lang="ja-JP" altLang="en-US" sz="3200" dirty="0">
                <a:solidFill>
                  <a:schemeClr val="tx1"/>
                </a:solidFill>
              </a:rPr>
              <a:t>個の文章とコメント全文との類似度を計算（</a:t>
            </a:r>
            <a:r>
              <a:rPr kumimoji="1" lang="en-US" altLang="ja-JP" sz="3200" dirty="0">
                <a:solidFill>
                  <a:schemeClr val="tx1"/>
                </a:solidFill>
              </a:rPr>
              <a:t>BERT</a:t>
            </a:r>
            <a:r>
              <a:rPr kumimoji="1" lang="ja-JP" altLang="en-US" sz="3200" dirty="0">
                <a:solidFill>
                  <a:schemeClr val="tx1"/>
                </a:solidFill>
              </a:rPr>
              <a:t>）</a:t>
            </a:r>
            <a:endParaRPr kumimoji="1" lang="en-US" altLang="ja-JP" sz="3200" dirty="0">
              <a:solidFill>
                <a:schemeClr val="tx1"/>
              </a:solidFill>
            </a:endParaRPr>
          </a:p>
          <a:p>
            <a:pPr marL="514350" indent="-514350">
              <a:lnSpc>
                <a:spcPct val="150000"/>
              </a:lnSpc>
              <a:buFont typeface="+mj-lt"/>
              <a:buAutoNum type="arabicPeriod"/>
            </a:pPr>
            <a:r>
              <a:rPr lang="ja-JP" altLang="en-US" sz="3200" b="1" u="sng" dirty="0">
                <a:solidFill>
                  <a:schemeClr val="tx1"/>
                </a:solidFill>
              </a:rPr>
              <a:t>高い類似度を示したコメントから順に、商品との関連性が高いと評価</a:t>
            </a:r>
            <a:endParaRPr lang="en-US" altLang="ja-JP" sz="3200" b="1" u="sng" dirty="0">
              <a:solidFill>
                <a:schemeClr val="tx1"/>
              </a:solidFill>
            </a:endParaRPr>
          </a:p>
          <a:p>
            <a:pPr marL="514350" indent="-514350">
              <a:lnSpc>
                <a:spcPct val="150000"/>
              </a:lnSpc>
              <a:buFont typeface="+mj-lt"/>
              <a:buAutoNum type="arabicPeriod"/>
            </a:pPr>
            <a:r>
              <a:rPr lang="ja-JP" altLang="en-US" sz="3200" dirty="0">
                <a:solidFill>
                  <a:schemeClr val="tx1"/>
                </a:solidFill>
              </a:rPr>
              <a:t>元コメントに対して、人手で商品との関連性の有無の正解ラベルを付与</a:t>
            </a:r>
            <a:endParaRPr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正解レベルを付与した</a:t>
            </a:r>
            <a:r>
              <a:rPr lang="en-US" altLang="ja-JP" sz="3200" dirty="0">
                <a:solidFill>
                  <a:schemeClr val="tx1"/>
                </a:solidFill>
              </a:rPr>
              <a:t>M</a:t>
            </a:r>
            <a:r>
              <a:rPr lang="ja-JP" altLang="en-US" sz="3200" dirty="0">
                <a:solidFill>
                  <a:schemeClr val="tx1"/>
                </a:solidFill>
              </a:rPr>
              <a:t>件のコメントと、類似度上位</a:t>
            </a:r>
            <a:r>
              <a:rPr lang="en-US" altLang="ja-JP" sz="3200" dirty="0">
                <a:solidFill>
                  <a:schemeClr val="tx1"/>
                </a:solidFill>
              </a:rPr>
              <a:t>M</a:t>
            </a:r>
            <a:r>
              <a:rPr lang="ja-JP" altLang="en-US" sz="3200" dirty="0">
                <a:solidFill>
                  <a:schemeClr val="tx1"/>
                </a:solidFill>
              </a:rPr>
              <a:t>件のコメントを比較し提案手法の精度を検証</a:t>
            </a:r>
            <a:endParaRPr lang="en-US" altLang="ja-JP" sz="3200" dirty="0">
              <a:solidFill>
                <a:schemeClr val="tx1"/>
              </a:solidFill>
            </a:endParaRPr>
          </a:p>
        </p:txBody>
      </p:sp>
      <p:sp>
        <p:nvSpPr>
          <p:cNvPr id="25" name="テキスト ボックス 24">
            <a:extLst>
              <a:ext uri="{FF2B5EF4-FFF2-40B4-BE49-F238E27FC236}">
                <a16:creationId xmlns:a16="http://schemas.microsoft.com/office/drawing/2014/main" id="{82722DDF-BB08-82AD-8992-813A1F4AF259}"/>
              </a:ext>
            </a:extLst>
          </p:cNvPr>
          <p:cNvSpPr txBox="1"/>
          <p:nvPr/>
        </p:nvSpPr>
        <p:spPr>
          <a:xfrm>
            <a:off x="15841192" y="35534424"/>
            <a:ext cx="12885389" cy="6617196"/>
          </a:xfrm>
          <a:prstGeom prst="rect">
            <a:avLst/>
          </a:prstGeom>
          <a:noFill/>
        </p:spPr>
        <p:txBody>
          <a:bodyPr wrap="square" rtlCol="0">
            <a:spAutoFit/>
          </a:bodyPr>
          <a:lstStyle/>
          <a:p>
            <a:r>
              <a:rPr kumimoji="1" lang="ja-JP" altLang="en-US" sz="3200" dirty="0"/>
              <a:t>・</a:t>
            </a:r>
            <a:r>
              <a:rPr kumimoji="1" lang="en-US" altLang="ja-JP" sz="3200" dirty="0"/>
              <a:t>BTM</a:t>
            </a:r>
            <a:r>
              <a:rPr kumimoji="1" lang="ja-JP" altLang="en-US" sz="3200" dirty="0"/>
              <a:t>で抽出した単語について</a:t>
            </a:r>
            <a:endParaRPr kumimoji="1" lang="en-US" altLang="ja-JP" sz="3200" dirty="0"/>
          </a:p>
          <a:p>
            <a:r>
              <a:rPr lang="ja-JP" altLang="en-US" sz="3200" dirty="0"/>
              <a:t>　</a:t>
            </a:r>
            <a:r>
              <a:rPr lang="en-US" altLang="ja-JP" sz="3200" dirty="0"/>
              <a:t>n=10,20,30</a:t>
            </a:r>
            <a:r>
              <a:rPr lang="ja-JP" altLang="en-US" sz="3200" dirty="0"/>
              <a:t>での違い</a:t>
            </a:r>
            <a:endParaRPr lang="en-US" altLang="ja-JP" sz="3200" dirty="0"/>
          </a:p>
          <a:p>
            <a:r>
              <a:rPr kumimoji="1" lang="ja-JP" altLang="en-US" sz="3200" dirty="0"/>
              <a:t>・自動生成の文章について</a:t>
            </a:r>
            <a:endParaRPr kumimoji="1" lang="en-US" altLang="ja-JP" sz="3200" dirty="0"/>
          </a:p>
          <a:p>
            <a:r>
              <a:rPr lang="ja-JP" altLang="en-US" sz="3200" dirty="0"/>
              <a:t>　他にも検討</a:t>
            </a:r>
            <a:endParaRPr kumimoji="1" lang="en-US" altLang="ja-JP" sz="3200" dirty="0"/>
          </a:p>
          <a:p>
            <a:r>
              <a:rPr lang="ja-JP" altLang="en-US" sz="3200" dirty="0"/>
              <a:t>・類似度計算結果について</a:t>
            </a:r>
            <a:endParaRPr lang="en-US" altLang="ja-JP" sz="3200" dirty="0"/>
          </a:p>
          <a:p>
            <a:r>
              <a:rPr lang="ja-JP" altLang="en-US" sz="3200" dirty="0"/>
              <a:t>　文章の長さに依存してしまう、他にも検討</a:t>
            </a:r>
            <a:endParaRPr lang="en-US" altLang="ja-JP" sz="3200" dirty="0"/>
          </a:p>
          <a:p>
            <a:r>
              <a:rPr kumimoji="1" lang="ja-JP" altLang="en-US" sz="3200" dirty="0"/>
              <a:t>・人手との一致率について</a:t>
            </a:r>
            <a:endParaRPr kumimoji="1" lang="en-US" altLang="ja-JP" sz="3200" dirty="0"/>
          </a:p>
          <a:p>
            <a:r>
              <a:rPr lang="ja-JP" altLang="en-US" sz="3200" dirty="0"/>
              <a:t>　他の動画でも行い、精度をもっと検証する</a:t>
            </a:r>
            <a:endParaRPr kumimoji="1" lang="en-US" altLang="ja-JP" sz="3200" dirty="0"/>
          </a:p>
          <a:p>
            <a:r>
              <a:rPr lang="ja-JP" altLang="en-US" sz="3200" dirty="0"/>
              <a:t>・提案手法の有用性について</a:t>
            </a:r>
            <a:endParaRPr lang="en-US" altLang="ja-JP" sz="3200" dirty="0"/>
          </a:p>
          <a:p>
            <a:r>
              <a:rPr lang="ja-JP" altLang="en-US" sz="3200" dirty="0"/>
              <a:t>　人手でのアノテーションを必要とせず、自動で商品との関連性が高いコメントを抽出できる</a:t>
            </a:r>
            <a:endParaRPr lang="en-US" altLang="ja-JP" sz="3200" dirty="0"/>
          </a:p>
          <a:p>
            <a:r>
              <a:rPr kumimoji="1" lang="ja-JP" altLang="en-US" sz="3200" dirty="0"/>
              <a:t>・改善案、今後の展望</a:t>
            </a:r>
            <a:endParaRPr kumimoji="1" lang="en-US" altLang="ja-JP" sz="3200" dirty="0"/>
          </a:p>
          <a:p>
            <a:r>
              <a:rPr lang="ja-JP" altLang="en-US" sz="3200" dirty="0"/>
              <a:t>　</a:t>
            </a:r>
            <a:endParaRPr kumimoji="1" lang="en-US" altLang="ja-JP" sz="4000" dirty="0"/>
          </a:p>
        </p:txBody>
      </p:sp>
      <p:sp>
        <p:nvSpPr>
          <p:cNvPr id="32" name="テキスト ボックス 31">
            <a:extLst>
              <a:ext uri="{FF2B5EF4-FFF2-40B4-BE49-F238E27FC236}">
                <a16:creationId xmlns:a16="http://schemas.microsoft.com/office/drawing/2014/main" id="{3FA07103-1F2C-6DCC-E79E-2CCC40FC18CF}"/>
              </a:ext>
            </a:extLst>
          </p:cNvPr>
          <p:cNvSpPr txBox="1"/>
          <p:nvPr/>
        </p:nvSpPr>
        <p:spPr>
          <a:xfrm>
            <a:off x="1619958" y="17164525"/>
            <a:ext cx="4086982"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従来モデル（</a:t>
            </a:r>
            <a:r>
              <a:rPr kumimoji="1" lang="en-US" altLang="ja-JP" sz="4000" dirty="0"/>
              <a:t>LDA</a:t>
            </a:r>
            <a:r>
              <a:rPr kumimoji="1" lang="ja-JP" altLang="en-US" sz="4000" dirty="0"/>
              <a:t>）</a:t>
            </a:r>
          </a:p>
        </p:txBody>
      </p:sp>
      <p:sp>
        <p:nvSpPr>
          <p:cNvPr id="33" name="四角形: 角を丸くする 32">
            <a:extLst>
              <a:ext uri="{FF2B5EF4-FFF2-40B4-BE49-F238E27FC236}">
                <a16:creationId xmlns:a16="http://schemas.microsoft.com/office/drawing/2014/main" id="{FFBAAA9C-A798-1CF0-BC61-7F461363B9DA}"/>
              </a:ext>
            </a:extLst>
          </p:cNvPr>
          <p:cNvSpPr/>
          <p:nvPr/>
        </p:nvSpPr>
        <p:spPr>
          <a:xfrm>
            <a:off x="1211223" y="19511569"/>
            <a:ext cx="12529392" cy="2255292"/>
          </a:xfrm>
          <a:prstGeom prst="roundRect">
            <a:avLst/>
          </a:prstGeom>
          <a:ln w="76200">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文書全体のバイタームの共起性を利用してトピックを学習する</a:t>
            </a:r>
            <a:endParaRPr kumimoji="1" lang="en-US" altLang="ja-JP" sz="3200" dirty="0"/>
          </a:p>
          <a:p>
            <a:pPr marL="457200" indent="-457200">
              <a:buFont typeface="Arial" panose="020B0604020202020204" pitchFamily="34" charset="0"/>
              <a:buChar char="•"/>
            </a:pPr>
            <a:r>
              <a:rPr lang="ja-JP" altLang="en-US" sz="3200" dirty="0"/>
              <a:t>文書レベルでのスパース性の問題を解決し、短い文書でも適切に　　トピックを推定する</a:t>
            </a:r>
            <a:endParaRPr kumimoji="1" lang="en-US" altLang="ja-JP" sz="3200" dirty="0"/>
          </a:p>
        </p:txBody>
      </p:sp>
      <p:sp>
        <p:nvSpPr>
          <p:cNvPr id="35" name="テキスト ボックス 34">
            <a:extLst>
              <a:ext uri="{FF2B5EF4-FFF2-40B4-BE49-F238E27FC236}">
                <a16:creationId xmlns:a16="http://schemas.microsoft.com/office/drawing/2014/main" id="{D247EB2F-1F26-5365-BBE7-DC64D81CBB6C}"/>
              </a:ext>
            </a:extLst>
          </p:cNvPr>
          <p:cNvSpPr txBox="1"/>
          <p:nvPr/>
        </p:nvSpPr>
        <p:spPr>
          <a:xfrm>
            <a:off x="1655128" y="19174706"/>
            <a:ext cx="4663047" cy="7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4400" dirty="0"/>
              <a:t>Biterm Topic Model</a:t>
            </a:r>
            <a:endParaRPr kumimoji="1" lang="ja-JP" altLang="en-US" sz="4400" dirty="0"/>
          </a:p>
        </p:txBody>
      </p:sp>
      <p:sp>
        <p:nvSpPr>
          <p:cNvPr id="36" name="テキスト ボックス 35">
            <a:extLst>
              <a:ext uri="{FF2B5EF4-FFF2-40B4-BE49-F238E27FC236}">
                <a16:creationId xmlns:a16="http://schemas.microsoft.com/office/drawing/2014/main" id="{781BD13F-D4AB-FD98-219F-90AC11EB3480}"/>
              </a:ext>
            </a:extLst>
          </p:cNvPr>
          <p:cNvSpPr txBox="1"/>
          <p:nvPr/>
        </p:nvSpPr>
        <p:spPr>
          <a:xfrm>
            <a:off x="7902684" y="22775649"/>
            <a:ext cx="6997373" cy="3108543"/>
          </a:xfrm>
          <a:prstGeom prst="rect">
            <a:avLst/>
          </a:prstGeom>
          <a:noFill/>
        </p:spPr>
        <p:txBody>
          <a:bodyPr wrap="square" rtlCol="0">
            <a:spAutoFit/>
          </a:bodyPr>
          <a:lstStyle/>
          <a:p>
            <a:r>
              <a:rPr kumimoji="1" lang="ja-JP" altLang="en-US" sz="2800" dirty="0"/>
              <a:t>文章中の</a:t>
            </a:r>
            <a:r>
              <a:rPr kumimoji="1" lang="en-US" altLang="ja-JP" sz="2800" dirty="0"/>
              <a:t>2</a:t>
            </a:r>
            <a:r>
              <a:rPr kumimoji="1" lang="ja-JP" altLang="en-US" sz="2800" dirty="0"/>
              <a:t>単語対をバイタームと定義しバイタームごとに同一のトピックを仮定するモデル</a:t>
            </a:r>
            <a:endParaRPr kumimoji="1" lang="en-US" altLang="ja-JP" sz="2800" dirty="0"/>
          </a:p>
          <a:p>
            <a:endParaRPr lang="en-US" altLang="ja-JP" sz="2800" dirty="0"/>
          </a:p>
          <a:p>
            <a:r>
              <a:rPr lang="ja-JP" altLang="en-US" sz="2800" dirty="0"/>
              <a:t>ディリクレ分布と崩壊型ギブスサンプリングによりトピック分布</a:t>
            </a:r>
            <a:r>
              <a:rPr lang="en-US" altLang="ja-JP" sz="2800" dirty="0"/>
              <a:t>Θ</a:t>
            </a:r>
            <a:r>
              <a:rPr lang="ja-JP" altLang="en-US" sz="2800" dirty="0"/>
              <a:t>が決定</a:t>
            </a:r>
            <a:endParaRPr lang="en-US" altLang="ja-JP" sz="2800" dirty="0"/>
          </a:p>
          <a:p>
            <a:r>
              <a:rPr lang="ja-JP" altLang="en-US" sz="2800" dirty="0"/>
              <a:t>各トピックの単語分布</a:t>
            </a:r>
            <a:r>
              <a:rPr lang="en-US" altLang="ja-JP" sz="2800" dirty="0"/>
              <a:t>φ</a:t>
            </a:r>
            <a:r>
              <a:rPr lang="ja-JP" altLang="en-US" sz="2800" dirty="0"/>
              <a:t>に従い、</a:t>
            </a:r>
            <a:endParaRPr lang="en-US" altLang="ja-JP" sz="2800" dirty="0"/>
          </a:p>
          <a:p>
            <a:r>
              <a:rPr lang="ja-JP" altLang="en-US" sz="2800" dirty="0"/>
              <a:t>各バイタームが生成される</a:t>
            </a:r>
            <a:endParaRPr lang="en-US" altLang="ja-JP" sz="2800" dirty="0"/>
          </a:p>
        </p:txBody>
      </p:sp>
      <p:sp>
        <p:nvSpPr>
          <p:cNvPr id="28" name="四角形: 角を丸くする 27">
            <a:extLst>
              <a:ext uri="{FF2B5EF4-FFF2-40B4-BE49-F238E27FC236}">
                <a16:creationId xmlns:a16="http://schemas.microsoft.com/office/drawing/2014/main" id="{DE04CFEA-C2B5-6641-D50A-2E27E8E91735}"/>
              </a:ext>
            </a:extLst>
          </p:cNvPr>
          <p:cNvSpPr/>
          <p:nvPr/>
        </p:nvSpPr>
        <p:spPr>
          <a:xfrm>
            <a:off x="15711747" y="7776480"/>
            <a:ext cx="6845895" cy="282938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lang="ja-JP" altLang="en-US" sz="3200" dirty="0"/>
              <a:t>みそきん</a:t>
            </a:r>
            <a:endParaRPr lang="en-US" altLang="ja-JP" sz="3200" dirty="0"/>
          </a:p>
          <a:p>
            <a:pPr marL="457200" indent="-457200">
              <a:buFont typeface="Arial" panose="020B0604020202020204" pitchFamily="34" charset="0"/>
              <a:buChar char="•"/>
            </a:pPr>
            <a:r>
              <a:rPr lang="ja-JP" altLang="en-US" sz="3200" dirty="0"/>
              <a:t>カズさんのやつ</a:t>
            </a:r>
            <a:endParaRPr lang="en-US" altLang="ja-JP" sz="3200" dirty="0"/>
          </a:p>
          <a:p>
            <a:pPr marL="457200" indent="-457200">
              <a:buFont typeface="Arial" panose="020B0604020202020204" pitchFamily="34" charset="0"/>
              <a:buChar char="•"/>
            </a:pPr>
            <a:r>
              <a:rPr kumimoji="1" lang="ja-JP" altLang="en-US" sz="3200" dirty="0"/>
              <a:t>何件</a:t>
            </a:r>
            <a:endParaRPr kumimoji="1" lang="en-US" altLang="ja-JP" sz="3200" dirty="0"/>
          </a:p>
          <a:p>
            <a:pPr marL="457200" indent="-457200">
              <a:buFont typeface="Arial" panose="020B0604020202020204" pitchFamily="34" charset="0"/>
              <a:buChar char="•"/>
            </a:pPr>
            <a:r>
              <a:rPr kumimoji="1" lang="ja-JP" altLang="en-US" sz="3200" dirty="0"/>
              <a:t>日にち、動画など</a:t>
            </a:r>
            <a:endParaRPr kumimoji="1" lang="en-US" altLang="ja-JP" sz="3200" dirty="0"/>
          </a:p>
        </p:txBody>
      </p:sp>
      <p:sp>
        <p:nvSpPr>
          <p:cNvPr id="37" name="テキスト ボックス 36">
            <a:extLst>
              <a:ext uri="{FF2B5EF4-FFF2-40B4-BE49-F238E27FC236}">
                <a16:creationId xmlns:a16="http://schemas.microsoft.com/office/drawing/2014/main" id="{97B0BF75-7E16-A9AC-D91B-1179603B9875}"/>
              </a:ext>
            </a:extLst>
          </p:cNvPr>
          <p:cNvSpPr txBox="1"/>
          <p:nvPr/>
        </p:nvSpPr>
        <p:spPr>
          <a:xfrm>
            <a:off x="17791502" y="7389957"/>
            <a:ext cx="2686383"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4000" dirty="0"/>
              <a:t>実験データ</a:t>
            </a:r>
            <a:endParaRPr kumimoji="1" lang="ja-JP" altLang="en-US" sz="4000" dirty="0"/>
          </a:p>
        </p:txBody>
      </p:sp>
      <p:sp>
        <p:nvSpPr>
          <p:cNvPr id="38" name="四角形: 角を丸くする 37">
            <a:extLst>
              <a:ext uri="{FF2B5EF4-FFF2-40B4-BE49-F238E27FC236}">
                <a16:creationId xmlns:a16="http://schemas.microsoft.com/office/drawing/2014/main" id="{B4AA7D3F-5D9F-8F86-358B-B88B9BE17BDB}"/>
              </a:ext>
            </a:extLst>
          </p:cNvPr>
          <p:cNvSpPr/>
          <p:nvPr/>
        </p:nvSpPr>
        <p:spPr>
          <a:xfrm>
            <a:off x="22770267" y="7776480"/>
            <a:ext cx="6845895" cy="282938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前処理</a:t>
            </a:r>
            <a:endParaRPr kumimoji="1" lang="en-US" altLang="ja-JP" sz="3200" dirty="0"/>
          </a:p>
          <a:p>
            <a:pPr marL="457200" indent="-457200">
              <a:buFont typeface="Arial" panose="020B0604020202020204" pitchFamily="34" charset="0"/>
              <a:buChar char="•"/>
            </a:pPr>
            <a:r>
              <a:rPr kumimoji="1" lang="ja-JP" altLang="en-US" sz="3200" dirty="0"/>
              <a:t>分かち書き</a:t>
            </a:r>
            <a:endParaRPr kumimoji="1" lang="en-US" altLang="ja-JP" sz="3200" dirty="0"/>
          </a:p>
          <a:p>
            <a:pPr marL="457200" indent="-457200">
              <a:buFont typeface="Arial" panose="020B0604020202020204" pitchFamily="34" charset="0"/>
              <a:buChar char="•"/>
            </a:pPr>
            <a:r>
              <a:rPr kumimoji="1" lang="ja-JP" altLang="en-US" sz="3200" dirty="0"/>
              <a:t>ストップワード除去</a:t>
            </a:r>
            <a:endParaRPr kumimoji="1" lang="en-US" altLang="ja-JP" sz="3200" dirty="0"/>
          </a:p>
          <a:p>
            <a:pPr marL="457200" indent="-457200">
              <a:buFont typeface="Arial" panose="020B0604020202020204" pitchFamily="34" charset="0"/>
              <a:buChar char="•"/>
            </a:pPr>
            <a:endParaRPr kumimoji="1" lang="ja-JP" altLang="en-US" sz="3200" dirty="0"/>
          </a:p>
        </p:txBody>
      </p:sp>
      <p:sp>
        <p:nvSpPr>
          <p:cNvPr id="39" name="テキスト ボックス 38">
            <a:extLst>
              <a:ext uri="{FF2B5EF4-FFF2-40B4-BE49-F238E27FC236}">
                <a16:creationId xmlns:a16="http://schemas.microsoft.com/office/drawing/2014/main" id="{C6DC09FC-836C-1C25-3F61-77FFD748E27D}"/>
              </a:ext>
            </a:extLst>
          </p:cNvPr>
          <p:cNvSpPr txBox="1"/>
          <p:nvPr/>
        </p:nvSpPr>
        <p:spPr>
          <a:xfrm>
            <a:off x="25328081" y="7371867"/>
            <a:ext cx="1739237"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前処理</a:t>
            </a:r>
          </a:p>
        </p:txBody>
      </p:sp>
      <p:sp>
        <p:nvSpPr>
          <p:cNvPr id="40" name="テキスト ボックス 39">
            <a:extLst>
              <a:ext uri="{FF2B5EF4-FFF2-40B4-BE49-F238E27FC236}">
                <a16:creationId xmlns:a16="http://schemas.microsoft.com/office/drawing/2014/main" id="{7C7D2B95-7E10-F36E-B3CB-DEB6DC5BBE2E}"/>
              </a:ext>
            </a:extLst>
          </p:cNvPr>
          <p:cNvSpPr txBox="1"/>
          <p:nvPr/>
        </p:nvSpPr>
        <p:spPr>
          <a:xfrm>
            <a:off x="15711747" y="11003103"/>
            <a:ext cx="5062797" cy="707886"/>
          </a:xfrm>
          <a:prstGeom prst="rect">
            <a:avLst/>
          </a:prstGeom>
          <a:noFill/>
        </p:spPr>
        <p:txBody>
          <a:bodyPr wrap="square" rtlCol="0">
            <a:spAutoFit/>
          </a:bodyPr>
          <a:lstStyle/>
          <a:p>
            <a:r>
              <a:rPr kumimoji="1" lang="en-US" altLang="ja-JP" sz="4000" dirty="0"/>
              <a:t>BTM</a:t>
            </a:r>
            <a:r>
              <a:rPr kumimoji="1" lang="ja-JP" altLang="en-US" sz="4000" dirty="0"/>
              <a:t>によるトピック抽出</a:t>
            </a:r>
          </a:p>
        </p:txBody>
      </p:sp>
      <p:sp>
        <p:nvSpPr>
          <p:cNvPr id="41" name="テキスト ボックス 40">
            <a:extLst>
              <a:ext uri="{FF2B5EF4-FFF2-40B4-BE49-F238E27FC236}">
                <a16:creationId xmlns:a16="http://schemas.microsoft.com/office/drawing/2014/main" id="{F0CA2168-DBBB-C4C3-3B4D-5826F3ACD993}"/>
              </a:ext>
            </a:extLst>
          </p:cNvPr>
          <p:cNvSpPr txBox="1"/>
          <p:nvPr/>
        </p:nvSpPr>
        <p:spPr>
          <a:xfrm>
            <a:off x="23960919" y="11128110"/>
            <a:ext cx="5311031" cy="2062103"/>
          </a:xfrm>
          <a:prstGeom prst="rect">
            <a:avLst/>
          </a:prstGeom>
          <a:noFill/>
        </p:spPr>
        <p:txBody>
          <a:bodyPr wrap="square" rtlCol="0">
            <a:spAutoFit/>
          </a:bodyPr>
          <a:lstStyle/>
          <a:p>
            <a:r>
              <a:rPr kumimoji="1" lang="ja-JP" altLang="en-US" sz="3200" dirty="0"/>
              <a:t>パラメータ</a:t>
            </a:r>
            <a:endParaRPr kumimoji="1" lang="en-US" altLang="ja-JP" sz="3200" dirty="0"/>
          </a:p>
          <a:p>
            <a:r>
              <a:rPr lang="ja-JP" altLang="en-US" sz="3200" dirty="0"/>
              <a:t>・</a:t>
            </a:r>
            <a:r>
              <a:rPr lang="en-US" altLang="ja-JP" sz="3200" dirty="0"/>
              <a:t>α</a:t>
            </a:r>
            <a:r>
              <a:rPr lang="ja-JP" altLang="en-US" sz="3200" dirty="0"/>
              <a:t>、</a:t>
            </a:r>
            <a:r>
              <a:rPr lang="en-US" altLang="ja-JP" sz="3200" dirty="0"/>
              <a:t>β</a:t>
            </a:r>
          </a:p>
          <a:p>
            <a:r>
              <a:rPr kumimoji="1" lang="ja-JP" altLang="en-US" sz="3200" dirty="0"/>
              <a:t>・トピック数</a:t>
            </a:r>
            <a:endParaRPr kumimoji="1" lang="en-US" altLang="ja-JP" sz="3200" dirty="0"/>
          </a:p>
          <a:p>
            <a:r>
              <a:rPr lang="ja-JP" altLang="en-US" sz="3200" dirty="0"/>
              <a:t>ーーーーーーーーーーーーー</a:t>
            </a:r>
            <a:endParaRPr kumimoji="1" lang="ja-JP" altLang="en-US" sz="3200" dirty="0"/>
          </a:p>
        </p:txBody>
      </p:sp>
      <p:pic>
        <p:nvPicPr>
          <p:cNvPr id="43" name="図 42">
            <a:extLst>
              <a:ext uri="{FF2B5EF4-FFF2-40B4-BE49-F238E27FC236}">
                <a16:creationId xmlns:a16="http://schemas.microsoft.com/office/drawing/2014/main" id="{F16DDFAE-DEC2-476E-E78E-7331DDCA4492}"/>
              </a:ext>
            </a:extLst>
          </p:cNvPr>
          <p:cNvPicPr>
            <a:picLocks noChangeAspect="1"/>
          </p:cNvPicPr>
          <p:nvPr/>
        </p:nvPicPr>
        <p:blipFill>
          <a:blip r:embed="rId4"/>
          <a:stretch>
            <a:fillRect/>
          </a:stretch>
        </p:blipFill>
        <p:spPr>
          <a:xfrm>
            <a:off x="15647052" y="11697774"/>
            <a:ext cx="7935432" cy="6049219"/>
          </a:xfrm>
          <a:prstGeom prst="rect">
            <a:avLst/>
          </a:prstGeom>
        </p:spPr>
      </p:pic>
      <p:sp>
        <p:nvSpPr>
          <p:cNvPr id="44" name="テキスト ボックス 43">
            <a:extLst>
              <a:ext uri="{FF2B5EF4-FFF2-40B4-BE49-F238E27FC236}">
                <a16:creationId xmlns:a16="http://schemas.microsoft.com/office/drawing/2014/main" id="{8E1B8FC0-40EB-5042-B09E-F3C142FCE689}"/>
              </a:ext>
            </a:extLst>
          </p:cNvPr>
          <p:cNvSpPr txBox="1"/>
          <p:nvPr/>
        </p:nvSpPr>
        <p:spPr>
          <a:xfrm>
            <a:off x="23960919" y="12943905"/>
            <a:ext cx="5109300" cy="4524315"/>
          </a:xfrm>
          <a:prstGeom prst="rect">
            <a:avLst/>
          </a:prstGeom>
          <a:noFill/>
        </p:spPr>
        <p:txBody>
          <a:bodyPr wrap="square" rtlCol="0">
            <a:spAutoFit/>
          </a:bodyPr>
          <a:lstStyle/>
          <a:p>
            <a:r>
              <a:rPr kumimoji="1" lang="ja-JP" altLang="en-US" sz="3200" dirty="0"/>
              <a:t>説明、考察もここ？</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p>
        </p:txBody>
      </p:sp>
      <p:sp>
        <p:nvSpPr>
          <p:cNvPr id="45" name="テキスト ボックス 44">
            <a:extLst>
              <a:ext uri="{FF2B5EF4-FFF2-40B4-BE49-F238E27FC236}">
                <a16:creationId xmlns:a16="http://schemas.microsoft.com/office/drawing/2014/main" id="{B36D87F1-DA96-49E7-FD3A-25FFCC9E5FEE}"/>
              </a:ext>
            </a:extLst>
          </p:cNvPr>
          <p:cNvSpPr txBox="1"/>
          <p:nvPr/>
        </p:nvSpPr>
        <p:spPr>
          <a:xfrm>
            <a:off x="15658922" y="17985526"/>
            <a:ext cx="5062797" cy="707886"/>
          </a:xfrm>
          <a:prstGeom prst="rect">
            <a:avLst/>
          </a:prstGeom>
          <a:noFill/>
        </p:spPr>
        <p:txBody>
          <a:bodyPr wrap="square" rtlCol="0">
            <a:spAutoFit/>
          </a:bodyPr>
          <a:lstStyle/>
          <a:p>
            <a:r>
              <a:rPr kumimoji="1" lang="ja-JP" altLang="en-US" sz="4000" dirty="0"/>
              <a:t>自動生成した文章例</a:t>
            </a:r>
          </a:p>
        </p:txBody>
      </p:sp>
      <p:sp>
        <p:nvSpPr>
          <p:cNvPr id="46" name="テキスト ボックス 45">
            <a:extLst>
              <a:ext uri="{FF2B5EF4-FFF2-40B4-BE49-F238E27FC236}">
                <a16:creationId xmlns:a16="http://schemas.microsoft.com/office/drawing/2014/main" id="{3350F3D0-7FE8-FB8B-0B40-E408FBF24E7A}"/>
              </a:ext>
            </a:extLst>
          </p:cNvPr>
          <p:cNvSpPr txBox="1"/>
          <p:nvPr/>
        </p:nvSpPr>
        <p:spPr>
          <a:xfrm>
            <a:off x="16004083" y="18693412"/>
            <a:ext cx="12619169" cy="3539430"/>
          </a:xfrm>
          <a:prstGeom prst="rect">
            <a:avLst/>
          </a:prstGeom>
          <a:noFill/>
        </p:spPr>
        <p:txBody>
          <a:bodyPr wrap="square" rtlCol="0">
            <a:spAutoFit/>
          </a:bodyPr>
          <a:lstStyle/>
          <a:p>
            <a:r>
              <a:rPr kumimoji="1" lang="ja-JP" altLang="en-US" sz="3200" dirty="0"/>
              <a:t>みそきん</a:t>
            </a:r>
            <a:endParaRPr kumimoji="1" lang="en-US" altLang="ja-JP" sz="3200" dirty="0"/>
          </a:p>
          <a:p>
            <a:r>
              <a:rPr lang="ja-JP" altLang="en-US" sz="3200" dirty="0"/>
              <a:t>・あああああああああああああああああああああああああああああああ</a:t>
            </a:r>
            <a:endParaRPr lang="en-US" altLang="ja-JP" sz="3200" dirty="0"/>
          </a:p>
          <a:p>
            <a:r>
              <a:rPr kumimoji="1" lang="ja-JP" altLang="en-US" sz="3200" dirty="0"/>
              <a:t>・あああああああああああああああああああああああああああああああ</a:t>
            </a:r>
            <a:endParaRPr kumimoji="1" lang="en-US" altLang="ja-JP" sz="3200" dirty="0"/>
          </a:p>
          <a:p>
            <a:endParaRPr kumimoji="1" lang="en-US" altLang="ja-JP" sz="3200" dirty="0"/>
          </a:p>
          <a:p>
            <a:r>
              <a:rPr lang="ja-JP" altLang="en-US" sz="3200" dirty="0"/>
              <a:t>ここりも</a:t>
            </a:r>
            <a:endParaRPr lang="en-US" altLang="ja-JP" sz="3200" dirty="0"/>
          </a:p>
          <a:p>
            <a:r>
              <a:rPr kumimoji="1" lang="ja-JP" altLang="en-US" sz="3200" dirty="0"/>
              <a:t>・あああああああああああああああああああああああああああああああ</a:t>
            </a:r>
            <a:endParaRPr kumimoji="1" lang="en-US" altLang="ja-JP" sz="3200" dirty="0"/>
          </a:p>
          <a:p>
            <a:r>
              <a:rPr kumimoji="1" lang="ja-JP" altLang="en-US" sz="3200" dirty="0"/>
              <a:t>・あああああああああああああああああああああああああああああああ</a:t>
            </a:r>
          </a:p>
        </p:txBody>
      </p:sp>
      <p:sp>
        <p:nvSpPr>
          <p:cNvPr id="47" name="テキスト ボックス 46">
            <a:extLst>
              <a:ext uri="{FF2B5EF4-FFF2-40B4-BE49-F238E27FC236}">
                <a16:creationId xmlns:a16="http://schemas.microsoft.com/office/drawing/2014/main" id="{5A8CE6ED-96B0-FDF1-AC32-88CE6D7AC83E}"/>
              </a:ext>
            </a:extLst>
          </p:cNvPr>
          <p:cNvSpPr txBox="1"/>
          <p:nvPr/>
        </p:nvSpPr>
        <p:spPr>
          <a:xfrm>
            <a:off x="15658921" y="22410941"/>
            <a:ext cx="5062797" cy="707886"/>
          </a:xfrm>
          <a:prstGeom prst="rect">
            <a:avLst/>
          </a:prstGeom>
          <a:noFill/>
        </p:spPr>
        <p:txBody>
          <a:bodyPr wrap="square" rtlCol="0">
            <a:spAutoFit/>
          </a:bodyPr>
          <a:lstStyle/>
          <a:p>
            <a:r>
              <a:rPr kumimoji="1" lang="ja-JP" altLang="en-US" sz="4000" dirty="0"/>
              <a:t>文章間の類似度計算</a:t>
            </a:r>
          </a:p>
        </p:txBody>
      </p:sp>
      <p:graphicFrame>
        <p:nvGraphicFramePr>
          <p:cNvPr id="48" name="表 48">
            <a:extLst>
              <a:ext uri="{FF2B5EF4-FFF2-40B4-BE49-F238E27FC236}">
                <a16:creationId xmlns:a16="http://schemas.microsoft.com/office/drawing/2014/main" id="{7B8EFF58-5338-ABA9-3B2B-CF92D0B310E1}"/>
              </a:ext>
            </a:extLst>
          </p:cNvPr>
          <p:cNvGraphicFramePr>
            <a:graphicFrameLocks noGrp="1"/>
          </p:cNvGraphicFramePr>
          <p:nvPr>
            <p:extLst>
              <p:ext uri="{D42A27DB-BD31-4B8C-83A1-F6EECF244321}">
                <p14:modId xmlns:p14="http://schemas.microsoft.com/office/powerpoint/2010/main" val="1275571611"/>
              </p:ext>
            </p:extLst>
          </p:nvPr>
        </p:nvGraphicFramePr>
        <p:xfrm>
          <a:off x="16099832" y="23179261"/>
          <a:ext cx="12970387" cy="4053840"/>
        </p:xfrm>
        <a:graphic>
          <a:graphicData uri="http://schemas.openxmlformats.org/drawingml/2006/table">
            <a:tbl>
              <a:tblPr firstRow="1" bandRow="1">
                <a:tableStyleId>{5C22544A-7EE6-4342-B048-85BDC9FD1C3A}</a:tableStyleId>
              </a:tblPr>
              <a:tblGrid>
                <a:gridCol w="1632443">
                  <a:extLst>
                    <a:ext uri="{9D8B030D-6E8A-4147-A177-3AD203B41FA5}">
                      <a16:colId xmlns:a16="http://schemas.microsoft.com/office/drawing/2014/main" val="722024811"/>
                    </a:ext>
                  </a:extLst>
                </a:gridCol>
                <a:gridCol w="11337944">
                  <a:extLst>
                    <a:ext uri="{9D8B030D-6E8A-4147-A177-3AD203B41FA5}">
                      <a16:colId xmlns:a16="http://schemas.microsoft.com/office/drawing/2014/main" val="1974923688"/>
                    </a:ext>
                  </a:extLst>
                </a:gridCol>
              </a:tblGrid>
              <a:tr h="189637">
                <a:tc>
                  <a:txBody>
                    <a:bodyPr/>
                    <a:lstStyle/>
                    <a:p>
                      <a:r>
                        <a:rPr kumimoji="1" lang="ja-JP" altLang="en-US" sz="3200" dirty="0"/>
                        <a:t>類似度</a:t>
                      </a:r>
                    </a:p>
                  </a:txBody>
                  <a:tcPr/>
                </a:tc>
                <a:tc>
                  <a:txBody>
                    <a:bodyPr/>
                    <a:lstStyle/>
                    <a:p>
                      <a:r>
                        <a:rPr kumimoji="1" lang="ja-JP" altLang="en-US" sz="3200" dirty="0"/>
                        <a:t>文章</a:t>
                      </a:r>
                    </a:p>
                  </a:txBody>
                  <a:tcPr/>
                </a:tc>
                <a:extLst>
                  <a:ext uri="{0D108BD9-81ED-4DB2-BD59-A6C34878D82A}">
                    <a16:rowId xmlns:a16="http://schemas.microsoft.com/office/drawing/2014/main" val="2621650246"/>
                  </a:ext>
                </a:extLst>
              </a:tr>
              <a:tr h="189637">
                <a:tc>
                  <a:txBody>
                    <a:bodyPr/>
                    <a:lstStyle/>
                    <a:p>
                      <a:r>
                        <a:rPr kumimoji="1" lang="en-US" altLang="ja-JP" sz="3200" dirty="0"/>
                        <a:t>0.999</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3351866127"/>
                  </a:ext>
                </a:extLst>
              </a:tr>
              <a:tr h="189637">
                <a:tc>
                  <a:txBody>
                    <a:bodyPr/>
                    <a:lstStyle/>
                    <a:p>
                      <a:r>
                        <a:rPr kumimoji="1" lang="en-US" altLang="ja-JP" sz="3200" dirty="0"/>
                        <a:t>0.8534</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4245137731"/>
                  </a:ext>
                </a:extLst>
              </a:tr>
              <a:tr h="189637">
                <a:tc>
                  <a:txBody>
                    <a:bodyPr/>
                    <a:lstStyle/>
                    <a:p>
                      <a:r>
                        <a:rPr kumimoji="1" lang="en-US" altLang="ja-JP" sz="3200" dirty="0"/>
                        <a:t>0.75654</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1249706474"/>
                  </a:ext>
                </a:extLst>
              </a:tr>
              <a:tr h="189637">
                <a:tc>
                  <a:txBody>
                    <a:bodyPr/>
                    <a:lstStyle/>
                    <a:p>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3810776875"/>
                  </a:ext>
                </a:extLst>
              </a:tr>
              <a:tr h="189637">
                <a:tc>
                  <a:txBody>
                    <a:bodyPr/>
                    <a:lstStyle/>
                    <a:p>
                      <a:endParaRPr kumimoji="1" lang="ja-JP" altLang="en-US" sz="3200"/>
                    </a:p>
                  </a:txBody>
                  <a:tcPr/>
                </a:tc>
                <a:tc>
                  <a:txBody>
                    <a:bodyPr/>
                    <a:lstStyle/>
                    <a:p>
                      <a:endParaRPr kumimoji="1" lang="ja-JP" altLang="en-US" sz="3200" dirty="0"/>
                    </a:p>
                  </a:txBody>
                  <a:tcPr/>
                </a:tc>
                <a:extLst>
                  <a:ext uri="{0D108BD9-81ED-4DB2-BD59-A6C34878D82A}">
                    <a16:rowId xmlns:a16="http://schemas.microsoft.com/office/drawing/2014/main" val="448652883"/>
                  </a:ext>
                </a:extLst>
              </a:tr>
              <a:tr h="189637">
                <a:tc>
                  <a:txBody>
                    <a:bodyPr/>
                    <a:lstStyle/>
                    <a:p>
                      <a:endParaRPr kumimoji="1" lang="ja-JP" altLang="en-US" sz="3200"/>
                    </a:p>
                  </a:txBody>
                  <a:tcPr/>
                </a:tc>
                <a:tc>
                  <a:txBody>
                    <a:bodyPr/>
                    <a:lstStyle/>
                    <a:p>
                      <a:endParaRPr kumimoji="1" lang="ja-JP" altLang="en-US" sz="3200" dirty="0"/>
                    </a:p>
                  </a:txBody>
                  <a:tcPr/>
                </a:tc>
                <a:extLst>
                  <a:ext uri="{0D108BD9-81ED-4DB2-BD59-A6C34878D82A}">
                    <a16:rowId xmlns:a16="http://schemas.microsoft.com/office/drawing/2014/main" val="436302903"/>
                  </a:ext>
                </a:extLst>
              </a:tr>
            </a:tbl>
          </a:graphicData>
        </a:graphic>
      </p:graphicFrame>
      <p:sp>
        <p:nvSpPr>
          <p:cNvPr id="49" name="テキスト ボックス 48">
            <a:extLst>
              <a:ext uri="{FF2B5EF4-FFF2-40B4-BE49-F238E27FC236}">
                <a16:creationId xmlns:a16="http://schemas.microsoft.com/office/drawing/2014/main" id="{5C6058A7-7BBB-A1D8-323C-6942424F3239}"/>
              </a:ext>
            </a:extLst>
          </p:cNvPr>
          <p:cNvSpPr txBox="1"/>
          <p:nvPr/>
        </p:nvSpPr>
        <p:spPr>
          <a:xfrm>
            <a:off x="15647052" y="27489928"/>
            <a:ext cx="7916758"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4000" dirty="0">
                <a:solidFill>
                  <a:sysClr val="windowText" lastClr="000000"/>
                </a:solidFill>
              </a:rPr>
              <a:t>人手によるアノテーションとの比較</a:t>
            </a:r>
          </a:p>
        </p:txBody>
      </p:sp>
      <p:sp>
        <p:nvSpPr>
          <p:cNvPr id="18" name="四角形: 角を丸くする 17">
            <a:extLst>
              <a:ext uri="{FF2B5EF4-FFF2-40B4-BE49-F238E27FC236}">
                <a16:creationId xmlns:a16="http://schemas.microsoft.com/office/drawing/2014/main" id="{DD0D8483-B440-B252-5F64-529C7C95A674}"/>
              </a:ext>
            </a:extLst>
          </p:cNvPr>
          <p:cNvSpPr/>
          <p:nvPr/>
        </p:nvSpPr>
        <p:spPr>
          <a:xfrm>
            <a:off x="15708765" y="28525861"/>
            <a:ext cx="6845895" cy="209542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514350" indent="-514350">
              <a:buAutoNum type="arabicPeriod"/>
            </a:pPr>
            <a:r>
              <a:rPr lang="ja-JP" altLang="en-US" sz="3200" dirty="0"/>
              <a:t>商品に関わるコメント</a:t>
            </a:r>
            <a:endParaRPr lang="en-US" altLang="ja-JP" sz="3200" dirty="0"/>
          </a:p>
          <a:p>
            <a:pPr marL="514350" indent="-514350">
              <a:buAutoNum type="arabicPeriod"/>
            </a:pPr>
            <a:r>
              <a:rPr lang="ja-JP" altLang="en-US" sz="3200" dirty="0"/>
              <a:t>商品に対する視聴者の感情・意見</a:t>
            </a:r>
            <a:endParaRPr lang="en-US" altLang="ja-JP" sz="3200" dirty="0"/>
          </a:p>
          <a:p>
            <a:pPr marL="514350" indent="-514350">
              <a:buAutoNum type="arabicPeriod"/>
            </a:pPr>
            <a:r>
              <a:rPr lang="ja-JP" altLang="en-US" sz="3200" dirty="0"/>
              <a:t>動画内容に関わるコメント</a:t>
            </a:r>
            <a:endParaRPr lang="en-US" altLang="ja-JP" sz="3200" dirty="0"/>
          </a:p>
        </p:txBody>
      </p:sp>
      <p:sp>
        <p:nvSpPr>
          <p:cNvPr id="42" name="テキスト ボックス 41">
            <a:extLst>
              <a:ext uri="{FF2B5EF4-FFF2-40B4-BE49-F238E27FC236}">
                <a16:creationId xmlns:a16="http://schemas.microsoft.com/office/drawing/2014/main" id="{11A539A6-DBE2-0E48-E942-97DDEFA76E63}"/>
              </a:ext>
            </a:extLst>
          </p:cNvPr>
          <p:cNvSpPr txBox="1"/>
          <p:nvPr/>
        </p:nvSpPr>
        <p:spPr>
          <a:xfrm>
            <a:off x="17237307" y="28242827"/>
            <a:ext cx="3788809"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600" dirty="0"/>
              <a:t>アノテーション基準</a:t>
            </a:r>
            <a:endParaRPr kumimoji="1" lang="ja-JP" altLang="en-US" sz="3600" dirty="0"/>
          </a:p>
        </p:txBody>
      </p:sp>
      <p:sp>
        <p:nvSpPr>
          <p:cNvPr id="52" name="テキスト ボックス 51">
            <a:extLst>
              <a:ext uri="{FF2B5EF4-FFF2-40B4-BE49-F238E27FC236}">
                <a16:creationId xmlns:a16="http://schemas.microsoft.com/office/drawing/2014/main" id="{C7911B89-63D0-62D6-3FE5-87E6F1EFECC6}"/>
              </a:ext>
            </a:extLst>
          </p:cNvPr>
          <p:cNvSpPr txBox="1"/>
          <p:nvPr/>
        </p:nvSpPr>
        <p:spPr>
          <a:xfrm>
            <a:off x="24360715" y="28242583"/>
            <a:ext cx="3788809"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3200" dirty="0"/>
              <a:t>アノテーション結果</a:t>
            </a:r>
            <a:endParaRPr kumimoji="1" lang="ja-JP" altLang="en-US" sz="3200" dirty="0"/>
          </a:p>
        </p:txBody>
      </p:sp>
      <p:graphicFrame>
        <p:nvGraphicFramePr>
          <p:cNvPr id="53" name="表 53">
            <a:extLst>
              <a:ext uri="{FF2B5EF4-FFF2-40B4-BE49-F238E27FC236}">
                <a16:creationId xmlns:a16="http://schemas.microsoft.com/office/drawing/2014/main" id="{98D158E2-A1A0-752A-D13C-961CEB7AB2F6}"/>
              </a:ext>
            </a:extLst>
          </p:cNvPr>
          <p:cNvGraphicFramePr>
            <a:graphicFrameLocks noGrp="1"/>
          </p:cNvGraphicFramePr>
          <p:nvPr>
            <p:extLst>
              <p:ext uri="{D42A27DB-BD31-4B8C-83A1-F6EECF244321}">
                <p14:modId xmlns:p14="http://schemas.microsoft.com/office/powerpoint/2010/main" val="3602632776"/>
              </p:ext>
            </p:extLst>
          </p:nvPr>
        </p:nvGraphicFramePr>
        <p:xfrm>
          <a:off x="23282862" y="28827358"/>
          <a:ext cx="5944517" cy="1554480"/>
        </p:xfrm>
        <a:graphic>
          <a:graphicData uri="http://schemas.openxmlformats.org/drawingml/2006/table">
            <a:tbl>
              <a:tblPr firstRow="1" bandRow="1">
                <a:tableStyleId>{912C8C85-51F0-491E-9774-3900AFEF0FD7}</a:tableStyleId>
              </a:tblPr>
              <a:tblGrid>
                <a:gridCol w="1709023">
                  <a:extLst>
                    <a:ext uri="{9D8B030D-6E8A-4147-A177-3AD203B41FA5}">
                      <a16:colId xmlns:a16="http://schemas.microsoft.com/office/drawing/2014/main" val="1809961146"/>
                    </a:ext>
                  </a:extLst>
                </a:gridCol>
                <a:gridCol w="2117747">
                  <a:extLst>
                    <a:ext uri="{9D8B030D-6E8A-4147-A177-3AD203B41FA5}">
                      <a16:colId xmlns:a16="http://schemas.microsoft.com/office/drawing/2014/main" val="1737930050"/>
                    </a:ext>
                  </a:extLst>
                </a:gridCol>
                <a:gridCol w="2117747">
                  <a:extLst>
                    <a:ext uri="{9D8B030D-6E8A-4147-A177-3AD203B41FA5}">
                      <a16:colId xmlns:a16="http://schemas.microsoft.com/office/drawing/2014/main" val="4231091058"/>
                    </a:ext>
                  </a:extLst>
                </a:gridCol>
              </a:tblGrid>
              <a:tr h="296805">
                <a:tc>
                  <a:txBody>
                    <a:bodyPr/>
                    <a:lstStyle/>
                    <a:p>
                      <a:pPr algn="ctr"/>
                      <a:endParaRPr kumimoji="1" lang="ja-JP"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solidFill>
                            <a:sysClr val="windowText" lastClr="000000"/>
                          </a:solidFill>
                        </a:rPr>
                        <a:t>関連性あり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800" dirty="0">
                          <a:solidFill>
                            <a:sysClr val="windowText" lastClr="000000"/>
                          </a:solidFill>
                        </a:rPr>
                        <a:t>関連性なし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136165"/>
                  </a:ext>
                </a:extLst>
              </a:tr>
              <a:tr h="296805">
                <a:tc>
                  <a:txBody>
                    <a:bodyPr/>
                    <a:lstStyle/>
                    <a:p>
                      <a:pPr algn="ctr"/>
                      <a:r>
                        <a:rPr kumimoji="1" lang="ja-JP" altLang="en-US" sz="2800" dirty="0"/>
                        <a:t>みそきん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900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594</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986720"/>
                  </a:ext>
                </a:extLst>
              </a:tr>
              <a:tr h="296805">
                <a:tc>
                  <a:txBody>
                    <a:bodyPr/>
                    <a:lstStyle/>
                    <a:p>
                      <a:pPr algn="ctr"/>
                      <a:r>
                        <a:rPr kumimoji="1" lang="ja-JP" altLang="en-US" sz="2800" dirty="0"/>
                        <a:t>ここリモ</a:t>
                      </a:r>
                      <a:endParaRPr kumimoji="1" lang="en-US" altLang="ja-JP"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accent1"/>
                          </a:solidFill>
                        </a:rPr>
                        <a:t>230</a:t>
                      </a:r>
                      <a:r>
                        <a:rPr kumimoji="1" lang="ja-JP" altLang="en-US" sz="2800" dirty="0">
                          <a:solidFill>
                            <a:schemeClr val="accent1"/>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rPr>
                        <a:t>160</a:t>
                      </a:r>
                      <a:r>
                        <a:rPr kumimoji="1" lang="ja-JP" altLang="en-US" sz="28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039757"/>
                  </a:ext>
                </a:extLst>
              </a:tr>
            </a:tbl>
          </a:graphicData>
        </a:graphic>
      </p:graphicFrame>
      <p:sp>
        <p:nvSpPr>
          <p:cNvPr id="54" name="テキスト ボックス 53">
            <a:extLst>
              <a:ext uri="{FF2B5EF4-FFF2-40B4-BE49-F238E27FC236}">
                <a16:creationId xmlns:a16="http://schemas.microsoft.com/office/drawing/2014/main" id="{32AA512E-6C90-6E56-19B8-55554125FE9F}"/>
              </a:ext>
            </a:extLst>
          </p:cNvPr>
          <p:cNvSpPr txBox="1"/>
          <p:nvPr/>
        </p:nvSpPr>
        <p:spPr>
          <a:xfrm>
            <a:off x="15882238" y="30806770"/>
            <a:ext cx="13341616" cy="954107"/>
          </a:xfrm>
          <a:prstGeom prst="rect">
            <a:avLst/>
          </a:prstGeom>
          <a:noFill/>
        </p:spPr>
        <p:txBody>
          <a:bodyPr wrap="square" rtlCol="0">
            <a:spAutoFit/>
          </a:bodyPr>
          <a:lstStyle/>
          <a:p>
            <a:r>
              <a:rPr kumimoji="1" lang="ja-JP" altLang="en-US" sz="2800" dirty="0"/>
              <a:t>各動画において</a:t>
            </a:r>
            <a:r>
              <a:rPr lang="ja-JP" altLang="en-US" sz="2800" dirty="0"/>
              <a:t>“</a:t>
            </a:r>
            <a:r>
              <a:rPr kumimoji="1" lang="ja-JP" altLang="en-US" sz="2800" dirty="0"/>
              <a:t>関連性あり</a:t>
            </a:r>
            <a:r>
              <a:rPr lang="ja-JP" altLang="en-US" sz="2800" dirty="0"/>
              <a:t>”</a:t>
            </a:r>
            <a:r>
              <a:rPr kumimoji="1" lang="ja-JP" altLang="en-US" sz="2800" dirty="0"/>
              <a:t>の正解ラベルを付けたコメント</a:t>
            </a:r>
            <a:r>
              <a:rPr kumimoji="1" lang="en-US" altLang="ja-JP" sz="2800" dirty="0"/>
              <a:t>M</a:t>
            </a:r>
            <a:r>
              <a:rPr kumimoji="1" lang="ja-JP" altLang="en-US" sz="2800" dirty="0"/>
              <a:t>件と、類似度上位</a:t>
            </a:r>
            <a:r>
              <a:rPr kumimoji="1" lang="en-US" altLang="ja-JP" sz="2800" dirty="0"/>
              <a:t>M</a:t>
            </a:r>
            <a:r>
              <a:rPr lang="ja-JP" altLang="en-US" sz="2800" dirty="0"/>
              <a:t>件の</a:t>
            </a:r>
            <a:endParaRPr lang="en-US" altLang="ja-JP" sz="2800" dirty="0"/>
          </a:p>
          <a:p>
            <a:r>
              <a:rPr lang="ja-JP" altLang="en-US" sz="2800" dirty="0"/>
              <a:t>一致率を計算することで、提案手法の精度を検証する</a:t>
            </a:r>
            <a:endParaRPr kumimoji="1" lang="en-US" altLang="ja-JP" sz="2800" dirty="0"/>
          </a:p>
        </p:txBody>
      </p:sp>
      <p:pic>
        <p:nvPicPr>
          <p:cNvPr id="56" name="図 55">
            <a:extLst>
              <a:ext uri="{FF2B5EF4-FFF2-40B4-BE49-F238E27FC236}">
                <a16:creationId xmlns:a16="http://schemas.microsoft.com/office/drawing/2014/main" id="{602776D5-11AE-64DF-1BB0-3955DECB8264}"/>
              </a:ext>
            </a:extLst>
          </p:cNvPr>
          <p:cNvPicPr>
            <a:picLocks noChangeAspect="1"/>
          </p:cNvPicPr>
          <p:nvPr/>
        </p:nvPicPr>
        <p:blipFill>
          <a:blip r:embed="rId5"/>
          <a:stretch>
            <a:fillRect/>
          </a:stretch>
        </p:blipFill>
        <p:spPr>
          <a:xfrm>
            <a:off x="15715570" y="31849476"/>
            <a:ext cx="7329358" cy="1809005"/>
          </a:xfrm>
          <a:prstGeom prst="rect">
            <a:avLst/>
          </a:prstGeom>
        </p:spPr>
      </p:pic>
      <p:sp>
        <p:nvSpPr>
          <p:cNvPr id="57" name="テキスト ボックス 56">
            <a:extLst>
              <a:ext uri="{FF2B5EF4-FFF2-40B4-BE49-F238E27FC236}">
                <a16:creationId xmlns:a16="http://schemas.microsoft.com/office/drawing/2014/main" id="{5E5BEC9C-BFA5-0342-3CAE-6AC63BF25068}"/>
              </a:ext>
            </a:extLst>
          </p:cNvPr>
          <p:cNvSpPr txBox="1"/>
          <p:nvPr/>
        </p:nvSpPr>
        <p:spPr>
          <a:xfrm>
            <a:off x="23229952" y="32147095"/>
            <a:ext cx="6571233" cy="1569660"/>
          </a:xfrm>
          <a:prstGeom prst="rect">
            <a:avLst/>
          </a:prstGeom>
          <a:noFill/>
        </p:spPr>
        <p:txBody>
          <a:bodyPr wrap="square" rtlCol="0">
            <a:spAutoFit/>
          </a:bodyPr>
          <a:lstStyle/>
          <a:p>
            <a:r>
              <a:rPr kumimoji="1" lang="ja-JP" altLang="en-US" sz="3200" dirty="0"/>
              <a:t>人手の評価に対して、</a:t>
            </a:r>
            <a:r>
              <a:rPr kumimoji="1" lang="ja-JP" altLang="en-US" sz="3200" dirty="0">
                <a:solidFill>
                  <a:schemeClr val="accent6">
                    <a:lumMod val="75000"/>
                  </a:schemeClr>
                </a:solidFill>
              </a:rPr>
              <a:t>提案手法は</a:t>
            </a:r>
            <a:r>
              <a:rPr kumimoji="1" lang="en-US" altLang="ja-JP" sz="3200" dirty="0">
                <a:solidFill>
                  <a:schemeClr val="accent6">
                    <a:lumMod val="75000"/>
                  </a:schemeClr>
                </a:solidFill>
              </a:rPr>
              <a:t>65%</a:t>
            </a:r>
            <a:r>
              <a:rPr kumimoji="1" lang="ja-JP" altLang="en-US" sz="3200" dirty="0">
                <a:solidFill>
                  <a:schemeClr val="accent6">
                    <a:lumMod val="75000"/>
                  </a:schemeClr>
                </a:solidFill>
              </a:rPr>
              <a:t>～</a:t>
            </a:r>
            <a:r>
              <a:rPr kumimoji="1" lang="en-US" altLang="ja-JP" sz="3200" dirty="0">
                <a:solidFill>
                  <a:schemeClr val="accent6">
                    <a:lumMod val="75000"/>
                  </a:schemeClr>
                </a:solidFill>
              </a:rPr>
              <a:t>78%</a:t>
            </a:r>
            <a:r>
              <a:rPr kumimoji="1" lang="ja-JP" altLang="en-US" sz="3200" dirty="0">
                <a:solidFill>
                  <a:schemeClr val="accent6">
                    <a:lumMod val="75000"/>
                  </a:schemeClr>
                </a:solidFill>
              </a:rPr>
              <a:t>の精度</a:t>
            </a:r>
            <a:r>
              <a:rPr kumimoji="1" lang="ja-JP" altLang="en-US" sz="3200" dirty="0"/>
              <a:t>で商品との関連性が高いコメントを抽出できる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776</Words>
  <Application>Microsoft Office PowerPoint</Application>
  <PresentationFormat>ユーザー設定</PresentationFormat>
  <Paragraphs>106</Paragraphs>
  <Slides>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vt:i4>
      </vt:variant>
    </vt:vector>
  </HeadingPairs>
  <TitlesOfParts>
    <vt:vector size="4" baseType="lpstr">
      <vt:lpstr>Arial</vt:lpstr>
      <vt:lpstr>Calibri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937doraemon@gmail.com</cp:lastModifiedBy>
  <cp:revision>117</cp:revision>
  <dcterms:created xsi:type="dcterms:W3CDTF">2013-06-11T08:36:10Z</dcterms:created>
  <dcterms:modified xsi:type="dcterms:W3CDTF">2023-08-08T08:27:31Z</dcterms:modified>
</cp:coreProperties>
</file>