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0279975" cy="42808525"/>
  <p:notesSz cx="6858000" cy="9144000"/>
  <p:defaultText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145" autoAdjust="0"/>
    <p:restoredTop sz="94660"/>
  </p:normalViewPr>
  <p:slideViewPr>
    <p:cSldViewPr>
      <p:cViewPr>
        <p:scale>
          <a:sx n="24" d="100"/>
          <a:sy n="24" d="100"/>
        </p:scale>
        <p:origin x="1641" y="-708"/>
      </p:cViewPr>
      <p:guideLst>
        <p:guide orient="horz" pos="13484"/>
        <p:guide pos="95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80" cy="9176088"/>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8" y="24258165"/>
            <a:ext cx="21195984" cy="10939957"/>
          </a:xfrm>
        </p:spPr>
        <p:txBody>
          <a:bodyPr/>
          <a:lstStyle>
            <a:lvl1pPr marL="0" indent="0" algn="ctr">
              <a:buNone/>
              <a:defRPr>
                <a:solidFill>
                  <a:schemeClr val="tx1">
                    <a:tint val="75000"/>
                  </a:schemeClr>
                </a:solidFill>
              </a:defRPr>
            </a:lvl1pPr>
            <a:lvl2pPr marL="1834285" indent="0" algn="ctr">
              <a:buNone/>
              <a:defRPr>
                <a:solidFill>
                  <a:schemeClr val="tx1">
                    <a:tint val="75000"/>
                  </a:schemeClr>
                </a:solidFill>
              </a:defRPr>
            </a:lvl2pPr>
            <a:lvl3pPr marL="3668569" indent="0" algn="ctr">
              <a:buNone/>
              <a:defRPr>
                <a:solidFill>
                  <a:schemeClr val="tx1">
                    <a:tint val="75000"/>
                  </a:schemeClr>
                </a:solidFill>
              </a:defRPr>
            </a:lvl3pPr>
            <a:lvl4pPr marL="5502854" indent="0" algn="ctr">
              <a:buNone/>
              <a:defRPr>
                <a:solidFill>
                  <a:schemeClr val="tx1">
                    <a:tint val="75000"/>
                  </a:schemeClr>
                </a:solidFill>
              </a:defRPr>
            </a:lvl4pPr>
            <a:lvl5pPr marL="7337138" indent="0" algn="ctr">
              <a:buNone/>
              <a:defRPr>
                <a:solidFill>
                  <a:schemeClr val="tx1">
                    <a:tint val="75000"/>
                  </a:schemeClr>
                </a:solidFill>
              </a:defRPr>
            </a:lvl5pPr>
            <a:lvl6pPr marL="9171424" indent="0" algn="ctr">
              <a:buNone/>
              <a:defRPr>
                <a:solidFill>
                  <a:schemeClr val="tx1">
                    <a:tint val="75000"/>
                  </a:schemeClr>
                </a:solidFill>
              </a:defRPr>
            </a:lvl6pPr>
            <a:lvl7pPr marL="11005707" indent="0" algn="ctr">
              <a:buNone/>
              <a:defRPr>
                <a:solidFill>
                  <a:schemeClr val="tx1">
                    <a:tint val="75000"/>
                  </a:schemeClr>
                </a:solidFill>
              </a:defRPr>
            </a:lvl7pPr>
            <a:lvl8pPr marL="12839993" indent="0" algn="ctr">
              <a:buNone/>
              <a:defRPr>
                <a:solidFill>
                  <a:schemeClr val="tx1">
                    <a:tint val="75000"/>
                  </a:schemeClr>
                </a:solidFill>
              </a:defRPr>
            </a:lvl8pPr>
            <a:lvl9pPr marL="14674276"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0507385" y="12604735"/>
            <a:ext cx="18777788" cy="26846494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174014" y="12604735"/>
            <a:ext cx="55828703" cy="26846494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6"/>
            <a:ext cx="25737980" cy="8502248"/>
          </a:xfrm>
        </p:spPr>
        <p:txBody>
          <a:bodyPr anchor="t"/>
          <a:lstStyle>
            <a:lvl1pPr algn="l">
              <a:defRPr sz="159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5"/>
            <a:ext cx="25737980" cy="9364361"/>
          </a:xfrm>
        </p:spPr>
        <p:txBody>
          <a:bodyPr anchor="b"/>
          <a:lstStyle>
            <a:lvl1pPr marL="0" indent="0">
              <a:buNone/>
              <a:defRPr sz="8000">
                <a:solidFill>
                  <a:schemeClr val="tx1">
                    <a:tint val="75000"/>
                  </a:schemeClr>
                </a:solidFill>
              </a:defRPr>
            </a:lvl1pPr>
            <a:lvl2pPr marL="1834285" indent="0">
              <a:buNone/>
              <a:defRPr sz="7300">
                <a:solidFill>
                  <a:schemeClr val="tx1">
                    <a:tint val="75000"/>
                  </a:schemeClr>
                </a:solidFill>
              </a:defRPr>
            </a:lvl2pPr>
            <a:lvl3pPr marL="3668569" indent="0">
              <a:buNone/>
              <a:defRPr sz="6400">
                <a:solidFill>
                  <a:schemeClr val="tx1">
                    <a:tint val="75000"/>
                  </a:schemeClr>
                </a:solidFill>
              </a:defRPr>
            </a:lvl3pPr>
            <a:lvl4pPr marL="5502854" indent="0">
              <a:buNone/>
              <a:defRPr sz="5700">
                <a:solidFill>
                  <a:schemeClr val="tx1">
                    <a:tint val="75000"/>
                  </a:schemeClr>
                </a:solidFill>
              </a:defRPr>
            </a:lvl4pPr>
            <a:lvl5pPr marL="7337138" indent="0">
              <a:buNone/>
              <a:defRPr sz="5700">
                <a:solidFill>
                  <a:schemeClr val="tx1">
                    <a:tint val="75000"/>
                  </a:schemeClr>
                </a:solidFill>
              </a:defRPr>
            </a:lvl5pPr>
            <a:lvl6pPr marL="9171424" indent="0">
              <a:buNone/>
              <a:defRPr sz="5700">
                <a:solidFill>
                  <a:schemeClr val="tx1">
                    <a:tint val="75000"/>
                  </a:schemeClr>
                </a:solidFill>
              </a:defRPr>
            </a:lvl6pPr>
            <a:lvl7pPr marL="11005707" indent="0">
              <a:buNone/>
              <a:defRPr sz="5700">
                <a:solidFill>
                  <a:schemeClr val="tx1">
                    <a:tint val="75000"/>
                  </a:schemeClr>
                </a:solidFill>
              </a:defRPr>
            </a:lvl7pPr>
            <a:lvl8pPr marL="12839993" indent="0">
              <a:buNone/>
              <a:defRPr sz="5700">
                <a:solidFill>
                  <a:schemeClr val="tx1">
                    <a:tint val="75000"/>
                  </a:schemeClr>
                </a:solidFill>
              </a:defRPr>
            </a:lvl8pPr>
            <a:lvl9pPr marL="14674276" indent="0">
              <a:buNone/>
              <a:defRPr sz="57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2023/8/3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174012"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1981926"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2023/8/3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4003" y="9582378"/>
            <a:ext cx="13378913"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4003" y="13575854"/>
            <a:ext cx="13378913"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10" y="9582378"/>
            <a:ext cx="13384169"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10" y="13575854"/>
            <a:ext cx="13384169"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797A01BE-B01F-4BF7-B98B-637D558E7802}" type="datetimeFigureOut">
              <a:rPr kumimoji="1" lang="ja-JP" altLang="en-US" smtClean="0"/>
              <a:pPr/>
              <a:t>2023/8/3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797A01BE-B01F-4BF7-B98B-637D558E7802}" type="datetimeFigureOut">
              <a:rPr kumimoji="1" lang="ja-JP" altLang="en-US" smtClean="0"/>
              <a:pPr/>
              <a:t>2023/8/3</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97A01BE-B01F-4BF7-B98B-637D558E7802}" type="datetimeFigureOut">
              <a:rPr kumimoji="1" lang="ja-JP" altLang="en-US" smtClean="0"/>
              <a:pPr/>
              <a:t>2023/8/3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04413"/>
            <a:ext cx="9961905" cy="7253666"/>
          </a:xfrm>
        </p:spPr>
        <p:txBody>
          <a:bodyPr anchor="b"/>
          <a:lstStyle>
            <a:lvl1pPr algn="l">
              <a:defRPr sz="8000"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2" y="1704421"/>
            <a:ext cx="16927348" cy="36535889"/>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3" y="8958086"/>
            <a:ext cx="9961905" cy="29282224"/>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2023/8/3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9" y="29965971"/>
            <a:ext cx="18167985" cy="3537652"/>
          </a:xfrm>
        </p:spPr>
        <p:txBody>
          <a:bodyPr anchor="b"/>
          <a:lstStyle>
            <a:lvl1pPr algn="l">
              <a:defRPr sz="8000" b="1"/>
            </a:lvl1pPr>
          </a:lstStyle>
          <a:p>
            <a:r>
              <a:rPr kumimoji="1" lang="ja-JP" altLang="en-US"/>
              <a:t>マスタ タイトルの書式設定</a:t>
            </a:r>
          </a:p>
        </p:txBody>
      </p:sp>
      <p:sp>
        <p:nvSpPr>
          <p:cNvPr id="3" name="図プレースホルダ 2"/>
          <p:cNvSpPr>
            <a:spLocks noGrp="1"/>
          </p:cNvSpPr>
          <p:nvPr>
            <p:ph type="pic" idx="1"/>
          </p:nvPr>
        </p:nvSpPr>
        <p:spPr>
          <a:xfrm>
            <a:off x="5935089" y="3825022"/>
            <a:ext cx="18167985" cy="25685115"/>
          </a:xfrm>
        </p:spPr>
        <p:txBody>
          <a:bodyPr/>
          <a:lstStyle>
            <a:lvl1pPr marL="0" indent="0">
              <a:buNone/>
              <a:defRPr sz="12800"/>
            </a:lvl1pPr>
            <a:lvl2pPr marL="1834285" indent="0">
              <a:buNone/>
              <a:defRPr sz="11200"/>
            </a:lvl2pPr>
            <a:lvl3pPr marL="3668569" indent="0">
              <a:buNone/>
              <a:defRPr sz="9600"/>
            </a:lvl3pPr>
            <a:lvl4pPr marL="5502854" indent="0">
              <a:buNone/>
              <a:defRPr sz="8000"/>
            </a:lvl4pPr>
            <a:lvl5pPr marL="7337138" indent="0">
              <a:buNone/>
              <a:defRPr sz="8000"/>
            </a:lvl5pPr>
            <a:lvl6pPr marL="9171424" indent="0">
              <a:buNone/>
              <a:defRPr sz="8000"/>
            </a:lvl6pPr>
            <a:lvl7pPr marL="11005707" indent="0">
              <a:buNone/>
              <a:defRPr sz="8000"/>
            </a:lvl7pPr>
            <a:lvl8pPr marL="12839993" indent="0">
              <a:buNone/>
              <a:defRPr sz="8000"/>
            </a:lvl8pPr>
            <a:lvl9pPr marL="14674276" indent="0">
              <a:buNone/>
              <a:defRPr sz="8000"/>
            </a:lvl9pPr>
          </a:lstStyle>
          <a:p>
            <a:endParaRPr kumimoji="1" lang="ja-JP" altLang="en-US"/>
          </a:p>
        </p:txBody>
      </p:sp>
      <p:sp>
        <p:nvSpPr>
          <p:cNvPr id="4" name="テキスト プレースホルダ 3"/>
          <p:cNvSpPr>
            <a:spLocks noGrp="1"/>
          </p:cNvSpPr>
          <p:nvPr>
            <p:ph type="body" sz="half" idx="2"/>
          </p:nvPr>
        </p:nvSpPr>
        <p:spPr>
          <a:xfrm>
            <a:off x="5935089" y="33503622"/>
            <a:ext cx="18167985" cy="5024052"/>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2023/8/3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3" y="1714328"/>
            <a:ext cx="27251978" cy="7134755"/>
          </a:xfrm>
          <a:prstGeom prst="rect">
            <a:avLst/>
          </a:prstGeom>
        </p:spPr>
        <p:txBody>
          <a:bodyPr vert="horz" lIns="366856" tIns="183430" rIns="366856" bIns="18343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3" y="9988661"/>
            <a:ext cx="27251978" cy="28251646"/>
          </a:xfrm>
          <a:prstGeom prst="rect">
            <a:avLst/>
          </a:prstGeom>
        </p:spPr>
        <p:txBody>
          <a:bodyPr vert="horz" lIns="366856" tIns="183430" rIns="366856" bIns="18343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4002" y="39677169"/>
            <a:ext cx="7065327" cy="2279157"/>
          </a:xfrm>
          <a:prstGeom prst="rect">
            <a:avLst/>
          </a:prstGeom>
        </p:spPr>
        <p:txBody>
          <a:bodyPr vert="horz" lIns="366856" tIns="183430" rIns="366856" bIns="183430" rtlCol="0" anchor="ctr"/>
          <a:lstStyle>
            <a:lvl1pPr algn="l">
              <a:defRPr sz="4800">
                <a:solidFill>
                  <a:schemeClr val="tx1">
                    <a:tint val="75000"/>
                  </a:schemeClr>
                </a:solidFill>
              </a:defRPr>
            </a:lvl1pPr>
          </a:lstStyle>
          <a:p>
            <a:fld id="{797A01BE-B01F-4BF7-B98B-637D558E7802}" type="datetimeFigureOut">
              <a:rPr kumimoji="1" lang="ja-JP" altLang="en-US" smtClean="0"/>
              <a:pPr/>
              <a:t>2023/8/3</a:t>
            </a:fld>
            <a:endParaRPr kumimoji="1" lang="ja-JP" altLang="en-US"/>
          </a:p>
        </p:txBody>
      </p:sp>
      <p:sp>
        <p:nvSpPr>
          <p:cNvPr id="5" name="フッター プレースホルダ 4"/>
          <p:cNvSpPr>
            <a:spLocks noGrp="1"/>
          </p:cNvSpPr>
          <p:nvPr>
            <p:ph type="ftr" sz="quarter" idx="3"/>
          </p:nvPr>
        </p:nvSpPr>
        <p:spPr>
          <a:xfrm>
            <a:off x="10345659" y="39677169"/>
            <a:ext cx="9588659" cy="2279157"/>
          </a:xfrm>
          <a:prstGeom prst="rect">
            <a:avLst/>
          </a:prstGeom>
        </p:spPr>
        <p:txBody>
          <a:bodyPr vert="horz" lIns="366856" tIns="183430" rIns="366856" bIns="183430" rtlCol="0" anchor="ctr"/>
          <a:lstStyle>
            <a:lvl1pPr algn="ctr">
              <a:defRPr sz="48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53" y="39677169"/>
            <a:ext cx="7065327" cy="2279157"/>
          </a:xfrm>
          <a:prstGeom prst="rect">
            <a:avLst/>
          </a:prstGeom>
        </p:spPr>
        <p:txBody>
          <a:bodyPr vert="horz" lIns="366856" tIns="183430" rIns="366856" bIns="183430" rtlCol="0" anchor="ctr"/>
          <a:lstStyle>
            <a:lvl1pPr algn="r">
              <a:defRPr sz="4800">
                <a:solidFill>
                  <a:schemeClr val="tx1">
                    <a:tint val="75000"/>
                  </a:schemeClr>
                </a:solidFill>
              </a:defRPr>
            </a:lvl1pPr>
          </a:lstStyle>
          <a:p>
            <a:fld id="{5E68D601-C3C0-48F9-830D-98D2A7CFD92E}"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68569" rtl="0" eaLnBrk="1" latinLnBrk="0" hangingPunct="1">
        <a:spcBef>
          <a:spcPct val="0"/>
        </a:spcBef>
        <a:buNone/>
        <a:defRPr kumimoji="1" sz="17600" kern="1200">
          <a:solidFill>
            <a:schemeClr val="tx1"/>
          </a:solidFill>
          <a:latin typeface="+mj-lt"/>
          <a:ea typeface="+mj-ea"/>
          <a:cs typeface="+mj-cs"/>
        </a:defRPr>
      </a:lvl1pPr>
    </p:titleStyle>
    <p:body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p:bodyStyle>
    <p:other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四角形: 角を丸くする 26">
            <a:extLst>
              <a:ext uri="{FF2B5EF4-FFF2-40B4-BE49-F238E27FC236}">
                <a16:creationId xmlns:a16="http://schemas.microsoft.com/office/drawing/2014/main" id="{23CE9EE6-38E5-3E48-7C09-062F45C75973}"/>
              </a:ext>
            </a:extLst>
          </p:cNvPr>
          <p:cNvSpPr/>
          <p:nvPr/>
        </p:nvSpPr>
        <p:spPr>
          <a:xfrm>
            <a:off x="1209756" y="17502386"/>
            <a:ext cx="12529392" cy="1649803"/>
          </a:xfrm>
          <a:prstGeom prst="roundRect">
            <a:avLst/>
          </a:prstGeom>
          <a:ln w="76200">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marL="457200" indent="-457200">
              <a:buFont typeface="Arial" panose="020B0604020202020204" pitchFamily="34" charset="0"/>
              <a:buChar char="•"/>
            </a:pPr>
            <a:r>
              <a:rPr kumimoji="1" lang="ja-JP" altLang="en-US" sz="3200" dirty="0"/>
              <a:t>文書レベルでの単語の出現頻度などをもとにトピックを学習する</a:t>
            </a:r>
            <a:endParaRPr kumimoji="1" lang="en-US" altLang="ja-JP" sz="3200" dirty="0"/>
          </a:p>
          <a:p>
            <a:pPr marL="457200" indent="-457200">
              <a:buFont typeface="Arial" panose="020B0604020202020204" pitchFamily="34" charset="0"/>
              <a:buChar char="•"/>
            </a:pPr>
            <a:r>
              <a:rPr kumimoji="1" lang="ja-JP" altLang="en-US" sz="3200" dirty="0"/>
              <a:t>短い文書ではデータのスパース性が問題になる</a:t>
            </a:r>
          </a:p>
        </p:txBody>
      </p:sp>
      <p:sp>
        <p:nvSpPr>
          <p:cNvPr id="2" name="テキスト ボックス 1">
            <a:extLst>
              <a:ext uri="{FF2B5EF4-FFF2-40B4-BE49-F238E27FC236}">
                <a16:creationId xmlns:a16="http://schemas.microsoft.com/office/drawing/2014/main" id="{B4382D93-CA99-5E2F-8F17-A7E5D36A0C59}"/>
              </a:ext>
            </a:extLst>
          </p:cNvPr>
          <p:cNvSpPr txBox="1"/>
          <p:nvPr/>
        </p:nvSpPr>
        <p:spPr>
          <a:xfrm rot="10800000" flipV="1">
            <a:off x="3186659" y="1170014"/>
            <a:ext cx="23906656" cy="1215717"/>
          </a:xfrm>
          <a:prstGeom prst="rect">
            <a:avLst/>
          </a:prstGeom>
          <a:noFill/>
        </p:spPr>
        <p:txBody>
          <a:bodyPr wrap="square" rtlCol="0">
            <a:spAutoFit/>
          </a:bodyPr>
          <a:lstStyle/>
          <a:p>
            <a:r>
              <a:rPr kumimoji="1" lang="ja-JP" altLang="en-US" sz="7200" dirty="0"/>
              <a:t>商品紹介動画に対するコメントの関連性評価システムの作成</a:t>
            </a:r>
          </a:p>
        </p:txBody>
      </p:sp>
      <p:sp>
        <p:nvSpPr>
          <p:cNvPr id="4" name="四角形: 角を丸くする 3">
            <a:extLst>
              <a:ext uri="{FF2B5EF4-FFF2-40B4-BE49-F238E27FC236}">
                <a16:creationId xmlns:a16="http://schemas.microsoft.com/office/drawing/2014/main" id="{A05F62CA-6C44-9F0B-1E54-F664391F4440}"/>
              </a:ext>
            </a:extLst>
          </p:cNvPr>
          <p:cNvSpPr/>
          <p:nvPr/>
        </p:nvSpPr>
        <p:spPr>
          <a:xfrm>
            <a:off x="882403" y="5861500"/>
            <a:ext cx="13682000" cy="1215718"/>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800" dirty="0">
                <a:solidFill>
                  <a:schemeClr val="tx1"/>
                </a:solidFill>
              </a:rPr>
              <a:t>1.</a:t>
            </a:r>
            <a:r>
              <a:rPr kumimoji="1" lang="ja-JP" altLang="en-US" sz="4800" dirty="0">
                <a:solidFill>
                  <a:schemeClr val="tx1"/>
                </a:solidFill>
              </a:rPr>
              <a:t>　研究背景・目的</a:t>
            </a:r>
          </a:p>
        </p:txBody>
      </p:sp>
      <p:sp>
        <p:nvSpPr>
          <p:cNvPr id="5" name="四角形: 角を丸くする 4">
            <a:extLst>
              <a:ext uri="{FF2B5EF4-FFF2-40B4-BE49-F238E27FC236}">
                <a16:creationId xmlns:a16="http://schemas.microsoft.com/office/drawing/2014/main" id="{AC4F24AB-9420-0318-AB9A-DDA7F5B20ECE}"/>
              </a:ext>
            </a:extLst>
          </p:cNvPr>
          <p:cNvSpPr/>
          <p:nvPr/>
        </p:nvSpPr>
        <p:spPr>
          <a:xfrm>
            <a:off x="882403" y="15872846"/>
            <a:ext cx="13682000" cy="1215718"/>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2</a:t>
            </a:r>
            <a:r>
              <a:rPr kumimoji="1" lang="en-US" altLang="ja-JP" sz="4800" dirty="0">
                <a:solidFill>
                  <a:schemeClr val="tx1"/>
                </a:solidFill>
              </a:rPr>
              <a:t>.</a:t>
            </a:r>
            <a:r>
              <a:rPr kumimoji="1" lang="ja-JP" altLang="en-US" sz="4800" dirty="0">
                <a:solidFill>
                  <a:schemeClr val="tx1"/>
                </a:solidFill>
              </a:rPr>
              <a:t>　</a:t>
            </a:r>
            <a:r>
              <a:rPr kumimoji="1" lang="en-US" altLang="ja-JP" sz="4800" dirty="0">
                <a:solidFill>
                  <a:schemeClr val="tx1"/>
                </a:solidFill>
              </a:rPr>
              <a:t>Biterm Topic Model</a:t>
            </a:r>
            <a:endParaRPr kumimoji="1" lang="ja-JP" altLang="en-US" sz="4800" dirty="0">
              <a:solidFill>
                <a:schemeClr val="tx1"/>
              </a:solidFill>
            </a:endParaRPr>
          </a:p>
        </p:txBody>
      </p:sp>
      <p:sp>
        <p:nvSpPr>
          <p:cNvPr id="6" name="四角形: 角を丸くする 5">
            <a:extLst>
              <a:ext uri="{FF2B5EF4-FFF2-40B4-BE49-F238E27FC236}">
                <a16:creationId xmlns:a16="http://schemas.microsoft.com/office/drawing/2014/main" id="{FB3EC961-032F-13D2-6A84-7C7DAC59030D}"/>
              </a:ext>
            </a:extLst>
          </p:cNvPr>
          <p:cNvSpPr/>
          <p:nvPr/>
        </p:nvSpPr>
        <p:spPr>
          <a:xfrm>
            <a:off x="15711747" y="31800038"/>
            <a:ext cx="13575791" cy="1215718"/>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5</a:t>
            </a:r>
            <a:r>
              <a:rPr kumimoji="1" lang="en-US" altLang="ja-JP" sz="4800" dirty="0">
                <a:solidFill>
                  <a:schemeClr val="tx1"/>
                </a:solidFill>
              </a:rPr>
              <a:t>.</a:t>
            </a:r>
            <a:r>
              <a:rPr kumimoji="1" lang="ja-JP" altLang="en-US" sz="4800" dirty="0">
                <a:solidFill>
                  <a:schemeClr val="tx1"/>
                </a:solidFill>
              </a:rPr>
              <a:t>　考察</a:t>
            </a:r>
          </a:p>
        </p:txBody>
      </p:sp>
      <p:sp>
        <p:nvSpPr>
          <p:cNvPr id="7" name="四角形: 角を丸くする 6">
            <a:extLst>
              <a:ext uri="{FF2B5EF4-FFF2-40B4-BE49-F238E27FC236}">
                <a16:creationId xmlns:a16="http://schemas.microsoft.com/office/drawing/2014/main" id="{99400FC1-3DE7-F0F8-2E24-62D788DEF21A}"/>
              </a:ext>
            </a:extLst>
          </p:cNvPr>
          <p:cNvSpPr/>
          <p:nvPr/>
        </p:nvSpPr>
        <p:spPr>
          <a:xfrm>
            <a:off x="15711748" y="5867596"/>
            <a:ext cx="13685824" cy="1209622"/>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4</a:t>
            </a:r>
            <a:r>
              <a:rPr kumimoji="1" lang="en-US" altLang="ja-JP" sz="4800" dirty="0">
                <a:solidFill>
                  <a:schemeClr val="tx1"/>
                </a:solidFill>
              </a:rPr>
              <a:t>.</a:t>
            </a:r>
            <a:r>
              <a:rPr kumimoji="1" lang="ja-JP" altLang="en-US" sz="4800" dirty="0">
                <a:solidFill>
                  <a:schemeClr val="tx1"/>
                </a:solidFill>
              </a:rPr>
              <a:t>　実験結果</a:t>
            </a:r>
          </a:p>
        </p:txBody>
      </p:sp>
      <p:sp>
        <p:nvSpPr>
          <p:cNvPr id="11" name="四角形: 角を丸くする 10">
            <a:extLst>
              <a:ext uri="{FF2B5EF4-FFF2-40B4-BE49-F238E27FC236}">
                <a16:creationId xmlns:a16="http://schemas.microsoft.com/office/drawing/2014/main" id="{58FBF857-E090-B969-9C3E-7342D5810E66}"/>
              </a:ext>
            </a:extLst>
          </p:cNvPr>
          <p:cNvSpPr/>
          <p:nvPr/>
        </p:nvSpPr>
        <p:spPr>
          <a:xfrm>
            <a:off x="883277" y="26516822"/>
            <a:ext cx="13681125" cy="1215718"/>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800" dirty="0">
                <a:solidFill>
                  <a:schemeClr val="tx1"/>
                </a:solidFill>
              </a:rPr>
              <a:t>3</a:t>
            </a:r>
            <a:r>
              <a:rPr kumimoji="1" lang="en-US" altLang="ja-JP" sz="4800" dirty="0">
                <a:solidFill>
                  <a:schemeClr val="tx1"/>
                </a:solidFill>
              </a:rPr>
              <a:t>.</a:t>
            </a:r>
            <a:r>
              <a:rPr kumimoji="1" lang="ja-JP" altLang="en-US" sz="4800" dirty="0">
                <a:solidFill>
                  <a:schemeClr val="tx1"/>
                </a:solidFill>
              </a:rPr>
              <a:t>　</a:t>
            </a:r>
            <a:r>
              <a:rPr lang="ja-JP" altLang="en-US" sz="4800" dirty="0">
                <a:solidFill>
                  <a:schemeClr val="tx1"/>
                </a:solidFill>
              </a:rPr>
              <a:t>提案手法</a:t>
            </a:r>
            <a:endParaRPr kumimoji="1" lang="ja-JP" altLang="en-US" sz="4800" dirty="0">
              <a:solidFill>
                <a:schemeClr val="tx1"/>
              </a:solidFill>
            </a:endParaRPr>
          </a:p>
        </p:txBody>
      </p:sp>
      <p:sp>
        <p:nvSpPr>
          <p:cNvPr id="12" name="テキスト ボックス 11">
            <a:extLst>
              <a:ext uri="{FF2B5EF4-FFF2-40B4-BE49-F238E27FC236}">
                <a16:creationId xmlns:a16="http://schemas.microsoft.com/office/drawing/2014/main" id="{B4E87563-C1F1-68F5-5B49-02B76EB70EAD}"/>
              </a:ext>
            </a:extLst>
          </p:cNvPr>
          <p:cNvSpPr txBox="1"/>
          <p:nvPr/>
        </p:nvSpPr>
        <p:spPr>
          <a:xfrm>
            <a:off x="4266779" y="2385732"/>
            <a:ext cx="21746416" cy="769441"/>
          </a:xfrm>
          <a:prstGeom prst="rect">
            <a:avLst/>
          </a:prstGeom>
          <a:noFill/>
        </p:spPr>
        <p:txBody>
          <a:bodyPr wrap="square" rtlCol="0">
            <a:spAutoFit/>
          </a:bodyPr>
          <a:lstStyle/>
          <a:p>
            <a:r>
              <a:rPr kumimoji="1" lang="en-US" altLang="ja-JP" sz="4400" dirty="0"/>
              <a:t>Creation of a System for Evaluating the Relevance of Comments to Product Introduction Videos</a:t>
            </a:r>
            <a:endParaRPr kumimoji="1" lang="ja-JP" altLang="en-US" sz="4400" dirty="0"/>
          </a:p>
        </p:txBody>
      </p:sp>
      <p:sp>
        <p:nvSpPr>
          <p:cNvPr id="13" name="テキスト ボックス 12">
            <a:extLst>
              <a:ext uri="{FF2B5EF4-FFF2-40B4-BE49-F238E27FC236}">
                <a16:creationId xmlns:a16="http://schemas.microsoft.com/office/drawing/2014/main" id="{8664871A-F2D7-582E-44C1-F8D28F1F17B5}"/>
              </a:ext>
            </a:extLst>
          </p:cNvPr>
          <p:cNvSpPr txBox="1"/>
          <p:nvPr/>
        </p:nvSpPr>
        <p:spPr>
          <a:xfrm>
            <a:off x="9163323" y="3539895"/>
            <a:ext cx="11953328" cy="830997"/>
          </a:xfrm>
          <a:prstGeom prst="rect">
            <a:avLst/>
          </a:prstGeom>
          <a:noFill/>
        </p:spPr>
        <p:txBody>
          <a:bodyPr wrap="square" rtlCol="0">
            <a:spAutoFit/>
          </a:bodyPr>
          <a:lstStyle/>
          <a:p>
            <a:pPr algn="ctr"/>
            <a:r>
              <a:rPr kumimoji="1" lang="en-US" altLang="ja-JP" sz="4800" dirty="0"/>
              <a:t>*</a:t>
            </a:r>
            <a:r>
              <a:rPr kumimoji="1" lang="ja-JP" altLang="en-US" sz="4800" dirty="0"/>
              <a:t>西原涼介　相馬隆郎（東京都立大学大学院）</a:t>
            </a:r>
          </a:p>
        </p:txBody>
      </p:sp>
      <p:sp>
        <p:nvSpPr>
          <p:cNvPr id="3" name="テキスト ボックス 2">
            <a:extLst>
              <a:ext uri="{FF2B5EF4-FFF2-40B4-BE49-F238E27FC236}">
                <a16:creationId xmlns:a16="http://schemas.microsoft.com/office/drawing/2014/main" id="{AD1E6C2A-0596-EBA0-520E-1B0F2596B747}"/>
              </a:ext>
            </a:extLst>
          </p:cNvPr>
          <p:cNvSpPr txBox="1"/>
          <p:nvPr/>
        </p:nvSpPr>
        <p:spPr>
          <a:xfrm>
            <a:off x="1890515" y="4370892"/>
            <a:ext cx="26498944" cy="769441"/>
          </a:xfrm>
          <a:prstGeom prst="rect">
            <a:avLst/>
          </a:prstGeom>
          <a:noFill/>
        </p:spPr>
        <p:txBody>
          <a:bodyPr wrap="square" rtlCol="0">
            <a:spAutoFit/>
          </a:bodyPr>
          <a:lstStyle/>
          <a:p>
            <a:pPr algn="ctr"/>
            <a:r>
              <a:rPr kumimoji="1" lang="en-US" altLang="ja-JP" sz="4400" dirty="0"/>
              <a:t>Ryosuke Nishihara, Takao Souma, (Graduate School of Tokyo Metropolitan University)</a:t>
            </a:r>
            <a:endParaRPr kumimoji="1" lang="ja-JP" altLang="en-US" sz="4400" dirty="0"/>
          </a:p>
        </p:txBody>
      </p:sp>
      <p:sp>
        <p:nvSpPr>
          <p:cNvPr id="8" name="正方形/長方形 7">
            <a:extLst>
              <a:ext uri="{FF2B5EF4-FFF2-40B4-BE49-F238E27FC236}">
                <a16:creationId xmlns:a16="http://schemas.microsoft.com/office/drawing/2014/main" id="{6BFAAA18-5D14-CFA3-2A7E-2A5DA9FCB0A6}"/>
              </a:ext>
            </a:extLst>
          </p:cNvPr>
          <p:cNvSpPr/>
          <p:nvPr/>
        </p:nvSpPr>
        <p:spPr>
          <a:xfrm>
            <a:off x="14887959" y="5201889"/>
            <a:ext cx="504056" cy="376066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E21C8161-725C-B58C-7037-46074E91F1F5}"/>
              </a:ext>
            </a:extLst>
          </p:cNvPr>
          <p:cNvSpPr/>
          <p:nvPr/>
        </p:nvSpPr>
        <p:spPr>
          <a:xfrm>
            <a:off x="1098427" y="7678599"/>
            <a:ext cx="7272808" cy="1187810"/>
          </a:xfrm>
          <a:prstGeom prst="roundRect">
            <a:avLst/>
          </a:prstGeom>
          <a:solidFill>
            <a:srgbClr val="72ADA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インフルエンサー</a:t>
            </a:r>
            <a:r>
              <a:rPr kumimoji="1" lang="en-US" altLang="ja-JP" sz="2800" dirty="0">
                <a:solidFill>
                  <a:schemeClr val="tx1"/>
                </a:solidFill>
              </a:rPr>
              <a:t>,</a:t>
            </a:r>
            <a:r>
              <a:rPr kumimoji="1" lang="ja-JP" altLang="en-US" sz="2800" dirty="0">
                <a:solidFill>
                  <a:schemeClr val="tx1"/>
                </a:solidFill>
              </a:rPr>
              <a:t>芸能人への企業案件の増加</a:t>
            </a:r>
            <a:endParaRPr kumimoji="1" lang="en-US" altLang="ja-JP" sz="2800" dirty="0">
              <a:solidFill>
                <a:schemeClr val="tx1"/>
              </a:solidFill>
            </a:endParaRPr>
          </a:p>
          <a:p>
            <a:pPr algn="ctr"/>
            <a:r>
              <a:rPr kumimoji="1" lang="ja-JP" altLang="en-US" sz="2800" dirty="0">
                <a:solidFill>
                  <a:schemeClr val="tx1"/>
                </a:solidFill>
              </a:rPr>
              <a:t>企業の</a:t>
            </a:r>
            <a:r>
              <a:rPr kumimoji="1" lang="en-US" altLang="ja-JP" sz="2800" dirty="0">
                <a:solidFill>
                  <a:schemeClr val="tx1"/>
                </a:solidFill>
              </a:rPr>
              <a:t>YouTube,SNS</a:t>
            </a:r>
            <a:r>
              <a:rPr kumimoji="1" lang="ja-JP" altLang="en-US" sz="2800" dirty="0">
                <a:solidFill>
                  <a:schemeClr val="tx1"/>
                </a:solidFill>
              </a:rPr>
              <a:t>利用数の増加</a:t>
            </a:r>
          </a:p>
        </p:txBody>
      </p:sp>
      <p:sp>
        <p:nvSpPr>
          <p:cNvPr id="14" name="四角形: 角を丸くする 13">
            <a:extLst>
              <a:ext uri="{FF2B5EF4-FFF2-40B4-BE49-F238E27FC236}">
                <a16:creationId xmlns:a16="http://schemas.microsoft.com/office/drawing/2014/main" id="{4A7BE8CE-ECDD-BC9C-040D-A7D2CA3EB90E}"/>
              </a:ext>
            </a:extLst>
          </p:cNvPr>
          <p:cNvSpPr/>
          <p:nvPr/>
        </p:nvSpPr>
        <p:spPr>
          <a:xfrm>
            <a:off x="1098427" y="10881838"/>
            <a:ext cx="7272808" cy="1377408"/>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sz="2800" b="1" u="sng" dirty="0">
                <a:solidFill>
                  <a:schemeClr val="tx1"/>
                </a:solidFill>
              </a:rPr>
              <a:t>コメントが口コミサイトのレビューと同等</a:t>
            </a:r>
            <a:r>
              <a:rPr lang="ja-JP" altLang="en-US" sz="2800" b="1" u="sng" dirty="0">
                <a:solidFill>
                  <a:schemeClr val="tx1"/>
                </a:solidFill>
              </a:rPr>
              <a:t>に</a:t>
            </a:r>
            <a:endParaRPr lang="en-US" altLang="ja-JP" sz="2800" b="1" u="sng" dirty="0">
              <a:solidFill>
                <a:schemeClr val="tx1"/>
              </a:solidFill>
            </a:endParaRPr>
          </a:p>
          <a:p>
            <a:pPr algn="ctr">
              <a:lnSpc>
                <a:spcPct val="150000"/>
              </a:lnSpc>
            </a:pPr>
            <a:r>
              <a:rPr kumimoji="1" lang="ja-JP" altLang="en-US" sz="2800" b="1" u="sng" dirty="0">
                <a:solidFill>
                  <a:schemeClr val="tx1"/>
                </a:solidFill>
              </a:rPr>
              <a:t>消費者の判断材料になる</a:t>
            </a:r>
          </a:p>
        </p:txBody>
      </p:sp>
      <p:sp>
        <p:nvSpPr>
          <p:cNvPr id="15" name="矢印: 下 14">
            <a:extLst>
              <a:ext uri="{FF2B5EF4-FFF2-40B4-BE49-F238E27FC236}">
                <a16:creationId xmlns:a16="http://schemas.microsoft.com/office/drawing/2014/main" id="{98A59C37-52AF-D1C0-E305-5803D584A60E}"/>
              </a:ext>
            </a:extLst>
          </p:cNvPr>
          <p:cNvSpPr/>
          <p:nvPr/>
        </p:nvSpPr>
        <p:spPr>
          <a:xfrm>
            <a:off x="4338787" y="7362702"/>
            <a:ext cx="946442" cy="349853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1A41A66B-BCB8-8668-B3BF-800AF2F8972F}"/>
              </a:ext>
            </a:extLst>
          </p:cNvPr>
          <p:cNvSpPr/>
          <p:nvPr/>
        </p:nvSpPr>
        <p:spPr>
          <a:xfrm>
            <a:off x="1098427" y="7680456"/>
            <a:ext cx="7272808" cy="118781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インフルエンサー</a:t>
            </a:r>
            <a:r>
              <a:rPr kumimoji="1" lang="en-US" altLang="ja-JP" sz="2800" dirty="0">
                <a:solidFill>
                  <a:schemeClr val="tx1"/>
                </a:solidFill>
              </a:rPr>
              <a:t>,</a:t>
            </a:r>
            <a:r>
              <a:rPr kumimoji="1" lang="ja-JP" altLang="en-US" sz="2800" dirty="0">
                <a:solidFill>
                  <a:schemeClr val="tx1"/>
                </a:solidFill>
              </a:rPr>
              <a:t>芸能人への企業案件の増加</a:t>
            </a:r>
            <a:endParaRPr kumimoji="1" lang="en-US" altLang="ja-JP" sz="2800" dirty="0">
              <a:solidFill>
                <a:schemeClr val="tx1"/>
              </a:solidFill>
            </a:endParaRPr>
          </a:p>
          <a:p>
            <a:pPr algn="ctr"/>
            <a:r>
              <a:rPr kumimoji="1" lang="ja-JP" altLang="en-US" sz="2800" dirty="0">
                <a:solidFill>
                  <a:schemeClr val="tx1"/>
                </a:solidFill>
              </a:rPr>
              <a:t>企業の</a:t>
            </a:r>
            <a:r>
              <a:rPr kumimoji="1" lang="en-US" altLang="ja-JP" sz="2800" dirty="0">
                <a:solidFill>
                  <a:schemeClr val="tx1"/>
                </a:solidFill>
              </a:rPr>
              <a:t>YouTube,SNS</a:t>
            </a:r>
            <a:r>
              <a:rPr kumimoji="1" lang="ja-JP" altLang="en-US" sz="2800" dirty="0">
                <a:solidFill>
                  <a:schemeClr val="tx1"/>
                </a:solidFill>
              </a:rPr>
              <a:t>利用数の増加</a:t>
            </a:r>
          </a:p>
        </p:txBody>
      </p:sp>
      <p:sp>
        <p:nvSpPr>
          <p:cNvPr id="20" name="四角形: 角を丸くする 19">
            <a:extLst>
              <a:ext uri="{FF2B5EF4-FFF2-40B4-BE49-F238E27FC236}">
                <a16:creationId xmlns:a16="http://schemas.microsoft.com/office/drawing/2014/main" id="{1131E699-D0E8-75A7-C9AA-B7D6E7289AB2}"/>
              </a:ext>
            </a:extLst>
          </p:cNvPr>
          <p:cNvSpPr/>
          <p:nvPr/>
        </p:nvSpPr>
        <p:spPr>
          <a:xfrm>
            <a:off x="1098427" y="9187949"/>
            <a:ext cx="7272808" cy="689155"/>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動画や</a:t>
            </a:r>
            <a:r>
              <a:rPr kumimoji="1" lang="en-US" altLang="ja-JP" sz="2800" dirty="0">
                <a:solidFill>
                  <a:schemeClr val="tx1"/>
                </a:solidFill>
              </a:rPr>
              <a:t>SNS</a:t>
            </a:r>
            <a:r>
              <a:rPr kumimoji="1" lang="ja-JP" altLang="en-US" sz="2800" dirty="0">
                <a:solidFill>
                  <a:schemeClr val="tx1"/>
                </a:solidFill>
              </a:rPr>
              <a:t>で自社製品やサービスの宣伝</a:t>
            </a:r>
          </a:p>
        </p:txBody>
      </p:sp>
      <p:sp>
        <p:nvSpPr>
          <p:cNvPr id="9" name="四角形: 角を丸くする 8">
            <a:extLst>
              <a:ext uri="{FF2B5EF4-FFF2-40B4-BE49-F238E27FC236}">
                <a16:creationId xmlns:a16="http://schemas.microsoft.com/office/drawing/2014/main" id="{69715B3A-2390-8579-6211-83FA88D5C7DB}"/>
              </a:ext>
            </a:extLst>
          </p:cNvPr>
          <p:cNvSpPr/>
          <p:nvPr/>
        </p:nvSpPr>
        <p:spPr>
          <a:xfrm>
            <a:off x="1065740" y="13264859"/>
            <a:ext cx="12817424" cy="1929496"/>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ja-JP" sz="3200" dirty="0">
                <a:solidFill>
                  <a:schemeClr val="tx1"/>
                </a:solidFill>
              </a:rPr>
              <a:t>YouTube</a:t>
            </a:r>
            <a:r>
              <a:rPr lang="ja-JP" altLang="en-US" sz="3200" dirty="0">
                <a:solidFill>
                  <a:schemeClr val="tx1"/>
                </a:solidFill>
              </a:rPr>
              <a:t>上の商品紹介動画に対するコメントと</a:t>
            </a:r>
            <a:r>
              <a:rPr kumimoji="1" lang="ja-JP" altLang="en-US" sz="3200" dirty="0">
                <a:solidFill>
                  <a:schemeClr val="tx1"/>
                </a:solidFill>
              </a:rPr>
              <a:t>商品との関連性を評価し、</a:t>
            </a:r>
            <a:endParaRPr kumimoji="1" lang="en-US" altLang="ja-JP" sz="3200" dirty="0">
              <a:solidFill>
                <a:schemeClr val="tx1"/>
              </a:solidFill>
            </a:endParaRPr>
          </a:p>
          <a:p>
            <a:pPr algn="ctr">
              <a:lnSpc>
                <a:spcPct val="150000"/>
              </a:lnSpc>
            </a:pPr>
            <a:r>
              <a:rPr kumimoji="1" lang="ja-JP" altLang="en-US" sz="3200" dirty="0">
                <a:solidFill>
                  <a:schemeClr val="tx1"/>
                </a:solidFill>
              </a:rPr>
              <a:t>消費者の購入判断材料になるコメントを抽出する</a:t>
            </a:r>
          </a:p>
        </p:txBody>
      </p:sp>
      <p:sp>
        <p:nvSpPr>
          <p:cNvPr id="21" name="正方形/長方形 20">
            <a:extLst>
              <a:ext uri="{FF2B5EF4-FFF2-40B4-BE49-F238E27FC236}">
                <a16:creationId xmlns:a16="http://schemas.microsoft.com/office/drawing/2014/main" id="{B6541B8A-C79E-C959-5239-2A6741796C02}"/>
              </a:ext>
            </a:extLst>
          </p:cNvPr>
          <p:cNvSpPr/>
          <p:nvPr/>
        </p:nvSpPr>
        <p:spPr>
          <a:xfrm>
            <a:off x="8889895" y="7398172"/>
            <a:ext cx="5097964" cy="32076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グラフ</a:t>
            </a:r>
          </a:p>
        </p:txBody>
      </p:sp>
      <p:sp>
        <p:nvSpPr>
          <p:cNvPr id="16" name="テキスト ボックス 15">
            <a:extLst>
              <a:ext uri="{FF2B5EF4-FFF2-40B4-BE49-F238E27FC236}">
                <a16:creationId xmlns:a16="http://schemas.microsoft.com/office/drawing/2014/main" id="{3F948AD3-C7DC-E04A-40E2-100C05231061}"/>
              </a:ext>
            </a:extLst>
          </p:cNvPr>
          <p:cNvSpPr txBox="1"/>
          <p:nvPr/>
        </p:nvSpPr>
        <p:spPr>
          <a:xfrm>
            <a:off x="8667252" y="10848121"/>
            <a:ext cx="5468238" cy="1384995"/>
          </a:xfrm>
          <a:prstGeom prst="rect">
            <a:avLst/>
          </a:prstGeom>
          <a:noFill/>
        </p:spPr>
        <p:txBody>
          <a:bodyPr wrap="square" rtlCol="0">
            <a:spAutoFit/>
          </a:bodyPr>
          <a:lstStyle/>
          <a:p>
            <a:r>
              <a:rPr kumimoji="1" lang="en-US" altLang="ja-JP" sz="2800" dirty="0"/>
              <a:t>SNS</a:t>
            </a:r>
            <a:r>
              <a:rPr kumimoji="1" lang="ja-JP" altLang="en-US" sz="2800" dirty="0"/>
              <a:t>や</a:t>
            </a:r>
            <a:r>
              <a:rPr kumimoji="1" lang="en-US" altLang="ja-JP" sz="2800" dirty="0"/>
              <a:t>YouTube</a:t>
            </a:r>
            <a:r>
              <a:rPr kumimoji="1" lang="ja-JP" altLang="en-US" sz="2800" dirty="0"/>
              <a:t>は誰でも気軽に投稿できるという特性上</a:t>
            </a:r>
            <a:r>
              <a:rPr lang="ja-JP" altLang="en-US" sz="2800" dirty="0"/>
              <a:t>、商品との関連性が低いコメントも当然存在する</a:t>
            </a:r>
            <a:endParaRPr kumimoji="1" lang="en-US" altLang="ja-JP" sz="2800" dirty="0"/>
          </a:p>
        </p:txBody>
      </p:sp>
      <p:sp>
        <p:nvSpPr>
          <p:cNvPr id="17" name="テキスト ボックス 16">
            <a:extLst>
              <a:ext uri="{FF2B5EF4-FFF2-40B4-BE49-F238E27FC236}">
                <a16:creationId xmlns:a16="http://schemas.microsoft.com/office/drawing/2014/main" id="{F502B02D-F762-8D5C-9DA2-0F3A18A39D13}"/>
              </a:ext>
            </a:extLst>
          </p:cNvPr>
          <p:cNvSpPr txBox="1"/>
          <p:nvPr/>
        </p:nvSpPr>
        <p:spPr>
          <a:xfrm>
            <a:off x="1386459" y="12943905"/>
            <a:ext cx="2700300" cy="646331"/>
          </a:xfrm>
          <a:prstGeom prst="rect">
            <a:avLst/>
          </a:prstGeom>
          <a:solidFill>
            <a:schemeClr val="accent6"/>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kumimoji="1" lang="ja-JP" altLang="en-US" sz="3600" dirty="0"/>
              <a:t>研究目的</a:t>
            </a:r>
          </a:p>
        </p:txBody>
      </p:sp>
      <p:pic>
        <p:nvPicPr>
          <p:cNvPr id="23" name="図 22">
            <a:extLst>
              <a:ext uri="{FF2B5EF4-FFF2-40B4-BE49-F238E27FC236}">
                <a16:creationId xmlns:a16="http://schemas.microsoft.com/office/drawing/2014/main" id="{E96A5794-EA3F-8F31-C789-1D320922DDD9}"/>
              </a:ext>
            </a:extLst>
          </p:cNvPr>
          <p:cNvPicPr>
            <a:picLocks noChangeAspect="1"/>
          </p:cNvPicPr>
          <p:nvPr/>
        </p:nvPicPr>
        <p:blipFill>
          <a:blip r:embed="rId2"/>
          <a:stretch>
            <a:fillRect/>
          </a:stretch>
        </p:blipFill>
        <p:spPr>
          <a:xfrm>
            <a:off x="671163" y="21575194"/>
            <a:ext cx="7219423" cy="4753059"/>
          </a:xfrm>
          <a:prstGeom prst="rect">
            <a:avLst/>
          </a:prstGeom>
        </p:spPr>
      </p:pic>
      <p:sp>
        <p:nvSpPr>
          <p:cNvPr id="24" name="矢印: 下 23">
            <a:extLst>
              <a:ext uri="{FF2B5EF4-FFF2-40B4-BE49-F238E27FC236}">
                <a16:creationId xmlns:a16="http://schemas.microsoft.com/office/drawing/2014/main" id="{F3D6E37F-2A84-59F2-149B-EF2ADAC535B8}"/>
              </a:ext>
            </a:extLst>
          </p:cNvPr>
          <p:cNvSpPr/>
          <p:nvPr/>
        </p:nvSpPr>
        <p:spPr>
          <a:xfrm>
            <a:off x="6787059" y="12463975"/>
            <a:ext cx="3299476" cy="558629"/>
          </a:xfrm>
          <a:prstGeom prst="downArrow">
            <a:avLst>
              <a:gd name="adj1" fmla="val 0"/>
              <a:gd name="adj2" fmla="val 100000"/>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a:extLst>
              <a:ext uri="{FF2B5EF4-FFF2-40B4-BE49-F238E27FC236}">
                <a16:creationId xmlns:a16="http://schemas.microsoft.com/office/drawing/2014/main" id="{23FC54A2-D836-D4AF-80B7-F95E86A41721}"/>
              </a:ext>
            </a:extLst>
          </p:cNvPr>
          <p:cNvPicPr>
            <a:picLocks noChangeAspect="1"/>
          </p:cNvPicPr>
          <p:nvPr/>
        </p:nvPicPr>
        <p:blipFill>
          <a:blip r:embed="rId3"/>
          <a:stretch>
            <a:fillRect/>
          </a:stretch>
        </p:blipFill>
        <p:spPr>
          <a:xfrm>
            <a:off x="640205" y="35837705"/>
            <a:ext cx="13898820" cy="6107937"/>
          </a:xfrm>
          <a:prstGeom prst="rect">
            <a:avLst/>
          </a:prstGeom>
        </p:spPr>
      </p:pic>
      <p:sp>
        <p:nvSpPr>
          <p:cNvPr id="29" name="正方形/長方形 28">
            <a:extLst>
              <a:ext uri="{FF2B5EF4-FFF2-40B4-BE49-F238E27FC236}">
                <a16:creationId xmlns:a16="http://schemas.microsoft.com/office/drawing/2014/main" id="{195F2B23-706F-29D7-15D5-B322017AC1BA}"/>
              </a:ext>
            </a:extLst>
          </p:cNvPr>
          <p:cNvSpPr/>
          <p:nvPr/>
        </p:nvSpPr>
        <p:spPr>
          <a:xfrm>
            <a:off x="54792" y="5130619"/>
            <a:ext cx="504056" cy="376066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F8C42AFB-E0B5-F95D-146C-98125D9C668D}"/>
              </a:ext>
            </a:extLst>
          </p:cNvPr>
          <p:cNvSpPr/>
          <p:nvPr/>
        </p:nvSpPr>
        <p:spPr>
          <a:xfrm>
            <a:off x="29721127" y="5201889"/>
            <a:ext cx="504056" cy="376066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D980CF48-2967-B99C-5D56-D0F5C276EA5E}"/>
              </a:ext>
            </a:extLst>
          </p:cNvPr>
          <p:cNvSpPr/>
          <p:nvPr/>
        </p:nvSpPr>
        <p:spPr>
          <a:xfrm rot="16200000">
            <a:off x="14815153" y="27671381"/>
            <a:ext cx="499474" cy="2967347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67329061-A338-E743-8BCD-965DD080F58B}"/>
              </a:ext>
            </a:extLst>
          </p:cNvPr>
          <p:cNvSpPr/>
          <p:nvPr/>
        </p:nvSpPr>
        <p:spPr>
          <a:xfrm>
            <a:off x="886447" y="28109503"/>
            <a:ext cx="13681125" cy="7314380"/>
          </a:xfrm>
          <a:prstGeom prst="roundRect">
            <a:avLst>
              <a:gd name="adj" fmla="val 5678"/>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14350" indent="-514350">
              <a:lnSpc>
                <a:spcPct val="150000"/>
              </a:lnSpc>
              <a:buFont typeface="+mj-lt"/>
              <a:buAutoNum type="arabicPeriod"/>
            </a:pPr>
            <a:r>
              <a:rPr kumimoji="1" lang="en-US" altLang="ja-JP" sz="3200" dirty="0">
                <a:solidFill>
                  <a:schemeClr val="tx1"/>
                </a:solidFill>
              </a:rPr>
              <a:t>YouTube Data API</a:t>
            </a:r>
            <a:r>
              <a:rPr kumimoji="1" lang="ja-JP" altLang="en-US" sz="3200" dirty="0">
                <a:solidFill>
                  <a:schemeClr val="tx1"/>
                </a:solidFill>
              </a:rPr>
              <a:t>で対象動画のコメントを取得</a:t>
            </a:r>
            <a:endParaRPr kumimoji="1" lang="en-US" altLang="ja-JP" sz="3200" dirty="0">
              <a:solidFill>
                <a:schemeClr val="tx1"/>
              </a:solidFill>
            </a:endParaRPr>
          </a:p>
          <a:p>
            <a:pPr marL="514350" indent="-514350">
              <a:lnSpc>
                <a:spcPct val="150000"/>
              </a:lnSpc>
              <a:buFont typeface="+mj-lt"/>
              <a:buAutoNum type="arabicPeriod"/>
            </a:pPr>
            <a:r>
              <a:rPr lang="ja-JP" altLang="en-US" sz="3200" dirty="0">
                <a:solidFill>
                  <a:schemeClr val="tx1"/>
                </a:solidFill>
              </a:rPr>
              <a:t>コメントの前処理</a:t>
            </a:r>
            <a:endParaRPr lang="en-US" altLang="ja-JP" sz="3200" dirty="0">
              <a:solidFill>
                <a:schemeClr val="tx1"/>
              </a:solidFill>
            </a:endParaRPr>
          </a:p>
          <a:p>
            <a:pPr marL="514350" indent="-514350">
              <a:lnSpc>
                <a:spcPct val="150000"/>
              </a:lnSpc>
              <a:buFont typeface="+mj-lt"/>
              <a:buAutoNum type="arabicPeriod"/>
            </a:pPr>
            <a:r>
              <a:rPr lang="en-US" altLang="ja-JP" sz="3200" dirty="0">
                <a:solidFill>
                  <a:schemeClr val="tx1"/>
                </a:solidFill>
              </a:rPr>
              <a:t>BTM</a:t>
            </a:r>
            <a:r>
              <a:rPr lang="ja-JP" altLang="en-US" sz="3200" dirty="0">
                <a:solidFill>
                  <a:schemeClr val="tx1"/>
                </a:solidFill>
              </a:rPr>
              <a:t>によって推定した</a:t>
            </a:r>
            <a:r>
              <a:rPr lang="en-US" altLang="ja-JP" sz="3200" dirty="0">
                <a:solidFill>
                  <a:schemeClr val="tx1"/>
                </a:solidFill>
              </a:rPr>
              <a:t>K</a:t>
            </a:r>
            <a:r>
              <a:rPr lang="ja-JP" altLang="en-US" sz="3200" dirty="0">
                <a:solidFill>
                  <a:schemeClr val="tx1"/>
                </a:solidFill>
              </a:rPr>
              <a:t>個のトピックから生成確率上位</a:t>
            </a:r>
            <a:r>
              <a:rPr lang="en-US" altLang="ja-JP" sz="3200" dirty="0">
                <a:solidFill>
                  <a:schemeClr val="tx1"/>
                </a:solidFill>
              </a:rPr>
              <a:t>n</a:t>
            </a:r>
            <a:r>
              <a:rPr lang="ja-JP" altLang="en-US" sz="3200" dirty="0">
                <a:solidFill>
                  <a:schemeClr val="tx1"/>
                </a:solidFill>
              </a:rPr>
              <a:t>単語を抽出</a:t>
            </a:r>
            <a:endParaRPr kumimoji="1" lang="en-US" altLang="ja-JP" sz="3200" dirty="0">
              <a:solidFill>
                <a:schemeClr val="tx1"/>
              </a:solidFill>
            </a:endParaRPr>
          </a:p>
          <a:p>
            <a:pPr marL="514350" indent="-514350">
              <a:lnSpc>
                <a:spcPct val="150000"/>
              </a:lnSpc>
              <a:buFont typeface="+mj-lt"/>
              <a:buAutoNum type="arabicPeriod"/>
            </a:pPr>
            <a:r>
              <a:rPr lang="en-US" altLang="ja-JP" sz="3200" dirty="0">
                <a:solidFill>
                  <a:schemeClr val="tx1"/>
                </a:solidFill>
              </a:rPr>
              <a:t>K</a:t>
            </a:r>
            <a:r>
              <a:rPr lang="ja-JP" altLang="en-US" sz="3200" dirty="0">
                <a:solidFill>
                  <a:schemeClr val="tx1"/>
                </a:solidFill>
              </a:rPr>
              <a:t>個のトピックごとに、抽出した単語をもとに文章を生成（</a:t>
            </a:r>
            <a:r>
              <a:rPr lang="en-US" altLang="ja-JP" sz="3200" dirty="0">
                <a:solidFill>
                  <a:schemeClr val="tx1"/>
                </a:solidFill>
              </a:rPr>
              <a:t>GPT-3.5</a:t>
            </a:r>
            <a:r>
              <a:rPr lang="ja-JP" altLang="en-US" sz="3200" dirty="0">
                <a:solidFill>
                  <a:schemeClr val="tx1"/>
                </a:solidFill>
              </a:rPr>
              <a:t>）</a:t>
            </a:r>
            <a:endParaRPr lang="en-US" altLang="ja-JP" sz="3200" dirty="0">
              <a:solidFill>
                <a:schemeClr val="tx1"/>
              </a:solidFill>
            </a:endParaRPr>
          </a:p>
          <a:p>
            <a:pPr marL="514350" indent="-514350">
              <a:lnSpc>
                <a:spcPct val="150000"/>
              </a:lnSpc>
              <a:buFont typeface="+mj-lt"/>
              <a:buAutoNum type="arabicPeriod"/>
            </a:pPr>
            <a:r>
              <a:rPr kumimoji="1" lang="ja-JP" altLang="en-US" sz="3200" dirty="0">
                <a:solidFill>
                  <a:schemeClr val="tx1"/>
                </a:solidFill>
              </a:rPr>
              <a:t>生成した</a:t>
            </a:r>
            <a:r>
              <a:rPr kumimoji="1" lang="en-US" altLang="ja-JP" sz="3200" dirty="0">
                <a:solidFill>
                  <a:schemeClr val="tx1"/>
                </a:solidFill>
              </a:rPr>
              <a:t>K</a:t>
            </a:r>
            <a:r>
              <a:rPr kumimoji="1" lang="ja-JP" altLang="en-US" sz="3200" dirty="0">
                <a:solidFill>
                  <a:schemeClr val="tx1"/>
                </a:solidFill>
              </a:rPr>
              <a:t>個の文章とコメント全文との類似度を計算（</a:t>
            </a:r>
            <a:r>
              <a:rPr kumimoji="1" lang="en-US" altLang="ja-JP" sz="3200" dirty="0">
                <a:solidFill>
                  <a:schemeClr val="tx1"/>
                </a:solidFill>
              </a:rPr>
              <a:t>BERT</a:t>
            </a:r>
            <a:r>
              <a:rPr kumimoji="1" lang="ja-JP" altLang="en-US" sz="3200" dirty="0">
                <a:solidFill>
                  <a:schemeClr val="tx1"/>
                </a:solidFill>
              </a:rPr>
              <a:t>）</a:t>
            </a:r>
            <a:endParaRPr kumimoji="1" lang="en-US" altLang="ja-JP" sz="3200" dirty="0">
              <a:solidFill>
                <a:schemeClr val="tx1"/>
              </a:solidFill>
            </a:endParaRPr>
          </a:p>
          <a:p>
            <a:pPr marL="514350" indent="-514350">
              <a:lnSpc>
                <a:spcPct val="150000"/>
              </a:lnSpc>
              <a:buFont typeface="+mj-lt"/>
              <a:buAutoNum type="arabicPeriod"/>
            </a:pPr>
            <a:r>
              <a:rPr lang="ja-JP" altLang="en-US" sz="3200" b="1" u="sng" dirty="0">
                <a:solidFill>
                  <a:schemeClr val="tx1"/>
                </a:solidFill>
              </a:rPr>
              <a:t>高い類似度を示したコメントから順に、商品との関連性が高いと評価</a:t>
            </a:r>
            <a:endParaRPr lang="en-US" altLang="ja-JP" sz="3200" b="1" u="sng" dirty="0">
              <a:solidFill>
                <a:schemeClr val="tx1"/>
              </a:solidFill>
            </a:endParaRPr>
          </a:p>
          <a:p>
            <a:pPr marL="514350" indent="-514350">
              <a:lnSpc>
                <a:spcPct val="150000"/>
              </a:lnSpc>
              <a:buFont typeface="+mj-lt"/>
              <a:buAutoNum type="arabicPeriod"/>
            </a:pPr>
            <a:r>
              <a:rPr lang="ja-JP" altLang="en-US" sz="3200" dirty="0">
                <a:solidFill>
                  <a:schemeClr val="tx1"/>
                </a:solidFill>
              </a:rPr>
              <a:t>元コメントに対して、人手で商品との関連性の有無の正解ラベルを付与</a:t>
            </a:r>
            <a:endParaRPr lang="en-US" altLang="ja-JP" sz="3200" dirty="0">
              <a:solidFill>
                <a:schemeClr val="tx1"/>
              </a:solidFill>
            </a:endParaRPr>
          </a:p>
          <a:p>
            <a:pPr marL="514350" indent="-514350">
              <a:lnSpc>
                <a:spcPct val="150000"/>
              </a:lnSpc>
              <a:buFont typeface="+mj-lt"/>
              <a:buAutoNum type="arabicPeriod"/>
            </a:pPr>
            <a:r>
              <a:rPr lang="ja-JP" altLang="en-US" sz="3200" dirty="0">
                <a:solidFill>
                  <a:schemeClr val="tx1"/>
                </a:solidFill>
              </a:rPr>
              <a:t>正解レベルを付与した</a:t>
            </a:r>
            <a:r>
              <a:rPr lang="en-US" altLang="ja-JP" sz="3200" dirty="0">
                <a:solidFill>
                  <a:schemeClr val="tx1"/>
                </a:solidFill>
              </a:rPr>
              <a:t>M</a:t>
            </a:r>
            <a:r>
              <a:rPr lang="ja-JP" altLang="en-US" sz="3200" dirty="0">
                <a:solidFill>
                  <a:schemeClr val="tx1"/>
                </a:solidFill>
              </a:rPr>
              <a:t>件のコメントと、類似度上位</a:t>
            </a:r>
            <a:r>
              <a:rPr lang="en-US" altLang="ja-JP" sz="3200" dirty="0">
                <a:solidFill>
                  <a:schemeClr val="tx1"/>
                </a:solidFill>
              </a:rPr>
              <a:t>M</a:t>
            </a:r>
            <a:r>
              <a:rPr lang="ja-JP" altLang="en-US" sz="3200" dirty="0">
                <a:solidFill>
                  <a:schemeClr val="tx1"/>
                </a:solidFill>
              </a:rPr>
              <a:t>件のコメントを比較し提案手法の精度を検証</a:t>
            </a:r>
            <a:endParaRPr lang="en-US" altLang="ja-JP" sz="3200" dirty="0">
              <a:solidFill>
                <a:schemeClr val="tx1"/>
              </a:solidFill>
            </a:endParaRPr>
          </a:p>
        </p:txBody>
      </p:sp>
      <p:sp>
        <p:nvSpPr>
          <p:cNvPr id="22" name="テキスト ボックス 21">
            <a:extLst>
              <a:ext uri="{FF2B5EF4-FFF2-40B4-BE49-F238E27FC236}">
                <a16:creationId xmlns:a16="http://schemas.microsoft.com/office/drawing/2014/main" id="{2CAB96A3-A6B6-9C53-09D0-2FD879CF79C5}"/>
              </a:ext>
            </a:extLst>
          </p:cNvPr>
          <p:cNvSpPr txBox="1"/>
          <p:nvPr/>
        </p:nvSpPr>
        <p:spPr>
          <a:xfrm>
            <a:off x="16187698" y="33675335"/>
            <a:ext cx="13461454" cy="1569660"/>
          </a:xfrm>
          <a:prstGeom prst="rect">
            <a:avLst/>
          </a:prstGeom>
          <a:noFill/>
        </p:spPr>
        <p:txBody>
          <a:bodyPr wrap="square" rtlCol="0">
            <a:spAutoFit/>
          </a:bodyPr>
          <a:lstStyle/>
          <a:p>
            <a:r>
              <a:rPr lang="ja-JP" altLang="en-US" sz="4800" dirty="0"/>
              <a:t>・人手でアノテーションしたデータ、</a:t>
            </a:r>
            <a:endParaRPr lang="en-US" altLang="ja-JP" sz="4800" dirty="0"/>
          </a:p>
          <a:p>
            <a:r>
              <a:rPr lang="ja-JP" altLang="en-US" sz="4800" dirty="0"/>
              <a:t>・それと類似度上位の一致率計算した数値</a:t>
            </a:r>
            <a:endParaRPr lang="en-US" altLang="ja-JP" sz="4800" dirty="0"/>
          </a:p>
        </p:txBody>
      </p:sp>
      <p:sp>
        <p:nvSpPr>
          <p:cNvPr id="25" name="テキスト ボックス 24">
            <a:extLst>
              <a:ext uri="{FF2B5EF4-FFF2-40B4-BE49-F238E27FC236}">
                <a16:creationId xmlns:a16="http://schemas.microsoft.com/office/drawing/2014/main" id="{82722DDF-BB08-82AD-8992-813A1F4AF259}"/>
              </a:ext>
            </a:extLst>
          </p:cNvPr>
          <p:cNvSpPr txBox="1"/>
          <p:nvPr/>
        </p:nvSpPr>
        <p:spPr>
          <a:xfrm>
            <a:off x="16660033" y="36222377"/>
            <a:ext cx="12885389" cy="4524315"/>
          </a:xfrm>
          <a:prstGeom prst="rect">
            <a:avLst/>
          </a:prstGeom>
          <a:noFill/>
        </p:spPr>
        <p:txBody>
          <a:bodyPr wrap="square" rtlCol="0">
            <a:spAutoFit/>
          </a:bodyPr>
          <a:lstStyle/>
          <a:p>
            <a:r>
              <a:rPr kumimoji="1" lang="ja-JP" altLang="en-US" sz="4800" dirty="0"/>
              <a:t>・</a:t>
            </a:r>
            <a:r>
              <a:rPr kumimoji="1" lang="en-US" altLang="ja-JP" sz="4800" dirty="0"/>
              <a:t>BTM</a:t>
            </a:r>
            <a:r>
              <a:rPr kumimoji="1" lang="ja-JP" altLang="en-US" sz="4800" dirty="0"/>
              <a:t>で抽出した単語について</a:t>
            </a:r>
            <a:endParaRPr lang="en-US" altLang="ja-JP" sz="4800" dirty="0"/>
          </a:p>
          <a:p>
            <a:r>
              <a:rPr kumimoji="1" lang="ja-JP" altLang="en-US" sz="4800" dirty="0"/>
              <a:t>・自動生成の文章について</a:t>
            </a:r>
            <a:endParaRPr kumimoji="1" lang="en-US" altLang="ja-JP" sz="4800" dirty="0"/>
          </a:p>
          <a:p>
            <a:r>
              <a:rPr lang="ja-JP" altLang="en-US" sz="4800" dirty="0"/>
              <a:t>・類似度計算結果について</a:t>
            </a:r>
            <a:endParaRPr lang="en-US" altLang="ja-JP" sz="4800" dirty="0"/>
          </a:p>
          <a:p>
            <a:r>
              <a:rPr kumimoji="1" lang="ja-JP" altLang="en-US" sz="4800" dirty="0"/>
              <a:t>・人手との一致率について</a:t>
            </a:r>
            <a:endParaRPr kumimoji="1" lang="en-US" altLang="ja-JP" sz="4800" dirty="0"/>
          </a:p>
          <a:p>
            <a:r>
              <a:rPr lang="ja-JP" altLang="en-US" sz="4800" dirty="0"/>
              <a:t>・提案手法の有用性について</a:t>
            </a:r>
            <a:endParaRPr lang="en-US" altLang="ja-JP" sz="4800" dirty="0"/>
          </a:p>
          <a:p>
            <a:r>
              <a:rPr kumimoji="1" lang="ja-JP" altLang="en-US" sz="4800" dirty="0"/>
              <a:t>・改善案、今後の展望</a:t>
            </a:r>
            <a:endParaRPr kumimoji="1" lang="en-US" altLang="ja-JP" sz="4800" dirty="0"/>
          </a:p>
        </p:txBody>
      </p:sp>
      <p:sp>
        <p:nvSpPr>
          <p:cNvPr id="32" name="テキスト ボックス 31">
            <a:extLst>
              <a:ext uri="{FF2B5EF4-FFF2-40B4-BE49-F238E27FC236}">
                <a16:creationId xmlns:a16="http://schemas.microsoft.com/office/drawing/2014/main" id="{3FA07103-1F2C-6DCC-E79E-2CCC40FC18CF}"/>
              </a:ext>
            </a:extLst>
          </p:cNvPr>
          <p:cNvSpPr txBox="1"/>
          <p:nvPr/>
        </p:nvSpPr>
        <p:spPr>
          <a:xfrm>
            <a:off x="1619958" y="17164525"/>
            <a:ext cx="4086982" cy="70788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4000" dirty="0"/>
              <a:t>従来モデル（</a:t>
            </a:r>
            <a:r>
              <a:rPr kumimoji="1" lang="en-US" altLang="ja-JP" sz="4000" dirty="0"/>
              <a:t>LDA</a:t>
            </a:r>
            <a:r>
              <a:rPr kumimoji="1" lang="ja-JP" altLang="en-US" sz="4000" dirty="0"/>
              <a:t>）</a:t>
            </a:r>
          </a:p>
        </p:txBody>
      </p:sp>
      <p:sp>
        <p:nvSpPr>
          <p:cNvPr id="33" name="四角形: 角を丸くする 32">
            <a:extLst>
              <a:ext uri="{FF2B5EF4-FFF2-40B4-BE49-F238E27FC236}">
                <a16:creationId xmlns:a16="http://schemas.microsoft.com/office/drawing/2014/main" id="{FFBAAA9C-A798-1CF0-BC61-7F461363B9DA}"/>
              </a:ext>
            </a:extLst>
          </p:cNvPr>
          <p:cNvSpPr/>
          <p:nvPr/>
        </p:nvSpPr>
        <p:spPr>
          <a:xfrm>
            <a:off x="1211223" y="19511569"/>
            <a:ext cx="12529392" cy="2255292"/>
          </a:xfrm>
          <a:prstGeom prst="roundRect">
            <a:avLst/>
          </a:prstGeom>
          <a:ln w="76200">
            <a:solidFill>
              <a:schemeClr val="accent6">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marL="457200" indent="-457200">
              <a:buFont typeface="Arial" panose="020B0604020202020204" pitchFamily="34" charset="0"/>
              <a:buChar char="•"/>
            </a:pPr>
            <a:r>
              <a:rPr kumimoji="1" lang="ja-JP" altLang="en-US" sz="3200" dirty="0"/>
              <a:t>文書全体のバイタームの共起性を利用してトピックを学習する</a:t>
            </a:r>
            <a:endParaRPr kumimoji="1" lang="en-US" altLang="ja-JP" sz="3200" dirty="0"/>
          </a:p>
          <a:p>
            <a:pPr marL="457200" indent="-457200">
              <a:buFont typeface="Arial" panose="020B0604020202020204" pitchFamily="34" charset="0"/>
              <a:buChar char="•"/>
            </a:pPr>
            <a:r>
              <a:rPr lang="ja-JP" altLang="en-US" sz="3200" dirty="0"/>
              <a:t>文書レベルでのスパース性の問題を解決し、短い文書でも適切に　　トピックを推定する</a:t>
            </a:r>
            <a:endParaRPr kumimoji="1" lang="en-US" altLang="ja-JP" sz="3200" dirty="0"/>
          </a:p>
        </p:txBody>
      </p:sp>
      <p:sp>
        <p:nvSpPr>
          <p:cNvPr id="35" name="テキスト ボックス 34">
            <a:extLst>
              <a:ext uri="{FF2B5EF4-FFF2-40B4-BE49-F238E27FC236}">
                <a16:creationId xmlns:a16="http://schemas.microsoft.com/office/drawing/2014/main" id="{D247EB2F-1F26-5365-BBE7-DC64D81CBB6C}"/>
              </a:ext>
            </a:extLst>
          </p:cNvPr>
          <p:cNvSpPr txBox="1"/>
          <p:nvPr/>
        </p:nvSpPr>
        <p:spPr>
          <a:xfrm>
            <a:off x="1655128" y="19174706"/>
            <a:ext cx="4663047" cy="76944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4400" dirty="0"/>
              <a:t>Biterm Topic Model</a:t>
            </a:r>
            <a:endParaRPr kumimoji="1" lang="ja-JP" altLang="en-US" sz="4400" dirty="0"/>
          </a:p>
        </p:txBody>
      </p:sp>
      <p:sp>
        <p:nvSpPr>
          <p:cNvPr id="36" name="テキスト ボックス 35">
            <a:extLst>
              <a:ext uri="{FF2B5EF4-FFF2-40B4-BE49-F238E27FC236}">
                <a16:creationId xmlns:a16="http://schemas.microsoft.com/office/drawing/2014/main" id="{781BD13F-D4AB-FD98-219F-90AC11EB3480}"/>
              </a:ext>
            </a:extLst>
          </p:cNvPr>
          <p:cNvSpPr txBox="1"/>
          <p:nvPr/>
        </p:nvSpPr>
        <p:spPr>
          <a:xfrm>
            <a:off x="8167841" y="22344762"/>
            <a:ext cx="5683118" cy="3539430"/>
          </a:xfrm>
          <a:prstGeom prst="rect">
            <a:avLst/>
          </a:prstGeom>
          <a:noFill/>
        </p:spPr>
        <p:txBody>
          <a:bodyPr wrap="square" rtlCol="0">
            <a:spAutoFit/>
          </a:bodyPr>
          <a:lstStyle/>
          <a:p>
            <a:r>
              <a:rPr kumimoji="1" lang="ja-JP" altLang="en-US" sz="2800" dirty="0"/>
              <a:t>文章中の</a:t>
            </a:r>
            <a:r>
              <a:rPr kumimoji="1" lang="en-US" altLang="ja-JP" sz="2800" dirty="0"/>
              <a:t>2</a:t>
            </a:r>
            <a:r>
              <a:rPr kumimoji="1" lang="ja-JP" altLang="en-US" sz="2800" dirty="0"/>
              <a:t>単語対をバイタームと定義しバイタームごとに同一のトピックを仮定するモデル</a:t>
            </a:r>
            <a:endParaRPr kumimoji="1" lang="en-US" altLang="ja-JP" sz="2800" dirty="0"/>
          </a:p>
          <a:p>
            <a:endParaRPr lang="en-US" altLang="ja-JP" sz="2800" dirty="0"/>
          </a:p>
          <a:p>
            <a:r>
              <a:rPr lang="ja-JP" altLang="en-US" sz="2800" dirty="0"/>
              <a:t>ディリクレ分布と崩壊型ギブスサンプリングによりトピック分布</a:t>
            </a:r>
            <a:r>
              <a:rPr lang="en-US" altLang="ja-JP" sz="2800" dirty="0"/>
              <a:t>Θ</a:t>
            </a:r>
            <a:r>
              <a:rPr lang="ja-JP" altLang="en-US" sz="2800" dirty="0"/>
              <a:t>が決定</a:t>
            </a:r>
            <a:endParaRPr lang="en-US" altLang="ja-JP" sz="2800" dirty="0"/>
          </a:p>
          <a:p>
            <a:r>
              <a:rPr lang="ja-JP" altLang="en-US" sz="2800" dirty="0"/>
              <a:t>各トピックの単語分布</a:t>
            </a:r>
            <a:r>
              <a:rPr lang="en-US" altLang="ja-JP" sz="2800" dirty="0"/>
              <a:t>φ</a:t>
            </a:r>
            <a:r>
              <a:rPr lang="ja-JP" altLang="en-US" sz="2800" dirty="0"/>
              <a:t>に従い、各バイタームが生成される</a:t>
            </a:r>
            <a:endParaRPr lang="en-US" altLang="ja-JP" sz="2800" dirty="0"/>
          </a:p>
        </p:txBody>
      </p:sp>
      <p:sp>
        <p:nvSpPr>
          <p:cNvPr id="28" name="四角形: 角を丸くする 27">
            <a:extLst>
              <a:ext uri="{FF2B5EF4-FFF2-40B4-BE49-F238E27FC236}">
                <a16:creationId xmlns:a16="http://schemas.microsoft.com/office/drawing/2014/main" id="{DE04CFEA-C2B5-6641-D50A-2E27E8E91735}"/>
              </a:ext>
            </a:extLst>
          </p:cNvPr>
          <p:cNvSpPr/>
          <p:nvPr/>
        </p:nvSpPr>
        <p:spPr>
          <a:xfrm>
            <a:off x="15711747" y="7776480"/>
            <a:ext cx="6845895" cy="2829385"/>
          </a:xfrm>
          <a:prstGeom prst="roundRect">
            <a:avLst/>
          </a:prstGeom>
          <a:ln w="76200">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marL="457200" indent="-457200">
              <a:buFont typeface="Arial" panose="020B0604020202020204" pitchFamily="34" charset="0"/>
              <a:buChar char="•"/>
            </a:pPr>
            <a:r>
              <a:rPr lang="ja-JP" altLang="en-US" sz="3200" dirty="0"/>
              <a:t>みそきん</a:t>
            </a:r>
            <a:endParaRPr lang="en-US" altLang="ja-JP" sz="3200" dirty="0"/>
          </a:p>
          <a:p>
            <a:pPr marL="457200" indent="-457200">
              <a:buFont typeface="Arial" panose="020B0604020202020204" pitchFamily="34" charset="0"/>
              <a:buChar char="•"/>
            </a:pPr>
            <a:r>
              <a:rPr lang="ja-JP" altLang="en-US" sz="3200" dirty="0"/>
              <a:t>カズさんのやつ</a:t>
            </a:r>
            <a:endParaRPr lang="en-US" altLang="ja-JP" sz="3200" dirty="0"/>
          </a:p>
          <a:p>
            <a:pPr marL="457200" indent="-457200">
              <a:buFont typeface="Arial" panose="020B0604020202020204" pitchFamily="34" charset="0"/>
              <a:buChar char="•"/>
            </a:pPr>
            <a:r>
              <a:rPr kumimoji="1" lang="ja-JP" altLang="en-US" sz="3200" dirty="0"/>
              <a:t>何件</a:t>
            </a:r>
            <a:endParaRPr kumimoji="1" lang="en-US" altLang="ja-JP" sz="3200" dirty="0"/>
          </a:p>
          <a:p>
            <a:pPr marL="457200" indent="-457200">
              <a:buFont typeface="Arial" panose="020B0604020202020204" pitchFamily="34" charset="0"/>
              <a:buChar char="•"/>
            </a:pPr>
            <a:r>
              <a:rPr kumimoji="1" lang="ja-JP" altLang="en-US" sz="3200" dirty="0"/>
              <a:t>日にち、動画など</a:t>
            </a:r>
            <a:endParaRPr kumimoji="1" lang="en-US" altLang="ja-JP" sz="3200" dirty="0"/>
          </a:p>
        </p:txBody>
      </p:sp>
      <p:sp>
        <p:nvSpPr>
          <p:cNvPr id="37" name="テキスト ボックス 36">
            <a:extLst>
              <a:ext uri="{FF2B5EF4-FFF2-40B4-BE49-F238E27FC236}">
                <a16:creationId xmlns:a16="http://schemas.microsoft.com/office/drawing/2014/main" id="{97B0BF75-7E16-A9AC-D91B-1179603B9875}"/>
              </a:ext>
            </a:extLst>
          </p:cNvPr>
          <p:cNvSpPr txBox="1"/>
          <p:nvPr/>
        </p:nvSpPr>
        <p:spPr>
          <a:xfrm>
            <a:off x="17791502" y="7389957"/>
            <a:ext cx="2686383" cy="70788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4000" dirty="0"/>
              <a:t>実験データ</a:t>
            </a:r>
            <a:endParaRPr kumimoji="1" lang="ja-JP" altLang="en-US" sz="4000" dirty="0"/>
          </a:p>
        </p:txBody>
      </p:sp>
      <p:sp>
        <p:nvSpPr>
          <p:cNvPr id="38" name="四角形: 角を丸くする 37">
            <a:extLst>
              <a:ext uri="{FF2B5EF4-FFF2-40B4-BE49-F238E27FC236}">
                <a16:creationId xmlns:a16="http://schemas.microsoft.com/office/drawing/2014/main" id="{B4AA7D3F-5D9F-8F86-358B-B88B9BE17BDB}"/>
              </a:ext>
            </a:extLst>
          </p:cNvPr>
          <p:cNvSpPr/>
          <p:nvPr/>
        </p:nvSpPr>
        <p:spPr>
          <a:xfrm>
            <a:off x="22770267" y="7776480"/>
            <a:ext cx="6845895" cy="2829385"/>
          </a:xfrm>
          <a:prstGeom prst="roundRect">
            <a:avLst/>
          </a:prstGeom>
          <a:ln w="76200">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marL="457200" indent="-457200">
              <a:buFont typeface="Arial" panose="020B0604020202020204" pitchFamily="34" charset="0"/>
              <a:buChar char="•"/>
            </a:pPr>
            <a:r>
              <a:rPr kumimoji="1" lang="ja-JP" altLang="en-US" sz="3200" dirty="0"/>
              <a:t>前処理</a:t>
            </a:r>
            <a:endParaRPr kumimoji="1" lang="en-US" altLang="ja-JP" sz="3200" dirty="0"/>
          </a:p>
          <a:p>
            <a:pPr marL="457200" indent="-457200">
              <a:buFont typeface="Arial" panose="020B0604020202020204" pitchFamily="34" charset="0"/>
              <a:buChar char="•"/>
            </a:pPr>
            <a:r>
              <a:rPr kumimoji="1" lang="ja-JP" altLang="en-US" sz="3200" dirty="0"/>
              <a:t>分かち書き</a:t>
            </a:r>
            <a:endParaRPr kumimoji="1" lang="en-US" altLang="ja-JP" sz="3200" dirty="0"/>
          </a:p>
          <a:p>
            <a:pPr marL="457200" indent="-457200">
              <a:buFont typeface="Arial" panose="020B0604020202020204" pitchFamily="34" charset="0"/>
              <a:buChar char="•"/>
            </a:pPr>
            <a:r>
              <a:rPr kumimoji="1" lang="ja-JP" altLang="en-US" sz="3200" dirty="0"/>
              <a:t>ストップワード除去</a:t>
            </a:r>
            <a:endParaRPr kumimoji="1" lang="en-US" altLang="ja-JP" sz="3200" dirty="0"/>
          </a:p>
          <a:p>
            <a:pPr marL="457200" indent="-457200">
              <a:buFont typeface="Arial" panose="020B0604020202020204" pitchFamily="34" charset="0"/>
              <a:buChar char="•"/>
            </a:pPr>
            <a:endParaRPr kumimoji="1" lang="ja-JP" altLang="en-US" sz="3200" dirty="0"/>
          </a:p>
        </p:txBody>
      </p:sp>
      <p:sp>
        <p:nvSpPr>
          <p:cNvPr id="39" name="テキスト ボックス 38">
            <a:extLst>
              <a:ext uri="{FF2B5EF4-FFF2-40B4-BE49-F238E27FC236}">
                <a16:creationId xmlns:a16="http://schemas.microsoft.com/office/drawing/2014/main" id="{C6DC09FC-836C-1C25-3F61-77FFD748E27D}"/>
              </a:ext>
            </a:extLst>
          </p:cNvPr>
          <p:cNvSpPr txBox="1"/>
          <p:nvPr/>
        </p:nvSpPr>
        <p:spPr>
          <a:xfrm>
            <a:off x="25328081" y="7371867"/>
            <a:ext cx="1739237" cy="70788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4000" dirty="0"/>
              <a:t>前処理</a:t>
            </a:r>
          </a:p>
        </p:txBody>
      </p:sp>
      <p:sp>
        <p:nvSpPr>
          <p:cNvPr id="40" name="テキスト ボックス 39">
            <a:extLst>
              <a:ext uri="{FF2B5EF4-FFF2-40B4-BE49-F238E27FC236}">
                <a16:creationId xmlns:a16="http://schemas.microsoft.com/office/drawing/2014/main" id="{7C7D2B95-7E10-F36E-B3CB-DEB6DC5BBE2E}"/>
              </a:ext>
            </a:extLst>
          </p:cNvPr>
          <p:cNvSpPr txBox="1"/>
          <p:nvPr/>
        </p:nvSpPr>
        <p:spPr>
          <a:xfrm>
            <a:off x="15711747" y="11003103"/>
            <a:ext cx="5062797" cy="707886"/>
          </a:xfrm>
          <a:prstGeom prst="rect">
            <a:avLst/>
          </a:prstGeom>
          <a:noFill/>
        </p:spPr>
        <p:txBody>
          <a:bodyPr wrap="square" rtlCol="0">
            <a:spAutoFit/>
          </a:bodyPr>
          <a:lstStyle/>
          <a:p>
            <a:r>
              <a:rPr kumimoji="1" lang="en-US" altLang="ja-JP" sz="4000" dirty="0"/>
              <a:t>BTM</a:t>
            </a:r>
            <a:r>
              <a:rPr kumimoji="1" lang="ja-JP" altLang="en-US" sz="4000" dirty="0"/>
              <a:t>によるトピック抽出</a:t>
            </a:r>
          </a:p>
        </p:txBody>
      </p:sp>
      <p:sp>
        <p:nvSpPr>
          <p:cNvPr id="41" name="テキスト ボックス 40">
            <a:extLst>
              <a:ext uri="{FF2B5EF4-FFF2-40B4-BE49-F238E27FC236}">
                <a16:creationId xmlns:a16="http://schemas.microsoft.com/office/drawing/2014/main" id="{F0CA2168-DBBB-C4C3-3B4D-5826F3ACD993}"/>
              </a:ext>
            </a:extLst>
          </p:cNvPr>
          <p:cNvSpPr txBox="1"/>
          <p:nvPr/>
        </p:nvSpPr>
        <p:spPr>
          <a:xfrm>
            <a:off x="23960919" y="11128110"/>
            <a:ext cx="5311031" cy="2062103"/>
          </a:xfrm>
          <a:prstGeom prst="rect">
            <a:avLst/>
          </a:prstGeom>
          <a:noFill/>
        </p:spPr>
        <p:txBody>
          <a:bodyPr wrap="square" rtlCol="0">
            <a:spAutoFit/>
          </a:bodyPr>
          <a:lstStyle/>
          <a:p>
            <a:r>
              <a:rPr kumimoji="1" lang="ja-JP" altLang="en-US" sz="3200" dirty="0"/>
              <a:t>パラメータ</a:t>
            </a:r>
            <a:endParaRPr kumimoji="1" lang="en-US" altLang="ja-JP" sz="3200" dirty="0"/>
          </a:p>
          <a:p>
            <a:r>
              <a:rPr lang="ja-JP" altLang="en-US" sz="3200" dirty="0"/>
              <a:t>・</a:t>
            </a:r>
            <a:r>
              <a:rPr lang="en-US" altLang="ja-JP" sz="3200" dirty="0"/>
              <a:t>α</a:t>
            </a:r>
            <a:r>
              <a:rPr lang="ja-JP" altLang="en-US" sz="3200" dirty="0"/>
              <a:t>、</a:t>
            </a:r>
            <a:r>
              <a:rPr lang="en-US" altLang="ja-JP" sz="3200" dirty="0"/>
              <a:t>β</a:t>
            </a:r>
          </a:p>
          <a:p>
            <a:r>
              <a:rPr kumimoji="1" lang="ja-JP" altLang="en-US" sz="3200" dirty="0"/>
              <a:t>・トピック数</a:t>
            </a:r>
            <a:endParaRPr kumimoji="1" lang="en-US" altLang="ja-JP" sz="3200" dirty="0"/>
          </a:p>
          <a:p>
            <a:r>
              <a:rPr lang="ja-JP" altLang="en-US" sz="3200" dirty="0"/>
              <a:t>ーーーーーーーーーーーーー</a:t>
            </a:r>
            <a:endParaRPr kumimoji="1" lang="ja-JP" altLang="en-US" sz="3200" dirty="0"/>
          </a:p>
        </p:txBody>
      </p:sp>
      <p:pic>
        <p:nvPicPr>
          <p:cNvPr id="43" name="図 42">
            <a:extLst>
              <a:ext uri="{FF2B5EF4-FFF2-40B4-BE49-F238E27FC236}">
                <a16:creationId xmlns:a16="http://schemas.microsoft.com/office/drawing/2014/main" id="{F16DDFAE-DEC2-476E-E78E-7331DDCA4492}"/>
              </a:ext>
            </a:extLst>
          </p:cNvPr>
          <p:cNvPicPr>
            <a:picLocks noChangeAspect="1"/>
          </p:cNvPicPr>
          <p:nvPr/>
        </p:nvPicPr>
        <p:blipFill>
          <a:blip r:embed="rId4"/>
          <a:stretch>
            <a:fillRect/>
          </a:stretch>
        </p:blipFill>
        <p:spPr>
          <a:xfrm>
            <a:off x="15647052" y="11697774"/>
            <a:ext cx="7935432" cy="6049219"/>
          </a:xfrm>
          <a:prstGeom prst="rect">
            <a:avLst/>
          </a:prstGeom>
        </p:spPr>
      </p:pic>
      <p:sp>
        <p:nvSpPr>
          <p:cNvPr id="44" name="テキスト ボックス 43">
            <a:extLst>
              <a:ext uri="{FF2B5EF4-FFF2-40B4-BE49-F238E27FC236}">
                <a16:creationId xmlns:a16="http://schemas.microsoft.com/office/drawing/2014/main" id="{8E1B8FC0-40EB-5042-B09E-F3C142FCE689}"/>
              </a:ext>
            </a:extLst>
          </p:cNvPr>
          <p:cNvSpPr txBox="1"/>
          <p:nvPr/>
        </p:nvSpPr>
        <p:spPr>
          <a:xfrm>
            <a:off x="23960919" y="12943905"/>
            <a:ext cx="5109300" cy="4524315"/>
          </a:xfrm>
          <a:prstGeom prst="rect">
            <a:avLst/>
          </a:prstGeom>
          <a:noFill/>
        </p:spPr>
        <p:txBody>
          <a:bodyPr wrap="square" rtlCol="0">
            <a:spAutoFit/>
          </a:bodyPr>
          <a:lstStyle/>
          <a:p>
            <a:r>
              <a:rPr kumimoji="1" lang="ja-JP" altLang="en-US" sz="3200" dirty="0"/>
              <a:t>説明、考察もここ？</a:t>
            </a:r>
            <a:endParaRPr kumimoji="1" lang="en-US" altLang="ja-JP" sz="3200" dirty="0"/>
          </a:p>
          <a:p>
            <a:r>
              <a:rPr lang="ja-JP" altLang="en-US" sz="3200" dirty="0"/>
              <a:t>・</a:t>
            </a:r>
            <a:endParaRPr lang="en-US" altLang="ja-JP" sz="3200" dirty="0"/>
          </a:p>
          <a:p>
            <a:r>
              <a:rPr kumimoji="1" lang="ja-JP" altLang="en-US" sz="3200" dirty="0"/>
              <a:t>・</a:t>
            </a:r>
            <a:endParaRPr kumimoji="1" lang="en-US" altLang="ja-JP" sz="3200" dirty="0"/>
          </a:p>
          <a:p>
            <a:r>
              <a:rPr lang="ja-JP" altLang="en-US" sz="3200" dirty="0"/>
              <a:t>・</a:t>
            </a:r>
            <a:endParaRPr lang="en-US" altLang="ja-JP" sz="3200" dirty="0"/>
          </a:p>
          <a:p>
            <a:r>
              <a:rPr kumimoji="1" lang="ja-JP" altLang="en-US" sz="3200" dirty="0"/>
              <a:t>・</a:t>
            </a:r>
            <a:endParaRPr kumimoji="1" lang="en-US" altLang="ja-JP" sz="3200" dirty="0"/>
          </a:p>
          <a:p>
            <a:r>
              <a:rPr lang="ja-JP" altLang="en-US" sz="3200" dirty="0"/>
              <a:t>・</a:t>
            </a:r>
            <a:endParaRPr lang="en-US" altLang="ja-JP" sz="3200" dirty="0"/>
          </a:p>
          <a:p>
            <a:r>
              <a:rPr kumimoji="1" lang="ja-JP" altLang="en-US" sz="3200" dirty="0"/>
              <a:t>・</a:t>
            </a:r>
            <a:endParaRPr kumimoji="1" lang="en-US" altLang="ja-JP" sz="3200" dirty="0"/>
          </a:p>
          <a:p>
            <a:r>
              <a:rPr lang="ja-JP" altLang="en-US" sz="3200" dirty="0"/>
              <a:t>・</a:t>
            </a:r>
            <a:endParaRPr lang="en-US" altLang="ja-JP" sz="3200" dirty="0"/>
          </a:p>
          <a:p>
            <a:r>
              <a:rPr kumimoji="1" lang="ja-JP" altLang="en-US" sz="3200" dirty="0"/>
              <a:t>・</a:t>
            </a:r>
          </a:p>
        </p:txBody>
      </p:sp>
      <p:sp>
        <p:nvSpPr>
          <p:cNvPr id="45" name="テキスト ボックス 44">
            <a:extLst>
              <a:ext uri="{FF2B5EF4-FFF2-40B4-BE49-F238E27FC236}">
                <a16:creationId xmlns:a16="http://schemas.microsoft.com/office/drawing/2014/main" id="{B36D87F1-DA96-49E7-FD3A-25FFCC9E5FEE}"/>
              </a:ext>
            </a:extLst>
          </p:cNvPr>
          <p:cNvSpPr txBox="1"/>
          <p:nvPr/>
        </p:nvSpPr>
        <p:spPr>
          <a:xfrm>
            <a:off x="15658922" y="17985526"/>
            <a:ext cx="5062797" cy="707886"/>
          </a:xfrm>
          <a:prstGeom prst="rect">
            <a:avLst/>
          </a:prstGeom>
          <a:noFill/>
        </p:spPr>
        <p:txBody>
          <a:bodyPr wrap="square" rtlCol="0">
            <a:spAutoFit/>
          </a:bodyPr>
          <a:lstStyle/>
          <a:p>
            <a:r>
              <a:rPr kumimoji="1" lang="ja-JP" altLang="en-US" sz="4000" dirty="0"/>
              <a:t>自動生成した文章例</a:t>
            </a:r>
          </a:p>
        </p:txBody>
      </p:sp>
      <p:sp>
        <p:nvSpPr>
          <p:cNvPr id="46" name="テキスト ボックス 45">
            <a:extLst>
              <a:ext uri="{FF2B5EF4-FFF2-40B4-BE49-F238E27FC236}">
                <a16:creationId xmlns:a16="http://schemas.microsoft.com/office/drawing/2014/main" id="{3350F3D0-7FE8-FB8B-0B40-E408FBF24E7A}"/>
              </a:ext>
            </a:extLst>
          </p:cNvPr>
          <p:cNvSpPr txBox="1"/>
          <p:nvPr/>
        </p:nvSpPr>
        <p:spPr>
          <a:xfrm>
            <a:off x="16004083" y="18693412"/>
            <a:ext cx="12619169" cy="3539430"/>
          </a:xfrm>
          <a:prstGeom prst="rect">
            <a:avLst/>
          </a:prstGeom>
          <a:noFill/>
        </p:spPr>
        <p:txBody>
          <a:bodyPr wrap="square" rtlCol="0">
            <a:spAutoFit/>
          </a:bodyPr>
          <a:lstStyle/>
          <a:p>
            <a:r>
              <a:rPr kumimoji="1" lang="ja-JP" altLang="en-US" sz="3200" dirty="0"/>
              <a:t>みそきん</a:t>
            </a:r>
            <a:endParaRPr kumimoji="1" lang="en-US" altLang="ja-JP" sz="3200" dirty="0"/>
          </a:p>
          <a:p>
            <a:r>
              <a:rPr lang="ja-JP" altLang="en-US" sz="3200" dirty="0"/>
              <a:t>・あああああああああああああああああああああああああああああああ</a:t>
            </a:r>
            <a:endParaRPr lang="en-US" altLang="ja-JP" sz="3200" dirty="0"/>
          </a:p>
          <a:p>
            <a:r>
              <a:rPr kumimoji="1" lang="ja-JP" altLang="en-US" sz="3200" dirty="0"/>
              <a:t>・あああああああああああああああああああああああああああああああ</a:t>
            </a:r>
            <a:endParaRPr kumimoji="1" lang="en-US" altLang="ja-JP" sz="3200" dirty="0"/>
          </a:p>
          <a:p>
            <a:endParaRPr kumimoji="1" lang="en-US" altLang="ja-JP" sz="3200" dirty="0"/>
          </a:p>
          <a:p>
            <a:r>
              <a:rPr lang="ja-JP" altLang="en-US" sz="3200" dirty="0"/>
              <a:t>ここりも</a:t>
            </a:r>
            <a:endParaRPr lang="en-US" altLang="ja-JP" sz="3200" dirty="0"/>
          </a:p>
          <a:p>
            <a:r>
              <a:rPr kumimoji="1" lang="ja-JP" altLang="en-US" sz="3200" dirty="0"/>
              <a:t>・あああああああああああああああああああああああああああああああ</a:t>
            </a:r>
            <a:endParaRPr kumimoji="1" lang="en-US" altLang="ja-JP" sz="3200" dirty="0"/>
          </a:p>
          <a:p>
            <a:r>
              <a:rPr kumimoji="1" lang="ja-JP" altLang="en-US" sz="3200" dirty="0"/>
              <a:t>・あああああああああああああああああああああああああああああああ</a:t>
            </a:r>
          </a:p>
        </p:txBody>
      </p:sp>
      <p:sp>
        <p:nvSpPr>
          <p:cNvPr id="47" name="テキスト ボックス 46">
            <a:extLst>
              <a:ext uri="{FF2B5EF4-FFF2-40B4-BE49-F238E27FC236}">
                <a16:creationId xmlns:a16="http://schemas.microsoft.com/office/drawing/2014/main" id="{5A8CE6ED-96B0-FDF1-AC32-88CE6D7AC83E}"/>
              </a:ext>
            </a:extLst>
          </p:cNvPr>
          <p:cNvSpPr txBox="1"/>
          <p:nvPr/>
        </p:nvSpPr>
        <p:spPr>
          <a:xfrm>
            <a:off x="15658921" y="22410941"/>
            <a:ext cx="5062797" cy="707886"/>
          </a:xfrm>
          <a:prstGeom prst="rect">
            <a:avLst/>
          </a:prstGeom>
          <a:noFill/>
        </p:spPr>
        <p:txBody>
          <a:bodyPr wrap="square" rtlCol="0">
            <a:spAutoFit/>
          </a:bodyPr>
          <a:lstStyle/>
          <a:p>
            <a:r>
              <a:rPr kumimoji="1" lang="ja-JP" altLang="en-US" sz="4000" dirty="0"/>
              <a:t>文章間の類似度計算</a:t>
            </a:r>
          </a:p>
        </p:txBody>
      </p:sp>
      <p:graphicFrame>
        <p:nvGraphicFramePr>
          <p:cNvPr id="48" name="表 48">
            <a:extLst>
              <a:ext uri="{FF2B5EF4-FFF2-40B4-BE49-F238E27FC236}">
                <a16:creationId xmlns:a16="http://schemas.microsoft.com/office/drawing/2014/main" id="{7B8EFF58-5338-ABA9-3B2B-CF92D0B310E1}"/>
              </a:ext>
            </a:extLst>
          </p:cNvPr>
          <p:cNvGraphicFramePr>
            <a:graphicFrameLocks noGrp="1"/>
          </p:cNvGraphicFramePr>
          <p:nvPr>
            <p:extLst>
              <p:ext uri="{D42A27DB-BD31-4B8C-83A1-F6EECF244321}">
                <p14:modId xmlns:p14="http://schemas.microsoft.com/office/powerpoint/2010/main" val="1275571611"/>
              </p:ext>
            </p:extLst>
          </p:nvPr>
        </p:nvGraphicFramePr>
        <p:xfrm>
          <a:off x="16099832" y="23179261"/>
          <a:ext cx="12970387" cy="4053840"/>
        </p:xfrm>
        <a:graphic>
          <a:graphicData uri="http://schemas.openxmlformats.org/drawingml/2006/table">
            <a:tbl>
              <a:tblPr firstRow="1" bandRow="1">
                <a:tableStyleId>{5C22544A-7EE6-4342-B048-85BDC9FD1C3A}</a:tableStyleId>
              </a:tblPr>
              <a:tblGrid>
                <a:gridCol w="1632443">
                  <a:extLst>
                    <a:ext uri="{9D8B030D-6E8A-4147-A177-3AD203B41FA5}">
                      <a16:colId xmlns:a16="http://schemas.microsoft.com/office/drawing/2014/main" val="722024811"/>
                    </a:ext>
                  </a:extLst>
                </a:gridCol>
                <a:gridCol w="11337944">
                  <a:extLst>
                    <a:ext uri="{9D8B030D-6E8A-4147-A177-3AD203B41FA5}">
                      <a16:colId xmlns:a16="http://schemas.microsoft.com/office/drawing/2014/main" val="1974923688"/>
                    </a:ext>
                  </a:extLst>
                </a:gridCol>
              </a:tblGrid>
              <a:tr h="189637">
                <a:tc>
                  <a:txBody>
                    <a:bodyPr/>
                    <a:lstStyle/>
                    <a:p>
                      <a:r>
                        <a:rPr kumimoji="1" lang="ja-JP" altLang="en-US" sz="3200" dirty="0"/>
                        <a:t>類似度</a:t>
                      </a:r>
                    </a:p>
                  </a:txBody>
                  <a:tcPr/>
                </a:tc>
                <a:tc>
                  <a:txBody>
                    <a:bodyPr/>
                    <a:lstStyle/>
                    <a:p>
                      <a:r>
                        <a:rPr kumimoji="1" lang="ja-JP" altLang="en-US" sz="3200" dirty="0"/>
                        <a:t>文章</a:t>
                      </a:r>
                    </a:p>
                  </a:txBody>
                  <a:tcPr/>
                </a:tc>
                <a:extLst>
                  <a:ext uri="{0D108BD9-81ED-4DB2-BD59-A6C34878D82A}">
                    <a16:rowId xmlns:a16="http://schemas.microsoft.com/office/drawing/2014/main" val="2621650246"/>
                  </a:ext>
                </a:extLst>
              </a:tr>
              <a:tr h="189637">
                <a:tc>
                  <a:txBody>
                    <a:bodyPr/>
                    <a:lstStyle/>
                    <a:p>
                      <a:r>
                        <a:rPr kumimoji="1" lang="en-US" altLang="ja-JP" sz="3200" dirty="0"/>
                        <a:t>0.999</a:t>
                      </a:r>
                      <a:endParaRPr kumimoji="1" lang="ja-JP" altLang="en-US" sz="3200" dirty="0"/>
                    </a:p>
                  </a:txBody>
                  <a:tcPr/>
                </a:tc>
                <a:tc>
                  <a:txBody>
                    <a:bodyPr/>
                    <a:lstStyle/>
                    <a:p>
                      <a:endParaRPr kumimoji="1" lang="ja-JP" altLang="en-US" sz="3200" dirty="0"/>
                    </a:p>
                  </a:txBody>
                  <a:tcPr/>
                </a:tc>
                <a:extLst>
                  <a:ext uri="{0D108BD9-81ED-4DB2-BD59-A6C34878D82A}">
                    <a16:rowId xmlns:a16="http://schemas.microsoft.com/office/drawing/2014/main" val="3351866127"/>
                  </a:ext>
                </a:extLst>
              </a:tr>
              <a:tr h="189637">
                <a:tc>
                  <a:txBody>
                    <a:bodyPr/>
                    <a:lstStyle/>
                    <a:p>
                      <a:r>
                        <a:rPr kumimoji="1" lang="en-US" altLang="ja-JP" sz="3200" dirty="0"/>
                        <a:t>0.8534</a:t>
                      </a:r>
                      <a:endParaRPr kumimoji="1" lang="ja-JP" altLang="en-US" sz="3200" dirty="0"/>
                    </a:p>
                  </a:txBody>
                  <a:tcPr/>
                </a:tc>
                <a:tc>
                  <a:txBody>
                    <a:bodyPr/>
                    <a:lstStyle/>
                    <a:p>
                      <a:endParaRPr kumimoji="1" lang="ja-JP" altLang="en-US" sz="3200" dirty="0"/>
                    </a:p>
                  </a:txBody>
                  <a:tcPr/>
                </a:tc>
                <a:extLst>
                  <a:ext uri="{0D108BD9-81ED-4DB2-BD59-A6C34878D82A}">
                    <a16:rowId xmlns:a16="http://schemas.microsoft.com/office/drawing/2014/main" val="4245137731"/>
                  </a:ext>
                </a:extLst>
              </a:tr>
              <a:tr h="189637">
                <a:tc>
                  <a:txBody>
                    <a:bodyPr/>
                    <a:lstStyle/>
                    <a:p>
                      <a:r>
                        <a:rPr kumimoji="1" lang="en-US" altLang="ja-JP" sz="3200" dirty="0"/>
                        <a:t>0.75654</a:t>
                      </a:r>
                      <a:endParaRPr kumimoji="1" lang="ja-JP" altLang="en-US" sz="3200" dirty="0"/>
                    </a:p>
                  </a:txBody>
                  <a:tcPr/>
                </a:tc>
                <a:tc>
                  <a:txBody>
                    <a:bodyPr/>
                    <a:lstStyle/>
                    <a:p>
                      <a:endParaRPr kumimoji="1" lang="ja-JP" altLang="en-US" sz="3200" dirty="0"/>
                    </a:p>
                  </a:txBody>
                  <a:tcPr/>
                </a:tc>
                <a:extLst>
                  <a:ext uri="{0D108BD9-81ED-4DB2-BD59-A6C34878D82A}">
                    <a16:rowId xmlns:a16="http://schemas.microsoft.com/office/drawing/2014/main" val="1249706474"/>
                  </a:ext>
                </a:extLst>
              </a:tr>
              <a:tr h="189637">
                <a:tc>
                  <a:txBody>
                    <a:bodyPr/>
                    <a:lstStyle/>
                    <a:p>
                      <a:endParaRPr kumimoji="1" lang="ja-JP" altLang="en-US" sz="3200" dirty="0"/>
                    </a:p>
                  </a:txBody>
                  <a:tcPr/>
                </a:tc>
                <a:tc>
                  <a:txBody>
                    <a:bodyPr/>
                    <a:lstStyle/>
                    <a:p>
                      <a:endParaRPr kumimoji="1" lang="ja-JP" altLang="en-US" sz="3200" dirty="0"/>
                    </a:p>
                  </a:txBody>
                  <a:tcPr/>
                </a:tc>
                <a:extLst>
                  <a:ext uri="{0D108BD9-81ED-4DB2-BD59-A6C34878D82A}">
                    <a16:rowId xmlns:a16="http://schemas.microsoft.com/office/drawing/2014/main" val="3810776875"/>
                  </a:ext>
                </a:extLst>
              </a:tr>
              <a:tr h="189637">
                <a:tc>
                  <a:txBody>
                    <a:bodyPr/>
                    <a:lstStyle/>
                    <a:p>
                      <a:endParaRPr kumimoji="1" lang="ja-JP" altLang="en-US" sz="3200"/>
                    </a:p>
                  </a:txBody>
                  <a:tcPr/>
                </a:tc>
                <a:tc>
                  <a:txBody>
                    <a:bodyPr/>
                    <a:lstStyle/>
                    <a:p>
                      <a:endParaRPr kumimoji="1" lang="ja-JP" altLang="en-US" sz="3200" dirty="0"/>
                    </a:p>
                  </a:txBody>
                  <a:tcPr/>
                </a:tc>
                <a:extLst>
                  <a:ext uri="{0D108BD9-81ED-4DB2-BD59-A6C34878D82A}">
                    <a16:rowId xmlns:a16="http://schemas.microsoft.com/office/drawing/2014/main" val="448652883"/>
                  </a:ext>
                </a:extLst>
              </a:tr>
              <a:tr h="189637">
                <a:tc>
                  <a:txBody>
                    <a:bodyPr/>
                    <a:lstStyle/>
                    <a:p>
                      <a:endParaRPr kumimoji="1" lang="ja-JP" altLang="en-US" sz="3200"/>
                    </a:p>
                  </a:txBody>
                  <a:tcPr/>
                </a:tc>
                <a:tc>
                  <a:txBody>
                    <a:bodyPr/>
                    <a:lstStyle/>
                    <a:p>
                      <a:endParaRPr kumimoji="1" lang="ja-JP" altLang="en-US" sz="3200" dirty="0"/>
                    </a:p>
                  </a:txBody>
                  <a:tcPr/>
                </a:tc>
                <a:extLst>
                  <a:ext uri="{0D108BD9-81ED-4DB2-BD59-A6C34878D82A}">
                    <a16:rowId xmlns:a16="http://schemas.microsoft.com/office/drawing/2014/main" val="436302903"/>
                  </a:ext>
                </a:extLst>
              </a:tr>
            </a:tbl>
          </a:graphicData>
        </a:graphic>
      </p:graphicFrame>
      <p:sp>
        <p:nvSpPr>
          <p:cNvPr id="49" name="テキスト ボックス 48">
            <a:extLst>
              <a:ext uri="{FF2B5EF4-FFF2-40B4-BE49-F238E27FC236}">
                <a16:creationId xmlns:a16="http://schemas.microsoft.com/office/drawing/2014/main" id="{5C6058A7-7BBB-A1D8-323C-6942424F3239}"/>
              </a:ext>
            </a:extLst>
          </p:cNvPr>
          <p:cNvSpPr txBox="1"/>
          <p:nvPr/>
        </p:nvSpPr>
        <p:spPr>
          <a:xfrm>
            <a:off x="15647052" y="27489928"/>
            <a:ext cx="7916758" cy="707886"/>
          </a:xfrm>
          <a:prstGeom prst="rect">
            <a:avLst/>
          </a:prstGeom>
          <a:noFill/>
        </p:spPr>
        <p:txBody>
          <a:bodyPr wrap="square" rtlCol="0">
            <a:spAutoFit/>
          </a:bodyPr>
          <a:lstStyle/>
          <a:p>
            <a:r>
              <a:rPr kumimoji="1" lang="ja-JP" altLang="en-US" sz="4000" dirty="0"/>
              <a:t>人手によるアノテーションとの比較</a:t>
            </a:r>
          </a:p>
        </p:txBody>
      </p:sp>
      <p:sp>
        <p:nvSpPr>
          <p:cNvPr id="50" name="テキスト ボックス 49">
            <a:extLst>
              <a:ext uri="{FF2B5EF4-FFF2-40B4-BE49-F238E27FC236}">
                <a16:creationId xmlns:a16="http://schemas.microsoft.com/office/drawing/2014/main" id="{05A1D8A3-9A3A-B42E-EF7F-693F0B4469E3}"/>
              </a:ext>
            </a:extLst>
          </p:cNvPr>
          <p:cNvSpPr txBox="1"/>
          <p:nvPr/>
        </p:nvSpPr>
        <p:spPr>
          <a:xfrm>
            <a:off x="16292115" y="28389038"/>
            <a:ext cx="8208912" cy="2554545"/>
          </a:xfrm>
          <a:prstGeom prst="rect">
            <a:avLst/>
          </a:prstGeom>
          <a:noFill/>
        </p:spPr>
        <p:txBody>
          <a:bodyPr wrap="square" rtlCol="0">
            <a:spAutoFit/>
          </a:bodyPr>
          <a:lstStyle/>
          <a:p>
            <a:r>
              <a:rPr kumimoji="1" lang="ja-JP" altLang="en-US" sz="3200" dirty="0"/>
              <a:t>・アノテーション基準</a:t>
            </a:r>
            <a:endParaRPr kumimoji="1" lang="en-US" altLang="ja-JP" sz="3200" dirty="0"/>
          </a:p>
          <a:p>
            <a:r>
              <a:rPr lang="ja-JP" altLang="en-US" sz="3200" dirty="0"/>
              <a:t>・アノテーション結果（何件）</a:t>
            </a:r>
            <a:endParaRPr lang="en-US" altLang="ja-JP" sz="3200" dirty="0"/>
          </a:p>
          <a:p>
            <a:r>
              <a:rPr kumimoji="1" lang="ja-JP" altLang="en-US" sz="3200" dirty="0"/>
              <a:t>・一致率計算法</a:t>
            </a:r>
            <a:endParaRPr kumimoji="1" lang="en-US" altLang="ja-JP" sz="3200" dirty="0"/>
          </a:p>
          <a:p>
            <a:r>
              <a:rPr lang="ja-JP" altLang="en-US" sz="3200" dirty="0"/>
              <a:t>・みそきん</a:t>
            </a:r>
            <a:endParaRPr lang="en-US" altLang="ja-JP" sz="3200" dirty="0"/>
          </a:p>
          <a:p>
            <a:r>
              <a:rPr kumimoji="1" lang="ja-JP" altLang="en-US" sz="3200" dirty="0"/>
              <a:t>・ここりも</a:t>
            </a: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1419</TotalTime>
  <Words>650</Words>
  <Application>Microsoft Office PowerPoint</Application>
  <PresentationFormat>ユーザー設定</PresentationFormat>
  <Paragraphs>90</Paragraphs>
  <Slides>1</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vt:i4>
      </vt:variant>
    </vt:vector>
  </HeadingPairs>
  <TitlesOfParts>
    <vt:vector size="4" baseType="lpstr">
      <vt:lpstr>Arial</vt:lpstr>
      <vt:lpstr>Calibri</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cybignet</dc:creator>
  <cp:lastModifiedBy>937doraemon@gmail.com</cp:lastModifiedBy>
  <cp:revision>98</cp:revision>
  <dcterms:created xsi:type="dcterms:W3CDTF">2013-06-11T08:36:10Z</dcterms:created>
  <dcterms:modified xsi:type="dcterms:W3CDTF">2023-08-03T09:23:22Z</dcterms:modified>
</cp:coreProperties>
</file>