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0279975" cy="42808525"/>
  <p:notesSz cx="6858000" cy="9144000"/>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8CC3"/>
    <a:srgbClr val="D7E4BD"/>
    <a:srgbClr val="FCD5B5"/>
    <a:srgbClr val="FFFFFF"/>
    <a:srgbClr val="F1B584"/>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60"/>
  </p:normalViewPr>
  <p:slideViewPr>
    <p:cSldViewPr>
      <p:cViewPr>
        <p:scale>
          <a:sx n="50" d="100"/>
          <a:sy n="50" d="100"/>
        </p:scale>
        <p:origin x="-336" y="-1074"/>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2023/8/21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2023/8/21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2023/8/21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2023/8/21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2023/8/21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2023/8/21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2023/8/21</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cnomikata.com/column/26944/"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a:extLst>
              <a:ext uri="{FF2B5EF4-FFF2-40B4-BE49-F238E27FC236}">
                <a16:creationId xmlns:a16="http://schemas.microsoft.com/office/drawing/2014/main" id="{ADCD737D-D0DF-3A73-362E-7BB499E3E548}"/>
              </a:ext>
            </a:extLst>
          </p:cNvPr>
          <p:cNvSpPr/>
          <p:nvPr/>
        </p:nvSpPr>
        <p:spPr>
          <a:xfrm>
            <a:off x="1" y="-92564"/>
            <a:ext cx="30279974" cy="4309147"/>
          </a:xfrm>
          <a:prstGeom prst="rect">
            <a:avLst/>
          </a:prstGeom>
          <a:solidFill>
            <a:schemeClr val="accent1">
              <a:lumMod val="40000"/>
              <a:lumOff val="60000"/>
            </a:schemeClr>
          </a:solidFill>
          <a:ln w="76200">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四角形: 角を丸くする 17">
                <a:extLst>
                  <a:ext uri="{FF2B5EF4-FFF2-40B4-BE49-F238E27FC236}">
                    <a16:creationId xmlns:a16="http://schemas.microsoft.com/office/drawing/2014/main" id="{D4448C1C-7E02-E181-F300-9D2D63ADC080}"/>
                  </a:ext>
                </a:extLst>
              </p:cNvPr>
              <p:cNvSpPr/>
              <p:nvPr/>
            </p:nvSpPr>
            <p:spPr>
              <a:xfrm>
                <a:off x="23884732" y="10667967"/>
                <a:ext cx="5386705" cy="1283728"/>
              </a:xfrm>
              <a:prstGeom prst="roundRect">
                <a:avLst/>
              </a:prstGeom>
              <a:ln w="5715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14:m>
                  <m:oMath xmlns:m="http://schemas.openxmlformats.org/officeDocument/2006/math">
                    <m:r>
                      <a:rPr lang="ja-JP" altLang="en-US" sz="2800" i="1" smtClean="0">
                        <a:latin typeface="Cambria Math" panose="02040503050406030204" pitchFamily="18" charset="0"/>
                      </a:rPr>
                      <m:t>𝛼</m:t>
                    </m:r>
                    <m:r>
                      <a:rPr lang="en-US" altLang="ja-JP" sz="2800" b="0" i="1" smtClean="0">
                        <a:latin typeface="Cambria Math" panose="02040503050406030204" pitchFamily="18" charset="0"/>
                      </a:rPr>
                      <m:t>=0.1, </m:t>
                    </m:r>
                    <m:r>
                      <a:rPr lang="ja-JP" altLang="en-US" sz="2800" i="1" smtClean="0">
                        <a:latin typeface="Cambria Math" panose="02040503050406030204" pitchFamily="18" charset="0"/>
                      </a:rPr>
                      <m:t>𝛽</m:t>
                    </m:r>
                    <m:r>
                      <a:rPr lang="en-US" altLang="ja-JP" sz="2800" b="0" i="1" smtClean="0">
                        <a:latin typeface="Cambria Math" panose="02040503050406030204" pitchFamily="18" charset="0"/>
                      </a:rPr>
                      <m:t>=0.1,</m:t>
                    </m:r>
                  </m:oMath>
                </a14:m>
                <a:r>
                  <a:rPr lang="ja-JP" altLang="en-US" sz="2800" dirty="0"/>
                  <a:t>トピック数</a:t>
                </a:r>
                <a14:m>
                  <m:oMath xmlns:m="http://schemas.openxmlformats.org/officeDocument/2006/math">
                    <m:r>
                      <a:rPr lang="en-US" altLang="ja-JP" sz="2800" b="0" i="1" dirty="0" smtClean="0">
                        <a:latin typeface="Cambria Math" panose="02040503050406030204" pitchFamily="18" charset="0"/>
                      </a:rPr>
                      <m:t>𝐾</m:t>
                    </m:r>
                    <m:r>
                      <a:rPr lang="en-US" altLang="ja-JP" sz="2800" b="0" i="1" dirty="0" smtClean="0">
                        <a:latin typeface="Cambria Math" panose="02040503050406030204" pitchFamily="18" charset="0"/>
                      </a:rPr>
                      <m:t>=5</m:t>
                    </m:r>
                  </m:oMath>
                </a14:m>
                <a:r>
                  <a:rPr lang="ja-JP" altLang="en-US" sz="2800" dirty="0"/>
                  <a:t>取得単語数</a:t>
                </a:r>
                <a14:m>
                  <m:oMath xmlns:m="http://schemas.openxmlformats.org/officeDocument/2006/math">
                    <m:r>
                      <a:rPr lang="en-US" altLang="ja-JP" sz="2800" b="0" i="1" smtClean="0">
                        <a:latin typeface="Cambria Math" panose="02040503050406030204" pitchFamily="18" charset="0"/>
                      </a:rPr>
                      <m:t>𝑛</m:t>
                    </m:r>
                    <m:r>
                      <a:rPr lang="en-US" altLang="ja-JP" sz="2800" b="0" i="1" smtClean="0">
                        <a:latin typeface="Cambria Math" panose="02040503050406030204" pitchFamily="18" charset="0"/>
                      </a:rPr>
                      <m:t>=10,20,30</m:t>
                    </m:r>
                  </m:oMath>
                </a14:m>
                <a:endParaRPr kumimoji="1" lang="en-US" altLang="ja-JP" sz="2800" dirty="0"/>
              </a:p>
            </p:txBody>
          </p:sp>
        </mc:Choice>
        <mc:Fallback xmlns="">
          <p:sp>
            <p:nvSpPr>
              <p:cNvPr id="18" name="四角形: 角を丸くする 17">
                <a:extLst>
                  <a:ext uri="{FF2B5EF4-FFF2-40B4-BE49-F238E27FC236}">
                    <a16:creationId xmlns:a16="http://schemas.microsoft.com/office/drawing/2014/main" id="{D4448C1C-7E02-E181-F300-9D2D63ADC080}"/>
                  </a:ext>
                </a:extLst>
              </p:cNvPr>
              <p:cNvSpPr>
                <a:spLocks noRot="1" noChangeAspect="1" noMove="1" noResize="1" noEditPoints="1" noAdjustHandles="1" noChangeArrowheads="1" noChangeShapeType="1" noTextEdit="1"/>
              </p:cNvSpPr>
              <p:nvPr/>
            </p:nvSpPr>
            <p:spPr>
              <a:xfrm>
                <a:off x="23884732" y="10667967"/>
                <a:ext cx="5386705" cy="1283728"/>
              </a:xfrm>
              <a:prstGeom prst="roundRect">
                <a:avLst/>
              </a:prstGeom>
              <a:blipFill>
                <a:blip r:embed="rId2"/>
                <a:stretch>
                  <a:fillRect l="-672"/>
                </a:stretch>
              </a:blipFill>
              <a:ln w="57150">
                <a:headEnd type="none" w="med" len="med"/>
                <a:tailEnd type="none" w="med" len="med"/>
              </a:ln>
            </p:spPr>
            <p:txBody>
              <a:bodyPr/>
              <a:lstStyle/>
              <a:p>
                <a:r>
                  <a:rPr lang="ja-JP" altLang="en-US">
                    <a:noFill/>
                  </a:rPr>
                  <a:t> </a:t>
                </a:r>
              </a:p>
            </p:txBody>
          </p:sp>
        </mc:Fallback>
      </mc:AlternateContent>
      <p:sp>
        <p:nvSpPr>
          <p:cNvPr id="27" name="四角形: 角を丸くする 26">
            <a:extLst>
              <a:ext uri="{FF2B5EF4-FFF2-40B4-BE49-F238E27FC236}">
                <a16:creationId xmlns:a16="http://schemas.microsoft.com/office/drawing/2014/main" id="{23CE9EE6-38E5-3E48-7C09-062F45C75973}"/>
              </a:ext>
            </a:extLst>
          </p:cNvPr>
          <p:cNvSpPr/>
          <p:nvPr/>
        </p:nvSpPr>
        <p:spPr>
          <a:xfrm>
            <a:off x="1176971" y="16143280"/>
            <a:ext cx="13125507" cy="1966525"/>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457200" indent="-457200">
              <a:buFont typeface="Arial" panose="020B0604020202020204" pitchFamily="34" charset="0"/>
              <a:buChar char="•"/>
            </a:pPr>
            <a:r>
              <a:rPr kumimoji="1" lang="ja-JP" altLang="en-US" sz="3200" dirty="0"/>
              <a:t>文書レベルでの単語の出現頻度などをもとにトピックを学習する</a:t>
            </a:r>
            <a:endParaRPr kumimoji="1" lang="en-US" altLang="ja-JP" sz="3200" dirty="0"/>
          </a:p>
          <a:p>
            <a:pPr marL="457200" indent="-457200">
              <a:buFont typeface="Arial" panose="020B0604020202020204" pitchFamily="34" charset="0"/>
              <a:buChar char="•"/>
            </a:pPr>
            <a:r>
              <a:rPr kumimoji="1" lang="ja-JP" altLang="en-US" sz="3200" dirty="0"/>
              <a:t>長い文章であれば多くの単語が含まれるので比較的学習しやすい</a:t>
            </a:r>
            <a:endParaRPr kumimoji="1" lang="en-US" altLang="ja-JP" sz="3200" dirty="0"/>
          </a:p>
          <a:p>
            <a:pPr marL="457200" indent="-457200">
              <a:buFont typeface="Arial" panose="020B0604020202020204" pitchFamily="34" charset="0"/>
              <a:buChar char="•"/>
            </a:pPr>
            <a:r>
              <a:rPr kumimoji="1" lang="ja-JP" altLang="en-US" sz="3200" dirty="0"/>
              <a:t>短い文書ではデータのスパース性が問題になる</a:t>
            </a:r>
          </a:p>
        </p:txBody>
      </p:sp>
      <p:sp>
        <p:nvSpPr>
          <p:cNvPr id="2" name="テキスト ボックス 1">
            <a:extLst>
              <a:ext uri="{FF2B5EF4-FFF2-40B4-BE49-F238E27FC236}">
                <a16:creationId xmlns:a16="http://schemas.microsoft.com/office/drawing/2014/main" id="{B4382D93-CA99-5E2F-8F17-A7E5D36A0C59}"/>
              </a:ext>
            </a:extLst>
          </p:cNvPr>
          <p:cNvSpPr txBox="1"/>
          <p:nvPr/>
        </p:nvSpPr>
        <p:spPr>
          <a:xfrm rot="10800000" flipV="1">
            <a:off x="3186659" y="560687"/>
            <a:ext cx="23906656" cy="1215717"/>
          </a:xfrm>
          <a:prstGeom prst="rect">
            <a:avLst/>
          </a:prstGeom>
          <a:noFill/>
        </p:spPr>
        <p:txBody>
          <a:bodyPr wrap="square" rtlCol="0">
            <a:spAutoFit/>
          </a:bodyPr>
          <a:lstStyle/>
          <a:p>
            <a:r>
              <a:rPr kumimoji="1" lang="ja-JP" altLang="en-US" sz="7200" dirty="0"/>
              <a:t>商品紹介動画に対するコメントの関連性評価システムの作成</a:t>
            </a:r>
          </a:p>
        </p:txBody>
      </p:sp>
      <p:sp>
        <p:nvSpPr>
          <p:cNvPr id="4" name="四角形: 角を丸くする 3">
            <a:extLst>
              <a:ext uri="{FF2B5EF4-FFF2-40B4-BE49-F238E27FC236}">
                <a16:creationId xmlns:a16="http://schemas.microsoft.com/office/drawing/2014/main" id="{A05F62CA-6C44-9F0B-1E54-F664391F4440}"/>
              </a:ext>
            </a:extLst>
          </p:cNvPr>
          <p:cNvSpPr/>
          <p:nvPr/>
        </p:nvSpPr>
        <p:spPr>
          <a:xfrm>
            <a:off x="882403" y="4486497"/>
            <a:ext cx="13682000"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solidFill>
                  <a:schemeClr val="tx1"/>
                </a:solidFill>
              </a:rPr>
              <a:t>1.</a:t>
            </a:r>
            <a:r>
              <a:rPr kumimoji="1" lang="ja-JP" altLang="en-US" sz="4800" dirty="0">
                <a:solidFill>
                  <a:schemeClr val="tx1"/>
                </a:solidFill>
              </a:rPr>
              <a:t>　研究背景・目的</a:t>
            </a:r>
          </a:p>
        </p:txBody>
      </p:sp>
      <p:sp>
        <p:nvSpPr>
          <p:cNvPr id="5" name="四角形: 角を丸くする 4">
            <a:extLst>
              <a:ext uri="{FF2B5EF4-FFF2-40B4-BE49-F238E27FC236}">
                <a16:creationId xmlns:a16="http://schemas.microsoft.com/office/drawing/2014/main" id="{AC4F24AB-9420-0318-AB9A-DDA7F5B20ECE}"/>
              </a:ext>
            </a:extLst>
          </p:cNvPr>
          <p:cNvSpPr/>
          <p:nvPr/>
        </p:nvSpPr>
        <p:spPr>
          <a:xfrm>
            <a:off x="882403" y="14497843"/>
            <a:ext cx="13682000"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2</a:t>
            </a:r>
            <a:r>
              <a:rPr kumimoji="1" lang="en-US" altLang="ja-JP" sz="4800" dirty="0">
                <a:solidFill>
                  <a:schemeClr val="tx1"/>
                </a:solidFill>
              </a:rPr>
              <a:t>.</a:t>
            </a:r>
            <a:r>
              <a:rPr kumimoji="1" lang="ja-JP" altLang="en-US" sz="4800" dirty="0">
                <a:solidFill>
                  <a:schemeClr val="tx1"/>
                </a:solidFill>
              </a:rPr>
              <a:t>　</a:t>
            </a:r>
            <a:r>
              <a:rPr kumimoji="1" lang="en-US" altLang="ja-JP" sz="4800" dirty="0">
                <a:solidFill>
                  <a:schemeClr val="tx1"/>
                </a:solidFill>
              </a:rPr>
              <a:t>Biterm Topic Model</a:t>
            </a:r>
            <a:endParaRPr kumimoji="1" lang="ja-JP" altLang="en-US" sz="4800" dirty="0">
              <a:solidFill>
                <a:schemeClr val="tx1"/>
              </a:solidFill>
            </a:endParaRPr>
          </a:p>
        </p:txBody>
      </p:sp>
      <p:sp>
        <p:nvSpPr>
          <p:cNvPr id="6" name="四角形: 角を丸くする 5">
            <a:extLst>
              <a:ext uri="{FF2B5EF4-FFF2-40B4-BE49-F238E27FC236}">
                <a16:creationId xmlns:a16="http://schemas.microsoft.com/office/drawing/2014/main" id="{FB3EC961-032F-13D2-6A84-7C7DAC59030D}"/>
              </a:ext>
            </a:extLst>
          </p:cNvPr>
          <p:cNvSpPr/>
          <p:nvPr/>
        </p:nvSpPr>
        <p:spPr>
          <a:xfrm>
            <a:off x="15686347" y="35556605"/>
            <a:ext cx="13585090"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5</a:t>
            </a:r>
            <a:r>
              <a:rPr kumimoji="1" lang="en-US" altLang="ja-JP" sz="4800" dirty="0">
                <a:solidFill>
                  <a:schemeClr val="tx1"/>
                </a:solidFill>
              </a:rPr>
              <a:t>.</a:t>
            </a:r>
            <a:r>
              <a:rPr kumimoji="1" lang="ja-JP" altLang="en-US" sz="4800" dirty="0">
                <a:solidFill>
                  <a:schemeClr val="tx1"/>
                </a:solidFill>
              </a:rPr>
              <a:t>　</a:t>
            </a:r>
            <a:r>
              <a:rPr lang="ja-JP" altLang="en-US" sz="4800" dirty="0">
                <a:solidFill>
                  <a:schemeClr val="tx1"/>
                </a:solidFill>
              </a:rPr>
              <a:t>まとめ</a:t>
            </a:r>
            <a:r>
              <a:rPr kumimoji="1" lang="ja-JP" altLang="en-US" sz="4800" dirty="0">
                <a:solidFill>
                  <a:schemeClr val="tx1"/>
                </a:solidFill>
              </a:rPr>
              <a:t>・今後の展望</a:t>
            </a:r>
          </a:p>
        </p:txBody>
      </p:sp>
      <p:sp>
        <p:nvSpPr>
          <p:cNvPr id="7" name="四角形: 角を丸くする 6">
            <a:extLst>
              <a:ext uri="{FF2B5EF4-FFF2-40B4-BE49-F238E27FC236}">
                <a16:creationId xmlns:a16="http://schemas.microsoft.com/office/drawing/2014/main" id="{99400FC1-3DE7-F0F8-2E24-62D788DEF21A}"/>
              </a:ext>
            </a:extLst>
          </p:cNvPr>
          <p:cNvSpPr/>
          <p:nvPr/>
        </p:nvSpPr>
        <p:spPr>
          <a:xfrm>
            <a:off x="15686347" y="4491837"/>
            <a:ext cx="13685824" cy="1209622"/>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4</a:t>
            </a:r>
            <a:r>
              <a:rPr kumimoji="1" lang="en-US" altLang="ja-JP" sz="4800" dirty="0">
                <a:solidFill>
                  <a:schemeClr val="tx1"/>
                </a:solidFill>
              </a:rPr>
              <a:t>.</a:t>
            </a:r>
            <a:r>
              <a:rPr kumimoji="1" lang="ja-JP" altLang="en-US" sz="4800" dirty="0">
                <a:solidFill>
                  <a:schemeClr val="tx1"/>
                </a:solidFill>
              </a:rPr>
              <a:t>　実コメントを用いた実験・結果</a:t>
            </a:r>
          </a:p>
        </p:txBody>
      </p:sp>
      <p:sp>
        <p:nvSpPr>
          <p:cNvPr id="11" name="四角形: 角を丸くする 10">
            <a:extLst>
              <a:ext uri="{FF2B5EF4-FFF2-40B4-BE49-F238E27FC236}">
                <a16:creationId xmlns:a16="http://schemas.microsoft.com/office/drawing/2014/main" id="{58FBF857-E090-B969-9C3E-7342D5810E66}"/>
              </a:ext>
            </a:extLst>
          </p:cNvPr>
          <p:cNvSpPr/>
          <p:nvPr/>
        </p:nvSpPr>
        <p:spPr>
          <a:xfrm>
            <a:off x="915923" y="25793019"/>
            <a:ext cx="13681125"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3</a:t>
            </a:r>
            <a:r>
              <a:rPr kumimoji="1" lang="en-US" altLang="ja-JP" sz="4800" dirty="0">
                <a:solidFill>
                  <a:schemeClr val="tx1"/>
                </a:solidFill>
              </a:rPr>
              <a:t>.</a:t>
            </a:r>
            <a:r>
              <a:rPr kumimoji="1" lang="ja-JP" altLang="en-US" sz="4800" dirty="0">
                <a:solidFill>
                  <a:schemeClr val="tx1"/>
                </a:solidFill>
              </a:rPr>
              <a:t>　関連性評価システムの</a:t>
            </a:r>
            <a:r>
              <a:rPr lang="ja-JP" altLang="en-US" sz="4800" dirty="0">
                <a:solidFill>
                  <a:schemeClr val="tx1"/>
                </a:solidFill>
              </a:rPr>
              <a:t>提案手法</a:t>
            </a:r>
            <a:endParaRPr kumimoji="1" lang="ja-JP" altLang="en-US" sz="4800" dirty="0">
              <a:solidFill>
                <a:schemeClr val="tx1"/>
              </a:solidFill>
            </a:endParaRPr>
          </a:p>
        </p:txBody>
      </p:sp>
      <p:sp>
        <p:nvSpPr>
          <p:cNvPr id="12" name="テキスト ボックス 11">
            <a:extLst>
              <a:ext uri="{FF2B5EF4-FFF2-40B4-BE49-F238E27FC236}">
                <a16:creationId xmlns:a16="http://schemas.microsoft.com/office/drawing/2014/main" id="{B4E87563-C1F1-68F5-5B49-02B76EB70EAD}"/>
              </a:ext>
            </a:extLst>
          </p:cNvPr>
          <p:cNvSpPr txBox="1"/>
          <p:nvPr/>
        </p:nvSpPr>
        <p:spPr>
          <a:xfrm>
            <a:off x="4266779" y="1735836"/>
            <a:ext cx="21746416" cy="769441"/>
          </a:xfrm>
          <a:prstGeom prst="rect">
            <a:avLst/>
          </a:prstGeom>
          <a:noFill/>
        </p:spPr>
        <p:txBody>
          <a:bodyPr wrap="square" rtlCol="0">
            <a:spAutoFit/>
          </a:bodyPr>
          <a:lstStyle/>
          <a:p>
            <a:r>
              <a:rPr kumimoji="1" lang="en-US" altLang="ja-JP" sz="4400" dirty="0"/>
              <a:t>Creation of a System for Evaluating the Relevance of Comments to Product Introduction Videos</a:t>
            </a:r>
            <a:endParaRPr kumimoji="1" lang="ja-JP" altLang="en-US" sz="4400" dirty="0"/>
          </a:p>
        </p:txBody>
      </p:sp>
      <p:sp>
        <p:nvSpPr>
          <p:cNvPr id="13" name="テキスト ボックス 12">
            <a:extLst>
              <a:ext uri="{FF2B5EF4-FFF2-40B4-BE49-F238E27FC236}">
                <a16:creationId xmlns:a16="http://schemas.microsoft.com/office/drawing/2014/main" id="{8664871A-F2D7-582E-44C1-F8D28F1F17B5}"/>
              </a:ext>
            </a:extLst>
          </p:cNvPr>
          <p:cNvSpPr txBox="1"/>
          <p:nvPr/>
        </p:nvSpPr>
        <p:spPr>
          <a:xfrm>
            <a:off x="9163323" y="2627410"/>
            <a:ext cx="11953328" cy="830997"/>
          </a:xfrm>
          <a:prstGeom prst="rect">
            <a:avLst/>
          </a:prstGeom>
          <a:noFill/>
        </p:spPr>
        <p:txBody>
          <a:bodyPr wrap="square" rtlCol="0">
            <a:spAutoFit/>
          </a:bodyPr>
          <a:lstStyle/>
          <a:p>
            <a:pPr algn="ctr"/>
            <a:r>
              <a:rPr kumimoji="1" lang="en-US" altLang="ja-JP" sz="4800" dirty="0"/>
              <a:t>*</a:t>
            </a:r>
            <a:r>
              <a:rPr kumimoji="1" lang="ja-JP" altLang="en-US" sz="4800" dirty="0"/>
              <a:t>西原涼介　相馬隆郎（東京都立大学</a:t>
            </a:r>
            <a:r>
              <a:rPr lang="ja-JP" altLang="en-US" sz="4800" dirty="0"/>
              <a:t>）</a:t>
            </a:r>
            <a:endParaRPr kumimoji="1" lang="ja-JP" altLang="en-US" sz="4800" dirty="0"/>
          </a:p>
        </p:txBody>
      </p:sp>
      <p:sp>
        <p:nvSpPr>
          <p:cNvPr id="3" name="テキスト ボックス 2">
            <a:extLst>
              <a:ext uri="{FF2B5EF4-FFF2-40B4-BE49-F238E27FC236}">
                <a16:creationId xmlns:a16="http://schemas.microsoft.com/office/drawing/2014/main" id="{AD1E6C2A-0596-EBA0-520E-1B0F2596B747}"/>
              </a:ext>
            </a:extLst>
          </p:cNvPr>
          <p:cNvSpPr txBox="1"/>
          <p:nvPr/>
        </p:nvSpPr>
        <p:spPr>
          <a:xfrm>
            <a:off x="1890515" y="3340562"/>
            <a:ext cx="26498944" cy="769441"/>
          </a:xfrm>
          <a:prstGeom prst="rect">
            <a:avLst/>
          </a:prstGeom>
          <a:noFill/>
        </p:spPr>
        <p:txBody>
          <a:bodyPr wrap="square" rtlCol="0">
            <a:spAutoFit/>
          </a:bodyPr>
          <a:lstStyle/>
          <a:p>
            <a:pPr algn="ctr"/>
            <a:r>
              <a:rPr kumimoji="1" lang="en-US" altLang="ja-JP" sz="4400" dirty="0"/>
              <a:t>Ryosuke Nishihara, Takao Souma, (Tokyo Metropolitan University)</a:t>
            </a:r>
            <a:endParaRPr kumimoji="1" lang="ja-JP" altLang="en-US" sz="4400" dirty="0"/>
          </a:p>
        </p:txBody>
      </p:sp>
      <p:sp>
        <p:nvSpPr>
          <p:cNvPr id="10" name="四角形: 角を丸くする 9">
            <a:extLst>
              <a:ext uri="{FF2B5EF4-FFF2-40B4-BE49-F238E27FC236}">
                <a16:creationId xmlns:a16="http://schemas.microsoft.com/office/drawing/2014/main" id="{E21C8161-725C-B58C-7037-46074E91F1F5}"/>
              </a:ext>
            </a:extLst>
          </p:cNvPr>
          <p:cNvSpPr/>
          <p:nvPr/>
        </p:nvSpPr>
        <p:spPr>
          <a:xfrm>
            <a:off x="915923" y="6131846"/>
            <a:ext cx="7272808" cy="1187810"/>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インフルエンサー</a:t>
            </a:r>
            <a:r>
              <a:rPr kumimoji="1" lang="en-US" altLang="ja-JP" sz="2800" dirty="0">
                <a:solidFill>
                  <a:schemeClr val="tx1"/>
                </a:solidFill>
              </a:rPr>
              <a:t>,</a:t>
            </a:r>
            <a:r>
              <a:rPr kumimoji="1" lang="ja-JP" altLang="en-US" sz="2800" dirty="0">
                <a:solidFill>
                  <a:schemeClr val="tx1"/>
                </a:solidFill>
              </a:rPr>
              <a:t>芸能人への企業案件の増加</a:t>
            </a:r>
            <a:endParaRPr kumimoji="1" lang="en-US" altLang="ja-JP" sz="2800" dirty="0">
              <a:solidFill>
                <a:schemeClr val="tx1"/>
              </a:solidFill>
            </a:endParaRPr>
          </a:p>
          <a:p>
            <a:pPr algn="ctr"/>
            <a:r>
              <a:rPr kumimoji="1" lang="ja-JP" altLang="en-US" sz="2800" dirty="0">
                <a:solidFill>
                  <a:schemeClr val="tx1"/>
                </a:solidFill>
              </a:rPr>
              <a:t>企業の</a:t>
            </a:r>
            <a:r>
              <a:rPr kumimoji="1" lang="en-US" altLang="ja-JP" sz="2800" dirty="0">
                <a:solidFill>
                  <a:schemeClr val="tx1"/>
                </a:solidFill>
              </a:rPr>
              <a:t>YouTube,SNS</a:t>
            </a:r>
            <a:r>
              <a:rPr kumimoji="1" lang="ja-JP" altLang="en-US" sz="2800" dirty="0">
                <a:solidFill>
                  <a:schemeClr val="tx1"/>
                </a:solidFill>
              </a:rPr>
              <a:t>利用数の増加</a:t>
            </a:r>
          </a:p>
        </p:txBody>
      </p:sp>
      <p:sp>
        <p:nvSpPr>
          <p:cNvPr id="14" name="四角形: 角を丸くする 13">
            <a:extLst>
              <a:ext uri="{FF2B5EF4-FFF2-40B4-BE49-F238E27FC236}">
                <a16:creationId xmlns:a16="http://schemas.microsoft.com/office/drawing/2014/main" id="{4A7BE8CE-ECDD-BC9C-040D-A7D2CA3EB90E}"/>
              </a:ext>
            </a:extLst>
          </p:cNvPr>
          <p:cNvSpPr/>
          <p:nvPr/>
        </p:nvSpPr>
        <p:spPr>
          <a:xfrm>
            <a:off x="887681" y="9125668"/>
            <a:ext cx="7272808" cy="1377408"/>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u="sng" dirty="0">
                <a:solidFill>
                  <a:schemeClr val="tx1"/>
                </a:solidFill>
              </a:rPr>
              <a:t>コメントが口コミサイトのレビューと同等</a:t>
            </a:r>
            <a:r>
              <a:rPr lang="ja-JP" altLang="en-US" sz="2800" b="1" u="sng" dirty="0">
                <a:solidFill>
                  <a:schemeClr val="tx1"/>
                </a:solidFill>
              </a:rPr>
              <a:t>に</a:t>
            </a:r>
            <a:endParaRPr lang="en-US" altLang="ja-JP" sz="2800" b="1" u="sng" dirty="0">
              <a:solidFill>
                <a:schemeClr val="tx1"/>
              </a:solidFill>
            </a:endParaRPr>
          </a:p>
          <a:p>
            <a:pPr algn="ctr">
              <a:lnSpc>
                <a:spcPct val="150000"/>
              </a:lnSpc>
            </a:pPr>
            <a:r>
              <a:rPr kumimoji="1" lang="ja-JP" altLang="en-US" sz="2800" b="1" u="sng" dirty="0">
                <a:solidFill>
                  <a:schemeClr val="tx1"/>
                </a:solidFill>
              </a:rPr>
              <a:t>消費者の購入判断材料になる</a:t>
            </a:r>
          </a:p>
        </p:txBody>
      </p:sp>
      <p:sp>
        <p:nvSpPr>
          <p:cNvPr id="15" name="矢印: 下 14">
            <a:extLst>
              <a:ext uri="{FF2B5EF4-FFF2-40B4-BE49-F238E27FC236}">
                <a16:creationId xmlns:a16="http://schemas.microsoft.com/office/drawing/2014/main" id="{98A59C37-52AF-D1C0-E305-5803D584A60E}"/>
              </a:ext>
            </a:extLst>
          </p:cNvPr>
          <p:cNvSpPr/>
          <p:nvPr/>
        </p:nvSpPr>
        <p:spPr>
          <a:xfrm>
            <a:off x="4130593" y="5822657"/>
            <a:ext cx="946442" cy="324866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1A41A66B-BCB8-8668-B3BF-800AF2F8972F}"/>
              </a:ext>
            </a:extLst>
          </p:cNvPr>
          <p:cNvSpPr/>
          <p:nvPr/>
        </p:nvSpPr>
        <p:spPr>
          <a:xfrm>
            <a:off x="915923" y="6133703"/>
            <a:ext cx="7272808" cy="118781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インフルエンサー</a:t>
            </a:r>
            <a:r>
              <a:rPr kumimoji="1" lang="en-US" altLang="ja-JP" sz="2800" dirty="0">
                <a:solidFill>
                  <a:schemeClr val="tx1"/>
                </a:solidFill>
              </a:rPr>
              <a:t>,</a:t>
            </a:r>
            <a:r>
              <a:rPr kumimoji="1" lang="ja-JP" altLang="en-US" sz="2800" dirty="0">
                <a:solidFill>
                  <a:schemeClr val="tx1"/>
                </a:solidFill>
              </a:rPr>
              <a:t>芸能人への企業案件の増加</a:t>
            </a:r>
            <a:endParaRPr kumimoji="1" lang="en-US" altLang="ja-JP" sz="2800" dirty="0">
              <a:solidFill>
                <a:schemeClr val="tx1"/>
              </a:solidFill>
            </a:endParaRPr>
          </a:p>
          <a:p>
            <a:pPr algn="ctr"/>
            <a:r>
              <a:rPr kumimoji="1" lang="ja-JP" altLang="en-US" sz="2800" dirty="0">
                <a:solidFill>
                  <a:schemeClr val="tx1"/>
                </a:solidFill>
              </a:rPr>
              <a:t>企業の</a:t>
            </a:r>
            <a:r>
              <a:rPr kumimoji="1" lang="en-US" altLang="ja-JP" sz="2800" dirty="0">
                <a:solidFill>
                  <a:schemeClr val="tx1"/>
                </a:solidFill>
              </a:rPr>
              <a:t>YouTube,SNS</a:t>
            </a:r>
            <a:r>
              <a:rPr kumimoji="1" lang="ja-JP" altLang="en-US" sz="2800" dirty="0">
                <a:solidFill>
                  <a:schemeClr val="tx1"/>
                </a:solidFill>
              </a:rPr>
              <a:t>利用数の増加</a:t>
            </a:r>
          </a:p>
        </p:txBody>
      </p:sp>
      <p:sp>
        <p:nvSpPr>
          <p:cNvPr id="20" name="四角形: 角を丸くする 19">
            <a:extLst>
              <a:ext uri="{FF2B5EF4-FFF2-40B4-BE49-F238E27FC236}">
                <a16:creationId xmlns:a16="http://schemas.microsoft.com/office/drawing/2014/main" id="{1131E699-D0E8-75A7-C9AA-B7D6E7289AB2}"/>
              </a:ext>
            </a:extLst>
          </p:cNvPr>
          <p:cNvSpPr/>
          <p:nvPr/>
        </p:nvSpPr>
        <p:spPr>
          <a:xfrm>
            <a:off x="915923" y="7641196"/>
            <a:ext cx="7272808" cy="689155"/>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動画や</a:t>
            </a:r>
            <a:r>
              <a:rPr kumimoji="1" lang="en-US" altLang="ja-JP" sz="2800" dirty="0">
                <a:solidFill>
                  <a:schemeClr val="tx1"/>
                </a:solidFill>
              </a:rPr>
              <a:t>SNS</a:t>
            </a:r>
            <a:r>
              <a:rPr kumimoji="1" lang="ja-JP" altLang="en-US" sz="2800" dirty="0">
                <a:solidFill>
                  <a:schemeClr val="tx1"/>
                </a:solidFill>
              </a:rPr>
              <a:t>で自社製品やサービスの宣伝</a:t>
            </a:r>
          </a:p>
        </p:txBody>
      </p:sp>
      <p:sp>
        <p:nvSpPr>
          <p:cNvPr id="9" name="四角形: 角を丸くする 8">
            <a:extLst>
              <a:ext uri="{FF2B5EF4-FFF2-40B4-BE49-F238E27FC236}">
                <a16:creationId xmlns:a16="http://schemas.microsoft.com/office/drawing/2014/main" id="{69715B3A-2390-8579-6211-83FA88D5C7DB}"/>
              </a:ext>
            </a:extLst>
          </p:cNvPr>
          <p:cNvSpPr/>
          <p:nvPr/>
        </p:nvSpPr>
        <p:spPr>
          <a:xfrm>
            <a:off x="1175582" y="12310247"/>
            <a:ext cx="12817424" cy="1929496"/>
          </a:xfrm>
          <a:prstGeom prst="roundRect">
            <a:avLst/>
          </a:prstGeom>
          <a:solidFill>
            <a:srgbClr val="F1B58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ja-JP" sz="3200" dirty="0">
                <a:solidFill>
                  <a:schemeClr val="tx1"/>
                </a:solidFill>
              </a:rPr>
              <a:t>YouTube</a:t>
            </a:r>
            <a:r>
              <a:rPr lang="ja-JP" altLang="en-US" sz="3200" dirty="0">
                <a:solidFill>
                  <a:schemeClr val="tx1"/>
                </a:solidFill>
              </a:rPr>
              <a:t>上の商品紹介動画に対するコメントと</a:t>
            </a:r>
            <a:r>
              <a:rPr kumimoji="1" lang="ja-JP" altLang="en-US" sz="3200" dirty="0">
                <a:solidFill>
                  <a:schemeClr val="tx1"/>
                </a:solidFill>
              </a:rPr>
              <a:t>商品との関連性を評価し、</a:t>
            </a:r>
            <a:endParaRPr kumimoji="1" lang="en-US" altLang="ja-JP" sz="3200" dirty="0">
              <a:solidFill>
                <a:schemeClr val="tx1"/>
              </a:solidFill>
            </a:endParaRPr>
          </a:p>
          <a:p>
            <a:pPr algn="ctr">
              <a:lnSpc>
                <a:spcPct val="150000"/>
              </a:lnSpc>
            </a:pPr>
            <a:r>
              <a:rPr kumimoji="1" lang="ja-JP" altLang="en-US" sz="3200" dirty="0">
                <a:solidFill>
                  <a:schemeClr val="tx1"/>
                </a:solidFill>
              </a:rPr>
              <a:t>消費者の購入判断材料になるコメントを抽出するシステムを作成する</a:t>
            </a:r>
          </a:p>
        </p:txBody>
      </p:sp>
      <p:sp>
        <p:nvSpPr>
          <p:cNvPr id="16" name="テキスト ボックス 15">
            <a:extLst>
              <a:ext uri="{FF2B5EF4-FFF2-40B4-BE49-F238E27FC236}">
                <a16:creationId xmlns:a16="http://schemas.microsoft.com/office/drawing/2014/main" id="{3F948AD3-C7DC-E04A-40E2-100C05231061}"/>
              </a:ext>
            </a:extLst>
          </p:cNvPr>
          <p:cNvSpPr txBox="1"/>
          <p:nvPr/>
        </p:nvSpPr>
        <p:spPr>
          <a:xfrm>
            <a:off x="726614" y="10617394"/>
            <a:ext cx="7909614" cy="954107"/>
          </a:xfrm>
          <a:prstGeom prst="rect">
            <a:avLst/>
          </a:prstGeom>
          <a:noFill/>
        </p:spPr>
        <p:txBody>
          <a:bodyPr wrap="square" rtlCol="0">
            <a:spAutoFit/>
          </a:bodyPr>
          <a:lstStyle/>
          <a:p>
            <a:r>
              <a:rPr kumimoji="1" lang="en-US" altLang="ja-JP" sz="2800" dirty="0"/>
              <a:t>SNS</a:t>
            </a:r>
            <a:r>
              <a:rPr kumimoji="1" lang="ja-JP" altLang="en-US" sz="2800" dirty="0"/>
              <a:t>や</a:t>
            </a:r>
            <a:r>
              <a:rPr kumimoji="1" lang="en-US" altLang="ja-JP" sz="2800" dirty="0"/>
              <a:t>YouTube</a:t>
            </a:r>
            <a:r>
              <a:rPr kumimoji="1" lang="ja-JP" altLang="en-US" sz="2800" dirty="0"/>
              <a:t>は誰でも気軽に投稿できるという特性</a:t>
            </a:r>
            <a:endParaRPr kumimoji="1" lang="en-US" altLang="ja-JP" sz="2800" dirty="0"/>
          </a:p>
          <a:p>
            <a:r>
              <a:rPr kumimoji="1" lang="ja-JP" altLang="en-US" sz="2800" dirty="0"/>
              <a:t>上</a:t>
            </a:r>
            <a:r>
              <a:rPr lang="ja-JP" altLang="en-US" sz="2800" dirty="0"/>
              <a:t>、商品との関連性が低いコメントも当然存在する</a:t>
            </a:r>
            <a:endParaRPr kumimoji="1" lang="en-US" altLang="ja-JP" sz="2800" dirty="0"/>
          </a:p>
        </p:txBody>
      </p:sp>
      <p:sp>
        <p:nvSpPr>
          <p:cNvPr id="17" name="テキスト ボックス 16">
            <a:extLst>
              <a:ext uri="{FF2B5EF4-FFF2-40B4-BE49-F238E27FC236}">
                <a16:creationId xmlns:a16="http://schemas.microsoft.com/office/drawing/2014/main" id="{F502B02D-F762-8D5C-9DA2-0F3A18A39D13}"/>
              </a:ext>
            </a:extLst>
          </p:cNvPr>
          <p:cNvSpPr txBox="1"/>
          <p:nvPr/>
        </p:nvSpPr>
        <p:spPr>
          <a:xfrm>
            <a:off x="1496301" y="11989293"/>
            <a:ext cx="2700300" cy="646331"/>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ja-JP" altLang="en-US" sz="3600" dirty="0">
                <a:solidFill>
                  <a:schemeClr val="tx1"/>
                </a:solidFill>
              </a:rPr>
              <a:t>研究目的</a:t>
            </a:r>
          </a:p>
        </p:txBody>
      </p:sp>
      <p:pic>
        <p:nvPicPr>
          <p:cNvPr id="23" name="図 22">
            <a:extLst>
              <a:ext uri="{FF2B5EF4-FFF2-40B4-BE49-F238E27FC236}">
                <a16:creationId xmlns:a16="http://schemas.microsoft.com/office/drawing/2014/main" id="{E96A5794-EA3F-8F31-C789-1D320922DDD9}"/>
              </a:ext>
            </a:extLst>
          </p:cNvPr>
          <p:cNvPicPr>
            <a:picLocks noChangeAspect="1"/>
          </p:cNvPicPr>
          <p:nvPr/>
        </p:nvPicPr>
        <p:blipFill rotWithShape="1">
          <a:blip r:embed="rId3"/>
          <a:srcRect l="195" t="-469" r="120" b="11507"/>
          <a:stretch/>
        </p:blipFill>
        <p:spPr>
          <a:xfrm>
            <a:off x="377569" y="20381868"/>
            <a:ext cx="7196697" cy="4228407"/>
          </a:xfrm>
          <a:prstGeom prst="rect">
            <a:avLst/>
          </a:prstGeom>
        </p:spPr>
      </p:pic>
      <p:sp>
        <p:nvSpPr>
          <p:cNvPr id="24" name="矢印: 下 23">
            <a:extLst>
              <a:ext uri="{FF2B5EF4-FFF2-40B4-BE49-F238E27FC236}">
                <a16:creationId xmlns:a16="http://schemas.microsoft.com/office/drawing/2014/main" id="{F3D6E37F-2A84-59F2-149B-EF2ADAC535B8}"/>
              </a:ext>
            </a:extLst>
          </p:cNvPr>
          <p:cNvSpPr/>
          <p:nvPr/>
        </p:nvSpPr>
        <p:spPr>
          <a:xfrm>
            <a:off x="6538993" y="11675657"/>
            <a:ext cx="3299476" cy="558629"/>
          </a:xfrm>
          <a:prstGeom prst="downArrow">
            <a:avLst>
              <a:gd name="adj1" fmla="val 0"/>
              <a:gd name="adj2" fmla="val 100000"/>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67329061-A338-E743-8BCD-965DD080F58B}"/>
              </a:ext>
            </a:extLst>
          </p:cNvPr>
          <p:cNvSpPr/>
          <p:nvPr/>
        </p:nvSpPr>
        <p:spPr>
          <a:xfrm>
            <a:off x="886447" y="27239062"/>
            <a:ext cx="13681125" cy="6809818"/>
          </a:xfrm>
          <a:prstGeom prst="roundRect">
            <a:avLst>
              <a:gd name="adj" fmla="val 5678"/>
            </a:avLst>
          </a:prstGeom>
          <a:solidFill>
            <a:srgbClr val="F1B58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lnSpc>
                <a:spcPct val="150000"/>
              </a:lnSpc>
              <a:buFont typeface="+mj-lt"/>
              <a:buAutoNum type="arabicPeriod"/>
            </a:pPr>
            <a:r>
              <a:rPr kumimoji="1" lang="en-US" altLang="ja-JP" sz="3200" dirty="0">
                <a:solidFill>
                  <a:schemeClr val="tx1"/>
                </a:solidFill>
              </a:rPr>
              <a:t>YouTube Data API</a:t>
            </a:r>
            <a:r>
              <a:rPr kumimoji="1" lang="ja-JP" altLang="en-US" sz="3200" dirty="0">
                <a:solidFill>
                  <a:schemeClr val="tx1"/>
                </a:solidFill>
              </a:rPr>
              <a:t>で対象動画のコメントを取得</a:t>
            </a:r>
            <a:endParaRPr kumimoji="1" lang="en-US" altLang="ja-JP" sz="3200" dirty="0">
              <a:solidFill>
                <a:schemeClr val="tx1"/>
              </a:solidFill>
            </a:endParaRPr>
          </a:p>
          <a:p>
            <a:pPr marL="514350" indent="-514350">
              <a:lnSpc>
                <a:spcPct val="150000"/>
              </a:lnSpc>
              <a:buFont typeface="+mj-lt"/>
              <a:buAutoNum type="arabicPeriod"/>
            </a:pPr>
            <a:r>
              <a:rPr lang="ja-JP" altLang="en-US" sz="3200" dirty="0">
                <a:solidFill>
                  <a:schemeClr val="tx1"/>
                </a:solidFill>
              </a:rPr>
              <a:t>コメントの前処理</a:t>
            </a:r>
            <a:endParaRPr lang="en-US" altLang="ja-JP" sz="3200" dirty="0">
              <a:solidFill>
                <a:schemeClr val="tx1"/>
              </a:solidFill>
            </a:endParaRPr>
          </a:p>
          <a:p>
            <a:pPr marL="514350" indent="-514350">
              <a:lnSpc>
                <a:spcPct val="150000"/>
              </a:lnSpc>
              <a:buFont typeface="+mj-lt"/>
              <a:buAutoNum type="arabicPeriod"/>
            </a:pPr>
            <a:r>
              <a:rPr lang="en-US" altLang="ja-JP" sz="3200" dirty="0">
                <a:solidFill>
                  <a:schemeClr val="tx1"/>
                </a:solidFill>
              </a:rPr>
              <a:t>BTM</a:t>
            </a:r>
            <a:r>
              <a:rPr lang="ja-JP" altLang="en-US" sz="3200" dirty="0">
                <a:solidFill>
                  <a:schemeClr val="tx1"/>
                </a:solidFill>
              </a:rPr>
              <a:t>によって推定した</a:t>
            </a:r>
            <a:r>
              <a:rPr lang="en-US" altLang="ja-JP" sz="3200" dirty="0">
                <a:solidFill>
                  <a:schemeClr val="tx1"/>
                </a:solidFill>
              </a:rPr>
              <a:t>K</a:t>
            </a:r>
            <a:r>
              <a:rPr lang="ja-JP" altLang="en-US" sz="3200" dirty="0">
                <a:solidFill>
                  <a:schemeClr val="tx1"/>
                </a:solidFill>
              </a:rPr>
              <a:t>個のトピックから生成確率上位</a:t>
            </a:r>
            <a:r>
              <a:rPr lang="en-US" altLang="ja-JP" sz="3200" dirty="0">
                <a:solidFill>
                  <a:schemeClr val="tx1"/>
                </a:solidFill>
              </a:rPr>
              <a:t>n</a:t>
            </a:r>
            <a:r>
              <a:rPr lang="ja-JP" altLang="en-US" sz="3200" dirty="0">
                <a:solidFill>
                  <a:schemeClr val="tx1"/>
                </a:solidFill>
              </a:rPr>
              <a:t>単語を抽出</a:t>
            </a:r>
            <a:endParaRPr kumimoji="1" lang="en-US" altLang="ja-JP" sz="3200" dirty="0">
              <a:solidFill>
                <a:schemeClr val="tx1"/>
              </a:solidFill>
            </a:endParaRPr>
          </a:p>
          <a:p>
            <a:pPr marL="514350" indent="-514350">
              <a:lnSpc>
                <a:spcPct val="150000"/>
              </a:lnSpc>
              <a:buFont typeface="+mj-lt"/>
              <a:buAutoNum type="arabicPeriod"/>
            </a:pPr>
            <a:r>
              <a:rPr lang="en-US" altLang="ja-JP" sz="3200" dirty="0">
                <a:solidFill>
                  <a:schemeClr val="tx1"/>
                </a:solidFill>
              </a:rPr>
              <a:t>K</a:t>
            </a:r>
            <a:r>
              <a:rPr lang="ja-JP" altLang="en-US" sz="3200" dirty="0">
                <a:solidFill>
                  <a:schemeClr val="tx1"/>
                </a:solidFill>
              </a:rPr>
              <a:t>個のトピックごとに、抽出した単語をもとに文章を生成（</a:t>
            </a:r>
            <a:r>
              <a:rPr lang="en-US" altLang="ja-JP" sz="3200" dirty="0">
                <a:solidFill>
                  <a:schemeClr val="tx1"/>
                </a:solidFill>
              </a:rPr>
              <a:t>GPT-3.5</a:t>
            </a:r>
            <a:r>
              <a:rPr lang="ja-JP" altLang="en-US" sz="3200" dirty="0">
                <a:solidFill>
                  <a:schemeClr val="tx1"/>
                </a:solidFill>
              </a:rPr>
              <a:t>）</a:t>
            </a:r>
            <a:endParaRPr lang="en-US" altLang="ja-JP" sz="3200" dirty="0">
              <a:solidFill>
                <a:schemeClr val="tx1"/>
              </a:solidFill>
            </a:endParaRPr>
          </a:p>
          <a:p>
            <a:pPr marL="514350" indent="-514350">
              <a:lnSpc>
                <a:spcPct val="150000"/>
              </a:lnSpc>
              <a:buFont typeface="+mj-lt"/>
              <a:buAutoNum type="arabicPeriod"/>
            </a:pPr>
            <a:r>
              <a:rPr kumimoji="1" lang="ja-JP" altLang="en-US" sz="3200" dirty="0">
                <a:solidFill>
                  <a:schemeClr val="tx1"/>
                </a:solidFill>
              </a:rPr>
              <a:t>生成した</a:t>
            </a:r>
            <a:r>
              <a:rPr kumimoji="1" lang="en-US" altLang="ja-JP" sz="3200" dirty="0">
                <a:solidFill>
                  <a:schemeClr val="tx1"/>
                </a:solidFill>
              </a:rPr>
              <a:t>K</a:t>
            </a:r>
            <a:r>
              <a:rPr kumimoji="1" lang="ja-JP" altLang="en-US" sz="3200" dirty="0">
                <a:solidFill>
                  <a:schemeClr val="tx1"/>
                </a:solidFill>
              </a:rPr>
              <a:t>個の文章とコメント全文との類似度を計算（</a:t>
            </a:r>
            <a:r>
              <a:rPr kumimoji="1" lang="en-US" altLang="ja-JP" sz="3200" dirty="0">
                <a:solidFill>
                  <a:schemeClr val="tx1"/>
                </a:solidFill>
              </a:rPr>
              <a:t>BERT</a:t>
            </a:r>
            <a:r>
              <a:rPr kumimoji="1" lang="ja-JP" altLang="en-US" sz="3200" dirty="0">
                <a:solidFill>
                  <a:schemeClr val="tx1"/>
                </a:solidFill>
              </a:rPr>
              <a:t>）</a:t>
            </a:r>
            <a:endParaRPr kumimoji="1" lang="en-US" altLang="ja-JP" sz="3200" dirty="0">
              <a:solidFill>
                <a:schemeClr val="tx1"/>
              </a:solidFill>
            </a:endParaRPr>
          </a:p>
          <a:p>
            <a:pPr marL="514350" indent="-514350">
              <a:lnSpc>
                <a:spcPct val="150000"/>
              </a:lnSpc>
              <a:buFont typeface="+mj-lt"/>
              <a:buAutoNum type="arabicPeriod"/>
            </a:pPr>
            <a:r>
              <a:rPr lang="ja-JP" altLang="en-US" sz="3200" b="1" u="sng" dirty="0">
                <a:solidFill>
                  <a:schemeClr val="tx1"/>
                </a:solidFill>
              </a:rPr>
              <a:t>高い類似度を示したコメントから順に、商品との関連性が高いと評価</a:t>
            </a:r>
            <a:endParaRPr lang="en-US" altLang="ja-JP" sz="3200" b="1" u="sng" dirty="0">
              <a:solidFill>
                <a:schemeClr val="tx1"/>
              </a:solidFill>
            </a:endParaRPr>
          </a:p>
          <a:p>
            <a:pPr marL="514350" indent="-514350">
              <a:lnSpc>
                <a:spcPct val="150000"/>
              </a:lnSpc>
              <a:buFont typeface="+mj-lt"/>
              <a:buAutoNum type="arabicPeriod"/>
            </a:pPr>
            <a:r>
              <a:rPr lang="ja-JP" altLang="en-US" sz="3200" dirty="0">
                <a:solidFill>
                  <a:schemeClr val="tx1"/>
                </a:solidFill>
              </a:rPr>
              <a:t>元コメントに対して、人手で商品との関連性の有無の正解ラベルを付与</a:t>
            </a:r>
            <a:endParaRPr lang="en-US" altLang="ja-JP" sz="3200" dirty="0">
              <a:solidFill>
                <a:schemeClr val="tx1"/>
              </a:solidFill>
            </a:endParaRPr>
          </a:p>
          <a:p>
            <a:pPr marL="514350" indent="-514350">
              <a:lnSpc>
                <a:spcPct val="150000"/>
              </a:lnSpc>
              <a:buFont typeface="+mj-lt"/>
              <a:buAutoNum type="arabicPeriod"/>
            </a:pPr>
            <a:r>
              <a:rPr lang="ja-JP" altLang="en-US" sz="3200" dirty="0">
                <a:solidFill>
                  <a:schemeClr val="tx1"/>
                </a:solidFill>
              </a:rPr>
              <a:t>正解ラベルを付与した</a:t>
            </a:r>
            <a:r>
              <a:rPr lang="en-US" altLang="ja-JP" sz="3200" dirty="0">
                <a:solidFill>
                  <a:schemeClr val="tx1"/>
                </a:solidFill>
              </a:rPr>
              <a:t>M</a:t>
            </a:r>
            <a:r>
              <a:rPr lang="ja-JP" altLang="en-US" sz="3200" dirty="0">
                <a:solidFill>
                  <a:schemeClr val="tx1"/>
                </a:solidFill>
              </a:rPr>
              <a:t>件のコメントと、類似度上位</a:t>
            </a:r>
            <a:r>
              <a:rPr lang="en-US" altLang="ja-JP" sz="3200" dirty="0">
                <a:solidFill>
                  <a:schemeClr val="tx1"/>
                </a:solidFill>
              </a:rPr>
              <a:t>M</a:t>
            </a:r>
            <a:r>
              <a:rPr lang="ja-JP" altLang="en-US" sz="3200" dirty="0">
                <a:solidFill>
                  <a:schemeClr val="tx1"/>
                </a:solidFill>
              </a:rPr>
              <a:t>件のコメントを比較し提案手法の精度を検証</a:t>
            </a:r>
            <a:endParaRPr lang="en-US" altLang="ja-JP" sz="3200" dirty="0">
              <a:solidFill>
                <a:schemeClr val="tx1"/>
              </a:solidFill>
            </a:endParaRPr>
          </a:p>
        </p:txBody>
      </p:sp>
      <p:sp>
        <p:nvSpPr>
          <p:cNvPr id="32" name="テキスト ボックス 31">
            <a:extLst>
              <a:ext uri="{FF2B5EF4-FFF2-40B4-BE49-F238E27FC236}">
                <a16:creationId xmlns:a16="http://schemas.microsoft.com/office/drawing/2014/main" id="{3FA07103-1F2C-6DCC-E79E-2CCC40FC18CF}"/>
              </a:ext>
            </a:extLst>
          </p:cNvPr>
          <p:cNvSpPr txBox="1"/>
          <p:nvPr/>
        </p:nvSpPr>
        <p:spPr>
          <a:xfrm>
            <a:off x="1619958" y="15789522"/>
            <a:ext cx="3665271" cy="6463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3600" dirty="0"/>
              <a:t>従来モデル（</a:t>
            </a:r>
            <a:r>
              <a:rPr kumimoji="1" lang="en-US" altLang="ja-JP" sz="3600" dirty="0"/>
              <a:t>LDA</a:t>
            </a:r>
            <a:r>
              <a:rPr kumimoji="1" lang="ja-JP" altLang="en-US" sz="3600" dirty="0"/>
              <a:t>）</a:t>
            </a:r>
          </a:p>
        </p:txBody>
      </p:sp>
      <p:sp>
        <p:nvSpPr>
          <p:cNvPr id="33" name="四角形: 角を丸くする 32">
            <a:extLst>
              <a:ext uri="{FF2B5EF4-FFF2-40B4-BE49-F238E27FC236}">
                <a16:creationId xmlns:a16="http://schemas.microsoft.com/office/drawing/2014/main" id="{FFBAAA9C-A798-1CF0-BC61-7F461363B9DA}"/>
              </a:ext>
            </a:extLst>
          </p:cNvPr>
          <p:cNvSpPr/>
          <p:nvPr/>
        </p:nvSpPr>
        <p:spPr>
          <a:xfrm>
            <a:off x="1175582" y="18581559"/>
            <a:ext cx="13125506" cy="1966525"/>
          </a:xfrm>
          <a:prstGeom prst="roundRect">
            <a:avLst/>
          </a:prstGeom>
          <a:ln w="76200">
            <a:solidFill>
              <a:schemeClr val="accent6">
                <a:lumMod val="40000"/>
                <a:lumOff val="60000"/>
              </a:schemeClr>
            </a:solidFill>
          </a:ln>
        </p:spPr>
        <p:style>
          <a:lnRef idx="2">
            <a:schemeClr val="accent3"/>
          </a:lnRef>
          <a:fillRef idx="1">
            <a:schemeClr val="lt1"/>
          </a:fillRef>
          <a:effectRef idx="0">
            <a:schemeClr val="accent3"/>
          </a:effectRef>
          <a:fontRef idx="minor">
            <a:schemeClr val="dk1"/>
          </a:fontRef>
        </p:style>
        <p:txBody>
          <a:bodyPr tIns="36000" bIns="0" rtlCol="0" anchor="ctr"/>
          <a:lstStyle/>
          <a:p>
            <a:pPr marL="457200" indent="-457200">
              <a:buFont typeface="Arial" panose="020B0604020202020204" pitchFamily="34" charset="0"/>
              <a:buChar char="•"/>
            </a:pPr>
            <a:r>
              <a:rPr kumimoji="1" lang="ja-JP" altLang="en-US" sz="3200" dirty="0"/>
              <a:t>文書全体のバイタームの共起性を利用してトピックを学習する</a:t>
            </a:r>
            <a:endParaRPr kumimoji="1" lang="en-US" altLang="ja-JP" sz="3200" dirty="0"/>
          </a:p>
          <a:p>
            <a:pPr marL="457200" indent="-457200">
              <a:buFont typeface="Arial" panose="020B0604020202020204" pitchFamily="34" charset="0"/>
              <a:buChar char="•"/>
            </a:pPr>
            <a:r>
              <a:rPr lang="ja-JP" altLang="en-US" sz="3200" dirty="0"/>
              <a:t>文書レベルでのスパース性の問題を解決し、短い文書でも適切にトピックを推定する</a:t>
            </a:r>
            <a:endParaRPr kumimoji="1" lang="en-US" altLang="ja-JP" sz="3200" dirty="0"/>
          </a:p>
        </p:txBody>
      </p:sp>
      <p:sp>
        <p:nvSpPr>
          <p:cNvPr id="35" name="テキスト ボックス 34">
            <a:extLst>
              <a:ext uri="{FF2B5EF4-FFF2-40B4-BE49-F238E27FC236}">
                <a16:creationId xmlns:a16="http://schemas.microsoft.com/office/drawing/2014/main" id="{D247EB2F-1F26-5365-BBE7-DC64D81CBB6C}"/>
              </a:ext>
            </a:extLst>
          </p:cNvPr>
          <p:cNvSpPr txBox="1"/>
          <p:nvPr/>
        </p:nvSpPr>
        <p:spPr>
          <a:xfrm>
            <a:off x="1618569" y="18217958"/>
            <a:ext cx="4303005" cy="67710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3800" dirty="0"/>
              <a:t>Biterm Topic Model</a:t>
            </a:r>
            <a:endParaRPr kumimoji="1" lang="ja-JP" altLang="en-US" sz="3800" dirty="0"/>
          </a:p>
        </p:txBody>
      </p:sp>
      <p:sp>
        <p:nvSpPr>
          <p:cNvPr id="28" name="四角形: 角を丸くする 27">
            <a:extLst>
              <a:ext uri="{FF2B5EF4-FFF2-40B4-BE49-F238E27FC236}">
                <a16:creationId xmlns:a16="http://schemas.microsoft.com/office/drawing/2014/main" id="{DE04CFEA-C2B5-6641-D50A-2E27E8E91735}"/>
              </a:ext>
            </a:extLst>
          </p:cNvPr>
          <p:cNvSpPr/>
          <p:nvPr/>
        </p:nvSpPr>
        <p:spPr>
          <a:xfrm>
            <a:off x="15711748" y="6023169"/>
            <a:ext cx="7604762" cy="4198414"/>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ja-JP" sz="3200" dirty="0"/>
              <a:t>1.</a:t>
            </a:r>
            <a:r>
              <a:rPr lang="ja-JP" altLang="en-US" sz="3200" dirty="0"/>
              <a:t>　</a:t>
            </a:r>
            <a:r>
              <a:rPr lang="en-US" altLang="ja-JP" sz="3200" b="1" dirty="0">
                <a:solidFill>
                  <a:schemeClr val="accent6">
                    <a:lumMod val="75000"/>
                  </a:schemeClr>
                </a:solidFill>
              </a:rPr>
              <a:t>HikakinTV</a:t>
            </a:r>
            <a:r>
              <a:rPr kumimoji="1" lang="ja-JP" altLang="en-US" sz="3200" b="1" dirty="0">
                <a:solidFill>
                  <a:schemeClr val="accent6">
                    <a:lumMod val="75000"/>
                  </a:schemeClr>
                </a:solidFill>
              </a:rPr>
              <a:t>（みそきん）</a:t>
            </a:r>
            <a:endParaRPr lang="en-US" altLang="ja-JP" sz="3200" b="1" dirty="0">
              <a:solidFill>
                <a:schemeClr val="accent6">
                  <a:lumMod val="75000"/>
                </a:schemeClr>
              </a:solidFill>
            </a:endParaRPr>
          </a:p>
          <a:p>
            <a:r>
              <a:rPr kumimoji="1" lang="ja-JP" altLang="en-US" sz="2800" dirty="0"/>
              <a:t>自身で商品開発を行ったみそきん</a:t>
            </a:r>
            <a:endParaRPr kumimoji="1" lang="en-US" altLang="ja-JP" sz="2800" dirty="0"/>
          </a:p>
          <a:p>
            <a:r>
              <a:rPr kumimoji="1" lang="ja-JP" altLang="en-US" sz="2800" dirty="0"/>
              <a:t>（カップラーメン）の発表動画</a:t>
            </a:r>
            <a:endParaRPr kumimoji="1" lang="en-US" altLang="ja-JP" sz="2800" dirty="0"/>
          </a:p>
          <a:p>
            <a:r>
              <a:rPr kumimoji="1" lang="ja-JP" altLang="en-US" sz="2800" dirty="0"/>
              <a:t>コメント取得日：</a:t>
            </a:r>
            <a:r>
              <a:rPr kumimoji="1" lang="en-US" altLang="ja-JP" sz="2800" dirty="0"/>
              <a:t>2023/04/28</a:t>
            </a:r>
            <a:r>
              <a:rPr lang="en-US" altLang="ja-JP" sz="2800" dirty="0"/>
              <a:t>,</a:t>
            </a:r>
            <a:r>
              <a:rPr lang="ja-JP" altLang="en-US" sz="2800" dirty="0"/>
              <a:t>　</a:t>
            </a:r>
            <a:r>
              <a:rPr kumimoji="1" lang="ja-JP" altLang="en-US" sz="2800" dirty="0"/>
              <a:t>取得</a:t>
            </a:r>
            <a:r>
              <a:rPr lang="ja-JP" altLang="en-US" sz="2800" dirty="0"/>
              <a:t>数：</a:t>
            </a:r>
            <a:r>
              <a:rPr lang="en-US" altLang="ja-JP" sz="2800" dirty="0"/>
              <a:t>1494</a:t>
            </a:r>
            <a:r>
              <a:rPr lang="ja-JP" altLang="en-US" sz="2800" dirty="0"/>
              <a:t>件</a:t>
            </a:r>
            <a:endParaRPr lang="en-US" altLang="ja-JP" sz="2800" dirty="0"/>
          </a:p>
          <a:p>
            <a:r>
              <a:rPr lang="en-US" altLang="ja-JP" sz="2800" dirty="0"/>
              <a:t>2.</a:t>
            </a:r>
            <a:r>
              <a:rPr lang="ja-JP" altLang="en-US" sz="2800" dirty="0"/>
              <a:t>　</a:t>
            </a:r>
            <a:r>
              <a:rPr lang="ja-JP" altLang="en-US" sz="3200" b="1" dirty="0">
                <a:solidFill>
                  <a:schemeClr val="accent6">
                    <a:lumMod val="75000"/>
                  </a:schemeClr>
                </a:solidFill>
              </a:rPr>
              <a:t>カズチャンネル（ここリモ）</a:t>
            </a:r>
            <a:endParaRPr lang="en-US" altLang="ja-JP" sz="3200" b="1" dirty="0">
              <a:solidFill>
                <a:schemeClr val="accent6">
                  <a:lumMod val="75000"/>
                </a:schemeClr>
              </a:solidFill>
            </a:endParaRPr>
          </a:p>
          <a:p>
            <a:r>
              <a:rPr kumimoji="1" lang="ja-JP" altLang="en-US" sz="2800" dirty="0"/>
              <a:t>中部電力ミライズの提供でここリモ</a:t>
            </a:r>
            <a:endParaRPr kumimoji="1" lang="en-US" altLang="ja-JP" sz="2800" dirty="0"/>
          </a:p>
          <a:p>
            <a:r>
              <a:rPr kumimoji="1" lang="ja-JP" altLang="en-US" sz="2800" dirty="0"/>
              <a:t>（スマートリモコン）の商品紹介動画</a:t>
            </a:r>
            <a:endParaRPr kumimoji="1" lang="en-US" altLang="ja-JP" sz="2800" dirty="0"/>
          </a:p>
          <a:p>
            <a:r>
              <a:rPr lang="ja-JP" altLang="en-US" sz="2800" dirty="0"/>
              <a:t>コメント取得日：</a:t>
            </a:r>
            <a:r>
              <a:rPr lang="en-US" altLang="ja-JP" sz="2800" dirty="0"/>
              <a:t>2023/06/08,</a:t>
            </a:r>
            <a:r>
              <a:rPr lang="ja-JP" altLang="en-US" sz="2800" dirty="0"/>
              <a:t>　取得数：</a:t>
            </a:r>
            <a:r>
              <a:rPr lang="en-US" altLang="ja-JP" sz="2800" dirty="0"/>
              <a:t>390</a:t>
            </a:r>
            <a:r>
              <a:rPr lang="ja-JP" altLang="en-US" sz="2800" dirty="0"/>
              <a:t>件</a:t>
            </a:r>
            <a:endParaRPr kumimoji="1" lang="en-US" altLang="ja-JP" sz="2800" dirty="0"/>
          </a:p>
        </p:txBody>
      </p:sp>
      <p:sp>
        <p:nvSpPr>
          <p:cNvPr id="37" name="テキスト ボックス 36">
            <a:extLst>
              <a:ext uri="{FF2B5EF4-FFF2-40B4-BE49-F238E27FC236}">
                <a16:creationId xmlns:a16="http://schemas.microsoft.com/office/drawing/2014/main" id="{97B0BF75-7E16-A9AC-D91B-1179603B9875}"/>
              </a:ext>
            </a:extLst>
          </p:cNvPr>
          <p:cNvSpPr txBox="1"/>
          <p:nvPr/>
        </p:nvSpPr>
        <p:spPr>
          <a:xfrm>
            <a:off x="17946994" y="5773230"/>
            <a:ext cx="2881625" cy="6463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3600" dirty="0"/>
              <a:t>実験データ</a:t>
            </a:r>
            <a:endParaRPr kumimoji="1" lang="ja-JP" altLang="en-US" sz="3600" dirty="0"/>
          </a:p>
        </p:txBody>
      </p:sp>
      <p:sp>
        <p:nvSpPr>
          <p:cNvPr id="38" name="四角形: 角を丸くする 37">
            <a:extLst>
              <a:ext uri="{FF2B5EF4-FFF2-40B4-BE49-F238E27FC236}">
                <a16:creationId xmlns:a16="http://schemas.microsoft.com/office/drawing/2014/main" id="{B4AA7D3F-5D9F-8F86-358B-B88B9BE17BDB}"/>
              </a:ext>
            </a:extLst>
          </p:cNvPr>
          <p:cNvSpPr/>
          <p:nvPr/>
        </p:nvSpPr>
        <p:spPr>
          <a:xfrm>
            <a:off x="23590589" y="5987699"/>
            <a:ext cx="6025573" cy="3052860"/>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ja-JP" sz="2800" dirty="0"/>
              <a:t>1.</a:t>
            </a:r>
            <a:r>
              <a:rPr lang="ja-JP" altLang="en-US" sz="2800" dirty="0"/>
              <a:t>　絵文字、顔文字、記号、</a:t>
            </a:r>
            <a:r>
              <a:rPr lang="en-US" altLang="ja-JP" sz="2800" dirty="0"/>
              <a:t>URL</a:t>
            </a:r>
            <a:r>
              <a:rPr lang="ja-JP" altLang="en-US" sz="2800" dirty="0"/>
              <a:t>除去</a:t>
            </a:r>
            <a:endParaRPr kumimoji="1" lang="en-US" altLang="ja-JP" sz="2800" dirty="0"/>
          </a:p>
          <a:p>
            <a:r>
              <a:rPr kumimoji="1" lang="en-US" altLang="ja-JP" sz="2800" dirty="0"/>
              <a:t>2.</a:t>
            </a:r>
            <a:r>
              <a:rPr kumimoji="1" lang="ja-JP" altLang="en-US" sz="2800" dirty="0"/>
              <a:t>　分かち書き</a:t>
            </a:r>
            <a:r>
              <a:rPr lang="ja-JP" altLang="en-US" sz="2800" dirty="0"/>
              <a:t>（</a:t>
            </a:r>
            <a:r>
              <a:rPr lang="en-US" altLang="ja-JP" sz="2800" dirty="0"/>
              <a:t>MeCab</a:t>
            </a:r>
            <a:r>
              <a:rPr lang="ja-JP" altLang="en-US" sz="2800" dirty="0"/>
              <a:t>）</a:t>
            </a:r>
            <a:endParaRPr lang="en-US" altLang="ja-JP" sz="2800" dirty="0"/>
          </a:p>
          <a:p>
            <a:r>
              <a:rPr kumimoji="1" lang="ja-JP" altLang="en-US" sz="2800" dirty="0"/>
              <a:t>辞書：</a:t>
            </a:r>
            <a:r>
              <a:rPr lang="en-US" altLang="ja-JP" sz="2800" dirty="0"/>
              <a:t>mecab-ipadic-NEologd</a:t>
            </a:r>
            <a:endParaRPr kumimoji="1" lang="en-US" altLang="ja-JP" sz="2800" dirty="0"/>
          </a:p>
          <a:p>
            <a:r>
              <a:rPr kumimoji="1" lang="en-US" altLang="ja-JP" sz="2800" dirty="0"/>
              <a:t>3.</a:t>
            </a:r>
            <a:r>
              <a:rPr kumimoji="1" lang="ja-JP" altLang="en-US" sz="2800" dirty="0"/>
              <a:t>　ストップワード除去</a:t>
            </a:r>
            <a:endParaRPr kumimoji="1" lang="en-US" altLang="ja-JP" sz="2800" dirty="0"/>
          </a:p>
          <a:p>
            <a:r>
              <a:rPr lang="ja-JP" altLang="en-US" sz="2800" dirty="0"/>
              <a:t>指示語、助詞、助動詞、形容詞など</a:t>
            </a:r>
            <a:endParaRPr kumimoji="1" lang="en-US" altLang="ja-JP" sz="2800" dirty="0"/>
          </a:p>
        </p:txBody>
      </p:sp>
      <p:sp>
        <p:nvSpPr>
          <p:cNvPr id="39" name="テキスト ボックス 38">
            <a:extLst>
              <a:ext uri="{FF2B5EF4-FFF2-40B4-BE49-F238E27FC236}">
                <a16:creationId xmlns:a16="http://schemas.microsoft.com/office/drawing/2014/main" id="{C6DC09FC-836C-1C25-3F61-77FFD748E27D}"/>
              </a:ext>
            </a:extLst>
          </p:cNvPr>
          <p:cNvSpPr txBox="1"/>
          <p:nvPr/>
        </p:nvSpPr>
        <p:spPr>
          <a:xfrm>
            <a:off x="25365123" y="5742915"/>
            <a:ext cx="2520280" cy="6463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3600" dirty="0"/>
              <a:t>前処理</a:t>
            </a:r>
          </a:p>
        </p:txBody>
      </p:sp>
      <p:sp>
        <p:nvSpPr>
          <p:cNvPr id="40" name="テキスト ボックス 39">
            <a:extLst>
              <a:ext uri="{FF2B5EF4-FFF2-40B4-BE49-F238E27FC236}">
                <a16:creationId xmlns:a16="http://schemas.microsoft.com/office/drawing/2014/main" id="{7C7D2B95-7E10-F36E-B3CB-DEB6DC5BBE2E}"/>
              </a:ext>
            </a:extLst>
          </p:cNvPr>
          <p:cNvSpPr txBox="1"/>
          <p:nvPr/>
        </p:nvSpPr>
        <p:spPr>
          <a:xfrm>
            <a:off x="23992123" y="9616401"/>
            <a:ext cx="5222504" cy="70788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r>
              <a:rPr kumimoji="1" lang="en-US" altLang="ja-JP" sz="4000" dirty="0">
                <a:solidFill>
                  <a:schemeClr val="tx1"/>
                </a:solidFill>
              </a:rPr>
              <a:t>BTM</a:t>
            </a:r>
            <a:r>
              <a:rPr kumimoji="1" lang="ja-JP" altLang="en-US" sz="4000" dirty="0">
                <a:solidFill>
                  <a:schemeClr val="tx1"/>
                </a:solidFill>
              </a:rPr>
              <a:t>によるトピック抽出</a:t>
            </a:r>
          </a:p>
        </p:txBody>
      </p:sp>
      <p:sp>
        <p:nvSpPr>
          <p:cNvPr id="44" name="テキスト ボックス 43">
            <a:extLst>
              <a:ext uri="{FF2B5EF4-FFF2-40B4-BE49-F238E27FC236}">
                <a16:creationId xmlns:a16="http://schemas.microsoft.com/office/drawing/2014/main" id="{8E1B8FC0-40EB-5042-B09E-F3C142FCE689}"/>
              </a:ext>
            </a:extLst>
          </p:cNvPr>
          <p:cNvSpPr txBox="1"/>
          <p:nvPr/>
        </p:nvSpPr>
        <p:spPr>
          <a:xfrm>
            <a:off x="23808924" y="12036222"/>
            <a:ext cx="5737725" cy="4524315"/>
          </a:xfrm>
          <a:prstGeom prst="rect">
            <a:avLst/>
          </a:prstGeom>
          <a:noFill/>
        </p:spPr>
        <p:txBody>
          <a:bodyPr wrap="square" rtlCol="0">
            <a:spAutoFit/>
          </a:bodyPr>
          <a:lstStyle/>
          <a:p>
            <a:r>
              <a:rPr lang="ja-JP" altLang="en-US" sz="3200" dirty="0">
                <a:solidFill>
                  <a:schemeClr val="accent6">
                    <a:lumMod val="75000"/>
                  </a:schemeClr>
                </a:solidFill>
              </a:rPr>
              <a:t>みそきん</a:t>
            </a:r>
            <a:r>
              <a:rPr lang="ja-JP" altLang="en-US" sz="3200" dirty="0"/>
              <a:t>：　カップラーメンの味や商品開発の際に参考にした店舗に関する単語、視聴者の商品に対する感情などの単語が取得できている</a:t>
            </a:r>
            <a:endParaRPr lang="en-US" altLang="ja-JP" sz="3200" dirty="0"/>
          </a:p>
          <a:p>
            <a:r>
              <a:rPr lang="ja-JP" altLang="en-US" sz="3200" dirty="0">
                <a:solidFill>
                  <a:schemeClr val="accent6">
                    <a:lumMod val="75000"/>
                  </a:schemeClr>
                </a:solidFill>
              </a:rPr>
              <a:t>ここリモ</a:t>
            </a:r>
            <a:r>
              <a:rPr lang="ja-JP" altLang="en-US" sz="3200" dirty="0"/>
              <a:t>：　商品に対応している家電に関する単語や、使用した際の電気代やガス代などに関する単語を取得できている</a:t>
            </a:r>
            <a:endParaRPr lang="en-US" altLang="ja-JP" sz="3200" dirty="0"/>
          </a:p>
        </p:txBody>
      </p:sp>
      <p:sp>
        <p:nvSpPr>
          <p:cNvPr id="46" name="テキスト ボックス 45">
            <a:extLst>
              <a:ext uri="{FF2B5EF4-FFF2-40B4-BE49-F238E27FC236}">
                <a16:creationId xmlns:a16="http://schemas.microsoft.com/office/drawing/2014/main" id="{3350F3D0-7FE8-FB8B-0B40-E408FBF24E7A}"/>
              </a:ext>
            </a:extLst>
          </p:cNvPr>
          <p:cNvSpPr txBox="1"/>
          <p:nvPr/>
        </p:nvSpPr>
        <p:spPr>
          <a:xfrm>
            <a:off x="15770581" y="17312386"/>
            <a:ext cx="13779536" cy="1384995"/>
          </a:xfrm>
          <a:prstGeom prst="rect">
            <a:avLst/>
          </a:prstGeom>
          <a:noFill/>
        </p:spPr>
        <p:txBody>
          <a:bodyPr wrap="square" rtlCol="0">
            <a:spAutoFit/>
          </a:bodyPr>
          <a:lstStyle/>
          <a:p>
            <a:r>
              <a:rPr kumimoji="1" lang="ja-JP" altLang="en-US" sz="2800" dirty="0">
                <a:solidFill>
                  <a:schemeClr val="accent6">
                    <a:lumMod val="75000"/>
                  </a:schemeClr>
                </a:solidFill>
              </a:rPr>
              <a:t>みそきん</a:t>
            </a:r>
            <a:r>
              <a:rPr kumimoji="1" lang="ja-JP" altLang="en-US" sz="2800" dirty="0"/>
              <a:t>：　</a:t>
            </a:r>
            <a:r>
              <a:rPr lang="ja-JP" altLang="en-US" sz="2800" dirty="0">
                <a:solidFill>
                  <a:srgbClr val="FF0000"/>
                </a:solidFill>
              </a:rPr>
              <a:t>ヒカキン</a:t>
            </a:r>
            <a:r>
              <a:rPr lang="ja-JP" altLang="en-US" sz="2800" dirty="0"/>
              <a:t>さんの</a:t>
            </a:r>
            <a:r>
              <a:rPr lang="ja-JP" altLang="en-US" sz="2800" dirty="0">
                <a:solidFill>
                  <a:srgbClr val="FF0000"/>
                </a:solidFill>
              </a:rPr>
              <a:t>笑顔</a:t>
            </a:r>
            <a:r>
              <a:rPr lang="ja-JP" altLang="en-US" sz="2800" dirty="0"/>
              <a:t>が、</a:t>
            </a:r>
            <a:r>
              <a:rPr lang="ja-JP" altLang="en-US" sz="2800" dirty="0">
                <a:solidFill>
                  <a:srgbClr val="FF0000"/>
                </a:solidFill>
              </a:rPr>
              <a:t>味噌ラーメン</a:t>
            </a:r>
            <a:r>
              <a:rPr lang="ja-JP" altLang="en-US" sz="2800" dirty="0"/>
              <a:t>を食べるときの私の楽しみですね。</a:t>
            </a:r>
            <a:r>
              <a:rPr lang="ja-JP" altLang="en-US" sz="2800" dirty="0">
                <a:solidFill>
                  <a:srgbClr val="FF0000"/>
                </a:solidFill>
              </a:rPr>
              <a:t>濃厚</a:t>
            </a:r>
            <a:r>
              <a:rPr lang="ja-JP" altLang="en-US" sz="2800" dirty="0"/>
              <a:t>な</a:t>
            </a:r>
            <a:r>
              <a:rPr lang="ja-JP" altLang="en-US" sz="2800" dirty="0">
                <a:solidFill>
                  <a:srgbClr val="FF0000"/>
                </a:solidFill>
              </a:rPr>
              <a:t>味噌</a:t>
            </a:r>
            <a:r>
              <a:rPr lang="ja-JP" altLang="en-US" sz="2800" dirty="0"/>
              <a:t>の風味が、心温まる</a:t>
            </a:r>
            <a:r>
              <a:rPr lang="ja-JP" altLang="en-US" sz="2800" dirty="0">
                <a:solidFill>
                  <a:srgbClr val="FF0000"/>
                </a:solidFill>
              </a:rPr>
              <a:t>ミサ</a:t>
            </a:r>
            <a:r>
              <a:rPr lang="ja-JP" altLang="en-US" sz="2800" dirty="0"/>
              <a:t>と共に</a:t>
            </a:r>
            <a:r>
              <a:rPr lang="ja-JP" altLang="en-US" sz="2800" dirty="0">
                <a:solidFill>
                  <a:srgbClr val="FF0000"/>
                </a:solidFill>
              </a:rPr>
              <a:t>入っ</a:t>
            </a:r>
            <a:r>
              <a:rPr lang="ja-JP" altLang="en-US" sz="2800" dirty="0"/>
              <a:t>た一杯は、本当に</a:t>
            </a:r>
            <a:r>
              <a:rPr lang="ja-JP" altLang="en-US" sz="2800" dirty="0">
                <a:solidFill>
                  <a:srgbClr val="FF0000"/>
                </a:solidFill>
              </a:rPr>
              <a:t>美味し</a:t>
            </a:r>
            <a:r>
              <a:rPr lang="ja-JP" altLang="en-US" sz="2800" dirty="0"/>
              <a:t>いんですよ。いつも</a:t>
            </a:r>
            <a:r>
              <a:rPr lang="ja-JP" altLang="en-US" sz="2800" dirty="0">
                <a:solidFill>
                  <a:srgbClr val="FF0000"/>
                </a:solidFill>
              </a:rPr>
              <a:t>ヒカキン</a:t>
            </a:r>
            <a:r>
              <a:rPr lang="ja-JP" altLang="en-US" sz="2800" dirty="0"/>
              <a:t>さんの動画でラーメンの話をする姿を見ると、ついつい食べたくなってしまいます。</a:t>
            </a:r>
            <a:endParaRPr lang="en-US" altLang="ja-JP" sz="2800" dirty="0"/>
          </a:p>
        </p:txBody>
      </p:sp>
      <p:graphicFrame>
        <p:nvGraphicFramePr>
          <p:cNvPr id="48" name="表 48">
            <a:extLst>
              <a:ext uri="{FF2B5EF4-FFF2-40B4-BE49-F238E27FC236}">
                <a16:creationId xmlns:a16="http://schemas.microsoft.com/office/drawing/2014/main" id="{7B8EFF58-5338-ABA9-3B2B-CF92D0B310E1}"/>
              </a:ext>
            </a:extLst>
          </p:cNvPr>
          <p:cNvGraphicFramePr>
            <a:graphicFrameLocks noGrp="1"/>
          </p:cNvGraphicFramePr>
          <p:nvPr>
            <p:extLst>
              <p:ext uri="{D42A27DB-BD31-4B8C-83A1-F6EECF244321}">
                <p14:modId xmlns:p14="http://schemas.microsoft.com/office/powerpoint/2010/main" val="863581219"/>
              </p:ext>
            </p:extLst>
          </p:nvPr>
        </p:nvGraphicFramePr>
        <p:xfrm>
          <a:off x="15764013" y="21452395"/>
          <a:ext cx="13987172" cy="7376160"/>
        </p:xfrm>
        <a:graphic>
          <a:graphicData uri="http://schemas.openxmlformats.org/drawingml/2006/table">
            <a:tbl>
              <a:tblPr firstRow="1" bandRow="1">
                <a:tableStyleId>{912C8C85-51F0-491E-9774-3900AFEF0FD7}</a:tableStyleId>
              </a:tblPr>
              <a:tblGrid>
                <a:gridCol w="1584176">
                  <a:extLst>
                    <a:ext uri="{9D8B030D-6E8A-4147-A177-3AD203B41FA5}">
                      <a16:colId xmlns:a16="http://schemas.microsoft.com/office/drawing/2014/main" val="722024811"/>
                    </a:ext>
                  </a:extLst>
                </a:gridCol>
                <a:gridCol w="12402996">
                  <a:extLst>
                    <a:ext uri="{9D8B030D-6E8A-4147-A177-3AD203B41FA5}">
                      <a16:colId xmlns:a16="http://schemas.microsoft.com/office/drawing/2014/main" val="1974923688"/>
                    </a:ext>
                  </a:extLst>
                </a:gridCol>
              </a:tblGrid>
              <a:tr h="189637">
                <a:tc>
                  <a:txBody>
                    <a:bodyPr/>
                    <a:lstStyle/>
                    <a:p>
                      <a:r>
                        <a:rPr kumimoji="1" lang="ja-JP" altLang="en-US" sz="3200" dirty="0">
                          <a:solidFill>
                            <a:schemeClr val="tx1"/>
                          </a:solidFill>
                        </a:rPr>
                        <a:t>類似度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E4BD"/>
                    </a:solidFill>
                  </a:tcPr>
                </a:tc>
                <a:tc>
                  <a:txBody>
                    <a:bodyPr/>
                    <a:lstStyle/>
                    <a:p>
                      <a:r>
                        <a:rPr kumimoji="1" lang="ja-JP" altLang="en-US" sz="3200" dirty="0">
                          <a:solidFill>
                            <a:schemeClr val="tx1"/>
                          </a:solidFill>
                        </a:rPr>
                        <a:t>みそきん 元コメント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E4BD"/>
                    </a:solidFill>
                  </a:tcPr>
                </a:tc>
                <a:extLst>
                  <a:ext uri="{0D108BD9-81ED-4DB2-BD59-A6C34878D82A}">
                    <a16:rowId xmlns:a16="http://schemas.microsoft.com/office/drawing/2014/main" val="2621650246"/>
                  </a:ext>
                </a:extLst>
              </a:tr>
              <a:tr h="189637">
                <a:tc>
                  <a:txBody>
                    <a:bodyPr/>
                    <a:lstStyle/>
                    <a:p>
                      <a:r>
                        <a:rPr kumimoji="1" lang="en-US" altLang="ja-JP" sz="3200" dirty="0"/>
                        <a:t>0.94179</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800" dirty="0"/>
                        <a:t>味噌ラーメン好きとしてとても気になる絶対買う味噌派閥にも嗜好が違う事があるから</a:t>
                      </a:r>
                      <a:r>
                        <a:rPr kumimoji="1" lang="en-US" altLang="ja-JP" sz="2800" dirty="0"/>
                        <a:t>hikakin</a:t>
                      </a:r>
                      <a:r>
                        <a:rPr kumimoji="1" lang="ja-JP" altLang="en-US" sz="2800" dirty="0"/>
                        <a:t>さんがどんな味が好きなのか楽しみ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351866127"/>
                  </a:ext>
                </a:extLst>
              </a:tr>
              <a:tr h="189637">
                <a:tc>
                  <a:txBody>
                    <a:bodyPr/>
                    <a:lstStyle/>
                    <a:p>
                      <a:r>
                        <a:rPr kumimoji="1" lang="en-US" altLang="ja-JP" sz="3200" dirty="0"/>
                        <a:t>0.92595</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800" dirty="0"/>
                        <a:t>白味噌も入ったベースのニンニクのパンチあるラーメンの味の意味がわかりましたニューミサ僕も大ファンですコレは試してみたい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245137731"/>
                  </a:ext>
                </a:extLst>
              </a:tr>
              <a:tr h="189637">
                <a:tc>
                  <a:txBody>
                    <a:bodyPr/>
                    <a:lstStyle/>
                    <a:p>
                      <a:r>
                        <a:rPr kumimoji="1" lang="en-US" altLang="ja-JP" sz="3200" dirty="0"/>
                        <a:t>0.91985</a:t>
                      </a:r>
                    </a:p>
                    <a:p>
                      <a:endParaRPr kumimoji="1" lang="en-US" altLang="ja-JP"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800" dirty="0"/>
                        <a:t>再生回数見て思ったけど今でもみんなの関心を惹き付けてる事が凄いちゃんとみんな</a:t>
                      </a:r>
                      <a:r>
                        <a:rPr kumimoji="1" lang="en-US" altLang="ja-JP" sz="2800" dirty="0"/>
                        <a:t>hikakin</a:t>
                      </a:r>
                      <a:r>
                        <a:rPr kumimoji="1" lang="ja-JP" altLang="en-US" sz="2800" dirty="0"/>
                        <a:t>の事気になってるんだね</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249706474"/>
                  </a:ext>
                </a:extLst>
              </a:tr>
              <a:tr h="189637">
                <a:tc>
                  <a:txBody>
                    <a:bodyPr/>
                    <a:lstStyle/>
                    <a:p>
                      <a:r>
                        <a:rPr kumimoji="1" lang="ja-JP" altLang="en-US" sz="3200" b="1" dirty="0"/>
                        <a:t>類似度</a:t>
                      </a:r>
                      <a:endParaRPr kumimoji="1" lang="en-US" altLang="ja-JP"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E4BD"/>
                    </a:solidFill>
                  </a:tcPr>
                </a:tc>
                <a:tc>
                  <a:txBody>
                    <a:bodyPr/>
                    <a:lstStyle/>
                    <a:p>
                      <a:r>
                        <a:rPr kumimoji="1" lang="ja-JP" altLang="en-US" sz="3200" b="1" dirty="0"/>
                        <a:t>ここリモ 元コメント</a:t>
                      </a:r>
                      <a:endParaRPr kumimoji="1" lang="en-US" altLang="ja-JP"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extLst>
                  <a:ext uri="{0D108BD9-81ED-4DB2-BD59-A6C34878D82A}">
                    <a16:rowId xmlns:a16="http://schemas.microsoft.com/office/drawing/2014/main" val="1024616801"/>
                  </a:ext>
                </a:extLst>
              </a:tr>
              <a:tr h="189637">
                <a:tc>
                  <a:txBody>
                    <a:bodyPr/>
                    <a:lstStyle/>
                    <a:p>
                      <a:r>
                        <a:rPr kumimoji="1" lang="en-US" altLang="ja-JP" sz="3200" dirty="0"/>
                        <a:t>0.91363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800" dirty="0"/>
                        <a:t>家にいる時間が増えてきている今とても便利な機能ですねスマホで出来るのがほんとに素晴らしい一人暮らしの方でも使いやすくて良いですね</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687811833"/>
                  </a:ext>
                </a:extLst>
              </a:tr>
              <a:tr h="189637">
                <a:tc>
                  <a:txBody>
                    <a:bodyPr/>
                    <a:lstStyle/>
                    <a:p>
                      <a:r>
                        <a:rPr kumimoji="1" lang="en-US" altLang="ja-JP" sz="3200" dirty="0"/>
                        <a:t>0.91185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800" dirty="0"/>
                        <a:t>夏場は電気代高くなりますビックリします今の世の中家で過ごす事が多いので特にクーラー付けっぱなしですここリモは便利そうなので買ってみようと思いますカズさん良いものを紹介してくれてありがとうございます</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70920251"/>
                  </a:ext>
                </a:extLst>
              </a:tr>
              <a:tr h="189637">
                <a:tc>
                  <a:txBody>
                    <a:bodyPr/>
                    <a:lstStyle/>
                    <a:p>
                      <a:r>
                        <a:rPr kumimoji="1" lang="en-US" altLang="ja-JP" sz="3200" dirty="0"/>
                        <a:t>0.89938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800" dirty="0"/>
                        <a:t>カズさんいつも動画作りお疲れ様ですカズさんにお聞きしたいのですが</a:t>
                      </a:r>
                      <a:r>
                        <a:rPr kumimoji="1" lang="en-US" altLang="ja-JP" sz="2800" dirty="0"/>
                        <a:t>0</a:t>
                      </a:r>
                      <a:r>
                        <a:rPr kumimoji="1" lang="ja-JP" altLang="en-US" sz="2800" dirty="0"/>
                        <a:t>円前後でふわふわのかき氷が作れるかき氷機を教えてください出来れば自動のがいいです</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34125593"/>
                  </a:ext>
                </a:extLst>
              </a:tr>
            </a:tbl>
          </a:graphicData>
        </a:graphic>
      </p:graphicFrame>
      <p:sp>
        <p:nvSpPr>
          <p:cNvPr id="42" name="テキスト ボックス 41">
            <a:extLst>
              <a:ext uri="{FF2B5EF4-FFF2-40B4-BE49-F238E27FC236}">
                <a16:creationId xmlns:a16="http://schemas.microsoft.com/office/drawing/2014/main" id="{0DDD518F-D48C-BBDC-5B74-8384049EDB51}"/>
              </a:ext>
            </a:extLst>
          </p:cNvPr>
          <p:cNvSpPr txBox="1"/>
          <p:nvPr/>
        </p:nvSpPr>
        <p:spPr>
          <a:xfrm>
            <a:off x="24130569" y="10425874"/>
            <a:ext cx="1758862"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800" dirty="0"/>
              <a:t>パラメータ</a:t>
            </a:r>
            <a:endParaRPr kumimoji="1" lang="ja-JP" altLang="en-US" sz="2800" dirty="0"/>
          </a:p>
        </p:txBody>
      </p:sp>
      <p:sp>
        <p:nvSpPr>
          <p:cNvPr id="51" name="テキスト ボックス 50">
            <a:extLst>
              <a:ext uri="{FF2B5EF4-FFF2-40B4-BE49-F238E27FC236}">
                <a16:creationId xmlns:a16="http://schemas.microsoft.com/office/drawing/2014/main" id="{2FA70F1D-1C1B-4A50-776B-554C7B2F10DD}"/>
              </a:ext>
            </a:extLst>
          </p:cNvPr>
          <p:cNvSpPr txBox="1"/>
          <p:nvPr/>
        </p:nvSpPr>
        <p:spPr>
          <a:xfrm>
            <a:off x="15709993" y="20596240"/>
            <a:ext cx="3833538" cy="70788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r>
              <a:rPr kumimoji="1" lang="ja-JP" altLang="en-US" sz="4000" dirty="0">
                <a:solidFill>
                  <a:schemeClr val="tx1"/>
                </a:solidFill>
              </a:rPr>
              <a:t>文章間の類似度</a:t>
            </a:r>
          </a:p>
        </p:txBody>
      </p:sp>
      <p:sp>
        <p:nvSpPr>
          <p:cNvPr id="41" name="テキスト ボックス 40">
            <a:extLst>
              <a:ext uri="{FF2B5EF4-FFF2-40B4-BE49-F238E27FC236}">
                <a16:creationId xmlns:a16="http://schemas.microsoft.com/office/drawing/2014/main" id="{977EF6B2-34EB-5074-CF89-01CC9FB870A4}"/>
              </a:ext>
            </a:extLst>
          </p:cNvPr>
          <p:cNvSpPr txBox="1"/>
          <p:nvPr/>
        </p:nvSpPr>
        <p:spPr>
          <a:xfrm>
            <a:off x="15764222" y="18955000"/>
            <a:ext cx="13718591" cy="1384995"/>
          </a:xfrm>
          <a:prstGeom prst="rect">
            <a:avLst/>
          </a:prstGeom>
          <a:noFill/>
        </p:spPr>
        <p:txBody>
          <a:bodyPr wrap="square" rtlCol="0">
            <a:spAutoFit/>
          </a:bodyPr>
          <a:lstStyle/>
          <a:p>
            <a:r>
              <a:rPr lang="ja-JP" altLang="en-US" sz="2800" dirty="0">
                <a:solidFill>
                  <a:schemeClr val="accent6">
                    <a:lumMod val="75000"/>
                  </a:schemeClr>
                </a:solidFill>
              </a:rPr>
              <a:t>ここリモ</a:t>
            </a:r>
            <a:r>
              <a:rPr lang="ja-JP" altLang="en-US" sz="2800" dirty="0"/>
              <a:t>：　</a:t>
            </a:r>
            <a:r>
              <a:rPr kumimoji="1" lang="ja-JP" altLang="en-US" sz="2800" dirty="0">
                <a:solidFill>
                  <a:srgbClr val="FF0000"/>
                </a:solidFill>
              </a:rPr>
              <a:t>カズさん</a:t>
            </a:r>
            <a:r>
              <a:rPr kumimoji="1" lang="ja-JP" altLang="en-US" sz="2800" dirty="0"/>
              <a:t>は</a:t>
            </a:r>
            <a:r>
              <a:rPr kumimoji="1" lang="ja-JP" altLang="en-US" sz="2800" dirty="0">
                <a:solidFill>
                  <a:srgbClr val="FF0000"/>
                </a:solidFill>
              </a:rPr>
              <a:t>部屋</a:t>
            </a:r>
            <a:r>
              <a:rPr kumimoji="1" lang="ja-JP" altLang="en-US" sz="2800" dirty="0"/>
              <a:t>の</a:t>
            </a:r>
            <a:r>
              <a:rPr kumimoji="1" lang="ja-JP" altLang="en-US" sz="2800" dirty="0">
                <a:solidFill>
                  <a:srgbClr val="FF0000"/>
                </a:solidFill>
              </a:rPr>
              <a:t>温度</a:t>
            </a:r>
            <a:r>
              <a:rPr kumimoji="1" lang="ja-JP" altLang="en-US" sz="2800" dirty="0"/>
              <a:t>を</a:t>
            </a:r>
            <a:r>
              <a:rPr kumimoji="1" lang="ja-JP" altLang="en-US" sz="2800" dirty="0">
                <a:solidFill>
                  <a:srgbClr val="FF0000"/>
                </a:solidFill>
              </a:rPr>
              <a:t>安く</a:t>
            </a:r>
            <a:r>
              <a:rPr kumimoji="1" lang="ja-JP" altLang="en-US" sz="2800" dirty="0"/>
              <a:t>保つために、</a:t>
            </a:r>
            <a:r>
              <a:rPr kumimoji="1" lang="ja-JP" altLang="en-US" sz="2800" dirty="0">
                <a:solidFill>
                  <a:srgbClr val="FF0000"/>
                </a:solidFill>
              </a:rPr>
              <a:t>エアコン</a:t>
            </a:r>
            <a:r>
              <a:rPr kumimoji="1" lang="ja-JP" altLang="en-US" sz="2800" dirty="0"/>
              <a:t>の使用を控え、代わりに</a:t>
            </a:r>
            <a:r>
              <a:rPr kumimoji="1" lang="ja-JP" altLang="en-US" sz="2800" dirty="0">
                <a:solidFill>
                  <a:srgbClr val="FF0000"/>
                </a:solidFill>
              </a:rPr>
              <a:t>カーテン</a:t>
            </a:r>
            <a:r>
              <a:rPr kumimoji="1" lang="ja-JP" altLang="en-US" sz="2800" dirty="0"/>
              <a:t>を使っています。さらに、</a:t>
            </a:r>
            <a:r>
              <a:rPr kumimoji="1" lang="ja-JP" altLang="en-US" sz="2800" dirty="0">
                <a:solidFill>
                  <a:srgbClr val="FF0000"/>
                </a:solidFill>
              </a:rPr>
              <a:t>オール電化</a:t>
            </a:r>
            <a:r>
              <a:rPr kumimoji="1" lang="ja-JP" altLang="en-US" sz="2800" dirty="0"/>
              <a:t>のシステムを導入しているため、</a:t>
            </a:r>
            <a:r>
              <a:rPr kumimoji="1" lang="ja-JP" altLang="en-US" sz="2800" dirty="0">
                <a:solidFill>
                  <a:srgbClr val="FF0000"/>
                </a:solidFill>
              </a:rPr>
              <a:t>電気代</a:t>
            </a:r>
            <a:r>
              <a:rPr kumimoji="1" lang="ja-JP" altLang="en-US" sz="2800" dirty="0"/>
              <a:t>も</a:t>
            </a:r>
            <a:r>
              <a:rPr kumimoji="1" lang="ja-JP" altLang="en-US" sz="2800" dirty="0">
                <a:solidFill>
                  <a:srgbClr val="FF0000"/>
                </a:solidFill>
              </a:rPr>
              <a:t>ガス</a:t>
            </a:r>
            <a:r>
              <a:rPr kumimoji="1" lang="ja-JP" altLang="en-US" sz="2800" dirty="0"/>
              <a:t>代も節約できています。</a:t>
            </a:r>
            <a:endParaRPr kumimoji="1" lang="en-US" altLang="ja-JP" sz="2800" dirty="0"/>
          </a:p>
        </p:txBody>
      </p:sp>
      <p:sp>
        <p:nvSpPr>
          <p:cNvPr id="49" name="テキスト ボックス 48">
            <a:extLst>
              <a:ext uri="{FF2B5EF4-FFF2-40B4-BE49-F238E27FC236}">
                <a16:creationId xmlns:a16="http://schemas.microsoft.com/office/drawing/2014/main" id="{56BEEC76-13A4-3E71-C375-3E134B91BB42}"/>
              </a:ext>
            </a:extLst>
          </p:cNvPr>
          <p:cNvSpPr txBox="1"/>
          <p:nvPr/>
        </p:nvSpPr>
        <p:spPr>
          <a:xfrm>
            <a:off x="15721892" y="29103809"/>
            <a:ext cx="7916758" cy="70788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ja-JP" altLang="en-US" sz="4000" dirty="0">
                <a:solidFill>
                  <a:sysClr val="windowText" lastClr="000000"/>
                </a:solidFill>
              </a:rPr>
              <a:t>人手によるアノテーションとの比較</a:t>
            </a:r>
          </a:p>
        </p:txBody>
      </p:sp>
      <p:sp>
        <p:nvSpPr>
          <p:cNvPr id="53" name="四角形: 角を丸くする 52">
            <a:extLst>
              <a:ext uri="{FF2B5EF4-FFF2-40B4-BE49-F238E27FC236}">
                <a16:creationId xmlns:a16="http://schemas.microsoft.com/office/drawing/2014/main" id="{5057BE42-6B0D-5DE7-C536-92DFF50570B4}"/>
              </a:ext>
            </a:extLst>
          </p:cNvPr>
          <p:cNvSpPr/>
          <p:nvPr/>
        </p:nvSpPr>
        <p:spPr>
          <a:xfrm>
            <a:off x="15777623" y="30197913"/>
            <a:ext cx="6845895" cy="1939367"/>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514350" indent="-514350">
              <a:buAutoNum type="arabicPeriod"/>
            </a:pPr>
            <a:r>
              <a:rPr lang="ja-JP" altLang="en-US" sz="3200" dirty="0"/>
              <a:t>商品に関わるコメント</a:t>
            </a:r>
            <a:endParaRPr lang="en-US" altLang="ja-JP" sz="3200" dirty="0"/>
          </a:p>
          <a:p>
            <a:pPr marL="514350" indent="-514350">
              <a:buAutoNum type="arabicPeriod"/>
            </a:pPr>
            <a:r>
              <a:rPr lang="ja-JP" altLang="en-US" sz="3200" dirty="0"/>
              <a:t>商品に対する視聴者の感情・意見</a:t>
            </a:r>
            <a:endParaRPr lang="en-US" altLang="ja-JP" sz="3200" dirty="0"/>
          </a:p>
          <a:p>
            <a:pPr marL="514350" indent="-514350">
              <a:buAutoNum type="arabicPeriod"/>
            </a:pPr>
            <a:r>
              <a:rPr lang="ja-JP" altLang="en-US" sz="3200" dirty="0"/>
              <a:t>動画内容に関わるコメント</a:t>
            </a:r>
            <a:endParaRPr lang="en-US" altLang="ja-JP" sz="3200" dirty="0"/>
          </a:p>
        </p:txBody>
      </p:sp>
      <p:sp>
        <p:nvSpPr>
          <p:cNvPr id="54" name="テキスト ボックス 53">
            <a:extLst>
              <a:ext uri="{FF2B5EF4-FFF2-40B4-BE49-F238E27FC236}">
                <a16:creationId xmlns:a16="http://schemas.microsoft.com/office/drawing/2014/main" id="{86089818-CDFF-7290-D435-232E262205B2}"/>
              </a:ext>
            </a:extLst>
          </p:cNvPr>
          <p:cNvSpPr txBox="1"/>
          <p:nvPr/>
        </p:nvSpPr>
        <p:spPr>
          <a:xfrm>
            <a:off x="17301343" y="29900294"/>
            <a:ext cx="3788809" cy="58477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3200" dirty="0"/>
              <a:t>アノテーション基準</a:t>
            </a:r>
            <a:endParaRPr kumimoji="1" lang="ja-JP" altLang="en-US" sz="3200" dirty="0"/>
          </a:p>
        </p:txBody>
      </p:sp>
      <p:sp>
        <p:nvSpPr>
          <p:cNvPr id="55" name="テキスト ボックス 54">
            <a:extLst>
              <a:ext uri="{FF2B5EF4-FFF2-40B4-BE49-F238E27FC236}">
                <a16:creationId xmlns:a16="http://schemas.microsoft.com/office/drawing/2014/main" id="{9C33FFDB-FD6F-AA96-A088-F2D1F221DFFB}"/>
              </a:ext>
            </a:extLst>
          </p:cNvPr>
          <p:cNvSpPr txBox="1"/>
          <p:nvPr/>
        </p:nvSpPr>
        <p:spPr>
          <a:xfrm>
            <a:off x="24237215" y="29910825"/>
            <a:ext cx="4545552"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800" dirty="0"/>
              <a:t>表</a:t>
            </a:r>
            <a:r>
              <a:rPr lang="en-US" altLang="ja-JP" sz="2800" dirty="0"/>
              <a:t>2</a:t>
            </a:r>
            <a:r>
              <a:rPr lang="ja-JP" altLang="en-US" sz="2800" dirty="0"/>
              <a:t>：アノテーション結果</a:t>
            </a:r>
            <a:endParaRPr kumimoji="1" lang="ja-JP" altLang="en-US" sz="2800" dirty="0"/>
          </a:p>
        </p:txBody>
      </p:sp>
      <p:graphicFrame>
        <p:nvGraphicFramePr>
          <p:cNvPr id="56" name="表 53">
            <a:extLst>
              <a:ext uri="{FF2B5EF4-FFF2-40B4-BE49-F238E27FC236}">
                <a16:creationId xmlns:a16="http://schemas.microsoft.com/office/drawing/2014/main" id="{35B99BBE-26E5-94EB-5886-5968F9D86569}"/>
              </a:ext>
            </a:extLst>
          </p:cNvPr>
          <p:cNvGraphicFramePr>
            <a:graphicFrameLocks noGrp="1"/>
          </p:cNvGraphicFramePr>
          <p:nvPr>
            <p:extLst>
              <p:ext uri="{D42A27DB-BD31-4B8C-83A1-F6EECF244321}">
                <p14:modId xmlns:p14="http://schemas.microsoft.com/office/powerpoint/2010/main" val="4189610475"/>
              </p:ext>
            </p:extLst>
          </p:nvPr>
        </p:nvGraphicFramePr>
        <p:xfrm>
          <a:off x="23270110" y="30431841"/>
          <a:ext cx="5944517" cy="1554480"/>
        </p:xfrm>
        <a:graphic>
          <a:graphicData uri="http://schemas.openxmlformats.org/drawingml/2006/table">
            <a:tbl>
              <a:tblPr firstRow="1" bandRow="1">
                <a:tableStyleId>{912C8C85-51F0-491E-9774-3900AFEF0FD7}</a:tableStyleId>
              </a:tblPr>
              <a:tblGrid>
                <a:gridCol w="1709023">
                  <a:extLst>
                    <a:ext uri="{9D8B030D-6E8A-4147-A177-3AD203B41FA5}">
                      <a16:colId xmlns:a16="http://schemas.microsoft.com/office/drawing/2014/main" val="1809961146"/>
                    </a:ext>
                  </a:extLst>
                </a:gridCol>
                <a:gridCol w="2117747">
                  <a:extLst>
                    <a:ext uri="{9D8B030D-6E8A-4147-A177-3AD203B41FA5}">
                      <a16:colId xmlns:a16="http://schemas.microsoft.com/office/drawing/2014/main" val="1737930050"/>
                    </a:ext>
                  </a:extLst>
                </a:gridCol>
                <a:gridCol w="2117747">
                  <a:extLst>
                    <a:ext uri="{9D8B030D-6E8A-4147-A177-3AD203B41FA5}">
                      <a16:colId xmlns:a16="http://schemas.microsoft.com/office/drawing/2014/main" val="4231091058"/>
                    </a:ext>
                  </a:extLst>
                </a:gridCol>
              </a:tblGrid>
              <a:tr h="296805">
                <a:tc>
                  <a:txBody>
                    <a:bodyPr/>
                    <a:lstStyle/>
                    <a:p>
                      <a:pPr algn="ct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800" dirty="0">
                          <a:solidFill>
                            <a:sysClr val="windowText" lastClr="000000"/>
                          </a:solidFill>
                        </a:rPr>
                        <a:t>関連性あり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E4BD"/>
                    </a:solidFill>
                  </a:tcPr>
                </a:tc>
                <a:tc>
                  <a:txBody>
                    <a:bodyPr/>
                    <a:lstStyle/>
                    <a:p>
                      <a:pPr algn="ctr"/>
                      <a:r>
                        <a:rPr kumimoji="1" lang="ja-JP" altLang="en-US" sz="2800" dirty="0">
                          <a:solidFill>
                            <a:sysClr val="windowText" lastClr="000000"/>
                          </a:solidFill>
                        </a:rPr>
                        <a:t>関連性なし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E4BD"/>
                    </a:solidFill>
                  </a:tcPr>
                </a:tc>
                <a:extLst>
                  <a:ext uri="{0D108BD9-81ED-4DB2-BD59-A6C34878D82A}">
                    <a16:rowId xmlns:a16="http://schemas.microsoft.com/office/drawing/2014/main" val="1299136165"/>
                  </a:ext>
                </a:extLst>
              </a:tr>
              <a:tr h="296805">
                <a:tc>
                  <a:txBody>
                    <a:bodyPr/>
                    <a:lstStyle/>
                    <a:p>
                      <a:pPr algn="ctr"/>
                      <a:r>
                        <a:rPr kumimoji="1" lang="ja-JP" altLang="en-US" sz="2800" dirty="0"/>
                        <a:t>みそきん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chemeClr val="accent1"/>
                          </a:solidFill>
                        </a:rPr>
                        <a:t>900</a:t>
                      </a:r>
                      <a:r>
                        <a:rPr kumimoji="1" lang="ja-JP" altLang="en-US" sz="2800" dirty="0">
                          <a:solidFill>
                            <a:schemeClr val="accent1"/>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rgbClr val="FF0000"/>
                          </a:solidFill>
                        </a:rPr>
                        <a:t>594</a:t>
                      </a:r>
                      <a:r>
                        <a:rPr kumimoji="1" lang="ja-JP" altLang="en-US" sz="28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2986720"/>
                  </a:ext>
                </a:extLst>
              </a:tr>
              <a:tr h="296805">
                <a:tc>
                  <a:txBody>
                    <a:bodyPr/>
                    <a:lstStyle/>
                    <a:p>
                      <a:pPr algn="ctr"/>
                      <a:r>
                        <a:rPr kumimoji="1" lang="ja-JP" altLang="en-US" sz="2800" dirty="0"/>
                        <a:t>ここリモ</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chemeClr val="accent1"/>
                          </a:solidFill>
                        </a:rPr>
                        <a:t>230</a:t>
                      </a:r>
                      <a:r>
                        <a:rPr kumimoji="1" lang="ja-JP" altLang="en-US" sz="2800" dirty="0">
                          <a:solidFill>
                            <a:schemeClr val="accent1"/>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rgbClr val="FF0000"/>
                          </a:solidFill>
                        </a:rPr>
                        <a:t>160</a:t>
                      </a:r>
                      <a:r>
                        <a:rPr kumimoji="1" lang="ja-JP" altLang="en-US" sz="28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0039757"/>
                  </a:ext>
                </a:extLst>
              </a:tr>
            </a:tbl>
          </a:graphicData>
        </a:graphic>
      </p:graphicFrame>
      <p:sp>
        <p:nvSpPr>
          <p:cNvPr id="57" name="テキスト ボックス 56">
            <a:extLst>
              <a:ext uri="{FF2B5EF4-FFF2-40B4-BE49-F238E27FC236}">
                <a16:creationId xmlns:a16="http://schemas.microsoft.com/office/drawing/2014/main" id="{2A5F3B9B-3F52-4CB1-65BA-9F81C887E888}"/>
              </a:ext>
            </a:extLst>
          </p:cNvPr>
          <p:cNvSpPr txBox="1"/>
          <p:nvPr/>
        </p:nvSpPr>
        <p:spPr>
          <a:xfrm>
            <a:off x="15923625" y="32232919"/>
            <a:ext cx="13341616" cy="954107"/>
          </a:xfrm>
          <a:prstGeom prst="rect">
            <a:avLst/>
          </a:prstGeom>
          <a:noFill/>
        </p:spPr>
        <p:txBody>
          <a:bodyPr wrap="square" rtlCol="0">
            <a:spAutoFit/>
          </a:bodyPr>
          <a:lstStyle/>
          <a:p>
            <a:r>
              <a:rPr kumimoji="1" lang="ja-JP" altLang="en-US" sz="2800" dirty="0"/>
              <a:t>各動画において</a:t>
            </a:r>
            <a:r>
              <a:rPr lang="ja-JP" altLang="en-US" sz="2800" dirty="0"/>
              <a:t>“</a:t>
            </a:r>
            <a:r>
              <a:rPr kumimoji="1" lang="ja-JP" altLang="en-US" sz="2800" dirty="0"/>
              <a:t>関連性あり</a:t>
            </a:r>
            <a:r>
              <a:rPr lang="ja-JP" altLang="en-US" sz="2800" dirty="0"/>
              <a:t>”</a:t>
            </a:r>
            <a:r>
              <a:rPr kumimoji="1" lang="ja-JP" altLang="en-US" sz="2800" dirty="0"/>
              <a:t>の正解ラベルを付けたコメント</a:t>
            </a:r>
            <a:r>
              <a:rPr kumimoji="1" lang="en-US" altLang="ja-JP" sz="2800" dirty="0"/>
              <a:t>M</a:t>
            </a:r>
            <a:r>
              <a:rPr kumimoji="1" lang="ja-JP" altLang="en-US" sz="2800" dirty="0"/>
              <a:t>件と、類似度上位</a:t>
            </a:r>
            <a:r>
              <a:rPr kumimoji="1" lang="en-US" altLang="ja-JP" sz="2800" dirty="0"/>
              <a:t>M</a:t>
            </a:r>
            <a:r>
              <a:rPr lang="ja-JP" altLang="en-US" sz="2800" dirty="0"/>
              <a:t>件の</a:t>
            </a:r>
            <a:endParaRPr lang="en-US" altLang="ja-JP" sz="2800" dirty="0"/>
          </a:p>
          <a:p>
            <a:r>
              <a:rPr lang="ja-JP" altLang="en-US" sz="2800" dirty="0"/>
              <a:t>一致率を計算することで、提案手法の精度を検証する</a:t>
            </a:r>
            <a:endParaRPr kumimoji="1" lang="en-US" altLang="ja-JP" sz="2800" dirty="0"/>
          </a:p>
        </p:txBody>
      </p:sp>
      <p:sp>
        <p:nvSpPr>
          <p:cNvPr id="59" name="テキスト ボックス 58">
            <a:extLst>
              <a:ext uri="{FF2B5EF4-FFF2-40B4-BE49-F238E27FC236}">
                <a16:creationId xmlns:a16="http://schemas.microsoft.com/office/drawing/2014/main" id="{61313D56-ACC3-958A-8EB1-D2CC1B41C976}"/>
              </a:ext>
            </a:extLst>
          </p:cNvPr>
          <p:cNvSpPr txBox="1"/>
          <p:nvPr/>
        </p:nvSpPr>
        <p:spPr>
          <a:xfrm>
            <a:off x="23224375" y="33626768"/>
            <a:ext cx="6571233" cy="1569660"/>
          </a:xfrm>
          <a:prstGeom prst="rect">
            <a:avLst/>
          </a:prstGeom>
          <a:ln w="762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200" dirty="0"/>
              <a:t>人手の評価に対して、</a:t>
            </a:r>
            <a:r>
              <a:rPr kumimoji="1" lang="ja-JP" altLang="en-US" sz="3200" dirty="0">
                <a:solidFill>
                  <a:schemeClr val="accent6">
                    <a:lumMod val="75000"/>
                  </a:schemeClr>
                </a:solidFill>
              </a:rPr>
              <a:t>提案手法は</a:t>
            </a:r>
            <a:r>
              <a:rPr kumimoji="1" lang="en-US" altLang="ja-JP" sz="3200" dirty="0">
                <a:solidFill>
                  <a:schemeClr val="accent6">
                    <a:lumMod val="75000"/>
                  </a:schemeClr>
                </a:solidFill>
              </a:rPr>
              <a:t>65%</a:t>
            </a:r>
            <a:r>
              <a:rPr kumimoji="1" lang="ja-JP" altLang="en-US" sz="3200" dirty="0">
                <a:solidFill>
                  <a:schemeClr val="accent6">
                    <a:lumMod val="75000"/>
                  </a:schemeClr>
                </a:solidFill>
              </a:rPr>
              <a:t>～</a:t>
            </a:r>
            <a:r>
              <a:rPr kumimoji="1" lang="en-US" altLang="ja-JP" sz="3200" dirty="0">
                <a:solidFill>
                  <a:schemeClr val="accent6">
                    <a:lumMod val="75000"/>
                  </a:schemeClr>
                </a:solidFill>
              </a:rPr>
              <a:t>78%</a:t>
            </a:r>
            <a:r>
              <a:rPr kumimoji="1" lang="ja-JP" altLang="en-US" sz="3200" dirty="0">
                <a:solidFill>
                  <a:schemeClr val="accent6">
                    <a:lumMod val="75000"/>
                  </a:schemeClr>
                </a:solidFill>
              </a:rPr>
              <a:t>の精度</a:t>
            </a:r>
            <a:r>
              <a:rPr kumimoji="1" lang="ja-JP" altLang="en-US" sz="3200" dirty="0"/>
              <a:t>で商品との関連性が高いコメントを抽出できる</a:t>
            </a:r>
          </a:p>
        </p:txBody>
      </p:sp>
      <p:sp>
        <p:nvSpPr>
          <p:cNvPr id="25" name="テキスト ボックス 24">
            <a:extLst>
              <a:ext uri="{FF2B5EF4-FFF2-40B4-BE49-F238E27FC236}">
                <a16:creationId xmlns:a16="http://schemas.microsoft.com/office/drawing/2014/main" id="{A4239496-DB15-4D4E-967C-01F875335EB4}"/>
              </a:ext>
            </a:extLst>
          </p:cNvPr>
          <p:cNvSpPr txBox="1"/>
          <p:nvPr/>
        </p:nvSpPr>
        <p:spPr>
          <a:xfrm>
            <a:off x="682169" y="161596"/>
            <a:ext cx="2178547" cy="1107996"/>
          </a:xfrm>
          <a:prstGeom prst="rect">
            <a:avLst/>
          </a:prstGeom>
          <a:noFill/>
        </p:spPr>
        <p:txBody>
          <a:bodyPr wrap="square" rtlCol="0">
            <a:spAutoFit/>
          </a:bodyPr>
          <a:lstStyle/>
          <a:p>
            <a:r>
              <a:rPr kumimoji="1" lang="en-US" altLang="ja-JP" sz="6600" dirty="0"/>
              <a:t>PS8-2</a:t>
            </a:r>
            <a:endParaRPr kumimoji="1" lang="ja-JP" altLang="en-US" sz="6600" dirty="0"/>
          </a:p>
        </p:txBody>
      </p:sp>
      <p:sp>
        <p:nvSpPr>
          <p:cNvPr id="50" name="テキスト ボックス 49">
            <a:extLst>
              <a:ext uri="{FF2B5EF4-FFF2-40B4-BE49-F238E27FC236}">
                <a16:creationId xmlns:a16="http://schemas.microsoft.com/office/drawing/2014/main" id="{FB9F943C-7564-FDC7-35A8-B5CC4387EEAF}"/>
              </a:ext>
            </a:extLst>
          </p:cNvPr>
          <p:cNvSpPr txBox="1"/>
          <p:nvPr/>
        </p:nvSpPr>
        <p:spPr>
          <a:xfrm>
            <a:off x="15709993" y="16560047"/>
            <a:ext cx="4767187" cy="70788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r>
              <a:rPr kumimoji="1" lang="ja-JP" altLang="en-US" sz="4000" dirty="0">
                <a:solidFill>
                  <a:schemeClr val="tx1"/>
                </a:solidFill>
              </a:rPr>
              <a:t>自動生成した文章例</a:t>
            </a:r>
          </a:p>
        </p:txBody>
      </p:sp>
      <p:cxnSp>
        <p:nvCxnSpPr>
          <p:cNvPr id="60" name="直線コネクタ 59">
            <a:extLst>
              <a:ext uri="{FF2B5EF4-FFF2-40B4-BE49-F238E27FC236}">
                <a16:creationId xmlns:a16="http://schemas.microsoft.com/office/drawing/2014/main" id="{8ECCBE01-6AF4-0704-8693-391B93B7BACE}"/>
              </a:ext>
            </a:extLst>
          </p:cNvPr>
          <p:cNvCxnSpPr/>
          <p:nvPr/>
        </p:nvCxnSpPr>
        <p:spPr>
          <a:xfrm flipV="1">
            <a:off x="15770581" y="18640601"/>
            <a:ext cx="13571059" cy="25596"/>
          </a:xfrm>
          <a:prstGeom prst="line">
            <a:avLst/>
          </a:prstGeom>
          <a:ln w="76200"/>
        </p:spPr>
        <p:style>
          <a:lnRef idx="1">
            <a:schemeClr val="dk1"/>
          </a:lnRef>
          <a:fillRef idx="0">
            <a:schemeClr val="dk1"/>
          </a:fillRef>
          <a:effectRef idx="0">
            <a:schemeClr val="dk1"/>
          </a:effectRef>
          <a:fontRef idx="minor">
            <a:schemeClr val="tx1"/>
          </a:fontRef>
        </p:style>
      </p:cxnSp>
      <p:cxnSp>
        <p:nvCxnSpPr>
          <p:cNvPr id="61" name="直線コネクタ 60">
            <a:extLst>
              <a:ext uri="{FF2B5EF4-FFF2-40B4-BE49-F238E27FC236}">
                <a16:creationId xmlns:a16="http://schemas.microsoft.com/office/drawing/2014/main" id="{22C74E22-6CA6-52C4-C33F-63CA1F8EC465}"/>
              </a:ext>
            </a:extLst>
          </p:cNvPr>
          <p:cNvCxnSpPr/>
          <p:nvPr/>
        </p:nvCxnSpPr>
        <p:spPr>
          <a:xfrm flipV="1">
            <a:off x="15761764" y="20287976"/>
            <a:ext cx="13571059" cy="25596"/>
          </a:xfrm>
          <a:prstGeom prst="line">
            <a:avLst/>
          </a:prstGeom>
          <a:ln w="76200"/>
        </p:spPr>
        <p:style>
          <a:lnRef idx="1">
            <a:schemeClr val="dk1"/>
          </a:lnRef>
          <a:fillRef idx="0">
            <a:schemeClr val="dk1"/>
          </a:fillRef>
          <a:effectRef idx="0">
            <a:schemeClr val="dk1"/>
          </a:effectRef>
          <a:fontRef idx="minor">
            <a:schemeClr val="tx1"/>
          </a:fontRef>
        </p:style>
      </p:cxnSp>
      <p:sp>
        <p:nvSpPr>
          <p:cNvPr id="62" name="正方形/長方形 61">
            <a:extLst>
              <a:ext uri="{FF2B5EF4-FFF2-40B4-BE49-F238E27FC236}">
                <a16:creationId xmlns:a16="http://schemas.microsoft.com/office/drawing/2014/main" id="{4A84AA3B-AB24-ADDF-94C0-9949BC3FBB6E}"/>
              </a:ext>
            </a:extLst>
          </p:cNvPr>
          <p:cNvSpPr/>
          <p:nvPr/>
        </p:nvSpPr>
        <p:spPr>
          <a:xfrm>
            <a:off x="882403" y="40851317"/>
            <a:ext cx="13714645" cy="170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kumimoji="1" lang="en-US" altLang="ja-JP" sz="1800" dirty="0"/>
              <a:t>D. </a:t>
            </a:r>
            <a:r>
              <a:rPr kumimoji="1" lang="en-US" altLang="ja-JP" sz="1800" dirty="0" err="1"/>
              <a:t>Blei</a:t>
            </a:r>
            <a:r>
              <a:rPr kumimoji="1" lang="en-US" altLang="ja-JP" sz="1800" dirty="0"/>
              <a:t>, A. Ng and M. Jordan :“ Latent Dirichlet Allocation ”,Journal of Machine Learning Research, Vol.4, No.3, pp.148–159,2019.</a:t>
            </a:r>
          </a:p>
          <a:p>
            <a:pPr marL="457200" indent="-457200">
              <a:buFont typeface="+mj-lt"/>
              <a:buAutoNum type="arabicPeriod"/>
            </a:pPr>
            <a:r>
              <a:rPr lang="en-US" altLang="ja-JP" sz="1800" dirty="0" err="1"/>
              <a:t>Xiaohui</a:t>
            </a:r>
            <a:r>
              <a:rPr lang="en-US" altLang="ja-JP" sz="1800" dirty="0"/>
              <a:t> Yan, </a:t>
            </a:r>
            <a:r>
              <a:rPr lang="en-US" altLang="ja-JP" sz="1800" dirty="0" err="1"/>
              <a:t>Jiafeng</a:t>
            </a:r>
            <a:r>
              <a:rPr lang="en-US" altLang="ja-JP" sz="1800" dirty="0"/>
              <a:t> Guo, </a:t>
            </a:r>
            <a:r>
              <a:rPr lang="en-US" altLang="ja-JP" sz="1800" dirty="0" err="1"/>
              <a:t>Yanyan</a:t>
            </a:r>
            <a:r>
              <a:rPr lang="en-US" altLang="ja-JP" sz="1800" dirty="0"/>
              <a:t> Lan, </a:t>
            </a:r>
            <a:r>
              <a:rPr lang="en-US" altLang="ja-JP" sz="1800" dirty="0" err="1"/>
              <a:t>Xueqi</a:t>
            </a:r>
            <a:r>
              <a:rPr lang="en-US" altLang="ja-JP" sz="1800" dirty="0"/>
              <a:t> Cheng, “A </a:t>
            </a:r>
            <a:r>
              <a:rPr lang="en-US" altLang="ja-JP" sz="1800" dirty="0" err="1"/>
              <a:t>Biterm</a:t>
            </a:r>
            <a:r>
              <a:rPr lang="en-US" altLang="ja-JP" sz="1800" dirty="0"/>
              <a:t> Topic Model for Short Texts”, WWW ’13 Proceedings of the 22nd international conference on World Wide Web,pp.1445-1456(2013).</a:t>
            </a:r>
          </a:p>
          <a:p>
            <a:pPr marL="457200" indent="-457200">
              <a:buFont typeface="+mj-lt"/>
              <a:buAutoNum type="arabicPeriod"/>
            </a:pPr>
            <a:r>
              <a:rPr kumimoji="1" lang="ja-JP" altLang="en-US" sz="1800" dirty="0"/>
              <a:t>西田 有輝</a:t>
            </a:r>
            <a:r>
              <a:rPr kumimoji="1" lang="en-US" altLang="ja-JP" sz="1800" dirty="0"/>
              <a:t>, </a:t>
            </a:r>
            <a:r>
              <a:rPr kumimoji="1" lang="en-US" altLang="ja-JP" sz="1800" dirty="0" err="1"/>
              <a:t>Tianxiang</a:t>
            </a:r>
            <a:r>
              <a:rPr kumimoji="1" lang="en-US" altLang="ja-JP" sz="1800" dirty="0"/>
              <a:t> Yang, </a:t>
            </a:r>
            <a:r>
              <a:rPr kumimoji="1" lang="ja-JP" altLang="en-US" sz="1800" dirty="0"/>
              <a:t>山下 遥</a:t>
            </a:r>
            <a:r>
              <a:rPr kumimoji="1" lang="en-US" altLang="ja-JP" sz="1800" dirty="0"/>
              <a:t>, </a:t>
            </a:r>
            <a:r>
              <a:rPr kumimoji="1" lang="ja-JP" altLang="en-US" sz="1800" dirty="0"/>
              <a:t>後藤 正幸：「強調データの拡張学習による </a:t>
            </a:r>
            <a:r>
              <a:rPr kumimoji="1" lang="en-US" altLang="ja-JP" sz="1800" dirty="0" err="1"/>
              <a:t>Biterm</a:t>
            </a:r>
            <a:r>
              <a:rPr kumimoji="1" lang="en-US" altLang="ja-JP" sz="1800" dirty="0"/>
              <a:t> Topic Model </a:t>
            </a:r>
            <a:r>
              <a:rPr kumimoji="1" lang="ja-JP" altLang="en-US" sz="1800" dirty="0"/>
              <a:t>の解釈性向上法に関する一考察」，人工知能学会全国大会，第 </a:t>
            </a:r>
            <a:r>
              <a:rPr kumimoji="1" lang="en-US" altLang="ja-JP" sz="1800" dirty="0"/>
              <a:t>36 </a:t>
            </a:r>
            <a:r>
              <a:rPr kumimoji="1" lang="ja-JP" altLang="en-US" sz="1800" dirty="0"/>
              <a:t>回，</a:t>
            </a:r>
            <a:r>
              <a:rPr kumimoji="1" lang="en-US" altLang="ja-JP" sz="1800" dirty="0"/>
              <a:t>3E3-GS-2-02</a:t>
            </a:r>
            <a:r>
              <a:rPr kumimoji="1" lang="ja-JP" altLang="en-US" sz="1800" dirty="0"/>
              <a:t>，</a:t>
            </a:r>
            <a:r>
              <a:rPr kumimoji="1" lang="en-US" altLang="ja-JP" sz="1800" dirty="0"/>
              <a:t>2022</a:t>
            </a:r>
            <a:r>
              <a:rPr kumimoji="1" lang="ja-JP" altLang="en-US" sz="1800" dirty="0"/>
              <a:t>．</a:t>
            </a:r>
          </a:p>
        </p:txBody>
      </p:sp>
      <p:sp>
        <p:nvSpPr>
          <p:cNvPr id="8" name="テキスト ボックス 7">
            <a:extLst>
              <a:ext uri="{FF2B5EF4-FFF2-40B4-BE49-F238E27FC236}">
                <a16:creationId xmlns:a16="http://schemas.microsoft.com/office/drawing/2014/main" id="{6EC846B9-349A-1BA1-7080-489C4A2187A0}"/>
              </a:ext>
            </a:extLst>
          </p:cNvPr>
          <p:cNvSpPr txBox="1"/>
          <p:nvPr/>
        </p:nvSpPr>
        <p:spPr>
          <a:xfrm>
            <a:off x="19964523" y="20498288"/>
            <a:ext cx="9133573" cy="954107"/>
          </a:xfrm>
          <a:prstGeom prst="rect">
            <a:avLst/>
          </a:prstGeom>
          <a:noFill/>
        </p:spPr>
        <p:txBody>
          <a:bodyPr wrap="square" rtlCol="0">
            <a:spAutoFit/>
          </a:bodyPr>
          <a:lstStyle/>
          <a:p>
            <a:r>
              <a:rPr lang="ja-JP" altLang="en-US" sz="2800" dirty="0"/>
              <a:t>商品との関連性が高いコメントの類似度が高くなっているが、</a:t>
            </a:r>
            <a:endParaRPr lang="en-US" altLang="ja-JP" sz="2800" dirty="0"/>
          </a:p>
          <a:p>
            <a:r>
              <a:rPr lang="ja-JP" altLang="en-US" sz="2800" dirty="0"/>
              <a:t>類似度が高くても商品との関連性が低いものもある</a:t>
            </a:r>
            <a:endParaRPr kumimoji="1" lang="ja-JP" altLang="en-US" sz="2800" dirty="0"/>
          </a:p>
        </p:txBody>
      </p:sp>
      <p:sp>
        <p:nvSpPr>
          <p:cNvPr id="29" name="正方形/長方形 28">
            <a:extLst>
              <a:ext uri="{FF2B5EF4-FFF2-40B4-BE49-F238E27FC236}">
                <a16:creationId xmlns:a16="http://schemas.microsoft.com/office/drawing/2014/main" id="{0D161899-C8EA-634D-7F68-5DDBB7F2C51B}"/>
              </a:ext>
            </a:extLst>
          </p:cNvPr>
          <p:cNvSpPr/>
          <p:nvPr/>
        </p:nvSpPr>
        <p:spPr>
          <a:xfrm>
            <a:off x="15728872" y="37029914"/>
            <a:ext cx="2218122" cy="1477647"/>
          </a:xfrm>
          <a:prstGeom prst="rect">
            <a:avLst/>
          </a:prstGeom>
          <a:solidFill>
            <a:srgbClr val="D7E4B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dirty="0">
                <a:solidFill>
                  <a:schemeClr val="tx1"/>
                </a:solidFill>
              </a:rPr>
              <a:t>BTM</a:t>
            </a:r>
            <a:r>
              <a:rPr lang="ja-JP" altLang="en-US" sz="3200" dirty="0">
                <a:solidFill>
                  <a:schemeClr val="tx1"/>
                </a:solidFill>
              </a:rPr>
              <a:t>に</a:t>
            </a:r>
            <a:r>
              <a:rPr kumimoji="1" lang="ja-JP" altLang="en-US" sz="3200" dirty="0">
                <a:solidFill>
                  <a:schemeClr val="tx1"/>
                </a:solidFill>
              </a:rPr>
              <a:t>よる</a:t>
            </a:r>
            <a:endParaRPr kumimoji="1" lang="en-US" altLang="ja-JP" sz="3200" dirty="0">
              <a:solidFill>
                <a:schemeClr val="tx1"/>
              </a:solidFill>
            </a:endParaRPr>
          </a:p>
          <a:p>
            <a:pPr algn="ctr"/>
            <a:r>
              <a:rPr kumimoji="1" lang="ja-JP" altLang="en-US" sz="3200" dirty="0">
                <a:solidFill>
                  <a:schemeClr val="tx1"/>
                </a:solidFill>
              </a:rPr>
              <a:t>トピックと</a:t>
            </a:r>
            <a:endParaRPr kumimoji="1" lang="en-US" altLang="ja-JP" sz="3200" dirty="0">
              <a:solidFill>
                <a:schemeClr val="tx1"/>
              </a:solidFill>
            </a:endParaRPr>
          </a:p>
          <a:p>
            <a:pPr algn="ctr"/>
            <a:r>
              <a:rPr kumimoji="1" lang="ja-JP" altLang="en-US" sz="3200" dirty="0">
                <a:solidFill>
                  <a:schemeClr val="tx1"/>
                </a:solidFill>
              </a:rPr>
              <a:t>単語抽出</a:t>
            </a:r>
          </a:p>
        </p:txBody>
      </p:sp>
      <p:sp>
        <p:nvSpPr>
          <p:cNvPr id="30" name="正方形/長方形 29">
            <a:extLst>
              <a:ext uri="{FF2B5EF4-FFF2-40B4-BE49-F238E27FC236}">
                <a16:creationId xmlns:a16="http://schemas.microsoft.com/office/drawing/2014/main" id="{7395CEF5-8B69-E623-F9D5-6B80CF3B7B8D}"/>
              </a:ext>
            </a:extLst>
          </p:cNvPr>
          <p:cNvSpPr/>
          <p:nvPr/>
        </p:nvSpPr>
        <p:spPr>
          <a:xfrm>
            <a:off x="17946994" y="37029914"/>
            <a:ext cx="4531203" cy="1477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800" dirty="0">
                <a:solidFill>
                  <a:schemeClr val="tx1"/>
                </a:solidFill>
              </a:rPr>
              <a:t>YouTube</a:t>
            </a:r>
            <a:r>
              <a:rPr kumimoji="1" lang="ja-JP" altLang="en-US" sz="2800" dirty="0">
                <a:solidFill>
                  <a:schemeClr val="tx1"/>
                </a:solidFill>
              </a:rPr>
              <a:t>のコメントのように</a:t>
            </a:r>
            <a:endParaRPr kumimoji="1" lang="en-US" altLang="ja-JP" sz="2800" dirty="0">
              <a:solidFill>
                <a:schemeClr val="tx1"/>
              </a:solidFill>
            </a:endParaRPr>
          </a:p>
          <a:p>
            <a:r>
              <a:rPr kumimoji="1" lang="ja-JP" altLang="en-US" sz="2800" dirty="0">
                <a:solidFill>
                  <a:schemeClr val="tx1"/>
                </a:solidFill>
              </a:rPr>
              <a:t>比較的短い文章でもトピックを適切に抽出できる</a:t>
            </a:r>
          </a:p>
        </p:txBody>
      </p:sp>
      <p:sp>
        <p:nvSpPr>
          <p:cNvPr id="52" name="正方形/長方形 51">
            <a:extLst>
              <a:ext uri="{FF2B5EF4-FFF2-40B4-BE49-F238E27FC236}">
                <a16:creationId xmlns:a16="http://schemas.microsoft.com/office/drawing/2014/main" id="{53EA5E7B-9D65-732B-656E-0D308074FC5C}"/>
              </a:ext>
            </a:extLst>
          </p:cNvPr>
          <p:cNvSpPr/>
          <p:nvPr/>
        </p:nvSpPr>
        <p:spPr>
          <a:xfrm>
            <a:off x="15728872" y="38765152"/>
            <a:ext cx="2218122" cy="3819585"/>
          </a:xfrm>
          <a:prstGeom prst="rect">
            <a:avLst/>
          </a:prstGeom>
          <a:solidFill>
            <a:srgbClr val="FCD5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生成した</a:t>
            </a:r>
            <a:endParaRPr kumimoji="1" lang="en-US" altLang="ja-JP" sz="3200" dirty="0">
              <a:solidFill>
                <a:schemeClr val="tx1"/>
              </a:solidFill>
            </a:endParaRPr>
          </a:p>
          <a:p>
            <a:pPr algn="ctr"/>
            <a:r>
              <a:rPr kumimoji="1" lang="ja-JP" altLang="en-US" sz="3200" dirty="0">
                <a:solidFill>
                  <a:schemeClr val="tx1"/>
                </a:solidFill>
              </a:rPr>
              <a:t>文章との</a:t>
            </a:r>
            <a:endParaRPr kumimoji="1" lang="en-US" altLang="ja-JP" sz="3200" dirty="0">
              <a:solidFill>
                <a:schemeClr val="tx1"/>
              </a:solidFill>
            </a:endParaRPr>
          </a:p>
          <a:p>
            <a:pPr algn="ctr"/>
            <a:r>
              <a:rPr kumimoji="1" lang="ja-JP" altLang="en-US" sz="3200" dirty="0">
                <a:solidFill>
                  <a:schemeClr val="tx1"/>
                </a:solidFill>
              </a:rPr>
              <a:t>類似度計算</a:t>
            </a:r>
          </a:p>
        </p:txBody>
      </p:sp>
      <p:sp>
        <p:nvSpPr>
          <p:cNvPr id="63" name="正方形/長方形 62">
            <a:extLst>
              <a:ext uri="{FF2B5EF4-FFF2-40B4-BE49-F238E27FC236}">
                <a16:creationId xmlns:a16="http://schemas.microsoft.com/office/drawing/2014/main" id="{7FBE99A8-DFEA-7DC8-D2EC-CCE2AA35DCED}"/>
              </a:ext>
            </a:extLst>
          </p:cNvPr>
          <p:cNvSpPr/>
          <p:nvPr/>
        </p:nvSpPr>
        <p:spPr>
          <a:xfrm>
            <a:off x="17946994" y="38765152"/>
            <a:ext cx="4531203" cy="38195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800" dirty="0">
                <a:solidFill>
                  <a:schemeClr val="tx1"/>
                </a:solidFill>
              </a:rPr>
              <a:t>極端に出現回数が少ない</a:t>
            </a:r>
            <a:endParaRPr kumimoji="1" lang="en-US" altLang="ja-JP" sz="2800" dirty="0">
              <a:solidFill>
                <a:schemeClr val="tx1"/>
              </a:solidFill>
            </a:endParaRPr>
          </a:p>
          <a:p>
            <a:r>
              <a:rPr kumimoji="1" lang="ja-JP" altLang="en-US" sz="2800" dirty="0">
                <a:solidFill>
                  <a:schemeClr val="tx1"/>
                </a:solidFill>
              </a:rPr>
              <a:t>単語を含む文は類似度が</a:t>
            </a:r>
            <a:endParaRPr kumimoji="1" lang="en-US" altLang="ja-JP" sz="2800" dirty="0">
              <a:solidFill>
                <a:schemeClr val="tx1"/>
              </a:solidFill>
            </a:endParaRPr>
          </a:p>
          <a:p>
            <a:r>
              <a:rPr kumimoji="1" lang="ja-JP" altLang="en-US" sz="2800" dirty="0">
                <a:solidFill>
                  <a:schemeClr val="tx1"/>
                </a:solidFill>
              </a:rPr>
              <a:t>低くなる</a:t>
            </a:r>
            <a:endParaRPr kumimoji="1" lang="en-US" altLang="ja-JP" sz="2800" dirty="0">
              <a:solidFill>
                <a:schemeClr val="tx1"/>
              </a:solidFill>
            </a:endParaRPr>
          </a:p>
          <a:p>
            <a:endParaRPr kumimoji="1" lang="en-US" altLang="ja-JP" sz="2800" dirty="0">
              <a:solidFill>
                <a:schemeClr val="tx1"/>
              </a:solidFill>
            </a:endParaRPr>
          </a:p>
          <a:p>
            <a:r>
              <a:rPr lang="ja-JP" altLang="en-US" sz="2800" dirty="0">
                <a:solidFill>
                  <a:schemeClr val="tx1"/>
                </a:solidFill>
              </a:rPr>
              <a:t>関連性があるコメントでも、</a:t>
            </a:r>
            <a:endParaRPr lang="en-US" altLang="ja-JP" sz="2800" dirty="0">
              <a:solidFill>
                <a:schemeClr val="tx1"/>
              </a:solidFill>
            </a:endParaRPr>
          </a:p>
          <a:p>
            <a:r>
              <a:rPr lang="ja-JP" altLang="en-US" sz="2800" dirty="0">
                <a:solidFill>
                  <a:schemeClr val="tx1"/>
                </a:solidFill>
              </a:rPr>
              <a:t>文章が極端に短いと類似度が低くなる</a:t>
            </a:r>
            <a:endParaRPr kumimoji="1" lang="ja-JP" altLang="en-US" sz="2800" dirty="0">
              <a:solidFill>
                <a:schemeClr val="tx1"/>
              </a:solidFill>
            </a:endParaRPr>
          </a:p>
        </p:txBody>
      </p:sp>
      <p:sp>
        <p:nvSpPr>
          <p:cNvPr id="64" name="正方形/長方形 63">
            <a:extLst>
              <a:ext uri="{FF2B5EF4-FFF2-40B4-BE49-F238E27FC236}">
                <a16:creationId xmlns:a16="http://schemas.microsoft.com/office/drawing/2014/main" id="{75BF5D77-2B24-E682-9F6F-AD147420740C}"/>
              </a:ext>
            </a:extLst>
          </p:cNvPr>
          <p:cNvSpPr/>
          <p:nvPr/>
        </p:nvSpPr>
        <p:spPr>
          <a:xfrm>
            <a:off x="22849643" y="37024395"/>
            <a:ext cx="2218122" cy="1477647"/>
          </a:xfrm>
          <a:prstGeom prst="rect">
            <a:avLst/>
          </a:prstGeom>
          <a:solidFill>
            <a:srgbClr val="FCD5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人手による正解データとの一致率</a:t>
            </a:r>
          </a:p>
        </p:txBody>
      </p:sp>
      <p:sp>
        <p:nvSpPr>
          <p:cNvPr id="65" name="正方形/長方形 64">
            <a:extLst>
              <a:ext uri="{FF2B5EF4-FFF2-40B4-BE49-F238E27FC236}">
                <a16:creationId xmlns:a16="http://schemas.microsoft.com/office/drawing/2014/main" id="{11E11348-D375-DA95-5F8D-98DB933E179E}"/>
              </a:ext>
            </a:extLst>
          </p:cNvPr>
          <p:cNvSpPr/>
          <p:nvPr/>
        </p:nvSpPr>
        <p:spPr>
          <a:xfrm>
            <a:off x="25067765" y="37024395"/>
            <a:ext cx="4505441" cy="1477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800" dirty="0">
                <a:solidFill>
                  <a:schemeClr val="tx1"/>
                </a:solidFill>
              </a:rPr>
              <a:t>提案手法は人手の評価に</a:t>
            </a:r>
            <a:endParaRPr kumimoji="1" lang="en-US" altLang="ja-JP" sz="2800" dirty="0">
              <a:solidFill>
                <a:schemeClr val="tx1"/>
              </a:solidFill>
            </a:endParaRPr>
          </a:p>
          <a:p>
            <a:r>
              <a:rPr kumimoji="1" lang="ja-JP" altLang="en-US" sz="2800" dirty="0">
                <a:solidFill>
                  <a:schemeClr val="tx1"/>
                </a:solidFill>
              </a:rPr>
              <a:t>対して</a:t>
            </a:r>
            <a:r>
              <a:rPr kumimoji="1" lang="en-US" altLang="ja-JP" sz="2800" dirty="0">
                <a:solidFill>
                  <a:schemeClr val="tx1"/>
                </a:solidFill>
              </a:rPr>
              <a:t>65%</a:t>
            </a:r>
            <a:r>
              <a:rPr lang="ja-JP" altLang="en-US" sz="2800" dirty="0">
                <a:solidFill>
                  <a:schemeClr val="tx1"/>
                </a:solidFill>
              </a:rPr>
              <a:t>～</a:t>
            </a:r>
            <a:r>
              <a:rPr lang="en-US" altLang="ja-JP" sz="2800" dirty="0">
                <a:solidFill>
                  <a:schemeClr val="tx1"/>
                </a:solidFill>
              </a:rPr>
              <a:t>78%</a:t>
            </a:r>
            <a:r>
              <a:rPr lang="ja-JP" altLang="en-US" sz="2800" dirty="0">
                <a:solidFill>
                  <a:schemeClr val="tx1"/>
                </a:solidFill>
              </a:rPr>
              <a:t>程度の</a:t>
            </a:r>
            <a:endParaRPr lang="en-US" altLang="ja-JP" sz="2800" dirty="0">
              <a:solidFill>
                <a:schemeClr val="tx1"/>
              </a:solidFill>
            </a:endParaRPr>
          </a:p>
          <a:p>
            <a:r>
              <a:rPr lang="ja-JP" altLang="en-US" sz="2800" dirty="0">
                <a:solidFill>
                  <a:schemeClr val="tx1"/>
                </a:solidFill>
              </a:rPr>
              <a:t>精度を示した</a:t>
            </a:r>
            <a:endParaRPr kumimoji="1" lang="ja-JP" altLang="en-US" sz="2800" dirty="0">
              <a:solidFill>
                <a:schemeClr val="tx1"/>
              </a:solidFill>
            </a:endParaRPr>
          </a:p>
        </p:txBody>
      </p:sp>
      <p:sp>
        <p:nvSpPr>
          <p:cNvPr id="68" name="正方形/長方形 67">
            <a:extLst>
              <a:ext uri="{FF2B5EF4-FFF2-40B4-BE49-F238E27FC236}">
                <a16:creationId xmlns:a16="http://schemas.microsoft.com/office/drawing/2014/main" id="{9E93F8F9-8797-28C4-CCD5-C11CDD438DF6}"/>
              </a:ext>
            </a:extLst>
          </p:cNvPr>
          <p:cNvSpPr/>
          <p:nvPr/>
        </p:nvSpPr>
        <p:spPr>
          <a:xfrm>
            <a:off x="22849643" y="38765152"/>
            <a:ext cx="2218122" cy="3819585"/>
          </a:xfrm>
          <a:prstGeom prst="rect">
            <a:avLst/>
          </a:prstGeom>
          <a:solidFill>
            <a:srgbClr val="D7E4B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改善案</a:t>
            </a:r>
            <a:endParaRPr kumimoji="1" lang="en-US" altLang="ja-JP" sz="3200" dirty="0">
              <a:solidFill>
                <a:schemeClr val="tx1"/>
              </a:solidFill>
            </a:endParaRPr>
          </a:p>
          <a:p>
            <a:pPr algn="ctr"/>
            <a:r>
              <a:rPr lang="ja-JP" altLang="en-US" sz="3200" dirty="0">
                <a:solidFill>
                  <a:schemeClr val="tx1"/>
                </a:solidFill>
              </a:rPr>
              <a:t>今後の検討</a:t>
            </a:r>
            <a:endParaRPr kumimoji="1" lang="ja-JP" altLang="en-US" sz="3200" dirty="0">
              <a:solidFill>
                <a:schemeClr val="tx1"/>
              </a:solidFill>
            </a:endParaRPr>
          </a:p>
        </p:txBody>
      </p:sp>
      <p:sp>
        <p:nvSpPr>
          <p:cNvPr id="69" name="正方形/長方形 68">
            <a:extLst>
              <a:ext uri="{FF2B5EF4-FFF2-40B4-BE49-F238E27FC236}">
                <a16:creationId xmlns:a16="http://schemas.microsoft.com/office/drawing/2014/main" id="{D6BD8009-EE04-C687-46E5-EAED414E7252}"/>
              </a:ext>
            </a:extLst>
          </p:cNvPr>
          <p:cNvSpPr/>
          <p:nvPr/>
        </p:nvSpPr>
        <p:spPr>
          <a:xfrm>
            <a:off x="25067765" y="38765152"/>
            <a:ext cx="4497552" cy="38195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ja-JP" altLang="en-US" sz="2800" dirty="0">
                <a:solidFill>
                  <a:schemeClr val="tx1"/>
                </a:solidFill>
              </a:rPr>
              <a:t>トピック数や抽出単語数による</a:t>
            </a:r>
            <a:endParaRPr lang="en-US" altLang="ja-JP" sz="2800" dirty="0">
              <a:solidFill>
                <a:schemeClr val="tx1"/>
              </a:solidFill>
            </a:endParaRPr>
          </a:p>
          <a:p>
            <a:pPr marL="457200" indent="-457200">
              <a:buFont typeface="Arial" panose="020B0604020202020204" pitchFamily="34" charset="0"/>
              <a:buChar char="•"/>
            </a:pPr>
            <a:r>
              <a:rPr kumimoji="1" lang="ja-JP" altLang="en-US" sz="2800" dirty="0">
                <a:solidFill>
                  <a:schemeClr val="tx1"/>
                </a:solidFill>
              </a:rPr>
              <a:t>文章を自動生成する方法を新たに考案</a:t>
            </a:r>
            <a:endParaRPr kumimoji="1" lang="en-US" altLang="ja-JP" sz="2800" dirty="0">
              <a:solidFill>
                <a:schemeClr val="tx1"/>
              </a:solidFill>
            </a:endParaRPr>
          </a:p>
          <a:p>
            <a:pPr marL="457200" indent="-457200">
              <a:buFont typeface="Arial" panose="020B0604020202020204" pitchFamily="34" charset="0"/>
              <a:buChar char="•"/>
            </a:pPr>
            <a:r>
              <a:rPr lang="ja-JP" altLang="en-US" sz="2800" dirty="0">
                <a:solidFill>
                  <a:schemeClr val="tx1"/>
                </a:solidFill>
              </a:rPr>
              <a:t>文章の長さを考慮した類似度計算法の考案</a:t>
            </a:r>
            <a:endParaRPr lang="en-US" altLang="ja-JP" sz="2800" dirty="0">
              <a:solidFill>
                <a:schemeClr val="tx1"/>
              </a:solidFill>
            </a:endParaRPr>
          </a:p>
          <a:p>
            <a:pPr marL="457200" indent="-457200">
              <a:buFont typeface="Arial" panose="020B0604020202020204" pitchFamily="34" charset="0"/>
              <a:buChar char="•"/>
            </a:pPr>
            <a:r>
              <a:rPr kumimoji="1" lang="ja-JP" altLang="en-US" sz="2800" dirty="0">
                <a:solidFill>
                  <a:schemeClr val="tx1"/>
                </a:solidFill>
              </a:rPr>
              <a:t>多くの動画に対して実験をし、提案手法の精度を検証</a:t>
            </a:r>
          </a:p>
        </p:txBody>
      </p:sp>
      <p:graphicFrame>
        <p:nvGraphicFramePr>
          <p:cNvPr id="31" name="表 44">
            <a:extLst>
              <a:ext uri="{FF2B5EF4-FFF2-40B4-BE49-F238E27FC236}">
                <a16:creationId xmlns:a16="http://schemas.microsoft.com/office/drawing/2014/main" id="{85FC609E-4230-FCF1-93DE-7144539ACE95}"/>
              </a:ext>
            </a:extLst>
          </p:cNvPr>
          <p:cNvGraphicFramePr>
            <a:graphicFrameLocks noGrp="1"/>
          </p:cNvGraphicFramePr>
          <p:nvPr>
            <p:extLst>
              <p:ext uri="{D42A27DB-BD31-4B8C-83A1-F6EECF244321}">
                <p14:modId xmlns:p14="http://schemas.microsoft.com/office/powerpoint/2010/main" val="959670269"/>
              </p:ext>
            </p:extLst>
          </p:nvPr>
        </p:nvGraphicFramePr>
        <p:xfrm>
          <a:off x="15767600" y="10755416"/>
          <a:ext cx="7661401" cy="5699760"/>
        </p:xfrm>
        <a:graphic>
          <a:graphicData uri="http://schemas.openxmlformats.org/drawingml/2006/table">
            <a:tbl>
              <a:tblPr firstRow="1" bandRow="1">
                <a:tableStyleId>{5940675A-B579-460E-94D1-54222C63F5DA}</a:tableStyleId>
              </a:tblPr>
              <a:tblGrid>
                <a:gridCol w="1396705">
                  <a:extLst>
                    <a:ext uri="{9D8B030D-6E8A-4147-A177-3AD203B41FA5}">
                      <a16:colId xmlns:a16="http://schemas.microsoft.com/office/drawing/2014/main" val="2264818845"/>
                    </a:ext>
                  </a:extLst>
                </a:gridCol>
                <a:gridCol w="3132348">
                  <a:extLst>
                    <a:ext uri="{9D8B030D-6E8A-4147-A177-3AD203B41FA5}">
                      <a16:colId xmlns:a16="http://schemas.microsoft.com/office/drawing/2014/main" val="1040137559"/>
                    </a:ext>
                  </a:extLst>
                </a:gridCol>
                <a:gridCol w="3132348">
                  <a:extLst>
                    <a:ext uri="{9D8B030D-6E8A-4147-A177-3AD203B41FA5}">
                      <a16:colId xmlns:a16="http://schemas.microsoft.com/office/drawing/2014/main" val="3933166632"/>
                    </a:ext>
                  </a:extLst>
                </a:gridCol>
              </a:tblGrid>
              <a:tr h="370840">
                <a:tc>
                  <a:txBody>
                    <a:bodyPr/>
                    <a:lstStyle/>
                    <a:p>
                      <a:pPr algn="ctr"/>
                      <a:endParaRPr kumimoji="1" lang="ja-JP" alt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b="1" dirty="0">
                          <a:solidFill>
                            <a:schemeClr val="accent6"/>
                          </a:solidFill>
                        </a:rPr>
                        <a:t>みそきん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b="1" dirty="0">
                          <a:solidFill>
                            <a:schemeClr val="accent6"/>
                          </a:solidFill>
                        </a:rPr>
                        <a:t>ここリモ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9697933"/>
                  </a:ext>
                </a:extLst>
              </a:tr>
              <a:tr h="370840">
                <a:tc>
                  <a:txBody>
                    <a:bodyPr/>
                    <a:lstStyle/>
                    <a:p>
                      <a:pPr algn="ctr"/>
                      <a:r>
                        <a:rPr kumimoji="1" lang="en-US" altLang="ja-JP" sz="2800" dirty="0"/>
                        <a:t>1</a:t>
                      </a: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味噌ラーメン</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エアコン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6600182"/>
                  </a:ext>
                </a:extLst>
              </a:tr>
              <a:tr h="370840">
                <a:tc>
                  <a:txBody>
                    <a:bodyPr/>
                    <a:lstStyle/>
                    <a:p>
                      <a:pPr algn="ctr"/>
                      <a:r>
                        <a:rPr kumimoji="1" lang="en-US" altLang="ja-JP" sz="2800" dirty="0"/>
                        <a:t>2</a:t>
                      </a: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味噌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電気代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6221259"/>
                  </a:ext>
                </a:extLst>
              </a:tr>
              <a:tr h="370840">
                <a:tc>
                  <a:txBody>
                    <a:bodyPr/>
                    <a:lstStyle/>
                    <a:p>
                      <a:pPr algn="ctr"/>
                      <a:r>
                        <a:rPr kumimoji="1" lang="en-US" altLang="ja-JP" sz="2800" dirty="0"/>
                        <a:t>3</a:t>
                      </a: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ミサ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ガス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9730382"/>
                  </a:ext>
                </a:extLst>
              </a:tr>
              <a:tr h="370840">
                <a:tc>
                  <a:txBody>
                    <a:bodyPr/>
                    <a:lstStyle/>
                    <a:p>
                      <a:pPr algn="ctr"/>
                      <a:r>
                        <a:rPr kumimoji="1" lang="en-US" altLang="ja-JP" sz="2800" dirty="0"/>
                        <a:t>4</a:t>
                      </a: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濃厚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カーテン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680345"/>
                  </a:ext>
                </a:extLst>
              </a:tr>
              <a:tr h="370840">
                <a:tc>
                  <a:txBody>
                    <a:bodyPr/>
                    <a:lstStyle/>
                    <a:p>
                      <a:pPr algn="ctr"/>
                      <a:r>
                        <a:rPr kumimoji="1" lang="en-US" altLang="ja-JP" sz="2800" dirty="0"/>
                        <a:t>5</a:t>
                      </a: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ヒカキン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温度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9253351"/>
                  </a:ext>
                </a:extLst>
              </a:tr>
              <a:tr h="370840">
                <a:tc>
                  <a:txBody>
                    <a:bodyPr/>
                    <a:lstStyle/>
                    <a:p>
                      <a:pPr algn="ctr"/>
                      <a:r>
                        <a:rPr kumimoji="1" lang="en-US" altLang="ja-JP" sz="2800" dirty="0"/>
                        <a:t>6</a:t>
                      </a: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入っ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安く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8055929"/>
                  </a:ext>
                </a:extLst>
              </a:tr>
              <a:tr h="370840">
                <a:tc>
                  <a:txBody>
                    <a:bodyPr/>
                    <a:lstStyle/>
                    <a:p>
                      <a:pPr algn="ctr"/>
                      <a:r>
                        <a:rPr kumimoji="1" lang="en-US" altLang="ja-JP" sz="28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好き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部屋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9059041"/>
                  </a:ext>
                </a:extLst>
              </a:tr>
              <a:tr h="370840">
                <a:tc>
                  <a:txBody>
                    <a:bodyPr/>
                    <a:lstStyle/>
                    <a:p>
                      <a:pPr algn="ctr"/>
                      <a:r>
                        <a:rPr kumimoji="1" lang="en-US" altLang="ja-JP" sz="28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買う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使う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756204"/>
                  </a:ext>
                </a:extLst>
              </a:tr>
              <a:tr h="370840">
                <a:tc>
                  <a:txBody>
                    <a:bodyPr/>
                    <a:lstStyle/>
                    <a:p>
                      <a:pPr algn="ctr"/>
                      <a:r>
                        <a:rPr kumimoji="1" lang="en-US" altLang="ja-JP" sz="28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美味し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カズさん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138341"/>
                  </a:ext>
                </a:extLst>
              </a:tr>
              <a:tr h="370840">
                <a:tc>
                  <a:txBody>
                    <a:bodyPr/>
                    <a:lstStyle/>
                    <a:p>
                      <a:pPr algn="ctr"/>
                      <a:r>
                        <a:rPr kumimoji="1" lang="en-US" altLang="ja-JP" sz="28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笑顔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t>オール電化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83749"/>
                  </a:ext>
                </a:extLst>
              </a:tr>
            </a:tbl>
          </a:graphicData>
        </a:graphic>
      </p:graphicFrame>
      <p:sp>
        <p:nvSpPr>
          <p:cNvPr id="45" name="テキスト ボックス 44">
            <a:extLst>
              <a:ext uri="{FF2B5EF4-FFF2-40B4-BE49-F238E27FC236}">
                <a16:creationId xmlns:a16="http://schemas.microsoft.com/office/drawing/2014/main" id="{6FD76DFA-B3EE-E406-F6AD-8BEB4F60205E}"/>
              </a:ext>
            </a:extLst>
          </p:cNvPr>
          <p:cNvSpPr txBox="1"/>
          <p:nvPr/>
        </p:nvSpPr>
        <p:spPr>
          <a:xfrm>
            <a:off x="15640424" y="10280520"/>
            <a:ext cx="7661401" cy="523220"/>
          </a:xfrm>
          <a:prstGeom prst="rect">
            <a:avLst/>
          </a:prstGeom>
          <a:noFill/>
        </p:spPr>
        <p:txBody>
          <a:bodyPr wrap="square" rtlCol="0">
            <a:spAutoFit/>
          </a:bodyPr>
          <a:lstStyle/>
          <a:p>
            <a:pPr algn="ctr"/>
            <a:r>
              <a:rPr kumimoji="1" lang="ja-JP" altLang="en-US" sz="2800" dirty="0"/>
              <a:t>表</a:t>
            </a:r>
            <a:r>
              <a:rPr kumimoji="1" lang="en-US" altLang="ja-JP" sz="2800" dirty="0"/>
              <a:t>1</a:t>
            </a:r>
            <a:r>
              <a:rPr kumimoji="1" lang="ja-JP" altLang="en-US" sz="2800" dirty="0"/>
              <a:t>：各動画のトピック</a:t>
            </a:r>
            <a:r>
              <a:rPr kumimoji="1" lang="en-US" altLang="ja-JP" sz="2800" dirty="0"/>
              <a:t>1</a:t>
            </a:r>
            <a:r>
              <a:rPr kumimoji="1" lang="ja-JP" altLang="en-US" sz="2800" dirty="0"/>
              <a:t>の生成確率上位</a:t>
            </a:r>
            <a:r>
              <a:rPr kumimoji="1" lang="en-US" altLang="ja-JP" sz="2800" dirty="0"/>
              <a:t>10</a:t>
            </a:r>
            <a:r>
              <a:rPr kumimoji="1" lang="ja-JP" altLang="en-US" sz="2800" dirty="0"/>
              <a:t>単語</a:t>
            </a:r>
          </a:p>
        </p:txBody>
      </p:sp>
      <p:graphicFrame>
        <p:nvGraphicFramePr>
          <p:cNvPr id="47" name="表 65">
            <a:extLst>
              <a:ext uri="{FF2B5EF4-FFF2-40B4-BE49-F238E27FC236}">
                <a16:creationId xmlns:a16="http://schemas.microsoft.com/office/drawing/2014/main" id="{EB2FA901-5284-60CF-1D7C-38AD6BAFF228}"/>
              </a:ext>
            </a:extLst>
          </p:cNvPr>
          <p:cNvGraphicFramePr>
            <a:graphicFrameLocks noGrp="1"/>
          </p:cNvGraphicFramePr>
          <p:nvPr>
            <p:extLst>
              <p:ext uri="{D42A27DB-BD31-4B8C-83A1-F6EECF244321}">
                <p14:modId xmlns:p14="http://schemas.microsoft.com/office/powerpoint/2010/main" val="841960599"/>
              </p:ext>
            </p:extLst>
          </p:nvPr>
        </p:nvGraphicFramePr>
        <p:xfrm>
          <a:off x="15709993" y="33788811"/>
          <a:ext cx="7284016" cy="1554480"/>
        </p:xfrm>
        <a:graphic>
          <a:graphicData uri="http://schemas.openxmlformats.org/drawingml/2006/table">
            <a:tbl>
              <a:tblPr firstRow="1" bandRow="1">
                <a:tableStyleId>{2D5ABB26-0587-4C30-8999-92F81FD0307C}</a:tableStyleId>
              </a:tblPr>
              <a:tblGrid>
                <a:gridCol w="1821004">
                  <a:extLst>
                    <a:ext uri="{9D8B030D-6E8A-4147-A177-3AD203B41FA5}">
                      <a16:colId xmlns:a16="http://schemas.microsoft.com/office/drawing/2014/main" val="2324167353"/>
                    </a:ext>
                  </a:extLst>
                </a:gridCol>
                <a:gridCol w="1821004">
                  <a:extLst>
                    <a:ext uri="{9D8B030D-6E8A-4147-A177-3AD203B41FA5}">
                      <a16:colId xmlns:a16="http://schemas.microsoft.com/office/drawing/2014/main" val="891116980"/>
                    </a:ext>
                  </a:extLst>
                </a:gridCol>
                <a:gridCol w="1821004">
                  <a:extLst>
                    <a:ext uri="{9D8B030D-6E8A-4147-A177-3AD203B41FA5}">
                      <a16:colId xmlns:a16="http://schemas.microsoft.com/office/drawing/2014/main" val="3966642272"/>
                    </a:ext>
                  </a:extLst>
                </a:gridCol>
                <a:gridCol w="1821004">
                  <a:extLst>
                    <a:ext uri="{9D8B030D-6E8A-4147-A177-3AD203B41FA5}">
                      <a16:colId xmlns:a16="http://schemas.microsoft.com/office/drawing/2014/main" val="1276340372"/>
                    </a:ext>
                  </a:extLst>
                </a:gridCol>
              </a:tblGrid>
              <a:tr h="370840">
                <a:tc>
                  <a:txBody>
                    <a:bodyPr/>
                    <a:lstStyle/>
                    <a:p>
                      <a:pPr algn="ct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t>n=10</a:t>
                      </a: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t>n=20</a:t>
                      </a: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t>n=30</a:t>
                      </a: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482622"/>
                  </a:ext>
                </a:extLst>
              </a:tr>
              <a:tr h="370840">
                <a:tc>
                  <a:txBody>
                    <a:bodyPr/>
                    <a:lstStyle/>
                    <a:p>
                      <a:pPr algn="ctr"/>
                      <a:r>
                        <a:rPr kumimoji="1" lang="ja-JP" altLang="en-US" sz="2800" dirty="0"/>
                        <a:t>みそきん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t>0.65333</a:t>
                      </a: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t>0.65777</a:t>
                      </a: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t>0.65888</a:t>
                      </a: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5297882"/>
                  </a:ext>
                </a:extLst>
              </a:tr>
              <a:tr h="370840">
                <a:tc>
                  <a:txBody>
                    <a:bodyPr/>
                    <a:lstStyle/>
                    <a:p>
                      <a:pPr algn="ctr"/>
                      <a:r>
                        <a:rPr kumimoji="1" lang="ja-JP" altLang="en-US" sz="2800" dirty="0"/>
                        <a:t>ここリモ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t>0.78695</a:t>
                      </a: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t>0.78260</a:t>
                      </a: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t>0.76521</a:t>
                      </a: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509295"/>
                  </a:ext>
                </a:extLst>
              </a:tr>
            </a:tbl>
          </a:graphicData>
        </a:graphic>
      </p:graphicFrame>
      <p:sp>
        <p:nvSpPr>
          <p:cNvPr id="66" name="テキスト ボックス 65">
            <a:extLst>
              <a:ext uri="{FF2B5EF4-FFF2-40B4-BE49-F238E27FC236}">
                <a16:creationId xmlns:a16="http://schemas.microsoft.com/office/drawing/2014/main" id="{6A958076-9C15-D45D-4F35-0F140FD67C8F}"/>
              </a:ext>
            </a:extLst>
          </p:cNvPr>
          <p:cNvSpPr txBox="1"/>
          <p:nvPr/>
        </p:nvSpPr>
        <p:spPr>
          <a:xfrm>
            <a:off x="16613887" y="33249263"/>
            <a:ext cx="5476227" cy="523220"/>
          </a:xfrm>
          <a:prstGeom prst="rect">
            <a:avLst/>
          </a:prstGeom>
          <a:noFill/>
        </p:spPr>
        <p:txBody>
          <a:bodyPr wrap="square" rtlCol="0">
            <a:spAutoFit/>
          </a:bodyPr>
          <a:lstStyle/>
          <a:p>
            <a:pPr algn="ctr"/>
            <a:r>
              <a:rPr kumimoji="1" lang="ja-JP" altLang="en-US" sz="2800" dirty="0"/>
              <a:t>表</a:t>
            </a:r>
            <a:r>
              <a:rPr kumimoji="1" lang="en-US" altLang="ja-JP" sz="2800" dirty="0"/>
              <a:t>3</a:t>
            </a:r>
            <a:r>
              <a:rPr kumimoji="1" lang="ja-JP" altLang="en-US" sz="2800" dirty="0"/>
              <a:t>：人手の正解データとの一致度</a:t>
            </a:r>
          </a:p>
        </p:txBody>
      </p:sp>
      <p:sp>
        <p:nvSpPr>
          <p:cNvPr id="67" name="テキスト ボックス 66">
            <a:extLst>
              <a:ext uri="{FF2B5EF4-FFF2-40B4-BE49-F238E27FC236}">
                <a16:creationId xmlns:a16="http://schemas.microsoft.com/office/drawing/2014/main" id="{B4DCEAD2-EA3E-F85F-B404-159A1A9D9083}"/>
              </a:ext>
            </a:extLst>
          </p:cNvPr>
          <p:cNvSpPr txBox="1"/>
          <p:nvPr/>
        </p:nvSpPr>
        <p:spPr>
          <a:xfrm>
            <a:off x="1749853" y="24661160"/>
            <a:ext cx="5608416" cy="461665"/>
          </a:xfrm>
          <a:prstGeom prst="rect">
            <a:avLst/>
          </a:prstGeom>
          <a:noFill/>
        </p:spPr>
        <p:txBody>
          <a:bodyPr wrap="square" rtlCol="0">
            <a:spAutoFit/>
          </a:bodyPr>
          <a:lstStyle/>
          <a:p>
            <a:pPr algn="ctr"/>
            <a:r>
              <a:rPr kumimoji="1" lang="ja-JP" altLang="en-US" sz="2400" dirty="0"/>
              <a:t>図</a:t>
            </a:r>
            <a:r>
              <a:rPr lang="en-US" altLang="ja-JP" sz="2400" dirty="0"/>
              <a:t>2</a:t>
            </a:r>
            <a:r>
              <a:rPr kumimoji="1" lang="ja-JP" altLang="en-US" sz="2400" dirty="0"/>
              <a:t>：</a:t>
            </a:r>
            <a:r>
              <a:rPr kumimoji="1" lang="en-US" altLang="ja-JP" sz="2400" dirty="0"/>
              <a:t>BTM</a:t>
            </a:r>
            <a:r>
              <a:rPr kumimoji="1" lang="ja-JP" altLang="en-US" sz="2400" dirty="0"/>
              <a:t>のグラフィカルモデル</a:t>
            </a:r>
            <a:r>
              <a:rPr kumimoji="1" lang="en-US" altLang="ja-JP" sz="2400" dirty="0"/>
              <a:t>, 3.</a:t>
            </a:r>
            <a:r>
              <a:rPr kumimoji="1" lang="ja-JP" altLang="en-US" sz="2400" dirty="0"/>
              <a:t>より引用</a:t>
            </a:r>
            <a:endParaRPr kumimoji="1" lang="en-US" altLang="ja-JP" sz="2400" dirty="0"/>
          </a:p>
        </p:txBody>
      </p:sp>
      <p:sp>
        <p:nvSpPr>
          <p:cNvPr id="71" name="テキスト ボックス 70">
            <a:extLst>
              <a:ext uri="{FF2B5EF4-FFF2-40B4-BE49-F238E27FC236}">
                <a16:creationId xmlns:a16="http://schemas.microsoft.com/office/drawing/2014/main" id="{AC5EAAEF-C2A5-0E41-62AE-B29234100CE7}"/>
              </a:ext>
            </a:extLst>
          </p:cNvPr>
          <p:cNvSpPr txBox="1"/>
          <p:nvPr/>
        </p:nvSpPr>
        <p:spPr>
          <a:xfrm>
            <a:off x="1386459" y="40666651"/>
            <a:ext cx="111280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1800" dirty="0"/>
              <a:t>参考文献</a:t>
            </a:r>
          </a:p>
        </p:txBody>
      </p:sp>
      <p:pic>
        <p:nvPicPr>
          <p:cNvPr id="73" name="図 72">
            <a:extLst>
              <a:ext uri="{FF2B5EF4-FFF2-40B4-BE49-F238E27FC236}">
                <a16:creationId xmlns:a16="http://schemas.microsoft.com/office/drawing/2014/main" id="{BE6EC946-043E-D338-1B1A-0E4B7F199D3C}"/>
              </a:ext>
            </a:extLst>
          </p:cNvPr>
          <p:cNvPicPr>
            <a:picLocks noChangeAspect="1"/>
          </p:cNvPicPr>
          <p:nvPr/>
        </p:nvPicPr>
        <p:blipFill>
          <a:blip r:embed="rId4"/>
          <a:stretch>
            <a:fillRect/>
          </a:stretch>
        </p:blipFill>
        <p:spPr>
          <a:xfrm>
            <a:off x="836458" y="34399579"/>
            <a:ext cx="13583577" cy="5944033"/>
          </a:xfrm>
          <a:prstGeom prst="rect">
            <a:avLst/>
          </a:prstGeom>
        </p:spPr>
      </p:pic>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22E73A0B-E89B-8A23-E3EB-1E1243506BCD}"/>
                  </a:ext>
                </a:extLst>
              </p:cNvPr>
              <p:cNvSpPr txBox="1"/>
              <p:nvPr/>
            </p:nvSpPr>
            <p:spPr>
              <a:xfrm>
                <a:off x="2526843" y="25242692"/>
                <a:ext cx="10347784" cy="461665"/>
              </a:xfrm>
              <a:prstGeom prst="rect">
                <a:avLst/>
              </a:prstGeom>
              <a:noFill/>
            </p:spPr>
            <p:txBody>
              <a:bodyPr wrap="square" rtlCol="0">
                <a:spAutoFit/>
              </a:bodyPr>
              <a:lstStyle/>
              <a:p>
                <a14:m>
                  <m:oMath xmlns:m="http://schemas.openxmlformats.org/officeDocument/2006/math">
                    <m:r>
                      <a:rPr lang="en-US" altLang="ja-JP" sz="2400" b="0" i="1" dirty="0" smtClean="0">
                        <a:latin typeface="Cambria Math" panose="02040503050406030204" pitchFamily="18" charset="0"/>
                      </a:rPr>
                      <m:t>𝐾</m:t>
                    </m:r>
                    <m:r>
                      <a:rPr lang="en-US" altLang="ja-JP" sz="2400" b="0" i="1" dirty="0" smtClean="0">
                        <a:latin typeface="Cambria Math" panose="02040503050406030204" pitchFamily="18" charset="0"/>
                      </a:rPr>
                      <m:t>:</m:t>
                    </m:r>
                  </m:oMath>
                </a14:m>
                <a:r>
                  <a:rPr kumimoji="1" lang="ja-JP" altLang="en-US" sz="2400" dirty="0"/>
                  <a:t>トピック数</a:t>
                </a:r>
                <a:r>
                  <a:rPr kumimoji="1" lang="en-US" altLang="ja-JP" sz="2400" dirty="0"/>
                  <a:t>,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oMath>
                </a14:m>
                <a:r>
                  <a:rPr kumimoji="1" lang="ja-JP" altLang="en-US" sz="2400" dirty="0"/>
                  <a:t>総バイターム数</a:t>
                </a:r>
                <a:r>
                  <a:rPr kumimoji="1" lang="en-US" altLang="ja-JP" sz="2400" dirty="0"/>
                  <a:t>, </a:t>
                </a:r>
                <a14:m>
                  <m:oMath xmlns:m="http://schemas.openxmlformats.org/officeDocument/2006/math">
                    <m:r>
                      <a:rPr kumimoji="1" lang="ja-JP" altLang="en-US" sz="2400" i="1" smtClean="0">
                        <a:latin typeface="Cambria Math" panose="02040503050406030204" pitchFamily="18" charset="0"/>
                      </a:rPr>
                      <m:t>𝜙</m:t>
                    </m:r>
                    <m:r>
                      <a:rPr kumimoji="1" lang="en-US" altLang="ja-JP" sz="2400" b="0" i="1" smtClean="0">
                        <a:latin typeface="Cambria Math" panose="02040503050406030204" pitchFamily="18" charset="0"/>
                      </a:rPr>
                      <m:t>:</m:t>
                    </m:r>
                  </m:oMath>
                </a14:m>
                <a:r>
                  <a:rPr kumimoji="1" lang="en-US" altLang="ja-JP" sz="2400" dirty="0"/>
                  <a:t> </a:t>
                </a:r>
                <a:r>
                  <a:rPr kumimoji="1" lang="ja-JP" altLang="en-US" sz="2400" dirty="0"/>
                  <a:t>単語分布</a:t>
                </a:r>
                <a:r>
                  <a:rPr kumimoji="1" lang="en-US" altLang="ja-JP" sz="2400" dirty="0"/>
                  <a:t>, </a:t>
                </a:r>
                <a14:m>
                  <m:oMath xmlns:m="http://schemas.openxmlformats.org/officeDocument/2006/math">
                    <m:r>
                      <a:rPr kumimoji="1" lang="ja-JP" altLang="en-US" sz="2400" i="1" smtClean="0">
                        <a:latin typeface="Cambria Math" panose="02040503050406030204" pitchFamily="18" charset="0"/>
                      </a:rPr>
                      <m:t>𝜃</m:t>
                    </m:r>
                    <m:r>
                      <a:rPr kumimoji="1" lang="en-US" altLang="ja-JP" sz="2400" b="0" i="1" smtClean="0">
                        <a:latin typeface="Cambria Math" panose="02040503050406030204" pitchFamily="18" charset="0"/>
                      </a:rPr>
                      <m:t>:</m:t>
                    </m:r>
                  </m:oMath>
                </a14:m>
                <a:r>
                  <a:rPr kumimoji="1" lang="ja-JP" altLang="en-US" sz="2400" dirty="0"/>
                  <a:t>トピック分布</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m:t>
                    </m:r>
                  </m:oMath>
                </a14:m>
                <a:r>
                  <a:rPr kumimoji="1" lang="ja-JP" altLang="en-US" sz="2400" dirty="0"/>
                  <a:t>トピック</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oMath>
                </a14:m>
                <a:r>
                  <a:rPr kumimoji="1" lang="ja-JP" altLang="en-US" sz="2400" dirty="0"/>
                  <a:t>単語</a:t>
                </a:r>
                <a:endParaRPr kumimoji="1" lang="en-US" altLang="ja-JP" sz="2400" dirty="0"/>
              </a:p>
            </p:txBody>
          </p:sp>
        </mc:Choice>
        <mc:Fallback xmlns="">
          <p:sp>
            <p:nvSpPr>
              <p:cNvPr id="26" name="テキスト ボックス 25">
                <a:extLst>
                  <a:ext uri="{FF2B5EF4-FFF2-40B4-BE49-F238E27FC236}">
                    <a16:creationId xmlns:a16="http://schemas.microsoft.com/office/drawing/2014/main" id="{22E73A0B-E89B-8A23-E3EB-1E1243506BCD}"/>
                  </a:ext>
                </a:extLst>
              </p:cNvPr>
              <p:cNvSpPr txBox="1">
                <a:spLocks noRot="1" noChangeAspect="1" noMove="1" noResize="1" noEditPoints="1" noAdjustHandles="1" noChangeArrowheads="1" noChangeShapeType="1" noTextEdit="1"/>
              </p:cNvSpPr>
              <p:nvPr/>
            </p:nvSpPr>
            <p:spPr>
              <a:xfrm>
                <a:off x="2526843" y="25242692"/>
                <a:ext cx="10347784" cy="461665"/>
              </a:xfrm>
              <a:prstGeom prst="rect">
                <a:avLst/>
              </a:prstGeom>
              <a:blipFill>
                <a:blip r:embed="rId5"/>
                <a:stretch>
                  <a:fillRect l="-177" t="-15789" r="-412" b="-30263"/>
                </a:stretch>
              </a:blipFill>
            </p:spPr>
            <p:txBody>
              <a:bodyPr/>
              <a:lstStyle/>
              <a:p>
                <a:r>
                  <a:rPr lang="ja-JP" altLang="en-US">
                    <a:noFill/>
                  </a:rPr>
                  <a:t> </a:t>
                </a:r>
              </a:p>
            </p:txBody>
          </p:sp>
        </mc:Fallback>
      </mc:AlternateContent>
      <p:pic>
        <p:nvPicPr>
          <p:cNvPr id="58" name="図 57">
            <a:extLst>
              <a:ext uri="{FF2B5EF4-FFF2-40B4-BE49-F238E27FC236}">
                <a16:creationId xmlns:a16="http://schemas.microsoft.com/office/drawing/2014/main" id="{F6246180-1BC9-9779-6254-C0F86D3451DE}"/>
              </a:ext>
            </a:extLst>
          </p:cNvPr>
          <p:cNvPicPr>
            <a:picLocks noChangeAspect="1"/>
          </p:cNvPicPr>
          <p:nvPr/>
        </p:nvPicPr>
        <p:blipFill>
          <a:blip r:embed="rId6"/>
          <a:stretch>
            <a:fillRect/>
          </a:stretch>
        </p:blipFill>
        <p:spPr>
          <a:xfrm>
            <a:off x="7686993" y="23718035"/>
            <a:ext cx="5855148" cy="1582032"/>
          </a:xfrm>
          <a:prstGeom prst="rect">
            <a:avLst/>
          </a:prstGeom>
        </p:spPr>
      </p:pic>
      <p:sp>
        <p:nvSpPr>
          <p:cNvPr id="70" name="テキスト ボックス 69">
            <a:extLst>
              <a:ext uri="{FF2B5EF4-FFF2-40B4-BE49-F238E27FC236}">
                <a16:creationId xmlns:a16="http://schemas.microsoft.com/office/drawing/2014/main" id="{CEC7CDE0-6A51-A5B0-070D-9C55C3E8F689}"/>
              </a:ext>
            </a:extLst>
          </p:cNvPr>
          <p:cNvSpPr txBox="1"/>
          <p:nvPr/>
        </p:nvSpPr>
        <p:spPr>
          <a:xfrm>
            <a:off x="1175582" y="39820392"/>
            <a:ext cx="4536504" cy="523220"/>
          </a:xfrm>
          <a:prstGeom prst="rect">
            <a:avLst/>
          </a:prstGeom>
          <a:noFill/>
        </p:spPr>
        <p:txBody>
          <a:bodyPr wrap="square" rtlCol="0">
            <a:spAutoFit/>
          </a:bodyPr>
          <a:lstStyle/>
          <a:p>
            <a:pPr algn="ctr"/>
            <a:r>
              <a:rPr kumimoji="1" lang="ja-JP" altLang="en-US" sz="2800" dirty="0"/>
              <a:t>図</a:t>
            </a:r>
            <a:r>
              <a:rPr lang="en-US" altLang="ja-JP" sz="2800" dirty="0"/>
              <a:t>3</a:t>
            </a:r>
            <a:r>
              <a:rPr kumimoji="1" lang="ja-JP" altLang="en-US" sz="2800" dirty="0"/>
              <a:t>：提案手法のシステム図</a:t>
            </a:r>
          </a:p>
        </p:txBody>
      </p:sp>
      <p:pic>
        <p:nvPicPr>
          <p:cNvPr id="75" name="図 74">
            <a:extLst>
              <a:ext uri="{FF2B5EF4-FFF2-40B4-BE49-F238E27FC236}">
                <a16:creationId xmlns:a16="http://schemas.microsoft.com/office/drawing/2014/main" id="{FA7DE9CB-933C-4196-B518-5D639EA19F1E}"/>
              </a:ext>
            </a:extLst>
          </p:cNvPr>
          <p:cNvPicPr>
            <a:picLocks noChangeAspect="1"/>
          </p:cNvPicPr>
          <p:nvPr/>
        </p:nvPicPr>
        <p:blipFill>
          <a:blip r:embed="rId7"/>
          <a:stretch>
            <a:fillRect/>
          </a:stretch>
        </p:blipFill>
        <p:spPr>
          <a:xfrm>
            <a:off x="8434568" y="5990287"/>
            <a:ext cx="6314007" cy="4560036"/>
          </a:xfrm>
          <a:prstGeom prst="rect">
            <a:avLst/>
          </a:prstGeom>
        </p:spPr>
      </p:pic>
      <p:sp>
        <p:nvSpPr>
          <p:cNvPr id="76" name="テキスト ボックス 75">
            <a:extLst>
              <a:ext uri="{FF2B5EF4-FFF2-40B4-BE49-F238E27FC236}">
                <a16:creationId xmlns:a16="http://schemas.microsoft.com/office/drawing/2014/main" id="{5BB77DF8-893B-3147-2452-507BA83576A8}"/>
              </a:ext>
            </a:extLst>
          </p:cNvPr>
          <p:cNvSpPr txBox="1"/>
          <p:nvPr/>
        </p:nvSpPr>
        <p:spPr>
          <a:xfrm>
            <a:off x="8704878" y="10563364"/>
            <a:ext cx="6479815" cy="1077218"/>
          </a:xfrm>
          <a:prstGeom prst="rect">
            <a:avLst/>
          </a:prstGeom>
          <a:noFill/>
        </p:spPr>
        <p:txBody>
          <a:bodyPr wrap="square" rtlCol="0">
            <a:spAutoFit/>
          </a:bodyPr>
          <a:lstStyle/>
          <a:p>
            <a:r>
              <a:rPr kumimoji="1" lang="ja-JP" altLang="en-US" sz="2400" dirty="0"/>
              <a:t>図</a:t>
            </a:r>
            <a:r>
              <a:rPr kumimoji="1" lang="en-US" altLang="ja-JP" sz="2400" dirty="0"/>
              <a:t>1</a:t>
            </a:r>
            <a:r>
              <a:rPr kumimoji="1" lang="ja-JP" altLang="en-US" sz="2400" dirty="0"/>
              <a:t>：情報収集方法に関するアンケート結果</a:t>
            </a:r>
            <a:endParaRPr kumimoji="1" lang="en-US" altLang="ja-JP" sz="2400" dirty="0"/>
          </a:p>
          <a:p>
            <a:r>
              <a:rPr kumimoji="1" lang="en-US" altLang="ja-JP" sz="2000" dirty="0"/>
              <a:t>EC</a:t>
            </a:r>
            <a:r>
              <a:rPr kumimoji="1" lang="ja-JP" altLang="en-US" sz="2000" dirty="0"/>
              <a:t>のミカタ</a:t>
            </a:r>
            <a:r>
              <a:rPr kumimoji="1" lang="en-US" altLang="ja-JP" sz="2000" dirty="0"/>
              <a:t>, </a:t>
            </a:r>
            <a:r>
              <a:rPr kumimoji="1" lang="ja-JP" altLang="en-US" sz="2000" dirty="0"/>
              <a:t>「</a:t>
            </a:r>
            <a:r>
              <a:rPr kumimoji="1" lang="en-US" altLang="ja-JP" sz="2000" dirty="0"/>
              <a:t>EC</a:t>
            </a:r>
            <a:r>
              <a:rPr kumimoji="1" lang="ja-JP" altLang="en-US" sz="2000" dirty="0"/>
              <a:t>と</a:t>
            </a:r>
            <a:r>
              <a:rPr kumimoji="1" lang="en-US" altLang="ja-JP" sz="2000" dirty="0"/>
              <a:t>SNS</a:t>
            </a:r>
            <a:r>
              <a:rPr kumimoji="1" lang="ja-JP" altLang="en-US" sz="2000" dirty="0"/>
              <a:t>に関する調査」</a:t>
            </a:r>
            <a:r>
              <a:rPr kumimoji="1" lang="en-US" altLang="ja-JP" sz="2000" dirty="0"/>
              <a:t>,</a:t>
            </a:r>
          </a:p>
          <a:p>
            <a:r>
              <a:rPr kumimoji="1" lang="en-US" altLang="ja-JP" sz="2000" dirty="0">
                <a:hlinkClick r:id="rId8"/>
              </a:rPr>
              <a:t>https://ecnomikata.com/column/26944/</a:t>
            </a:r>
            <a:r>
              <a:rPr kumimoji="1" lang="ja-JP" altLang="en-US" sz="2000" dirty="0"/>
              <a:t>より引用</a:t>
            </a:r>
          </a:p>
        </p:txBody>
      </p:sp>
      <p:cxnSp>
        <p:nvCxnSpPr>
          <p:cNvPr id="78" name="直線コネクタ 77">
            <a:extLst>
              <a:ext uri="{FF2B5EF4-FFF2-40B4-BE49-F238E27FC236}">
                <a16:creationId xmlns:a16="http://schemas.microsoft.com/office/drawing/2014/main" id="{B4BD2CCA-5CAE-29A4-95A0-0BB2312DE762}"/>
              </a:ext>
            </a:extLst>
          </p:cNvPr>
          <p:cNvCxnSpPr/>
          <p:nvPr/>
        </p:nvCxnSpPr>
        <p:spPr>
          <a:xfrm>
            <a:off x="8704878" y="8122376"/>
            <a:ext cx="5503858" cy="0"/>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9" name="直線コネクタ 78">
            <a:extLst>
              <a:ext uri="{FF2B5EF4-FFF2-40B4-BE49-F238E27FC236}">
                <a16:creationId xmlns:a16="http://schemas.microsoft.com/office/drawing/2014/main" id="{BFEF0AC0-0F6E-2571-8BB7-F9C1763D4202}"/>
              </a:ext>
            </a:extLst>
          </p:cNvPr>
          <p:cNvCxnSpPr/>
          <p:nvPr/>
        </p:nvCxnSpPr>
        <p:spPr>
          <a:xfrm>
            <a:off x="8704878" y="8586838"/>
            <a:ext cx="5503858" cy="0"/>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sp>
        <p:nvSpPr>
          <p:cNvPr id="21" name="テキスト ボックス 20">
            <a:extLst>
              <a:ext uri="{FF2B5EF4-FFF2-40B4-BE49-F238E27FC236}">
                <a16:creationId xmlns:a16="http://schemas.microsoft.com/office/drawing/2014/main" id="{E79879E4-B833-0591-D160-76CA90AAC641}"/>
              </a:ext>
            </a:extLst>
          </p:cNvPr>
          <p:cNvSpPr txBox="1"/>
          <p:nvPr/>
        </p:nvSpPr>
        <p:spPr>
          <a:xfrm>
            <a:off x="7709686" y="20636746"/>
            <a:ext cx="6719300" cy="2677656"/>
          </a:xfrm>
          <a:prstGeom prst="rect">
            <a:avLst/>
          </a:prstGeom>
          <a:noFill/>
        </p:spPr>
        <p:txBody>
          <a:bodyPr wrap="square" rtlCol="0">
            <a:spAutoFit/>
          </a:bodyPr>
          <a:lstStyle/>
          <a:p>
            <a:r>
              <a:rPr kumimoji="1" lang="ja-JP" altLang="en-US" sz="2800" dirty="0"/>
              <a:t>単語の共起（バイターム）を利用することで、トピックの意味を学習する質を向上させる</a:t>
            </a:r>
            <a:endParaRPr kumimoji="1" lang="en-US" altLang="ja-JP" sz="2800" dirty="0"/>
          </a:p>
          <a:p>
            <a:endParaRPr lang="en-US" altLang="ja-JP" sz="2800" dirty="0"/>
          </a:p>
          <a:p>
            <a:r>
              <a:rPr kumimoji="1" lang="ja-JP" altLang="en-US" sz="2800" dirty="0"/>
              <a:t>文書全体で集約されたグローバルな共起を利用することで、文書レベルでのスパース性を解決する</a:t>
            </a:r>
          </a:p>
        </p:txBody>
      </p:sp>
      <p:sp>
        <p:nvSpPr>
          <p:cNvPr id="72" name="テキスト ボックス 71">
            <a:extLst>
              <a:ext uri="{FF2B5EF4-FFF2-40B4-BE49-F238E27FC236}">
                <a16:creationId xmlns:a16="http://schemas.microsoft.com/office/drawing/2014/main" id="{921A8181-F8E0-E399-E5B5-7FE243173509}"/>
              </a:ext>
            </a:extLst>
          </p:cNvPr>
          <p:cNvSpPr txBox="1"/>
          <p:nvPr/>
        </p:nvSpPr>
        <p:spPr>
          <a:xfrm>
            <a:off x="13757170" y="24374093"/>
            <a:ext cx="671816" cy="461665"/>
          </a:xfrm>
          <a:prstGeom prst="rect">
            <a:avLst/>
          </a:prstGeom>
          <a:noFill/>
        </p:spPr>
        <p:txBody>
          <a:bodyPr wrap="square" rtlCol="0">
            <a:spAutoFit/>
          </a:bodyPr>
          <a:lstStyle/>
          <a:p>
            <a:r>
              <a:rPr kumimoji="1" lang="ja-JP" altLang="en-US" sz="2400" dirty="0"/>
              <a:t>（</a:t>
            </a:r>
            <a:r>
              <a:rPr kumimoji="1" lang="en-US" altLang="ja-JP" sz="2400" dirty="0"/>
              <a:t>1</a:t>
            </a:r>
            <a:r>
              <a:rPr kumimoji="1" lang="ja-JP" altLang="en-US" sz="2400" dirty="0"/>
              <a:t>）</a:t>
            </a:r>
          </a:p>
        </p:txBody>
      </p:sp>
      <p:sp>
        <p:nvSpPr>
          <p:cNvPr id="74" name="テキスト ボックス 73">
            <a:extLst>
              <a:ext uri="{FF2B5EF4-FFF2-40B4-BE49-F238E27FC236}">
                <a16:creationId xmlns:a16="http://schemas.microsoft.com/office/drawing/2014/main" id="{08147363-89B1-2EF8-3681-0F7A2264B2E2}"/>
              </a:ext>
            </a:extLst>
          </p:cNvPr>
          <p:cNvSpPr txBox="1"/>
          <p:nvPr/>
        </p:nvSpPr>
        <p:spPr>
          <a:xfrm>
            <a:off x="8909293" y="23390887"/>
            <a:ext cx="3495069" cy="461665"/>
          </a:xfrm>
          <a:prstGeom prst="rect">
            <a:avLst/>
          </a:prstGeom>
          <a:noFill/>
        </p:spPr>
        <p:txBody>
          <a:bodyPr wrap="square" rtlCol="0">
            <a:spAutoFit/>
          </a:bodyPr>
          <a:lstStyle/>
          <a:p>
            <a:r>
              <a:rPr lang="ja-JP" altLang="en-US" sz="2400" dirty="0"/>
              <a:t>式（</a:t>
            </a:r>
            <a:r>
              <a:rPr lang="en-US" altLang="ja-JP" sz="2400" dirty="0"/>
              <a:t>1</a:t>
            </a:r>
            <a:r>
              <a:rPr lang="ja-JP" altLang="en-US" sz="2400" dirty="0"/>
              <a:t>）：</a:t>
            </a:r>
            <a:r>
              <a:rPr lang="en-US" altLang="ja-JP" sz="2400" dirty="0"/>
              <a:t>BTM</a:t>
            </a:r>
            <a:r>
              <a:rPr lang="ja-JP" altLang="en-US" sz="2400" dirty="0"/>
              <a:t>の確率モデル</a:t>
            </a:r>
            <a:endParaRPr lang="en-US" altLang="ja-JP" sz="2400" dirty="0"/>
          </a:p>
        </p:txBody>
      </p:sp>
      <p:cxnSp>
        <p:nvCxnSpPr>
          <p:cNvPr id="80" name="直線コネクタ 79">
            <a:extLst>
              <a:ext uri="{FF2B5EF4-FFF2-40B4-BE49-F238E27FC236}">
                <a16:creationId xmlns:a16="http://schemas.microsoft.com/office/drawing/2014/main" id="{6A1A9236-2783-E886-FFD1-22B94D53D6D4}"/>
              </a:ext>
            </a:extLst>
          </p:cNvPr>
          <p:cNvCxnSpPr/>
          <p:nvPr/>
        </p:nvCxnSpPr>
        <p:spPr>
          <a:xfrm>
            <a:off x="7686993" y="21620286"/>
            <a:ext cx="674199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EB482A6-F5E6-4456-07A2-DE7936920BF6}"/>
              </a:ext>
            </a:extLst>
          </p:cNvPr>
          <p:cNvCxnSpPr/>
          <p:nvPr/>
        </p:nvCxnSpPr>
        <p:spPr>
          <a:xfrm>
            <a:off x="7709686" y="23276470"/>
            <a:ext cx="674199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2217</TotalTime>
  <Words>1510</Words>
  <Application>Microsoft Office PowerPoint</Application>
  <PresentationFormat>ユーザー設定</PresentationFormat>
  <Paragraphs>180</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Arial</vt:lpstr>
      <vt:lpstr>Calibri</vt:lpstr>
      <vt:lpstr>Cambria Math</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937doraemon@gmail.com</cp:lastModifiedBy>
  <cp:revision>217</cp:revision>
  <dcterms:created xsi:type="dcterms:W3CDTF">2013-06-11T08:36:10Z</dcterms:created>
  <dcterms:modified xsi:type="dcterms:W3CDTF">2023-08-21T09:16:39Z</dcterms:modified>
</cp:coreProperties>
</file>