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ja-JP"/>
    </a:defPPr>
    <a:lvl1pPr marL="0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1pPr>
    <a:lvl2pPr marL="1834285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2pPr>
    <a:lvl3pPr marL="3668569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3pPr>
    <a:lvl4pPr marL="5502854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4pPr>
    <a:lvl5pPr marL="7337138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5pPr>
    <a:lvl6pPr marL="9171424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6pPr>
    <a:lvl7pPr marL="11005707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7pPr>
    <a:lvl8pPr marL="12839993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8pPr>
    <a:lvl9pPr marL="14674276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145" autoAdjust="0"/>
    <p:restoredTop sz="94660"/>
  </p:normalViewPr>
  <p:slideViewPr>
    <p:cSldViewPr>
      <p:cViewPr>
        <p:scale>
          <a:sx n="20" d="100"/>
          <a:sy n="20" d="100"/>
        </p:scale>
        <p:origin x="-33" y="-516"/>
      </p:cViewPr>
      <p:guideLst>
        <p:guide orient="horz" pos="13484"/>
        <p:guide pos="95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999" y="13298394"/>
            <a:ext cx="25737980" cy="9176088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998" y="24258165"/>
            <a:ext cx="21195984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3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68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0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3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7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05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3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7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0507385" y="12604735"/>
            <a:ext cx="18777788" cy="268464944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174014" y="12604735"/>
            <a:ext cx="55828703" cy="268464944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10" y="27508446"/>
            <a:ext cx="25737980" cy="8502248"/>
          </a:xfrm>
        </p:spPr>
        <p:txBody>
          <a:bodyPr anchor="t"/>
          <a:lstStyle>
            <a:lvl1pPr algn="l">
              <a:defRPr sz="159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391910" y="18144085"/>
            <a:ext cx="25737980" cy="9364361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34285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66856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50285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33713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17142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00570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283999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67427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174012" y="73418607"/>
            <a:ext cx="37303248" cy="20765107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1981926" y="73418607"/>
            <a:ext cx="37303248" cy="20765107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3" y="1714328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4003" y="9582378"/>
            <a:ext cx="13378913" cy="3993479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34285" indent="0">
              <a:buNone/>
              <a:defRPr sz="8000" b="1"/>
            </a:lvl2pPr>
            <a:lvl3pPr marL="3668569" indent="0">
              <a:buNone/>
              <a:defRPr sz="7300" b="1"/>
            </a:lvl3pPr>
            <a:lvl4pPr marL="5502854" indent="0">
              <a:buNone/>
              <a:defRPr sz="6400" b="1"/>
            </a:lvl4pPr>
            <a:lvl5pPr marL="7337138" indent="0">
              <a:buNone/>
              <a:defRPr sz="6400" b="1"/>
            </a:lvl5pPr>
            <a:lvl6pPr marL="9171424" indent="0">
              <a:buNone/>
              <a:defRPr sz="6400" b="1"/>
            </a:lvl6pPr>
            <a:lvl7pPr marL="11005707" indent="0">
              <a:buNone/>
              <a:defRPr sz="6400" b="1"/>
            </a:lvl7pPr>
            <a:lvl8pPr marL="12839993" indent="0">
              <a:buNone/>
              <a:defRPr sz="6400" b="1"/>
            </a:lvl8pPr>
            <a:lvl9pPr marL="14674276" indent="0">
              <a:buNone/>
              <a:defRPr sz="64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514003" y="13575854"/>
            <a:ext cx="13378913" cy="24664453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5381810" y="9582378"/>
            <a:ext cx="13384169" cy="3993479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34285" indent="0">
              <a:buNone/>
              <a:defRPr sz="8000" b="1"/>
            </a:lvl2pPr>
            <a:lvl3pPr marL="3668569" indent="0">
              <a:buNone/>
              <a:defRPr sz="7300" b="1"/>
            </a:lvl3pPr>
            <a:lvl4pPr marL="5502854" indent="0">
              <a:buNone/>
              <a:defRPr sz="6400" b="1"/>
            </a:lvl4pPr>
            <a:lvl5pPr marL="7337138" indent="0">
              <a:buNone/>
              <a:defRPr sz="6400" b="1"/>
            </a:lvl5pPr>
            <a:lvl6pPr marL="9171424" indent="0">
              <a:buNone/>
              <a:defRPr sz="6400" b="1"/>
            </a:lvl6pPr>
            <a:lvl7pPr marL="11005707" indent="0">
              <a:buNone/>
              <a:defRPr sz="6400" b="1"/>
            </a:lvl7pPr>
            <a:lvl8pPr marL="12839993" indent="0">
              <a:buNone/>
              <a:defRPr sz="6400" b="1"/>
            </a:lvl8pPr>
            <a:lvl9pPr marL="14674276" indent="0">
              <a:buNone/>
              <a:defRPr sz="64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5381810" y="13575854"/>
            <a:ext cx="13384169" cy="24664453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3" y="1704413"/>
            <a:ext cx="9961905" cy="7253666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838632" y="1704421"/>
            <a:ext cx="16927348" cy="36535889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514003" y="8958086"/>
            <a:ext cx="9961905" cy="29282224"/>
          </a:xfrm>
        </p:spPr>
        <p:txBody>
          <a:bodyPr/>
          <a:lstStyle>
            <a:lvl1pPr marL="0" indent="0">
              <a:buNone/>
              <a:defRPr sz="5700"/>
            </a:lvl1pPr>
            <a:lvl2pPr marL="1834285" indent="0">
              <a:buNone/>
              <a:defRPr sz="4800"/>
            </a:lvl2pPr>
            <a:lvl3pPr marL="3668569" indent="0">
              <a:buNone/>
              <a:defRPr sz="4000"/>
            </a:lvl3pPr>
            <a:lvl4pPr marL="5502854" indent="0">
              <a:buNone/>
              <a:defRPr sz="3600"/>
            </a:lvl4pPr>
            <a:lvl5pPr marL="7337138" indent="0">
              <a:buNone/>
              <a:defRPr sz="3600"/>
            </a:lvl5pPr>
            <a:lvl6pPr marL="9171424" indent="0">
              <a:buNone/>
              <a:defRPr sz="3600"/>
            </a:lvl6pPr>
            <a:lvl7pPr marL="11005707" indent="0">
              <a:buNone/>
              <a:defRPr sz="3600"/>
            </a:lvl7pPr>
            <a:lvl8pPr marL="12839993" indent="0">
              <a:buNone/>
              <a:defRPr sz="3600"/>
            </a:lvl8pPr>
            <a:lvl9pPr marL="14674276" indent="0">
              <a:buNone/>
              <a:defRPr sz="3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5089" y="29965971"/>
            <a:ext cx="18167985" cy="35376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5935089" y="3825022"/>
            <a:ext cx="18167985" cy="25685115"/>
          </a:xfrm>
        </p:spPr>
        <p:txBody>
          <a:bodyPr/>
          <a:lstStyle>
            <a:lvl1pPr marL="0" indent="0">
              <a:buNone/>
              <a:defRPr sz="12800"/>
            </a:lvl1pPr>
            <a:lvl2pPr marL="1834285" indent="0">
              <a:buNone/>
              <a:defRPr sz="11200"/>
            </a:lvl2pPr>
            <a:lvl3pPr marL="3668569" indent="0">
              <a:buNone/>
              <a:defRPr sz="9600"/>
            </a:lvl3pPr>
            <a:lvl4pPr marL="5502854" indent="0">
              <a:buNone/>
              <a:defRPr sz="8000"/>
            </a:lvl4pPr>
            <a:lvl5pPr marL="7337138" indent="0">
              <a:buNone/>
              <a:defRPr sz="8000"/>
            </a:lvl5pPr>
            <a:lvl6pPr marL="9171424" indent="0">
              <a:buNone/>
              <a:defRPr sz="8000"/>
            </a:lvl6pPr>
            <a:lvl7pPr marL="11005707" indent="0">
              <a:buNone/>
              <a:defRPr sz="8000"/>
            </a:lvl7pPr>
            <a:lvl8pPr marL="12839993" indent="0">
              <a:buNone/>
              <a:defRPr sz="8000"/>
            </a:lvl8pPr>
            <a:lvl9pPr marL="14674276" indent="0">
              <a:buNone/>
              <a:defRPr sz="8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935089" y="33503622"/>
            <a:ext cx="18167985" cy="5024052"/>
          </a:xfrm>
        </p:spPr>
        <p:txBody>
          <a:bodyPr/>
          <a:lstStyle>
            <a:lvl1pPr marL="0" indent="0">
              <a:buNone/>
              <a:defRPr sz="5700"/>
            </a:lvl1pPr>
            <a:lvl2pPr marL="1834285" indent="0">
              <a:buNone/>
              <a:defRPr sz="4800"/>
            </a:lvl2pPr>
            <a:lvl3pPr marL="3668569" indent="0">
              <a:buNone/>
              <a:defRPr sz="4000"/>
            </a:lvl3pPr>
            <a:lvl4pPr marL="5502854" indent="0">
              <a:buNone/>
              <a:defRPr sz="3600"/>
            </a:lvl4pPr>
            <a:lvl5pPr marL="7337138" indent="0">
              <a:buNone/>
              <a:defRPr sz="3600"/>
            </a:lvl5pPr>
            <a:lvl6pPr marL="9171424" indent="0">
              <a:buNone/>
              <a:defRPr sz="3600"/>
            </a:lvl6pPr>
            <a:lvl7pPr marL="11005707" indent="0">
              <a:buNone/>
              <a:defRPr sz="3600"/>
            </a:lvl7pPr>
            <a:lvl8pPr marL="12839993" indent="0">
              <a:buNone/>
              <a:defRPr sz="3600"/>
            </a:lvl8pPr>
            <a:lvl9pPr marL="14674276" indent="0">
              <a:buNone/>
              <a:defRPr sz="3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514003" y="1714328"/>
            <a:ext cx="27251978" cy="7134755"/>
          </a:xfrm>
          <a:prstGeom prst="rect">
            <a:avLst/>
          </a:prstGeom>
        </p:spPr>
        <p:txBody>
          <a:bodyPr vert="horz" lIns="366856" tIns="183430" rIns="366856" bIns="18343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4003" y="9988661"/>
            <a:ext cx="27251978" cy="28251646"/>
          </a:xfrm>
          <a:prstGeom prst="rect">
            <a:avLst/>
          </a:prstGeom>
        </p:spPr>
        <p:txBody>
          <a:bodyPr vert="horz" lIns="366856" tIns="183430" rIns="366856" bIns="18343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14002" y="39677169"/>
            <a:ext cx="7065327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A01BE-B01F-4BF7-B98B-637D558E7802}" type="datetimeFigureOut">
              <a:rPr kumimoji="1" lang="ja-JP" altLang="en-US" smtClean="0"/>
              <a:pPr/>
              <a:t>2023/7/20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0345659" y="39677169"/>
            <a:ext cx="9588659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1700653" y="39677169"/>
            <a:ext cx="7065327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68569" rtl="0" eaLnBrk="1" latinLnBrk="0" hangingPunct="1">
        <a:spcBef>
          <a:spcPct val="0"/>
        </a:spcBef>
        <a:buNone/>
        <a:defRPr kumimoji="1"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5714" indent="-1375714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80713" indent="-1146429" algn="l" defTabSz="3668569" rtl="0" eaLnBrk="1" latinLnBrk="0" hangingPunct="1">
        <a:spcBef>
          <a:spcPct val="20000"/>
        </a:spcBef>
        <a:buFont typeface="Arial" pitchFamily="34" charset="0"/>
        <a:buChar char="–"/>
        <a:defRPr kumimoji="1"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85711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19997" indent="-917141" algn="l" defTabSz="3668569" rtl="0" eaLnBrk="1" latinLnBrk="0" hangingPunct="1">
        <a:spcBef>
          <a:spcPct val="20000"/>
        </a:spcBef>
        <a:buFont typeface="Arial" pitchFamily="34" charset="0"/>
        <a:buChar char="–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54281" indent="-917141" algn="l" defTabSz="3668569" rtl="0" eaLnBrk="1" latinLnBrk="0" hangingPunct="1">
        <a:spcBef>
          <a:spcPct val="20000"/>
        </a:spcBef>
        <a:buFont typeface="Arial" pitchFamily="34" charset="0"/>
        <a:buChar char="»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88565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922849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57135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91420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34285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668569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2854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337138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71424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005707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839993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674276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382D93-CA99-5E2F-8F17-A7E5D36A0C59}"/>
              </a:ext>
            </a:extLst>
          </p:cNvPr>
          <p:cNvSpPr txBox="1"/>
          <p:nvPr/>
        </p:nvSpPr>
        <p:spPr>
          <a:xfrm rot="10800000" flipV="1">
            <a:off x="3186659" y="1170014"/>
            <a:ext cx="2390665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/>
              <a:t>商品紹介動画に対するコメントの関連性評価システムの作成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05F62CA-6C44-9F0B-1E54-F664391F4440}"/>
              </a:ext>
            </a:extLst>
          </p:cNvPr>
          <p:cNvSpPr/>
          <p:nvPr/>
        </p:nvSpPr>
        <p:spPr>
          <a:xfrm>
            <a:off x="882403" y="5861500"/>
            <a:ext cx="13249472" cy="12157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tx1"/>
                </a:solidFill>
              </a:rPr>
              <a:t>1.</a:t>
            </a:r>
            <a:r>
              <a:rPr kumimoji="1" lang="ja-JP" altLang="en-US" sz="4800" dirty="0">
                <a:solidFill>
                  <a:schemeClr val="tx1"/>
                </a:solidFill>
              </a:rPr>
              <a:t>　研究背景・目的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C4F24AB-9420-0318-AB9A-DDA7F5B20ECE}"/>
              </a:ext>
            </a:extLst>
          </p:cNvPr>
          <p:cNvSpPr/>
          <p:nvPr/>
        </p:nvSpPr>
        <p:spPr>
          <a:xfrm>
            <a:off x="882403" y="15872846"/>
            <a:ext cx="13249472" cy="12157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2</a:t>
            </a:r>
            <a:r>
              <a:rPr kumimoji="1" lang="en-US" altLang="ja-JP" sz="4800" dirty="0">
                <a:solidFill>
                  <a:schemeClr val="tx1"/>
                </a:solidFill>
              </a:rPr>
              <a:t>.</a:t>
            </a:r>
            <a:r>
              <a:rPr kumimoji="1" lang="ja-JP" altLang="en-US" sz="4800" dirty="0">
                <a:solidFill>
                  <a:schemeClr val="tx1"/>
                </a:solidFill>
              </a:rPr>
              <a:t>　</a:t>
            </a:r>
            <a:r>
              <a:rPr kumimoji="1" lang="en-US" altLang="ja-JP" sz="4800" dirty="0" err="1">
                <a:solidFill>
                  <a:schemeClr val="tx1"/>
                </a:solidFill>
              </a:rPr>
              <a:t>Biterm</a:t>
            </a:r>
            <a:r>
              <a:rPr kumimoji="1" lang="en-US" altLang="ja-JP" sz="4800" dirty="0">
                <a:solidFill>
                  <a:schemeClr val="tx1"/>
                </a:solidFill>
              </a:rPr>
              <a:t> Topic Model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B3EC961-032F-13D2-6A84-7C7DAC59030D}"/>
              </a:ext>
            </a:extLst>
          </p:cNvPr>
          <p:cNvSpPr/>
          <p:nvPr/>
        </p:nvSpPr>
        <p:spPr>
          <a:xfrm>
            <a:off x="16144056" y="26516822"/>
            <a:ext cx="13249473" cy="12157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5</a:t>
            </a:r>
            <a:r>
              <a:rPr kumimoji="1" lang="en-US" altLang="ja-JP" sz="4800" dirty="0">
                <a:solidFill>
                  <a:schemeClr val="tx1"/>
                </a:solidFill>
              </a:rPr>
              <a:t>.</a:t>
            </a:r>
            <a:r>
              <a:rPr kumimoji="1" lang="ja-JP" altLang="en-US" sz="4800" dirty="0">
                <a:solidFill>
                  <a:schemeClr val="tx1"/>
                </a:solidFill>
              </a:rPr>
              <a:t>　考察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9400FC1-3DE7-F0F8-2E24-62D788DEF21A}"/>
              </a:ext>
            </a:extLst>
          </p:cNvPr>
          <p:cNvSpPr/>
          <p:nvPr/>
        </p:nvSpPr>
        <p:spPr>
          <a:xfrm>
            <a:off x="16148098" y="5867596"/>
            <a:ext cx="13249473" cy="120962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4</a:t>
            </a:r>
            <a:r>
              <a:rPr kumimoji="1" lang="en-US" altLang="ja-JP" sz="4800" dirty="0">
                <a:solidFill>
                  <a:schemeClr val="tx1"/>
                </a:solidFill>
              </a:rPr>
              <a:t>.</a:t>
            </a:r>
            <a:r>
              <a:rPr kumimoji="1" lang="ja-JP" altLang="en-US" sz="4800" dirty="0">
                <a:solidFill>
                  <a:schemeClr val="tx1"/>
                </a:solidFill>
              </a:rPr>
              <a:t>　実験結果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8FBF857-E090-B969-9C3E-7342D5810E66}"/>
              </a:ext>
            </a:extLst>
          </p:cNvPr>
          <p:cNvSpPr/>
          <p:nvPr/>
        </p:nvSpPr>
        <p:spPr>
          <a:xfrm>
            <a:off x="883278" y="26516822"/>
            <a:ext cx="13249472" cy="12157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3</a:t>
            </a:r>
            <a:r>
              <a:rPr kumimoji="1" lang="en-US" altLang="ja-JP" sz="4800" dirty="0">
                <a:solidFill>
                  <a:schemeClr val="tx1"/>
                </a:solidFill>
              </a:rPr>
              <a:t>.</a:t>
            </a:r>
            <a:r>
              <a:rPr kumimoji="1" lang="ja-JP" altLang="en-US" sz="4800" dirty="0">
                <a:solidFill>
                  <a:schemeClr val="tx1"/>
                </a:solidFill>
              </a:rPr>
              <a:t>　</a:t>
            </a:r>
            <a:r>
              <a:rPr lang="ja-JP" altLang="en-US" sz="4800" dirty="0">
                <a:solidFill>
                  <a:schemeClr val="tx1"/>
                </a:solidFill>
              </a:rPr>
              <a:t>提案手法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E87563-C1F1-68F5-5B49-02B76EB70EAD}"/>
              </a:ext>
            </a:extLst>
          </p:cNvPr>
          <p:cNvSpPr txBox="1"/>
          <p:nvPr/>
        </p:nvSpPr>
        <p:spPr>
          <a:xfrm>
            <a:off x="4266779" y="2385732"/>
            <a:ext cx="21746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Creation of a System for Evaluating the Relevance of Comments to Product Introduction Videos</a:t>
            </a:r>
            <a:endParaRPr kumimoji="1" lang="ja-JP" altLang="en-US" sz="4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64871A-F2D7-582E-44C1-F8D28F1F17B5}"/>
              </a:ext>
            </a:extLst>
          </p:cNvPr>
          <p:cNvSpPr txBox="1"/>
          <p:nvPr/>
        </p:nvSpPr>
        <p:spPr>
          <a:xfrm>
            <a:off x="9163323" y="3539895"/>
            <a:ext cx="11953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*</a:t>
            </a:r>
            <a:r>
              <a:rPr kumimoji="1" lang="ja-JP" altLang="en-US" sz="4800" dirty="0"/>
              <a:t>西原涼介　相馬隆郎（東京都立大学大学院）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1E6C2A-0596-EBA0-520E-1B0F2596B747}"/>
              </a:ext>
            </a:extLst>
          </p:cNvPr>
          <p:cNvSpPr txBox="1"/>
          <p:nvPr/>
        </p:nvSpPr>
        <p:spPr>
          <a:xfrm>
            <a:off x="1890515" y="4370892"/>
            <a:ext cx="26498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/>
              <a:t>Ryosuke Nishihara, Takao Souma, (Graduate School of Tokyo Metropolitan University)</a:t>
            </a:r>
            <a:endParaRPr kumimoji="1" lang="ja-JP" altLang="en-US" sz="4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AAA18-5D14-CFA3-2A7E-2A5DA9FCB0A6}"/>
              </a:ext>
            </a:extLst>
          </p:cNvPr>
          <p:cNvSpPr/>
          <p:nvPr/>
        </p:nvSpPr>
        <p:spPr>
          <a:xfrm>
            <a:off x="14887959" y="5201889"/>
            <a:ext cx="504056" cy="376066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21C8161-725C-B58C-7037-46074E91F1F5}"/>
              </a:ext>
            </a:extLst>
          </p:cNvPr>
          <p:cNvSpPr/>
          <p:nvPr/>
        </p:nvSpPr>
        <p:spPr>
          <a:xfrm>
            <a:off x="1098427" y="7678599"/>
            <a:ext cx="7272808" cy="1187810"/>
          </a:xfrm>
          <a:prstGeom prst="roundRect">
            <a:avLst/>
          </a:prstGeom>
          <a:solidFill>
            <a:srgbClr val="72AD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インフルエンサー</a:t>
            </a:r>
            <a:r>
              <a:rPr kumimoji="1" lang="en-US" altLang="ja-JP" sz="2800" dirty="0">
                <a:solidFill>
                  <a:schemeClr val="tx1"/>
                </a:solidFill>
              </a:rPr>
              <a:t>,</a:t>
            </a:r>
            <a:r>
              <a:rPr kumimoji="1" lang="ja-JP" altLang="en-US" sz="2800" dirty="0">
                <a:solidFill>
                  <a:schemeClr val="tx1"/>
                </a:solidFill>
              </a:rPr>
              <a:t>芸能人への企業案件の増加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企業の</a:t>
            </a:r>
            <a:r>
              <a:rPr kumimoji="1" lang="en-US" altLang="ja-JP" sz="2800" dirty="0">
                <a:solidFill>
                  <a:schemeClr val="tx1"/>
                </a:solidFill>
              </a:rPr>
              <a:t>YouTube,SNS</a:t>
            </a:r>
            <a:r>
              <a:rPr kumimoji="1" lang="ja-JP" altLang="en-US" sz="2800" dirty="0">
                <a:solidFill>
                  <a:schemeClr val="tx1"/>
                </a:solidFill>
              </a:rPr>
              <a:t>利用数の増加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A7BE8CE-ECDD-BC9C-040D-A7D2CA3EB90E}"/>
              </a:ext>
            </a:extLst>
          </p:cNvPr>
          <p:cNvSpPr/>
          <p:nvPr/>
        </p:nvSpPr>
        <p:spPr>
          <a:xfrm>
            <a:off x="1098427" y="10881838"/>
            <a:ext cx="7272808" cy="13774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u="sng" dirty="0">
                <a:solidFill>
                  <a:schemeClr val="tx1"/>
                </a:solidFill>
              </a:rPr>
              <a:t>コメントが口コミサイトのレビューと同等</a:t>
            </a:r>
            <a:r>
              <a:rPr lang="ja-JP" altLang="en-US" sz="2800" b="1" u="sng" dirty="0">
                <a:solidFill>
                  <a:schemeClr val="tx1"/>
                </a:solidFill>
              </a:rPr>
              <a:t>に</a:t>
            </a:r>
            <a:endParaRPr lang="en-US" altLang="ja-JP" sz="2800" b="1" u="sng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800" b="1" u="sng" dirty="0">
                <a:solidFill>
                  <a:schemeClr val="tx1"/>
                </a:solidFill>
              </a:rPr>
              <a:t>消費者の判断材料になる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98A59C37-52AF-D1C0-E305-5803D584A60E}"/>
              </a:ext>
            </a:extLst>
          </p:cNvPr>
          <p:cNvSpPr/>
          <p:nvPr/>
        </p:nvSpPr>
        <p:spPr>
          <a:xfrm>
            <a:off x="4338787" y="7362702"/>
            <a:ext cx="946442" cy="34985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A41A66B-BCB8-8668-B3BF-800AF2F8972F}"/>
              </a:ext>
            </a:extLst>
          </p:cNvPr>
          <p:cNvSpPr/>
          <p:nvPr/>
        </p:nvSpPr>
        <p:spPr>
          <a:xfrm>
            <a:off x="1098427" y="7680456"/>
            <a:ext cx="7272808" cy="11878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インフルエンサー</a:t>
            </a:r>
            <a:r>
              <a:rPr kumimoji="1" lang="en-US" altLang="ja-JP" sz="2800" dirty="0">
                <a:solidFill>
                  <a:schemeClr val="tx1"/>
                </a:solidFill>
              </a:rPr>
              <a:t>,</a:t>
            </a:r>
            <a:r>
              <a:rPr kumimoji="1" lang="ja-JP" altLang="en-US" sz="2800" dirty="0">
                <a:solidFill>
                  <a:schemeClr val="tx1"/>
                </a:solidFill>
              </a:rPr>
              <a:t>芸能人への企業案件の増加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企業の</a:t>
            </a:r>
            <a:r>
              <a:rPr kumimoji="1" lang="en-US" altLang="ja-JP" sz="2800" dirty="0">
                <a:solidFill>
                  <a:schemeClr val="tx1"/>
                </a:solidFill>
              </a:rPr>
              <a:t>YouTube,SNS</a:t>
            </a:r>
            <a:r>
              <a:rPr kumimoji="1" lang="ja-JP" altLang="en-US" sz="2800" dirty="0">
                <a:solidFill>
                  <a:schemeClr val="tx1"/>
                </a:solidFill>
              </a:rPr>
              <a:t>利用数の増加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131E699-D0E8-75A7-C9AA-B7D6E7289AB2}"/>
              </a:ext>
            </a:extLst>
          </p:cNvPr>
          <p:cNvSpPr/>
          <p:nvPr/>
        </p:nvSpPr>
        <p:spPr>
          <a:xfrm>
            <a:off x="1098427" y="9187949"/>
            <a:ext cx="7272808" cy="68915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動画や</a:t>
            </a:r>
            <a:r>
              <a:rPr kumimoji="1" lang="en-US" altLang="ja-JP" sz="2800" dirty="0">
                <a:solidFill>
                  <a:schemeClr val="tx1"/>
                </a:solidFill>
              </a:rPr>
              <a:t>SNS</a:t>
            </a:r>
            <a:r>
              <a:rPr kumimoji="1" lang="ja-JP" altLang="en-US" sz="2800" dirty="0">
                <a:solidFill>
                  <a:schemeClr val="tx1"/>
                </a:solidFill>
              </a:rPr>
              <a:t>で自社製品やサービスの宣伝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715B3A-2390-8579-6211-83FA88D5C7DB}"/>
              </a:ext>
            </a:extLst>
          </p:cNvPr>
          <p:cNvSpPr/>
          <p:nvPr/>
        </p:nvSpPr>
        <p:spPr>
          <a:xfrm>
            <a:off x="1065740" y="13264859"/>
            <a:ext cx="12817424" cy="19294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3200" dirty="0">
                <a:solidFill>
                  <a:schemeClr val="tx1"/>
                </a:solidFill>
              </a:rPr>
              <a:t>YouTube</a:t>
            </a:r>
            <a:r>
              <a:rPr lang="ja-JP" altLang="en-US" sz="3200" dirty="0">
                <a:solidFill>
                  <a:schemeClr val="tx1"/>
                </a:solidFill>
              </a:rPr>
              <a:t>上の商品紹介動画に対するコメントと</a:t>
            </a:r>
            <a:r>
              <a:rPr kumimoji="1" lang="ja-JP" altLang="en-US" sz="3200" dirty="0">
                <a:solidFill>
                  <a:schemeClr val="tx1"/>
                </a:solidFill>
              </a:rPr>
              <a:t>商品との関連性を評価し、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tx1"/>
                </a:solidFill>
              </a:rPr>
              <a:t>消費者の購入判断材料になるコメントを抽出する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541B8A-C79E-C959-5239-2A6741796C02}"/>
              </a:ext>
            </a:extLst>
          </p:cNvPr>
          <p:cNvSpPr/>
          <p:nvPr/>
        </p:nvSpPr>
        <p:spPr>
          <a:xfrm>
            <a:off x="9739387" y="7678600"/>
            <a:ext cx="4032448" cy="248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グラフ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948AD3-C7DC-E04A-40E2-100C05231061}"/>
              </a:ext>
            </a:extLst>
          </p:cNvPr>
          <p:cNvSpPr txBox="1"/>
          <p:nvPr/>
        </p:nvSpPr>
        <p:spPr>
          <a:xfrm>
            <a:off x="8667252" y="10848121"/>
            <a:ext cx="5468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SNS</a:t>
            </a:r>
            <a:r>
              <a:rPr kumimoji="1" lang="ja-JP" altLang="en-US" sz="2800" dirty="0"/>
              <a:t>や</a:t>
            </a:r>
            <a:r>
              <a:rPr kumimoji="1" lang="en-US" altLang="ja-JP" sz="2800" dirty="0"/>
              <a:t>YouTube</a:t>
            </a:r>
            <a:r>
              <a:rPr kumimoji="1" lang="ja-JP" altLang="en-US" sz="2800" dirty="0"/>
              <a:t>は誰でも気軽に投稿できるという特性上</a:t>
            </a:r>
            <a:r>
              <a:rPr lang="ja-JP" altLang="en-US" sz="2800" dirty="0"/>
              <a:t>、商品との関連性が低いコメントも当然存在する</a:t>
            </a:r>
            <a:endParaRPr kumimoji="1" lang="en-US" altLang="ja-JP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02B02D-F762-8D5C-9DA2-0F3A18A39D13}"/>
              </a:ext>
            </a:extLst>
          </p:cNvPr>
          <p:cNvSpPr txBox="1"/>
          <p:nvPr/>
        </p:nvSpPr>
        <p:spPr>
          <a:xfrm>
            <a:off x="1386459" y="12943905"/>
            <a:ext cx="2700300" cy="646331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研究目的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96A5794-EA3F-8F31-C789-1D320922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3" y="21237262"/>
            <a:ext cx="7219423" cy="4753059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F3D6E37F-2A84-59F2-149B-EF2ADAC535B8}"/>
              </a:ext>
            </a:extLst>
          </p:cNvPr>
          <p:cNvSpPr/>
          <p:nvPr/>
        </p:nvSpPr>
        <p:spPr>
          <a:xfrm>
            <a:off x="6787059" y="12463975"/>
            <a:ext cx="3299476" cy="558629"/>
          </a:xfrm>
          <a:prstGeom prst="downArrow">
            <a:avLst>
              <a:gd name="adj1" fmla="val 0"/>
              <a:gd name="adj2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23FC54A2-D836-D4AF-80B7-F95E86A4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5" y="35837705"/>
            <a:ext cx="13898820" cy="610793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95F2B23-706F-29D7-15D5-B322017AC1BA}"/>
              </a:ext>
            </a:extLst>
          </p:cNvPr>
          <p:cNvSpPr/>
          <p:nvPr/>
        </p:nvSpPr>
        <p:spPr>
          <a:xfrm>
            <a:off x="54792" y="5130619"/>
            <a:ext cx="504056" cy="376066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8C42AFB-E0B5-F95D-146C-98125D9C668D}"/>
              </a:ext>
            </a:extLst>
          </p:cNvPr>
          <p:cNvSpPr/>
          <p:nvPr/>
        </p:nvSpPr>
        <p:spPr>
          <a:xfrm>
            <a:off x="29721127" y="5201889"/>
            <a:ext cx="504056" cy="376066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980CF48-2967-B99C-5D56-D0F5C276EA5E}"/>
              </a:ext>
            </a:extLst>
          </p:cNvPr>
          <p:cNvSpPr/>
          <p:nvPr/>
        </p:nvSpPr>
        <p:spPr>
          <a:xfrm rot="16200000">
            <a:off x="14815153" y="27671381"/>
            <a:ext cx="499474" cy="296734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7329061-A338-E743-8BCD-965DD080F58B}"/>
              </a:ext>
            </a:extLst>
          </p:cNvPr>
          <p:cNvSpPr/>
          <p:nvPr/>
        </p:nvSpPr>
        <p:spPr>
          <a:xfrm>
            <a:off x="886447" y="28109503"/>
            <a:ext cx="13249471" cy="7314380"/>
          </a:xfrm>
          <a:prstGeom prst="roundRect">
            <a:avLst>
              <a:gd name="adj" fmla="val 567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3200" dirty="0">
                <a:solidFill>
                  <a:schemeClr val="tx1"/>
                </a:solidFill>
              </a:rPr>
              <a:t>YouTube Data API</a:t>
            </a:r>
            <a:r>
              <a:rPr kumimoji="1" lang="ja-JP" altLang="en-US" sz="3200" dirty="0">
                <a:solidFill>
                  <a:schemeClr val="tx1"/>
                </a:solidFill>
              </a:rPr>
              <a:t>で対象動画のコメントを取得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>
                <a:solidFill>
                  <a:schemeClr val="tx1"/>
                </a:solidFill>
              </a:rPr>
              <a:t>コメントの前処理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3200" dirty="0">
                <a:solidFill>
                  <a:schemeClr val="tx1"/>
                </a:solidFill>
              </a:rPr>
              <a:t>BTM</a:t>
            </a:r>
            <a:r>
              <a:rPr lang="ja-JP" altLang="en-US" sz="3200" dirty="0">
                <a:solidFill>
                  <a:schemeClr val="tx1"/>
                </a:solidFill>
              </a:rPr>
              <a:t>によって推定した</a:t>
            </a:r>
            <a:r>
              <a:rPr lang="en-US" altLang="ja-JP" sz="3200" dirty="0">
                <a:solidFill>
                  <a:schemeClr val="tx1"/>
                </a:solidFill>
              </a:rPr>
              <a:t>K</a:t>
            </a:r>
            <a:r>
              <a:rPr lang="ja-JP" altLang="en-US" sz="3200" dirty="0">
                <a:solidFill>
                  <a:schemeClr val="tx1"/>
                </a:solidFill>
              </a:rPr>
              <a:t>個のトピックから生成確率上位</a:t>
            </a:r>
            <a:r>
              <a:rPr lang="en-US" altLang="ja-JP" sz="3200" dirty="0">
                <a:solidFill>
                  <a:schemeClr val="tx1"/>
                </a:solidFill>
              </a:rPr>
              <a:t>n</a:t>
            </a:r>
            <a:r>
              <a:rPr lang="ja-JP" altLang="en-US" sz="3200" dirty="0">
                <a:solidFill>
                  <a:schemeClr val="tx1"/>
                </a:solidFill>
              </a:rPr>
              <a:t>単語を抽出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3200" dirty="0">
                <a:solidFill>
                  <a:schemeClr val="tx1"/>
                </a:solidFill>
              </a:rPr>
              <a:t>K</a:t>
            </a:r>
            <a:r>
              <a:rPr lang="ja-JP" altLang="en-US" sz="3200" dirty="0">
                <a:solidFill>
                  <a:schemeClr val="tx1"/>
                </a:solidFill>
              </a:rPr>
              <a:t>個のトピックごとに、抽出した単語をもとに文章を生成（</a:t>
            </a:r>
            <a:r>
              <a:rPr lang="en-US" altLang="ja-JP" sz="3200" dirty="0">
                <a:solidFill>
                  <a:schemeClr val="tx1"/>
                </a:solidFill>
              </a:rPr>
              <a:t>GPT-3.5</a:t>
            </a:r>
            <a:r>
              <a:rPr lang="ja-JP" altLang="en-US" sz="3200" dirty="0">
                <a:solidFill>
                  <a:schemeClr val="tx1"/>
                </a:solidFill>
              </a:rPr>
              <a:t>）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>
                <a:solidFill>
                  <a:schemeClr val="tx1"/>
                </a:solidFill>
              </a:rPr>
              <a:t>生成した</a:t>
            </a:r>
            <a:r>
              <a:rPr kumimoji="1" lang="en-US" altLang="ja-JP" sz="3200" dirty="0">
                <a:solidFill>
                  <a:schemeClr val="tx1"/>
                </a:solidFill>
              </a:rPr>
              <a:t>K</a:t>
            </a:r>
            <a:r>
              <a:rPr kumimoji="1" lang="ja-JP" altLang="en-US" sz="3200" dirty="0">
                <a:solidFill>
                  <a:schemeClr val="tx1"/>
                </a:solidFill>
              </a:rPr>
              <a:t>個の文章とコメント全文との類似度を計算（</a:t>
            </a:r>
            <a:r>
              <a:rPr kumimoji="1" lang="en-US" altLang="ja-JP" sz="3200" dirty="0">
                <a:solidFill>
                  <a:schemeClr val="tx1"/>
                </a:solidFill>
              </a:rPr>
              <a:t>BERT</a:t>
            </a:r>
            <a:r>
              <a:rPr kumimoji="1" lang="ja-JP" altLang="en-US" sz="3200" dirty="0">
                <a:solidFill>
                  <a:schemeClr val="tx1"/>
                </a:solidFill>
              </a:rPr>
              <a:t>）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b="1" u="sng" dirty="0">
                <a:solidFill>
                  <a:schemeClr val="tx1"/>
                </a:solidFill>
              </a:rPr>
              <a:t>高い類似度を示したコメントから順に、商品との関連性が高いと評価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>
                <a:solidFill>
                  <a:schemeClr val="tx1"/>
                </a:solidFill>
              </a:rPr>
              <a:t>元コメントに対して、人手で商品との関連性の有無の正解ラベルを付与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>
                <a:solidFill>
                  <a:schemeClr val="tx1"/>
                </a:solidFill>
              </a:rPr>
              <a:t>正解レベルを付与した</a:t>
            </a:r>
            <a:r>
              <a:rPr lang="en-US" altLang="ja-JP" sz="3200" dirty="0">
                <a:solidFill>
                  <a:schemeClr val="tx1"/>
                </a:solidFill>
              </a:rPr>
              <a:t>M</a:t>
            </a:r>
            <a:r>
              <a:rPr lang="ja-JP" altLang="en-US" sz="3200" dirty="0">
                <a:solidFill>
                  <a:schemeClr val="tx1"/>
                </a:solidFill>
              </a:rPr>
              <a:t>件のコメントと、類似度上位</a:t>
            </a:r>
            <a:r>
              <a:rPr lang="en-US" altLang="ja-JP" sz="3200" dirty="0">
                <a:solidFill>
                  <a:schemeClr val="tx1"/>
                </a:solidFill>
              </a:rPr>
              <a:t>M</a:t>
            </a:r>
            <a:r>
              <a:rPr lang="ja-JP" altLang="en-US" sz="3200" dirty="0">
                <a:solidFill>
                  <a:schemeClr val="tx1"/>
                </a:solidFill>
              </a:rPr>
              <a:t>件のコメントを比較し、提案手法の精度を検証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388565F-3201-3D97-6BBB-0F7609B5637B}"/>
              </a:ext>
            </a:extLst>
          </p:cNvPr>
          <p:cNvSpPr txBox="1"/>
          <p:nvPr/>
        </p:nvSpPr>
        <p:spPr>
          <a:xfrm>
            <a:off x="1062178" y="17315217"/>
            <a:ext cx="1282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従来のトピックモデルより、短い文章に対してもトピックを適切に推定可能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AB96A3-A6B6-9C53-09D0-2FD879CF79C5}"/>
              </a:ext>
            </a:extLst>
          </p:cNvPr>
          <p:cNvSpPr txBox="1"/>
          <p:nvPr/>
        </p:nvSpPr>
        <p:spPr>
          <a:xfrm>
            <a:off x="15932075" y="8154790"/>
            <a:ext cx="13461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・実験データ</a:t>
            </a:r>
            <a:endParaRPr lang="en-US" altLang="ja-JP" sz="4800" dirty="0"/>
          </a:p>
          <a:p>
            <a:r>
              <a:rPr kumimoji="1" lang="ja-JP" altLang="en-US" sz="4800" dirty="0"/>
              <a:t>・</a:t>
            </a:r>
            <a:r>
              <a:rPr kumimoji="1" lang="en-US" altLang="ja-JP" sz="4800" dirty="0"/>
              <a:t>BTM</a:t>
            </a:r>
            <a:r>
              <a:rPr kumimoji="1" lang="ja-JP" altLang="en-US" sz="4800" dirty="0"/>
              <a:t>による結果、トピックごとの単語</a:t>
            </a:r>
            <a:endParaRPr kumimoji="1" lang="en-US" altLang="ja-JP" sz="4800" dirty="0"/>
          </a:p>
          <a:p>
            <a:r>
              <a:rPr lang="ja-JP" altLang="en-US" sz="4800" dirty="0"/>
              <a:t>・自動生成する文章の例</a:t>
            </a:r>
            <a:endParaRPr lang="en-US" altLang="ja-JP" sz="4800" dirty="0"/>
          </a:p>
          <a:p>
            <a:r>
              <a:rPr kumimoji="1" lang="ja-JP" altLang="en-US" sz="4800" dirty="0"/>
              <a:t>・コメント一文一文との類似度結果</a:t>
            </a:r>
            <a:endParaRPr kumimoji="1" lang="en-US" altLang="ja-JP" sz="4800" dirty="0"/>
          </a:p>
          <a:p>
            <a:r>
              <a:rPr lang="ja-JP" altLang="en-US" sz="4800" dirty="0"/>
              <a:t>・人手でアノテーションしたデータ、</a:t>
            </a:r>
            <a:endParaRPr lang="en-US" altLang="ja-JP" sz="4800" dirty="0"/>
          </a:p>
          <a:p>
            <a:r>
              <a:rPr lang="ja-JP" altLang="en-US" sz="4800" dirty="0"/>
              <a:t>・それと類似度上位の一致率計算した数値</a:t>
            </a:r>
            <a:endParaRPr lang="en-US" altLang="ja-JP" sz="48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2722DDF-BB08-82AD-8992-813A1F4AF259}"/>
              </a:ext>
            </a:extLst>
          </p:cNvPr>
          <p:cNvSpPr txBox="1"/>
          <p:nvPr/>
        </p:nvSpPr>
        <p:spPr>
          <a:xfrm>
            <a:off x="16508139" y="28677070"/>
            <a:ext cx="128853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</a:t>
            </a:r>
            <a:r>
              <a:rPr kumimoji="1" lang="en-US" altLang="ja-JP" sz="4800" dirty="0"/>
              <a:t>BTM</a:t>
            </a:r>
            <a:r>
              <a:rPr kumimoji="1" lang="ja-JP" altLang="en-US" sz="4800" dirty="0"/>
              <a:t>で抽出した単語について</a:t>
            </a:r>
            <a:endParaRPr lang="en-US" altLang="ja-JP" sz="4800" dirty="0"/>
          </a:p>
          <a:p>
            <a:r>
              <a:rPr kumimoji="1" lang="ja-JP" altLang="en-US" sz="4800" dirty="0"/>
              <a:t>・自動生成の文章について</a:t>
            </a:r>
            <a:endParaRPr kumimoji="1" lang="en-US" altLang="ja-JP" sz="4800" dirty="0"/>
          </a:p>
          <a:p>
            <a:r>
              <a:rPr lang="ja-JP" altLang="en-US" sz="4800" dirty="0"/>
              <a:t>・類似度計算結果について</a:t>
            </a:r>
            <a:endParaRPr lang="en-US" altLang="ja-JP" sz="4800" dirty="0"/>
          </a:p>
          <a:p>
            <a:r>
              <a:rPr kumimoji="1" lang="ja-JP" altLang="en-US" sz="4800" dirty="0"/>
              <a:t>・人手との一致率について</a:t>
            </a:r>
            <a:endParaRPr kumimoji="1" lang="en-US" altLang="ja-JP" sz="4800" dirty="0"/>
          </a:p>
          <a:p>
            <a:r>
              <a:rPr lang="ja-JP" altLang="en-US" sz="4800" dirty="0"/>
              <a:t>・提案手法の有用性について</a:t>
            </a:r>
            <a:endParaRPr lang="en-US" altLang="ja-JP" sz="4800" dirty="0"/>
          </a:p>
          <a:p>
            <a:r>
              <a:rPr kumimoji="1" lang="ja-JP" altLang="en-US" sz="4800" dirty="0"/>
              <a:t>・改善案、今後の展望</a:t>
            </a:r>
            <a:endParaRPr kumimoji="1" lang="en-US" altLang="ja-JP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417</Words>
  <Application>Microsoft Office PowerPoint</Application>
  <PresentationFormat>ユーザー設定</PresentationFormat>
  <Paragraphs>42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cybignet</dc:creator>
  <cp:lastModifiedBy>937doraemon@gmail.com</cp:lastModifiedBy>
  <cp:revision>70</cp:revision>
  <dcterms:created xsi:type="dcterms:W3CDTF">2013-06-11T08:36:10Z</dcterms:created>
  <dcterms:modified xsi:type="dcterms:W3CDTF">2023-07-20T08:40:28Z</dcterms:modified>
</cp:coreProperties>
</file>