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3"/>
  </p:notesMasterIdLst>
  <p:sldIdLst>
    <p:sldId id="256" r:id="rId3"/>
    <p:sldId id="259" r:id="rId4"/>
    <p:sldId id="266" r:id="rId5"/>
    <p:sldId id="269" r:id="rId6"/>
    <p:sldId id="267" r:id="rId7"/>
    <p:sldId id="262" r:id="rId8"/>
    <p:sldId id="263" r:id="rId9"/>
    <p:sldId id="264" r:id="rId10"/>
    <p:sldId id="265" r:id="rId11"/>
    <p:sldId id="270" r:id="rId12"/>
    <p:sldId id="271" r:id="rId13"/>
    <p:sldId id="272" r:id="rId14"/>
    <p:sldId id="273" r:id="rId15"/>
    <p:sldId id="276" r:id="rId16"/>
    <p:sldId id="274" r:id="rId17"/>
    <p:sldId id="277" r:id="rId18"/>
    <p:sldId id="278" r:id="rId19"/>
    <p:sldId id="275" r:id="rId20"/>
    <p:sldId id="281"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DFE1"/>
    <a:srgbClr val="E6E6E6"/>
    <a:srgbClr val="DA8546"/>
    <a:srgbClr val="CCECFF"/>
    <a:srgbClr val="FF9999"/>
    <a:srgbClr val="FF5050"/>
    <a:srgbClr val="72ADAE"/>
    <a:srgbClr val="99CCFF"/>
    <a:srgbClr val="66CCFF"/>
    <a:srgbClr val="6D9D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9740" autoAdjust="0"/>
  </p:normalViewPr>
  <p:slideViewPr>
    <p:cSldViewPr snapToGrid="0">
      <p:cViewPr varScale="1">
        <p:scale>
          <a:sx n="75" d="100"/>
          <a:sy n="75" d="100"/>
        </p:scale>
        <p:origin x="18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文書ごとのトピック分布</a:t>
            </a:r>
          </a:p>
        </c:rich>
      </c:tx>
      <c:layout>
        <c:manualLayout>
          <c:xMode val="edge"/>
          <c:yMode val="edge"/>
          <c:x val="0.20200279855871967"/>
          <c:y val="2.185906154917923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スポーツ</c:v>
                </c:pt>
              </c:strCache>
            </c:strRef>
          </c:tx>
          <c:spPr>
            <a:solidFill>
              <a:schemeClr val="accent1"/>
            </a:solidFill>
            <a:ln>
              <a:noFill/>
            </a:ln>
            <a:effectLst/>
          </c:spPr>
          <c:invertIfNegative val="0"/>
          <c:cat>
            <c:strRef>
              <c:f>Sheet1!$A$2:$A$4</c:f>
              <c:strCache>
                <c:ptCount val="3"/>
                <c:pt idx="0">
                  <c:v>文書1</c:v>
                </c:pt>
                <c:pt idx="1">
                  <c:v>文書2</c:v>
                </c:pt>
                <c:pt idx="2">
                  <c:v>文書3</c:v>
                </c:pt>
              </c:strCache>
            </c:strRef>
          </c:cat>
          <c:val>
            <c:numRef>
              <c:f>Sheet1!$B$2:$B$4</c:f>
              <c:numCache>
                <c:formatCode>General</c:formatCode>
                <c:ptCount val="3"/>
                <c:pt idx="0">
                  <c:v>3.7</c:v>
                </c:pt>
                <c:pt idx="1">
                  <c:v>0.3</c:v>
                </c:pt>
                <c:pt idx="2">
                  <c:v>2.1</c:v>
                </c:pt>
              </c:numCache>
            </c:numRef>
          </c:val>
          <c:extLst>
            <c:ext xmlns:c16="http://schemas.microsoft.com/office/drawing/2014/chart" uri="{C3380CC4-5D6E-409C-BE32-E72D297353CC}">
              <c16:uniqueId val="{00000000-B56B-4E7D-B014-4BACA595827A}"/>
            </c:ext>
          </c:extLst>
        </c:ser>
        <c:ser>
          <c:idx val="1"/>
          <c:order val="1"/>
          <c:tx>
            <c:strRef>
              <c:f>Sheet1!$C$1</c:f>
              <c:strCache>
                <c:ptCount val="1"/>
                <c:pt idx="0">
                  <c:v>政治</c:v>
                </c:pt>
              </c:strCache>
            </c:strRef>
          </c:tx>
          <c:spPr>
            <a:solidFill>
              <a:schemeClr val="accent2"/>
            </a:solidFill>
            <a:ln>
              <a:noFill/>
            </a:ln>
            <a:effectLst/>
          </c:spPr>
          <c:invertIfNegative val="0"/>
          <c:cat>
            <c:strRef>
              <c:f>Sheet1!$A$2:$A$4</c:f>
              <c:strCache>
                <c:ptCount val="3"/>
                <c:pt idx="0">
                  <c:v>文書1</c:v>
                </c:pt>
                <c:pt idx="1">
                  <c:v>文書2</c:v>
                </c:pt>
                <c:pt idx="2">
                  <c:v>文書3</c:v>
                </c:pt>
              </c:strCache>
            </c:strRef>
          </c:cat>
          <c:val>
            <c:numRef>
              <c:f>Sheet1!$C$2:$C$4</c:f>
              <c:numCache>
                <c:formatCode>General</c:formatCode>
                <c:ptCount val="3"/>
                <c:pt idx="0">
                  <c:v>0.5</c:v>
                </c:pt>
                <c:pt idx="1">
                  <c:v>4.4000000000000004</c:v>
                </c:pt>
                <c:pt idx="2">
                  <c:v>1.2</c:v>
                </c:pt>
              </c:numCache>
            </c:numRef>
          </c:val>
          <c:extLst>
            <c:ext xmlns:c16="http://schemas.microsoft.com/office/drawing/2014/chart" uri="{C3380CC4-5D6E-409C-BE32-E72D297353CC}">
              <c16:uniqueId val="{00000001-B56B-4E7D-B014-4BACA595827A}"/>
            </c:ext>
          </c:extLst>
        </c:ser>
        <c:ser>
          <c:idx val="2"/>
          <c:order val="2"/>
          <c:tx>
            <c:strRef>
              <c:f>Sheet1!$D$1</c:f>
              <c:strCache>
                <c:ptCount val="1"/>
                <c:pt idx="0">
                  <c:v>経済</c:v>
                </c:pt>
              </c:strCache>
            </c:strRef>
          </c:tx>
          <c:spPr>
            <a:solidFill>
              <a:schemeClr val="accent3"/>
            </a:solidFill>
            <a:ln>
              <a:noFill/>
            </a:ln>
            <a:effectLst/>
          </c:spPr>
          <c:invertIfNegative val="0"/>
          <c:cat>
            <c:strRef>
              <c:f>Sheet1!$A$2:$A$4</c:f>
              <c:strCache>
                <c:ptCount val="3"/>
                <c:pt idx="0">
                  <c:v>文書1</c:v>
                </c:pt>
                <c:pt idx="1">
                  <c:v>文書2</c:v>
                </c:pt>
                <c:pt idx="2">
                  <c:v>文書3</c:v>
                </c:pt>
              </c:strCache>
            </c:strRef>
          </c:cat>
          <c:val>
            <c:numRef>
              <c:f>Sheet1!$D$2:$D$4</c:f>
              <c:numCache>
                <c:formatCode>General</c:formatCode>
                <c:ptCount val="3"/>
                <c:pt idx="0">
                  <c:v>0.1</c:v>
                </c:pt>
                <c:pt idx="1">
                  <c:v>1.9</c:v>
                </c:pt>
                <c:pt idx="2">
                  <c:v>4.5</c:v>
                </c:pt>
              </c:numCache>
            </c:numRef>
          </c:val>
          <c:extLst>
            <c:ext xmlns:c16="http://schemas.microsoft.com/office/drawing/2014/chart" uri="{C3380CC4-5D6E-409C-BE32-E72D297353CC}">
              <c16:uniqueId val="{00000002-B56B-4E7D-B014-4BACA595827A}"/>
            </c:ext>
          </c:extLst>
        </c:ser>
        <c:dLbls>
          <c:showLegendKey val="0"/>
          <c:showVal val="0"/>
          <c:showCatName val="0"/>
          <c:showSerName val="0"/>
          <c:showPercent val="0"/>
          <c:showBubbleSize val="0"/>
        </c:dLbls>
        <c:gapWidth val="219"/>
        <c:overlap val="-27"/>
        <c:axId val="1763010095"/>
        <c:axId val="2039902959"/>
      </c:barChart>
      <c:catAx>
        <c:axId val="17630100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BIZ UDゴシック" panose="020B0400000000000000" pitchFamily="49" charset="-128"/>
                <a:ea typeface="BIZ UDゴシック" panose="020B0400000000000000" pitchFamily="49" charset="-128"/>
                <a:cs typeface="+mn-cs"/>
              </a:defRPr>
            </a:pPr>
            <a:endParaRPr lang="ja-JP"/>
          </a:p>
        </c:txPr>
        <c:crossAx val="2039902959"/>
        <c:crosses val="autoZero"/>
        <c:auto val="1"/>
        <c:lblAlgn val="ctr"/>
        <c:lblOffset val="100"/>
        <c:noMultiLvlLbl val="0"/>
      </c:catAx>
      <c:valAx>
        <c:axId val="2039902959"/>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763010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BIZ UDゴシック" panose="020B0400000000000000" pitchFamily="49" charset="-128"/>
              <a:ea typeface="BIZ UDゴシック" panose="020B0400000000000000" pitchFamily="49" charset="-128"/>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トピックごとの単語分布</a:t>
            </a:r>
          </a:p>
        </c:rich>
      </c:tx>
      <c:layout>
        <c:manualLayout>
          <c:xMode val="edge"/>
          <c:yMode val="edge"/>
          <c:x val="0.20200279855871967"/>
          <c:y val="2.185906154917923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野球</c:v>
                </c:pt>
              </c:strCache>
            </c:strRef>
          </c:tx>
          <c:spPr>
            <a:solidFill>
              <a:srgbClr val="92D050"/>
            </a:solidFill>
            <a:ln>
              <a:noFill/>
            </a:ln>
            <a:effectLst/>
          </c:spPr>
          <c:invertIfNegative val="0"/>
          <c:cat>
            <c:strRef>
              <c:f>Sheet1!$A$2:$A$3</c:f>
              <c:strCache>
                <c:ptCount val="2"/>
                <c:pt idx="0">
                  <c:v>スポーツトピック</c:v>
                </c:pt>
                <c:pt idx="1">
                  <c:v>経済トピック</c:v>
                </c:pt>
              </c:strCache>
            </c:strRef>
          </c:cat>
          <c:val>
            <c:numRef>
              <c:f>Sheet1!$B$2:$B$3</c:f>
              <c:numCache>
                <c:formatCode>General</c:formatCode>
                <c:ptCount val="2"/>
                <c:pt idx="0">
                  <c:v>3.7</c:v>
                </c:pt>
                <c:pt idx="1">
                  <c:v>0.3</c:v>
                </c:pt>
              </c:numCache>
            </c:numRef>
          </c:val>
          <c:extLst>
            <c:ext xmlns:c16="http://schemas.microsoft.com/office/drawing/2014/chart" uri="{C3380CC4-5D6E-409C-BE32-E72D297353CC}">
              <c16:uniqueId val="{00000000-48A2-49B6-A3BB-B668775EE3F6}"/>
            </c:ext>
          </c:extLst>
        </c:ser>
        <c:ser>
          <c:idx val="1"/>
          <c:order val="1"/>
          <c:tx>
            <c:strRef>
              <c:f>Sheet1!$C$1</c:f>
              <c:strCache>
                <c:ptCount val="1"/>
                <c:pt idx="0">
                  <c:v>GDP</c:v>
                </c:pt>
              </c:strCache>
            </c:strRef>
          </c:tx>
          <c:spPr>
            <a:solidFill>
              <a:schemeClr val="accent2">
                <a:lumMod val="60000"/>
                <a:lumOff val="40000"/>
              </a:schemeClr>
            </a:solidFill>
            <a:ln>
              <a:noFill/>
            </a:ln>
            <a:effectLst/>
          </c:spPr>
          <c:invertIfNegative val="0"/>
          <c:cat>
            <c:strRef>
              <c:f>Sheet1!$A$2:$A$3</c:f>
              <c:strCache>
                <c:ptCount val="2"/>
                <c:pt idx="0">
                  <c:v>スポーツトピック</c:v>
                </c:pt>
                <c:pt idx="1">
                  <c:v>経済トピック</c:v>
                </c:pt>
              </c:strCache>
            </c:strRef>
          </c:cat>
          <c:val>
            <c:numRef>
              <c:f>Sheet1!$C$2:$C$3</c:f>
              <c:numCache>
                <c:formatCode>General</c:formatCode>
                <c:ptCount val="2"/>
                <c:pt idx="0">
                  <c:v>0.5</c:v>
                </c:pt>
                <c:pt idx="1">
                  <c:v>4.4000000000000004</c:v>
                </c:pt>
              </c:numCache>
            </c:numRef>
          </c:val>
          <c:extLst>
            <c:ext xmlns:c16="http://schemas.microsoft.com/office/drawing/2014/chart" uri="{C3380CC4-5D6E-409C-BE32-E72D297353CC}">
              <c16:uniqueId val="{00000001-48A2-49B6-A3BB-B668775EE3F6}"/>
            </c:ext>
          </c:extLst>
        </c:ser>
        <c:ser>
          <c:idx val="2"/>
          <c:order val="2"/>
          <c:tx>
            <c:strRef>
              <c:f>Sheet1!$D$1</c:f>
              <c:strCache>
                <c:ptCount val="1"/>
                <c:pt idx="0">
                  <c:v>選挙</c:v>
                </c:pt>
              </c:strCache>
            </c:strRef>
          </c:tx>
          <c:spPr>
            <a:solidFill>
              <a:srgbClr val="00B0F0"/>
            </a:solidFill>
            <a:ln>
              <a:noFill/>
            </a:ln>
            <a:effectLst/>
          </c:spPr>
          <c:invertIfNegative val="0"/>
          <c:cat>
            <c:strRef>
              <c:f>Sheet1!$A$2:$A$3</c:f>
              <c:strCache>
                <c:ptCount val="2"/>
                <c:pt idx="0">
                  <c:v>スポーツトピック</c:v>
                </c:pt>
                <c:pt idx="1">
                  <c:v>経済トピック</c:v>
                </c:pt>
              </c:strCache>
            </c:strRef>
          </c:cat>
          <c:val>
            <c:numRef>
              <c:f>Sheet1!$D$2:$D$3</c:f>
              <c:numCache>
                <c:formatCode>General</c:formatCode>
                <c:ptCount val="2"/>
                <c:pt idx="0">
                  <c:v>0.1</c:v>
                </c:pt>
                <c:pt idx="1">
                  <c:v>1.9</c:v>
                </c:pt>
              </c:numCache>
            </c:numRef>
          </c:val>
          <c:extLst>
            <c:ext xmlns:c16="http://schemas.microsoft.com/office/drawing/2014/chart" uri="{C3380CC4-5D6E-409C-BE32-E72D297353CC}">
              <c16:uniqueId val="{00000002-48A2-49B6-A3BB-B668775EE3F6}"/>
            </c:ext>
          </c:extLst>
        </c:ser>
        <c:dLbls>
          <c:showLegendKey val="0"/>
          <c:showVal val="0"/>
          <c:showCatName val="0"/>
          <c:showSerName val="0"/>
          <c:showPercent val="0"/>
          <c:showBubbleSize val="0"/>
        </c:dLbls>
        <c:gapWidth val="219"/>
        <c:overlap val="-27"/>
        <c:axId val="1763010095"/>
        <c:axId val="2039902959"/>
      </c:barChart>
      <c:catAx>
        <c:axId val="17630100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BIZ UDゴシック" panose="020B0400000000000000" pitchFamily="49" charset="-128"/>
                <a:ea typeface="BIZ UDゴシック" panose="020B0400000000000000" pitchFamily="49" charset="-128"/>
                <a:cs typeface="+mn-cs"/>
              </a:defRPr>
            </a:pPr>
            <a:endParaRPr lang="ja-JP"/>
          </a:p>
        </c:txPr>
        <c:crossAx val="2039902959"/>
        <c:crosses val="autoZero"/>
        <c:auto val="1"/>
        <c:lblAlgn val="ctr"/>
        <c:lblOffset val="100"/>
        <c:noMultiLvlLbl val="0"/>
      </c:catAx>
      <c:valAx>
        <c:axId val="2039902959"/>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763010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BIZ UDゴシック" panose="020B0400000000000000" pitchFamily="49" charset="-128"/>
              <a:ea typeface="BIZ UDゴシック" panose="020B0400000000000000" pitchFamily="49" charset="-128"/>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F070B2-FDFA-4299-8D52-8D6729F9C486}" type="datetimeFigureOut">
              <a:rPr kumimoji="1" lang="ja-JP" altLang="en-US" smtClean="0"/>
              <a:t>2024/2/9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8E6787-8FE0-404E-9160-8BA2D31C90D1}" type="slidenum">
              <a:rPr kumimoji="1" lang="ja-JP" altLang="en-US" smtClean="0"/>
              <a:t>‹#›</a:t>
            </a:fld>
            <a:endParaRPr kumimoji="1" lang="ja-JP" altLang="en-US"/>
          </a:p>
        </p:txBody>
      </p:sp>
    </p:spTree>
    <p:extLst>
      <p:ext uri="{BB962C8B-B14F-4D97-AF65-F5344CB8AC3E}">
        <p14:creationId xmlns:p14="http://schemas.microsoft.com/office/powerpoint/2010/main" val="2719093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発表構成は以下の通りです。</a:t>
            </a:r>
            <a:endParaRPr lang="en-US" altLang="ja-JP" dirty="0"/>
          </a:p>
          <a:p>
            <a:pPr marL="0" lvl="0" indent="0" algn="l" rtl="0">
              <a:spcBef>
                <a:spcPts val="0"/>
              </a:spcBef>
              <a:spcAft>
                <a:spcPts val="0"/>
              </a:spcAft>
              <a:buNone/>
            </a:pPr>
            <a:r>
              <a:rPr lang="ja-JP" altLang="en-US" dirty="0"/>
              <a:t>まず、研究背景と関連研究を簡潔に示し、研究目的を明確に説明いたします。</a:t>
            </a:r>
            <a:endParaRPr lang="en-US" altLang="ja-JP" dirty="0"/>
          </a:p>
          <a:p>
            <a:pPr marL="0" lvl="0" indent="0" algn="l" rtl="0">
              <a:spcBef>
                <a:spcPts val="0"/>
              </a:spcBef>
              <a:spcAft>
                <a:spcPts val="0"/>
              </a:spcAft>
              <a:buNone/>
            </a:pPr>
            <a:r>
              <a:rPr lang="ja-JP" altLang="en-US" dirty="0"/>
              <a:t>次に、本研究で用いた主要な技術であるトピックモデルについて説明をします。</a:t>
            </a:r>
            <a:endParaRPr lang="en-US" altLang="ja-JP" dirty="0"/>
          </a:p>
          <a:p>
            <a:pPr marL="0" lvl="0" indent="0" algn="l" rtl="0">
              <a:spcBef>
                <a:spcPts val="0"/>
              </a:spcBef>
              <a:spcAft>
                <a:spcPts val="0"/>
              </a:spcAft>
              <a:buNone/>
            </a:pPr>
            <a:r>
              <a:rPr lang="ja-JP" altLang="en-US" dirty="0"/>
              <a:t>そしてトピックモデルを用いた本研究の提案手法について詳しく説明いたします。</a:t>
            </a:r>
            <a:endParaRPr lang="en-US" altLang="ja-JP" dirty="0"/>
          </a:p>
          <a:p>
            <a:pPr marL="0" lvl="0" indent="0" algn="l" rtl="0">
              <a:spcBef>
                <a:spcPts val="0"/>
              </a:spcBef>
              <a:spcAft>
                <a:spcPts val="0"/>
              </a:spcAft>
              <a:buNone/>
            </a:pPr>
            <a:r>
              <a:rPr lang="ja-JP" altLang="en-US" dirty="0"/>
              <a:t>次に、実際の</a:t>
            </a:r>
            <a:r>
              <a:rPr lang="en-US" altLang="ja-JP" dirty="0"/>
              <a:t>SNS</a:t>
            </a:r>
            <a:r>
              <a:rPr lang="ja-JP" altLang="en-US" dirty="0"/>
              <a:t>のコメントを用いて提案手法の精度を評価した結果をご説明いたします。</a:t>
            </a:r>
            <a:endParaRPr lang="en-US" altLang="ja-JP" dirty="0"/>
          </a:p>
          <a:p>
            <a:pPr marL="0" lvl="0" indent="0" algn="l" rtl="0">
              <a:spcBef>
                <a:spcPts val="0"/>
              </a:spcBef>
              <a:spcAft>
                <a:spcPts val="0"/>
              </a:spcAft>
              <a:buNone/>
            </a:pPr>
            <a:r>
              <a:rPr lang="ja-JP" altLang="en-US" dirty="0"/>
              <a:t>最後に研究結果のまとめと今後の課題について述べさせていただきます。</a:t>
            </a:r>
            <a:endParaRPr lang="en-US" altLang="ja-JP"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次に提案手法の精度評価手法を説明します。</a:t>
            </a:r>
            <a:endParaRPr lang="en-US" altLang="ja-JP" dirty="0"/>
          </a:p>
          <a:p>
            <a:pPr marL="0" lvl="0" indent="0" algn="l" rtl="0">
              <a:spcBef>
                <a:spcPts val="0"/>
              </a:spcBef>
              <a:spcAft>
                <a:spcPts val="0"/>
              </a:spcAft>
              <a:buNone/>
            </a:pPr>
            <a:r>
              <a:rPr lang="ja-JP" altLang="en-US" dirty="0"/>
              <a:t>まず元コメントに対して人手で商品との関連性の有無のラベル付けを行います。</a:t>
            </a:r>
            <a:endParaRPr lang="en-US" altLang="ja-JP" dirty="0"/>
          </a:p>
          <a:p>
            <a:pPr marL="0" lvl="0" indent="0" algn="l" rtl="0">
              <a:spcBef>
                <a:spcPts val="0"/>
              </a:spcBef>
              <a:spcAft>
                <a:spcPts val="0"/>
              </a:spcAft>
              <a:buNone/>
            </a:pPr>
            <a:r>
              <a:rPr lang="ja-JP" altLang="en-US" dirty="0"/>
              <a:t>アノテーションの基準としては、商品やサービスに直接関係しているコメントや視聴者の商品に対する意見や感情を含んでいるコメントを関連性ありとしました。</a:t>
            </a:r>
            <a:endParaRPr lang="en-US" altLang="ja-JP" dirty="0"/>
          </a:p>
          <a:p>
            <a:pPr marL="0" lvl="0" indent="0" algn="l" rtl="0">
              <a:spcBef>
                <a:spcPts val="0"/>
              </a:spcBef>
              <a:spcAft>
                <a:spcPts val="0"/>
              </a:spcAft>
              <a:buNone/>
            </a:pPr>
            <a:r>
              <a:rPr lang="ja-JP" altLang="en-US" dirty="0"/>
              <a:t>また、動画の投稿者、例えば</a:t>
            </a:r>
            <a:r>
              <a:rPr lang="en-US" altLang="ja-JP" dirty="0"/>
              <a:t>YouTuber</a:t>
            </a:r>
            <a:r>
              <a:rPr lang="ja-JP" altLang="en-US" dirty="0"/>
              <a:t>であったり企業自体に対するコメントや、その他全く関係ないコメントなどを関連性なしと判断しました。</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類似度計算したデータのラベル付けは２パターンで行いました。</a:t>
            </a:r>
            <a:endParaRPr lang="en-US" altLang="ja-JP" dirty="0"/>
          </a:p>
          <a:p>
            <a:pPr marL="0" lvl="0" indent="0" algn="l" rtl="0">
              <a:spcBef>
                <a:spcPts val="0"/>
              </a:spcBef>
              <a:spcAft>
                <a:spcPts val="0"/>
              </a:spcAft>
              <a:buNone/>
            </a:pPr>
            <a:r>
              <a:rPr lang="ja-JP" altLang="en-US" dirty="0"/>
              <a:t>一つ目は人手で付与した正解ラベルと同数のラベル付けを行う手法です。</a:t>
            </a:r>
            <a:endParaRPr lang="en-US" altLang="ja-JP" dirty="0"/>
          </a:p>
          <a:p>
            <a:pPr marL="0" lvl="0" indent="0" algn="l" rtl="0">
              <a:spcBef>
                <a:spcPts val="0"/>
              </a:spcBef>
              <a:spcAft>
                <a:spcPts val="0"/>
              </a:spcAft>
              <a:buNone/>
            </a:pPr>
            <a:r>
              <a:rPr lang="ja-JP" altLang="en-US" dirty="0"/>
              <a:t>例えば、</a:t>
            </a:r>
            <a:r>
              <a:rPr lang="en-US" altLang="ja-JP" dirty="0"/>
              <a:t>1000</a:t>
            </a:r>
            <a:r>
              <a:rPr lang="ja-JP" altLang="en-US" dirty="0"/>
              <a:t>件のうち</a:t>
            </a:r>
            <a:r>
              <a:rPr lang="en-US" altLang="ja-JP" dirty="0"/>
              <a:t>600</a:t>
            </a:r>
            <a:r>
              <a:rPr lang="ja-JP" altLang="en-US" dirty="0"/>
              <a:t>件を関連性ありとした場合、類似度上位</a:t>
            </a:r>
            <a:r>
              <a:rPr lang="en-US" altLang="ja-JP" dirty="0"/>
              <a:t>600</a:t>
            </a:r>
            <a:r>
              <a:rPr lang="ja-JP" altLang="en-US" dirty="0"/>
              <a:t>件を関連性あり、</a:t>
            </a:r>
            <a:r>
              <a:rPr lang="en-US" altLang="ja-JP" dirty="0"/>
              <a:t>400</a:t>
            </a:r>
            <a:r>
              <a:rPr lang="ja-JP" altLang="en-US" dirty="0"/>
              <a:t>件を関連性なしとラベル付けを行います。</a:t>
            </a:r>
            <a:endParaRPr lang="en-US" altLang="ja-JP" dirty="0"/>
          </a:p>
          <a:p>
            <a:pPr marL="0" lvl="0" indent="0" algn="l" rtl="0">
              <a:spcBef>
                <a:spcPts val="0"/>
              </a:spcBef>
              <a:spcAft>
                <a:spcPts val="0"/>
              </a:spcAft>
              <a:buNone/>
            </a:pPr>
            <a:r>
              <a:rPr lang="ja-JP" altLang="en-US" dirty="0"/>
              <a:t>もう一つは、類似度上位</a:t>
            </a:r>
            <a:r>
              <a:rPr lang="en-US" altLang="ja-JP" dirty="0"/>
              <a:t>25%50%75%</a:t>
            </a:r>
            <a:r>
              <a:rPr lang="ja-JP" altLang="en-US" dirty="0"/>
              <a:t>で閾値を設定し、関連性ありのラベル付けを行う方法で行いました。</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そして人手で行った二値分類と提案手法による二値分類から得られた</a:t>
            </a:r>
            <a:r>
              <a:rPr lang="en-US" altLang="ja-JP" dirty="0"/>
              <a:t>Confusion Matrix</a:t>
            </a:r>
            <a:r>
              <a:rPr lang="ja-JP" altLang="en-US" dirty="0"/>
              <a:t>より評価指標を算出して提案手法の精度を評価しました。</a:t>
            </a:r>
            <a:endParaRPr lang="en-US" altLang="ja-JP" dirty="0"/>
          </a:p>
          <a:p>
            <a:pPr marL="0" lvl="0" indent="0" algn="l" rtl="0">
              <a:spcBef>
                <a:spcPts val="0"/>
              </a:spcBef>
              <a:spcAft>
                <a:spcPts val="0"/>
              </a:spcAft>
              <a:buNone/>
            </a:pPr>
            <a:endParaRPr lang="en-US" altLang="ja-JP"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4635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ここからは実際に</a:t>
            </a:r>
            <a:r>
              <a:rPr lang="en-US" altLang="ja-JP" dirty="0"/>
              <a:t>YouTube</a:t>
            </a:r>
            <a:r>
              <a:rPr lang="ja-JP" altLang="en-US" dirty="0"/>
              <a:t>のコメントを用いた実験結果を述べたいと思います。</a:t>
            </a:r>
            <a:endParaRPr lang="en-US" altLang="ja-JP" dirty="0"/>
          </a:p>
          <a:p>
            <a:pPr marL="0" lvl="0" indent="0" algn="l" rtl="0">
              <a:spcBef>
                <a:spcPts val="0"/>
              </a:spcBef>
              <a:spcAft>
                <a:spcPts val="0"/>
              </a:spcAft>
              <a:buNone/>
            </a:pPr>
            <a:r>
              <a:rPr lang="ja-JP" altLang="en-US" dirty="0"/>
              <a:t>今回の実験では</a:t>
            </a:r>
            <a:r>
              <a:rPr lang="en-US" altLang="ja-JP" dirty="0"/>
              <a:t>Youtuber</a:t>
            </a:r>
            <a:r>
              <a:rPr lang="ja-JP" altLang="en-US" dirty="0"/>
              <a:t>のヒカキンさんが自身で製品開発を行ったみそきんというカップラーメンの発表動画に対するコメントと、</a:t>
            </a:r>
            <a:endParaRPr lang="en-US" altLang="ja-JP" dirty="0"/>
          </a:p>
          <a:p>
            <a:pPr marL="0" lvl="0" indent="0" algn="l" rtl="0">
              <a:spcBef>
                <a:spcPts val="0"/>
              </a:spcBef>
              <a:spcAft>
                <a:spcPts val="0"/>
              </a:spcAft>
              <a:buNone/>
            </a:pPr>
            <a:r>
              <a:rPr lang="ja-JP" altLang="en-US" dirty="0"/>
              <a:t>料理研究家のリュウジさんが豚汁のレシピを紹介している動画に対するコメントを用いました。</a:t>
            </a:r>
            <a:endParaRPr lang="en-US" altLang="ja-JP" dirty="0"/>
          </a:p>
          <a:p>
            <a:pPr marL="0" lvl="0" indent="0" algn="l" rtl="0">
              <a:spcBef>
                <a:spcPts val="0"/>
              </a:spcBef>
              <a:spcAft>
                <a:spcPts val="0"/>
              </a:spcAft>
              <a:buNone/>
            </a:pPr>
            <a:r>
              <a:rPr lang="ja-JP" altLang="en-US" dirty="0"/>
              <a:t>コメントの総数はそれぞれ約</a:t>
            </a:r>
            <a:r>
              <a:rPr lang="en-US" altLang="ja-JP" dirty="0"/>
              <a:t>1500</a:t>
            </a:r>
            <a:r>
              <a:rPr lang="ja-JP" altLang="en-US" dirty="0"/>
              <a:t>件と約</a:t>
            </a:r>
            <a:r>
              <a:rPr lang="en-US" altLang="ja-JP" dirty="0"/>
              <a:t>1300</a:t>
            </a:r>
            <a:r>
              <a:rPr lang="ja-JP" altLang="en-US" dirty="0"/>
              <a:t>件であり、トピック数は</a:t>
            </a:r>
            <a:r>
              <a:rPr lang="en-US" altLang="ja-JP" dirty="0"/>
              <a:t>5, </a:t>
            </a:r>
            <a:r>
              <a:rPr lang="ja-JP" altLang="en-US" dirty="0"/>
              <a:t>抽出単語数は</a:t>
            </a:r>
            <a:r>
              <a:rPr lang="en-US" altLang="ja-JP" dirty="0"/>
              <a:t>10</a:t>
            </a:r>
            <a:r>
              <a:rPr lang="ja-JP" altLang="en-US" dirty="0"/>
              <a:t>としました。</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そして必要な前処理を行った後、</a:t>
            </a:r>
            <a:r>
              <a:rPr lang="en-US" altLang="ja-JP" dirty="0"/>
              <a:t>BTM</a:t>
            </a:r>
            <a:r>
              <a:rPr lang="ja-JP" altLang="en-US" dirty="0"/>
              <a:t>で抽出した単語の例がこちらの表になります。</a:t>
            </a:r>
            <a:endParaRPr lang="en-US" altLang="ja-JP" dirty="0"/>
          </a:p>
          <a:p>
            <a:pPr marL="0" lvl="0" indent="0" algn="l" rtl="0">
              <a:spcBef>
                <a:spcPts val="0"/>
              </a:spcBef>
              <a:spcAft>
                <a:spcPts val="0"/>
              </a:spcAft>
              <a:buNone/>
            </a:pPr>
            <a:r>
              <a:rPr lang="ja-JP" altLang="en-US" dirty="0"/>
              <a:t>こちらはみそきんの例でして、豚汁での抽出結果は予備スライドに記載しています。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単語の抽出結果を見ると、カップラーメンに直接関係する単語や、視聴者の感想などの単語が抽出できていることが分かります。</a:t>
            </a:r>
            <a:endParaRPr lang="en-US" altLang="ja-JP" dirty="0"/>
          </a:p>
          <a:p>
            <a:pPr marL="0" lvl="0" indent="0" algn="l" rtl="0">
              <a:spcBef>
                <a:spcPts val="0"/>
              </a:spcBef>
              <a:spcAft>
                <a:spcPts val="0"/>
              </a:spcAft>
              <a:buNone/>
            </a:pPr>
            <a:r>
              <a:rPr lang="ja-JP" altLang="en-US" dirty="0"/>
              <a:t>そしてこちらが抽出した単語を用いて生成した文章の一例になります。</a:t>
            </a:r>
            <a:endParaRPr lang="en-US" altLang="ja-JP" dirty="0"/>
          </a:p>
          <a:p>
            <a:pPr marL="0" lvl="0" indent="0" algn="l" rtl="0">
              <a:spcBef>
                <a:spcPts val="0"/>
              </a:spcBef>
              <a:spcAft>
                <a:spcPts val="0"/>
              </a:spcAft>
              <a:buNone/>
            </a:pPr>
            <a:r>
              <a:rPr lang="ja-JP" altLang="en-US" dirty="0"/>
              <a:t>赤字の部分が抽出した単語を用いている部分です。</a:t>
            </a:r>
            <a:endParaRPr lang="en-US" altLang="ja-JP" dirty="0"/>
          </a:p>
          <a:p>
            <a:pPr marL="0" lvl="0" indent="0" algn="l" rtl="0">
              <a:spcBef>
                <a:spcPts val="0"/>
              </a:spcBef>
              <a:spcAft>
                <a:spcPts val="0"/>
              </a:spcAft>
              <a:buNone/>
            </a:pPr>
            <a:r>
              <a:rPr lang="ja-JP" altLang="en-US" dirty="0"/>
              <a:t>みそきんでは</a:t>
            </a:r>
            <a:r>
              <a:rPr lang="en-US" altLang="ja-JP" dirty="0"/>
              <a:t>Topic0</a:t>
            </a:r>
            <a:r>
              <a:rPr lang="ja-JP" altLang="en-US" dirty="0"/>
              <a:t>の</a:t>
            </a:r>
            <a:r>
              <a:rPr lang="en-US" altLang="ja-JP" dirty="0"/>
              <a:t>10</a:t>
            </a:r>
            <a:r>
              <a:rPr lang="ja-JP" altLang="en-US" dirty="0"/>
              <a:t>単語を使用している例で、豚汁も同様に一つのトピックで得られた</a:t>
            </a:r>
            <a:r>
              <a:rPr lang="en-US" altLang="ja-JP" dirty="0"/>
              <a:t>10</a:t>
            </a:r>
            <a:r>
              <a:rPr lang="ja-JP" altLang="en-US" dirty="0"/>
              <a:t>単語を基に生成しています。</a:t>
            </a:r>
            <a:endParaRPr lang="en-US" altLang="ja-JP" dirty="0"/>
          </a:p>
          <a:p>
            <a:pPr marL="0" lvl="0" indent="0" algn="l" rtl="0">
              <a:spcBef>
                <a:spcPts val="0"/>
              </a:spcBef>
              <a:spcAft>
                <a:spcPts val="0"/>
              </a:spcAft>
              <a:buNone/>
            </a:pPr>
            <a:r>
              <a:rPr lang="ja-JP" altLang="en-US" dirty="0"/>
              <a:t>言語モデルで生成しているので少し違和感はありますが、特に豚汁の方の文章では動画内容にかなり近い文章が生成されていることが分かります。</a:t>
            </a:r>
            <a:endParaRPr lang="en-US" altLang="ja-JP" dirty="0"/>
          </a:p>
          <a:p>
            <a:pPr marL="0" lvl="0" indent="0" algn="l" rtl="0">
              <a:spcBef>
                <a:spcPts val="0"/>
              </a:spcBef>
              <a:spcAft>
                <a:spcPts val="0"/>
              </a:spcAft>
              <a:buNone/>
            </a:pPr>
            <a:endParaRPr lang="en-US" altLang="ja-JP"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7653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3EA517A9-39A0-627F-455A-E86BF137EEE9}"/>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60C7F35C-AD8E-0567-F098-F1B895E4A57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BERT</a:t>
            </a:r>
            <a:r>
              <a:rPr lang="ja-JP" altLang="en-US" dirty="0"/>
              <a:t>を用いた文章の埋め込みによって文章間の類似度を計算した結果の一例が右の表になります。</a:t>
            </a:r>
            <a:endParaRPr lang="en-US" altLang="ja-JP" dirty="0"/>
          </a:p>
          <a:p>
            <a:pPr marL="0" lvl="0" indent="0" algn="l" rtl="0">
              <a:spcBef>
                <a:spcPts val="0"/>
              </a:spcBef>
              <a:spcAft>
                <a:spcPts val="0"/>
              </a:spcAft>
              <a:buNone/>
            </a:pPr>
            <a:r>
              <a:rPr lang="ja-JP" altLang="en-US" dirty="0"/>
              <a:t>例えば、一文目のように商品との関連性が高い元コメントの類似度が高く示されていることが分かります。</a:t>
            </a:r>
            <a:endParaRPr lang="en-US" altLang="ja-JP" dirty="0"/>
          </a:p>
          <a:p>
            <a:pPr marL="0" lvl="0" indent="0" algn="l" rtl="0">
              <a:spcBef>
                <a:spcPts val="0"/>
              </a:spcBef>
              <a:spcAft>
                <a:spcPts val="0"/>
              </a:spcAft>
              <a:buNone/>
            </a:pPr>
            <a:r>
              <a:rPr lang="ja-JP" altLang="en-US" dirty="0"/>
              <a:t>しかし、赤枠のように商品と無関係なコメントの類似度が高くなってしまっているケースもいくつか存在しました。</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また、</a:t>
            </a:r>
            <a:r>
              <a:rPr lang="en-US" altLang="ja-JP" dirty="0"/>
              <a:t>BERT</a:t>
            </a:r>
            <a:r>
              <a:rPr lang="ja-JP" altLang="en-US" dirty="0"/>
              <a:t>を用いた手法では関連性があるコメントの類似度が</a:t>
            </a:r>
            <a:r>
              <a:rPr lang="en-US" altLang="ja-JP" dirty="0"/>
              <a:t>0.9</a:t>
            </a:r>
            <a:r>
              <a:rPr lang="ja-JP" altLang="en-US" dirty="0"/>
              <a:t>前後であることが多く、</a:t>
            </a:r>
            <a:endParaRPr lang="en-US" altLang="ja-JP" dirty="0"/>
          </a:p>
          <a:p>
            <a:pPr marL="0" lvl="0" indent="0" algn="l" rtl="0">
              <a:spcBef>
                <a:spcPts val="0"/>
              </a:spcBef>
              <a:spcAft>
                <a:spcPts val="0"/>
              </a:spcAft>
              <a:buNone/>
            </a:pPr>
            <a:r>
              <a:rPr lang="ja-JP" altLang="en-US" dirty="0"/>
              <a:t>「それでも人工甘味料はいってる」のように比較的短いコメントでも高い類似度が示されているため、文章の長さに依存しにくいことが分かりました。</a:t>
            </a:r>
            <a:endParaRPr lang="en-US" altLang="ja-JP" dirty="0"/>
          </a:p>
        </p:txBody>
      </p:sp>
      <p:sp>
        <p:nvSpPr>
          <p:cNvPr id="109" name="Google Shape;109;p2:notes">
            <a:extLst>
              <a:ext uri="{FF2B5EF4-FFF2-40B4-BE49-F238E27FC236}">
                <a16:creationId xmlns:a16="http://schemas.microsoft.com/office/drawing/2014/main" id="{4A9A8E89-2424-A1B2-2D51-0A4934B45D3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919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7536679-88E5-391F-EE9A-9286A1C7E493}"/>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E08DE600-41AE-8D00-FBC5-0887CC9C2B8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次に</a:t>
            </a:r>
            <a:r>
              <a:rPr lang="en-US" altLang="ja-JP" dirty="0"/>
              <a:t>TF-IDF</a:t>
            </a:r>
            <a:r>
              <a:rPr lang="ja-JP" altLang="en-US" dirty="0"/>
              <a:t>による文章の埋め込みから類似度計算した結果ですが、</a:t>
            </a:r>
            <a:endParaRPr lang="en-US" altLang="ja-JP" dirty="0"/>
          </a:p>
          <a:p>
            <a:pPr marL="0" lvl="0" indent="0" algn="l" rtl="0">
              <a:spcBef>
                <a:spcPts val="0"/>
              </a:spcBef>
              <a:spcAft>
                <a:spcPts val="0"/>
              </a:spcAft>
              <a:buNone/>
            </a:pPr>
            <a:r>
              <a:rPr lang="en-US" dirty="0"/>
              <a:t>BERT</a:t>
            </a:r>
            <a:r>
              <a:rPr lang="ja-JP" altLang="en-US" dirty="0"/>
              <a:t>による手法と比較すると低い類似度を示すコメントが多く、それらのコメントは商品との関連性とは関係なく、</a:t>
            </a:r>
            <a:endParaRPr lang="en-US" altLang="ja-JP" dirty="0"/>
          </a:p>
          <a:p>
            <a:pPr marL="0" lvl="0" indent="0" algn="l" rtl="0">
              <a:spcBef>
                <a:spcPts val="0"/>
              </a:spcBef>
              <a:spcAft>
                <a:spcPts val="0"/>
              </a:spcAft>
              <a:buNone/>
            </a:pPr>
            <a:r>
              <a:rPr lang="ja-JP" altLang="en-US" dirty="0"/>
              <a:t>短いコメントの類似度が低くなってしまっていることが分かりました。</a:t>
            </a:r>
            <a:endParaRPr lang="en-US" altLang="ja-JP" dirty="0"/>
          </a:p>
          <a:p>
            <a:pPr marL="0" lvl="0" indent="0" algn="l" rtl="0">
              <a:spcBef>
                <a:spcPts val="0"/>
              </a:spcBef>
              <a:spcAft>
                <a:spcPts val="0"/>
              </a:spcAft>
              <a:buNone/>
            </a:pPr>
            <a:r>
              <a:rPr lang="ja-JP" altLang="en-US" dirty="0"/>
              <a:t>例えば上四つのコメントの類似度は大きく変わっていないのですが、「それでも人工甘味料はいってる」</a:t>
            </a:r>
            <a:endParaRPr lang="en-US" altLang="ja-JP" dirty="0"/>
          </a:p>
          <a:p>
            <a:pPr marL="0" lvl="0" indent="0" algn="l" rtl="0">
              <a:spcBef>
                <a:spcPts val="0"/>
              </a:spcBef>
              <a:spcAft>
                <a:spcPts val="0"/>
              </a:spcAft>
              <a:buNone/>
            </a:pPr>
            <a:r>
              <a:rPr lang="ja-JP" altLang="en-US" dirty="0"/>
              <a:t>の類似度が</a:t>
            </a:r>
            <a:r>
              <a:rPr lang="en-US" altLang="ja-JP" dirty="0"/>
              <a:t>0.64</a:t>
            </a:r>
            <a:r>
              <a:rPr lang="ja-JP" altLang="en-US" dirty="0"/>
              <a:t>と先ほどに比べてかなり低く示されていることが分かります。</a:t>
            </a:r>
            <a:endParaRPr lang="en-US" altLang="ja-JP" dirty="0"/>
          </a:p>
          <a:p>
            <a:pPr marL="0" lvl="0" indent="0" algn="l" rtl="0">
              <a:spcBef>
                <a:spcPts val="0"/>
              </a:spcBef>
              <a:spcAft>
                <a:spcPts val="0"/>
              </a:spcAft>
              <a:buNone/>
            </a:pPr>
            <a:r>
              <a:rPr lang="ja-JP" altLang="en-US" dirty="0"/>
              <a:t>そのため、本研究の手法に用いる上では</a:t>
            </a:r>
            <a:r>
              <a:rPr lang="en-US" altLang="ja-JP" dirty="0"/>
              <a:t>TF-IDF</a:t>
            </a:r>
            <a:r>
              <a:rPr lang="ja-JP" altLang="en-US" dirty="0"/>
              <a:t>より</a:t>
            </a:r>
            <a:r>
              <a:rPr lang="en-US" altLang="ja-JP" dirty="0"/>
              <a:t>BERT</a:t>
            </a:r>
            <a:r>
              <a:rPr lang="ja-JP" altLang="en-US" dirty="0"/>
              <a:t>による文書の埋め込みの方が適していると考えられます。</a:t>
            </a:r>
            <a:endParaRPr lang="en-US" altLang="ja-JP" dirty="0"/>
          </a:p>
          <a:p>
            <a:pPr marL="0" lvl="0" indent="0" algn="l" rtl="0">
              <a:spcBef>
                <a:spcPts val="0"/>
              </a:spcBef>
              <a:spcAft>
                <a:spcPts val="0"/>
              </a:spcAft>
              <a:buNone/>
            </a:pPr>
            <a:endParaRPr dirty="0"/>
          </a:p>
        </p:txBody>
      </p:sp>
      <p:sp>
        <p:nvSpPr>
          <p:cNvPr id="109" name="Google Shape;109;p2:notes">
            <a:extLst>
              <a:ext uri="{FF2B5EF4-FFF2-40B4-BE49-F238E27FC236}">
                <a16:creationId xmlns:a16="http://schemas.microsoft.com/office/drawing/2014/main" id="{7ED2C14C-CBF8-F2BE-B758-299898CD27B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3664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3866AF4A-EB4E-C529-1628-FD6DBC81E1A3}"/>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A6C3B3FA-A4C1-9283-6632-50C4BE994F4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次に提案手法の精度評価を行った結果を示します。</a:t>
            </a:r>
            <a:endParaRPr lang="en-US" altLang="ja-JP" dirty="0"/>
          </a:p>
          <a:p>
            <a:pPr marL="0" lvl="0" indent="0" algn="l" rtl="0">
              <a:spcBef>
                <a:spcPts val="0"/>
              </a:spcBef>
              <a:spcAft>
                <a:spcPts val="0"/>
              </a:spcAft>
              <a:buNone/>
            </a:pPr>
            <a:r>
              <a:rPr lang="ja-JP" altLang="en-US" dirty="0"/>
              <a:t>アノテーションの結果、どちらの動画も全体の約</a:t>
            </a:r>
            <a:r>
              <a:rPr lang="en-US" altLang="ja-JP" dirty="0"/>
              <a:t>65%</a:t>
            </a:r>
            <a:r>
              <a:rPr lang="ja-JP" altLang="en-US" dirty="0"/>
              <a:t>程度が関連性のあるコメントとなりました。</a:t>
            </a:r>
            <a:endParaRPr lang="en-US" altLang="ja-JP" dirty="0"/>
          </a:p>
          <a:p>
            <a:pPr marL="0" lvl="0" indent="0" algn="l" rtl="0">
              <a:spcBef>
                <a:spcPts val="0"/>
              </a:spcBef>
              <a:spcAft>
                <a:spcPts val="0"/>
              </a:spcAft>
              <a:buNone/>
            </a:pPr>
            <a:r>
              <a:rPr lang="ja-JP" altLang="en-US" dirty="0"/>
              <a:t>そして提案手法での予測データのラベル付けを人手と同数、みそきん例では</a:t>
            </a:r>
            <a:r>
              <a:rPr lang="en-US" altLang="ja-JP" dirty="0"/>
              <a:t>934</a:t>
            </a:r>
            <a:r>
              <a:rPr lang="ja-JP" altLang="en-US" dirty="0"/>
              <a:t>件を関連性ありとした場合の</a:t>
            </a:r>
            <a:r>
              <a:rPr lang="en-US" altLang="ja-JP" dirty="0"/>
              <a:t>Confusion Matrix</a:t>
            </a:r>
            <a:r>
              <a:rPr lang="ja-JP" altLang="en-US" dirty="0"/>
              <a:t>がこちらの表になります。</a:t>
            </a:r>
            <a:endParaRPr lang="en-US" altLang="ja-JP" dirty="0"/>
          </a:p>
          <a:p>
            <a:pPr marL="0" lvl="0" indent="0" algn="l" rtl="0">
              <a:spcBef>
                <a:spcPts val="0"/>
              </a:spcBef>
              <a:spcAft>
                <a:spcPts val="0"/>
              </a:spcAft>
              <a:buNone/>
            </a:pPr>
            <a:r>
              <a:rPr lang="ja-JP" altLang="en-US" dirty="0"/>
              <a:t>関連性ありのラベルを人手と同じにしているので、</a:t>
            </a:r>
            <a:r>
              <a:rPr lang="en-US" altLang="ja-JP" dirty="0"/>
              <a:t>TP+FP</a:t>
            </a:r>
            <a:r>
              <a:rPr lang="ja-JP" altLang="en-US" dirty="0"/>
              <a:t>と</a:t>
            </a:r>
            <a:r>
              <a:rPr lang="en-US" altLang="ja-JP" dirty="0"/>
              <a:t>TP+FN</a:t>
            </a:r>
            <a:r>
              <a:rPr lang="ja-JP" altLang="en-US" dirty="0"/>
              <a:t>が同じ数になっています。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そしてこの</a:t>
            </a:r>
            <a:r>
              <a:rPr lang="en-US" altLang="ja-JP" dirty="0"/>
              <a:t>Confusion matrix</a:t>
            </a:r>
            <a:r>
              <a:rPr lang="ja-JP" altLang="en-US" dirty="0"/>
              <a:t>から得られた</a:t>
            </a:r>
            <a:r>
              <a:rPr lang="en-US" altLang="ja-JP" dirty="0"/>
              <a:t>4</a:t>
            </a:r>
            <a:r>
              <a:rPr lang="ja-JP" altLang="en-US" dirty="0"/>
              <a:t>つの評価指標で提案手法の精度を評価しました。</a:t>
            </a:r>
            <a:endParaRPr lang="en-US" altLang="ja-JP" dirty="0"/>
          </a:p>
          <a:p>
            <a:pPr marL="0" lvl="0" indent="0" algn="l" rtl="0">
              <a:spcBef>
                <a:spcPts val="0"/>
              </a:spcBef>
              <a:spcAft>
                <a:spcPts val="0"/>
              </a:spcAft>
              <a:buNone/>
            </a:pPr>
            <a:r>
              <a:rPr lang="ja-JP" altLang="en-US" dirty="0"/>
              <a:t>まず</a:t>
            </a:r>
            <a:r>
              <a:rPr lang="en-US" altLang="ja-JP" dirty="0"/>
              <a:t>Accuracy</a:t>
            </a:r>
            <a:r>
              <a:rPr lang="ja-JP" altLang="en-US" dirty="0"/>
              <a:t>ですが、これは全予測結果の中で正しい予測をしたものの割合です。</a:t>
            </a:r>
            <a:endParaRPr lang="en-US" altLang="ja-JP" dirty="0"/>
          </a:p>
          <a:p>
            <a:pPr marL="0" lvl="0" indent="0" algn="l" rtl="0">
              <a:spcBef>
                <a:spcPts val="0"/>
              </a:spcBef>
              <a:spcAft>
                <a:spcPts val="0"/>
              </a:spcAft>
              <a:buNone/>
            </a:pPr>
            <a:r>
              <a:rPr lang="ja-JP" altLang="en-US" dirty="0"/>
              <a:t>みそきんの例では約</a:t>
            </a:r>
            <a:r>
              <a:rPr lang="en-US" altLang="ja-JP" dirty="0"/>
              <a:t>6</a:t>
            </a:r>
            <a:r>
              <a:rPr lang="ja-JP" altLang="en-US" dirty="0"/>
              <a:t>割の正解率となっていますが、</a:t>
            </a:r>
            <a:r>
              <a:rPr lang="en-US" altLang="ja-JP" dirty="0"/>
              <a:t>accuracy</a:t>
            </a:r>
            <a:r>
              <a:rPr lang="ja-JP" altLang="en-US" dirty="0"/>
              <a:t>はラベルの偏りが大きいときに適切なモデルの評価を行えないため、</a:t>
            </a:r>
            <a:endParaRPr lang="en-US" altLang="ja-JP" dirty="0"/>
          </a:p>
          <a:p>
            <a:pPr marL="0" lvl="0" indent="0" algn="l" rtl="0">
              <a:spcBef>
                <a:spcPts val="0"/>
              </a:spcBef>
              <a:spcAft>
                <a:spcPts val="0"/>
              </a:spcAft>
              <a:buNone/>
            </a:pPr>
            <a:r>
              <a:rPr lang="ja-JP" altLang="en-US" dirty="0"/>
              <a:t>本研究ではあまり有効な評価指標とはいえないと考えられます。</a:t>
            </a:r>
            <a:endParaRPr lang="en-US" altLang="ja-JP" dirty="0"/>
          </a:p>
          <a:p>
            <a:pPr marL="0" lvl="0" indent="0" algn="l" rtl="0">
              <a:spcBef>
                <a:spcPts val="0"/>
              </a:spcBef>
              <a:spcAft>
                <a:spcPts val="0"/>
              </a:spcAft>
              <a:buNone/>
            </a:pPr>
            <a:r>
              <a:rPr lang="ja-JP" altLang="en-US" dirty="0"/>
              <a:t>次の</a:t>
            </a:r>
            <a:r>
              <a:rPr lang="en-US" altLang="ja-JP" dirty="0"/>
              <a:t>Recall</a:t>
            </a:r>
            <a:r>
              <a:rPr lang="ja-JP" altLang="en-US" dirty="0"/>
              <a:t>は正解が</a:t>
            </a:r>
            <a:r>
              <a:rPr lang="en-US" altLang="ja-JP" dirty="0"/>
              <a:t>P</a:t>
            </a:r>
            <a:r>
              <a:rPr lang="ja-JP" altLang="en-US" dirty="0"/>
              <a:t>な事象を正しく</a:t>
            </a:r>
            <a:r>
              <a:rPr lang="en-US" altLang="ja-JP" dirty="0"/>
              <a:t>P</a:t>
            </a:r>
            <a:r>
              <a:rPr lang="ja-JP" altLang="en-US" dirty="0"/>
              <a:t>と予測したものの割合で、取りこぼしの少なさを意味します。</a:t>
            </a:r>
            <a:endParaRPr lang="en-US" altLang="ja-JP" dirty="0"/>
          </a:p>
          <a:p>
            <a:pPr marL="0" lvl="0" indent="0" algn="l" rtl="0">
              <a:spcBef>
                <a:spcPts val="0"/>
              </a:spcBef>
              <a:spcAft>
                <a:spcPts val="0"/>
              </a:spcAft>
              <a:buNone/>
            </a:pPr>
            <a:r>
              <a:rPr lang="en-US" altLang="ja-JP" dirty="0"/>
              <a:t>Precision</a:t>
            </a:r>
            <a:r>
              <a:rPr lang="ja-JP" altLang="en-US" dirty="0"/>
              <a:t>は</a:t>
            </a:r>
            <a:r>
              <a:rPr lang="en-US" altLang="ja-JP" dirty="0"/>
              <a:t>P</a:t>
            </a:r>
            <a:r>
              <a:rPr lang="ja-JP" altLang="en-US" dirty="0"/>
              <a:t>と予測した結果のうち実際に</a:t>
            </a:r>
            <a:r>
              <a:rPr lang="en-US" altLang="ja-JP" dirty="0"/>
              <a:t>P</a:t>
            </a:r>
            <a:r>
              <a:rPr lang="ja-JP" altLang="en-US" dirty="0"/>
              <a:t>であるものの割合で、「商品との関連性があるコメントを抽出する」</a:t>
            </a:r>
            <a:endParaRPr lang="en-US" altLang="ja-JP" dirty="0"/>
          </a:p>
          <a:p>
            <a:pPr marL="0" lvl="0" indent="0" algn="l" rtl="0">
              <a:spcBef>
                <a:spcPts val="0"/>
              </a:spcBef>
              <a:spcAft>
                <a:spcPts val="0"/>
              </a:spcAft>
              <a:buNone/>
            </a:pPr>
            <a:r>
              <a:rPr lang="ja-JP" altLang="en-US" dirty="0"/>
              <a:t>という提案手法に対する評価指標として一番適切であると考えられます。</a:t>
            </a:r>
            <a:endParaRPr lang="en-US" altLang="ja-JP" dirty="0"/>
          </a:p>
          <a:p>
            <a:pPr marL="0" lvl="0" indent="0" algn="l" rtl="0">
              <a:spcBef>
                <a:spcPts val="0"/>
              </a:spcBef>
              <a:spcAft>
                <a:spcPts val="0"/>
              </a:spcAft>
              <a:buNone/>
            </a:pPr>
            <a:r>
              <a:rPr lang="ja-JP" altLang="en-US" dirty="0"/>
              <a:t>そして</a:t>
            </a:r>
            <a:r>
              <a:rPr lang="en-US" altLang="ja-JP" dirty="0"/>
              <a:t>Recall</a:t>
            </a:r>
            <a:r>
              <a:rPr lang="ja-JP" altLang="en-US" dirty="0"/>
              <a:t>と</a:t>
            </a:r>
            <a:r>
              <a:rPr lang="en-US" altLang="ja-JP" dirty="0"/>
              <a:t>Precision</a:t>
            </a:r>
            <a:r>
              <a:rPr lang="ja-JP" altLang="en-US" dirty="0"/>
              <a:t>はトレードオフの関係にあるため、</a:t>
            </a:r>
            <a:r>
              <a:rPr lang="en-US" altLang="ja-JP" dirty="0"/>
              <a:t>recall</a:t>
            </a:r>
            <a:r>
              <a:rPr lang="ja-JP" altLang="en-US" dirty="0"/>
              <a:t>と</a:t>
            </a:r>
            <a:r>
              <a:rPr lang="en-US" altLang="ja-JP" dirty="0"/>
              <a:t>precision</a:t>
            </a:r>
            <a:r>
              <a:rPr lang="ja-JP" altLang="en-US" dirty="0"/>
              <a:t>の調和平均である</a:t>
            </a:r>
            <a:r>
              <a:rPr lang="en-US" altLang="ja-JP" dirty="0"/>
              <a:t>F</a:t>
            </a:r>
            <a:r>
              <a:rPr lang="ja-JP" altLang="en-US" dirty="0"/>
              <a:t>値も重要な指標となっています。</a:t>
            </a:r>
            <a:endParaRPr lang="en-US" altLang="ja-JP" dirty="0"/>
          </a:p>
          <a:p>
            <a:pPr marL="0" lvl="0" indent="0" algn="l" rtl="0">
              <a:spcBef>
                <a:spcPts val="0"/>
              </a:spcBef>
              <a:spcAft>
                <a:spcPts val="0"/>
              </a:spcAft>
              <a:buNone/>
            </a:pPr>
            <a:r>
              <a:rPr lang="en-US" altLang="ja-JP" dirty="0"/>
              <a:t>FP</a:t>
            </a:r>
            <a:r>
              <a:rPr lang="ja-JP" altLang="en-US" dirty="0"/>
              <a:t>と</a:t>
            </a:r>
            <a:r>
              <a:rPr lang="en-US" altLang="ja-JP" dirty="0"/>
              <a:t>FN</a:t>
            </a:r>
            <a:r>
              <a:rPr lang="ja-JP" altLang="en-US" dirty="0"/>
              <a:t>が同じ値のため、人手のラベルと同数を関連性ありとした場合は三つの評価指標も同じ値になり、</a:t>
            </a:r>
            <a:endParaRPr lang="en-US" altLang="ja-JP" dirty="0"/>
          </a:p>
          <a:p>
            <a:pPr marL="0" lvl="0" indent="0" algn="l" rtl="0">
              <a:spcBef>
                <a:spcPts val="0"/>
              </a:spcBef>
              <a:spcAft>
                <a:spcPts val="0"/>
              </a:spcAft>
              <a:buNone/>
            </a:pPr>
            <a:r>
              <a:rPr lang="ja-JP" altLang="en-US" dirty="0"/>
              <a:t>今回の結果では提案手法の精度は約</a:t>
            </a:r>
            <a:r>
              <a:rPr lang="en-US" altLang="ja-JP" dirty="0"/>
              <a:t>7</a:t>
            </a:r>
            <a:r>
              <a:rPr lang="ja-JP" altLang="en-US" dirty="0"/>
              <a:t>割であることが分かります。</a:t>
            </a:r>
            <a:endParaRPr lang="en-US" altLang="ja-JP" dirty="0"/>
          </a:p>
          <a:p>
            <a:pPr marL="0" lvl="0" indent="0" algn="l" rtl="0">
              <a:spcBef>
                <a:spcPts val="0"/>
              </a:spcBef>
              <a:spcAft>
                <a:spcPts val="0"/>
              </a:spcAft>
              <a:buNone/>
            </a:pPr>
            <a:endParaRPr lang="en-US" altLang="ja-JP" dirty="0"/>
          </a:p>
        </p:txBody>
      </p:sp>
      <p:sp>
        <p:nvSpPr>
          <p:cNvPr id="109" name="Google Shape;109;p2:notes">
            <a:extLst>
              <a:ext uri="{FF2B5EF4-FFF2-40B4-BE49-F238E27FC236}">
                <a16:creationId xmlns:a16="http://schemas.microsoft.com/office/drawing/2014/main" id="{A8B3265E-CE15-9FC1-BF30-1FBF04D268C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1606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85D34AA2-8B56-48C3-220D-8B48584A1EF5}"/>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95A7A77B-4117-FD5D-D0D1-1A1EE45174E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次に類似度上位の各閾値でラベル付けを行った結果です。</a:t>
            </a:r>
            <a:endParaRPr lang="en-US" altLang="ja-JP" dirty="0"/>
          </a:p>
          <a:p>
            <a:pPr marL="0" lvl="0" indent="0" algn="l" rtl="0">
              <a:spcBef>
                <a:spcPts val="0"/>
              </a:spcBef>
              <a:spcAft>
                <a:spcPts val="0"/>
              </a:spcAft>
              <a:buNone/>
            </a:pPr>
            <a:r>
              <a:rPr lang="ja-JP" altLang="en-US" dirty="0"/>
              <a:t>上の表が類似度計算を</a:t>
            </a:r>
            <a:r>
              <a:rPr lang="en-US" altLang="ja-JP" dirty="0"/>
              <a:t>BERT</a:t>
            </a:r>
            <a:r>
              <a:rPr lang="ja-JP" altLang="en-US" dirty="0"/>
              <a:t>で行った場合、下の表が</a:t>
            </a:r>
            <a:r>
              <a:rPr lang="en-US" altLang="ja-JP" dirty="0"/>
              <a:t>TF-IDF</a:t>
            </a:r>
            <a:r>
              <a:rPr lang="ja-JP" altLang="en-US" dirty="0"/>
              <a:t>で行った場合です。</a:t>
            </a:r>
            <a:endParaRPr lang="en-US" altLang="ja-JP" dirty="0"/>
          </a:p>
          <a:p>
            <a:pPr marL="0" lvl="0" indent="0" algn="l" rtl="0">
              <a:spcBef>
                <a:spcPts val="0"/>
              </a:spcBef>
              <a:spcAft>
                <a:spcPts val="0"/>
              </a:spcAft>
              <a:buNone/>
            </a:pPr>
            <a:r>
              <a:rPr lang="ja-JP" altLang="en-US" dirty="0"/>
              <a:t>二つの結果を比較すると、全ての値で</a:t>
            </a:r>
            <a:r>
              <a:rPr lang="en-US" altLang="ja-JP" dirty="0"/>
              <a:t>BERT</a:t>
            </a:r>
            <a:r>
              <a:rPr lang="ja-JP" altLang="en-US" dirty="0"/>
              <a:t>の方が上回っているため、本研究における類似度計算の手法としては</a:t>
            </a:r>
            <a:r>
              <a:rPr lang="en-US" altLang="ja-JP" dirty="0"/>
              <a:t>BERT</a:t>
            </a:r>
            <a:r>
              <a:rPr lang="ja-JP" altLang="en-US" dirty="0"/>
              <a:t>の優位性が示されていると考えられます。</a:t>
            </a:r>
            <a:endParaRPr lang="en-US" altLang="ja-JP" dirty="0"/>
          </a:p>
          <a:p>
            <a:pPr marL="0" lvl="0" indent="0" algn="l" rtl="0">
              <a:spcBef>
                <a:spcPts val="0"/>
              </a:spcBef>
              <a:spcAft>
                <a:spcPts val="0"/>
              </a:spcAft>
              <a:buNone/>
            </a:pPr>
            <a:r>
              <a:rPr lang="ja-JP" altLang="en-US" dirty="0"/>
              <a:t>そして</a:t>
            </a:r>
            <a:r>
              <a:rPr lang="en-US" altLang="ja-JP" dirty="0"/>
              <a:t>Precision</a:t>
            </a:r>
            <a:r>
              <a:rPr lang="ja-JP" altLang="en-US" dirty="0"/>
              <a:t>は</a:t>
            </a:r>
            <a:r>
              <a:rPr lang="en-US" altLang="ja-JP" dirty="0"/>
              <a:t>0.66~0.77</a:t>
            </a:r>
            <a:r>
              <a:rPr lang="ja-JP" altLang="en-US" dirty="0"/>
              <a:t>までの値をとっているため、どの閾値に設定しても提案手法の精度が</a:t>
            </a:r>
            <a:r>
              <a:rPr lang="en-US" altLang="ja-JP" dirty="0"/>
              <a:t>7</a:t>
            </a:r>
            <a:r>
              <a:rPr lang="ja-JP" altLang="en-US" dirty="0"/>
              <a:t>割前後保証されているといえます。</a:t>
            </a:r>
            <a:endParaRPr lang="en-US" altLang="ja-JP" dirty="0"/>
          </a:p>
          <a:p>
            <a:pPr marL="0" lvl="0" indent="0" algn="l" rtl="0">
              <a:spcBef>
                <a:spcPts val="0"/>
              </a:spcBef>
              <a:spcAft>
                <a:spcPts val="0"/>
              </a:spcAft>
              <a:buNone/>
            </a:pPr>
            <a:r>
              <a:rPr lang="ja-JP" altLang="en-US" dirty="0"/>
              <a:t>閾値</a:t>
            </a:r>
            <a:r>
              <a:rPr lang="en-US" altLang="ja-JP" dirty="0"/>
              <a:t>25%</a:t>
            </a:r>
            <a:r>
              <a:rPr lang="ja-JP" altLang="en-US" dirty="0"/>
              <a:t>では</a:t>
            </a:r>
            <a:r>
              <a:rPr lang="en-US" altLang="ja-JP" dirty="0"/>
              <a:t>Precision</a:t>
            </a:r>
            <a:r>
              <a:rPr lang="ja-JP" altLang="en-US" dirty="0"/>
              <a:t>が一番高くなっていますが、他の評価指標が低いため、実用性の観点から考えると目的によって閾値を変える必要があると考えられます。</a:t>
            </a:r>
            <a:endParaRPr lang="en-US" altLang="ja-JP" dirty="0"/>
          </a:p>
          <a:p>
            <a:pPr marL="0" lvl="0" indent="0" algn="l" rtl="0">
              <a:spcBef>
                <a:spcPts val="0"/>
              </a:spcBef>
              <a:spcAft>
                <a:spcPts val="0"/>
              </a:spcAft>
              <a:buNone/>
            </a:pPr>
            <a:r>
              <a:rPr lang="ja-JP" altLang="en-US" dirty="0"/>
              <a:t>例えば、効率よく関連性のあるコメントを探したい場合は閾値</a:t>
            </a:r>
            <a:r>
              <a:rPr lang="en-US" altLang="ja-JP" dirty="0"/>
              <a:t>25%</a:t>
            </a:r>
            <a:r>
              <a:rPr lang="ja-JP" altLang="en-US" dirty="0"/>
              <a:t>、できるだけ多くの関連性があるコメントを収集したい場合は閾値</a:t>
            </a:r>
            <a:r>
              <a:rPr lang="en-US" altLang="ja-JP" dirty="0"/>
              <a:t>75%</a:t>
            </a:r>
            <a:r>
              <a:rPr lang="ja-JP" altLang="en-US" dirty="0"/>
              <a:t>に設定するなどが考えられます。</a:t>
            </a:r>
            <a:endParaRPr lang="en-US" altLang="ja-JP" dirty="0"/>
          </a:p>
        </p:txBody>
      </p:sp>
      <p:sp>
        <p:nvSpPr>
          <p:cNvPr id="109" name="Google Shape;109;p2:notes">
            <a:extLst>
              <a:ext uri="{FF2B5EF4-FFF2-40B4-BE49-F238E27FC236}">
                <a16:creationId xmlns:a16="http://schemas.microsoft.com/office/drawing/2014/main" id="{266FD8E2-D2BE-BBE1-FD15-A304B7713E7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2625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B1909BD8-9366-F22D-BF62-E629706610A9}"/>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CC598BED-DD3B-A481-DDED-DFF73A6FB39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同様の実験を豚汁の例で行った結果です。</a:t>
            </a:r>
            <a:endParaRPr lang="en-US" altLang="ja-JP" dirty="0"/>
          </a:p>
          <a:p>
            <a:pPr marL="0" lvl="0" indent="0" algn="l" rtl="0">
              <a:spcBef>
                <a:spcPts val="0"/>
              </a:spcBef>
              <a:spcAft>
                <a:spcPts val="0"/>
              </a:spcAft>
              <a:buNone/>
            </a:pPr>
            <a:r>
              <a:rPr lang="ja-JP" altLang="en-US" dirty="0"/>
              <a:t>先ほどの結果と同様に全ての値が</a:t>
            </a:r>
            <a:r>
              <a:rPr lang="en-US" altLang="ja-JP" dirty="0"/>
              <a:t>TF-IDF</a:t>
            </a:r>
            <a:r>
              <a:rPr lang="ja-JP" altLang="en-US" dirty="0"/>
              <a:t>より</a:t>
            </a:r>
            <a:r>
              <a:rPr lang="en-US" altLang="ja-JP" dirty="0"/>
              <a:t>BERT</a:t>
            </a:r>
            <a:r>
              <a:rPr lang="ja-JP" altLang="en-US" dirty="0"/>
              <a:t>のの方が高いため、優位性が示されています。</a:t>
            </a:r>
            <a:endParaRPr lang="en-US" altLang="ja-JP" dirty="0"/>
          </a:p>
          <a:p>
            <a:pPr marL="0" lvl="0" indent="0" algn="l" rtl="0">
              <a:spcBef>
                <a:spcPts val="0"/>
              </a:spcBef>
              <a:spcAft>
                <a:spcPts val="0"/>
              </a:spcAft>
              <a:buNone/>
            </a:pPr>
            <a:r>
              <a:rPr lang="ja-JP" altLang="en-US" dirty="0"/>
              <a:t>また、各指標の値がみそきんの例よりも高く、精度が良くなっていることが分かります。</a:t>
            </a:r>
            <a:endParaRPr lang="en-US" altLang="ja-JP" dirty="0"/>
          </a:p>
          <a:p>
            <a:pPr marL="0" lvl="0" indent="0" algn="l" rtl="0">
              <a:spcBef>
                <a:spcPts val="0"/>
              </a:spcBef>
              <a:spcAft>
                <a:spcPts val="0"/>
              </a:spcAft>
              <a:buNone/>
            </a:pPr>
            <a:r>
              <a:rPr lang="ja-JP" altLang="en-US" dirty="0"/>
              <a:t>これは文章生成結果で豚汁の方が動画に関連している文章を生成できていたことから、</a:t>
            </a:r>
            <a:endParaRPr lang="en-US" altLang="ja-JP" dirty="0"/>
          </a:p>
          <a:p>
            <a:pPr marL="0" lvl="0" indent="0" algn="l" rtl="0">
              <a:spcBef>
                <a:spcPts val="0"/>
              </a:spcBef>
              <a:spcAft>
                <a:spcPts val="0"/>
              </a:spcAft>
              <a:buNone/>
            </a:pPr>
            <a:r>
              <a:rPr lang="ja-JP" altLang="en-US" dirty="0"/>
              <a:t>より関連性が高い単語を</a:t>
            </a:r>
            <a:r>
              <a:rPr lang="en-US" altLang="ja-JP" dirty="0"/>
              <a:t>BTM</a:t>
            </a:r>
            <a:r>
              <a:rPr lang="ja-JP" altLang="en-US" dirty="0"/>
              <a:t>によって抽出できていた、と考えられます。</a:t>
            </a:r>
            <a:endParaRPr lang="en-US" altLang="ja-JP" dirty="0"/>
          </a:p>
        </p:txBody>
      </p:sp>
      <p:sp>
        <p:nvSpPr>
          <p:cNvPr id="109" name="Google Shape;109;p2:notes">
            <a:extLst>
              <a:ext uri="{FF2B5EF4-FFF2-40B4-BE49-F238E27FC236}">
                <a16:creationId xmlns:a16="http://schemas.microsoft.com/office/drawing/2014/main" id="{C3A08C50-9D22-6D3A-8A3C-27328C09A8D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1430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AABD54D9-B367-038A-1507-5B28C9D50D86}"/>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5B976BA8-7D77-99B4-3A82-2D4FC3CFEEC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最後にまとめです。</a:t>
            </a:r>
            <a:endParaRPr lang="en-US" altLang="ja-JP" dirty="0"/>
          </a:p>
          <a:p>
            <a:pPr marL="0" lvl="0" indent="0" algn="l" rtl="0">
              <a:spcBef>
                <a:spcPts val="0"/>
              </a:spcBef>
              <a:spcAft>
                <a:spcPts val="0"/>
              </a:spcAft>
              <a:buNone/>
            </a:pPr>
            <a:r>
              <a:rPr lang="ja-JP" altLang="en-US" dirty="0"/>
              <a:t>研究結果として、</a:t>
            </a:r>
            <a:r>
              <a:rPr lang="en-US" altLang="ja-JP" dirty="0"/>
              <a:t>BTM</a:t>
            </a:r>
            <a:r>
              <a:rPr lang="ja-JP" altLang="en-US" dirty="0"/>
              <a:t>を用いることで文章の長さが短い</a:t>
            </a:r>
            <a:r>
              <a:rPr lang="en-US" altLang="ja-JP" dirty="0"/>
              <a:t>SNS</a:t>
            </a:r>
            <a:r>
              <a:rPr lang="ja-JP" altLang="en-US" dirty="0"/>
              <a:t>上のレビューからトピックを推定することができることを示しました。</a:t>
            </a:r>
            <a:endParaRPr lang="en-US" altLang="ja-JP" dirty="0"/>
          </a:p>
          <a:p>
            <a:pPr marL="0" lvl="0" indent="0" algn="l" rtl="0">
              <a:spcBef>
                <a:spcPts val="0"/>
              </a:spcBef>
              <a:spcAft>
                <a:spcPts val="0"/>
              </a:spcAft>
              <a:buNone/>
            </a:pPr>
            <a:r>
              <a:rPr lang="ja-JP" altLang="en-US" dirty="0"/>
              <a:t>また、提案手法の</a:t>
            </a:r>
            <a:r>
              <a:rPr lang="en-US" altLang="ja-JP" dirty="0"/>
              <a:t>precision</a:t>
            </a:r>
            <a:r>
              <a:rPr lang="ja-JP" altLang="en-US" dirty="0"/>
              <a:t>が動画や閾値によってぶれはありますが、</a:t>
            </a:r>
            <a:endParaRPr lang="en-US" altLang="ja-JP" dirty="0"/>
          </a:p>
          <a:p>
            <a:pPr marL="0" lvl="0" indent="0" algn="l" rtl="0">
              <a:spcBef>
                <a:spcPts val="0"/>
              </a:spcBef>
              <a:spcAft>
                <a:spcPts val="0"/>
              </a:spcAft>
              <a:buNone/>
            </a:pPr>
            <a:r>
              <a:rPr lang="ja-JP" altLang="en-US" dirty="0"/>
              <a:t>約</a:t>
            </a:r>
            <a:r>
              <a:rPr lang="en-US" altLang="ja-JP" dirty="0"/>
              <a:t>7,8</a:t>
            </a:r>
            <a:r>
              <a:rPr lang="ja-JP" altLang="en-US" dirty="0"/>
              <a:t>割の精度で商品との関連性があるコメントを抽出できることが分かりました。</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今後の課題としては、一文の長さがさらに短い傾向にあるコーパスや、文章の総数が多い、または少ない場合など、様々な条件下での提案手法の有用性を検証することが挙げられます。</a:t>
            </a:r>
            <a:endParaRPr lang="en-US" altLang="ja-JP" dirty="0"/>
          </a:p>
          <a:p>
            <a:pPr marL="0" lvl="0" indent="0" algn="l" rtl="0">
              <a:spcBef>
                <a:spcPts val="0"/>
              </a:spcBef>
              <a:spcAft>
                <a:spcPts val="0"/>
              </a:spcAft>
              <a:buNone/>
            </a:pPr>
            <a:r>
              <a:rPr lang="ja-JP" altLang="en-US" dirty="0"/>
              <a:t>また、現在は単語とプロンプトのみで文章を生成していますが、コーパスを学習したデータを取り入れることでより商品との関連性が高い文章を生成できると考えています。</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以上で発表を終わります。ご清聴ありがとうございました。</a:t>
            </a:r>
            <a:endParaRPr dirty="0"/>
          </a:p>
        </p:txBody>
      </p:sp>
      <p:sp>
        <p:nvSpPr>
          <p:cNvPr id="109" name="Google Shape;109;p2:notes">
            <a:extLst>
              <a:ext uri="{FF2B5EF4-FFF2-40B4-BE49-F238E27FC236}">
                <a16:creationId xmlns:a16="http://schemas.microsoft.com/office/drawing/2014/main" id="{2C20D740-FB56-9D47-D86E-B9F65C5E552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32375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8C8C4C2-515E-A69A-9054-064C45FB84C2}"/>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4EA031F8-A427-9DF5-3865-6FFD7E46CB6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a:extLst>
              <a:ext uri="{FF2B5EF4-FFF2-40B4-BE49-F238E27FC236}">
                <a16:creationId xmlns:a16="http://schemas.microsoft.com/office/drawing/2014/main" id="{CCE2EC7A-38E9-C087-F527-895B61F3A01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56220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6F08D4F8-72EC-8DEE-C8BE-CDD399C344A8}"/>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1686E1E0-3616-9735-E7E6-44C99A810CF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a:extLst>
              <a:ext uri="{FF2B5EF4-FFF2-40B4-BE49-F238E27FC236}">
                <a16:creationId xmlns:a16="http://schemas.microsoft.com/office/drawing/2014/main" id="{7996D9FB-BD40-8859-7DC1-C2CDA976AAD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2765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研究背景です。</a:t>
            </a:r>
            <a:endParaRPr lang="en-US" altLang="ja-JP" dirty="0"/>
          </a:p>
          <a:p>
            <a:pPr marL="0" lvl="0" indent="0" algn="l" rtl="0">
              <a:spcBef>
                <a:spcPts val="0"/>
              </a:spcBef>
              <a:spcAft>
                <a:spcPts val="0"/>
              </a:spcAft>
              <a:buNone/>
            </a:pPr>
            <a:r>
              <a:rPr lang="ja-JP" altLang="en-US" dirty="0"/>
              <a:t>近年、</a:t>
            </a:r>
            <a:r>
              <a:rPr lang="en-US" altLang="ja-JP" dirty="0"/>
              <a:t>Amazon</a:t>
            </a:r>
            <a:r>
              <a:rPr lang="ja-JP" altLang="en-US" dirty="0"/>
              <a:t>などの</a:t>
            </a:r>
            <a:r>
              <a:rPr lang="en-US" altLang="ja-JP" dirty="0"/>
              <a:t>EC</a:t>
            </a:r>
            <a:r>
              <a:rPr lang="ja-JP" altLang="en-US" dirty="0"/>
              <a:t>サイトが普及していてその利用者も増加しています。</a:t>
            </a:r>
            <a:endParaRPr lang="en-US" altLang="ja-JP" dirty="0"/>
          </a:p>
          <a:p>
            <a:pPr marL="0" lvl="0" indent="0" algn="l" rtl="0">
              <a:spcBef>
                <a:spcPts val="0"/>
              </a:spcBef>
              <a:spcAft>
                <a:spcPts val="0"/>
              </a:spcAft>
              <a:buNone/>
            </a:pPr>
            <a:r>
              <a:rPr lang="ja-JP" altLang="en-US" dirty="0"/>
              <a:t>そして商品を購入する際に</a:t>
            </a:r>
            <a:r>
              <a:rPr lang="en-US" altLang="ja-JP" dirty="0"/>
              <a:t>EC</a:t>
            </a:r>
            <a:r>
              <a:rPr lang="ja-JP" altLang="en-US" dirty="0"/>
              <a:t>サイトのレビューを参考にしている利用者の割合は約</a:t>
            </a:r>
            <a:r>
              <a:rPr lang="en-US" altLang="ja-JP" dirty="0"/>
              <a:t>70%</a:t>
            </a:r>
            <a:r>
              <a:rPr lang="ja-JP" altLang="en-US" dirty="0"/>
              <a:t>と言われています。</a:t>
            </a:r>
            <a:endParaRPr lang="en-US" altLang="ja-JP" dirty="0"/>
          </a:p>
          <a:p>
            <a:pPr marL="0" lvl="0" indent="0" algn="l" rtl="0">
              <a:spcBef>
                <a:spcPts val="0"/>
              </a:spcBef>
              <a:spcAft>
                <a:spcPts val="0"/>
              </a:spcAft>
              <a:buNone/>
            </a:pPr>
            <a:r>
              <a:rPr lang="ja-JP" altLang="en-US" dirty="0"/>
              <a:t>右の図は消費者ががレビューに対して重視している点のアンケート結果なのですが、各年代共通で情報の信頼度を一番重視していることが分かります。</a:t>
            </a:r>
            <a:endParaRPr lang="en-US" altLang="ja-JP" dirty="0"/>
          </a:p>
          <a:p>
            <a:pPr marL="0" lvl="0" indent="0" algn="l" rtl="0">
              <a:spcBef>
                <a:spcPts val="0"/>
              </a:spcBef>
              <a:spcAft>
                <a:spcPts val="0"/>
              </a:spcAft>
              <a:buNone/>
            </a:pPr>
            <a:r>
              <a:rPr lang="ja-JP" altLang="en-US" dirty="0"/>
              <a:t>しかし商品レビューは主観的な情報であるため、信頼性が低いものも含まれています。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よってレビューの信頼性を評価することが重要であると考えられます。</a:t>
            </a:r>
            <a:endParaRPr lang="en-US" altLang="ja-JP" dirty="0"/>
          </a:p>
        </p:txBody>
      </p:sp>
      <p:sp>
        <p:nvSpPr>
          <p:cNvPr id="123" name="Google Shape;12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1102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商品レビューの信頼性に関連する研究を二つ紹介します。</a:t>
            </a:r>
            <a:endParaRPr lang="en-US" altLang="ja-JP" dirty="0"/>
          </a:p>
          <a:p>
            <a:pPr marL="0" lvl="0" indent="0" algn="l" rtl="0">
              <a:spcBef>
                <a:spcPts val="0"/>
              </a:spcBef>
              <a:spcAft>
                <a:spcPts val="0"/>
              </a:spcAft>
              <a:buNone/>
            </a:pPr>
            <a:r>
              <a:rPr lang="ja-JP" altLang="en-US" dirty="0"/>
              <a:t>一つ目は</a:t>
            </a:r>
            <a:r>
              <a:rPr lang="en-US" altLang="ja-JP" dirty="0"/>
              <a:t>Amazon</a:t>
            </a:r>
            <a:r>
              <a:rPr lang="ja-JP" altLang="en-US" dirty="0"/>
              <a:t>の膨大な商品レビューを信頼できる順に</a:t>
            </a:r>
            <a:r>
              <a:rPr lang="en-US" altLang="ja-JP" dirty="0"/>
              <a:t>, </a:t>
            </a:r>
            <a:r>
              <a:rPr lang="ja-JP" altLang="en-US" dirty="0"/>
              <a:t>つまり他のユーザーが参考になる順番に並び替えるシステムに関する研究で、</a:t>
            </a:r>
            <a:endParaRPr lang="en-US" altLang="ja-JP" dirty="0"/>
          </a:p>
          <a:p>
            <a:pPr marL="0" lvl="0" indent="0" algn="l" rtl="0">
              <a:spcBef>
                <a:spcPts val="0"/>
              </a:spcBef>
              <a:spcAft>
                <a:spcPts val="0"/>
              </a:spcAft>
              <a:buNone/>
            </a:pPr>
            <a:r>
              <a:rPr lang="ja-JP" altLang="en-US" dirty="0"/>
              <a:t>この研究ではレビューに含まれる単語の出現頻度を特徴量として学習していましたが、単語の出現頻度を利用しているため文章の総数や一文の長さがある程度必要であるという問題が考えられます。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次に、実名・顕名・匿名がレビューの信頼性に与える影響についての研究結果では、</a:t>
            </a:r>
            <a:endParaRPr lang="en-US" altLang="ja-JP" dirty="0"/>
          </a:p>
          <a:p>
            <a:pPr marL="0" lvl="0" indent="0" algn="l" rtl="0">
              <a:spcBef>
                <a:spcPts val="0"/>
              </a:spcBef>
              <a:spcAft>
                <a:spcPts val="0"/>
              </a:spcAft>
              <a:buNone/>
            </a:pPr>
            <a:r>
              <a:rPr lang="ja-JP" altLang="en-US" dirty="0"/>
              <a:t>顕名・匿名のレビューほど単語の共起ネットワークが密であり、</a:t>
            </a:r>
            <a:endParaRPr lang="en-US" altLang="ja-JP" dirty="0"/>
          </a:p>
          <a:p>
            <a:pPr marL="0" lvl="0" indent="0" algn="l" rtl="0">
              <a:spcBef>
                <a:spcPts val="0"/>
              </a:spcBef>
              <a:spcAft>
                <a:spcPts val="0"/>
              </a:spcAft>
              <a:buNone/>
            </a:pPr>
            <a:r>
              <a:rPr lang="ja-JP" altLang="en-US" dirty="0"/>
              <a:t>信頼性を得るにはより詳細な文章であることを求められていることを示しています。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以上の関連研究から、詳細な文章であることも比較的少なく、顕名・匿名であることが多い近年の</a:t>
            </a:r>
            <a:r>
              <a:rPr lang="en-US" altLang="ja-JP" dirty="0"/>
              <a:t>SNS</a:t>
            </a:r>
            <a:r>
              <a:rPr lang="ja-JP" altLang="en-US" dirty="0"/>
              <a:t>に着目して、</a:t>
            </a:r>
            <a:endParaRPr lang="en-US" altLang="ja-JP" dirty="0"/>
          </a:p>
          <a:p>
            <a:pPr marL="0" lvl="0" indent="0" algn="l" rtl="0">
              <a:spcBef>
                <a:spcPts val="0"/>
              </a:spcBef>
              <a:spcAft>
                <a:spcPts val="0"/>
              </a:spcAft>
              <a:buNone/>
            </a:pPr>
            <a:r>
              <a:rPr lang="en-US" altLang="ja-JP" dirty="0"/>
              <a:t>SNS</a:t>
            </a:r>
            <a:r>
              <a:rPr lang="ja-JP" altLang="en-US" dirty="0"/>
              <a:t>上のレビューを分析する手法が必要であると私は考えました。</a:t>
            </a:r>
            <a:endParaRPr lang="en-US" altLang="ja-JP"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8092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改めて研究目的を明確に説明します。</a:t>
            </a:r>
            <a:endParaRPr lang="en-US" altLang="ja-JP" dirty="0"/>
          </a:p>
          <a:p>
            <a:pPr marL="0" lvl="0" indent="0" algn="l" rtl="0">
              <a:spcBef>
                <a:spcPts val="0"/>
              </a:spcBef>
              <a:spcAft>
                <a:spcPts val="0"/>
              </a:spcAft>
              <a:buNone/>
            </a:pPr>
            <a:r>
              <a:rPr lang="en-US" altLang="ja-JP" dirty="0"/>
              <a:t>EC</a:t>
            </a:r>
            <a:r>
              <a:rPr lang="ja-JP" altLang="en-US" dirty="0"/>
              <a:t>サイトと同様に</a:t>
            </a:r>
            <a:r>
              <a:rPr lang="en-US" altLang="ja-JP" dirty="0"/>
              <a:t>SNS(YouTube, X)</a:t>
            </a:r>
            <a:r>
              <a:rPr lang="ja-JP" altLang="en-US" dirty="0"/>
              <a:t>の利用者が増加していること、また企業が</a:t>
            </a:r>
            <a:r>
              <a:rPr lang="en-US" altLang="ja-JP" dirty="0"/>
              <a:t>SNS</a:t>
            </a:r>
            <a:r>
              <a:rPr lang="ja-JP" altLang="en-US" dirty="0"/>
              <a:t>を利用していることが増えていることから、</a:t>
            </a:r>
            <a:endParaRPr lang="en-US" altLang="ja-JP" dirty="0"/>
          </a:p>
          <a:p>
            <a:pPr marL="0" lvl="0" indent="0" algn="l" rtl="0">
              <a:spcBef>
                <a:spcPts val="0"/>
              </a:spcBef>
              <a:spcAft>
                <a:spcPts val="0"/>
              </a:spcAft>
              <a:buNone/>
            </a:pPr>
            <a:r>
              <a:rPr lang="en-US" dirty="0"/>
              <a:t>SNS</a:t>
            </a:r>
            <a:r>
              <a:rPr lang="ja-JP" altLang="en-US" dirty="0"/>
              <a:t>上で商品やサービスの宣伝を行っている企業や著名人も増加しています。</a:t>
            </a:r>
            <a:endParaRPr lang="en-US" altLang="ja-JP" dirty="0"/>
          </a:p>
          <a:p>
            <a:pPr marL="0" lvl="0" indent="0" algn="l" rtl="0">
              <a:spcBef>
                <a:spcPts val="0"/>
              </a:spcBef>
              <a:spcAft>
                <a:spcPts val="0"/>
              </a:spcAft>
              <a:buNone/>
            </a:pPr>
            <a:r>
              <a:rPr lang="ja-JP" altLang="en-US" dirty="0"/>
              <a:t>そのため、</a:t>
            </a:r>
            <a:r>
              <a:rPr lang="en-US" altLang="ja-JP" dirty="0"/>
              <a:t>SNS</a:t>
            </a:r>
            <a:r>
              <a:rPr lang="ja-JP" altLang="en-US" dirty="0"/>
              <a:t>上の宣伝に対するコメントが</a:t>
            </a:r>
            <a:r>
              <a:rPr lang="en-US" altLang="ja-JP" dirty="0"/>
              <a:t>EC</a:t>
            </a:r>
            <a:r>
              <a:rPr lang="ja-JP" altLang="en-US" dirty="0"/>
              <a:t>サイトのレビューと同様に他の消費者の購入判断材料になると考えられます。</a:t>
            </a:r>
            <a:endParaRPr lang="en-US" altLang="ja-JP" dirty="0"/>
          </a:p>
          <a:p>
            <a:pPr marL="0" lvl="0" indent="0" algn="l" rtl="0">
              <a:spcBef>
                <a:spcPts val="0"/>
              </a:spcBef>
              <a:spcAft>
                <a:spcPts val="0"/>
              </a:spcAft>
              <a:buNone/>
            </a:pPr>
            <a:r>
              <a:rPr lang="ja-JP" altLang="en-US" dirty="0"/>
              <a:t>また、宣伝している企業側にとっても幅広い層からの</a:t>
            </a:r>
            <a:r>
              <a:rPr lang="en-US" altLang="ja-JP" dirty="0"/>
              <a:t>VOC</a:t>
            </a:r>
            <a:r>
              <a:rPr lang="ja-JP" altLang="en-US" dirty="0"/>
              <a:t>を収集することができる機会になると考えられます。</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しかし、</a:t>
            </a:r>
            <a:r>
              <a:rPr lang="en-US" altLang="ja-JP" dirty="0"/>
              <a:t>EC</a:t>
            </a:r>
            <a:r>
              <a:rPr lang="ja-JP" altLang="en-US" dirty="0"/>
              <a:t>サイトのレビューに比べて</a:t>
            </a:r>
            <a:r>
              <a:rPr lang="en-US" altLang="ja-JP" dirty="0"/>
              <a:t>SNS</a:t>
            </a:r>
            <a:r>
              <a:rPr lang="ja-JP" altLang="en-US" dirty="0"/>
              <a:t>上のレビューは詳細な文章ではなく比較的短い文章が多いことや、</a:t>
            </a:r>
            <a:endParaRPr lang="en-US" altLang="ja-JP" dirty="0"/>
          </a:p>
          <a:p>
            <a:pPr marL="0" lvl="0" indent="0" algn="l" rtl="0">
              <a:spcBef>
                <a:spcPts val="0"/>
              </a:spcBef>
              <a:spcAft>
                <a:spcPts val="0"/>
              </a:spcAft>
              <a:buNone/>
            </a:pPr>
            <a:r>
              <a:rPr lang="ja-JP" altLang="en-US" dirty="0"/>
              <a:t>それに伴って評価表現を含む文章も少ないこと、</a:t>
            </a:r>
            <a:endParaRPr lang="en-US" altLang="ja-JP" dirty="0"/>
          </a:p>
          <a:p>
            <a:pPr marL="0" lvl="0" indent="0" algn="l" rtl="0">
              <a:spcBef>
                <a:spcPts val="0"/>
              </a:spcBef>
              <a:spcAft>
                <a:spcPts val="0"/>
              </a:spcAft>
              <a:buNone/>
            </a:pPr>
            <a:r>
              <a:rPr lang="ja-JP" altLang="en-US" dirty="0"/>
              <a:t>投稿内容も自由で誰でも気軽に投稿できるという特徴から商品やサービスとの関連性がないコメントも多く存在します。</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そこで、研究対象を</a:t>
            </a:r>
            <a:r>
              <a:rPr lang="en-US" altLang="ja-JP" dirty="0"/>
              <a:t>YouTube</a:t>
            </a:r>
            <a:r>
              <a:rPr lang="ja-JP" altLang="en-US" dirty="0"/>
              <a:t>上で商品やサービスを宣伝している動画のコメントとして、コメントと商品との関連性を評価し、</a:t>
            </a:r>
            <a:endParaRPr lang="en-US" altLang="ja-JP" dirty="0"/>
          </a:p>
          <a:p>
            <a:pPr marL="0" lvl="0" indent="0" algn="l" rtl="0">
              <a:spcBef>
                <a:spcPts val="0"/>
              </a:spcBef>
              <a:spcAft>
                <a:spcPts val="0"/>
              </a:spcAft>
              <a:buNone/>
            </a:pPr>
            <a:r>
              <a:rPr lang="ja-JP" altLang="en-US" dirty="0"/>
              <a:t>消費者の購入判断材料になるようなコメントを抽出するシステムの作成を研究目的としました。</a:t>
            </a:r>
            <a:endParaRPr dirty="0"/>
          </a:p>
        </p:txBody>
      </p:sp>
      <p:sp>
        <p:nvSpPr>
          <p:cNvPr id="123" name="Google Shape;12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852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4211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9044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先ほど説明した</a:t>
            </a:r>
            <a:r>
              <a:rPr lang="en-US" dirty="0"/>
              <a:t>BTM</a:t>
            </a:r>
            <a:r>
              <a:rPr lang="ja-JP" altLang="en-US" dirty="0"/>
              <a:t>を用いた</a:t>
            </a:r>
            <a:r>
              <a:rPr lang="en-US" altLang="ja-JP" dirty="0"/>
              <a:t>YouTube</a:t>
            </a:r>
            <a:r>
              <a:rPr lang="ja-JP" altLang="en-US" dirty="0"/>
              <a:t>のコメントと商品との関連性を評価する提案手法の全体像がこちらです。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この提案手法の詳細を三つのブロックに分けて次のページから説明いたします。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まず</a:t>
            </a:r>
            <a:r>
              <a:rPr lang="en-US" dirty="0"/>
              <a:t>YouTube</a:t>
            </a:r>
            <a:r>
              <a:rPr lang="ja-JP" altLang="en-US" dirty="0"/>
              <a:t>から取得したコメントに前処理を行い、</a:t>
            </a:r>
            <a:r>
              <a:rPr lang="en-US" altLang="ja-JP" dirty="0"/>
              <a:t>BTM</a:t>
            </a:r>
            <a:r>
              <a:rPr lang="ja-JP" altLang="en-US" dirty="0"/>
              <a:t>によってトピックの推定を行います。</a:t>
            </a:r>
            <a:endParaRPr lang="en-US" altLang="ja-JP" dirty="0"/>
          </a:p>
          <a:p>
            <a:pPr marL="0" lvl="0" indent="0" algn="l" rtl="0">
              <a:spcBef>
                <a:spcPts val="0"/>
              </a:spcBef>
              <a:spcAft>
                <a:spcPts val="0"/>
              </a:spcAft>
              <a:buNone/>
            </a:pPr>
            <a:r>
              <a:rPr lang="ja-JP" altLang="en-US" dirty="0"/>
              <a:t>推定したトピックの単語分布から出現確率上位の単語を取得し、それらの単語を用いて文章を生成します。</a:t>
            </a:r>
            <a:endParaRPr lang="en-US" altLang="ja-JP" dirty="0"/>
          </a:p>
          <a:p>
            <a:pPr marL="0" lvl="0" indent="0" algn="l" rtl="0">
              <a:spcBef>
                <a:spcPts val="0"/>
              </a:spcBef>
              <a:spcAft>
                <a:spcPts val="0"/>
              </a:spcAft>
              <a:buNone/>
            </a:pPr>
            <a:r>
              <a:rPr lang="ja-JP" altLang="en-US" dirty="0"/>
              <a:t>生成した文章と前処理済みの元コメントとの文章間の類似度を計算し、高い類似度を示した文章を商品との関連性があるとみなします。</a:t>
            </a:r>
            <a:endParaRPr lang="en-US" altLang="ja-JP" dirty="0"/>
          </a:p>
          <a:p>
            <a:pPr marL="0" lvl="0" indent="0" algn="l" rtl="0">
              <a:spcBef>
                <a:spcPts val="0"/>
              </a:spcBef>
              <a:spcAft>
                <a:spcPts val="0"/>
              </a:spcAft>
              <a:buNone/>
            </a:pPr>
            <a:r>
              <a:rPr lang="ja-JP" altLang="en-US" dirty="0"/>
              <a:t>このシステムの精度を検証するために人手でアノテーションして作成した正解データとの比較を行いました。</a:t>
            </a:r>
            <a:endParaRPr lang="en-US" altLang="ja-JP"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5979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まず</a:t>
            </a:r>
            <a:r>
              <a:rPr lang="en-US" altLang="ja-JP" dirty="0"/>
              <a:t>YouTube Data API</a:t>
            </a:r>
            <a:r>
              <a:rPr lang="ja-JP" altLang="en-US" dirty="0"/>
              <a:t>から対象のコメントを取得し、必要な前処理を施して実験に用いるコメント集合として整形します。</a:t>
            </a:r>
            <a:endParaRPr lang="en-US" altLang="ja-JP" dirty="0"/>
          </a:p>
          <a:p>
            <a:pPr marL="0" lvl="0" indent="0" algn="l" rtl="0">
              <a:spcBef>
                <a:spcPts val="0"/>
              </a:spcBef>
              <a:spcAft>
                <a:spcPts val="0"/>
              </a:spcAft>
              <a:buNone/>
            </a:pPr>
            <a:r>
              <a:rPr lang="ja-JP" altLang="en-US" dirty="0"/>
              <a:t>そしてコメント集合に対して</a:t>
            </a:r>
            <a:r>
              <a:rPr lang="en-US" altLang="ja-JP" dirty="0"/>
              <a:t>BTM</a:t>
            </a:r>
            <a:r>
              <a:rPr lang="ja-JP" altLang="en-US" dirty="0"/>
              <a:t>を適用し、推定した</a:t>
            </a:r>
            <a:r>
              <a:rPr lang="en-US" altLang="ja-JP" dirty="0"/>
              <a:t>K</a:t>
            </a:r>
            <a:r>
              <a:rPr lang="ja-JP" altLang="en-US" dirty="0"/>
              <a:t>個のトピックの単語分布から、出現確率上位の</a:t>
            </a:r>
            <a:r>
              <a:rPr lang="en-US" altLang="ja-JP" dirty="0"/>
              <a:t>n</a:t>
            </a:r>
            <a:r>
              <a:rPr lang="ja-JP" altLang="en-US" dirty="0"/>
              <a:t>単語を抽出します。</a:t>
            </a:r>
            <a:endParaRPr lang="en-US" altLang="ja-JP" dirty="0"/>
          </a:p>
          <a:p>
            <a:pPr marL="0" lvl="0" indent="0" algn="l" rtl="0">
              <a:spcBef>
                <a:spcPts val="0"/>
              </a:spcBef>
              <a:spcAft>
                <a:spcPts val="0"/>
              </a:spcAft>
              <a:buNone/>
            </a:pPr>
            <a:r>
              <a:rPr lang="ja-JP" altLang="en-US" dirty="0"/>
              <a:t>そして</a:t>
            </a:r>
            <a:r>
              <a:rPr lang="en-US" altLang="ja-JP" dirty="0"/>
              <a:t>K</a:t>
            </a:r>
            <a:r>
              <a:rPr lang="ja-JP" altLang="en-US" dirty="0"/>
              <a:t>個のトピックそれぞれで抽出した単語を用いた文章を生成します。</a:t>
            </a:r>
            <a:endParaRPr lang="en-US" altLang="ja-JP" dirty="0"/>
          </a:p>
          <a:p>
            <a:pPr marL="0" lvl="0" indent="0" algn="l" rtl="0">
              <a:spcBef>
                <a:spcPts val="0"/>
              </a:spcBef>
              <a:spcAft>
                <a:spcPts val="0"/>
              </a:spcAft>
              <a:buNone/>
            </a:pPr>
            <a:r>
              <a:rPr lang="ja-JP" altLang="en-US" dirty="0"/>
              <a:t>文章の生成には、大規模言語モデルの一種であり、人間のフィードバクからの強化学習を取り入れている</a:t>
            </a:r>
            <a:r>
              <a:rPr lang="en-US" altLang="ja-JP" dirty="0"/>
              <a:t>GPT-4</a:t>
            </a:r>
            <a:r>
              <a:rPr lang="ja-JP" altLang="en-US" dirty="0"/>
              <a:t>を用いました。</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ここで、</a:t>
            </a:r>
            <a:r>
              <a:rPr lang="en-US" altLang="ja-JP" dirty="0"/>
              <a:t>BTM</a:t>
            </a:r>
            <a:r>
              <a:rPr lang="ja-JP" altLang="en-US" dirty="0"/>
              <a:t>で抽出した単語は対象の動画のトピックに関連するワードであることから、</a:t>
            </a:r>
            <a:endParaRPr lang="en-US" altLang="ja-JP" dirty="0"/>
          </a:p>
          <a:p>
            <a:pPr marL="0" lvl="0" indent="0" algn="l" rtl="0">
              <a:spcBef>
                <a:spcPts val="0"/>
              </a:spcBef>
              <a:spcAft>
                <a:spcPts val="0"/>
              </a:spcAft>
              <a:buNone/>
            </a:pPr>
            <a:r>
              <a:rPr lang="ja-JP" altLang="en-US" dirty="0"/>
              <a:t>それらを用いて生成した文章というのは、動画のトピックに対して代表的であるといえるのではないかと考えました。</a:t>
            </a:r>
            <a:endParaRPr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4183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次に生成した文章と前処理を施した元のコメントとの文章間の類似度を計算します。</a:t>
            </a:r>
            <a:endParaRPr lang="en-US" altLang="ja-JP" dirty="0"/>
          </a:p>
          <a:p>
            <a:pPr marL="0" lvl="0" indent="0" algn="l" rtl="0">
              <a:spcBef>
                <a:spcPts val="0"/>
              </a:spcBef>
              <a:spcAft>
                <a:spcPts val="0"/>
              </a:spcAft>
              <a:buNone/>
            </a:pPr>
            <a:r>
              <a:rPr lang="ja-JP" altLang="en-US" dirty="0"/>
              <a:t>文章の埋め込み表現には</a:t>
            </a:r>
            <a:r>
              <a:rPr lang="en-US" altLang="ja-JP" dirty="0"/>
              <a:t>BERT</a:t>
            </a:r>
            <a:r>
              <a:rPr lang="ja-JP" altLang="en-US" dirty="0"/>
              <a:t>を用いた手法と</a:t>
            </a:r>
            <a:r>
              <a:rPr lang="en-US" altLang="ja-JP" dirty="0"/>
              <a:t>TF-IDF</a:t>
            </a:r>
            <a:r>
              <a:rPr lang="ja-JP" altLang="en-US" dirty="0"/>
              <a:t>を用いた手法の二種類の手法で行い、比較しました。</a:t>
            </a:r>
            <a:endParaRPr lang="en-US" altLang="ja-JP" dirty="0"/>
          </a:p>
          <a:p>
            <a:pPr marL="0" lvl="0" indent="0" algn="l" rtl="0">
              <a:spcBef>
                <a:spcPts val="0"/>
              </a:spcBef>
              <a:spcAft>
                <a:spcPts val="0"/>
              </a:spcAft>
              <a:buNone/>
            </a:pPr>
            <a:r>
              <a:rPr lang="ja-JP" altLang="en-US" dirty="0"/>
              <a:t>類似度の計算は、元のコメント一文に対して</a:t>
            </a:r>
            <a:r>
              <a:rPr lang="en-US" altLang="ja-JP" dirty="0"/>
              <a:t>K</a:t>
            </a:r>
            <a:r>
              <a:rPr lang="ja-JP" altLang="en-US" dirty="0"/>
              <a:t>個の文書との類似度をそれぞれ計算します。</a:t>
            </a:r>
            <a:endParaRPr lang="en-US" altLang="ja-JP" dirty="0"/>
          </a:p>
          <a:p>
            <a:pPr marL="0" lvl="0" indent="0" algn="l" rtl="0">
              <a:spcBef>
                <a:spcPts val="0"/>
              </a:spcBef>
              <a:spcAft>
                <a:spcPts val="0"/>
              </a:spcAft>
              <a:buNone/>
            </a:pPr>
            <a:r>
              <a:rPr lang="ja-JP" altLang="en-US" dirty="0"/>
              <a:t>例えば、生成した文章</a:t>
            </a:r>
            <a:r>
              <a:rPr lang="en-US" altLang="ja-JP" dirty="0"/>
              <a:t>1</a:t>
            </a:r>
            <a:r>
              <a:rPr lang="ja-JP" altLang="en-US" dirty="0"/>
              <a:t>とコメント</a:t>
            </a:r>
            <a:r>
              <a:rPr lang="en-US" altLang="ja-JP" dirty="0"/>
              <a:t>1, </a:t>
            </a:r>
            <a:r>
              <a:rPr lang="ja-JP" altLang="en-US" dirty="0"/>
              <a:t>文章</a:t>
            </a:r>
            <a:r>
              <a:rPr lang="en-US" altLang="ja-JP" dirty="0"/>
              <a:t>2</a:t>
            </a:r>
            <a:r>
              <a:rPr lang="ja-JP" altLang="en-US" dirty="0"/>
              <a:t>とコメント</a:t>
            </a:r>
            <a:r>
              <a:rPr lang="en-US" altLang="ja-JP" dirty="0"/>
              <a:t>1, </a:t>
            </a:r>
            <a:r>
              <a:rPr lang="ja-JP" altLang="en-US" dirty="0"/>
              <a:t>文章</a:t>
            </a:r>
            <a:r>
              <a:rPr lang="en-US" altLang="ja-JP" dirty="0"/>
              <a:t>K</a:t>
            </a:r>
            <a:r>
              <a:rPr lang="ja-JP" altLang="en-US" dirty="0"/>
              <a:t>とコメント</a:t>
            </a:r>
            <a:r>
              <a:rPr lang="en-US" altLang="ja-JP" dirty="0"/>
              <a:t>1</a:t>
            </a:r>
            <a:r>
              <a:rPr lang="ja-JP" altLang="en-US" dirty="0"/>
              <a:t>のように類似度を計算していき、最大値をメタデータとして付与します。</a:t>
            </a:r>
            <a:endParaRPr lang="en-US" altLang="ja-JP" dirty="0"/>
          </a:p>
          <a:p>
            <a:pPr marL="0" lvl="0" indent="0" algn="l" rtl="0">
              <a:spcBef>
                <a:spcPts val="0"/>
              </a:spcBef>
              <a:spcAft>
                <a:spcPts val="0"/>
              </a:spcAft>
              <a:buNone/>
            </a:pPr>
            <a:r>
              <a:rPr lang="ja-JP" altLang="en-US" dirty="0"/>
              <a:t>全てのコメントで類似度計算を行った後、降順にソートし、高い類似度を示している元コメントを商品との関連性があるとみなします。</a:t>
            </a:r>
            <a:endParaRPr lang="en-US" altLang="ja-JP" dirty="0"/>
          </a:p>
          <a:p>
            <a:pPr marL="0" lvl="0" indent="0" algn="l" rtl="0">
              <a:spcBef>
                <a:spcPts val="0"/>
              </a:spcBef>
              <a:spcAft>
                <a:spcPts val="0"/>
              </a:spcAft>
              <a:buNone/>
            </a:pPr>
            <a:r>
              <a:rPr lang="ja-JP" altLang="en-US" dirty="0"/>
              <a:t>これは、動画のトピックに対して代表的であると仮定している文章との類似度が高いということから、</a:t>
            </a:r>
            <a:endParaRPr lang="en-US" altLang="ja-JP" dirty="0"/>
          </a:p>
          <a:p>
            <a:pPr marL="0" lvl="0" indent="0" algn="l" rtl="0">
              <a:spcBef>
                <a:spcPts val="0"/>
              </a:spcBef>
              <a:spcAft>
                <a:spcPts val="0"/>
              </a:spcAft>
              <a:buNone/>
            </a:pPr>
            <a:r>
              <a:rPr lang="ja-JP" altLang="en-US" dirty="0"/>
              <a:t>商品またはサービスとの関連性も高いと判断できるのではないかと考えたためです。</a:t>
            </a:r>
            <a:endParaRPr lang="en-US" altLang="ja-JP" dirty="0"/>
          </a:p>
          <a:p>
            <a:pPr marL="0" lvl="0" indent="0" algn="l" rtl="0">
              <a:spcBef>
                <a:spcPts val="0"/>
              </a:spcBef>
              <a:spcAft>
                <a:spcPts val="0"/>
              </a:spcAft>
              <a:buNone/>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この生成した文章が動画のトピックに対して代表的であるという仮定、</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および類似度が高いコメントが商品との関連性が高いとみなす提案手法に妥当性があるかどうかを検証しました。</a:t>
            </a:r>
          </a:p>
          <a:p>
            <a:pPr marL="0" lvl="0" indent="0" algn="l" rtl="0">
              <a:spcBef>
                <a:spcPts val="0"/>
              </a:spcBef>
              <a:spcAft>
                <a:spcPts val="0"/>
              </a:spcAft>
              <a:buNone/>
            </a:pPr>
            <a:endParaRPr lang="en-US" altLang="ja-JP"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3306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7" name="Date Placeholder 6"/>
          <p:cNvSpPr>
            <a:spLocks noGrp="1"/>
          </p:cNvSpPr>
          <p:nvPr>
            <p:ph type="dt" sz="half" idx="10"/>
          </p:nvPr>
        </p:nvSpPr>
        <p:spPr/>
        <p:txBody>
          <a:bodyPr/>
          <a:lstStyle/>
          <a:p>
            <a:fld id="{C013FBD5-E6EA-45F5-95AB-76663FB6F878}" type="datetimeFigureOut">
              <a:rPr kumimoji="1" lang="ja-JP" altLang="en-US" smtClean="0"/>
              <a:t>2024/2/9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2501844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13FBD5-E6EA-45F5-95AB-76663FB6F878}" type="datetimeFigureOut">
              <a:rPr kumimoji="1" lang="ja-JP" altLang="en-US" smtClean="0"/>
              <a:t>2024/2/9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3832801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13FBD5-E6EA-45F5-95AB-76663FB6F878}" type="datetimeFigureOut">
              <a:rPr kumimoji="1" lang="ja-JP" altLang="en-US" smtClean="0"/>
              <a:t>2024/2/9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1106404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タイトルとコンテンツ" type="obj">
  <p:cSld name="タイトルとコンテンツ">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9" name="Google Shape;29;p13"/>
          <p:cNvSpPr txBox="1">
            <a:spLocks noGrp="1"/>
          </p:cNvSpPr>
          <p:nvPr>
            <p:ph type="body" idx="1"/>
          </p:nvPr>
        </p:nvSpPr>
        <p:spPr>
          <a:xfrm>
            <a:off x="2231136" y="2638048"/>
            <a:ext cx="7729728" cy="3101983"/>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30" name="Google Shape;30;p13"/>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3"/>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1227345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つのコンテンツ" type="twoObj">
  <p:cSld name="2 つのコンテンツ">
    <p:spTree>
      <p:nvGrpSpPr>
        <p:cNvPr id="1" name="Shape 45"/>
        <p:cNvGrpSpPr/>
        <p:nvPr/>
      </p:nvGrpSpPr>
      <p:grpSpPr>
        <a:xfrm>
          <a:off x="0" y="0"/>
          <a:ext cx="0" cy="0"/>
          <a:chOff x="0" y="0"/>
          <a:chExt cx="0" cy="0"/>
        </a:xfrm>
      </p:grpSpPr>
      <p:sp>
        <p:nvSpPr>
          <p:cNvPr id="46" name="Google Shape;46;p15"/>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47" name="Google Shape;47;p15"/>
          <p:cNvSpPr txBox="1">
            <a:spLocks noGrp="1"/>
          </p:cNvSpPr>
          <p:nvPr>
            <p:ph type="body" idx="1"/>
          </p:nvPr>
        </p:nvSpPr>
        <p:spPr>
          <a:xfrm>
            <a:off x="1581912" y="2638044"/>
            <a:ext cx="4271771" cy="3101982"/>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48" name="Google Shape;48;p15"/>
          <p:cNvSpPr txBox="1">
            <a:spLocks noGrp="1"/>
          </p:cNvSpPr>
          <p:nvPr>
            <p:ph type="body" idx="2"/>
          </p:nvPr>
        </p:nvSpPr>
        <p:spPr>
          <a:xfrm>
            <a:off x="6338318" y="2638044"/>
            <a:ext cx="4270247" cy="3101982"/>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49" name="Google Shape;49;p15"/>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5"/>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3508665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比較" type="twoTxTwoObj">
  <p:cSld name="比較">
    <p:spTree>
      <p:nvGrpSpPr>
        <p:cNvPr id="1" name="Shape 52"/>
        <p:cNvGrpSpPr/>
        <p:nvPr/>
      </p:nvGrpSpPr>
      <p:grpSpPr>
        <a:xfrm>
          <a:off x="0" y="0"/>
          <a:ext cx="0" cy="0"/>
          <a:chOff x="0" y="0"/>
          <a:chExt cx="0" cy="0"/>
        </a:xfrm>
      </p:grpSpPr>
      <p:sp>
        <p:nvSpPr>
          <p:cNvPr id="53" name="Google Shape;53;p16"/>
          <p:cNvSpPr txBox="1">
            <a:spLocks noGrp="1"/>
          </p:cNvSpPr>
          <p:nvPr>
            <p:ph type="body" idx="1"/>
          </p:nvPr>
        </p:nvSpPr>
        <p:spPr>
          <a:xfrm>
            <a:off x="1583436" y="2313437"/>
            <a:ext cx="4270248" cy="704087"/>
          </a:xfrm>
          <a:prstGeom prst="rect">
            <a:avLst/>
          </a:prstGeom>
          <a:noFill/>
          <a:ln>
            <a:noFill/>
          </a:ln>
        </p:spPr>
        <p:txBody>
          <a:bodyPr spcFirstLastPara="1" wrap="square" lIns="91425" tIns="45700" rIns="91425" bIns="45700" anchor="b" anchorCtr="1">
            <a:normAutofit/>
          </a:bodyPr>
          <a:lstStyle>
            <a:lvl1pPr marL="457189" lvl="0" indent="-228594" algn="ctr">
              <a:lnSpc>
                <a:spcPct val="100000"/>
              </a:lnSpc>
              <a:spcBef>
                <a:spcPts val="1000"/>
              </a:spcBef>
              <a:spcAft>
                <a:spcPts val="0"/>
              </a:spcAft>
              <a:buSzPts val="1900"/>
              <a:buNone/>
              <a:defRPr sz="1900" b="0" cap="none">
                <a:solidFill>
                  <a:srgbClr val="6B8890"/>
                </a:solidFill>
                <a:latin typeface="Arial" panose="020B0604020202020204" pitchFamily="34" charset="0"/>
                <a:cs typeface="Arial" panose="020B0604020202020204" pitchFamily="34" charset="0"/>
              </a:defRPr>
            </a:lvl1pPr>
            <a:lvl2pPr marL="914377" lvl="1" indent="-228594" algn="l">
              <a:lnSpc>
                <a:spcPct val="100000"/>
              </a:lnSpc>
              <a:spcBef>
                <a:spcPts val="1000"/>
              </a:spcBef>
              <a:spcAft>
                <a:spcPts val="0"/>
              </a:spcAft>
              <a:buSzPts val="1900"/>
              <a:buNone/>
              <a:defRPr sz="1900" b="1"/>
            </a:lvl2pPr>
            <a:lvl3pPr marL="1371566" lvl="2" indent="-228594" algn="l">
              <a:lnSpc>
                <a:spcPct val="100000"/>
              </a:lnSpc>
              <a:spcBef>
                <a:spcPts val="1000"/>
              </a:spcBef>
              <a:spcAft>
                <a:spcPts val="0"/>
              </a:spcAft>
              <a:buSzPts val="1800"/>
              <a:buNone/>
              <a:defRPr sz="1800" b="1"/>
            </a:lvl3pPr>
            <a:lvl4pPr marL="1828754" lvl="3" indent="-228594" algn="l">
              <a:lnSpc>
                <a:spcPct val="100000"/>
              </a:lnSpc>
              <a:spcBef>
                <a:spcPts val="1000"/>
              </a:spcBef>
              <a:spcAft>
                <a:spcPts val="0"/>
              </a:spcAft>
              <a:buSzPts val="1600"/>
              <a:buNone/>
              <a:defRPr sz="1600" b="1"/>
            </a:lvl4pPr>
            <a:lvl5pPr marL="2285943" lvl="4" indent="-228594" algn="l">
              <a:lnSpc>
                <a:spcPct val="100000"/>
              </a:lnSpc>
              <a:spcBef>
                <a:spcPts val="1000"/>
              </a:spcBef>
              <a:spcAft>
                <a:spcPts val="0"/>
              </a:spcAft>
              <a:buSzPts val="1600"/>
              <a:buNone/>
              <a:defRPr sz="1600" b="1"/>
            </a:lvl5pPr>
            <a:lvl6pPr marL="2743131" lvl="5" indent="-228594" algn="l">
              <a:lnSpc>
                <a:spcPct val="100000"/>
              </a:lnSpc>
              <a:spcBef>
                <a:spcPts val="1000"/>
              </a:spcBef>
              <a:spcAft>
                <a:spcPts val="0"/>
              </a:spcAft>
              <a:buSzPts val="1600"/>
              <a:buNone/>
              <a:defRPr sz="1600" b="1"/>
            </a:lvl6pPr>
            <a:lvl7pPr marL="3200320" lvl="6" indent="-228594" algn="l">
              <a:lnSpc>
                <a:spcPct val="100000"/>
              </a:lnSpc>
              <a:spcBef>
                <a:spcPts val="1000"/>
              </a:spcBef>
              <a:spcAft>
                <a:spcPts val="0"/>
              </a:spcAft>
              <a:buSzPts val="1600"/>
              <a:buNone/>
              <a:defRPr sz="1600" b="1"/>
            </a:lvl7pPr>
            <a:lvl8pPr marL="3657509" lvl="7" indent="-228594" algn="l">
              <a:lnSpc>
                <a:spcPct val="100000"/>
              </a:lnSpc>
              <a:spcBef>
                <a:spcPts val="1000"/>
              </a:spcBef>
              <a:spcAft>
                <a:spcPts val="0"/>
              </a:spcAft>
              <a:buSzPts val="1600"/>
              <a:buNone/>
              <a:defRPr sz="1600" b="1"/>
            </a:lvl8pPr>
            <a:lvl9pPr marL="4114697" lvl="8" indent="-228594" algn="l">
              <a:lnSpc>
                <a:spcPct val="100000"/>
              </a:lnSpc>
              <a:spcBef>
                <a:spcPts val="1000"/>
              </a:spcBef>
              <a:spcAft>
                <a:spcPts val="0"/>
              </a:spcAft>
              <a:buSzPts val="1600"/>
              <a:buNone/>
              <a:defRPr sz="1600" b="1"/>
            </a:lvl9pPr>
          </a:lstStyle>
          <a:p>
            <a:endParaRPr dirty="0"/>
          </a:p>
        </p:txBody>
      </p:sp>
      <p:sp>
        <p:nvSpPr>
          <p:cNvPr id="54" name="Google Shape;54;p16"/>
          <p:cNvSpPr txBox="1">
            <a:spLocks noGrp="1"/>
          </p:cNvSpPr>
          <p:nvPr>
            <p:ph type="body" idx="2"/>
          </p:nvPr>
        </p:nvSpPr>
        <p:spPr>
          <a:xfrm>
            <a:off x="1583436" y="3143250"/>
            <a:ext cx="4270248" cy="2596776"/>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55" name="Google Shape;55;p16"/>
          <p:cNvSpPr txBox="1">
            <a:spLocks noGrp="1"/>
          </p:cNvSpPr>
          <p:nvPr>
            <p:ph type="body" idx="3"/>
          </p:nvPr>
        </p:nvSpPr>
        <p:spPr>
          <a:xfrm>
            <a:off x="6338318" y="3143250"/>
            <a:ext cx="4253484" cy="2596776"/>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30192" algn="l">
              <a:lnSpc>
                <a:spcPct val="100000"/>
              </a:lnSpc>
              <a:spcBef>
                <a:spcPts val="1000"/>
              </a:spcBef>
              <a:spcAft>
                <a:spcPts val="0"/>
              </a:spcAft>
              <a:buSzPts val="16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56" name="Google Shape;56;p16"/>
          <p:cNvSpPr txBox="1">
            <a:spLocks noGrp="1"/>
          </p:cNvSpPr>
          <p:nvPr>
            <p:ph type="body" idx="4"/>
          </p:nvPr>
        </p:nvSpPr>
        <p:spPr>
          <a:xfrm>
            <a:off x="6338316" y="2313437"/>
            <a:ext cx="4270248" cy="704087"/>
          </a:xfrm>
          <a:prstGeom prst="rect">
            <a:avLst/>
          </a:prstGeom>
          <a:noFill/>
          <a:ln>
            <a:noFill/>
          </a:ln>
        </p:spPr>
        <p:txBody>
          <a:bodyPr spcFirstLastPara="1" wrap="square" lIns="91425" tIns="45700" rIns="91425" bIns="45700" anchor="b" anchorCtr="1">
            <a:normAutofit/>
          </a:bodyPr>
          <a:lstStyle>
            <a:lvl1pPr marL="457189" lvl="0" indent="-228594" algn="ctr">
              <a:lnSpc>
                <a:spcPct val="100000"/>
              </a:lnSpc>
              <a:spcBef>
                <a:spcPts val="1000"/>
              </a:spcBef>
              <a:spcAft>
                <a:spcPts val="0"/>
              </a:spcAft>
              <a:buSzPts val="1900"/>
              <a:buNone/>
              <a:defRPr sz="1900" b="0" cap="none">
                <a:solidFill>
                  <a:srgbClr val="6B8890"/>
                </a:solidFill>
                <a:latin typeface="Arial" panose="020B0604020202020204" pitchFamily="34" charset="0"/>
                <a:cs typeface="Arial" panose="020B0604020202020204" pitchFamily="34" charset="0"/>
              </a:defRPr>
            </a:lvl1pPr>
            <a:lvl2pPr marL="914377" lvl="1" indent="-228594" algn="l">
              <a:lnSpc>
                <a:spcPct val="100000"/>
              </a:lnSpc>
              <a:spcBef>
                <a:spcPts val="1000"/>
              </a:spcBef>
              <a:spcAft>
                <a:spcPts val="0"/>
              </a:spcAft>
              <a:buSzPts val="1900"/>
              <a:buNone/>
              <a:defRPr sz="1900" b="1"/>
            </a:lvl2pPr>
            <a:lvl3pPr marL="1371566" lvl="2" indent="-228594" algn="l">
              <a:lnSpc>
                <a:spcPct val="100000"/>
              </a:lnSpc>
              <a:spcBef>
                <a:spcPts val="1000"/>
              </a:spcBef>
              <a:spcAft>
                <a:spcPts val="0"/>
              </a:spcAft>
              <a:buSzPts val="1800"/>
              <a:buNone/>
              <a:defRPr sz="1800" b="1"/>
            </a:lvl3pPr>
            <a:lvl4pPr marL="1828754" lvl="3" indent="-228594" algn="l">
              <a:lnSpc>
                <a:spcPct val="100000"/>
              </a:lnSpc>
              <a:spcBef>
                <a:spcPts val="1000"/>
              </a:spcBef>
              <a:spcAft>
                <a:spcPts val="0"/>
              </a:spcAft>
              <a:buSzPts val="1600"/>
              <a:buNone/>
              <a:defRPr sz="1600" b="1"/>
            </a:lvl4pPr>
            <a:lvl5pPr marL="2285943" lvl="4" indent="-228594" algn="l">
              <a:lnSpc>
                <a:spcPct val="100000"/>
              </a:lnSpc>
              <a:spcBef>
                <a:spcPts val="1000"/>
              </a:spcBef>
              <a:spcAft>
                <a:spcPts val="0"/>
              </a:spcAft>
              <a:buSzPts val="1600"/>
              <a:buNone/>
              <a:defRPr sz="1600" b="1"/>
            </a:lvl5pPr>
            <a:lvl6pPr marL="2743131" lvl="5" indent="-228594" algn="l">
              <a:lnSpc>
                <a:spcPct val="100000"/>
              </a:lnSpc>
              <a:spcBef>
                <a:spcPts val="1000"/>
              </a:spcBef>
              <a:spcAft>
                <a:spcPts val="0"/>
              </a:spcAft>
              <a:buSzPts val="1600"/>
              <a:buNone/>
              <a:defRPr sz="1600" b="1"/>
            </a:lvl6pPr>
            <a:lvl7pPr marL="3200320" lvl="6" indent="-228594" algn="l">
              <a:lnSpc>
                <a:spcPct val="100000"/>
              </a:lnSpc>
              <a:spcBef>
                <a:spcPts val="1000"/>
              </a:spcBef>
              <a:spcAft>
                <a:spcPts val="0"/>
              </a:spcAft>
              <a:buSzPts val="1600"/>
              <a:buNone/>
              <a:defRPr sz="1600" b="1"/>
            </a:lvl7pPr>
            <a:lvl8pPr marL="3657509" lvl="7" indent="-228594" algn="l">
              <a:lnSpc>
                <a:spcPct val="100000"/>
              </a:lnSpc>
              <a:spcBef>
                <a:spcPts val="1000"/>
              </a:spcBef>
              <a:spcAft>
                <a:spcPts val="0"/>
              </a:spcAft>
              <a:buSzPts val="1600"/>
              <a:buNone/>
              <a:defRPr sz="1600" b="1"/>
            </a:lvl8pPr>
            <a:lvl9pPr marL="4114697" lvl="8" indent="-228594" algn="l">
              <a:lnSpc>
                <a:spcPct val="100000"/>
              </a:lnSpc>
              <a:spcBef>
                <a:spcPts val="1000"/>
              </a:spcBef>
              <a:spcAft>
                <a:spcPts val="0"/>
              </a:spcAft>
              <a:buSzPts val="1600"/>
              <a:buNone/>
              <a:defRPr sz="1600" b="1"/>
            </a:lvl9pPr>
          </a:lstStyle>
          <a:p>
            <a:endParaRPr dirty="0"/>
          </a:p>
        </p:txBody>
      </p:sp>
      <p:sp>
        <p:nvSpPr>
          <p:cNvPr id="57" name="Google Shape;57;p16"/>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6"/>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
        <p:nvSpPr>
          <p:cNvPr id="60" name="Google Shape;60;p16"/>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Tree>
    <p:extLst>
      <p:ext uri="{BB962C8B-B14F-4D97-AF65-F5344CB8AC3E}">
        <p14:creationId xmlns:p14="http://schemas.microsoft.com/office/powerpoint/2010/main" val="3662152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タイトルのみ" type="titleOnly">
  <p:cSld name="タイトルのみ">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63" name="Google Shape;63;p17"/>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7"/>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903271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白紙" type="blank">
  <p:cSld name="白紙">
    <p:spTree>
      <p:nvGrpSpPr>
        <p:cNvPr id="1" name="Shape 66"/>
        <p:cNvGrpSpPr/>
        <p:nvPr/>
      </p:nvGrpSpPr>
      <p:grpSpPr>
        <a:xfrm>
          <a:off x="0" y="0"/>
          <a:ext cx="0" cy="0"/>
          <a:chOff x="0" y="0"/>
          <a:chExt cx="0" cy="0"/>
        </a:xfrm>
      </p:grpSpPr>
      <p:sp>
        <p:nvSpPr>
          <p:cNvPr id="67" name="Google Shape;67;p18"/>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8"/>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8"/>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1843995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タイトル付きのコンテンツ" type="objTx">
  <p:cSld name="タイトル付きのコンテンツ">
    <p:spTree>
      <p:nvGrpSpPr>
        <p:cNvPr id="1" name="Shape 70"/>
        <p:cNvGrpSpPr/>
        <p:nvPr/>
      </p:nvGrpSpPr>
      <p:grpSpPr>
        <a:xfrm>
          <a:off x="0" y="0"/>
          <a:ext cx="0" cy="0"/>
          <a:chOff x="0" y="0"/>
          <a:chExt cx="0" cy="0"/>
        </a:xfrm>
      </p:grpSpPr>
      <p:sp>
        <p:nvSpPr>
          <p:cNvPr id="71" name="Google Shape;71;p19"/>
          <p:cNvSpPr/>
          <p:nvPr/>
        </p:nvSpPr>
        <p:spPr>
          <a:xfrm>
            <a:off x="0" y="0"/>
            <a:ext cx="6096000"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 name="Google Shape;72;p19"/>
          <p:cNvSpPr txBox="1">
            <a:spLocks noGrp="1"/>
          </p:cNvSpPr>
          <p:nvPr>
            <p:ph type="title"/>
          </p:nvPr>
        </p:nvSpPr>
        <p:spPr>
          <a:xfrm>
            <a:off x="804672" y="2243832"/>
            <a:ext cx="4486656" cy="1141497"/>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73" name="Google Shape;73;p19"/>
          <p:cNvSpPr txBox="1">
            <a:spLocks noGrp="1"/>
          </p:cNvSpPr>
          <p:nvPr>
            <p:ph type="body" idx="1"/>
          </p:nvPr>
        </p:nvSpPr>
        <p:spPr>
          <a:xfrm>
            <a:off x="6736080" y="804672"/>
            <a:ext cx="4815840" cy="5248656"/>
          </a:xfrm>
          <a:prstGeom prst="rect">
            <a:avLst/>
          </a:prstGeom>
          <a:noFill/>
          <a:ln>
            <a:noFill/>
          </a:ln>
        </p:spPr>
        <p:txBody>
          <a:bodyPr spcFirstLastPara="1" wrap="square" lIns="91425" tIns="45700" rIns="91425" bIns="45700" anchor="t" anchorCtr="0">
            <a:normAutofit/>
          </a:bodyPr>
          <a:lstStyle>
            <a:lvl1pPr marL="457189" lvl="0" indent="-349242" algn="l">
              <a:lnSpc>
                <a:spcPct val="100000"/>
              </a:lnSpc>
              <a:spcBef>
                <a:spcPts val="1000"/>
              </a:spcBef>
              <a:spcAft>
                <a:spcPts val="0"/>
              </a:spcAft>
              <a:buSzPts val="1900"/>
              <a:buChar char="•"/>
              <a:defRPr sz="1900">
                <a:solidFill>
                  <a:schemeClr val="dk1"/>
                </a:solidFill>
                <a:latin typeface="Arial" panose="020B0604020202020204" pitchFamily="34" charset="0"/>
                <a:cs typeface="Arial" panose="020B0604020202020204" pitchFamily="34" charset="0"/>
              </a:defRPr>
            </a:lvl1pPr>
            <a:lvl2pPr marL="914377" lvl="1" indent="-330192" algn="l">
              <a:lnSpc>
                <a:spcPct val="100000"/>
              </a:lnSpc>
              <a:spcBef>
                <a:spcPts val="1000"/>
              </a:spcBef>
              <a:spcAft>
                <a:spcPts val="0"/>
              </a:spcAft>
              <a:buSzPts val="1600"/>
              <a:buChar char="•"/>
              <a:defRPr sz="1600">
                <a:solidFill>
                  <a:schemeClr val="dk1"/>
                </a:solidFill>
              </a:defRPr>
            </a:lvl2pPr>
            <a:lvl3pPr marL="1371566" lvl="2" indent="-330192" algn="l">
              <a:lnSpc>
                <a:spcPct val="100000"/>
              </a:lnSpc>
              <a:spcBef>
                <a:spcPts val="1000"/>
              </a:spcBef>
              <a:spcAft>
                <a:spcPts val="0"/>
              </a:spcAft>
              <a:buSzPts val="1600"/>
              <a:buChar char="•"/>
              <a:defRPr sz="1600">
                <a:solidFill>
                  <a:schemeClr val="dk1"/>
                </a:solidFill>
              </a:defRPr>
            </a:lvl3pPr>
            <a:lvl4pPr marL="1828754" lvl="3" indent="-330192" algn="l">
              <a:lnSpc>
                <a:spcPct val="100000"/>
              </a:lnSpc>
              <a:spcBef>
                <a:spcPts val="1000"/>
              </a:spcBef>
              <a:spcAft>
                <a:spcPts val="0"/>
              </a:spcAft>
              <a:buSzPts val="1600"/>
              <a:buChar char="•"/>
              <a:defRPr sz="1600">
                <a:solidFill>
                  <a:schemeClr val="dk1"/>
                </a:solidFill>
              </a:defRPr>
            </a:lvl4pPr>
            <a:lvl5pPr marL="2285943" lvl="4" indent="-330192" algn="l">
              <a:lnSpc>
                <a:spcPct val="100000"/>
              </a:lnSpc>
              <a:spcBef>
                <a:spcPts val="1000"/>
              </a:spcBef>
              <a:spcAft>
                <a:spcPts val="0"/>
              </a:spcAft>
              <a:buSzPts val="1600"/>
              <a:buChar char="•"/>
              <a:defRPr sz="1600">
                <a:solidFill>
                  <a:schemeClr val="dk1"/>
                </a:solidFill>
              </a:defRPr>
            </a:lvl5pPr>
            <a:lvl6pPr marL="2743131" lvl="5" indent="-330192" algn="l">
              <a:lnSpc>
                <a:spcPct val="100000"/>
              </a:lnSpc>
              <a:spcBef>
                <a:spcPts val="1000"/>
              </a:spcBef>
              <a:spcAft>
                <a:spcPts val="0"/>
              </a:spcAft>
              <a:buSzPts val="1600"/>
              <a:buChar char="•"/>
              <a:defRPr sz="1600"/>
            </a:lvl6pPr>
            <a:lvl7pPr marL="3200320" lvl="6" indent="-330192" algn="l">
              <a:lnSpc>
                <a:spcPct val="100000"/>
              </a:lnSpc>
              <a:spcBef>
                <a:spcPts val="1000"/>
              </a:spcBef>
              <a:spcAft>
                <a:spcPts val="0"/>
              </a:spcAft>
              <a:buSzPts val="1600"/>
              <a:buChar char="•"/>
              <a:defRPr sz="1600"/>
            </a:lvl7pPr>
            <a:lvl8pPr marL="3657509" lvl="7" indent="-330192" algn="l">
              <a:lnSpc>
                <a:spcPct val="100000"/>
              </a:lnSpc>
              <a:spcBef>
                <a:spcPts val="1000"/>
              </a:spcBef>
              <a:spcAft>
                <a:spcPts val="0"/>
              </a:spcAft>
              <a:buSzPts val="1600"/>
              <a:buChar char="•"/>
              <a:defRPr sz="1600"/>
            </a:lvl8pPr>
            <a:lvl9pPr marL="4114697" lvl="8" indent="-330192" algn="l">
              <a:lnSpc>
                <a:spcPct val="100000"/>
              </a:lnSpc>
              <a:spcBef>
                <a:spcPts val="1000"/>
              </a:spcBef>
              <a:spcAft>
                <a:spcPts val="0"/>
              </a:spcAft>
              <a:buSzPts val="1600"/>
              <a:buChar char="•"/>
              <a:defRPr sz="1600"/>
            </a:lvl9pPr>
          </a:lstStyle>
          <a:p>
            <a:endParaRPr dirty="0"/>
          </a:p>
        </p:txBody>
      </p:sp>
      <p:sp>
        <p:nvSpPr>
          <p:cNvPr id="74" name="Google Shape;74;p19"/>
          <p:cNvSpPr txBox="1">
            <a:spLocks noGrp="1"/>
          </p:cNvSpPr>
          <p:nvPr>
            <p:ph type="body" idx="2"/>
          </p:nvPr>
        </p:nvSpPr>
        <p:spPr>
          <a:xfrm>
            <a:off x="1115568" y="3549918"/>
            <a:ext cx="3794760" cy="2194036"/>
          </a:xfrm>
          <a:prstGeom prst="rect">
            <a:avLst/>
          </a:prstGeom>
          <a:noFill/>
          <a:ln>
            <a:noFill/>
          </a:ln>
        </p:spPr>
        <p:txBody>
          <a:bodyPr spcFirstLastPara="1" wrap="square" lIns="91425" tIns="45700" rIns="91425" bIns="45700" anchor="t" anchorCtr="1">
            <a:normAutofit/>
          </a:bodyPr>
          <a:lstStyle>
            <a:lvl1pPr marL="457189" lvl="0" indent="-228594" algn="ctr">
              <a:lnSpc>
                <a:spcPct val="100000"/>
              </a:lnSpc>
              <a:spcBef>
                <a:spcPts val="1000"/>
              </a:spcBef>
              <a:spcAft>
                <a:spcPts val="0"/>
              </a:spcAft>
              <a:buSzPts val="1500"/>
              <a:buNone/>
              <a:defRPr sz="1500">
                <a:solidFill>
                  <a:srgbClr val="FFFFFF"/>
                </a:solidFill>
                <a:latin typeface="Arial" panose="020B0604020202020204" pitchFamily="34" charset="0"/>
                <a:cs typeface="Arial" panose="020B0604020202020204" pitchFamily="34" charset="0"/>
              </a:defRPr>
            </a:lvl1pPr>
            <a:lvl2pPr marL="914377" lvl="1" indent="-228594" algn="l">
              <a:lnSpc>
                <a:spcPct val="100000"/>
              </a:lnSpc>
              <a:spcBef>
                <a:spcPts val="1000"/>
              </a:spcBef>
              <a:spcAft>
                <a:spcPts val="0"/>
              </a:spcAft>
              <a:buSzPts val="1400"/>
              <a:buNone/>
              <a:defRPr sz="1400"/>
            </a:lvl2pPr>
            <a:lvl3pPr marL="1371566" lvl="2" indent="-228594" algn="l">
              <a:lnSpc>
                <a:spcPct val="100000"/>
              </a:lnSpc>
              <a:spcBef>
                <a:spcPts val="1000"/>
              </a:spcBef>
              <a:spcAft>
                <a:spcPts val="0"/>
              </a:spcAft>
              <a:buSzPts val="1200"/>
              <a:buNone/>
              <a:defRPr sz="1200"/>
            </a:lvl3pPr>
            <a:lvl4pPr marL="1828754" lvl="3" indent="-228594" algn="l">
              <a:lnSpc>
                <a:spcPct val="100000"/>
              </a:lnSpc>
              <a:spcBef>
                <a:spcPts val="1000"/>
              </a:spcBef>
              <a:spcAft>
                <a:spcPts val="0"/>
              </a:spcAft>
              <a:buSzPts val="1000"/>
              <a:buNone/>
              <a:defRPr sz="1000"/>
            </a:lvl4pPr>
            <a:lvl5pPr marL="2285943" lvl="4" indent="-228594" algn="l">
              <a:lnSpc>
                <a:spcPct val="100000"/>
              </a:lnSpc>
              <a:spcBef>
                <a:spcPts val="1000"/>
              </a:spcBef>
              <a:spcAft>
                <a:spcPts val="0"/>
              </a:spcAft>
              <a:buSzPts val="1000"/>
              <a:buNone/>
              <a:defRPr sz="1000"/>
            </a:lvl5pPr>
            <a:lvl6pPr marL="2743131" lvl="5" indent="-228594" algn="l">
              <a:lnSpc>
                <a:spcPct val="100000"/>
              </a:lnSpc>
              <a:spcBef>
                <a:spcPts val="1000"/>
              </a:spcBef>
              <a:spcAft>
                <a:spcPts val="0"/>
              </a:spcAft>
              <a:buSzPts val="1000"/>
              <a:buNone/>
              <a:defRPr sz="1000"/>
            </a:lvl6pPr>
            <a:lvl7pPr marL="3200320" lvl="6" indent="-228594" algn="l">
              <a:lnSpc>
                <a:spcPct val="100000"/>
              </a:lnSpc>
              <a:spcBef>
                <a:spcPts val="1000"/>
              </a:spcBef>
              <a:spcAft>
                <a:spcPts val="0"/>
              </a:spcAft>
              <a:buSzPts val="1000"/>
              <a:buNone/>
              <a:defRPr sz="1000"/>
            </a:lvl7pPr>
            <a:lvl8pPr marL="3657509" lvl="7" indent="-228594" algn="l">
              <a:lnSpc>
                <a:spcPct val="100000"/>
              </a:lnSpc>
              <a:spcBef>
                <a:spcPts val="1000"/>
              </a:spcBef>
              <a:spcAft>
                <a:spcPts val="0"/>
              </a:spcAft>
              <a:buSzPts val="1000"/>
              <a:buNone/>
              <a:defRPr sz="1000"/>
            </a:lvl8pPr>
            <a:lvl9pPr marL="4114697" lvl="8" indent="-228594" algn="l">
              <a:lnSpc>
                <a:spcPct val="100000"/>
              </a:lnSpc>
              <a:spcBef>
                <a:spcPts val="1000"/>
              </a:spcBef>
              <a:spcAft>
                <a:spcPts val="0"/>
              </a:spcAft>
              <a:buSzPts val="1000"/>
              <a:buNone/>
              <a:defRPr sz="1000"/>
            </a:lvl9pPr>
          </a:lstStyle>
          <a:p>
            <a:endParaRPr dirty="0"/>
          </a:p>
        </p:txBody>
      </p:sp>
      <p:sp>
        <p:nvSpPr>
          <p:cNvPr id="75" name="Google Shape;75;p19"/>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9"/>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9"/>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18129900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タイトル付きの図" type="picTx">
  <p:cSld name="タイトル付きの図">
    <p:spTree>
      <p:nvGrpSpPr>
        <p:cNvPr id="1" name="Shape 78"/>
        <p:cNvGrpSpPr/>
        <p:nvPr/>
      </p:nvGrpSpPr>
      <p:grpSpPr>
        <a:xfrm>
          <a:off x="0" y="0"/>
          <a:ext cx="0" cy="0"/>
          <a:chOff x="0" y="0"/>
          <a:chExt cx="0" cy="0"/>
        </a:xfrm>
      </p:grpSpPr>
      <p:sp>
        <p:nvSpPr>
          <p:cNvPr id="79" name="Google Shape;79;p20"/>
          <p:cNvSpPr/>
          <p:nvPr/>
        </p:nvSpPr>
        <p:spPr>
          <a:xfrm>
            <a:off x="3" y="0"/>
            <a:ext cx="6095999"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 name="Google Shape;80;p20"/>
          <p:cNvSpPr txBox="1">
            <a:spLocks noGrp="1"/>
          </p:cNvSpPr>
          <p:nvPr>
            <p:ph type="title"/>
          </p:nvPr>
        </p:nvSpPr>
        <p:spPr>
          <a:xfrm>
            <a:off x="808524" y="2243828"/>
            <a:ext cx="4494999" cy="1134640"/>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81" name="Google Shape;81;p20"/>
          <p:cNvSpPr>
            <a:spLocks noGrp="1"/>
          </p:cNvSpPr>
          <p:nvPr>
            <p:ph type="pic" idx="2"/>
          </p:nvPr>
        </p:nvSpPr>
        <p:spPr>
          <a:xfrm>
            <a:off x="6096002" y="0"/>
            <a:ext cx="6102097" cy="6858000"/>
          </a:xfrm>
          <a:prstGeom prst="rect">
            <a:avLst/>
          </a:prstGeom>
          <a:solidFill>
            <a:srgbClr val="BFBFBF"/>
          </a:solidFill>
          <a:ln>
            <a:noFill/>
          </a:ln>
        </p:spPr>
      </p:sp>
      <p:sp>
        <p:nvSpPr>
          <p:cNvPr id="82" name="Google Shape;82;p20"/>
          <p:cNvSpPr txBox="1">
            <a:spLocks noGrp="1"/>
          </p:cNvSpPr>
          <p:nvPr>
            <p:ph type="body" idx="1"/>
          </p:nvPr>
        </p:nvSpPr>
        <p:spPr>
          <a:xfrm>
            <a:off x="1115568" y="3549922"/>
            <a:ext cx="3794760" cy="2194037"/>
          </a:xfrm>
          <a:prstGeom prst="rect">
            <a:avLst/>
          </a:prstGeom>
          <a:noFill/>
          <a:ln>
            <a:noFill/>
          </a:ln>
        </p:spPr>
        <p:txBody>
          <a:bodyPr spcFirstLastPara="1" wrap="square" lIns="91425" tIns="45700" rIns="91425" bIns="45700" anchor="t" anchorCtr="1">
            <a:normAutofit/>
          </a:bodyPr>
          <a:lstStyle>
            <a:lvl1pPr marL="457189" lvl="0" indent="-228594" algn="ctr">
              <a:lnSpc>
                <a:spcPct val="100000"/>
              </a:lnSpc>
              <a:spcBef>
                <a:spcPts val="1000"/>
              </a:spcBef>
              <a:spcAft>
                <a:spcPts val="0"/>
              </a:spcAft>
              <a:buSzPts val="1500"/>
              <a:buNone/>
              <a:defRPr sz="1500">
                <a:solidFill>
                  <a:srgbClr val="FFFFFF"/>
                </a:solidFill>
                <a:latin typeface="Arial" panose="020B0604020202020204" pitchFamily="34" charset="0"/>
                <a:cs typeface="Arial" panose="020B0604020202020204" pitchFamily="34" charset="0"/>
              </a:defRPr>
            </a:lvl1pPr>
            <a:lvl2pPr marL="914377" lvl="1" indent="-228594" algn="l">
              <a:lnSpc>
                <a:spcPct val="100000"/>
              </a:lnSpc>
              <a:spcBef>
                <a:spcPts val="1000"/>
              </a:spcBef>
              <a:spcAft>
                <a:spcPts val="0"/>
              </a:spcAft>
              <a:buSzPts val="1400"/>
              <a:buNone/>
              <a:defRPr sz="1400"/>
            </a:lvl2pPr>
            <a:lvl3pPr marL="1371566" lvl="2" indent="-228594" algn="l">
              <a:lnSpc>
                <a:spcPct val="100000"/>
              </a:lnSpc>
              <a:spcBef>
                <a:spcPts val="1000"/>
              </a:spcBef>
              <a:spcAft>
                <a:spcPts val="0"/>
              </a:spcAft>
              <a:buSzPts val="1200"/>
              <a:buNone/>
              <a:defRPr sz="1200"/>
            </a:lvl3pPr>
            <a:lvl4pPr marL="1828754" lvl="3" indent="-228594" algn="l">
              <a:lnSpc>
                <a:spcPct val="100000"/>
              </a:lnSpc>
              <a:spcBef>
                <a:spcPts val="1000"/>
              </a:spcBef>
              <a:spcAft>
                <a:spcPts val="0"/>
              </a:spcAft>
              <a:buSzPts val="1000"/>
              <a:buNone/>
              <a:defRPr sz="1000"/>
            </a:lvl4pPr>
            <a:lvl5pPr marL="2285943" lvl="4" indent="-228594" algn="l">
              <a:lnSpc>
                <a:spcPct val="100000"/>
              </a:lnSpc>
              <a:spcBef>
                <a:spcPts val="1000"/>
              </a:spcBef>
              <a:spcAft>
                <a:spcPts val="0"/>
              </a:spcAft>
              <a:buSzPts val="1000"/>
              <a:buNone/>
              <a:defRPr sz="1000"/>
            </a:lvl5pPr>
            <a:lvl6pPr marL="2743131" lvl="5" indent="-228594" algn="l">
              <a:lnSpc>
                <a:spcPct val="100000"/>
              </a:lnSpc>
              <a:spcBef>
                <a:spcPts val="1000"/>
              </a:spcBef>
              <a:spcAft>
                <a:spcPts val="0"/>
              </a:spcAft>
              <a:buSzPts val="1000"/>
              <a:buNone/>
              <a:defRPr sz="1000"/>
            </a:lvl6pPr>
            <a:lvl7pPr marL="3200320" lvl="6" indent="-228594" algn="l">
              <a:lnSpc>
                <a:spcPct val="100000"/>
              </a:lnSpc>
              <a:spcBef>
                <a:spcPts val="1000"/>
              </a:spcBef>
              <a:spcAft>
                <a:spcPts val="0"/>
              </a:spcAft>
              <a:buSzPts val="1000"/>
              <a:buNone/>
              <a:defRPr sz="1000"/>
            </a:lvl7pPr>
            <a:lvl8pPr marL="3657509" lvl="7" indent="-228594" algn="l">
              <a:lnSpc>
                <a:spcPct val="100000"/>
              </a:lnSpc>
              <a:spcBef>
                <a:spcPts val="1000"/>
              </a:spcBef>
              <a:spcAft>
                <a:spcPts val="0"/>
              </a:spcAft>
              <a:buSzPts val="1000"/>
              <a:buNone/>
              <a:defRPr sz="1000"/>
            </a:lvl8pPr>
            <a:lvl9pPr marL="4114697" lvl="8" indent="-228594" algn="l">
              <a:lnSpc>
                <a:spcPct val="100000"/>
              </a:lnSpc>
              <a:spcBef>
                <a:spcPts val="1000"/>
              </a:spcBef>
              <a:spcAft>
                <a:spcPts val="0"/>
              </a:spcAft>
              <a:buSzPts val="1000"/>
              <a:buNone/>
              <a:defRPr sz="1000"/>
            </a:lvl9pPr>
          </a:lstStyle>
          <a:p>
            <a:endParaRPr dirty="0"/>
          </a:p>
        </p:txBody>
      </p:sp>
      <p:sp>
        <p:nvSpPr>
          <p:cNvPr id="83" name="Google Shape;83;p20"/>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0"/>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0"/>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37719999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タイトルと縦書きテキスト" type="vertTx">
  <p:cSld name="タイトルと縦書きテキスト">
    <p:spTree>
      <p:nvGrpSpPr>
        <p:cNvPr id="1" name="Shape 86"/>
        <p:cNvGrpSpPr/>
        <p:nvPr/>
      </p:nvGrpSpPr>
      <p:grpSpPr>
        <a:xfrm>
          <a:off x="0" y="0"/>
          <a:ext cx="0" cy="0"/>
          <a:chOff x="0" y="0"/>
          <a:chExt cx="0" cy="0"/>
        </a:xfrm>
      </p:grpSpPr>
      <p:sp>
        <p:nvSpPr>
          <p:cNvPr id="87" name="Google Shape;87;p21"/>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88" name="Google Shape;88;p21"/>
          <p:cNvSpPr txBox="1">
            <a:spLocks noGrp="1"/>
          </p:cNvSpPr>
          <p:nvPr>
            <p:ph type="body" idx="1"/>
          </p:nvPr>
        </p:nvSpPr>
        <p:spPr>
          <a:xfrm rot="5400000">
            <a:off x="4545011" y="324172"/>
            <a:ext cx="3101983" cy="7729728"/>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89" name="Google Shape;89;p21"/>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1"/>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1"/>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2218818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013FBD5-E6EA-45F5-95AB-76663FB6F878}" type="datetimeFigureOut">
              <a:rPr kumimoji="1" lang="ja-JP" altLang="en-US" smtClean="0"/>
              <a:t>2024/2/9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1745603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縦書きタイトルと&#10;縦書きテキスト">
    <p:spTree>
      <p:nvGrpSpPr>
        <p:cNvPr id="1" name="Shape 92"/>
        <p:cNvGrpSpPr/>
        <p:nvPr/>
      </p:nvGrpSpPr>
      <p:grpSpPr>
        <a:xfrm>
          <a:off x="0" y="0"/>
          <a:ext cx="0" cy="0"/>
          <a:chOff x="0" y="0"/>
          <a:chExt cx="0" cy="0"/>
        </a:xfrm>
      </p:grpSpPr>
      <p:sp>
        <p:nvSpPr>
          <p:cNvPr id="93" name="Google Shape;93;p22"/>
          <p:cNvSpPr txBox="1">
            <a:spLocks noGrp="1"/>
          </p:cNvSpPr>
          <p:nvPr>
            <p:ph type="title"/>
          </p:nvPr>
        </p:nvSpPr>
        <p:spPr>
          <a:xfrm rot="5400000">
            <a:off x="6810676" y="2779696"/>
            <a:ext cx="4983480" cy="1298608"/>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94" name="Google Shape;94;p22"/>
          <p:cNvSpPr txBox="1">
            <a:spLocks noGrp="1"/>
          </p:cNvSpPr>
          <p:nvPr>
            <p:ph type="body" idx="1"/>
          </p:nvPr>
        </p:nvSpPr>
        <p:spPr>
          <a:xfrm rot="5400000">
            <a:off x="2838641" y="329759"/>
            <a:ext cx="4983480" cy="6198489"/>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95" name="Google Shape;95;p22"/>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2"/>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1656630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7" name="Date Placeholder 6"/>
          <p:cNvSpPr>
            <a:spLocks noGrp="1"/>
          </p:cNvSpPr>
          <p:nvPr>
            <p:ph type="dt" sz="half" idx="10"/>
          </p:nvPr>
        </p:nvSpPr>
        <p:spPr/>
        <p:txBody>
          <a:bodyPr/>
          <a:lstStyle/>
          <a:p>
            <a:fld id="{C013FBD5-E6EA-45F5-95AB-76663FB6F878}" type="datetimeFigureOut">
              <a:rPr kumimoji="1" lang="ja-JP" altLang="en-US" smtClean="0"/>
              <a:t>2024/2/9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318365081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Date Placeholder 7"/>
          <p:cNvSpPr>
            <a:spLocks noGrp="1"/>
          </p:cNvSpPr>
          <p:nvPr>
            <p:ph type="dt" sz="half" idx="10"/>
          </p:nvPr>
        </p:nvSpPr>
        <p:spPr/>
        <p:txBody>
          <a:bodyPr/>
          <a:lstStyle/>
          <a:p>
            <a:fld id="{C013FBD5-E6EA-45F5-95AB-76663FB6F878}" type="datetimeFigureOut">
              <a:rPr kumimoji="1" lang="ja-JP" altLang="en-US" smtClean="0"/>
              <a:t>2024/2/9</a:t>
            </a:fld>
            <a:endParaRPr kumimoji="1" lang="ja-JP" altLang="en-US"/>
          </a:p>
        </p:txBody>
      </p:sp>
      <p:sp>
        <p:nvSpPr>
          <p:cNvPr id="9" name="Footer Placeholder 8"/>
          <p:cNvSpPr>
            <a:spLocks noGrp="1"/>
          </p:cNvSpPr>
          <p:nvPr>
            <p:ph type="ftr" sz="quarter" idx="11"/>
          </p:nvPr>
        </p:nvSpPr>
        <p:spPr/>
        <p:txBody>
          <a:bodyPr/>
          <a:lstStyle/>
          <a:p>
            <a:endParaRPr kumimoji="1" lang="ja-JP" altLang="en-US"/>
          </a:p>
        </p:txBody>
      </p:sp>
      <p:sp>
        <p:nvSpPr>
          <p:cNvPr id="10" name="Slide Number Placeholder 9"/>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1792810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583436" y="3143250"/>
            <a:ext cx="4270248" cy="259677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7" name="Date Placeholder 6"/>
          <p:cNvSpPr>
            <a:spLocks noGrp="1"/>
          </p:cNvSpPr>
          <p:nvPr>
            <p:ph type="dt" sz="half" idx="10"/>
          </p:nvPr>
        </p:nvSpPr>
        <p:spPr/>
        <p:txBody>
          <a:bodyPr/>
          <a:lstStyle/>
          <a:p>
            <a:fld id="{C013FBD5-E6EA-45F5-95AB-76663FB6F878}" type="datetimeFigureOut">
              <a:rPr kumimoji="1" lang="ja-JP" altLang="en-US" smtClean="0"/>
              <a:t>2024/2/9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387324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013FBD5-E6EA-45F5-95AB-76663FB6F878}" type="datetimeFigureOut">
              <a:rPr kumimoji="1" lang="ja-JP" altLang="en-US" smtClean="0"/>
              <a:t>2024/2/9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3538897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13FBD5-E6EA-45F5-95AB-76663FB6F878}" type="datetimeFigureOut">
              <a:rPr kumimoji="1" lang="ja-JP" altLang="en-US" smtClean="0"/>
              <a:t>2024/2/9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1906662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9" name="Date Placeholder 8"/>
          <p:cNvSpPr>
            <a:spLocks noGrp="1"/>
          </p:cNvSpPr>
          <p:nvPr>
            <p:ph type="dt" sz="half" idx="10"/>
          </p:nvPr>
        </p:nvSpPr>
        <p:spPr/>
        <p:txBody>
          <a:bodyPr/>
          <a:lstStyle/>
          <a:p>
            <a:fld id="{C013FBD5-E6EA-45F5-95AB-76663FB6F878}" type="datetimeFigureOut">
              <a:rPr kumimoji="1" lang="ja-JP" altLang="en-US" smtClean="0"/>
              <a:t>2024/2/9</a:t>
            </a:fld>
            <a:endParaRPr kumimoji="1" lang="ja-JP" alt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kumimoji="1" lang="ja-JP" altLang="en-US"/>
          </a:p>
        </p:txBody>
      </p:sp>
      <p:sp>
        <p:nvSpPr>
          <p:cNvPr id="11" name="Slide Number Placeholder 10"/>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1300296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013FBD5-E6EA-45F5-95AB-76663FB6F878}" type="datetimeFigureOut">
              <a:rPr kumimoji="1" lang="ja-JP" altLang="en-US" smtClean="0"/>
              <a:t>2024/2/9</a:t>
            </a:fld>
            <a:endParaRPr kumimoji="1" lang="ja-JP" alt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kumimoji="1" lang="ja-JP" altLang="en-US"/>
          </a:p>
        </p:txBody>
      </p:sp>
      <p:sp>
        <p:nvSpPr>
          <p:cNvPr id="10" name="Slide Number Placeholder 9"/>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810132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013FBD5-E6EA-45F5-95AB-76663FB6F878}" type="datetimeFigureOut">
              <a:rPr kumimoji="1" lang="ja-JP" altLang="en-US" smtClean="0"/>
              <a:t>2024/2/9</a:t>
            </a:fld>
            <a:endParaRPr kumimoji="1" lang="ja-JP" alt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kumimoji="1" lang="ja-JP" alt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20286627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kumimoji="1"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1"/>
        <p:cNvGrpSpPr/>
        <p:nvPr/>
      </p:nvGrpSpPr>
      <p:grpSpPr>
        <a:xfrm>
          <a:off x="0" y="0"/>
          <a:ext cx="0" cy="0"/>
          <a:chOff x="0" y="0"/>
          <a:chExt cx="0" cy="0"/>
        </a:xfrm>
      </p:grpSpPr>
      <p:sp>
        <p:nvSpPr>
          <p:cNvPr id="22" name="Google Shape;22;p9"/>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Gill Sans"/>
              <a:buNone/>
              <a:defRPr sz="2800" b="0" i="0" u="none" strike="noStrike" cap="non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23" name="Google Shape;23;p9"/>
          <p:cNvSpPr txBox="1">
            <a:spLocks noGrp="1"/>
          </p:cNvSpPr>
          <p:nvPr>
            <p:ph type="body" idx="1"/>
          </p:nvPr>
        </p:nvSpPr>
        <p:spPr>
          <a:xfrm>
            <a:off x="2231136" y="2638048"/>
            <a:ext cx="7729728" cy="3101983"/>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Gill Sans"/>
                <a:ea typeface="Gill Sans"/>
                <a:cs typeface="Gill Sans"/>
                <a:sym typeface="Gill Sans"/>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9pPr>
          </a:lstStyle>
          <a:p>
            <a:endParaRPr dirty="0"/>
          </a:p>
        </p:txBody>
      </p:sp>
      <p:sp>
        <p:nvSpPr>
          <p:cNvPr id="24" name="Google Shape;24;p9"/>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1">
                <a:solidFill>
                  <a:schemeClr val="dk1"/>
                </a:solidFill>
                <a:latin typeface="Arial" panose="020B0604020202020204" pitchFamily="34" charset="0"/>
                <a:ea typeface="Arial" panose="020B0604020202020204" pitchFamily="34" charset="0"/>
                <a:cs typeface="Arial" panose="020B0604020202020204" pitchFamily="34" charset="0"/>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lang="ja-JP" altLang="en-US" dirty="0"/>
          </a:p>
        </p:txBody>
      </p:sp>
      <p:sp>
        <p:nvSpPr>
          <p:cNvPr id="25" name="Google Shape;25;p9"/>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1">
                <a:solidFill>
                  <a:schemeClr val="dk1"/>
                </a:solidFill>
                <a:latin typeface="Arial" panose="020B0604020202020204" pitchFamily="34" charset="0"/>
                <a:ea typeface="Arial" panose="020B0604020202020204" pitchFamily="34" charset="0"/>
                <a:cs typeface="Arial" panose="020B0604020202020204" pitchFamily="34" charset="0"/>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lang="ja-JP" altLang="en-US" dirty="0"/>
          </a:p>
        </p:txBody>
      </p:sp>
      <p:sp>
        <p:nvSpPr>
          <p:cNvPr id="26" name="Google Shape;26;p9"/>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u="none">
                <a:solidFill>
                  <a:srgbClr val="FFFFFF"/>
                </a:solidFill>
                <a:latin typeface="Arial" panose="020B0604020202020204" pitchFamily="34" charset="0"/>
                <a:ea typeface="Arial" panose="020B0604020202020204" pitchFamily="34" charset="0"/>
                <a:cs typeface="Arial" panose="020B0604020202020204" pitchFamily="34" charset="0"/>
                <a:sym typeface="Gill Sans"/>
              </a:defRPr>
            </a:lvl1pPr>
            <a:lvl2pPr marL="0" marR="0" lvl="1" indent="0" algn="ctr" rtl="0">
              <a:spcBef>
                <a:spcPts val="0"/>
              </a:spcBef>
              <a:buNone/>
              <a:defRPr sz="1100" b="0" u="none">
                <a:solidFill>
                  <a:srgbClr val="FFFFFF"/>
                </a:solidFill>
                <a:latin typeface="Gill Sans"/>
                <a:ea typeface="Gill Sans"/>
                <a:cs typeface="Gill Sans"/>
                <a:sym typeface="Gill Sans"/>
              </a:defRPr>
            </a:lvl2pPr>
            <a:lvl3pPr marL="0" marR="0" lvl="2" indent="0" algn="ctr" rtl="0">
              <a:spcBef>
                <a:spcPts val="0"/>
              </a:spcBef>
              <a:buNone/>
              <a:defRPr sz="1100" b="0" u="none">
                <a:solidFill>
                  <a:srgbClr val="FFFFFF"/>
                </a:solidFill>
                <a:latin typeface="Gill Sans"/>
                <a:ea typeface="Gill Sans"/>
                <a:cs typeface="Gill Sans"/>
                <a:sym typeface="Gill Sans"/>
              </a:defRPr>
            </a:lvl3pPr>
            <a:lvl4pPr marL="0" marR="0" lvl="3" indent="0" algn="ctr" rtl="0">
              <a:spcBef>
                <a:spcPts val="0"/>
              </a:spcBef>
              <a:buNone/>
              <a:defRPr sz="1100" b="0" u="none">
                <a:solidFill>
                  <a:srgbClr val="FFFFFF"/>
                </a:solidFill>
                <a:latin typeface="Gill Sans"/>
                <a:ea typeface="Gill Sans"/>
                <a:cs typeface="Gill Sans"/>
                <a:sym typeface="Gill Sans"/>
              </a:defRPr>
            </a:lvl4pPr>
            <a:lvl5pPr marL="0" marR="0" lvl="4" indent="0" algn="ctr" rtl="0">
              <a:spcBef>
                <a:spcPts val="0"/>
              </a:spcBef>
              <a:buNone/>
              <a:defRPr sz="1100" b="0" u="none">
                <a:solidFill>
                  <a:srgbClr val="FFFFFF"/>
                </a:solidFill>
                <a:latin typeface="Gill Sans"/>
                <a:ea typeface="Gill Sans"/>
                <a:cs typeface="Gill Sans"/>
                <a:sym typeface="Gill Sans"/>
              </a:defRPr>
            </a:lvl5pPr>
            <a:lvl6pPr marL="0" marR="0" lvl="5" indent="0" algn="ctr" rtl="0">
              <a:spcBef>
                <a:spcPts val="0"/>
              </a:spcBef>
              <a:buNone/>
              <a:defRPr sz="1100" b="0" u="none">
                <a:solidFill>
                  <a:srgbClr val="FFFFFF"/>
                </a:solidFill>
                <a:latin typeface="Gill Sans"/>
                <a:ea typeface="Gill Sans"/>
                <a:cs typeface="Gill Sans"/>
                <a:sym typeface="Gill Sans"/>
              </a:defRPr>
            </a:lvl6pPr>
            <a:lvl7pPr marL="0" marR="0" lvl="6" indent="0" algn="ctr" rtl="0">
              <a:spcBef>
                <a:spcPts val="0"/>
              </a:spcBef>
              <a:buNone/>
              <a:defRPr sz="1100" b="0" u="none">
                <a:solidFill>
                  <a:srgbClr val="FFFFFF"/>
                </a:solidFill>
                <a:latin typeface="Gill Sans"/>
                <a:ea typeface="Gill Sans"/>
                <a:cs typeface="Gill Sans"/>
                <a:sym typeface="Gill Sans"/>
              </a:defRPr>
            </a:lvl7pPr>
            <a:lvl8pPr marL="0" marR="0" lvl="7" indent="0" algn="ctr" rtl="0">
              <a:spcBef>
                <a:spcPts val="0"/>
              </a:spcBef>
              <a:buNone/>
              <a:defRPr sz="1100" b="0" u="none">
                <a:solidFill>
                  <a:srgbClr val="FFFFFF"/>
                </a:solidFill>
                <a:latin typeface="Gill Sans"/>
                <a:ea typeface="Gill Sans"/>
                <a:cs typeface="Gill Sans"/>
                <a:sym typeface="Gill Sans"/>
              </a:defRPr>
            </a:lvl8pPr>
            <a:lvl9pPr marL="0" marR="0" lvl="8" indent="0" algn="ctr" rtl="0">
              <a:spcBef>
                <a:spcPts val="0"/>
              </a:spcBef>
              <a:buNone/>
              <a:defRPr sz="1100" b="0" u="none">
                <a:solidFill>
                  <a:srgbClr val="FFFFFF"/>
                </a:solidFill>
                <a:latin typeface="Gill Sans"/>
                <a:ea typeface="Gill Sans"/>
                <a:cs typeface="Gill Sans"/>
                <a:sym typeface="Gill Sans"/>
              </a:defRPr>
            </a:lvl9pPr>
          </a:lstStyle>
          <a:p>
            <a:fld id="{00000000-1234-1234-1234-123412341234}" type="slidenum">
              <a:rPr lang="en-US" altLang="ja-JP" smtClean="0"/>
              <a:pPr/>
              <a:t>‹#›</a:t>
            </a:fld>
            <a:endParaRPr lang="ja-JP" altLang="en-US" dirty="0"/>
          </a:p>
        </p:txBody>
      </p:sp>
    </p:spTree>
    <p:extLst>
      <p:ext uri="{BB962C8B-B14F-4D97-AF65-F5344CB8AC3E}">
        <p14:creationId xmlns:p14="http://schemas.microsoft.com/office/powerpoint/2010/main" val="1664280403"/>
      </p:ext>
    </p:extLst>
  </p:cSld>
  <p:clrMap bg1="lt1" tx1="dk1" bg2="dk2" tx2="lt2" accent1="accent1" accent2="accent2" accent3="accent3" accent4="accent4" accent5="accent5" accent6="accent6" hlink="hlink" folHlink="folHlink"/>
  <p:sldLayoutIdLst>
    <p:sldLayoutId id="2147483673"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3" Type="http://schemas.openxmlformats.org/officeDocument/2006/relationships/slide" Target="slide6.xml"/><Relationship Id="rId18" Type="http://schemas.openxmlformats.org/officeDocument/2006/relationships/image" Target="../media/image23.png"/><Relationship Id="rId26" Type="http://schemas.openxmlformats.org/officeDocument/2006/relationships/image" Target="../media/image250.png"/><Relationship Id="rId39" Type="http://schemas.openxmlformats.org/officeDocument/2006/relationships/image" Target="../media/image30.png"/><Relationship Id="rId21" Type="http://schemas.openxmlformats.org/officeDocument/2006/relationships/image" Target="../media/image24.png"/><Relationship Id="rId34" Type="http://schemas.openxmlformats.org/officeDocument/2006/relationships/slide" Target="slide13.xml"/><Relationship Id="rId42" Type="http://schemas.openxmlformats.org/officeDocument/2006/relationships/image" Target="../media/image31.png"/><Relationship Id="rId47" Type="http://schemas.openxmlformats.org/officeDocument/2006/relationships/image" Target="../media/image320.png"/><Relationship Id="rId7" Type="http://schemas.openxmlformats.org/officeDocument/2006/relationships/slide" Target="slide4.xml"/><Relationship Id="rId2" Type="http://schemas.openxmlformats.org/officeDocument/2006/relationships/notesSlide" Target="../notesSlides/notesSlide18.xml"/><Relationship Id="rId16" Type="http://schemas.openxmlformats.org/officeDocument/2006/relationships/slide" Target="slide7.xml"/><Relationship Id="rId29" Type="http://schemas.openxmlformats.org/officeDocument/2006/relationships/image" Target="../media/image260.png"/><Relationship Id="rId1" Type="http://schemas.openxmlformats.org/officeDocument/2006/relationships/slideLayout" Target="../slideLayouts/slideLayout12.xml"/><Relationship Id="rId6" Type="http://schemas.openxmlformats.org/officeDocument/2006/relationships/image" Target="../media/image19.png"/><Relationship Id="rId11" Type="http://schemas.openxmlformats.org/officeDocument/2006/relationships/image" Target="../media/image200.png"/><Relationship Id="rId24" Type="http://schemas.openxmlformats.org/officeDocument/2006/relationships/image" Target="../media/image25.png"/><Relationship Id="rId32" Type="http://schemas.openxmlformats.org/officeDocument/2006/relationships/image" Target="../media/image270.png"/><Relationship Id="rId37" Type="http://schemas.openxmlformats.org/officeDocument/2006/relationships/slide" Target="slide14.xml"/><Relationship Id="rId40" Type="http://schemas.openxmlformats.org/officeDocument/2006/relationships/slide" Target="slide15.xml"/><Relationship Id="rId45" Type="http://schemas.openxmlformats.org/officeDocument/2006/relationships/image" Target="../media/image32.png"/><Relationship Id="rId5" Type="http://schemas.openxmlformats.org/officeDocument/2006/relationships/image" Target="../media/image180.png"/><Relationship Id="rId15" Type="http://schemas.openxmlformats.org/officeDocument/2006/relationships/image" Target="../media/image22.png"/><Relationship Id="rId23" Type="http://schemas.openxmlformats.org/officeDocument/2006/relationships/image" Target="../media/image24.png"/><Relationship Id="rId28" Type="http://schemas.openxmlformats.org/officeDocument/2006/relationships/slide" Target="slide11.xml"/><Relationship Id="rId36" Type="http://schemas.openxmlformats.org/officeDocument/2006/relationships/image" Target="../media/image29.png"/><Relationship Id="rId10" Type="http://schemas.openxmlformats.org/officeDocument/2006/relationships/slide" Target="slide5.xml"/><Relationship Id="rId19" Type="http://schemas.openxmlformats.org/officeDocument/2006/relationships/slide" Target="slide8.xml"/><Relationship Id="rId31" Type="http://schemas.openxmlformats.org/officeDocument/2006/relationships/slide" Target="slide12.xml"/><Relationship Id="rId44" Type="http://schemas.openxmlformats.org/officeDocument/2006/relationships/image" Target="../media/image310.png"/><Relationship Id="rId4" Type="http://schemas.openxmlformats.org/officeDocument/2006/relationships/slide" Target="slide3.xml"/><Relationship Id="rId9" Type="http://schemas.openxmlformats.org/officeDocument/2006/relationships/image" Target="../media/image20.png"/><Relationship Id="rId14" Type="http://schemas.openxmlformats.org/officeDocument/2006/relationships/image" Target="../media/image21.png"/><Relationship Id="rId22" Type="http://schemas.openxmlformats.org/officeDocument/2006/relationships/slide" Target="slide9.xml"/><Relationship Id="rId27" Type="http://schemas.openxmlformats.org/officeDocument/2006/relationships/image" Target="../media/image26.png"/><Relationship Id="rId30" Type="http://schemas.openxmlformats.org/officeDocument/2006/relationships/image" Target="../media/image27.png"/><Relationship Id="rId35" Type="http://schemas.openxmlformats.org/officeDocument/2006/relationships/image" Target="../media/image28.png"/><Relationship Id="rId43" Type="http://schemas.openxmlformats.org/officeDocument/2006/relationships/slide" Target="slide16.xml"/><Relationship Id="rId8" Type="http://schemas.openxmlformats.org/officeDocument/2006/relationships/image" Target="../media/image190.png"/><Relationship Id="rId3" Type="http://schemas.openxmlformats.org/officeDocument/2006/relationships/image" Target="../media/image18.png"/><Relationship Id="rId12" Type="http://schemas.openxmlformats.org/officeDocument/2006/relationships/image" Target="../media/image21.png"/><Relationship Id="rId17" Type="http://schemas.openxmlformats.org/officeDocument/2006/relationships/image" Target="../media/image220.png"/><Relationship Id="rId25" Type="http://schemas.openxmlformats.org/officeDocument/2006/relationships/slide" Target="slide10.xml"/><Relationship Id="rId33" Type="http://schemas.openxmlformats.org/officeDocument/2006/relationships/image" Target="../media/image28.png"/><Relationship Id="rId38" Type="http://schemas.openxmlformats.org/officeDocument/2006/relationships/image" Target="../media/image29.png"/><Relationship Id="rId46" Type="http://schemas.openxmlformats.org/officeDocument/2006/relationships/slide" Target="slide17.xml"/><Relationship Id="rId20" Type="http://schemas.openxmlformats.org/officeDocument/2006/relationships/image" Target="../media/image230.png"/><Relationship Id="rId41"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3.png"/><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96FFE-4D74-6284-3856-47911A643EF7}"/>
              </a:ext>
            </a:extLst>
          </p:cNvPr>
          <p:cNvSpPr>
            <a:spLocks noGrp="1"/>
          </p:cNvSpPr>
          <p:nvPr>
            <p:ph type="ctrTitle"/>
          </p:nvPr>
        </p:nvSpPr>
        <p:spPr/>
        <p:txBody>
          <a:bodyPr>
            <a:normAutofit/>
          </a:bodyPr>
          <a:lstStyle/>
          <a:p>
            <a:r>
              <a:rPr lang="en-US" altLang="ja-JP" cap="none" dirty="0"/>
              <a:t>Biterm Topic Model</a:t>
            </a:r>
            <a:r>
              <a:rPr lang="ja-JP" altLang="en-US" cap="none" dirty="0"/>
              <a:t>を用いた</a:t>
            </a:r>
            <a:br>
              <a:rPr lang="en-US" altLang="ja-JP" cap="none" dirty="0"/>
            </a:br>
            <a:r>
              <a:rPr lang="en-US" altLang="ja-JP" cap="none" dirty="0"/>
              <a:t>SNS</a:t>
            </a:r>
            <a:r>
              <a:rPr lang="ja-JP" altLang="en-US" cap="none" dirty="0"/>
              <a:t>上の商品レビューの関連性評価</a:t>
            </a:r>
            <a:endParaRPr kumimoji="1" lang="ja-JP" altLang="en-US" cap="none" dirty="0"/>
          </a:p>
        </p:txBody>
      </p:sp>
      <p:sp>
        <p:nvSpPr>
          <p:cNvPr id="3" name="字幕 2">
            <a:extLst>
              <a:ext uri="{FF2B5EF4-FFF2-40B4-BE49-F238E27FC236}">
                <a16:creationId xmlns:a16="http://schemas.microsoft.com/office/drawing/2014/main" id="{E1C304D6-C215-7FE3-2BDD-9B81EC34D962}"/>
              </a:ext>
            </a:extLst>
          </p:cNvPr>
          <p:cNvSpPr>
            <a:spLocks noGrp="1"/>
          </p:cNvSpPr>
          <p:nvPr>
            <p:ph type="subTitle" idx="1"/>
          </p:nvPr>
        </p:nvSpPr>
        <p:spPr/>
        <p:txBody>
          <a:bodyPr/>
          <a:lstStyle/>
          <a:p>
            <a:r>
              <a:rPr kumimoji="1" lang="en-US" altLang="ja-JP" dirty="0">
                <a:solidFill>
                  <a:schemeClr val="bg1"/>
                </a:solidFill>
              </a:rPr>
              <a:t>22861651</a:t>
            </a:r>
            <a:r>
              <a:rPr kumimoji="1" lang="ja-JP" altLang="en-US" dirty="0">
                <a:solidFill>
                  <a:schemeClr val="bg1"/>
                </a:solidFill>
              </a:rPr>
              <a:t>　西原 涼介</a:t>
            </a:r>
            <a:endParaRPr kumimoji="1" lang="en-US" altLang="ja-JP" dirty="0">
              <a:solidFill>
                <a:schemeClr val="bg1"/>
              </a:solidFill>
            </a:endParaRPr>
          </a:p>
          <a:p>
            <a:r>
              <a:rPr lang="ja-JP" altLang="en-US" dirty="0">
                <a:solidFill>
                  <a:schemeClr val="bg1"/>
                </a:solidFill>
              </a:rPr>
              <a:t>指導教員　相馬 隆郎 准教授</a:t>
            </a:r>
            <a:endParaRPr kumimoji="1" lang="ja-JP" altLang="en-US" dirty="0">
              <a:solidFill>
                <a:schemeClr val="bg1"/>
              </a:solidFill>
            </a:endParaRPr>
          </a:p>
        </p:txBody>
      </p:sp>
      <p:sp>
        <p:nvSpPr>
          <p:cNvPr id="4" name="テキスト ボックス 3">
            <a:extLst>
              <a:ext uri="{FF2B5EF4-FFF2-40B4-BE49-F238E27FC236}">
                <a16:creationId xmlns:a16="http://schemas.microsoft.com/office/drawing/2014/main" id="{864B35F4-4593-D304-9119-F286A2B6421C}"/>
              </a:ext>
            </a:extLst>
          </p:cNvPr>
          <p:cNvSpPr txBox="1"/>
          <p:nvPr/>
        </p:nvSpPr>
        <p:spPr>
          <a:xfrm>
            <a:off x="322216" y="200298"/>
            <a:ext cx="827315" cy="461665"/>
          </a:xfrm>
          <a:prstGeom prst="rect">
            <a:avLst/>
          </a:prstGeom>
          <a:noFill/>
        </p:spPr>
        <p:txBody>
          <a:bodyPr wrap="square" rtlCol="0">
            <a:spAutoFit/>
          </a:bodyPr>
          <a:lstStyle/>
          <a:p>
            <a:r>
              <a:rPr kumimoji="1" lang="en-US" altLang="ja-JP" sz="2400" dirty="0">
                <a:solidFill>
                  <a:schemeClr val="bg1"/>
                </a:solidFill>
                <a:latin typeface="Times New Roman" panose="02020603050405020304" pitchFamily="18" charset="0"/>
                <a:cs typeface="Times New Roman" panose="02020603050405020304" pitchFamily="18" charset="0"/>
              </a:rPr>
              <a:t>A-1</a:t>
            </a:r>
            <a:endParaRPr kumimoji="1" lang="ja-JP" altLang="en-US" sz="2400" dirty="0">
              <a:solidFill>
                <a:schemeClr val="bg1"/>
              </a:solidFill>
              <a:latin typeface="Times New Roman" panose="02020603050405020304" pitchFamily="18" charset="0"/>
              <a:cs typeface="Times New Roman" panose="02020603050405020304" pitchFamily="18" charset="0"/>
            </a:endParaRPr>
          </a:p>
        </p:txBody>
      </p:sp>
      <p:sp>
        <p:nvSpPr>
          <p:cNvPr id="5" name="テキスト ボックス 4">
            <a:extLst>
              <a:ext uri="{FF2B5EF4-FFF2-40B4-BE49-F238E27FC236}">
                <a16:creationId xmlns:a16="http://schemas.microsoft.com/office/drawing/2014/main" id="{AF09AB9F-6429-A163-1877-8D0F0CAA1601}"/>
              </a:ext>
            </a:extLst>
          </p:cNvPr>
          <p:cNvSpPr txBox="1"/>
          <p:nvPr/>
        </p:nvSpPr>
        <p:spPr>
          <a:xfrm>
            <a:off x="8893630" y="200298"/>
            <a:ext cx="2960914" cy="646331"/>
          </a:xfrm>
          <a:prstGeom prst="rect">
            <a:avLst/>
          </a:prstGeom>
          <a:noFill/>
        </p:spPr>
        <p:txBody>
          <a:bodyPr wrap="square" rtlCol="0">
            <a:spAutoFit/>
          </a:bodyPr>
          <a:lstStyle/>
          <a:p>
            <a:pPr algn="r"/>
            <a:r>
              <a:rPr kumimoji="1" lang="en-US" altLang="ja-JP" dirty="0">
                <a:solidFill>
                  <a:schemeClr val="bg1"/>
                </a:solidFill>
                <a:latin typeface="+mj-ea"/>
                <a:ea typeface="+mj-ea"/>
                <a:cs typeface="Times New Roman" panose="02020603050405020304" pitchFamily="18" charset="0"/>
              </a:rPr>
              <a:t>2024/ 2/13</a:t>
            </a:r>
          </a:p>
          <a:p>
            <a:pPr algn="r"/>
            <a:r>
              <a:rPr kumimoji="1" lang="en-US" altLang="ja-JP" dirty="0">
                <a:solidFill>
                  <a:schemeClr val="bg1"/>
                </a:solidFill>
                <a:latin typeface="+mj-ea"/>
                <a:ea typeface="+mj-ea"/>
                <a:cs typeface="Times New Roman" panose="02020603050405020304" pitchFamily="18" charset="0"/>
              </a:rPr>
              <a:t>2023</a:t>
            </a:r>
            <a:r>
              <a:rPr kumimoji="1" lang="ja-JP" altLang="en-US" dirty="0">
                <a:solidFill>
                  <a:schemeClr val="bg1"/>
                </a:solidFill>
                <a:latin typeface="+mj-ea"/>
                <a:ea typeface="+mj-ea"/>
                <a:cs typeface="Times New Roman" panose="02020603050405020304" pitchFamily="18" charset="0"/>
              </a:rPr>
              <a:t>年度修士論文発表会</a:t>
            </a:r>
          </a:p>
        </p:txBody>
      </p:sp>
    </p:spTree>
    <p:extLst>
      <p:ext uri="{BB962C8B-B14F-4D97-AF65-F5344CB8AC3E}">
        <p14:creationId xmlns:p14="http://schemas.microsoft.com/office/powerpoint/2010/main" val="3305014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文章間の類似度計算</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C7E6D5E6-9C8E-4039-5976-4BB92E22B761}"/>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rPr>
              <a:t>3.</a:t>
            </a:r>
            <a:r>
              <a:rPr kumimoji="1" lang="ja-JP" altLang="en-US" sz="1800" dirty="0">
                <a:solidFill>
                  <a:schemeClr val="bg1">
                    <a:lumMod val="50000"/>
                  </a:schemeClr>
                </a:solidFill>
              </a:rPr>
              <a:t>提案手法</a:t>
            </a:r>
          </a:p>
        </p:txBody>
      </p:sp>
      <p:pic>
        <p:nvPicPr>
          <p:cNvPr id="6" name="図 5">
            <a:extLst>
              <a:ext uri="{FF2B5EF4-FFF2-40B4-BE49-F238E27FC236}">
                <a16:creationId xmlns:a16="http://schemas.microsoft.com/office/drawing/2014/main" id="{F53297BA-B1EF-F9B9-B65D-3076967F21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296" y="1685272"/>
            <a:ext cx="5530532" cy="2472100"/>
          </a:xfrm>
          <a:prstGeom prst="rect">
            <a:avLst/>
          </a:prstGeom>
        </p:spPr>
      </p:pic>
      <p:sp>
        <p:nvSpPr>
          <p:cNvPr id="7" name="正方形/長方形 6">
            <a:extLst>
              <a:ext uri="{FF2B5EF4-FFF2-40B4-BE49-F238E27FC236}">
                <a16:creationId xmlns:a16="http://schemas.microsoft.com/office/drawing/2014/main" id="{837AF3A8-133C-5216-CBBC-5E17151367C8}"/>
              </a:ext>
            </a:extLst>
          </p:cNvPr>
          <p:cNvSpPr/>
          <p:nvPr/>
        </p:nvSpPr>
        <p:spPr>
          <a:xfrm>
            <a:off x="4192410" y="1470686"/>
            <a:ext cx="2826700" cy="1599155"/>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EF1B413-3680-82C6-350C-99DC2630C985}"/>
              </a:ext>
            </a:extLst>
          </p:cNvPr>
          <p:cNvSpPr txBox="1"/>
          <p:nvPr/>
        </p:nvSpPr>
        <p:spPr>
          <a:xfrm>
            <a:off x="7802880" y="1608059"/>
            <a:ext cx="3654014" cy="954107"/>
          </a:xfrm>
          <a:prstGeom prst="rect">
            <a:avLst/>
          </a:prstGeom>
          <a:solidFill>
            <a:schemeClr val="accent2">
              <a:lumMod val="40000"/>
              <a:lumOff val="60000"/>
            </a:schemeClr>
          </a:solidFill>
        </p:spPr>
        <p:txBody>
          <a:bodyPr wrap="square" rtlCol="0">
            <a:spAutoFit/>
          </a:bodyPr>
          <a:lstStyle/>
          <a:p>
            <a:pPr algn="ctr"/>
            <a:r>
              <a:rPr kumimoji="1" lang="en-US" altLang="ja-JP" sz="2000" dirty="0"/>
              <a:t>BERT</a:t>
            </a:r>
          </a:p>
          <a:p>
            <a:pPr marL="285750" indent="-285750">
              <a:buFont typeface="Wingdings" panose="05000000000000000000" pitchFamily="2" charset="2"/>
              <a:buChar char="u"/>
            </a:pPr>
            <a:r>
              <a:rPr kumimoji="1" lang="ja-JP" altLang="en-US" dirty="0"/>
              <a:t>双方向型文脈モデル</a:t>
            </a:r>
            <a:endParaRPr kumimoji="1" lang="en-US" altLang="ja-JP" dirty="0"/>
          </a:p>
          <a:p>
            <a:r>
              <a:rPr kumimoji="1" lang="ja-JP" altLang="en-US" dirty="0"/>
              <a:t>　　</a:t>
            </a:r>
            <a:r>
              <a:rPr kumimoji="1" lang="ja-JP" altLang="en-US" sz="1500" dirty="0"/>
              <a:t>文脈を考慮した意味表現を含む</a:t>
            </a:r>
            <a:endParaRPr kumimoji="1" lang="en-US" altLang="ja-JP" sz="1500" dirty="0"/>
          </a:p>
        </p:txBody>
      </p:sp>
      <p:sp>
        <p:nvSpPr>
          <p:cNvPr id="12" name="テキスト ボックス 11">
            <a:extLst>
              <a:ext uri="{FF2B5EF4-FFF2-40B4-BE49-F238E27FC236}">
                <a16:creationId xmlns:a16="http://schemas.microsoft.com/office/drawing/2014/main" id="{14D35D6A-D5E7-B4AA-0248-008B6AF0F3D6}"/>
              </a:ext>
            </a:extLst>
          </p:cNvPr>
          <p:cNvSpPr txBox="1"/>
          <p:nvPr/>
        </p:nvSpPr>
        <p:spPr>
          <a:xfrm>
            <a:off x="7802878" y="2917036"/>
            <a:ext cx="3654015" cy="954107"/>
          </a:xfrm>
          <a:prstGeom prst="rect">
            <a:avLst/>
          </a:prstGeom>
          <a:solidFill>
            <a:schemeClr val="accent2">
              <a:lumMod val="40000"/>
              <a:lumOff val="60000"/>
            </a:schemeClr>
          </a:solidFill>
        </p:spPr>
        <p:txBody>
          <a:bodyPr wrap="square" rtlCol="0">
            <a:spAutoFit/>
          </a:bodyPr>
          <a:lstStyle/>
          <a:p>
            <a:pPr algn="ctr"/>
            <a:r>
              <a:rPr kumimoji="1" lang="en-US" altLang="ja-JP" sz="2000" dirty="0"/>
              <a:t>TF-IDF</a:t>
            </a:r>
          </a:p>
          <a:p>
            <a:pPr marL="285750" indent="-285750">
              <a:buFont typeface="Wingdings" panose="05000000000000000000" pitchFamily="2" charset="2"/>
              <a:buChar char="u"/>
            </a:pPr>
            <a:r>
              <a:rPr kumimoji="1" lang="ja-JP" altLang="en-US" dirty="0"/>
              <a:t>単語の出現頻度</a:t>
            </a:r>
            <a:r>
              <a:rPr kumimoji="1" lang="en-US" altLang="ja-JP" dirty="0"/>
              <a:t>×</a:t>
            </a:r>
            <a:r>
              <a:rPr kumimoji="1" lang="ja-JP" altLang="en-US" dirty="0"/>
              <a:t>逆文書頻度</a:t>
            </a:r>
            <a:endParaRPr kumimoji="1" lang="en-US" altLang="ja-JP" dirty="0"/>
          </a:p>
          <a:p>
            <a:r>
              <a:rPr kumimoji="1" lang="ja-JP" altLang="en-US" dirty="0"/>
              <a:t>　　</a:t>
            </a:r>
            <a:r>
              <a:rPr kumimoji="1" lang="ja-JP" altLang="en-US" sz="1500" dirty="0"/>
              <a:t>文書中に含まれる単語の重要度を評価</a:t>
            </a:r>
            <a:endParaRPr kumimoji="1" lang="en-US" altLang="ja-JP" sz="1500" dirty="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132DA31-8AD5-E285-7C81-B0234643FB4B}"/>
                  </a:ext>
                </a:extLst>
              </p:cNvPr>
              <p:cNvSpPr txBox="1"/>
              <p:nvPr/>
            </p:nvSpPr>
            <p:spPr>
              <a:xfrm>
                <a:off x="1848073" y="4054924"/>
                <a:ext cx="8910849" cy="1205971"/>
              </a:xfrm>
              <a:prstGeom prst="rect">
                <a:avLst/>
              </a:prstGeom>
              <a:noFill/>
            </p:spPr>
            <p:txBody>
              <a:bodyPr wrap="square" rtlCol="0">
                <a:spAutoFit/>
              </a:bodyPr>
              <a:lstStyle/>
              <a:p>
                <a:pPr marL="342900" indent="-342900">
                  <a:lnSpc>
                    <a:spcPts val="3000"/>
                  </a:lnSpc>
                  <a:buFont typeface="+mj-lt"/>
                  <a:buAutoNum type="arabicPeriod"/>
                </a:pPr>
                <a:r>
                  <a:rPr kumimoji="1" lang="en-US" altLang="ja-JP" dirty="0"/>
                  <a:t> </a:t>
                </a:r>
                <a:r>
                  <a:rPr kumimoji="1" lang="en-US" altLang="ja-JP" sz="2000" dirty="0"/>
                  <a:t>BERT(TF-IDF)</a:t>
                </a:r>
                <a:r>
                  <a:rPr kumimoji="1" lang="ja-JP" altLang="en-US" sz="2000" dirty="0"/>
                  <a:t>を用いて</a:t>
                </a:r>
                <a:r>
                  <a:rPr kumimoji="1" lang="en-US" altLang="ja-JP" sz="2000" dirty="0"/>
                  <a:t>, </a:t>
                </a:r>
                <a:r>
                  <a:rPr kumimoji="1" lang="ja-JP" altLang="en-US" sz="2000" dirty="0"/>
                  <a:t>生成した文章と前処理済みの元コメントを埋め込み</a:t>
                </a:r>
                <a:endParaRPr kumimoji="1" lang="en-US" altLang="ja-JP" sz="2000" dirty="0"/>
              </a:p>
              <a:p>
                <a:pPr marL="342900" indent="-342900">
                  <a:lnSpc>
                    <a:spcPts val="3000"/>
                  </a:lnSpc>
                  <a:buFont typeface="+mj-lt"/>
                  <a:buAutoNum type="arabicPeriod"/>
                </a:pPr>
                <a:r>
                  <a:rPr kumimoji="1" lang="en-US" altLang="ja-JP" sz="2000" dirty="0"/>
                  <a:t> </a:t>
                </a:r>
                <a:r>
                  <a:rPr kumimoji="1" lang="ja-JP" altLang="en-US" sz="2000" dirty="0"/>
                  <a:t>生成した</a:t>
                </a:r>
                <a14:m>
                  <m:oMath xmlns:m="http://schemas.openxmlformats.org/officeDocument/2006/math">
                    <m:r>
                      <a:rPr kumimoji="1" lang="en-US" altLang="ja-JP" sz="2000" i="1" smtClean="0">
                        <a:latin typeface="Cambria Math" panose="02040503050406030204" pitchFamily="18" charset="0"/>
                      </a:rPr>
                      <m:t>𝐾</m:t>
                    </m:r>
                  </m:oMath>
                </a14:m>
                <a:r>
                  <a:rPr kumimoji="1" lang="ja-JP" altLang="en-US" sz="2000" dirty="0"/>
                  <a:t>個の文章と前処理済みの元コメントの文章間の</a:t>
                </a:r>
                <a:r>
                  <a:rPr kumimoji="1" lang="en-US" altLang="ja-JP" sz="2000" dirty="0"/>
                  <a:t>Cos</a:t>
                </a:r>
                <a:r>
                  <a:rPr kumimoji="1" lang="ja-JP" altLang="en-US" sz="2000" dirty="0"/>
                  <a:t>類似度を計算</a:t>
                </a:r>
                <a:endParaRPr kumimoji="1" lang="en-US" altLang="ja-JP" sz="2000" dirty="0"/>
              </a:p>
              <a:p>
                <a:pPr marL="342900" indent="-342900">
                  <a:lnSpc>
                    <a:spcPts val="3000"/>
                  </a:lnSpc>
                  <a:buFont typeface="+mj-lt"/>
                  <a:buAutoNum type="arabicPeriod"/>
                </a:pPr>
                <a:r>
                  <a:rPr kumimoji="1" lang="en-US" altLang="ja-JP" sz="2000" dirty="0"/>
                  <a:t> </a:t>
                </a:r>
                <a:r>
                  <a:rPr kumimoji="1" lang="ja-JP" altLang="en-US" sz="2000" dirty="0"/>
                  <a:t>降順にソートし</a:t>
                </a:r>
                <a:r>
                  <a:rPr kumimoji="1" lang="en-US" altLang="ja-JP" sz="2000" dirty="0"/>
                  <a:t>, </a:t>
                </a:r>
                <a:r>
                  <a:rPr kumimoji="1" lang="ja-JP" altLang="en-US" sz="2000" dirty="0"/>
                  <a:t>高い類似度を示したコメントを</a:t>
                </a:r>
                <a:r>
                  <a:rPr kumimoji="1" lang="ja-JP" altLang="en-US" sz="2000" dirty="0">
                    <a:solidFill>
                      <a:srgbClr val="FF0000"/>
                    </a:solidFill>
                  </a:rPr>
                  <a:t>商品との関連性がある</a:t>
                </a:r>
                <a:r>
                  <a:rPr kumimoji="1" lang="ja-JP" altLang="en-US" sz="2000" dirty="0"/>
                  <a:t>とみなす</a:t>
                </a:r>
                <a:endParaRPr kumimoji="1" lang="en-US" altLang="ja-JP" sz="2000" dirty="0"/>
              </a:p>
            </p:txBody>
          </p:sp>
        </mc:Choice>
        <mc:Fallback xmlns="">
          <p:sp>
            <p:nvSpPr>
              <p:cNvPr id="13" name="テキスト ボックス 12">
                <a:extLst>
                  <a:ext uri="{FF2B5EF4-FFF2-40B4-BE49-F238E27FC236}">
                    <a16:creationId xmlns:a16="http://schemas.microsoft.com/office/drawing/2014/main" id="{C132DA31-8AD5-E285-7C81-B0234643FB4B}"/>
                  </a:ext>
                </a:extLst>
              </p:cNvPr>
              <p:cNvSpPr txBox="1">
                <a:spLocks noRot="1" noChangeAspect="1" noMove="1" noResize="1" noEditPoints="1" noAdjustHandles="1" noChangeArrowheads="1" noChangeShapeType="1" noTextEdit="1"/>
              </p:cNvSpPr>
              <p:nvPr/>
            </p:nvSpPr>
            <p:spPr>
              <a:xfrm>
                <a:off x="1848073" y="4054924"/>
                <a:ext cx="8910849" cy="1205971"/>
              </a:xfrm>
              <a:prstGeom prst="rect">
                <a:avLst/>
              </a:prstGeom>
              <a:blipFill>
                <a:blip r:embed="rId4"/>
                <a:stretch>
                  <a:fillRect l="-616" t="-505" b="-8586"/>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A27FE9B6-B78D-CB3B-72D9-C72647D8C8D8}"/>
              </a:ext>
            </a:extLst>
          </p:cNvPr>
          <p:cNvSpPr txBox="1"/>
          <p:nvPr/>
        </p:nvSpPr>
        <p:spPr>
          <a:xfrm>
            <a:off x="2751075" y="5249401"/>
            <a:ext cx="6689848" cy="400110"/>
          </a:xfrm>
          <a:prstGeom prst="rect">
            <a:avLst/>
          </a:prstGeom>
          <a:solidFill>
            <a:srgbClr val="DA8546"/>
          </a:solidFill>
        </p:spPr>
        <p:txBody>
          <a:bodyPr wrap="square" rtlCol="0">
            <a:spAutoFit/>
          </a:bodyPr>
          <a:lstStyle/>
          <a:p>
            <a:pPr algn="ctr"/>
            <a:r>
              <a:rPr kumimoji="1" lang="ja-JP" altLang="en-US" sz="2000" dirty="0"/>
              <a:t>動画のトピックに対して代表的である文章との類似度が高い</a:t>
            </a:r>
          </a:p>
        </p:txBody>
      </p:sp>
      <p:sp>
        <p:nvSpPr>
          <p:cNvPr id="16" name="二等辺三角形 15">
            <a:extLst>
              <a:ext uri="{FF2B5EF4-FFF2-40B4-BE49-F238E27FC236}">
                <a16:creationId xmlns:a16="http://schemas.microsoft.com/office/drawing/2014/main" id="{23C9D893-70E8-9750-44B3-A968DC031389}"/>
              </a:ext>
            </a:extLst>
          </p:cNvPr>
          <p:cNvSpPr/>
          <p:nvPr/>
        </p:nvSpPr>
        <p:spPr>
          <a:xfrm rot="10800000">
            <a:off x="5003858" y="5682454"/>
            <a:ext cx="2184283" cy="321249"/>
          </a:xfrm>
          <a:prstGeom prst="triangle">
            <a:avLst>
              <a:gd name="adj" fmla="val 50765"/>
            </a:avLst>
          </a:prstGeom>
          <a:solidFill>
            <a:srgbClr val="72ADAE"/>
          </a:solidFill>
          <a:ln>
            <a:solidFill>
              <a:srgbClr val="72ADAE"/>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62AD5EDF-3337-848E-7375-34CCF11BB1DB}"/>
              </a:ext>
            </a:extLst>
          </p:cNvPr>
          <p:cNvSpPr txBox="1"/>
          <p:nvPr/>
        </p:nvSpPr>
        <p:spPr>
          <a:xfrm>
            <a:off x="4100904" y="6071483"/>
            <a:ext cx="3990190" cy="400110"/>
          </a:xfrm>
          <a:prstGeom prst="rect">
            <a:avLst/>
          </a:prstGeom>
          <a:solidFill>
            <a:srgbClr val="DA8546"/>
          </a:solidFill>
        </p:spPr>
        <p:txBody>
          <a:bodyPr wrap="square" rtlCol="0">
            <a:spAutoFit/>
          </a:bodyPr>
          <a:lstStyle/>
          <a:p>
            <a:pPr algn="ctr"/>
            <a:r>
              <a:rPr kumimoji="1" lang="ja-JP" altLang="en-US" sz="2000" dirty="0"/>
              <a:t>商品・サービスとの関連性が高い</a:t>
            </a:r>
          </a:p>
        </p:txBody>
      </p:sp>
    </p:spTree>
    <p:extLst>
      <p:ext uri="{BB962C8B-B14F-4D97-AF65-F5344CB8AC3E}">
        <p14:creationId xmlns:p14="http://schemas.microsoft.com/office/powerpoint/2010/main" val="1804332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提案手法の精度評価手法</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C7E6D5E6-9C8E-4039-5976-4BB92E22B761}"/>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rPr>
              <a:t>3.</a:t>
            </a:r>
            <a:r>
              <a:rPr kumimoji="1" lang="ja-JP" altLang="en-US" sz="1800" dirty="0">
                <a:solidFill>
                  <a:schemeClr val="bg1">
                    <a:lumMod val="50000"/>
                  </a:schemeClr>
                </a:solidFill>
              </a:rPr>
              <a:t>提案手法</a:t>
            </a:r>
          </a:p>
        </p:txBody>
      </p:sp>
      <p:pic>
        <p:nvPicPr>
          <p:cNvPr id="13" name="図 12">
            <a:extLst>
              <a:ext uri="{FF2B5EF4-FFF2-40B4-BE49-F238E27FC236}">
                <a16:creationId xmlns:a16="http://schemas.microsoft.com/office/drawing/2014/main" id="{79043BB4-DD12-22A7-7289-88233B7A97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296" y="1389092"/>
            <a:ext cx="5530532" cy="2472100"/>
          </a:xfrm>
          <a:prstGeom prst="rect">
            <a:avLst/>
          </a:prstGeom>
        </p:spPr>
      </p:pic>
      <p:sp>
        <p:nvSpPr>
          <p:cNvPr id="14" name="正方形/長方形 13">
            <a:extLst>
              <a:ext uri="{FF2B5EF4-FFF2-40B4-BE49-F238E27FC236}">
                <a16:creationId xmlns:a16="http://schemas.microsoft.com/office/drawing/2014/main" id="{671E32D4-3C9A-4502-50B8-8633D4AAD8C4}"/>
              </a:ext>
            </a:extLst>
          </p:cNvPr>
          <p:cNvSpPr/>
          <p:nvPr/>
        </p:nvSpPr>
        <p:spPr>
          <a:xfrm>
            <a:off x="1711375" y="2769326"/>
            <a:ext cx="4350700" cy="1152916"/>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A88338FC-63A0-C166-C41E-26398EAA8670}"/>
              </a:ext>
            </a:extLst>
          </p:cNvPr>
          <p:cNvSpPr txBox="1"/>
          <p:nvPr/>
        </p:nvSpPr>
        <p:spPr>
          <a:xfrm>
            <a:off x="7197455" y="1351138"/>
            <a:ext cx="4141694" cy="2062103"/>
          </a:xfrm>
          <a:prstGeom prst="rect">
            <a:avLst/>
          </a:prstGeom>
          <a:solidFill>
            <a:schemeClr val="accent2">
              <a:lumMod val="40000"/>
              <a:lumOff val="60000"/>
            </a:schemeClr>
          </a:solidFill>
        </p:spPr>
        <p:txBody>
          <a:bodyPr wrap="square" rtlCol="0">
            <a:spAutoFit/>
          </a:bodyPr>
          <a:lstStyle/>
          <a:p>
            <a:pPr algn="ctr"/>
            <a:r>
              <a:rPr kumimoji="1" lang="ja-JP" altLang="en-US" sz="2000" dirty="0"/>
              <a:t>アノテーション基準</a:t>
            </a:r>
            <a:endParaRPr kumimoji="1" lang="en-US" altLang="ja-JP" sz="2000" dirty="0"/>
          </a:p>
          <a:p>
            <a:pPr marL="285750" indent="-285750">
              <a:buFont typeface="Wingdings" panose="05000000000000000000" pitchFamily="2" charset="2"/>
              <a:buChar char="u"/>
            </a:pPr>
            <a:r>
              <a:rPr kumimoji="1" lang="ja-JP" altLang="en-US" dirty="0"/>
              <a:t>関連性あり</a:t>
            </a:r>
            <a:endParaRPr kumimoji="1" lang="en-US" altLang="ja-JP" dirty="0"/>
          </a:p>
          <a:p>
            <a:pPr marL="742950" lvl="1" indent="-285750">
              <a:buFont typeface="Arial" panose="020B0604020202020204" pitchFamily="34" charset="0"/>
              <a:buChar char="•"/>
            </a:pPr>
            <a:r>
              <a:rPr kumimoji="1" lang="ja-JP" altLang="en-US" dirty="0"/>
              <a:t>商品に直接関係している</a:t>
            </a:r>
            <a:endParaRPr kumimoji="1" lang="en-US" altLang="ja-JP" dirty="0"/>
          </a:p>
          <a:p>
            <a:pPr marL="742950" lvl="1" indent="-285750">
              <a:buFont typeface="Arial" panose="020B0604020202020204" pitchFamily="34" charset="0"/>
              <a:buChar char="•"/>
            </a:pPr>
            <a:r>
              <a:rPr kumimoji="1" lang="ja-JP" altLang="en-US" dirty="0"/>
              <a:t>視聴者の意見・感情を含んでいる</a:t>
            </a:r>
            <a:endParaRPr kumimoji="1" lang="en-US" altLang="ja-JP" dirty="0"/>
          </a:p>
          <a:p>
            <a:pPr marL="285750" indent="-285750">
              <a:buFont typeface="Wingdings" panose="05000000000000000000" pitchFamily="2" charset="2"/>
              <a:buChar char="u"/>
            </a:pPr>
            <a:r>
              <a:rPr kumimoji="1" lang="ja-JP" altLang="en-US" dirty="0"/>
              <a:t>関連性なし</a:t>
            </a:r>
            <a:endParaRPr kumimoji="1" lang="en-US" altLang="ja-JP" dirty="0"/>
          </a:p>
          <a:p>
            <a:pPr marL="742950" lvl="1" indent="-285750">
              <a:buFont typeface="Arial" panose="020B0604020202020204" pitchFamily="34" charset="0"/>
              <a:buChar char="•"/>
            </a:pPr>
            <a:r>
              <a:rPr kumimoji="1" lang="ja-JP" altLang="en-US" dirty="0"/>
              <a:t>動画投稿者に関係している</a:t>
            </a:r>
            <a:endParaRPr kumimoji="1" lang="en-US" altLang="ja-JP" dirty="0"/>
          </a:p>
          <a:p>
            <a:pPr marL="742950" lvl="1" indent="-285750">
              <a:buFont typeface="Arial" panose="020B0604020202020204" pitchFamily="34" charset="0"/>
              <a:buChar char="•"/>
            </a:pPr>
            <a:r>
              <a:rPr kumimoji="1" lang="ja-JP" altLang="en-US" dirty="0"/>
              <a:t>その他</a:t>
            </a:r>
            <a:endParaRPr kumimoji="1" lang="en-US" altLang="ja-JP" dirty="0"/>
          </a:p>
        </p:txBody>
      </p:sp>
      <p:sp>
        <p:nvSpPr>
          <p:cNvPr id="6" name="テキスト ボックス 5">
            <a:extLst>
              <a:ext uri="{FF2B5EF4-FFF2-40B4-BE49-F238E27FC236}">
                <a16:creationId xmlns:a16="http://schemas.microsoft.com/office/drawing/2014/main" id="{B209AB94-BA46-11AC-6015-F60777C85D81}"/>
              </a:ext>
            </a:extLst>
          </p:cNvPr>
          <p:cNvSpPr txBox="1"/>
          <p:nvPr/>
        </p:nvSpPr>
        <p:spPr>
          <a:xfrm>
            <a:off x="1030082" y="4403483"/>
            <a:ext cx="5345207" cy="2069862"/>
          </a:xfrm>
          <a:prstGeom prst="rect">
            <a:avLst/>
          </a:prstGeom>
          <a:noFill/>
        </p:spPr>
        <p:txBody>
          <a:bodyPr wrap="square" rtlCol="0">
            <a:spAutoFit/>
          </a:bodyPr>
          <a:lstStyle/>
          <a:p>
            <a:pPr marL="342900" indent="-342900">
              <a:lnSpc>
                <a:spcPct val="150000"/>
              </a:lnSpc>
              <a:buFont typeface="+mj-lt"/>
              <a:buAutoNum type="arabicPeriod"/>
            </a:pPr>
            <a:r>
              <a:rPr kumimoji="1" lang="ja-JP" altLang="en-US" sz="2000" dirty="0"/>
              <a:t> 元コメントに対して人手でラベル付けを行う</a:t>
            </a:r>
            <a:endParaRPr kumimoji="1" lang="en-US" altLang="ja-JP" sz="2000" dirty="0"/>
          </a:p>
          <a:p>
            <a:pPr marL="342900" indent="-342900">
              <a:lnSpc>
                <a:spcPct val="150000"/>
              </a:lnSpc>
              <a:buFont typeface="+mj-lt"/>
              <a:buAutoNum type="arabicPeriod"/>
            </a:pPr>
            <a:r>
              <a:rPr kumimoji="1" lang="ja-JP" altLang="en-US" sz="2000" dirty="0"/>
              <a:t> 類似度計算したデータにラベル付けを行う</a:t>
            </a:r>
            <a:endParaRPr kumimoji="1" lang="en-US" altLang="ja-JP" sz="2000" dirty="0"/>
          </a:p>
          <a:p>
            <a:pPr marL="914400" lvl="1" indent="-457200">
              <a:buFont typeface="+mj-lt"/>
              <a:buAutoNum type="alphaLcPeriod"/>
            </a:pPr>
            <a:r>
              <a:rPr kumimoji="1" lang="ja-JP" altLang="en-US" dirty="0"/>
              <a:t>正解ラベルと同数</a:t>
            </a:r>
            <a:endParaRPr kumimoji="1" lang="en-US" altLang="ja-JP" dirty="0"/>
          </a:p>
          <a:p>
            <a:pPr marL="914400" lvl="1" indent="-457200">
              <a:lnSpc>
                <a:spcPct val="150000"/>
              </a:lnSpc>
              <a:buFont typeface="+mj-lt"/>
              <a:buAutoNum type="alphaLcPeriod"/>
            </a:pPr>
            <a:r>
              <a:rPr kumimoji="1" lang="ja-JP" altLang="en-US" dirty="0"/>
              <a:t>類似度結果上位</a:t>
            </a:r>
            <a:r>
              <a:rPr kumimoji="1" lang="en-US" altLang="ja-JP" dirty="0"/>
              <a:t>25%, 50%, 75%</a:t>
            </a:r>
          </a:p>
          <a:p>
            <a:pPr marL="457200" indent="-457200">
              <a:lnSpc>
                <a:spcPct val="150000"/>
              </a:lnSpc>
              <a:buFont typeface="+mj-lt"/>
              <a:buAutoNum type="arabicPeriod"/>
            </a:pPr>
            <a:r>
              <a:rPr kumimoji="1" lang="en-US" altLang="ja-JP" dirty="0"/>
              <a:t>Confusion Matrix</a:t>
            </a:r>
            <a:r>
              <a:rPr kumimoji="1" lang="ja-JP" altLang="en-US" dirty="0"/>
              <a:t>から評価指標を算出</a:t>
            </a:r>
            <a:endParaRPr kumimoji="1" lang="en-US" altLang="ja-JP" dirty="0"/>
          </a:p>
        </p:txBody>
      </p:sp>
      <p:sp>
        <p:nvSpPr>
          <p:cNvPr id="7" name="二等辺三角形 6">
            <a:extLst>
              <a:ext uri="{FF2B5EF4-FFF2-40B4-BE49-F238E27FC236}">
                <a16:creationId xmlns:a16="http://schemas.microsoft.com/office/drawing/2014/main" id="{4A938A2A-7652-42BF-08F9-19ADDE9D6765}"/>
              </a:ext>
            </a:extLst>
          </p:cNvPr>
          <p:cNvSpPr/>
          <p:nvPr/>
        </p:nvSpPr>
        <p:spPr>
          <a:xfrm rot="5400000">
            <a:off x="6018366" y="5607134"/>
            <a:ext cx="1031948" cy="438341"/>
          </a:xfrm>
          <a:prstGeom prst="triangle">
            <a:avLst>
              <a:gd name="adj" fmla="val 50765"/>
            </a:avLst>
          </a:prstGeom>
          <a:solidFill>
            <a:srgbClr val="72ADAE"/>
          </a:solidFill>
          <a:ln>
            <a:solidFill>
              <a:srgbClr val="72ADAE"/>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FB9199A-FE14-E213-01FF-225B68F8CA22}"/>
              </a:ext>
            </a:extLst>
          </p:cNvPr>
          <p:cNvSpPr txBox="1"/>
          <p:nvPr/>
        </p:nvSpPr>
        <p:spPr>
          <a:xfrm>
            <a:off x="7006606" y="5648592"/>
            <a:ext cx="4594935" cy="400110"/>
          </a:xfrm>
          <a:prstGeom prst="rect">
            <a:avLst/>
          </a:prstGeom>
          <a:solidFill>
            <a:srgbClr val="DA8546"/>
          </a:solidFill>
        </p:spPr>
        <p:txBody>
          <a:bodyPr wrap="square" rtlCol="0">
            <a:spAutoFit/>
          </a:bodyPr>
          <a:lstStyle/>
          <a:p>
            <a:pPr algn="ctr"/>
            <a:r>
              <a:rPr kumimoji="1" lang="ja-JP" altLang="en-US" sz="2000" dirty="0"/>
              <a:t>評価指標から提案手法の精度を評価</a:t>
            </a:r>
          </a:p>
        </p:txBody>
      </p:sp>
      <p:pic>
        <p:nvPicPr>
          <p:cNvPr id="10" name="図 9">
            <a:extLst>
              <a:ext uri="{FF2B5EF4-FFF2-40B4-BE49-F238E27FC236}">
                <a16:creationId xmlns:a16="http://schemas.microsoft.com/office/drawing/2014/main" id="{D4AE1723-931B-F89E-83EE-517930333AE2}"/>
              </a:ext>
            </a:extLst>
          </p:cNvPr>
          <p:cNvPicPr>
            <a:picLocks noChangeAspect="1"/>
          </p:cNvPicPr>
          <p:nvPr/>
        </p:nvPicPr>
        <p:blipFill>
          <a:blip r:embed="rId4"/>
          <a:stretch>
            <a:fillRect/>
          </a:stretch>
        </p:blipFill>
        <p:spPr>
          <a:xfrm>
            <a:off x="7006606" y="3535904"/>
            <a:ext cx="4594935" cy="1829750"/>
          </a:xfrm>
          <a:prstGeom prst="rect">
            <a:avLst/>
          </a:prstGeom>
        </p:spPr>
      </p:pic>
      <p:sp>
        <p:nvSpPr>
          <p:cNvPr id="11" name="テキスト ボックス 10">
            <a:extLst>
              <a:ext uri="{FF2B5EF4-FFF2-40B4-BE49-F238E27FC236}">
                <a16:creationId xmlns:a16="http://schemas.microsoft.com/office/drawing/2014/main" id="{8C24979C-B652-4BE0-4A01-AA0A18B2C42A}"/>
              </a:ext>
            </a:extLst>
          </p:cNvPr>
          <p:cNvSpPr txBox="1"/>
          <p:nvPr/>
        </p:nvSpPr>
        <p:spPr>
          <a:xfrm>
            <a:off x="7119817" y="3752965"/>
            <a:ext cx="1963223" cy="338554"/>
          </a:xfrm>
          <a:prstGeom prst="rect">
            <a:avLst/>
          </a:prstGeom>
          <a:noFill/>
        </p:spPr>
        <p:txBody>
          <a:bodyPr wrap="square" rtlCol="0">
            <a:spAutoFit/>
          </a:bodyPr>
          <a:lstStyle/>
          <a:p>
            <a:r>
              <a:rPr kumimoji="1" lang="en-US" altLang="ja-JP" sz="1600" dirty="0"/>
              <a:t>Confusion Matrix</a:t>
            </a:r>
            <a:endParaRPr kumimoji="1" lang="ja-JP" altLang="en-US" sz="1600" dirty="0"/>
          </a:p>
        </p:txBody>
      </p:sp>
    </p:spTree>
    <p:extLst>
      <p:ext uri="{BB962C8B-B14F-4D97-AF65-F5344CB8AC3E}">
        <p14:creationId xmlns:p14="http://schemas.microsoft.com/office/powerpoint/2010/main" val="2083232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55EEAEB2-8B26-E79E-3087-CB562832848F}"/>
              </a:ext>
            </a:extLst>
          </p:cNvPr>
          <p:cNvSpPr/>
          <p:nvPr/>
        </p:nvSpPr>
        <p:spPr>
          <a:xfrm>
            <a:off x="1108164" y="3429000"/>
            <a:ext cx="3446419" cy="1169126"/>
          </a:xfrm>
          <a:prstGeom prst="round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342900" indent="-342900">
              <a:buFont typeface="+mj-lt"/>
              <a:buAutoNum type="arabicPeriod"/>
            </a:pPr>
            <a:r>
              <a:rPr kumimoji="1" lang="ja-JP" altLang="en-US" sz="1400" dirty="0"/>
              <a:t>絵文字</a:t>
            </a:r>
            <a:r>
              <a:rPr kumimoji="1" lang="en-US" altLang="ja-JP" sz="1400" dirty="0"/>
              <a:t>, </a:t>
            </a:r>
            <a:r>
              <a:rPr kumimoji="1" lang="ja-JP" altLang="en-US" sz="1400" dirty="0"/>
              <a:t>顔文字</a:t>
            </a:r>
            <a:r>
              <a:rPr kumimoji="1" lang="en-US" altLang="ja-JP" sz="1400" dirty="0"/>
              <a:t>, </a:t>
            </a:r>
            <a:r>
              <a:rPr kumimoji="1" lang="ja-JP" altLang="en-US" sz="1400" dirty="0"/>
              <a:t>記号</a:t>
            </a:r>
            <a:r>
              <a:rPr kumimoji="1" lang="en-US" altLang="ja-JP" sz="1400" dirty="0"/>
              <a:t>, URL</a:t>
            </a:r>
            <a:r>
              <a:rPr kumimoji="1" lang="ja-JP" altLang="en-US" sz="1400" dirty="0"/>
              <a:t>削除</a:t>
            </a:r>
            <a:endParaRPr kumimoji="1" lang="en-US" altLang="ja-JP" sz="1400" dirty="0"/>
          </a:p>
          <a:p>
            <a:pPr marL="342900" indent="-342900">
              <a:buFont typeface="+mj-lt"/>
              <a:buAutoNum type="arabicPeriod"/>
            </a:pPr>
            <a:r>
              <a:rPr kumimoji="1" lang="ja-JP" altLang="en-US" sz="1400" dirty="0"/>
              <a:t>分かち書き</a:t>
            </a:r>
            <a:r>
              <a:rPr kumimoji="1" lang="en-US" altLang="ja-JP" sz="1400" dirty="0"/>
              <a:t>(MeCab)</a:t>
            </a:r>
          </a:p>
          <a:p>
            <a:pPr lvl="1"/>
            <a:r>
              <a:rPr kumimoji="1" lang="ja-JP" altLang="en-US" sz="1400" dirty="0"/>
              <a:t>辞書：</a:t>
            </a:r>
            <a:r>
              <a:rPr kumimoji="1" lang="en-US" altLang="ja-JP" sz="1400" dirty="0"/>
              <a:t>mecab-ipadic-</a:t>
            </a:r>
            <a:r>
              <a:rPr kumimoji="1" lang="en-US" altLang="ja-JP" sz="1400" dirty="0" err="1"/>
              <a:t>NEologd</a:t>
            </a:r>
            <a:endParaRPr kumimoji="1" lang="en-US" altLang="ja-JP" sz="1200" dirty="0"/>
          </a:p>
          <a:p>
            <a:pPr marL="342900" indent="-342900">
              <a:buFont typeface="+mj-lt"/>
              <a:buAutoNum type="arabicPeriod"/>
            </a:pPr>
            <a:r>
              <a:rPr kumimoji="1" lang="ja-JP" altLang="en-US" sz="1400" dirty="0"/>
              <a:t>ストップワード除去</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81917E2-4532-0DB7-7A7E-EF66CE48AF8C}"/>
                  </a:ext>
                </a:extLst>
              </p:cNvPr>
              <p:cNvSpPr txBox="1"/>
              <p:nvPr/>
            </p:nvSpPr>
            <p:spPr>
              <a:xfrm>
                <a:off x="1108165" y="1232300"/>
                <a:ext cx="3446418" cy="1969770"/>
              </a:xfrm>
              <a:prstGeom prst="rect">
                <a:avLst/>
              </a:prstGeom>
              <a:solidFill>
                <a:schemeClr val="accent2">
                  <a:lumMod val="40000"/>
                  <a:lumOff val="60000"/>
                </a:schemeClr>
              </a:solidFill>
            </p:spPr>
            <p:txBody>
              <a:bodyPr wrap="square" rtlCol="0">
                <a:spAutoFit/>
              </a:bodyPr>
              <a:lstStyle/>
              <a:p>
                <a:pPr algn="ctr"/>
                <a:r>
                  <a:rPr kumimoji="1" lang="ja-JP" altLang="en-US" dirty="0"/>
                  <a:t>実験データ</a:t>
                </a:r>
                <a:endParaRPr kumimoji="1" lang="en-US" altLang="ja-JP" dirty="0"/>
              </a:p>
              <a:p>
                <a:pPr marL="342900" indent="-342900">
                  <a:lnSpc>
                    <a:spcPct val="150000"/>
                  </a:lnSpc>
                  <a:buFont typeface="+mj-lt"/>
                  <a:buAutoNum type="arabicPeriod"/>
                </a:pPr>
                <a:r>
                  <a:rPr kumimoji="1" lang="ja-JP" altLang="en-US" sz="1600" dirty="0"/>
                  <a:t>カップラーメンの宣伝</a:t>
                </a:r>
                <a:r>
                  <a:rPr kumimoji="1" lang="en-US" altLang="ja-JP" sz="1600" dirty="0"/>
                  <a:t>(</a:t>
                </a:r>
                <a:r>
                  <a:rPr kumimoji="1" lang="ja-JP" altLang="en-US" sz="1600" dirty="0"/>
                  <a:t>みそきん</a:t>
                </a:r>
                <a:r>
                  <a:rPr kumimoji="1" lang="en-US" altLang="ja-JP" sz="1600" dirty="0"/>
                  <a:t>)</a:t>
                </a:r>
                <a:r>
                  <a:rPr kumimoji="1" lang="en-US" altLang="ja-JP" sz="1200" dirty="0"/>
                  <a:t>[6]</a:t>
                </a:r>
              </a:p>
              <a:p>
                <a:pPr lvl="1"/>
                <a:r>
                  <a:rPr kumimoji="1" lang="ja-JP" altLang="en-US" sz="1400" dirty="0"/>
                  <a:t>コメント取得数：</a:t>
                </a:r>
                <a:r>
                  <a:rPr kumimoji="1" lang="en-US" altLang="ja-JP" sz="1400" dirty="0"/>
                  <a:t>1517</a:t>
                </a:r>
                <a:r>
                  <a:rPr kumimoji="1" lang="ja-JP" altLang="en-US" sz="1400" dirty="0"/>
                  <a:t>件→</a:t>
                </a:r>
                <a:r>
                  <a:rPr kumimoji="1" lang="en-US" altLang="ja-JP" sz="1400" dirty="0"/>
                  <a:t>1475</a:t>
                </a:r>
                <a:r>
                  <a:rPr kumimoji="1" lang="ja-JP" altLang="en-US" sz="1400" dirty="0"/>
                  <a:t>件</a:t>
                </a:r>
                <a:endParaRPr kumimoji="1" lang="en-US" altLang="ja-JP" sz="1400" dirty="0"/>
              </a:p>
              <a:p>
                <a:pPr lvl="1"/>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𝐾</m:t>
                      </m:r>
                      <m:r>
                        <a:rPr kumimoji="1" lang="en-US" altLang="ja-JP" sz="1400" b="0" i="1" smtClean="0">
                          <a:latin typeface="Cambria Math" panose="02040503050406030204" pitchFamily="18" charset="0"/>
                        </a:rPr>
                        <m:t>=5, </m:t>
                      </m:r>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=10, </m:t>
                      </m:r>
                      <m:r>
                        <a:rPr kumimoji="1" lang="ja-JP" altLang="en-US" sz="1400" b="0" i="1" smtClean="0">
                          <a:latin typeface="Cambria Math" panose="02040503050406030204" pitchFamily="18" charset="0"/>
                        </a:rPr>
                        <m:t>𝛼</m:t>
                      </m:r>
                      <m:r>
                        <a:rPr kumimoji="1" lang="en-US" altLang="ja-JP" sz="1400" b="0" i="1" smtClean="0">
                          <a:latin typeface="Cambria Math" panose="02040503050406030204" pitchFamily="18" charset="0"/>
                        </a:rPr>
                        <m:t>=0.92, </m:t>
                      </m:r>
                      <m:r>
                        <a:rPr kumimoji="1" lang="ja-JP" altLang="en-US" sz="1400" b="0" i="1" smtClean="0">
                          <a:latin typeface="Cambria Math" panose="02040503050406030204" pitchFamily="18" charset="0"/>
                        </a:rPr>
                        <m:t>𝛽</m:t>
                      </m:r>
                      <m:r>
                        <a:rPr kumimoji="1" lang="en-US" altLang="ja-JP" sz="1400" b="0" i="1" smtClean="0">
                          <a:latin typeface="Cambria Math" panose="02040503050406030204" pitchFamily="18" charset="0"/>
                        </a:rPr>
                        <m:t>=0.14</m:t>
                      </m:r>
                    </m:oMath>
                  </m:oMathPara>
                </a14:m>
                <a:endParaRPr kumimoji="1" lang="en-US" altLang="ja-JP" sz="1400" dirty="0"/>
              </a:p>
              <a:p>
                <a:pPr marL="342900" indent="-342900">
                  <a:lnSpc>
                    <a:spcPct val="150000"/>
                  </a:lnSpc>
                  <a:buFont typeface="+mj-lt"/>
                  <a:buAutoNum type="arabicPeriod"/>
                </a:pPr>
                <a:r>
                  <a:rPr kumimoji="1" lang="ja-JP" altLang="en-US" sz="1600" dirty="0"/>
                  <a:t>豚汁のレシピ紹介</a:t>
                </a:r>
                <a:r>
                  <a:rPr kumimoji="1" lang="en-US" altLang="ja-JP" sz="1200" dirty="0"/>
                  <a:t>[7]</a:t>
                </a:r>
              </a:p>
              <a:p>
                <a:pPr lvl="1"/>
                <a:r>
                  <a:rPr kumimoji="1" lang="ja-JP" altLang="en-US" sz="1400" dirty="0"/>
                  <a:t>コメント取得数：</a:t>
                </a:r>
                <a:r>
                  <a:rPr kumimoji="1" lang="en-US" altLang="ja-JP" sz="1400" dirty="0"/>
                  <a:t>1337</a:t>
                </a:r>
                <a:r>
                  <a:rPr kumimoji="1" lang="ja-JP" altLang="en-US" sz="1400" dirty="0"/>
                  <a:t>件→</a:t>
                </a:r>
                <a:r>
                  <a:rPr kumimoji="1" lang="en-US" altLang="ja-JP" sz="1400" dirty="0"/>
                  <a:t>1329</a:t>
                </a:r>
                <a:r>
                  <a:rPr kumimoji="1" lang="ja-JP" altLang="en-US" sz="1400" dirty="0"/>
                  <a:t>件</a:t>
                </a:r>
                <a:endParaRPr kumimoji="1" lang="en-US" altLang="ja-JP" sz="1400" dirty="0"/>
              </a:p>
              <a:p>
                <a:pPr lvl="1"/>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𝐾</m:t>
                      </m:r>
                      <m:r>
                        <a:rPr kumimoji="1" lang="en-US" altLang="ja-JP" sz="1400" b="0" i="1" smtClean="0">
                          <a:latin typeface="Cambria Math" panose="02040503050406030204" pitchFamily="18" charset="0"/>
                        </a:rPr>
                        <m:t>=5, </m:t>
                      </m:r>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=10, </m:t>
                      </m:r>
                      <m:r>
                        <a:rPr kumimoji="1" lang="ja-JP" altLang="en-US" sz="1400" b="0" i="1" smtClean="0">
                          <a:latin typeface="Cambria Math" panose="02040503050406030204" pitchFamily="18" charset="0"/>
                        </a:rPr>
                        <m:t>𝛼</m:t>
                      </m:r>
                      <m:r>
                        <a:rPr kumimoji="1" lang="en-US" altLang="ja-JP" sz="1400" b="0" i="1" smtClean="0">
                          <a:latin typeface="Cambria Math" panose="02040503050406030204" pitchFamily="18" charset="0"/>
                        </a:rPr>
                        <m:t>=0.93, </m:t>
                      </m:r>
                      <m:r>
                        <a:rPr kumimoji="1" lang="ja-JP" altLang="en-US" sz="1400" b="0" i="1" smtClean="0">
                          <a:latin typeface="Cambria Math" panose="02040503050406030204" pitchFamily="18" charset="0"/>
                        </a:rPr>
                        <m:t>𝛽</m:t>
                      </m:r>
                      <m:r>
                        <a:rPr kumimoji="1" lang="en-US" altLang="ja-JP" sz="1400" b="0" i="1" smtClean="0">
                          <a:latin typeface="Cambria Math" panose="02040503050406030204" pitchFamily="18" charset="0"/>
                        </a:rPr>
                        <m:t>=0.1</m:t>
                      </m:r>
                    </m:oMath>
                  </m:oMathPara>
                </a14:m>
                <a:endParaRPr kumimoji="1" lang="en-US" altLang="ja-JP" sz="1400" dirty="0"/>
              </a:p>
            </p:txBody>
          </p:sp>
        </mc:Choice>
        <mc:Fallback xmlns="">
          <p:sp>
            <p:nvSpPr>
              <p:cNvPr id="6" name="テキスト ボックス 5">
                <a:extLst>
                  <a:ext uri="{FF2B5EF4-FFF2-40B4-BE49-F238E27FC236}">
                    <a16:creationId xmlns:a16="http://schemas.microsoft.com/office/drawing/2014/main" id="{681917E2-4532-0DB7-7A7E-EF66CE48AF8C}"/>
                  </a:ext>
                </a:extLst>
              </p:cNvPr>
              <p:cNvSpPr txBox="1">
                <a:spLocks noRot="1" noChangeAspect="1" noMove="1" noResize="1" noEditPoints="1" noAdjustHandles="1" noChangeArrowheads="1" noChangeShapeType="1" noTextEdit="1"/>
              </p:cNvSpPr>
              <p:nvPr/>
            </p:nvSpPr>
            <p:spPr>
              <a:xfrm>
                <a:off x="1108165" y="1232300"/>
                <a:ext cx="3446418" cy="1969770"/>
              </a:xfrm>
              <a:prstGeom prst="rect">
                <a:avLst/>
              </a:prstGeom>
              <a:blipFill>
                <a:blip r:embed="rId3"/>
                <a:stretch>
                  <a:fillRect l="-708" t="-2167" b="-619"/>
                </a:stretch>
              </a:blipFill>
            </p:spPr>
            <p:txBody>
              <a:bodyPr/>
              <a:lstStyle/>
              <a:p>
                <a:r>
                  <a:rPr lang="ja-JP" altLang="en-US">
                    <a:noFill/>
                  </a:rPr>
                  <a:t> </a:t>
                </a:r>
              </a:p>
            </p:txBody>
          </p:sp>
        </mc:Fallback>
      </mc:AlternateContent>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実コメントを用いた実験結果</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C7E6D5E6-9C8E-4039-5976-4BB92E22B761}"/>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4.</a:t>
            </a:r>
            <a:r>
              <a:rPr kumimoji="1" lang="ja-JP" altLang="en-US" sz="1800" dirty="0">
                <a:solidFill>
                  <a:schemeClr val="bg1">
                    <a:lumMod val="50000"/>
                  </a:schemeClr>
                </a:solidFill>
              </a:rPr>
              <a:t>実コメントを用いた提案手法の精度評価</a:t>
            </a:r>
          </a:p>
        </p:txBody>
      </p:sp>
      <p:pic>
        <p:nvPicPr>
          <p:cNvPr id="8" name="図 7">
            <a:extLst>
              <a:ext uri="{FF2B5EF4-FFF2-40B4-BE49-F238E27FC236}">
                <a16:creationId xmlns:a16="http://schemas.microsoft.com/office/drawing/2014/main" id="{0612E145-2068-16AE-4ACE-7F6AF4CDBAE9}"/>
              </a:ext>
            </a:extLst>
          </p:cNvPr>
          <p:cNvPicPr>
            <a:picLocks noChangeAspect="1"/>
          </p:cNvPicPr>
          <p:nvPr/>
        </p:nvPicPr>
        <p:blipFill>
          <a:blip r:embed="rId4"/>
          <a:stretch>
            <a:fillRect/>
          </a:stretch>
        </p:blipFill>
        <p:spPr>
          <a:xfrm>
            <a:off x="5083770" y="1570348"/>
            <a:ext cx="6270030" cy="2844331"/>
          </a:xfrm>
          <a:prstGeom prst="rect">
            <a:avLst/>
          </a:prstGeom>
        </p:spPr>
      </p:pic>
      <p:sp>
        <p:nvSpPr>
          <p:cNvPr id="11" name="テキスト ボックス 10">
            <a:extLst>
              <a:ext uri="{FF2B5EF4-FFF2-40B4-BE49-F238E27FC236}">
                <a16:creationId xmlns:a16="http://schemas.microsoft.com/office/drawing/2014/main" id="{892C5DA1-BC93-413F-1C30-D3AC414184CE}"/>
              </a:ext>
            </a:extLst>
          </p:cNvPr>
          <p:cNvSpPr txBox="1"/>
          <p:nvPr/>
        </p:nvSpPr>
        <p:spPr>
          <a:xfrm>
            <a:off x="5954976" y="1232300"/>
            <a:ext cx="4527618" cy="338554"/>
          </a:xfrm>
          <a:prstGeom prst="rect">
            <a:avLst/>
          </a:prstGeom>
          <a:solidFill>
            <a:srgbClr val="72ADAE"/>
          </a:solidFill>
        </p:spPr>
        <p:txBody>
          <a:bodyPr wrap="square" rtlCol="0">
            <a:spAutoFit/>
          </a:bodyPr>
          <a:lstStyle/>
          <a:p>
            <a:pPr algn="ctr"/>
            <a:r>
              <a:rPr kumimoji="1" lang="ja-JP" altLang="en-US" sz="1600" dirty="0"/>
              <a:t>トピックごとの出現確率上位</a:t>
            </a:r>
            <a:r>
              <a:rPr kumimoji="1" lang="en-US" altLang="ja-JP" sz="1600" dirty="0"/>
              <a:t>10</a:t>
            </a:r>
            <a:r>
              <a:rPr kumimoji="1" lang="ja-JP" altLang="en-US" sz="1600" dirty="0"/>
              <a:t>単語</a:t>
            </a:r>
            <a:r>
              <a:rPr kumimoji="1" lang="en-US" altLang="ja-JP" sz="1600" dirty="0"/>
              <a:t>(</a:t>
            </a:r>
            <a:r>
              <a:rPr kumimoji="1" lang="ja-JP" altLang="en-US" sz="1600" dirty="0"/>
              <a:t>みそきん</a:t>
            </a:r>
            <a:r>
              <a:rPr kumimoji="1" lang="en-US" altLang="ja-JP" sz="1600" dirty="0"/>
              <a:t>)</a:t>
            </a:r>
          </a:p>
        </p:txBody>
      </p:sp>
      <p:sp>
        <p:nvSpPr>
          <p:cNvPr id="13" name="テキスト ボックス 12">
            <a:extLst>
              <a:ext uri="{FF2B5EF4-FFF2-40B4-BE49-F238E27FC236}">
                <a16:creationId xmlns:a16="http://schemas.microsoft.com/office/drawing/2014/main" id="{B080AA32-C480-63CB-1D12-FCC545A85530}"/>
              </a:ext>
            </a:extLst>
          </p:cNvPr>
          <p:cNvSpPr txBox="1"/>
          <p:nvPr/>
        </p:nvSpPr>
        <p:spPr>
          <a:xfrm>
            <a:off x="2308860" y="3244333"/>
            <a:ext cx="1045028" cy="369332"/>
          </a:xfrm>
          <a:prstGeom prst="rect">
            <a:avLst/>
          </a:prstGeom>
          <a:solidFill>
            <a:schemeClr val="bg1"/>
          </a:solidFill>
        </p:spPr>
        <p:txBody>
          <a:bodyPr wrap="square" rtlCol="0">
            <a:spAutoFit/>
          </a:bodyPr>
          <a:lstStyle/>
          <a:p>
            <a:pPr algn="ctr"/>
            <a:r>
              <a:rPr kumimoji="1" lang="ja-JP" altLang="en-US" dirty="0"/>
              <a:t>前処理</a:t>
            </a:r>
          </a:p>
        </p:txBody>
      </p:sp>
      <p:sp>
        <p:nvSpPr>
          <p:cNvPr id="15" name="テキスト ボックス 14">
            <a:extLst>
              <a:ext uri="{FF2B5EF4-FFF2-40B4-BE49-F238E27FC236}">
                <a16:creationId xmlns:a16="http://schemas.microsoft.com/office/drawing/2014/main" id="{E1271213-FDF3-D839-C4B8-6C81F943BA29}"/>
              </a:ext>
            </a:extLst>
          </p:cNvPr>
          <p:cNvSpPr txBox="1"/>
          <p:nvPr/>
        </p:nvSpPr>
        <p:spPr>
          <a:xfrm>
            <a:off x="4231767" y="4782793"/>
            <a:ext cx="3446418" cy="369332"/>
          </a:xfrm>
          <a:prstGeom prst="rect">
            <a:avLst/>
          </a:prstGeom>
          <a:solidFill>
            <a:srgbClr val="DA8546"/>
          </a:solidFill>
        </p:spPr>
        <p:txBody>
          <a:bodyPr wrap="square" rtlCol="0">
            <a:spAutoFit/>
          </a:bodyPr>
          <a:lstStyle/>
          <a:p>
            <a:pPr algn="ctr">
              <a:tabLst>
                <a:tab pos="1611313" algn="l"/>
                <a:tab pos="1706563" algn="l"/>
              </a:tabLst>
            </a:pPr>
            <a:r>
              <a:rPr kumimoji="1" lang="ja-JP" altLang="en-US" dirty="0"/>
              <a:t>文章生成結果例</a:t>
            </a:r>
          </a:p>
        </p:txBody>
      </p:sp>
      <p:graphicFrame>
        <p:nvGraphicFramePr>
          <p:cNvPr id="17" name="表 16">
            <a:extLst>
              <a:ext uri="{FF2B5EF4-FFF2-40B4-BE49-F238E27FC236}">
                <a16:creationId xmlns:a16="http://schemas.microsoft.com/office/drawing/2014/main" id="{005C24FC-FCDE-40C5-E249-CEB27DA8656F}"/>
              </a:ext>
            </a:extLst>
          </p:cNvPr>
          <p:cNvGraphicFramePr>
            <a:graphicFrameLocks noGrp="1"/>
          </p:cNvGraphicFramePr>
          <p:nvPr>
            <p:extLst>
              <p:ext uri="{D42A27DB-BD31-4B8C-83A1-F6EECF244321}">
                <p14:modId xmlns:p14="http://schemas.microsoft.com/office/powerpoint/2010/main" val="3714252950"/>
              </p:ext>
            </p:extLst>
          </p:nvPr>
        </p:nvGraphicFramePr>
        <p:xfrm>
          <a:off x="1890976" y="5178383"/>
          <a:ext cx="8128000" cy="1158240"/>
        </p:xfrm>
        <a:graphic>
          <a:graphicData uri="http://schemas.openxmlformats.org/drawingml/2006/table">
            <a:tbl>
              <a:tblPr firstRow="1" bandRow="1">
                <a:tableStyleId>{5940675A-B579-460E-94D1-54222C63F5DA}</a:tableStyleId>
              </a:tblPr>
              <a:tblGrid>
                <a:gridCol w="1000270">
                  <a:extLst>
                    <a:ext uri="{9D8B030D-6E8A-4147-A177-3AD203B41FA5}">
                      <a16:colId xmlns:a16="http://schemas.microsoft.com/office/drawing/2014/main" val="1312887142"/>
                    </a:ext>
                  </a:extLst>
                </a:gridCol>
                <a:gridCol w="7127730">
                  <a:extLst>
                    <a:ext uri="{9D8B030D-6E8A-4147-A177-3AD203B41FA5}">
                      <a16:colId xmlns:a16="http://schemas.microsoft.com/office/drawing/2014/main" val="2047859494"/>
                    </a:ext>
                  </a:extLst>
                </a:gridCol>
              </a:tblGrid>
              <a:tr h="370840">
                <a:tc>
                  <a:txBody>
                    <a:bodyPr/>
                    <a:lstStyle/>
                    <a:p>
                      <a:pPr algn="ctr"/>
                      <a:r>
                        <a:rPr kumimoji="1" lang="ja-JP" altLang="en-US" sz="1600" dirty="0"/>
                        <a:t>みそきん</a:t>
                      </a:r>
                      <a:endParaRPr kumimoji="1" lang="en-US" altLang="ja-JP" sz="1600" dirty="0"/>
                    </a:p>
                    <a:p>
                      <a:pPr algn="ctr"/>
                      <a:r>
                        <a:rPr kumimoji="1" lang="en-US" altLang="ja-JP" sz="1600" dirty="0">
                          <a:latin typeface="Times New Roman" panose="02020603050405020304" pitchFamily="18" charset="0"/>
                          <a:cs typeface="Times New Roman" panose="02020603050405020304" pitchFamily="18" charset="0"/>
                        </a:rPr>
                        <a:t>Topic 0</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r>
                        <a:rPr kumimoji="1" lang="ja-JP" altLang="en-US" sz="1600" dirty="0">
                          <a:solidFill>
                            <a:srgbClr val="FF0000"/>
                          </a:solidFill>
                        </a:rPr>
                        <a:t>ヒカキン</a:t>
                      </a:r>
                      <a:r>
                        <a:rPr kumimoji="1" lang="ja-JP" altLang="en-US" sz="1600" dirty="0"/>
                        <a:t>さんが</a:t>
                      </a:r>
                      <a:r>
                        <a:rPr kumimoji="1" lang="ja-JP" altLang="en-US" sz="1600" dirty="0">
                          <a:solidFill>
                            <a:srgbClr val="FF0000"/>
                          </a:solidFill>
                        </a:rPr>
                        <a:t>ラーメン</a:t>
                      </a:r>
                      <a:r>
                        <a:rPr kumimoji="1" lang="ja-JP" altLang="en-US" sz="1600" dirty="0"/>
                        <a:t>が</a:t>
                      </a:r>
                      <a:r>
                        <a:rPr kumimoji="1" lang="ja-JP" altLang="en-US" sz="1600" dirty="0">
                          <a:solidFill>
                            <a:srgbClr val="FF0000"/>
                          </a:solidFill>
                        </a:rPr>
                        <a:t>好き</a:t>
                      </a:r>
                      <a:r>
                        <a:rPr kumimoji="1" lang="ja-JP" altLang="en-US" sz="1600" dirty="0"/>
                        <a:t>なのを知って、</a:t>
                      </a:r>
                      <a:r>
                        <a:rPr kumimoji="1" lang="ja-JP" altLang="en-US" sz="1600" dirty="0">
                          <a:solidFill>
                            <a:srgbClr val="FF0000"/>
                          </a:solidFill>
                        </a:rPr>
                        <a:t>すごく嬉しい</a:t>
                      </a:r>
                      <a:r>
                        <a:rPr kumimoji="1" lang="ja-JP" altLang="en-US" sz="1600" dirty="0"/>
                        <a:t>です！彼の</a:t>
                      </a:r>
                      <a:r>
                        <a:rPr kumimoji="1" lang="ja-JP" altLang="en-US" sz="1600" dirty="0">
                          <a:solidFill>
                            <a:srgbClr val="FF0000"/>
                          </a:solidFill>
                        </a:rPr>
                        <a:t>元気</a:t>
                      </a:r>
                      <a:r>
                        <a:rPr kumimoji="1" lang="ja-JP" altLang="en-US" sz="1600" dirty="0"/>
                        <a:t>と</a:t>
                      </a:r>
                      <a:r>
                        <a:rPr kumimoji="1" lang="ja-JP" altLang="en-US" sz="1600" dirty="0">
                          <a:solidFill>
                            <a:srgbClr val="FF0000"/>
                          </a:solidFill>
                        </a:rPr>
                        <a:t>努力</a:t>
                      </a:r>
                      <a:r>
                        <a:rPr kumimoji="1" lang="ja-JP" altLang="en-US" sz="1600" dirty="0"/>
                        <a:t>が</a:t>
                      </a:r>
                      <a:r>
                        <a:rPr kumimoji="1" lang="ja-JP" altLang="en-US" sz="1600" dirty="0">
                          <a:solidFill>
                            <a:srgbClr val="FF0000"/>
                          </a:solidFill>
                        </a:rPr>
                        <a:t>絶対味噌ラーメン</a:t>
                      </a:r>
                      <a:r>
                        <a:rPr kumimoji="1" lang="ja-JP" altLang="en-US" sz="1600" dirty="0"/>
                        <a:t>のように強い味を出していますね！</a:t>
                      </a:r>
                    </a:p>
                  </a:txBody>
                  <a:tcPr/>
                </a:tc>
                <a:extLst>
                  <a:ext uri="{0D108BD9-81ED-4DB2-BD59-A6C34878D82A}">
                    <a16:rowId xmlns:a16="http://schemas.microsoft.com/office/drawing/2014/main" val="3513170737"/>
                  </a:ext>
                </a:extLst>
              </a:tr>
              <a:tr h="370840">
                <a:tc>
                  <a:txBody>
                    <a:bodyPr/>
                    <a:lstStyle/>
                    <a:p>
                      <a:pPr algn="ctr"/>
                      <a:r>
                        <a:rPr kumimoji="1" lang="ja-JP" altLang="en-US" sz="1600" dirty="0"/>
                        <a:t>豚汁</a:t>
                      </a:r>
                      <a:endParaRPr kumimoji="1" lang="en-US" altLang="ja-JP" sz="1600" dirty="0"/>
                    </a:p>
                    <a:p>
                      <a:pPr algn="ctr"/>
                      <a:r>
                        <a:rPr kumimoji="1" lang="en-US" altLang="ja-JP" sz="1600" dirty="0">
                          <a:latin typeface="Times New Roman" panose="02020603050405020304" pitchFamily="18" charset="0"/>
                          <a:cs typeface="Times New Roman" panose="02020603050405020304" pitchFamily="18" charset="0"/>
                        </a:rPr>
                        <a:t>Topic 1</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r>
                        <a:rPr kumimoji="1" lang="ja-JP" altLang="en-US" sz="1600" dirty="0">
                          <a:solidFill>
                            <a:srgbClr val="FF0000"/>
                          </a:solidFill>
                        </a:rPr>
                        <a:t>リュウジ</a:t>
                      </a:r>
                      <a:r>
                        <a:rPr kumimoji="1" lang="ja-JP" altLang="en-US" sz="1600" dirty="0"/>
                        <a:t>の</a:t>
                      </a:r>
                      <a:r>
                        <a:rPr kumimoji="1" lang="ja-JP" altLang="en-US" sz="1600" dirty="0">
                          <a:solidFill>
                            <a:srgbClr val="FF0000"/>
                          </a:solidFill>
                        </a:rPr>
                        <a:t>レシピ</a:t>
                      </a:r>
                      <a:r>
                        <a:rPr kumimoji="1" lang="ja-JP" altLang="en-US" sz="1600" dirty="0"/>
                        <a:t>で</a:t>
                      </a:r>
                      <a:r>
                        <a:rPr kumimoji="1" lang="ja-JP" altLang="en-US" sz="1600" dirty="0">
                          <a:solidFill>
                            <a:srgbClr val="FF0000"/>
                          </a:solidFill>
                        </a:rPr>
                        <a:t>作った豚汁</a:t>
                      </a:r>
                      <a:r>
                        <a:rPr kumimoji="1" lang="ja-JP" altLang="en-US" sz="1600" dirty="0"/>
                        <a:t>、</a:t>
                      </a:r>
                      <a:r>
                        <a:rPr kumimoji="1" lang="ja-JP" altLang="en-US" sz="1600" dirty="0">
                          <a:solidFill>
                            <a:srgbClr val="FF0000"/>
                          </a:solidFill>
                        </a:rPr>
                        <a:t>美味しい</a:t>
                      </a:r>
                      <a:r>
                        <a:rPr kumimoji="1" lang="ja-JP" altLang="en-US" sz="1600" dirty="0"/>
                        <a:t>！</a:t>
                      </a:r>
                      <a:r>
                        <a:rPr kumimoji="1" lang="ja-JP" altLang="en-US" sz="1600" dirty="0">
                          <a:solidFill>
                            <a:srgbClr val="FF0000"/>
                          </a:solidFill>
                        </a:rPr>
                        <a:t>生姜</a:t>
                      </a:r>
                      <a:r>
                        <a:rPr kumimoji="1" lang="ja-JP" altLang="en-US" sz="1600" dirty="0"/>
                        <a:t>と</a:t>
                      </a:r>
                      <a:r>
                        <a:rPr kumimoji="1" lang="ja-JP" altLang="en-US" sz="1600" dirty="0">
                          <a:solidFill>
                            <a:srgbClr val="FF0000"/>
                          </a:solidFill>
                        </a:rPr>
                        <a:t>ニンニク</a:t>
                      </a:r>
                      <a:r>
                        <a:rPr kumimoji="1" lang="ja-JP" altLang="en-US" sz="1600" dirty="0"/>
                        <a:t>が効いた</a:t>
                      </a:r>
                      <a:r>
                        <a:rPr kumimoji="1" lang="ja-JP" altLang="en-US" sz="1600" dirty="0">
                          <a:solidFill>
                            <a:srgbClr val="FF0000"/>
                          </a:solidFill>
                        </a:rPr>
                        <a:t>味噌汁</a:t>
                      </a:r>
                      <a:r>
                        <a:rPr kumimoji="1" lang="ja-JP" altLang="en-US" sz="1600" dirty="0"/>
                        <a:t>、本当に</a:t>
                      </a:r>
                      <a:r>
                        <a:rPr kumimoji="1" lang="ja-JP" altLang="en-US" sz="1600" dirty="0">
                          <a:solidFill>
                            <a:srgbClr val="FF0000"/>
                          </a:solidFill>
                        </a:rPr>
                        <a:t>美味しく</a:t>
                      </a:r>
                      <a:r>
                        <a:rPr kumimoji="1" lang="ja-JP" altLang="en-US" sz="1600" dirty="0"/>
                        <a:t>て最高！</a:t>
                      </a:r>
                    </a:p>
                  </a:txBody>
                  <a:tcPr/>
                </a:tc>
                <a:extLst>
                  <a:ext uri="{0D108BD9-81ED-4DB2-BD59-A6C34878D82A}">
                    <a16:rowId xmlns:a16="http://schemas.microsoft.com/office/drawing/2014/main" val="2155272466"/>
                  </a:ext>
                </a:extLst>
              </a:tr>
            </a:tbl>
          </a:graphicData>
        </a:graphic>
      </p:graphicFrame>
    </p:spTree>
    <p:extLst>
      <p:ext uri="{BB962C8B-B14F-4D97-AF65-F5344CB8AC3E}">
        <p14:creationId xmlns:p14="http://schemas.microsoft.com/office/powerpoint/2010/main" val="1383519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3B74A944-C1C3-13E8-E1DB-30C94E5AE7B7}"/>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648EF502-5450-07F0-60A3-58577C5B9F33}"/>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051F5034-4606-D3B9-A21C-E017C8481E84}"/>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文章間の類似度結果</a:t>
            </a:r>
            <a:r>
              <a:rPr kumimoji="1" lang="en-US" altLang="ja-JP" sz="3200" kern="0" dirty="0">
                <a:solidFill>
                  <a:srgbClr val="000000"/>
                </a:solidFill>
                <a:latin typeface="Arial"/>
                <a:ea typeface="ＭＳ Ｐゴシック" panose="020B0600070205080204" pitchFamily="50" charset="-128"/>
                <a:cs typeface="Arial"/>
                <a:sym typeface="Arial"/>
              </a:rPr>
              <a:t> </a:t>
            </a: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BERT</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7779BC3B-21D8-2F3B-8FF8-7B4CAAB111C8}"/>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592F9DFD-4308-ECDB-9AD3-DD93F864B52F}"/>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4.</a:t>
            </a:r>
            <a:r>
              <a:rPr kumimoji="1" lang="ja-JP" altLang="en-US" sz="1800" dirty="0">
                <a:solidFill>
                  <a:schemeClr val="bg1">
                    <a:lumMod val="50000"/>
                  </a:schemeClr>
                </a:solidFill>
              </a:rPr>
              <a:t>実コメントを用いた提案手法の精度評価</a:t>
            </a:r>
          </a:p>
        </p:txBody>
      </p:sp>
      <p:pic>
        <p:nvPicPr>
          <p:cNvPr id="9" name="図 8">
            <a:extLst>
              <a:ext uri="{FF2B5EF4-FFF2-40B4-BE49-F238E27FC236}">
                <a16:creationId xmlns:a16="http://schemas.microsoft.com/office/drawing/2014/main" id="{3F7AE27B-D4B1-D908-BF1E-887E040D412B}"/>
              </a:ext>
            </a:extLst>
          </p:cNvPr>
          <p:cNvPicPr>
            <a:picLocks noChangeAspect="1"/>
          </p:cNvPicPr>
          <p:nvPr/>
        </p:nvPicPr>
        <p:blipFill>
          <a:blip r:embed="rId3"/>
          <a:stretch>
            <a:fillRect/>
          </a:stretch>
        </p:blipFill>
        <p:spPr>
          <a:xfrm>
            <a:off x="209154" y="1300945"/>
            <a:ext cx="5515745" cy="3679984"/>
          </a:xfrm>
          <a:prstGeom prst="rect">
            <a:avLst/>
          </a:prstGeom>
        </p:spPr>
      </p:pic>
      <p:graphicFrame>
        <p:nvGraphicFramePr>
          <p:cNvPr id="10" name="表 9">
            <a:extLst>
              <a:ext uri="{FF2B5EF4-FFF2-40B4-BE49-F238E27FC236}">
                <a16:creationId xmlns:a16="http://schemas.microsoft.com/office/drawing/2014/main" id="{43F18826-0793-8B75-145D-DA93A5DF6C15}"/>
              </a:ext>
            </a:extLst>
          </p:cNvPr>
          <p:cNvGraphicFramePr>
            <a:graphicFrameLocks noGrp="1"/>
          </p:cNvGraphicFramePr>
          <p:nvPr>
            <p:extLst>
              <p:ext uri="{D42A27DB-BD31-4B8C-83A1-F6EECF244321}">
                <p14:modId xmlns:p14="http://schemas.microsoft.com/office/powerpoint/2010/main" val="3419484247"/>
              </p:ext>
            </p:extLst>
          </p:nvPr>
        </p:nvGraphicFramePr>
        <p:xfrm>
          <a:off x="5864294" y="1594077"/>
          <a:ext cx="5688393" cy="3093720"/>
        </p:xfrm>
        <a:graphic>
          <a:graphicData uri="http://schemas.openxmlformats.org/drawingml/2006/table">
            <a:tbl>
              <a:tblPr firstRow="1" bandRow="1">
                <a:tableStyleId>{5940675A-B579-460E-94D1-54222C63F5DA}</a:tableStyleId>
              </a:tblPr>
              <a:tblGrid>
                <a:gridCol w="910974">
                  <a:extLst>
                    <a:ext uri="{9D8B030D-6E8A-4147-A177-3AD203B41FA5}">
                      <a16:colId xmlns:a16="http://schemas.microsoft.com/office/drawing/2014/main" val="3221696548"/>
                    </a:ext>
                  </a:extLst>
                </a:gridCol>
                <a:gridCol w="4777419">
                  <a:extLst>
                    <a:ext uri="{9D8B030D-6E8A-4147-A177-3AD203B41FA5}">
                      <a16:colId xmlns:a16="http://schemas.microsoft.com/office/drawing/2014/main" val="3353476763"/>
                    </a:ext>
                  </a:extLst>
                </a:gridCol>
              </a:tblGrid>
              <a:tr h="370840">
                <a:tc>
                  <a:txBody>
                    <a:bodyPr/>
                    <a:lstStyle/>
                    <a:p>
                      <a:pPr algn="ctr"/>
                      <a:r>
                        <a:rPr kumimoji="1" lang="ja-JP" altLang="en-US" sz="1600" dirty="0"/>
                        <a:t>類似度</a:t>
                      </a:r>
                    </a:p>
                  </a:txBody>
                  <a:tcPr/>
                </a:tc>
                <a:tc>
                  <a:txBody>
                    <a:bodyPr/>
                    <a:lstStyle/>
                    <a:p>
                      <a:pPr algn="ctr"/>
                      <a:r>
                        <a:rPr kumimoji="1" lang="ja-JP" altLang="en-US" sz="1600" dirty="0"/>
                        <a:t>前処理済みの元コメント（みそきんの例）</a:t>
                      </a:r>
                    </a:p>
                  </a:txBody>
                  <a:tcPr/>
                </a:tc>
                <a:extLst>
                  <a:ext uri="{0D108BD9-81ED-4DB2-BD59-A6C34878D82A}">
                    <a16:rowId xmlns:a16="http://schemas.microsoft.com/office/drawing/2014/main" val="3514796021"/>
                  </a:ext>
                </a:extLst>
              </a:tr>
              <a:tr h="370840">
                <a:tc>
                  <a:txBody>
                    <a:bodyPr/>
                    <a:lstStyle/>
                    <a:p>
                      <a:pPr algn="ctr"/>
                      <a:r>
                        <a:rPr lang="en-US" altLang="ja-JP" sz="1200" dirty="0"/>
                        <a:t>0.9573930</a:t>
                      </a:r>
                      <a:endParaRPr kumimoji="1" lang="ja-JP" altLang="en-US" sz="1200" dirty="0"/>
                    </a:p>
                  </a:txBody>
                  <a:tcPr anchor="ctr">
                    <a:solidFill>
                      <a:srgbClr val="CCECFF"/>
                    </a:solidFill>
                  </a:tcPr>
                </a:tc>
                <a:tc>
                  <a:txBody>
                    <a:bodyPr/>
                    <a:lstStyle/>
                    <a:p>
                      <a:r>
                        <a:rPr kumimoji="1" lang="ja-JP" altLang="en-US" sz="1600" dirty="0"/>
                        <a:t>アレルギーの関係で小麦がたくさん食べれないので</a:t>
                      </a:r>
                      <a:endParaRPr kumimoji="1" lang="en-US" altLang="ja-JP" sz="1600" dirty="0"/>
                    </a:p>
                    <a:p>
                      <a:r>
                        <a:rPr kumimoji="1" lang="ja-JP" altLang="en-US" sz="1600" dirty="0"/>
                        <a:t>メシ版が凄く嬉しい味噌大好きです絶対食べます</a:t>
                      </a:r>
                      <a:endParaRPr kumimoji="1" lang="en-US" altLang="ja-JP" sz="1600" dirty="0"/>
                    </a:p>
                  </a:txBody>
                  <a:tcPr>
                    <a:solidFill>
                      <a:srgbClr val="CCECFF"/>
                    </a:solidFill>
                  </a:tcPr>
                </a:tc>
                <a:extLst>
                  <a:ext uri="{0D108BD9-81ED-4DB2-BD59-A6C34878D82A}">
                    <a16:rowId xmlns:a16="http://schemas.microsoft.com/office/drawing/2014/main" val="2772945370"/>
                  </a:ext>
                </a:extLst>
              </a:tr>
              <a:tr h="370840">
                <a:tc>
                  <a:txBody>
                    <a:bodyPr/>
                    <a:lstStyle/>
                    <a:p>
                      <a:pPr algn="ctr"/>
                      <a:r>
                        <a:rPr lang="en-US" altLang="ja-JP" sz="1200" dirty="0"/>
                        <a:t>0.9363672</a:t>
                      </a:r>
                      <a:endParaRPr kumimoji="1" lang="ja-JP" altLang="en-US" sz="1200" dirty="0"/>
                    </a:p>
                  </a:txBody>
                  <a:tcPr anchor="ctr">
                    <a:solidFill>
                      <a:srgbClr val="CCECFF"/>
                    </a:solidFill>
                  </a:tcPr>
                </a:tc>
                <a:tc>
                  <a:txBody>
                    <a:bodyPr/>
                    <a:lstStyle/>
                    <a:p>
                      <a:r>
                        <a:rPr kumimoji="1" lang="ja-JP" altLang="en-US" sz="1600" dirty="0"/>
                        <a:t>白味噌を入れることによってガツンとくる旨味が鈍くなる気がするけどどうなんだろうか早く買って食べたい</a:t>
                      </a:r>
                      <a:endParaRPr kumimoji="1" lang="en-US" altLang="ja-JP" sz="1600" dirty="0"/>
                    </a:p>
                  </a:txBody>
                  <a:tcPr>
                    <a:solidFill>
                      <a:srgbClr val="CCECFF"/>
                    </a:solidFill>
                  </a:tcPr>
                </a:tc>
                <a:extLst>
                  <a:ext uri="{0D108BD9-81ED-4DB2-BD59-A6C34878D82A}">
                    <a16:rowId xmlns:a16="http://schemas.microsoft.com/office/drawing/2014/main" val="3609659356"/>
                  </a:ext>
                </a:extLst>
              </a:tr>
              <a:tr h="370840">
                <a:tc>
                  <a:txBody>
                    <a:bodyPr/>
                    <a:lstStyle/>
                    <a:p>
                      <a:pPr algn="ctr"/>
                      <a:r>
                        <a:rPr kumimoji="1" lang="en-US" altLang="ja-JP" sz="1200" dirty="0"/>
                        <a:t>0.9300542</a:t>
                      </a:r>
                      <a:endParaRPr kumimoji="1" lang="ja-JP" altLang="en-US" sz="1200" dirty="0"/>
                    </a:p>
                  </a:txBody>
                  <a:tcPr anchor="ctr">
                    <a:solidFill>
                      <a:srgbClr val="FF9999"/>
                    </a:solidFill>
                  </a:tcPr>
                </a:tc>
                <a:tc>
                  <a:txBody>
                    <a:bodyPr/>
                    <a:lstStyle/>
                    <a:p>
                      <a:r>
                        <a:rPr kumimoji="1" lang="ja-JP" altLang="en-US" sz="1600" dirty="0"/>
                        <a:t>再生回数見て思ったけど今でもみんなの関心を惹き付けてる事が凄いちゃんとみんな</a:t>
                      </a:r>
                      <a:r>
                        <a:rPr kumimoji="1" lang="en-US" altLang="ja-JP" sz="1600" dirty="0"/>
                        <a:t>hikakin</a:t>
                      </a:r>
                      <a:r>
                        <a:rPr kumimoji="1" lang="ja-JP" altLang="en-US" sz="1600" dirty="0"/>
                        <a:t>の事気になってるんだね</a:t>
                      </a:r>
                    </a:p>
                  </a:txBody>
                  <a:tcPr>
                    <a:solidFill>
                      <a:srgbClr val="FF9999"/>
                    </a:solidFill>
                  </a:tcPr>
                </a:tc>
                <a:extLst>
                  <a:ext uri="{0D108BD9-81ED-4DB2-BD59-A6C34878D82A}">
                    <a16:rowId xmlns:a16="http://schemas.microsoft.com/office/drawing/2014/main" val="1749409956"/>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sz="1200" b="0" i="0" u="none" strike="noStrike" cap="none" dirty="0">
                          <a:solidFill>
                            <a:schemeClr val="tx1"/>
                          </a:solidFill>
                          <a:effectLst/>
                          <a:latin typeface="+mn-lt"/>
                          <a:ea typeface="+mn-ea"/>
                          <a:cs typeface="+mn-cs"/>
                          <a:sym typeface="Arial"/>
                        </a:rPr>
                        <a:t>0.9181535</a:t>
                      </a:r>
                    </a:p>
                  </a:txBody>
                  <a:tcPr anchor="ctr">
                    <a:solidFill>
                      <a:srgbClr val="FF9999"/>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600" dirty="0"/>
                        <a:t>私ヒカキンの誕生日のまえがたんじようびです</a:t>
                      </a:r>
                      <a:endParaRPr kumimoji="1" lang="en-US" altLang="ja-JP" sz="1600" dirty="0"/>
                    </a:p>
                  </a:txBody>
                  <a:tcPr>
                    <a:solidFill>
                      <a:srgbClr val="FF9999"/>
                    </a:solidFill>
                  </a:tcPr>
                </a:tc>
                <a:extLst>
                  <a:ext uri="{0D108BD9-81ED-4DB2-BD59-A6C34878D82A}">
                    <a16:rowId xmlns:a16="http://schemas.microsoft.com/office/drawing/2014/main" val="1951487526"/>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sz="1200" b="0" i="0" u="none" strike="noStrike" cap="none" dirty="0">
                          <a:solidFill>
                            <a:schemeClr val="tx1"/>
                          </a:solidFill>
                          <a:effectLst/>
                          <a:latin typeface="+mn-lt"/>
                          <a:ea typeface="+mn-ea"/>
                          <a:cs typeface="+mn-cs"/>
                          <a:sym typeface="Arial"/>
                        </a:rPr>
                        <a:t>0.9017093</a:t>
                      </a:r>
                    </a:p>
                  </a:txBody>
                  <a:tcPr anchor="ctr">
                    <a:solidFill>
                      <a:srgbClr val="CCEC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600" dirty="0"/>
                        <a:t>それでも人工甘味料入ってる</a:t>
                      </a:r>
                      <a:endParaRPr lang="ja-JP" altLang="en-US" sz="1600" b="0" i="0" u="none" strike="noStrike" cap="none" dirty="0">
                        <a:solidFill>
                          <a:schemeClr val="tx1"/>
                        </a:solidFill>
                        <a:effectLst/>
                        <a:latin typeface="+mn-lt"/>
                        <a:ea typeface="+mn-ea"/>
                        <a:cs typeface="+mn-cs"/>
                        <a:sym typeface="Arial"/>
                      </a:endParaRPr>
                    </a:p>
                  </a:txBody>
                  <a:tcPr>
                    <a:solidFill>
                      <a:srgbClr val="CCECFF"/>
                    </a:solidFill>
                  </a:tcPr>
                </a:tc>
                <a:extLst>
                  <a:ext uri="{0D108BD9-81ED-4DB2-BD59-A6C34878D82A}">
                    <a16:rowId xmlns:a16="http://schemas.microsoft.com/office/drawing/2014/main" val="3731507316"/>
                  </a:ext>
                </a:extLst>
              </a:tr>
            </a:tbl>
          </a:graphicData>
        </a:graphic>
      </p:graphicFrame>
      <p:sp>
        <p:nvSpPr>
          <p:cNvPr id="3" name="テキスト ボックス 2">
            <a:extLst>
              <a:ext uri="{FF2B5EF4-FFF2-40B4-BE49-F238E27FC236}">
                <a16:creationId xmlns:a16="http://schemas.microsoft.com/office/drawing/2014/main" id="{973D3FBE-AF9F-969E-B055-8C08BB7C94F9}"/>
              </a:ext>
            </a:extLst>
          </p:cNvPr>
          <p:cNvSpPr txBox="1"/>
          <p:nvPr/>
        </p:nvSpPr>
        <p:spPr>
          <a:xfrm>
            <a:off x="3294017" y="5050748"/>
            <a:ext cx="5603966" cy="1700530"/>
          </a:xfrm>
          <a:prstGeom prst="rect">
            <a:avLst/>
          </a:prstGeom>
          <a:solidFill>
            <a:srgbClr val="D7DFE1"/>
          </a:solidFill>
        </p:spPr>
        <p:txBody>
          <a:bodyPr wrap="square" rtlCol="0">
            <a:spAutoFit/>
          </a:bodyPr>
          <a:lstStyle/>
          <a:p>
            <a:pPr marL="285750" indent="-285750">
              <a:lnSpc>
                <a:spcPct val="150000"/>
              </a:lnSpc>
              <a:buFont typeface="Wingdings" panose="05000000000000000000" pitchFamily="2" charset="2"/>
              <a:buChar char="u"/>
            </a:pPr>
            <a:r>
              <a:rPr kumimoji="1" lang="en-US" altLang="ja-JP" dirty="0"/>
              <a:t>0.85~0.96</a:t>
            </a:r>
            <a:r>
              <a:rPr kumimoji="1" lang="ja-JP" altLang="en-US" dirty="0"/>
              <a:t>の類似度を示す文章が多い</a:t>
            </a:r>
            <a:endParaRPr kumimoji="1" lang="en-US" altLang="ja-JP" dirty="0"/>
          </a:p>
          <a:p>
            <a:pPr marL="285750" indent="-285750">
              <a:lnSpc>
                <a:spcPct val="150000"/>
              </a:lnSpc>
              <a:buFont typeface="Wingdings" panose="05000000000000000000" pitchFamily="2" charset="2"/>
              <a:buChar char="u"/>
            </a:pPr>
            <a:r>
              <a:rPr kumimoji="1" lang="ja-JP" altLang="en-US" dirty="0"/>
              <a:t>商品と関連しているコメントの類似度が高くなっている</a:t>
            </a:r>
            <a:endParaRPr kumimoji="1" lang="en-US" altLang="ja-JP" dirty="0"/>
          </a:p>
          <a:p>
            <a:pPr marL="285750" indent="-285750">
              <a:lnSpc>
                <a:spcPct val="150000"/>
              </a:lnSpc>
              <a:buFont typeface="Wingdings" panose="05000000000000000000" pitchFamily="2" charset="2"/>
              <a:buChar char="u"/>
            </a:pPr>
            <a:r>
              <a:rPr kumimoji="1" lang="ja-JP" altLang="en-US" dirty="0"/>
              <a:t>無関係なコメントも存在する</a:t>
            </a:r>
            <a:endParaRPr kumimoji="1" lang="en-US" altLang="ja-JP" dirty="0"/>
          </a:p>
          <a:p>
            <a:pPr marL="285750" indent="-285750">
              <a:lnSpc>
                <a:spcPct val="150000"/>
              </a:lnSpc>
              <a:buFont typeface="Wingdings" panose="05000000000000000000" pitchFamily="2" charset="2"/>
              <a:buChar char="u"/>
            </a:pPr>
            <a:r>
              <a:rPr kumimoji="1" lang="ja-JP" altLang="en-US" dirty="0">
                <a:solidFill>
                  <a:srgbClr val="FF0000"/>
                </a:solidFill>
              </a:rPr>
              <a:t>文章の長さに依存しにくい</a:t>
            </a:r>
            <a:endParaRPr kumimoji="1" lang="en-US" altLang="ja-JP" dirty="0">
              <a:solidFill>
                <a:srgbClr val="FF0000"/>
              </a:solidFill>
            </a:endParaRPr>
          </a:p>
        </p:txBody>
      </p:sp>
    </p:spTree>
    <p:extLst>
      <p:ext uri="{BB962C8B-B14F-4D97-AF65-F5344CB8AC3E}">
        <p14:creationId xmlns:p14="http://schemas.microsoft.com/office/powerpoint/2010/main" val="650927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E0A0CC2D-0511-6A19-22A3-F98843A6D297}"/>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A1F64CA2-D32D-09BD-085C-50A1EBE40A3A}"/>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EBEAF500-1C80-BE0C-C91D-A8B17D236E87}"/>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文章間の類似度結果</a:t>
            </a:r>
            <a:r>
              <a:rPr kumimoji="1" lang="en-US" altLang="ja-JP" sz="3200" kern="0" dirty="0">
                <a:solidFill>
                  <a:srgbClr val="000000"/>
                </a:solidFill>
                <a:latin typeface="Arial"/>
                <a:ea typeface="ＭＳ Ｐゴシック" panose="020B0600070205080204" pitchFamily="50" charset="-128"/>
                <a:cs typeface="Arial"/>
                <a:sym typeface="Arial"/>
              </a:rPr>
              <a:t> </a:t>
            </a: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TF-IDF</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5AD52653-D489-3152-12F5-1BB3EB033BF0}"/>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B4CE0C00-9144-D31D-3C04-DFFB4E6173F6}"/>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4.</a:t>
            </a:r>
            <a:r>
              <a:rPr kumimoji="1" lang="ja-JP" altLang="en-US" sz="1800" dirty="0">
                <a:solidFill>
                  <a:schemeClr val="bg1">
                    <a:lumMod val="50000"/>
                  </a:schemeClr>
                </a:solidFill>
              </a:rPr>
              <a:t>実コメントを用いた提案手法の精度評価</a:t>
            </a:r>
          </a:p>
        </p:txBody>
      </p:sp>
      <p:pic>
        <p:nvPicPr>
          <p:cNvPr id="6" name="図 5">
            <a:extLst>
              <a:ext uri="{FF2B5EF4-FFF2-40B4-BE49-F238E27FC236}">
                <a16:creationId xmlns:a16="http://schemas.microsoft.com/office/drawing/2014/main" id="{FFE6A2DA-12AE-C2AD-4F4D-4012E1BD88BA}"/>
              </a:ext>
            </a:extLst>
          </p:cNvPr>
          <p:cNvPicPr>
            <a:picLocks noChangeAspect="1"/>
          </p:cNvPicPr>
          <p:nvPr/>
        </p:nvPicPr>
        <p:blipFill>
          <a:blip r:embed="rId3"/>
          <a:stretch>
            <a:fillRect/>
          </a:stretch>
        </p:blipFill>
        <p:spPr>
          <a:xfrm>
            <a:off x="150222" y="1331431"/>
            <a:ext cx="5515745" cy="3524742"/>
          </a:xfrm>
          <a:prstGeom prst="rect">
            <a:avLst/>
          </a:prstGeom>
        </p:spPr>
      </p:pic>
      <p:graphicFrame>
        <p:nvGraphicFramePr>
          <p:cNvPr id="11" name="表 10">
            <a:extLst>
              <a:ext uri="{FF2B5EF4-FFF2-40B4-BE49-F238E27FC236}">
                <a16:creationId xmlns:a16="http://schemas.microsoft.com/office/drawing/2014/main" id="{423E407B-EF5B-1CEA-245C-FE9765FBE098}"/>
              </a:ext>
            </a:extLst>
          </p:cNvPr>
          <p:cNvGraphicFramePr>
            <a:graphicFrameLocks noGrp="1"/>
          </p:cNvGraphicFramePr>
          <p:nvPr>
            <p:extLst>
              <p:ext uri="{D42A27DB-BD31-4B8C-83A1-F6EECF244321}">
                <p14:modId xmlns:p14="http://schemas.microsoft.com/office/powerpoint/2010/main" val="4066217220"/>
              </p:ext>
            </p:extLst>
          </p:nvPr>
        </p:nvGraphicFramePr>
        <p:xfrm>
          <a:off x="5864294" y="1594077"/>
          <a:ext cx="5688393" cy="3093720"/>
        </p:xfrm>
        <a:graphic>
          <a:graphicData uri="http://schemas.openxmlformats.org/drawingml/2006/table">
            <a:tbl>
              <a:tblPr firstRow="1" bandRow="1">
                <a:tableStyleId>{5940675A-B579-460E-94D1-54222C63F5DA}</a:tableStyleId>
              </a:tblPr>
              <a:tblGrid>
                <a:gridCol w="910974">
                  <a:extLst>
                    <a:ext uri="{9D8B030D-6E8A-4147-A177-3AD203B41FA5}">
                      <a16:colId xmlns:a16="http://schemas.microsoft.com/office/drawing/2014/main" val="3221696548"/>
                    </a:ext>
                  </a:extLst>
                </a:gridCol>
                <a:gridCol w="4777419">
                  <a:extLst>
                    <a:ext uri="{9D8B030D-6E8A-4147-A177-3AD203B41FA5}">
                      <a16:colId xmlns:a16="http://schemas.microsoft.com/office/drawing/2014/main" val="3353476763"/>
                    </a:ext>
                  </a:extLst>
                </a:gridCol>
              </a:tblGrid>
              <a:tr h="370840">
                <a:tc>
                  <a:txBody>
                    <a:bodyPr/>
                    <a:lstStyle/>
                    <a:p>
                      <a:pPr algn="ctr"/>
                      <a:r>
                        <a:rPr kumimoji="1" lang="ja-JP" altLang="en-US" sz="1600" dirty="0"/>
                        <a:t>類似度</a:t>
                      </a:r>
                    </a:p>
                  </a:txBody>
                  <a:tcPr/>
                </a:tc>
                <a:tc>
                  <a:txBody>
                    <a:bodyPr/>
                    <a:lstStyle/>
                    <a:p>
                      <a:pPr algn="ctr"/>
                      <a:r>
                        <a:rPr kumimoji="1" lang="ja-JP" altLang="en-US" sz="1600" dirty="0"/>
                        <a:t>前処理済みの元コメント（みそきんの例）</a:t>
                      </a:r>
                    </a:p>
                  </a:txBody>
                  <a:tcPr/>
                </a:tc>
                <a:extLst>
                  <a:ext uri="{0D108BD9-81ED-4DB2-BD59-A6C34878D82A}">
                    <a16:rowId xmlns:a16="http://schemas.microsoft.com/office/drawing/2014/main" val="3514796021"/>
                  </a:ext>
                </a:extLst>
              </a:tr>
              <a:tr h="370840">
                <a:tc>
                  <a:txBody>
                    <a:bodyPr/>
                    <a:lstStyle/>
                    <a:p>
                      <a:r>
                        <a:rPr lang="en-US" altLang="ja-JP" sz="1200" b="0" i="0" u="none" strike="noStrike" cap="none" dirty="0">
                          <a:solidFill>
                            <a:schemeClr val="tx1"/>
                          </a:solidFill>
                          <a:effectLst/>
                          <a:latin typeface="+mn-lt"/>
                          <a:ea typeface="+mn-ea"/>
                          <a:cs typeface="+mn-cs"/>
                          <a:sym typeface="Arial"/>
                        </a:rPr>
                        <a:t>0.9274531</a:t>
                      </a:r>
                    </a:p>
                  </a:txBody>
                  <a:tcPr anchor="ctr">
                    <a:solidFill>
                      <a:srgbClr val="CCECFF"/>
                    </a:solidFill>
                  </a:tcPr>
                </a:tc>
                <a:tc>
                  <a:txBody>
                    <a:bodyPr/>
                    <a:lstStyle/>
                    <a:p>
                      <a:r>
                        <a:rPr kumimoji="1" lang="ja-JP" altLang="en-US" sz="1600" dirty="0"/>
                        <a:t>アレルギーの関係で小麦がたくさん食べれないのでメシ版が凄く嬉しい味噌大好きです絶対食べます</a:t>
                      </a:r>
                      <a:endParaRPr kumimoji="1" lang="en-US" altLang="ja-JP" sz="1600" dirty="0"/>
                    </a:p>
                  </a:txBody>
                  <a:tcPr>
                    <a:solidFill>
                      <a:srgbClr val="CCECFF"/>
                    </a:solidFill>
                  </a:tcPr>
                </a:tc>
                <a:extLst>
                  <a:ext uri="{0D108BD9-81ED-4DB2-BD59-A6C34878D82A}">
                    <a16:rowId xmlns:a16="http://schemas.microsoft.com/office/drawing/2014/main" val="2772945370"/>
                  </a:ext>
                </a:extLst>
              </a:tr>
              <a:tr h="370840">
                <a:tc>
                  <a:txBody>
                    <a:bodyPr/>
                    <a:lstStyle/>
                    <a:p>
                      <a:pPr algn="ctr"/>
                      <a:r>
                        <a:rPr kumimoji="1" lang="en-US" altLang="ja-JP" sz="1200" dirty="0"/>
                        <a:t>0.9244028</a:t>
                      </a:r>
                      <a:endParaRPr kumimoji="1" lang="ja-JP" altLang="en-US" sz="1200" dirty="0"/>
                    </a:p>
                  </a:txBody>
                  <a:tcPr anchor="ctr">
                    <a:solidFill>
                      <a:srgbClr val="FF9999"/>
                    </a:solidFill>
                  </a:tcPr>
                </a:tc>
                <a:tc>
                  <a:txBody>
                    <a:bodyPr/>
                    <a:lstStyle/>
                    <a:p>
                      <a:r>
                        <a:rPr kumimoji="1" lang="ja-JP" altLang="en-US" sz="1600" dirty="0"/>
                        <a:t>再生回数見て思ったけど今でもみんなの関心を惹き付けてる事が凄いちゃんとみんな</a:t>
                      </a:r>
                      <a:r>
                        <a:rPr kumimoji="1" lang="en-US" altLang="ja-JP" sz="1600" dirty="0"/>
                        <a:t>hikakin</a:t>
                      </a:r>
                      <a:r>
                        <a:rPr kumimoji="1" lang="ja-JP" altLang="en-US" sz="1600" dirty="0"/>
                        <a:t>の事気になってるんだね</a:t>
                      </a:r>
                    </a:p>
                  </a:txBody>
                  <a:tcPr>
                    <a:solidFill>
                      <a:srgbClr val="FF9999"/>
                    </a:solidFill>
                  </a:tcPr>
                </a:tc>
                <a:extLst>
                  <a:ext uri="{0D108BD9-81ED-4DB2-BD59-A6C34878D82A}">
                    <a16:rowId xmlns:a16="http://schemas.microsoft.com/office/drawing/2014/main" val="1100355966"/>
                  </a:ext>
                </a:extLst>
              </a:tr>
              <a:tr h="370840">
                <a:tc>
                  <a:txBody>
                    <a:bodyPr/>
                    <a:lstStyle/>
                    <a:p>
                      <a:r>
                        <a:rPr lang="en-US" altLang="ja-JP" sz="1200" b="0" i="0" u="none" strike="noStrike" cap="none" dirty="0">
                          <a:solidFill>
                            <a:schemeClr val="tx1"/>
                          </a:solidFill>
                          <a:effectLst/>
                          <a:latin typeface="+mn-lt"/>
                          <a:ea typeface="+mn-ea"/>
                          <a:cs typeface="+mn-cs"/>
                          <a:sym typeface="Arial"/>
                        </a:rPr>
                        <a:t>0.9147706</a:t>
                      </a:r>
                    </a:p>
                  </a:txBody>
                  <a:tcPr anchor="ctr">
                    <a:solidFill>
                      <a:srgbClr val="CCECFF"/>
                    </a:solidFill>
                  </a:tcPr>
                </a:tc>
                <a:tc>
                  <a:txBody>
                    <a:bodyPr/>
                    <a:lstStyle/>
                    <a:p>
                      <a:r>
                        <a:rPr kumimoji="1" lang="ja-JP" altLang="en-US" sz="1600" dirty="0"/>
                        <a:t>白味噌を入れることによってガツンとくる旨味が鈍くなる気がするけどどうなんだろうか早く買って食べたい</a:t>
                      </a:r>
                      <a:endParaRPr kumimoji="1" lang="en-US" altLang="ja-JP" sz="1600" dirty="0"/>
                    </a:p>
                  </a:txBody>
                  <a:tcPr>
                    <a:solidFill>
                      <a:srgbClr val="CCECFF"/>
                    </a:solidFill>
                  </a:tcPr>
                </a:tc>
                <a:extLst>
                  <a:ext uri="{0D108BD9-81ED-4DB2-BD59-A6C34878D82A}">
                    <a16:rowId xmlns:a16="http://schemas.microsoft.com/office/drawing/2014/main" val="3609659356"/>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sz="1200" b="0" i="0" u="none" strike="noStrike" cap="none" dirty="0">
                          <a:solidFill>
                            <a:schemeClr val="tx1"/>
                          </a:solidFill>
                          <a:effectLst/>
                          <a:latin typeface="+mn-lt"/>
                          <a:ea typeface="+mn-ea"/>
                          <a:cs typeface="+mn-cs"/>
                          <a:sym typeface="Arial"/>
                        </a:rPr>
                        <a:t>0.8955083</a:t>
                      </a:r>
                    </a:p>
                  </a:txBody>
                  <a:tcPr anchor="ctr">
                    <a:solidFill>
                      <a:srgbClr val="FF9999"/>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600" dirty="0"/>
                        <a:t>私ヒカキンの誕生日のまえがたんじようびです</a:t>
                      </a:r>
                      <a:endParaRPr kumimoji="1" lang="en-US" altLang="ja-JP" sz="1600" dirty="0"/>
                    </a:p>
                  </a:txBody>
                  <a:tcPr>
                    <a:solidFill>
                      <a:srgbClr val="FF9999"/>
                    </a:solidFill>
                  </a:tcPr>
                </a:tc>
                <a:extLst>
                  <a:ext uri="{0D108BD9-81ED-4DB2-BD59-A6C34878D82A}">
                    <a16:rowId xmlns:a16="http://schemas.microsoft.com/office/drawing/2014/main" val="1951487526"/>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sz="1200" b="0" i="0" u="none" strike="noStrike" cap="none" dirty="0">
                          <a:solidFill>
                            <a:schemeClr val="tx1"/>
                          </a:solidFill>
                          <a:effectLst/>
                          <a:latin typeface="+mn-lt"/>
                          <a:ea typeface="+mn-ea"/>
                          <a:cs typeface="+mn-cs"/>
                          <a:sym typeface="Arial"/>
                        </a:rPr>
                        <a:t>0.6485178</a:t>
                      </a:r>
                    </a:p>
                  </a:txBody>
                  <a:tcPr anchor="ctr">
                    <a:solidFill>
                      <a:srgbClr val="CCEC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600" b="0" i="0" u="none" strike="noStrike" cap="none" dirty="0">
                          <a:solidFill>
                            <a:schemeClr val="tx1"/>
                          </a:solidFill>
                          <a:effectLst/>
                          <a:latin typeface="+mn-lt"/>
                          <a:ea typeface="+mn-ea"/>
                          <a:cs typeface="+mn-cs"/>
                          <a:sym typeface="Arial"/>
                        </a:rPr>
                        <a:t>それでも人工甘味料入ってる</a:t>
                      </a:r>
                    </a:p>
                  </a:txBody>
                  <a:tcPr>
                    <a:solidFill>
                      <a:srgbClr val="CCECFF"/>
                    </a:solidFill>
                  </a:tcPr>
                </a:tc>
                <a:extLst>
                  <a:ext uri="{0D108BD9-81ED-4DB2-BD59-A6C34878D82A}">
                    <a16:rowId xmlns:a16="http://schemas.microsoft.com/office/drawing/2014/main" val="1115154747"/>
                  </a:ext>
                </a:extLst>
              </a:tr>
            </a:tbl>
          </a:graphicData>
        </a:graphic>
      </p:graphicFrame>
      <p:sp>
        <p:nvSpPr>
          <p:cNvPr id="3" name="テキスト ボックス 2">
            <a:extLst>
              <a:ext uri="{FF2B5EF4-FFF2-40B4-BE49-F238E27FC236}">
                <a16:creationId xmlns:a16="http://schemas.microsoft.com/office/drawing/2014/main" id="{D6035D3C-0DCC-DDDC-FC3D-75B052EBB27D}"/>
              </a:ext>
            </a:extLst>
          </p:cNvPr>
          <p:cNvSpPr txBox="1"/>
          <p:nvPr/>
        </p:nvSpPr>
        <p:spPr>
          <a:xfrm>
            <a:off x="3157945" y="5007162"/>
            <a:ext cx="5876109" cy="1700530"/>
          </a:xfrm>
          <a:prstGeom prst="rect">
            <a:avLst/>
          </a:prstGeom>
          <a:solidFill>
            <a:srgbClr val="D7DFE1"/>
          </a:solidFill>
        </p:spPr>
        <p:txBody>
          <a:bodyPr wrap="square" rtlCol="0">
            <a:spAutoFit/>
          </a:bodyPr>
          <a:lstStyle/>
          <a:p>
            <a:pPr marL="285750" indent="-285750">
              <a:lnSpc>
                <a:spcPct val="150000"/>
              </a:lnSpc>
              <a:buFont typeface="Wingdings" panose="05000000000000000000" pitchFamily="2" charset="2"/>
              <a:buChar char="u"/>
            </a:pPr>
            <a:r>
              <a:rPr kumimoji="1" lang="en-US" altLang="ja-JP" dirty="0"/>
              <a:t>0.8</a:t>
            </a:r>
            <a:r>
              <a:rPr kumimoji="1" lang="ja-JP" altLang="en-US" dirty="0"/>
              <a:t>以下の類似度を示すコメントが</a:t>
            </a:r>
            <a:r>
              <a:rPr kumimoji="1" lang="en-US" altLang="ja-JP" dirty="0"/>
              <a:t>BERT</a:t>
            </a:r>
            <a:r>
              <a:rPr kumimoji="1" lang="ja-JP" altLang="en-US" dirty="0"/>
              <a:t>に比べて多い</a:t>
            </a:r>
            <a:endParaRPr kumimoji="1" lang="en-US" altLang="ja-JP" dirty="0"/>
          </a:p>
          <a:p>
            <a:pPr marL="285750" indent="-285750">
              <a:lnSpc>
                <a:spcPct val="150000"/>
              </a:lnSpc>
              <a:buFont typeface="Wingdings" panose="05000000000000000000" pitchFamily="2" charset="2"/>
              <a:buChar char="u"/>
            </a:pPr>
            <a:r>
              <a:rPr kumimoji="1" lang="ja-JP" altLang="en-US" dirty="0"/>
              <a:t>商品と関連しているコメントの類似度が高くなっている</a:t>
            </a:r>
            <a:endParaRPr kumimoji="1" lang="en-US" altLang="ja-JP" dirty="0"/>
          </a:p>
          <a:p>
            <a:pPr marL="285750" indent="-285750">
              <a:lnSpc>
                <a:spcPct val="150000"/>
              </a:lnSpc>
              <a:buFont typeface="Wingdings" panose="05000000000000000000" pitchFamily="2" charset="2"/>
              <a:buChar char="u"/>
            </a:pPr>
            <a:r>
              <a:rPr kumimoji="1" lang="ja-JP" altLang="en-US" dirty="0"/>
              <a:t>無関係なコメントも存在する</a:t>
            </a:r>
            <a:endParaRPr kumimoji="1" lang="en-US" altLang="ja-JP" dirty="0"/>
          </a:p>
          <a:p>
            <a:pPr marL="285750" indent="-285750">
              <a:lnSpc>
                <a:spcPct val="150000"/>
              </a:lnSpc>
              <a:buFont typeface="Wingdings" panose="05000000000000000000" pitchFamily="2" charset="2"/>
              <a:buChar char="u"/>
            </a:pPr>
            <a:r>
              <a:rPr kumimoji="1" lang="ja-JP" altLang="en-US" dirty="0">
                <a:solidFill>
                  <a:srgbClr val="FF0000"/>
                </a:solidFill>
              </a:rPr>
              <a:t>文章が短いと類似度が低い傾向がある</a:t>
            </a:r>
            <a:endParaRPr kumimoji="1" lang="en-US" altLang="ja-JP" dirty="0">
              <a:solidFill>
                <a:srgbClr val="FF0000"/>
              </a:solidFill>
            </a:endParaRPr>
          </a:p>
        </p:txBody>
      </p:sp>
    </p:spTree>
    <p:extLst>
      <p:ext uri="{BB962C8B-B14F-4D97-AF65-F5344CB8AC3E}">
        <p14:creationId xmlns:p14="http://schemas.microsoft.com/office/powerpoint/2010/main" val="2610442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AE85031E-2A43-18B1-9A32-01A432231979}"/>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5C3BB301-879B-BA59-69E2-5EEA12B34621}"/>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FEB79BA2-3AEF-8542-1052-CECE54E3DC8A}"/>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提案手法の精度評価 </a:t>
            </a:r>
          </a:p>
        </p:txBody>
      </p:sp>
      <p:cxnSp>
        <p:nvCxnSpPr>
          <p:cNvPr id="4" name="直線コネクタ 3">
            <a:extLst>
              <a:ext uri="{FF2B5EF4-FFF2-40B4-BE49-F238E27FC236}">
                <a16:creationId xmlns:a16="http://schemas.microsoft.com/office/drawing/2014/main" id="{D78A05FD-CF7A-21BE-CAE8-80488AFFBBF5}"/>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36A0E883-5299-A516-BFDB-270FF0331A67}"/>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4.</a:t>
            </a:r>
            <a:r>
              <a:rPr kumimoji="1" lang="ja-JP" altLang="en-US" sz="1800" dirty="0">
                <a:solidFill>
                  <a:schemeClr val="bg1">
                    <a:lumMod val="50000"/>
                  </a:schemeClr>
                </a:solidFill>
              </a:rPr>
              <a:t>実コメントを用いた提案手法の精度評価</a:t>
            </a:r>
          </a:p>
        </p:txBody>
      </p:sp>
      <p:sp>
        <p:nvSpPr>
          <p:cNvPr id="3" name="テキスト ボックス 2">
            <a:extLst>
              <a:ext uri="{FF2B5EF4-FFF2-40B4-BE49-F238E27FC236}">
                <a16:creationId xmlns:a16="http://schemas.microsoft.com/office/drawing/2014/main" id="{A9B9C2D8-64AC-F999-3E27-18B5F6ACABB5}"/>
              </a:ext>
            </a:extLst>
          </p:cNvPr>
          <p:cNvSpPr txBox="1"/>
          <p:nvPr/>
        </p:nvSpPr>
        <p:spPr>
          <a:xfrm>
            <a:off x="1067316" y="1480228"/>
            <a:ext cx="3420292" cy="2100575"/>
          </a:xfrm>
          <a:prstGeom prst="rect">
            <a:avLst/>
          </a:prstGeom>
          <a:solidFill>
            <a:schemeClr val="accent2">
              <a:lumMod val="40000"/>
              <a:lumOff val="60000"/>
            </a:schemeClr>
          </a:solidFill>
        </p:spPr>
        <p:txBody>
          <a:bodyPr wrap="square" rtlCol="0">
            <a:spAutoFit/>
          </a:bodyPr>
          <a:lstStyle/>
          <a:p>
            <a:pPr algn="ctr"/>
            <a:r>
              <a:rPr kumimoji="1" lang="ja-JP" altLang="en-US" sz="2000" dirty="0"/>
              <a:t>アノテーション結果</a:t>
            </a:r>
            <a:endParaRPr kumimoji="1" lang="en-US" altLang="ja-JP" sz="2000" dirty="0"/>
          </a:p>
          <a:p>
            <a:pPr marL="285750" indent="-285750">
              <a:buFont typeface="Wingdings" panose="05000000000000000000" pitchFamily="2" charset="2"/>
              <a:buChar char="u"/>
            </a:pPr>
            <a:r>
              <a:rPr kumimoji="1" lang="ja-JP" altLang="en-US" dirty="0"/>
              <a:t>みそきん（</a:t>
            </a:r>
            <a:r>
              <a:rPr kumimoji="1" lang="en-US" altLang="ja-JP" dirty="0"/>
              <a:t>1475</a:t>
            </a:r>
            <a:r>
              <a:rPr kumimoji="1" lang="ja-JP" altLang="en-US" dirty="0"/>
              <a:t>件）</a:t>
            </a:r>
            <a:endParaRPr kumimoji="1" lang="en-US" altLang="ja-JP" dirty="0"/>
          </a:p>
          <a:p>
            <a:pPr marL="742950" lvl="1" indent="-285750">
              <a:buFont typeface="Wingdings" panose="05000000000000000000" pitchFamily="2" charset="2"/>
              <a:buChar char="Ø"/>
            </a:pPr>
            <a:r>
              <a:rPr kumimoji="1" lang="ja-JP" altLang="en-US" sz="1600" dirty="0"/>
              <a:t>関連性あり </a:t>
            </a:r>
            <a:r>
              <a:rPr kumimoji="1" lang="en-US" altLang="ja-JP" sz="1600" dirty="0"/>
              <a:t>934</a:t>
            </a:r>
            <a:r>
              <a:rPr kumimoji="1" lang="ja-JP" altLang="en-US" sz="1600" dirty="0"/>
              <a:t>件 約</a:t>
            </a:r>
            <a:r>
              <a:rPr kumimoji="1" lang="en-US" altLang="ja-JP" sz="1600" dirty="0"/>
              <a:t>63%</a:t>
            </a:r>
          </a:p>
          <a:p>
            <a:pPr marL="742950" lvl="1" indent="-285750">
              <a:buFont typeface="Wingdings" panose="05000000000000000000" pitchFamily="2" charset="2"/>
              <a:buChar char="Ø"/>
            </a:pPr>
            <a:r>
              <a:rPr kumimoji="1" lang="ja-JP" altLang="en-US" sz="1600" dirty="0"/>
              <a:t>関連性なし </a:t>
            </a:r>
            <a:r>
              <a:rPr kumimoji="1" lang="en-US" altLang="ja-JP" sz="1600" dirty="0"/>
              <a:t>541</a:t>
            </a:r>
            <a:r>
              <a:rPr kumimoji="1" lang="ja-JP" altLang="en-US" sz="1600" dirty="0"/>
              <a:t>件 約</a:t>
            </a:r>
            <a:r>
              <a:rPr kumimoji="1" lang="en-US" altLang="ja-JP" sz="1600" dirty="0"/>
              <a:t>37%</a:t>
            </a:r>
          </a:p>
          <a:p>
            <a:pPr lvl="1"/>
            <a:endParaRPr kumimoji="1" lang="en-US" altLang="ja-JP" sz="900" dirty="0"/>
          </a:p>
          <a:p>
            <a:pPr marL="285750" indent="-285750">
              <a:buFont typeface="Wingdings" panose="05000000000000000000" pitchFamily="2" charset="2"/>
              <a:buChar char="u"/>
            </a:pPr>
            <a:r>
              <a:rPr kumimoji="1" lang="ja-JP" altLang="en-US" dirty="0"/>
              <a:t>豚汁（</a:t>
            </a:r>
            <a:r>
              <a:rPr kumimoji="1" lang="en-US" altLang="ja-JP" dirty="0"/>
              <a:t>1329</a:t>
            </a:r>
            <a:r>
              <a:rPr kumimoji="1" lang="ja-JP" altLang="en-US" dirty="0"/>
              <a:t>件）</a:t>
            </a:r>
            <a:endParaRPr kumimoji="1" lang="en-US" altLang="ja-JP" dirty="0"/>
          </a:p>
          <a:p>
            <a:pPr marL="742950" lvl="1" indent="-285750">
              <a:buFont typeface="Wingdings" panose="05000000000000000000" pitchFamily="2" charset="2"/>
              <a:buChar char="Ø"/>
            </a:pPr>
            <a:r>
              <a:rPr kumimoji="1" lang="ja-JP" altLang="en-US" sz="1600" dirty="0"/>
              <a:t>関連性あり </a:t>
            </a:r>
            <a:r>
              <a:rPr kumimoji="1" lang="en-US" altLang="ja-JP" sz="1600" dirty="0"/>
              <a:t>882</a:t>
            </a:r>
            <a:r>
              <a:rPr kumimoji="1" lang="ja-JP" altLang="en-US" sz="1600" dirty="0"/>
              <a:t>件 約</a:t>
            </a:r>
            <a:r>
              <a:rPr kumimoji="1" lang="en-US" altLang="ja-JP" sz="1600" dirty="0"/>
              <a:t>66%</a:t>
            </a:r>
          </a:p>
          <a:p>
            <a:pPr marL="742950" lvl="1" indent="-285750">
              <a:buFont typeface="Wingdings" panose="05000000000000000000" pitchFamily="2" charset="2"/>
              <a:buChar char="Ø"/>
            </a:pPr>
            <a:r>
              <a:rPr kumimoji="1" lang="ja-JP" altLang="en-US" sz="1600" dirty="0"/>
              <a:t>関連性なし </a:t>
            </a:r>
            <a:r>
              <a:rPr kumimoji="1" lang="en-US" altLang="ja-JP" sz="1600" dirty="0"/>
              <a:t>447</a:t>
            </a:r>
            <a:r>
              <a:rPr kumimoji="1" lang="ja-JP" altLang="en-US" sz="1600" dirty="0"/>
              <a:t>件 約</a:t>
            </a:r>
            <a:r>
              <a:rPr kumimoji="1" lang="en-US" altLang="ja-JP" sz="1600" dirty="0"/>
              <a:t>34%</a:t>
            </a:r>
          </a:p>
        </p:txBody>
      </p:sp>
      <p:pic>
        <p:nvPicPr>
          <p:cNvPr id="7" name="図 6">
            <a:extLst>
              <a:ext uri="{FF2B5EF4-FFF2-40B4-BE49-F238E27FC236}">
                <a16:creationId xmlns:a16="http://schemas.microsoft.com/office/drawing/2014/main" id="{C31C5CB2-C314-8C5B-FF40-D8CD2AEC23DE}"/>
              </a:ext>
            </a:extLst>
          </p:cNvPr>
          <p:cNvPicPr>
            <a:picLocks noChangeAspect="1"/>
          </p:cNvPicPr>
          <p:nvPr/>
        </p:nvPicPr>
        <p:blipFill>
          <a:blip r:embed="rId3"/>
          <a:stretch>
            <a:fillRect/>
          </a:stretch>
        </p:blipFill>
        <p:spPr>
          <a:xfrm>
            <a:off x="5044983" y="1589850"/>
            <a:ext cx="5816782" cy="2300737"/>
          </a:xfrm>
          <a:prstGeom prst="rect">
            <a:avLst/>
          </a:prstGeom>
        </p:spPr>
      </p:pic>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ABD3B27-6CE7-E07C-F2CE-BBBAEEE54F21}"/>
                  </a:ext>
                </a:extLst>
              </p:cNvPr>
              <p:cNvSpPr txBox="1"/>
              <p:nvPr/>
            </p:nvSpPr>
            <p:spPr>
              <a:xfrm>
                <a:off x="1067316" y="3960533"/>
                <a:ext cx="10618694" cy="2424703"/>
              </a:xfrm>
              <a:prstGeom prst="rect">
                <a:avLst/>
              </a:prstGeom>
              <a:noFill/>
            </p:spPr>
            <p:txBody>
              <a:bodyPr wrap="square" rtlCol="0">
                <a:spAutoFit/>
              </a:bodyPr>
              <a:lstStyle/>
              <a:p>
                <a:pPr>
                  <a:lnSpc>
                    <a:spcPct val="150000"/>
                  </a:lnSpc>
                </a:pPr>
                <a:r>
                  <a:rPr kumimoji="1" lang="en-US" altLang="ja-JP" dirty="0">
                    <a:latin typeface="Times New Roman" panose="02020603050405020304" pitchFamily="18" charset="0"/>
                    <a:cs typeface="Times New Roman" panose="02020603050405020304" pitchFamily="18" charset="0"/>
                  </a:rPr>
                  <a:t>Accuracy</a:t>
                </a:r>
                <a14:m>
                  <m:oMath xmlns:m="http://schemas.openxmlformats.org/officeDocument/2006/math">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𝑇𝑃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𝑇𝑁</m:t>
                        </m:r>
                      </m:num>
                      <m:den>
                        <m:r>
                          <a:rPr kumimoji="1" lang="en-US" altLang="ja-JP" b="0" i="1" smtClean="0">
                            <a:latin typeface="Cambria Math" panose="02040503050406030204" pitchFamily="18" charset="0"/>
                          </a:rPr>
                          <m:t>𝑇𝑃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𝐹𝑁</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𝑇𝑁</m:t>
                        </m:r>
                      </m:den>
                    </m:f>
                    <m:r>
                      <a:rPr kumimoji="1" lang="en-US" altLang="ja-JP" b="0" i="1" smtClean="0">
                        <a:latin typeface="Cambria Math" panose="02040503050406030204" pitchFamily="18" charset="0"/>
                      </a:rPr>
                      <m:t>=0.612203</m:t>
                    </m:r>
                  </m:oMath>
                </a14:m>
                <a:r>
                  <a:rPr kumimoji="1" lang="ja-JP" altLang="en-US" b="0" dirty="0">
                    <a:latin typeface="Times New Roman" panose="02020603050405020304" pitchFamily="18" charset="0"/>
                  </a:rPr>
                  <a:t> ・・・・・・・・・・全予測結果の中で正しい予測をした割合</a:t>
                </a:r>
                <a:endParaRPr kumimoji="1" lang="en-US" altLang="ja-JP" b="0" dirty="0">
                  <a:latin typeface="Times New Roman" panose="02020603050405020304" pitchFamily="18" charset="0"/>
                </a:endParaRPr>
              </a:p>
              <a:p>
                <a:pPr>
                  <a:lnSpc>
                    <a:spcPct val="150000"/>
                  </a:lnSpc>
                </a:pPr>
                <a:r>
                  <a:rPr kumimoji="1" lang="en-US" altLang="ja-JP" dirty="0">
                    <a:latin typeface="Times New Roman" panose="02020603050405020304" pitchFamily="18" charset="0"/>
                    <a:cs typeface="Times New Roman" panose="02020603050405020304" pitchFamily="18" charset="0"/>
                  </a:rPr>
                  <a:t>Recall</a:t>
                </a:r>
                <a14:m>
                  <m:oMath xmlns:m="http://schemas.openxmlformats.org/officeDocument/2006/math">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𝑇𝑃</m:t>
                        </m:r>
                      </m:num>
                      <m:den>
                        <m:r>
                          <a:rPr kumimoji="1" lang="en-US" altLang="ja-JP" b="0" i="1" smtClean="0">
                            <a:latin typeface="Cambria Math" panose="02040503050406030204" pitchFamily="18" charset="0"/>
                          </a:rPr>
                          <m:t>𝑇𝑃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𝐹𝑁</m:t>
                        </m:r>
                      </m:den>
                    </m:f>
                    <m:r>
                      <a:rPr kumimoji="1" lang="en-US" altLang="ja-JP" b="0" i="1" smtClean="0">
                        <a:latin typeface="Cambria Math" panose="02040503050406030204" pitchFamily="18" charset="0"/>
                      </a:rPr>
                      <m:t>=0.693790</m:t>
                    </m:r>
                    <m:r>
                      <a:rPr kumimoji="1" lang="ja-JP" altLang="en-US" i="1">
                        <a:latin typeface="Cambria Math" panose="02040503050406030204" pitchFamily="18" charset="0"/>
                      </a:rPr>
                      <m:t>・・・・・・・・・・・・</m:t>
                    </m:r>
                  </m:oMath>
                </a14:m>
                <a:r>
                  <a:rPr kumimoji="1" lang="ja-JP" altLang="en-US" b="0" dirty="0"/>
                  <a:t>・・・・・・・正解が</a:t>
                </a:r>
                <a:r>
                  <a:rPr kumimoji="1" lang="en-US" altLang="ja-JP" b="0" dirty="0">
                    <a:latin typeface="Times New Roman" panose="02020603050405020304" pitchFamily="18" charset="0"/>
                    <a:cs typeface="Times New Roman" panose="02020603050405020304" pitchFamily="18" charset="0"/>
                  </a:rPr>
                  <a:t>Positive</a:t>
                </a:r>
                <a:r>
                  <a:rPr kumimoji="1" lang="ja-JP" altLang="en-US" dirty="0"/>
                  <a:t>なものを正しく</a:t>
                </a:r>
                <a:r>
                  <a:rPr kumimoji="1" lang="en-US" altLang="ja-JP" dirty="0">
                    <a:latin typeface="Times New Roman" panose="02020603050405020304" pitchFamily="18" charset="0"/>
                    <a:cs typeface="Times New Roman" panose="02020603050405020304" pitchFamily="18" charset="0"/>
                  </a:rPr>
                  <a:t>Positive</a:t>
                </a:r>
                <a:r>
                  <a:rPr kumimoji="1" lang="ja-JP" altLang="en-US" dirty="0"/>
                  <a:t>と予測した割合</a:t>
                </a:r>
                <a:endParaRPr kumimoji="1" lang="en-US" altLang="ja-JP" b="0" dirty="0"/>
              </a:p>
              <a:p>
                <a:pPr>
                  <a:lnSpc>
                    <a:spcPct val="150000"/>
                  </a:lnSpc>
                </a:pPr>
                <a:r>
                  <a:rPr kumimoji="1" lang="en-US" altLang="ja-JP" dirty="0">
                    <a:solidFill>
                      <a:srgbClr val="FF0000"/>
                    </a:solidFill>
                    <a:latin typeface="Times New Roman" panose="02020603050405020304" pitchFamily="18" charset="0"/>
                    <a:cs typeface="Times New Roman" panose="02020603050405020304" pitchFamily="18" charset="0"/>
                  </a:rPr>
                  <a:t>Precision</a:t>
                </a:r>
                <a14:m>
                  <m:oMath xmlns:m="http://schemas.openxmlformats.org/officeDocument/2006/math">
                    <m:r>
                      <a:rPr kumimoji="1" lang="en-US" altLang="ja-JP" b="0" i="1" smtClean="0">
                        <a:solidFill>
                          <a:srgbClr val="FF0000"/>
                        </a:solidFill>
                        <a:latin typeface="Cambria Math" panose="02040503050406030204" pitchFamily="18" charset="0"/>
                      </a:rPr>
                      <m:t>=</m:t>
                    </m:r>
                    <m:f>
                      <m:fPr>
                        <m:ctrlPr>
                          <a:rPr kumimoji="1" lang="en-US" altLang="ja-JP" i="1" smtClean="0">
                            <a:solidFill>
                              <a:srgbClr val="FF0000"/>
                            </a:solidFill>
                            <a:latin typeface="Cambria Math" panose="02040503050406030204" pitchFamily="18" charset="0"/>
                          </a:rPr>
                        </m:ctrlPr>
                      </m:fPr>
                      <m:num>
                        <m:r>
                          <a:rPr kumimoji="1" lang="en-US" altLang="ja-JP" b="0" i="1" smtClean="0">
                            <a:solidFill>
                              <a:srgbClr val="FF0000"/>
                            </a:solidFill>
                            <a:latin typeface="Cambria Math" panose="02040503050406030204" pitchFamily="18" charset="0"/>
                          </a:rPr>
                          <m:t>𝑇𝑃</m:t>
                        </m:r>
                      </m:num>
                      <m:den>
                        <m:r>
                          <a:rPr kumimoji="1" lang="en-US" altLang="ja-JP" b="0" i="1" smtClean="0">
                            <a:solidFill>
                              <a:srgbClr val="FF0000"/>
                            </a:solidFill>
                            <a:latin typeface="Cambria Math" panose="02040503050406030204" pitchFamily="18" charset="0"/>
                          </a:rPr>
                          <m:t>𝑇𝑃</m:t>
                        </m:r>
                        <m:r>
                          <a:rPr kumimoji="1" lang="en-US" altLang="ja-JP" b="0" i="1" smtClean="0">
                            <a:solidFill>
                              <a:srgbClr val="FF0000"/>
                            </a:solidFill>
                            <a:latin typeface="Cambria Math" panose="02040503050406030204" pitchFamily="18" charset="0"/>
                          </a:rPr>
                          <m:t>+</m:t>
                        </m:r>
                        <m:r>
                          <a:rPr kumimoji="1" lang="en-US" altLang="ja-JP" b="0" i="1" smtClean="0">
                            <a:solidFill>
                              <a:srgbClr val="FF0000"/>
                            </a:solidFill>
                            <a:latin typeface="Cambria Math" panose="02040503050406030204" pitchFamily="18" charset="0"/>
                          </a:rPr>
                          <m:t>𝐹𝑃</m:t>
                        </m:r>
                      </m:den>
                    </m:f>
                    <m:r>
                      <a:rPr kumimoji="1" lang="en-US" altLang="ja-JP" b="0" i="1" smtClean="0">
                        <a:solidFill>
                          <a:srgbClr val="FF0000"/>
                        </a:solidFill>
                        <a:latin typeface="Cambria Math" panose="02040503050406030204" pitchFamily="18" charset="0"/>
                      </a:rPr>
                      <m:t>=</m:t>
                    </m:r>
                    <m:r>
                      <a:rPr kumimoji="1" lang="en-US" altLang="ja-JP" b="0" i="1">
                        <a:solidFill>
                          <a:srgbClr val="FF0000"/>
                        </a:solidFill>
                        <a:latin typeface="Cambria Math" panose="02040503050406030204" pitchFamily="18" charset="0"/>
                      </a:rPr>
                      <m:t>0.693790</m:t>
                    </m:r>
                    <m:r>
                      <a:rPr kumimoji="1" lang="ja-JP" altLang="en-US" b="0" i="1" smtClean="0">
                        <a:solidFill>
                          <a:srgbClr val="FF0000"/>
                        </a:solidFill>
                        <a:latin typeface="Cambria Math" panose="02040503050406030204" pitchFamily="18" charset="0"/>
                      </a:rPr>
                      <m:t>・・・・・・・・・・</m:t>
                    </m:r>
                    <m:r>
                      <a:rPr kumimoji="1" lang="ja-JP" altLang="en-US" b="0" i="1">
                        <a:solidFill>
                          <a:srgbClr val="FF0000"/>
                        </a:solidFill>
                        <a:latin typeface="Cambria Math" panose="02040503050406030204" pitchFamily="18" charset="0"/>
                      </a:rPr>
                      <m:t>・</m:t>
                    </m:r>
                    <m:r>
                      <a:rPr kumimoji="1" lang="ja-JP" altLang="en-US" b="0" i="1" smtClean="0">
                        <a:solidFill>
                          <a:srgbClr val="FF0000"/>
                        </a:solidFill>
                        <a:latin typeface="Cambria Math" panose="02040503050406030204" pitchFamily="18" charset="0"/>
                      </a:rPr>
                      <m:t>・・</m:t>
                    </m:r>
                  </m:oMath>
                </a14:m>
                <a:r>
                  <a:rPr kumimoji="1" lang="ja-JP" altLang="en-US" dirty="0">
                    <a:solidFill>
                      <a:srgbClr val="FF0000"/>
                    </a:solidFill>
                  </a:rPr>
                  <a:t>・・・・</a:t>
                </a:r>
                <a:r>
                  <a:rPr kumimoji="1" lang="en-US" altLang="ja-JP" dirty="0">
                    <a:solidFill>
                      <a:srgbClr val="FF0000"/>
                    </a:solidFill>
                    <a:latin typeface="Times New Roman" panose="02020603050405020304" pitchFamily="18" charset="0"/>
                    <a:cs typeface="Times New Roman" panose="02020603050405020304" pitchFamily="18" charset="0"/>
                  </a:rPr>
                  <a:t>Positive</a:t>
                </a:r>
                <a:r>
                  <a:rPr kumimoji="1" lang="ja-JP" altLang="en-US" dirty="0">
                    <a:solidFill>
                      <a:srgbClr val="FF0000"/>
                    </a:solidFill>
                  </a:rPr>
                  <a:t>と予測した結果のうち実際に</a:t>
                </a:r>
                <a:r>
                  <a:rPr kumimoji="1" lang="en-US" altLang="ja-JP" dirty="0">
                    <a:solidFill>
                      <a:srgbClr val="FF0000"/>
                    </a:solidFill>
                    <a:latin typeface="Times New Roman" panose="02020603050405020304" pitchFamily="18" charset="0"/>
                    <a:cs typeface="Times New Roman" panose="02020603050405020304" pitchFamily="18" charset="0"/>
                  </a:rPr>
                  <a:t>Positive</a:t>
                </a:r>
                <a:r>
                  <a:rPr kumimoji="1" lang="ja-JP" altLang="en-US" dirty="0">
                    <a:solidFill>
                      <a:srgbClr val="FF0000"/>
                    </a:solidFill>
                  </a:rPr>
                  <a:t>である割合</a:t>
                </a:r>
                <a:endParaRPr kumimoji="1" lang="en-US" altLang="ja-JP" dirty="0">
                  <a:solidFill>
                    <a:srgbClr val="FF0000"/>
                  </a:solidFill>
                </a:endParaRPr>
              </a:p>
              <a:p>
                <a:pPr>
                  <a:lnSpc>
                    <a:spcPct val="150000"/>
                  </a:lnSpc>
                </a:pPr>
                <a:r>
                  <a:rPr kumimoji="1" lang="en-US" altLang="ja-JP" dirty="0">
                    <a:solidFill>
                      <a:srgbClr val="FF0000"/>
                    </a:solidFill>
                    <a:latin typeface="Times New Roman" panose="02020603050405020304" pitchFamily="18" charset="0"/>
                    <a:cs typeface="Times New Roman" panose="02020603050405020304" pitchFamily="18" charset="0"/>
                  </a:rPr>
                  <a:t>F1-measure</a:t>
                </a:r>
                <a14:m>
                  <m:oMath xmlns:m="http://schemas.openxmlformats.org/officeDocument/2006/math">
                    <m:r>
                      <a:rPr kumimoji="1" lang="en-US" altLang="ja-JP" b="0" i="1" smtClean="0">
                        <a:solidFill>
                          <a:srgbClr val="FF0000"/>
                        </a:solidFill>
                        <a:latin typeface="Cambria Math" panose="02040503050406030204" pitchFamily="18" charset="0"/>
                      </a:rPr>
                      <m:t>=</m:t>
                    </m:r>
                    <m:f>
                      <m:fPr>
                        <m:ctrlPr>
                          <a:rPr kumimoji="1" lang="en-US" altLang="ja-JP" b="0" i="1" smtClean="0">
                            <a:solidFill>
                              <a:srgbClr val="FF0000"/>
                            </a:solidFill>
                            <a:latin typeface="Cambria Math" panose="02040503050406030204" pitchFamily="18" charset="0"/>
                          </a:rPr>
                        </m:ctrlPr>
                      </m:fPr>
                      <m:num>
                        <m:r>
                          <a:rPr kumimoji="1" lang="en-US" altLang="ja-JP" b="0" i="1" smtClean="0">
                            <a:solidFill>
                              <a:srgbClr val="FF0000"/>
                            </a:solidFill>
                            <a:latin typeface="Cambria Math" panose="02040503050406030204" pitchFamily="18" charset="0"/>
                          </a:rPr>
                          <m:t>2</m:t>
                        </m:r>
                        <m:r>
                          <a:rPr kumimoji="1" lang="en-US" altLang="ja-JP" b="0" i="1" smtClean="0">
                            <a:solidFill>
                              <a:srgbClr val="FF0000"/>
                            </a:solidFill>
                            <a:latin typeface="Cambria Math" panose="02040503050406030204" pitchFamily="18" charset="0"/>
                            <a:ea typeface="Cambria Math" panose="02040503050406030204" pitchFamily="18" charset="0"/>
                          </a:rPr>
                          <m:t>×</m:t>
                        </m:r>
                        <m:r>
                          <a:rPr kumimoji="1" lang="en-US" altLang="ja-JP" b="0" i="1" smtClean="0">
                            <a:solidFill>
                              <a:srgbClr val="FF0000"/>
                            </a:solidFill>
                            <a:latin typeface="Cambria Math" panose="02040503050406030204" pitchFamily="18" charset="0"/>
                            <a:ea typeface="Cambria Math" panose="02040503050406030204" pitchFamily="18" charset="0"/>
                          </a:rPr>
                          <m:t>𝑃𝑟𝑒𝑐𝑖𝑠𝑜𝑛</m:t>
                        </m:r>
                        <m:r>
                          <a:rPr kumimoji="1" lang="en-US" altLang="ja-JP" b="0" i="1" smtClean="0">
                            <a:solidFill>
                              <a:srgbClr val="FF0000"/>
                            </a:solidFill>
                            <a:latin typeface="Cambria Math" panose="02040503050406030204" pitchFamily="18" charset="0"/>
                            <a:ea typeface="Cambria Math" panose="02040503050406030204" pitchFamily="18" charset="0"/>
                          </a:rPr>
                          <m:t>×</m:t>
                        </m:r>
                        <m:r>
                          <a:rPr kumimoji="1" lang="en-US" altLang="ja-JP" b="0" i="1" smtClean="0">
                            <a:solidFill>
                              <a:srgbClr val="FF0000"/>
                            </a:solidFill>
                            <a:latin typeface="Cambria Math" panose="02040503050406030204" pitchFamily="18" charset="0"/>
                            <a:ea typeface="Cambria Math" panose="02040503050406030204" pitchFamily="18" charset="0"/>
                          </a:rPr>
                          <m:t>𝑅𝑒𝑐𝑎𝑙𝑙</m:t>
                        </m:r>
                      </m:num>
                      <m:den>
                        <m:r>
                          <a:rPr kumimoji="1" lang="en-US" altLang="ja-JP" b="0" i="1" smtClean="0">
                            <a:solidFill>
                              <a:srgbClr val="FF0000"/>
                            </a:solidFill>
                            <a:latin typeface="Cambria Math" panose="02040503050406030204" pitchFamily="18" charset="0"/>
                          </a:rPr>
                          <m:t>𝑃𝑟𝑒𝑐𝑖𝑠𝑖𝑜𝑛</m:t>
                        </m:r>
                        <m:r>
                          <a:rPr kumimoji="1" lang="en-US" altLang="ja-JP" b="0" i="1" smtClean="0">
                            <a:solidFill>
                              <a:srgbClr val="FF0000"/>
                            </a:solidFill>
                            <a:latin typeface="Cambria Math" panose="02040503050406030204" pitchFamily="18" charset="0"/>
                          </a:rPr>
                          <m:t>+</m:t>
                        </m:r>
                        <m:r>
                          <a:rPr kumimoji="1" lang="en-US" altLang="ja-JP" b="0" i="1" smtClean="0">
                            <a:solidFill>
                              <a:srgbClr val="FF0000"/>
                            </a:solidFill>
                            <a:latin typeface="Cambria Math" panose="02040503050406030204" pitchFamily="18" charset="0"/>
                          </a:rPr>
                          <m:t>𝑅𝑒𝑐𝑎𝑙𝑙</m:t>
                        </m:r>
                      </m:den>
                    </m:f>
                    <m:r>
                      <a:rPr kumimoji="1" lang="en-US" altLang="ja-JP" b="0" i="1" smtClean="0">
                        <a:solidFill>
                          <a:srgbClr val="FF0000"/>
                        </a:solidFill>
                        <a:latin typeface="Cambria Math" panose="02040503050406030204" pitchFamily="18" charset="0"/>
                      </a:rPr>
                      <m:t>=</m:t>
                    </m:r>
                    <m:r>
                      <a:rPr kumimoji="1" lang="en-US" altLang="ja-JP" i="1">
                        <a:solidFill>
                          <a:srgbClr val="FF0000"/>
                        </a:solidFill>
                        <a:latin typeface="Cambria Math" panose="02040503050406030204" pitchFamily="18" charset="0"/>
                      </a:rPr>
                      <m:t>0.693790</m:t>
                    </m:r>
                    <m:r>
                      <a:rPr kumimoji="1" lang="ja-JP" altLang="en-US" i="1" smtClean="0">
                        <a:solidFill>
                          <a:srgbClr val="FF0000"/>
                        </a:solidFill>
                        <a:latin typeface="Cambria Math" panose="02040503050406030204" pitchFamily="18" charset="0"/>
                      </a:rPr>
                      <m:t>・・・・</m:t>
                    </m:r>
                  </m:oMath>
                </a14:m>
                <a:r>
                  <a:rPr kumimoji="1" lang="ja-JP" altLang="en-US" b="0" dirty="0">
                    <a:solidFill>
                      <a:srgbClr val="FF0000"/>
                    </a:solidFill>
                  </a:rPr>
                  <a:t>・・</a:t>
                </a:r>
                <a:r>
                  <a:rPr kumimoji="1" lang="en-US" altLang="ja-JP" b="0" dirty="0">
                    <a:solidFill>
                      <a:srgbClr val="FF0000"/>
                    </a:solidFill>
                    <a:latin typeface="Times New Roman" panose="02020603050405020304" pitchFamily="18" charset="0"/>
                    <a:cs typeface="Times New Roman" panose="02020603050405020304" pitchFamily="18" charset="0"/>
                  </a:rPr>
                  <a:t>Recall</a:t>
                </a:r>
                <a:r>
                  <a:rPr kumimoji="1" lang="ja-JP" altLang="en-US" b="0" dirty="0">
                    <a:solidFill>
                      <a:srgbClr val="FF0000"/>
                    </a:solidFill>
                  </a:rPr>
                  <a:t>と</a:t>
                </a:r>
                <a:r>
                  <a:rPr kumimoji="1" lang="en-US" altLang="ja-JP" b="0" dirty="0">
                    <a:solidFill>
                      <a:srgbClr val="FF0000"/>
                    </a:solidFill>
                    <a:latin typeface="Times New Roman" panose="02020603050405020304" pitchFamily="18" charset="0"/>
                    <a:cs typeface="Times New Roman" panose="02020603050405020304" pitchFamily="18" charset="0"/>
                  </a:rPr>
                  <a:t>Precision</a:t>
                </a:r>
                <a:r>
                  <a:rPr kumimoji="1" lang="ja-JP" altLang="en-US" b="0" dirty="0">
                    <a:solidFill>
                      <a:srgbClr val="FF0000"/>
                    </a:solidFill>
                  </a:rPr>
                  <a:t>の調和平均</a:t>
                </a:r>
                <a:endParaRPr kumimoji="1" lang="en-US" altLang="ja-JP" b="0" dirty="0">
                  <a:solidFill>
                    <a:srgbClr val="FF0000"/>
                  </a:solidFill>
                </a:endParaRPr>
              </a:p>
            </p:txBody>
          </p:sp>
        </mc:Choice>
        <mc:Fallback xmlns="">
          <p:sp>
            <p:nvSpPr>
              <p:cNvPr id="6" name="テキスト ボックス 5">
                <a:extLst>
                  <a:ext uri="{FF2B5EF4-FFF2-40B4-BE49-F238E27FC236}">
                    <a16:creationId xmlns:a16="http://schemas.microsoft.com/office/drawing/2014/main" id="{8ABD3B27-6CE7-E07C-F2CE-BBBAEEE54F21}"/>
                  </a:ext>
                </a:extLst>
              </p:cNvPr>
              <p:cNvSpPr txBox="1">
                <a:spLocks noRot="1" noChangeAspect="1" noMove="1" noResize="1" noEditPoints="1" noAdjustHandles="1" noChangeArrowheads="1" noChangeShapeType="1" noTextEdit="1"/>
              </p:cNvSpPr>
              <p:nvPr/>
            </p:nvSpPr>
            <p:spPr>
              <a:xfrm>
                <a:off x="1067316" y="3960533"/>
                <a:ext cx="10618694" cy="2424703"/>
              </a:xfrm>
              <a:prstGeom prst="rect">
                <a:avLst/>
              </a:prstGeom>
              <a:blipFill>
                <a:blip r:embed="rId4"/>
                <a:stretch>
                  <a:fillRect l="-459" b="-252"/>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1CFDFBF8-BE58-431F-60CC-86D0EA29095F}"/>
              </a:ext>
            </a:extLst>
          </p:cNvPr>
          <p:cNvSpPr txBox="1"/>
          <p:nvPr/>
        </p:nvSpPr>
        <p:spPr>
          <a:xfrm>
            <a:off x="5689565" y="1216323"/>
            <a:ext cx="4527618" cy="338554"/>
          </a:xfrm>
          <a:prstGeom prst="rect">
            <a:avLst/>
          </a:prstGeom>
          <a:solidFill>
            <a:srgbClr val="72ADAE"/>
          </a:solidFill>
        </p:spPr>
        <p:txBody>
          <a:bodyPr wrap="square" rtlCol="0">
            <a:spAutoFit/>
          </a:bodyPr>
          <a:lstStyle/>
          <a:p>
            <a:pPr algn="ctr"/>
            <a:r>
              <a:rPr kumimoji="1" lang="ja-JP" altLang="en-US" sz="1600" dirty="0"/>
              <a:t>類似度上位</a:t>
            </a:r>
            <a:r>
              <a:rPr kumimoji="1" lang="en-US" altLang="ja-JP" sz="1600" dirty="0"/>
              <a:t>934</a:t>
            </a:r>
            <a:r>
              <a:rPr kumimoji="1" lang="ja-JP" altLang="en-US" sz="1600" dirty="0"/>
              <a:t>件を「関連性あり」とした場合</a:t>
            </a:r>
            <a:endParaRPr kumimoji="1" lang="en-US" altLang="ja-JP" sz="1600" dirty="0"/>
          </a:p>
        </p:txBody>
      </p:sp>
    </p:spTree>
    <p:extLst>
      <p:ext uri="{BB962C8B-B14F-4D97-AF65-F5344CB8AC3E}">
        <p14:creationId xmlns:p14="http://schemas.microsoft.com/office/powerpoint/2010/main" val="2693818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AEB4F1CD-6729-5FAE-5918-76BCE483C102}"/>
            </a:ext>
          </a:extLst>
        </p:cNvPr>
        <p:cNvGrpSpPr/>
        <p:nvPr/>
      </p:nvGrpSpPr>
      <p:grpSpPr>
        <a:xfrm>
          <a:off x="0" y="0"/>
          <a:ext cx="0" cy="0"/>
          <a:chOff x="0" y="0"/>
          <a:chExt cx="0" cy="0"/>
        </a:xfrm>
      </p:grpSpPr>
      <p:sp>
        <p:nvSpPr>
          <p:cNvPr id="27" name="テキスト ボックス 26">
            <a:extLst>
              <a:ext uri="{FF2B5EF4-FFF2-40B4-BE49-F238E27FC236}">
                <a16:creationId xmlns:a16="http://schemas.microsoft.com/office/drawing/2014/main" id="{8CB7AB2F-E85D-4E29-5060-DE76E3C03F3E}"/>
              </a:ext>
            </a:extLst>
          </p:cNvPr>
          <p:cNvSpPr txBox="1"/>
          <p:nvPr/>
        </p:nvSpPr>
        <p:spPr>
          <a:xfrm>
            <a:off x="1886734" y="4074270"/>
            <a:ext cx="4903805" cy="338554"/>
          </a:xfrm>
          <a:prstGeom prst="rect">
            <a:avLst/>
          </a:prstGeom>
          <a:solidFill>
            <a:srgbClr val="72ADAE"/>
          </a:solidFill>
        </p:spPr>
        <p:txBody>
          <a:bodyPr wrap="square" rtlCol="0">
            <a:spAutoFit/>
          </a:bodyPr>
          <a:lstStyle/>
          <a:p>
            <a:pPr algn="ctr"/>
            <a:r>
              <a:rPr kumimoji="1" lang="ja-JP" altLang="en-US" sz="1600" dirty="0"/>
              <a:t>各閾値で予測データのラベル付けをした結果　</a:t>
            </a:r>
            <a:r>
              <a:rPr kumimoji="1" lang="en-US" altLang="ja-JP" sz="1600" dirty="0"/>
              <a:t>TF-IDF</a:t>
            </a:r>
          </a:p>
        </p:txBody>
      </p:sp>
      <p:sp>
        <p:nvSpPr>
          <p:cNvPr id="11" name="テキスト ボックス 10">
            <a:extLst>
              <a:ext uri="{FF2B5EF4-FFF2-40B4-BE49-F238E27FC236}">
                <a16:creationId xmlns:a16="http://schemas.microsoft.com/office/drawing/2014/main" id="{2D598BA4-2C0C-0402-F8B9-22832722F2AE}"/>
              </a:ext>
            </a:extLst>
          </p:cNvPr>
          <p:cNvSpPr txBox="1"/>
          <p:nvPr/>
        </p:nvSpPr>
        <p:spPr>
          <a:xfrm>
            <a:off x="3772630" y="1268451"/>
            <a:ext cx="4749834" cy="338554"/>
          </a:xfrm>
          <a:prstGeom prst="rect">
            <a:avLst/>
          </a:prstGeom>
          <a:solidFill>
            <a:srgbClr val="72ADAE"/>
          </a:solidFill>
        </p:spPr>
        <p:txBody>
          <a:bodyPr wrap="square" rtlCol="0">
            <a:spAutoFit/>
          </a:bodyPr>
          <a:lstStyle/>
          <a:p>
            <a:pPr algn="ctr"/>
            <a:r>
              <a:rPr kumimoji="1" lang="ja-JP" altLang="en-US" sz="1600" dirty="0"/>
              <a:t>各閾値で予測データのラベル付けをした結果　</a:t>
            </a:r>
            <a:r>
              <a:rPr kumimoji="1" lang="en-US" altLang="ja-JP" sz="1600" dirty="0"/>
              <a:t>BERT</a:t>
            </a:r>
          </a:p>
        </p:txBody>
      </p:sp>
      <p:sp>
        <p:nvSpPr>
          <p:cNvPr id="112" name="Google Shape;112;p2">
            <a:extLst>
              <a:ext uri="{FF2B5EF4-FFF2-40B4-BE49-F238E27FC236}">
                <a16:creationId xmlns:a16="http://schemas.microsoft.com/office/drawing/2014/main" id="{E8755AA9-37E1-5F68-1357-4E7609462B1E}"/>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F96BB3D3-D3D3-444D-97EC-B1FB7D6BFFCA}"/>
              </a:ext>
            </a:extLst>
          </p:cNvPr>
          <p:cNvSpPr txBox="1"/>
          <p:nvPr/>
        </p:nvSpPr>
        <p:spPr>
          <a:xfrm>
            <a:off x="838200"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提案手法の精度評価　「みそきん」の例</a:t>
            </a:r>
          </a:p>
        </p:txBody>
      </p:sp>
      <p:cxnSp>
        <p:nvCxnSpPr>
          <p:cNvPr id="4" name="直線コネクタ 3">
            <a:extLst>
              <a:ext uri="{FF2B5EF4-FFF2-40B4-BE49-F238E27FC236}">
                <a16:creationId xmlns:a16="http://schemas.microsoft.com/office/drawing/2014/main" id="{15BC033B-8EDF-E921-F094-E5A2274D7AD3}"/>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8658F465-9EA9-FA2F-0270-078B14E1FE87}"/>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4.</a:t>
            </a:r>
            <a:r>
              <a:rPr kumimoji="1" lang="ja-JP" altLang="en-US" sz="1800" dirty="0">
                <a:solidFill>
                  <a:schemeClr val="bg1">
                    <a:lumMod val="50000"/>
                  </a:schemeClr>
                </a:solidFill>
              </a:rPr>
              <a:t>実コメントを用いた提案手法の精度評価</a:t>
            </a:r>
          </a:p>
        </p:txBody>
      </p:sp>
      <p:graphicFrame>
        <p:nvGraphicFramePr>
          <p:cNvPr id="10" name="表 9">
            <a:extLst>
              <a:ext uri="{FF2B5EF4-FFF2-40B4-BE49-F238E27FC236}">
                <a16:creationId xmlns:a16="http://schemas.microsoft.com/office/drawing/2014/main" id="{0AE713A8-6B84-CC51-7D57-71710AE3FAF4}"/>
              </a:ext>
            </a:extLst>
          </p:cNvPr>
          <p:cNvGraphicFramePr>
            <a:graphicFrameLocks noGrp="1"/>
          </p:cNvGraphicFramePr>
          <p:nvPr>
            <p:extLst>
              <p:ext uri="{D42A27DB-BD31-4B8C-83A1-F6EECF244321}">
                <p14:modId xmlns:p14="http://schemas.microsoft.com/office/powerpoint/2010/main" val="1316240315"/>
              </p:ext>
            </p:extLst>
          </p:nvPr>
        </p:nvGraphicFramePr>
        <p:xfrm>
          <a:off x="1123950" y="1607005"/>
          <a:ext cx="9907450" cy="2062480"/>
        </p:xfrm>
        <a:graphic>
          <a:graphicData uri="http://schemas.openxmlformats.org/drawingml/2006/table">
            <a:tbl>
              <a:tblPr firstRow="1" bandRow="1">
                <a:tableStyleId>{5940675A-B579-460E-94D1-54222C63F5DA}</a:tableStyleId>
              </a:tblPr>
              <a:tblGrid>
                <a:gridCol w="1981490">
                  <a:extLst>
                    <a:ext uri="{9D8B030D-6E8A-4147-A177-3AD203B41FA5}">
                      <a16:colId xmlns:a16="http://schemas.microsoft.com/office/drawing/2014/main" val="1047120739"/>
                    </a:ext>
                  </a:extLst>
                </a:gridCol>
                <a:gridCol w="1981490">
                  <a:extLst>
                    <a:ext uri="{9D8B030D-6E8A-4147-A177-3AD203B41FA5}">
                      <a16:colId xmlns:a16="http://schemas.microsoft.com/office/drawing/2014/main" val="3431187716"/>
                    </a:ext>
                  </a:extLst>
                </a:gridCol>
                <a:gridCol w="1981490">
                  <a:extLst>
                    <a:ext uri="{9D8B030D-6E8A-4147-A177-3AD203B41FA5}">
                      <a16:colId xmlns:a16="http://schemas.microsoft.com/office/drawing/2014/main" val="3649274854"/>
                    </a:ext>
                  </a:extLst>
                </a:gridCol>
                <a:gridCol w="1981490">
                  <a:extLst>
                    <a:ext uri="{9D8B030D-6E8A-4147-A177-3AD203B41FA5}">
                      <a16:colId xmlns:a16="http://schemas.microsoft.com/office/drawing/2014/main" val="1640786063"/>
                    </a:ext>
                  </a:extLst>
                </a:gridCol>
                <a:gridCol w="1981490">
                  <a:extLst>
                    <a:ext uri="{9D8B030D-6E8A-4147-A177-3AD203B41FA5}">
                      <a16:colId xmlns:a16="http://schemas.microsoft.com/office/drawing/2014/main" val="2645176050"/>
                    </a:ext>
                  </a:extLst>
                </a:gridCol>
              </a:tblGrid>
              <a:tr h="350236">
                <a:tc>
                  <a:txBody>
                    <a:bodyPr/>
                    <a:lstStyle/>
                    <a:p>
                      <a:pPr algn="ct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上位</a:t>
                      </a:r>
                      <a:r>
                        <a:rPr kumimoji="1" lang="en-US" altLang="ja-JP" sz="1600" dirty="0">
                          <a:latin typeface="Times New Roman" panose="02020603050405020304" pitchFamily="18" charset="0"/>
                          <a:cs typeface="Times New Roman" panose="02020603050405020304" pitchFamily="18" charset="0"/>
                        </a:rPr>
                        <a:t>25%(369</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上位</a:t>
                      </a:r>
                      <a:r>
                        <a:rPr kumimoji="1" lang="en-US" altLang="ja-JP" sz="1600" dirty="0">
                          <a:latin typeface="Times New Roman" panose="02020603050405020304" pitchFamily="18" charset="0"/>
                          <a:cs typeface="Times New Roman" panose="02020603050405020304" pitchFamily="18" charset="0"/>
                        </a:rPr>
                        <a:t>50%(737</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正解ラベルと同数</a:t>
                      </a:r>
                      <a:r>
                        <a:rPr kumimoji="1" lang="en-US" altLang="ja-JP" sz="1600" dirty="0">
                          <a:latin typeface="Times New Roman" panose="02020603050405020304" pitchFamily="18" charset="0"/>
                          <a:cs typeface="Times New Roman" panose="02020603050405020304" pitchFamily="18" charset="0"/>
                        </a:rPr>
                        <a:t>(934</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上位</a:t>
                      </a:r>
                      <a:r>
                        <a:rPr kumimoji="1" lang="en-US" altLang="ja-JP" sz="1600" dirty="0">
                          <a:latin typeface="Times New Roman" panose="02020603050405020304" pitchFamily="18" charset="0"/>
                          <a:cs typeface="Times New Roman" panose="02020603050405020304" pitchFamily="18" charset="0"/>
                        </a:rPr>
                        <a:t>75%(1106</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6669527"/>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Accuracy</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0.503050</a:t>
                      </a: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0.578983</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0.612203</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0.614915</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1526317"/>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Recall</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0.305139</a:t>
                      </a:r>
                      <a:endParaRPr kumimoji="1" lang="ja-JP" altLang="en-US" sz="16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0.562098</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0.693790</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0.788008</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06409037"/>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Precision</a:t>
                      </a:r>
                      <a:endParaRPr kumimoji="1" lang="ja-JP" altLang="en-US" sz="1600" dirty="0">
                        <a:latin typeface="Times New Roman" panose="02020603050405020304" pitchFamily="18" charset="0"/>
                        <a:cs typeface="Times New Roman" panose="02020603050405020304" pitchFamily="18" charset="0"/>
                      </a:endParaRPr>
                    </a:p>
                  </a:txBody>
                  <a:tcPr>
                    <a:solidFill>
                      <a:schemeClr val="bg1">
                        <a:lumMod val="65000"/>
                      </a:schemeClr>
                    </a:solidFill>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0.772357</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solidFill>
                      <a:schemeClr val="bg1">
                        <a:lumMod val="65000"/>
                      </a:schemeClr>
                    </a:solidFill>
                  </a:tcPr>
                </a:tc>
                <a:tc>
                  <a:txBody>
                    <a:bodyPr/>
                    <a:lstStyle/>
                    <a:p>
                      <a:pPr algn="ctr"/>
                      <a:r>
                        <a:rPr kumimoji="1" lang="en-US" altLang="ja-JP" sz="1600" dirty="0">
                          <a:latin typeface="Times New Roman" panose="02020603050405020304" pitchFamily="18" charset="0"/>
                          <a:cs typeface="Times New Roman" panose="02020603050405020304" pitchFamily="18" charset="0"/>
                        </a:rPr>
                        <a:t>0.712347</a:t>
                      </a:r>
                      <a:endParaRPr kumimoji="1" lang="ja-JP" altLang="en-US" sz="1600" dirty="0">
                        <a:latin typeface="Times New Roman" panose="02020603050405020304" pitchFamily="18" charset="0"/>
                        <a:cs typeface="Times New Roman" panose="02020603050405020304" pitchFamily="18" charset="0"/>
                      </a:endParaRPr>
                    </a:p>
                  </a:txBody>
                  <a:tcPr>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600" dirty="0">
                          <a:latin typeface="Times New Roman" panose="02020603050405020304" pitchFamily="18" charset="0"/>
                          <a:cs typeface="Times New Roman" panose="02020603050405020304" pitchFamily="18" charset="0"/>
                        </a:rPr>
                        <a:t>0.693790</a:t>
                      </a:r>
                      <a:endParaRPr kumimoji="1" lang="ja-JP" altLang="en-US" sz="1600" dirty="0">
                        <a:latin typeface="Times New Roman" panose="02020603050405020304" pitchFamily="18" charset="0"/>
                        <a:cs typeface="Times New Roman" panose="02020603050405020304" pitchFamily="18" charset="0"/>
                      </a:endParaRPr>
                    </a:p>
                  </a:txBody>
                  <a:tcPr>
                    <a:solidFill>
                      <a:schemeClr val="bg1">
                        <a:lumMod val="65000"/>
                      </a:schemeClr>
                    </a:solidFill>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0.665461</a:t>
                      </a:r>
                      <a:endParaRPr kumimoji="1" lang="ja-JP" altLang="en-US" sz="1600" dirty="0">
                        <a:solidFill>
                          <a:srgbClr val="FF0000"/>
                        </a:solidFill>
                        <a:latin typeface="Times New Roman" panose="02020603050405020304" pitchFamily="18" charset="0"/>
                        <a:cs typeface="Times New Roman" panose="02020603050405020304" pitchFamily="18" charset="0"/>
                      </a:endParaRPr>
                    </a:p>
                  </a:txBody>
                  <a:tcPr>
                    <a:solidFill>
                      <a:schemeClr val="bg1">
                        <a:lumMod val="65000"/>
                      </a:schemeClr>
                    </a:solidFill>
                  </a:tcPr>
                </a:tc>
                <a:extLst>
                  <a:ext uri="{0D108BD9-81ED-4DB2-BD59-A6C34878D82A}">
                    <a16:rowId xmlns:a16="http://schemas.microsoft.com/office/drawing/2014/main" val="258322833"/>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F1-measure</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0.437452</a:t>
                      </a:r>
                      <a:endParaRPr kumimoji="1" lang="ja-JP" altLang="en-US" sz="16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0.628366</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600" dirty="0">
                          <a:latin typeface="Times New Roman" panose="02020603050405020304" pitchFamily="18" charset="0"/>
                          <a:cs typeface="Times New Roman" panose="02020603050405020304" pitchFamily="18" charset="0"/>
                        </a:rPr>
                        <a:t>0.693790</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0.721568</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70791685"/>
                  </a:ext>
                </a:extLst>
              </a:tr>
            </a:tbl>
          </a:graphicData>
        </a:graphic>
      </p:graphicFrame>
      <p:cxnSp>
        <p:nvCxnSpPr>
          <p:cNvPr id="13" name="直線コネクタ 12">
            <a:extLst>
              <a:ext uri="{FF2B5EF4-FFF2-40B4-BE49-F238E27FC236}">
                <a16:creationId xmlns:a16="http://schemas.microsoft.com/office/drawing/2014/main" id="{2750BCAE-279E-9BBA-C8ED-FDEF756C5E4C}"/>
              </a:ext>
            </a:extLst>
          </p:cNvPr>
          <p:cNvCxnSpPr>
            <a:cxnSpLocks/>
          </p:cNvCxnSpPr>
          <p:nvPr/>
        </p:nvCxnSpPr>
        <p:spPr>
          <a:xfrm>
            <a:off x="1123949" y="1607004"/>
            <a:ext cx="1974851" cy="574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6F2CF00B-5F9D-AFBF-4B95-F399115A191B}"/>
              </a:ext>
            </a:extLst>
          </p:cNvPr>
          <p:cNvSpPr txBox="1"/>
          <p:nvPr/>
        </p:nvSpPr>
        <p:spPr>
          <a:xfrm>
            <a:off x="2233613" y="1623906"/>
            <a:ext cx="1000125" cy="338554"/>
          </a:xfrm>
          <a:prstGeom prst="rect">
            <a:avLst/>
          </a:prstGeom>
          <a:noFill/>
        </p:spPr>
        <p:txBody>
          <a:bodyPr wrap="square" rtlCol="0">
            <a:spAutoFit/>
          </a:bodyPr>
          <a:lstStyle/>
          <a:p>
            <a:pPr algn="ctr"/>
            <a:r>
              <a:rPr kumimoji="1" lang="ja-JP" altLang="en-US" sz="1600" dirty="0"/>
              <a:t>閾値</a:t>
            </a:r>
          </a:p>
        </p:txBody>
      </p:sp>
      <p:sp>
        <p:nvSpPr>
          <p:cNvPr id="16" name="テキスト ボックス 15">
            <a:extLst>
              <a:ext uri="{FF2B5EF4-FFF2-40B4-BE49-F238E27FC236}">
                <a16:creationId xmlns:a16="http://schemas.microsoft.com/office/drawing/2014/main" id="{07E182B7-09AE-D9CD-03C8-D64B3A184D10}"/>
              </a:ext>
            </a:extLst>
          </p:cNvPr>
          <p:cNvSpPr txBox="1"/>
          <p:nvPr/>
        </p:nvSpPr>
        <p:spPr>
          <a:xfrm>
            <a:off x="1123950" y="1842671"/>
            <a:ext cx="1000125" cy="338554"/>
          </a:xfrm>
          <a:prstGeom prst="rect">
            <a:avLst/>
          </a:prstGeom>
          <a:noFill/>
        </p:spPr>
        <p:txBody>
          <a:bodyPr wrap="square" rtlCol="0">
            <a:spAutoFit/>
          </a:bodyPr>
          <a:lstStyle/>
          <a:p>
            <a:pPr algn="ctr"/>
            <a:r>
              <a:rPr kumimoji="1" lang="ja-JP" altLang="en-US" sz="1600" dirty="0"/>
              <a:t>評価指標</a:t>
            </a:r>
          </a:p>
        </p:txBody>
      </p:sp>
      <p:graphicFrame>
        <p:nvGraphicFramePr>
          <p:cNvPr id="18" name="表 17">
            <a:extLst>
              <a:ext uri="{FF2B5EF4-FFF2-40B4-BE49-F238E27FC236}">
                <a16:creationId xmlns:a16="http://schemas.microsoft.com/office/drawing/2014/main" id="{C8C22BCA-D27E-4FE3-2FF4-79B20F2B2336}"/>
              </a:ext>
            </a:extLst>
          </p:cNvPr>
          <p:cNvGraphicFramePr>
            <a:graphicFrameLocks noGrp="1"/>
          </p:cNvGraphicFramePr>
          <p:nvPr>
            <p:extLst>
              <p:ext uri="{D42A27DB-BD31-4B8C-83A1-F6EECF244321}">
                <p14:modId xmlns:p14="http://schemas.microsoft.com/office/powerpoint/2010/main" val="1491727736"/>
              </p:ext>
            </p:extLst>
          </p:nvPr>
        </p:nvGraphicFramePr>
        <p:xfrm>
          <a:off x="1123950" y="4412824"/>
          <a:ext cx="6429375" cy="1892852"/>
        </p:xfrm>
        <a:graphic>
          <a:graphicData uri="http://schemas.openxmlformats.org/drawingml/2006/table">
            <a:tbl>
              <a:tblPr firstRow="1" bandRow="1">
                <a:tableStyleId>{5940675A-B579-460E-94D1-54222C63F5DA}</a:tableStyleId>
              </a:tblPr>
              <a:tblGrid>
                <a:gridCol w="1144905">
                  <a:extLst>
                    <a:ext uri="{9D8B030D-6E8A-4147-A177-3AD203B41FA5}">
                      <a16:colId xmlns:a16="http://schemas.microsoft.com/office/drawing/2014/main" val="1047120739"/>
                    </a:ext>
                  </a:extLst>
                </a:gridCol>
                <a:gridCol w="1283970">
                  <a:extLst>
                    <a:ext uri="{9D8B030D-6E8A-4147-A177-3AD203B41FA5}">
                      <a16:colId xmlns:a16="http://schemas.microsoft.com/office/drawing/2014/main" val="3431187716"/>
                    </a:ext>
                  </a:extLst>
                </a:gridCol>
                <a:gridCol w="1257300">
                  <a:extLst>
                    <a:ext uri="{9D8B030D-6E8A-4147-A177-3AD203B41FA5}">
                      <a16:colId xmlns:a16="http://schemas.microsoft.com/office/drawing/2014/main" val="3649274854"/>
                    </a:ext>
                  </a:extLst>
                </a:gridCol>
                <a:gridCol w="1362075">
                  <a:extLst>
                    <a:ext uri="{9D8B030D-6E8A-4147-A177-3AD203B41FA5}">
                      <a16:colId xmlns:a16="http://schemas.microsoft.com/office/drawing/2014/main" val="1640786063"/>
                    </a:ext>
                  </a:extLst>
                </a:gridCol>
                <a:gridCol w="1381125">
                  <a:extLst>
                    <a:ext uri="{9D8B030D-6E8A-4147-A177-3AD203B41FA5}">
                      <a16:colId xmlns:a16="http://schemas.microsoft.com/office/drawing/2014/main" val="2645176050"/>
                    </a:ext>
                  </a:extLst>
                </a:gridCol>
              </a:tblGrid>
              <a:tr h="504614">
                <a:tc>
                  <a:txBody>
                    <a:bodyPr/>
                    <a:lstStyle/>
                    <a:p>
                      <a:pPr algn="ct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上位</a:t>
                      </a:r>
                      <a:r>
                        <a:rPr kumimoji="1" lang="en-US" altLang="ja-JP" sz="1200" dirty="0">
                          <a:latin typeface="Times New Roman" panose="02020603050405020304" pitchFamily="18" charset="0"/>
                          <a:cs typeface="Times New Roman" panose="02020603050405020304" pitchFamily="18" charset="0"/>
                        </a:rPr>
                        <a:t>25%(369</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上位</a:t>
                      </a:r>
                      <a:r>
                        <a:rPr kumimoji="1" lang="en-US" altLang="ja-JP" sz="1200" dirty="0">
                          <a:latin typeface="Times New Roman" panose="02020603050405020304" pitchFamily="18" charset="0"/>
                          <a:cs typeface="Times New Roman" panose="02020603050405020304" pitchFamily="18" charset="0"/>
                        </a:rPr>
                        <a:t>50%(737</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正解ラベルと同数</a:t>
                      </a:r>
                      <a:r>
                        <a:rPr kumimoji="1" lang="en-US" altLang="ja-JP" sz="1200" dirty="0">
                          <a:latin typeface="Times New Roman" panose="02020603050405020304" pitchFamily="18" charset="0"/>
                          <a:cs typeface="Times New Roman" panose="02020603050405020304" pitchFamily="18" charset="0"/>
                        </a:rPr>
                        <a:t>(934</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上位</a:t>
                      </a:r>
                      <a:r>
                        <a:rPr kumimoji="1" lang="en-US" altLang="ja-JP" sz="1200" dirty="0">
                          <a:latin typeface="Times New Roman" panose="02020603050405020304" pitchFamily="18" charset="0"/>
                          <a:cs typeface="Times New Roman" panose="02020603050405020304" pitchFamily="18" charset="0"/>
                        </a:rPr>
                        <a:t>75%(1106</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6669527"/>
                  </a:ext>
                </a:extLst>
              </a:tr>
              <a:tr h="361146">
                <a:tc>
                  <a:txBody>
                    <a:bodyPr/>
                    <a:lstStyle/>
                    <a:p>
                      <a:pPr algn="ctr"/>
                      <a:r>
                        <a:rPr kumimoji="1" lang="en-US" altLang="ja-JP" sz="1400" dirty="0">
                          <a:latin typeface="Times New Roman" panose="02020603050405020304" pitchFamily="18" charset="0"/>
                          <a:cs typeface="Times New Roman" panose="02020603050405020304" pitchFamily="18" charset="0"/>
                        </a:rPr>
                        <a:t>Accuracy</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0.490847</a:t>
                      </a: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0.522033</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0.557966</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0.567457</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1526317"/>
                  </a:ext>
                </a:extLst>
              </a:tr>
              <a:tr h="361146">
                <a:tc>
                  <a:txBody>
                    <a:bodyPr/>
                    <a:lstStyle/>
                    <a:p>
                      <a:pPr algn="ctr"/>
                      <a:r>
                        <a:rPr kumimoji="1" lang="en-US" altLang="ja-JP" sz="1400" dirty="0">
                          <a:latin typeface="Times New Roman" panose="02020603050405020304" pitchFamily="18" charset="0"/>
                          <a:cs typeface="Times New Roman" panose="02020603050405020304" pitchFamily="18" charset="0"/>
                        </a:rPr>
                        <a:t>Recall</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0.295503</a:t>
                      </a:r>
                      <a:endParaRPr kumimoji="1" lang="ja-JP" altLang="en-US" sz="14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0.517130</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0.650963</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0.750535</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06409037"/>
                  </a:ext>
                </a:extLst>
              </a:tr>
              <a:tr h="361146">
                <a:tc>
                  <a:txBody>
                    <a:bodyPr/>
                    <a:lstStyle/>
                    <a:p>
                      <a:pPr algn="ctr"/>
                      <a:r>
                        <a:rPr kumimoji="1" lang="en-US" altLang="ja-JP" sz="1400" dirty="0">
                          <a:latin typeface="Times New Roman" panose="02020603050405020304" pitchFamily="18" charset="0"/>
                          <a:cs typeface="Times New Roman" panose="02020603050405020304" pitchFamily="18" charset="0"/>
                        </a:rPr>
                        <a:t>Precision</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0.747967</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0.655359</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400" dirty="0">
                          <a:latin typeface="Times New Roman" panose="02020603050405020304" pitchFamily="18" charset="0"/>
                          <a:cs typeface="Times New Roman" panose="02020603050405020304" pitchFamily="18" charset="0"/>
                        </a:rPr>
                        <a:t>0.650963</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0.633815</a:t>
                      </a:r>
                      <a:endParaRPr kumimoji="1" lang="ja-JP" altLang="en-US" sz="14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322833"/>
                  </a:ext>
                </a:extLst>
              </a:tr>
              <a:tr h="242824">
                <a:tc>
                  <a:txBody>
                    <a:bodyPr/>
                    <a:lstStyle/>
                    <a:p>
                      <a:pPr algn="ctr"/>
                      <a:r>
                        <a:rPr kumimoji="1" lang="en-US" altLang="ja-JP" sz="1400" dirty="0">
                          <a:latin typeface="Times New Roman" panose="02020603050405020304" pitchFamily="18" charset="0"/>
                          <a:cs typeface="Times New Roman" panose="02020603050405020304" pitchFamily="18" charset="0"/>
                        </a:rPr>
                        <a:t>F1-measure</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0.423637</a:t>
                      </a:r>
                      <a:endParaRPr kumimoji="1" lang="ja-JP" altLang="en-US" sz="14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0.578096</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400" dirty="0">
                          <a:latin typeface="Times New Roman" panose="02020603050405020304" pitchFamily="18" charset="0"/>
                          <a:cs typeface="Times New Roman" panose="02020603050405020304" pitchFamily="18" charset="0"/>
                        </a:rPr>
                        <a:t>0.650963</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0.687254</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70791685"/>
                  </a:ext>
                </a:extLst>
              </a:tr>
            </a:tbl>
          </a:graphicData>
        </a:graphic>
      </p:graphicFrame>
      <p:cxnSp>
        <p:nvCxnSpPr>
          <p:cNvPr id="20" name="直線コネクタ 19">
            <a:extLst>
              <a:ext uri="{FF2B5EF4-FFF2-40B4-BE49-F238E27FC236}">
                <a16:creationId xmlns:a16="http://schemas.microsoft.com/office/drawing/2014/main" id="{3A527237-23E0-3985-76AF-D1C72B6E44D5}"/>
              </a:ext>
            </a:extLst>
          </p:cNvPr>
          <p:cNvCxnSpPr>
            <a:cxnSpLocks/>
          </p:cNvCxnSpPr>
          <p:nvPr/>
        </p:nvCxnSpPr>
        <p:spPr>
          <a:xfrm>
            <a:off x="1123949" y="4412824"/>
            <a:ext cx="1143001" cy="5020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9285684E-9443-671B-5BCA-F4DD03188012}"/>
              </a:ext>
            </a:extLst>
          </p:cNvPr>
          <p:cNvSpPr txBox="1"/>
          <p:nvPr/>
        </p:nvSpPr>
        <p:spPr>
          <a:xfrm>
            <a:off x="1060415" y="4663873"/>
            <a:ext cx="836965" cy="276999"/>
          </a:xfrm>
          <a:prstGeom prst="rect">
            <a:avLst/>
          </a:prstGeom>
          <a:noFill/>
        </p:spPr>
        <p:txBody>
          <a:bodyPr wrap="square" rtlCol="0">
            <a:spAutoFit/>
          </a:bodyPr>
          <a:lstStyle/>
          <a:p>
            <a:pPr algn="ctr"/>
            <a:r>
              <a:rPr kumimoji="1" lang="ja-JP" altLang="en-US" sz="1200" dirty="0"/>
              <a:t>評価指標</a:t>
            </a:r>
          </a:p>
        </p:txBody>
      </p:sp>
      <p:sp>
        <p:nvSpPr>
          <p:cNvPr id="26" name="テキスト ボックス 25">
            <a:extLst>
              <a:ext uri="{FF2B5EF4-FFF2-40B4-BE49-F238E27FC236}">
                <a16:creationId xmlns:a16="http://schemas.microsoft.com/office/drawing/2014/main" id="{433E6648-6A28-037C-4143-B4AF9FB3FE98}"/>
              </a:ext>
            </a:extLst>
          </p:cNvPr>
          <p:cNvSpPr txBox="1"/>
          <p:nvPr/>
        </p:nvSpPr>
        <p:spPr>
          <a:xfrm>
            <a:off x="1685307" y="4430301"/>
            <a:ext cx="645178" cy="276999"/>
          </a:xfrm>
          <a:prstGeom prst="rect">
            <a:avLst/>
          </a:prstGeom>
          <a:noFill/>
        </p:spPr>
        <p:txBody>
          <a:bodyPr wrap="square" rtlCol="0">
            <a:spAutoFit/>
          </a:bodyPr>
          <a:lstStyle/>
          <a:p>
            <a:pPr algn="ctr"/>
            <a:r>
              <a:rPr kumimoji="1" lang="ja-JP" altLang="en-US" sz="1200" dirty="0"/>
              <a:t>閾値</a:t>
            </a:r>
          </a:p>
        </p:txBody>
      </p:sp>
      <p:sp>
        <p:nvSpPr>
          <p:cNvPr id="28" name="テキスト ボックス 27">
            <a:extLst>
              <a:ext uri="{FF2B5EF4-FFF2-40B4-BE49-F238E27FC236}">
                <a16:creationId xmlns:a16="http://schemas.microsoft.com/office/drawing/2014/main" id="{D3156CDE-6134-B4A6-19CB-1A6A40871DCE}"/>
              </a:ext>
            </a:extLst>
          </p:cNvPr>
          <p:cNvSpPr txBox="1"/>
          <p:nvPr/>
        </p:nvSpPr>
        <p:spPr>
          <a:xfrm>
            <a:off x="7797625" y="4005609"/>
            <a:ext cx="3744994" cy="2116028"/>
          </a:xfrm>
          <a:prstGeom prst="rect">
            <a:avLst/>
          </a:prstGeom>
          <a:solidFill>
            <a:srgbClr val="D7DFE1"/>
          </a:solidFill>
        </p:spPr>
        <p:txBody>
          <a:bodyPr wrap="square" rtlCol="0">
            <a:spAutoFit/>
          </a:bodyPr>
          <a:lstStyle/>
          <a:p>
            <a:pPr marL="285750" indent="-285750">
              <a:lnSpc>
                <a:spcPct val="150000"/>
              </a:lnSpc>
              <a:buFont typeface="Wingdings" panose="05000000000000000000" pitchFamily="2" charset="2"/>
              <a:buChar char="u"/>
            </a:pPr>
            <a:r>
              <a:rPr kumimoji="1" lang="en-US" altLang="ja-JP" dirty="0"/>
              <a:t>BERT &gt; TF-IDF</a:t>
            </a:r>
            <a:r>
              <a:rPr kumimoji="1" lang="ja-JP" altLang="en-US" dirty="0"/>
              <a:t>で精度が良い</a:t>
            </a:r>
            <a:endParaRPr kumimoji="1" lang="en-US" altLang="ja-JP" dirty="0"/>
          </a:p>
          <a:p>
            <a:pPr marL="285750" indent="-285750">
              <a:lnSpc>
                <a:spcPct val="150000"/>
              </a:lnSpc>
              <a:buFont typeface="Wingdings" panose="05000000000000000000" pitchFamily="2" charset="2"/>
              <a:buChar char="u"/>
            </a:pPr>
            <a:r>
              <a:rPr kumimoji="1" lang="ja-JP" altLang="en-US" dirty="0">
                <a:solidFill>
                  <a:srgbClr val="FF0000"/>
                </a:solidFill>
              </a:rPr>
              <a:t>提案手法の精度は約</a:t>
            </a:r>
            <a:r>
              <a:rPr kumimoji="1" lang="en-US" altLang="ja-JP" dirty="0">
                <a:solidFill>
                  <a:srgbClr val="FF0000"/>
                </a:solidFill>
                <a:latin typeface="Times New Roman" panose="02020603050405020304" pitchFamily="18" charset="0"/>
                <a:cs typeface="Times New Roman" panose="02020603050405020304" pitchFamily="18" charset="0"/>
              </a:rPr>
              <a:t>6.6</a:t>
            </a:r>
            <a:r>
              <a:rPr kumimoji="1" lang="ja-JP" altLang="en-US" dirty="0">
                <a:solidFill>
                  <a:srgbClr val="FF0000"/>
                </a:solidFill>
                <a:latin typeface="Times New Roman" panose="02020603050405020304" pitchFamily="18" charset="0"/>
                <a:cs typeface="Times New Roman" panose="02020603050405020304" pitchFamily="18" charset="0"/>
              </a:rPr>
              <a:t>割</a:t>
            </a:r>
            <a:r>
              <a:rPr kumimoji="1" lang="en-US" altLang="ja-JP" dirty="0">
                <a:solidFill>
                  <a:srgbClr val="FF0000"/>
                </a:solidFill>
                <a:latin typeface="Times New Roman" panose="02020603050405020304" pitchFamily="18" charset="0"/>
                <a:cs typeface="Times New Roman" panose="02020603050405020304" pitchFamily="18" charset="0"/>
              </a:rPr>
              <a:t>~7.7</a:t>
            </a:r>
            <a:r>
              <a:rPr kumimoji="1" lang="ja-JP" altLang="en-US" dirty="0">
                <a:solidFill>
                  <a:srgbClr val="FF0000"/>
                </a:solidFill>
              </a:rPr>
              <a:t>割</a:t>
            </a:r>
            <a:endParaRPr kumimoji="1" lang="en-US" altLang="ja-JP" dirty="0">
              <a:solidFill>
                <a:srgbClr val="FF0000"/>
              </a:solidFill>
            </a:endParaRPr>
          </a:p>
          <a:p>
            <a:pPr marL="742950" lvl="1" indent="-285750">
              <a:lnSpc>
                <a:spcPct val="150000"/>
              </a:lnSpc>
              <a:buFont typeface="Wingdings" panose="05000000000000000000" pitchFamily="2" charset="2"/>
              <a:buChar char="Ø"/>
            </a:pPr>
            <a:r>
              <a:rPr kumimoji="1" lang="en-US" altLang="ja-JP" dirty="0">
                <a:latin typeface="Times New Roman" panose="02020603050405020304" pitchFamily="18" charset="0"/>
                <a:cs typeface="Times New Roman" panose="02020603050405020304" pitchFamily="18" charset="0"/>
              </a:rPr>
              <a:t>Precision</a:t>
            </a:r>
            <a:r>
              <a:rPr kumimoji="1" lang="ja-JP" altLang="en-US" dirty="0"/>
              <a:t>は</a:t>
            </a:r>
            <a:r>
              <a:rPr kumimoji="1" lang="en-US" altLang="ja-JP" dirty="0">
                <a:latin typeface="Times New Roman" panose="02020603050405020304" pitchFamily="18" charset="0"/>
                <a:cs typeface="Times New Roman" panose="02020603050405020304" pitchFamily="18" charset="0"/>
              </a:rPr>
              <a:t>0.66~0.77</a:t>
            </a:r>
            <a:r>
              <a:rPr kumimoji="1" lang="ja-JP" altLang="en-US" dirty="0"/>
              <a:t>を示す</a:t>
            </a:r>
          </a:p>
          <a:p>
            <a:pPr marL="285750" indent="-285750">
              <a:lnSpc>
                <a:spcPct val="150000"/>
              </a:lnSpc>
              <a:buFont typeface="Wingdings" panose="05000000000000000000" pitchFamily="2" charset="2"/>
              <a:buChar char="u"/>
            </a:pPr>
            <a:r>
              <a:rPr kumimoji="1" lang="ja-JP" altLang="en-US" dirty="0"/>
              <a:t>目的によって閾値を設定する必要がある</a:t>
            </a:r>
            <a:endParaRPr kumimoji="1" lang="en-US" altLang="ja-JP" dirty="0"/>
          </a:p>
        </p:txBody>
      </p:sp>
    </p:spTree>
    <p:extLst>
      <p:ext uri="{BB962C8B-B14F-4D97-AF65-F5344CB8AC3E}">
        <p14:creationId xmlns:p14="http://schemas.microsoft.com/office/powerpoint/2010/main" val="230182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F37BA4EA-88BA-E40C-5AF0-8F0D8D6C4DD6}"/>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69AF0E4A-8CCC-1146-7F5C-0E7F5B184283}"/>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49D1D35D-D8EF-A2B7-C457-ED661D1C841C}"/>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提案手法の精度評価</a:t>
            </a:r>
            <a:r>
              <a:rPr kumimoji="1" lang="ja-JP" altLang="en-US" sz="3200" kern="0" dirty="0">
                <a:solidFill>
                  <a:srgbClr val="000000"/>
                </a:solidFill>
                <a:latin typeface="Arial"/>
                <a:ea typeface="ＭＳ Ｐゴシック" panose="020B0600070205080204" pitchFamily="50" charset="-128"/>
                <a:cs typeface="Arial"/>
                <a:sym typeface="Arial"/>
              </a:rPr>
              <a:t>　「豚汁」の例</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BA82AD1B-91DF-20EB-220A-AB471640C390}"/>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FA08D20C-0E8C-9D97-B7DE-8A670EE45783}"/>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4.</a:t>
            </a:r>
            <a:r>
              <a:rPr kumimoji="1" lang="ja-JP" altLang="en-US" sz="1800" dirty="0">
                <a:solidFill>
                  <a:schemeClr val="bg1">
                    <a:lumMod val="50000"/>
                  </a:schemeClr>
                </a:solidFill>
              </a:rPr>
              <a:t>実コメントを用いた提案手法の精度評価</a:t>
            </a:r>
          </a:p>
        </p:txBody>
      </p:sp>
      <p:cxnSp>
        <p:nvCxnSpPr>
          <p:cNvPr id="7" name="直線コネクタ 6">
            <a:extLst>
              <a:ext uri="{FF2B5EF4-FFF2-40B4-BE49-F238E27FC236}">
                <a16:creationId xmlns:a16="http://schemas.microsoft.com/office/drawing/2014/main" id="{A42D4428-949F-8C68-43E2-C032CDB5966F}"/>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DD3877E4-BEFD-E5B5-DB52-B82BBB4F8067}"/>
              </a:ext>
            </a:extLst>
          </p:cNvPr>
          <p:cNvSpPr txBox="1"/>
          <p:nvPr/>
        </p:nvSpPr>
        <p:spPr>
          <a:xfrm>
            <a:off x="1886734" y="4074270"/>
            <a:ext cx="4903805" cy="338554"/>
          </a:xfrm>
          <a:prstGeom prst="rect">
            <a:avLst/>
          </a:prstGeom>
          <a:solidFill>
            <a:srgbClr val="72ADAE"/>
          </a:solidFill>
        </p:spPr>
        <p:txBody>
          <a:bodyPr wrap="square" rtlCol="0">
            <a:spAutoFit/>
          </a:bodyPr>
          <a:lstStyle/>
          <a:p>
            <a:pPr algn="ctr"/>
            <a:r>
              <a:rPr kumimoji="1" lang="ja-JP" altLang="en-US" sz="1600" dirty="0"/>
              <a:t>各閾値で予測データのラベル付けをした結果　</a:t>
            </a:r>
            <a:r>
              <a:rPr kumimoji="1" lang="en-US" altLang="ja-JP" sz="1600" dirty="0"/>
              <a:t>TF-IDF</a:t>
            </a:r>
          </a:p>
        </p:txBody>
      </p:sp>
      <p:sp>
        <p:nvSpPr>
          <p:cNvPr id="17" name="テキスト ボックス 16">
            <a:extLst>
              <a:ext uri="{FF2B5EF4-FFF2-40B4-BE49-F238E27FC236}">
                <a16:creationId xmlns:a16="http://schemas.microsoft.com/office/drawing/2014/main" id="{C145F6DA-7BA9-1517-795C-766C023E4583}"/>
              </a:ext>
            </a:extLst>
          </p:cNvPr>
          <p:cNvSpPr txBox="1"/>
          <p:nvPr/>
        </p:nvSpPr>
        <p:spPr>
          <a:xfrm>
            <a:off x="3772630" y="1268451"/>
            <a:ext cx="4749834" cy="338554"/>
          </a:xfrm>
          <a:prstGeom prst="rect">
            <a:avLst/>
          </a:prstGeom>
          <a:solidFill>
            <a:srgbClr val="72ADAE"/>
          </a:solidFill>
        </p:spPr>
        <p:txBody>
          <a:bodyPr wrap="square" rtlCol="0">
            <a:spAutoFit/>
          </a:bodyPr>
          <a:lstStyle/>
          <a:p>
            <a:pPr algn="ctr"/>
            <a:r>
              <a:rPr kumimoji="1" lang="ja-JP" altLang="en-US" sz="1600" dirty="0"/>
              <a:t>各閾値で予測データのラベル付けをした結果　</a:t>
            </a:r>
            <a:r>
              <a:rPr kumimoji="1" lang="en-US" altLang="ja-JP" sz="1600" dirty="0"/>
              <a:t>BERT</a:t>
            </a:r>
          </a:p>
        </p:txBody>
      </p:sp>
      <p:graphicFrame>
        <p:nvGraphicFramePr>
          <p:cNvPr id="18" name="表 17">
            <a:extLst>
              <a:ext uri="{FF2B5EF4-FFF2-40B4-BE49-F238E27FC236}">
                <a16:creationId xmlns:a16="http://schemas.microsoft.com/office/drawing/2014/main" id="{E4AA8927-1BBE-BEDF-B458-F6DC6800F43A}"/>
              </a:ext>
            </a:extLst>
          </p:cNvPr>
          <p:cNvGraphicFramePr>
            <a:graphicFrameLocks noGrp="1"/>
          </p:cNvGraphicFramePr>
          <p:nvPr>
            <p:extLst>
              <p:ext uri="{D42A27DB-BD31-4B8C-83A1-F6EECF244321}">
                <p14:modId xmlns:p14="http://schemas.microsoft.com/office/powerpoint/2010/main" val="3649713788"/>
              </p:ext>
            </p:extLst>
          </p:nvPr>
        </p:nvGraphicFramePr>
        <p:xfrm>
          <a:off x="1123950" y="1607005"/>
          <a:ext cx="9907450" cy="2062480"/>
        </p:xfrm>
        <a:graphic>
          <a:graphicData uri="http://schemas.openxmlformats.org/drawingml/2006/table">
            <a:tbl>
              <a:tblPr firstRow="1" bandRow="1">
                <a:tableStyleId>{5940675A-B579-460E-94D1-54222C63F5DA}</a:tableStyleId>
              </a:tblPr>
              <a:tblGrid>
                <a:gridCol w="1981490">
                  <a:extLst>
                    <a:ext uri="{9D8B030D-6E8A-4147-A177-3AD203B41FA5}">
                      <a16:colId xmlns:a16="http://schemas.microsoft.com/office/drawing/2014/main" val="1047120739"/>
                    </a:ext>
                  </a:extLst>
                </a:gridCol>
                <a:gridCol w="1981490">
                  <a:extLst>
                    <a:ext uri="{9D8B030D-6E8A-4147-A177-3AD203B41FA5}">
                      <a16:colId xmlns:a16="http://schemas.microsoft.com/office/drawing/2014/main" val="3431187716"/>
                    </a:ext>
                  </a:extLst>
                </a:gridCol>
                <a:gridCol w="1981490">
                  <a:extLst>
                    <a:ext uri="{9D8B030D-6E8A-4147-A177-3AD203B41FA5}">
                      <a16:colId xmlns:a16="http://schemas.microsoft.com/office/drawing/2014/main" val="3649274854"/>
                    </a:ext>
                  </a:extLst>
                </a:gridCol>
                <a:gridCol w="1981490">
                  <a:extLst>
                    <a:ext uri="{9D8B030D-6E8A-4147-A177-3AD203B41FA5}">
                      <a16:colId xmlns:a16="http://schemas.microsoft.com/office/drawing/2014/main" val="1640786063"/>
                    </a:ext>
                  </a:extLst>
                </a:gridCol>
                <a:gridCol w="1981490">
                  <a:extLst>
                    <a:ext uri="{9D8B030D-6E8A-4147-A177-3AD203B41FA5}">
                      <a16:colId xmlns:a16="http://schemas.microsoft.com/office/drawing/2014/main" val="2645176050"/>
                    </a:ext>
                  </a:extLst>
                </a:gridCol>
              </a:tblGrid>
              <a:tr h="350236">
                <a:tc>
                  <a:txBody>
                    <a:bodyPr/>
                    <a:lstStyle/>
                    <a:p>
                      <a:pPr algn="ct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上位</a:t>
                      </a:r>
                      <a:r>
                        <a:rPr kumimoji="1" lang="en-US" altLang="ja-JP" sz="1600" dirty="0">
                          <a:latin typeface="Times New Roman" panose="02020603050405020304" pitchFamily="18" charset="0"/>
                          <a:cs typeface="Times New Roman" panose="02020603050405020304" pitchFamily="18" charset="0"/>
                        </a:rPr>
                        <a:t>25%(332</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上位</a:t>
                      </a:r>
                      <a:r>
                        <a:rPr kumimoji="1" lang="en-US" altLang="ja-JP" sz="1600" dirty="0">
                          <a:latin typeface="Times New Roman" panose="02020603050405020304" pitchFamily="18" charset="0"/>
                          <a:cs typeface="Times New Roman" panose="02020603050405020304" pitchFamily="18" charset="0"/>
                        </a:rPr>
                        <a:t>50%(664</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正解ラベルと同数</a:t>
                      </a:r>
                      <a:r>
                        <a:rPr kumimoji="1" lang="en-US" altLang="ja-JP" sz="1600" dirty="0">
                          <a:latin typeface="Times New Roman" panose="02020603050405020304" pitchFamily="18" charset="0"/>
                          <a:cs typeface="Times New Roman" panose="02020603050405020304" pitchFamily="18" charset="0"/>
                        </a:rPr>
                        <a:t>(882</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上位</a:t>
                      </a:r>
                      <a:r>
                        <a:rPr kumimoji="1" lang="en-US" altLang="ja-JP" sz="1600" dirty="0">
                          <a:latin typeface="Times New Roman" panose="02020603050405020304" pitchFamily="18" charset="0"/>
                          <a:cs typeface="Times New Roman" panose="02020603050405020304" pitchFamily="18" charset="0"/>
                        </a:rPr>
                        <a:t>75%(996</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6669527"/>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Accuracy</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0.534988</a:t>
                      </a: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0.656884</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0.703536</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0.726109</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1526317"/>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Recall</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0.337868</a:t>
                      </a:r>
                      <a:endParaRPr kumimoji="1" lang="ja-JP" altLang="en-US" sz="16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0.617913</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0.776643</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0.858276</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06409037"/>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Precision</a:t>
                      </a:r>
                      <a:endParaRPr kumimoji="1" lang="ja-JP" altLang="en-US" sz="1600" dirty="0">
                        <a:latin typeface="Times New Roman" panose="02020603050405020304" pitchFamily="18" charset="0"/>
                        <a:cs typeface="Times New Roman" panose="02020603050405020304" pitchFamily="18" charset="0"/>
                      </a:endParaRPr>
                    </a:p>
                  </a:txBody>
                  <a:tcPr>
                    <a:solidFill>
                      <a:schemeClr val="bg1">
                        <a:lumMod val="65000"/>
                      </a:schemeClr>
                    </a:solidFill>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0.897590</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solidFill>
                      <a:schemeClr val="bg1">
                        <a:lumMod val="65000"/>
                      </a:schemeClr>
                    </a:solidFill>
                  </a:tcPr>
                </a:tc>
                <a:tc>
                  <a:txBody>
                    <a:bodyPr/>
                    <a:lstStyle/>
                    <a:p>
                      <a:pPr algn="ctr"/>
                      <a:r>
                        <a:rPr kumimoji="1" lang="en-US" altLang="ja-JP" sz="1600" dirty="0">
                          <a:latin typeface="Times New Roman" panose="02020603050405020304" pitchFamily="18" charset="0"/>
                          <a:cs typeface="Times New Roman" panose="02020603050405020304" pitchFamily="18" charset="0"/>
                        </a:rPr>
                        <a:t>0.820783</a:t>
                      </a:r>
                      <a:endParaRPr kumimoji="1" lang="ja-JP" altLang="en-US" sz="1600" dirty="0">
                        <a:latin typeface="Times New Roman" panose="02020603050405020304" pitchFamily="18" charset="0"/>
                        <a:cs typeface="Times New Roman" panose="02020603050405020304" pitchFamily="18" charset="0"/>
                      </a:endParaRPr>
                    </a:p>
                  </a:txBody>
                  <a:tcPr>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600" dirty="0">
                          <a:latin typeface="Times New Roman" panose="02020603050405020304" pitchFamily="18" charset="0"/>
                          <a:cs typeface="Times New Roman" panose="02020603050405020304" pitchFamily="18" charset="0"/>
                        </a:rPr>
                        <a:t>0.776643</a:t>
                      </a:r>
                      <a:endParaRPr kumimoji="1" lang="ja-JP" altLang="en-US" sz="1600" dirty="0">
                        <a:latin typeface="Times New Roman" panose="02020603050405020304" pitchFamily="18" charset="0"/>
                        <a:cs typeface="Times New Roman" panose="02020603050405020304" pitchFamily="18" charset="0"/>
                      </a:endParaRPr>
                    </a:p>
                  </a:txBody>
                  <a:tcPr>
                    <a:solidFill>
                      <a:schemeClr val="bg1">
                        <a:lumMod val="65000"/>
                      </a:schemeClr>
                    </a:solidFill>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0.760040</a:t>
                      </a:r>
                      <a:endParaRPr kumimoji="1" lang="ja-JP" altLang="en-US" sz="1600" dirty="0">
                        <a:solidFill>
                          <a:srgbClr val="FF0000"/>
                        </a:solidFill>
                        <a:latin typeface="Times New Roman" panose="02020603050405020304" pitchFamily="18" charset="0"/>
                        <a:cs typeface="Times New Roman" panose="02020603050405020304" pitchFamily="18" charset="0"/>
                      </a:endParaRPr>
                    </a:p>
                  </a:txBody>
                  <a:tcPr>
                    <a:solidFill>
                      <a:schemeClr val="bg1">
                        <a:lumMod val="65000"/>
                      </a:schemeClr>
                    </a:solidFill>
                  </a:tcPr>
                </a:tc>
                <a:extLst>
                  <a:ext uri="{0D108BD9-81ED-4DB2-BD59-A6C34878D82A}">
                    <a16:rowId xmlns:a16="http://schemas.microsoft.com/office/drawing/2014/main" val="258322833"/>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F1-measure</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0.490939</a:t>
                      </a:r>
                      <a:endParaRPr kumimoji="1" lang="ja-JP" altLang="en-US" sz="16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0.705045</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600" dirty="0">
                          <a:latin typeface="Times New Roman" panose="02020603050405020304" pitchFamily="18" charset="0"/>
                          <a:cs typeface="Times New Roman" panose="02020603050405020304" pitchFamily="18" charset="0"/>
                        </a:rPr>
                        <a:t>0.776643</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0.806176</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70791685"/>
                  </a:ext>
                </a:extLst>
              </a:tr>
            </a:tbl>
          </a:graphicData>
        </a:graphic>
      </p:graphicFrame>
      <p:cxnSp>
        <p:nvCxnSpPr>
          <p:cNvPr id="19" name="直線コネクタ 18">
            <a:extLst>
              <a:ext uri="{FF2B5EF4-FFF2-40B4-BE49-F238E27FC236}">
                <a16:creationId xmlns:a16="http://schemas.microsoft.com/office/drawing/2014/main" id="{C6228DAF-8D60-93E9-971C-587DC3917586}"/>
              </a:ext>
            </a:extLst>
          </p:cNvPr>
          <p:cNvCxnSpPr>
            <a:cxnSpLocks/>
          </p:cNvCxnSpPr>
          <p:nvPr/>
        </p:nvCxnSpPr>
        <p:spPr>
          <a:xfrm>
            <a:off x="1123949" y="1607004"/>
            <a:ext cx="1974851" cy="574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CFE91E70-E66F-874B-4E81-02F5EBE6ABC0}"/>
              </a:ext>
            </a:extLst>
          </p:cNvPr>
          <p:cNvSpPr txBox="1"/>
          <p:nvPr/>
        </p:nvSpPr>
        <p:spPr>
          <a:xfrm>
            <a:off x="2233613" y="1623906"/>
            <a:ext cx="1000125" cy="338554"/>
          </a:xfrm>
          <a:prstGeom prst="rect">
            <a:avLst/>
          </a:prstGeom>
          <a:noFill/>
        </p:spPr>
        <p:txBody>
          <a:bodyPr wrap="square" rtlCol="0">
            <a:spAutoFit/>
          </a:bodyPr>
          <a:lstStyle/>
          <a:p>
            <a:pPr algn="ctr"/>
            <a:r>
              <a:rPr kumimoji="1" lang="ja-JP" altLang="en-US" sz="1600" dirty="0"/>
              <a:t>閾値</a:t>
            </a:r>
          </a:p>
        </p:txBody>
      </p:sp>
      <p:sp>
        <p:nvSpPr>
          <p:cNvPr id="21" name="テキスト ボックス 20">
            <a:extLst>
              <a:ext uri="{FF2B5EF4-FFF2-40B4-BE49-F238E27FC236}">
                <a16:creationId xmlns:a16="http://schemas.microsoft.com/office/drawing/2014/main" id="{78ADDA19-8E80-CBBA-6B13-D8CDBA94FB24}"/>
              </a:ext>
            </a:extLst>
          </p:cNvPr>
          <p:cNvSpPr txBox="1"/>
          <p:nvPr/>
        </p:nvSpPr>
        <p:spPr>
          <a:xfrm>
            <a:off x="1123950" y="1842671"/>
            <a:ext cx="1000125" cy="338554"/>
          </a:xfrm>
          <a:prstGeom prst="rect">
            <a:avLst/>
          </a:prstGeom>
          <a:noFill/>
        </p:spPr>
        <p:txBody>
          <a:bodyPr wrap="square" rtlCol="0">
            <a:spAutoFit/>
          </a:bodyPr>
          <a:lstStyle/>
          <a:p>
            <a:pPr algn="ctr"/>
            <a:r>
              <a:rPr kumimoji="1" lang="ja-JP" altLang="en-US" sz="1600" dirty="0"/>
              <a:t>評価指標</a:t>
            </a:r>
          </a:p>
        </p:txBody>
      </p:sp>
      <p:graphicFrame>
        <p:nvGraphicFramePr>
          <p:cNvPr id="22" name="表 21">
            <a:extLst>
              <a:ext uri="{FF2B5EF4-FFF2-40B4-BE49-F238E27FC236}">
                <a16:creationId xmlns:a16="http://schemas.microsoft.com/office/drawing/2014/main" id="{312426E8-8EF6-9D47-7001-696CD3692CCB}"/>
              </a:ext>
            </a:extLst>
          </p:cNvPr>
          <p:cNvGraphicFramePr>
            <a:graphicFrameLocks noGrp="1"/>
          </p:cNvGraphicFramePr>
          <p:nvPr>
            <p:extLst>
              <p:ext uri="{D42A27DB-BD31-4B8C-83A1-F6EECF244321}">
                <p14:modId xmlns:p14="http://schemas.microsoft.com/office/powerpoint/2010/main" val="3799074095"/>
              </p:ext>
            </p:extLst>
          </p:nvPr>
        </p:nvGraphicFramePr>
        <p:xfrm>
          <a:off x="1123950" y="4412824"/>
          <a:ext cx="6429375" cy="1892852"/>
        </p:xfrm>
        <a:graphic>
          <a:graphicData uri="http://schemas.openxmlformats.org/drawingml/2006/table">
            <a:tbl>
              <a:tblPr firstRow="1" bandRow="1">
                <a:tableStyleId>{5940675A-B579-460E-94D1-54222C63F5DA}</a:tableStyleId>
              </a:tblPr>
              <a:tblGrid>
                <a:gridCol w="1144905">
                  <a:extLst>
                    <a:ext uri="{9D8B030D-6E8A-4147-A177-3AD203B41FA5}">
                      <a16:colId xmlns:a16="http://schemas.microsoft.com/office/drawing/2014/main" val="1047120739"/>
                    </a:ext>
                  </a:extLst>
                </a:gridCol>
                <a:gridCol w="1283970">
                  <a:extLst>
                    <a:ext uri="{9D8B030D-6E8A-4147-A177-3AD203B41FA5}">
                      <a16:colId xmlns:a16="http://schemas.microsoft.com/office/drawing/2014/main" val="3431187716"/>
                    </a:ext>
                  </a:extLst>
                </a:gridCol>
                <a:gridCol w="1257300">
                  <a:extLst>
                    <a:ext uri="{9D8B030D-6E8A-4147-A177-3AD203B41FA5}">
                      <a16:colId xmlns:a16="http://schemas.microsoft.com/office/drawing/2014/main" val="3649274854"/>
                    </a:ext>
                  </a:extLst>
                </a:gridCol>
                <a:gridCol w="1362075">
                  <a:extLst>
                    <a:ext uri="{9D8B030D-6E8A-4147-A177-3AD203B41FA5}">
                      <a16:colId xmlns:a16="http://schemas.microsoft.com/office/drawing/2014/main" val="1640786063"/>
                    </a:ext>
                  </a:extLst>
                </a:gridCol>
                <a:gridCol w="1381125">
                  <a:extLst>
                    <a:ext uri="{9D8B030D-6E8A-4147-A177-3AD203B41FA5}">
                      <a16:colId xmlns:a16="http://schemas.microsoft.com/office/drawing/2014/main" val="2645176050"/>
                    </a:ext>
                  </a:extLst>
                </a:gridCol>
              </a:tblGrid>
              <a:tr h="504614">
                <a:tc>
                  <a:txBody>
                    <a:bodyPr/>
                    <a:lstStyle/>
                    <a:p>
                      <a:pPr algn="ct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上位</a:t>
                      </a:r>
                      <a:r>
                        <a:rPr kumimoji="1" lang="en-US" altLang="ja-JP" sz="1200" dirty="0">
                          <a:latin typeface="Times New Roman" panose="02020603050405020304" pitchFamily="18" charset="0"/>
                          <a:cs typeface="Times New Roman" panose="02020603050405020304" pitchFamily="18" charset="0"/>
                        </a:rPr>
                        <a:t>25%(332</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上位</a:t>
                      </a:r>
                      <a:r>
                        <a:rPr kumimoji="1" lang="en-US" altLang="ja-JP" sz="1200" dirty="0">
                          <a:latin typeface="Times New Roman" panose="02020603050405020304" pitchFamily="18" charset="0"/>
                          <a:cs typeface="Times New Roman" panose="02020603050405020304" pitchFamily="18" charset="0"/>
                        </a:rPr>
                        <a:t>50%(664</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正解ラベルと同数</a:t>
                      </a:r>
                      <a:r>
                        <a:rPr kumimoji="1" lang="en-US" altLang="ja-JP" sz="1200" dirty="0">
                          <a:latin typeface="Times New Roman" panose="02020603050405020304" pitchFamily="18" charset="0"/>
                          <a:cs typeface="Times New Roman" panose="02020603050405020304" pitchFamily="18" charset="0"/>
                        </a:rPr>
                        <a:t>(882</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上位</a:t>
                      </a:r>
                      <a:r>
                        <a:rPr kumimoji="1" lang="en-US" altLang="ja-JP" sz="1200" dirty="0">
                          <a:latin typeface="Times New Roman" panose="02020603050405020304" pitchFamily="18" charset="0"/>
                          <a:cs typeface="Times New Roman" panose="02020603050405020304" pitchFamily="18" charset="0"/>
                        </a:rPr>
                        <a:t>75%(996</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6669527"/>
                  </a:ext>
                </a:extLst>
              </a:tr>
              <a:tr h="361146">
                <a:tc>
                  <a:txBody>
                    <a:bodyPr/>
                    <a:lstStyle/>
                    <a:p>
                      <a:pPr algn="ctr"/>
                      <a:r>
                        <a:rPr kumimoji="1" lang="en-US" altLang="ja-JP" sz="1400" dirty="0">
                          <a:latin typeface="Times New Roman" panose="02020603050405020304" pitchFamily="18" charset="0"/>
                          <a:cs typeface="Times New Roman" panose="02020603050405020304" pitchFamily="18" charset="0"/>
                        </a:rPr>
                        <a:t>Accuracy</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0.510910</a:t>
                      </a: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0.626787</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0.665914</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0.679458</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1526317"/>
                  </a:ext>
                </a:extLst>
              </a:tr>
              <a:tr h="361146">
                <a:tc>
                  <a:txBody>
                    <a:bodyPr/>
                    <a:lstStyle/>
                    <a:p>
                      <a:pPr algn="ctr"/>
                      <a:r>
                        <a:rPr kumimoji="1" lang="en-US" altLang="ja-JP" sz="1400" dirty="0">
                          <a:latin typeface="Times New Roman" panose="02020603050405020304" pitchFamily="18" charset="0"/>
                          <a:cs typeface="Times New Roman" panose="02020603050405020304" pitchFamily="18" charset="0"/>
                        </a:rPr>
                        <a:t>Recall</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0.319727</a:t>
                      </a:r>
                      <a:endParaRPr kumimoji="1" lang="ja-JP" altLang="en-US" sz="14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0.595238</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0.748299</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0.823129</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06409037"/>
                  </a:ext>
                </a:extLst>
              </a:tr>
              <a:tr h="361146">
                <a:tc>
                  <a:txBody>
                    <a:bodyPr/>
                    <a:lstStyle/>
                    <a:p>
                      <a:pPr algn="ctr"/>
                      <a:r>
                        <a:rPr kumimoji="1" lang="en-US" altLang="ja-JP" sz="1400" dirty="0">
                          <a:latin typeface="Times New Roman" panose="02020603050405020304" pitchFamily="18" charset="0"/>
                          <a:cs typeface="Times New Roman" panose="02020603050405020304" pitchFamily="18" charset="0"/>
                        </a:rPr>
                        <a:t>Precision</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0.849397</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0.790662</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400" dirty="0">
                          <a:latin typeface="Times New Roman" panose="02020603050405020304" pitchFamily="18" charset="0"/>
                          <a:cs typeface="Times New Roman" panose="02020603050405020304" pitchFamily="18" charset="0"/>
                        </a:rPr>
                        <a:t>0.748299</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0.728915</a:t>
                      </a:r>
                      <a:endParaRPr kumimoji="1" lang="ja-JP" altLang="en-US" sz="14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322833"/>
                  </a:ext>
                </a:extLst>
              </a:tr>
              <a:tr h="242824">
                <a:tc>
                  <a:txBody>
                    <a:bodyPr/>
                    <a:lstStyle/>
                    <a:p>
                      <a:pPr algn="ctr"/>
                      <a:r>
                        <a:rPr kumimoji="1" lang="en-US" altLang="ja-JP" sz="1400" dirty="0">
                          <a:latin typeface="Times New Roman" panose="02020603050405020304" pitchFamily="18" charset="0"/>
                          <a:cs typeface="Times New Roman" panose="02020603050405020304" pitchFamily="18" charset="0"/>
                        </a:rPr>
                        <a:t>F1-measure</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0.464579</a:t>
                      </a:r>
                      <a:endParaRPr kumimoji="1" lang="ja-JP" altLang="en-US" sz="14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0.679172</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400" dirty="0">
                          <a:latin typeface="Times New Roman" panose="02020603050405020304" pitchFamily="18" charset="0"/>
                          <a:cs typeface="Times New Roman" panose="02020603050405020304" pitchFamily="18" charset="0"/>
                        </a:rPr>
                        <a:t>0.748299</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0.773162</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70791685"/>
                  </a:ext>
                </a:extLst>
              </a:tr>
            </a:tbl>
          </a:graphicData>
        </a:graphic>
      </p:graphicFrame>
      <p:cxnSp>
        <p:nvCxnSpPr>
          <p:cNvPr id="23" name="直線コネクタ 22">
            <a:extLst>
              <a:ext uri="{FF2B5EF4-FFF2-40B4-BE49-F238E27FC236}">
                <a16:creationId xmlns:a16="http://schemas.microsoft.com/office/drawing/2014/main" id="{E1A0E2E1-09EC-6DC7-BDB9-DC34B441218B}"/>
              </a:ext>
            </a:extLst>
          </p:cNvPr>
          <p:cNvCxnSpPr>
            <a:cxnSpLocks/>
          </p:cNvCxnSpPr>
          <p:nvPr/>
        </p:nvCxnSpPr>
        <p:spPr>
          <a:xfrm>
            <a:off x="1123949" y="4412824"/>
            <a:ext cx="1143001" cy="5020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B87ACC0F-0A57-F165-15C8-F56BB7CA10F9}"/>
              </a:ext>
            </a:extLst>
          </p:cNvPr>
          <p:cNvSpPr txBox="1"/>
          <p:nvPr/>
        </p:nvSpPr>
        <p:spPr>
          <a:xfrm>
            <a:off x="1060415" y="4663873"/>
            <a:ext cx="836965" cy="276999"/>
          </a:xfrm>
          <a:prstGeom prst="rect">
            <a:avLst/>
          </a:prstGeom>
          <a:noFill/>
        </p:spPr>
        <p:txBody>
          <a:bodyPr wrap="square" rtlCol="0">
            <a:spAutoFit/>
          </a:bodyPr>
          <a:lstStyle/>
          <a:p>
            <a:pPr algn="ctr"/>
            <a:r>
              <a:rPr kumimoji="1" lang="ja-JP" altLang="en-US" sz="1200" dirty="0"/>
              <a:t>評価指標</a:t>
            </a:r>
          </a:p>
        </p:txBody>
      </p:sp>
      <p:sp>
        <p:nvSpPr>
          <p:cNvPr id="25" name="テキスト ボックス 24">
            <a:extLst>
              <a:ext uri="{FF2B5EF4-FFF2-40B4-BE49-F238E27FC236}">
                <a16:creationId xmlns:a16="http://schemas.microsoft.com/office/drawing/2014/main" id="{AED60C0B-475F-8DC5-084D-EEF85FF98738}"/>
              </a:ext>
            </a:extLst>
          </p:cNvPr>
          <p:cNvSpPr txBox="1"/>
          <p:nvPr/>
        </p:nvSpPr>
        <p:spPr>
          <a:xfrm>
            <a:off x="1685307" y="4430301"/>
            <a:ext cx="645178" cy="276999"/>
          </a:xfrm>
          <a:prstGeom prst="rect">
            <a:avLst/>
          </a:prstGeom>
          <a:noFill/>
        </p:spPr>
        <p:txBody>
          <a:bodyPr wrap="square" rtlCol="0">
            <a:spAutoFit/>
          </a:bodyPr>
          <a:lstStyle/>
          <a:p>
            <a:pPr algn="ctr"/>
            <a:r>
              <a:rPr kumimoji="1" lang="ja-JP" altLang="en-US" sz="1200" dirty="0"/>
              <a:t>閾値</a:t>
            </a:r>
          </a:p>
        </p:txBody>
      </p:sp>
      <p:sp>
        <p:nvSpPr>
          <p:cNvPr id="26" name="テキスト ボックス 25">
            <a:extLst>
              <a:ext uri="{FF2B5EF4-FFF2-40B4-BE49-F238E27FC236}">
                <a16:creationId xmlns:a16="http://schemas.microsoft.com/office/drawing/2014/main" id="{9E5E05C0-3C61-3ECC-256E-FC68457BBD87}"/>
              </a:ext>
            </a:extLst>
          </p:cNvPr>
          <p:cNvSpPr txBox="1"/>
          <p:nvPr/>
        </p:nvSpPr>
        <p:spPr>
          <a:xfrm>
            <a:off x="7797625" y="4005609"/>
            <a:ext cx="3744994" cy="2116028"/>
          </a:xfrm>
          <a:prstGeom prst="rect">
            <a:avLst/>
          </a:prstGeom>
          <a:solidFill>
            <a:srgbClr val="D7DFE1"/>
          </a:solidFill>
        </p:spPr>
        <p:txBody>
          <a:bodyPr wrap="square" rtlCol="0">
            <a:spAutoFit/>
          </a:bodyPr>
          <a:lstStyle/>
          <a:p>
            <a:pPr marL="285750" indent="-285750">
              <a:lnSpc>
                <a:spcPct val="150000"/>
              </a:lnSpc>
              <a:buFont typeface="Wingdings" panose="05000000000000000000" pitchFamily="2" charset="2"/>
              <a:buChar char="u"/>
            </a:pPr>
            <a:r>
              <a:rPr kumimoji="1" lang="en-US" altLang="ja-JP" dirty="0"/>
              <a:t>BERT &gt; TF-IDF</a:t>
            </a:r>
            <a:r>
              <a:rPr kumimoji="1" lang="ja-JP" altLang="en-US" dirty="0"/>
              <a:t>で精度が良い</a:t>
            </a:r>
            <a:endParaRPr kumimoji="1" lang="en-US" altLang="ja-JP" dirty="0"/>
          </a:p>
          <a:p>
            <a:pPr marL="285750" indent="-285750">
              <a:lnSpc>
                <a:spcPct val="150000"/>
              </a:lnSpc>
              <a:buFont typeface="Wingdings" panose="05000000000000000000" pitchFamily="2" charset="2"/>
              <a:buChar char="u"/>
            </a:pPr>
            <a:r>
              <a:rPr kumimoji="1" lang="ja-JP" altLang="en-US" dirty="0">
                <a:solidFill>
                  <a:srgbClr val="FF0000"/>
                </a:solidFill>
              </a:rPr>
              <a:t>提案手法の精度は約</a:t>
            </a:r>
            <a:r>
              <a:rPr kumimoji="1" lang="en-US" altLang="ja-JP" dirty="0">
                <a:solidFill>
                  <a:srgbClr val="FF0000"/>
                </a:solidFill>
                <a:latin typeface="Times New Roman" panose="02020603050405020304" pitchFamily="18" charset="0"/>
                <a:cs typeface="Times New Roman" panose="02020603050405020304" pitchFamily="18" charset="0"/>
              </a:rPr>
              <a:t>7.6</a:t>
            </a:r>
            <a:r>
              <a:rPr kumimoji="1" lang="ja-JP" altLang="en-US" dirty="0">
                <a:solidFill>
                  <a:srgbClr val="FF0000"/>
                </a:solidFill>
                <a:latin typeface="Times New Roman" panose="02020603050405020304" pitchFamily="18" charset="0"/>
                <a:cs typeface="Times New Roman" panose="02020603050405020304" pitchFamily="18" charset="0"/>
              </a:rPr>
              <a:t>割</a:t>
            </a:r>
            <a:r>
              <a:rPr kumimoji="1" lang="en-US" altLang="ja-JP" dirty="0">
                <a:solidFill>
                  <a:srgbClr val="FF0000"/>
                </a:solidFill>
                <a:latin typeface="Times New Roman" panose="02020603050405020304" pitchFamily="18" charset="0"/>
                <a:cs typeface="Times New Roman" panose="02020603050405020304" pitchFamily="18" charset="0"/>
              </a:rPr>
              <a:t>~8.9</a:t>
            </a:r>
            <a:r>
              <a:rPr kumimoji="1" lang="ja-JP" altLang="en-US" dirty="0">
                <a:solidFill>
                  <a:srgbClr val="FF0000"/>
                </a:solidFill>
              </a:rPr>
              <a:t>割</a:t>
            </a:r>
            <a:endParaRPr kumimoji="1" lang="en-US" altLang="ja-JP" dirty="0">
              <a:solidFill>
                <a:srgbClr val="FF0000"/>
              </a:solidFill>
            </a:endParaRPr>
          </a:p>
          <a:p>
            <a:pPr marL="742950" lvl="1" indent="-285750">
              <a:lnSpc>
                <a:spcPct val="150000"/>
              </a:lnSpc>
              <a:buFont typeface="Wingdings" panose="05000000000000000000" pitchFamily="2" charset="2"/>
              <a:buChar char="Ø"/>
            </a:pPr>
            <a:r>
              <a:rPr kumimoji="1" lang="en-US" altLang="ja-JP" dirty="0">
                <a:latin typeface="Times New Roman" panose="02020603050405020304" pitchFamily="18" charset="0"/>
                <a:cs typeface="Times New Roman" panose="02020603050405020304" pitchFamily="18" charset="0"/>
              </a:rPr>
              <a:t>Precision</a:t>
            </a:r>
            <a:r>
              <a:rPr kumimoji="1" lang="ja-JP" altLang="en-US" dirty="0"/>
              <a:t>は</a:t>
            </a:r>
            <a:r>
              <a:rPr kumimoji="1" lang="en-US" altLang="ja-JP" dirty="0">
                <a:latin typeface="Times New Roman" panose="02020603050405020304" pitchFamily="18" charset="0"/>
                <a:cs typeface="Times New Roman" panose="02020603050405020304" pitchFamily="18" charset="0"/>
              </a:rPr>
              <a:t>0.76~0.89</a:t>
            </a:r>
            <a:r>
              <a:rPr kumimoji="1" lang="ja-JP" altLang="en-US" dirty="0"/>
              <a:t>を示す</a:t>
            </a:r>
            <a:endParaRPr kumimoji="1" lang="en-US" altLang="ja-JP" dirty="0"/>
          </a:p>
          <a:p>
            <a:pPr marL="285750" indent="-285750">
              <a:lnSpc>
                <a:spcPct val="150000"/>
              </a:lnSpc>
              <a:buFont typeface="Wingdings" panose="05000000000000000000" pitchFamily="2" charset="2"/>
              <a:buChar char="u"/>
            </a:pPr>
            <a:r>
              <a:rPr kumimoji="1" lang="ja-JP" altLang="en-US" dirty="0"/>
              <a:t>「みそきん」より精度が良い</a:t>
            </a:r>
            <a:endParaRPr kumimoji="1" lang="en-US" altLang="ja-JP" dirty="0"/>
          </a:p>
          <a:p>
            <a:pPr marL="742950" lvl="1" indent="-285750">
              <a:lnSpc>
                <a:spcPct val="150000"/>
              </a:lnSpc>
              <a:buFont typeface="Wingdings" panose="05000000000000000000" pitchFamily="2" charset="2"/>
              <a:buChar char="Ø"/>
            </a:pPr>
            <a:r>
              <a:rPr kumimoji="1" lang="ja-JP" altLang="en-US" dirty="0"/>
              <a:t>単語抽出の結果に依存</a:t>
            </a:r>
            <a:endParaRPr kumimoji="1" lang="en-US" altLang="ja-JP" dirty="0"/>
          </a:p>
        </p:txBody>
      </p:sp>
    </p:spTree>
    <p:extLst>
      <p:ext uri="{BB962C8B-B14F-4D97-AF65-F5344CB8AC3E}">
        <p14:creationId xmlns:p14="http://schemas.microsoft.com/office/powerpoint/2010/main" val="3686410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65B087F9-DB68-5762-E3AA-9F20F5A8AB13}"/>
            </a:ext>
          </a:extLst>
        </p:cNvPr>
        <p:cNvGrpSpPr/>
        <p:nvPr/>
      </p:nvGrpSpPr>
      <p:grpSpPr>
        <a:xfrm>
          <a:off x="0" y="0"/>
          <a:ext cx="0" cy="0"/>
          <a:chOff x="0" y="0"/>
          <a:chExt cx="0" cy="0"/>
        </a:xfrm>
      </p:grpSpPr>
      <p:sp>
        <p:nvSpPr>
          <p:cNvPr id="111" name="Google Shape;111;p2">
            <a:extLst>
              <a:ext uri="{FF2B5EF4-FFF2-40B4-BE49-F238E27FC236}">
                <a16:creationId xmlns:a16="http://schemas.microsoft.com/office/drawing/2014/main" id="{9CC229D6-59F2-23CE-5B97-DBE8C1305816}"/>
              </a:ext>
            </a:extLst>
          </p:cNvPr>
          <p:cNvSpPr txBox="1">
            <a:spLocks noGrp="1"/>
          </p:cNvSpPr>
          <p:nvPr>
            <p:ph type="body" idx="1"/>
          </p:nvPr>
        </p:nvSpPr>
        <p:spPr>
          <a:xfrm>
            <a:off x="838199" y="1190260"/>
            <a:ext cx="10515600" cy="5444245"/>
          </a:xfrm>
          <a:prstGeom prst="rect">
            <a:avLst/>
          </a:prstGeom>
          <a:noFill/>
          <a:ln>
            <a:noFill/>
          </a:ln>
        </p:spPr>
        <p:txBody>
          <a:bodyPr spcFirstLastPara="1" wrap="square" lIns="91425" tIns="45700" rIns="91425" bIns="45700" anchor="t" anchorCtr="0">
            <a:normAutofit/>
          </a:bodyPr>
          <a:lstStyle/>
          <a:p>
            <a:pPr marL="971526" lvl="1" indent="-412740">
              <a:buClrTx/>
              <a:buSzPts val="1600"/>
              <a:buFont typeface="Wingdings" panose="05000000000000000000" pitchFamily="2" charset="2"/>
              <a:buChar char="u"/>
            </a:pPr>
            <a:r>
              <a:rPr lang="ja-JP" altLang="en-US" sz="2800" dirty="0">
                <a:solidFill>
                  <a:schemeClr val="tx1"/>
                </a:solidFill>
                <a:latin typeface="+mj-lt"/>
                <a:cs typeface="Arial" panose="020B0604020202020204" pitchFamily="34" charset="0"/>
              </a:rPr>
              <a:t>研究結果</a:t>
            </a:r>
            <a:endParaRPr lang="en-US" altLang="ja-JP" sz="2800" dirty="0">
              <a:solidFill>
                <a:schemeClr val="tx1"/>
              </a:solidFill>
              <a:latin typeface="+mj-lt"/>
              <a:cs typeface="Arial" panose="020B0604020202020204" pitchFamily="34" charset="0"/>
            </a:endParaRPr>
          </a:p>
          <a:p>
            <a:pPr marL="1428715" lvl="2" indent="-412740">
              <a:buClr>
                <a:schemeClr val="tx1"/>
              </a:buClr>
              <a:buSzPts val="1600"/>
              <a:buFont typeface="Wingdings" panose="05000000000000000000" pitchFamily="2" charset="2"/>
              <a:buChar char="p"/>
            </a:pPr>
            <a:r>
              <a:rPr lang="en-US" altLang="ja-JP" sz="2400" dirty="0">
                <a:solidFill>
                  <a:schemeClr val="tx1"/>
                </a:solidFill>
                <a:latin typeface="+mj-lt"/>
                <a:cs typeface="Arial" panose="020B0604020202020204" pitchFamily="34" charset="0"/>
              </a:rPr>
              <a:t>BTM</a:t>
            </a:r>
            <a:r>
              <a:rPr lang="ja-JP" altLang="en-US" sz="2400" dirty="0">
                <a:solidFill>
                  <a:schemeClr val="tx1"/>
                </a:solidFill>
                <a:latin typeface="+mj-lt"/>
                <a:cs typeface="Arial" panose="020B0604020202020204" pitchFamily="34" charset="0"/>
              </a:rPr>
              <a:t>による</a:t>
            </a:r>
            <a:r>
              <a:rPr lang="en-US" altLang="ja-JP" sz="2400" dirty="0">
                <a:solidFill>
                  <a:schemeClr val="tx1"/>
                </a:solidFill>
                <a:latin typeface="+mj-lt"/>
                <a:cs typeface="Arial" panose="020B0604020202020204" pitchFamily="34" charset="0"/>
              </a:rPr>
              <a:t>SNS</a:t>
            </a:r>
            <a:r>
              <a:rPr lang="ja-JP" altLang="en-US" sz="2400" dirty="0">
                <a:solidFill>
                  <a:schemeClr val="tx1"/>
                </a:solidFill>
                <a:latin typeface="+mj-lt"/>
                <a:cs typeface="Arial" panose="020B0604020202020204" pitchFamily="34" charset="0"/>
              </a:rPr>
              <a:t>上のレビューからのトピック推定</a:t>
            </a:r>
            <a:endParaRPr lang="en-US" altLang="ja-JP" sz="2400" dirty="0">
              <a:solidFill>
                <a:schemeClr val="tx1"/>
              </a:solidFill>
              <a:latin typeface="+mj-lt"/>
              <a:cs typeface="Arial" panose="020B0604020202020204" pitchFamily="34" charset="0"/>
            </a:endParaRPr>
          </a:p>
          <a:p>
            <a:pPr marL="1428715" lvl="2" indent="-412740">
              <a:buClr>
                <a:schemeClr val="tx1"/>
              </a:buClr>
              <a:buSzPts val="1600"/>
              <a:buFont typeface="Wingdings" panose="05000000000000000000" pitchFamily="2" charset="2"/>
              <a:buChar char="p"/>
            </a:pPr>
            <a:r>
              <a:rPr lang="ja-JP" altLang="en-US" sz="2400" dirty="0">
                <a:solidFill>
                  <a:schemeClr val="tx1"/>
                </a:solidFill>
                <a:latin typeface="+mj-lt"/>
                <a:cs typeface="Arial" panose="020B0604020202020204" pitchFamily="34" charset="0"/>
              </a:rPr>
              <a:t>提案手法の</a:t>
            </a:r>
            <a:r>
              <a:rPr lang="en-US" altLang="ja-JP" sz="2400" dirty="0">
                <a:solidFill>
                  <a:schemeClr val="tx1"/>
                </a:solidFill>
                <a:latin typeface="Times New Roman" panose="02020603050405020304" pitchFamily="18" charset="0"/>
                <a:cs typeface="Times New Roman" panose="02020603050405020304" pitchFamily="18" charset="0"/>
              </a:rPr>
              <a:t>Precision = 0.7~0.8</a:t>
            </a:r>
          </a:p>
          <a:p>
            <a:pPr marL="1885903" lvl="3" indent="-412740">
              <a:buClr>
                <a:schemeClr val="tx1"/>
              </a:buClr>
              <a:buSzPts val="1600"/>
              <a:buFont typeface="Wingdings" panose="05000000000000000000" pitchFamily="2" charset="2"/>
              <a:buChar char="Ø"/>
            </a:pPr>
            <a:r>
              <a:rPr lang="ja-JP" altLang="en-US" sz="2400" dirty="0">
                <a:solidFill>
                  <a:schemeClr val="tx1"/>
                </a:solidFill>
                <a:latin typeface="Times New Roman" panose="02020603050405020304" pitchFamily="18" charset="0"/>
                <a:cs typeface="Times New Roman" panose="02020603050405020304" pitchFamily="18" charset="0"/>
              </a:rPr>
              <a:t>約</a:t>
            </a:r>
            <a:r>
              <a:rPr lang="en-US" altLang="ja-JP" sz="2400" dirty="0">
                <a:solidFill>
                  <a:schemeClr val="tx1"/>
                </a:solidFill>
                <a:latin typeface="Times New Roman" panose="02020603050405020304" pitchFamily="18" charset="0"/>
                <a:cs typeface="Times New Roman" panose="02020603050405020304" pitchFamily="18" charset="0"/>
              </a:rPr>
              <a:t>7, 8</a:t>
            </a:r>
            <a:r>
              <a:rPr lang="ja-JP" altLang="en-US" sz="2400" dirty="0">
                <a:solidFill>
                  <a:schemeClr val="tx1"/>
                </a:solidFill>
                <a:latin typeface="Times New Roman" panose="02020603050405020304" pitchFamily="18" charset="0"/>
                <a:cs typeface="Times New Roman" panose="02020603050405020304" pitchFamily="18" charset="0"/>
              </a:rPr>
              <a:t>割の精度で商品との関連性があるコメントを抽出できる</a:t>
            </a:r>
            <a:endParaRPr lang="en-US" altLang="ja-JP" sz="2400" dirty="0">
              <a:solidFill>
                <a:schemeClr val="tx1"/>
              </a:solidFill>
              <a:latin typeface="Times New Roman" panose="02020603050405020304" pitchFamily="18" charset="0"/>
              <a:cs typeface="Times New Roman" panose="02020603050405020304" pitchFamily="18" charset="0"/>
            </a:endParaRPr>
          </a:p>
          <a:p>
            <a:pPr marL="1885903" lvl="3" indent="-412740">
              <a:buClr>
                <a:schemeClr val="tx1"/>
              </a:buClr>
              <a:buSzPts val="1600"/>
              <a:buFont typeface="Wingdings" panose="05000000000000000000" pitchFamily="2" charset="2"/>
              <a:buChar char="Ø"/>
            </a:pPr>
            <a:endParaRPr lang="en-US" altLang="ja-JP" sz="500" dirty="0">
              <a:solidFill>
                <a:schemeClr val="tx1"/>
              </a:solidFill>
              <a:latin typeface="+mj-lt"/>
              <a:cs typeface="Arial" panose="020B0604020202020204" pitchFamily="34" charset="0"/>
            </a:endParaRPr>
          </a:p>
          <a:p>
            <a:pPr marL="971526" lvl="1" indent="-412740">
              <a:buClr>
                <a:schemeClr val="tx1"/>
              </a:buClr>
              <a:buSzPts val="1600"/>
              <a:buFont typeface="Wingdings" panose="05000000000000000000" pitchFamily="2" charset="2"/>
              <a:buChar char="u"/>
            </a:pPr>
            <a:r>
              <a:rPr lang="ja-JP" altLang="en-US" sz="2800" dirty="0">
                <a:solidFill>
                  <a:schemeClr val="tx1"/>
                </a:solidFill>
                <a:latin typeface="+mj-lt"/>
                <a:cs typeface="Arial" panose="020B0604020202020204" pitchFamily="34" charset="0"/>
              </a:rPr>
              <a:t>今後の課題</a:t>
            </a:r>
            <a:endParaRPr lang="en-US" altLang="ja-JP" sz="2800" dirty="0">
              <a:solidFill>
                <a:schemeClr val="tx1"/>
              </a:solidFill>
              <a:latin typeface="+mj-lt"/>
              <a:cs typeface="Arial" panose="020B0604020202020204" pitchFamily="34" charset="0"/>
            </a:endParaRPr>
          </a:p>
          <a:p>
            <a:pPr marL="1428715" lvl="2" indent="-412740">
              <a:buClr>
                <a:schemeClr val="tx1"/>
              </a:buClr>
              <a:buSzPts val="1600"/>
              <a:buFont typeface="Wingdings" panose="05000000000000000000" pitchFamily="2" charset="2"/>
              <a:buChar char="p"/>
            </a:pPr>
            <a:r>
              <a:rPr lang="ja-JP" altLang="en-US" sz="2400" dirty="0">
                <a:solidFill>
                  <a:schemeClr val="tx1"/>
                </a:solidFill>
                <a:latin typeface="+mj-lt"/>
                <a:cs typeface="Arial" panose="020B0604020202020204" pitchFamily="34" charset="0"/>
              </a:rPr>
              <a:t>様々な条件下での提案手法の有用性を検証</a:t>
            </a:r>
            <a:endParaRPr lang="en-US" altLang="ja-JP" sz="2400" dirty="0">
              <a:solidFill>
                <a:schemeClr val="tx1"/>
              </a:solidFill>
              <a:latin typeface="+mj-lt"/>
              <a:cs typeface="Arial" panose="020B0604020202020204" pitchFamily="34" charset="0"/>
            </a:endParaRPr>
          </a:p>
          <a:p>
            <a:pPr marL="1885903" lvl="3" indent="-412740">
              <a:buClr>
                <a:schemeClr val="tx1"/>
              </a:buClr>
              <a:buSzPts val="1600"/>
              <a:buFont typeface="Wingdings" panose="05000000000000000000" pitchFamily="2" charset="2"/>
              <a:buChar char="Ø"/>
            </a:pPr>
            <a:r>
              <a:rPr lang="ja-JP" altLang="en-US" sz="2400" dirty="0">
                <a:solidFill>
                  <a:schemeClr val="tx1"/>
                </a:solidFill>
                <a:latin typeface="+mj-lt"/>
                <a:cs typeface="Arial" panose="020B0604020202020204" pitchFamily="34" charset="0"/>
              </a:rPr>
              <a:t>一文の長さ</a:t>
            </a:r>
            <a:r>
              <a:rPr lang="en-US" altLang="ja-JP" sz="2400" dirty="0">
                <a:solidFill>
                  <a:schemeClr val="tx1"/>
                </a:solidFill>
                <a:latin typeface="+mj-lt"/>
                <a:cs typeface="Arial" panose="020B0604020202020204" pitchFamily="34" charset="0"/>
              </a:rPr>
              <a:t>, </a:t>
            </a:r>
            <a:r>
              <a:rPr lang="ja-JP" altLang="en-US" sz="2400" dirty="0">
                <a:solidFill>
                  <a:schemeClr val="tx1"/>
                </a:solidFill>
                <a:latin typeface="+mj-lt"/>
                <a:cs typeface="Arial" panose="020B0604020202020204" pitchFamily="34" charset="0"/>
              </a:rPr>
              <a:t>文章の総数</a:t>
            </a:r>
            <a:r>
              <a:rPr lang="en-US" altLang="ja-JP" sz="2400" dirty="0">
                <a:solidFill>
                  <a:schemeClr val="tx1"/>
                </a:solidFill>
                <a:latin typeface="+mj-lt"/>
                <a:cs typeface="Arial" panose="020B0604020202020204" pitchFamily="34" charset="0"/>
              </a:rPr>
              <a:t>, </a:t>
            </a:r>
            <a:r>
              <a:rPr lang="ja-JP" altLang="en-US" sz="2400" dirty="0">
                <a:solidFill>
                  <a:schemeClr val="tx1"/>
                </a:solidFill>
                <a:latin typeface="+mj-lt"/>
                <a:cs typeface="Arial" panose="020B0604020202020204" pitchFamily="34" charset="0"/>
              </a:rPr>
              <a:t>コメントの質</a:t>
            </a:r>
            <a:endParaRPr lang="en-US" altLang="ja-JP" sz="2400" dirty="0">
              <a:solidFill>
                <a:schemeClr val="tx1"/>
              </a:solidFill>
              <a:latin typeface="+mj-lt"/>
              <a:cs typeface="Arial" panose="020B0604020202020204" pitchFamily="34" charset="0"/>
            </a:endParaRPr>
          </a:p>
          <a:p>
            <a:pPr marL="1428715" lvl="2" indent="-412740">
              <a:buClr>
                <a:schemeClr val="tx1"/>
              </a:buClr>
              <a:buSzPts val="1600"/>
              <a:buFont typeface="Wingdings" panose="05000000000000000000" pitchFamily="2" charset="2"/>
              <a:buChar char="p"/>
            </a:pPr>
            <a:r>
              <a:rPr lang="ja-JP" altLang="en-US" sz="2400" dirty="0">
                <a:solidFill>
                  <a:schemeClr val="tx1"/>
                </a:solidFill>
                <a:latin typeface="+mj-lt"/>
                <a:cs typeface="Arial" panose="020B0604020202020204" pitchFamily="34" charset="0"/>
              </a:rPr>
              <a:t>文章生成手法の検討</a:t>
            </a:r>
            <a:endParaRPr lang="en-US" altLang="ja-JP" sz="2400" dirty="0">
              <a:solidFill>
                <a:schemeClr val="tx1"/>
              </a:solidFill>
              <a:latin typeface="+mj-lt"/>
              <a:cs typeface="Arial" panose="020B0604020202020204" pitchFamily="34" charset="0"/>
            </a:endParaRPr>
          </a:p>
          <a:p>
            <a:pPr marL="1885903" lvl="3" indent="-412740">
              <a:buClr>
                <a:schemeClr val="tx1"/>
              </a:buClr>
              <a:buSzPts val="1600"/>
              <a:buFont typeface="Wingdings" panose="05000000000000000000" pitchFamily="2" charset="2"/>
              <a:buChar char="Ø"/>
            </a:pPr>
            <a:r>
              <a:rPr lang="ja-JP" altLang="en-US" sz="2400" dirty="0">
                <a:solidFill>
                  <a:schemeClr val="tx1"/>
                </a:solidFill>
                <a:latin typeface="+mj-lt"/>
                <a:cs typeface="Arial" panose="020B0604020202020204" pitchFamily="34" charset="0"/>
              </a:rPr>
              <a:t>コーパスを学習したデータを取り入れる</a:t>
            </a:r>
            <a:endParaRPr lang="en-US" altLang="ja-JP" sz="2400" dirty="0">
              <a:solidFill>
                <a:schemeClr val="tx1"/>
              </a:solidFill>
              <a:latin typeface="+mj-lt"/>
              <a:cs typeface="Arial" panose="020B0604020202020204" pitchFamily="34" charset="0"/>
            </a:endParaRPr>
          </a:p>
        </p:txBody>
      </p:sp>
      <p:sp>
        <p:nvSpPr>
          <p:cNvPr id="112" name="Google Shape;112;p2">
            <a:extLst>
              <a:ext uri="{FF2B5EF4-FFF2-40B4-BE49-F238E27FC236}">
                <a16:creationId xmlns:a16="http://schemas.microsoft.com/office/drawing/2014/main" id="{C102B5B7-BADF-93D1-6A61-2B8E33F9C413}"/>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CDA6B27D-F928-C8A1-CB44-21281BBD0C17}"/>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kern="0" dirty="0">
                <a:solidFill>
                  <a:srgbClr val="000000"/>
                </a:solidFill>
                <a:latin typeface="Arial"/>
                <a:ea typeface="ＭＳ Ｐゴシック" panose="020B0600070205080204" pitchFamily="50" charset="-128"/>
                <a:cs typeface="Arial"/>
                <a:sym typeface="Arial"/>
              </a:rPr>
              <a:t>まとめ</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186BAD1B-62A6-AEC9-8D49-F737AC8C70E6}"/>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54A1C15B-BC17-3801-9D5A-3C18ED35E27B}"/>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5.</a:t>
            </a:r>
            <a:r>
              <a:rPr kumimoji="1" lang="ja-JP" altLang="en-US" sz="1800" dirty="0">
                <a:solidFill>
                  <a:schemeClr val="bg1">
                    <a:lumMod val="50000"/>
                  </a:schemeClr>
                </a:solidFill>
              </a:rPr>
              <a:t>まとめ</a:t>
            </a:r>
          </a:p>
        </p:txBody>
      </p:sp>
    </p:spTree>
    <p:extLst>
      <p:ext uri="{BB962C8B-B14F-4D97-AF65-F5344CB8AC3E}">
        <p14:creationId xmlns:p14="http://schemas.microsoft.com/office/powerpoint/2010/main" val="1218169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662BDF25-C320-32CB-6BF7-3D70CFEDABD5}"/>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6592C439-038A-4F77-8C0C-F34EC927FAAC}"/>
              </a:ext>
            </a:extLst>
          </p:cNvPr>
          <p:cNvSpPr>
            <a:spLocks noGrp="1"/>
          </p:cNvSpPr>
          <p:nvPr>
            <p:ph type="sldNum" idx="12"/>
          </p:nvPr>
        </p:nvSpPr>
        <p:spPr>
          <a:xfrm>
            <a:off x="10760400" y="6219025"/>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sz="1100" b="0" i="0" u="none" strike="noStrike" kern="0" cap="none" spc="0" normalizeH="0" baseline="0" noProof="0" dirty="0">
              <a:ln>
                <a:noFill/>
              </a:ln>
              <a:solidFill>
                <a:srgbClr val="FFFFFF"/>
              </a:solidFill>
              <a:effectLst/>
              <a:uLnTx/>
              <a:uFillTx/>
              <a:latin typeface="Arial"/>
              <a:cs typeface="Arial" panose="020B0604020202020204" pitchFamily="34" charset="0"/>
              <a:sym typeface="Gill Sans"/>
            </a:endParaRPr>
          </a:p>
        </p:txBody>
      </p:sp>
      <mc:AlternateContent xmlns:mc="http://schemas.openxmlformats.org/markup-compatibility/2006" xmlns:pslz="http://schemas.microsoft.com/office/powerpoint/2016/slidezoom">
        <mc:Choice Requires="pslz">
          <p:graphicFrame>
            <p:nvGraphicFramePr>
              <p:cNvPr id="3" name="スライド ズーム 2">
                <a:extLst>
                  <a:ext uri="{FF2B5EF4-FFF2-40B4-BE49-F238E27FC236}">
                    <a16:creationId xmlns:a16="http://schemas.microsoft.com/office/drawing/2014/main" id="{CBF310E9-D451-B79C-A8E0-785CCE495035}"/>
                  </a:ext>
                </a:extLst>
              </p:cNvPr>
              <p:cNvGraphicFramePr>
                <a:graphicFrameLocks noChangeAspect="1"/>
              </p:cNvGraphicFramePr>
              <p:nvPr>
                <p:extLst>
                  <p:ext uri="{D42A27DB-BD31-4B8C-83A1-F6EECF244321}">
                    <p14:modId xmlns:p14="http://schemas.microsoft.com/office/powerpoint/2010/main" val="3463518123"/>
                  </p:ext>
                </p:extLst>
              </p:nvPr>
            </p:nvGraphicFramePr>
            <p:xfrm>
              <a:off x="2222862" y="31581"/>
              <a:ext cx="2053046" cy="1154838"/>
            </p:xfrm>
            <a:graphic>
              <a:graphicData uri="http://schemas.microsoft.com/office/powerpoint/2016/slidezoom">
                <pslz:sldZm>
                  <pslz:sldZmObj sldId="266" cId="417531237">
                    <pslz:zmPr id="{889ADD8A-4991-4A71-AC79-CB5DA4C3C301}" returnToParent="0" transitionDur="1000">
                      <p166:blipFill xmlns:p166="http://schemas.microsoft.com/office/powerpoint/2016/6/main">
                        <a:blip r:embed="rId3"/>
                        <a:stretch>
                          <a:fillRect/>
                        </a:stretch>
                      </p166:blipFill>
                      <p166:spPr xmlns:p166="http://schemas.microsoft.com/office/powerpoint/2016/6/main">
                        <a:xfrm>
                          <a:off x="0" y="0"/>
                          <a:ext cx="2053046" cy="1154838"/>
                        </a:xfrm>
                        <a:prstGeom prst="rect">
                          <a:avLst/>
                        </a:prstGeom>
                        <a:ln w="12700">
                          <a:solidFill>
                            <a:schemeClr val="tx1"/>
                          </a:solidFill>
                        </a:ln>
                      </p166:spPr>
                    </pslz:zmPr>
                  </pslz:sldZmObj>
                </pslz:sldZm>
              </a:graphicData>
            </a:graphic>
          </p:graphicFrame>
        </mc:Choice>
        <mc:Fallback xmlns="">
          <p:pic>
            <p:nvPicPr>
              <p:cNvPr id="3" name="スライド ズーム 2">
                <a:hlinkClick r:id="rId4" action="ppaction://hlinksldjump"/>
                <a:extLst>
                  <a:ext uri="{FF2B5EF4-FFF2-40B4-BE49-F238E27FC236}">
                    <a16:creationId xmlns:a16="http://schemas.microsoft.com/office/drawing/2014/main" id="{CBF310E9-D451-B79C-A8E0-785CCE495035}"/>
                  </a:ext>
                </a:extLst>
              </p:cNvPr>
              <p:cNvPicPr>
                <a:picLocks noGrp="1" noRot="1" noChangeAspect="1" noMove="1" noResize="1" noEditPoints="1" noAdjustHandles="1" noChangeArrowheads="1" noChangeShapeType="1"/>
              </p:cNvPicPr>
              <p:nvPr/>
            </p:nvPicPr>
            <p:blipFill>
              <a:blip r:embed="rId5"/>
              <a:stretch>
                <a:fillRect/>
              </a:stretch>
            </p:blipFill>
            <p:spPr>
              <a:xfrm>
                <a:off x="2222862" y="31581"/>
                <a:ext cx="2053046" cy="1154838"/>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5" name="スライド ズーム 4">
                <a:extLst>
                  <a:ext uri="{FF2B5EF4-FFF2-40B4-BE49-F238E27FC236}">
                    <a16:creationId xmlns:a16="http://schemas.microsoft.com/office/drawing/2014/main" id="{21C425E0-F96C-588A-7DFE-2806B1855287}"/>
                  </a:ext>
                </a:extLst>
              </p:cNvPr>
              <p:cNvGraphicFramePr>
                <a:graphicFrameLocks noChangeAspect="1"/>
              </p:cNvGraphicFramePr>
              <p:nvPr>
                <p:extLst>
                  <p:ext uri="{D42A27DB-BD31-4B8C-83A1-F6EECF244321}">
                    <p14:modId xmlns:p14="http://schemas.microsoft.com/office/powerpoint/2010/main" val="3509600768"/>
                  </p:ext>
                </p:extLst>
              </p:nvPr>
            </p:nvGraphicFramePr>
            <p:xfrm>
              <a:off x="4752701" y="31581"/>
              <a:ext cx="2053046" cy="1154839"/>
            </p:xfrm>
            <a:graphic>
              <a:graphicData uri="http://schemas.microsoft.com/office/powerpoint/2016/slidezoom">
                <pslz:sldZm>
                  <pslz:sldZmObj sldId="269" cId="818833658">
                    <pslz:zmPr id="{8E1DD47E-CC82-49BD-9DF0-19D1E43494E2}" returnToParent="0" transitionDur="1000">
                      <p166:blipFill xmlns:p166="http://schemas.microsoft.com/office/powerpoint/2016/6/main">
                        <a:blip r:embed="rId6"/>
                        <a:stretch>
                          <a:fillRect/>
                        </a:stretch>
                      </p166:blipFill>
                      <p166:spPr xmlns:p166="http://schemas.microsoft.com/office/powerpoint/2016/6/main">
                        <a:xfrm>
                          <a:off x="0" y="0"/>
                          <a:ext cx="2053046" cy="1154839"/>
                        </a:xfrm>
                        <a:prstGeom prst="rect">
                          <a:avLst/>
                        </a:prstGeom>
                        <a:ln w="12700">
                          <a:solidFill>
                            <a:schemeClr val="tx1"/>
                          </a:solidFill>
                        </a:ln>
                      </p166:spPr>
                    </pslz:zmPr>
                  </pslz:sldZmObj>
                </pslz:sldZm>
              </a:graphicData>
            </a:graphic>
          </p:graphicFrame>
        </mc:Choice>
        <mc:Fallback xmlns="">
          <p:pic>
            <p:nvPicPr>
              <p:cNvPr id="5" name="スライド ズーム 4">
                <a:hlinkClick r:id="rId7" action="ppaction://hlinksldjump"/>
                <a:extLst>
                  <a:ext uri="{FF2B5EF4-FFF2-40B4-BE49-F238E27FC236}">
                    <a16:creationId xmlns:a16="http://schemas.microsoft.com/office/drawing/2014/main" id="{21C425E0-F96C-588A-7DFE-2806B1855287}"/>
                  </a:ext>
                </a:extLst>
              </p:cNvPr>
              <p:cNvPicPr>
                <a:picLocks noGrp="1" noRot="1" noChangeAspect="1" noMove="1" noResize="1" noEditPoints="1" noAdjustHandles="1" noChangeArrowheads="1" noChangeShapeType="1"/>
              </p:cNvPicPr>
              <p:nvPr/>
            </p:nvPicPr>
            <p:blipFill>
              <a:blip r:embed="rId8"/>
              <a:stretch>
                <a:fillRect/>
              </a:stretch>
            </p:blipFill>
            <p:spPr>
              <a:xfrm>
                <a:off x="4752701" y="31581"/>
                <a:ext cx="2053046" cy="1154839"/>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8" name="スライド ズーム 7">
                <a:extLst>
                  <a:ext uri="{FF2B5EF4-FFF2-40B4-BE49-F238E27FC236}">
                    <a16:creationId xmlns:a16="http://schemas.microsoft.com/office/drawing/2014/main" id="{1D212BAB-985C-36D2-6507-0A96307E32F3}"/>
                  </a:ext>
                </a:extLst>
              </p:cNvPr>
              <p:cNvGraphicFramePr>
                <a:graphicFrameLocks noChangeAspect="1"/>
              </p:cNvGraphicFramePr>
              <p:nvPr>
                <p:extLst>
                  <p:ext uri="{D42A27DB-BD31-4B8C-83A1-F6EECF244321}">
                    <p14:modId xmlns:p14="http://schemas.microsoft.com/office/powerpoint/2010/main" val="1357494652"/>
                  </p:ext>
                </p:extLst>
              </p:nvPr>
            </p:nvGraphicFramePr>
            <p:xfrm>
              <a:off x="7277096" y="31581"/>
              <a:ext cx="2053047" cy="1154839"/>
            </p:xfrm>
            <a:graphic>
              <a:graphicData uri="http://schemas.microsoft.com/office/powerpoint/2016/slidezoom">
                <pslz:sldZm>
                  <pslz:sldZmObj sldId="267" cId="563135344">
                    <pslz:zmPr id="{294CC50E-B6C6-47EF-824C-8F8506F49EF1}" returnToParent="0" transitionDur="1000">
                      <p166:blipFill xmlns:p166="http://schemas.microsoft.com/office/powerpoint/2016/6/main">
                        <a:blip r:embed="rId9"/>
                        <a:stretch>
                          <a:fillRect/>
                        </a:stretch>
                      </p166:blipFill>
                      <p166:spPr xmlns:p166="http://schemas.microsoft.com/office/powerpoint/2016/6/main">
                        <a:xfrm>
                          <a:off x="0" y="0"/>
                          <a:ext cx="2053047" cy="1154839"/>
                        </a:xfrm>
                        <a:prstGeom prst="rect">
                          <a:avLst/>
                        </a:prstGeom>
                        <a:ln w="12700">
                          <a:solidFill>
                            <a:schemeClr val="tx1"/>
                          </a:solidFill>
                        </a:ln>
                      </p166:spPr>
                    </pslz:zmPr>
                  </pslz:sldZmObj>
                </pslz:sldZm>
              </a:graphicData>
            </a:graphic>
          </p:graphicFrame>
        </mc:Choice>
        <mc:Fallback xmlns="">
          <p:pic>
            <p:nvPicPr>
              <p:cNvPr id="8" name="スライド ズーム 7">
                <a:hlinkClick r:id="rId10" action="ppaction://hlinksldjump"/>
                <a:extLst>
                  <a:ext uri="{FF2B5EF4-FFF2-40B4-BE49-F238E27FC236}">
                    <a16:creationId xmlns:a16="http://schemas.microsoft.com/office/drawing/2014/main" id="{1D212BAB-985C-36D2-6507-0A96307E32F3}"/>
                  </a:ext>
                </a:extLst>
              </p:cNvPr>
              <p:cNvPicPr>
                <a:picLocks noGrp="1" noRot="1" noChangeAspect="1" noMove="1" noResize="1" noEditPoints="1" noAdjustHandles="1" noChangeArrowheads="1" noChangeShapeType="1"/>
              </p:cNvPicPr>
              <p:nvPr/>
            </p:nvPicPr>
            <p:blipFill>
              <a:blip r:embed="rId11"/>
              <a:stretch>
                <a:fillRect/>
              </a:stretch>
            </p:blipFill>
            <p:spPr>
              <a:xfrm>
                <a:off x="7277096" y="31581"/>
                <a:ext cx="2053047" cy="1154839"/>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10" name="スライド ズーム 9">
                <a:extLst>
                  <a:ext uri="{FF2B5EF4-FFF2-40B4-BE49-F238E27FC236}">
                    <a16:creationId xmlns:a16="http://schemas.microsoft.com/office/drawing/2014/main" id="{BD407F7B-620F-D8F3-FE02-FC9EE4613D83}"/>
                  </a:ext>
                </a:extLst>
              </p:cNvPr>
              <p:cNvGraphicFramePr>
                <a:graphicFrameLocks noChangeAspect="1"/>
              </p:cNvGraphicFramePr>
              <p:nvPr>
                <p:extLst>
                  <p:ext uri="{D42A27DB-BD31-4B8C-83A1-F6EECF244321}">
                    <p14:modId xmlns:p14="http://schemas.microsoft.com/office/powerpoint/2010/main" val="1886279854"/>
                  </p:ext>
                </p:extLst>
              </p:nvPr>
            </p:nvGraphicFramePr>
            <p:xfrm>
              <a:off x="2222862" y="1402096"/>
              <a:ext cx="2053046" cy="1154838"/>
            </p:xfrm>
            <a:graphic>
              <a:graphicData uri="http://schemas.microsoft.com/office/powerpoint/2016/slidezoom">
                <pslz:sldZm>
                  <pslz:sldZmObj sldId="262" cId="838239037">
                    <pslz:zmPr id="{33236568-3154-464A-8E9F-E5768D8075A3}" returnToParent="0" transitionDur="1000">
                      <p166:blipFill xmlns:p166="http://schemas.microsoft.com/office/powerpoint/2016/6/main">
                        <a:blip r:embed="rId12"/>
                        <a:stretch>
                          <a:fillRect/>
                        </a:stretch>
                      </p166:blipFill>
                      <p166:spPr xmlns:p166="http://schemas.microsoft.com/office/powerpoint/2016/6/main">
                        <a:xfrm>
                          <a:off x="0" y="0"/>
                          <a:ext cx="2053046" cy="1154838"/>
                        </a:xfrm>
                        <a:prstGeom prst="rect">
                          <a:avLst/>
                        </a:prstGeom>
                        <a:ln w="12700">
                          <a:solidFill>
                            <a:schemeClr val="tx1"/>
                          </a:solidFill>
                        </a:ln>
                      </p166:spPr>
                    </pslz:zmPr>
                  </pslz:sldZmObj>
                </pslz:sldZm>
              </a:graphicData>
            </a:graphic>
          </p:graphicFrame>
        </mc:Choice>
        <mc:Fallback xmlns="">
          <p:pic>
            <p:nvPicPr>
              <p:cNvPr id="10" name="スライド ズーム 9">
                <a:hlinkClick r:id="rId13" action="ppaction://hlinksldjump"/>
                <a:extLst>
                  <a:ext uri="{FF2B5EF4-FFF2-40B4-BE49-F238E27FC236}">
                    <a16:creationId xmlns:a16="http://schemas.microsoft.com/office/drawing/2014/main" id="{BD407F7B-620F-D8F3-FE02-FC9EE4613D83}"/>
                  </a:ext>
                </a:extLst>
              </p:cNvPr>
              <p:cNvPicPr>
                <a:picLocks noGrp="1" noRot="1" noChangeAspect="1" noMove="1" noResize="1" noEditPoints="1" noAdjustHandles="1" noChangeArrowheads="1" noChangeShapeType="1"/>
              </p:cNvPicPr>
              <p:nvPr/>
            </p:nvPicPr>
            <p:blipFill>
              <a:blip r:embed="rId14"/>
              <a:stretch>
                <a:fillRect/>
              </a:stretch>
            </p:blipFill>
            <p:spPr>
              <a:xfrm>
                <a:off x="2222862" y="1402096"/>
                <a:ext cx="2053046" cy="1154838"/>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12" name="スライド ズーム 11">
                <a:extLst>
                  <a:ext uri="{FF2B5EF4-FFF2-40B4-BE49-F238E27FC236}">
                    <a16:creationId xmlns:a16="http://schemas.microsoft.com/office/drawing/2014/main" id="{727C8255-5814-E8F8-A587-55949B0C21E1}"/>
                  </a:ext>
                </a:extLst>
              </p:cNvPr>
              <p:cNvGraphicFramePr>
                <a:graphicFrameLocks noChangeAspect="1"/>
              </p:cNvGraphicFramePr>
              <p:nvPr>
                <p:extLst>
                  <p:ext uri="{D42A27DB-BD31-4B8C-83A1-F6EECF244321}">
                    <p14:modId xmlns:p14="http://schemas.microsoft.com/office/powerpoint/2010/main" val="3532810040"/>
                  </p:ext>
                </p:extLst>
              </p:nvPr>
            </p:nvGraphicFramePr>
            <p:xfrm>
              <a:off x="4752701" y="1402096"/>
              <a:ext cx="2053046" cy="1154838"/>
            </p:xfrm>
            <a:graphic>
              <a:graphicData uri="http://schemas.microsoft.com/office/powerpoint/2016/slidezoom">
                <pslz:sldZm>
                  <pslz:sldZmObj sldId="263" cId="1919247085">
                    <pslz:zmPr id="{51CBBA85-F481-46AF-A905-BD4750889508}" returnToParent="0" transitionDur="1000">
                      <p166:blipFill xmlns:p166="http://schemas.microsoft.com/office/powerpoint/2016/6/main">
                        <a:blip r:embed="rId15"/>
                        <a:stretch>
                          <a:fillRect/>
                        </a:stretch>
                      </p166:blipFill>
                      <p166:spPr xmlns:p166="http://schemas.microsoft.com/office/powerpoint/2016/6/main">
                        <a:xfrm>
                          <a:off x="0" y="0"/>
                          <a:ext cx="2053046" cy="1154838"/>
                        </a:xfrm>
                        <a:prstGeom prst="rect">
                          <a:avLst/>
                        </a:prstGeom>
                        <a:ln w="12700">
                          <a:solidFill>
                            <a:schemeClr val="tx1"/>
                          </a:solidFill>
                        </a:ln>
                      </p166:spPr>
                    </pslz:zmPr>
                  </pslz:sldZmObj>
                </pslz:sldZm>
              </a:graphicData>
            </a:graphic>
          </p:graphicFrame>
        </mc:Choice>
        <mc:Fallback xmlns="">
          <p:pic>
            <p:nvPicPr>
              <p:cNvPr id="12" name="スライド ズーム 11">
                <a:hlinkClick r:id="rId16" action="ppaction://hlinksldjump"/>
                <a:extLst>
                  <a:ext uri="{FF2B5EF4-FFF2-40B4-BE49-F238E27FC236}">
                    <a16:creationId xmlns:a16="http://schemas.microsoft.com/office/drawing/2014/main" id="{727C8255-5814-E8F8-A587-55949B0C21E1}"/>
                  </a:ext>
                </a:extLst>
              </p:cNvPr>
              <p:cNvPicPr>
                <a:picLocks noGrp="1" noRot="1" noChangeAspect="1" noMove="1" noResize="1" noEditPoints="1" noAdjustHandles="1" noChangeArrowheads="1" noChangeShapeType="1"/>
              </p:cNvPicPr>
              <p:nvPr/>
            </p:nvPicPr>
            <p:blipFill>
              <a:blip r:embed="rId17"/>
              <a:stretch>
                <a:fillRect/>
              </a:stretch>
            </p:blipFill>
            <p:spPr>
              <a:xfrm>
                <a:off x="4752701" y="1402096"/>
                <a:ext cx="2053046" cy="1154838"/>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14" name="スライド ズーム 13">
                <a:extLst>
                  <a:ext uri="{FF2B5EF4-FFF2-40B4-BE49-F238E27FC236}">
                    <a16:creationId xmlns:a16="http://schemas.microsoft.com/office/drawing/2014/main" id="{C0E5AB02-3B93-7CAA-B2BA-605F1A092637}"/>
                  </a:ext>
                </a:extLst>
              </p:cNvPr>
              <p:cNvGraphicFramePr>
                <a:graphicFrameLocks noChangeAspect="1"/>
              </p:cNvGraphicFramePr>
              <p:nvPr>
                <p:extLst>
                  <p:ext uri="{D42A27DB-BD31-4B8C-83A1-F6EECF244321}">
                    <p14:modId xmlns:p14="http://schemas.microsoft.com/office/powerpoint/2010/main" val="2798120603"/>
                  </p:ext>
                </p:extLst>
              </p:nvPr>
            </p:nvGraphicFramePr>
            <p:xfrm>
              <a:off x="2222862" y="2772611"/>
              <a:ext cx="2053045" cy="1154838"/>
            </p:xfrm>
            <a:graphic>
              <a:graphicData uri="http://schemas.microsoft.com/office/powerpoint/2016/slidezoom">
                <pslz:sldZm>
                  <pslz:sldZmObj sldId="264" cId="2562600177">
                    <pslz:zmPr id="{EB701682-692E-414E-89D8-ED93637BFBB6}" returnToParent="0" transitionDur="1000">
                      <p166:blipFill xmlns:p166="http://schemas.microsoft.com/office/powerpoint/2016/6/main">
                        <a:blip r:embed="rId18"/>
                        <a:stretch>
                          <a:fillRect/>
                        </a:stretch>
                      </p166:blipFill>
                      <p166:spPr xmlns:p166="http://schemas.microsoft.com/office/powerpoint/2016/6/main">
                        <a:xfrm>
                          <a:off x="0" y="0"/>
                          <a:ext cx="2053045" cy="1154838"/>
                        </a:xfrm>
                        <a:prstGeom prst="rect">
                          <a:avLst/>
                        </a:prstGeom>
                        <a:ln w="12700">
                          <a:solidFill>
                            <a:schemeClr val="tx1"/>
                          </a:solidFill>
                        </a:ln>
                      </p166:spPr>
                    </pslz:zmPr>
                  </pslz:sldZmObj>
                </pslz:sldZm>
              </a:graphicData>
            </a:graphic>
          </p:graphicFrame>
        </mc:Choice>
        <mc:Fallback xmlns="">
          <p:pic>
            <p:nvPicPr>
              <p:cNvPr id="14" name="スライド ズーム 13">
                <a:hlinkClick r:id="rId19" action="ppaction://hlinksldjump"/>
                <a:extLst>
                  <a:ext uri="{FF2B5EF4-FFF2-40B4-BE49-F238E27FC236}">
                    <a16:creationId xmlns:a16="http://schemas.microsoft.com/office/drawing/2014/main" id="{C0E5AB02-3B93-7CAA-B2BA-605F1A092637}"/>
                  </a:ext>
                </a:extLst>
              </p:cNvPr>
              <p:cNvPicPr>
                <a:picLocks noGrp="1" noRot="1" noChangeAspect="1" noMove="1" noResize="1" noEditPoints="1" noAdjustHandles="1" noChangeArrowheads="1" noChangeShapeType="1"/>
              </p:cNvPicPr>
              <p:nvPr/>
            </p:nvPicPr>
            <p:blipFill>
              <a:blip r:embed="rId20"/>
              <a:stretch>
                <a:fillRect/>
              </a:stretch>
            </p:blipFill>
            <p:spPr>
              <a:xfrm>
                <a:off x="2222862" y="2772611"/>
                <a:ext cx="2053045" cy="1154838"/>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16" name="スライド ズーム 15">
                <a:extLst>
                  <a:ext uri="{FF2B5EF4-FFF2-40B4-BE49-F238E27FC236}">
                    <a16:creationId xmlns:a16="http://schemas.microsoft.com/office/drawing/2014/main" id="{C4ABB984-0EB4-8886-8AEC-587557729B4F}"/>
                  </a:ext>
                </a:extLst>
              </p:cNvPr>
              <p:cNvGraphicFramePr>
                <a:graphicFrameLocks noChangeAspect="1"/>
              </p:cNvGraphicFramePr>
              <p:nvPr>
                <p:extLst>
                  <p:ext uri="{D42A27DB-BD31-4B8C-83A1-F6EECF244321}">
                    <p14:modId xmlns:p14="http://schemas.microsoft.com/office/powerpoint/2010/main" val="3834624451"/>
                  </p:ext>
                </p:extLst>
              </p:nvPr>
            </p:nvGraphicFramePr>
            <p:xfrm>
              <a:off x="4752702" y="2772610"/>
              <a:ext cx="2053045" cy="1154838"/>
            </p:xfrm>
            <a:graphic>
              <a:graphicData uri="http://schemas.microsoft.com/office/powerpoint/2016/slidezoom">
                <pslz:sldZm>
                  <pslz:sldZmObj sldId="265" cId="2128778452">
                    <pslz:zmPr id="{A38F09C3-3748-4C12-8C7B-0CCD43C4A379}" returnToParent="0" transitionDur="1000">
                      <p166:blipFill xmlns:p166="http://schemas.microsoft.com/office/powerpoint/2016/6/main">
                        <a:blip r:embed="rId21"/>
                        <a:stretch>
                          <a:fillRect/>
                        </a:stretch>
                      </p166:blipFill>
                      <p166:spPr xmlns:p166="http://schemas.microsoft.com/office/powerpoint/2016/6/main">
                        <a:xfrm>
                          <a:off x="0" y="0"/>
                          <a:ext cx="2053045" cy="1154838"/>
                        </a:xfrm>
                        <a:prstGeom prst="rect">
                          <a:avLst/>
                        </a:prstGeom>
                        <a:ln w="12700">
                          <a:solidFill>
                            <a:schemeClr val="tx1"/>
                          </a:solidFill>
                        </a:ln>
                      </p166:spPr>
                    </pslz:zmPr>
                  </pslz:sldZmObj>
                </pslz:sldZm>
              </a:graphicData>
            </a:graphic>
          </p:graphicFrame>
        </mc:Choice>
        <mc:Fallback xmlns="">
          <p:pic>
            <p:nvPicPr>
              <p:cNvPr id="16" name="スライド ズーム 15">
                <a:hlinkClick r:id="rId22" action="ppaction://hlinksldjump"/>
                <a:extLst>
                  <a:ext uri="{FF2B5EF4-FFF2-40B4-BE49-F238E27FC236}">
                    <a16:creationId xmlns:a16="http://schemas.microsoft.com/office/drawing/2014/main" id="{C4ABB984-0EB4-8886-8AEC-587557729B4F}"/>
                  </a:ext>
                </a:extLst>
              </p:cNvPr>
              <p:cNvPicPr>
                <a:picLocks noGrp="1" noRot="1" noChangeAspect="1" noMove="1" noResize="1" noEditPoints="1" noAdjustHandles="1" noChangeArrowheads="1" noChangeShapeType="1"/>
              </p:cNvPicPr>
              <p:nvPr/>
            </p:nvPicPr>
            <p:blipFill>
              <a:blip r:embed="rId23"/>
              <a:stretch>
                <a:fillRect/>
              </a:stretch>
            </p:blipFill>
            <p:spPr>
              <a:xfrm>
                <a:off x="4752702" y="2772610"/>
                <a:ext cx="2053045" cy="1154838"/>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18" name="スライド ズーム 17">
                <a:extLst>
                  <a:ext uri="{FF2B5EF4-FFF2-40B4-BE49-F238E27FC236}">
                    <a16:creationId xmlns:a16="http://schemas.microsoft.com/office/drawing/2014/main" id="{818A3D83-85C0-BB31-9ECE-7325F9D8D895}"/>
                  </a:ext>
                </a:extLst>
              </p:cNvPr>
              <p:cNvGraphicFramePr>
                <a:graphicFrameLocks noChangeAspect="1"/>
              </p:cNvGraphicFramePr>
              <p:nvPr>
                <p:extLst>
                  <p:ext uri="{D42A27DB-BD31-4B8C-83A1-F6EECF244321}">
                    <p14:modId xmlns:p14="http://schemas.microsoft.com/office/powerpoint/2010/main" val="3882345554"/>
                  </p:ext>
                </p:extLst>
              </p:nvPr>
            </p:nvGraphicFramePr>
            <p:xfrm>
              <a:off x="7282542" y="2756778"/>
              <a:ext cx="2074301" cy="1166794"/>
            </p:xfrm>
            <a:graphic>
              <a:graphicData uri="http://schemas.microsoft.com/office/powerpoint/2016/slidezoom">
                <pslz:sldZm>
                  <pslz:sldZmObj sldId="270" cId="1804332052">
                    <pslz:zmPr id="{9A092830-B6E6-4F5B-8917-8F78E08D7FD6}" returnToParent="0" transitionDur="1000">
                      <p166:blipFill xmlns:p166="http://schemas.microsoft.com/office/powerpoint/2016/6/main">
                        <a:blip r:embed="rId24"/>
                        <a:stretch>
                          <a:fillRect/>
                        </a:stretch>
                      </p166:blipFill>
                      <p166:spPr xmlns:p166="http://schemas.microsoft.com/office/powerpoint/2016/6/main">
                        <a:xfrm>
                          <a:off x="0" y="0"/>
                          <a:ext cx="2074301" cy="1166794"/>
                        </a:xfrm>
                        <a:prstGeom prst="rect">
                          <a:avLst/>
                        </a:prstGeom>
                        <a:ln w="12700">
                          <a:solidFill>
                            <a:schemeClr val="tx1"/>
                          </a:solidFill>
                        </a:ln>
                      </p166:spPr>
                    </pslz:zmPr>
                  </pslz:sldZmObj>
                </pslz:sldZm>
              </a:graphicData>
            </a:graphic>
          </p:graphicFrame>
        </mc:Choice>
        <mc:Fallback xmlns="">
          <p:pic>
            <p:nvPicPr>
              <p:cNvPr id="18" name="スライド ズーム 17">
                <a:hlinkClick r:id="rId25" action="ppaction://hlinksldjump"/>
                <a:extLst>
                  <a:ext uri="{FF2B5EF4-FFF2-40B4-BE49-F238E27FC236}">
                    <a16:creationId xmlns:a16="http://schemas.microsoft.com/office/drawing/2014/main" id="{818A3D83-85C0-BB31-9ECE-7325F9D8D895}"/>
                  </a:ext>
                </a:extLst>
              </p:cNvPr>
              <p:cNvPicPr>
                <a:picLocks noGrp="1" noRot="1" noChangeAspect="1" noMove="1" noResize="1" noEditPoints="1" noAdjustHandles="1" noChangeArrowheads="1" noChangeShapeType="1"/>
              </p:cNvPicPr>
              <p:nvPr/>
            </p:nvPicPr>
            <p:blipFill>
              <a:blip r:embed="rId26"/>
              <a:stretch>
                <a:fillRect/>
              </a:stretch>
            </p:blipFill>
            <p:spPr>
              <a:xfrm>
                <a:off x="7282542" y="2756778"/>
                <a:ext cx="2074301" cy="1166794"/>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20" name="スライド ズーム 19">
                <a:extLst>
                  <a:ext uri="{FF2B5EF4-FFF2-40B4-BE49-F238E27FC236}">
                    <a16:creationId xmlns:a16="http://schemas.microsoft.com/office/drawing/2014/main" id="{C78C991C-D097-E199-3674-9764F1A37D3A}"/>
                  </a:ext>
                </a:extLst>
              </p:cNvPr>
              <p:cNvGraphicFramePr>
                <a:graphicFrameLocks noChangeAspect="1"/>
              </p:cNvGraphicFramePr>
              <p:nvPr>
                <p:extLst>
                  <p:ext uri="{D42A27DB-BD31-4B8C-83A1-F6EECF244321}">
                    <p14:modId xmlns:p14="http://schemas.microsoft.com/office/powerpoint/2010/main" val="2869206457"/>
                  </p:ext>
                </p:extLst>
              </p:nvPr>
            </p:nvGraphicFramePr>
            <p:xfrm>
              <a:off x="9833638" y="2756778"/>
              <a:ext cx="2074301" cy="1166794"/>
            </p:xfrm>
            <a:graphic>
              <a:graphicData uri="http://schemas.microsoft.com/office/powerpoint/2016/slidezoom">
                <pslz:sldZm>
                  <pslz:sldZmObj sldId="271" cId="2083232097">
                    <pslz:zmPr id="{6B804F83-431C-49EE-9E9A-53DBF8F1C21E}" returnToParent="0" transitionDur="1000">
                      <p166:blipFill xmlns:p166="http://schemas.microsoft.com/office/powerpoint/2016/6/main">
                        <a:blip r:embed="rId27"/>
                        <a:stretch>
                          <a:fillRect/>
                        </a:stretch>
                      </p166:blipFill>
                      <p166:spPr xmlns:p166="http://schemas.microsoft.com/office/powerpoint/2016/6/main">
                        <a:xfrm>
                          <a:off x="0" y="0"/>
                          <a:ext cx="2074301" cy="1166794"/>
                        </a:xfrm>
                        <a:prstGeom prst="rect">
                          <a:avLst/>
                        </a:prstGeom>
                        <a:ln w="12700">
                          <a:solidFill>
                            <a:schemeClr val="tx1"/>
                          </a:solidFill>
                        </a:ln>
                      </p166:spPr>
                    </pslz:zmPr>
                  </pslz:sldZmObj>
                </pslz:sldZm>
              </a:graphicData>
            </a:graphic>
          </p:graphicFrame>
        </mc:Choice>
        <mc:Fallback xmlns="">
          <p:pic>
            <p:nvPicPr>
              <p:cNvPr id="20" name="スライド ズーム 19">
                <a:hlinkClick r:id="rId28" action="ppaction://hlinksldjump"/>
                <a:extLst>
                  <a:ext uri="{FF2B5EF4-FFF2-40B4-BE49-F238E27FC236}">
                    <a16:creationId xmlns:a16="http://schemas.microsoft.com/office/drawing/2014/main" id="{C78C991C-D097-E199-3674-9764F1A37D3A}"/>
                  </a:ext>
                </a:extLst>
              </p:cNvPr>
              <p:cNvPicPr>
                <a:picLocks noGrp="1" noRot="1" noChangeAspect="1" noMove="1" noResize="1" noEditPoints="1" noAdjustHandles="1" noChangeArrowheads="1" noChangeShapeType="1"/>
              </p:cNvPicPr>
              <p:nvPr/>
            </p:nvPicPr>
            <p:blipFill>
              <a:blip r:embed="rId29"/>
              <a:stretch>
                <a:fillRect/>
              </a:stretch>
            </p:blipFill>
            <p:spPr>
              <a:xfrm>
                <a:off x="9833638" y="2756778"/>
                <a:ext cx="2074301" cy="1166794"/>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22" name="スライド ズーム 21">
                <a:extLst>
                  <a:ext uri="{FF2B5EF4-FFF2-40B4-BE49-F238E27FC236}">
                    <a16:creationId xmlns:a16="http://schemas.microsoft.com/office/drawing/2014/main" id="{F9296C53-08CE-66B4-5E93-DB5B2D01F0B6}"/>
                  </a:ext>
                </a:extLst>
              </p:cNvPr>
              <p:cNvGraphicFramePr>
                <a:graphicFrameLocks noChangeAspect="1"/>
              </p:cNvGraphicFramePr>
              <p:nvPr>
                <p:extLst>
                  <p:ext uri="{D42A27DB-BD31-4B8C-83A1-F6EECF244321}">
                    <p14:modId xmlns:p14="http://schemas.microsoft.com/office/powerpoint/2010/main" val="1752903844"/>
                  </p:ext>
                </p:extLst>
              </p:nvPr>
            </p:nvGraphicFramePr>
            <p:xfrm>
              <a:off x="2222862" y="4303276"/>
              <a:ext cx="2053045" cy="1154838"/>
            </p:xfrm>
            <a:graphic>
              <a:graphicData uri="http://schemas.microsoft.com/office/powerpoint/2016/slidezoom">
                <pslz:sldZm>
                  <pslz:sldZmObj sldId="272" cId="1383519419">
                    <pslz:zmPr id="{7A5443CE-ED30-42B4-95DE-C7050627F6DE}" returnToParent="0" transitionDur="1000">
                      <p166:blipFill xmlns:p166="http://schemas.microsoft.com/office/powerpoint/2016/6/main">
                        <a:blip r:embed="rId30"/>
                        <a:stretch>
                          <a:fillRect/>
                        </a:stretch>
                      </p166:blipFill>
                      <p166:spPr xmlns:p166="http://schemas.microsoft.com/office/powerpoint/2016/6/main">
                        <a:xfrm>
                          <a:off x="0" y="0"/>
                          <a:ext cx="2053045" cy="1154838"/>
                        </a:xfrm>
                        <a:prstGeom prst="rect">
                          <a:avLst/>
                        </a:prstGeom>
                        <a:ln w="12700">
                          <a:solidFill>
                            <a:schemeClr val="tx1"/>
                          </a:solidFill>
                        </a:ln>
                      </p166:spPr>
                    </pslz:zmPr>
                  </pslz:sldZmObj>
                </pslz:sldZm>
              </a:graphicData>
            </a:graphic>
          </p:graphicFrame>
        </mc:Choice>
        <mc:Fallback xmlns="">
          <p:pic>
            <p:nvPicPr>
              <p:cNvPr id="22" name="スライド ズーム 21">
                <a:hlinkClick r:id="rId31" action="ppaction://hlinksldjump"/>
                <a:extLst>
                  <a:ext uri="{FF2B5EF4-FFF2-40B4-BE49-F238E27FC236}">
                    <a16:creationId xmlns:a16="http://schemas.microsoft.com/office/drawing/2014/main" id="{F9296C53-08CE-66B4-5E93-DB5B2D01F0B6}"/>
                  </a:ext>
                </a:extLst>
              </p:cNvPr>
              <p:cNvPicPr>
                <a:picLocks noGrp="1" noRot="1" noChangeAspect="1" noMove="1" noResize="1" noEditPoints="1" noAdjustHandles="1" noChangeArrowheads="1" noChangeShapeType="1"/>
              </p:cNvPicPr>
              <p:nvPr/>
            </p:nvPicPr>
            <p:blipFill>
              <a:blip r:embed="rId32"/>
              <a:stretch>
                <a:fillRect/>
              </a:stretch>
            </p:blipFill>
            <p:spPr>
              <a:xfrm>
                <a:off x="2222862" y="4303276"/>
                <a:ext cx="2053045" cy="1154838"/>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24" name="スライド ズーム 23">
                <a:extLst>
                  <a:ext uri="{FF2B5EF4-FFF2-40B4-BE49-F238E27FC236}">
                    <a16:creationId xmlns:a16="http://schemas.microsoft.com/office/drawing/2014/main" id="{787957B1-6A56-5496-6784-40EF0D46DC23}"/>
                  </a:ext>
                </a:extLst>
              </p:cNvPr>
              <p:cNvGraphicFramePr>
                <a:graphicFrameLocks noChangeAspect="1"/>
              </p:cNvGraphicFramePr>
              <p:nvPr>
                <p:extLst>
                  <p:ext uri="{D42A27DB-BD31-4B8C-83A1-F6EECF244321}">
                    <p14:modId xmlns:p14="http://schemas.microsoft.com/office/powerpoint/2010/main" val="3878799709"/>
                  </p:ext>
                </p:extLst>
              </p:nvPr>
            </p:nvGraphicFramePr>
            <p:xfrm>
              <a:off x="4752701" y="4303276"/>
              <a:ext cx="2053045" cy="1154838"/>
            </p:xfrm>
            <a:graphic>
              <a:graphicData uri="http://schemas.microsoft.com/office/powerpoint/2016/slidezoom">
                <pslz:sldZm>
                  <pslz:sldZmObj sldId="273" cId="650927844">
                    <pslz:zmPr id="{E200F80D-7138-4DA9-A23C-59E6417AEEF8}" returnToParent="0" transitionDur="1000">
                      <p166:blipFill xmlns:p166="http://schemas.microsoft.com/office/powerpoint/2016/6/main">
                        <a:blip r:embed="rId33"/>
                        <a:stretch>
                          <a:fillRect/>
                        </a:stretch>
                      </p166:blipFill>
                      <p166:spPr xmlns:p166="http://schemas.microsoft.com/office/powerpoint/2016/6/main">
                        <a:xfrm>
                          <a:off x="0" y="0"/>
                          <a:ext cx="2053045" cy="1154838"/>
                        </a:xfrm>
                        <a:prstGeom prst="rect">
                          <a:avLst/>
                        </a:prstGeom>
                        <a:ln w="12700">
                          <a:solidFill>
                            <a:schemeClr val="tx1"/>
                          </a:solidFill>
                        </a:ln>
                      </p166:spPr>
                    </pslz:zmPr>
                  </pslz:sldZmObj>
                </pslz:sldZm>
              </a:graphicData>
            </a:graphic>
          </p:graphicFrame>
        </mc:Choice>
        <mc:Fallback xmlns="">
          <p:pic>
            <p:nvPicPr>
              <p:cNvPr id="24" name="スライド ズーム 23">
                <a:hlinkClick r:id="rId34" action="ppaction://hlinksldjump"/>
                <a:extLst>
                  <a:ext uri="{FF2B5EF4-FFF2-40B4-BE49-F238E27FC236}">
                    <a16:creationId xmlns:a16="http://schemas.microsoft.com/office/drawing/2014/main" id="{787957B1-6A56-5496-6784-40EF0D46DC23}"/>
                  </a:ext>
                </a:extLst>
              </p:cNvPr>
              <p:cNvPicPr>
                <a:picLocks noGrp="1" noRot="1" noChangeAspect="1" noMove="1" noResize="1" noEditPoints="1" noAdjustHandles="1" noChangeArrowheads="1" noChangeShapeType="1"/>
              </p:cNvPicPr>
              <p:nvPr/>
            </p:nvPicPr>
            <p:blipFill>
              <a:blip r:embed="rId35"/>
              <a:stretch>
                <a:fillRect/>
              </a:stretch>
            </p:blipFill>
            <p:spPr>
              <a:xfrm>
                <a:off x="4752701" y="4303276"/>
                <a:ext cx="2053045" cy="1154838"/>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26" name="スライド ズーム 25">
                <a:extLst>
                  <a:ext uri="{FF2B5EF4-FFF2-40B4-BE49-F238E27FC236}">
                    <a16:creationId xmlns:a16="http://schemas.microsoft.com/office/drawing/2014/main" id="{99720B33-7C66-B6DE-3D8D-6EE592A065F3}"/>
                  </a:ext>
                </a:extLst>
              </p:cNvPr>
              <p:cNvGraphicFramePr>
                <a:graphicFrameLocks noChangeAspect="1"/>
              </p:cNvGraphicFramePr>
              <p:nvPr>
                <p:extLst>
                  <p:ext uri="{D42A27DB-BD31-4B8C-83A1-F6EECF244321}">
                    <p14:modId xmlns:p14="http://schemas.microsoft.com/office/powerpoint/2010/main" val="3407435596"/>
                  </p:ext>
                </p:extLst>
              </p:nvPr>
            </p:nvGraphicFramePr>
            <p:xfrm>
              <a:off x="7277096" y="4303276"/>
              <a:ext cx="2074301" cy="1166794"/>
            </p:xfrm>
            <a:graphic>
              <a:graphicData uri="http://schemas.microsoft.com/office/powerpoint/2016/slidezoom">
                <pslz:sldZm>
                  <pslz:sldZmObj sldId="276" cId="2610442917">
                    <pslz:zmPr id="{F5698C76-BB6F-4EED-8394-497A350E2EAC}" returnToParent="0" transitionDur="1000">
                      <p166:blipFill xmlns:p166="http://schemas.microsoft.com/office/powerpoint/2016/6/main">
                        <a:blip r:embed="rId36"/>
                        <a:stretch>
                          <a:fillRect/>
                        </a:stretch>
                      </p166:blipFill>
                      <p166:spPr xmlns:p166="http://schemas.microsoft.com/office/powerpoint/2016/6/main">
                        <a:xfrm>
                          <a:off x="0" y="0"/>
                          <a:ext cx="2074301" cy="1166794"/>
                        </a:xfrm>
                        <a:prstGeom prst="rect">
                          <a:avLst/>
                        </a:prstGeom>
                        <a:ln w="12700">
                          <a:solidFill>
                            <a:schemeClr val="tx1"/>
                          </a:solidFill>
                        </a:ln>
                      </p166:spPr>
                    </pslz:zmPr>
                  </pslz:sldZmObj>
                </pslz:sldZm>
              </a:graphicData>
            </a:graphic>
          </p:graphicFrame>
        </mc:Choice>
        <mc:Fallback xmlns="">
          <p:pic>
            <p:nvPicPr>
              <p:cNvPr id="26" name="スライド ズーム 25">
                <a:hlinkClick r:id="rId37" action="ppaction://hlinksldjump"/>
                <a:extLst>
                  <a:ext uri="{FF2B5EF4-FFF2-40B4-BE49-F238E27FC236}">
                    <a16:creationId xmlns:a16="http://schemas.microsoft.com/office/drawing/2014/main" id="{99720B33-7C66-B6DE-3D8D-6EE592A065F3}"/>
                  </a:ext>
                </a:extLst>
              </p:cNvPr>
              <p:cNvPicPr>
                <a:picLocks noGrp="1" noRot="1" noChangeAspect="1" noMove="1" noResize="1" noEditPoints="1" noAdjustHandles="1" noChangeArrowheads="1" noChangeShapeType="1"/>
              </p:cNvPicPr>
              <p:nvPr/>
            </p:nvPicPr>
            <p:blipFill>
              <a:blip r:embed="rId38"/>
              <a:stretch>
                <a:fillRect/>
              </a:stretch>
            </p:blipFill>
            <p:spPr>
              <a:xfrm>
                <a:off x="7277096" y="4303276"/>
                <a:ext cx="2074301" cy="1166794"/>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28" name="スライド ズーム 27">
                <a:extLst>
                  <a:ext uri="{FF2B5EF4-FFF2-40B4-BE49-F238E27FC236}">
                    <a16:creationId xmlns:a16="http://schemas.microsoft.com/office/drawing/2014/main" id="{EF77FB0A-6C92-5535-051C-5C14929D82A1}"/>
                  </a:ext>
                </a:extLst>
              </p:cNvPr>
              <p:cNvGraphicFramePr>
                <a:graphicFrameLocks noChangeAspect="1"/>
              </p:cNvGraphicFramePr>
              <p:nvPr>
                <p:extLst>
                  <p:ext uri="{D42A27DB-BD31-4B8C-83A1-F6EECF244321}">
                    <p14:modId xmlns:p14="http://schemas.microsoft.com/office/powerpoint/2010/main" val="1240857247"/>
                  </p:ext>
                </p:extLst>
              </p:nvPr>
            </p:nvGraphicFramePr>
            <p:xfrm>
              <a:off x="2222862" y="5673789"/>
              <a:ext cx="2053047" cy="1154839"/>
            </p:xfrm>
            <a:graphic>
              <a:graphicData uri="http://schemas.microsoft.com/office/powerpoint/2016/slidezoom">
                <pslz:sldZm>
                  <pslz:sldZmObj sldId="274" cId="2693818306">
                    <pslz:zmPr id="{4658D48B-4F3A-4E18-B273-562C42DF55EB}" returnToParent="0" transitionDur="1000">
                      <p166:blipFill xmlns:p166="http://schemas.microsoft.com/office/powerpoint/2016/6/main">
                        <a:blip r:embed="rId39"/>
                        <a:stretch>
                          <a:fillRect/>
                        </a:stretch>
                      </p166:blipFill>
                      <p166:spPr xmlns:p166="http://schemas.microsoft.com/office/powerpoint/2016/6/main">
                        <a:xfrm>
                          <a:off x="0" y="0"/>
                          <a:ext cx="2053047" cy="1154839"/>
                        </a:xfrm>
                        <a:prstGeom prst="rect">
                          <a:avLst/>
                        </a:prstGeom>
                        <a:ln w="12700">
                          <a:solidFill>
                            <a:schemeClr val="tx1"/>
                          </a:solidFill>
                        </a:ln>
                      </p166:spPr>
                    </pslz:zmPr>
                  </pslz:sldZmObj>
                </pslz:sldZm>
              </a:graphicData>
            </a:graphic>
          </p:graphicFrame>
        </mc:Choice>
        <mc:Fallback xmlns="">
          <p:pic>
            <p:nvPicPr>
              <p:cNvPr id="28" name="スライド ズーム 27">
                <a:hlinkClick r:id="rId40" action="ppaction://hlinksldjump"/>
                <a:extLst>
                  <a:ext uri="{FF2B5EF4-FFF2-40B4-BE49-F238E27FC236}">
                    <a16:creationId xmlns:a16="http://schemas.microsoft.com/office/drawing/2014/main" id="{EF77FB0A-6C92-5535-051C-5C14929D82A1}"/>
                  </a:ext>
                </a:extLst>
              </p:cNvPr>
              <p:cNvPicPr>
                <a:picLocks noGrp="1" noRot="1" noChangeAspect="1" noMove="1" noResize="1" noEditPoints="1" noAdjustHandles="1" noChangeArrowheads="1" noChangeShapeType="1"/>
              </p:cNvPicPr>
              <p:nvPr/>
            </p:nvPicPr>
            <p:blipFill>
              <a:blip r:embed="rId41"/>
              <a:stretch>
                <a:fillRect/>
              </a:stretch>
            </p:blipFill>
            <p:spPr>
              <a:xfrm>
                <a:off x="2222862" y="5673789"/>
                <a:ext cx="2053047" cy="1154839"/>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30" name="スライド ズーム 29">
                <a:extLst>
                  <a:ext uri="{FF2B5EF4-FFF2-40B4-BE49-F238E27FC236}">
                    <a16:creationId xmlns:a16="http://schemas.microsoft.com/office/drawing/2014/main" id="{FD3F5C8A-15F4-7EA5-47BA-BC54A19CDF36}"/>
                  </a:ext>
                </a:extLst>
              </p:cNvPr>
              <p:cNvGraphicFramePr>
                <a:graphicFrameLocks noChangeAspect="1"/>
              </p:cNvGraphicFramePr>
              <p:nvPr>
                <p:extLst>
                  <p:ext uri="{D42A27DB-BD31-4B8C-83A1-F6EECF244321}">
                    <p14:modId xmlns:p14="http://schemas.microsoft.com/office/powerpoint/2010/main" val="3208114056"/>
                  </p:ext>
                </p:extLst>
              </p:nvPr>
            </p:nvGraphicFramePr>
            <p:xfrm>
              <a:off x="4747257" y="5673788"/>
              <a:ext cx="2053049" cy="1154840"/>
            </p:xfrm>
            <a:graphic>
              <a:graphicData uri="http://schemas.microsoft.com/office/powerpoint/2016/slidezoom">
                <pslz:sldZm>
                  <pslz:sldZmObj sldId="277" cId="230182705">
                    <pslz:zmPr id="{0FD5A417-8763-4C3D-B1F0-B1F99E7ED4BA}" returnToParent="0" transitionDur="1000">
                      <p166:blipFill xmlns:p166="http://schemas.microsoft.com/office/powerpoint/2016/6/main">
                        <a:blip r:embed="rId42"/>
                        <a:stretch>
                          <a:fillRect/>
                        </a:stretch>
                      </p166:blipFill>
                      <p166:spPr xmlns:p166="http://schemas.microsoft.com/office/powerpoint/2016/6/main">
                        <a:xfrm>
                          <a:off x="0" y="0"/>
                          <a:ext cx="2053049" cy="1154840"/>
                        </a:xfrm>
                        <a:prstGeom prst="rect">
                          <a:avLst/>
                        </a:prstGeom>
                        <a:ln w="12700">
                          <a:solidFill>
                            <a:schemeClr val="tx1"/>
                          </a:solidFill>
                        </a:ln>
                      </p166:spPr>
                    </pslz:zmPr>
                  </pslz:sldZmObj>
                </pslz:sldZm>
              </a:graphicData>
            </a:graphic>
          </p:graphicFrame>
        </mc:Choice>
        <mc:Fallback xmlns="">
          <p:pic>
            <p:nvPicPr>
              <p:cNvPr id="30" name="スライド ズーム 29">
                <a:hlinkClick r:id="rId43" action="ppaction://hlinksldjump"/>
                <a:extLst>
                  <a:ext uri="{FF2B5EF4-FFF2-40B4-BE49-F238E27FC236}">
                    <a16:creationId xmlns:a16="http://schemas.microsoft.com/office/drawing/2014/main" id="{FD3F5C8A-15F4-7EA5-47BA-BC54A19CDF36}"/>
                  </a:ext>
                </a:extLst>
              </p:cNvPr>
              <p:cNvPicPr>
                <a:picLocks noGrp="1" noRot="1" noChangeAspect="1" noMove="1" noResize="1" noEditPoints="1" noAdjustHandles="1" noChangeArrowheads="1" noChangeShapeType="1"/>
              </p:cNvPicPr>
              <p:nvPr/>
            </p:nvPicPr>
            <p:blipFill>
              <a:blip r:embed="rId44"/>
              <a:stretch>
                <a:fillRect/>
              </a:stretch>
            </p:blipFill>
            <p:spPr>
              <a:xfrm>
                <a:off x="4747257" y="5673788"/>
                <a:ext cx="2053049" cy="1154840"/>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32" name="スライド ズーム 31">
                <a:extLst>
                  <a:ext uri="{FF2B5EF4-FFF2-40B4-BE49-F238E27FC236}">
                    <a16:creationId xmlns:a16="http://schemas.microsoft.com/office/drawing/2014/main" id="{4148F9AB-692A-228B-FD3D-D72F337332F8}"/>
                  </a:ext>
                </a:extLst>
              </p:cNvPr>
              <p:cNvGraphicFramePr>
                <a:graphicFrameLocks noChangeAspect="1"/>
              </p:cNvGraphicFramePr>
              <p:nvPr>
                <p:extLst>
                  <p:ext uri="{D42A27DB-BD31-4B8C-83A1-F6EECF244321}">
                    <p14:modId xmlns:p14="http://schemas.microsoft.com/office/powerpoint/2010/main" val="307853680"/>
                  </p:ext>
                </p:extLst>
              </p:nvPr>
            </p:nvGraphicFramePr>
            <p:xfrm>
              <a:off x="7277095" y="5673788"/>
              <a:ext cx="2074301" cy="1166794"/>
            </p:xfrm>
            <a:graphic>
              <a:graphicData uri="http://schemas.microsoft.com/office/powerpoint/2016/slidezoom">
                <pslz:sldZm>
                  <pslz:sldZmObj sldId="278" cId="3686410268">
                    <pslz:zmPr id="{99DC60F0-C600-4C48-8C57-62E1C9FA0705}" returnToParent="0" transitionDur="1000">
                      <p166:blipFill xmlns:p166="http://schemas.microsoft.com/office/powerpoint/2016/6/main">
                        <a:blip r:embed="rId45"/>
                        <a:stretch>
                          <a:fillRect/>
                        </a:stretch>
                      </p166:blipFill>
                      <p166:spPr xmlns:p166="http://schemas.microsoft.com/office/powerpoint/2016/6/main">
                        <a:xfrm>
                          <a:off x="0" y="0"/>
                          <a:ext cx="2074301" cy="1166794"/>
                        </a:xfrm>
                        <a:prstGeom prst="rect">
                          <a:avLst/>
                        </a:prstGeom>
                        <a:ln w="12700">
                          <a:solidFill>
                            <a:schemeClr val="tx1"/>
                          </a:solidFill>
                        </a:ln>
                      </p166:spPr>
                    </pslz:zmPr>
                  </pslz:sldZmObj>
                </pslz:sldZm>
              </a:graphicData>
            </a:graphic>
          </p:graphicFrame>
        </mc:Choice>
        <mc:Fallback xmlns="">
          <p:pic>
            <p:nvPicPr>
              <p:cNvPr id="32" name="スライド ズーム 31">
                <a:hlinkClick r:id="rId46" action="ppaction://hlinksldjump"/>
                <a:extLst>
                  <a:ext uri="{FF2B5EF4-FFF2-40B4-BE49-F238E27FC236}">
                    <a16:creationId xmlns:a16="http://schemas.microsoft.com/office/drawing/2014/main" id="{4148F9AB-692A-228B-FD3D-D72F337332F8}"/>
                  </a:ext>
                </a:extLst>
              </p:cNvPr>
              <p:cNvPicPr>
                <a:picLocks noGrp="1" noRot="1" noChangeAspect="1" noMove="1" noResize="1" noEditPoints="1" noAdjustHandles="1" noChangeArrowheads="1" noChangeShapeType="1"/>
              </p:cNvPicPr>
              <p:nvPr/>
            </p:nvPicPr>
            <p:blipFill>
              <a:blip r:embed="rId47"/>
              <a:stretch>
                <a:fillRect/>
              </a:stretch>
            </p:blipFill>
            <p:spPr>
              <a:xfrm>
                <a:off x="7277095" y="5673788"/>
                <a:ext cx="2074301" cy="1166794"/>
              </a:xfrm>
              <a:prstGeom prst="rect">
                <a:avLst/>
              </a:prstGeom>
              <a:ln w="12700">
                <a:solidFill>
                  <a:schemeClr val="tx1"/>
                </a:solidFill>
              </a:ln>
            </p:spPr>
          </p:pic>
        </mc:Fallback>
      </mc:AlternateContent>
      <p:sp>
        <p:nvSpPr>
          <p:cNvPr id="33" name="テキスト ボックス 32">
            <a:extLst>
              <a:ext uri="{FF2B5EF4-FFF2-40B4-BE49-F238E27FC236}">
                <a16:creationId xmlns:a16="http://schemas.microsoft.com/office/drawing/2014/main" id="{A26A0024-D3B4-61CF-DFCC-BE41F07607A2}"/>
              </a:ext>
            </a:extLst>
          </p:cNvPr>
          <p:cNvSpPr txBox="1"/>
          <p:nvPr/>
        </p:nvSpPr>
        <p:spPr>
          <a:xfrm>
            <a:off x="4275907" y="901105"/>
            <a:ext cx="296084"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3</a:t>
            </a:r>
            <a:endParaRPr kumimoji="1" lang="ja-JP" altLang="en-US" dirty="0">
              <a:latin typeface="Times New Roman" panose="02020603050405020304" pitchFamily="18" charset="0"/>
              <a:cs typeface="Times New Roman" panose="02020603050405020304" pitchFamily="18" charset="0"/>
            </a:endParaRPr>
          </a:p>
        </p:txBody>
      </p:sp>
      <p:sp>
        <p:nvSpPr>
          <p:cNvPr id="34" name="テキスト ボックス 33">
            <a:extLst>
              <a:ext uri="{FF2B5EF4-FFF2-40B4-BE49-F238E27FC236}">
                <a16:creationId xmlns:a16="http://schemas.microsoft.com/office/drawing/2014/main" id="{B462D98F-54FF-B51A-EA1A-1A376923C573}"/>
              </a:ext>
            </a:extLst>
          </p:cNvPr>
          <p:cNvSpPr txBox="1"/>
          <p:nvPr/>
        </p:nvSpPr>
        <p:spPr>
          <a:xfrm>
            <a:off x="6800299" y="901105"/>
            <a:ext cx="296084"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4</a:t>
            </a:r>
            <a:endParaRPr kumimoji="1" lang="ja-JP" altLang="en-US" dirty="0">
              <a:latin typeface="Times New Roman" panose="02020603050405020304" pitchFamily="18" charset="0"/>
              <a:cs typeface="Times New Roman" panose="02020603050405020304" pitchFamily="18" charset="0"/>
            </a:endParaRPr>
          </a:p>
        </p:txBody>
      </p:sp>
      <p:sp>
        <p:nvSpPr>
          <p:cNvPr id="35" name="テキスト ボックス 34">
            <a:extLst>
              <a:ext uri="{FF2B5EF4-FFF2-40B4-BE49-F238E27FC236}">
                <a16:creationId xmlns:a16="http://schemas.microsoft.com/office/drawing/2014/main" id="{289007AF-6622-A3CE-2E22-A9C9D748EBA7}"/>
              </a:ext>
            </a:extLst>
          </p:cNvPr>
          <p:cNvSpPr txBox="1"/>
          <p:nvPr/>
        </p:nvSpPr>
        <p:spPr>
          <a:xfrm>
            <a:off x="9324691" y="901105"/>
            <a:ext cx="296084"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5</a:t>
            </a:r>
            <a:endParaRPr kumimoji="1" lang="ja-JP" altLang="en-US" dirty="0">
              <a:latin typeface="Times New Roman" panose="02020603050405020304" pitchFamily="18" charset="0"/>
              <a:cs typeface="Times New Roman" panose="02020603050405020304" pitchFamily="18" charset="0"/>
            </a:endParaRPr>
          </a:p>
        </p:txBody>
      </p:sp>
      <p:sp>
        <p:nvSpPr>
          <p:cNvPr id="36" name="テキスト ボックス 35">
            <a:extLst>
              <a:ext uri="{FF2B5EF4-FFF2-40B4-BE49-F238E27FC236}">
                <a16:creationId xmlns:a16="http://schemas.microsoft.com/office/drawing/2014/main" id="{D810CC68-F314-CBE0-C5F2-33E97E72F0AA}"/>
              </a:ext>
            </a:extLst>
          </p:cNvPr>
          <p:cNvSpPr txBox="1"/>
          <p:nvPr/>
        </p:nvSpPr>
        <p:spPr>
          <a:xfrm>
            <a:off x="4267191" y="2269105"/>
            <a:ext cx="296084"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6</a:t>
            </a:r>
            <a:endParaRPr kumimoji="1" lang="ja-JP" altLang="en-US" dirty="0">
              <a:latin typeface="Times New Roman" panose="02020603050405020304" pitchFamily="18" charset="0"/>
              <a:cs typeface="Times New Roman" panose="02020603050405020304" pitchFamily="18" charset="0"/>
            </a:endParaRPr>
          </a:p>
        </p:txBody>
      </p:sp>
      <p:sp>
        <p:nvSpPr>
          <p:cNvPr id="37" name="テキスト ボックス 36">
            <a:extLst>
              <a:ext uri="{FF2B5EF4-FFF2-40B4-BE49-F238E27FC236}">
                <a16:creationId xmlns:a16="http://schemas.microsoft.com/office/drawing/2014/main" id="{E1D84D2C-156B-48A7-1F4A-4E54A7EC8F62}"/>
              </a:ext>
            </a:extLst>
          </p:cNvPr>
          <p:cNvSpPr txBox="1"/>
          <p:nvPr/>
        </p:nvSpPr>
        <p:spPr>
          <a:xfrm>
            <a:off x="6800299" y="2269105"/>
            <a:ext cx="296084"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7</a:t>
            </a:r>
            <a:endParaRPr kumimoji="1" lang="ja-JP" altLang="en-US" dirty="0">
              <a:latin typeface="Times New Roman" panose="02020603050405020304" pitchFamily="18" charset="0"/>
              <a:cs typeface="Times New Roman" panose="02020603050405020304" pitchFamily="18" charset="0"/>
            </a:endParaRPr>
          </a:p>
        </p:txBody>
      </p:sp>
      <p:sp>
        <p:nvSpPr>
          <p:cNvPr id="38" name="テキスト ボックス 37">
            <a:extLst>
              <a:ext uri="{FF2B5EF4-FFF2-40B4-BE49-F238E27FC236}">
                <a16:creationId xmlns:a16="http://schemas.microsoft.com/office/drawing/2014/main" id="{5989BF8E-F5C0-0391-46E3-F4EF16ACA151}"/>
              </a:ext>
            </a:extLst>
          </p:cNvPr>
          <p:cNvSpPr txBox="1"/>
          <p:nvPr/>
        </p:nvSpPr>
        <p:spPr>
          <a:xfrm>
            <a:off x="4267191" y="3637105"/>
            <a:ext cx="296084"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8</a:t>
            </a:r>
            <a:endParaRPr kumimoji="1" lang="ja-JP" altLang="en-US" dirty="0">
              <a:latin typeface="Times New Roman" panose="02020603050405020304" pitchFamily="18" charset="0"/>
              <a:cs typeface="Times New Roman" panose="02020603050405020304" pitchFamily="18" charset="0"/>
            </a:endParaRPr>
          </a:p>
        </p:txBody>
      </p:sp>
      <p:sp>
        <p:nvSpPr>
          <p:cNvPr id="39" name="テキスト ボックス 38">
            <a:extLst>
              <a:ext uri="{FF2B5EF4-FFF2-40B4-BE49-F238E27FC236}">
                <a16:creationId xmlns:a16="http://schemas.microsoft.com/office/drawing/2014/main" id="{86A4F5C3-BF60-CDCF-22E4-5D15183DEB58}"/>
              </a:ext>
            </a:extLst>
          </p:cNvPr>
          <p:cNvSpPr txBox="1"/>
          <p:nvPr/>
        </p:nvSpPr>
        <p:spPr>
          <a:xfrm>
            <a:off x="6800299" y="3637105"/>
            <a:ext cx="296084"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9</a:t>
            </a:r>
            <a:endParaRPr kumimoji="1" lang="ja-JP" altLang="en-US" dirty="0">
              <a:latin typeface="Times New Roman" panose="02020603050405020304" pitchFamily="18" charset="0"/>
              <a:cs typeface="Times New Roman" panose="02020603050405020304" pitchFamily="18" charset="0"/>
            </a:endParaRPr>
          </a:p>
        </p:txBody>
      </p:sp>
      <p:sp>
        <p:nvSpPr>
          <p:cNvPr id="40" name="テキスト ボックス 39">
            <a:extLst>
              <a:ext uri="{FF2B5EF4-FFF2-40B4-BE49-F238E27FC236}">
                <a16:creationId xmlns:a16="http://schemas.microsoft.com/office/drawing/2014/main" id="{D5C34A3F-52D9-DFEF-5545-F9499DE42F3C}"/>
              </a:ext>
            </a:extLst>
          </p:cNvPr>
          <p:cNvSpPr txBox="1"/>
          <p:nvPr/>
        </p:nvSpPr>
        <p:spPr>
          <a:xfrm>
            <a:off x="9324691" y="3637105"/>
            <a:ext cx="442600"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10</a:t>
            </a:r>
            <a:endParaRPr kumimoji="1" lang="ja-JP" altLang="en-US" dirty="0">
              <a:latin typeface="Times New Roman" panose="02020603050405020304" pitchFamily="18" charset="0"/>
              <a:cs typeface="Times New Roman" panose="02020603050405020304" pitchFamily="18" charset="0"/>
            </a:endParaRPr>
          </a:p>
        </p:txBody>
      </p:sp>
      <p:sp>
        <p:nvSpPr>
          <p:cNvPr id="41" name="テキスト ボックス 40">
            <a:extLst>
              <a:ext uri="{FF2B5EF4-FFF2-40B4-BE49-F238E27FC236}">
                <a16:creationId xmlns:a16="http://schemas.microsoft.com/office/drawing/2014/main" id="{63464F8B-8098-9171-4D9D-58E5CFC01271}"/>
              </a:ext>
            </a:extLst>
          </p:cNvPr>
          <p:cNvSpPr txBox="1"/>
          <p:nvPr/>
        </p:nvSpPr>
        <p:spPr>
          <a:xfrm>
            <a:off x="11881812" y="3636000"/>
            <a:ext cx="365760" cy="369332"/>
          </a:xfrm>
          <a:prstGeom prst="rect">
            <a:avLst/>
          </a:prstGeom>
          <a:noFill/>
        </p:spPr>
        <p:txBody>
          <a:bodyPr wrap="square" lIns="0" rtlCol="0">
            <a:spAutoFit/>
          </a:bodyPr>
          <a:lstStyle/>
          <a:p>
            <a:pPr algn="r"/>
            <a:r>
              <a:rPr kumimoji="1" lang="en-US" altLang="ja-JP" dirty="0">
                <a:latin typeface="Times New Roman" panose="02020603050405020304" pitchFamily="18" charset="0"/>
                <a:cs typeface="Times New Roman" panose="02020603050405020304" pitchFamily="18" charset="0"/>
              </a:rPr>
              <a:t>11</a:t>
            </a:r>
            <a:endParaRPr kumimoji="1" lang="ja-JP" altLang="en-US" dirty="0">
              <a:latin typeface="Times New Roman" panose="02020603050405020304" pitchFamily="18" charset="0"/>
              <a:cs typeface="Times New Roman" panose="02020603050405020304" pitchFamily="18" charset="0"/>
            </a:endParaRPr>
          </a:p>
        </p:txBody>
      </p:sp>
      <p:sp>
        <p:nvSpPr>
          <p:cNvPr id="42" name="テキスト ボックス 41">
            <a:extLst>
              <a:ext uri="{FF2B5EF4-FFF2-40B4-BE49-F238E27FC236}">
                <a16:creationId xmlns:a16="http://schemas.microsoft.com/office/drawing/2014/main" id="{27E83FF8-A29D-5DF1-7F2F-1B6B1A766345}"/>
              </a:ext>
            </a:extLst>
          </p:cNvPr>
          <p:cNvSpPr txBox="1"/>
          <p:nvPr/>
        </p:nvSpPr>
        <p:spPr>
          <a:xfrm>
            <a:off x="4272568" y="5149105"/>
            <a:ext cx="604231"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12</a:t>
            </a:r>
            <a:endParaRPr kumimoji="1" lang="ja-JP" altLang="en-US" dirty="0">
              <a:latin typeface="Times New Roman" panose="02020603050405020304" pitchFamily="18" charset="0"/>
              <a:cs typeface="Times New Roman" panose="02020603050405020304" pitchFamily="18" charset="0"/>
            </a:endParaRPr>
          </a:p>
        </p:txBody>
      </p:sp>
      <p:sp>
        <p:nvSpPr>
          <p:cNvPr id="43" name="テキスト ボックス 42">
            <a:extLst>
              <a:ext uri="{FF2B5EF4-FFF2-40B4-BE49-F238E27FC236}">
                <a16:creationId xmlns:a16="http://schemas.microsoft.com/office/drawing/2014/main" id="{CA66ECAD-83E5-8254-E551-BDDFC47B1B3C}"/>
              </a:ext>
            </a:extLst>
          </p:cNvPr>
          <p:cNvSpPr txBox="1"/>
          <p:nvPr/>
        </p:nvSpPr>
        <p:spPr>
          <a:xfrm>
            <a:off x="6796961" y="5149105"/>
            <a:ext cx="604230"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13</a:t>
            </a:r>
            <a:endParaRPr kumimoji="1" lang="ja-JP" altLang="en-US" dirty="0">
              <a:latin typeface="Times New Roman" panose="02020603050405020304" pitchFamily="18" charset="0"/>
              <a:cs typeface="Times New Roman" panose="02020603050405020304" pitchFamily="18" charset="0"/>
            </a:endParaRPr>
          </a:p>
        </p:txBody>
      </p:sp>
      <p:sp>
        <p:nvSpPr>
          <p:cNvPr id="44" name="テキスト ボックス 43">
            <a:extLst>
              <a:ext uri="{FF2B5EF4-FFF2-40B4-BE49-F238E27FC236}">
                <a16:creationId xmlns:a16="http://schemas.microsoft.com/office/drawing/2014/main" id="{5275A95C-FA18-F670-1BBB-678ECEA7E086}"/>
              </a:ext>
            </a:extLst>
          </p:cNvPr>
          <p:cNvSpPr txBox="1"/>
          <p:nvPr/>
        </p:nvSpPr>
        <p:spPr>
          <a:xfrm>
            <a:off x="9351396" y="5149105"/>
            <a:ext cx="490374"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14</a:t>
            </a:r>
            <a:endParaRPr kumimoji="1" lang="ja-JP" altLang="en-US" dirty="0">
              <a:latin typeface="Times New Roman" panose="02020603050405020304" pitchFamily="18" charset="0"/>
              <a:cs typeface="Times New Roman" panose="02020603050405020304" pitchFamily="18" charset="0"/>
            </a:endParaRPr>
          </a:p>
        </p:txBody>
      </p:sp>
      <p:sp>
        <p:nvSpPr>
          <p:cNvPr id="45" name="テキスト ボックス 44">
            <a:extLst>
              <a:ext uri="{FF2B5EF4-FFF2-40B4-BE49-F238E27FC236}">
                <a16:creationId xmlns:a16="http://schemas.microsoft.com/office/drawing/2014/main" id="{50F01231-B937-1361-6BFF-1C7636B9CEAB}"/>
              </a:ext>
            </a:extLst>
          </p:cNvPr>
          <p:cNvSpPr txBox="1"/>
          <p:nvPr/>
        </p:nvSpPr>
        <p:spPr>
          <a:xfrm>
            <a:off x="4267191" y="6445105"/>
            <a:ext cx="604231"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15</a:t>
            </a:r>
            <a:endParaRPr kumimoji="1" lang="ja-JP" altLang="en-US" dirty="0">
              <a:latin typeface="Times New Roman" panose="02020603050405020304" pitchFamily="18" charset="0"/>
              <a:cs typeface="Times New Roman" panose="02020603050405020304" pitchFamily="18" charset="0"/>
            </a:endParaRPr>
          </a:p>
        </p:txBody>
      </p:sp>
      <p:sp>
        <p:nvSpPr>
          <p:cNvPr id="46" name="テキスト ボックス 45">
            <a:extLst>
              <a:ext uri="{FF2B5EF4-FFF2-40B4-BE49-F238E27FC236}">
                <a16:creationId xmlns:a16="http://schemas.microsoft.com/office/drawing/2014/main" id="{12AA91BE-1837-8F17-240E-F9795F3D61E2}"/>
              </a:ext>
            </a:extLst>
          </p:cNvPr>
          <p:cNvSpPr txBox="1"/>
          <p:nvPr/>
        </p:nvSpPr>
        <p:spPr>
          <a:xfrm>
            <a:off x="6795644" y="6445105"/>
            <a:ext cx="604231"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16</a:t>
            </a:r>
            <a:endParaRPr kumimoji="1" lang="ja-JP" altLang="en-US" dirty="0">
              <a:latin typeface="Times New Roman" panose="02020603050405020304" pitchFamily="18" charset="0"/>
              <a:cs typeface="Times New Roman" panose="02020603050405020304" pitchFamily="18" charset="0"/>
            </a:endParaRPr>
          </a:p>
        </p:txBody>
      </p:sp>
      <p:sp>
        <p:nvSpPr>
          <p:cNvPr id="47" name="テキスト ボックス 46">
            <a:extLst>
              <a:ext uri="{FF2B5EF4-FFF2-40B4-BE49-F238E27FC236}">
                <a16:creationId xmlns:a16="http://schemas.microsoft.com/office/drawing/2014/main" id="{521BD519-4243-DAEB-3CC1-2898613DB317}"/>
              </a:ext>
            </a:extLst>
          </p:cNvPr>
          <p:cNvSpPr txBox="1"/>
          <p:nvPr/>
        </p:nvSpPr>
        <p:spPr>
          <a:xfrm>
            <a:off x="9342071" y="6445105"/>
            <a:ext cx="604231"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17</a:t>
            </a:r>
            <a:endParaRPr kumimoji="1" lang="ja-JP" altLang="en-US" dirty="0">
              <a:latin typeface="Times New Roman" panose="02020603050405020304" pitchFamily="18" charset="0"/>
              <a:cs typeface="Times New Roman" panose="02020603050405020304" pitchFamily="18" charset="0"/>
            </a:endParaRPr>
          </a:p>
        </p:txBody>
      </p:sp>
      <p:sp>
        <p:nvSpPr>
          <p:cNvPr id="48" name="テキスト ボックス 47">
            <a:extLst>
              <a:ext uri="{FF2B5EF4-FFF2-40B4-BE49-F238E27FC236}">
                <a16:creationId xmlns:a16="http://schemas.microsoft.com/office/drawing/2014/main" id="{C1BBF931-AC16-A5E4-7441-40177713610B}"/>
              </a:ext>
            </a:extLst>
          </p:cNvPr>
          <p:cNvSpPr txBox="1"/>
          <p:nvPr/>
        </p:nvSpPr>
        <p:spPr>
          <a:xfrm>
            <a:off x="287379" y="424334"/>
            <a:ext cx="1787442" cy="369332"/>
          </a:xfrm>
          <a:prstGeom prst="rect">
            <a:avLst/>
          </a:prstGeom>
          <a:noFill/>
        </p:spPr>
        <p:txBody>
          <a:bodyPr wrap="square" rtlCol="0">
            <a:spAutoFit/>
          </a:bodyPr>
          <a:lstStyle/>
          <a:p>
            <a:pPr algn="ctr"/>
            <a:r>
              <a:rPr kumimoji="1" lang="ja-JP" altLang="en-US" dirty="0"/>
              <a:t>研究背景・目的</a:t>
            </a:r>
          </a:p>
        </p:txBody>
      </p:sp>
      <p:sp>
        <p:nvSpPr>
          <p:cNvPr id="49" name="テキスト ボックス 48">
            <a:extLst>
              <a:ext uri="{FF2B5EF4-FFF2-40B4-BE49-F238E27FC236}">
                <a16:creationId xmlns:a16="http://schemas.microsoft.com/office/drawing/2014/main" id="{96E6B814-BB73-8234-FF20-8B98D685167F}"/>
              </a:ext>
            </a:extLst>
          </p:cNvPr>
          <p:cNvSpPr txBox="1"/>
          <p:nvPr/>
        </p:nvSpPr>
        <p:spPr>
          <a:xfrm>
            <a:off x="287379" y="1794849"/>
            <a:ext cx="1787442" cy="369332"/>
          </a:xfrm>
          <a:prstGeom prst="rect">
            <a:avLst/>
          </a:prstGeom>
          <a:noFill/>
        </p:spPr>
        <p:txBody>
          <a:bodyPr wrap="square" rtlCol="0">
            <a:spAutoFit/>
          </a:bodyPr>
          <a:lstStyle/>
          <a:p>
            <a:pPr algn="ctr"/>
            <a:r>
              <a:rPr kumimoji="1" lang="ja-JP" altLang="en-US" dirty="0"/>
              <a:t>トピックモデル</a:t>
            </a:r>
          </a:p>
        </p:txBody>
      </p:sp>
      <p:sp>
        <p:nvSpPr>
          <p:cNvPr id="50" name="テキスト ボックス 49">
            <a:extLst>
              <a:ext uri="{FF2B5EF4-FFF2-40B4-BE49-F238E27FC236}">
                <a16:creationId xmlns:a16="http://schemas.microsoft.com/office/drawing/2014/main" id="{D7694AA1-E851-B85A-2025-571F73C48A3B}"/>
              </a:ext>
            </a:extLst>
          </p:cNvPr>
          <p:cNvSpPr txBox="1"/>
          <p:nvPr/>
        </p:nvSpPr>
        <p:spPr>
          <a:xfrm>
            <a:off x="284061" y="3151000"/>
            <a:ext cx="1787442" cy="369332"/>
          </a:xfrm>
          <a:prstGeom prst="rect">
            <a:avLst/>
          </a:prstGeom>
          <a:noFill/>
        </p:spPr>
        <p:txBody>
          <a:bodyPr wrap="square" rtlCol="0">
            <a:spAutoFit/>
          </a:bodyPr>
          <a:lstStyle/>
          <a:p>
            <a:pPr algn="ctr"/>
            <a:r>
              <a:rPr kumimoji="1" lang="ja-JP" altLang="en-US" dirty="0"/>
              <a:t>提案手法</a:t>
            </a:r>
          </a:p>
        </p:txBody>
      </p:sp>
      <p:sp>
        <p:nvSpPr>
          <p:cNvPr id="51" name="テキスト ボックス 50">
            <a:extLst>
              <a:ext uri="{FF2B5EF4-FFF2-40B4-BE49-F238E27FC236}">
                <a16:creationId xmlns:a16="http://schemas.microsoft.com/office/drawing/2014/main" id="{31332DD1-B33D-FE0B-8127-F3F5CE1C7F89}"/>
              </a:ext>
            </a:extLst>
          </p:cNvPr>
          <p:cNvSpPr txBox="1"/>
          <p:nvPr/>
        </p:nvSpPr>
        <p:spPr>
          <a:xfrm>
            <a:off x="0" y="5149105"/>
            <a:ext cx="2262808" cy="646331"/>
          </a:xfrm>
          <a:prstGeom prst="rect">
            <a:avLst/>
          </a:prstGeom>
          <a:noFill/>
        </p:spPr>
        <p:txBody>
          <a:bodyPr wrap="square" rtlCol="0">
            <a:spAutoFit/>
          </a:bodyPr>
          <a:lstStyle/>
          <a:p>
            <a:pPr algn="ctr"/>
            <a:r>
              <a:rPr kumimoji="1" lang="ja-JP" altLang="en-US" dirty="0"/>
              <a:t>実コメントを用いた</a:t>
            </a:r>
            <a:endParaRPr kumimoji="1" lang="en-US" altLang="ja-JP" dirty="0"/>
          </a:p>
          <a:p>
            <a:pPr algn="ctr"/>
            <a:r>
              <a:rPr kumimoji="1" lang="ja-JP" altLang="en-US" dirty="0"/>
              <a:t>提案手法の精度評価</a:t>
            </a:r>
          </a:p>
        </p:txBody>
      </p:sp>
    </p:spTree>
    <p:extLst>
      <p:ext uri="{BB962C8B-B14F-4D97-AF65-F5344CB8AC3E}">
        <p14:creationId xmlns:p14="http://schemas.microsoft.com/office/powerpoint/2010/main" val="1091821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1" name="Google Shape;111;p2"/>
          <p:cNvSpPr txBox="1">
            <a:spLocks noGrp="1"/>
          </p:cNvSpPr>
          <p:nvPr>
            <p:ph type="body" idx="1"/>
          </p:nvPr>
        </p:nvSpPr>
        <p:spPr>
          <a:xfrm>
            <a:off x="838200" y="1609727"/>
            <a:ext cx="10515600" cy="4567242"/>
          </a:xfrm>
          <a:prstGeom prst="rect">
            <a:avLst/>
          </a:prstGeom>
          <a:noFill/>
          <a:ln>
            <a:noFill/>
          </a:ln>
        </p:spPr>
        <p:txBody>
          <a:bodyPr spcFirstLastPara="1" wrap="square" lIns="91425" tIns="45700" rIns="91425" bIns="45700" anchor="t" anchorCtr="0">
            <a:normAutofit/>
          </a:bodyPr>
          <a:lstStyle/>
          <a:p>
            <a:pPr marL="514338" indent="-514338">
              <a:lnSpc>
                <a:spcPct val="150000"/>
              </a:lnSpc>
              <a:buSzPts val="2400"/>
              <a:buFont typeface="Gill Sans"/>
              <a:buAutoNum type="arabicPeriod"/>
            </a:pPr>
            <a:r>
              <a:rPr lang="ja-JP" altLang="en-US" sz="2400" dirty="0">
                <a:solidFill>
                  <a:schemeClr val="tx1"/>
                </a:solidFill>
                <a:latin typeface="+mj-lt"/>
              </a:rPr>
              <a:t>研究背景・目的</a:t>
            </a:r>
            <a:endParaRPr sz="2400" dirty="0">
              <a:solidFill>
                <a:schemeClr val="tx1"/>
              </a:solidFill>
              <a:latin typeface="+mj-lt"/>
            </a:endParaRPr>
          </a:p>
          <a:p>
            <a:pPr marL="514338" indent="-514338">
              <a:lnSpc>
                <a:spcPct val="150000"/>
              </a:lnSpc>
              <a:buSzPts val="2400"/>
              <a:buFont typeface="Gill Sans"/>
              <a:buAutoNum type="arabicPeriod"/>
            </a:pPr>
            <a:r>
              <a:rPr lang="ja-JP" altLang="en-US" sz="2400" dirty="0">
                <a:solidFill>
                  <a:schemeClr val="tx1"/>
                </a:solidFill>
                <a:latin typeface="+mj-lt"/>
              </a:rPr>
              <a:t>トピックモデル</a:t>
            </a:r>
            <a:endParaRPr lang="en-US" altLang="ja-JP" sz="2400" dirty="0">
              <a:solidFill>
                <a:schemeClr val="tx1"/>
              </a:solidFill>
              <a:latin typeface="+mj-lt"/>
            </a:endParaRPr>
          </a:p>
          <a:p>
            <a:pPr marL="514338" indent="-514338">
              <a:lnSpc>
                <a:spcPct val="150000"/>
              </a:lnSpc>
              <a:buSzPts val="2400"/>
              <a:buFont typeface="Gill Sans"/>
              <a:buAutoNum type="arabicPeriod"/>
            </a:pPr>
            <a:r>
              <a:rPr lang="ja-JP" altLang="en-US" sz="2400" dirty="0">
                <a:solidFill>
                  <a:schemeClr val="tx1"/>
                </a:solidFill>
                <a:latin typeface="+mj-lt"/>
              </a:rPr>
              <a:t>提案手法</a:t>
            </a:r>
            <a:endParaRPr sz="2400" dirty="0">
              <a:solidFill>
                <a:schemeClr val="tx1"/>
              </a:solidFill>
              <a:latin typeface="+mj-lt"/>
            </a:endParaRPr>
          </a:p>
          <a:p>
            <a:pPr marL="514338" indent="-514338">
              <a:lnSpc>
                <a:spcPct val="150000"/>
              </a:lnSpc>
              <a:buSzPts val="2400"/>
              <a:buFont typeface="Gill Sans"/>
              <a:buAutoNum type="arabicPeriod"/>
            </a:pPr>
            <a:r>
              <a:rPr lang="ja-JP" altLang="en-US" sz="2400" dirty="0">
                <a:solidFill>
                  <a:schemeClr val="tx1"/>
                </a:solidFill>
                <a:latin typeface="+mj-lt"/>
              </a:rPr>
              <a:t>実コメントを用いた提案手法の精度評価</a:t>
            </a:r>
            <a:endParaRPr lang="en-US" altLang="ja-JP" sz="2400" dirty="0">
              <a:solidFill>
                <a:schemeClr val="tx1"/>
              </a:solidFill>
              <a:latin typeface="+mj-lt"/>
            </a:endParaRPr>
          </a:p>
          <a:p>
            <a:pPr marL="514338" indent="-514338">
              <a:lnSpc>
                <a:spcPct val="150000"/>
              </a:lnSpc>
              <a:buSzPts val="2400"/>
              <a:buFont typeface="Gill Sans"/>
              <a:buAutoNum type="arabicPeriod"/>
            </a:pPr>
            <a:r>
              <a:rPr lang="ja-JP" altLang="en-US" sz="2400" dirty="0">
                <a:solidFill>
                  <a:schemeClr val="tx1"/>
                </a:solidFill>
                <a:latin typeface="+mj-lt"/>
              </a:rPr>
              <a:t>まとめ</a:t>
            </a:r>
          </a:p>
          <a:p>
            <a:pPr marL="971526" lvl="1" indent="-412740">
              <a:buSzPts val="1600"/>
              <a:buNone/>
            </a:pPr>
            <a:endParaRPr lang="ja-JP" altLang="en-US" dirty="0">
              <a:latin typeface="+mj-lt"/>
              <a:cs typeface="Arial" panose="020B0604020202020204" pitchFamily="34" charset="0"/>
            </a:endParaRPr>
          </a:p>
        </p:txBody>
      </p:sp>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200" y="515722"/>
            <a:ext cx="32766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cs typeface="Arial"/>
                <a:sym typeface="Arial"/>
              </a:rPr>
              <a:t>発表構成</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75E6EE52-D860-56C6-D2F7-9E83E5C70004}"/>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7E75DE93-50D9-20DA-7541-75F497C88222}"/>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20</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E9B0C543-192C-F58B-A0AC-467C16238C26}"/>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LDA</a:t>
            </a: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との比較</a:t>
            </a:r>
          </a:p>
        </p:txBody>
      </p:sp>
      <p:cxnSp>
        <p:nvCxnSpPr>
          <p:cNvPr id="4" name="直線コネクタ 3">
            <a:extLst>
              <a:ext uri="{FF2B5EF4-FFF2-40B4-BE49-F238E27FC236}">
                <a16:creationId xmlns:a16="http://schemas.microsoft.com/office/drawing/2014/main" id="{E7FCAF5C-246F-8EDF-6E0C-ADD704A3AD6E}"/>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766EF578-8C4A-F456-2709-5A450BBBC310}"/>
              </a:ext>
            </a:extLst>
          </p:cNvPr>
          <p:cNvSpPr txBox="1"/>
          <p:nvPr/>
        </p:nvSpPr>
        <p:spPr>
          <a:xfrm>
            <a:off x="7315201" y="223491"/>
            <a:ext cx="4573016" cy="369332"/>
          </a:xfrm>
          <a:prstGeom prst="rect">
            <a:avLst/>
          </a:prstGeom>
          <a:noFill/>
        </p:spPr>
        <p:txBody>
          <a:bodyPr wrap="square" rtlCol="0">
            <a:spAutoFit/>
          </a:bodyPr>
          <a:lstStyle/>
          <a:p>
            <a:pPr algn="r"/>
            <a:r>
              <a:rPr kumimoji="1" lang="ja-JP" altLang="en-US" dirty="0">
                <a:solidFill>
                  <a:schemeClr val="bg1">
                    <a:lumMod val="50000"/>
                  </a:schemeClr>
                </a:solidFill>
              </a:rPr>
              <a:t>予備スライド</a:t>
            </a:r>
            <a:r>
              <a:rPr kumimoji="1" lang="en-US" altLang="ja-JP" dirty="0">
                <a:solidFill>
                  <a:schemeClr val="bg1">
                    <a:lumMod val="50000"/>
                  </a:schemeClr>
                </a:solidFill>
              </a:rPr>
              <a:t>1</a:t>
            </a:r>
            <a:endParaRPr kumimoji="1" lang="ja-JP" altLang="en-US" sz="1800" dirty="0">
              <a:solidFill>
                <a:schemeClr val="bg1">
                  <a:lumMod val="50000"/>
                </a:schemeClr>
              </a:solidFill>
            </a:endParaRPr>
          </a:p>
        </p:txBody>
      </p:sp>
    </p:spTree>
    <p:extLst>
      <p:ext uri="{BB962C8B-B14F-4D97-AF65-F5344CB8AC3E}">
        <p14:creationId xmlns:p14="http://schemas.microsoft.com/office/powerpoint/2010/main" val="104751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sp>
        <p:nvSpPr>
          <p:cNvPr id="126" name="Google Shape;126;p4"/>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fld id="{00000000-1234-1234-1234-123412341234}" type="slidenum">
              <a:rPr lang="en-US" altLang="ja-JP"/>
              <a:pPr/>
              <a:t>3</a:t>
            </a:fld>
            <a:endParaRPr/>
          </a:p>
        </p:txBody>
      </p:sp>
      <p:sp>
        <p:nvSpPr>
          <p:cNvPr id="5" name="テキスト ボックス 4">
            <a:extLst>
              <a:ext uri="{FF2B5EF4-FFF2-40B4-BE49-F238E27FC236}">
                <a16:creationId xmlns:a16="http://schemas.microsoft.com/office/drawing/2014/main" id="{4307E24E-6EC4-68CE-58A9-D182E070618D}"/>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rPr>
              <a:t>1.</a:t>
            </a:r>
            <a:r>
              <a:rPr kumimoji="1" lang="ja-JP" altLang="en-US" sz="1800" dirty="0">
                <a:solidFill>
                  <a:schemeClr val="bg1">
                    <a:lumMod val="50000"/>
                  </a:schemeClr>
                </a:solidFill>
              </a:rPr>
              <a:t>研究背景・目的</a:t>
            </a:r>
          </a:p>
        </p:txBody>
      </p:sp>
      <p:pic>
        <p:nvPicPr>
          <p:cNvPr id="3" name="図 2">
            <a:extLst>
              <a:ext uri="{FF2B5EF4-FFF2-40B4-BE49-F238E27FC236}">
                <a16:creationId xmlns:a16="http://schemas.microsoft.com/office/drawing/2014/main" id="{2E2015AD-0415-85C1-EFB8-F8272DA46B0E}"/>
              </a:ext>
            </a:extLst>
          </p:cNvPr>
          <p:cNvPicPr>
            <a:picLocks noChangeAspect="1"/>
          </p:cNvPicPr>
          <p:nvPr/>
        </p:nvPicPr>
        <p:blipFill>
          <a:blip r:embed="rId3"/>
          <a:stretch>
            <a:fillRect/>
          </a:stretch>
        </p:blipFill>
        <p:spPr>
          <a:xfrm>
            <a:off x="5747705" y="1948352"/>
            <a:ext cx="5994858" cy="3856775"/>
          </a:xfrm>
          <a:prstGeom prst="rect">
            <a:avLst/>
          </a:prstGeom>
        </p:spPr>
      </p:pic>
      <p:sp>
        <p:nvSpPr>
          <p:cNvPr id="8" name="テキスト ボックス 7">
            <a:extLst>
              <a:ext uri="{FF2B5EF4-FFF2-40B4-BE49-F238E27FC236}">
                <a16:creationId xmlns:a16="http://schemas.microsoft.com/office/drawing/2014/main" id="{BF249282-A5EA-D5FC-F658-505E1DD7501E}"/>
              </a:ext>
            </a:extLst>
          </p:cNvPr>
          <p:cNvSpPr txBox="1"/>
          <p:nvPr/>
        </p:nvSpPr>
        <p:spPr>
          <a:xfrm>
            <a:off x="6910717" y="1615050"/>
            <a:ext cx="4386518" cy="338554"/>
          </a:xfrm>
          <a:prstGeom prst="rect">
            <a:avLst/>
          </a:prstGeom>
          <a:solidFill>
            <a:srgbClr val="72ADAE"/>
          </a:solidFill>
        </p:spPr>
        <p:txBody>
          <a:bodyPr wrap="square" rtlCol="0">
            <a:spAutoFit/>
          </a:bodyPr>
          <a:lstStyle/>
          <a:p>
            <a:pPr algn="ctr"/>
            <a:r>
              <a:rPr kumimoji="1" lang="ja-JP" altLang="en-US" sz="1600" dirty="0"/>
              <a:t>消費者がレビューに対して重視している項目 </a:t>
            </a:r>
            <a:r>
              <a:rPr kumimoji="1" lang="en-US" altLang="ja-JP" sz="1200" dirty="0"/>
              <a:t>[1]</a:t>
            </a:r>
            <a:endParaRPr kumimoji="1" lang="ja-JP" altLang="en-US" sz="1600" dirty="0"/>
          </a:p>
        </p:txBody>
      </p:sp>
      <p:sp>
        <p:nvSpPr>
          <p:cNvPr id="9" name="テキスト ボックス 8">
            <a:extLst>
              <a:ext uri="{FF2B5EF4-FFF2-40B4-BE49-F238E27FC236}">
                <a16:creationId xmlns:a16="http://schemas.microsoft.com/office/drawing/2014/main" id="{3ADF9504-D6BC-D563-3525-EE6A179FE755}"/>
              </a:ext>
            </a:extLst>
          </p:cNvPr>
          <p:cNvSpPr txBox="1"/>
          <p:nvPr/>
        </p:nvSpPr>
        <p:spPr>
          <a:xfrm>
            <a:off x="894765" y="1333474"/>
            <a:ext cx="4947027" cy="2962349"/>
          </a:xfrm>
          <a:prstGeom prst="rect">
            <a:avLst/>
          </a:prstGeom>
          <a:noFill/>
        </p:spPr>
        <p:txBody>
          <a:bodyPr wrap="square" rtlCol="0">
            <a:spAutoFit/>
          </a:bodyPr>
          <a:lstStyle/>
          <a:p>
            <a:pPr marL="342900" indent="-342900">
              <a:lnSpc>
                <a:spcPct val="150000"/>
              </a:lnSpc>
              <a:buFont typeface="Wingdings" panose="05000000000000000000" pitchFamily="2" charset="2"/>
              <a:buChar char="u"/>
            </a:pPr>
            <a:r>
              <a:rPr kumimoji="1" lang="en-US" altLang="ja-JP" sz="2000" dirty="0"/>
              <a:t>EC</a:t>
            </a:r>
            <a:r>
              <a:rPr kumimoji="1" lang="ja-JP" altLang="en-US" sz="2000" dirty="0"/>
              <a:t>サイトの普及による利用者の増加</a:t>
            </a:r>
            <a:endParaRPr kumimoji="1" lang="en-US" altLang="ja-JP" sz="2000" dirty="0"/>
          </a:p>
          <a:p>
            <a:pPr marL="171450" indent="-171450">
              <a:lnSpc>
                <a:spcPct val="150000"/>
              </a:lnSpc>
              <a:buFont typeface="Wingdings" panose="05000000000000000000" pitchFamily="2" charset="2"/>
              <a:buChar char="u"/>
            </a:pPr>
            <a:endParaRPr kumimoji="1" lang="en-US" altLang="ja-JP" sz="1200" dirty="0"/>
          </a:p>
          <a:p>
            <a:pPr marL="342900" indent="-342900">
              <a:buFont typeface="Wingdings" panose="05000000000000000000" pitchFamily="2" charset="2"/>
              <a:buChar char="u"/>
            </a:pPr>
            <a:r>
              <a:rPr kumimoji="1" lang="ja-JP" altLang="en-US" sz="2000" dirty="0"/>
              <a:t>レビューを参考にしているユーザーは</a:t>
            </a:r>
            <a:endParaRPr kumimoji="1" lang="en-US" altLang="ja-JP" sz="2000" dirty="0"/>
          </a:p>
          <a:p>
            <a:r>
              <a:rPr kumimoji="1" lang="ja-JP" altLang="en-US" sz="2000" dirty="0"/>
              <a:t>　　</a:t>
            </a:r>
            <a:r>
              <a:rPr kumimoji="1" lang="en-US" altLang="ja-JP" sz="2000" dirty="0"/>
              <a:t>EC</a:t>
            </a:r>
            <a:r>
              <a:rPr kumimoji="1" lang="ja-JP" altLang="en-US" sz="2000" dirty="0"/>
              <a:t>サイト利用者の約</a:t>
            </a:r>
            <a:r>
              <a:rPr kumimoji="1" lang="en-US" altLang="ja-JP" sz="2000" dirty="0"/>
              <a:t>70%</a:t>
            </a:r>
          </a:p>
          <a:p>
            <a:pPr marL="171450" indent="-171450">
              <a:buFont typeface="Wingdings" panose="05000000000000000000" pitchFamily="2" charset="2"/>
              <a:buChar char="u"/>
            </a:pPr>
            <a:endParaRPr kumimoji="1" lang="en-US" altLang="ja-JP" sz="1200" dirty="0"/>
          </a:p>
          <a:p>
            <a:pPr marL="342900" indent="-342900">
              <a:lnSpc>
                <a:spcPct val="150000"/>
              </a:lnSpc>
              <a:buFont typeface="Wingdings" panose="05000000000000000000" pitchFamily="2" charset="2"/>
              <a:buChar char="u"/>
            </a:pPr>
            <a:r>
              <a:rPr kumimoji="1" lang="ja-JP" altLang="en-US" sz="2000" dirty="0"/>
              <a:t>消費者は</a:t>
            </a:r>
            <a:r>
              <a:rPr kumimoji="1" lang="ja-JP" altLang="en-US" sz="2000" dirty="0">
                <a:solidFill>
                  <a:srgbClr val="FF0000"/>
                </a:solidFill>
              </a:rPr>
              <a:t>レビューの信頼性</a:t>
            </a:r>
            <a:r>
              <a:rPr kumimoji="1" lang="ja-JP" altLang="en-US" sz="2000" dirty="0"/>
              <a:t>を重視</a:t>
            </a:r>
            <a:endParaRPr kumimoji="1" lang="en-US" altLang="ja-JP" sz="2000" dirty="0"/>
          </a:p>
          <a:p>
            <a:pPr marL="171450" indent="-171450">
              <a:lnSpc>
                <a:spcPct val="150000"/>
              </a:lnSpc>
              <a:buFont typeface="Wingdings" panose="05000000000000000000" pitchFamily="2" charset="2"/>
              <a:buChar char="u"/>
            </a:pPr>
            <a:endParaRPr kumimoji="1" lang="en-US" altLang="ja-JP" sz="1100" dirty="0"/>
          </a:p>
          <a:p>
            <a:pPr marL="342900" indent="-342900">
              <a:buFont typeface="Wingdings" panose="05000000000000000000" pitchFamily="2" charset="2"/>
              <a:buChar char="u"/>
            </a:pPr>
            <a:r>
              <a:rPr kumimoji="1" lang="ja-JP" altLang="en-US" sz="2000" dirty="0"/>
              <a:t>商品レビューは主観的な情報のため</a:t>
            </a:r>
            <a:endParaRPr kumimoji="1" lang="en-US" altLang="ja-JP" sz="2000" dirty="0"/>
          </a:p>
          <a:p>
            <a:r>
              <a:rPr kumimoji="1" lang="ja-JP" altLang="en-US" sz="2000" dirty="0"/>
              <a:t>　　信頼性が低いものもある</a:t>
            </a:r>
          </a:p>
        </p:txBody>
      </p:sp>
      <p:sp>
        <p:nvSpPr>
          <p:cNvPr id="10" name="矢印: 下 9">
            <a:extLst>
              <a:ext uri="{FF2B5EF4-FFF2-40B4-BE49-F238E27FC236}">
                <a16:creationId xmlns:a16="http://schemas.microsoft.com/office/drawing/2014/main" id="{2C46BF3A-59E3-8DE8-1088-634616839AF5}"/>
              </a:ext>
            </a:extLst>
          </p:cNvPr>
          <p:cNvSpPr/>
          <p:nvPr/>
        </p:nvSpPr>
        <p:spPr>
          <a:xfrm>
            <a:off x="2773994" y="4342722"/>
            <a:ext cx="1018238" cy="669542"/>
          </a:xfrm>
          <a:prstGeom prst="downArrow">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四角形: 角を丸くする 10">
            <a:extLst>
              <a:ext uri="{FF2B5EF4-FFF2-40B4-BE49-F238E27FC236}">
                <a16:creationId xmlns:a16="http://schemas.microsoft.com/office/drawing/2014/main" id="{829286CA-C9B2-48E8-DFA1-616718ACCD0F}"/>
              </a:ext>
            </a:extLst>
          </p:cNvPr>
          <p:cNvSpPr/>
          <p:nvPr/>
        </p:nvSpPr>
        <p:spPr>
          <a:xfrm>
            <a:off x="894765" y="5148377"/>
            <a:ext cx="4776697" cy="669543"/>
          </a:xfrm>
          <a:prstGeom prst="roundRect">
            <a:avLst/>
          </a:prstGeom>
          <a:solidFill>
            <a:schemeClr val="bg1"/>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000" b="1" dirty="0"/>
              <a:t>レビューの信頼性を評価することが重要</a:t>
            </a:r>
          </a:p>
        </p:txBody>
      </p:sp>
      <p:sp>
        <p:nvSpPr>
          <p:cNvPr id="2" name="テキスト ボックス 1">
            <a:extLst>
              <a:ext uri="{FF2B5EF4-FFF2-40B4-BE49-F238E27FC236}">
                <a16:creationId xmlns:a16="http://schemas.microsoft.com/office/drawing/2014/main" id="{4E333282-45BC-2B1A-826F-D6E7F13662D3}"/>
              </a:ext>
            </a:extLst>
          </p:cNvPr>
          <p:cNvSpPr txBox="1"/>
          <p:nvPr/>
        </p:nvSpPr>
        <p:spPr>
          <a:xfrm>
            <a:off x="838200" y="515722"/>
            <a:ext cx="3276600" cy="584775"/>
          </a:xfrm>
          <a:prstGeom prst="rect">
            <a:avLst/>
          </a:prstGeom>
          <a:noFill/>
        </p:spPr>
        <p:txBody>
          <a:bodyPr wrap="square" rtlCol="0">
            <a:spAutoFit/>
          </a:bodyPr>
          <a:lstStyle/>
          <a:p>
            <a:r>
              <a:rPr kumimoji="1" lang="ja-JP" altLang="en-US" sz="3200" dirty="0"/>
              <a:t>研究背景</a:t>
            </a:r>
          </a:p>
        </p:txBody>
      </p:sp>
      <p:cxnSp>
        <p:nvCxnSpPr>
          <p:cNvPr id="4" name="直線コネクタ 3">
            <a:extLst>
              <a:ext uri="{FF2B5EF4-FFF2-40B4-BE49-F238E27FC236}">
                <a16:creationId xmlns:a16="http://schemas.microsoft.com/office/drawing/2014/main" id="{B493F7C8-5730-3AF4-9325-6A6CA3976BD0}"/>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E08679C7-902E-B9DE-CC59-8D37862EC6A0}"/>
              </a:ext>
            </a:extLst>
          </p:cNvPr>
          <p:cNvSpPr txBox="1"/>
          <p:nvPr/>
        </p:nvSpPr>
        <p:spPr>
          <a:xfrm>
            <a:off x="751634" y="6474161"/>
            <a:ext cx="6600825" cy="261610"/>
          </a:xfrm>
          <a:prstGeom prst="rect">
            <a:avLst/>
          </a:prstGeom>
          <a:noFill/>
        </p:spPr>
        <p:txBody>
          <a:bodyPr wrap="square" rtlCol="0">
            <a:spAutoFit/>
          </a:bodyPr>
          <a:lstStyle/>
          <a:p>
            <a:r>
              <a:rPr kumimoji="1" lang="en-US" altLang="ja-JP" sz="1100" dirty="0">
                <a:solidFill>
                  <a:srgbClr val="848484"/>
                </a:solidFill>
              </a:rPr>
              <a:t>[1] https://n-works.link/blog/ec-production/ecsite_review</a:t>
            </a:r>
            <a:endParaRPr kumimoji="1" lang="ja-JP" altLang="en-US" sz="1100" dirty="0">
              <a:solidFill>
                <a:srgbClr val="848484"/>
              </a:solidFill>
            </a:endParaRPr>
          </a:p>
        </p:txBody>
      </p:sp>
    </p:spTree>
    <p:extLst>
      <p:ext uri="{BB962C8B-B14F-4D97-AF65-F5344CB8AC3E}">
        <p14:creationId xmlns:p14="http://schemas.microsoft.com/office/powerpoint/2010/main" val="417531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1" name="Google Shape;111;p2"/>
          <p:cNvSpPr txBox="1">
            <a:spLocks noGrp="1"/>
          </p:cNvSpPr>
          <p:nvPr>
            <p:ph type="body" idx="1"/>
          </p:nvPr>
        </p:nvSpPr>
        <p:spPr>
          <a:xfrm>
            <a:off x="365243" y="1483974"/>
            <a:ext cx="10964608" cy="1043932"/>
          </a:xfrm>
          <a:prstGeom prst="rect">
            <a:avLst/>
          </a:prstGeom>
          <a:noFill/>
          <a:ln>
            <a:noFill/>
          </a:ln>
        </p:spPr>
        <p:txBody>
          <a:bodyPr spcFirstLastPara="1" wrap="square" lIns="91425" tIns="45700" rIns="91425" bIns="45700" anchor="t" anchorCtr="0">
            <a:normAutofit fontScale="92500"/>
          </a:bodyPr>
          <a:lstStyle/>
          <a:p>
            <a:pPr marL="901686" lvl="1" indent="-342900">
              <a:buClrTx/>
              <a:buSzPts val="1600"/>
              <a:buFont typeface="Wingdings" panose="05000000000000000000" pitchFamily="2" charset="2"/>
              <a:buChar char="u"/>
            </a:pPr>
            <a:r>
              <a:rPr lang="en-US" sz="2400" u="sng" dirty="0">
                <a:solidFill>
                  <a:schemeClr val="tx1"/>
                </a:solidFill>
                <a:latin typeface="+mj-lt"/>
                <a:cs typeface="Arial" panose="020B0604020202020204" pitchFamily="34" charset="0"/>
              </a:rPr>
              <a:t>Amazon</a:t>
            </a:r>
            <a:r>
              <a:rPr lang="ja-JP" altLang="en-US" sz="2400" u="sng" dirty="0">
                <a:solidFill>
                  <a:schemeClr val="tx1"/>
                </a:solidFill>
                <a:latin typeface="+mj-lt"/>
                <a:cs typeface="Arial" panose="020B0604020202020204" pitchFamily="34" charset="0"/>
              </a:rPr>
              <a:t>の商品レビューを信頼できる順番に並び替えるシステムの構築</a:t>
            </a:r>
            <a:r>
              <a:rPr lang="en-US" altLang="ja-JP" dirty="0">
                <a:solidFill>
                  <a:schemeClr val="tx1"/>
                </a:solidFill>
                <a:latin typeface="+mj-lt"/>
                <a:cs typeface="Arial" panose="020B0604020202020204" pitchFamily="34" charset="0"/>
              </a:rPr>
              <a:t>[2]</a:t>
            </a:r>
            <a:endParaRPr lang="en-US" altLang="ja-JP" sz="2400" dirty="0">
              <a:solidFill>
                <a:schemeClr val="tx1"/>
              </a:solidFill>
              <a:latin typeface="+mj-lt"/>
              <a:cs typeface="Arial" panose="020B0604020202020204" pitchFamily="34" charset="0"/>
            </a:endParaRPr>
          </a:p>
          <a:p>
            <a:pPr marL="1015975" lvl="2" indent="0">
              <a:buClrTx/>
              <a:buSzPts val="1600"/>
              <a:buNone/>
            </a:pPr>
            <a:r>
              <a:rPr lang="ja-JP" altLang="en-US" sz="2000" dirty="0">
                <a:solidFill>
                  <a:schemeClr val="tx1"/>
                </a:solidFill>
                <a:latin typeface="+mj-lt"/>
                <a:cs typeface="Arial" panose="020B0604020202020204" pitchFamily="34" charset="0"/>
              </a:rPr>
              <a:t>→単語の出現頻度を特徴量として学習</a:t>
            </a:r>
            <a:r>
              <a:rPr lang="en-US" altLang="ja-JP" sz="2000" dirty="0">
                <a:solidFill>
                  <a:schemeClr val="tx1"/>
                </a:solidFill>
                <a:latin typeface="+mj-lt"/>
                <a:cs typeface="Arial" panose="020B0604020202020204" pitchFamily="34" charset="0"/>
              </a:rPr>
              <a:t>, </a:t>
            </a:r>
            <a:r>
              <a:rPr lang="ja-JP" altLang="en-US" sz="2000" dirty="0">
                <a:solidFill>
                  <a:schemeClr val="tx1"/>
                </a:solidFill>
                <a:latin typeface="+mj-lt"/>
                <a:cs typeface="Arial" panose="020B0604020202020204" pitchFamily="34" charset="0"/>
              </a:rPr>
              <a:t>クイックソートを利用した評価法で評価</a:t>
            </a:r>
            <a:endParaRPr sz="2000" dirty="0">
              <a:solidFill>
                <a:schemeClr val="tx1"/>
              </a:solidFill>
              <a:latin typeface="+mj-lt"/>
              <a:cs typeface="Arial" panose="020B0604020202020204" pitchFamily="34" charset="0"/>
            </a:endParaRPr>
          </a:p>
        </p:txBody>
      </p:sp>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200" y="515722"/>
            <a:ext cx="32766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関連研究</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0176288D-7BF6-BC1D-3A9F-0D9430AEDED3}"/>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rPr>
              <a:t>1.</a:t>
            </a:r>
            <a:r>
              <a:rPr kumimoji="1" lang="ja-JP" altLang="en-US" sz="1800" dirty="0">
                <a:solidFill>
                  <a:schemeClr val="bg1">
                    <a:lumMod val="50000"/>
                  </a:schemeClr>
                </a:solidFill>
              </a:rPr>
              <a:t>研究背景・目的</a:t>
            </a:r>
          </a:p>
        </p:txBody>
      </p:sp>
      <p:sp>
        <p:nvSpPr>
          <p:cNvPr id="6" name="テキスト ボックス 5">
            <a:extLst>
              <a:ext uri="{FF2B5EF4-FFF2-40B4-BE49-F238E27FC236}">
                <a16:creationId xmlns:a16="http://schemas.microsoft.com/office/drawing/2014/main" id="{07787C32-D36D-D68A-1968-0888BF5E9878}"/>
              </a:ext>
            </a:extLst>
          </p:cNvPr>
          <p:cNvSpPr txBox="1"/>
          <p:nvPr/>
        </p:nvSpPr>
        <p:spPr>
          <a:xfrm>
            <a:off x="2172436" y="3028890"/>
            <a:ext cx="7847127"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kumimoji="1" lang="ja-JP" altLang="en-US" sz="2000" dirty="0"/>
              <a:t>単語の出現頻度を用いているため</a:t>
            </a:r>
            <a:r>
              <a:rPr kumimoji="1" lang="en-US" altLang="ja-JP" sz="2000" dirty="0"/>
              <a:t>, </a:t>
            </a:r>
            <a:r>
              <a:rPr kumimoji="1" lang="ja-JP" altLang="en-US" sz="2000" dirty="0"/>
              <a:t>文章数・文章の長さがある程度必要</a:t>
            </a:r>
          </a:p>
        </p:txBody>
      </p:sp>
      <p:sp>
        <p:nvSpPr>
          <p:cNvPr id="7" name="Google Shape;111;p2">
            <a:extLst>
              <a:ext uri="{FF2B5EF4-FFF2-40B4-BE49-F238E27FC236}">
                <a16:creationId xmlns:a16="http://schemas.microsoft.com/office/drawing/2014/main" id="{37F60A88-D882-0336-4E23-61C73AB335EA}"/>
              </a:ext>
            </a:extLst>
          </p:cNvPr>
          <p:cNvSpPr txBox="1">
            <a:spLocks/>
          </p:cNvSpPr>
          <p:nvPr/>
        </p:nvSpPr>
        <p:spPr>
          <a:xfrm>
            <a:off x="365242" y="3692634"/>
            <a:ext cx="10511764" cy="168139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189" marR="0" lvl="0" indent="-342891"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Arial" panose="020B0604020202020204" pitchFamily="34" charset="0"/>
                <a:ea typeface="Gill Sans"/>
                <a:cs typeface="Arial" panose="020B0604020202020204" pitchFamily="34" charset="0"/>
                <a:sym typeface="Gill Sans"/>
              </a:defRPr>
            </a:lvl1pPr>
            <a:lvl2pPr marL="914377" marR="0" lvl="1" indent="-342891"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2pPr>
            <a:lvl3pPr marL="1371566" marR="0" lvl="2" indent="-342891"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3pPr>
            <a:lvl4pPr marL="1828754" marR="0" lvl="3" indent="-342891"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4pPr>
            <a:lvl5pPr marL="2285943" marR="0" lvl="4" indent="-342891"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5pPr>
            <a:lvl6pPr marL="2743131" marR="0" lvl="5" indent="-342891"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6pPr>
            <a:lvl7pPr marL="3200320" marR="0" lvl="6" indent="-342891"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7pPr>
            <a:lvl8pPr marL="3657509" marR="0" lvl="7" indent="-342891"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8pPr>
            <a:lvl9pPr marL="4114697" marR="0" lvl="8" indent="-342891"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9pPr>
          </a:lstStyle>
          <a:p>
            <a:pPr marL="901686" lvl="1" indent="-342900" defTabSz="914400">
              <a:buClrTx/>
              <a:buSzPts val="1600"/>
              <a:buFont typeface="Wingdings" panose="05000000000000000000" pitchFamily="2" charset="2"/>
              <a:buChar char="u"/>
            </a:pPr>
            <a:r>
              <a:rPr lang="ja-JP" altLang="en-US" sz="2400" u="sng" kern="0" dirty="0">
                <a:solidFill>
                  <a:schemeClr val="tx1"/>
                </a:solidFill>
                <a:latin typeface="+mj-lt"/>
                <a:cs typeface="Arial" panose="020B0604020202020204" pitchFamily="34" charset="0"/>
              </a:rPr>
              <a:t>実名・顕名・匿名がレビューの信頼性に与える影響について</a:t>
            </a:r>
            <a:r>
              <a:rPr lang="en-US" altLang="ja-JP" kern="0" dirty="0">
                <a:solidFill>
                  <a:schemeClr val="tx1"/>
                </a:solidFill>
                <a:latin typeface="+mj-lt"/>
                <a:cs typeface="Arial" panose="020B0604020202020204" pitchFamily="34" charset="0"/>
              </a:rPr>
              <a:t>[3]</a:t>
            </a:r>
            <a:endParaRPr lang="ja-JP" altLang="en-US" sz="2200" kern="0" dirty="0">
              <a:solidFill>
                <a:schemeClr val="tx1"/>
              </a:solidFill>
              <a:latin typeface="+mj-lt"/>
              <a:cs typeface="Arial" panose="020B0604020202020204" pitchFamily="34" charset="0"/>
            </a:endParaRPr>
          </a:p>
          <a:p>
            <a:pPr marL="1015975" lvl="2" indent="0" defTabSz="914400">
              <a:buClrTx/>
              <a:buSzPts val="1600"/>
              <a:buFont typeface="Arial"/>
              <a:buNone/>
            </a:pPr>
            <a:r>
              <a:rPr lang="ja-JP" altLang="en-US" sz="2000" kern="0" dirty="0">
                <a:solidFill>
                  <a:schemeClr val="tx1"/>
                </a:solidFill>
                <a:latin typeface="+mj-lt"/>
                <a:cs typeface="Arial" panose="020B0604020202020204" pitchFamily="34" charset="0"/>
              </a:rPr>
              <a:t>→顕名・匿名のレビューほど単語の共起ネットワークが密であり</a:t>
            </a:r>
            <a:r>
              <a:rPr lang="en-US" altLang="ja-JP" sz="2000" kern="0" dirty="0">
                <a:solidFill>
                  <a:schemeClr val="tx1"/>
                </a:solidFill>
                <a:latin typeface="+mj-lt"/>
                <a:cs typeface="Arial" panose="020B0604020202020204" pitchFamily="34" charset="0"/>
              </a:rPr>
              <a:t>,</a:t>
            </a:r>
            <a:r>
              <a:rPr lang="ja-JP" altLang="en-US" sz="2000" kern="0" dirty="0">
                <a:solidFill>
                  <a:schemeClr val="tx1"/>
                </a:solidFill>
                <a:latin typeface="+mj-lt"/>
                <a:cs typeface="Arial" panose="020B0604020202020204" pitchFamily="34" charset="0"/>
              </a:rPr>
              <a:t>　　　　</a:t>
            </a:r>
            <a:endParaRPr lang="en-US" altLang="ja-JP" sz="2000" kern="0" dirty="0">
              <a:solidFill>
                <a:schemeClr val="tx1"/>
              </a:solidFill>
              <a:latin typeface="+mj-lt"/>
              <a:cs typeface="Arial" panose="020B0604020202020204" pitchFamily="34" charset="0"/>
            </a:endParaRPr>
          </a:p>
          <a:p>
            <a:pPr marL="1015975" lvl="2" indent="0" defTabSz="914400">
              <a:buClrTx/>
              <a:buSzPts val="1600"/>
              <a:buFont typeface="Arial"/>
              <a:buNone/>
            </a:pPr>
            <a:r>
              <a:rPr lang="ja-JP" altLang="en-US" sz="2000" kern="0" dirty="0">
                <a:solidFill>
                  <a:schemeClr val="tx1"/>
                </a:solidFill>
                <a:latin typeface="+mj-lt"/>
                <a:cs typeface="Arial" panose="020B0604020202020204" pitchFamily="34" charset="0"/>
              </a:rPr>
              <a:t>　より詳細なレビューを求められている</a:t>
            </a:r>
          </a:p>
        </p:txBody>
      </p:sp>
      <p:sp>
        <p:nvSpPr>
          <p:cNvPr id="9" name="テキスト ボックス 8">
            <a:extLst>
              <a:ext uri="{FF2B5EF4-FFF2-40B4-BE49-F238E27FC236}">
                <a16:creationId xmlns:a16="http://schemas.microsoft.com/office/drawing/2014/main" id="{DC7C3024-5927-C312-394D-4C9A67EA6AC9}"/>
              </a:ext>
            </a:extLst>
          </p:cNvPr>
          <p:cNvSpPr txBox="1"/>
          <p:nvPr/>
        </p:nvSpPr>
        <p:spPr>
          <a:xfrm>
            <a:off x="2775680" y="5757503"/>
            <a:ext cx="6640637"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kumimoji="1" lang="ja-JP" altLang="en-US" sz="2000" dirty="0"/>
              <a:t>詳細な文章が比較的少なく</a:t>
            </a:r>
            <a:r>
              <a:rPr kumimoji="1" lang="en-US" altLang="ja-JP" sz="2000" dirty="0"/>
              <a:t>,</a:t>
            </a:r>
            <a:r>
              <a:rPr kumimoji="1" lang="ja-JP" altLang="en-US" sz="2000" dirty="0"/>
              <a:t> 顕名・匿名であることが多い</a:t>
            </a:r>
            <a:endParaRPr kumimoji="1" lang="en-US" altLang="ja-JP" sz="2000" dirty="0"/>
          </a:p>
          <a:p>
            <a:pPr algn="ctr"/>
            <a:r>
              <a:rPr kumimoji="1" lang="en-US" altLang="ja-JP" sz="2000" dirty="0"/>
              <a:t>SNS</a:t>
            </a:r>
            <a:r>
              <a:rPr kumimoji="1" lang="ja-JP" altLang="en-US" sz="2000" dirty="0"/>
              <a:t>上のレビューを分析する手法が必要</a:t>
            </a:r>
          </a:p>
        </p:txBody>
      </p:sp>
      <p:sp>
        <p:nvSpPr>
          <p:cNvPr id="10" name="矢印: 下 9">
            <a:extLst>
              <a:ext uri="{FF2B5EF4-FFF2-40B4-BE49-F238E27FC236}">
                <a16:creationId xmlns:a16="http://schemas.microsoft.com/office/drawing/2014/main" id="{1F364E13-BF84-41CA-B2ED-4FF76D576092}"/>
              </a:ext>
            </a:extLst>
          </p:cNvPr>
          <p:cNvSpPr/>
          <p:nvPr/>
        </p:nvSpPr>
        <p:spPr>
          <a:xfrm>
            <a:off x="5677800" y="2484318"/>
            <a:ext cx="836395" cy="470654"/>
          </a:xfrm>
          <a:prstGeom prst="downArrow">
            <a:avLst>
              <a:gd name="adj1" fmla="val 39435"/>
              <a:gd name="adj2" fmla="val 45428"/>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9A27330A-8DCD-1146-D0AD-7F6AD978D2AE}"/>
              </a:ext>
            </a:extLst>
          </p:cNvPr>
          <p:cNvSpPr/>
          <p:nvPr/>
        </p:nvSpPr>
        <p:spPr>
          <a:xfrm>
            <a:off x="5677799" y="5120640"/>
            <a:ext cx="836395" cy="440006"/>
          </a:xfrm>
          <a:prstGeom prst="downArrow">
            <a:avLst>
              <a:gd name="adj1" fmla="val 39435"/>
              <a:gd name="adj2" fmla="val 45428"/>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818833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sp>
        <p:nvSpPr>
          <p:cNvPr id="26" name="矢印: 下 25">
            <a:extLst>
              <a:ext uri="{FF2B5EF4-FFF2-40B4-BE49-F238E27FC236}">
                <a16:creationId xmlns:a16="http://schemas.microsoft.com/office/drawing/2014/main" id="{6FA0B704-4B39-4A3E-A9B5-C2D61A17C6E5}"/>
              </a:ext>
            </a:extLst>
          </p:cNvPr>
          <p:cNvSpPr/>
          <p:nvPr/>
        </p:nvSpPr>
        <p:spPr>
          <a:xfrm>
            <a:off x="7846423" y="1959429"/>
            <a:ext cx="801188" cy="135527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Google Shape;126;p4"/>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fld id="{00000000-1234-1234-1234-123412341234}" type="slidenum">
              <a:rPr lang="en-US" altLang="ja-JP">
                <a:latin typeface="+mj-lt"/>
              </a:rPr>
              <a:pPr/>
              <a:t>5</a:t>
            </a:fld>
            <a:endParaRPr>
              <a:latin typeface="+mj-lt"/>
            </a:endParaRPr>
          </a:p>
        </p:txBody>
      </p:sp>
      <p:sp>
        <p:nvSpPr>
          <p:cNvPr id="3" name="テキスト ボックス 2">
            <a:extLst>
              <a:ext uri="{FF2B5EF4-FFF2-40B4-BE49-F238E27FC236}">
                <a16:creationId xmlns:a16="http://schemas.microsoft.com/office/drawing/2014/main" id="{55A70F16-89B9-549B-07C3-80CE6C785E2F}"/>
              </a:ext>
            </a:extLst>
          </p:cNvPr>
          <p:cNvSpPr txBox="1"/>
          <p:nvPr/>
        </p:nvSpPr>
        <p:spPr>
          <a:xfrm>
            <a:off x="9629629" y="218014"/>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latin typeface="+mj-lt"/>
              </a:rPr>
              <a:t>1.</a:t>
            </a:r>
            <a:r>
              <a:rPr kumimoji="1" lang="ja-JP" altLang="en-US" sz="1800" dirty="0">
                <a:solidFill>
                  <a:schemeClr val="bg1">
                    <a:lumMod val="50000"/>
                  </a:schemeClr>
                </a:solidFill>
                <a:latin typeface="+mj-lt"/>
              </a:rPr>
              <a:t>研究背景・目的</a:t>
            </a:r>
          </a:p>
        </p:txBody>
      </p:sp>
      <p:sp>
        <p:nvSpPr>
          <p:cNvPr id="6" name="四角形: 角を丸くする 5">
            <a:extLst>
              <a:ext uri="{FF2B5EF4-FFF2-40B4-BE49-F238E27FC236}">
                <a16:creationId xmlns:a16="http://schemas.microsoft.com/office/drawing/2014/main" id="{99F0FDF4-EC2B-2E97-E092-63F6A83B365C}"/>
              </a:ext>
            </a:extLst>
          </p:cNvPr>
          <p:cNvSpPr/>
          <p:nvPr/>
        </p:nvSpPr>
        <p:spPr>
          <a:xfrm>
            <a:off x="838200" y="1443316"/>
            <a:ext cx="3890554" cy="2138082"/>
          </a:xfrm>
          <a:prstGeom prst="roundRect">
            <a:avLst>
              <a:gd name="adj" fmla="val 8559"/>
            </a:avLst>
          </a:prstGeom>
          <a:solidFill>
            <a:schemeClr val="bg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marL="342900" indent="-342900">
              <a:lnSpc>
                <a:spcPct val="200000"/>
              </a:lnSpc>
              <a:buFont typeface="Wingdings" panose="05000000000000000000" pitchFamily="2" charset="2"/>
              <a:buChar char="u"/>
            </a:pPr>
            <a:r>
              <a:rPr kumimoji="1" lang="ja-JP" altLang="en-US" sz="2000" dirty="0"/>
              <a:t>詳細な文章が多い</a:t>
            </a:r>
            <a:endParaRPr kumimoji="1" lang="en-US" altLang="ja-JP" sz="2000" dirty="0"/>
          </a:p>
          <a:p>
            <a:pPr marL="342900" indent="-342900">
              <a:lnSpc>
                <a:spcPct val="200000"/>
              </a:lnSpc>
              <a:buFont typeface="Wingdings" panose="05000000000000000000" pitchFamily="2" charset="2"/>
              <a:buChar char="u"/>
            </a:pPr>
            <a:r>
              <a:rPr kumimoji="1" lang="ja-JP" altLang="en-US" sz="2000" dirty="0"/>
              <a:t>評価表現を含む文が多い</a:t>
            </a:r>
            <a:endParaRPr kumimoji="1" lang="en-US" altLang="ja-JP" sz="2000" dirty="0"/>
          </a:p>
          <a:p>
            <a:pPr marL="342900" indent="-342900">
              <a:lnSpc>
                <a:spcPct val="200000"/>
              </a:lnSpc>
              <a:buFont typeface="Wingdings" panose="05000000000000000000" pitchFamily="2" charset="2"/>
              <a:buChar char="u"/>
            </a:pPr>
            <a:r>
              <a:rPr kumimoji="1" lang="ja-JP" altLang="en-US" sz="2000" dirty="0"/>
              <a:t>投稿する目的がある</a:t>
            </a:r>
            <a:endParaRPr kumimoji="1" lang="en-US" altLang="ja-JP" sz="2000" dirty="0"/>
          </a:p>
        </p:txBody>
      </p:sp>
      <p:sp>
        <p:nvSpPr>
          <p:cNvPr id="7" name="四角形: 角を丸くする 6">
            <a:extLst>
              <a:ext uri="{FF2B5EF4-FFF2-40B4-BE49-F238E27FC236}">
                <a16:creationId xmlns:a16="http://schemas.microsoft.com/office/drawing/2014/main" id="{D51FDF86-7906-1F77-7024-DA5102A8DEB8}"/>
              </a:ext>
            </a:extLst>
          </p:cNvPr>
          <p:cNvSpPr/>
          <p:nvPr/>
        </p:nvSpPr>
        <p:spPr>
          <a:xfrm>
            <a:off x="1304108" y="1151963"/>
            <a:ext cx="2958737" cy="582706"/>
          </a:xfrm>
          <a:prstGeom prst="roundRect">
            <a:avLst/>
          </a:prstGeom>
          <a:solidFill>
            <a:schemeClr val="bg1"/>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ja-JP" sz="2000" b="1" dirty="0"/>
              <a:t>EC</a:t>
            </a:r>
            <a:r>
              <a:rPr kumimoji="1" lang="ja-JP" altLang="en-US" sz="2000" b="1" dirty="0"/>
              <a:t>サイト等のレビュー</a:t>
            </a:r>
          </a:p>
        </p:txBody>
      </p:sp>
      <p:sp>
        <p:nvSpPr>
          <p:cNvPr id="8" name="テキスト ボックス 7">
            <a:extLst>
              <a:ext uri="{FF2B5EF4-FFF2-40B4-BE49-F238E27FC236}">
                <a16:creationId xmlns:a16="http://schemas.microsoft.com/office/drawing/2014/main" id="{0DAC7EB6-0029-A22D-4531-F5BB3BFD1309}"/>
              </a:ext>
            </a:extLst>
          </p:cNvPr>
          <p:cNvSpPr txBox="1"/>
          <p:nvPr/>
        </p:nvSpPr>
        <p:spPr>
          <a:xfrm>
            <a:off x="838200" y="515722"/>
            <a:ext cx="3276600" cy="584775"/>
          </a:xfrm>
          <a:prstGeom prst="rect">
            <a:avLst/>
          </a:prstGeom>
          <a:noFill/>
        </p:spPr>
        <p:txBody>
          <a:bodyPr wrap="square" rtlCol="0">
            <a:spAutoFit/>
          </a:bodyPr>
          <a:lstStyle/>
          <a:p>
            <a:r>
              <a:rPr kumimoji="1" lang="ja-JP" altLang="en-US" sz="3200" dirty="0"/>
              <a:t>研究目的</a:t>
            </a:r>
          </a:p>
        </p:txBody>
      </p:sp>
      <p:cxnSp>
        <p:nvCxnSpPr>
          <p:cNvPr id="9" name="直線コネクタ 8">
            <a:extLst>
              <a:ext uri="{FF2B5EF4-FFF2-40B4-BE49-F238E27FC236}">
                <a16:creationId xmlns:a16="http://schemas.microsoft.com/office/drawing/2014/main" id="{B5FDD1A4-C5E0-FD26-A63E-E08B41B824FB}"/>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10" name="四角形: 角を丸くする 9">
            <a:extLst>
              <a:ext uri="{FF2B5EF4-FFF2-40B4-BE49-F238E27FC236}">
                <a16:creationId xmlns:a16="http://schemas.microsoft.com/office/drawing/2014/main" id="{0CBC11A8-FFD1-D80B-113F-BACEFED2F67C}"/>
              </a:ext>
            </a:extLst>
          </p:cNvPr>
          <p:cNvSpPr/>
          <p:nvPr/>
        </p:nvSpPr>
        <p:spPr>
          <a:xfrm>
            <a:off x="838199" y="4298323"/>
            <a:ext cx="3890554" cy="2138078"/>
          </a:xfrm>
          <a:prstGeom prst="roundRect">
            <a:avLst>
              <a:gd name="adj" fmla="val 8018"/>
            </a:avLst>
          </a:prstGeom>
          <a:solidFill>
            <a:schemeClr val="bg1"/>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342900" indent="-342900">
              <a:lnSpc>
                <a:spcPct val="200000"/>
              </a:lnSpc>
              <a:buFont typeface="Wingdings" panose="05000000000000000000" pitchFamily="2" charset="2"/>
              <a:buChar char="u"/>
            </a:pPr>
            <a:r>
              <a:rPr kumimoji="1" lang="ja-JP" altLang="en-US" sz="2000" dirty="0"/>
              <a:t>比較的短文が多い</a:t>
            </a:r>
            <a:endParaRPr kumimoji="1" lang="en-US" altLang="ja-JP" sz="2000" dirty="0"/>
          </a:p>
          <a:p>
            <a:pPr marL="342900" indent="-342900">
              <a:lnSpc>
                <a:spcPct val="200000"/>
              </a:lnSpc>
              <a:buFont typeface="Wingdings" panose="05000000000000000000" pitchFamily="2" charset="2"/>
              <a:buChar char="u"/>
            </a:pPr>
            <a:r>
              <a:rPr kumimoji="1" lang="ja-JP" altLang="en-US" sz="2000" dirty="0"/>
              <a:t>評価表現を含む文が少ない</a:t>
            </a:r>
            <a:endParaRPr kumimoji="1" lang="en-US" altLang="ja-JP" sz="2000" dirty="0"/>
          </a:p>
          <a:p>
            <a:pPr marL="342900" indent="-342900">
              <a:lnSpc>
                <a:spcPct val="200000"/>
              </a:lnSpc>
              <a:buFont typeface="Wingdings" panose="05000000000000000000" pitchFamily="2" charset="2"/>
              <a:buChar char="u"/>
            </a:pPr>
            <a:r>
              <a:rPr kumimoji="1" lang="ja-JP" altLang="en-US" sz="2000" dirty="0">
                <a:solidFill>
                  <a:schemeClr val="tx1"/>
                </a:solidFill>
              </a:rPr>
              <a:t>気軽に投稿できる</a:t>
            </a:r>
            <a:endParaRPr kumimoji="1" lang="en-US" altLang="ja-JP" sz="2000" dirty="0">
              <a:solidFill>
                <a:schemeClr val="tx1"/>
              </a:solidFill>
            </a:endParaRPr>
          </a:p>
        </p:txBody>
      </p:sp>
      <p:sp>
        <p:nvSpPr>
          <p:cNvPr id="11" name="四角形: 角を丸くする 10">
            <a:extLst>
              <a:ext uri="{FF2B5EF4-FFF2-40B4-BE49-F238E27FC236}">
                <a16:creationId xmlns:a16="http://schemas.microsoft.com/office/drawing/2014/main" id="{F605A107-FC1B-C8D6-8A7E-4B5C4EA14860}"/>
              </a:ext>
            </a:extLst>
          </p:cNvPr>
          <p:cNvSpPr/>
          <p:nvPr/>
        </p:nvSpPr>
        <p:spPr>
          <a:xfrm>
            <a:off x="1228647" y="4018860"/>
            <a:ext cx="3109658" cy="582706"/>
          </a:xfrm>
          <a:prstGeom prst="roundRect">
            <a:avLst/>
          </a:prstGeom>
          <a:solidFill>
            <a:schemeClr val="bg1"/>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ja-JP" sz="2000" b="1" dirty="0"/>
              <a:t>SNS</a:t>
            </a:r>
            <a:r>
              <a:rPr kumimoji="1" lang="ja-JP" altLang="en-US" sz="2000" b="1" dirty="0"/>
              <a:t>上のコメント、レビュー</a:t>
            </a:r>
          </a:p>
        </p:txBody>
      </p:sp>
      <p:sp>
        <p:nvSpPr>
          <p:cNvPr id="19" name="四角形: 角を丸くする 18">
            <a:extLst>
              <a:ext uri="{FF2B5EF4-FFF2-40B4-BE49-F238E27FC236}">
                <a16:creationId xmlns:a16="http://schemas.microsoft.com/office/drawing/2014/main" id="{566DE675-3EB5-57E5-CABF-C272424940AE}"/>
              </a:ext>
            </a:extLst>
          </p:cNvPr>
          <p:cNvSpPr/>
          <p:nvPr/>
        </p:nvSpPr>
        <p:spPr>
          <a:xfrm>
            <a:off x="5339763" y="1293266"/>
            <a:ext cx="6014037" cy="852424"/>
          </a:xfrm>
          <a:prstGeom prst="roundRect">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動画系</a:t>
            </a:r>
            <a:r>
              <a:rPr kumimoji="1" lang="en-US" altLang="ja-JP" sz="2000" dirty="0">
                <a:solidFill>
                  <a:schemeClr val="tx1"/>
                </a:solidFill>
              </a:rPr>
              <a:t>SNS(YouTube), X(</a:t>
            </a:r>
            <a:r>
              <a:rPr kumimoji="1" lang="ja-JP" altLang="en-US" sz="2000" dirty="0">
                <a:solidFill>
                  <a:schemeClr val="tx1"/>
                </a:solidFill>
              </a:rPr>
              <a:t>旧</a:t>
            </a:r>
            <a:r>
              <a:rPr kumimoji="1" lang="en-US" altLang="ja-JP" sz="2000" dirty="0">
                <a:solidFill>
                  <a:schemeClr val="tx1"/>
                </a:solidFill>
              </a:rPr>
              <a:t>Twitter)</a:t>
            </a:r>
            <a:r>
              <a:rPr kumimoji="1" lang="ja-JP" altLang="en-US" sz="2000" dirty="0">
                <a:solidFill>
                  <a:schemeClr val="tx1"/>
                </a:solidFill>
              </a:rPr>
              <a:t>の利用者の増加</a:t>
            </a:r>
            <a:endParaRPr kumimoji="1" lang="en-US" altLang="ja-JP" sz="2000" dirty="0">
              <a:solidFill>
                <a:schemeClr val="tx1"/>
              </a:solidFill>
            </a:endParaRPr>
          </a:p>
          <a:p>
            <a:pPr algn="ctr"/>
            <a:r>
              <a:rPr kumimoji="1" lang="ja-JP" altLang="en-US" sz="2000" dirty="0">
                <a:solidFill>
                  <a:schemeClr val="tx1"/>
                </a:solidFill>
              </a:rPr>
              <a:t>企業の</a:t>
            </a:r>
            <a:r>
              <a:rPr kumimoji="1" lang="en-US" altLang="ja-JP" sz="2000" dirty="0">
                <a:solidFill>
                  <a:schemeClr val="tx1"/>
                </a:solidFill>
              </a:rPr>
              <a:t>SNS</a:t>
            </a:r>
            <a:r>
              <a:rPr kumimoji="1" lang="ja-JP" altLang="en-US" sz="2000" dirty="0">
                <a:solidFill>
                  <a:schemeClr val="tx1"/>
                </a:solidFill>
              </a:rPr>
              <a:t>利用数の増加</a:t>
            </a:r>
          </a:p>
        </p:txBody>
      </p:sp>
      <p:sp>
        <p:nvSpPr>
          <p:cNvPr id="22" name="四角形: 角を丸くする 21">
            <a:extLst>
              <a:ext uri="{FF2B5EF4-FFF2-40B4-BE49-F238E27FC236}">
                <a16:creationId xmlns:a16="http://schemas.microsoft.com/office/drawing/2014/main" id="{B5DB9056-A2C5-DA01-609C-4904EE0C3319}"/>
              </a:ext>
            </a:extLst>
          </p:cNvPr>
          <p:cNvSpPr/>
          <p:nvPr/>
        </p:nvSpPr>
        <p:spPr>
          <a:xfrm>
            <a:off x="5339760" y="2362016"/>
            <a:ext cx="6014037" cy="439052"/>
          </a:xfrm>
          <a:prstGeom prst="roundRect">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SNS</a:t>
            </a:r>
            <a:r>
              <a:rPr kumimoji="1" lang="ja-JP" altLang="en-US" sz="2000" dirty="0">
                <a:solidFill>
                  <a:schemeClr val="tx1"/>
                </a:solidFill>
              </a:rPr>
              <a:t>上での自社製品やサービスの宣伝が増加</a:t>
            </a:r>
          </a:p>
        </p:txBody>
      </p:sp>
      <p:sp>
        <p:nvSpPr>
          <p:cNvPr id="24" name="四角形: 角を丸くする 23">
            <a:extLst>
              <a:ext uri="{FF2B5EF4-FFF2-40B4-BE49-F238E27FC236}">
                <a16:creationId xmlns:a16="http://schemas.microsoft.com/office/drawing/2014/main" id="{92B66BD8-C17E-8C02-7296-39C292DDAFB6}"/>
              </a:ext>
            </a:extLst>
          </p:cNvPr>
          <p:cNvSpPr/>
          <p:nvPr/>
        </p:nvSpPr>
        <p:spPr>
          <a:xfrm>
            <a:off x="5339759" y="3365863"/>
            <a:ext cx="6014037" cy="972591"/>
          </a:xfrm>
          <a:prstGeom prst="roundRect">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SNS</a:t>
            </a:r>
            <a:r>
              <a:rPr kumimoji="1" lang="ja-JP" altLang="en-US" sz="2000" dirty="0">
                <a:solidFill>
                  <a:schemeClr val="tx1"/>
                </a:solidFill>
              </a:rPr>
              <a:t>のコメントが</a:t>
            </a:r>
            <a:r>
              <a:rPr kumimoji="1" lang="en-US" altLang="ja-JP" sz="2000" dirty="0">
                <a:solidFill>
                  <a:schemeClr val="tx1"/>
                </a:solidFill>
              </a:rPr>
              <a:t>EC</a:t>
            </a:r>
            <a:r>
              <a:rPr kumimoji="1" lang="ja-JP" altLang="en-US" sz="2000" dirty="0">
                <a:solidFill>
                  <a:schemeClr val="tx1"/>
                </a:solidFill>
              </a:rPr>
              <a:t>サイトのレビューと同様に</a:t>
            </a:r>
            <a:endParaRPr kumimoji="1" lang="en-US" altLang="ja-JP" sz="2000" dirty="0">
              <a:solidFill>
                <a:schemeClr val="tx1"/>
              </a:solidFill>
            </a:endParaRPr>
          </a:p>
          <a:p>
            <a:pPr algn="ctr"/>
            <a:r>
              <a:rPr kumimoji="1" lang="ja-JP" altLang="en-US" sz="2000" dirty="0">
                <a:solidFill>
                  <a:schemeClr val="tx1"/>
                </a:solidFill>
              </a:rPr>
              <a:t>消費者の購入判断材料になる</a:t>
            </a:r>
            <a:endParaRPr kumimoji="1" lang="en-US" altLang="ja-JP" sz="1600" dirty="0">
              <a:solidFill>
                <a:schemeClr val="tx1"/>
              </a:solidFill>
            </a:endParaRPr>
          </a:p>
          <a:p>
            <a:pPr algn="ctr"/>
            <a:r>
              <a:rPr kumimoji="1" lang="ja-JP" altLang="en-US" sz="2000" dirty="0">
                <a:solidFill>
                  <a:schemeClr val="tx1"/>
                </a:solidFill>
              </a:rPr>
              <a:t>企業側は幅広い層からの</a:t>
            </a:r>
            <a:r>
              <a:rPr kumimoji="1" lang="en-US" altLang="ja-JP" sz="2000" dirty="0">
                <a:solidFill>
                  <a:schemeClr val="tx1"/>
                </a:solidFill>
              </a:rPr>
              <a:t>VOC</a:t>
            </a:r>
            <a:r>
              <a:rPr kumimoji="1" lang="ja-JP" altLang="en-US" sz="2000" dirty="0">
                <a:solidFill>
                  <a:schemeClr val="tx1"/>
                </a:solidFill>
              </a:rPr>
              <a:t>を得られる</a:t>
            </a:r>
          </a:p>
        </p:txBody>
      </p:sp>
      <p:sp>
        <p:nvSpPr>
          <p:cNvPr id="25" name="四角形: 角を丸くする 24">
            <a:extLst>
              <a:ext uri="{FF2B5EF4-FFF2-40B4-BE49-F238E27FC236}">
                <a16:creationId xmlns:a16="http://schemas.microsoft.com/office/drawing/2014/main" id="{306B5A50-584A-3C2B-A09D-E5752F4B98EA}"/>
              </a:ext>
            </a:extLst>
          </p:cNvPr>
          <p:cNvSpPr/>
          <p:nvPr/>
        </p:nvSpPr>
        <p:spPr>
          <a:xfrm>
            <a:off x="5339761" y="4903249"/>
            <a:ext cx="6014037" cy="1175046"/>
          </a:xfrm>
          <a:prstGeom prst="roundRect">
            <a:avLst/>
          </a:prstGeom>
          <a:solidFill>
            <a:srgbClr val="DA854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rPr>
              <a:t>YouTube</a:t>
            </a:r>
            <a:r>
              <a:rPr lang="ja-JP" altLang="en-US" sz="2000" dirty="0">
                <a:solidFill>
                  <a:schemeClr val="tx1"/>
                </a:solidFill>
              </a:rPr>
              <a:t>上のコメントと商品との関連性を評価し</a:t>
            </a:r>
            <a:endParaRPr lang="en-US" altLang="ja-JP" sz="2000" dirty="0">
              <a:solidFill>
                <a:schemeClr val="tx1"/>
              </a:solidFill>
            </a:endParaRPr>
          </a:p>
          <a:p>
            <a:pPr algn="ctr"/>
            <a:r>
              <a:rPr lang="ja-JP" altLang="en-US" sz="2000" dirty="0">
                <a:solidFill>
                  <a:schemeClr val="tx1"/>
                </a:solidFill>
              </a:rPr>
              <a:t> 消費者の購入判断材料になるコメントを抽出する</a:t>
            </a:r>
            <a:endParaRPr kumimoji="1" lang="ja-JP" altLang="en-US" sz="2000" dirty="0">
              <a:solidFill>
                <a:schemeClr val="tx1"/>
              </a:solidFill>
            </a:endParaRPr>
          </a:p>
        </p:txBody>
      </p:sp>
      <p:sp>
        <p:nvSpPr>
          <p:cNvPr id="27" name="四角形: 角を丸くする 26">
            <a:extLst>
              <a:ext uri="{FF2B5EF4-FFF2-40B4-BE49-F238E27FC236}">
                <a16:creationId xmlns:a16="http://schemas.microsoft.com/office/drawing/2014/main" id="{56A3365A-6DB1-28C2-3DF3-61F1C141150A}"/>
              </a:ext>
            </a:extLst>
          </p:cNvPr>
          <p:cNvSpPr/>
          <p:nvPr/>
        </p:nvSpPr>
        <p:spPr>
          <a:xfrm>
            <a:off x="7689282" y="4601566"/>
            <a:ext cx="1314990" cy="506454"/>
          </a:xfrm>
          <a:prstGeom prst="roundRect">
            <a:avLst/>
          </a:prstGeom>
          <a:solidFill>
            <a:schemeClr val="bg1"/>
          </a:solidFill>
          <a:ln w="38100">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2000" b="1" dirty="0"/>
              <a:t>研究目的</a:t>
            </a:r>
          </a:p>
        </p:txBody>
      </p:sp>
    </p:spTree>
    <p:extLst>
      <p:ext uri="{BB962C8B-B14F-4D97-AF65-F5344CB8AC3E}">
        <p14:creationId xmlns:p14="http://schemas.microsoft.com/office/powerpoint/2010/main" val="563135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6564087"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Latent Dirichlet Allocation </a:t>
            </a:r>
            <a:r>
              <a:rPr kumimoji="1" lang="en-US" altLang="ja-JP" sz="3200" kern="0" dirty="0">
                <a:solidFill>
                  <a:srgbClr val="000000"/>
                </a:solidFill>
                <a:latin typeface="Arial"/>
                <a:ea typeface="ＭＳ Ｐゴシック" panose="020B0600070205080204" pitchFamily="50" charset="-128"/>
                <a:cs typeface="Arial"/>
                <a:sym typeface="Arial"/>
              </a:rPr>
              <a:t>(</a:t>
            </a: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LDA</a:t>
            </a:r>
            <a:r>
              <a:rPr kumimoji="1" lang="en-US" altLang="ja-JP" sz="3200" kern="0" dirty="0">
                <a:solidFill>
                  <a:srgbClr val="000000"/>
                </a:solidFill>
                <a:latin typeface="Arial"/>
                <a:ea typeface="ＭＳ Ｐゴシック" panose="020B0600070205080204" pitchFamily="50" charset="-128"/>
                <a:cs typeface="Arial"/>
                <a:sym typeface="Arial"/>
              </a:rPr>
              <a:t>)</a:t>
            </a:r>
            <a:r>
              <a:rPr kumimoji="1" lang="en-US" altLang="ja-JP" sz="1600" kern="0" dirty="0">
                <a:solidFill>
                  <a:srgbClr val="000000"/>
                </a:solidFill>
                <a:latin typeface="Arial"/>
                <a:ea typeface="ＭＳ Ｐゴシック" panose="020B0600070205080204" pitchFamily="50" charset="-128"/>
                <a:cs typeface="Arial"/>
                <a:sym typeface="Arial"/>
              </a:rPr>
              <a:t>[4]</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0176288D-7BF6-BC1D-3A9F-0D9430AEDED3}"/>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dirty="0">
                <a:solidFill>
                  <a:schemeClr val="bg1">
                    <a:lumMod val="50000"/>
                  </a:schemeClr>
                </a:solidFill>
              </a:rPr>
              <a:t>2</a:t>
            </a:r>
            <a:r>
              <a:rPr kumimoji="1" lang="en-US" altLang="ja-JP" sz="1800" dirty="0">
                <a:solidFill>
                  <a:schemeClr val="bg1">
                    <a:lumMod val="50000"/>
                  </a:schemeClr>
                </a:solidFill>
              </a:rPr>
              <a:t>.</a:t>
            </a:r>
            <a:r>
              <a:rPr kumimoji="1" lang="ja-JP" altLang="en-US" sz="1800" dirty="0">
                <a:solidFill>
                  <a:schemeClr val="bg1">
                    <a:lumMod val="50000"/>
                  </a:schemeClr>
                </a:solidFill>
              </a:rPr>
              <a:t>トピックモデル</a:t>
            </a:r>
          </a:p>
        </p:txBody>
      </p:sp>
      <p:pic>
        <p:nvPicPr>
          <p:cNvPr id="6" name="図 5">
            <a:extLst>
              <a:ext uri="{FF2B5EF4-FFF2-40B4-BE49-F238E27FC236}">
                <a16:creationId xmlns:a16="http://schemas.microsoft.com/office/drawing/2014/main" id="{EF68A440-1299-3126-2766-75D6DC60E091}"/>
              </a:ext>
            </a:extLst>
          </p:cNvPr>
          <p:cNvPicPr>
            <a:picLocks noChangeAspect="1"/>
          </p:cNvPicPr>
          <p:nvPr/>
        </p:nvPicPr>
        <p:blipFill>
          <a:blip r:embed="rId3"/>
          <a:stretch>
            <a:fillRect/>
          </a:stretch>
        </p:blipFill>
        <p:spPr>
          <a:xfrm>
            <a:off x="901503" y="1716202"/>
            <a:ext cx="6660312" cy="1578403"/>
          </a:xfrm>
          <a:prstGeom prst="rect">
            <a:avLst/>
          </a:prstGeom>
        </p:spPr>
      </p:pic>
      <p:sp>
        <p:nvSpPr>
          <p:cNvPr id="7" name="テキスト ボックス 6">
            <a:extLst>
              <a:ext uri="{FF2B5EF4-FFF2-40B4-BE49-F238E27FC236}">
                <a16:creationId xmlns:a16="http://schemas.microsoft.com/office/drawing/2014/main" id="{D43F732D-3317-5924-1B0D-230B43D4769F}"/>
              </a:ext>
            </a:extLst>
          </p:cNvPr>
          <p:cNvSpPr txBox="1"/>
          <p:nvPr/>
        </p:nvSpPr>
        <p:spPr>
          <a:xfrm>
            <a:off x="2586447" y="3259679"/>
            <a:ext cx="3204754" cy="338554"/>
          </a:xfrm>
          <a:prstGeom prst="rect">
            <a:avLst/>
          </a:prstGeom>
          <a:solidFill>
            <a:srgbClr val="72ADAE"/>
          </a:solidFill>
        </p:spPr>
        <p:txBody>
          <a:bodyPr wrap="square" rtlCol="0">
            <a:spAutoFit/>
          </a:bodyPr>
          <a:lstStyle/>
          <a:p>
            <a:pPr algn="ctr"/>
            <a:r>
              <a:rPr kumimoji="1" lang="en-US" altLang="ja-JP" sz="1600" dirty="0"/>
              <a:t>LDA</a:t>
            </a:r>
            <a:r>
              <a:rPr kumimoji="1" lang="ja-JP" altLang="en-US" sz="1600" dirty="0"/>
              <a:t>のグラフィカルモデル表現</a:t>
            </a:r>
          </a:p>
        </p:txBody>
      </p:sp>
      <p:graphicFrame>
        <p:nvGraphicFramePr>
          <p:cNvPr id="10" name="グラフ 9">
            <a:extLst>
              <a:ext uri="{FF2B5EF4-FFF2-40B4-BE49-F238E27FC236}">
                <a16:creationId xmlns:a16="http://schemas.microsoft.com/office/drawing/2014/main" id="{185153FE-847A-31E4-41A2-D9741A84ED9F}"/>
              </a:ext>
            </a:extLst>
          </p:cNvPr>
          <p:cNvGraphicFramePr/>
          <p:nvPr>
            <p:extLst>
              <p:ext uri="{D42A27DB-BD31-4B8C-83A1-F6EECF244321}">
                <p14:modId xmlns:p14="http://schemas.microsoft.com/office/powerpoint/2010/main" val="2240966946"/>
              </p:ext>
            </p:extLst>
          </p:nvPr>
        </p:nvGraphicFramePr>
        <p:xfrm>
          <a:off x="527387" y="3923873"/>
          <a:ext cx="3985623" cy="2323979"/>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87431D2-57A0-F7EA-CBCF-7DE71F0FDFBF}"/>
                  </a:ext>
                </a:extLst>
              </p:cNvPr>
              <p:cNvSpPr txBox="1"/>
              <p:nvPr/>
            </p:nvSpPr>
            <p:spPr>
              <a:xfrm>
                <a:off x="8778241" y="4104806"/>
                <a:ext cx="2952205" cy="2062103"/>
              </a:xfrm>
              <a:prstGeom prst="rect">
                <a:avLst/>
              </a:prstGeom>
              <a:noFill/>
            </p:spPr>
            <p:txBody>
              <a:bodyPr wrap="square" rtlCol="0">
                <a:spAutoFit/>
              </a:bodyPr>
              <a:lstStyle/>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𝐷</m:t>
                    </m:r>
                  </m:oMath>
                </a14:m>
                <a:r>
                  <a:rPr kumimoji="1" lang="ja-JP" altLang="en-US" sz="1600" dirty="0">
                    <a:solidFill>
                      <a:schemeClr val="tx1">
                        <a:lumMod val="75000"/>
                        <a:lumOff val="25000"/>
                      </a:schemeClr>
                    </a:solidFill>
                  </a:rPr>
                  <a:t>：文書数</a:t>
                </a:r>
                <a:endParaRPr kumimoji="1" lang="en-US" altLang="ja-JP" sz="1600" dirty="0">
                  <a:solidFill>
                    <a:schemeClr val="tx1">
                      <a:lumMod val="75000"/>
                      <a:lumOff val="25000"/>
                    </a:schemeClr>
                  </a:solidFill>
                </a:endParaRPr>
              </a:p>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𝑁</m:t>
                    </m:r>
                  </m:oMath>
                </a14:m>
                <a:r>
                  <a:rPr kumimoji="1" lang="ja-JP" altLang="en-US" sz="1600" dirty="0">
                    <a:solidFill>
                      <a:schemeClr val="tx1">
                        <a:lumMod val="75000"/>
                        <a:lumOff val="25000"/>
                      </a:schemeClr>
                    </a:solidFill>
                  </a:rPr>
                  <a:t>：単語数</a:t>
                </a:r>
                <a:endParaRPr kumimoji="1" lang="en-US" altLang="ja-JP" sz="1600" dirty="0">
                  <a:solidFill>
                    <a:schemeClr val="tx1">
                      <a:lumMod val="75000"/>
                      <a:lumOff val="25000"/>
                    </a:schemeClr>
                  </a:solidFill>
                </a:endParaRPr>
              </a:p>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𝐾</m:t>
                    </m:r>
                  </m:oMath>
                </a14:m>
                <a:r>
                  <a:rPr kumimoji="1" lang="ja-JP" altLang="en-US" sz="1600" dirty="0">
                    <a:solidFill>
                      <a:schemeClr val="tx1">
                        <a:lumMod val="75000"/>
                        <a:lumOff val="25000"/>
                      </a:schemeClr>
                    </a:solidFill>
                  </a:rPr>
                  <a:t>：トピック数</a:t>
                </a:r>
                <a:endParaRPr kumimoji="1" lang="en-US" altLang="ja-JP" sz="1600" dirty="0">
                  <a:solidFill>
                    <a:schemeClr val="tx1">
                      <a:lumMod val="75000"/>
                      <a:lumOff val="25000"/>
                    </a:schemeClr>
                  </a:solidFill>
                </a:endParaRPr>
              </a:p>
              <a:p>
                <a14:m>
                  <m:oMath xmlns:m="http://schemas.openxmlformats.org/officeDocument/2006/math">
                    <m:r>
                      <a:rPr kumimoji="1" lang="ja-JP" altLang="en-US" sz="1600" i="1" smtClean="0">
                        <a:solidFill>
                          <a:schemeClr val="tx1">
                            <a:lumMod val="75000"/>
                            <a:lumOff val="25000"/>
                          </a:schemeClr>
                        </a:solidFill>
                        <a:latin typeface="Cambria Math" panose="02040503050406030204" pitchFamily="18" charset="0"/>
                      </a:rPr>
                      <m:t>𝜃</m:t>
                    </m:r>
                  </m:oMath>
                </a14:m>
                <a:r>
                  <a:rPr kumimoji="1" lang="ja-JP" altLang="en-US" sz="1600" dirty="0">
                    <a:solidFill>
                      <a:schemeClr val="tx1">
                        <a:lumMod val="75000"/>
                        <a:lumOff val="25000"/>
                      </a:schemeClr>
                    </a:solidFill>
                  </a:rPr>
                  <a:t>：各文書のトピック分布</a:t>
                </a:r>
                <a:endParaRPr kumimoji="1" lang="en-US" altLang="ja-JP" sz="1600" dirty="0">
                  <a:solidFill>
                    <a:schemeClr val="tx1">
                      <a:lumMod val="75000"/>
                      <a:lumOff val="25000"/>
                    </a:schemeClr>
                  </a:solidFill>
                </a:endParaRPr>
              </a:p>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𝑧</m:t>
                    </m:r>
                  </m:oMath>
                </a14:m>
                <a:r>
                  <a:rPr kumimoji="1" lang="ja-JP" altLang="en-US" sz="1600" dirty="0">
                    <a:solidFill>
                      <a:schemeClr val="tx1">
                        <a:lumMod val="75000"/>
                        <a:lumOff val="25000"/>
                      </a:schemeClr>
                    </a:solidFill>
                  </a:rPr>
                  <a:t>：トピック</a:t>
                </a:r>
                <a:endParaRPr kumimoji="1" lang="en-US" altLang="ja-JP" sz="1600" dirty="0">
                  <a:solidFill>
                    <a:schemeClr val="tx1">
                      <a:lumMod val="75000"/>
                      <a:lumOff val="25000"/>
                    </a:schemeClr>
                  </a:solidFill>
                </a:endParaRPr>
              </a:p>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𝑤</m:t>
                    </m:r>
                  </m:oMath>
                </a14:m>
                <a:r>
                  <a:rPr kumimoji="1" lang="ja-JP" altLang="en-US" sz="1600" dirty="0">
                    <a:solidFill>
                      <a:schemeClr val="tx1">
                        <a:lumMod val="75000"/>
                        <a:lumOff val="25000"/>
                      </a:schemeClr>
                    </a:solidFill>
                  </a:rPr>
                  <a:t>：単語</a:t>
                </a:r>
                <a:endParaRPr kumimoji="1" lang="en-US" altLang="ja-JP" sz="1600" dirty="0">
                  <a:solidFill>
                    <a:schemeClr val="tx1">
                      <a:lumMod val="75000"/>
                      <a:lumOff val="25000"/>
                    </a:schemeClr>
                  </a:solidFill>
                </a:endParaRPr>
              </a:p>
              <a:p>
                <a14:m>
                  <m:oMath xmlns:m="http://schemas.openxmlformats.org/officeDocument/2006/math">
                    <m:r>
                      <a:rPr kumimoji="1" lang="ja-JP" altLang="en-US" sz="1600" i="1" smtClean="0">
                        <a:solidFill>
                          <a:schemeClr val="tx1">
                            <a:lumMod val="75000"/>
                            <a:lumOff val="25000"/>
                          </a:schemeClr>
                        </a:solidFill>
                        <a:latin typeface="Cambria Math" panose="02040503050406030204" pitchFamily="18" charset="0"/>
                      </a:rPr>
                      <m:t>𝜙</m:t>
                    </m:r>
                  </m:oMath>
                </a14:m>
                <a:r>
                  <a:rPr kumimoji="1" lang="ja-JP" altLang="en-US" sz="1600" dirty="0">
                    <a:solidFill>
                      <a:schemeClr val="tx1">
                        <a:lumMod val="75000"/>
                        <a:lumOff val="25000"/>
                      </a:schemeClr>
                    </a:solidFill>
                  </a:rPr>
                  <a:t>：各トピックの単語分布</a:t>
                </a:r>
                <a:endParaRPr kumimoji="1" lang="en-US" altLang="ja-JP" sz="1600" dirty="0">
                  <a:solidFill>
                    <a:schemeClr val="tx1">
                      <a:lumMod val="75000"/>
                      <a:lumOff val="25000"/>
                    </a:schemeClr>
                  </a:solidFill>
                </a:endParaRPr>
              </a:p>
              <a:p>
                <a14:m>
                  <m:oMath xmlns:m="http://schemas.openxmlformats.org/officeDocument/2006/math">
                    <m:r>
                      <a:rPr kumimoji="1" lang="ja-JP" altLang="en-US" sz="1600" i="1" smtClean="0">
                        <a:solidFill>
                          <a:schemeClr val="tx1">
                            <a:lumMod val="75000"/>
                            <a:lumOff val="25000"/>
                          </a:schemeClr>
                        </a:solidFill>
                        <a:latin typeface="Cambria Math" panose="02040503050406030204" pitchFamily="18" charset="0"/>
                      </a:rPr>
                      <m:t>𝛼</m:t>
                    </m:r>
                    <m:r>
                      <a:rPr kumimoji="1" lang="en-US" altLang="ja-JP" sz="1600" b="0" i="1" smtClean="0">
                        <a:solidFill>
                          <a:schemeClr val="tx1">
                            <a:lumMod val="75000"/>
                            <a:lumOff val="25000"/>
                          </a:schemeClr>
                        </a:solidFill>
                        <a:latin typeface="Cambria Math" panose="02040503050406030204" pitchFamily="18" charset="0"/>
                      </a:rPr>
                      <m:t>, </m:t>
                    </m:r>
                    <m:r>
                      <a:rPr kumimoji="1" lang="ja-JP" altLang="en-US" sz="1600" b="0" i="1" smtClean="0">
                        <a:solidFill>
                          <a:schemeClr val="tx1">
                            <a:lumMod val="75000"/>
                            <a:lumOff val="25000"/>
                          </a:schemeClr>
                        </a:solidFill>
                        <a:latin typeface="Cambria Math" panose="02040503050406030204" pitchFamily="18" charset="0"/>
                      </a:rPr>
                      <m:t>𝛽</m:t>
                    </m:r>
                  </m:oMath>
                </a14:m>
                <a:r>
                  <a:rPr kumimoji="1" lang="ja-JP" altLang="en-US" sz="1600" dirty="0">
                    <a:solidFill>
                      <a:schemeClr val="tx1">
                        <a:lumMod val="75000"/>
                        <a:lumOff val="25000"/>
                      </a:schemeClr>
                    </a:solidFill>
                  </a:rPr>
                  <a:t>：ディリクレ分布のパラメータ</a:t>
                </a:r>
                <a:endParaRPr kumimoji="1" lang="en-US" altLang="ja-JP" sz="1600" dirty="0">
                  <a:solidFill>
                    <a:schemeClr val="tx1">
                      <a:lumMod val="75000"/>
                      <a:lumOff val="25000"/>
                    </a:schemeClr>
                  </a:solidFill>
                </a:endParaRPr>
              </a:p>
            </p:txBody>
          </p:sp>
        </mc:Choice>
        <mc:Fallback xmlns="">
          <p:sp>
            <p:nvSpPr>
              <p:cNvPr id="14" name="テキスト ボックス 13">
                <a:extLst>
                  <a:ext uri="{FF2B5EF4-FFF2-40B4-BE49-F238E27FC236}">
                    <a16:creationId xmlns:a16="http://schemas.microsoft.com/office/drawing/2014/main" id="{F87431D2-57A0-F7EA-CBCF-7DE71F0FDFBF}"/>
                  </a:ext>
                </a:extLst>
              </p:cNvPr>
              <p:cNvSpPr txBox="1">
                <a:spLocks noRot="1" noChangeAspect="1" noMove="1" noResize="1" noEditPoints="1" noAdjustHandles="1" noChangeArrowheads="1" noChangeShapeType="1" noTextEdit="1"/>
              </p:cNvSpPr>
              <p:nvPr/>
            </p:nvSpPr>
            <p:spPr>
              <a:xfrm>
                <a:off x="8778241" y="4104806"/>
                <a:ext cx="2952205" cy="2062103"/>
              </a:xfrm>
              <a:prstGeom prst="rect">
                <a:avLst/>
              </a:prstGeom>
              <a:blipFill>
                <a:blip r:embed="rId6"/>
                <a:stretch>
                  <a:fillRect t="-1180" b="-2360"/>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9B0C38C8-CC9D-AA2E-A875-DD3F3F8A54D4}"/>
              </a:ext>
            </a:extLst>
          </p:cNvPr>
          <p:cNvSpPr txBox="1"/>
          <p:nvPr/>
        </p:nvSpPr>
        <p:spPr>
          <a:xfrm>
            <a:off x="7951941" y="1981523"/>
            <a:ext cx="3936275" cy="1477328"/>
          </a:xfrm>
          <a:prstGeom prst="rect">
            <a:avLst/>
          </a:prstGeom>
          <a:solidFill>
            <a:srgbClr val="E6E6E6"/>
          </a:solidFill>
        </p:spPr>
        <p:txBody>
          <a:bodyPr wrap="square" rtlCol="0">
            <a:spAutoFit/>
          </a:bodyPr>
          <a:lstStyle/>
          <a:p>
            <a:pPr marL="285750" indent="-285750">
              <a:buFont typeface="Arial" panose="020B0604020202020204" pitchFamily="34" charset="0"/>
              <a:buChar char="•"/>
            </a:pPr>
            <a:r>
              <a:rPr kumimoji="1" lang="ja-JP" altLang="en-US" dirty="0"/>
              <a:t>文書ごとにトピック分布が存在する</a:t>
            </a:r>
            <a:endParaRPr kumimoji="1" lang="en-US" altLang="ja-JP" dirty="0"/>
          </a:p>
          <a:p>
            <a:pPr marL="285750" indent="-285750">
              <a:buFont typeface="Arial" panose="020B0604020202020204" pitchFamily="34" charset="0"/>
              <a:buChar char="•"/>
            </a:pPr>
            <a:r>
              <a:rPr kumimoji="1" lang="ja-JP" altLang="en-US" dirty="0"/>
              <a:t>一つ一つの文章の単語を生成する</a:t>
            </a:r>
            <a:endParaRPr kumimoji="1" lang="en-US" altLang="ja-JP" dirty="0"/>
          </a:p>
          <a:p>
            <a:pPr marL="285750" indent="-285750">
              <a:buFont typeface="Arial" panose="020B0604020202020204" pitchFamily="34" charset="0"/>
              <a:buChar char="•"/>
            </a:pPr>
            <a:r>
              <a:rPr kumimoji="1" lang="ja-JP" altLang="en-US" dirty="0"/>
              <a:t>短いテキストの場合</a:t>
            </a:r>
            <a:r>
              <a:rPr kumimoji="1" lang="en-US" altLang="ja-JP" dirty="0"/>
              <a:t>, </a:t>
            </a:r>
            <a:r>
              <a:rPr kumimoji="1" lang="ja-JP" altLang="en-US" dirty="0"/>
              <a:t>単語のスパース性が問題になる</a:t>
            </a:r>
            <a:endParaRPr kumimoji="1" lang="en-US" altLang="ja-JP" dirty="0"/>
          </a:p>
          <a:p>
            <a:pPr marL="285750" indent="-285750">
              <a:buFont typeface="Arial" panose="020B0604020202020204" pitchFamily="34" charset="0"/>
              <a:buChar char="•"/>
            </a:pPr>
            <a:endParaRPr kumimoji="1" lang="ja-JP" altLang="en-US" dirty="0"/>
          </a:p>
        </p:txBody>
      </p:sp>
      <p:sp>
        <p:nvSpPr>
          <p:cNvPr id="8" name="矢印: 上 7">
            <a:extLst>
              <a:ext uri="{FF2B5EF4-FFF2-40B4-BE49-F238E27FC236}">
                <a16:creationId xmlns:a16="http://schemas.microsoft.com/office/drawing/2014/main" id="{9DE94B08-0874-72A6-8821-07035D0A5F83}"/>
              </a:ext>
            </a:extLst>
          </p:cNvPr>
          <p:cNvSpPr/>
          <p:nvPr/>
        </p:nvSpPr>
        <p:spPr>
          <a:xfrm>
            <a:off x="2142309" y="3216658"/>
            <a:ext cx="383177" cy="542397"/>
          </a:xfrm>
          <a:prstGeom prst="upArrow">
            <a:avLst>
              <a:gd name="adj1" fmla="val 36364"/>
              <a:gd name="adj2" fmla="val 50000"/>
            </a:avLst>
          </a:prstGeom>
          <a:solidFill>
            <a:srgbClr val="0070C0"/>
          </a:solidFill>
          <a:ln>
            <a:solidFill>
              <a:srgbClr val="0070C0"/>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aphicFrame>
        <p:nvGraphicFramePr>
          <p:cNvPr id="9" name="グラフ 8">
            <a:extLst>
              <a:ext uri="{FF2B5EF4-FFF2-40B4-BE49-F238E27FC236}">
                <a16:creationId xmlns:a16="http://schemas.microsoft.com/office/drawing/2014/main" id="{5A37401C-2237-CBF9-BB93-6C443C3E4469}"/>
              </a:ext>
            </a:extLst>
          </p:cNvPr>
          <p:cNvGraphicFramePr/>
          <p:nvPr>
            <p:extLst>
              <p:ext uri="{D42A27DB-BD31-4B8C-83A1-F6EECF244321}">
                <p14:modId xmlns:p14="http://schemas.microsoft.com/office/powerpoint/2010/main" val="2076974693"/>
              </p:ext>
            </p:extLst>
          </p:nvPr>
        </p:nvGraphicFramePr>
        <p:xfrm>
          <a:off x="4549270" y="3901862"/>
          <a:ext cx="3985623" cy="2323979"/>
        </p:xfrm>
        <a:graphic>
          <a:graphicData uri="http://schemas.openxmlformats.org/drawingml/2006/chart">
            <c:chart xmlns:c="http://schemas.openxmlformats.org/drawingml/2006/chart" xmlns:r="http://schemas.openxmlformats.org/officeDocument/2006/relationships" r:id="rId7"/>
          </a:graphicData>
        </a:graphic>
      </p:graphicFrame>
      <p:sp>
        <p:nvSpPr>
          <p:cNvPr id="11" name="矢印: 上 10">
            <a:extLst>
              <a:ext uri="{FF2B5EF4-FFF2-40B4-BE49-F238E27FC236}">
                <a16:creationId xmlns:a16="http://schemas.microsoft.com/office/drawing/2014/main" id="{F76C992C-04E5-BE2F-3F0D-AE64AB7E7077}"/>
              </a:ext>
            </a:extLst>
          </p:cNvPr>
          <p:cNvSpPr/>
          <p:nvPr/>
        </p:nvSpPr>
        <p:spPr>
          <a:xfrm>
            <a:off x="5904411" y="3216657"/>
            <a:ext cx="383177" cy="542397"/>
          </a:xfrm>
          <a:prstGeom prst="upArrow">
            <a:avLst>
              <a:gd name="adj1" fmla="val 36364"/>
              <a:gd name="adj2" fmla="val 50000"/>
            </a:avLst>
          </a:prstGeom>
          <a:solidFill>
            <a:srgbClr val="0070C0"/>
          </a:solidFill>
          <a:ln>
            <a:solidFill>
              <a:srgbClr val="0070C0"/>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568D525-B21A-26A0-98FC-5AFC1CA4BA34}"/>
              </a:ext>
            </a:extLst>
          </p:cNvPr>
          <p:cNvSpPr txBox="1"/>
          <p:nvPr/>
        </p:nvSpPr>
        <p:spPr>
          <a:xfrm>
            <a:off x="1284440" y="1275711"/>
            <a:ext cx="8812059" cy="461665"/>
          </a:xfrm>
          <a:prstGeom prst="rect">
            <a:avLst/>
          </a:prstGeom>
          <a:noFill/>
        </p:spPr>
        <p:txBody>
          <a:bodyPr wrap="square" rtlCol="0">
            <a:spAutoFit/>
          </a:bodyPr>
          <a:lstStyle/>
          <a:p>
            <a:r>
              <a:rPr kumimoji="1" lang="en-US" altLang="ja-JP" sz="2400" u="sng" dirty="0"/>
              <a:t>LDA</a:t>
            </a:r>
            <a:r>
              <a:rPr kumimoji="1" lang="ja-JP" altLang="en-US" sz="2400" u="sng" dirty="0"/>
              <a:t>：文書集合から潜在的なトピックを推定する確率的生成モデル</a:t>
            </a:r>
          </a:p>
        </p:txBody>
      </p:sp>
    </p:spTree>
    <p:extLst>
      <p:ext uri="{BB962C8B-B14F-4D97-AF65-F5344CB8AC3E}">
        <p14:creationId xmlns:p14="http://schemas.microsoft.com/office/powerpoint/2010/main" val="838239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1" name="Google Shape;111;p2"/>
          <p:cNvSpPr txBox="1">
            <a:spLocks noGrp="1"/>
          </p:cNvSpPr>
          <p:nvPr>
            <p:ph type="body" idx="1"/>
          </p:nvPr>
        </p:nvSpPr>
        <p:spPr>
          <a:xfrm>
            <a:off x="457199" y="1262604"/>
            <a:ext cx="6696076" cy="861470"/>
          </a:xfrm>
          <a:prstGeom prst="rect">
            <a:avLst/>
          </a:prstGeom>
          <a:noFill/>
          <a:ln>
            <a:noFill/>
          </a:ln>
        </p:spPr>
        <p:txBody>
          <a:bodyPr spcFirstLastPara="1" wrap="square" lIns="91425" tIns="45700" rIns="91425" bIns="45700" anchor="t" anchorCtr="0">
            <a:normAutofit/>
          </a:bodyPr>
          <a:lstStyle/>
          <a:p>
            <a:pPr marL="971526" lvl="1" indent="-412740">
              <a:buSzPts val="1600"/>
              <a:buNone/>
            </a:pPr>
            <a:r>
              <a:rPr lang="en-US" sz="2400" u="sng" dirty="0">
                <a:solidFill>
                  <a:schemeClr val="tx1"/>
                </a:solidFill>
                <a:latin typeface="+mj-lt"/>
                <a:cs typeface="Arial" panose="020B0604020202020204" pitchFamily="34" charset="0"/>
              </a:rPr>
              <a:t>BTM</a:t>
            </a:r>
            <a:r>
              <a:rPr lang="ja-JP" altLang="en-US" sz="2400" u="sng" dirty="0">
                <a:solidFill>
                  <a:schemeClr val="tx1"/>
                </a:solidFill>
                <a:latin typeface="+mj-lt"/>
                <a:cs typeface="Arial" panose="020B0604020202020204" pitchFamily="34" charset="0"/>
              </a:rPr>
              <a:t>：短い文書に適したトピックモデル</a:t>
            </a:r>
            <a:endParaRPr sz="2400" u="sng" dirty="0">
              <a:solidFill>
                <a:schemeClr val="tx1"/>
              </a:solidFill>
              <a:latin typeface="+mj-lt"/>
              <a:cs typeface="Arial" panose="020B0604020202020204" pitchFamily="34" charset="0"/>
            </a:endParaRPr>
          </a:p>
        </p:txBody>
      </p:sp>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541417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Biterm</a:t>
            </a: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 </a:t>
            </a: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Topic</a:t>
            </a: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 </a:t>
            </a: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Model </a:t>
            </a:r>
            <a:r>
              <a:rPr kumimoji="1" lang="en-US" altLang="ja-JP" sz="3200" kern="0" dirty="0">
                <a:solidFill>
                  <a:srgbClr val="000000"/>
                </a:solidFill>
                <a:latin typeface="Arial"/>
                <a:ea typeface="ＭＳ Ｐゴシック" panose="020B0600070205080204" pitchFamily="50" charset="-128"/>
                <a:cs typeface="Arial"/>
                <a:sym typeface="Arial"/>
              </a:rPr>
              <a:t>(BTM)</a:t>
            </a:r>
            <a:r>
              <a:rPr kumimoji="1" lang="en-US" altLang="ja-JP" sz="1600" kern="0" dirty="0">
                <a:solidFill>
                  <a:srgbClr val="000000"/>
                </a:solidFill>
                <a:latin typeface="Arial"/>
                <a:ea typeface="ＭＳ Ｐゴシック" panose="020B0600070205080204" pitchFamily="50" charset="-128"/>
                <a:cs typeface="Arial"/>
                <a:sym typeface="Arial"/>
              </a:rPr>
              <a:t>[5]</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93A28078-BA91-1A1E-5DCA-E59D4E5B2060}"/>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dirty="0">
                <a:solidFill>
                  <a:schemeClr val="bg1">
                    <a:lumMod val="50000"/>
                  </a:schemeClr>
                </a:solidFill>
              </a:rPr>
              <a:t>2</a:t>
            </a:r>
            <a:r>
              <a:rPr kumimoji="1" lang="en-US" altLang="ja-JP" sz="1800" dirty="0">
                <a:solidFill>
                  <a:schemeClr val="bg1">
                    <a:lumMod val="50000"/>
                  </a:schemeClr>
                </a:solidFill>
              </a:rPr>
              <a:t>.</a:t>
            </a:r>
            <a:r>
              <a:rPr kumimoji="1" lang="ja-JP" altLang="en-US" sz="1800" dirty="0">
                <a:solidFill>
                  <a:schemeClr val="bg1">
                    <a:lumMod val="50000"/>
                  </a:schemeClr>
                </a:solidFill>
              </a:rPr>
              <a:t>トピックモデル</a:t>
            </a:r>
          </a:p>
        </p:txBody>
      </p:sp>
      <p:pic>
        <p:nvPicPr>
          <p:cNvPr id="6" name="図 5">
            <a:extLst>
              <a:ext uri="{FF2B5EF4-FFF2-40B4-BE49-F238E27FC236}">
                <a16:creationId xmlns:a16="http://schemas.microsoft.com/office/drawing/2014/main" id="{C5D74505-7B02-5B28-FC7E-380C46C8A23C}"/>
              </a:ext>
            </a:extLst>
          </p:cNvPr>
          <p:cNvPicPr>
            <a:picLocks noChangeAspect="1"/>
          </p:cNvPicPr>
          <p:nvPr/>
        </p:nvPicPr>
        <p:blipFill>
          <a:blip r:embed="rId3"/>
          <a:stretch>
            <a:fillRect/>
          </a:stretch>
        </p:blipFill>
        <p:spPr>
          <a:xfrm>
            <a:off x="6252377" y="1987018"/>
            <a:ext cx="5482860" cy="1601838"/>
          </a:xfrm>
          <a:prstGeom prst="rect">
            <a:avLst/>
          </a:prstGeom>
        </p:spPr>
      </p:pic>
      <p:sp>
        <p:nvSpPr>
          <p:cNvPr id="7" name="テキスト ボックス 6">
            <a:extLst>
              <a:ext uri="{FF2B5EF4-FFF2-40B4-BE49-F238E27FC236}">
                <a16:creationId xmlns:a16="http://schemas.microsoft.com/office/drawing/2014/main" id="{A31D36A6-D701-4D91-3334-A2DE8CFC2C5D}"/>
              </a:ext>
            </a:extLst>
          </p:cNvPr>
          <p:cNvSpPr txBox="1"/>
          <p:nvPr/>
        </p:nvSpPr>
        <p:spPr>
          <a:xfrm>
            <a:off x="6819351" y="3605754"/>
            <a:ext cx="4441371" cy="338554"/>
          </a:xfrm>
          <a:prstGeom prst="rect">
            <a:avLst/>
          </a:prstGeom>
          <a:solidFill>
            <a:srgbClr val="72ADAE"/>
          </a:solidFill>
        </p:spPr>
        <p:txBody>
          <a:bodyPr wrap="square" rtlCol="0">
            <a:spAutoFit/>
          </a:bodyPr>
          <a:lstStyle/>
          <a:p>
            <a:pPr algn="ctr"/>
            <a:r>
              <a:rPr kumimoji="1" lang="en-US" altLang="ja-JP" sz="1600" dirty="0"/>
              <a:t>BTM</a:t>
            </a:r>
            <a:r>
              <a:rPr kumimoji="1" lang="ja-JP" altLang="en-US" sz="1600" dirty="0"/>
              <a:t>のグラフィカルモデル表現</a:t>
            </a:r>
          </a:p>
        </p:txBody>
      </p:sp>
      <p:sp>
        <p:nvSpPr>
          <p:cNvPr id="8" name="テキスト ボックス 7">
            <a:extLst>
              <a:ext uri="{FF2B5EF4-FFF2-40B4-BE49-F238E27FC236}">
                <a16:creationId xmlns:a16="http://schemas.microsoft.com/office/drawing/2014/main" id="{70B4F234-7369-B338-158D-79B966F44EE0}"/>
              </a:ext>
            </a:extLst>
          </p:cNvPr>
          <p:cNvSpPr txBox="1"/>
          <p:nvPr/>
        </p:nvSpPr>
        <p:spPr>
          <a:xfrm>
            <a:off x="3481365" y="5490725"/>
            <a:ext cx="5332363" cy="1200329"/>
          </a:xfrm>
          <a:prstGeom prst="rect">
            <a:avLst/>
          </a:prstGeom>
          <a:solidFill>
            <a:srgbClr val="E6E6E6"/>
          </a:solidFill>
        </p:spPr>
        <p:txBody>
          <a:bodyPr wrap="square" rtlCol="0">
            <a:spAutoFit/>
          </a:bodyPr>
          <a:lstStyle/>
          <a:p>
            <a:pPr marL="285750" indent="-285750">
              <a:buFont typeface="Arial" panose="020B0604020202020204" pitchFamily="34" charset="0"/>
              <a:buChar char="•"/>
            </a:pPr>
            <a:r>
              <a:rPr kumimoji="1" lang="ja-JP" altLang="en-US" dirty="0"/>
              <a:t>文書集合全体に対してトピック分布が存在する</a:t>
            </a:r>
            <a:endParaRPr kumimoji="1" lang="en-US" altLang="ja-JP" dirty="0"/>
          </a:p>
          <a:p>
            <a:pPr marL="285750" indent="-285750">
              <a:buFont typeface="Arial" panose="020B0604020202020204" pitchFamily="34" charset="0"/>
              <a:buChar char="•"/>
            </a:pPr>
            <a:r>
              <a:rPr kumimoji="1" lang="ja-JP" altLang="en-US" dirty="0"/>
              <a:t>文書集合全体の単語の共起性を利用</a:t>
            </a:r>
            <a:endParaRPr kumimoji="1" lang="en-US" altLang="ja-JP" dirty="0"/>
          </a:p>
          <a:p>
            <a:pPr marL="285750" indent="-285750">
              <a:buFont typeface="Arial" panose="020B0604020202020204" pitchFamily="34" charset="0"/>
              <a:buChar char="•"/>
            </a:pPr>
            <a:endParaRPr kumimoji="1" lang="en-US" altLang="ja-JP" dirty="0"/>
          </a:p>
          <a:p>
            <a:pPr marL="285750" indent="-285750">
              <a:buFont typeface="Arial" panose="020B0604020202020204" pitchFamily="34" charset="0"/>
              <a:buChar char="•"/>
            </a:pPr>
            <a:endParaRPr kumimoji="1" lang="ja-JP" altLang="en-US"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6CDA4EC-1E18-B826-8025-3D088DF28919}"/>
                  </a:ext>
                </a:extLst>
              </p:cNvPr>
              <p:cNvSpPr txBox="1"/>
              <p:nvPr/>
            </p:nvSpPr>
            <p:spPr>
              <a:xfrm>
                <a:off x="6391711" y="4141990"/>
                <a:ext cx="3160557" cy="1077218"/>
              </a:xfrm>
              <a:prstGeom prst="rect">
                <a:avLst/>
              </a:prstGeom>
              <a:noFill/>
            </p:spPr>
            <p:txBody>
              <a:bodyPr wrap="square" rtlCol="0">
                <a:spAutoFit/>
              </a:bodyPr>
              <a:lstStyle/>
              <a:p>
                <a14:m>
                  <m:oMath xmlns:m="http://schemas.openxmlformats.org/officeDocument/2006/math">
                    <m:d>
                      <m:dPr>
                        <m:begChr m:val="|"/>
                        <m:endChr m:val="|"/>
                        <m:ctrlPr>
                          <a:rPr kumimoji="1" lang="en-US" altLang="ja-JP" sz="1600" b="0" i="1" smtClean="0">
                            <a:solidFill>
                              <a:schemeClr val="tx1">
                                <a:lumMod val="75000"/>
                                <a:lumOff val="25000"/>
                              </a:schemeClr>
                            </a:solidFill>
                            <a:latin typeface="Cambria Math" panose="02040503050406030204" pitchFamily="18" charset="0"/>
                          </a:rPr>
                        </m:ctrlPr>
                      </m:dPr>
                      <m:e>
                        <m:r>
                          <a:rPr kumimoji="1" lang="en-US" altLang="ja-JP" sz="1600" b="0" i="1" smtClean="0">
                            <a:solidFill>
                              <a:schemeClr val="tx1">
                                <a:lumMod val="75000"/>
                                <a:lumOff val="25000"/>
                              </a:schemeClr>
                            </a:solidFill>
                            <a:latin typeface="Cambria Math" panose="02040503050406030204" pitchFamily="18" charset="0"/>
                          </a:rPr>
                          <m:t>𝐵</m:t>
                        </m:r>
                      </m:e>
                    </m:d>
                    <m:r>
                      <a:rPr kumimoji="1" lang="ja-JP" altLang="en-US" sz="1600" i="1">
                        <a:solidFill>
                          <a:schemeClr val="tx1">
                            <a:lumMod val="75000"/>
                            <a:lumOff val="25000"/>
                          </a:schemeClr>
                        </a:solidFill>
                        <a:latin typeface="Cambria Math" panose="02040503050406030204" pitchFamily="18" charset="0"/>
                      </a:rPr>
                      <m:t>：</m:t>
                    </m:r>
                  </m:oMath>
                </a14:m>
                <a:r>
                  <a:rPr kumimoji="1" lang="ja-JP" altLang="en-US" sz="1600" b="0" dirty="0">
                    <a:solidFill>
                      <a:schemeClr val="tx1">
                        <a:lumMod val="75000"/>
                        <a:lumOff val="25000"/>
                      </a:schemeClr>
                    </a:solidFill>
                    <a:latin typeface="Cambria Math" panose="02040503050406030204" pitchFamily="18" charset="0"/>
                  </a:rPr>
                  <a:t>総バイターム数</a:t>
                </a:r>
                <a:endParaRPr kumimoji="1" lang="en-US" altLang="ja-JP" sz="1600" b="0" dirty="0">
                  <a:solidFill>
                    <a:schemeClr val="tx1">
                      <a:lumMod val="75000"/>
                      <a:lumOff val="25000"/>
                    </a:schemeClr>
                  </a:solidFill>
                  <a:latin typeface="Cambria Math" panose="02040503050406030204" pitchFamily="18" charset="0"/>
                </a:endParaRPr>
              </a:p>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𝐾</m:t>
                    </m:r>
                  </m:oMath>
                </a14:m>
                <a:r>
                  <a:rPr kumimoji="1" lang="ja-JP" altLang="en-US" sz="1600" dirty="0">
                    <a:solidFill>
                      <a:schemeClr val="tx1">
                        <a:lumMod val="75000"/>
                        <a:lumOff val="25000"/>
                      </a:schemeClr>
                    </a:solidFill>
                  </a:rPr>
                  <a:t>：トピック数</a:t>
                </a:r>
                <a:endParaRPr kumimoji="1" lang="en-US" altLang="ja-JP" sz="1600" dirty="0">
                  <a:solidFill>
                    <a:schemeClr val="tx1">
                      <a:lumMod val="75000"/>
                      <a:lumOff val="25000"/>
                    </a:schemeClr>
                  </a:solidFill>
                </a:endParaRPr>
              </a:p>
              <a:p>
                <a14:m>
                  <m:oMath xmlns:m="http://schemas.openxmlformats.org/officeDocument/2006/math">
                    <m:r>
                      <a:rPr kumimoji="1" lang="ja-JP" altLang="en-US" sz="1600" i="1" smtClean="0">
                        <a:solidFill>
                          <a:schemeClr val="tx1">
                            <a:lumMod val="75000"/>
                            <a:lumOff val="25000"/>
                          </a:schemeClr>
                        </a:solidFill>
                        <a:latin typeface="Cambria Math" panose="02040503050406030204" pitchFamily="18" charset="0"/>
                      </a:rPr>
                      <m:t>𝜃</m:t>
                    </m:r>
                  </m:oMath>
                </a14:m>
                <a:r>
                  <a:rPr kumimoji="1" lang="ja-JP" altLang="en-US" sz="1600" dirty="0">
                    <a:solidFill>
                      <a:schemeClr val="tx1">
                        <a:lumMod val="75000"/>
                        <a:lumOff val="25000"/>
                      </a:schemeClr>
                    </a:solidFill>
                  </a:rPr>
                  <a:t>：文書全体のトピック分布</a:t>
                </a:r>
                <a:endParaRPr kumimoji="1" lang="en-US" altLang="ja-JP" sz="1600" dirty="0">
                  <a:solidFill>
                    <a:schemeClr val="tx1">
                      <a:lumMod val="75000"/>
                      <a:lumOff val="25000"/>
                    </a:schemeClr>
                  </a:solidFill>
                </a:endParaRPr>
              </a:p>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𝑧</m:t>
                    </m:r>
                  </m:oMath>
                </a14:m>
                <a:r>
                  <a:rPr kumimoji="1" lang="ja-JP" altLang="en-US" sz="1600" dirty="0">
                    <a:solidFill>
                      <a:schemeClr val="tx1">
                        <a:lumMod val="75000"/>
                        <a:lumOff val="25000"/>
                      </a:schemeClr>
                    </a:solidFill>
                  </a:rPr>
                  <a:t>：トピック</a:t>
                </a:r>
                <a:endParaRPr kumimoji="1" lang="en-US" altLang="ja-JP" sz="1600" dirty="0">
                  <a:solidFill>
                    <a:schemeClr val="tx1">
                      <a:lumMod val="75000"/>
                      <a:lumOff val="25000"/>
                    </a:schemeClr>
                  </a:solidFill>
                </a:endParaRPr>
              </a:p>
            </p:txBody>
          </p:sp>
        </mc:Choice>
        <mc:Fallback xmlns="">
          <p:sp>
            <p:nvSpPr>
              <p:cNvPr id="9" name="テキスト ボックス 8">
                <a:extLst>
                  <a:ext uri="{FF2B5EF4-FFF2-40B4-BE49-F238E27FC236}">
                    <a16:creationId xmlns:a16="http://schemas.microsoft.com/office/drawing/2014/main" id="{46CDA4EC-1E18-B826-8025-3D088DF28919}"/>
                  </a:ext>
                </a:extLst>
              </p:cNvPr>
              <p:cNvSpPr txBox="1">
                <a:spLocks noRot="1" noChangeAspect="1" noMove="1" noResize="1" noEditPoints="1" noAdjustHandles="1" noChangeArrowheads="1" noChangeShapeType="1" noTextEdit="1"/>
              </p:cNvSpPr>
              <p:nvPr/>
            </p:nvSpPr>
            <p:spPr>
              <a:xfrm>
                <a:off x="6391711" y="4141990"/>
                <a:ext cx="3160557" cy="1077218"/>
              </a:xfrm>
              <a:prstGeom prst="rect">
                <a:avLst/>
              </a:prstGeom>
              <a:blipFill>
                <a:blip r:embed="rId4"/>
                <a:stretch>
                  <a:fillRect t="-2260" b="-5650"/>
                </a:stretch>
              </a:blipFill>
            </p:spPr>
            <p:txBody>
              <a:bodyPr/>
              <a:lstStyle/>
              <a:p>
                <a:r>
                  <a:rPr lang="ja-JP" altLang="en-US">
                    <a:noFill/>
                  </a:rPr>
                  <a:t> </a:t>
                </a:r>
              </a:p>
            </p:txBody>
          </p:sp>
        </mc:Fallback>
      </mc:AlternateContent>
      <p:pic>
        <p:nvPicPr>
          <p:cNvPr id="10" name="図 9">
            <a:extLst>
              <a:ext uri="{FF2B5EF4-FFF2-40B4-BE49-F238E27FC236}">
                <a16:creationId xmlns:a16="http://schemas.microsoft.com/office/drawing/2014/main" id="{AFC14459-8AA7-C2A4-6289-9C2CAF93EACD}"/>
              </a:ext>
            </a:extLst>
          </p:cNvPr>
          <p:cNvPicPr>
            <a:picLocks noChangeAspect="1"/>
          </p:cNvPicPr>
          <p:nvPr/>
        </p:nvPicPr>
        <p:blipFill rotWithShape="1">
          <a:blip r:embed="rId5"/>
          <a:srcRect l="3784" t="4074" r="8584" b="8584"/>
          <a:stretch/>
        </p:blipFill>
        <p:spPr>
          <a:xfrm>
            <a:off x="821541" y="2019300"/>
            <a:ext cx="5239308" cy="3334394"/>
          </a:xfrm>
          <a:prstGeom prst="rect">
            <a:avLst/>
          </a:prstGeom>
          <a:ln>
            <a:solidFill>
              <a:schemeClr val="tx1"/>
            </a:solidFill>
          </a:ln>
        </p:spPr>
      </p:pic>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E1940B2E-82D0-D5F0-D170-2610C675BA59}"/>
                  </a:ext>
                </a:extLst>
              </p:cNvPr>
              <p:cNvSpPr txBox="1"/>
              <p:nvPr/>
            </p:nvSpPr>
            <p:spPr>
              <a:xfrm>
                <a:off x="9040036" y="4141990"/>
                <a:ext cx="2923391" cy="850810"/>
              </a:xfrm>
              <a:prstGeom prst="rect">
                <a:avLst/>
              </a:prstGeom>
              <a:noFill/>
            </p:spPr>
            <p:txBody>
              <a:bodyPr wrap="square" rtlCol="0">
                <a:spAutoFit/>
              </a:bodyPr>
              <a:lstStyle/>
              <a:p>
                <a14:m>
                  <m:oMath xmlns:m="http://schemas.openxmlformats.org/officeDocument/2006/math">
                    <m:sSub>
                      <m:sSubPr>
                        <m:ctrlPr>
                          <a:rPr kumimoji="1" lang="en-US" altLang="ja-JP" sz="1600" i="1" smtClean="0">
                            <a:solidFill>
                              <a:schemeClr val="tx1">
                                <a:lumMod val="75000"/>
                                <a:lumOff val="25000"/>
                              </a:schemeClr>
                            </a:solidFill>
                            <a:latin typeface="Cambria Math" panose="02040503050406030204" pitchFamily="18" charset="0"/>
                          </a:rPr>
                        </m:ctrlPr>
                      </m:sSubPr>
                      <m:e>
                        <m:r>
                          <a:rPr kumimoji="1" lang="en-US" altLang="ja-JP" sz="1600" b="0" i="1" smtClean="0">
                            <a:solidFill>
                              <a:schemeClr val="tx1">
                                <a:lumMod val="75000"/>
                                <a:lumOff val="25000"/>
                              </a:schemeClr>
                            </a:solidFill>
                            <a:latin typeface="Cambria Math" panose="02040503050406030204" pitchFamily="18" charset="0"/>
                          </a:rPr>
                          <m:t>𝑤</m:t>
                        </m:r>
                      </m:e>
                      <m:sub>
                        <m:r>
                          <a:rPr kumimoji="1" lang="en-US" altLang="ja-JP" sz="1600" b="0" i="1" smtClean="0">
                            <a:solidFill>
                              <a:schemeClr val="tx1">
                                <a:lumMod val="75000"/>
                                <a:lumOff val="25000"/>
                              </a:schemeClr>
                            </a:solidFill>
                            <a:latin typeface="Cambria Math" panose="02040503050406030204" pitchFamily="18" charset="0"/>
                          </a:rPr>
                          <m:t>𝑖</m:t>
                        </m:r>
                      </m:sub>
                    </m:sSub>
                    <m:r>
                      <a:rPr kumimoji="1" lang="en-US" altLang="ja-JP" sz="1600" b="0" i="1" smtClean="0">
                        <a:solidFill>
                          <a:schemeClr val="tx1">
                            <a:lumMod val="75000"/>
                            <a:lumOff val="25000"/>
                          </a:schemeClr>
                        </a:solidFill>
                        <a:latin typeface="Cambria Math" panose="02040503050406030204" pitchFamily="18" charset="0"/>
                      </a:rPr>
                      <m:t>, </m:t>
                    </m:r>
                    <m:sSub>
                      <m:sSubPr>
                        <m:ctrlPr>
                          <a:rPr kumimoji="1" lang="en-US" altLang="ja-JP" sz="1600" b="0" i="1" smtClean="0">
                            <a:solidFill>
                              <a:schemeClr val="tx1">
                                <a:lumMod val="75000"/>
                                <a:lumOff val="25000"/>
                              </a:schemeClr>
                            </a:solidFill>
                            <a:latin typeface="Cambria Math" panose="02040503050406030204" pitchFamily="18" charset="0"/>
                          </a:rPr>
                        </m:ctrlPr>
                      </m:sSubPr>
                      <m:e>
                        <m:r>
                          <a:rPr kumimoji="1" lang="en-US" altLang="ja-JP" sz="1600" b="0" i="1" smtClean="0">
                            <a:solidFill>
                              <a:schemeClr val="tx1">
                                <a:lumMod val="75000"/>
                                <a:lumOff val="25000"/>
                              </a:schemeClr>
                            </a:solidFill>
                            <a:latin typeface="Cambria Math" panose="02040503050406030204" pitchFamily="18" charset="0"/>
                          </a:rPr>
                          <m:t>𝑤</m:t>
                        </m:r>
                      </m:e>
                      <m:sub>
                        <m:r>
                          <a:rPr kumimoji="1" lang="en-US" altLang="ja-JP" sz="1600" b="0" i="1" smtClean="0">
                            <a:solidFill>
                              <a:schemeClr val="tx1">
                                <a:lumMod val="75000"/>
                                <a:lumOff val="25000"/>
                              </a:schemeClr>
                            </a:solidFill>
                            <a:latin typeface="Cambria Math" panose="02040503050406030204" pitchFamily="18" charset="0"/>
                          </a:rPr>
                          <m:t>𝑗</m:t>
                        </m:r>
                      </m:sub>
                    </m:sSub>
                  </m:oMath>
                </a14:m>
                <a:r>
                  <a:rPr kumimoji="1" lang="ja-JP" altLang="en-US" sz="1600" dirty="0">
                    <a:solidFill>
                      <a:schemeClr val="tx1">
                        <a:lumMod val="75000"/>
                        <a:lumOff val="25000"/>
                      </a:schemeClr>
                    </a:solidFill>
                  </a:rPr>
                  <a:t>：バイターム</a:t>
                </a:r>
                <a:endParaRPr kumimoji="1" lang="en-US" altLang="ja-JP" sz="1600" dirty="0">
                  <a:solidFill>
                    <a:schemeClr val="tx1">
                      <a:lumMod val="75000"/>
                      <a:lumOff val="25000"/>
                    </a:schemeClr>
                  </a:solidFill>
                </a:endParaRPr>
              </a:p>
              <a:p>
                <a14:m>
                  <m:oMath xmlns:m="http://schemas.openxmlformats.org/officeDocument/2006/math">
                    <m:r>
                      <a:rPr kumimoji="1" lang="ja-JP" altLang="en-US" sz="1600" i="1" smtClean="0">
                        <a:solidFill>
                          <a:schemeClr val="tx1">
                            <a:lumMod val="75000"/>
                            <a:lumOff val="25000"/>
                          </a:schemeClr>
                        </a:solidFill>
                        <a:latin typeface="Cambria Math" panose="02040503050406030204" pitchFamily="18" charset="0"/>
                      </a:rPr>
                      <m:t>𝜙</m:t>
                    </m:r>
                  </m:oMath>
                </a14:m>
                <a:r>
                  <a:rPr kumimoji="1" lang="ja-JP" altLang="en-US" sz="1600" dirty="0">
                    <a:solidFill>
                      <a:schemeClr val="tx1">
                        <a:lumMod val="75000"/>
                        <a:lumOff val="25000"/>
                      </a:schemeClr>
                    </a:solidFill>
                  </a:rPr>
                  <a:t>：各トピックの単語分布</a:t>
                </a:r>
                <a:endParaRPr kumimoji="1" lang="en-US" altLang="ja-JP" sz="1600" dirty="0">
                  <a:solidFill>
                    <a:schemeClr val="tx1">
                      <a:lumMod val="75000"/>
                      <a:lumOff val="25000"/>
                    </a:schemeClr>
                  </a:solidFill>
                </a:endParaRPr>
              </a:p>
              <a:p>
                <a14:m>
                  <m:oMath xmlns:m="http://schemas.openxmlformats.org/officeDocument/2006/math">
                    <m:r>
                      <a:rPr kumimoji="1" lang="ja-JP" altLang="en-US" sz="1600" i="1" smtClean="0">
                        <a:solidFill>
                          <a:schemeClr val="tx1">
                            <a:lumMod val="75000"/>
                            <a:lumOff val="25000"/>
                          </a:schemeClr>
                        </a:solidFill>
                        <a:latin typeface="Cambria Math" panose="02040503050406030204" pitchFamily="18" charset="0"/>
                      </a:rPr>
                      <m:t>𝛼</m:t>
                    </m:r>
                    <m:r>
                      <a:rPr kumimoji="1" lang="en-US" altLang="ja-JP" sz="1600" b="0" i="1" smtClean="0">
                        <a:solidFill>
                          <a:schemeClr val="tx1">
                            <a:lumMod val="75000"/>
                            <a:lumOff val="25000"/>
                          </a:schemeClr>
                        </a:solidFill>
                        <a:latin typeface="Cambria Math" panose="02040503050406030204" pitchFamily="18" charset="0"/>
                      </a:rPr>
                      <m:t>, </m:t>
                    </m:r>
                    <m:r>
                      <a:rPr kumimoji="1" lang="ja-JP" altLang="en-US" sz="1600" b="0" i="1" smtClean="0">
                        <a:solidFill>
                          <a:schemeClr val="tx1">
                            <a:lumMod val="75000"/>
                            <a:lumOff val="25000"/>
                          </a:schemeClr>
                        </a:solidFill>
                        <a:latin typeface="Cambria Math" panose="02040503050406030204" pitchFamily="18" charset="0"/>
                      </a:rPr>
                      <m:t>𝛽</m:t>
                    </m:r>
                  </m:oMath>
                </a14:m>
                <a:r>
                  <a:rPr kumimoji="1" lang="ja-JP" altLang="en-US" sz="1600" dirty="0">
                    <a:solidFill>
                      <a:schemeClr val="tx1">
                        <a:lumMod val="75000"/>
                        <a:lumOff val="25000"/>
                      </a:schemeClr>
                    </a:solidFill>
                  </a:rPr>
                  <a:t>：ディリクレ分布のパラメータ</a:t>
                </a:r>
                <a:endParaRPr kumimoji="1" lang="en-US" altLang="ja-JP" sz="1600" dirty="0">
                  <a:solidFill>
                    <a:schemeClr val="tx1">
                      <a:lumMod val="75000"/>
                      <a:lumOff val="25000"/>
                    </a:schemeClr>
                  </a:solidFill>
                </a:endParaRPr>
              </a:p>
            </p:txBody>
          </p:sp>
        </mc:Choice>
        <mc:Fallback xmlns="">
          <p:sp>
            <p:nvSpPr>
              <p:cNvPr id="11" name="テキスト ボックス 10">
                <a:extLst>
                  <a:ext uri="{FF2B5EF4-FFF2-40B4-BE49-F238E27FC236}">
                    <a16:creationId xmlns:a16="http://schemas.microsoft.com/office/drawing/2014/main" id="{E1940B2E-82D0-D5F0-D170-2610C675BA59}"/>
                  </a:ext>
                </a:extLst>
              </p:cNvPr>
              <p:cNvSpPr txBox="1">
                <a:spLocks noRot="1" noChangeAspect="1" noMove="1" noResize="1" noEditPoints="1" noAdjustHandles="1" noChangeArrowheads="1" noChangeShapeType="1" noTextEdit="1"/>
              </p:cNvSpPr>
              <p:nvPr/>
            </p:nvSpPr>
            <p:spPr>
              <a:xfrm>
                <a:off x="9040036" y="4141990"/>
                <a:ext cx="2923391" cy="850810"/>
              </a:xfrm>
              <a:prstGeom prst="rect">
                <a:avLst/>
              </a:prstGeom>
              <a:blipFill>
                <a:blip r:embed="rId6"/>
                <a:stretch>
                  <a:fillRect l="-208" t="-3571" r="-208" b="-714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19247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908957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提案手法の全体像</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1CEC5471-5E5E-A9B7-0C14-5252ACFB4646}"/>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dirty="0">
                <a:solidFill>
                  <a:schemeClr val="bg1">
                    <a:lumMod val="50000"/>
                  </a:schemeClr>
                </a:solidFill>
              </a:rPr>
              <a:t>3.</a:t>
            </a:r>
            <a:r>
              <a:rPr kumimoji="1" lang="ja-JP" altLang="en-US" dirty="0">
                <a:solidFill>
                  <a:schemeClr val="bg1">
                    <a:lumMod val="50000"/>
                  </a:schemeClr>
                </a:solidFill>
              </a:rPr>
              <a:t>提案手法</a:t>
            </a:r>
            <a:endParaRPr kumimoji="1" lang="ja-JP" altLang="en-US" sz="1800" dirty="0">
              <a:solidFill>
                <a:schemeClr val="bg1">
                  <a:lumMod val="50000"/>
                </a:schemeClr>
              </a:solidFill>
            </a:endParaRPr>
          </a:p>
        </p:txBody>
      </p:sp>
      <p:pic>
        <p:nvPicPr>
          <p:cNvPr id="6" name="図 5">
            <a:extLst>
              <a:ext uri="{FF2B5EF4-FFF2-40B4-BE49-F238E27FC236}">
                <a16:creationId xmlns:a16="http://schemas.microsoft.com/office/drawing/2014/main" id="{4251CC8D-8B45-BF53-1105-0F8A37592B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584" y="1608171"/>
            <a:ext cx="10312832" cy="4609747"/>
          </a:xfrm>
          <a:prstGeom prst="rect">
            <a:avLst/>
          </a:prstGeom>
        </p:spPr>
      </p:pic>
    </p:spTree>
    <p:extLst>
      <p:ext uri="{BB962C8B-B14F-4D97-AF65-F5344CB8AC3E}">
        <p14:creationId xmlns:p14="http://schemas.microsoft.com/office/powerpoint/2010/main" val="2562600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3" name="二等辺三角形 12">
            <a:extLst>
              <a:ext uri="{FF2B5EF4-FFF2-40B4-BE49-F238E27FC236}">
                <a16:creationId xmlns:a16="http://schemas.microsoft.com/office/drawing/2014/main" id="{57DA7DDF-8FAB-65A7-AA3D-D98DA57215D2}"/>
              </a:ext>
            </a:extLst>
          </p:cNvPr>
          <p:cNvSpPr/>
          <p:nvPr/>
        </p:nvSpPr>
        <p:spPr>
          <a:xfrm rot="10800000">
            <a:off x="5000288" y="5783460"/>
            <a:ext cx="2184283" cy="321249"/>
          </a:xfrm>
          <a:prstGeom prst="triangle">
            <a:avLst>
              <a:gd name="adj" fmla="val 50765"/>
            </a:avLst>
          </a:prstGeom>
          <a:solidFill>
            <a:srgbClr val="72ADAE"/>
          </a:solidFill>
          <a:ln>
            <a:solidFill>
              <a:srgbClr val="72ADAE"/>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出現確率上位の単語から文章を生成</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C7E6D5E6-9C8E-4039-5976-4BB92E22B761}"/>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rPr>
              <a:t>3.</a:t>
            </a:r>
            <a:r>
              <a:rPr kumimoji="1" lang="ja-JP" altLang="en-US" sz="1800" dirty="0">
                <a:solidFill>
                  <a:schemeClr val="bg1">
                    <a:lumMod val="50000"/>
                  </a:schemeClr>
                </a:solidFill>
              </a:rPr>
              <a:t>提案手法</a:t>
            </a:r>
          </a:p>
        </p:txBody>
      </p:sp>
      <p:pic>
        <p:nvPicPr>
          <p:cNvPr id="3" name="図 2">
            <a:extLst>
              <a:ext uri="{FF2B5EF4-FFF2-40B4-BE49-F238E27FC236}">
                <a16:creationId xmlns:a16="http://schemas.microsoft.com/office/drawing/2014/main" id="{16644512-3863-010D-6978-94078281EA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296" y="1685272"/>
            <a:ext cx="5530532" cy="2472100"/>
          </a:xfrm>
          <a:prstGeom prst="rect">
            <a:avLst/>
          </a:prstGeom>
        </p:spPr>
      </p:pic>
      <p:sp>
        <p:nvSpPr>
          <p:cNvPr id="8" name="正方形/長方形 7">
            <a:extLst>
              <a:ext uri="{FF2B5EF4-FFF2-40B4-BE49-F238E27FC236}">
                <a16:creationId xmlns:a16="http://schemas.microsoft.com/office/drawing/2014/main" id="{18CDCA49-E650-D1CD-D615-EF6819D10DE7}"/>
              </a:ext>
            </a:extLst>
          </p:cNvPr>
          <p:cNvSpPr/>
          <p:nvPr/>
        </p:nvSpPr>
        <p:spPr>
          <a:xfrm>
            <a:off x="1222786" y="1505521"/>
            <a:ext cx="3550921" cy="1599155"/>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F47CB120-E518-3FA4-B22A-1E8CA4282CE2}"/>
              </a:ext>
            </a:extLst>
          </p:cNvPr>
          <p:cNvSpPr txBox="1"/>
          <p:nvPr/>
        </p:nvSpPr>
        <p:spPr>
          <a:xfrm>
            <a:off x="7315200" y="1584095"/>
            <a:ext cx="4141694" cy="2062103"/>
          </a:xfrm>
          <a:prstGeom prst="rect">
            <a:avLst/>
          </a:prstGeom>
          <a:solidFill>
            <a:schemeClr val="accent2">
              <a:lumMod val="40000"/>
              <a:lumOff val="60000"/>
            </a:schemeClr>
          </a:solidFill>
        </p:spPr>
        <p:txBody>
          <a:bodyPr wrap="square" rtlCol="0">
            <a:spAutoFit/>
          </a:bodyPr>
          <a:lstStyle/>
          <a:p>
            <a:pPr algn="ctr"/>
            <a:r>
              <a:rPr kumimoji="1" lang="en-US" altLang="ja-JP" sz="2000" dirty="0"/>
              <a:t>GPT-4</a:t>
            </a:r>
          </a:p>
          <a:p>
            <a:pPr marL="285750" indent="-285750">
              <a:buFont typeface="Wingdings" panose="05000000000000000000" pitchFamily="2" charset="2"/>
              <a:buChar char="u"/>
            </a:pPr>
            <a:r>
              <a:rPr kumimoji="1" lang="ja-JP" altLang="en-US" dirty="0"/>
              <a:t>大規模学習</a:t>
            </a:r>
            <a:endParaRPr kumimoji="1" lang="en-US" altLang="ja-JP" dirty="0"/>
          </a:p>
          <a:p>
            <a:r>
              <a:rPr kumimoji="1" lang="ja-JP" altLang="en-US" dirty="0"/>
              <a:t>　　</a:t>
            </a:r>
            <a:r>
              <a:rPr kumimoji="1" lang="ja-JP" altLang="en-US" sz="1500" dirty="0"/>
              <a:t>膨大なデータセットから広範囲の知識を学習</a:t>
            </a:r>
            <a:endParaRPr kumimoji="1" lang="en-US" altLang="ja-JP" sz="1500" dirty="0"/>
          </a:p>
          <a:p>
            <a:pPr marL="285750" indent="-285750">
              <a:buFont typeface="Wingdings" panose="05000000000000000000" pitchFamily="2" charset="2"/>
              <a:buChar char="u"/>
            </a:pPr>
            <a:r>
              <a:rPr kumimoji="1" lang="en-US" altLang="ja-JP" dirty="0"/>
              <a:t>RLHF</a:t>
            </a:r>
          </a:p>
          <a:p>
            <a:r>
              <a:rPr kumimoji="1" lang="ja-JP" altLang="en-US" dirty="0"/>
              <a:t>　　</a:t>
            </a:r>
            <a:r>
              <a:rPr kumimoji="1" lang="ja-JP" altLang="en-US" sz="1500" dirty="0"/>
              <a:t>人間のフィードバックからの強化学習</a:t>
            </a:r>
            <a:endParaRPr kumimoji="1" lang="en-US" altLang="ja-JP" sz="1500" dirty="0"/>
          </a:p>
          <a:p>
            <a:pPr marL="285750" indent="-285750">
              <a:buFont typeface="Wingdings" panose="05000000000000000000" pitchFamily="2" charset="2"/>
              <a:buChar char="u"/>
            </a:pPr>
            <a:r>
              <a:rPr kumimoji="1" lang="ja-JP" altLang="en-US" dirty="0"/>
              <a:t>マルチモーダル</a:t>
            </a:r>
            <a:endParaRPr kumimoji="1" lang="en-US" altLang="ja-JP" dirty="0"/>
          </a:p>
          <a:p>
            <a:r>
              <a:rPr kumimoji="1" lang="ja-JP" altLang="en-US" dirty="0"/>
              <a:t>　　</a:t>
            </a:r>
            <a:r>
              <a:rPr kumimoji="1" lang="ja-JP" altLang="en-US" sz="1500" dirty="0"/>
              <a:t>異なる種類のデータ間を統合</a:t>
            </a:r>
            <a:endParaRPr kumimoji="1" lang="en-US" altLang="ja-JP" sz="15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97CF364-015E-C2FD-755F-735E749EE8C6}"/>
                  </a:ext>
                </a:extLst>
              </p:cNvPr>
              <p:cNvSpPr txBox="1"/>
              <p:nvPr/>
            </p:nvSpPr>
            <p:spPr>
              <a:xfrm>
                <a:off x="1848074" y="4181085"/>
                <a:ext cx="8598946" cy="955903"/>
              </a:xfrm>
              <a:prstGeom prst="rect">
                <a:avLst/>
              </a:prstGeom>
              <a:noFill/>
            </p:spPr>
            <p:txBody>
              <a:bodyPr wrap="square" rtlCol="0">
                <a:spAutoFit/>
              </a:bodyPr>
              <a:lstStyle/>
              <a:p>
                <a:pPr marL="342900" indent="-342900">
                  <a:lnSpc>
                    <a:spcPct val="150000"/>
                  </a:lnSpc>
                  <a:buFont typeface="+mj-lt"/>
                  <a:buAutoNum type="arabicPeriod"/>
                </a:pPr>
                <a:r>
                  <a:rPr kumimoji="1" lang="en-US" altLang="ja-JP" dirty="0"/>
                  <a:t> </a:t>
                </a:r>
                <a:r>
                  <a:rPr kumimoji="1" lang="en-US" altLang="ja-JP" sz="2000" dirty="0"/>
                  <a:t>BTM</a:t>
                </a:r>
                <a:r>
                  <a:rPr kumimoji="1" lang="ja-JP" altLang="en-US" sz="2000" dirty="0"/>
                  <a:t>で推定した</a:t>
                </a:r>
                <a14:m>
                  <m:oMath xmlns:m="http://schemas.openxmlformats.org/officeDocument/2006/math">
                    <m:r>
                      <a:rPr kumimoji="1" lang="en-US" altLang="ja-JP" sz="2000" b="0" i="1" smtClean="0">
                        <a:latin typeface="Cambria Math" panose="02040503050406030204" pitchFamily="18" charset="0"/>
                      </a:rPr>
                      <m:t>𝐾</m:t>
                    </m:r>
                  </m:oMath>
                </a14:m>
                <a:r>
                  <a:rPr kumimoji="1" lang="ja-JP" altLang="en-US" sz="2000" dirty="0"/>
                  <a:t>個のトピックの単語分布から</a:t>
                </a:r>
                <a:r>
                  <a:rPr kumimoji="1" lang="en-US" altLang="ja-JP" sz="2000" dirty="0"/>
                  <a:t>, </a:t>
                </a:r>
                <a:r>
                  <a:rPr kumimoji="1" lang="ja-JP" altLang="en-US" sz="2000" dirty="0"/>
                  <a:t>出現確率上位</a:t>
                </a:r>
                <a14:m>
                  <m:oMath xmlns:m="http://schemas.openxmlformats.org/officeDocument/2006/math">
                    <m:r>
                      <a:rPr kumimoji="1" lang="en-US" altLang="ja-JP" sz="2000" b="0" i="1" smtClean="0">
                        <a:latin typeface="Cambria Math" panose="02040503050406030204" pitchFamily="18" charset="0"/>
                      </a:rPr>
                      <m:t>𝑛</m:t>
                    </m:r>
                  </m:oMath>
                </a14:m>
                <a:r>
                  <a:rPr kumimoji="1" lang="ja-JP" altLang="en-US" sz="2000" dirty="0"/>
                  <a:t>単語を抽出</a:t>
                </a:r>
                <a:endParaRPr kumimoji="1" lang="en-US" altLang="ja-JP" sz="2000" dirty="0"/>
              </a:p>
              <a:p>
                <a:pPr marL="342900" indent="-342900">
                  <a:lnSpc>
                    <a:spcPct val="150000"/>
                  </a:lnSpc>
                  <a:buFont typeface="+mj-lt"/>
                  <a:buAutoNum type="arabicPeriod"/>
                </a:pPr>
                <a:r>
                  <a:rPr kumimoji="1" lang="en-US" altLang="ja-JP" sz="2000" dirty="0"/>
                  <a:t> </a:t>
                </a:r>
                <a14:m>
                  <m:oMath xmlns:m="http://schemas.openxmlformats.org/officeDocument/2006/math">
                    <m:r>
                      <a:rPr kumimoji="1" lang="en-US" altLang="ja-JP" sz="2000" i="1">
                        <a:latin typeface="Cambria Math" panose="02040503050406030204" pitchFamily="18" charset="0"/>
                      </a:rPr>
                      <m:t>𝐾</m:t>
                    </m:r>
                  </m:oMath>
                </a14:m>
                <a:r>
                  <a:rPr kumimoji="1" lang="ja-JP" altLang="en-US" sz="2000" dirty="0"/>
                  <a:t>個のトピックごとに</a:t>
                </a:r>
                <a14:m>
                  <m:oMath xmlns:m="http://schemas.openxmlformats.org/officeDocument/2006/math">
                    <m:r>
                      <a:rPr kumimoji="1" lang="en-US" altLang="ja-JP" sz="2000" b="0" i="1" smtClean="0">
                        <a:latin typeface="Cambria Math" panose="02040503050406030204" pitchFamily="18" charset="0"/>
                      </a:rPr>
                      <m:t>𝑛</m:t>
                    </m:r>
                  </m:oMath>
                </a14:m>
                <a:r>
                  <a:rPr kumimoji="1" lang="ja-JP" altLang="en-US" sz="2000" dirty="0"/>
                  <a:t>個の単語を使った文章を</a:t>
                </a:r>
                <a:r>
                  <a:rPr kumimoji="1" lang="en-US" altLang="ja-JP" sz="2000" dirty="0"/>
                  <a:t>GPT-4</a:t>
                </a:r>
                <a:r>
                  <a:rPr kumimoji="1" lang="ja-JP" altLang="en-US" sz="2000" dirty="0"/>
                  <a:t>を用いて生成</a:t>
                </a:r>
                <a:endParaRPr kumimoji="1" lang="en-US" altLang="ja-JP" sz="2000" dirty="0"/>
              </a:p>
            </p:txBody>
          </p:sp>
        </mc:Choice>
        <mc:Fallback xmlns="">
          <p:sp>
            <p:nvSpPr>
              <p:cNvPr id="7" name="テキスト ボックス 6">
                <a:extLst>
                  <a:ext uri="{FF2B5EF4-FFF2-40B4-BE49-F238E27FC236}">
                    <a16:creationId xmlns:a16="http://schemas.microsoft.com/office/drawing/2014/main" id="{797CF364-015E-C2FD-755F-735E749EE8C6}"/>
                  </a:ext>
                </a:extLst>
              </p:cNvPr>
              <p:cNvSpPr txBox="1">
                <a:spLocks noRot="1" noChangeAspect="1" noMove="1" noResize="1" noEditPoints="1" noAdjustHandles="1" noChangeArrowheads="1" noChangeShapeType="1" noTextEdit="1"/>
              </p:cNvSpPr>
              <p:nvPr/>
            </p:nvSpPr>
            <p:spPr>
              <a:xfrm>
                <a:off x="1848074" y="4181085"/>
                <a:ext cx="8598946" cy="955903"/>
              </a:xfrm>
              <a:prstGeom prst="rect">
                <a:avLst/>
              </a:prstGeom>
              <a:blipFill>
                <a:blip r:embed="rId4"/>
                <a:stretch>
                  <a:fillRect l="-638" r="-213" b="-10828"/>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743A9EE0-7F62-8AEE-4F14-497A89A83CC8}"/>
              </a:ext>
            </a:extLst>
          </p:cNvPr>
          <p:cNvSpPr txBox="1"/>
          <p:nvPr/>
        </p:nvSpPr>
        <p:spPr>
          <a:xfrm>
            <a:off x="2626657" y="5352479"/>
            <a:ext cx="6938683" cy="400110"/>
          </a:xfrm>
          <a:prstGeom prst="rect">
            <a:avLst/>
          </a:prstGeom>
          <a:solidFill>
            <a:srgbClr val="DA8546"/>
          </a:solidFill>
        </p:spPr>
        <p:txBody>
          <a:bodyPr wrap="square" rtlCol="0">
            <a:spAutoFit/>
          </a:bodyPr>
          <a:lstStyle/>
          <a:p>
            <a:pPr algn="ctr"/>
            <a:r>
              <a:rPr kumimoji="1" lang="en-US" altLang="ja-JP" sz="2000" dirty="0"/>
              <a:t>BTM</a:t>
            </a:r>
            <a:r>
              <a:rPr kumimoji="1" lang="ja-JP" altLang="en-US" sz="2000" dirty="0"/>
              <a:t>で抽出した単語は動画のトピックに関連するワードである</a:t>
            </a:r>
          </a:p>
        </p:txBody>
      </p:sp>
      <p:sp>
        <p:nvSpPr>
          <p:cNvPr id="11" name="テキスト ボックス 10">
            <a:extLst>
              <a:ext uri="{FF2B5EF4-FFF2-40B4-BE49-F238E27FC236}">
                <a16:creationId xmlns:a16="http://schemas.microsoft.com/office/drawing/2014/main" id="{9FA09A4B-FBE8-113F-F1F5-B00F15A8B807}"/>
              </a:ext>
            </a:extLst>
          </p:cNvPr>
          <p:cNvSpPr txBox="1"/>
          <p:nvPr/>
        </p:nvSpPr>
        <p:spPr>
          <a:xfrm>
            <a:off x="3454100" y="6183570"/>
            <a:ext cx="5283796" cy="400110"/>
          </a:xfrm>
          <a:prstGeom prst="rect">
            <a:avLst/>
          </a:prstGeom>
          <a:solidFill>
            <a:srgbClr val="DA8546"/>
          </a:solidFill>
        </p:spPr>
        <p:txBody>
          <a:bodyPr wrap="square" rtlCol="0">
            <a:spAutoFit/>
          </a:bodyPr>
          <a:lstStyle/>
          <a:p>
            <a:pPr algn="ctr"/>
            <a:r>
              <a:rPr kumimoji="1" lang="ja-JP" altLang="en-US" sz="2000" dirty="0"/>
              <a:t>生成した文章はトピックに対して代表的である</a:t>
            </a:r>
          </a:p>
        </p:txBody>
      </p:sp>
    </p:spTree>
    <p:extLst>
      <p:ext uri="{BB962C8B-B14F-4D97-AF65-F5344CB8AC3E}">
        <p14:creationId xmlns:p14="http://schemas.microsoft.com/office/powerpoint/2010/main" val="2128778452"/>
      </p:ext>
    </p:extLst>
  </p:cSld>
  <p:clrMapOvr>
    <a:masterClrMapping/>
  </p:clrMapOvr>
</p:sld>
</file>

<file path=ppt/theme/theme1.xml><?xml version="1.0" encoding="utf-8"?>
<a:theme xmlns:a="http://schemas.openxmlformats.org/drawingml/2006/main" name="パーセル">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パーセル">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1_パーセル">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2497</TotalTime>
  <Words>4749</Words>
  <Application>Microsoft Office PowerPoint</Application>
  <PresentationFormat>ワイド画面</PresentationFormat>
  <Paragraphs>508</Paragraphs>
  <Slides>20</Slides>
  <Notes>19</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20</vt:i4>
      </vt:variant>
    </vt:vector>
  </HeadingPairs>
  <TitlesOfParts>
    <vt:vector size="29" baseType="lpstr">
      <vt:lpstr>Gill Sans</vt:lpstr>
      <vt:lpstr>游ゴシック</vt:lpstr>
      <vt:lpstr>Arial</vt:lpstr>
      <vt:lpstr>Cambria Math</vt:lpstr>
      <vt:lpstr>Gill Sans MT</vt:lpstr>
      <vt:lpstr>Times New Roman</vt:lpstr>
      <vt:lpstr>Wingdings</vt:lpstr>
      <vt:lpstr>パーセル</vt:lpstr>
      <vt:lpstr>1_パーセル</vt:lpstr>
      <vt:lpstr>Biterm Topic Modelを用いた SNS上の商品レビューの関連性評価</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Biterm Topic Modelを用いた SNS上の商品レビューの関連性評価</dc:title>
  <dc:creator>西原　涼介</dc:creator>
  <cp:lastModifiedBy>西原　涼介</cp:lastModifiedBy>
  <cp:revision>120</cp:revision>
  <dcterms:created xsi:type="dcterms:W3CDTF">2024-02-01T07:57:15Z</dcterms:created>
  <dcterms:modified xsi:type="dcterms:W3CDTF">2024-02-08T18:19:54Z</dcterms:modified>
</cp:coreProperties>
</file>