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7" r:id="rId18"/>
    <p:sldId id="278" r:id="rId19"/>
    <p:sldId id="275" r:id="rId20"/>
    <p:sldId id="281" r:id="rId21"/>
    <p:sldId id="280" r:id="rId22"/>
    <p:sldId id="282" r:id="rId23"/>
    <p:sldId id="286" r:id="rId24"/>
    <p:sldId id="283" r:id="rId25"/>
    <p:sldId id="287" r:id="rId26"/>
    <p:sldId id="284" r:id="rId27"/>
    <p:sldId id="285"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797" autoAdjust="0"/>
  </p:normalViewPr>
  <p:slideViewPr>
    <p:cSldViewPr snapToGrid="0">
      <p:cViewPr varScale="1">
        <p:scale>
          <a:sx n="89" d="100"/>
          <a:sy n="89"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まず、研究背景と関連研究を簡潔に示し、研究目的を明確に説明いたします。</a:t>
            </a:r>
            <a:endParaRPr lang="en-US" altLang="ja-JP" dirty="0"/>
          </a:p>
          <a:p>
            <a:pPr marL="0" lvl="0" indent="0" algn="l" rtl="0">
              <a:spcBef>
                <a:spcPts val="0"/>
              </a:spcBef>
              <a:spcAft>
                <a:spcPts val="0"/>
              </a:spcAft>
              <a:buNone/>
            </a:pPr>
            <a:r>
              <a:rPr lang="ja-JP" altLang="en-US" dirty="0"/>
              <a:t>次に、本研究で用いた主要な技術であるトピックモデルについて説明をします。</a:t>
            </a:r>
            <a:endParaRPr lang="en-US" altLang="ja-JP" dirty="0"/>
          </a:p>
          <a:p>
            <a:pPr marL="0" lvl="0" indent="0" algn="l" rtl="0">
              <a:spcBef>
                <a:spcPts val="0"/>
              </a:spcBef>
              <a:spcAft>
                <a:spcPts val="0"/>
              </a:spcAft>
              <a:buNone/>
            </a:pPr>
            <a:r>
              <a:rPr lang="ja-JP" altLang="en-US" dirty="0"/>
              <a:t>そしてトピックモデルを用いた本研究の提案手法について詳しく説明いたします。</a:t>
            </a:r>
            <a:endParaRPr lang="en-US" altLang="ja-JP" dirty="0"/>
          </a:p>
          <a:p>
            <a:pPr marL="0" lvl="0" indent="0" algn="l" rtl="0">
              <a:spcBef>
                <a:spcPts val="0"/>
              </a:spcBef>
              <a:spcAft>
                <a:spcPts val="0"/>
              </a:spcAft>
              <a:buNone/>
            </a:pPr>
            <a:r>
              <a:rPr lang="ja-JP" altLang="en-US" dirty="0"/>
              <a:t>次に、実際の</a:t>
            </a:r>
            <a:r>
              <a:rPr lang="en-US" altLang="ja-JP" dirty="0"/>
              <a:t>SNS</a:t>
            </a:r>
            <a:r>
              <a:rPr lang="ja-JP" altLang="en-US" dirty="0"/>
              <a:t>のコメントを用いて提案手法の精度を評価した結果をご説明いたします。</a:t>
            </a:r>
            <a:endParaRPr lang="en-US" altLang="ja-JP" dirty="0"/>
          </a:p>
          <a:p>
            <a:pPr marL="0" lvl="0" indent="0" algn="l" rtl="0">
              <a:spcBef>
                <a:spcPts val="0"/>
              </a:spcBef>
              <a:spcAft>
                <a:spcPts val="0"/>
              </a:spcAft>
              <a:buNone/>
            </a:pPr>
            <a:r>
              <a:rPr lang="ja-JP" altLang="en-US" dirty="0"/>
              <a:t>最後に研究結果のまとめと今後の課題について述べさせていただきます。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提案手法の精度評価手法を説明します。</a:t>
            </a:r>
            <a:endParaRPr lang="en-US" altLang="ja-JP" dirty="0"/>
          </a:p>
          <a:p>
            <a:pPr marL="0" lvl="0" indent="0" algn="l" rtl="0">
              <a:spcBef>
                <a:spcPts val="0"/>
              </a:spcBef>
              <a:spcAft>
                <a:spcPts val="0"/>
              </a:spcAft>
              <a:buNone/>
            </a:pPr>
            <a:r>
              <a:rPr lang="ja-JP" altLang="en-US" dirty="0"/>
              <a:t>まず元コメントに対して人手で商品との関連性の有無のラベル付けを行います。</a:t>
            </a:r>
            <a:endParaRPr lang="en-US" altLang="ja-JP" dirty="0"/>
          </a:p>
          <a:p>
            <a:pPr marL="0" lvl="0" indent="0" algn="l" rtl="0">
              <a:spcBef>
                <a:spcPts val="0"/>
              </a:spcBef>
              <a:spcAft>
                <a:spcPts val="0"/>
              </a:spcAft>
              <a:buNone/>
            </a:pPr>
            <a:r>
              <a:rPr lang="ja-JP" altLang="en-US" dirty="0"/>
              <a:t>アノテーションの基準としては、商品やサービスに直接関係しているコメントや視聴者の商品に対する意見や感情を含んでいるコメントを関連性ありとしました。</a:t>
            </a:r>
            <a:endParaRPr lang="en-US" altLang="ja-JP" dirty="0"/>
          </a:p>
          <a:p>
            <a:pPr marL="0" lvl="0" indent="0" algn="l" rtl="0">
              <a:spcBef>
                <a:spcPts val="0"/>
              </a:spcBef>
              <a:spcAft>
                <a:spcPts val="0"/>
              </a:spcAft>
              <a:buNone/>
            </a:pPr>
            <a:r>
              <a:rPr lang="ja-JP" altLang="en-US" dirty="0"/>
              <a:t>また、動画の投稿者、例えば</a:t>
            </a:r>
            <a:r>
              <a:rPr lang="en-US" altLang="ja-JP" dirty="0"/>
              <a:t>YouTuber</a:t>
            </a:r>
            <a:r>
              <a:rPr lang="ja-JP" altLang="en-US" dirty="0"/>
              <a:t>であったり企業自体に対するコメントや、その他全く関係ないコメントなどを関連性なしと判断しました。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提案手法によって類似度計算したデータのラベル付けは２パターンで行いました。</a:t>
            </a:r>
            <a:endParaRPr lang="en-US" altLang="ja-JP" dirty="0"/>
          </a:p>
          <a:p>
            <a:pPr marL="0" lvl="0" indent="0" algn="l" rtl="0">
              <a:spcBef>
                <a:spcPts val="0"/>
              </a:spcBef>
              <a:spcAft>
                <a:spcPts val="0"/>
              </a:spcAft>
              <a:buNone/>
            </a:pPr>
            <a:r>
              <a:rPr lang="ja-JP" altLang="en-US" dirty="0"/>
              <a:t>一つ目は人手で付与した正解ラベルと同数のラベル付けを行う手法です。</a:t>
            </a:r>
            <a:endParaRPr lang="en-US" altLang="ja-JP" dirty="0"/>
          </a:p>
          <a:p>
            <a:pPr marL="0" lvl="0" indent="0" algn="l" rtl="0">
              <a:spcBef>
                <a:spcPts val="0"/>
              </a:spcBef>
              <a:spcAft>
                <a:spcPts val="0"/>
              </a:spcAft>
              <a:buNone/>
            </a:pPr>
            <a:r>
              <a:rPr lang="ja-JP" altLang="en-US" dirty="0"/>
              <a:t>例えば、</a:t>
            </a:r>
            <a:r>
              <a:rPr lang="en-US" altLang="ja-JP" dirty="0"/>
              <a:t>1000</a:t>
            </a:r>
            <a:r>
              <a:rPr lang="ja-JP" altLang="en-US" dirty="0"/>
              <a:t>件のうち</a:t>
            </a:r>
            <a:r>
              <a:rPr lang="en-US" altLang="ja-JP" dirty="0"/>
              <a:t>600</a:t>
            </a:r>
            <a:r>
              <a:rPr lang="ja-JP" altLang="en-US" dirty="0"/>
              <a:t>件を関連性ありとした場合、類似度上位</a:t>
            </a:r>
            <a:r>
              <a:rPr lang="en-US" altLang="ja-JP" dirty="0"/>
              <a:t>600</a:t>
            </a:r>
            <a:r>
              <a:rPr lang="ja-JP" altLang="en-US" dirty="0"/>
              <a:t>件を関連性あり、</a:t>
            </a:r>
            <a:r>
              <a:rPr lang="en-US" altLang="ja-JP" dirty="0"/>
              <a:t>400</a:t>
            </a:r>
            <a:r>
              <a:rPr lang="ja-JP" altLang="en-US" dirty="0"/>
              <a:t>件を関連性なしとラベル付けを行います。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もう一つは、類似度上位</a:t>
            </a:r>
            <a:r>
              <a:rPr lang="en-US" altLang="ja-JP" dirty="0"/>
              <a:t>25%50%75%</a:t>
            </a:r>
            <a:r>
              <a:rPr lang="ja-JP" altLang="en-US" dirty="0"/>
              <a:t>で閾値を設定し、関連性ありのラベル付けを行う方法で行いました。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そして人手で行った二値分類と提案手法による二値分類から得られた</a:t>
            </a:r>
            <a:r>
              <a:rPr lang="en-US" altLang="ja-JP" dirty="0"/>
              <a:t>Confusion Matrix</a:t>
            </a:r>
            <a:r>
              <a:rPr lang="ja-JP" altLang="en-US" dirty="0"/>
              <a:t>より評価指標を算出して提案手法の精度を評価しました。</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ここからは実際に</a:t>
            </a:r>
            <a:r>
              <a:rPr lang="en-US" altLang="ja-JP" dirty="0"/>
              <a:t>YouTube</a:t>
            </a:r>
            <a:r>
              <a:rPr lang="ja-JP" altLang="en-US" dirty="0"/>
              <a:t>のコメントを用いた実験結果を述べたいと思います。</a:t>
            </a:r>
            <a:endParaRPr lang="en-US" altLang="ja-JP" dirty="0"/>
          </a:p>
          <a:p>
            <a:pPr marL="0" lvl="0" indent="0" algn="l" rtl="0">
              <a:spcBef>
                <a:spcPts val="0"/>
              </a:spcBef>
              <a:spcAft>
                <a:spcPts val="0"/>
              </a:spcAft>
              <a:buNone/>
            </a:pPr>
            <a:r>
              <a:rPr lang="ja-JP" altLang="en-US" dirty="0"/>
              <a:t>今回の実験では</a:t>
            </a:r>
            <a:r>
              <a:rPr lang="en-US" altLang="ja-JP" dirty="0"/>
              <a:t>Youtuber</a:t>
            </a:r>
            <a:r>
              <a:rPr lang="ja-JP" altLang="en-US" dirty="0"/>
              <a:t>のヒカキンさんが自身で製品開発を行ったみそきんというカップラーメンの発表動画に対するコメントと、</a:t>
            </a:r>
            <a:endParaRPr lang="en-US" altLang="ja-JP" dirty="0"/>
          </a:p>
          <a:p>
            <a:pPr marL="0" lvl="0" indent="0" algn="l" rtl="0">
              <a:spcBef>
                <a:spcPts val="0"/>
              </a:spcBef>
              <a:spcAft>
                <a:spcPts val="0"/>
              </a:spcAft>
              <a:buNone/>
            </a:pPr>
            <a:r>
              <a:rPr lang="ja-JP" altLang="en-US" dirty="0"/>
              <a:t>料理研究家のリュウジさんが豚汁のレシピを紹介している動画に対するコメントを用いました。</a:t>
            </a:r>
            <a:endParaRPr lang="en-US" altLang="ja-JP" dirty="0"/>
          </a:p>
          <a:p>
            <a:pPr marL="0" lvl="0" indent="0" algn="l" rtl="0">
              <a:spcBef>
                <a:spcPts val="0"/>
              </a:spcBef>
              <a:spcAft>
                <a:spcPts val="0"/>
              </a:spcAft>
              <a:buNone/>
            </a:pPr>
            <a:r>
              <a:rPr lang="ja-JP" altLang="en-US" dirty="0"/>
              <a:t>コメントの総数はそれぞれ約</a:t>
            </a:r>
            <a:r>
              <a:rPr lang="en-US" altLang="ja-JP" dirty="0"/>
              <a:t>1500</a:t>
            </a:r>
            <a:r>
              <a:rPr lang="ja-JP" altLang="en-US" dirty="0"/>
              <a:t>件と約</a:t>
            </a:r>
            <a:r>
              <a:rPr lang="en-US" altLang="ja-JP" dirty="0"/>
              <a:t>1300</a:t>
            </a:r>
            <a:r>
              <a:rPr lang="ja-JP" altLang="en-US" dirty="0"/>
              <a:t>件であり、トピック数は</a:t>
            </a:r>
            <a:r>
              <a:rPr lang="en-US" altLang="ja-JP" dirty="0"/>
              <a:t>5, </a:t>
            </a:r>
            <a:r>
              <a:rPr lang="ja-JP" altLang="en-US" dirty="0"/>
              <a:t>抽出単語数は</a:t>
            </a:r>
            <a:r>
              <a:rPr lang="en-US" altLang="ja-JP" dirty="0"/>
              <a:t>10</a:t>
            </a:r>
            <a:r>
              <a:rPr lang="ja-JP" altLang="en-US" dirty="0"/>
              <a:t>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そして必要な前処理を行った後、</a:t>
            </a:r>
            <a:r>
              <a:rPr lang="en-US" altLang="ja-JP" dirty="0"/>
              <a:t>BTM</a:t>
            </a:r>
            <a:r>
              <a:rPr lang="ja-JP" altLang="en-US" dirty="0"/>
              <a:t>で抽出した単語の例がこちらの表になります。</a:t>
            </a:r>
            <a:endParaRPr lang="en-US" altLang="ja-JP" dirty="0"/>
          </a:p>
          <a:p>
            <a:pPr marL="0" lvl="0" indent="0" algn="l" rtl="0">
              <a:spcBef>
                <a:spcPts val="0"/>
              </a:spcBef>
              <a:spcAft>
                <a:spcPts val="0"/>
              </a:spcAft>
              <a:buNone/>
            </a:pPr>
            <a:r>
              <a:rPr lang="ja-JP" altLang="en-US" dirty="0"/>
              <a:t>こちらはみそきんの例でして、豚汁での抽出結果は予備スライドに記載しています。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単語の抽出結果を見ると、カップラーメンに直接関係する単語や、視聴者の感想などの単語が抽出できていることが分かります。</a:t>
            </a:r>
            <a:endParaRPr lang="en-US" altLang="ja-JP" dirty="0"/>
          </a:p>
          <a:p>
            <a:pPr marL="0" lvl="0" indent="0" algn="l" rtl="0">
              <a:spcBef>
                <a:spcPts val="0"/>
              </a:spcBef>
              <a:spcAft>
                <a:spcPts val="0"/>
              </a:spcAft>
              <a:buNone/>
            </a:pPr>
            <a:r>
              <a:rPr lang="ja-JP" altLang="en-US" dirty="0"/>
              <a:t>そしてこちらが抽出した単語を用いて生成した文章の一例になります。</a:t>
            </a:r>
            <a:endParaRPr lang="en-US" altLang="ja-JP" dirty="0"/>
          </a:p>
          <a:p>
            <a:pPr marL="0" lvl="0" indent="0" algn="l" rtl="0">
              <a:spcBef>
                <a:spcPts val="0"/>
              </a:spcBef>
              <a:spcAft>
                <a:spcPts val="0"/>
              </a:spcAft>
              <a:buNone/>
            </a:pPr>
            <a:r>
              <a:rPr lang="ja-JP" altLang="en-US" dirty="0"/>
              <a:t>赤字の部分が抽出した単語を用いている部分です。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みそきんでは</a:t>
            </a:r>
            <a:r>
              <a:rPr lang="en-US" altLang="ja-JP" dirty="0"/>
              <a:t>Topic0</a:t>
            </a:r>
            <a:r>
              <a:rPr lang="ja-JP" altLang="en-US" dirty="0"/>
              <a:t>の</a:t>
            </a:r>
            <a:r>
              <a:rPr lang="en-US" altLang="ja-JP" dirty="0"/>
              <a:t>10</a:t>
            </a:r>
            <a:r>
              <a:rPr lang="ja-JP" altLang="en-US" dirty="0"/>
              <a:t>単語を使用している例で、豚汁も同様に一つのトピックで得られた</a:t>
            </a:r>
            <a:r>
              <a:rPr lang="en-US" altLang="ja-JP" dirty="0"/>
              <a:t>10</a:t>
            </a:r>
            <a:r>
              <a:rPr lang="ja-JP" altLang="en-US" dirty="0"/>
              <a:t>単語を基に生成しています。</a:t>
            </a:r>
            <a:endParaRPr lang="en-US" altLang="ja-JP" dirty="0"/>
          </a:p>
          <a:p>
            <a:pPr marL="0" lvl="0" indent="0" algn="l" rtl="0">
              <a:spcBef>
                <a:spcPts val="0"/>
              </a:spcBef>
              <a:spcAft>
                <a:spcPts val="0"/>
              </a:spcAft>
              <a:buNone/>
            </a:pPr>
            <a:r>
              <a:rPr lang="ja-JP" altLang="en-US" dirty="0"/>
              <a:t>言語モデルで生成しているので少し違和感はありますが、特に豚汁の方の文章では動画内容にかなり近い文章が生成されていることが分かります。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dirty="0"/>
              <a:t>BERT</a:t>
            </a:r>
            <a:r>
              <a:rPr lang="ja-JP" altLang="en-US" dirty="0"/>
              <a:t>を用いた文章の埋め込みによって文章間の類似度を計算した結果の一例を右の表に示します。</a:t>
            </a:r>
            <a:endParaRPr lang="en-US" altLang="ja-JP" dirty="0"/>
          </a:p>
          <a:p>
            <a:pPr marL="0" lvl="0" indent="0" algn="l" rtl="0">
              <a:spcBef>
                <a:spcPts val="0"/>
              </a:spcBef>
              <a:spcAft>
                <a:spcPts val="0"/>
              </a:spcAft>
              <a:buNone/>
            </a:pPr>
            <a:r>
              <a:rPr lang="ja-JP" altLang="en-US" dirty="0"/>
              <a:t>例えば、一文目のように商品との関連性が高い元コメントの類似度が高く示されていることが分かります。</a:t>
            </a:r>
            <a:endParaRPr lang="en-US" altLang="ja-JP" dirty="0"/>
          </a:p>
          <a:p>
            <a:pPr marL="0" lvl="0" indent="0" algn="l" rtl="0">
              <a:spcBef>
                <a:spcPts val="0"/>
              </a:spcBef>
              <a:spcAft>
                <a:spcPts val="0"/>
              </a:spcAft>
              <a:buNone/>
            </a:pPr>
            <a:r>
              <a:rPr lang="ja-JP" altLang="en-US" dirty="0"/>
              <a:t>しかし、赤枠のように商品と無関係なコメントの類似度が高くなってしまっているケースもいくつか存在しました。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a:t>
            </a:r>
            <a:r>
              <a:rPr lang="en-US" altLang="ja-JP" dirty="0"/>
              <a:t>BERT</a:t>
            </a:r>
            <a:r>
              <a:rPr lang="ja-JP" altLang="en-US" dirty="0"/>
              <a:t>を用いた手法では関連性があるコメントの類似度が</a:t>
            </a:r>
            <a:r>
              <a:rPr lang="en-US" altLang="ja-JP" dirty="0"/>
              <a:t>0.9</a:t>
            </a:r>
            <a:r>
              <a:rPr lang="ja-JP" altLang="en-US" dirty="0"/>
              <a:t>前後であることが多く、</a:t>
            </a:r>
            <a:endParaRPr lang="en-US" altLang="ja-JP" dirty="0"/>
          </a:p>
          <a:p>
            <a:pPr marL="0" lvl="0" indent="0" algn="l" rtl="0">
              <a:spcBef>
                <a:spcPts val="0"/>
              </a:spcBef>
              <a:spcAft>
                <a:spcPts val="0"/>
              </a:spcAft>
              <a:buNone/>
            </a:pPr>
            <a:r>
              <a:rPr lang="ja-JP" altLang="en-US" dirty="0"/>
              <a:t>「それでも人工甘味料はいってる」のように比較的短いコメントでも高い類似度が示されているため、文章の長さに依存しにくいことが分かりました。</a:t>
            </a:r>
            <a:endParaRPr lang="en-US" altLang="ja-JP"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altLang="ja-JP" dirty="0"/>
              <a:t>TF-IDF</a:t>
            </a:r>
            <a:r>
              <a:rPr lang="ja-JP" altLang="en-US" dirty="0"/>
              <a:t>による文章の埋め込みから類似度計算した結果ですが、</a:t>
            </a:r>
            <a:endParaRPr lang="en-US" altLang="ja-JP" dirty="0"/>
          </a:p>
          <a:p>
            <a:pPr marL="0" lvl="0" indent="0" algn="l" rtl="0">
              <a:spcBef>
                <a:spcPts val="0"/>
              </a:spcBef>
              <a:spcAft>
                <a:spcPts val="0"/>
              </a:spcAft>
              <a:buNone/>
            </a:pPr>
            <a:r>
              <a:rPr lang="en-US" dirty="0"/>
              <a:t>BERT</a:t>
            </a:r>
            <a:r>
              <a:rPr lang="ja-JP" altLang="en-US" dirty="0"/>
              <a:t>による手法と比較すると低い類似度を示すコメントが多く、それらのコメントは商品との関連性とは関係なく、</a:t>
            </a:r>
            <a:endParaRPr lang="en-US" altLang="ja-JP" dirty="0"/>
          </a:p>
          <a:p>
            <a:pPr marL="0" lvl="0" indent="0" algn="l" rtl="0">
              <a:spcBef>
                <a:spcPts val="0"/>
              </a:spcBef>
              <a:spcAft>
                <a:spcPts val="0"/>
              </a:spcAft>
              <a:buNone/>
            </a:pPr>
            <a:r>
              <a:rPr lang="ja-JP" altLang="en-US" dirty="0"/>
              <a:t>短いコメントの類似度が低くなってしまっていることが分かりました。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例えば上四つのコメントの類似度は大きく変わっていないのですが、「それでも人工甘味料はいってる」</a:t>
            </a:r>
            <a:endParaRPr lang="en-US" altLang="ja-JP" dirty="0"/>
          </a:p>
          <a:p>
            <a:pPr marL="0" lvl="0" indent="0" algn="l" rtl="0">
              <a:spcBef>
                <a:spcPts val="0"/>
              </a:spcBef>
              <a:spcAft>
                <a:spcPts val="0"/>
              </a:spcAft>
              <a:buNone/>
            </a:pPr>
            <a:r>
              <a:rPr lang="ja-JP" altLang="en-US" dirty="0"/>
              <a:t>の類似度が</a:t>
            </a:r>
            <a:r>
              <a:rPr lang="en-US" altLang="ja-JP" dirty="0"/>
              <a:t>0.64</a:t>
            </a:r>
            <a:r>
              <a:rPr lang="ja-JP" altLang="en-US" dirty="0"/>
              <a:t>と先ほどに比べてかなり低く示されていることが分かります。</a:t>
            </a:r>
            <a:endParaRPr lang="en-US" altLang="ja-JP" dirty="0"/>
          </a:p>
          <a:p>
            <a:pPr marL="0" lvl="0" indent="0" algn="l" rtl="0">
              <a:spcBef>
                <a:spcPts val="0"/>
              </a:spcBef>
              <a:spcAft>
                <a:spcPts val="0"/>
              </a:spcAft>
              <a:buNone/>
            </a:pPr>
            <a:r>
              <a:rPr lang="ja-JP" altLang="en-US" dirty="0"/>
              <a:t>そのため、本研究の手法に用いる上では</a:t>
            </a:r>
            <a:r>
              <a:rPr lang="en-US" altLang="ja-JP" dirty="0"/>
              <a:t>TF-IDF</a:t>
            </a:r>
            <a:r>
              <a:rPr lang="ja-JP" altLang="en-US" dirty="0"/>
              <a:t>より</a:t>
            </a:r>
            <a:r>
              <a:rPr lang="en-US" altLang="ja-JP" dirty="0"/>
              <a:t>BERT</a:t>
            </a:r>
            <a:r>
              <a:rPr lang="ja-JP" altLang="en-US" dirty="0"/>
              <a:t>による文書の埋め込みの方が適していると考えられます。</a:t>
            </a:r>
            <a:endParaRPr lang="en-US" altLang="ja-JP" dirty="0"/>
          </a:p>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次に提案手法の精度評価を行った結果を示します。</a:t>
            </a:r>
            <a:endParaRPr lang="en-US" altLang="ja-JP" dirty="0"/>
          </a:p>
          <a:p>
            <a:pPr marL="0" lvl="0" indent="0" algn="l" rtl="0">
              <a:spcBef>
                <a:spcPts val="0"/>
              </a:spcBef>
              <a:spcAft>
                <a:spcPts val="0"/>
              </a:spcAft>
              <a:buNone/>
            </a:pPr>
            <a:r>
              <a:rPr lang="ja-JP" altLang="en-US" dirty="0"/>
              <a:t>アノテーションの結果、どちらの動画も全体の約</a:t>
            </a:r>
            <a:r>
              <a:rPr lang="en-US" altLang="ja-JP" dirty="0"/>
              <a:t>65%</a:t>
            </a:r>
            <a:r>
              <a:rPr lang="ja-JP" altLang="en-US" dirty="0"/>
              <a:t>程度が関連性のあるコメントとなりました。</a:t>
            </a:r>
            <a:endParaRPr lang="en-US" altLang="ja-JP" dirty="0"/>
          </a:p>
          <a:p>
            <a:pPr marL="0" lvl="0" indent="0" algn="l" rtl="0">
              <a:spcBef>
                <a:spcPts val="0"/>
              </a:spcBef>
              <a:spcAft>
                <a:spcPts val="0"/>
              </a:spcAft>
              <a:buNone/>
            </a:pPr>
            <a:r>
              <a:rPr lang="ja-JP" altLang="en-US" dirty="0"/>
              <a:t>そして提案手法での予測データのラベル付けを人手と同数、みそきん例では</a:t>
            </a:r>
            <a:r>
              <a:rPr lang="en-US" altLang="ja-JP" dirty="0"/>
              <a:t>934</a:t>
            </a:r>
            <a:r>
              <a:rPr lang="ja-JP" altLang="en-US" dirty="0"/>
              <a:t>件を関連性ありとした場合の</a:t>
            </a:r>
            <a:r>
              <a:rPr lang="en-US" altLang="ja-JP" dirty="0"/>
              <a:t>Confusion Matrix</a:t>
            </a:r>
            <a:r>
              <a:rPr lang="ja-JP" altLang="en-US" dirty="0"/>
              <a:t>がこちらの表になります。</a:t>
            </a:r>
            <a:endParaRPr lang="en-US" altLang="ja-JP" dirty="0"/>
          </a:p>
          <a:p>
            <a:pPr marL="0" lvl="0" indent="0" algn="l" rtl="0">
              <a:spcBef>
                <a:spcPts val="0"/>
              </a:spcBef>
              <a:spcAft>
                <a:spcPts val="0"/>
              </a:spcAft>
              <a:buNone/>
            </a:pPr>
            <a:r>
              <a:rPr lang="ja-JP" altLang="en-US" dirty="0"/>
              <a:t>関連性ありのラベルを人手と同じにしているので、</a:t>
            </a:r>
            <a:r>
              <a:rPr lang="en-US" altLang="ja-JP" dirty="0"/>
              <a:t>TP+FP</a:t>
            </a:r>
            <a:r>
              <a:rPr lang="ja-JP" altLang="en-US" dirty="0"/>
              <a:t>と</a:t>
            </a:r>
            <a:r>
              <a:rPr lang="en-US" altLang="ja-JP" dirty="0"/>
              <a:t>TP+FN</a:t>
            </a:r>
            <a:r>
              <a:rPr lang="ja-JP" altLang="en-US" dirty="0"/>
              <a:t>が同じ数になっています。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そしてこの</a:t>
            </a:r>
            <a:r>
              <a:rPr lang="en-US" altLang="ja-JP" dirty="0"/>
              <a:t>Confusion matrix</a:t>
            </a:r>
            <a:r>
              <a:rPr lang="ja-JP" altLang="en-US" dirty="0"/>
              <a:t>から得られた</a:t>
            </a:r>
            <a:r>
              <a:rPr lang="en-US" altLang="ja-JP" dirty="0"/>
              <a:t>4</a:t>
            </a:r>
            <a:r>
              <a:rPr lang="ja-JP" altLang="en-US" dirty="0"/>
              <a:t>つの評価指標で提案手法の精度を評価しました。</a:t>
            </a:r>
            <a:endParaRPr lang="en-US" altLang="ja-JP" dirty="0"/>
          </a:p>
          <a:p>
            <a:pPr marL="0" lvl="0" indent="0" algn="l" rtl="0">
              <a:spcBef>
                <a:spcPts val="0"/>
              </a:spcBef>
              <a:spcAft>
                <a:spcPts val="0"/>
              </a:spcAft>
              <a:buNone/>
            </a:pPr>
            <a:r>
              <a:rPr lang="ja-JP" altLang="en-US" dirty="0"/>
              <a:t>まず</a:t>
            </a:r>
            <a:r>
              <a:rPr lang="en-US" altLang="ja-JP" dirty="0"/>
              <a:t>Accuracy</a:t>
            </a:r>
            <a:r>
              <a:rPr lang="ja-JP" altLang="en-US" dirty="0"/>
              <a:t>ですが、これは全予測結果の中で正しい予測をしたものの割合です。</a:t>
            </a:r>
            <a:endParaRPr lang="en-US" altLang="ja-JP" dirty="0"/>
          </a:p>
          <a:p>
            <a:pPr marL="0" lvl="0" indent="0" algn="l" rtl="0">
              <a:spcBef>
                <a:spcPts val="0"/>
              </a:spcBef>
              <a:spcAft>
                <a:spcPts val="0"/>
              </a:spcAft>
              <a:buNone/>
            </a:pPr>
            <a:r>
              <a:rPr lang="ja-JP" altLang="en-US" dirty="0"/>
              <a:t>みそきんの例では約</a:t>
            </a:r>
            <a:r>
              <a:rPr lang="en-US" altLang="ja-JP" dirty="0"/>
              <a:t>6</a:t>
            </a:r>
            <a:r>
              <a:rPr lang="ja-JP" altLang="en-US" dirty="0"/>
              <a:t>割の正解率となっていますが、</a:t>
            </a:r>
            <a:r>
              <a:rPr lang="en-US" altLang="ja-JP" dirty="0"/>
              <a:t>accuracy</a:t>
            </a:r>
            <a:r>
              <a:rPr lang="ja-JP" altLang="en-US" dirty="0"/>
              <a:t>はラベルの偏りが大きいときに適切なモデルの評価を行えないため、</a:t>
            </a:r>
            <a:endParaRPr lang="en-US" altLang="ja-JP" dirty="0"/>
          </a:p>
          <a:p>
            <a:pPr marL="0" lvl="0" indent="0" algn="l" rtl="0">
              <a:spcBef>
                <a:spcPts val="0"/>
              </a:spcBef>
              <a:spcAft>
                <a:spcPts val="0"/>
              </a:spcAft>
              <a:buNone/>
            </a:pPr>
            <a:r>
              <a:rPr lang="ja-JP" altLang="en-US" dirty="0"/>
              <a:t>動画によってはラベルの偏りが生まれる本研究ではあまり有効な評価指標とはいえないと考えられます。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次の</a:t>
            </a:r>
            <a:r>
              <a:rPr lang="en-US" altLang="ja-JP" dirty="0"/>
              <a:t>Recall</a:t>
            </a:r>
            <a:r>
              <a:rPr lang="ja-JP" altLang="en-US" dirty="0"/>
              <a:t>は正解が</a:t>
            </a:r>
            <a:r>
              <a:rPr lang="en-US" altLang="ja-JP" dirty="0"/>
              <a:t>P</a:t>
            </a:r>
            <a:r>
              <a:rPr lang="ja-JP" altLang="en-US" dirty="0"/>
              <a:t>な事象を正しく</a:t>
            </a:r>
            <a:r>
              <a:rPr lang="en-US" altLang="ja-JP" dirty="0"/>
              <a:t>P</a:t>
            </a:r>
            <a:r>
              <a:rPr lang="ja-JP" altLang="en-US" dirty="0"/>
              <a:t>と予測したものの割合で、取りこぼしの少なさを意味します。</a:t>
            </a:r>
            <a:endParaRPr lang="en-US" altLang="ja-JP" dirty="0"/>
          </a:p>
          <a:p>
            <a:pPr marL="0" lvl="0" indent="0" algn="l" rtl="0">
              <a:spcBef>
                <a:spcPts val="0"/>
              </a:spcBef>
              <a:spcAft>
                <a:spcPts val="0"/>
              </a:spcAft>
              <a:buNone/>
            </a:pPr>
            <a:r>
              <a:rPr lang="en-US" altLang="ja-JP" dirty="0"/>
              <a:t>Precision</a:t>
            </a:r>
            <a:r>
              <a:rPr lang="ja-JP" altLang="en-US" dirty="0"/>
              <a:t>は</a:t>
            </a:r>
            <a:r>
              <a:rPr lang="en-US" altLang="ja-JP" dirty="0"/>
              <a:t>P</a:t>
            </a:r>
            <a:r>
              <a:rPr lang="ja-JP" altLang="en-US" dirty="0"/>
              <a:t>と予測した結果のうち実際に</a:t>
            </a:r>
            <a:r>
              <a:rPr lang="en-US" altLang="ja-JP" dirty="0"/>
              <a:t>P</a:t>
            </a:r>
            <a:r>
              <a:rPr lang="ja-JP" altLang="en-US" dirty="0"/>
              <a:t>であるものの割合で、「商品との関連性があるコメントを抽出する」</a:t>
            </a:r>
            <a:endParaRPr lang="en-US" altLang="ja-JP" dirty="0"/>
          </a:p>
          <a:p>
            <a:pPr marL="0" lvl="0" indent="0" algn="l" rtl="0">
              <a:spcBef>
                <a:spcPts val="0"/>
              </a:spcBef>
              <a:spcAft>
                <a:spcPts val="0"/>
              </a:spcAft>
              <a:buNone/>
            </a:pPr>
            <a:r>
              <a:rPr lang="ja-JP" altLang="en-US" dirty="0"/>
              <a:t>という提案手法に対する評価指標として一番適切であると考えられます。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a:t>
            </a:r>
            <a:r>
              <a:rPr lang="en-US" altLang="ja-JP" dirty="0"/>
              <a:t>Recall</a:t>
            </a:r>
            <a:r>
              <a:rPr lang="ja-JP" altLang="en-US" dirty="0"/>
              <a:t>と</a:t>
            </a:r>
            <a:r>
              <a:rPr lang="en-US" altLang="ja-JP" dirty="0"/>
              <a:t>Precision</a:t>
            </a:r>
            <a:r>
              <a:rPr lang="ja-JP" altLang="en-US" dirty="0"/>
              <a:t>はトレードオフの関係にあるため、</a:t>
            </a:r>
            <a:r>
              <a:rPr lang="en-US" altLang="ja-JP" dirty="0"/>
              <a:t>recall</a:t>
            </a:r>
            <a:r>
              <a:rPr lang="ja-JP" altLang="en-US" dirty="0"/>
              <a:t>と</a:t>
            </a:r>
            <a:r>
              <a:rPr lang="en-US" altLang="ja-JP" dirty="0"/>
              <a:t>precision</a:t>
            </a:r>
            <a:r>
              <a:rPr lang="ja-JP" altLang="en-US" dirty="0"/>
              <a:t>の調和平均である</a:t>
            </a:r>
            <a:r>
              <a:rPr lang="en-US" altLang="ja-JP" dirty="0"/>
              <a:t>F</a:t>
            </a:r>
            <a:r>
              <a:rPr lang="ja-JP" altLang="en-US" dirty="0"/>
              <a:t>値も重要な指標となっています。</a:t>
            </a:r>
            <a:endParaRPr lang="en-US" altLang="ja-JP" dirty="0"/>
          </a:p>
          <a:p>
            <a:pPr marL="0" lvl="0" indent="0" algn="l" rtl="0">
              <a:spcBef>
                <a:spcPts val="0"/>
              </a:spcBef>
              <a:spcAft>
                <a:spcPts val="0"/>
              </a:spcAft>
              <a:buNone/>
            </a:pPr>
            <a:r>
              <a:rPr lang="en-US" altLang="ja-JP" dirty="0"/>
              <a:t>FP</a:t>
            </a:r>
            <a:r>
              <a:rPr lang="ja-JP" altLang="en-US" dirty="0"/>
              <a:t>と</a:t>
            </a:r>
            <a:r>
              <a:rPr lang="en-US" altLang="ja-JP" dirty="0"/>
              <a:t>FN</a:t>
            </a:r>
            <a:r>
              <a:rPr lang="ja-JP" altLang="en-US" dirty="0"/>
              <a:t>が同じ値のため、人手のラベルと同数を関連性ありとした場合は三つの評価指標も同じ値になり、</a:t>
            </a:r>
            <a:endParaRPr lang="en-US" altLang="ja-JP" dirty="0"/>
          </a:p>
          <a:p>
            <a:pPr marL="0" lvl="0" indent="0" algn="l" rtl="0">
              <a:spcBef>
                <a:spcPts val="0"/>
              </a:spcBef>
              <a:spcAft>
                <a:spcPts val="0"/>
              </a:spcAft>
              <a:buNone/>
            </a:pPr>
            <a:r>
              <a:rPr lang="ja-JP" altLang="en-US" dirty="0"/>
              <a:t>今回の結果では提案手法の精度は約</a:t>
            </a:r>
            <a:r>
              <a:rPr lang="en-US" altLang="ja-JP" dirty="0"/>
              <a:t>7</a:t>
            </a:r>
            <a:r>
              <a:rPr lang="ja-JP" altLang="en-US" dirty="0"/>
              <a:t>割であることが分かります。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5D34AA2-8B56-48C3-220D-8B48584A1EF5}"/>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95A7A77B-4117-FD5D-D0D1-1A1EE45174E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次に類似度上位の各閾値でラベル付けを行った結果です。</a:t>
            </a:r>
            <a:endParaRPr lang="en-US" altLang="ja-JP" dirty="0"/>
          </a:p>
          <a:p>
            <a:pPr marL="0" lvl="0" indent="0" algn="l" rtl="0">
              <a:spcBef>
                <a:spcPts val="0"/>
              </a:spcBef>
              <a:spcAft>
                <a:spcPts val="0"/>
              </a:spcAft>
              <a:buNone/>
            </a:pPr>
            <a:r>
              <a:rPr lang="ja-JP" altLang="en-US" dirty="0"/>
              <a:t>上の表が類似度計算を</a:t>
            </a:r>
            <a:r>
              <a:rPr lang="en-US" altLang="ja-JP" dirty="0"/>
              <a:t>BERT</a:t>
            </a:r>
            <a:r>
              <a:rPr lang="ja-JP" altLang="en-US" dirty="0"/>
              <a:t>で行った場合、下の表が</a:t>
            </a:r>
            <a:r>
              <a:rPr lang="en-US" altLang="ja-JP" dirty="0"/>
              <a:t>TF-IDF</a:t>
            </a:r>
            <a:r>
              <a:rPr lang="ja-JP" altLang="en-US" dirty="0"/>
              <a:t>で行った場合です。</a:t>
            </a:r>
            <a:endParaRPr lang="en-US" altLang="ja-JP" dirty="0"/>
          </a:p>
          <a:p>
            <a:pPr marL="0" lvl="0" indent="0" algn="l" rtl="0">
              <a:spcBef>
                <a:spcPts val="0"/>
              </a:spcBef>
              <a:spcAft>
                <a:spcPts val="0"/>
              </a:spcAft>
              <a:buNone/>
            </a:pPr>
            <a:r>
              <a:rPr lang="ja-JP" altLang="en-US" dirty="0"/>
              <a:t>二つの結果を比較すると、全ての値で</a:t>
            </a:r>
            <a:r>
              <a:rPr lang="en-US" altLang="ja-JP" dirty="0"/>
              <a:t>BERT</a:t>
            </a:r>
            <a:r>
              <a:rPr lang="ja-JP" altLang="en-US" dirty="0"/>
              <a:t>の方が上回っているため、本研究における類似度計算の手法としては</a:t>
            </a:r>
            <a:r>
              <a:rPr lang="en-US" altLang="ja-JP" dirty="0"/>
              <a:t>BERT</a:t>
            </a:r>
            <a:r>
              <a:rPr lang="ja-JP" altLang="en-US" dirty="0"/>
              <a:t>の優位性が示されていると考えられます。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a:t>
            </a:r>
            <a:r>
              <a:rPr lang="en-US" altLang="ja-JP" dirty="0"/>
              <a:t>Precision</a:t>
            </a:r>
            <a:r>
              <a:rPr lang="ja-JP" altLang="en-US" dirty="0"/>
              <a:t>は</a:t>
            </a:r>
            <a:r>
              <a:rPr lang="en-US" altLang="ja-JP" dirty="0"/>
              <a:t>0.66~0.77</a:t>
            </a:r>
            <a:r>
              <a:rPr lang="ja-JP" altLang="en-US" dirty="0"/>
              <a:t>までの値をとっているため、どの閾値に設定しても提案手法の精度が</a:t>
            </a:r>
            <a:r>
              <a:rPr lang="en-US" altLang="ja-JP" dirty="0"/>
              <a:t>7</a:t>
            </a:r>
            <a:r>
              <a:rPr lang="ja-JP" altLang="en-US" dirty="0"/>
              <a:t>割前後保証されているといえます。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閾値</a:t>
            </a:r>
            <a:r>
              <a:rPr lang="en-US" altLang="ja-JP" dirty="0"/>
              <a:t>25%</a:t>
            </a:r>
            <a:r>
              <a:rPr lang="ja-JP" altLang="en-US" dirty="0"/>
              <a:t>では</a:t>
            </a:r>
            <a:r>
              <a:rPr lang="en-US" altLang="ja-JP" dirty="0"/>
              <a:t>Precision</a:t>
            </a:r>
            <a:r>
              <a:rPr lang="ja-JP" altLang="en-US" dirty="0"/>
              <a:t>が一番高くなっていますが、他の評価指標が低いため、実用性の観点から考えると目的によって閾値を変える必要があると考えられます。</a:t>
            </a:r>
            <a:endParaRPr lang="en-US" altLang="ja-JP" dirty="0"/>
          </a:p>
          <a:p>
            <a:pPr marL="0" lvl="0" indent="0" algn="l" rtl="0">
              <a:spcBef>
                <a:spcPts val="0"/>
              </a:spcBef>
              <a:spcAft>
                <a:spcPts val="0"/>
              </a:spcAft>
              <a:buNone/>
            </a:pPr>
            <a:r>
              <a:rPr lang="ja-JP" altLang="en-US" dirty="0"/>
              <a:t>例えば、効率よく関連性のあるコメントを探したい場合は閾値</a:t>
            </a:r>
            <a:r>
              <a:rPr lang="en-US" altLang="ja-JP" dirty="0"/>
              <a:t>25%</a:t>
            </a:r>
            <a:r>
              <a:rPr lang="ja-JP" altLang="en-US" dirty="0"/>
              <a:t>、できるだけ多くの関連性があるコメントを収集したい場合は閾値</a:t>
            </a:r>
            <a:r>
              <a:rPr lang="en-US" altLang="ja-JP" dirty="0"/>
              <a:t>75%</a:t>
            </a:r>
            <a:r>
              <a:rPr lang="ja-JP" altLang="en-US" dirty="0"/>
              <a:t>に設定するなどが考えられます。</a:t>
            </a:r>
            <a:endParaRPr lang="en-US" altLang="ja-JP" dirty="0"/>
          </a:p>
        </p:txBody>
      </p:sp>
      <p:sp>
        <p:nvSpPr>
          <p:cNvPr id="109" name="Google Shape;109;p2:notes">
            <a:extLst>
              <a:ext uri="{FF2B5EF4-FFF2-40B4-BE49-F238E27FC236}">
                <a16:creationId xmlns:a16="http://schemas.microsoft.com/office/drawing/2014/main" id="{266FD8E2-D2BE-BBE1-FD15-A304B7713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2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1909BD8-9366-F22D-BF62-E629706610A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C598BED-DD3B-A481-DDED-DFF73A6FB3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同様の実験を豚汁の例で行った結果です。</a:t>
            </a:r>
            <a:endParaRPr lang="en-US" altLang="ja-JP" dirty="0"/>
          </a:p>
          <a:p>
            <a:pPr marL="0" lvl="0" indent="0" algn="l" rtl="0">
              <a:spcBef>
                <a:spcPts val="0"/>
              </a:spcBef>
              <a:spcAft>
                <a:spcPts val="0"/>
              </a:spcAft>
              <a:buNone/>
            </a:pPr>
            <a:r>
              <a:rPr lang="ja-JP" altLang="en-US" dirty="0"/>
              <a:t>先ほどの結果と同様に全ての値が</a:t>
            </a:r>
            <a:r>
              <a:rPr lang="en-US" altLang="ja-JP" dirty="0"/>
              <a:t>TF-IDF</a:t>
            </a:r>
            <a:r>
              <a:rPr lang="ja-JP" altLang="en-US" dirty="0"/>
              <a:t>より</a:t>
            </a:r>
            <a:r>
              <a:rPr lang="en-US" altLang="ja-JP" dirty="0"/>
              <a:t>BERT</a:t>
            </a:r>
            <a:r>
              <a:rPr lang="ja-JP" altLang="en-US" dirty="0"/>
              <a:t>のの方が高いため、優位性が示されています。</a:t>
            </a:r>
            <a:endParaRPr lang="en-US" altLang="ja-JP" dirty="0"/>
          </a:p>
          <a:p>
            <a:pPr marL="0" lvl="0" indent="0" algn="l" rtl="0">
              <a:spcBef>
                <a:spcPts val="0"/>
              </a:spcBef>
              <a:spcAft>
                <a:spcPts val="0"/>
              </a:spcAft>
              <a:buNone/>
            </a:pPr>
            <a:r>
              <a:rPr lang="ja-JP" altLang="en-US" dirty="0"/>
              <a:t>また、各指標の値がみそきんの例よりも高く、精度が良くなっていることが分かります。</a:t>
            </a:r>
            <a:endParaRPr lang="en-US" altLang="ja-JP" dirty="0"/>
          </a:p>
          <a:p>
            <a:pPr marL="0" lvl="0" indent="0" algn="l" rtl="0">
              <a:spcBef>
                <a:spcPts val="0"/>
              </a:spcBef>
              <a:spcAft>
                <a:spcPts val="0"/>
              </a:spcAft>
              <a:buNone/>
            </a:pPr>
            <a:r>
              <a:rPr lang="ja-JP" altLang="en-US" dirty="0"/>
              <a:t>これは文章生成結果で豚汁の方が動画に関連している文章を生成できていたことから、</a:t>
            </a:r>
            <a:endParaRPr lang="en-US" altLang="ja-JP" dirty="0"/>
          </a:p>
          <a:p>
            <a:pPr marL="0" lvl="0" indent="0" algn="l" rtl="0">
              <a:spcBef>
                <a:spcPts val="0"/>
              </a:spcBef>
              <a:spcAft>
                <a:spcPts val="0"/>
              </a:spcAft>
              <a:buNone/>
            </a:pPr>
            <a:r>
              <a:rPr lang="ja-JP" altLang="en-US" dirty="0"/>
              <a:t>より関連性が高い単語を</a:t>
            </a:r>
            <a:r>
              <a:rPr lang="en-US" altLang="ja-JP" dirty="0"/>
              <a:t>BTM</a:t>
            </a:r>
            <a:r>
              <a:rPr lang="ja-JP" altLang="en-US" dirty="0"/>
              <a:t>によって抽出できていた、と考えられます。</a:t>
            </a:r>
            <a:endParaRPr lang="en-US" altLang="ja-JP" dirty="0"/>
          </a:p>
        </p:txBody>
      </p:sp>
      <p:sp>
        <p:nvSpPr>
          <p:cNvPr id="109" name="Google Shape;109;p2:notes">
            <a:extLst>
              <a:ext uri="{FF2B5EF4-FFF2-40B4-BE49-F238E27FC236}">
                <a16:creationId xmlns:a16="http://schemas.microsoft.com/office/drawing/2014/main" id="{C3A08C50-9D22-6D3A-8A3C-27328C09A8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最後にまとめです。</a:t>
            </a:r>
            <a:endParaRPr lang="en-US" altLang="ja-JP" dirty="0"/>
          </a:p>
          <a:p>
            <a:pPr marL="0" lvl="0" indent="0" algn="l" rtl="0">
              <a:spcBef>
                <a:spcPts val="0"/>
              </a:spcBef>
              <a:spcAft>
                <a:spcPts val="0"/>
              </a:spcAft>
              <a:buNone/>
            </a:pPr>
            <a:r>
              <a:rPr lang="ja-JP" altLang="en-US" dirty="0"/>
              <a:t>研究結果として、</a:t>
            </a:r>
            <a:r>
              <a:rPr lang="en-US" altLang="ja-JP" dirty="0"/>
              <a:t>BTM</a:t>
            </a:r>
            <a:r>
              <a:rPr lang="ja-JP" altLang="en-US" dirty="0"/>
              <a:t>を用いることで文章の長さが短い</a:t>
            </a:r>
            <a:r>
              <a:rPr lang="en-US" altLang="ja-JP" dirty="0"/>
              <a:t>SNS</a:t>
            </a:r>
            <a:r>
              <a:rPr lang="ja-JP" altLang="en-US" dirty="0"/>
              <a:t>上のレビューからトピックを推定することができることを示しました。</a:t>
            </a:r>
            <a:endParaRPr lang="en-US" altLang="ja-JP" dirty="0"/>
          </a:p>
          <a:p>
            <a:pPr marL="0" lvl="0" indent="0" algn="l" rtl="0">
              <a:spcBef>
                <a:spcPts val="0"/>
              </a:spcBef>
              <a:spcAft>
                <a:spcPts val="0"/>
              </a:spcAft>
              <a:buNone/>
            </a:pPr>
            <a:r>
              <a:rPr lang="ja-JP" altLang="en-US" dirty="0"/>
              <a:t>また、提案手法の</a:t>
            </a:r>
            <a:r>
              <a:rPr lang="en-US" altLang="ja-JP" dirty="0"/>
              <a:t>precision</a:t>
            </a:r>
            <a:r>
              <a:rPr lang="ja-JP" altLang="en-US" dirty="0"/>
              <a:t>が動画や閾値によってぶれはありますが、</a:t>
            </a:r>
            <a:endParaRPr lang="en-US" altLang="ja-JP" dirty="0"/>
          </a:p>
          <a:p>
            <a:pPr marL="0" lvl="0" indent="0" algn="l" rtl="0">
              <a:spcBef>
                <a:spcPts val="0"/>
              </a:spcBef>
              <a:spcAft>
                <a:spcPts val="0"/>
              </a:spcAft>
              <a:buNone/>
            </a:pPr>
            <a:r>
              <a:rPr lang="ja-JP" altLang="en-US" dirty="0"/>
              <a:t>約</a:t>
            </a:r>
            <a:r>
              <a:rPr lang="en-US" altLang="ja-JP" dirty="0"/>
              <a:t>7,8</a:t>
            </a:r>
            <a:r>
              <a:rPr lang="ja-JP" altLang="en-US" dirty="0"/>
              <a:t>割の精度で商品との関連性があるコメントを抽出できることが分かりました。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今後の課題としては、一文の長さがさらに短い傾向にあるコーパスや、文章の総数が多い、または少ない場合など、様々な条件下での提案手法の有用性を検証することが挙げられます。</a:t>
            </a:r>
            <a:endParaRPr lang="en-US" altLang="ja-JP" dirty="0"/>
          </a:p>
          <a:p>
            <a:pPr marL="0" lvl="0" indent="0" algn="l" rtl="0">
              <a:spcBef>
                <a:spcPts val="0"/>
              </a:spcBef>
              <a:spcAft>
                <a:spcPts val="0"/>
              </a:spcAft>
              <a:buNone/>
            </a:pPr>
            <a:r>
              <a:rPr lang="ja-JP" altLang="en-US" dirty="0"/>
              <a:t>また、現在は単語とプロンプトのみで文章を生成していますが、コーパスを学習したデータを取り入れることでより商品との関連性が高い文章を生成できると考えています。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以上で発表を終わります。ご清聴ありがとうございました。</a:t>
            </a: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8C8C4C2-515E-A69A-9054-064C45FB84C2}"/>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4EA031F8-A427-9DF5-3865-6FFD7E46CB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CE2EC7A-38E9-C087-F527-895B61F3A0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2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F08D4F8-72EC-8DEE-C8BE-CDD399C344A8}"/>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1686E1E0-3616-9735-E7E6-44C99A810C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996D9FB-BD40-8859-7DC1-C2CDA976AA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7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研究背景です。</a:t>
            </a:r>
            <a:endParaRPr lang="en-US" altLang="ja-JP" dirty="0"/>
          </a:p>
          <a:p>
            <a:pPr marL="0" lvl="0" indent="0" algn="l" rtl="0">
              <a:spcBef>
                <a:spcPts val="0"/>
              </a:spcBef>
              <a:spcAft>
                <a:spcPts val="0"/>
              </a:spcAft>
              <a:buNone/>
            </a:pPr>
            <a:r>
              <a:rPr lang="ja-JP" altLang="en-US" dirty="0"/>
              <a:t>近年、</a:t>
            </a:r>
            <a:r>
              <a:rPr lang="en-US" altLang="ja-JP" dirty="0"/>
              <a:t>Amazon</a:t>
            </a:r>
            <a:r>
              <a:rPr lang="ja-JP" altLang="en-US" dirty="0"/>
              <a:t>などの</a:t>
            </a:r>
            <a:r>
              <a:rPr lang="en-US" altLang="ja-JP" dirty="0"/>
              <a:t>EC</a:t>
            </a:r>
            <a:r>
              <a:rPr lang="ja-JP" altLang="en-US" dirty="0"/>
              <a:t>サイトが普及していてその利用者も増加しています。</a:t>
            </a:r>
            <a:endParaRPr lang="en-US" altLang="ja-JP" dirty="0"/>
          </a:p>
          <a:p>
            <a:pPr marL="0" lvl="0" indent="0" algn="l" rtl="0">
              <a:spcBef>
                <a:spcPts val="0"/>
              </a:spcBef>
              <a:spcAft>
                <a:spcPts val="0"/>
              </a:spcAft>
              <a:buNone/>
            </a:pPr>
            <a:r>
              <a:rPr lang="ja-JP" altLang="en-US" dirty="0"/>
              <a:t>そして商品を購入する際に</a:t>
            </a:r>
            <a:r>
              <a:rPr lang="en-US" altLang="ja-JP" dirty="0"/>
              <a:t>EC</a:t>
            </a:r>
            <a:r>
              <a:rPr lang="ja-JP" altLang="en-US" dirty="0"/>
              <a:t>サイトのレビューを参考にしている利用者の割合は約</a:t>
            </a:r>
            <a:r>
              <a:rPr lang="en-US" altLang="ja-JP" dirty="0"/>
              <a:t>70%</a:t>
            </a:r>
            <a:r>
              <a:rPr lang="ja-JP" altLang="en-US" dirty="0"/>
              <a:t>と言われています。</a:t>
            </a:r>
            <a:endParaRPr lang="en-US" altLang="ja-JP" dirty="0"/>
          </a:p>
          <a:p>
            <a:pPr marL="0" lvl="0" indent="0" algn="l" rtl="0">
              <a:spcBef>
                <a:spcPts val="0"/>
              </a:spcBef>
              <a:spcAft>
                <a:spcPts val="0"/>
              </a:spcAft>
              <a:buNone/>
            </a:pPr>
            <a:r>
              <a:rPr lang="ja-JP" altLang="en-US" dirty="0"/>
              <a:t>右の図は消費者ががレビューに対して重視している点のアンケート結果なのですが、各年代共通で情報の信頼度を一番重視していることが読み取れます。</a:t>
            </a:r>
            <a:endParaRPr lang="en-US" altLang="ja-JP" dirty="0"/>
          </a:p>
          <a:p>
            <a:pPr marL="0" lvl="0" indent="0" algn="l" rtl="0">
              <a:spcBef>
                <a:spcPts val="0"/>
              </a:spcBef>
              <a:spcAft>
                <a:spcPts val="0"/>
              </a:spcAft>
              <a:buNone/>
            </a:pPr>
            <a:r>
              <a:rPr lang="ja-JP" altLang="en-US" dirty="0"/>
              <a:t>しかし商品レビューは主観的な情報であるため、信頼性が低いものも含まれています。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よってレビューの信頼性を評価することが重要であると考えられます。</a:t>
            </a:r>
            <a:endParaRPr lang="en-US" altLang="ja-JP"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E15DEDB-0ABA-B308-EBE0-FA5090ACDC14}"/>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523DA24-669E-D470-3546-304D44F62FD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8905C50D-0B2A-936D-C444-AED2C40062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0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89BF6FE-30C5-7ED3-89DF-0C3AF2A85630}"/>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17D5638-7B4A-9F5C-B2D0-9AB545061DC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05A8C26F-B70E-3434-6B12-BC87AF3884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17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27A0C32-80E6-2578-E3D5-42B2131414F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20450FCC-0511-4153-D0C3-95CF53DCA89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658C7E4F-A438-AD68-1040-FF18F7054B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735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886F87C-99B4-FFA4-901F-BB35D05C4D8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863FD6F4-6ACC-A52A-9BD7-AFED0649DD7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D58B356F-BE80-A804-09CF-3773B00886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58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3CD60D7-8123-DD8D-723A-AACDAC8A0A4E}"/>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261049E-0EE3-61F4-5EB1-E51B2A3D14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63203F93-3B6F-4518-26B6-0BA99588DE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2508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EE4D800-6151-FDAA-671A-2B390CDCA33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3FD35C7-036F-EB87-00EF-E4A9A206A4F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FE62B210-2023-6035-6340-77C78053FE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87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94E672E-879E-9753-888D-5BE318B2A674}"/>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8613DF0D-51D0-78A6-98A6-F441A247B3C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23DBE20C-2C6D-13B7-22A6-52869175E3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05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商品レビューの信頼性に関連する研究を二つ紹介します。</a:t>
            </a:r>
            <a:endParaRPr lang="en-US" altLang="ja-JP" dirty="0"/>
          </a:p>
          <a:p>
            <a:pPr marL="0" lvl="0" indent="0" algn="l" rtl="0">
              <a:spcBef>
                <a:spcPts val="0"/>
              </a:spcBef>
              <a:spcAft>
                <a:spcPts val="0"/>
              </a:spcAft>
              <a:buNone/>
            </a:pPr>
            <a:r>
              <a:rPr lang="ja-JP" altLang="en-US" dirty="0"/>
              <a:t>一つ目は</a:t>
            </a:r>
            <a:r>
              <a:rPr lang="en-US" altLang="ja-JP" dirty="0"/>
              <a:t>Amazon</a:t>
            </a:r>
            <a:r>
              <a:rPr lang="ja-JP" altLang="en-US" dirty="0"/>
              <a:t>の膨大な商品レビューを信頼できる順に</a:t>
            </a:r>
            <a:r>
              <a:rPr lang="en-US" altLang="ja-JP" dirty="0"/>
              <a:t>, </a:t>
            </a:r>
            <a:r>
              <a:rPr lang="ja-JP" altLang="en-US" dirty="0"/>
              <a:t>つまり他のユーザーが参考になる順番に並び替えるシステムに関する研究で、</a:t>
            </a:r>
            <a:endParaRPr lang="en-US" altLang="ja-JP" dirty="0"/>
          </a:p>
          <a:p>
            <a:pPr marL="0" lvl="0" indent="0" algn="l" rtl="0">
              <a:spcBef>
                <a:spcPts val="0"/>
              </a:spcBef>
              <a:spcAft>
                <a:spcPts val="0"/>
              </a:spcAft>
              <a:buNone/>
            </a:pPr>
            <a:r>
              <a:rPr lang="ja-JP" altLang="en-US" dirty="0"/>
              <a:t>この研究ではレビューに含まれる単語の出現頻度を特徴量として学習していましたが、単語の出現頻度を利用しているため文章の総数や一文の長さがある程度必要であるという問題が考えられます。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次に、実名・顕名・匿名がレビューの信頼性に与える影響についての研究結果では、</a:t>
            </a:r>
            <a:endParaRPr lang="en-US" altLang="ja-JP" dirty="0"/>
          </a:p>
          <a:p>
            <a:pPr marL="0" lvl="0" indent="0" algn="l" rtl="0">
              <a:spcBef>
                <a:spcPts val="0"/>
              </a:spcBef>
              <a:spcAft>
                <a:spcPts val="0"/>
              </a:spcAft>
              <a:buNone/>
            </a:pPr>
            <a:r>
              <a:rPr lang="ja-JP" altLang="en-US" dirty="0"/>
              <a:t>顕名・匿名のレビューほど単語の共起ネットワークが密であり、</a:t>
            </a:r>
            <a:endParaRPr lang="en-US" altLang="ja-JP" dirty="0"/>
          </a:p>
          <a:p>
            <a:pPr marL="0" lvl="0" indent="0" algn="l" rtl="0">
              <a:spcBef>
                <a:spcPts val="0"/>
              </a:spcBef>
              <a:spcAft>
                <a:spcPts val="0"/>
              </a:spcAft>
              <a:buNone/>
            </a:pPr>
            <a:r>
              <a:rPr lang="ja-JP" altLang="en-US" dirty="0"/>
              <a:t>信頼性を得るにはより詳細な文章であることを求められていることを示しています。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以上の関連研究から、詳細な文章であることも比較的少なく、顕名・匿名であることが多い近年の</a:t>
            </a:r>
            <a:r>
              <a:rPr lang="en-US" altLang="ja-JP" dirty="0"/>
              <a:t>SNS</a:t>
            </a:r>
            <a:r>
              <a:rPr lang="ja-JP" altLang="en-US" dirty="0"/>
              <a:t>に着目して、</a:t>
            </a:r>
            <a:endParaRPr lang="en-US" altLang="ja-JP" dirty="0"/>
          </a:p>
          <a:p>
            <a:pPr marL="0" lvl="0" indent="0" algn="l" rtl="0">
              <a:spcBef>
                <a:spcPts val="0"/>
              </a:spcBef>
              <a:spcAft>
                <a:spcPts val="0"/>
              </a:spcAft>
              <a:buNone/>
            </a:pPr>
            <a:r>
              <a:rPr lang="en-US" altLang="ja-JP" dirty="0"/>
              <a:t>SNS</a:t>
            </a:r>
            <a:r>
              <a:rPr lang="ja-JP" altLang="en-US" dirty="0"/>
              <a:t>上のレビューを分析する手法が必要であると私は考えました。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改めて研究目的を明確に説明します。</a:t>
            </a:r>
            <a:endParaRPr lang="en-US" altLang="ja-JP" dirty="0"/>
          </a:p>
          <a:p>
            <a:pPr marL="0" lvl="0" indent="0" algn="l" rtl="0">
              <a:spcBef>
                <a:spcPts val="0"/>
              </a:spcBef>
              <a:spcAft>
                <a:spcPts val="0"/>
              </a:spcAft>
              <a:buNone/>
            </a:pPr>
            <a:r>
              <a:rPr lang="en-US" altLang="ja-JP" dirty="0"/>
              <a:t>EC</a:t>
            </a:r>
            <a:r>
              <a:rPr lang="ja-JP" altLang="en-US" dirty="0"/>
              <a:t>サイトと同様に</a:t>
            </a:r>
            <a:r>
              <a:rPr lang="en-US" altLang="ja-JP" dirty="0"/>
              <a:t>SNS(YouTube, X)</a:t>
            </a:r>
            <a:r>
              <a:rPr lang="ja-JP" altLang="en-US" dirty="0"/>
              <a:t>の利用者が増加していること、また企業が</a:t>
            </a:r>
            <a:r>
              <a:rPr lang="en-US" altLang="ja-JP" dirty="0"/>
              <a:t>SNS</a:t>
            </a:r>
            <a:r>
              <a:rPr lang="ja-JP" altLang="en-US" dirty="0"/>
              <a:t>を利用していることが増えていることから、</a:t>
            </a:r>
            <a:endParaRPr lang="en-US" altLang="ja-JP" dirty="0"/>
          </a:p>
          <a:p>
            <a:pPr marL="0" lvl="0" indent="0" algn="l" rtl="0">
              <a:spcBef>
                <a:spcPts val="0"/>
              </a:spcBef>
              <a:spcAft>
                <a:spcPts val="0"/>
              </a:spcAft>
              <a:buNone/>
            </a:pPr>
            <a:r>
              <a:rPr lang="en-US" dirty="0"/>
              <a:t>SNS</a:t>
            </a:r>
            <a:r>
              <a:rPr lang="ja-JP" altLang="en-US" dirty="0"/>
              <a:t>上で商品やサービスの宣伝を行っている企業や著名人も増加しています。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そのため、</a:t>
            </a:r>
            <a:r>
              <a:rPr lang="en-US" altLang="ja-JP" dirty="0"/>
              <a:t>SNS</a:t>
            </a:r>
            <a:r>
              <a:rPr lang="ja-JP" altLang="en-US" dirty="0"/>
              <a:t>上の宣伝に対するコメントが</a:t>
            </a:r>
            <a:r>
              <a:rPr lang="en-US" altLang="ja-JP" dirty="0"/>
              <a:t>EC</a:t>
            </a:r>
            <a:r>
              <a:rPr lang="ja-JP" altLang="en-US" dirty="0"/>
              <a:t>サイトのレビューと同様に他の消費者の購入判断材料になると考えられます。</a:t>
            </a:r>
            <a:endParaRPr lang="en-US" altLang="ja-JP" dirty="0"/>
          </a:p>
          <a:p>
            <a:pPr marL="0" lvl="0" indent="0" algn="l" rtl="0">
              <a:spcBef>
                <a:spcPts val="0"/>
              </a:spcBef>
              <a:spcAft>
                <a:spcPts val="0"/>
              </a:spcAft>
              <a:buNone/>
            </a:pPr>
            <a:r>
              <a:rPr lang="ja-JP" altLang="en-US" dirty="0"/>
              <a:t>また、宣伝している企業側にとっても幅広い層からの</a:t>
            </a:r>
            <a:r>
              <a:rPr lang="en-US" altLang="ja-JP" dirty="0"/>
              <a:t>VOC</a:t>
            </a:r>
            <a:r>
              <a:rPr lang="ja-JP" altLang="en-US" dirty="0"/>
              <a:t>を収集することができる機会になると考えられます。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しかし、</a:t>
            </a:r>
            <a:r>
              <a:rPr lang="en-US" altLang="ja-JP" dirty="0"/>
              <a:t>EC</a:t>
            </a:r>
            <a:r>
              <a:rPr lang="ja-JP" altLang="en-US" dirty="0"/>
              <a:t>サイトのレビューに比べて</a:t>
            </a:r>
            <a:r>
              <a:rPr lang="en-US" altLang="ja-JP" dirty="0"/>
              <a:t>SNS</a:t>
            </a:r>
            <a:r>
              <a:rPr lang="ja-JP" altLang="en-US" dirty="0"/>
              <a:t>上のレビューは詳細な文章ではなく比較的短い文章が多いことや、</a:t>
            </a:r>
            <a:endParaRPr lang="en-US" altLang="ja-JP" dirty="0"/>
          </a:p>
          <a:p>
            <a:pPr marL="0" lvl="0" indent="0" algn="l" rtl="0">
              <a:spcBef>
                <a:spcPts val="0"/>
              </a:spcBef>
              <a:spcAft>
                <a:spcPts val="0"/>
              </a:spcAft>
              <a:buNone/>
            </a:pPr>
            <a:r>
              <a:rPr lang="ja-JP" altLang="en-US" dirty="0"/>
              <a:t>投稿内容も自由で誰でも気軽に投稿できるという特徴から商品やサービスとの関連性がないコメントも多く存在します。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そこで、研究対象を</a:t>
            </a:r>
            <a:r>
              <a:rPr lang="en-US" altLang="ja-JP" dirty="0"/>
              <a:t>YouTube</a:t>
            </a:r>
            <a:r>
              <a:rPr lang="ja-JP" altLang="en-US" dirty="0"/>
              <a:t>上で商品やサービスを宣伝している動画のコメントとして、コメントと商品との関連性を評価し、</a:t>
            </a:r>
            <a:endParaRPr lang="en-US" altLang="ja-JP" dirty="0"/>
          </a:p>
          <a:p>
            <a:pPr marL="0" lvl="0" indent="0" algn="l" rtl="0">
              <a:spcBef>
                <a:spcPts val="0"/>
              </a:spcBef>
              <a:spcAft>
                <a:spcPts val="0"/>
              </a:spcAft>
              <a:buNone/>
            </a:pPr>
            <a:r>
              <a:rPr lang="ja-JP" altLang="en-US" dirty="0"/>
              <a:t>消費者の購入判断材料になるようなコメントを抽出するシステムの作成を研究目的としました。</a:t>
            </a: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この研究目的達成のため、文書集合から潜在的なトピックを推定することができる、トピックモデルを用いることを考えました。</a:t>
            </a:r>
            <a:endParaRPr lang="en-US" altLang="ja-JP" dirty="0"/>
          </a:p>
          <a:p>
            <a:pPr marL="0" lvl="0" indent="0" algn="l" rtl="0">
              <a:spcBef>
                <a:spcPts val="0"/>
              </a:spcBef>
              <a:spcAft>
                <a:spcPts val="0"/>
              </a:spcAft>
              <a:buNone/>
            </a:pPr>
            <a:r>
              <a:rPr lang="ja-JP" altLang="en-US" dirty="0"/>
              <a:t>トピックモデルとは、文章には潜在的なトピックがあり、そのトピックの単語分布から確率的に生成される単語の集合体であると仮定するモデルのことで、</a:t>
            </a:r>
            <a:endParaRPr lang="en-US" altLang="ja-JP" dirty="0"/>
          </a:p>
          <a:p>
            <a:pPr marL="0" lvl="0" indent="0" algn="l" rtl="0">
              <a:spcBef>
                <a:spcPts val="0"/>
              </a:spcBef>
              <a:spcAft>
                <a:spcPts val="0"/>
              </a:spcAft>
              <a:buNone/>
            </a:pPr>
            <a:r>
              <a:rPr lang="ja-JP" altLang="en-US" dirty="0"/>
              <a:t>文書ごとのトピック分布とトピックごとの単語分布を生成します。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しかし、単語分布は文書集合全体の単語を含むため、単語数が少ないような短い文章の場合、単語のスパース性が問題となります。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そこで、短い文書でも適切にトピックを推定することができる</a:t>
            </a:r>
            <a:r>
              <a:rPr lang="en-US" altLang="ja-JP" dirty="0"/>
              <a:t>BTM</a:t>
            </a:r>
            <a:r>
              <a:rPr lang="ja-JP" altLang="en-US" dirty="0"/>
              <a:t>を用いることを考えました。</a:t>
            </a:r>
            <a:endParaRPr lang="en-US" altLang="ja-JP" dirty="0"/>
          </a:p>
          <a:p>
            <a:pPr marL="0" lvl="0" indent="0" algn="l" rtl="0">
              <a:spcBef>
                <a:spcPts val="0"/>
              </a:spcBef>
              <a:spcAft>
                <a:spcPts val="0"/>
              </a:spcAft>
              <a:buNone/>
            </a:pPr>
            <a:r>
              <a:rPr lang="en-US" altLang="ja-JP" dirty="0"/>
              <a:t>BTM</a:t>
            </a:r>
            <a:r>
              <a:rPr lang="ja-JP" altLang="en-US" dirty="0"/>
              <a:t>は従来のトピックモデルとは異なり、全文書中に出現する単語の共起、バイタームから文書集合全体のトピック分布を推定します。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直感的には、従来のモデルでは少ない情報から多くのパラメータを推定するのに対して、</a:t>
            </a:r>
            <a:r>
              <a:rPr lang="en-US" altLang="ja-JP" dirty="0"/>
              <a:t>BTM</a:t>
            </a:r>
            <a:r>
              <a:rPr lang="ja-JP" altLang="en-US" dirty="0"/>
              <a:t>では多くの情報から限られたパラメータを推定するため、学習が安定します。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また、モデル学習後のパラメータから文書ごとのトピック分布や単語分布を算出できるため、通常のトピックモデルと同じ出力を得ることができます。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先ほど説明した</a:t>
            </a:r>
            <a:r>
              <a:rPr lang="en-US" dirty="0"/>
              <a:t>BTM</a:t>
            </a:r>
            <a:r>
              <a:rPr lang="ja-JP" altLang="en-US" dirty="0"/>
              <a:t>を用いた</a:t>
            </a:r>
            <a:r>
              <a:rPr lang="en-US" altLang="ja-JP" dirty="0"/>
              <a:t>YouTube</a:t>
            </a:r>
            <a:r>
              <a:rPr lang="ja-JP" altLang="en-US" dirty="0"/>
              <a:t>のコメントと商品との関連性を評価する提案手法の全体像がこちらです。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この提案手法の詳細を三つのブロックに分けて次のページから説明いたします。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まず</a:t>
            </a:r>
            <a:r>
              <a:rPr lang="en-US" dirty="0"/>
              <a:t>YouTube</a:t>
            </a:r>
            <a:r>
              <a:rPr lang="ja-JP" altLang="en-US" dirty="0"/>
              <a:t>から取得したコメントに前処理を行い、</a:t>
            </a:r>
            <a:r>
              <a:rPr lang="en-US" altLang="ja-JP" dirty="0"/>
              <a:t>BTM</a:t>
            </a:r>
            <a:r>
              <a:rPr lang="ja-JP" altLang="en-US" dirty="0"/>
              <a:t>によってトピックの推定を行います。</a:t>
            </a:r>
            <a:endParaRPr lang="en-US" altLang="ja-JP" dirty="0"/>
          </a:p>
          <a:p>
            <a:pPr marL="0" lvl="0" indent="0" algn="l" rtl="0">
              <a:spcBef>
                <a:spcPts val="0"/>
              </a:spcBef>
              <a:spcAft>
                <a:spcPts val="0"/>
              </a:spcAft>
              <a:buNone/>
            </a:pPr>
            <a:r>
              <a:rPr lang="ja-JP" altLang="en-US" dirty="0"/>
              <a:t>推定したトピックの単語分布から出現確率上位の単語を取得し、それらの単語を用いて文章を生成します。</a:t>
            </a:r>
            <a:endParaRPr lang="en-US" altLang="ja-JP" dirty="0"/>
          </a:p>
          <a:p>
            <a:pPr marL="0" lvl="0" indent="0" algn="l" rtl="0">
              <a:spcBef>
                <a:spcPts val="0"/>
              </a:spcBef>
              <a:spcAft>
                <a:spcPts val="0"/>
              </a:spcAft>
              <a:buNone/>
            </a:pPr>
            <a:r>
              <a:rPr lang="ja-JP" altLang="en-US" dirty="0"/>
              <a:t>生成した文章と前処理済みの元コメントとの文章間の類似度を計算し、高い類似度を示した文章を商品との関連性があるとみなします。</a:t>
            </a:r>
            <a:endParaRPr lang="en-US" altLang="ja-JP" dirty="0"/>
          </a:p>
          <a:p>
            <a:pPr marL="0" lvl="0" indent="0" algn="l" rtl="0">
              <a:spcBef>
                <a:spcPts val="0"/>
              </a:spcBef>
              <a:spcAft>
                <a:spcPts val="0"/>
              </a:spcAft>
              <a:buNone/>
            </a:pPr>
            <a:r>
              <a:rPr lang="ja-JP" altLang="en-US" dirty="0"/>
              <a:t>このシステムの精度を検証するために人手でアノテーションして作成した正解データとの比較を行いました。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まず</a:t>
            </a:r>
            <a:r>
              <a:rPr lang="en-US" altLang="ja-JP" dirty="0"/>
              <a:t>YouTube Data API</a:t>
            </a:r>
            <a:r>
              <a:rPr lang="ja-JP" altLang="en-US" dirty="0"/>
              <a:t>から対象のコメントを取得し、必要な前処理を施して実験に用いるコメント集合として整形します。</a:t>
            </a:r>
            <a:endParaRPr lang="en-US" altLang="ja-JP" dirty="0"/>
          </a:p>
          <a:p>
            <a:pPr marL="0" lvl="0" indent="0" algn="l" rtl="0">
              <a:spcBef>
                <a:spcPts val="0"/>
              </a:spcBef>
              <a:spcAft>
                <a:spcPts val="0"/>
              </a:spcAft>
              <a:buNone/>
            </a:pPr>
            <a:r>
              <a:rPr lang="ja-JP" altLang="en-US" dirty="0"/>
              <a:t>そしてコメント集合に対して</a:t>
            </a:r>
            <a:r>
              <a:rPr lang="en-US" altLang="ja-JP" dirty="0"/>
              <a:t>BTM</a:t>
            </a:r>
            <a:r>
              <a:rPr lang="ja-JP" altLang="en-US" dirty="0"/>
              <a:t>を適用し、推定した</a:t>
            </a:r>
            <a:r>
              <a:rPr lang="en-US" altLang="ja-JP" dirty="0"/>
              <a:t>K</a:t>
            </a:r>
            <a:r>
              <a:rPr lang="ja-JP" altLang="en-US" dirty="0"/>
              <a:t>個のトピックの単語分布から、出現確率上位の</a:t>
            </a:r>
            <a:r>
              <a:rPr lang="en-US" altLang="ja-JP" dirty="0"/>
              <a:t>n</a:t>
            </a:r>
            <a:r>
              <a:rPr lang="ja-JP" altLang="en-US" dirty="0"/>
              <a:t>単語を抽出します。</a:t>
            </a:r>
            <a:endParaRPr lang="en-US" altLang="ja-JP" dirty="0"/>
          </a:p>
          <a:p>
            <a:pPr marL="0" lvl="0" indent="0" algn="l" rtl="0">
              <a:spcBef>
                <a:spcPts val="0"/>
              </a:spcBef>
              <a:spcAft>
                <a:spcPts val="0"/>
              </a:spcAft>
              <a:buNone/>
            </a:pPr>
            <a:r>
              <a:rPr lang="ja-JP" altLang="en-US" dirty="0"/>
              <a:t>そして</a:t>
            </a:r>
            <a:r>
              <a:rPr lang="en-US" altLang="ja-JP" dirty="0"/>
              <a:t>K</a:t>
            </a:r>
            <a:r>
              <a:rPr lang="ja-JP" altLang="en-US" dirty="0"/>
              <a:t>個のトピックそれぞれで抽出した単語を用いた文章を生成します。</a:t>
            </a:r>
            <a:endParaRPr lang="en-US" altLang="ja-JP" dirty="0"/>
          </a:p>
          <a:p>
            <a:pPr marL="0" lvl="0" indent="0" algn="l" rtl="0">
              <a:spcBef>
                <a:spcPts val="0"/>
              </a:spcBef>
              <a:spcAft>
                <a:spcPts val="0"/>
              </a:spcAft>
              <a:buNone/>
            </a:pPr>
            <a:r>
              <a:rPr lang="ja-JP" altLang="en-US" dirty="0"/>
              <a:t>文章の生成には、大規模言語モデルの一種であり、人間のフィードバクからの強化学習を取り入れている</a:t>
            </a:r>
            <a:r>
              <a:rPr lang="en-US" altLang="ja-JP" dirty="0"/>
              <a:t>GPT-4</a:t>
            </a:r>
            <a:r>
              <a:rPr lang="ja-JP" altLang="en-US" dirty="0"/>
              <a:t>を用いました。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ここで、</a:t>
            </a:r>
            <a:r>
              <a:rPr lang="en-US" altLang="ja-JP" dirty="0"/>
              <a:t>BTM</a:t>
            </a:r>
            <a:r>
              <a:rPr lang="ja-JP" altLang="en-US" dirty="0"/>
              <a:t>で抽出した単語は対象の動画のトピックに関連するワードであることから、</a:t>
            </a:r>
            <a:endParaRPr lang="en-US" altLang="ja-JP" dirty="0"/>
          </a:p>
          <a:p>
            <a:pPr marL="0" lvl="0" indent="0" algn="l" rtl="0">
              <a:spcBef>
                <a:spcPts val="0"/>
              </a:spcBef>
              <a:spcAft>
                <a:spcPts val="0"/>
              </a:spcAft>
              <a:buNone/>
            </a:pPr>
            <a:r>
              <a:rPr lang="ja-JP" altLang="en-US" dirty="0"/>
              <a:t>それらを用いて生成した文章というのは、動画のトピックに対して代表的であるといえるのではないかと考えました。</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次に生成した文章と前処理を施した元のコメントとの文章間の類似度を計算します。</a:t>
            </a:r>
            <a:endParaRPr lang="en-US" altLang="ja-JP" dirty="0"/>
          </a:p>
          <a:p>
            <a:pPr marL="0" lvl="0" indent="0" algn="l" rtl="0">
              <a:spcBef>
                <a:spcPts val="0"/>
              </a:spcBef>
              <a:spcAft>
                <a:spcPts val="0"/>
              </a:spcAft>
              <a:buNone/>
            </a:pPr>
            <a:r>
              <a:rPr lang="ja-JP" altLang="en-US" dirty="0"/>
              <a:t>文章の埋め込み表現には</a:t>
            </a:r>
            <a:r>
              <a:rPr lang="en-US" altLang="ja-JP" dirty="0"/>
              <a:t>BERT</a:t>
            </a:r>
            <a:r>
              <a:rPr lang="ja-JP" altLang="en-US" dirty="0"/>
              <a:t>を用いた手法と</a:t>
            </a:r>
            <a:r>
              <a:rPr lang="en-US" altLang="ja-JP" dirty="0"/>
              <a:t>TF-IDF</a:t>
            </a:r>
            <a:r>
              <a:rPr lang="ja-JP" altLang="en-US" dirty="0"/>
              <a:t>を用いた手法の二種類の手法で行い、比較しました。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類似度の計算は、元のコメント一文に対して</a:t>
            </a:r>
            <a:r>
              <a:rPr lang="en-US" altLang="ja-JP" dirty="0"/>
              <a:t>K</a:t>
            </a:r>
            <a:r>
              <a:rPr lang="ja-JP" altLang="en-US" dirty="0"/>
              <a:t>個の文書との類似度をそれぞれ計算します。</a:t>
            </a:r>
            <a:endParaRPr lang="en-US" altLang="ja-JP" dirty="0"/>
          </a:p>
          <a:p>
            <a:pPr marL="0" lvl="0" indent="0" algn="l" rtl="0">
              <a:spcBef>
                <a:spcPts val="0"/>
              </a:spcBef>
              <a:spcAft>
                <a:spcPts val="0"/>
              </a:spcAft>
              <a:buNone/>
            </a:pPr>
            <a:r>
              <a:rPr lang="ja-JP" altLang="en-US" dirty="0"/>
              <a:t>例えば、生成した文章</a:t>
            </a:r>
            <a:r>
              <a:rPr lang="en-US" altLang="ja-JP" dirty="0"/>
              <a:t>1</a:t>
            </a:r>
            <a:r>
              <a:rPr lang="ja-JP" altLang="en-US" dirty="0"/>
              <a:t>とコメント</a:t>
            </a:r>
            <a:r>
              <a:rPr lang="en-US" altLang="ja-JP" dirty="0"/>
              <a:t>1, </a:t>
            </a:r>
            <a:r>
              <a:rPr lang="ja-JP" altLang="en-US" dirty="0"/>
              <a:t>文章</a:t>
            </a:r>
            <a:r>
              <a:rPr lang="en-US" altLang="ja-JP" dirty="0"/>
              <a:t>2</a:t>
            </a:r>
            <a:r>
              <a:rPr lang="ja-JP" altLang="en-US" dirty="0"/>
              <a:t>とコメント</a:t>
            </a:r>
            <a:r>
              <a:rPr lang="en-US" altLang="ja-JP" dirty="0"/>
              <a:t>1, </a:t>
            </a:r>
            <a:r>
              <a:rPr lang="ja-JP" altLang="en-US" dirty="0"/>
              <a:t>文章</a:t>
            </a:r>
            <a:r>
              <a:rPr lang="en-US" altLang="ja-JP" dirty="0"/>
              <a:t>K</a:t>
            </a:r>
            <a:r>
              <a:rPr lang="ja-JP" altLang="en-US" dirty="0"/>
              <a:t>とコメント</a:t>
            </a:r>
            <a:r>
              <a:rPr lang="en-US" altLang="ja-JP" dirty="0"/>
              <a:t>1</a:t>
            </a:r>
            <a:r>
              <a:rPr lang="ja-JP" altLang="en-US" dirty="0"/>
              <a:t>のように類似度を計算していき、最大値をメタデータとして付与します。</a:t>
            </a:r>
            <a:endParaRPr lang="en-US" altLang="ja-JP" dirty="0"/>
          </a:p>
          <a:p>
            <a:pPr marL="0" lvl="0" indent="0" algn="l" rtl="0">
              <a:spcBef>
                <a:spcPts val="0"/>
              </a:spcBef>
              <a:spcAft>
                <a:spcPts val="0"/>
              </a:spcAft>
              <a:buNone/>
            </a:pPr>
            <a:r>
              <a:rPr lang="ja-JP" altLang="en-US" dirty="0"/>
              <a:t>全てのコメントで類似度計算を行った後、降順にソートし、高い類似度を示している元コメントを商品との関連性があるとみなします。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これは、動画のトピックに対して代表的であると仮定している文章との類似度が高いということから、</a:t>
            </a:r>
            <a:endParaRPr lang="en-US" altLang="ja-JP" dirty="0"/>
          </a:p>
          <a:p>
            <a:pPr marL="0" lvl="0" indent="0" algn="l" rtl="0">
              <a:spcBef>
                <a:spcPts val="0"/>
              </a:spcBef>
              <a:spcAft>
                <a:spcPts val="0"/>
              </a:spcAft>
              <a:buNone/>
            </a:pPr>
            <a:r>
              <a:rPr lang="ja-JP" altLang="en-US" dirty="0"/>
              <a:t>商品またはサービスとの関連性も高いと判断できるのではないかと考えたためです。</a:t>
            </a:r>
            <a:endParaRPr lang="en-US" altLang="ja-JP" dirty="0"/>
          </a:p>
          <a:p>
            <a:pPr marL="0" lvl="0" indent="0" algn="l" rtl="0">
              <a:spcBef>
                <a:spcPts val="0"/>
              </a:spcBef>
              <a:spcAft>
                <a:spcPts val="0"/>
              </a:spcAft>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この生成した文章が動画のトピックに対して代表的であるという仮定、</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および類似度が高いコメントが商品との関連性が高いとみなす提案手法に妥当性があるかどうかを検証しました。</a:t>
            </a:r>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2024/2/11</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2024/2/11</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2024/2/11</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23.png"/><Relationship Id="rId26" Type="http://schemas.openxmlformats.org/officeDocument/2006/relationships/image" Target="../media/image250.png"/><Relationship Id="rId39" Type="http://schemas.openxmlformats.org/officeDocument/2006/relationships/image" Target="../media/image30.png"/><Relationship Id="rId21" Type="http://schemas.openxmlformats.org/officeDocument/2006/relationships/image" Target="../media/image24.png"/><Relationship Id="rId34" Type="http://schemas.openxmlformats.org/officeDocument/2006/relationships/slide" Target="slide13.xml"/><Relationship Id="rId42" Type="http://schemas.openxmlformats.org/officeDocument/2006/relationships/image" Target="../media/image31.png"/><Relationship Id="rId47" Type="http://schemas.openxmlformats.org/officeDocument/2006/relationships/image" Target="../media/image320.png"/><Relationship Id="rId7" Type="http://schemas.openxmlformats.org/officeDocument/2006/relationships/slide" Target="slide4.xml"/><Relationship Id="rId2" Type="http://schemas.openxmlformats.org/officeDocument/2006/relationships/notesSlide" Target="../notesSlides/notesSlide18.xml"/><Relationship Id="rId16" Type="http://schemas.openxmlformats.org/officeDocument/2006/relationships/slide" Target="slide7.xml"/><Relationship Id="rId29" Type="http://schemas.openxmlformats.org/officeDocument/2006/relationships/image" Target="../media/image260.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00.png"/><Relationship Id="rId24" Type="http://schemas.openxmlformats.org/officeDocument/2006/relationships/image" Target="../media/image25.png"/><Relationship Id="rId32" Type="http://schemas.openxmlformats.org/officeDocument/2006/relationships/image" Target="../media/image270.png"/><Relationship Id="rId37" Type="http://schemas.openxmlformats.org/officeDocument/2006/relationships/slide" Target="slide14.xml"/><Relationship Id="rId40" Type="http://schemas.openxmlformats.org/officeDocument/2006/relationships/slide" Target="slide15.xml"/><Relationship Id="rId45" Type="http://schemas.openxmlformats.org/officeDocument/2006/relationships/image" Target="../media/image32.png"/><Relationship Id="rId5" Type="http://schemas.openxmlformats.org/officeDocument/2006/relationships/image" Target="../media/image180.png"/><Relationship Id="rId15" Type="http://schemas.openxmlformats.org/officeDocument/2006/relationships/image" Target="../media/image22.png"/><Relationship Id="rId23" Type="http://schemas.openxmlformats.org/officeDocument/2006/relationships/image" Target="../media/image24.png"/><Relationship Id="rId28" Type="http://schemas.openxmlformats.org/officeDocument/2006/relationships/slide" Target="slide11.xml"/><Relationship Id="rId36" Type="http://schemas.openxmlformats.org/officeDocument/2006/relationships/image" Target="../media/image29.png"/><Relationship Id="rId10" Type="http://schemas.openxmlformats.org/officeDocument/2006/relationships/slide" Target="slide5.xml"/><Relationship Id="rId19" Type="http://schemas.openxmlformats.org/officeDocument/2006/relationships/slide" Target="slide8.xml"/><Relationship Id="rId31" Type="http://schemas.openxmlformats.org/officeDocument/2006/relationships/slide" Target="slide12.xml"/><Relationship Id="rId44" Type="http://schemas.openxmlformats.org/officeDocument/2006/relationships/image" Target="../media/image310.png"/><Relationship Id="rId4" Type="http://schemas.openxmlformats.org/officeDocument/2006/relationships/slide" Target="slide3.xml"/><Relationship Id="rId9" Type="http://schemas.openxmlformats.org/officeDocument/2006/relationships/image" Target="../media/image20.png"/><Relationship Id="rId14" Type="http://schemas.openxmlformats.org/officeDocument/2006/relationships/image" Target="../media/image210.png"/><Relationship Id="rId22" Type="http://schemas.openxmlformats.org/officeDocument/2006/relationships/slide" Target="slide9.xml"/><Relationship Id="rId27" Type="http://schemas.openxmlformats.org/officeDocument/2006/relationships/image" Target="../media/image26.png"/><Relationship Id="rId30" Type="http://schemas.openxmlformats.org/officeDocument/2006/relationships/image" Target="../media/image27.png"/><Relationship Id="rId35" Type="http://schemas.openxmlformats.org/officeDocument/2006/relationships/image" Target="../media/image28.png"/><Relationship Id="rId43" Type="http://schemas.openxmlformats.org/officeDocument/2006/relationships/slide" Target="slide16.xml"/><Relationship Id="rId8" Type="http://schemas.openxmlformats.org/officeDocument/2006/relationships/image" Target="../media/image190.png"/><Relationship Id="rId3"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220.png"/><Relationship Id="rId25" Type="http://schemas.openxmlformats.org/officeDocument/2006/relationships/slide" Target="slide10.xml"/><Relationship Id="rId33" Type="http://schemas.openxmlformats.org/officeDocument/2006/relationships/image" Target="../media/image28.png"/><Relationship Id="rId38" Type="http://schemas.openxmlformats.org/officeDocument/2006/relationships/image" Target="../media/image29.png"/><Relationship Id="rId46" Type="http://schemas.openxmlformats.org/officeDocument/2006/relationships/slide" Target="slide17.xml"/><Relationship Id="rId20" Type="http://schemas.openxmlformats.org/officeDocument/2006/relationships/image" Target="../media/image230.png"/><Relationship Id="rId4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a:t>
                </a:r>
                <a:r>
                  <a:rPr kumimoji="1" lang="en-US" altLang="ja-JP" sz="2000" dirty="0"/>
                  <a:t>Cos</a:t>
                </a:r>
                <a:r>
                  <a:rPr kumimoji="1" lang="ja-JP" altLang="en-US" sz="2000" dirty="0"/>
                  <a:t>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とみなす</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評価指標から提案手法の精度を評価</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232300"/>
                <a:ext cx="3446418" cy="1969770"/>
              </a:xfrm>
              <a:prstGeom prst="rect">
                <a:avLst/>
              </a:prstGeom>
              <a:solidFill>
                <a:schemeClr val="accent2">
                  <a:lumMod val="40000"/>
                  <a:lumOff val="60000"/>
                </a:schemeClr>
              </a:solidFill>
            </p:spPr>
            <p:txBody>
              <a:bodyPr wrap="square" rtlCol="0">
                <a:spAutoFit/>
              </a:bodyPr>
              <a:lstStyle/>
              <a:p>
                <a:pPr algn="ctr"/>
                <a:r>
                  <a:rPr kumimoji="1" lang="ja-JP" altLang="en-US" dirty="0"/>
                  <a:t>実験データ</a:t>
                </a:r>
                <a:endParaRPr kumimoji="1" lang="en-US" altLang="ja-JP" dirty="0"/>
              </a:p>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232300"/>
                <a:ext cx="3446418" cy="1969770"/>
              </a:xfrm>
              <a:prstGeom prst="rect">
                <a:avLst/>
              </a:prstGeom>
              <a:blipFill>
                <a:blip r:embed="rId3"/>
                <a:stretch>
                  <a:fillRect l="-708" t="-2167" b="-619"/>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232300"/>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14252950"/>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ヒカキン</a:t>
                      </a:r>
                      <a:r>
                        <a:rPr kumimoji="1" lang="ja-JP" altLang="en-US" sz="1600" dirty="0"/>
                        <a:t>さんが</a:t>
                      </a:r>
                      <a:r>
                        <a:rPr kumimoji="1" lang="ja-JP" altLang="en-US" sz="1600" dirty="0">
                          <a:solidFill>
                            <a:srgbClr val="FF0000"/>
                          </a:solidFill>
                        </a:rPr>
                        <a:t>ラーメン</a:t>
                      </a:r>
                      <a:r>
                        <a:rPr kumimoji="1" lang="ja-JP" altLang="en-US" sz="1600" dirty="0"/>
                        <a:t>が</a:t>
                      </a:r>
                      <a:r>
                        <a:rPr kumimoji="1" lang="ja-JP" altLang="en-US" sz="1600" dirty="0">
                          <a:solidFill>
                            <a:srgbClr val="FF0000"/>
                          </a:solidFill>
                        </a:rPr>
                        <a:t>好き</a:t>
                      </a:r>
                      <a:r>
                        <a:rPr kumimoji="1" lang="ja-JP" altLang="en-US" sz="1600" dirty="0"/>
                        <a:t>なのを知って、</a:t>
                      </a:r>
                      <a:r>
                        <a:rPr kumimoji="1" lang="ja-JP" altLang="en-US" sz="1600" dirty="0">
                          <a:solidFill>
                            <a:srgbClr val="FF0000"/>
                          </a:solidFill>
                        </a:rPr>
                        <a:t>すごく嬉しい</a:t>
                      </a:r>
                      <a:r>
                        <a:rPr kumimoji="1" lang="ja-JP" altLang="en-US" sz="1600" dirty="0"/>
                        <a:t>です！彼の</a:t>
                      </a:r>
                      <a:r>
                        <a:rPr kumimoji="1" lang="ja-JP" altLang="en-US" sz="1600" dirty="0">
                          <a:solidFill>
                            <a:srgbClr val="FF0000"/>
                          </a:solidFill>
                        </a:rPr>
                        <a:t>元気</a:t>
                      </a:r>
                      <a:r>
                        <a:rPr kumimoji="1" lang="ja-JP" altLang="en-US" sz="1600" dirty="0"/>
                        <a:t>と</a:t>
                      </a:r>
                      <a:r>
                        <a:rPr kumimoji="1" lang="ja-JP" altLang="en-US" sz="1600" dirty="0">
                          <a:solidFill>
                            <a:srgbClr val="FF0000"/>
                          </a:solidFill>
                        </a:rPr>
                        <a:t>努力</a:t>
                      </a:r>
                      <a:r>
                        <a:rPr kumimoji="1" lang="ja-JP" altLang="en-US" sz="1600" dirty="0"/>
                        <a:t>が</a:t>
                      </a:r>
                      <a:r>
                        <a:rPr kumimoji="1" lang="ja-JP" altLang="en-US" sz="1600" dirty="0">
                          <a:solidFill>
                            <a:srgbClr val="FF0000"/>
                          </a:solidFill>
                        </a:rPr>
                        <a:t>絶対味噌ラーメン</a:t>
                      </a:r>
                      <a:r>
                        <a:rPr kumimoji="1" lang="ja-JP" altLang="en-US" sz="1600" dirty="0"/>
                        <a:t>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リュウジ</a:t>
                      </a:r>
                      <a:r>
                        <a:rPr kumimoji="1" lang="ja-JP" altLang="en-US" sz="1600" dirty="0"/>
                        <a:t>の</a:t>
                      </a:r>
                      <a:r>
                        <a:rPr kumimoji="1" lang="ja-JP" altLang="en-US" sz="1600" dirty="0">
                          <a:solidFill>
                            <a:srgbClr val="FF0000"/>
                          </a:solidFill>
                        </a:rPr>
                        <a:t>レシピ</a:t>
                      </a:r>
                      <a:r>
                        <a:rPr kumimoji="1" lang="ja-JP" altLang="en-US" sz="1600" dirty="0"/>
                        <a:t>で</a:t>
                      </a:r>
                      <a:r>
                        <a:rPr kumimoji="1" lang="ja-JP" altLang="en-US" sz="1600" dirty="0">
                          <a:solidFill>
                            <a:srgbClr val="FF0000"/>
                          </a:solidFill>
                        </a:rPr>
                        <a:t>作った豚汁</a:t>
                      </a:r>
                      <a:r>
                        <a:rPr kumimoji="1" lang="ja-JP" altLang="en-US" sz="1600" dirty="0"/>
                        <a:t>、</a:t>
                      </a:r>
                      <a:r>
                        <a:rPr kumimoji="1" lang="ja-JP" altLang="en-US" sz="1600" dirty="0">
                          <a:solidFill>
                            <a:srgbClr val="FF0000"/>
                          </a:solidFill>
                        </a:rPr>
                        <a:t>美味しい</a:t>
                      </a:r>
                      <a:r>
                        <a:rPr kumimoji="1" lang="ja-JP" altLang="en-US" sz="1600" dirty="0"/>
                        <a:t>！</a:t>
                      </a:r>
                      <a:r>
                        <a:rPr kumimoji="1" lang="ja-JP" altLang="en-US" sz="1600" dirty="0">
                          <a:solidFill>
                            <a:srgbClr val="FF0000"/>
                          </a:solidFill>
                        </a:rPr>
                        <a:t>生姜</a:t>
                      </a:r>
                      <a:r>
                        <a:rPr kumimoji="1" lang="ja-JP" altLang="en-US" sz="1600" dirty="0"/>
                        <a:t>と</a:t>
                      </a:r>
                      <a:r>
                        <a:rPr kumimoji="1" lang="ja-JP" altLang="en-US" sz="1600" dirty="0">
                          <a:solidFill>
                            <a:srgbClr val="FF0000"/>
                          </a:solidFill>
                        </a:rPr>
                        <a:t>ニンニク</a:t>
                      </a:r>
                      <a:r>
                        <a:rPr kumimoji="1" lang="ja-JP" altLang="en-US" sz="1600" dirty="0"/>
                        <a:t>が効いた</a:t>
                      </a:r>
                      <a:r>
                        <a:rPr kumimoji="1" lang="ja-JP" altLang="en-US" sz="1600" dirty="0">
                          <a:solidFill>
                            <a:srgbClr val="FF0000"/>
                          </a:solidFill>
                        </a:rPr>
                        <a:t>味噌汁</a:t>
                      </a:r>
                      <a:r>
                        <a:rPr kumimoji="1" lang="ja-JP" altLang="en-US" sz="1600" dirty="0"/>
                        <a:t>、本当に</a:t>
                      </a:r>
                      <a:r>
                        <a:rPr kumimoji="1" lang="ja-JP" altLang="en-US" sz="1600" dirty="0">
                          <a:solidFill>
                            <a:srgbClr val="FF0000"/>
                          </a:solidFill>
                        </a:rPr>
                        <a:t>美味しく</a:t>
                      </a:r>
                      <a:r>
                        <a:rPr kumimoji="1" lang="ja-JP" altLang="en-US" sz="1600" dirty="0"/>
                        <a:t>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67316" y="148022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589850"/>
            <a:ext cx="5816782" cy="2300737"/>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ABD3B27-6CE7-E07C-F2CE-BBBAEEE54F21}"/>
                  </a:ext>
                </a:extLst>
              </p:cNvPr>
              <p:cNvSpPr txBox="1"/>
              <p:nvPr/>
            </p:nvSpPr>
            <p:spPr>
              <a:xfrm>
                <a:off x="1067316" y="3960533"/>
                <a:ext cx="10618694" cy="2424703"/>
              </a:xfrm>
              <a:prstGeom prst="rect">
                <a:avLst/>
              </a:prstGeom>
              <a:noFill/>
            </p:spPr>
            <p:txBody>
              <a:bodyPr wrap="square" rtlCol="0">
                <a:spAutoFit/>
              </a:bodyPr>
              <a:lstStyle/>
              <a:p>
                <a:pPr>
                  <a:lnSpc>
                    <a:spcPct val="150000"/>
                  </a:lnSpc>
                </a:pPr>
                <a:r>
                  <a:rPr kumimoji="1" lang="en-US" altLang="ja-JP" dirty="0">
                    <a:latin typeface="Times New Roman" panose="02020603050405020304" pitchFamily="18" charset="0"/>
                    <a:cs typeface="Times New Roman" panose="02020603050405020304" pitchFamily="18" charset="0"/>
                  </a:rPr>
                  <a:t>Accuracy</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den>
                    </m:f>
                    <m:r>
                      <a:rPr kumimoji="1" lang="en-US" altLang="ja-JP" b="0" i="1" smtClean="0">
                        <a:latin typeface="Cambria Math" panose="02040503050406030204" pitchFamily="18" charset="0"/>
                      </a:rPr>
                      <m:t>=0.612203</m:t>
                    </m:r>
                  </m:oMath>
                </a14:m>
                <a:r>
                  <a:rPr kumimoji="1" lang="ja-JP" altLang="en-US" b="0" dirty="0">
                    <a:latin typeface="Times New Roman" panose="02020603050405020304" pitchFamily="18" charset="0"/>
                  </a:rPr>
                  <a:t> ・・・・・・・・・・全予測結果の中で正しい予測をした割合</a:t>
                </a:r>
                <a:endParaRPr kumimoji="1" lang="en-US" altLang="ja-JP" b="0" dirty="0">
                  <a:latin typeface="Times New Roman" panose="02020603050405020304" pitchFamily="18" charset="0"/>
                </a:endParaRPr>
              </a:p>
              <a:p>
                <a:pPr>
                  <a:lnSpc>
                    <a:spcPct val="150000"/>
                  </a:lnSpc>
                </a:pPr>
                <a:r>
                  <a:rPr kumimoji="1" lang="en-US" altLang="ja-JP" dirty="0">
                    <a:latin typeface="Times New Roman" panose="02020603050405020304" pitchFamily="18" charset="0"/>
                    <a:cs typeface="Times New Roman" panose="02020603050405020304" pitchFamily="18" charset="0"/>
                  </a:rPr>
                  <a:t>Recall</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den>
                    </m:f>
                    <m:r>
                      <a:rPr kumimoji="1" lang="en-US" altLang="ja-JP" b="0" i="1" smtClean="0">
                        <a:latin typeface="Cambria Math" panose="02040503050406030204" pitchFamily="18" charset="0"/>
                      </a:rPr>
                      <m:t>=0.693790</m:t>
                    </m:r>
                    <m:r>
                      <a:rPr kumimoji="1" lang="ja-JP" altLang="en-US" i="1">
                        <a:latin typeface="Cambria Math" panose="02040503050406030204" pitchFamily="18" charset="0"/>
                      </a:rPr>
                      <m:t>・・・・・・・・・・・・</m:t>
                    </m:r>
                  </m:oMath>
                </a14:m>
                <a:r>
                  <a:rPr kumimoji="1" lang="ja-JP" altLang="en-US" b="0" dirty="0"/>
                  <a:t>・・・・・・・正解が</a:t>
                </a:r>
                <a:r>
                  <a:rPr kumimoji="1" lang="en-US" altLang="ja-JP" b="0" dirty="0">
                    <a:latin typeface="Times New Roman" panose="02020603050405020304" pitchFamily="18" charset="0"/>
                    <a:cs typeface="Times New Roman" panose="02020603050405020304" pitchFamily="18" charset="0"/>
                  </a:rPr>
                  <a:t>Positive</a:t>
                </a:r>
                <a:r>
                  <a:rPr kumimoji="1" lang="ja-JP" altLang="en-US" dirty="0"/>
                  <a:t>なものを正しく</a:t>
                </a:r>
                <a:r>
                  <a:rPr kumimoji="1" lang="en-US" altLang="ja-JP" dirty="0">
                    <a:latin typeface="Times New Roman" panose="02020603050405020304" pitchFamily="18" charset="0"/>
                    <a:cs typeface="Times New Roman" panose="02020603050405020304" pitchFamily="18" charset="0"/>
                  </a:rPr>
                  <a:t>Positive</a:t>
                </a:r>
                <a:r>
                  <a:rPr kumimoji="1" lang="ja-JP" altLang="en-US" dirty="0"/>
                  <a:t>と予測した割合</a:t>
                </a:r>
                <a:endParaRPr kumimoji="1" lang="en-US" altLang="ja-JP" b="0" dirty="0"/>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Precision</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𝑇𝑃</m:t>
                        </m:r>
                      </m:num>
                      <m:den>
                        <m:r>
                          <a:rPr kumimoji="1" lang="en-US" altLang="ja-JP" b="0" i="1" smtClean="0">
                            <a:solidFill>
                              <a:srgbClr val="FF0000"/>
                            </a:solidFill>
                            <a:latin typeface="Cambria Math" panose="02040503050406030204" pitchFamily="18" charset="0"/>
                          </a:rPr>
                          <m:t>𝑇𝑃</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𝐹𝑃</m:t>
                        </m:r>
                      </m:den>
                    </m:f>
                    <m:r>
                      <a:rPr kumimoji="1" lang="en-US" altLang="ja-JP" b="0" i="1" smtClean="0">
                        <a:solidFill>
                          <a:srgbClr val="FF0000"/>
                        </a:solidFill>
                        <a:latin typeface="Cambria Math" panose="02040503050406030204" pitchFamily="18" charset="0"/>
                      </a:rPr>
                      <m:t>=</m:t>
                    </m:r>
                    <m:r>
                      <a:rPr kumimoji="1" lang="en-US" altLang="ja-JP" b="0" i="1">
                        <a:solidFill>
                          <a:srgbClr val="FF0000"/>
                        </a:solidFill>
                        <a:latin typeface="Cambria Math" panose="02040503050406030204" pitchFamily="18" charset="0"/>
                      </a:rPr>
                      <m:t>0.693790</m:t>
                    </m:r>
                    <m:r>
                      <a:rPr kumimoji="1" lang="ja-JP" altLang="en-US" b="0" i="1" smtClean="0">
                        <a:solidFill>
                          <a:srgbClr val="FF0000"/>
                        </a:solidFill>
                        <a:latin typeface="Cambria Math" panose="02040503050406030204" pitchFamily="18" charset="0"/>
                      </a:rPr>
                      <m:t>・・・・・・・・・・</m:t>
                    </m:r>
                    <m:r>
                      <a:rPr kumimoji="1" lang="ja-JP" altLang="en-US" b="0" i="1">
                        <a:solidFill>
                          <a:srgbClr val="FF0000"/>
                        </a:solidFill>
                        <a:latin typeface="Cambria Math" panose="02040503050406030204" pitchFamily="18" charset="0"/>
                      </a:rPr>
                      <m:t>・</m:t>
                    </m:r>
                    <m:r>
                      <a:rPr kumimoji="1" lang="ja-JP" altLang="en-US" b="0" i="1" smtClean="0">
                        <a:solidFill>
                          <a:srgbClr val="FF0000"/>
                        </a:solidFill>
                        <a:latin typeface="Cambria Math" panose="02040503050406030204" pitchFamily="18" charset="0"/>
                      </a:rPr>
                      <m:t>・・</m:t>
                    </m:r>
                  </m:oMath>
                </a14:m>
                <a:r>
                  <a:rPr kumimoji="1" lang="ja-JP" altLang="en-US" dirty="0">
                    <a:solidFill>
                      <a:srgbClr val="FF0000"/>
                    </a:solidFill>
                  </a:rPr>
                  <a:t>・・・・</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と予測した結果のうち実際に</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である割合</a:t>
                </a:r>
                <a:endParaRPr kumimoji="1" lang="en-US" altLang="ja-JP" dirty="0">
                  <a:solidFill>
                    <a:srgbClr val="FF0000"/>
                  </a:solidFill>
                </a:endParaRPr>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F1-measure</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2</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𝑃𝑟𝑒𝑐𝑖𝑠𝑜𝑛</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𝑅𝑒𝑐𝑎𝑙𝑙</m:t>
                        </m:r>
                      </m:num>
                      <m:den>
                        <m:r>
                          <a:rPr kumimoji="1" lang="en-US" altLang="ja-JP" b="0" i="1" smtClean="0">
                            <a:solidFill>
                              <a:srgbClr val="FF0000"/>
                            </a:solidFill>
                            <a:latin typeface="Cambria Math" panose="02040503050406030204" pitchFamily="18" charset="0"/>
                          </a:rPr>
                          <m:t>𝑃𝑟𝑒𝑐𝑖𝑠𝑖𝑜𝑛</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𝑅𝑒𝑐𝑎𝑙𝑙</m:t>
                        </m:r>
                      </m:den>
                    </m:f>
                    <m:r>
                      <a:rPr kumimoji="1" lang="en-US" altLang="ja-JP" b="0" i="1" smtClean="0">
                        <a:solidFill>
                          <a:srgbClr val="FF0000"/>
                        </a:solidFill>
                        <a:latin typeface="Cambria Math" panose="02040503050406030204" pitchFamily="18" charset="0"/>
                      </a:rPr>
                      <m:t>=</m:t>
                    </m:r>
                    <m:r>
                      <a:rPr kumimoji="1" lang="en-US" altLang="ja-JP" i="1">
                        <a:solidFill>
                          <a:srgbClr val="FF0000"/>
                        </a:solidFill>
                        <a:latin typeface="Cambria Math" panose="02040503050406030204" pitchFamily="18" charset="0"/>
                      </a:rPr>
                      <m:t>0.693790</m:t>
                    </m:r>
                    <m:r>
                      <a:rPr kumimoji="1" lang="ja-JP" altLang="en-US" i="1" smtClean="0">
                        <a:solidFill>
                          <a:srgbClr val="FF0000"/>
                        </a:solidFill>
                        <a:latin typeface="Cambria Math" panose="02040503050406030204" pitchFamily="18" charset="0"/>
                      </a:rPr>
                      <m:t>・・・・</m:t>
                    </m:r>
                  </m:oMath>
                </a14:m>
                <a:r>
                  <a:rPr kumimoji="1" lang="ja-JP" altLang="en-US" b="0" dirty="0">
                    <a:solidFill>
                      <a:srgbClr val="FF0000"/>
                    </a:solidFill>
                  </a:rPr>
                  <a:t>・・</a:t>
                </a:r>
                <a:r>
                  <a:rPr kumimoji="1" lang="en-US" altLang="ja-JP" b="0" dirty="0">
                    <a:solidFill>
                      <a:srgbClr val="FF0000"/>
                    </a:solidFill>
                    <a:latin typeface="Times New Roman" panose="02020603050405020304" pitchFamily="18" charset="0"/>
                    <a:cs typeface="Times New Roman" panose="02020603050405020304" pitchFamily="18" charset="0"/>
                  </a:rPr>
                  <a:t>Recall</a:t>
                </a:r>
                <a:r>
                  <a:rPr kumimoji="1" lang="ja-JP" altLang="en-US" b="0" dirty="0">
                    <a:solidFill>
                      <a:srgbClr val="FF0000"/>
                    </a:solidFill>
                  </a:rPr>
                  <a:t>と</a:t>
                </a:r>
                <a:r>
                  <a:rPr kumimoji="1" lang="en-US" altLang="ja-JP" b="0" dirty="0">
                    <a:solidFill>
                      <a:srgbClr val="FF0000"/>
                    </a:solidFill>
                    <a:latin typeface="Times New Roman" panose="02020603050405020304" pitchFamily="18" charset="0"/>
                    <a:cs typeface="Times New Roman" panose="02020603050405020304" pitchFamily="18" charset="0"/>
                  </a:rPr>
                  <a:t>Precision</a:t>
                </a:r>
                <a:r>
                  <a:rPr kumimoji="1" lang="ja-JP" altLang="en-US" b="0" dirty="0">
                    <a:solidFill>
                      <a:srgbClr val="FF0000"/>
                    </a:solidFill>
                  </a:rPr>
                  <a:t>の調和平均</a:t>
                </a:r>
                <a:endParaRPr kumimoji="1" lang="en-US" altLang="ja-JP" b="0" dirty="0">
                  <a:solidFill>
                    <a:srgbClr val="FF0000"/>
                  </a:solidFill>
                </a:endParaRPr>
              </a:p>
            </p:txBody>
          </p:sp>
        </mc:Choice>
        <mc:Fallback xmlns="">
          <p:sp>
            <p:nvSpPr>
              <p:cNvPr id="6" name="テキスト ボックス 5">
                <a:extLst>
                  <a:ext uri="{FF2B5EF4-FFF2-40B4-BE49-F238E27FC236}">
                    <a16:creationId xmlns:a16="http://schemas.microsoft.com/office/drawing/2014/main" id="{8ABD3B27-6CE7-E07C-F2CE-BBBAEEE54F21}"/>
                  </a:ext>
                </a:extLst>
              </p:cNvPr>
              <p:cNvSpPr txBox="1">
                <a:spLocks noRot="1" noChangeAspect="1" noMove="1" noResize="1" noEditPoints="1" noAdjustHandles="1" noChangeArrowheads="1" noChangeShapeType="1" noTextEdit="1"/>
              </p:cNvSpPr>
              <p:nvPr/>
            </p:nvSpPr>
            <p:spPr>
              <a:xfrm>
                <a:off x="1067316" y="3960533"/>
                <a:ext cx="10618694" cy="2424703"/>
              </a:xfrm>
              <a:prstGeom prst="rect">
                <a:avLst/>
              </a:prstGeom>
              <a:blipFill>
                <a:blip r:embed="rId4"/>
                <a:stretch>
                  <a:fillRect l="-459" b="-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CFDFBF8-BE58-431F-60CC-86D0EA29095F}"/>
              </a:ext>
            </a:extLst>
          </p:cNvPr>
          <p:cNvSpPr txBox="1"/>
          <p:nvPr/>
        </p:nvSpPr>
        <p:spPr>
          <a:xfrm>
            <a:off x="5689565" y="1216323"/>
            <a:ext cx="4527618" cy="338554"/>
          </a:xfrm>
          <a:prstGeom prst="rect">
            <a:avLst/>
          </a:prstGeom>
          <a:solidFill>
            <a:srgbClr val="72ADAE"/>
          </a:solidFill>
        </p:spPr>
        <p:txBody>
          <a:bodyPr wrap="square" rtlCol="0">
            <a:spAutoFit/>
          </a:bodyPr>
          <a:lstStyle/>
          <a:p>
            <a:pPr algn="ctr"/>
            <a:r>
              <a:rPr kumimoji="1" lang="ja-JP" altLang="en-US" sz="1600" dirty="0"/>
              <a:t>類似度上位</a:t>
            </a:r>
            <a:r>
              <a:rPr kumimoji="1" lang="en-US" altLang="ja-JP" sz="1600" dirty="0"/>
              <a:t>934</a:t>
            </a:r>
            <a:r>
              <a:rPr kumimoji="1" lang="ja-JP" altLang="en-US" sz="1600" dirty="0"/>
              <a:t>件を「関連性あり」とした場合</a:t>
            </a:r>
            <a:endParaRPr kumimoji="1" lang="en-US" altLang="ja-JP" sz="1600" dirty="0"/>
          </a:p>
        </p:txBody>
      </p:sp>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B4F1CD-6729-5FAE-5918-76BCE483C102}"/>
            </a:ext>
          </a:extLst>
        </p:cNvPr>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8CB7AB2F-E85D-4E29-5060-DE76E3C03F3E}"/>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1" name="テキスト ボックス 10">
            <a:extLst>
              <a:ext uri="{FF2B5EF4-FFF2-40B4-BE49-F238E27FC236}">
                <a16:creationId xmlns:a16="http://schemas.microsoft.com/office/drawing/2014/main" id="{2D598BA4-2C0C-0402-F8B9-22832722F2AE}"/>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sp>
        <p:nvSpPr>
          <p:cNvPr id="112" name="Google Shape;112;p2">
            <a:extLst>
              <a:ext uri="{FF2B5EF4-FFF2-40B4-BE49-F238E27FC236}">
                <a16:creationId xmlns:a16="http://schemas.microsoft.com/office/drawing/2014/main" id="{E8755AA9-37E1-5F68-1357-4E7609462B1E}"/>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96BB3D3-D3D3-444D-97EC-B1FB7D6BFFCA}"/>
              </a:ext>
            </a:extLst>
          </p:cNvPr>
          <p:cNvSpPr txBox="1"/>
          <p:nvPr/>
        </p:nvSpPr>
        <p:spPr>
          <a:xfrm>
            <a:off x="838200"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「みそきん」の例</a:t>
            </a:r>
          </a:p>
        </p:txBody>
      </p:sp>
      <p:cxnSp>
        <p:nvCxnSpPr>
          <p:cNvPr id="4" name="直線コネクタ 3">
            <a:extLst>
              <a:ext uri="{FF2B5EF4-FFF2-40B4-BE49-F238E27FC236}">
                <a16:creationId xmlns:a16="http://schemas.microsoft.com/office/drawing/2014/main" id="{15BC033B-8EDF-E921-F094-E5A2274D7AD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58F465-9EA9-FA2F-0270-078B14E1FE8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graphicFrame>
        <p:nvGraphicFramePr>
          <p:cNvPr id="10" name="表 9">
            <a:extLst>
              <a:ext uri="{FF2B5EF4-FFF2-40B4-BE49-F238E27FC236}">
                <a16:creationId xmlns:a16="http://schemas.microsoft.com/office/drawing/2014/main" id="{0AE713A8-6B84-CC51-7D57-71710AE3FAF4}"/>
              </a:ext>
            </a:extLst>
          </p:cNvPr>
          <p:cNvGraphicFramePr>
            <a:graphicFrameLocks noGrp="1"/>
          </p:cNvGraphicFramePr>
          <p:nvPr>
            <p:extLst>
              <p:ext uri="{D42A27DB-BD31-4B8C-83A1-F6EECF244321}">
                <p14:modId xmlns:p14="http://schemas.microsoft.com/office/powerpoint/2010/main" val="1316240315"/>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0.503050</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0.578983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0.614915</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0.305139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0.562098</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0.788008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0.772357</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0.712347</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0.665461</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0.437452</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0.628366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0.721568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3" name="直線コネクタ 12">
            <a:extLst>
              <a:ext uri="{FF2B5EF4-FFF2-40B4-BE49-F238E27FC236}">
                <a16:creationId xmlns:a16="http://schemas.microsoft.com/office/drawing/2014/main" id="{2750BCAE-279E-9BBA-C8ED-FDEF756C5E4C}"/>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F2CF00B-5F9D-AFBF-4B95-F399115A191B}"/>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16" name="テキスト ボックス 15">
            <a:extLst>
              <a:ext uri="{FF2B5EF4-FFF2-40B4-BE49-F238E27FC236}">
                <a16:creationId xmlns:a16="http://schemas.microsoft.com/office/drawing/2014/main" id="{07E182B7-09AE-D9CD-03C8-D64B3A184D10}"/>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18" name="表 17">
            <a:extLst>
              <a:ext uri="{FF2B5EF4-FFF2-40B4-BE49-F238E27FC236}">
                <a16:creationId xmlns:a16="http://schemas.microsoft.com/office/drawing/2014/main" id="{C8C22BCA-D27E-4FE3-2FF4-79B20F2B2336}"/>
              </a:ext>
            </a:extLst>
          </p:cNvPr>
          <p:cNvGraphicFramePr>
            <a:graphicFrameLocks noGrp="1"/>
          </p:cNvGraphicFramePr>
          <p:nvPr>
            <p:extLst>
              <p:ext uri="{D42A27DB-BD31-4B8C-83A1-F6EECF244321}">
                <p14:modId xmlns:p14="http://schemas.microsoft.com/office/powerpoint/2010/main" val="1491727736"/>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0.490847</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0.522033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0.557966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0.567457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0.295503</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0.517130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0.750535</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0.747967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0.655359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0.633815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0.423637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0.578096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0.687254</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0" name="直線コネクタ 19">
            <a:extLst>
              <a:ext uri="{FF2B5EF4-FFF2-40B4-BE49-F238E27FC236}">
                <a16:creationId xmlns:a16="http://schemas.microsoft.com/office/drawing/2014/main" id="{3A527237-23E0-3985-76AF-D1C72B6E44D5}"/>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285684E-9443-671B-5BCA-F4DD03188012}"/>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6" name="テキスト ボックス 25">
            <a:extLst>
              <a:ext uri="{FF2B5EF4-FFF2-40B4-BE49-F238E27FC236}">
                <a16:creationId xmlns:a16="http://schemas.microsoft.com/office/drawing/2014/main" id="{433E6648-6A28-037C-4143-B4AF9FB3FE9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8" name="テキスト ボックス 27">
            <a:extLst>
              <a:ext uri="{FF2B5EF4-FFF2-40B4-BE49-F238E27FC236}">
                <a16:creationId xmlns:a16="http://schemas.microsoft.com/office/drawing/2014/main" id="{D3156CDE-6134-B4A6-19CB-1A6A40871DCE}"/>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6.6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~7.7</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0.66~0.77</a:t>
            </a:r>
            <a:r>
              <a:rPr kumimoji="1" lang="ja-JP" altLang="en-US" dirty="0"/>
              <a:t>を示す</a:t>
            </a:r>
          </a:p>
          <a:p>
            <a:pPr marL="285750" indent="-285750">
              <a:lnSpc>
                <a:spcPct val="150000"/>
              </a:lnSpc>
              <a:buFont typeface="Wingdings" panose="05000000000000000000" pitchFamily="2" charset="2"/>
              <a:buChar char="u"/>
            </a:pPr>
            <a:r>
              <a:rPr kumimoji="1" lang="ja-JP" altLang="en-US" dirty="0"/>
              <a:t>目的によって閾値を設定する必要がある</a:t>
            </a:r>
            <a:endParaRPr kumimoji="1" lang="en-US" altLang="ja-JP" dirty="0"/>
          </a:p>
        </p:txBody>
      </p:sp>
    </p:spTree>
    <p:extLst>
      <p:ext uri="{BB962C8B-B14F-4D97-AF65-F5344CB8AC3E}">
        <p14:creationId xmlns:p14="http://schemas.microsoft.com/office/powerpoint/2010/main" val="23018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F37BA4EA-88BA-E40C-5AF0-8F0D8D6C4DD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9AF0E4A-8CCC-1146-7F5C-0E7F5B18428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9D1D35D-D8EF-A2B7-C457-ED661D1C841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r>
              <a:rPr kumimoji="1" lang="ja-JP" altLang="en-US" sz="3200" kern="0" dirty="0">
                <a:solidFill>
                  <a:srgbClr val="000000"/>
                </a:solidFill>
                <a:latin typeface="Arial"/>
                <a:ea typeface="ＭＳ Ｐゴシック" panose="020B0600070205080204" pitchFamily="50" charset="-128"/>
                <a:cs typeface="Arial"/>
                <a:sym typeface="Arial"/>
              </a:rPr>
              <a:t>　「豚汁」の例</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A82AD1B-91DF-20EB-220A-AB471640C39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08D20C-0E8C-9D97-B7DE-8A670EE45783}"/>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cxnSp>
        <p:nvCxnSpPr>
          <p:cNvPr id="7" name="直線コネクタ 6">
            <a:extLst>
              <a:ext uri="{FF2B5EF4-FFF2-40B4-BE49-F238E27FC236}">
                <a16:creationId xmlns:a16="http://schemas.microsoft.com/office/drawing/2014/main" id="{A42D4428-949F-8C68-43E2-C032CDB5966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D3877E4-BEFD-E5B5-DB52-B82BBB4F8067}"/>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7" name="テキスト ボックス 16">
            <a:extLst>
              <a:ext uri="{FF2B5EF4-FFF2-40B4-BE49-F238E27FC236}">
                <a16:creationId xmlns:a16="http://schemas.microsoft.com/office/drawing/2014/main" id="{C145F6DA-7BA9-1517-795C-766C023E4583}"/>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graphicFrame>
        <p:nvGraphicFramePr>
          <p:cNvPr id="18" name="表 17">
            <a:extLst>
              <a:ext uri="{FF2B5EF4-FFF2-40B4-BE49-F238E27FC236}">
                <a16:creationId xmlns:a16="http://schemas.microsoft.com/office/drawing/2014/main" id="{E4AA8927-1BBE-BEDF-B458-F6DC6800F43A}"/>
              </a:ext>
            </a:extLst>
          </p:cNvPr>
          <p:cNvGraphicFramePr>
            <a:graphicFrameLocks noGrp="1"/>
          </p:cNvGraphicFramePr>
          <p:nvPr>
            <p:extLst>
              <p:ext uri="{D42A27DB-BD31-4B8C-83A1-F6EECF244321}">
                <p14:modId xmlns:p14="http://schemas.microsoft.com/office/powerpoint/2010/main" val="3649713788"/>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25%(332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50%(664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(882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75%(996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0.534988</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0.656884</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0.703536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0.726109</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0.337868</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0.617913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0.858276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0.897590</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0.820783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0.760040</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0.490939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0.705045</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0.806176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9" name="直線コネクタ 18">
            <a:extLst>
              <a:ext uri="{FF2B5EF4-FFF2-40B4-BE49-F238E27FC236}">
                <a16:creationId xmlns:a16="http://schemas.microsoft.com/office/drawing/2014/main" id="{C6228DAF-8D60-93E9-971C-587DC3917586}"/>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FE91E70-E66F-874B-4E81-02F5EBE6ABC0}"/>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21" name="テキスト ボックス 20">
            <a:extLst>
              <a:ext uri="{FF2B5EF4-FFF2-40B4-BE49-F238E27FC236}">
                <a16:creationId xmlns:a16="http://schemas.microsoft.com/office/drawing/2014/main" id="{78ADDA19-8E80-CBBA-6B13-D8CDBA94FB24}"/>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22" name="表 21">
            <a:extLst>
              <a:ext uri="{FF2B5EF4-FFF2-40B4-BE49-F238E27FC236}">
                <a16:creationId xmlns:a16="http://schemas.microsoft.com/office/drawing/2014/main" id="{312426E8-8EF6-9D47-7001-696CD3692CCB}"/>
              </a:ext>
            </a:extLst>
          </p:cNvPr>
          <p:cNvGraphicFramePr>
            <a:graphicFrameLocks noGrp="1"/>
          </p:cNvGraphicFramePr>
          <p:nvPr>
            <p:extLst>
              <p:ext uri="{D42A27DB-BD31-4B8C-83A1-F6EECF244321}">
                <p14:modId xmlns:p14="http://schemas.microsoft.com/office/powerpoint/2010/main" val="3799074095"/>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25%(332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50%(664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(882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75%(996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0.510910</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0.626787</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0.665914</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0.679458</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0.319727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0.595238</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0.823129</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0.849397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0.790662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0.728915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0.464579</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0.679172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0.773162</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3" name="直線コネクタ 22">
            <a:extLst>
              <a:ext uri="{FF2B5EF4-FFF2-40B4-BE49-F238E27FC236}">
                <a16:creationId xmlns:a16="http://schemas.microsoft.com/office/drawing/2014/main" id="{E1A0E2E1-09EC-6DC7-BDB9-DC34B441218B}"/>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87ACC0F-0A57-F165-15C8-F56BB7CA10F9}"/>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5" name="テキスト ボックス 24">
            <a:extLst>
              <a:ext uri="{FF2B5EF4-FFF2-40B4-BE49-F238E27FC236}">
                <a16:creationId xmlns:a16="http://schemas.microsoft.com/office/drawing/2014/main" id="{AED60C0B-475F-8DC5-084D-EEF85FF9873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6" name="テキスト ボックス 25">
            <a:extLst>
              <a:ext uri="{FF2B5EF4-FFF2-40B4-BE49-F238E27FC236}">
                <a16:creationId xmlns:a16="http://schemas.microsoft.com/office/drawing/2014/main" id="{9E5E05C0-3C61-3ECC-256E-FC68457BBD87}"/>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7.6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~8.9</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0.76~0.89</a:t>
            </a:r>
            <a:r>
              <a:rPr kumimoji="1" lang="ja-JP" altLang="en-US" dirty="0"/>
              <a:t>を示す</a:t>
            </a:r>
            <a:endParaRPr kumimoji="1" lang="en-US" altLang="ja-JP" dirty="0"/>
          </a:p>
          <a:p>
            <a:pPr marL="285750" indent="-285750">
              <a:lnSpc>
                <a:spcPct val="150000"/>
              </a:lnSpc>
              <a:buFont typeface="Wingdings" panose="05000000000000000000" pitchFamily="2" charset="2"/>
              <a:buChar char="u"/>
            </a:pPr>
            <a:r>
              <a:rPr kumimoji="1" lang="ja-JP" altLang="en-US" dirty="0"/>
              <a:t>「みそきん」より精度が良い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単語抽出の結果に依存</a:t>
            </a:r>
            <a:endParaRPr kumimoji="1" lang="en-US" altLang="ja-JP" dirty="0"/>
          </a:p>
        </p:txBody>
      </p:sp>
    </p:spTree>
    <p:extLst>
      <p:ext uri="{BB962C8B-B14F-4D97-AF65-F5344CB8AC3E}">
        <p14:creationId xmlns:p14="http://schemas.microsoft.com/office/powerpoint/2010/main" val="368641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199" y="1190260"/>
            <a:ext cx="10515600" cy="5444245"/>
          </a:xfrm>
          <a:prstGeom prst="rect">
            <a:avLst/>
          </a:prstGeom>
          <a:noFill/>
          <a:ln>
            <a:noFill/>
          </a:ln>
        </p:spPr>
        <p:txBody>
          <a:bodyPr spcFirstLastPara="1" wrap="square" lIns="91425" tIns="45700" rIns="91425" bIns="45700" anchor="t" anchorCtr="0">
            <a:normAutofit/>
          </a:bodyPr>
          <a:lstStyle/>
          <a:p>
            <a:pPr marL="971526" lvl="1" indent="-412740">
              <a:buClrTx/>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研究結果</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en-US" altLang="ja-JP" sz="2400" dirty="0">
                <a:solidFill>
                  <a:schemeClr val="tx1"/>
                </a:solidFill>
                <a:latin typeface="+mj-lt"/>
                <a:cs typeface="Arial" panose="020B0604020202020204" pitchFamily="34" charset="0"/>
              </a:rPr>
              <a:t>BTM</a:t>
            </a:r>
            <a:r>
              <a:rPr lang="ja-JP" altLang="en-US" sz="2400" dirty="0">
                <a:solidFill>
                  <a:schemeClr val="tx1"/>
                </a:solidFill>
                <a:latin typeface="+mj-lt"/>
                <a:cs typeface="Arial" panose="020B0604020202020204" pitchFamily="34" charset="0"/>
              </a:rPr>
              <a:t>による</a:t>
            </a:r>
            <a:r>
              <a:rPr lang="en-US" altLang="ja-JP" sz="2400" dirty="0">
                <a:solidFill>
                  <a:schemeClr val="tx1"/>
                </a:solidFill>
                <a:latin typeface="+mj-lt"/>
                <a:cs typeface="Arial" panose="020B0604020202020204" pitchFamily="34" charset="0"/>
              </a:rPr>
              <a:t>SNS</a:t>
            </a:r>
            <a:r>
              <a:rPr lang="ja-JP" altLang="en-US" sz="2400" dirty="0">
                <a:solidFill>
                  <a:schemeClr val="tx1"/>
                </a:solidFill>
                <a:latin typeface="+mj-lt"/>
                <a:cs typeface="Arial" panose="020B0604020202020204" pitchFamily="34" charset="0"/>
              </a:rPr>
              <a:t>上のレビューからのトピック推定</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提案手法の</a:t>
            </a:r>
            <a:r>
              <a:rPr lang="en-US" altLang="ja-JP" sz="2400" dirty="0">
                <a:solidFill>
                  <a:schemeClr val="tx1"/>
                </a:solidFill>
                <a:latin typeface="Times New Roman" panose="02020603050405020304" pitchFamily="18" charset="0"/>
                <a:cs typeface="Times New Roman" panose="02020603050405020304" pitchFamily="18" charset="0"/>
              </a:rPr>
              <a:t>Precision = 0.7~0.8</a:t>
            </a: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Times New Roman" panose="02020603050405020304" pitchFamily="18" charset="0"/>
                <a:cs typeface="Times New Roman" panose="02020603050405020304" pitchFamily="18" charset="0"/>
              </a:rPr>
              <a:t>約</a:t>
            </a:r>
            <a:r>
              <a:rPr lang="en-US" altLang="ja-JP" sz="2400" dirty="0">
                <a:solidFill>
                  <a:schemeClr val="tx1"/>
                </a:solidFill>
                <a:latin typeface="Times New Roman" panose="02020603050405020304" pitchFamily="18" charset="0"/>
                <a:cs typeface="Times New Roman" panose="02020603050405020304" pitchFamily="18" charset="0"/>
              </a:rPr>
              <a:t>7, 8</a:t>
            </a:r>
            <a:r>
              <a:rPr lang="ja-JP" altLang="en-US" sz="2400" dirty="0">
                <a:solidFill>
                  <a:schemeClr val="tx1"/>
                </a:solidFill>
                <a:latin typeface="Times New Roman" panose="02020603050405020304" pitchFamily="18" charset="0"/>
                <a:cs typeface="Times New Roman" panose="02020603050405020304" pitchFamily="18" charset="0"/>
              </a:rPr>
              <a:t>割の精度で商品との関連性があるコメントを抽出できる</a:t>
            </a:r>
            <a:endParaRPr lang="en-US" altLang="ja-JP" sz="2400" dirty="0">
              <a:solidFill>
                <a:schemeClr val="tx1"/>
              </a:solidFill>
              <a:latin typeface="Times New Roman" panose="02020603050405020304" pitchFamily="18" charset="0"/>
              <a:cs typeface="Times New Roman" panose="02020603050405020304" pitchFamily="18" charset="0"/>
            </a:endParaRPr>
          </a:p>
          <a:p>
            <a:pPr marL="1885903" lvl="3" indent="-412740">
              <a:buClr>
                <a:schemeClr val="tx1"/>
              </a:buClr>
              <a:buSzPts val="1600"/>
              <a:buFont typeface="Wingdings" panose="05000000000000000000" pitchFamily="2" charset="2"/>
              <a:buChar char="Ø"/>
            </a:pPr>
            <a:endParaRPr lang="en-US" altLang="ja-JP" sz="500" dirty="0">
              <a:solidFill>
                <a:schemeClr val="tx1"/>
              </a:solidFill>
              <a:latin typeface="+mj-lt"/>
              <a:cs typeface="Arial" panose="020B0604020202020204" pitchFamily="34" charset="0"/>
            </a:endParaRPr>
          </a:p>
          <a:p>
            <a:pPr marL="971526" lvl="1" indent="-412740">
              <a:buClr>
                <a:schemeClr val="tx1"/>
              </a:buClr>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今後の課題</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様々な条件下での提案手法の有用性を検証</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平均単語数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文章の総数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コメントの質</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文章生成手法の検討</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コーパスを学習したデータを取り入れる</a:t>
            </a:r>
            <a:endParaRPr lang="en-US" altLang="ja-JP" sz="2400" dirty="0">
              <a:solidFill>
                <a:schemeClr val="tx1"/>
              </a:solidFill>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62BDF25-C320-32CB-6BF7-3D70CFEDABD5}"/>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592C439-038A-4F77-8C0C-F34EC927FAAC}"/>
              </a:ext>
            </a:extLst>
          </p:cNvPr>
          <p:cNvSpPr>
            <a:spLocks noGrp="1"/>
          </p:cNvSpPr>
          <p:nvPr>
            <p:ph type="sldNum" idx="12"/>
          </p:nvPr>
        </p:nvSpPr>
        <p:spPr>
          <a:xfrm>
            <a:off x="10760400" y="6219025"/>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100" b="0" i="0" u="none" strike="noStrike" kern="0" cap="none" spc="0" normalizeH="0" baseline="0" noProof="0" dirty="0">
              <a:ln>
                <a:noFill/>
              </a:ln>
              <a:solidFill>
                <a:srgbClr val="FFFFFF"/>
              </a:solidFill>
              <a:effectLst/>
              <a:uLnTx/>
              <a:uFillTx/>
              <a:latin typeface="Arial"/>
              <a:cs typeface="Arial" panose="020B0604020202020204" pitchFamily="34" charset="0"/>
              <a:sym typeface="Gill Sans"/>
            </a:endParaRPr>
          </a:p>
        </p:txBody>
      </p:sp>
      <mc:AlternateContent xmlns:mc="http://schemas.openxmlformats.org/markup-compatibility/2006" xmlns:pslz="http://schemas.microsoft.com/office/powerpoint/2016/slidezoom">
        <mc:Choice Requires="pslz">
          <p:graphicFrame>
            <p:nvGraphicFramePr>
              <p:cNvPr id="3" name="スライド ズーム 2">
                <a:extLst>
                  <a:ext uri="{FF2B5EF4-FFF2-40B4-BE49-F238E27FC236}">
                    <a16:creationId xmlns:a16="http://schemas.microsoft.com/office/drawing/2014/main" id="{CBF310E9-D451-B79C-A8E0-785CCE495035}"/>
                  </a:ext>
                </a:extLst>
              </p:cNvPr>
              <p:cNvGraphicFramePr>
                <a:graphicFrameLocks noChangeAspect="1"/>
              </p:cNvGraphicFramePr>
              <p:nvPr>
                <p:extLst>
                  <p:ext uri="{D42A27DB-BD31-4B8C-83A1-F6EECF244321}">
                    <p14:modId xmlns:p14="http://schemas.microsoft.com/office/powerpoint/2010/main" val="3463518123"/>
                  </p:ext>
                </p:extLst>
              </p:nvPr>
            </p:nvGraphicFramePr>
            <p:xfrm>
              <a:off x="2222862" y="31581"/>
              <a:ext cx="2053046" cy="1154838"/>
            </p:xfrm>
            <a:graphic>
              <a:graphicData uri="http://schemas.microsoft.com/office/powerpoint/2016/slidezoom">
                <pslz:sldZm>
                  <pslz:sldZmObj sldId="266" cId="417531237">
                    <pslz:zmPr id="{889ADD8A-4991-4A71-AC79-CB5DA4C3C301}" returnToParent="0" transitionDur="1000">
                      <p166:blipFill xmlns:p166="http://schemas.microsoft.com/office/powerpoint/2016/6/main">
                        <a:blip r:embed="rId3"/>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3" name="スライド ズーム 2">
                <a:hlinkClick r:id="rId4" action="ppaction://hlinksldjump"/>
                <a:extLst>
                  <a:ext uri="{FF2B5EF4-FFF2-40B4-BE49-F238E27FC236}">
                    <a16:creationId xmlns:a16="http://schemas.microsoft.com/office/drawing/2014/main" id="{CBF310E9-D451-B79C-A8E0-785CCE495035}"/>
                  </a:ext>
                </a:extLst>
              </p:cNvPr>
              <p:cNvPicPr>
                <a:picLocks noGrp="1" noRot="1" noChangeAspect="1" noMove="1" noResize="1" noEditPoints="1" noAdjustHandles="1" noChangeArrowheads="1" noChangeShapeType="1"/>
              </p:cNvPicPr>
              <p:nvPr/>
            </p:nvPicPr>
            <p:blipFill>
              <a:blip r:embed="rId5"/>
              <a:stretch>
                <a:fillRect/>
              </a:stretch>
            </p:blipFill>
            <p:spPr>
              <a:xfrm>
                <a:off x="2222862" y="31581"/>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21C425E0-F96C-588A-7DFE-2806B1855287}"/>
                  </a:ext>
                </a:extLst>
              </p:cNvPr>
              <p:cNvGraphicFramePr>
                <a:graphicFrameLocks noChangeAspect="1"/>
              </p:cNvGraphicFramePr>
              <p:nvPr>
                <p:extLst>
                  <p:ext uri="{D42A27DB-BD31-4B8C-83A1-F6EECF244321}">
                    <p14:modId xmlns:p14="http://schemas.microsoft.com/office/powerpoint/2010/main" val="3509600768"/>
                  </p:ext>
                </p:extLst>
              </p:nvPr>
            </p:nvGraphicFramePr>
            <p:xfrm>
              <a:off x="4752701" y="31581"/>
              <a:ext cx="2053046" cy="1154839"/>
            </p:xfrm>
            <a:graphic>
              <a:graphicData uri="http://schemas.microsoft.com/office/powerpoint/2016/slidezoom">
                <pslz:sldZm>
                  <pslz:sldZmObj sldId="269" cId="818833658">
                    <pslz:zmPr id="{8E1DD47E-CC82-49BD-9DF0-19D1E43494E2}" returnToParent="0" transitionDur="1000">
                      <p166:blipFill xmlns:p166="http://schemas.microsoft.com/office/powerpoint/2016/6/main">
                        <a:blip r:embed="rId6"/>
                        <a:stretch>
                          <a:fillRect/>
                        </a:stretch>
                      </p166:blipFill>
                      <p166:spPr xmlns:p166="http://schemas.microsoft.com/office/powerpoint/2016/6/main">
                        <a:xfrm>
                          <a:off x="0" y="0"/>
                          <a:ext cx="2053046" cy="1154839"/>
                        </a:xfrm>
                        <a:prstGeom prst="rect">
                          <a:avLst/>
                        </a:prstGeom>
                        <a:ln w="12700">
                          <a:solidFill>
                            <a:schemeClr val="tx1"/>
                          </a:solidFill>
                        </a:ln>
                      </p166:spPr>
                    </pslz:zmPr>
                  </pslz:sldZmObj>
                </pslz:sldZm>
              </a:graphicData>
            </a:graphic>
          </p:graphicFrame>
        </mc:Choice>
        <mc:Fallback xmlns="">
          <p:pic>
            <p:nvPicPr>
              <p:cNvPr id="5" name="スライド ズーム 4">
                <a:hlinkClick r:id="rId7" action="ppaction://hlinksldjump"/>
                <a:extLst>
                  <a:ext uri="{FF2B5EF4-FFF2-40B4-BE49-F238E27FC236}">
                    <a16:creationId xmlns:a16="http://schemas.microsoft.com/office/drawing/2014/main" id="{21C425E0-F96C-588A-7DFE-2806B1855287}"/>
                  </a:ext>
                </a:extLst>
              </p:cNvPr>
              <p:cNvPicPr>
                <a:picLocks noGrp="1" noRot="1" noChangeAspect="1" noMove="1" noResize="1" noEditPoints="1" noAdjustHandles="1" noChangeArrowheads="1" noChangeShapeType="1"/>
              </p:cNvPicPr>
              <p:nvPr/>
            </p:nvPicPr>
            <p:blipFill>
              <a:blip r:embed="rId8"/>
              <a:stretch>
                <a:fillRect/>
              </a:stretch>
            </p:blipFill>
            <p:spPr>
              <a:xfrm>
                <a:off x="4752701" y="31581"/>
                <a:ext cx="2053046"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8" name="スライド ズーム 7">
                <a:extLst>
                  <a:ext uri="{FF2B5EF4-FFF2-40B4-BE49-F238E27FC236}">
                    <a16:creationId xmlns:a16="http://schemas.microsoft.com/office/drawing/2014/main" id="{1D212BAB-985C-36D2-6507-0A96307E32F3}"/>
                  </a:ext>
                </a:extLst>
              </p:cNvPr>
              <p:cNvGraphicFramePr>
                <a:graphicFrameLocks noChangeAspect="1"/>
              </p:cNvGraphicFramePr>
              <p:nvPr>
                <p:extLst>
                  <p:ext uri="{D42A27DB-BD31-4B8C-83A1-F6EECF244321}">
                    <p14:modId xmlns:p14="http://schemas.microsoft.com/office/powerpoint/2010/main" val="1357494652"/>
                  </p:ext>
                </p:extLst>
              </p:nvPr>
            </p:nvGraphicFramePr>
            <p:xfrm>
              <a:off x="7277096" y="31581"/>
              <a:ext cx="2053047" cy="1154839"/>
            </p:xfrm>
            <a:graphic>
              <a:graphicData uri="http://schemas.microsoft.com/office/powerpoint/2016/slidezoom">
                <pslz:sldZm>
                  <pslz:sldZmObj sldId="267" cId="563135344">
                    <pslz:zmPr id="{294CC50E-B6C6-47EF-824C-8F8506F49EF1}" returnToParent="0" transitionDur="1000">
                      <p166:blipFill xmlns:p166="http://schemas.microsoft.com/office/powerpoint/2016/6/main">
                        <a:blip r:embed="rId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8" name="スライド ズーム 7">
                <a:hlinkClick r:id="rId10" action="ppaction://hlinksldjump"/>
                <a:extLst>
                  <a:ext uri="{FF2B5EF4-FFF2-40B4-BE49-F238E27FC236}">
                    <a16:creationId xmlns:a16="http://schemas.microsoft.com/office/drawing/2014/main" id="{1D212BAB-985C-36D2-6507-0A96307E32F3}"/>
                  </a:ext>
                </a:extLst>
              </p:cNvPr>
              <p:cNvPicPr>
                <a:picLocks noGrp="1" noRot="1" noChangeAspect="1" noMove="1" noResize="1" noEditPoints="1" noAdjustHandles="1" noChangeArrowheads="1" noChangeShapeType="1"/>
              </p:cNvPicPr>
              <p:nvPr/>
            </p:nvPicPr>
            <p:blipFill>
              <a:blip r:embed="rId11"/>
              <a:stretch>
                <a:fillRect/>
              </a:stretch>
            </p:blipFill>
            <p:spPr>
              <a:xfrm>
                <a:off x="7277096" y="31581"/>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0" name="スライド ズーム 9">
                <a:extLst>
                  <a:ext uri="{FF2B5EF4-FFF2-40B4-BE49-F238E27FC236}">
                    <a16:creationId xmlns:a16="http://schemas.microsoft.com/office/drawing/2014/main" id="{BD407F7B-620F-D8F3-FE02-FC9EE4613D83}"/>
                  </a:ext>
                </a:extLst>
              </p:cNvPr>
              <p:cNvGraphicFramePr>
                <a:graphicFrameLocks noChangeAspect="1"/>
              </p:cNvGraphicFramePr>
              <p:nvPr>
                <p:extLst>
                  <p:ext uri="{D42A27DB-BD31-4B8C-83A1-F6EECF244321}">
                    <p14:modId xmlns:p14="http://schemas.microsoft.com/office/powerpoint/2010/main" val="1886279854"/>
                  </p:ext>
                </p:extLst>
              </p:nvPr>
            </p:nvGraphicFramePr>
            <p:xfrm>
              <a:off x="2222862" y="1402096"/>
              <a:ext cx="2053046" cy="1154838"/>
            </p:xfrm>
            <a:graphic>
              <a:graphicData uri="http://schemas.microsoft.com/office/powerpoint/2016/slidezoom">
                <pslz:sldZm>
                  <pslz:sldZmObj sldId="262" cId="838239037">
                    <pslz:zmPr id="{33236568-3154-464A-8E9F-E5768D8075A3}" returnToParent="0" transitionDur="1000">
                      <p166:blipFill xmlns:p166="http://schemas.microsoft.com/office/powerpoint/2016/6/main">
                        <a:blip r:embed="rId12"/>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0" name="スライド ズーム 9">
                <a:hlinkClick r:id="rId13" action="ppaction://hlinksldjump"/>
                <a:extLst>
                  <a:ext uri="{FF2B5EF4-FFF2-40B4-BE49-F238E27FC236}">
                    <a16:creationId xmlns:a16="http://schemas.microsoft.com/office/drawing/2014/main" id="{BD407F7B-620F-D8F3-FE02-FC9EE4613D83}"/>
                  </a:ext>
                </a:extLst>
              </p:cNvPr>
              <p:cNvPicPr>
                <a:picLocks noGrp="1" noRot="1" noChangeAspect="1" noMove="1" noResize="1" noEditPoints="1" noAdjustHandles="1" noChangeArrowheads="1" noChangeShapeType="1"/>
              </p:cNvPicPr>
              <p:nvPr/>
            </p:nvPicPr>
            <p:blipFill>
              <a:blip r:embed="rId14"/>
              <a:stretch>
                <a:fillRect/>
              </a:stretch>
            </p:blipFill>
            <p:spPr>
              <a:xfrm>
                <a:off x="2222862"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2" name="スライド ズーム 11">
                <a:extLst>
                  <a:ext uri="{FF2B5EF4-FFF2-40B4-BE49-F238E27FC236}">
                    <a16:creationId xmlns:a16="http://schemas.microsoft.com/office/drawing/2014/main" id="{727C8255-5814-E8F8-A587-55949B0C21E1}"/>
                  </a:ext>
                </a:extLst>
              </p:cNvPr>
              <p:cNvGraphicFramePr>
                <a:graphicFrameLocks noChangeAspect="1"/>
              </p:cNvGraphicFramePr>
              <p:nvPr>
                <p:extLst>
                  <p:ext uri="{D42A27DB-BD31-4B8C-83A1-F6EECF244321}">
                    <p14:modId xmlns:p14="http://schemas.microsoft.com/office/powerpoint/2010/main" val="3532810040"/>
                  </p:ext>
                </p:extLst>
              </p:nvPr>
            </p:nvGraphicFramePr>
            <p:xfrm>
              <a:off x="4752701" y="1402096"/>
              <a:ext cx="2053046" cy="1154838"/>
            </p:xfrm>
            <a:graphic>
              <a:graphicData uri="http://schemas.microsoft.com/office/powerpoint/2016/slidezoom">
                <pslz:sldZm>
                  <pslz:sldZmObj sldId="263" cId="1919247085">
                    <pslz:zmPr id="{51CBBA85-F481-46AF-A905-BD4750889508}" returnToParent="0" transitionDur="1000">
                      <p166:blipFill xmlns:p166="http://schemas.microsoft.com/office/powerpoint/2016/6/main">
                        <a:blip r:embed="rId15"/>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2" name="スライド ズーム 11">
                <a:hlinkClick r:id="rId16" action="ppaction://hlinksldjump"/>
                <a:extLst>
                  <a:ext uri="{FF2B5EF4-FFF2-40B4-BE49-F238E27FC236}">
                    <a16:creationId xmlns:a16="http://schemas.microsoft.com/office/drawing/2014/main" id="{727C8255-5814-E8F8-A587-55949B0C21E1}"/>
                  </a:ext>
                </a:extLst>
              </p:cNvPr>
              <p:cNvPicPr>
                <a:picLocks noGrp="1" noRot="1" noChangeAspect="1" noMove="1" noResize="1" noEditPoints="1" noAdjustHandles="1" noChangeArrowheads="1" noChangeShapeType="1"/>
              </p:cNvPicPr>
              <p:nvPr/>
            </p:nvPicPr>
            <p:blipFill>
              <a:blip r:embed="rId17"/>
              <a:stretch>
                <a:fillRect/>
              </a:stretch>
            </p:blipFill>
            <p:spPr>
              <a:xfrm>
                <a:off x="4752701"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4" name="スライド ズーム 13">
                <a:extLst>
                  <a:ext uri="{FF2B5EF4-FFF2-40B4-BE49-F238E27FC236}">
                    <a16:creationId xmlns:a16="http://schemas.microsoft.com/office/drawing/2014/main" id="{C0E5AB02-3B93-7CAA-B2BA-605F1A092637}"/>
                  </a:ext>
                </a:extLst>
              </p:cNvPr>
              <p:cNvGraphicFramePr>
                <a:graphicFrameLocks noChangeAspect="1"/>
              </p:cNvGraphicFramePr>
              <p:nvPr>
                <p:extLst>
                  <p:ext uri="{D42A27DB-BD31-4B8C-83A1-F6EECF244321}">
                    <p14:modId xmlns:p14="http://schemas.microsoft.com/office/powerpoint/2010/main" val="2798120603"/>
                  </p:ext>
                </p:extLst>
              </p:nvPr>
            </p:nvGraphicFramePr>
            <p:xfrm>
              <a:off x="2222862" y="2772611"/>
              <a:ext cx="2053045" cy="1154838"/>
            </p:xfrm>
            <a:graphic>
              <a:graphicData uri="http://schemas.microsoft.com/office/powerpoint/2016/slidezoom">
                <pslz:sldZm>
                  <pslz:sldZmObj sldId="264" cId="2562600177">
                    <pslz:zmPr id="{EB701682-692E-414E-89D8-ED93637BFBB6}" returnToParent="0" transitionDur="1000">
                      <p166:blipFill xmlns:p166="http://schemas.microsoft.com/office/powerpoint/2016/6/main">
                        <a:blip r:embed="rId18"/>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4" name="スライド ズーム 13">
                <a:hlinkClick r:id="rId19" action="ppaction://hlinksldjump"/>
                <a:extLst>
                  <a:ext uri="{FF2B5EF4-FFF2-40B4-BE49-F238E27FC236}">
                    <a16:creationId xmlns:a16="http://schemas.microsoft.com/office/drawing/2014/main" id="{C0E5AB02-3B93-7CAA-B2BA-605F1A092637}"/>
                  </a:ext>
                </a:extLst>
              </p:cNvPr>
              <p:cNvPicPr>
                <a:picLocks noGrp="1" noRot="1" noChangeAspect="1" noMove="1" noResize="1" noEditPoints="1" noAdjustHandles="1" noChangeArrowheads="1" noChangeShapeType="1"/>
              </p:cNvPicPr>
              <p:nvPr/>
            </p:nvPicPr>
            <p:blipFill>
              <a:blip r:embed="rId20"/>
              <a:stretch>
                <a:fillRect/>
              </a:stretch>
            </p:blipFill>
            <p:spPr>
              <a:xfrm>
                <a:off x="2222862" y="2772611"/>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6" name="スライド ズーム 15">
                <a:extLst>
                  <a:ext uri="{FF2B5EF4-FFF2-40B4-BE49-F238E27FC236}">
                    <a16:creationId xmlns:a16="http://schemas.microsoft.com/office/drawing/2014/main" id="{C4ABB984-0EB4-8886-8AEC-587557729B4F}"/>
                  </a:ext>
                </a:extLst>
              </p:cNvPr>
              <p:cNvGraphicFramePr>
                <a:graphicFrameLocks noChangeAspect="1"/>
              </p:cNvGraphicFramePr>
              <p:nvPr>
                <p:extLst>
                  <p:ext uri="{D42A27DB-BD31-4B8C-83A1-F6EECF244321}">
                    <p14:modId xmlns:p14="http://schemas.microsoft.com/office/powerpoint/2010/main" val="3834624451"/>
                  </p:ext>
                </p:extLst>
              </p:nvPr>
            </p:nvGraphicFramePr>
            <p:xfrm>
              <a:off x="4752702" y="2772610"/>
              <a:ext cx="2053045" cy="1154838"/>
            </p:xfrm>
            <a:graphic>
              <a:graphicData uri="http://schemas.microsoft.com/office/powerpoint/2016/slidezoom">
                <pslz:sldZm>
                  <pslz:sldZmObj sldId="265" cId="2128778452">
                    <pslz:zmPr id="{A38F09C3-3748-4C12-8C7B-0CCD43C4A379}" returnToParent="0" transitionDur="1000">
                      <p166:blipFill xmlns:p166="http://schemas.microsoft.com/office/powerpoint/2016/6/main">
                        <a:blip r:embed="rId21"/>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6" name="スライド ズーム 15">
                <a:hlinkClick r:id="rId22" action="ppaction://hlinksldjump"/>
                <a:extLst>
                  <a:ext uri="{FF2B5EF4-FFF2-40B4-BE49-F238E27FC236}">
                    <a16:creationId xmlns:a16="http://schemas.microsoft.com/office/drawing/2014/main" id="{C4ABB984-0EB4-8886-8AEC-587557729B4F}"/>
                  </a:ext>
                </a:extLst>
              </p:cNvPr>
              <p:cNvPicPr>
                <a:picLocks noGrp="1" noRot="1" noChangeAspect="1" noMove="1" noResize="1" noEditPoints="1" noAdjustHandles="1" noChangeArrowheads="1" noChangeShapeType="1"/>
              </p:cNvPicPr>
              <p:nvPr/>
            </p:nvPicPr>
            <p:blipFill>
              <a:blip r:embed="rId23"/>
              <a:stretch>
                <a:fillRect/>
              </a:stretch>
            </p:blipFill>
            <p:spPr>
              <a:xfrm>
                <a:off x="4752702" y="2772610"/>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8" name="スライド ズーム 17">
                <a:extLst>
                  <a:ext uri="{FF2B5EF4-FFF2-40B4-BE49-F238E27FC236}">
                    <a16:creationId xmlns:a16="http://schemas.microsoft.com/office/drawing/2014/main" id="{818A3D83-85C0-BB31-9ECE-7325F9D8D895}"/>
                  </a:ext>
                </a:extLst>
              </p:cNvPr>
              <p:cNvGraphicFramePr>
                <a:graphicFrameLocks noChangeAspect="1"/>
              </p:cNvGraphicFramePr>
              <p:nvPr>
                <p:extLst>
                  <p:ext uri="{D42A27DB-BD31-4B8C-83A1-F6EECF244321}">
                    <p14:modId xmlns:p14="http://schemas.microsoft.com/office/powerpoint/2010/main" val="3882345554"/>
                  </p:ext>
                </p:extLst>
              </p:nvPr>
            </p:nvGraphicFramePr>
            <p:xfrm>
              <a:off x="7282542" y="2756778"/>
              <a:ext cx="2074301" cy="1166794"/>
            </p:xfrm>
            <a:graphic>
              <a:graphicData uri="http://schemas.microsoft.com/office/powerpoint/2016/slidezoom">
                <pslz:sldZm>
                  <pslz:sldZmObj sldId="270" cId="1804332052">
                    <pslz:zmPr id="{9A092830-B6E6-4F5B-8917-8F78E08D7FD6}" returnToParent="0" transitionDur="1000">
                      <p166:blipFill xmlns:p166="http://schemas.microsoft.com/office/powerpoint/2016/6/main">
                        <a:blip r:embed="rId24"/>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18" name="スライド ズーム 17">
                <a:hlinkClick r:id="rId25" action="ppaction://hlinksldjump"/>
                <a:extLst>
                  <a:ext uri="{FF2B5EF4-FFF2-40B4-BE49-F238E27FC236}">
                    <a16:creationId xmlns:a16="http://schemas.microsoft.com/office/drawing/2014/main" id="{818A3D83-85C0-BB31-9ECE-7325F9D8D895}"/>
                  </a:ext>
                </a:extLst>
              </p:cNvPr>
              <p:cNvPicPr>
                <a:picLocks noGrp="1" noRot="1" noChangeAspect="1" noMove="1" noResize="1" noEditPoints="1" noAdjustHandles="1" noChangeArrowheads="1" noChangeShapeType="1"/>
              </p:cNvPicPr>
              <p:nvPr/>
            </p:nvPicPr>
            <p:blipFill>
              <a:blip r:embed="rId26"/>
              <a:stretch>
                <a:fillRect/>
              </a:stretch>
            </p:blipFill>
            <p:spPr>
              <a:xfrm>
                <a:off x="7282542"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0" name="スライド ズーム 19">
                <a:extLst>
                  <a:ext uri="{FF2B5EF4-FFF2-40B4-BE49-F238E27FC236}">
                    <a16:creationId xmlns:a16="http://schemas.microsoft.com/office/drawing/2014/main" id="{C78C991C-D097-E199-3674-9764F1A37D3A}"/>
                  </a:ext>
                </a:extLst>
              </p:cNvPr>
              <p:cNvGraphicFramePr>
                <a:graphicFrameLocks noChangeAspect="1"/>
              </p:cNvGraphicFramePr>
              <p:nvPr>
                <p:extLst>
                  <p:ext uri="{D42A27DB-BD31-4B8C-83A1-F6EECF244321}">
                    <p14:modId xmlns:p14="http://schemas.microsoft.com/office/powerpoint/2010/main" val="2869206457"/>
                  </p:ext>
                </p:extLst>
              </p:nvPr>
            </p:nvGraphicFramePr>
            <p:xfrm>
              <a:off x="9833638" y="2756778"/>
              <a:ext cx="2074301" cy="1166794"/>
            </p:xfrm>
            <a:graphic>
              <a:graphicData uri="http://schemas.microsoft.com/office/powerpoint/2016/slidezoom">
                <pslz:sldZm>
                  <pslz:sldZmObj sldId="271" cId="2083232097">
                    <pslz:zmPr id="{6B804F83-431C-49EE-9E9A-53DBF8F1C21E}" returnToParent="0" transitionDur="1000">
                      <p166:blipFill xmlns:p166="http://schemas.microsoft.com/office/powerpoint/2016/6/main">
                        <a:blip r:embed="rId27"/>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0" name="スライド ズーム 19">
                <a:hlinkClick r:id="rId28" action="ppaction://hlinksldjump"/>
                <a:extLst>
                  <a:ext uri="{FF2B5EF4-FFF2-40B4-BE49-F238E27FC236}">
                    <a16:creationId xmlns:a16="http://schemas.microsoft.com/office/drawing/2014/main" id="{C78C991C-D097-E199-3674-9764F1A37D3A}"/>
                  </a:ext>
                </a:extLst>
              </p:cNvPr>
              <p:cNvPicPr>
                <a:picLocks noGrp="1" noRot="1" noChangeAspect="1" noMove="1" noResize="1" noEditPoints="1" noAdjustHandles="1" noChangeArrowheads="1" noChangeShapeType="1"/>
              </p:cNvPicPr>
              <p:nvPr/>
            </p:nvPicPr>
            <p:blipFill>
              <a:blip r:embed="rId29"/>
              <a:stretch>
                <a:fillRect/>
              </a:stretch>
            </p:blipFill>
            <p:spPr>
              <a:xfrm>
                <a:off x="9833638"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2" name="スライド ズーム 21">
                <a:extLst>
                  <a:ext uri="{FF2B5EF4-FFF2-40B4-BE49-F238E27FC236}">
                    <a16:creationId xmlns:a16="http://schemas.microsoft.com/office/drawing/2014/main" id="{F9296C53-08CE-66B4-5E93-DB5B2D01F0B6}"/>
                  </a:ext>
                </a:extLst>
              </p:cNvPr>
              <p:cNvGraphicFramePr>
                <a:graphicFrameLocks noChangeAspect="1"/>
              </p:cNvGraphicFramePr>
              <p:nvPr>
                <p:extLst>
                  <p:ext uri="{D42A27DB-BD31-4B8C-83A1-F6EECF244321}">
                    <p14:modId xmlns:p14="http://schemas.microsoft.com/office/powerpoint/2010/main" val="1752903844"/>
                  </p:ext>
                </p:extLst>
              </p:nvPr>
            </p:nvGraphicFramePr>
            <p:xfrm>
              <a:off x="2222862" y="4303276"/>
              <a:ext cx="2053045" cy="1154838"/>
            </p:xfrm>
            <a:graphic>
              <a:graphicData uri="http://schemas.microsoft.com/office/powerpoint/2016/slidezoom">
                <pslz:sldZm>
                  <pslz:sldZmObj sldId="272" cId="1383519419">
                    <pslz:zmPr id="{7A5443CE-ED30-42B4-95DE-C7050627F6DE}" returnToParent="0" transitionDur="1000">
                      <p166:blipFill xmlns:p166="http://schemas.microsoft.com/office/powerpoint/2016/6/main">
                        <a:blip r:embed="rId30"/>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2" name="スライド ズーム 21">
                <a:hlinkClick r:id="rId31" action="ppaction://hlinksldjump"/>
                <a:extLst>
                  <a:ext uri="{FF2B5EF4-FFF2-40B4-BE49-F238E27FC236}">
                    <a16:creationId xmlns:a16="http://schemas.microsoft.com/office/drawing/2014/main" id="{F9296C53-08CE-66B4-5E93-DB5B2D01F0B6}"/>
                  </a:ext>
                </a:extLst>
              </p:cNvPr>
              <p:cNvPicPr>
                <a:picLocks noGrp="1" noRot="1" noChangeAspect="1" noMove="1" noResize="1" noEditPoints="1" noAdjustHandles="1" noChangeArrowheads="1" noChangeShapeType="1"/>
              </p:cNvPicPr>
              <p:nvPr/>
            </p:nvPicPr>
            <p:blipFill>
              <a:blip r:embed="rId32"/>
              <a:stretch>
                <a:fillRect/>
              </a:stretch>
            </p:blipFill>
            <p:spPr>
              <a:xfrm>
                <a:off x="2222862"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4" name="スライド ズーム 23">
                <a:extLst>
                  <a:ext uri="{FF2B5EF4-FFF2-40B4-BE49-F238E27FC236}">
                    <a16:creationId xmlns:a16="http://schemas.microsoft.com/office/drawing/2014/main" id="{787957B1-6A56-5496-6784-40EF0D46DC23}"/>
                  </a:ext>
                </a:extLst>
              </p:cNvPr>
              <p:cNvGraphicFramePr>
                <a:graphicFrameLocks noChangeAspect="1"/>
              </p:cNvGraphicFramePr>
              <p:nvPr>
                <p:extLst>
                  <p:ext uri="{D42A27DB-BD31-4B8C-83A1-F6EECF244321}">
                    <p14:modId xmlns:p14="http://schemas.microsoft.com/office/powerpoint/2010/main" val="3878799709"/>
                  </p:ext>
                </p:extLst>
              </p:nvPr>
            </p:nvGraphicFramePr>
            <p:xfrm>
              <a:off x="4752701" y="4303276"/>
              <a:ext cx="2053045" cy="1154838"/>
            </p:xfrm>
            <a:graphic>
              <a:graphicData uri="http://schemas.microsoft.com/office/powerpoint/2016/slidezoom">
                <pslz:sldZm>
                  <pslz:sldZmObj sldId="273" cId="650927844">
                    <pslz:zmPr id="{E200F80D-7138-4DA9-A23C-59E6417AEEF8}" returnToParent="0" transitionDur="1000">
                      <p166:blipFill xmlns:p166="http://schemas.microsoft.com/office/powerpoint/2016/6/main">
                        <a:blip r:embed="rId33"/>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4" name="スライド ズーム 23">
                <a:hlinkClick r:id="rId34" action="ppaction://hlinksldjump"/>
                <a:extLst>
                  <a:ext uri="{FF2B5EF4-FFF2-40B4-BE49-F238E27FC236}">
                    <a16:creationId xmlns:a16="http://schemas.microsoft.com/office/drawing/2014/main" id="{787957B1-6A56-5496-6784-40EF0D46DC23}"/>
                  </a:ext>
                </a:extLst>
              </p:cNvPr>
              <p:cNvPicPr>
                <a:picLocks noGrp="1" noRot="1" noChangeAspect="1" noMove="1" noResize="1" noEditPoints="1" noAdjustHandles="1" noChangeArrowheads="1" noChangeShapeType="1"/>
              </p:cNvPicPr>
              <p:nvPr/>
            </p:nvPicPr>
            <p:blipFill>
              <a:blip r:embed="rId35"/>
              <a:stretch>
                <a:fillRect/>
              </a:stretch>
            </p:blipFill>
            <p:spPr>
              <a:xfrm>
                <a:off x="4752701"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6" name="スライド ズーム 25">
                <a:extLst>
                  <a:ext uri="{FF2B5EF4-FFF2-40B4-BE49-F238E27FC236}">
                    <a16:creationId xmlns:a16="http://schemas.microsoft.com/office/drawing/2014/main" id="{99720B33-7C66-B6DE-3D8D-6EE592A065F3}"/>
                  </a:ext>
                </a:extLst>
              </p:cNvPr>
              <p:cNvGraphicFramePr>
                <a:graphicFrameLocks noChangeAspect="1"/>
              </p:cNvGraphicFramePr>
              <p:nvPr>
                <p:extLst>
                  <p:ext uri="{D42A27DB-BD31-4B8C-83A1-F6EECF244321}">
                    <p14:modId xmlns:p14="http://schemas.microsoft.com/office/powerpoint/2010/main" val="3407435596"/>
                  </p:ext>
                </p:extLst>
              </p:nvPr>
            </p:nvGraphicFramePr>
            <p:xfrm>
              <a:off x="7277096" y="4303276"/>
              <a:ext cx="2074301" cy="1166794"/>
            </p:xfrm>
            <a:graphic>
              <a:graphicData uri="http://schemas.microsoft.com/office/powerpoint/2016/slidezoom">
                <pslz:sldZm>
                  <pslz:sldZmObj sldId="276" cId="2610442917">
                    <pslz:zmPr id="{F5698C76-BB6F-4EED-8394-497A350E2EAC}" returnToParent="0" transitionDur="1000">
                      <p166:blipFill xmlns:p166="http://schemas.microsoft.com/office/powerpoint/2016/6/main">
                        <a:blip r:embed="rId36"/>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6" name="スライド ズーム 25">
                <a:hlinkClick r:id="rId37" action="ppaction://hlinksldjump"/>
                <a:extLst>
                  <a:ext uri="{FF2B5EF4-FFF2-40B4-BE49-F238E27FC236}">
                    <a16:creationId xmlns:a16="http://schemas.microsoft.com/office/drawing/2014/main" id="{99720B33-7C66-B6DE-3D8D-6EE592A065F3}"/>
                  </a:ext>
                </a:extLst>
              </p:cNvPr>
              <p:cNvPicPr>
                <a:picLocks noGrp="1" noRot="1" noChangeAspect="1" noMove="1" noResize="1" noEditPoints="1" noAdjustHandles="1" noChangeArrowheads="1" noChangeShapeType="1"/>
              </p:cNvPicPr>
              <p:nvPr/>
            </p:nvPicPr>
            <p:blipFill>
              <a:blip r:embed="rId38"/>
              <a:stretch>
                <a:fillRect/>
              </a:stretch>
            </p:blipFill>
            <p:spPr>
              <a:xfrm>
                <a:off x="7277096" y="4303276"/>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8" name="スライド ズーム 27">
                <a:extLst>
                  <a:ext uri="{FF2B5EF4-FFF2-40B4-BE49-F238E27FC236}">
                    <a16:creationId xmlns:a16="http://schemas.microsoft.com/office/drawing/2014/main" id="{EF77FB0A-6C92-5535-051C-5C14929D82A1}"/>
                  </a:ext>
                </a:extLst>
              </p:cNvPr>
              <p:cNvGraphicFramePr>
                <a:graphicFrameLocks noChangeAspect="1"/>
              </p:cNvGraphicFramePr>
              <p:nvPr>
                <p:extLst>
                  <p:ext uri="{D42A27DB-BD31-4B8C-83A1-F6EECF244321}">
                    <p14:modId xmlns:p14="http://schemas.microsoft.com/office/powerpoint/2010/main" val="1240857247"/>
                  </p:ext>
                </p:extLst>
              </p:nvPr>
            </p:nvGraphicFramePr>
            <p:xfrm>
              <a:off x="2222862" y="5673789"/>
              <a:ext cx="2053047" cy="1154839"/>
            </p:xfrm>
            <a:graphic>
              <a:graphicData uri="http://schemas.microsoft.com/office/powerpoint/2016/slidezoom">
                <pslz:sldZm>
                  <pslz:sldZmObj sldId="274" cId="2693818306">
                    <pslz:zmPr id="{4658D48B-4F3A-4E18-B273-562C42DF55EB}" returnToParent="0" transitionDur="1000">
                      <p166:blipFill xmlns:p166="http://schemas.microsoft.com/office/powerpoint/2016/6/main">
                        <a:blip r:embed="rId3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28" name="スライド ズーム 27">
                <a:hlinkClick r:id="rId40" action="ppaction://hlinksldjump"/>
                <a:extLst>
                  <a:ext uri="{FF2B5EF4-FFF2-40B4-BE49-F238E27FC236}">
                    <a16:creationId xmlns:a16="http://schemas.microsoft.com/office/drawing/2014/main" id="{EF77FB0A-6C92-5535-051C-5C14929D82A1}"/>
                  </a:ext>
                </a:extLst>
              </p:cNvPr>
              <p:cNvPicPr>
                <a:picLocks noGrp="1" noRot="1" noChangeAspect="1" noMove="1" noResize="1" noEditPoints="1" noAdjustHandles="1" noChangeArrowheads="1" noChangeShapeType="1"/>
              </p:cNvPicPr>
              <p:nvPr/>
            </p:nvPicPr>
            <p:blipFill>
              <a:blip r:embed="rId41"/>
              <a:stretch>
                <a:fillRect/>
              </a:stretch>
            </p:blipFill>
            <p:spPr>
              <a:xfrm>
                <a:off x="2222862" y="5673789"/>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0" name="スライド ズーム 29">
                <a:extLst>
                  <a:ext uri="{FF2B5EF4-FFF2-40B4-BE49-F238E27FC236}">
                    <a16:creationId xmlns:a16="http://schemas.microsoft.com/office/drawing/2014/main" id="{FD3F5C8A-15F4-7EA5-47BA-BC54A19CDF36}"/>
                  </a:ext>
                </a:extLst>
              </p:cNvPr>
              <p:cNvGraphicFramePr>
                <a:graphicFrameLocks noChangeAspect="1"/>
              </p:cNvGraphicFramePr>
              <p:nvPr>
                <p:extLst>
                  <p:ext uri="{D42A27DB-BD31-4B8C-83A1-F6EECF244321}">
                    <p14:modId xmlns:p14="http://schemas.microsoft.com/office/powerpoint/2010/main" val="3208114056"/>
                  </p:ext>
                </p:extLst>
              </p:nvPr>
            </p:nvGraphicFramePr>
            <p:xfrm>
              <a:off x="4747257" y="5673788"/>
              <a:ext cx="2053049" cy="1154840"/>
            </p:xfrm>
            <a:graphic>
              <a:graphicData uri="http://schemas.microsoft.com/office/powerpoint/2016/slidezoom">
                <pslz:sldZm>
                  <pslz:sldZmObj sldId="277" cId="230182705">
                    <pslz:zmPr id="{0FD5A417-8763-4C3D-B1F0-B1F99E7ED4BA}" returnToParent="0" transitionDur="1000">
                      <p166:blipFill xmlns:p166="http://schemas.microsoft.com/office/powerpoint/2016/6/main">
                        <a:blip r:embed="rId42"/>
                        <a:stretch>
                          <a:fillRect/>
                        </a:stretch>
                      </p166:blipFill>
                      <p166:spPr xmlns:p166="http://schemas.microsoft.com/office/powerpoint/2016/6/main">
                        <a:xfrm>
                          <a:off x="0" y="0"/>
                          <a:ext cx="2053049" cy="1154840"/>
                        </a:xfrm>
                        <a:prstGeom prst="rect">
                          <a:avLst/>
                        </a:prstGeom>
                        <a:ln w="12700">
                          <a:solidFill>
                            <a:schemeClr val="tx1"/>
                          </a:solidFill>
                        </a:ln>
                      </p166:spPr>
                    </pslz:zmPr>
                  </pslz:sldZmObj>
                </pslz:sldZm>
              </a:graphicData>
            </a:graphic>
          </p:graphicFrame>
        </mc:Choice>
        <mc:Fallback xmlns="">
          <p:pic>
            <p:nvPicPr>
              <p:cNvPr id="30" name="スライド ズーム 29">
                <a:hlinkClick r:id="rId43" action="ppaction://hlinksldjump"/>
                <a:extLst>
                  <a:ext uri="{FF2B5EF4-FFF2-40B4-BE49-F238E27FC236}">
                    <a16:creationId xmlns:a16="http://schemas.microsoft.com/office/drawing/2014/main" id="{FD3F5C8A-15F4-7EA5-47BA-BC54A19CDF36}"/>
                  </a:ext>
                </a:extLst>
              </p:cNvPr>
              <p:cNvPicPr>
                <a:picLocks noGrp="1" noRot="1" noChangeAspect="1" noMove="1" noResize="1" noEditPoints="1" noAdjustHandles="1" noChangeArrowheads="1" noChangeShapeType="1"/>
              </p:cNvPicPr>
              <p:nvPr/>
            </p:nvPicPr>
            <p:blipFill>
              <a:blip r:embed="rId44"/>
              <a:stretch>
                <a:fillRect/>
              </a:stretch>
            </p:blipFill>
            <p:spPr>
              <a:xfrm>
                <a:off x="4747257" y="5673788"/>
                <a:ext cx="2053049" cy="1154840"/>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2" name="スライド ズーム 31">
                <a:extLst>
                  <a:ext uri="{FF2B5EF4-FFF2-40B4-BE49-F238E27FC236}">
                    <a16:creationId xmlns:a16="http://schemas.microsoft.com/office/drawing/2014/main" id="{4148F9AB-692A-228B-FD3D-D72F337332F8}"/>
                  </a:ext>
                </a:extLst>
              </p:cNvPr>
              <p:cNvGraphicFramePr>
                <a:graphicFrameLocks noChangeAspect="1"/>
              </p:cNvGraphicFramePr>
              <p:nvPr>
                <p:extLst>
                  <p:ext uri="{D42A27DB-BD31-4B8C-83A1-F6EECF244321}">
                    <p14:modId xmlns:p14="http://schemas.microsoft.com/office/powerpoint/2010/main" val="307853680"/>
                  </p:ext>
                </p:extLst>
              </p:nvPr>
            </p:nvGraphicFramePr>
            <p:xfrm>
              <a:off x="7277095" y="5673788"/>
              <a:ext cx="2074301" cy="1166794"/>
            </p:xfrm>
            <a:graphic>
              <a:graphicData uri="http://schemas.microsoft.com/office/powerpoint/2016/slidezoom">
                <pslz:sldZm>
                  <pslz:sldZmObj sldId="278" cId="3686410268">
                    <pslz:zmPr id="{99DC60F0-C600-4C48-8C57-62E1C9FA0705}" returnToParent="0" transitionDur="1000">
                      <p166:blipFill xmlns:p166="http://schemas.microsoft.com/office/powerpoint/2016/6/main">
                        <a:blip r:embed="rId45"/>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32" name="スライド ズーム 31">
                <a:hlinkClick r:id="rId46" action="ppaction://hlinksldjump"/>
                <a:extLst>
                  <a:ext uri="{FF2B5EF4-FFF2-40B4-BE49-F238E27FC236}">
                    <a16:creationId xmlns:a16="http://schemas.microsoft.com/office/drawing/2014/main" id="{4148F9AB-692A-228B-FD3D-D72F337332F8}"/>
                  </a:ext>
                </a:extLst>
              </p:cNvPr>
              <p:cNvPicPr>
                <a:picLocks noGrp="1" noRot="1" noChangeAspect="1" noMove="1" noResize="1" noEditPoints="1" noAdjustHandles="1" noChangeArrowheads="1" noChangeShapeType="1"/>
              </p:cNvPicPr>
              <p:nvPr/>
            </p:nvPicPr>
            <p:blipFill>
              <a:blip r:embed="rId47"/>
              <a:stretch>
                <a:fillRect/>
              </a:stretch>
            </p:blipFill>
            <p:spPr>
              <a:xfrm>
                <a:off x="7277095" y="5673788"/>
                <a:ext cx="2074301" cy="1166794"/>
              </a:xfrm>
              <a:prstGeom prst="rect">
                <a:avLst/>
              </a:prstGeom>
              <a:ln w="12700">
                <a:solidFill>
                  <a:schemeClr val="tx1"/>
                </a:solidFill>
              </a:ln>
            </p:spPr>
          </p:pic>
        </mc:Fallback>
      </mc:AlternateContent>
      <p:sp>
        <p:nvSpPr>
          <p:cNvPr id="33" name="テキスト ボックス 32">
            <a:extLst>
              <a:ext uri="{FF2B5EF4-FFF2-40B4-BE49-F238E27FC236}">
                <a16:creationId xmlns:a16="http://schemas.microsoft.com/office/drawing/2014/main" id="{A26A0024-D3B4-61CF-DFCC-BE41F07607A2}"/>
              </a:ext>
            </a:extLst>
          </p:cNvPr>
          <p:cNvSpPr txBox="1"/>
          <p:nvPr/>
        </p:nvSpPr>
        <p:spPr>
          <a:xfrm>
            <a:off x="4275907"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B462D98F-54FF-B51A-EA1A-1A376923C573}"/>
              </a:ext>
            </a:extLst>
          </p:cNvPr>
          <p:cNvSpPr txBox="1"/>
          <p:nvPr/>
        </p:nvSpPr>
        <p:spPr>
          <a:xfrm>
            <a:off x="6800299"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89007AF-6622-A3CE-2E22-A9C9D748EBA7}"/>
              </a:ext>
            </a:extLst>
          </p:cNvPr>
          <p:cNvSpPr txBox="1"/>
          <p:nvPr/>
        </p:nvSpPr>
        <p:spPr>
          <a:xfrm>
            <a:off x="9324691"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5</a:t>
            </a:r>
            <a:endParaRPr kumimoji="1" lang="ja-JP" altLang="en-US"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D810CC68-F314-CBE0-C5F2-33E97E72F0AA}"/>
              </a:ext>
            </a:extLst>
          </p:cNvPr>
          <p:cNvSpPr txBox="1"/>
          <p:nvPr/>
        </p:nvSpPr>
        <p:spPr>
          <a:xfrm>
            <a:off x="4267191"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6</a:t>
            </a:r>
            <a:endParaRPr kumimoji="1" lang="ja-JP" altLang="en-US"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E1D84D2C-156B-48A7-1F4A-4E54A7EC8F62}"/>
              </a:ext>
            </a:extLst>
          </p:cNvPr>
          <p:cNvSpPr txBox="1"/>
          <p:nvPr/>
        </p:nvSpPr>
        <p:spPr>
          <a:xfrm>
            <a:off x="6800299"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7</a:t>
            </a:r>
            <a:endParaRPr kumimoji="1" lang="ja-JP" altLang="en-US"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5989BF8E-F5C0-0391-46E3-F4EF16ACA151}"/>
              </a:ext>
            </a:extLst>
          </p:cNvPr>
          <p:cNvSpPr txBox="1"/>
          <p:nvPr/>
        </p:nvSpPr>
        <p:spPr>
          <a:xfrm>
            <a:off x="4267191"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8</a:t>
            </a:r>
            <a:endParaRPr kumimoji="1" lang="ja-JP" altLang="en-US" dirty="0">
              <a:latin typeface="Times New Roman" panose="02020603050405020304" pitchFamily="18" charset="0"/>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86A4F5C3-BF60-CDCF-22E4-5D15183DEB58}"/>
              </a:ext>
            </a:extLst>
          </p:cNvPr>
          <p:cNvSpPr txBox="1"/>
          <p:nvPr/>
        </p:nvSpPr>
        <p:spPr>
          <a:xfrm>
            <a:off x="6800299"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9</a:t>
            </a:r>
            <a:endParaRPr kumimoji="1" lang="ja-JP" altLang="en-US"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D5C34A3F-52D9-DFEF-5545-F9499DE42F3C}"/>
              </a:ext>
            </a:extLst>
          </p:cNvPr>
          <p:cNvSpPr txBox="1"/>
          <p:nvPr/>
        </p:nvSpPr>
        <p:spPr>
          <a:xfrm>
            <a:off x="9324691" y="3637105"/>
            <a:ext cx="44260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10</a:t>
            </a:r>
            <a:endParaRPr kumimoji="1" lang="ja-JP" altLang="en-US" dirty="0">
              <a:latin typeface="Times New Roman" panose="02020603050405020304" pitchFamily="18" charset="0"/>
              <a:cs typeface="Times New Roman" panose="02020603050405020304" pitchFamily="18" charset="0"/>
            </a:endParaRPr>
          </a:p>
        </p:txBody>
      </p:sp>
      <p:sp>
        <p:nvSpPr>
          <p:cNvPr id="41" name="テキスト ボックス 40">
            <a:extLst>
              <a:ext uri="{FF2B5EF4-FFF2-40B4-BE49-F238E27FC236}">
                <a16:creationId xmlns:a16="http://schemas.microsoft.com/office/drawing/2014/main" id="{63464F8B-8098-9171-4D9D-58E5CFC01271}"/>
              </a:ext>
            </a:extLst>
          </p:cNvPr>
          <p:cNvSpPr txBox="1"/>
          <p:nvPr/>
        </p:nvSpPr>
        <p:spPr>
          <a:xfrm>
            <a:off x="11881812" y="3636000"/>
            <a:ext cx="365760" cy="369332"/>
          </a:xfrm>
          <a:prstGeom prst="rect">
            <a:avLst/>
          </a:prstGeom>
          <a:noFill/>
        </p:spPr>
        <p:txBody>
          <a:bodyPr wrap="square" lIns="0" rtlCol="0">
            <a:spAutoFit/>
          </a:bodyPr>
          <a:lstStyle/>
          <a:p>
            <a:pPr algn="r"/>
            <a:r>
              <a:rPr kumimoji="1" lang="en-US" altLang="ja-JP" dirty="0">
                <a:latin typeface="Times New Roman" panose="02020603050405020304" pitchFamily="18" charset="0"/>
                <a:cs typeface="Times New Roman" panose="02020603050405020304" pitchFamily="18" charset="0"/>
              </a:rPr>
              <a:t>11</a:t>
            </a:r>
            <a:endParaRPr kumimoji="1" lang="ja-JP" altLang="en-US" dirty="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27E83FF8-A29D-5DF1-7F2F-1B6B1A766345}"/>
              </a:ext>
            </a:extLst>
          </p:cNvPr>
          <p:cNvSpPr txBox="1"/>
          <p:nvPr/>
        </p:nvSpPr>
        <p:spPr>
          <a:xfrm>
            <a:off x="4272568" y="5149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CA66ECAD-83E5-8254-E551-BDDFC47B1B3C}"/>
              </a:ext>
            </a:extLst>
          </p:cNvPr>
          <p:cNvSpPr txBox="1"/>
          <p:nvPr/>
        </p:nvSpPr>
        <p:spPr>
          <a:xfrm>
            <a:off x="6796961" y="5149105"/>
            <a:ext cx="60423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13</a:t>
            </a:r>
            <a:endParaRPr kumimoji="1" lang="ja-JP" altLang="en-US" dirty="0">
              <a:latin typeface="Times New Roman" panose="02020603050405020304" pitchFamily="18" charset="0"/>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5275A95C-FA18-F670-1BBB-678ECEA7E086}"/>
              </a:ext>
            </a:extLst>
          </p:cNvPr>
          <p:cNvSpPr txBox="1"/>
          <p:nvPr/>
        </p:nvSpPr>
        <p:spPr>
          <a:xfrm>
            <a:off x="9351396" y="5149105"/>
            <a:ext cx="49037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14</a:t>
            </a:r>
            <a:endParaRPr kumimoji="1" lang="ja-JP" altLang="en-US" dirty="0">
              <a:latin typeface="Times New Roman" panose="02020603050405020304" pitchFamily="18" charset="0"/>
              <a:cs typeface="Times New Roman" panose="02020603050405020304" pitchFamily="18" charset="0"/>
            </a:endParaRPr>
          </a:p>
        </p:txBody>
      </p:sp>
      <p:sp>
        <p:nvSpPr>
          <p:cNvPr id="45" name="テキスト ボックス 44">
            <a:extLst>
              <a:ext uri="{FF2B5EF4-FFF2-40B4-BE49-F238E27FC236}">
                <a16:creationId xmlns:a16="http://schemas.microsoft.com/office/drawing/2014/main" id="{50F01231-B937-1361-6BFF-1C7636B9CEAB}"/>
              </a:ext>
            </a:extLst>
          </p:cNvPr>
          <p:cNvSpPr txBox="1"/>
          <p:nvPr/>
        </p:nvSpPr>
        <p:spPr>
          <a:xfrm>
            <a:off x="426719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15</a:t>
            </a:r>
            <a:endParaRPr kumimoji="1" lang="ja-JP" altLang="en-US" dirty="0">
              <a:latin typeface="Times New Roman" panose="02020603050405020304" pitchFamily="18" charset="0"/>
              <a:cs typeface="Times New Roman" panose="02020603050405020304" pitchFamily="18" charset="0"/>
            </a:endParaRPr>
          </a:p>
        </p:txBody>
      </p:sp>
      <p:sp>
        <p:nvSpPr>
          <p:cNvPr id="46" name="テキスト ボックス 45">
            <a:extLst>
              <a:ext uri="{FF2B5EF4-FFF2-40B4-BE49-F238E27FC236}">
                <a16:creationId xmlns:a16="http://schemas.microsoft.com/office/drawing/2014/main" id="{12AA91BE-1837-8F17-240E-F9795F3D61E2}"/>
              </a:ext>
            </a:extLst>
          </p:cNvPr>
          <p:cNvSpPr txBox="1"/>
          <p:nvPr/>
        </p:nvSpPr>
        <p:spPr>
          <a:xfrm>
            <a:off x="6795644"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16</a:t>
            </a:r>
            <a:endParaRPr kumimoji="1" lang="ja-JP" altLang="en-US" dirty="0">
              <a:latin typeface="Times New Roman" panose="02020603050405020304" pitchFamily="18" charset="0"/>
              <a:cs typeface="Times New Roman" panose="02020603050405020304" pitchFamily="18" charset="0"/>
            </a:endParaRPr>
          </a:p>
        </p:txBody>
      </p:sp>
      <p:sp>
        <p:nvSpPr>
          <p:cNvPr id="47" name="テキスト ボックス 46">
            <a:extLst>
              <a:ext uri="{FF2B5EF4-FFF2-40B4-BE49-F238E27FC236}">
                <a16:creationId xmlns:a16="http://schemas.microsoft.com/office/drawing/2014/main" id="{521BD519-4243-DAEB-3CC1-2898613DB317}"/>
              </a:ext>
            </a:extLst>
          </p:cNvPr>
          <p:cNvSpPr txBox="1"/>
          <p:nvPr/>
        </p:nvSpPr>
        <p:spPr>
          <a:xfrm>
            <a:off x="934207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17</a:t>
            </a:r>
            <a:endParaRPr kumimoji="1" lang="ja-JP" altLang="en-US" dirty="0">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C1BBF931-AC16-A5E4-7441-40177713610B}"/>
              </a:ext>
            </a:extLst>
          </p:cNvPr>
          <p:cNvSpPr txBox="1"/>
          <p:nvPr/>
        </p:nvSpPr>
        <p:spPr>
          <a:xfrm>
            <a:off x="287379" y="424334"/>
            <a:ext cx="1787442" cy="369332"/>
          </a:xfrm>
          <a:prstGeom prst="rect">
            <a:avLst/>
          </a:prstGeom>
          <a:noFill/>
        </p:spPr>
        <p:txBody>
          <a:bodyPr wrap="square" rtlCol="0">
            <a:spAutoFit/>
          </a:bodyPr>
          <a:lstStyle/>
          <a:p>
            <a:pPr algn="ctr"/>
            <a:r>
              <a:rPr kumimoji="1" lang="ja-JP" altLang="en-US" dirty="0"/>
              <a:t>研究背景・目的</a:t>
            </a:r>
          </a:p>
        </p:txBody>
      </p:sp>
      <p:sp>
        <p:nvSpPr>
          <p:cNvPr id="49" name="テキスト ボックス 48">
            <a:extLst>
              <a:ext uri="{FF2B5EF4-FFF2-40B4-BE49-F238E27FC236}">
                <a16:creationId xmlns:a16="http://schemas.microsoft.com/office/drawing/2014/main" id="{96E6B814-BB73-8234-FF20-8B98D685167F}"/>
              </a:ext>
            </a:extLst>
          </p:cNvPr>
          <p:cNvSpPr txBox="1"/>
          <p:nvPr/>
        </p:nvSpPr>
        <p:spPr>
          <a:xfrm>
            <a:off x="287379" y="1794849"/>
            <a:ext cx="1787442" cy="369332"/>
          </a:xfrm>
          <a:prstGeom prst="rect">
            <a:avLst/>
          </a:prstGeom>
          <a:noFill/>
        </p:spPr>
        <p:txBody>
          <a:bodyPr wrap="square" rtlCol="0">
            <a:spAutoFit/>
          </a:bodyPr>
          <a:lstStyle/>
          <a:p>
            <a:pPr algn="ctr"/>
            <a:r>
              <a:rPr kumimoji="1" lang="ja-JP" altLang="en-US" dirty="0"/>
              <a:t>トピックモデル</a:t>
            </a:r>
          </a:p>
        </p:txBody>
      </p:sp>
      <p:sp>
        <p:nvSpPr>
          <p:cNvPr id="50" name="テキスト ボックス 49">
            <a:extLst>
              <a:ext uri="{FF2B5EF4-FFF2-40B4-BE49-F238E27FC236}">
                <a16:creationId xmlns:a16="http://schemas.microsoft.com/office/drawing/2014/main" id="{D7694AA1-E851-B85A-2025-571F73C48A3B}"/>
              </a:ext>
            </a:extLst>
          </p:cNvPr>
          <p:cNvSpPr txBox="1"/>
          <p:nvPr/>
        </p:nvSpPr>
        <p:spPr>
          <a:xfrm>
            <a:off x="284061" y="3151000"/>
            <a:ext cx="1787442" cy="369332"/>
          </a:xfrm>
          <a:prstGeom prst="rect">
            <a:avLst/>
          </a:prstGeom>
          <a:noFill/>
        </p:spPr>
        <p:txBody>
          <a:bodyPr wrap="square" rtlCol="0">
            <a:spAutoFit/>
          </a:bodyPr>
          <a:lstStyle/>
          <a:p>
            <a:pPr algn="ctr"/>
            <a:r>
              <a:rPr kumimoji="1" lang="ja-JP" altLang="en-US" dirty="0"/>
              <a:t>提案手法</a:t>
            </a:r>
          </a:p>
        </p:txBody>
      </p:sp>
      <p:sp>
        <p:nvSpPr>
          <p:cNvPr id="51" name="テキスト ボックス 50">
            <a:extLst>
              <a:ext uri="{FF2B5EF4-FFF2-40B4-BE49-F238E27FC236}">
                <a16:creationId xmlns:a16="http://schemas.microsoft.com/office/drawing/2014/main" id="{31332DD1-B33D-FE0B-8127-F3F5CE1C7F89}"/>
              </a:ext>
            </a:extLst>
          </p:cNvPr>
          <p:cNvSpPr txBox="1"/>
          <p:nvPr/>
        </p:nvSpPr>
        <p:spPr>
          <a:xfrm>
            <a:off x="0" y="5149105"/>
            <a:ext cx="2262808" cy="646331"/>
          </a:xfrm>
          <a:prstGeom prst="rect">
            <a:avLst/>
          </a:prstGeom>
          <a:noFill/>
        </p:spPr>
        <p:txBody>
          <a:bodyPr wrap="square" rtlCol="0">
            <a:spAutoFit/>
          </a:bodyPr>
          <a:lstStyle/>
          <a:p>
            <a:pPr algn="ctr"/>
            <a:r>
              <a:rPr kumimoji="1" lang="ja-JP" altLang="en-US" dirty="0"/>
              <a:t>実コメントを用いた</a:t>
            </a:r>
            <a:endParaRPr kumimoji="1" lang="en-US" altLang="ja-JP" dirty="0"/>
          </a:p>
          <a:p>
            <a:pPr algn="ctr"/>
            <a:r>
              <a:rPr kumimoji="1" lang="ja-JP" altLang="en-US" dirty="0"/>
              <a:t>提案手法の精度評価</a:t>
            </a:r>
          </a:p>
        </p:txBody>
      </p:sp>
    </p:spTree>
    <p:extLst>
      <p:ext uri="{BB962C8B-B14F-4D97-AF65-F5344CB8AC3E}">
        <p14:creationId xmlns:p14="http://schemas.microsoft.com/office/powerpoint/2010/main" val="10918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5E6EE52-D860-56C6-D2F7-9E83E5C7000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E75DE93-50D9-20DA-7541-75F497C8822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9B0C543-192C-F58B-A0AC-467C16238C26}"/>
              </a:ext>
            </a:extLst>
          </p:cNvPr>
          <p:cNvSpPr txBox="1"/>
          <p:nvPr/>
        </p:nvSpPr>
        <p:spPr>
          <a:xfrm>
            <a:off x="838199" y="515722"/>
            <a:ext cx="747746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単語抽出結果　豚汁のレシピ</a:t>
            </a:r>
          </a:p>
        </p:txBody>
      </p:sp>
      <p:cxnSp>
        <p:nvCxnSpPr>
          <p:cNvPr id="4" name="直線コネクタ 3">
            <a:extLst>
              <a:ext uri="{FF2B5EF4-FFF2-40B4-BE49-F238E27FC236}">
                <a16:creationId xmlns:a16="http://schemas.microsoft.com/office/drawing/2014/main" id="{E7FCAF5C-246F-8EDF-6E0C-ADD704A3AD6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66EF578-8C4A-F456-2709-5A450BBBC310}"/>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1</a:t>
            </a:r>
            <a:endParaRPr kumimoji="1" lang="ja-JP" altLang="en-US" sz="1800" dirty="0">
              <a:solidFill>
                <a:schemeClr val="bg1">
                  <a:lumMod val="50000"/>
                </a:schemeClr>
              </a:solidFill>
            </a:endParaRPr>
          </a:p>
        </p:txBody>
      </p:sp>
      <p:pic>
        <p:nvPicPr>
          <p:cNvPr id="5" name="図 4">
            <a:extLst>
              <a:ext uri="{FF2B5EF4-FFF2-40B4-BE49-F238E27FC236}">
                <a16:creationId xmlns:a16="http://schemas.microsoft.com/office/drawing/2014/main" id="{5AD05FEF-12A9-1ED4-D882-9831042EC4C3}"/>
              </a:ext>
            </a:extLst>
          </p:cNvPr>
          <p:cNvPicPr>
            <a:picLocks noChangeAspect="1"/>
          </p:cNvPicPr>
          <p:nvPr/>
        </p:nvPicPr>
        <p:blipFill>
          <a:blip r:embed="rId3"/>
          <a:stretch>
            <a:fillRect/>
          </a:stretch>
        </p:blipFill>
        <p:spPr>
          <a:xfrm>
            <a:off x="1309019" y="1261760"/>
            <a:ext cx="9573961" cy="4334480"/>
          </a:xfrm>
          <a:prstGeom prst="rect">
            <a:avLst/>
          </a:prstGeom>
        </p:spPr>
      </p:pic>
      <p:graphicFrame>
        <p:nvGraphicFramePr>
          <p:cNvPr id="7" name="表 6">
            <a:extLst>
              <a:ext uri="{FF2B5EF4-FFF2-40B4-BE49-F238E27FC236}">
                <a16:creationId xmlns:a16="http://schemas.microsoft.com/office/drawing/2014/main" id="{539BE2BB-9D0B-B40E-4848-2560D7B41345}"/>
              </a:ext>
            </a:extLst>
          </p:cNvPr>
          <p:cNvGraphicFramePr>
            <a:graphicFrameLocks noGrp="1"/>
          </p:cNvGraphicFramePr>
          <p:nvPr>
            <p:extLst>
              <p:ext uri="{D42A27DB-BD31-4B8C-83A1-F6EECF244321}">
                <p14:modId xmlns:p14="http://schemas.microsoft.com/office/powerpoint/2010/main" val="390534843"/>
              </p:ext>
            </p:extLst>
          </p:nvPr>
        </p:nvGraphicFramePr>
        <p:xfrm>
          <a:off x="2031999" y="5928360"/>
          <a:ext cx="8128000" cy="57912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リュウジ</a:t>
                      </a:r>
                      <a:r>
                        <a:rPr kumimoji="1" lang="ja-JP" altLang="en-US" sz="1600" dirty="0"/>
                        <a:t>の</a:t>
                      </a:r>
                      <a:r>
                        <a:rPr kumimoji="1" lang="ja-JP" altLang="en-US" sz="1600" dirty="0">
                          <a:solidFill>
                            <a:srgbClr val="FF0000"/>
                          </a:solidFill>
                        </a:rPr>
                        <a:t>レシピ</a:t>
                      </a:r>
                      <a:r>
                        <a:rPr kumimoji="1" lang="ja-JP" altLang="en-US" sz="1600" dirty="0"/>
                        <a:t>で</a:t>
                      </a:r>
                      <a:r>
                        <a:rPr kumimoji="1" lang="ja-JP" altLang="en-US" sz="1600" dirty="0">
                          <a:solidFill>
                            <a:srgbClr val="FF0000"/>
                          </a:solidFill>
                        </a:rPr>
                        <a:t>作った豚汁</a:t>
                      </a:r>
                      <a:r>
                        <a:rPr kumimoji="1" lang="ja-JP" altLang="en-US" sz="1600" dirty="0"/>
                        <a:t>、</a:t>
                      </a:r>
                      <a:r>
                        <a:rPr kumimoji="1" lang="ja-JP" altLang="en-US" sz="1600" dirty="0">
                          <a:solidFill>
                            <a:srgbClr val="FF0000"/>
                          </a:solidFill>
                        </a:rPr>
                        <a:t>美味しい</a:t>
                      </a:r>
                      <a:r>
                        <a:rPr kumimoji="1" lang="ja-JP" altLang="en-US" sz="1600" dirty="0"/>
                        <a:t>！</a:t>
                      </a:r>
                      <a:r>
                        <a:rPr kumimoji="1" lang="ja-JP" altLang="en-US" sz="1600" dirty="0">
                          <a:solidFill>
                            <a:srgbClr val="FF0000"/>
                          </a:solidFill>
                        </a:rPr>
                        <a:t>生姜</a:t>
                      </a:r>
                      <a:r>
                        <a:rPr kumimoji="1" lang="ja-JP" altLang="en-US" sz="1600" dirty="0"/>
                        <a:t>と</a:t>
                      </a:r>
                      <a:r>
                        <a:rPr kumimoji="1" lang="ja-JP" altLang="en-US" sz="1600" dirty="0">
                          <a:solidFill>
                            <a:srgbClr val="FF0000"/>
                          </a:solidFill>
                        </a:rPr>
                        <a:t>ニンニク</a:t>
                      </a:r>
                      <a:r>
                        <a:rPr kumimoji="1" lang="ja-JP" altLang="en-US" sz="1600" dirty="0"/>
                        <a:t>が効いた</a:t>
                      </a:r>
                      <a:r>
                        <a:rPr kumimoji="1" lang="ja-JP" altLang="en-US" sz="1600" dirty="0">
                          <a:solidFill>
                            <a:srgbClr val="FF0000"/>
                          </a:solidFill>
                        </a:rPr>
                        <a:t>味噌汁</a:t>
                      </a:r>
                      <a:r>
                        <a:rPr kumimoji="1" lang="ja-JP" altLang="en-US" sz="1600" dirty="0"/>
                        <a:t>、本当に</a:t>
                      </a:r>
                      <a:r>
                        <a:rPr kumimoji="1" lang="ja-JP" altLang="en-US" sz="1600" dirty="0">
                          <a:solidFill>
                            <a:srgbClr val="FF0000"/>
                          </a:solidFill>
                        </a:rPr>
                        <a:t>美味しく</a:t>
                      </a:r>
                      <a:r>
                        <a:rPr kumimoji="1" lang="ja-JP" altLang="en-US" sz="1600" dirty="0"/>
                        <a:t>て最高！</a:t>
                      </a:r>
                    </a:p>
                  </a:txBody>
                  <a:tcPr/>
                </a:tc>
                <a:extLst>
                  <a:ext uri="{0D108BD9-81ED-4DB2-BD59-A6C34878D82A}">
                    <a16:rowId xmlns:a16="http://schemas.microsoft.com/office/drawing/2014/main" val="2155272466"/>
                  </a:ext>
                </a:extLst>
              </a:tr>
            </a:tbl>
          </a:graphicData>
        </a:graphic>
      </p:graphicFrame>
      <p:sp>
        <p:nvSpPr>
          <p:cNvPr id="8" name="四角形: 角を丸くする 7">
            <a:extLst>
              <a:ext uri="{FF2B5EF4-FFF2-40B4-BE49-F238E27FC236}">
                <a16:creationId xmlns:a16="http://schemas.microsoft.com/office/drawing/2014/main" id="{74174733-A290-C21A-8247-11A6456581E5}"/>
              </a:ext>
            </a:extLst>
          </p:cNvPr>
          <p:cNvSpPr/>
          <p:nvPr/>
        </p:nvSpPr>
        <p:spPr>
          <a:xfrm>
            <a:off x="3636085" y="1261760"/>
            <a:ext cx="1893346" cy="4334479"/>
          </a:xfrm>
          <a:prstGeom prst="round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4751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BC4E51D7-FD11-0F08-F654-ABDB3F7C6618}"/>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4028DFB2-5D0C-07E5-4258-CF59D7F01CF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F0CA80A-1C5E-0AF5-BD06-E389541B9ADD}"/>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文章生成結果　みそきん</a:t>
            </a:r>
          </a:p>
        </p:txBody>
      </p:sp>
      <p:cxnSp>
        <p:nvCxnSpPr>
          <p:cNvPr id="4" name="直線コネクタ 3">
            <a:extLst>
              <a:ext uri="{FF2B5EF4-FFF2-40B4-BE49-F238E27FC236}">
                <a16:creationId xmlns:a16="http://schemas.microsoft.com/office/drawing/2014/main" id="{AB8F87FC-1999-6F5F-347D-D313BDDC82A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048279F-9B8C-49FF-8FA6-971E70BA511B}"/>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2</a:t>
            </a:r>
            <a:endParaRPr kumimoji="1" lang="ja-JP" altLang="en-US" sz="1800" dirty="0">
              <a:solidFill>
                <a:schemeClr val="bg1">
                  <a:lumMod val="50000"/>
                </a:schemeClr>
              </a:solidFill>
            </a:endParaRPr>
          </a:p>
        </p:txBody>
      </p:sp>
      <p:pic>
        <p:nvPicPr>
          <p:cNvPr id="5" name="図 4">
            <a:extLst>
              <a:ext uri="{FF2B5EF4-FFF2-40B4-BE49-F238E27FC236}">
                <a16:creationId xmlns:a16="http://schemas.microsoft.com/office/drawing/2014/main" id="{313FE46F-F72C-7308-C33A-E620321E95C1}"/>
              </a:ext>
            </a:extLst>
          </p:cNvPr>
          <p:cNvPicPr>
            <a:picLocks noChangeAspect="1"/>
          </p:cNvPicPr>
          <p:nvPr/>
        </p:nvPicPr>
        <p:blipFill>
          <a:blip r:embed="rId3"/>
          <a:stretch>
            <a:fillRect/>
          </a:stretch>
        </p:blipFill>
        <p:spPr>
          <a:xfrm>
            <a:off x="1454841" y="1220604"/>
            <a:ext cx="9350585" cy="5042847"/>
          </a:xfrm>
          <a:prstGeom prst="rect">
            <a:avLst/>
          </a:prstGeom>
        </p:spPr>
      </p:pic>
    </p:spTree>
    <p:extLst>
      <p:ext uri="{BB962C8B-B14F-4D97-AF65-F5344CB8AC3E}">
        <p14:creationId xmlns:p14="http://schemas.microsoft.com/office/powerpoint/2010/main" val="213947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C506CD1B-686B-907D-FFE7-34174E2D058E}"/>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8729B276-F60C-1BAD-CBDF-A8A58701745F}"/>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3467F0A2-82E1-1B54-3A67-DBFD4DFC22D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文章生成結果　豚汁のレシピ</a:t>
            </a:r>
          </a:p>
        </p:txBody>
      </p:sp>
      <p:cxnSp>
        <p:nvCxnSpPr>
          <p:cNvPr id="4" name="直線コネクタ 3">
            <a:extLst>
              <a:ext uri="{FF2B5EF4-FFF2-40B4-BE49-F238E27FC236}">
                <a16:creationId xmlns:a16="http://schemas.microsoft.com/office/drawing/2014/main" id="{30D4312D-68B2-1633-E615-FC7A6FA1940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AB41C9-5B50-3C2D-43C9-4340CD211655}"/>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3</a:t>
            </a:r>
            <a:endParaRPr kumimoji="1" lang="ja-JP" altLang="en-US" sz="1800" dirty="0">
              <a:solidFill>
                <a:schemeClr val="bg1">
                  <a:lumMod val="50000"/>
                </a:schemeClr>
              </a:solidFill>
            </a:endParaRPr>
          </a:p>
        </p:txBody>
      </p:sp>
      <p:pic>
        <p:nvPicPr>
          <p:cNvPr id="9" name="図 8">
            <a:extLst>
              <a:ext uri="{FF2B5EF4-FFF2-40B4-BE49-F238E27FC236}">
                <a16:creationId xmlns:a16="http://schemas.microsoft.com/office/drawing/2014/main" id="{48ADE354-120E-3153-BBB0-59AFFB483455}"/>
              </a:ext>
            </a:extLst>
          </p:cNvPr>
          <p:cNvPicPr>
            <a:picLocks noChangeAspect="1"/>
          </p:cNvPicPr>
          <p:nvPr/>
        </p:nvPicPr>
        <p:blipFill>
          <a:blip r:embed="rId3"/>
          <a:stretch>
            <a:fillRect/>
          </a:stretch>
        </p:blipFill>
        <p:spPr>
          <a:xfrm>
            <a:off x="919542" y="1392728"/>
            <a:ext cx="10352916" cy="4448647"/>
          </a:xfrm>
          <a:prstGeom prst="rect">
            <a:avLst/>
          </a:prstGeom>
        </p:spPr>
      </p:pic>
    </p:spTree>
    <p:extLst>
      <p:ext uri="{BB962C8B-B14F-4D97-AF65-F5344CB8AC3E}">
        <p14:creationId xmlns:p14="http://schemas.microsoft.com/office/powerpoint/2010/main" val="877700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B6F5E926-4E31-AB8D-C616-15819C49052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B7EB0B9-F393-9A41-EAFF-23FFB4BA6880}"/>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4F02C9D-F79B-1507-D0E3-EE8B0DBA0DB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類似度計算結果　豚汁のレシピ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4BDC991-7C9D-8FBE-EE82-C5C5BDA36792}"/>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89C2FBB-B77C-557B-BF86-7F3DBF6246B3}"/>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4</a:t>
            </a:r>
            <a:endParaRPr kumimoji="1" lang="ja-JP" altLang="en-US" sz="1800" dirty="0">
              <a:solidFill>
                <a:schemeClr val="bg1">
                  <a:lumMod val="50000"/>
                </a:schemeClr>
              </a:solidFill>
            </a:endParaRPr>
          </a:p>
        </p:txBody>
      </p:sp>
      <p:pic>
        <p:nvPicPr>
          <p:cNvPr id="5" name="図 4">
            <a:extLst>
              <a:ext uri="{FF2B5EF4-FFF2-40B4-BE49-F238E27FC236}">
                <a16:creationId xmlns:a16="http://schemas.microsoft.com/office/drawing/2014/main" id="{08E0A38D-0DFF-EAE7-3BDB-53EAC8E244F4}"/>
              </a:ext>
            </a:extLst>
          </p:cNvPr>
          <p:cNvPicPr>
            <a:picLocks noChangeAspect="1"/>
          </p:cNvPicPr>
          <p:nvPr/>
        </p:nvPicPr>
        <p:blipFill>
          <a:blip r:embed="rId3"/>
          <a:stretch>
            <a:fillRect/>
          </a:stretch>
        </p:blipFill>
        <p:spPr>
          <a:xfrm>
            <a:off x="1069114" y="1177598"/>
            <a:ext cx="10055569" cy="4959120"/>
          </a:xfrm>
          <a:prstGeom prst="rect">
            <a:avLst/>
          </a:prstGeom>
        </p:spPr>
      </p:pic>
    </p:spTree>
    <p:extLst>
      <p:ext uri="{BB962C8B-B14F-4D97-AF65-F5344CB8AC3E}">
        <p14:creationId xmlns:p14="http://schemas.microsoft.com/office/powerpoint/2010/main" val="336168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EEC39BC-3D1A-EEF6-CC99-A34FA3326108}"/>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596B860-C018-8F9F-933A-78351BD56A25}"/>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A80BA412-2742-BD00-B9FC-DDB8866799B1}"/>
              </a:ext>
            </a:extLst>
          </p:cNvPr>
          <p:cNvSpPr txBox="1"/>
          <p:nvPr/>
        </p:nvSpPr>
        <p:spPr>
          <a:xfrm>
            <a:off x="838199" y="515722"/>
            <a:ext cx="821974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類似度計算結果　豚汁のレシピ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8CD7193-FB47-8D3D-7238-6594C077339D}"/>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937B507F-EA87-EAA9-DE84-9BF06212B96A}"/>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5</a:t>
            </a:r>
            <a:endParaRPr kumimoji="1" lang="ja-JP" altLang="en-US" sz="1800" dirty="0">
              <a:solidFill>
                <a:schemeClr val="bg1">
                  <a:lumMod val="50000"/>
                </a:schemeClr>
              </a:solidFill>
            </a:endParaRPr>
          </a:p>
        </p:txBody>
      </p:sp>
      <p:pic>
        <p:nvPicPr>
          <p:cNvPr id="7" name="図 6">
            <a:extLst>
              <a:ext uri="{FF2B5EF4-FFF2-40B4-BE49-F238E27FC236}">
                <a16:creationId xmlns:a16="http://schemas.microsoft.com/office/drawing/2014/main" id="{4C83E424-3382-14DE-1420-BC91231E2253}"/>
              </a:ext>
            </a:extLst>
          </p:cNvPr>
          <p:cNvPicPr>
            <a:picLocks noChangeAspect="1"/>
          </p:cNvPicPr>
          <p:nvPr/>
        </p:nvPicPr>
        <p:blipFill>
          <a:blip r:embed="rId3"/>
          <a:stretch>
            <a:fillRect/>
          </a:stretch>
        </p:blipFill>
        <p:spPr>
          <a:xfrm>
            <a:off x="1024088" y="1223088"/>
            <a:ext cx="10143823" cy="4994831"/>
          </a:xfrm>
          <a:prstGeom prst="rect">
            <a:avLst/>
          </a:prstGeom>
        </p:spPr>
      </p:pic>
    </p:spTree>
    <p:extLst>
      <p:ext uri="{BB962C8B-B14F-4D97-AF65-F5344CB8AC3E}">
        <p14:creationId xmlns:p14="http://schemas.microsoft.com/office/powerpoint/2010/main" val="299349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597D9343-69DD-3E9A-2E9E-406153E9E40E}"/>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3A09232E-88E0-7A76-9315-F79585BA063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90EC06F5-5F84-9588-62C3-395ECA17904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情報収集方法に関するアンケート</a:t>
            </a:r>
            <a:r>
              <a:rPr kumimoji="1" lang="en-US" altLang="ja-JP" sz="20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[5]</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55CAC27-DBF5-8051-6E1A-6590CD4BFE49}"/>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56C17AC4-FA6E-5482-82BD-F9ECE5F75CF2}"/>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6</a:t>
            </a:r>
            <a:endParaRPr kumimoji="1" lang="ja-JP" altLang="en-US" sz="1800" dirty="0">
              <a:solidFill>
                <a:schemeClr val="bg1">
                  <a:lumMod val="50000"/>
                </a:schemeClr>
              </a:solidFill>
            </a:endParaRPr>
          </a:p>
        </p:txBody>
      </p:sp>
      <p:pic>
        <p:nvPicPr>
          <p:cNvPr id="5" name="図 4">
            <a:extLst>
              <a:ext uri="{FF2B5EF4-FFF2-40B4-BE49-F238E27FC236}">
                <a16:creationId xmlns:a16="http://schemas.microsoft.com/office/drawing/2014/main" id="{846D62CF-BAA3-A9B4-B12B-91B5981195DB}"/>
              </a:ext>
            </a:extLst>
          </p:cNvPr>
          <p:cNvPicPr>
            <a:picLocks noChangeAspect="1"/>
          </p:cNvPicPr>
          <p:nvPr/>
        </p:nvPicPr>
        <p:blipFill rotWithShape="1">
          <a:blip r:embed="rId3"/>
          <a:srcRect t="584" r="527" b="-1"/>
          <a:stretch/>
        </p:blipFill>
        <p:spPr>
          <a:xfrm>
            <a:off x="2645871" y="1420009"/>
            <a:ext cx="6863889" cy="4644886"/>
          </a:xfrm>
          <a:prstGeom prst="rect">
            <a:avLst/>
          </a:prstGeom>
        </p:spPr>
      </p:pic>
      <p:sp>
        <p:nvSpPr>
          <p:cNvPr id="7" name="テキスト ボックス 6">
            <a:extLst>
              <a:ext uri="{FF2B5EF4-FFF2-40B4-BE49-F238E27FC236}">
                <a16:creationId xmlns:a16="http://schemas.microsoft.com/office/drawing/2014/main" id="{0E30C66A-E61D-997C-75E6-193A59336373}"/>
              </a:ext>
            </a:extLst>
          </p:cNvPr>
          <p:cNvSpPr txBox="1"/>
          <p:nvPr/>
        </p:nvSpPr>
        <p:spPr>
          <a:xfrm>
            <a:off x="838199" y="6452875"/>
            <a:ext cx="6600825" cy="261610"/>
          </a:xfrm>
          <a:prstGeom prst="rect">
            <a:avLst/>
          </a:prstGeom>
          <a:noFill/>
        </p:spPr>
        <p:txBody>
          <a:bodyPr wrap="square" rtlCol="0">
            <a:spAutoFit/>
          </a:bodyPr>
          <a:lstStyle/>
          <a:p>
            <a:r>
              <a:rPr kumimoji="1" lang="en-US" altLang="ja-JP" sz="1100" dirty="0">
                <a:solidFill>
                  <a:srgbClr val="848484"/>
                </a:solidFill>
              </a:rPr>
              <a:t>[5] https://ecnomikata.com/column/26944/</a:t>
            </a:r>
            <a:endParaRPr kumimoji="1" lang="ja-JP" altLang="en-US" sz="1100" dirty="0">
              <a:solidFill>
                <a:srgbClr val="848484"/>
              </a:solidFill>
            </a:endParaRPr>
          </a:p>
        </p:txBody>
      </p:sp>
      <p:cxnSp>
        <p:nvCxnSpPr>
          <p:cNvPr id="9" name="直線コネクタ 8">
            <a:extLst>
              <a:ext uri="{FF2B5EF4-FFF2-40B4-BE49-F238E27FC236}">
                <a16:creationId xmlns:a16="http://schemas.microsoft.com/office/drawing/2014/main" id="{6FA7307E-87AF-FBB2-DB20-B82A4AF60CA1}"/>
              </a:ext>
            </a:extLst>
          </p:cNvPr>
          <p:cNvCxnSpPr/>
          <p:nvPr/>
        </p:nvCxnSpPr>
        <p:spPr>
          <a:xfrm>
            <a:off x="3164540" y="3550024"/>
            <a:ext cx="58629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03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F6290F7-3ABD-33A9-6F18-848D99D4D8C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18D9C886-E886-C8EF-998E-A7EE1B3A6A5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7E29047-0F2B-E0AB-1942-A3C6EA6A1C83}"/>
              </a:ext>
            </a:extLst>
          </p:cNvPr>
          <p:cNvSpPr txBox="1"/>
          <p:nvPr/>
        </p:nvSpPr>
        <p:spPr>
          <a:xfrm>
            <a:off x="838199" y="515722"/>
            <a:ext cx="99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他のトピックモデルとの比較　みそきん単語抽出結果</a:t>
            </a:r>
          </a:p>
        </p:txBody>
      </p:sp>
      <p:cxnSp>
        <p:nvCxnSpPr>
          <p:cNvPr id="4" name="直線コネクタ 3">
            <a:extLst>
              <a:ext uri="{FF2B5EF4-FFF2-40B4-BE49-F238E27FC236}">
                <a16:creationId xmlns:a16="http://schemas.microsoft.com/office/drawing/2014/main" id="{27AFB8BA-2E01-C06E-3467-39690277C23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DFFB6064-695A-BDBB-23E6-3305E79425A9}"/>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7</a:t>
            </a:r>
            <a:endParaRPr kumimoji="1" lang="ja-JP" altLang="en-US" sz="1800" dirty="0">
              <a:solidFill>
                <a:schemeClr val="bg1">
                  <a:lumMod val="50000"/>
                </a:schemeClr>
              </a:solidFill>
            </a:endParaRPr>
          </a:p>
        </p:txBody>
      </p:sp>
      <p:pic>
        <p:nvPicPr>
          <p:cNvPr id="5" name="図 4">
            <a:extLst>
              <a:ext uri="{FF2B5EF4-FFF2-40B4-BE49-F238E27FC236}">
                <a16:creationId xmlns:a16="http://schemas.microsoft.com/office/drawing/2014/main" id="{C2201AC6-C555-1751-696E-145348B5161E}"/>
              </a:ext>
            </a:extLst>
          </p:cNvPr>
          <p:cNvPicPr>
            <a:picLocks noChangeAspect="1"/>
          </p:cNvPicPr>
          <p:nvPr/>
        </p:nvPicPr>
        <p:blipFill>
          <a:blip r:embed="rId3"/>
          <a:stretch>
            <a:fillRect/>
          </a:stretch>
        </p:blipFill>
        <p:spPr>
          <a:xfrm>
            <a:off x="838199" y="1273507"/>
            <a:ext cx="10514432" cy="4771401"/>
          </a:xfrm>
          <a:prstGeom prst="rect">
            <a:avLst/>
          </a:prstGeom>
        </p:spPr>
      </p:pic>
    </p:spTree>
    <p:extLst>
      <p:ext uri="{BB962C8B-B14F-4D97-AF65-F5344CB8AC3E}">
        <p14:creationId xmlns:p14="http://schemas.microsoft.com/office/powerpoint/2010/main" val="1718452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28FE53B1-0594-BC32-4671-18BBD4026FA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1D0398C1-04D4-7D59-DB76-2F02EEC6496B}"/>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26EEEFF8-8E64-4AD8-1546-EA50958CEA10}"/>
              </a:ext>
            </a:extLst>
          </p:cNvPr>
          <p:cNvSpPr txBox="1"/>
          <p:nvPr/>
        </p:nvSpPr>
        <p:spPr>
          <a:xfrm>
            <a:off x="838199" y="515722"/>
            <a:ext cx="99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他のトピックモデルとの比較　精度評価結果</a:t>
            </a:r>
          </a:p>
        </p:txBody>
      </p:sp>
      <p:cxnSp>
        <p:nvCxnSpPr>
          <p:cNvPr id="4" name="直線コネクタ 3">
            <a:extLst>
              <a:ext uri="{FF2B5EF4-FFF2-40B4-BE49-F238E27FC236}">
                <a16:creationId xmlns:a16="http://schemas.microsoft.com/office/drawing/2014/main" id="{8DCED41F-7E14-7842-CA84-80FCA72CFCF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6101871-B3E1-4587-9D17-D44715CF3092}"/>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8</a:t>
            </a:r>
            <a:endParaRPr kumimoji="1" lang="ja-JP" altLang="en-US" sz="1800" dirty="0">
              <a:solidFill>
                <a:schemeClr val="bg1">
                  <a:lumMod val="50000"/>
                </a:schemeClr>
              </a:solidFill>
            </a:endParaRPr>
          </a:p>
        </p:txBody>
      </p:sp>
      <p:pic>
        <p:nvPicPr>
          <p:cNvPr id="7" name="図 6">
            <a:extLst>
              <a:ext uri="{FF2B5EF4-FFF2-40B4-BE49-F238E27FC236}">
                <a16:creationId xmlns:a16="http://schemas.microsoft.com/office/drawing/2014/main" id="{8908ACDE-9762-B8CD-22F2-CDCA1798C5F0}"/>
              </a:ext>
            </a:extLst>
          </p:cNvPr>
          <p:cNvPicPr>
            <a:picLocks noChangeAspect="1"/>
          </p:cNvPicPr>
          <p:nvPr/>
        </p:nvPicPr>
        <p:blipFill>
          <a:blip r:embed="rId3"/>
          <a:stretch>
            <a:fillRect/>
          </a:stretch>
        </p:blipFill>
        <p:spPr>
          <a:xfrm>
            <a:off x="838199" y="1392728"/>
            <a:ext cx="7029962" cy="4608962"/>
          </a:xfrm>
          <a:prstGeom prst="rect">
            <a:avLst/>
          </a:prstGeom>
        </p:spPr>
      </p:pic>
      <p:graphicFrame>
        <p:nvGraphicFramePr>
          <p:cNvPr id="8" name="表 7">
            <a:extLst>
              <a:ext uri="{FF2B5EF4-FFF2-40B4-BE49-F238E27FC236}">
                <a16:creationId xmlns:a16="http://schemas.microsoft.com/office/drawing/2014/main" id="{315BF11B-9471-BA03-31E3-5B21F0B91863}"/>
              </a:ext>
            </a:extLst>
          </p:cNvPr>
          <p:cNvGraphicFramePr>
            <a:graphicFrameLocks noGrp="1"/>
          </p:cNvGraphicFramePr>
          <p:nvPr>
            <p:extLst>
              <p:ext uri="{D42A27DB-BD31-4B8C-83A1-F6EECF244321}">
                <p14:modId xmlns:p14="http://schemas.microsoft.com/office/powerpoint/2010/main" val="2509266170"/>
              </p:ext>
            </p:extLst>
          </p:nvPr>
        </p:nvGraphicFramePr>
        <p:xfrm>
          <a:off x="8344049" y="4117354"/>
          <a:ext cx="3112845" cy="1483360"/>
        </p:xfrm>
        <a:graphic>
          <a:graphicData uri="http://schemas.openxmlformats.org/drawingml/2006/table">
            <a:tbl>
              <a:tblPr firstRow="1" bandRow="1">
                <a:tableStyleId>{5940675A-B579-460E-94D1-54222C63F5DA}</a:tableStyleId>
              </a:tblPr>
              <a:tblGrid>
                <a:gridCol w="1577053">
                  <a:extLst>
                    <a:ext uri="{9D8B030D-6E8A-4147-A177-3AD203B41FA5}">
                      <a16:colId xmlns:a16="http://schemas.microsoft.com/office/drawing/2014/main" val="1047120739"/>
                    </a:ext>
                  </a:extLst>
                </a:gridCol>
                <a:gridCol w="1535792">
                  <a:extLst>
                    <a:ext uri="{9D8B030D-6E8A-4147-A177-3AD203B41FA5}">
                      <a16:colId xmlns:a16="http://schemas.microsoft.com/office/drawing/2014/main" val="1640786063"/>
                    </a:ext>
                  </a:extLst>
                </a:gridCol>
              </a:tblGrid>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sp>
        <p:nvSpPr>
          <p:cNvPr id="9" name="テキスト ボックス 8">
            <a:extLst>
              <a:ext uri="{FF2B5EF4-FFF2-40B4-BE49-F238E27FC236}">
                <a16:creationId xmlns:a16="http://schemas.microsoft.com/office/drawing/2014/main" id="{832E2694-ADEC-4EB4-CD53-D0530D550066}"/>
              </a:ext>
            </a:extLst>
          </p:cNvPr>
          <p:cNvSpPr txBox="1"/>
          <p:nvPr/>
        </p:nvSpPr>
        <p:spPr>
          <a:xfrm>
            <a:off x="8027974" y="1682632"/>
            <a:ext cx="3744994" cy="1931363"/>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BTM</a:t>
            </a:r>
            <a:r>
              <a:rPr kumimoji="1" lang="ja-JP" altLang="en-US" dirty="0"/>
              <a:t>の方が精度が少し良い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単語抽出結果の精度による</a:t>
            </a:r>
            <a:endParaRPr kumimoji="1" lang="en-US" altLang="ja-JP" dirty="0"/>
          </a:p>
          <a:p>
            <a:pPr marL="742950" lvl="1" indent="-285750">
              <a:lnSpc>
                <a:spcPct val="150000"/>
              </a:lnSpc>
              <a:buFont typeface="Wingdings" panose="05000000000000000000" pitchFamily="2" charset="2"/>
              <a:buChar char="Ø"/>
            </a:pPr>
            <a:endParaRPr kumimoji="1" lang="en-US" altLang="ja-JP" sz="1000" dirty="0"/>
          </a:p>
          <a:p>
            <a:pPr marL="285750" indent="-285750">
              <a:lnSpc>
                <a:spcPct val="150000"/>
              </a:lnSpc>
              <a:buFont typeface="Wingdings" panose="05000000000000000000" pitchFamily="2" charset="2"/>
              <a:buChar char="u"/>
            </a:pPr>
            <a:r>
              <a:rPr kumimoji="1" lang="ja-JP" altLang="en-US" dirty="0"/>
              <a:t>有意な差かどうかは要検証</a:t>
            </a:r>
            <a:endParaRPr kumimoji="1" lang="en-US" altLang="ja-JP" dirty="0"/>
          </a:p>
          <a:p>
            <a:pPr marL="742950" lvl="1" indent="-285750">
              <a:lnSpc>
                <a:spcPct val="150000"/>
              </a:lnSpc>
              <a:buFont typeface="Wingdings" panose="05000000000000000000" pitchFamily="2" charset="2"/>
              <a:buChar char="Ø"/>
            </a:pPr>
            <a:r>
              <a:rPr kumimoji="1" lang="ja-JP" altLang="en-US" dirty="0"/>
              <a:t>平均単語数が少ない場合</a:t>
            </a:r>
            <a:endParaRPr kumimoji="1" lang="en-US" altLang="ja-JP" dirty="0"/>
          </a:p>
        </p:txBody>
      </p:sp>
    </p:spTree>
    <p:extLst>
      <p:ext uri="{BB962C8B-B14F-4D97-AF65-F5344CB8AC3E}">
        <p14:creationId xmlns:p14="http://schemas.microsoft.com/office/powerpoint/2010/main" val="304875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910717" y="1615050"/>
            <a:ext cx="4386518"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2962349"/>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商品レビューは主観的な情報のため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の商品レビューを信頼できる順番に並び替えるシステムの構築</a:t>
            </a:r>
            <a:r>
              <a:rPr lang="en-US" altLang="ja-JP"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4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→顕名・匿名のレビューほど単語の共起ネットワークが密であり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77" y="5692914"/>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3C7B8D9A-0E6E-53C5-59C0-709889FB367C}"/>
              </a:ext>
            </a:extLst>
          </p:cNvPr>
          <p:cNvSpPr txBox="1"/>
          <p:nvPr/>
        </p:nvSpPr>
        <p:spPr>
          <a:xfrm>
            <a:off x="0" y="6427113"/>
            <a:ext cx="10634471" cy="430887"/>
          </a:xfrm>
          <a:prstGeom prst="rect">
            <a:avLst/>
          </a:prstGeom>
          <a:noFill/>
        </p:spPr>
        <p:txBody>
          <a:bodyPr wrap="square" rtlCol="0">
            <a:spAutoFit/>
          </a:bodyPr>
          <a:lstStyle/>
          <a:p>
            <a:r>
              <a:rPr kumimoji="1" lang="en-US" altLang="ja-JP" sz="1100" dirty="0">
                <a:solidFill>
                  <a:srgbClr val="848484"/>
                </a:solidFill>
              </a:rPr>
              <a:t>[2] </a:t>
            </a:r>
            <a:r>
              <a:rPr kumimoji="1" lang="ja-JP" altLang="en-US" sz="1100" dirty="0">
                <a:solidFill>
                  <a:srgbClr val="848484"/>
                </a:solidFill>
              </a:rPr>
              <a:t>市川 知春</a:t>
            </a:r>
            <a:r>
              <a:rPr kumimoji="1" lang="en-US" altLang="ja-JP" sz="1100" dirty="0">
                <a:solidFill>
                  <a:srgbClr val="848484"/>
                </a:solidFill>
              </a:rPr>
              <a:t>, </a:t>
            </a:r>
            <a:r>
              <a:rPr kumimoji="1" lang="ja-JP" altLang="en-US" sz="1100" dirty="0">
                <a:solidFill>
                  <a:srgbClr val="848484"/>
                </a:solidFill>
              </a:rPr>
              <a:t>武田 和大</a:t>
            </a:r>
            <a:r>
              <a:rPr kumimoji="1" lang="en-US" altLang="ja-JP" sz="1100" dirty="0">
                <a:solidFill>
                  <a:srgbClr val="848484"/>
                </a:solidFill>
              </a:rPr>
              <a:t>, </a:t>
            </a:r>
            <a:r>
              <a:rPr kumimoji="1" lang="ja-JP" altLang="en-US" sz="1100" dirty="0">
                <a:solidFill>
                  <a:srgbClr val="848484"/>
                </a:solidFill>
              </a:rPr>
              <a:t>原 崇：「機械学習を用いた自然言語処理による商品レビューの評価」</a:t>
            </a:r>
            <a:r>
              <a:rPr kumimoji="1" lang="en-US" altLang="ja-JP" sz="1100" dirty="0">
                <a:solidFill>
                  <a:srgbClr val="848484"/>
                </a:solidFill>
              </a:rPr>
              <a:t>, </a:t>
            </a:r>
            <a:r>
              <a:rPr kumimoji="1" lang="ja-JP" altLang="en-US" sz="1100" dirty="0">
                <a:solidFill>
                  <a:srgbClr val="848484"/>
                </a:solidFill>
              </a:rPr>
              <a:t>日本シミュレーション学会論文誌</a:t>
            </a:r>
            <a:r>
              <a:rPr kumimoji="1" lang="en-US" altLang="ja-JP" sz="1100" dirty="0">
                <a:solidFill>
                  <a:srgbClr val="848484"/>
                </a:solidFill>
              </a:rPr>
              <a:t>, Vol.13, No.2, pp.83-91, 2021</a:t>
            </a:r>
          </a:p>
          <a:p>
            <a:r>
              <a:rPr kumimoji="1" lang="en-US" altLang="ja-JP" sz="1100" dirty="0">
                <a:solidFill>
                  <a:srgbClr val="848484"/>
                </a:solidFill>
              </a:rPr>
              <a:t>[3]</a:t>
            </a:r>
            <a:r>
              <a:rPr kumimoji="1" lang="ja-JP" altLang="en-US" sz="1100" dirty="0">
                <a:solidFill>
                  <a:srgbClr val="848484"/>
                </a:solidFill>
              </a:rPr>
              <a:t>吉見 憲二：「グルメサイトにおけるクチコミの信頼性確保に関する一考察」</a:t>
            </a:r>
            <a:r>
              <a:rPr kumimoji="1" lang="en-US" altLang="ja-JP" sz="1100" dirty="0">
                <a:solidFill>
                  <a:srgbClr val="848484"/>
                </a:solidFill>
              </a:rPr>
              <a:t>, IPSJ SIG Technical Report, Vol.2014-DPS-161 No.2, Vol.2014-EIP-65 No.2.</a:t>
            </a:r>
            <a:endParaRPr kumimoji="1" lang="ja-JP" altLang="en-US" sz="1100" dirty="0">
              <a:solidFill>
                <a:srgbClr val="848484"/>
              </a:solidFill>
            </a:endParaRPr>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6"/>
            <a:ext cx="3890554" cy="2138082"/>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詳細な文章が多い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a:p>
            <a:pPr marL="342900" indent="-342900">
              <a:lnSpc>
                <a:spcPct val="200000"/>
              </a:lnSpc>
              <a:buFont typeface="Wingdings" panose="05000000000000000000" pitchFamily="2" charset="2"/>
              <a:buChar char="u"/>
            </a:pPr>
            <a:r>
              <a:rPr kumimoji="1" lang="ja-JP" altLang="en-US" sz="2000" dirty="0"/>
              <a:t>商品との関連性がある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EC</a:t>
            </a:r>
            <a:r>
              <a:rPr kumimoji="1" lang="ja-JP" altLang="en-US" sz="2000" b="1" dirty="0"/>
              <a:t>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138078"/>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a:p>
            <a:pPr marL="342900" indent="-342900">
              <a:lnSpc>
                <a:spcPct val="200000"/>
              </a:lnSpc>
              <a:buFont typeface="Wingdings" panose="05000000000000000000" pitchFamily="2" charset="2"/>
              <a:buChar char="u"/>
            </a:pPr>
            <a:r>
              <a:rPr kumimoji="1" lang="ja-JP" altLang="en-US" sz="2000" dirty="0">
                <a:solidFill>
                  <a:schemeClr val="tx1"/>
                </a:solidFill>
              </a:rPr>
              <a:t>無関係なコメントが多い</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のコメントが</a:t>
            </a:r>
            <a:r>
              <a:rPr kumimoji="1" lang="en-US" altLang="ja-JP" sz="2000" dirty="0">
                <a:solidFill>
                  <a:schemeClr val="tx1"/>
                </a:solidFill>
              </a:rPr>
              <a:t>EC</a:t>
            </a:r>
            <a:r>
              <a:rPr kumimoji="1" lang="ja-JP" altLang="en-US" sz="2000" dirty="0">
                <a:solidFill>
                  <a:schemeClr val="tx1"/>
                </a:solidFill>
              </a:rPr>
              <a:t>サイトのレビューと同様に</a:t>
            </a:r>
            <a:endParaRPr kumimoji="1" lang="en-US" altLang="ja-JP" sz="2000" dirty="0">
              <a:solidFill>
                <a:schemeClr val="tx1"/>
              </a:solidFill>
            </a:endParaRPr>
          </a:p>
          <a:p>
            <a:pPr algn="ctr"/>
            <a:r>
              <a:rPr kumimoji="1" lang="ja-JP" altLang="en-US" sz="2000" dirty="0">
                <a:solidFill>
                  <a:schemeClr val="tx1"/>
                </a:solidFill>
              </a:rPr>
              <a:t>消費者の購入判断材料になる</a:t>
            </a:r>
            <a:endParaRPr kumimoji="1" lang="en-US" altLang="ja-JP" sz="1600" dirty="0">
              <a:solidFill>
                <a:schemeClr val="tx1"/>
              </a:solidFill>
            </a:endParaRPr>
          </a:p>
          <a:p>
            <a:pPr algn="ctr"/>
            <a:r>
              <a:rPr kumimoji="1" lang="ja-JP" altLang="en-US" sz="2000" dirty="0">
                <a:solidFill>
                  <a:schemeClr val="tx1"/>
                </a:solidFill>
              </a:rPr>
              <a:t>企業側は幅広い層からの</a:t>
            </a:r>
            <a:r>
              <a:rPr kumimoji="1" lang="en-US" altLang="ja-JP" sz="2000" dirty="0">
                <a:solidFill>
                  <a:schemeClr val="tx1"/>
                </a:solidFill>
              </a:rPr>
              <a:t>VOC</a:t>
            </a:r>
            <a:r>
              <a:rPr kumimoji="1" lang="ja-JP" altLang="en-US" sz="2000" dirty="0">
                <a:solidFill>
                  <a:schemeClr val="tx1"/>
                </a:solidFill>
              </a:rPr>
              <a:t>を得られる</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従来のトピックモデル</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ja-JP" altLang="en-US" sz="1600" dirty="0"/>
              <a:t>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538883"/>
          </a:xfrm>
          <a:prstGeom prst="rect">
            <a:avLst/>
          </a:prstGeom>
          <a:solidFill>
            <a:srgbClr val="E6E6E6"/>
          </a:solidFill>
        </p:spPr>
        <p:txBody>
          <a:bodyPr wrap="square" rtlCol="0">
            <a:spAutoFit/>
          </a:bodyPr>
          <a:lstStyle/>
          <a:p>
            <a:pPr marL="285750" indent="-285750">
              <a:buFont typeface="Wingdings" panose="05000000000000000000" pitchFamily="2" charset="2"/>
              <a:buChar char="u"/>
            </a:pPr>
            <a:r>
              <a:rPr kumimoji="1" lang="ja-JP" altLang="en-US" dirty="0"/>
              <a:t>文書ごとにトピック分布が存在する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文章は単語の集合体である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短文の場合</a:t>
            </a:r>
            <a:r>
              <a:rPr kumimoji="1" lang="en-US" altLang="ja-JP" dirty="0"/>
              <a:t>, </a:t>
            </a:r>
            <a:r>
              <a:rPr kumimoji="1" lang="ja-JP" altLang="en-US" dirty="0"/>
              <a:t>単語のスパース性が問題になる</a:t>
            </a:r>
            <a:endParaRPr kumimoji="1" lang="en-US" altLang="ja-JP"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238536" y="5480256"/>
            <a:ext cx="5714928" cy="1238801"/>
          </a:xfrm>
          <a:prstGeom prst="rect">
            <a:avLst/>
          </a:prstGeom>
          <a:solidFill>
            <a:srgbClr val="E6E6E6"/>
          </a:solidFill>
        </p:spPr>
        <p:txBody>
          <a:bodyPr wrap="square" rtlCol="0">
            <a:spAutoFit/>
          </a:bodyPr>
          <a:lstStyle/>
          <a:p>
            <a:pPr marL="285750" indent="-285750">
              <a:buFont typeface="Wingdings" panose="05000000000000000000" pitchFamily="2" charset="2"/>
              <a:buChar char="u"/>
            </a:pPr>
            <a:r>
              <a:rPr kumimoji="1" lang="ja-JP" altLang="en-US" dirty="0"/>
              <a:t>文書集合全体に対してトピック分布が存在する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文書集合全体のバイターム（単語の共起対）を利用</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短文集合に対するトピックの推定精度が高い</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039D421-BE02-7871-8807-F20F735A4285}"/>
              </a:ext>
            </a:extLst>
          </p:cNvPr>
          <p:cNvSpPr txBox="1"/>
          <p:nvPr/>
        </p:nvSpPr>
        <p:spPr>
          <a:xfrm>
            <a:off x="0" y="5919281"/>
            <a:ext cx="3238536" cy="938719"/>
          </a:xfrm>
          <a:prstGeom prst="rect">
            <a:avLst/>
          </a:prstGeom>
          <a:noFill/>
        </p:spPr>
        <p:txBody>
          <a:bodyPr wrap="square" rtlCol="0">
            <a:spAutoFit/>
          </a:bodyPr>
          <a:lstStyle/>
          <a:p>
            <a:r>
              <a:rPr kumimoji="1" lang="en-US" altLang="ja-JP" sz="1100" dirty="0">
                <a:solidFill>
                  <a:srgbClr val="848484"/>
                </a:solidFill>
              </a:rPr>
              <a:t>[4] </a:t>
            </a:r>
            <a:r>
              <a:rPr kumimoji="1" lang="en-US" altLang="ja-JP" sz="1100" dirty="0" err="1">
                <a:solidFill>
                  <a:srgbClr val="848484"/>
                </a:solidFill>
              </a:rPr>
              <a:t>Xiaohui</a:t>
            </a:r>
            <a:r>
              <a:rPr kumimoji="1" lang="en-US" altLang="ja-JP" sz="1100" dirty="0">
                <a:solidFill>
                  <a:srgbClr val="848484"/>
                </a:solidFill>
              </a:rPr>
              <a:t> Yan, </a:t>
            </a:r>
            <a:r>
              <a:rPr kumimoji="1" lang="en-US" altLang="ja-JP" sz="1100" dirty="0" err="1">
                <a:solidFill>
                  <a:srgbClr val="848484"/>
                </a:solidFill>
              </a:rPr>
              <a:t>Jiafeng</a:t>
            </a:r>
            <a:r>
              <a:rPr kumimoji="1" lang="en-US" altLang="ja-JP" sz="1100" dirty="0">
                <a:solidFill>
                  <a:srgbClr val="848484"/>
                </a:solidFill>
              </a:rPr>
              <a:t> Guo, </a:t>
            </a:r>
            <a:r>
              <a:rPr kumimoji="1" lang="en-US" altLang="ja-JP" sz="1100" dirty="0" err="1">
                <a:solidFill>
                  <a:srgbClr val="848484"/>
                </a:solidFill>
              </a:rPr>
              <a:t>Yanyan</a:t>
            </a:r>
            <a:r>
              <a:rPr kumimoji="1" lang="en-US" altLang="ja-JP" sz="1100" dirty="0">
                <a:solidFill>
                  <a:srgbClr val="848484"/>
                </a:solidFill>
              </a:rPr>
              <a:t> Lan, </a:t>
            </a:r>
            <a:r>
              <a:rPr kumimoji="1" lang="en-US" altLang="ja-JP" sz="1100" dirty="0" err="1">
                <a:solidFill>
                  <a:srgbClr val="848484"/>
                </a:solidFill>
              </a:rPr>
              <a:t>Xueqi</a:t>
            </a:r>
            <a:r>
              <a:rPr kumimoji="1" lang="en-US" altLang="ja-JP" sz="1100" dirty="0">
                <a:solidFill>
                  <a:srgbClr val="848484"/>
                </a:solidFill>
              </a:rPr>
              <a:t> </a:t>
            </a:r>
          </a:p>
          <a:p>
            <a:r>
              <a:rPr kumimoji="1" lang="en-US" altLang="ja-JP" sz="1100" dirty="0">
                <a:solidFill>
                  <a:srgbClr val="848484"/>
                </a:solidFill>
              </a:rPr>
              <a:t>Cheng : “A Biterm Topic Model for Short Texts”, </a:t>
            </a:r>
          </a:p>
          <a:p>
            <a:r>
              <a:rPr kumimoji="1" lang="en-US" altLang="ja-JP" sz="1100" dirty="0">
                <a:solidFill>
                  <a:srgbClr val="848484"/>
                </a:solidFill>
              </a:rPr>
              <a:t>WWW ’13 Proceedings of the 22nd international </a:t>
            </a:r>
          </a:p>
          <a:p>
            <a:r>
              <a:rPr kumimoji="1" lang="en-US" altLang="ja-JP" sz="1100" dirty="0">
                <a:solidFill>
                  <a:srgbClr val="848484"/>
                </a:solidFill>
              </a:rPr>
              <a:t>conference on World Wide Web,</a:t>
            </a:r>
          </a:p>
          <a:p>
            <a:r>
              <a:rPr kumimoji="1" lang="en-US" altLang="ja-JP" sz="1100" dirty="0">
                <a:solidFill>
                  <a:srgbClr val="848484"/>
                </a:solidFill>
              </a:rPr>
              <a:t>pp.1445-1456, 2013. </a:t>
            </a:r>
            <a:endParaRPr kumimoji="1" lang="ja-JP" altLang="en-US" sz="1100" dirty="0">
              <a:solidFill>
                <a:srgbClr val="848484"/>
              </a:solidFill>
            </a:endParaRPr>
          </a:p>
        </p:txBody>
      </p:sp>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提案手法の全体像</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2970</TotalTime>
  <Words>5274</Words>
  <Application>Microsoft Office PowerPoint</Application>
  <PresentationFormat>ワイド画面</PresentationFormat>
  <Paragraphs>578</Paragraphs>
  <Slides>27</Slides>
  <Notes>26</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27</vt:i4>
      </vt:variant>
    </vt:vector>
  </HeadingPairs>
  <TitlesOfParts>
    <vt:vector size="36"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145</cp:revision>
  <dcterms:created xsi:type="dcterms:W3CDTF">2024-02-01T07:57:15Z</dcterms:created>
  <dcterms:modified xsi:type="dcterms:W3CDTF">2024-02-11T13:01:05Z</dcterms:modified>
</cp:coreProperties>
</file>