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6" r:id="rId3"/>
    <p:sldId id="259" r:id="rId4"/>
    <p:sldId id="266" r:id="rId5"/>
    <p:sldId id="269" r:id="rId6"/>
    <p:sldId id="267" r:id="rId7"/>
    <p:sldId id="262" r:id="rId8"/>
    <p:sldId id="263" r:id="rId9"/>
    <p:sldId id="264" r:id="rId10"/>
    <p:sldId id="265" r:id="rId11"/>
    <p:sldId id="270" r:id="rId12"/>
    <p:sldId id="271" r:id="rId13"/>
    <p:sldId id="272" r:id="rId14"/>
    <p:sldId id="273" r:id="rId15"/>
    <p:sldId id="276" r:id="rId16"/>
    <p:sldId id="274" r:id="rId17"/>
    <p:sldId id="277" r:id="rId18"/>
    <p:sldId id="278" r:id="rId19"/>
    <p:sldId id="275" r:id="rId20"/>
    <p:sldId id="28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FE1"/>
    <a:srgbClr val="E6E6E6"/>
    <a:srgbClr val="DA8546"/>
    <a:srgbClr val="CCECFF"/>
    <a:srgbClr val="FF9999"/>
    <a:srgbClr val="FF5050"/>
    <a:srgbClr val="72ADAE"/>
    <a:srgbClr val="99CCFF"/>
    <a:srgbClr val="66CCFF"/>
    <a:srgbClr val="6D9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63357" autoAdjust="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文書ごとのトピック分布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スポーツ</c:v>
                </c:pt>
              </c:strCache>
            </c:strRef>
          </c:tx>
          <c:spPr>
            <a:solidFill>
              <a:schemeClr val="accent1"/>
            </a:solidFill>
            <a:ln>
              <a:noFill/>
            </a:ln>
            <a:effectLst/>
          </c:spPr>
          <c:invertIfNegative val="0"/>
          <c:cat>
            <c:strRef>
              <c:f>Sheet1!$A$2:$A$4</c:f>
              <c:strCache>
                <c:ptCount val="3"/>
                <c:pt idx="0">
                  <c:v>文書1</c:v>
                </c:pt>
                <c:pt idx="1">
                  <c:v>文書2</c:v>
                </c:pt>
                <c:pt idx="2">
                  <c:v>文書3</c:v>
                </c:pt>
              </c:strCache>
            </c:strRef>
          </c:cat>
          <c:val>
            <c:numRef>
              <c:f>Sheet1!$B$2:$B$4</c:f>
              <c:numCache>
                <c:formatCode>General</c:formatCode>
                <c:ptCount val="3"/>
                <c:pt idx="0">
                  <c:v>3.7</c:v>
                </c:pt>
                <c:pt idx="1">
                  <c:v>0.3</c:v>
                </c:pt>
                <c:pt idx="2">
                  <c:v>2.1</c:v>
                </c:pt>
              </c:numCache>
            </c:numRef>
          </c:val>
          <c:extLst>
            <c:ext xmlns:c16="http://schemas.microsoft.com/office/drawing/2014/chart" uri="{C3380CC4-5D6E-409C-BE32-E72D297353CC}">
              <c16:uniqueId val="{00000000-B56B-4E7D-B014-4BACA595827A}"/>
            </c:ext>
          </c:extLst>
        </c:ser>
        <c:ser>
          <c:idx val="1"/>
          <c:order val="1"/>
          <c:tx>
            <c:strRef>
              <c:f>Sheet1!$C$1</c:f>
              <c:strCache>
                <c:ptCount val="1"/>
                <c:pt idx="0">
                  <c:v>政治</c:v>
                </c:pt>
              </c:strCache>
            </c:strRef>
          </c:tx>
          <c:spPr>
            <a:solidFill>
              <a:schemeClr val="accent2"/>
            </a:solidFill>
            <a:ln>
              <a:noFill/>
            </a:ln>
            <a:effectLst/>
          </c:spPr>
          <c:invertIfNegative val="0"/>
          <c:cat>
            <c:strRef>
              <c:f>Sheet1!$A$2:$A$4</c:f>
              <c:strCache>
                <c:ptCount val="3"/>
                <c:pt idx="0">
                  <c:v>文書1</c:v>
                </c:pt>
                <c:pt idx="1">
                  <c:v>文書2</c:v>
                </c:pt>
                <c:pt idx="2">
                  <c:v>文書3</c:v>
                </c:pt>
              </c:strCache>
            </c:strRef>
          </c:cat>
          <c:val>
            <c:numRef>
              <c:f>Sheet1!$C$2:$C$4</c:f>
              <c:numCache>
                <c:formatCode>General</c:formatCode>
                <c:ptCount val="3"/>
                <c:pt idx="0">
                  <c:v>0.5</c:v>
                </c:pt>
                <c:pt idx="1">
                  <c:v>4.4000000000000004</c:v>
                </c:pt>
                <c:pt idx="2">
                  <c:v>1.2</c:v>
                </c:pt>
              </c:numCache>
            </c:numRef>
          </c:val>
          <c:extLst>
            <c:ext xmlns:c16="http://schemas.microsoft.com/office/drawing/2014/chart" uri="{C3380CC4-5D6E-409C-BE32-E72D297353CC}">
              <c16:uniqueId val="{00000001-B56B-4E7D-B014-4BACA595827A}"/>
            </c:ext>
          </c:extLst>
        </c:ser>
        <c:ser>
          <c:idx val="2"/>
          <c:order val="2"/>
          <c:tx>
            <c:strRef>
              <c:f>Sheet1!$D$1</c:f>
              <c:strCache>
                <c:ptCount val="1"/>
                <c:pt idx="0">
                  <c:v>経済</c:v>
                </c:pt>
              </c:strCache>
            </c:strRef>
          </c:tx>
          <c:spPr>
            <a:solidFill>
              <a:schemeClr val="accent3"/>
            </a:solidFill>
            <a:ln>
              <a:noFill/>
            </a:ln>
            <a:effectLst/>
          </c:spPr>
          <c:invertIfNegative val="0"/>
          <c:cat>
            <c:strRef>
              <c:f>Sheet1!$A$2:$A$4</c:f>
              <c:strCache>
                <c:ptCount val="3"/>
                <c:pt idx="0">
                  <c:v>文書1</c:v>
                </c:pt>
                <c:pt idx="1">
                  <c:v>文書2</c:v>
                </c:pt>
                <c:pt idx="2">
                  <c:v>文書3</c:v>
                </c:pt>
              </c:strCache>
            </c:strRef>
          </c:cat>
          <c:val>
            <c:numRef>
              <c:f>Sheet1!$D$2:$D$4</c:f>
              <c:numCache>
                <c:formatCode>General</c:formatCode>
                <c:ptCount val="3"/>
                <c:pt idx="0">
                  <c:v>0.1</c:v>
                </c:pt>
                <c:pt idx="1">
                  <c:v>1.9</c:v>
                </c:pt>
                <c:pt idx="2">
                  <c:v>4.5</c:v>
                </c:pt>
              </c:numCache>
            </c:numRef>
          </c:val>
          <c:extLst>
            <c:ext xmlns:c16="http://schemas.microsoft.com/office/drawing/2014/chart" uri="{C3380CC4-5D6E-409C-BE32-E72D297353CC}">
              <c16:uniqueId val="{00000002-B56B-4E7D-B014-4BACA595827A}"/>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トピックごとの単語分布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野球</c:v>
                </c:pt>
              </c:strCache>
            </c:strRef>
          </c:tx>
          <c:spPr>
            <a:solidFill>
              <a:srgbClr val="92D050"/>
            </a:solidFill>
            <a:ln>
              <a:noFill/>
            </a:ln>
            <a:effectLst/>
          </c:spPr>
          <c:invertIfNegative val="0"/>
          <c:cat>
            <c:strRef>
              <c:f>Sheet1!$A$2:$A$3</c:f>
              <c:strCache>
                <c:ptCount val="2"/>
                <c:pt idx="0">
                  <c:v>スポーツトピック</c:v>
                </c:pt>
                <c:pt idx="1">
                  <c:v>経済トピック</c:v>
                </c:pt>
              </c:strCache>
            </c:strRef>
          </c:cat>
          <c:val>
            <c:numRef>
              <c:f>Sheet1!$B$2:$B$3</c:f>
              <c:numCache>
                <c:formatCode>General</c:formatCode>
                <c:ptCount val="2"/>
                <c:pt idx="0">
                  <c:v>3.7</c:v>
                </c:pt>
                <c:pt idx="1">
                  <c:v>0.3</c:v>
                </c:pt>
              </c:numCache>
            </c:numRef>
          </c:val>
          <c:extLst>
            <c:ext xmlns:c16="http://schemas.microsoft.com/office/drawing/2014/chart" uri="{C3380CC4-5D6E-409C-BE32-E72D297353CC}">
              <c16:uniqueId val="{00000000-48A2-49B6-A3BB-B668775EE3F6}"/>
            </c:ext>
          </c:extLst>
        </c:ser>
        <c:ser>
          <c:idx val="1"/>
          <c:order val="1"/>
          <c:tx>
            <c:strRef>
              <c:f>Sheet1!$C$1</c:f>
              <c:strCache>
                <c:ptCount val="1"/>
                <c:pt idx="0">
                  <c:v>GDP</c:v>
                </c:pt>
              </c:strCache>
            </c:strRef>
          </c:tx>
          <c:spPr>
            <a:solidFill>
              <a:schemeClr val="accent2">
                <a:lumMod val="60000"/>
                <a:lumOff val="40000"/>
              </a:schemeClr>
            </a:solidFill>
            <a:ln>
              <a:noFill/>
            </a:ln>
            <a:effectLst/>
          </c:spPr>
          <c:invertIfNegative val="0"/>
          <c:cat>
            <c:strRef>
              <c:f>Sheet1!$A$2:$A$3</c:f>
              <c:strCache>
                <c:ptCount val="2"/>
                <c:pt idx="0">
                  <c:v>スポーツトピック</c:v>
                </c:pt>
                <c:pt idx="1">
                  <c:v>経済トピック</c:v>
                </c:pt>
              </c:strCache>
            </c:strRef>
          </c:cat>
          <c:val>
            <c:numRef>
              <c:f>Sheet1!$C$2:$C$3</c:f>
              <c:numCache>
                <c:formatCode>General</c:formatCode>
                <c:ptCount val="2"/>
                <c:pt idx="0">
                  <c:v>0.5</c:v>
                </c:pt>
                <c:pt idx="1">
                  <c:v>4.4000000000000004</c:v>
                </c:pt>
              </c:numCache>
            </c:numRef>
          </c:val>
          <c:extLst>
            <c:ext xmlns:c16="http://schemas.microsoft.com/office/drawing/2014/chart" uri="{C3380CC4-5D6E-409C-BE32-E72D297353CC}">
              <c16:uniqueId val="{00000001-48A2-49B6-A3BB-B668775EE3F6}"/>
            </c:ext>
          </c:extLst>
        </c:ser>
        <c:ser>
          <c:idx val="2"/>
          <c:order val="2"/>
          <c:tx>
            <c:strRef>
              <c:f>Sheet1!$D$1</c:f>
              <c:strCache>
                <c:ptCount val="1"/>
                <c:pt idx="0">
                  <c:v>選挙</c:v>
                </c:pt>
              </c:strCache>
            </c:strRef>
          </c:tx>
          <c:spPr>
            <a:solidFill>
              <a:srgbClr val="00B0F0"/>
            </a:solidFill>
            <a:ln>
              <a:noFill/>
            </a:ln>
            <a:effectLst/>
          </c:spPr>
          <c:invertIfNegative val="0"/>
          <c:cat>
            <c:strRef>
              <c:f>Sheet1!$A$2:$A$3</c:f>
              <c:strCache>
                <c:ptCount val="2"/>
                <c:pt idx="0">
                  <c:v>スポーツトピック</c:v>
                </c:pt>
                <c:pt idx="1">
                  <c:v>経済トピック</c:v>
                </c:pt>
              </c:strCache>
            </c:strRef>
          </c:cat>
          <c:val>
            <c:numRef>
              <c:f>Sheet1!$D$2:$D$3</c:f>
              <c:numCache>
                <c:formatCode>General</c:formatCode>
                <c:ptCount val="2"/>
                <c:pt idx="0">
                  <c:v>0.1</c:v>
                </c:pt>
                <c:pt idx="1">
                  <c:v>1.9</c:v>
                </c:pt>
              </c:numCache>
            </c:numRef>
          </c:val>
          <c:extLst>
            <c:ext xmlns:c16="http://schemas.microsoft.com/office/drawing/2014/chart" uri="{C3380CC4-5D6E-409C-BE32-E72D297353CC}">
              <c16:uniqueId val="{00000002-48A2-49B6-A3BB-B668775EE3F6}"/>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070B2-FDFA-4299-8D52-8D6729F9C486}" type="datetimeFigureOut">
              <a:rPr kumimoji="1" lang="ja-JP" altLang="en-US" smtClean="0"/>
              <a:t>2024/2/7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6787-8FE0-404E-9160-8BA2D31C90D1}" type="slidenum">
              <a:rPr kumimoji="1" lang="ja-JP" altLang="en-US" smtClean="0"/>
              <a:t>‹#›</a:t>
            </a:fld>
            <a:endParaRPr kumimoji="1" lang="ja-JP" altLang="en-US"/>
          </a:p>
        </p:txBody>
      </p:sp>
    </p:spTree>
    <p:extLst>
      <p:ext uri="{BB962C8B-B14F-4D97-AF65-F5344CB8AC3E}">
        <p14:creationId xmlns:p14="http://schemas.microsoft.com/office/powerpoint/2010/main" val="2719093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63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65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EA517A9-39A0-627F-455A-E86BF137EEE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60C7F35C-AD8E-0567-F098-F1B895E4A57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4A9A8E89-2424-A1B2-2D51-0A4934B45D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1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7536679-88E5-391F-EE9A-9286A1C7E49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E08DE600-41AE-8D00-FBC5-0887CC9C2B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ED2C14C-CBF8-F2BE-B758-299898CD27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6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866AF4A-EB4E-C529-1628-FD6DBC81E1A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A6C3B3FA-A4C1-9283-6632-50C4BE994F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A8B3265E-CE15-9FC1-BF30-1FBF04D268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60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5D34AA2-8B56-48C3-220D-8B48584A1EF5}"/>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95A7A77B-4117-FD5D-D0D1-1A1EE45174E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266FD8E2-D2BE-BBE1-FD15-A304B7713E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62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B1909BD8-9366-F22D-BF62-E629706610A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CC598BED-DD3B-A481-DDED-DFF73A6FB3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C3A08C50-9D22-6D3A-8A3C-27328C09A8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43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ABD54D9-B367-038A-1507-5B28C9D50D86}"/>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5B976BA8-7D77-99B4-3A82-2D4FC3CFEE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2C20D740-FB56-9D47-D86E-B9F65C5E55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237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8C8C4C2-515E-A69A-9054-064C45FB84C2}"/>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4EA031F8-A427-9DF5-3865-6FFD7E46CB6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CCE2EC7A-38E9-C087-F527-895B61F3A0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622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6F08D4F8-72EC-8DEE-C8BE-CDD399C344A8}"/>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1686E1E0-3616-9735-E7E6-44C99A810C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996D9FB-BD40-8859-7DC1-C2CDA976AAD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76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10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09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21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4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97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8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30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50184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8328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1064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3"/>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30" name="Google Shape;30;p13"/>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22734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5"/>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8" name="Google Shape;48;p15"/>
          <p:cNvSpPr txBox="1">
            <a:spLocks noGrp="1"/>
          </p:cNvSpPr>
          <p:nvPr>
            <p:ph type="body" idx="2"/>
          </p:nvPr>
        </p:nvSpPr>
        <p:spPr>
          <a:xfrm>
            <a:off x="6338318" y="2638044"/>
            <a:ext cx="4270247"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9" name="Google Shape;49;p15"/>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5086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52"/>
        <p:cNvGrpSpPr/>
        <p:nvPr/>
      </p:nvGrpSpPr>
      <p:grpSpPr>
        <a:xfrm>
          <a:off x="0" y="0"/>
          <a:ext cx="0" cy="0"/>
          <a:chOff x="0" y="0"/>
          <a:chExt cx="0" cy="0"/>
        </a:xfrm>
      </p:grpSpPr>
      <p:sp>
        <p:nvSpPr>
          <p:cNvPr id="53" name="Google Shape;53;p16"/>
          <p:cNvSpPr txBox="1">
            <a:spLocks noGrp="1"/>
          </p:cNvSpPr>
          <p:nvPr>
            <p:ph type="body" idx="1"/>
          </p:nvPr>
        </p:nvSpPr>
        <p:spPr>
          <a:xfrm>
            <a:off x="158343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4" name="Google Shape;54;p16"/>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5" name="Google Shape;55;p16"/>
          <p:cNvSpPr txBox="1">
            <a:spLocks noGrp="1"/>
          </p:cNvSpPr>
          <p:nvPr>
            <p:ph type="body" idx="3"/>
          </p:nvPr>
        </p:nvSpPr>
        <p:spPr>
          <a:xfrm>
            <a:off x="6338318" y="3143250"/>
            <a:ext cx="4253484"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30192" algn="l">
              <a:lnSpc>
                <a:spcPct val="100000"/>
              </a:lnSpc>
              <a:spcBef>
                <a:spcPts val="1000"/>
              </a:spcBef>
              <a:spcAft>
                <a:spcPts val="0"/>
              </a:spcAft>
              <a:buSzPts val="16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6" name="Google Shape;56;p16"/>
          <p:cNvSpPr txBox="1">
            <a:spLocks noGrp="1"/>
          </p:cNvSpPr>
          <p:nvPr>
            <p:ph type="body" idx="4"/>
          </p:nvPr>
        </p:nvSpPr>
        <p:spPr>
          <a:xfrm>
            <a:off x="633831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7" name="Google Shape;57;p16"/>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
        <p:nvSpPr>
          <p:cNvPr id="60" name="Google Shape;60;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val="3662152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90327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66"/>
        <p:cNvGrpSpPr/>
        <p:nvPr/>
      </p:nvGrpSpPr>
      <p:grpSpPr>
        <a:xfrm>
          <a:off x="0" y="0"/>
          <a:ext cx="0" cy="0"/>
          <a:chOff x="0" y="0"/>
          <a:chExt cx="0" cy="0"/>
        </a:xfrm>
      </p:grpSpPr>
      <p:sp>
        <p:nvSpPr>
          <p:cNvPr id="67" name="Google Shape;67;p18"/>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43995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70"/>
        <p:cNvGrpSpPr/>
        <p:nvPr/>
      </p:nvGrpSpPr>
      <p:grpSpPr>
        <a:xfrm>
          <a:off x="0" y="0"/>
          <a:ext cx="0" cy="0"/>
          <a:chOff x="0" y="0"/>
          <a:chExt cx="0" cy="0"/>
        </a:xfrm>
      </p:grpSpPr>
      <p:sp>
        <p:nvSpPr>
          <p:cNvPr id="71" name="Google Shape;71;p19"/>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19"/>
          <p:cNvSpPr txBox="1">
            <a:spLocks noGrp="1"/>
          </p:cNvSpPr>
          <p:nvPr>
            <p:ph type="title"/>
          </p:nvPr>
        </p:nvSpPr>
        <p:spPr>
          <a:xfrm>
            <a:off x="804672" y="2243832"/>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3" name="Google Shape;73;p19"/>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189" lvl="0" indent="-349242" algn="l">
              <a:lnSpc>
                <a:spcPct val="100000"/>
              </a:lnSpc>
              <a:spcBef>
                <a:spcPts val="1000"/>
              </a:spcBef>
              <a:spcAft>
                <a:spcPts val="0"/>
              </a:spcAft>
              <a:buSzPts val="1900"/>
              <a:buChar char="•"/>
              <a:defRPr sz="1900">
                <a:solidFill>
                  <a:schemeClr val="dk1"/>
                </a:solidFill>
                <a:latin typeface="Arial" panose="020B0604020202020204" pitchFamily="34" charset="0"/>
                <a:cs typeface="Arial" panose="020B0604020202020204" pitchFamily="34" charset="0"/>
              </a:defRPr>
            </a:lvl1pPr>
            <a:lvl2pPr marL="914377" lvl="1" indent="-330192" algn="l">
              <a:lnSpc>
                <a:spcPct val="100000"/>
              </a:lnSpc>
              <a:spcBef>
                <a:spcPts val="1000"/>
              </a:spcBef>
              <a:spcAft>
                <a:spcPts val="0"/>
              </a:spcAft>
              <a:buSzPts val="1600"/>
              <a:buChar char="•"/>
              <a:defRPr sz="1600">
                <a:solidFill>
                  <a:schemeClr val="dk1"/>
                </a:solidFill>
              </a:defRPr>
            </a:lvl2pPr>
            <a:lvl3pPr marL="1371566" lvl="2" indent="-330192" algn="l">
              <a:lnSpc>
                <a:spcPct val="100000"/>
              </a:lnSpc>
              <a:spcBef>
                <a:spcPts val="1000"/>
              </a:spcBef>
              <a:spcAft>
                <a:spcPts val="0"/>
              </a:spcAft>
              <a:buSzPts val="1600"/>
              <a:buChar char="•"/>
              <a:defRPr sz="1600">
                <a:solidFill>
                  <a:schemeClr val="dk1"/>
                </a:solidFill>
              </a:defRPr>
            </a:lvl3pPr>
            <a:lvl4pPr marL="1828754" lvl="3" indent="-330192" algn="l">
              <a:lnSpc>
                <a:spcPct val="100000"/>
              </a:lnSpc>
              <a:spcBef>
                <a:spcPts val="1000"/>
              </a:spcBef>
              <a:spcAft>
                <a:spcPts val="0"/>
              </a:spcAft>
              <a:buSzPts val="1600"/>
              <a:buChar char="•"/>
              <a:defRPr sz="1600">
                <a:solidFill>
                  <a:schemeClr val="dk1"/>
                </a:solidFill>
              </a:defRPr>
            </a:lvl4pPr>
            <a:lvl5pPr marL="2285943" lvl="4" indent="-330192" algn="l">
              <a:lnSpc>
                <a:spcPct val="100000"/>
              </a:lnSpc>
              <a:spcBef>
                <a:spcPts val="1000"/>
              </a:spcBef>
              <a:spcAft>
                <a:spcPts val="0"/>
              </a:spcAft>
              <a:buSzPts val="1600"/>
              <a:buChar char="•"/>
              <a:defRPr sz="1600">
                <a:solidFill>
                  <a:schemeClr val="dk1"/>
                </a:solidFill>
              </a:defRPr>
            </a:lvl5pPr>
            <a:lvl6pPr marL="2743131" lvl="5" indent="-330192" algn="l">
              <a:lnSpc>
                <a:spcPct val="100000"/>
              </a:lnSpc>
              <a:spcBef>
                <a:spcPts val="1000"/>
              </a:spcBef>
              <a:spcAft>
                <a:spcPts val="0"/>
              </a:spcAft>
              <a:buSzPts val="1600"/>
              <a:buChar char="•"/>
              <a:defRPr sz="1600"/>
            </a:lvl6pPr>
            <a:lvl7pPr marL="3200320" lvl="6" indent="-330192" algn="l">
              <a:lnSpc>
                <a:spcPct val="100000"/>
              </a:lnSpc>
              <a:spcBef>
                <a:spcPts val="1000"/>
              </a:spcBef>
              <a:spcAft>
                <a:spcPts val="0"/>
              </a:spcAft>
              <a:buSzPts val="1600"/>
              <a:buChar char="•"/>
              <a:defRPr sz="1600"/>
            </a:lvl7pPr>
            <a:lvl8pPr marL="3657509" lvl="7" indent="-330192" algn="l">
              <a:lnSpc>
                <a:spcPct val="100000"/>
              </a:lnSpc>
              <a:spcBef>
                <a:spcPts val="1000"/>
              </a:spcBef>
              <a:spcAft>
                <a:spcPts val="0"/>
              </a:spcAft>
              <a:buSzPts val="1600"/>
              <a:buChar char="•"/>
              <a:defRPr sz="1600"/>
            </a:lvl8pPr>
            <a:lvl9pPr marL="4114697" lvl="8" indent="-330192" algn="l">
              <a:lnSpc>
                <a:spcPct val="100000"/>
              </a:lnSpc>
              <a:spcBef>
                <a:spcPts val="1000"/>
              </a:spcBef>
              <a:spcAft>
                <a:spcPts val="0"/>
              </a:spcAft>
              <a:buSzPts val="1600"/>
              <a:buChar char="•"/>
              <a:defRPr sz="1600"/>
            </a:lvl9pPr>
          </a:lstStyle>
          <a:p>
            <a:endParaRPr dirty="0"/>
          </a:p>
        </p:txBody>
      </p:sp>
      <p:sp>
        <p:nvSpPr>
          <p:cNvPr id="74" name="Google Shape;74;p19"/>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75" name="Google Shape;75;p1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1299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78"/>
        <p:cNvGrpSpPr/>
        <p:nvPr/>
      </p:nvGrpSpPr>
      <p:grpSpPr>
        <a:xfrm>
          <a:off x="0" y="0"/>
          <a:ext cx="0" cy="0"/>
          <a:chOff x="0" y="0"/>
          <a:chExt cx="0" cy="0"/>
        </a:xfrm>
      </p:grpSpPr>
      <p:sp>
        <p:nvSpPr>
          <p:cNvPr id="79" name="Google Shape;79;p20"/>
          <p:cNvSpPr/>
          <p:nvPr/>
        </p:nvSpPr>
        <p:spPr>
          <a:xfrm>
            <a:off x="3"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20"/>
          <p:cNvSpPr txBox="1">
            <a:spLocks noGrp="1"/>
          </p:cNvSpPr>
          <p:nvPr>
            <p:ph type="title"/>
          </p:nvPr>
        </p:nvSpPr>
        <p:spPr>
          <a:xfrm>
            <a:off x="808524" y="2243828"/>
            <a:ext cx="4494999"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1" name="Google Shape;81;p20"/>
          <p:cNvSpPr>
            <a:spLocks noGrp="1"/>
          </p:cNvSpPr>
          <p:nvPr>
            <p:ph type="pic" idx="2"/>
          </p:nvPr>
        </p:nvSpPr>
        <p:spPr>
          <a:xfrm>
            <a:off x="6096002" y="0"/>
            <a:ext cx="6102097" cy="6858000"/>
          </a:xfrm>
          <a:prstGeom prst="rect">
            <a:avLst/>
          </a:prstGeom>
          <a:solidFill>
            <a:srgbClr val="BFBFBF"/>
          </a:solidFill>
          <a:ln>
            <a:noFill/>
          </a:ln>
        </p:spPr>
      </p:sp>
      <p:sp>
        <p:nvSpPr>
          <p:cNvPr id="82" name="Google Shape;82;p20"/>
          <p:cNvSpPr txBox="1">
            <a:spLocks noGrp="1"/>
          </p:cNvSpPr>
          <p:nvPr>
            <p:ph type="body" idx="1"/>
          </p:nvPr>
        </p:nvSpPr>
        <p:spPr>
          <a:xfrm>
            <a:off x="1115568" y="3549922"/>
            <a:ext cx="3794760" cy="2194037"/>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83" name="Google Shape;83;p20"/>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771999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8" name="Google Shape;88;p21"/>
          <p:cNvSpPr txBox="1">
            <a:spLocks noGrp="1"/>
          </p:cNvSpPr>
          <p:nvPr>
            <p:ph type="body" idx="1"/>
          </p:nvPr>
        </p:nvSpPr>
        <p:spPr>
          <a:xfrm rot="5400000">
            <a:off x="4545011" y="324172"/>
            <a:ext cx="3101983" cy="7729728"/>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89" name="Google Shape;89;p21"/>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21881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45603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4" name="Google Shape;94;p22"/>
          <p:cNvSpPr txBox="1">
            <a:spLocks noGrp="1"/>
          </p:cNvSpPr>
          <p:nvPr>
            <p:ph type="body" idx="1"/>
          </p:nvPr>
        </p:nvSpPr>
        <p:spPr>
          <a:xfrm rot="5400000">
            <a:off x="2838641" y="329759"/>
            <a:ext cx="4983480" cy="6198489"/>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95" name="Google Shape;95;p22"/>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6566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1836508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9281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8732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5388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90666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C013FBD5-E6EA-45F5-95AB-76663FB6F878}" type="datetimeFigureOut">
              <a:rPr kumimoji="1" lang="ja-JP" altLang="en-US" smtClean="0"/>
              <a:t>2024/2/7</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3002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13FBD5-E6EA-45F5-95AB-76663FB6F878}" type="datetimeFigureOut">
              <a:rPr kumimoji="1" lang="ja-JP" altLang="en-US" smtClean="0"/>
              <a:t>2024/2/7</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810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13FBD5-E6EA-45F5-95AB-76663FB6F878}" type="datetimeFigureOut">
              <a:rPr kumimoji="1" lang="ja-JP" altLang="en-US" smtClean="0"/>
              <a:t>2024/2/7</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02866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3" name="Google Shape;23;p9"/>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dirty="0"/>
          </a:p>
        </p:txBody>
      </p:sp>
      <p:sp>
        <p:nvSpPr>
          <p:cNvPr id="24" name="Google Shape;24;p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5" name="Google Shape;2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6" name="Google Shape;26;p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Arial" panose="020B0604020202020204" pitchFamily="34" charset="0"/>
                <a:ea typeface="Arial" panose="020B0604020202020204" pitchFamily="34" charset="0"/>
                <a:cs typeface="Arial" panose="020B0604020202020204" pitchFamily="34" charset="0"/>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fld id="{00000000-1234-1234-1234-123412341234}" type="slidenum">
              <a:rPr lang="en-US" altLang="ja-JP" smtClean="0"/>
              <a:pPr/>
              <a:t>‹#›</a:t>
            </a:fld>
            <a:endParaRPr lang="ja-JP" altLang="en-US" dirty="0"/>
          </a:p>
        </p:txBody>
      </p:sp>
    </p:spTree>
    <p:extLst>
      <p:ext uri="{BB962C8B-B14F-4D97-AF65-F5344CB8AC3E}">
        <p14:creationId xmlns:p14="http://schemas.microsoft.com/office/powerpoint/2010/main" val="1664280403"/>
      </p:ext>
    </p:extLst>
  </p:cSld>
  <p:clrMap bg1="lt1" tx1="dk1" bg2="dk2" tx2="lt2" accent1="accent1" accent2="accent2" accent3="accent3" accent4="accent4" accent5="accent5" accent6="accent6" hlink="hlink" folHlink="folHlink"/>
  <p:sldLayoutIdLst>
    <p:sldLayoutId id="2147483673"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23.png"/><Relationship Id="rId26" Type="http://schemas.openxmlformats.org/officeDocument/2006/relationships/image" Target="../media/image25.png"/><Relationship Id="rId39" Type="http://schemas.openxmlformats.org/officeDocument/2006/relationships/image" Target="../media/image30.png"/><Relationship Id="rId21" Type="http://schemas.openxmlformats.org/officeDocument/2006/relationships/image" Target="../media/image24.png"/><Relationship Id="rId34" Type="http://schemas.openxmlformats.org/officeDocument/2006/relationships/slide" Target="slide13.xml"/><Relationship Id="rId42" Type="http://schemas.openxmlformats.org/officeDocument/2006/relationships/image" Target="../media/image31.png"/><Relationship Id="rId47" Type="http://schemas.openxmlformats.org/officeDocument/2006/relationships/image" Target="../media/image32.png"/><Relationship Id="rId7" Type="http://schemas.openxmlformats.org/officeDocument/2006/relationships/slide" Target="slide4.xml"/><Relationship Id="rId2" Type="http://schemas.openxmlformats.org/officeDocument/2006/relationships/notesSlide" Target="../notesSlides/notesSlide18.xml"/><Relationship Id="rId16" Type="http://schemas.openxmlformats.org/officeDocument/2006/relationships/slide" Target="slide7.xml"/><Relationship Id="rId29"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0.png"/><Relationship Id="rId24" Type="http://schemas.openxmlformats.org/officeDocument/2006/relationships/image" Target="../media/image25.png"/><Relationship Id="rId32" Type="http://schemas.openxmlformats.org/officeDocument/2006/relationships/image" Target="../media/image27.png"/><Relationship Id="rId37" Type="http://schemas.openxmlformats.org/officeDocument/2006/relationships/slide" Target="slide14.xml"/><Relationship Id="rId40" Type="http://schemas.openxmlformats.org/officeDocument/2006/relationships/slide" Target="slide15.xml"/><Relationship Id="rId45" Type="http://schemas.openxmlformats.org/officeDocument/2006/relationships/image" Target="../media/image32.png"/><Relationship Id="rId5" Type="http://schemas.openxmlformats.org/officeDocument/2006/relationships/image" Target="../media/image18.png"/><Relationship Id="rId15" Type="http://schemas.openxmlformats.org/officeDocument/2006/relationships/image" Target="../media/image22.png"/><Relationship Id="rId23" Type="http://schemas.openxmlformats.org/officeDocument/2006/relationships/image" Target="../media/image24.png"/><Relationship Id="rId28" Type="http://schemas.openxmlformats.org/officeDocument/2006/relationships/slide" Target="slide11.xml"/><Relationship Id="rId36" Type="http://schemas.openxmlformats.org/officeDocument/2006/relationships/image" Target="../media/image29.png"/><Relationship Id="rId10" Type="http://schemas.openxmlformats.org/officeDocument/2006/relationships/slide" Target="slide5.xml"/><Relationship Id="rId19" Type="http://schemas.openxmlformats.org/officeDocument/2006/relationships/slide" Target="slide8.xml"/><Relationship Id="rId31" Type="http://schemas.openxmlformats.org/officeDocument/2006/relationships/slide" Target="slide12.xml"/><Relationship Id="rId44" Type="http://schemas.openxmlformats.org/officeDocument/2006/relationships/image" Target="../media/image31.png"/><Relationship Id="rId4" Type="http://schemas.openxmlformats.org/officeDocument/2006/relationships/slide" Target="slide3.xml"/><Relationship Id="rId9" Type="http://schemas.openxmlformats.org/officeDocument/2006/relationships/image" Target="../media/image20.png"/><Relationship Id="rId14" Type="http://schemas.openxmlformats.org/officeDocument/2006/relationships/image" Target="../media/image21.png"/><Relationship Id="rId22" Type="http://schemas.openxmlformats.org/officeDocument/2006/relationships/slide" Target="slide9.xml"/><Relationship Id="rId27" Type="http://schemas.openxmlformats.org/officeDocument/2006/relationships/image" Target="../media/image26.png"/><Relationship Id="rId30" Type="http://schemas.openxmlformats.org/officeDocument/2006/relationships/image" Target="../media/image27.png"/><Relationship Id="rId35" Type="http://schemas.openxmlformats.org/officeDocument/2006/relationships/image" Target="../media/image28.png"/><Relationship Id="rId43" Type="http://schemas.openxmlformats.org/officeDocument/2006/relationships/slide" Target="slide16.xml"/><Relationship Id="rId8" Type="http://schemas.openxmlformats.org/officeDocument/2006/relationships/image" Target="../media/image19.png"/><Relationship Id="rId3"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22.png"/><Relationship Id="rId25" Type="http://schemas.openxmlformats.org/officeDocument/2006/relationships/slide" Target="slide10.xml"/><Relationship Id="rId33" Type="http://schemas.openxmlformats.org/officeDocument/2006/relationships/image" Target="../media/image28.png"/><Relationship Id="rId38" Type="http://schemas.openxmlformats.org/officeDocument/2006/relationships/image" Target="../media/image29.png"/><Relationship Id="rId46" Type="http://schemas.openxmlformats.org/officeDocument/2006/relationships/slide" Target="slide17.xml"/><Relationship Id="rId20" Type="http://schemas.openxmlformats.org/officeDocument/2006/relationships/image" Target="../media/image23.png"/><Relationship Id="rId4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6FFE-4D74-6284-3856-47911A643EF7}"/>
              </a:ext>
            </a:extLst>
          </p:cNvPr>
          <p:cNvSpPr>
            <a:spLocks noGrp="1"/>
          </p:cNvSpPr>
          <p:nvPr>
            <p:ph type="ctrTitle"/>
          </p:nvPr>
        </p:nvSpPr>
        <p:spPr/>
        <p:txBody>
          <a:bodyPr>
            <a:normAutofit/>
          </a:bodyPr>
          <a:lstStyle/>
          <a:p>
            <a:r>
              <a:rPr lang="en-US" altLang="ja-JP" cap="none" dirty="0"/>
              <a:t>Biterm Topic Model</a:t>
            </a:r>
            <a:r>
              <a:rPr lang="ja-JP" altLang="en-US" cap="none" dirty="0"/>
              <a:t>を用いた</a:t>
            </a:r>
            <a:br>
              <a:rPr lang="en-US" altLang="ja-JP" cap="none" dirty="0"/>
            </a:br>
            <a:r>
              <a:rPr lang="en-US" altLang="ja-JP" cap="none" dirty="0"/>
              <a:t>SNS</a:t>
            </a:r>
            <a:r>
              <a:rPr lang="ja-JP" altLang="en-US" cap="none" dirty="0"/>
              <a:t>上の商品レビューの関連性評価</a:t>
            </a:r>
            <a:endParaRPr kumimoji="1" lang="ja-JP" altLang="en-US" cap="none" dirty="0"/>
          </a:p>
        </p:txBody>
      </p:sp>
      <p:sp>
        <p:nvSpPr>
          <p:cNvPr id="3" name="字幕 2">
            <a:extLst>
              <a:ext uri="{FF2B5EF4-FFF2-40B4-BE49-F238E27FC236}">
                <a16:creationId xmlns:a16="http://schemas.microsoft.com/office/drawing/2014/main" id="{E1C304D6-C215-7FE3-2BDD-9B81EC34D962}"/>
              </a:ext>
            </a:extLst>
          </p:cNvPr>
          <p:cNvSpPr>
            <a:spLocks noGrp="1"/>
          </p:cNvSpPr>
          <p:nvPr>
            <p:ph type="subTitle" idx="1"/>
          </p:nvPr>
        </p:nvSpPr>
        <p:spPr/>
        <p:txBody>
          <a:bodyPr/>
          <a:lstStyle/>
          <a:p>
            <a:r>
              <a:rPr kumimoji="1" lang="en-US" altLang="ja-JP" dirty="0">
                <a:solidFill>
                  <a:schemeClr val="bg1"/>
                </a:solidFill>
              </a:rPr>
              <a:t>22861651</a:t>
            </a:r>
            <a:r>
              <a:rPr kumimoji="1" lang="ja-JP" altLang="en-US" dirty="0">
                <a:solidFill>
                  <a:schemeClr val="bg1"/>
                </a:solidFill>
              </a:rPr>
              <a:t>　西原 涼介</a:t>
            </a:r>
            <a:endParaRPr kumimoji="1" lang="en-US" altLang="ja-JP" dirty="0">
              <a:solidFill>
                <a:schemeClr val="bg1"/>
              </a:solidFill>
            </a:endParaRPr>
          </a:p>
          <a:p>
            <a:r>
              <a:rPr lang="ja-JP" altLang="en-US" dirty="0">
                <a:solidFill>
                  <a:schemeClr val="bg1"/>
                </a:solidFill>
              </a:rPr>
              <a:t>指導教員　相馬 隆郎 准教授</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864B35F4-4593-D304-9119-F286A2B6421C}"/>
              </a:ext>
            </a:extLst>
          </p:cNvPr>
          <p:cNvSpPr txBox="1"/>
          <p:nvPr/>
        </p:nvSpPr>
        <p:spPr>
          <a:xfrm>
            <a:off x="322216" y="200298"/>
            <a:ext cx="827315" cy="461665"/>
          </a:xfrm>
          <a:prstGeom prst="rect">
            <a:avLst/>
          </a:prstGeom>
          <a:noFill/>
        </p:spPr>
        <p:txBody>
          <a:bodyPr wrap="square" rtlCol="0">
            <a:spAutoFit/>
          </a:bodyPr>
          <a:lstStyle/>
          <a:p>
            <a:r>
              <a:rPr kumimoji="1" lang="en-US" altLang="ja-JP" sz="2400" dirty="0">
                <a:solidFill>
                  <a:schemeClr val="bg1"/>
                </a:solidFill>
                <a:latin typeface="Times New Roman" panose="02020603050405020304" pitchFamily="18" charset="0"/>
                <a:cs typeface="Times New Roman" panose="02020603050405020304" pitchFamily="18" charset="0"/>
              </a:rPr>
              <a:t>A-1</a:t>
            </a:r>
            <a:endParaRPr kumimoji="1" lang="ja-JP"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AF09AB9F-6429-A163-1877-8D0F0CAA1601}"/>
              </a:ext>
            </a:extLst>
          </p:cNvPr>
          <p:cNvSpPr txBox="1"/>
          <p:nvPr/>
        </p:nvSpPr>
        <p:spPr>
          <a:xfrm>
            <a:off x="8893630" y="200298"/>
            <a:ext cx="2960914" cy="646331"/>
          </a:xfrm>
          <a:prstGeom prst="rect">
            <a:avLst/>
          </a:prstGeom>
          <a:noFill/>
        </p:spPr>
        <p:txBody>
          <a:bodyPr wrap="square" rtlCol="0">
            <a:spAutoFit/>
          </a:bodyPr>
          <a:lstStyle/>
          <a:p>
            <a:pPr algn="r"/>
            <a:r>
              <a:rPr kumimoji="1" lang="en-US" altLang="ja-JP" dirty="0">
                <a:solidFill>
                  <a:schemeClr val="bg1"/>
                </a:solidFill>
                <a:latin typeface="+mj-ea"/>
                <a:ea typeface="+mj-ea"/>
                <a:cs typeface="Times New Roman" panose="02020603050405020304" pitchFamily="18" charset="0"/>
              </a:rPr>
              <a:t>2024/ 2/13</a:t>
            </a:r>
          </a:p>
          <a:p>
            <a:pPr algn="r"/>
            <a:r>
              <a:rPr kumimoji="1" lang="en-US" altLang="ja-JP" dirty="0">
                <a:solidFill>
                  <a:schemeClr val="bg1"/>
                </a:solidFill>
                <a:latin typeface="+mj-ea"/>
                <a:ea typeface="+mj-ea"/>
                <a:cs typeface="Times New Roman" panose="02020603050405020304" pitchFamily="18" charset="0"/>
              </a:rPr>
              <a:t>2023</a:t>
            </a:r>
            <a:r>
              <a:rPr kumimoji="1" lang="ja-JP" altLang="en-US" dirty="0">
                <a:solidFill>
                  <a:schemeClr val="bg1"/>
                </a:solidFill>
                <a:latin typeface="+mj-ea"/>
                <a:ea typeface="+mj-ea"/>
                <a:cs typeface="Times New Roman" panose="02020603050405020304" pitchFamily="18" charset="0"/>
              </a:rPr>
              <a:t>年度修士論文発表会</a:t>
            </a:r>
          </a:p>
        </p:txBody>
      </p:sp>
    </p:spTree>
    <p:extLst>
      <p:ext uri="{BB962C8B-B14F-4D97-AF65-F5344CB8AC3E}">
        <p14:creationId xmlns:p14="http://schemas.microsoft.com/office/powerpoint/2010/main" val="33050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文章間の類似度計算</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6" name="図 5">
            <a:extLst>
              <a:ext uri="{FF2B5EF4-FFF2-40B4-BE49-F238E27FC236}">
                <a16:creationId xmlns:a16="http://schemas.microsoft.com/office/drawing/2014/main" id="{F53297BA-B1EF-F9B9-B65D-3076967F2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7" name="正方形/長方形 6">
            <a:extLst>
              <a:ext uri="{FF2B5EF4-FFF2-40B4-BE49-F238E27FC236}">
                <a16:creationId xmlns:a16="http://schemas.microsoft.com/office/drawing/2014/main" id="{837AF3A8-133C-5216-CBBC-5E17151367C8}"/>
              </a:ext>
            </a:extLst>
          </p:cNvPr>
          <p:cNvSpPr/>
          <p:nvPr/>
        </p:nvSpPr>
        <p:spPr>
          <a:xfrm>
            <a:off x="4192410" y="1470686"/>
            <a:ext cx="2826700"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EF1B413-3680-82C6-350C-99DC2630C985}"/>
              </a:ext>
            </a:extLst>
          </p:cNvPr>
          <p:cNvSpPr txBox="1"/>
          <p:nvPr/>
        </p:nvSpPr>
        <p:spPr>
          <a:xfrm>
            <a:off x="7802880" y="1608059"/>
            <a:ext cx="3654014"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BERT</a:t>
            </a:r>
          </a:p>
          <a:p>
            <a:pPr marL="285750" indent="-285750">
              <a:buFont typeface="Wingdings" panose="05000000000000000000" pitchFamily="2" charset="2"/>
              <a:buChar char="u"/>
            </a:pPr>
            <a:r>
              <a:rPr kumimoji="1" lang="ja-JP" altLang="en-US" dirty="0"/>
              <a:t>双方向型文脈モデル</a:t>
            </a:r>
            <a:endParaRPr kumimoji="1" lang="en-US" altLang="ja-JP" dirty="0"/>
          </a:p>
          <a:p>
            <a:r>
              <a:rPr kumimoji="1" lang="ja-JP" altLang="en-US" dirty="0"/>
              <a:t>　　</a:t>
            </a:r>
            <a:r>
              <a:rPr kumimoji="1" lang="ja-JP" altLang="en-US" sz="1500" dirty="0"/>
              <a:t>文脈を考慮した意味表現を含む</a:t>
            </a:r>
            <a:endParaRPr kumimoji="1" lang="en-US" altLang="ja-JP" sz="1500" dirty="0"/>
          </a:p>
        </p:txBody>
      </p:sp>
      <p:sp>
        <p:nvSpPr>
          <p:cNvPr id="12" name="テキスト ボックス 11">
            <a:extLst>
              <a:ext uri="{FF2B5EF4-FFF2-40B4-BE49-F238E27FC236}">
                <a16:creationId xmlns:a16="http://schemas.microsoft.com/office/drawing/2014/main" id="{14D35D6A-D5E7-B4AA-0248-008B6AF0F3D6}"/>
              </a:ext>
            </a:extLst>
          </p:cNvPr>
          <p:cNvSpPr txBox="1"/>
          <p:nvPr/>
        </p:nvSpPr>
        <p:spPr>
          <a:xfrm>
            <a:off x="7802878" y="2917036"/>
            <a:ext cx="3654015"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TF-IDF</a:t>
            </a:r>
          </a:p>
          <a:p>
            <a:pPr marL="285750" indent="-285750">
              <a:buFont typeface="Wingdings" panose="05000000000000000000" pitchFamily="2" charset="2"/>
              <a:buChar char="u"/>
            </a:pPr>
            <a:r>
              <a:rPr kumimoji="1" lang="ja-JP" altLang="en-US" dirty="0"/>
              <a:t>単語の出現頻度</a:t>
            </a:r>
            <a:r>
              <a:rPr kumimoji="1" lang="en-US" altLang="ja-JP" dirty="0"/>
              <a:t>×</a:t>
            </a:r>
            <a:r>
              <a:rPr kumimoji="1" lang="ja-JP" altLang="en-US" dirty="0"/>
              <a:t>逆文書頻度</a:t>
            </a:r>
            <a:endParaRPr kumimoji="1" lang="en-US" altLang="ja-JP" dirty="0"/>
          </a:p>
          <a:p>
            <a:r>
              <a:rPr kumimoji="1" lang="ja-JP" altLang="en-US" dirty="0"/>
              <a:t>　　</a:t>
            </a:r>
            <a:r>
              <a:rPr kumimoji="1" lang="ja-JP" altLang="en-US" sz="1500" dirty="0"/>
              <a:t>文書中に含まれる単語の重要度を評価</a:t>
            </a:r>
            <a:endParaRPr kumimoji="1" lang="en-US" altLang="ja-JP" sz="15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132DA31-8AD5-E285-7C81-B0234643FB4B}"/>
                  </a:ext>
                </a:extLst>
              </p:cNvPr>
              <p:cNvSpPr txBox="1"/>
              <p:nvPr/>
            </p:nvSpPr>
            <p:spPr>
              <a:xfrm>
                <a:off x="1848073" y="4054924"/>
                <a:ext cx="8910849" cy="1205971"/>
              </a:xfrm>
              <a:prstGeom prst="rect">
                <a:avLst/>
              </a:prstGeom>
              <a:noFill/>
            </p:spPr>
            <p:txBody>
              <a:bodyPr wrap="square" rtlCol="0">
                <a:spAutoFit/>
              </a:bodyPr>
              <a:lstStyle/>
              <a:p>
                <a:pPr marL="342900" indent="-342900">
                  <a:lnSpc>
                    <a:spcPts val="3000"/>
                  </a:lnSpc>
                  <a:buFont typeface="+mj-lt"/>
                  <a:buAutoNum type="arabicPeriod"/>
                </a:pPr>
                <a:r>
                  <a:rPr kumimoji="1" lang="en-US" altLang="ja-JP" dirty="0"/>
                  <a:t> </a:t>
                </a:r>
                <a:r>
                  <a:rPr kumimoji="1" lang="en-US" altLang="ja-JP" sz="2000" dirty="0"/>
                  <a:t>BERT(TF-IDF)</a:t>
                </a:r>
                <a:r>
                  <a:rPr kumimoji="1" lang="ja-JP" altLang="en-US" sz="2000" dirty="0"/>
                  <a:t>を用いて</a:t>
                </a:r>
                <a:r>
                  <a:rPr kumimoji="1" lang="en-US" altLang="ja-JP" sz="2000" dirty="0"/>
                  <a:t>, </a:t>
                </a:r>
                <a:r>
                  <a:rPr kumimoji="1" lang="ja-JP" altLang="en-US" sz="2000" dirty="0"/>
                  <a:t>生成した文章と前処理済みの元コメントを埋め込み</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生成した</a:t>
                </a:r>
                <a14:m>
                  <m:oMath xmlns:m="http://schemas.openxmlformats.org/officeDocument/2006/math">
                    <m:r>
                      <a:rPr kumimoji="1" lang="en-US" altLang="ja-JP" sz="2000" i="1" smtClean="0">
                        <a:latin typeface="Cambria Math" panose="02040503050406030204" pitchFamily="18" charset="0"/>
                      </a:rPr>
                      <m:t>𝐾</m:t>
                    </m:r>
                  </m:oMath>
                </a14:m>
                <a:r>
                  <a:rPr kumimoji="1" lang="ja-JP" altLang="en-US" sz="2000" dirty="0"/>
                  <a:t>個の文章と前処理済みの元コメントの文章間の類似度を計算</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降順にソートし</a:t>
                </a:r>
                <a:r>
                  <a:rPr kumimoji="1" lang="en-US" altLang="ja-JP" sz="2000" dirty="0"/>
                  <a:t>, </a:t>
                </a:r>
                <a:r>
                  <a:rPr kumimoji="1" lang="ja-JP" altLang="en-US" sz="2000" dirty="0"/>
                  <a:t>高い類似度を示したコメントを</a:t>
                </a:r>
                <a:r>
                  <a:rPr kumimoji="1" lang="ja-JP" altLang="en-US" sz="2000" dirty="0">
                    <a:solidFill>
                      <a:srgbClr val="FF0000"/>
                    </a:solidFill>
                  </a:rPr>
                  <a:t>商品との関連性がある</a:t>
                </a:r>
                <a:r>
                  <a:rPr kumimoji="1" lang="ja-JP" altLang="en-US" sz="2000" dirty="0"/>
                  <a:t>とする</a:t>
                </a:r>
                <a:endParaRPr kumimoji="1" lang="en-US" altLang="ja-JP" sz="2000" dirty="0"/>
              </a:p>
            </p:txBody>
          </p:sp>
        </mc:Choice>
        <mc:Fallback xmlns="">
          <p:sp>
            <p:nvSpPr>
              <p:cNvPr id="13" name="テキスト ボックス 12">
                <a:extLst>
                  <a:ext uri="{FF2B5EF4-FFF2-40B4-BE49-F238E27FC236}">
                    <a16:creationId xmlns:a16="http://schemas.microsoft.com/office/drawing/2014/main" id="{C132DA31-8AD5-E285-7C81-B0234643FB4B}"/>
                  </a:ext>
                </a:extLst>
              </p:cNvPr>
              <p:cNvSpPr txBox="1">
                <a:spLocks noRot="1" noChangeAspect="1" noMove="1" noResize="1" noEditPoints="1" noAdjustHandles="1" noChangeArrowheads="1" noChangeShapeType="1" noTextEdit="1"/>
              </p:cNvSpPr>
              <p:nvPr/>
            </p:nvSpPr>
            <p:spPr>
              <a:xfrm>
                <a:off x="1848073" y="4054924"/>
                <a:ext cx="8910849" cy="1205971"/>
              </a:xfrm>
              <a:prstGeom prst="rect">
                <a:avLst/>
              </a:prstGeom>
              <a:blipFill>
                <a:blip r:embed="rId4"/>
                <a:stretch>
                  <a:fillRect l="-616" t="-505" b="-858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7FE9B6-B78D-CB3B-72D9-C72647D8C8D8}"/>
              </a:ext>
            </a:extLst>
          </p:cNvPr>
          <p:cNvSpPr txBox="1"/>
          <p:nvPr/>
        </p:nvSpPr>
        <p:spPr>
          <a:xfrm>
            <a:off x="2751075" y="5249401"/>
            <a:ext cx="6689848" cy="400110"/>
          </a:xfrm>
          <a:prstGeom prst="rect">
            <a:avLst/>
          </a:prstGeom>
          <a:solidFill>
            <a:srgbClr val="DA8546"/>
          </a:solidFill>
        </p:spPr>
        <p:txBody>
          <a:bodyPr wrap="square" rtlCol="0">
            <a:spAutoFit/>
          </a:bodyPr>
          <a:lstStyle/>
          <a:p>
            <a:pPr algn="ctr"/>
            <a:r>
              <a:rPr kumimoji="1" lang="ja-JP" altLang="en-US" sz="2000" dirty="0"/>
              <a:t>動画のトピックに対して代表的である文章との類似度が高い</a:t>
            </a:r>
          </a:p>
        </p:txBody>
      </p:sp>
      <p:sp>
        <p:nvSpPr>
          <p:cNvPr id="16" name="二等辺三角形 15">
            <a:extLst>
              <a:ext uri="{FF2B5EF4-FFF2-40B4-BE49-F238E27FC236}">
                <a16:creationId xmlns:a16="http://schemas.microsoft.com/office/drawing/2014/main" id="{23C9D893-70E8-9750-44B3-A968DC031389}"/>
              </a:ext>
            </a:extLst>
          </p:cNvPr>
          <p:cNvSpPr/>
          <p:nvPr/>
        </p:nvSpPr>
        <p:spPr>
          <a:xfrm rot="10800000">
            <a:off x="5003858" y="5682454"/>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2AD5EDF-3337-848E-7375-34CCF11BB1DB}"/>
              </a:ext>
            </a:extLst>
          </p:cNvPr>
          <p:cNvSpPr txBox="1"/>
          <p:nvPr/>
        </p:nvSpPr>
        <p:spPr>
          <a:xfrm>
            <a:off x="4100904" y="6071483"/>
            <a:ext cx="3990190" cy="400110"/>
          </a:xfrm>
          <a:prstGeom prst="rect">
            <a:avLst/>
          </a:prstGeom>
          <a:solidFill>
            <a:srgbClr val="DA8546"/>
          </a:solidFill>
        </p:spPr>
        <p:txBody>
          <a:bodyPr wrap="square" rtlCol="0">
            <a:spAutoFit/>
          </a:bodyPr>
          <a:lstStyle/>
          <a:p>
            <a:pPr algn="ctr"/>
            <a:r>
              <a:rPr kumimoji="1" lang="ja-JP" altLang="en-US" sz="2000" dirty="0"/>
              <a:t>商品・サービスとの関連性が高い</a:t>
            </a:r>
          </a:p>
        </p:txBody>
      </p:sp>
    </p:spTree>
    <p:extLst>
      <p:ext uri="{BB962C8B-B14F-4D97-AF65-F5344CB8AC3E}">
        <p14:creationId xmlns:p14="http://schemas.microsoft.com/office/powerpoint/2010/main" val="180433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提案手法の精度評価手法</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13" name="図 12">
            <a:extLst>
              <a:ext uri="{FF2B5EF4-FFF2-40B4-BE49-F238E27FC236}">
                <a16:creationId xmlns:a16="http://schemas.microsoft.com/office/drawing/2014/main" id="{79043BB4-DD12-22A7-7289-88233B7A9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389092"/>
            <a:ext cx="5530532" cy="2472100"/>
          </a:xfrm>
          <a:prstGeom prst="rect">
            <a:avLst/>
          </a:prstGeom>
        </p:spPr>
      </p:pic>
      <p:sp>
        <p:nvSpPr>
          <p:cNvPr id="14" name="正方形/長方形 13">
            <a:extLst>
              <a:ext uri="{FF2B5EF4-FFF2-40B4-BE49-F238E27FC236}">
                <a16:creationId xmlns:a16="http://schemas.microsoft.com/office/drawing/2014/main" id="{671E32D4-3C9A-4502-50B8-8633D4AAD8C4}"/>
              </a:ext>
            </a:extLst>
          </p:cNvPr>
          <p:cNvSpPr/>
          <p:nvPr/>
        </p:nvSpPr>
        <p:spPr>
          <a:xfrm>
            <a:off x="1711375" y="2769326"/>
            <a:ext cx="4350700" cy="1152916"/>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88338FC-63A0-C166-C41E-26398EAA8670}"/>
              </a:ext>
            </a:extLst>
          </p:cNvPr>
          <p:cNvSpPr txBox="1"/>
          <p:nvPr/>
        </p:nvSpPr>
        <p:spPr>
          <a:xfrm>
            <a:off x="7197455" y="1351138"/>
            <a:ext cx="4141694" cy="2062103"/>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アノテーション基準</a:t>
            </a:r>
            <a:endParaRPr kumimoji="1" lang="en-US" altLang="ja-JP" sz="2000" dirty="0"/>
          </a:p>
          <a:p>
            <a:pPr marL="285750" indent="-285750">
              <a:buFont typeface="Wingdings" panose="05000000000000000000" pitchFamily="2" charset="2"/>
              <a:buChar char="u"/>
            </a:pPr>
            <a:r>
              <a:rPr kumimoji="1" lang="ja-JP" altLang="en-US" dirty="0"/>
              <a:t>関連性あり</a:t>
            </a:r>
            <a:endParaRPr kumimoji="1" lang="en-US" altLang="ja-JP" dirty="0"/>
          </a:p>
          <a:p>
            <a:pPr marL="742950" lvl="1" indent="-285750">
              <a:buFont typeface="Arial" panose="020B0604020202020204" pitchFamily="34" charset="0"/>
              <a:buChar char="•"/>
            </a:pPr>
            <a:r>
              <a:rPr kumimoji="1" lang="ja-JP" altLang="en-US" dirty="0"/>
              <a:t>商品に直接関係している</a:t>
            </a:r>
            <a:endParaRPr kumimoji="1" lang="en-US" altLang="ja-JP" dirty="0"/>
          </a:p>
          <a:p>
            <a:pPr marL="742950" lvl="1" indent="-285750">
              <a:buFont typeface="Arial" panose="020B0604020202020204" pitchFamily="34" charset="0"/>
              <a:buChar char="•"/>
            </a:pPr>
            <a:r>
              <a:rPr kumimoji="1" lang="ja-JP" altLang="en-US" dirty="0"/>
              <a:t>視聴者の意見・感情を含んでいる</a:t>
            </a:r>
            <a:endParaRPr kumimoji="1" lang="en-US" altLang="ja-JP" dirty="0"/>
          </a:p>
          <a:p>
            <a:pPr marL="285750" indent="-285750">
              <a:buFont typeface="Wingdings" panose="05000000000000000000" pitchFamily="2" charset="2"/>
              <a:buChar char="u"/>
            </a:pPr>
            <a:r>
              <a:rPr kumimoji="1" lang="ja-JP" altLang="en-US" dirty="0"/>
              <a:t>関連性なし</a:t>
            </a:r>
            <a:endParaRPr kumimoji="1" lang="en-US" altLang="ja-JP" dirty="0"/>
          </a:p>
          <a:p>
            <a:pPr marL="742950" lvl="1" indent="-285750">
              <a:buFont typeface="Arial" panose="020B0604020202020204" pitchFamily="34" charset="0"/>
              <a:buChar char="•"/>
            </a:pPr>
            <a:r>
              <a:rPr kumimoji="1" lang="ja-JP" altLang="en-US" dirty="0"/>
              <a:t>動画投稿者に関係している</a:t>
            </a:r>
            <a:endParaRPr kumimoji="1" lang="en-US" altLang="ja-JP" dirty="0"/>
          </a:p>
          <a:p>
            <a:pPr marL="742950" lvl="1" indent="-285750">
              <a:buFont typeface="Arial" panose="020B0604020202020204" pitchFamily="34" charset="0"/>
              <a:buChar char="•"/>
            </a:pPr>
            <a:r>
              <a:rPr kumimoji="1" lang="ja-JP" altLang="en-US" dirty="0"/>
              <a:t>その他</a:t>
            </a:r>
            <a:endParaRPr kumimoji="1" lang="en-US" altLang="ja-JP" dirty="0"/>
          </a:p>
        </p:txBody>
      </p:sp>
      <p:sp>
        <p:nvSpPr>
          <p:cNvPr id="6" name="テキスト ボックス 5">
            <a:extLst>
              <a:ext uri="{FF2B5EF4-FFF2-40B4-BE49-F238E27FC236}">
                <a16:creationId xmlns:a16="http://schemas.microsoft.com/office/drawing/2014/main" id="{B209AB94-BA46-11AC-6015-F60777C85D81}"/>
              </a:ext>
            </a:extLst>
          </p:cNvPr>
          <p:cNvSpPr txBox="1"/>
          <p:nvPr/>
        </p:nvSpPr>
        <p:spPr>
          <a:xfrm>
            <a:off x="1030082" y="4403483"/>
            <a:ext cx="5345207" cy="2069862"/>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t> 元コメントに対して人手でラベル付けを行う</a:t>
            </a:r>
            <a:endParaRPr kumimoji="1" lang="en-US" altLang="ja-JP" sz="2000" dirty="0"/>
          </a:p>
          <a:p>
            <a:pPr marL="342900" indent="-342900">
              <a:lnSpc>
                <a:spcPct val="150000"/>
              </a:lnSpc>
              <a:buFont typeface="+mj-lt"/>
              <a:buAutoNum type="arabicPeriod"/>
            </a:pPr>
            <a:r>
              <a:rPr kumimoji="1" lang="ja-JP" altLang="en-US" sz="2000" dirty="0"/>
              <a:t> 類似度計算したデータにラベル付けを行う</a:t>
            </a:r>
            <a:endParaRPr kumimoji="1" lang="en-US" altLang="ja-JP" sz="2000" dirty="0"/>
          </a:p>
          <a:p>
            <a:pPr marL="914400" lvl="1" indent="-457200">
              <a:buFont typeface="+mj-lt"/>
              <a:buAutoNum type="alphaLcPeriod"/>
            </a:pPr>
            <a:r>
              <a:rPr kumimoji="1" lang="ja-JP" altLang="en-US" dirty="0"/>
              <a:t>正解ラベルと同数</a:t>
            </a:r>
            <a:endParaRPr kumimoji="1" lang="en-US" altLang="ja-JP" dirty="0"/>
          </a:p>
          <a:p>
            <a:pPr marL="914400" lvl="1" indent="-457200">
              <a:lnSpc>
                <a:spcPct val="150000"/>
              </a:lnSpc>
              <a:buFont typeface="+mj-lt"/>
              <a:buAutoNum type="alphaLcPeriod"/>
            </a:pPr>
            <a:r>
              <a:rPr kumimoji="1" lang="ja-JP" altLang="en-US" dirty="0"/>
              <a:t>類似度結果上位</a:t>
            </a:r>
            <a:r>
              <a:rPr kumimoji="1" lang="en-US" altLang="ja-JP" dirty="0"/>
              <a:t>25%, 50%, 75%</a:t>
            </a:r>
          </a:p>
          <a:p>
            <a:pPr marL="457200" indent="-457200">
              <a:lnSpc>
                <a:spcPct val="150000"/>
              </a:lnSpc>
              <a:buFont typeface="+mj-lt"/>
              <a:buAutoNum type="arabicPeriod"/>
            </a:pPr>
            <a:r>
              <a:rPr kumimoji="1" lang="en-US" altLang="ja-JP" dirty="0"/>
              <a:t>Confusion Matrix</a:t>
            </a:r>
            <a:r>
              <a:rPr kumimoji="1" lang="ja-JP" altLang="en-US" dirty="0"/>
              <a:t>から評価指標を算出</a:t>
            </a:r>
            <a:endParaRPr kumimoji="1" lang="en-US" altLang="ja-JP" dirty="0"/>
          </a:p>
        </p:txBody>
      </p:sp>
      <p:sp>
        <p:nvSpPr>
          <p:cNvPr id="7" name="二等辺三角形 6">
            <a:extLst>
              <a:ext uri="{FF2B5EF4-FFF2-40B4-BE49-F238E27FC236}">
                <a16:creationId xmlns:a16="http://schemas.microsoft.com/office/drawing/2014/main" id="{4A938A2A-7652-42BF-08F9-19ADDE9D6765}"/>
              </a:ext>
            </a:extLst>
          </p:cNvPr>
          <p:cNvSpPr/>
          <p:nvPr/>
        </p:nvSpPr>
        <p:spPr>
          <a:xfrm rot="5400000">
            <a:off x="6018366" y="5607134"/>
            <a:ext cx="1031948" cy="438341"/>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FB9199A-FE14-E213-01FF-225B68F8CA22}"/>
              </a:ext>
            </a:extLst>
          </p:cNvPr>
          <p:cNvSpPr txBox="1"/>
          <p:nvPr/>
        </p:nvSpPr>
        <p:spPr>
          <a:xfrm>
            <a:off x="7006606" y="5648592"/>
            <a:ext cx="4594935" cy="400110"/>
          </a:xfrm>
          <a:prstGeom prst="rect">
            <a:avLst/>
          </a:prstGeom>
          <a:solidFill>
            <a:srgbClr val="DA8546"/>
          </a:solidFill>
        </p:spPr>
        <p:txBody>
          <a:bodyPr wrap="square" rtlCol="0">
            <a:spAutoFit/>
          </a:bodyPr>
          <a:lstStyle/>
          <a:p>
            <a:pPr algn="ctr"/>
            <a:r>
              <a:rPr kumimoji="1" lang="ja-JP" altLang="en-US" sz="2000" dirty="0"/>
              <a:t>評価指標から提案手法の有用性を検証</a:t>
            </a:r>
          </a:p>
        </p:txBody>
      </p:sp>
      <p:pic>
        <p:nvPicPr>
          <p:cNvPr id="10" name="図 9">
            <a:extLst>
              <a:ext uri="{FF2B5EF4-FFF2-40B4-BE49-F238E27FC236}">
                <a16:creationId xmlns:a16="http://schemas.microsoft.com/office/drawing/2014/main" id="{D4AE1723-931B-F89E-83EE-517930333AE2}"/>
              </a:ext>
            </a:extLst>
          </p:cNvPr>
          <p:cNvPicPr>
            <a:picLocks noChangeAspect="1"/>
          </p:cNvPicPr>
          <p:nvPr/>
        </p:nvPicPr>
        <p:blipFill>
          <a:blip r:embed="rId4"/>
          <a:stretch>
            <a:fillRect/>
          </a:stretch>
        </p:blipFill>
        <p:spPr>
          <a:xfrm>
            <a:off x="7006606" y="3535904"/>
            <a:ext cx="4594935" cy="1829750"/>
          </a:xfrm>
          <a:prstGeom prst="rect">
            <a:avLst/>
          </a:prstGeom>
        </p:spPr>
      </p:pic>
      <p:sp>
        <p:nvSpPr>
          <p:cNvPr id="11" name="テキスト ボックス 10">
            <a:extLst>
              <a:ext uri="{FF2B5EF4-FFF2-40B4-BE49-F238E27FC236}">
                <a16:creationId xmlns:a16="http://schemas.microsoft.com/office/drawing/2014/main" id="{8C24979C-B652-4BE0-4A01-AA0A18B2C42A}"/>
              </a:ext>
            </a:extLst>
          </p:cNvPr>
          <p:cNvSpPr txBox="1"/>
          <p:nvPr/>
        </p:nvSpPr>
        <p:spPr>
          <a:xfrm>
            <a:off x="7119817" y="3752965"/>
            <a:ext cx="1963223" cy="338554"/>
          </a:xfrm>
          <a:prstGeom prst="rect">
            <a:avLst/>
          </a:prstGeom>
          <a:noFill/>
        </p:spPr>
        <p:txBody>
          <a:bodyPr wrap="square" rtlCol="0">
            <a:spAutoFit/>
          </a:bodyPr>
          <a:lstStyle/>
          <a:p>
            <a:r>
              <a:rPr kumimoji="1" lang="en-US" altLang="ja-JP" sz="1600" dirty="0"/>
              <a:t>Confusion Matrix</a:t>
            </a:r>
            <a:endParaRPr kumimoji="1" lang="ja-JP" altLang="en-US" sz="1600" dirty="0"/>
          </a:p>
        </p:txBody>
      </p:sp>
    </p:spTree>
    <p:extLst>
      <p:ext uri="{BB962C8B-B14F-4D97-AF65-F5344CB8AC3E}">
        <p14:creationId xmlns:p14="http://schemas.microsoft.com/office/powerpoint/2010/main" val="20832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5EEAEB2-8B26-E79E-3087-CB562832848F}"/>
              </a:ext>
            </a:extLst>
          </p:cNvPr>
          <p:cNvSpPr/>
          <p:nvPr/>
        </p:nvSpPr>
        <p:spPr>
          <a:xfrm>
            <a:off x="1108164" y="3429000"/>
            <a:ext cx="3446419" cy="1169126"/>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342900" indent="-342900">
              <a:buFont typeface="+mj-lt"/>
              <a:buAutoNum type="arabicPeriod"/>
            </a:pPr>
            <a:r>
              <a:rPr kumimoji="1" lang="ja-JP" altLang="en-US" sz="1400" dirty="0"/>
              <a:t>絵文字</a:t>
            </a:r>
            <a:r>
              <a:rPr kumimoji="1" lang="en-US" altLang="ja-JP" sz="1400" dirty="0"/>
              <a:t>, </a:t>
            </a:r>
            <a:r>
              <a:rPr kumimoji="1" lang="ja-JP" altLang="en-US" sz="1400" dirty="0"/>
              <a:t>顔文字</a:t>
            </a:r>
            <a:r>
              <a:rPr kumimoji="1" lang="en-US" altLang="ja-JP" sz="1400" dirty="0"/>
              <a:t>, </a:t>
            </a:r>
            <a:r>
              <a:rPr kumimoji="1" lang="ja-JP" altLang="en-US" sz="1400" dirty="0"/>
              <a:t>記号</a:t>
            </a:r>
            <a:r>
              <a:rPr kumimoji="1" lang="en-US" altLang="ja-JP" sz="1400" dirty="0"/>
              <a:t>, URL</a:t>
            </a:r>
            <a:r>
              <a:rPr kumimoji="1" lang="ja-JP" altLang="en-US" sz="1400" dirty="0"/>
              <a:t>削除</a:t>
            </a:r>
            <a:endParaRPr kumimoji="1" lang="en-US" altLang="ja-JP" sz="1400" dirty="0"/>
          </a:p>
          <a:p>
            <a:pPr marL="342900" indent="-342900">
              <a:buFont typeface="+mj-lt"/>
              <a:buAutoNum type="arabicPeriod"/>
            </a:pPr>
            <a:r>
              <a:rPr kumimoji="1" lang="ja-JP" altLang="en-US" sz="1400" dirty="0"/>
              <a:t>分かち書き</a:t>
            </a:r>
            <a:r>
              <a:rPr kumimoji="1" lang="en-US" altLang="ja-JP" sz="1400" dirty="0"/>
              <a:t>(MeCab)</a:t>
            </a:r>
          </a:p>
          <a:p>
            <a:pPr lvl="1"/>
            <a:r>
              <a:rPr kumimoji="1" lang="ja-JP" altLang="en-US" sz="1400" dirty="0"/>
              <a:t>辞書：</a:t>
            </a:r>
            <a:r>
              <a:rPr kumimoji="1" lang="en-US" altLang="ja-JP" sz="1400" dirty="0"/>
              <a:t>mecab-ipadic-</a:t>
            </a:r>
            <a:r>
              <a:rPr kumimoji="1" lang="en-US" altLang="ja-JP" sz="1400" dirty="0" err="1"/>
              <a:t>NEologd</a:t>
            </a:r>
            <a:endParaRPr kumimoji="1" lang="en-US" altLang="ja-JP" sz="1200" dirty="0"/>
          </a:p>
          <a:p>
            <a:pPr marL="342900" indent="-342900">
              <a:buFont typeface="+mj-lt"/>
              <a:buAutoNum type="arabicPeriod"/>
            </a:pPr>
            <a:r>
              <a:rPr kumimoji="1" lang="ja-JP" altLang="en-US" sz="1400" dirty="0"/>
              <a:t>ストップワード除去</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81917E2-4532-0DB7-7A7E-EF66CE48AF8C}"/>
                  </a:ext>
                </a:extLst>
              </p:cNvPr>
              <p:cNvSpPr txBox="1"/>
              <p:nvPr/>
            </p:nvSpPr>
            <p:spPr>
              <a:xfrm>
                <a:off x="1108165" y="1504274"/>
                <a:ext cx="3446418" cy="1692771"/>
              </a:xfrm>
              <a:prstGeom prst="rect">
                <a:avLst/>
              </a:prstGeom>
              <a:solidFill>
                <a:schemeClr val="accent2">
                  <a:lumMod val="40000"/>
                  <a:lumOff val="60000"/>
                </a:schemeClr>
              </a:solidFill>
            </p:spPr>
            <p:txBody>
              <a:bodyPr wrap="square" rtlCol="0">
                <a:spAutoFit/>
              </a:bodyPr>
              <a:lstStyle/>
              <a:p>
                <a:pPr marL="342900" indent="-342900">
                  <a:lnSpc>
                    <a:spcPct val="150000"/>
                  </a:lnSpc>
                  <a:buFont typeface="+mj-lt"/>
                  <a:buAutoNum type="arabicPeriod"/>
                </a:pPr>
                <a:r>
                  <a:rPr kumimoji="1" lang="ja-JP" altLang="en-US" sz="1600" dirty="0"/>
                  <a:t>カップラーメンの宣伝</a:t>
                </a:r>
                <a:r>
                  <a:rPr kumimoji="1" lang="en-US" altLang="ja-JP" sz="1600" dirty="0"/>
                  <a:t>(</a:t>
                </a:r>
                <a:r>
                  <a:rPr kumimoji="1" lang="ja-JP" altLang="en-US" sz="1600" dirty="0"/>
                  <a:t>みそきん</a:t>
                </a:r>
                <a:r>
                  <a:rPr kumimoji="1" lang="en-US" altLang="ja-JP" sz="1600" dirty="0"/>
                  <a:t>)</a:t>
                </a:r>
                <a:r>
                  <a:rPr kumimoji="1" lang="en-US" altLang="ja-JP" sz="1200" dirty="0"/>
                  <a:t>[6]</a:t>
                </a:r>
              </a:p>
              <a:p>
                <a:pPr lvl="1"/>
                <a:r>
                  <a:rPr kumimoji="1" lang="ja-JP" altLang="en-US" sz="1400" dirty="0"/>
                  <a:t>コメント取得数：</a:t>
                </a:r>
                <a:r>
                  <a:rPr kumimoji="1" lang="en-US" altLang="ja-JP" sz="1400" dirty="0"/>
                  <a:t>1517</a:t>
                </a:r>
                <a:r>
                  <a:rPr kumimoji="1" lang="ja-JP" altLang="en-US" sz="1400" dirty="0"/>
                  <a:t>件→</a:t>
                </a:r>
                <a:r>
                  <a:rPr kumimoji="1" lang="en-US" altLang="ja-JP" sz="1400" dirty="0"/>
                  <a:t>1475</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=0.92,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=0.14</m:t>
                      </m:r>
                    </m:oMath>
                  </m:oMathPara>
                </a14:m>
                <a:endParaRPr kumimoji="1" lang="en-US" altLang="ja-JP" sz="1400" dirty="0"/>
              </a:p>
              <a:p>
                <a:pPr marL="342900" indent="-342900">
                  <a:lnSpc>
                    <a:spcPct val="150000"/>
                  </a:lnSpc>
                  <a:buFont typeface="+mj-lt"/>
                  <a:buAutoNum type="arabicPeriod"/>
                </a:pPr>
                <a:r>
                  <a:rPr kumimoji="1" lang="ja-JP" altLang="en-US" sz="1600" dirty="0"/>
                  <a:t>豚汁のレシピ紹介</a:t>
                </a:r>
                <a:r>
                  <a:rPr kumimoji="1" lang="en-US" altLang="ja-JP" sz="1200" dirty="0"/>
                  <a:t>[7]</a:t>
                </a:r>
              </a:p>
              <a:p>
                <a:pPr lvl="1"/>
                <a:r>
                  <a:rPr kumimoji="1" lang="ja-JP" altLang="en-US" sz="1400" dirty="0"/>
                  <a:t>コメント取得数：</a:t>
                </a:r>
                <a:r>
                  <a:rPr kumimoji="1" lang="en-US" altLang="ja-JP" sz="1400" dirty="0"/>
                  <a:t>1337</a:t>
                </a:r>
                <a:r>
                  <a:rPr kumimoji="1" lang="ja-JP" altLang="en-US" sz="1400" dirty="0"/>
                  <a:t>件→</a:t>
                </a:r>
                <a:r>
                  <a:rPr kumimoji="1" lang="en-US" altLang="ja-JP" sz="1400" dirty="0"/>
                  <a:t>1329</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=0.93,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m:t>
                      </m:r>
                    </m:oMath>
                  </m:oMathPara>
                </a14:m>
                <a:endParaRPr kumimoji="1" lang="en-US" altLang="ja-JP" sz="1400" dirty="0"/>
              </a:p>
            </p:txBody>
          </p:sp>
        </mc:Choice>
        <mc:Fallback xmlns="">
          <p:sp>
            <p:nvSpPr>
              <p:cNvPr id="6" name="テキスト ボックス 5">
                <a:extLst>
                  <a:ext uri="{FF2B5EF4-FFF2-40B4-BE49-F238E27FC236}">
                    <a16:creationId xmlns:a16="http://schemas.microsoft.com/office/drawing/2014/main" id="{681917E2-4532-0DB7-7A7E-EF66CE48AF8C}"/>
                  </a:ext>
                </a:extLst>
              </p:cNvPr>
              <p:cNvSpPr txBox="1">
                <a:spLocks noRot="1" noChangeAspect="1" noMove="1" noResize="1" noEditPoints="1" noAdjustHandles="1" noChangeArrowheads="1" noChangeShapeType="1" noTextEdit="1"/>
              </p:cNvSpPr>
              <p:nvPr/>
            </p:nvSpPr>
            <p:spPr>
              <a:xfrm>
                <a:off x="1108165" y="1504274"/>
                <a:ext cx="3446418" cy="1692771"/>
              </a:xfrm>
              <a:prstGeom prst="rect">
                <a:avLst/>
              </a:prstGeom>
              <a:blipFill>
                <a:blip r:embed="rId3"/>
                <a:stretch>
                  <a:fillRect l="-708" b="-1083"/>
                </a:stretch>
              </a:blipFill>
            </p:spPr>
            <p:txBody>
              <a:bodyPr/>
              <a:lstStyle/>
              <a:p>
                <a:r>
                  <a:rPr lang="ja-JP" altLang="en-US">
                    <a:noFill/>
                  </a:rPr>
                  <a:t> </a:t>
                </a:r>
              </a:p>
            </p:txBody>
          </p:sp>
        </mc:Fallback>
      </mc:AlternateContent>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実コメントを用いた実験結果</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E156455C-E0F2-0D90-F7D4-99F495B7E985}"/>
              </a:ext>
            </a:extLst>
          </p:cNvPr>
          <p:cNvSpPr txBox="1"/>
          <p:nvPr/>
        </p:nvSpPr>
        <p:spPr>
          <a:xfrm>
            <a:off x="1108166" y="1192673"/>
            <a:ext cx="3446418" cy="369332"/>
          </a:xfrm>
          <a:prstGeom prst="rect">
            <a:avLst/>
          </a:prstGeom>
          <a:solidFill>
            <a:srgbClr val="DA8546"/>
          </a:solidFill>
        </p:spPr>
        <p:txBody>
          <a:bodyPr wrap="square" rtlCol="0">
            <a:spAutoFit/>
          </a:bodyPr>
          <a:lstStyle/>
          <a:p>
            <a:pPr algn="ctr"/>
            <a:r>
              <a:rPr kumimoji="1" lang="ja-JP" altLang="en-US" dirty="0"/>
              <a:t>実験データ</a:t>
            </a:r>
          </a:p>
        </p:txBody>
      </p:sp>
      <p:pic>
        <p:nvPicPr>
          <p:cNvPr id="8" name="図 7">
            <a:extLst>
              <a:ext uri="{FF2B5EF4-FFF2-40B4-BE49-F238E27FC236}">
                <a16:creationId xmlns:a16="http://schemas.microsoft.com/office/drawing/2014/main" id="{0612E145-2068-16AE-4ACE-7F6AF4CDBAE9}"/>
              </a:ext>
            </a:extLst>
          </p:cNvPr>
          <p:cNvPicPr>
            <a:picLocks noChangeAspect="1"/>
          </p:cNvPicPr>
          <p:nvPr/>
        </p:nvPicPr>
        <p:blipFill>
          <a:blip r:embed="rId4"/>
          <a:stretch>
            <a:fillRect/>
          </a:stretch>
        </p:blipFill>
        <p:spPr>
          <a:xfrm>
            <a:off x="5083770" y="1570348"/>
            <a:ext cx="6270030" cy="2844331"/>
          </a:xfrm>
          <a:prstGeom prst="rect">
            <a:avLst/>
          </a:prstGeom>
        </p:spPr>
      </p:pic>
      <p:sp>
        <p:nvSpPr>
          <p:cNvPr id="11" name="テキスト ボックス 10">
            <a:extLst>
              <a:ext uri="{FF2B5EF4-FFF2-40B4-BE49-F238E27FC236}">
                <a16:creationId xmlns:a16="http://schemas.microsoft.com/office/drawing/2014/main" id="{892C5DA1-BC93-413F-1C30-D3AC414184CE}"/>
              </a:ext>
            </a:extLst>
          </p:cNvPr>
          <p:cNvSpPr txBox="1"/>
          <p:nvPr/>
        </p:nvSpPr>
        <p:spPr>
          <a:xfrm>
            <a:off x="5954976" y="1232300"/>
            <a:ext cx="4527618" cy="338554"/>
          </a:xfrm>
          <a:prstGeom prst="rect">
            <a:avLst/>
          </a:prstGeom>
          <a:solidFill>
            <a:srgbClr val="72ADAE"/>
          </a:solidFill>
        </p:spPr>
        <p:txBody>
          <a:bodyPr wrap="square" rtlCol="0">
            <a:spAutoFit/>
          </a:bodyPr>
          <a:lstStyle/>
          <a:p>
            <a:pPr algn="ctr"/>
            <a:r>
              <a:rPr kumimoji="1" lang="ja-JP" altLang="en-US" sz="1600" dirty="0"/>
              <a:t>トピックごとの出現確率上位</a:t>
            </a:r>
            <a:r>
              <a:rPr kumimoji="1" lang="en-US" altLang="ja-JP" sz="1600" dirty="0"/>
              <a:t>10</a:t>
            </a:r>
            <a:r>
              <a:rPr kumimoji="1" lang="ja-JP" altLang="en-US" sz="1600" dirty="0"/>
              <a:t>単語</a:t>
            </a:r>
            <a:r>
              <a:rPr kumimoji="1" lang="en-US" altLang="ja-JP" sz="1600" dirty="0"/>
              <a:t>(</a:t>
            </a:r>
            <a:r>
              <a:rPr kumimoji="1" lang="ja-JP" altLang="en-US" sz="1600" dirty="0"/>
              <a:t>みそきん</a:t>
            </a:r>
            <a:r>
              <a:rPr kumimoji="1" lang="en-US" altLang="ja-JP" sz="1600" dirty="0"/>
              <a:t>)</a:t>
            </a:r>
          </a:p>
        </p:txBody>
      </p:sp>
      <p:sp>
        <p:nvSpPr>
          <p:cNvPr id="13" name="テキスト ボックス 12">
            <a:extLst>
              <a:ext uri="{FF2B5EF4-FFF2-40B4-BE49-F238E27FC236}">
                <a16:creationId xmlns:a16="http://schemas.microsoft.com/office/drawing/2014/main" id="{B080AA32-C480-63CB-1D12-FCC545A85530}"/>
              </a:ext>
            </a:extLst>
          </p:cNvPr>
          <p:cNvSpPr txBox="1"/>
          <p:nvPr/>
        </p:nvSpPr>
        <p:spPr>
          <a:xfrm>
            <a:off x="2308860" y="3244333"/>
            <a:ext cx="1045028" cy="369332"/>
          </a:xfrm>
          <a:prstGeom prst="rect">
            <a:avLst/>
          </a:prstGeom>
          <a:solidFill>
            <a:schemeClr val="bg1"/>
          </a:solidFill>
        </p:spPr>
        <p:txBody>
          <a:bodyPr wrap="square" rtlCol="0">
            <a:spAutoFit/>
          </a:bodyPr>
          <a:lstStyle/>
          <a:p>
            <a:pPr algn="ctr"/>
            <a:r>
              <a:rPr kumimoji="1" lang="ja-JP" altLang="en-US" dirty="0"/>
              <a:t>前処理</a:t>
            </a:r>
          </a:p>
        </p:txBody>
      </p:sp>
      <p:sp>
        <p:nvSpPr>
          <p:cNvPr id="15" name="テキスト ボックス 14">
            <a:extLst>
              <a:ext uri="{FF2B5EF4-FFF2-40B4-BE49-F238E27FC236}">
                <a16:creationId xmlns:a16="http://schemas.microsoft.com/office/drawing/2014/main" id="{E1271213-FDF3-D839-C4B8-6C81F943BA29}"/>
              </a:ext>
            </a:extLst>
          </p:cNvPr>
          <p:cNvSpPr txBox="1"/>
          <p:nvPr/>
        </p:nvSpPr>
        <p:spPr>
          <a:xfrm>
            <a:off x="4231767" y="4782793"/>
            <a:ext cx="3446418" cy="369332"/>
          </a:xfrm>
          <a:prstGeom prst="rect">
            <a:avLst/>
          </a:prstGeom>
          <a:solidFill>
            <a:srgbClr val="DA8546"/>
          </a:solidFill>
        </p:spPr>
        <p:txBody>
          <a:bodyPr wrap="square" rtlCol="0">
            <a:spAutoFit/>
          </a:bodyPr>
          <a:lstStyle/>
          <a:p>
            <a:pPr algn="ctr">
              <a:tabLst>
                <a:tab pos="1611313" algn="l"/>
                <a:tab pos="1706563" algn="l"/>
              </a:tabLst>
            </a:pPr>
            <a:r>
              <a:rPr kumimoji="1" lang="ja-JP" altLang="en-US" dirty="0"/>
              <a:t>文章生成結果例</a:t>
            </a:r>
          </a:p>
        </p:txBody>
      </p:sp>
      <p:graphicFrame>
        <p:nvGraphicFramePr>
          <p:cNvPr id="17" name="表 16">
            <a:extLst>
              <a:ext uri="{FF2B5EF4-FFF2-40B4-BE49-F238E27FC236}">
                <a16:creationId xmlns:a16="http://schemas.microsoft.com/office/drawing/2014/main" id="{005C24FC-FCDE-40C5-E249-CEB27DA8656F}"/>
              </a:ext>
            </a:extLst>
          </p:cNvPr>
          <p:cNvGraphicFramePr>
            <a:graphicFrameLocks noGrp="1"/>
          </p:cNvGraphicFramePr>
          <p:nvPr>
            <p:extLst>
              <p:ext uri="{D42A27DB-BD31-4B8C-83A1-F6EECF244321}">
                <p14:modId xmlns:p14="http://schemas.microsoft.com/office/powerpoint/2010/main" val="370988131"/>
              </p:ext>
            </p:extLst>
          </p:nvPr>
        </p:nvGraphicFramePr>
        <p:xfrm>
          <a:off x="1890976" y="5178383"/>
          <a:ext cx="8128000" cy="1158240"/>
        </p:xfrm>
        <a:graphic>
          <a:graphicData uri="http://schemas.openxmlformats.org/drawingml/2006/table">
            <a:tbl>
              <a:tblPr firstRow="1" bandRow="1">
                <a:tableStyleId>{5940675A-B579-460E-94D1-54222C63F5DA}</a:tableStyleId>
              </a:tblPr>
              <a:tblGrid>
                <a:gridCol w="1000270">
                  <a:extLst>
                    <a:ext uri="{9D8B030D-6E8A-4147-A177-3AD203B41FA5}">
                      <a16:colId xmlns:a16="http://schemas.microsoft.com/office/drawing/2014/main" val="1312887142"/>
                    </a:ext>
                  </a:extLst>
                </a:gridCol>
                <a:gridCol w="7127730">
                  <a:extLst>
                    <a:ext uri="{9D8B030D-6E8A-4147-A177-3AD203B41FA5}">
                      <a16:colId xmlns:a16="http://schemas.microsoft.com/office/drawing/2014/main" val="2047859494"/>
                    </a:ext>
                  </a:extLst>
                </a:gridCol>
              </a:tblGrid>
              <a:tr h="370840">
                <a:tc>
                  <a:txBody>
                    <a:bodyPr/>
                    <a:lstStyle/>
                    <a:p>
                      <a:pPr algn="ctr"/>
                      <a:r>
                        <a:rPr kumimoji="1" lang="ja-JP" altLang="en-US" sz="1600" dirty="0"/>
                        <a:t>みそきん</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t>ヒカキンさんがラーメンが好きなのを知って、すごく嬉しいです！彼の元気と努力が絶対味噌ラーメンのように強い味を出していますね！</a:t>
                      </a:r>
                    </a:p>
                  </a:txBody>
                  <a:tcPr/>
                </a:tc>
                <a:extLst>
                  <a:ext uri="{0D108BD9-81ED-4DB2-BD59-A6C34878D82A}">
                    <a16:rowId xmlns:a16="http://schemas.microsoft.com/office/drawing/2014/main" val="3513170737"/>
                  </a:ext>
                </a:extLst>
              </a:tr>
              <a:tr h="370840">
                <a:tc>
                  <a:txBody>
                    <a:bodyPr/>
                    <a:lstStyle/>
                    <a:p>
                      <a:pPr algn="ctr"/>
                      <a:r>
                        <a:rPr kumimoji="1" lang="ja-JP" altLang="en-US" sz="1600" dirty="0"/>
                        <a:t>豚汁</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1</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t>リュウジのレシピで作った豚汁、美味しい！生姜とニンニクが効いた味噌汁、本当に美味しくて最高！</a:t>
                      </a:r>
                    </a:p>
                  </a:txBody>
                  <a:tcPr/>
                </a:tc>
                <a:extLst>
                  <a:ext uri="{0D108BD9-81ED-4DB2-BD59-A6C34878D82A}">
                    <a16:rowId xmlns:a16="http://schemas.microsoft.com/office/drawing/2014/main" val="2155272466"/>
                  </a:ext>
                </a:extLst>
              </a:tr>
            </a:tbl>
          </a:graphicData>
        </a:graphic>
      </p:graphicFrame>
    </p:spTree>
    <p:extLst>
      <p:ext uri="{BB962C8B-B14F-4D97-AF65-F5344CB8AC3E}">
        <p14:creationId xmlns:p14="http://schemas.microsoft.com/office/powerpoint/2010/main" val="13835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3B74A944-C1C3-13E8-E1DB-30C94E5AE7B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48EF502-5450-07F0-60A3-58577C5B9F3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051F5034-4606-D3B9-A21C-E017C8481E84}"/>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BERT</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7779BC3B-21D8-2F3B-8FF8-7B4CAAB111C8}"/>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92F9DFD-4308-ECDB-9AD3-DD93F864B52F}"/>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9" name="図 8">
            <a:extLst>
              <a:ext uri="{FF2B5EF4-FFF2-40B4-BE49-F238E27FC236}">
                <a16:creationId xmlns:a16="http://schemas.microsoft.com/office/drawing/2014/main" id="{3F7AE27B-D4B1-D908-BF1E-887E040D412B}"/>
              </a:ext>
            </a:extLst>
          </p:cNvPr>
          <p:cNvPicPr>
            <a:picLocks noChangeAspect="1"/>
          </p:cNvPicPr>
          <p:nvPr/>
        </p:nvPicPr>
        <p:blipFill>
          <a:blip r:embed="rId3"/>
          <a:stretch>
            <a:fillRect/>
          </a:stretch>
        </p:blipFill>
        <p:spPr>
          <a:xfrm>
            <a:off x="209154" y="1300945"/>
            <a:ext cx="5515745" cy="3679984"/>
          </a:xfrm>
          <a:prstGeom prst="rect">
            <a:avLst/>
          </a:prstGeom>
        </p:spPr>
      </p:pic>
      <p:graphicFrame>
        <p:nvGraphicFramePr>
          <p:cNvPr id="10" name="表 9">
            <a:extLst>
              <a:ext uri="{FF2B5EF4-FFF2-40B4-BE49-F238E27FC236}">
                <a16:creationId xmlns:a16="http://schemas.microsoft.com/office/drawing/2014/main" id="{43F18826-0793-8B75-145D-DA93A5DF6C15}"/>
              </a:ext>
            </a:extLst>
          </p:cNvPr>
          <p:cNvGraphicFramePr>
            <a:graphicFrameLocks noGrp="1"/>
          </p:cNvGraphicFramePr>
          <p:nvPr>
            <p:extLst>
              <p:ext uri="{D42A27DB-BD31-4B8C-83A1-F6EECF244321}">
                <p14:modId xmlns:p14="http://schemas.microsoft.com/office/powerpoint/2010/main" val="3419484247"/>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pPr algn="ctr"/>
                      <a:r>
                        <a:rPr lang="en-US" altLang="ja-JP" sz="1200" dirty="0"/>
                        <a:t>0.9573930</a:t>
                      </a:r>
                      <a:endParaRPr kumimoji="1" lang="ja-JP" altLang="en-US" sz="1200" dirty="0"/>
                    </a:p>
                  </a:txBody>
                  <a:tcPr anchor="ctr">
                    <a:solidFill>
                      <a:srgbClr val="CCECFF"/>
                    </a:solidFill>
                  </a:tcPr>
                </a:tc>
                <a:tc>
                  <a:txBody>
                    <a:bodyPr/>
                    <a:lstStyle/>
                    <a:p>
                      <a:r>
                        <a:rPr kumimoji="1" lang="ja-JP" altLang="en-US" sz="1600" dirty="0"/>
                        <a:t>アレルギーの関係で小麦がたくさん食べれないので</a:t>
                      </a:r>
                      <a:endParaRPr kumimoji="1" lang="en-US" altLang="ja-JP" sz="1600" dirty="0"/>
                    </a:p>
                    <a:p>
                      <a:r>
                        <a:rPr kumimoji="1" lang="ja-JP" altLang="en-US" sz="1600" dirty="0"/>
                        <a:t>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lang="en-US" altLang="ja-JP" sz="1200" dirty="0"/>
                        <a:t>0.9363672</a:t>
                      </a:r>
                      <a:endParaRPr kumimoji="1" lang="ja-JP" altLang="en-US" sz="1200" dirty="0"/>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algn="ctr"/>
                      <a:r>
                        <a:rPr kumimoji="1" lang="en-US" altLang="ja-JP" sz="1200" dirty="0"/>
                        <a:t>0.9300542</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7494099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0.9181535</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0.9017093</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dirty="0"/>
                        <a:t>それでも人工甘味料入ってる</a:t>
                      </a:r>
                      <a:endParaRPr lang="ja-JP" altLang="en-US" sz="1600" b="0" i="0" u="none" strike="noStrike" cap="none" dirty="0">
                        <a:solidFill>
                          <a:schemeClr val="tx1"/>
                        </a:solidFill>
                        <a:effectLst/>
                        <a:latin typeface="+mn-lt"/>
                        <a:ea typeface="+mn-ea"/>
                        <a:cs typeface="+mn-cs"/>
                        <a:sym typeface="Arial"/>
                      </a:endParaRPr>
                    </a:p>
                  </a:txBody>
                  <a:tcPr>
                    <a:solidFill>
                      <a:srgbClr val="CCECFF"/>
                    </a:solidFill>
                  </a:tcPr>
                </a:tc>
                <a:extLst>
                  <a:ext uri="{0D108BD9-81ED-4DB2-BD59-A6C34878D82A}">
                    <a16:rowId xmlns:a16="http://schemas.microsoft.com/office/drawing/2014/main" val="3731507316"/>
                  </a:ext>
                </a:extLst>
              </a:tr>
            </a:tbl>
          </a:graphicData>
        </a:graphic>
      </p:graphicFrame>
      <p:sp>
        <p:nvSpPr>
          <p:cNvPr id="3" name="テキスト ボックス 2">
            <a:extLst>
              <a:ext uri="{FF2B5EF4-FFF2-40B4-BE49-F238E27FC236}">
                <a16:creationId xmlns:a16="http://schemas.microsoft.com/office/drawing/2014/main" id="{973D3FBE-AF9F-969E-B055-8C08BB7C94F9}"/>
              </a:ext>
            </a:extLst>
          </p:cNvPr>
          <p:cNvSpPr txBox="1"/>
          <p:nvPr/>
        </p:nvSpPr>
        <p:spPr>
          <a:xfrm>
            <a:off x="3294017" y="5050748"/>
            <a:ext cx="5603966"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0.85~0.96</a:t>
            </a:r>
            <a:r>
              <a:rPr kumimoji="1" lang="ja-JP" altLang="en-US" dirty="0"/>
              <a:t>の類似度を示す文章が多い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文章の長さに依存しにくい</a:t>
            </a:r>
            <a:endParaRPr kumimoji="1" lang="en-US" altLang="ja-JP" dirty="0">
              <a:solidFill>
                <a:srgbClr val="FF0000"/>
              </a:solidFill>
            </a:endParaRPr>
          </a:p>
        </p:txBody>
      </p:sp>
    </p:spTree>
    <p:extLst>
      <p:ext uri="{BB962C8B-B14F-4D97-AF65-F5344CB8AC3E}">
        <p14:creationId xmlns:p14="http://schemas.microsoft.com/office/powerpoint/2010/main" val="65092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E0A0CC2D-0511-6A19-22A3-F98843A6D29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A1F64CA2-D32D-09BD-085C-50A1EBE40A3A}"/>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BEAF500-1C80-BE0C-C91D-A8B17D236E8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TF-IDF</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5AD52653-D489-3152-12F5-1BB3EB033BF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4CE0C00-9144-D31D-3C04-DFFB4E6173F6}"/>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6" name="図 5">
            <a:extLst>
              <a:ext uri="{FF2B5EF4-FFF2-40B4-BE49-F238E27FC236}">
                <a16:creationId xmlns:a16="http://schemas.microsoft.com/office/drawing/2014/main" id="{FFE6A2DA-12AE-C2AD-4F4D-4012E1BD88BA}"/>
              </a:ext>
            </a:extLst>
          </p:cNvPr>
          <p:cNvPicPr>
            <a:picLocks noChangeAspect="1"/>
          </p:cNvPicPr>
          <p:nvPr/>
        </p:nvPicPr>
        <p:blipFill>
          <a:blip r:embed="rId3"/>
          <a:stretch>
            <a:fillRect/>
          </a:stretch>
        </p:blipFill>
        <p:spPr>
          <a:xfrm>
            <a:off x="150222" y="1331431"/>
            <a:ext cx="5515745" cy="3524742"/>
          </a:xfrm>
          <a:prstGeom prst="rect">
            <a:avLst/>
          </a:prstGeom>
        </p:spPr>
      </p:pic>
      <p:graphicFrame>
        <p:nvGraphicFramePr>
          <p:cNvPr id="11" name="表 10">
            <a:extLst>
              <a:ext uri="{FF2B5EF4-FFF2-40B4-BE49-F238E27FC236}">
                <a16:creationId xmlns:a16="http://schemas.microsoft.com/office/drawing/2014/main" id="{423E407B-EF5B-1CEA-245C-FE9765FBE098}"/>
              </a:ext>
            </a:extLst>
          </p:cNvPr>
          <p:cNvGraphicFramePr>
            <a:graphicFrameLocks noGrp="1"/>
          </p:cNvGraphicFramePr>
          <p:nvPr>
            <p:extLst>
              <p:ext uri="{D42A27DB-BD31-4B8C-83A1-F6EECF244321}">
                <p14:modId xmlns:p14="http://schemas.microsoft.com/office/powerpoint/2010/main" val="4066217220"/>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r>
                        <a:rPr lang="en-US" altLang="ja-JP" sz="1200" b="0" i="0" u="none" strike="noStrike" cap="none" dirty="0">
                          <a:solidFill>
                            <a:schemeClr val="tx1"/>
                          </a:solidFill>
                          <a:effectLst/>
                          <a:latin typeface="+mn-lt"/>
                          <a:ea typeface="+mn-ea"/>
                          <a:cs typeface="+mn-cs"/>
                          <a:sym typeface="Arial"/>
                        </a:rPr>
                        <a:t>0.9274531</a:t>
                      </a:r>
                    </a:p>
                  </a:txBody>
                  <a:tcPr anchor="ctr">
                    <a:solidFill>
                      <a:srgbClr val="CCECFF"/>
                    </a:solidFill>
                  </a:tcPr>
                </a:tc>
                <a:tc>
                  <a:txBody>
                    <a:bodyPr/>
                    <a:lstStyle/>
                    <a:p>
                      <a:r>
                        <a:rPr kumimoji="1" lang="ja-JP" altLang="en-US" sz="1600" dirty="0"/>
                        <a:t>アレルギーの関係で小麦がたくさん食べれないのでメシ版が凄く嬉しい味噌大好きです絶対食べます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kumimoji="1" lang="en-US" altLang="ja-JP" sz="1200" dirty="0"/>
                        <a:t>0.9244028</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100355966"/>
                  </a:ext>
                </a:extLst>
              </a:tr>
              <a:tr h="370840">
                <a:tc>
                  <a:txBody>
                    <a:bodyPr/>
                    <a:lstStyle/>
                    <a:p>
                      <a:r>
                        <a:rPr lang="en-US" altLang="ja-JP" sz="1200" b="0" i="0" u="none" strike="noStrike" cap="none" dirty="0">
                          <a:solidFill>
                            <a:schemeClr val="tx1"/>
                          </a:solidFill>
                          <a:effectLst/>
                          <a:latin typeface="+mn-lt"/>
                          <a:ea typeface="+mn-ea"/>
                          <a:cs typeface="+mn-cs"/>
                          <a:sym typeface="Arial"/>
                        </a:rPr>
                        <a:t>0.9147706</a:t>
                      </a:r>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0.8955083</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0.6485178</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b="0" i="0" u="none" strike="noStrike" cap="none" dirty="0">
                          <a:solidFill>
                            <a:schemeClr val="tx1"/>
                          </a:solidFill>
                          <a:effectLst/>
                          <a:latin typeface="+mn-lt"/>
                          <a:ea typeface="+mn-ea"/>
                          <a:cs typeface="+mn-cs"/>
                          <a:sym typeface="Arial"/>
                        </a:rPr>
                        <a:t>それでも人工甘味料入ってる</a:t>
                      </a:r>
                    </a:p>
                  </a:txBody>
                  <a:tcPr>
                    <a:solidFill>
                      <a:srgbClr val="CCECFF"/>
                    </a:solidFill>
                  </a:tcPr>
                </a:tc>
                <a:extLst>
                  <a:ext uri="{0D108BD9-81ED-4DB2-BD59-A6C34878D82A}">
                    <a16:rowId xmlns:a16="http://schemas.microsoft.com/office/drawing/2014/main" val="1115154747"/>
                  </a:ext>
                </a:extLst>
              </a:tr>
            </a:tbl>
          </a:graphicData>
        </a:graphic>
      </p:graphicFrame>
      <p:sp>
        <p:nvSpPr>
          <p:cNvPr id="3" name="テキスト ボックス 2">
            <a:extLst>
              <a:ext uri="{FF2B5EF4-FFF2-40B4-BE49-F238E27FC236}">
                <a16:creationId xmlns:a16="http://schemas.microsoft.com/office/drawing/2014/main" id="{D6035D3C-0DCC-DDDC-FC3D-75B052EBB27D}"/>
              </a:ext>
            </a:extLst>
          </p:cNvPr>
          <p:cNvSpPr txBox="1"/>
          <p:nvPr/>
        </p:nvSpPr>
        <p:spPr>
          <a:xfrm>
            <a:off x="3157945" y="5007162"/>
            <a:ext cx="5876109"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a:t>
            </a:r>
            <a:r>
              <a:rPr kumimoji="1" lang="ja-JP" altLang="en-US" dirty="0"/>
              <a:t>以下の類似度を示すコメントが</a:t>
            </a:r>
            <a:r>
              <a:rPr kumimoji="1" lang="en-US" altLang="ja-JP" dirty="0"/>
              <a:t>BERT</a:t>
            </a:r>
            <a:r>
              <a:rPr kumimoji="1" lang="ja-JP" altLang="en-US" dirty="0"/>
              <a:t>に比べて多い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文章が短いと類似度が低い傾向がある</a:t>
            </a:r>
            <a:endParaRPr kumimoji="1" lang="en-US" altLang="ja-JP" dirty="0">
              <a:solidFill>
                <a:srgbClr val="FF0000"/>
              </a:solidFill>
            </a:endParaRPr>
          </a:p>
        </p:txBody>
      </p:sp>
    </p:spTree>
    <p:extLst>
      <p:ext uri="{BB962C8B-B14F-4D97-AF65-F5344CB8AC3E}">
        <p14:creationId xmlns:p14="http://schemas.microsoft.com/office/powerpoint/2010/main" val="261044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85031E-2A43-18B1-9A32-01A432231979}"/>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5C3BB301-879B-BA59-69E2-5EEA12B34621}"/>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EB79BA2-3AEF-8542-1052-CECE54E3DC8A}"/>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a:t>
            </a:r>
          </a:p>
        </p:txBody>
      </p:sp>
      <p:cxnSp>
        <p:nvCxnSpPr>
          <p:cNvPr id="4" name="直線コネクタ 3">
            <a:extLst>
              <a:ext uri="{FF2B5EF4-FFF2-40B4-BE49-F238E27FC236}">
                <a16:creationId xmlns:a16="http://schemas.microsoft.com/office/drawing/2014/main" id="{D78A05FD-CF7A-21BE-CAE8-80488AFFBBF5}"/>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6A0E883-5299-A516-BFDB-270FF0331A6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A9B9C2D8-64AC-F999-3E27-18B5F6ACABB5}"/>
              </a:ext>
            </a:extLst>
          </p:cNvPr>
          <p:cNvSpPr txBox="1"/>
          <p:nvPr/>
        </p:nvSpPr>
        <p:spPr>
          <a:xfrm>
            <a:off x="1067316" y="1480228"/>
            <a:ext cx="3420292" cy="2100575"/>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アノテーション結果</a:t>
            </a:r>
            <a:endParaRPr kumimoji="1" lang="en-US" altLang="ja-JP" sz="2000" dirty="0"/>
          </a:p>
          <a:p>
            <a:pPr marL="285750" indent="-285750">
              <a:buFont typeface="Wingdings" panose="05000000000000000000" pitchFamily="2" charset="2"/>
              <a:buChar char="u"/>
            </a:pPr>
            <a:r>
              <a:rPr kumimoji="1" lang="ja-JP" altLang="en-US" dirty="0"/>
              <a:t>みそきん（</a:t>
            </a:r>
            <a:r>
              <a:rPr kumimoji="1" lang="en-US" altLang="ja-JP" dirty="0"/>
              <a:t>1475</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934</a:t>
            </a:r>
            <a:r>
              <a:rPr kumimoji="1" lang="ja-JP" altLang="en-US" sz="1600" dirty="0"/>
              <a:t>件 約</a:t>
            </a:r>
            <a:r>
              <a:rPr kumimoji="1" lang="en-US" altLang="ja-JP" sz="1600" dirty="0"/>
              <a:t>63%</a:t>
            </a:r>
          </a:p>
          <a:p>
            <a:pPr marL="742950" lvl="1" indent="-285750">
              <a:buFont typeface="Wingdings" panose="05000000000000000000" pitchFamily="2" charset="2"/>
              <a:buChar char="Ø"/>
            </a:pPr>
            <a:r>
              <a:rPr kumimoji="1" lang="ja-JP" altLang="en-US" sz="1600" dirty="0"/>
              <a:t>関連性なし </a:t>
            </a:r>
            <a:r>
              <a:rPr kumimoji="1" lang="en-US" altLang="ja-JP" sz="1600" dirty="0"/>
              <a:t>541</a:t>
            </a:r>
            <a:r>
              <a:rPr kumimoji="1" lang="ja-JP" altLang="en-US" sz="1600" dirty="0"/>
              <a:t>件 約</a:t>
            </a:r>
            <a:r>
              <a:rPr kumimoji="1" lang="en-US" altLang="ja-JP" sz="1600" dirty="0"/>
              <a:t>37%</a:t>
            </a:r>
          </a:p>
          <a:p>
            <a:pPr lvl="1"/>
            <a:endParaRPr kumimoji="1" lang="en-US" altLang="ja-JP" sz="900" dirty="0"/>
          </a:p>
          <a:p>
            <a:pPr marL="285750" indent="-285750">
              <a:buFont typeface="Wingdings" panose="05000000000000000000" pitchFamily="2" charset="2"/>
              <a:buChar char="u"/>
            </a:pPr>
            <a:r>
              <a:rPr kumimoji="1" lang="ja-JP" altLang="en-US" dirty="0"/>
              <a:t>豚汁（</a:t>
            </a:r>
            <a:r>
              <a:rPr kumimoji="1" lang="en-US" altLang="ja-JP" dirty="0"/>
              <a:t>1329</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882</a:t>
            </a:r>
            <a:r>
              <a:rPr kumimoji="1" lang="ja-JP" altLang="en-US" sz="1600" dirty="0"/>
              <a:t>件 約</a:t>
            </a:r>
            <a:r>
              <a:rPr kumimoji="1" lang="en-US" altLang="ja-JP" sz="1600" dirty="0"/>
              <a:t>66%</a:t>
            </a:r>
          </a:p>
          <a:p>
            <a:pPr marL="742950" lvl="1" indent="-285750">
              <a:buFont typeface="Wingdings" panose="05000000000000000000" pitchFamily="2" charset="2"/>
              <a:buChar char="Ø"/>
            </a:pPr>
            <a:r>
              <a:rPr kumimoji="1" lang="ja-JP" altLang="en-US" sz="1600" dirty="0"/>
              <a:t>関連性なし </a:t>
            </a:r>
            <a:r>
              <a:rPr kumimoji="1" lang="en-US" altLang="ja-JP" sz="1600" dirty="0"/>
              <a:t>447</a:t>
            </a:r>
            <a:r>
              <a:rPr kumimoji="1" lang="ja-JP" altLang="en-US" sz="1600" dirty="0"/>
              <a:t>件 約</a:t>
            </a:r>
            <a:r>
              <a:rPr kumimoji="1" lang="en-US" altLang="ja-JP" sz="1600" dirty="0"/>
              <a:t>34%</a:t>
            </a:r>
          </a:p>
        </p:txBody>
      </p:sp>
      <p:pic>
        <p:nvPicPr>
          <p:cNvPr id="7" name="図 6">
            <a:extLst>
              <a:ext uri="{FF2B5EF4-FFF2-40B4-BE49-F238E27FC236}">
                <a16:creationId xmlns:a16="http://schemas.microsoft.com/office/drawing/2014/main" id="{C31C5CB2-C314-8C5B-FF40-D8CD2AEC23DE}"/>
              </a:ext>
            </a:extLst>
          </p:cNvPr>
          <p:cNvPicPr>
            <a:picLocks noChangeAspect="1"/>
          </p:cNvPicPr>
          <p:nvPr/>
        </p:nvPicPr>
        <p:blipFill>
          <a:blip r:embed="rId3"/>
          <a:stretch>
            <a:fillRect/>
          </a:stretch>
        </p:blipFill>
        <p:spPr>
          <a:xfrm>
            <a:off x="5044983" y="1589850"/>
            <a:ext cx="5816782" cy="2300737"/>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ABD3B27-6CE7-E07C-F2CE-BBBAEEE54F21}"/>
                  </a:ext>
                </a:extLst>
              </p:cNvPr>
              <p:cNvSpPr txBox="1"/>
              <p:nvPr/>
            </p:nvSpPr>
            <p:spPr>
              <a:xfrm>
                <a:off x="1067316" y="3960533"/>
                <a:ext cx="10618694" cy="2424703"/>
              </a:xfrm>
              <a:prstGeom prst="rect">
                <a:avLst/>
              </a:prstGeom>
              <a:noFill/>
            </p:spPr>
            <p:txBody>
              <a:bodyPr wrap="square" rtlCol="0">
                <a:spAutoFit/>
              </a:bodyPr>
              <a:lstStyle/>
              <a:p>
                <a:pPr>
                  <a:lnSpc>
                    <a:spcPct val="150000"/>
                  </a:lnSpc>
                </a:pPr>
                <a:r>
                  <a:rPr kumimoji="1" lang="en-US" altLang="ja-JP" dirty="0">
                    <a:latin typeface="Times New Roman" panose="02020603050405020304" pitchFamily="18" charset="0"/>
                    <a:cs typeface="Times New Roman" panose="02020603050405020304" pitchFamily="18" charset="0"/>
                  </a:rPr>
                  <a:t>Accuracy</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den>
                    </m:f>
                    <m:r>
                      <a:rPr kumimoji="1" lang="en-US" altLang="ja-JP" b="0" i="1" smtClean="0">
                        <a:latin typeface="Cambria Math" panose="02040503050406030204" pitchFamily="18" charset="0"/>
                      </a:rPr>
                      <m:t>=0.612203</m:t>
                    </m:r>
                  </m:oMath>
                </a14:m>
                <a:r>
                  <a:rPr kumimoji="1" lang="ja-JP" altLang="en-US" b="0" dirty="0">
                    <a:latin typeface="Times New Roman" panose="02020603050405020304" pitchFamily="18" charset="0"/>
                  </a:rPr>
                  <a:t> ・・・・・・・・・・全予測結果の中で正しい予測をした割合</a:t>
                </a:r>
                <a:endParaRPr kumimoji="1" lang="en-US" altLang="ja-JP" b="0" dirty="0">
                  <a:latin typeface="Times New Roman" panose="02020603050405020304" pitchFamily="18" charset="0"/>
                </a:endParaRPr>
              </a:p>
              <a:p>
                <a:pPr>
                  <a:lnSpc>
                    <a:spcPct val="150000"/>
                  </a:lnSpc>
                </a:pPr>
                <a:r>
                  <a:rPr kumimoji="1" lang="en-US" altLang="ja-JP" dirty="0">
                    <a:latin typeface="Times New Roman" panose="02020603050405020304" pitchFamily="18" charset="0"/>
                    <a:cs typeface="Times New Roman" panose="02020603050405020304" pitchFamily="18" charset="0"/>
                  </a:rPr>
                  <a:t>Recall</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den>
                    </m:f>
                    <m:r>
                      <a:rPr kumimoji="1" lang="en-US" altLang="ja-JP" b="0" i="1" smtClean="0">
                        <a:latin typeface="Cambria Math" panose="02040503050406030204" pitchFamily="18" charset="0"/>
                      </a:rPr>
                      <m:t>=0.693790</m:t>
                    </m:r>
                    <m:r>
                      <a:rPr kumimoji="1" lang="ja-JP" altLang="en-US" i="1">
                        <a:latin typeface="Cambria Math" panose="02040503050406030204" pitchFamily="18" charset="0"/>
                      </a:rPr>
                      <m:t>・・・・・・・・・・・・</m:t>
                    </m:r>
                  </m:oMath>
                </a14:m>
                <a:r>
                  <a:rPr kumimoji="1" lang="ja-JP" altLang="en-US" b="0" dirty="0"/>
                  <a:t>・・・・・・・正解が</a:t>
                </a:r>
                <a:r>
                  <a:rPr kumimoji="1" lang="en-US" altLang="ja-JP" b="0" dirty="0">
                    <a:latin typeface="Times New Roman" panose="02020603050405020304" pitchFamily="18" charset="0"/>
                    <a:cs typeface="Times New Roman" panose="02020603050405020304" pitchFamily="18" charset="0"/>
                  </a:rPr>
                  <a:t>Positive</a:t>
                </a:r>
                <a:r>
                  <a:rPr kumimoji="1" lang="ja-JP" altLang="en-US" dirty="0"/>
                  <a:t>なものを正しく</a:t>
                </a:r>
                <a:r>
                  <a:rPr kumimoji="1" lang="en-US" altLang="ja-JP" dirty="0">
                    <a:latin typeface="Times New Roman" panose="02020603050405020304" pitchFamily="18" charset="0"/>
                    <a:cs typeface="Times New Roman" panose="02020603050405020304" pitchFamily="18" charset="0"/>
                  </a:rPr>
                  <a:t>Positive</a:t>
                </a:r>
                <a:r>
                  <a:rPr kumimoji="1" lang="ja-JP" altLang="en-US" dirty="0"/>
                  <a:t>と予測した割合</a:t>
                </a:r>
                <a:endParaRPr kumimoji="1" lang="en-US" altLang="ja-JP" b="0" dirty="0"/>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Precision</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𝑇𝑃</m:t>
                        </m:r>
                      </m:num>
                      <m:den>
                        <m:r>
                          <a:rPr kumimoji="1" lang="en-US" altLang="ja-JP" b="0" i="1" smtClean="0">
                            <a:solidFill>
                              <a:srgbClr val="FF0000"/>
                            </a:solidFill>
                            <a:latin typeface="Cambria Math" panose="02040503050406030204" pitchFamily="18" charset="0"/>
                          </a:rPr>
                          <m:t>𝑇𝑃</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𝐹𝑃</m:t>
                        </m:r>
                      </m:den>
                    </m:f>
                    <m:r>
                      <a:rPr kumimoji="1" lang="en-US" altLang="ja-JP" b="0" i="1" smtClean="0">
                        <a:solidFill>
                          <a:srgbClr val="FF0000"/>
                        </a:solidFill>
                        <a:latin typeface="Cambria Math" panose="02040503050406030204" pitchFamily="18" charset="0"/>
                      </a:rPr>
                      <m:t>=</m:t>
                    </m:r>
                    <m:r>
                      <a:rPr kumimoji="1" lang="en-US" altLang="ja-JP" b="0" i="1">
                        <a:solidFill>
                          <a:srgbClr val="FF0000"/>
                        </a:solidFill>
                        <a:latin typeface="Cambria Math" panose="02040503050406030204" pitchFamily="18" charset="0"/>
                      </a:rPr>
                      <m:t>0.693790</m:t>
                    </m:r>
                    <m:r>
                      <a:rPr kumimoji="1" lang="ja-JP" altLang="en-US" b="0" i="1" smtClean="0">
                        <a:solidFill>
                          <a:srgbClr val="FF0000"/>
                        </a:solidFill>
                        <a:latin typeface="Cambria Math" panose="02040503050406030204" pitchFamily="18" charset="0"/>
                      </a:rPr>
                      <m:t>・・・・・・・・・・</m:t>
                    </m:r>
                    <m:r>
                      <a:rPr kumimoji="1" lang="ja-JP" altLang="en-US" b="0" i="1">
                        <a:solidFill>
                          <a:srgbClr val="FF0000"/>
                        </a:solidFill>
                        <a:latin typeface="Cambria Math" panose="02040503050406030204" pitchFamily="18" charset="0"/>
                      </a:rPr>
                      <m:t>・</m:t>
                    </m:r>
                    <m:r>
                      <a:rPr kumimoji="1" lang="ja-JP" altLang="en-US" b="0" i="1" smtClean="0">
                        <a:solidFill>
                          <a:srgbClr val="FF0000"/>
                        </a:solidFill>
                        <a:latin typeface="Cambria Math" panose="02040503050406030204" pitchFamily="18" charset="0"/>
                      </a:rPr>
                      <m:t>・・</m:t>
                    </m:r>
                  </m:oMath>
                </a14:m>
                <a:r>
                  <a:rPr kumimoji="1" lang="ja-JP" altLang="en-US" dirty="0">
                    <a:solidFill>
                      <a:srgbClr val="FF0000"/>
                    </a:solidFill>
                  </a:rPr>
                  <a:t>・・・・</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と予測した結果のうち実際に</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である割合</a:t>
                </a:r>
                <a:endParaRPr kumimoji="1" lang="en-US" altLang="ja-JP" dirty="0">
                  <a:solidFill>
                    <a:srgbClr val="FF0000"/>
                  </a:solidFill>
                </a:endParaRPr>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F1-measure</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2</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𝑃𝑟𝑒𝑐𝑖𝑠𝑜𝑛</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𝑅𝑒𝑐𝑎𝑙𝑙</m:t>
                        </m:r>
                      </m:num>
                      <m:den>
                        <m:r>
                          <a:rPr kumimoji="1" lang="en-US" altLang="ja-JP" b="0" i="1" smtClean="0">
                            <a:solidFill>
                              <a:srgbClr val="FF0000"/>
                            </a:solidFill>
                            <a:latin typeface="Cambria Math" panose="02040503050406030204" pitchFamily="18" charset="0"/>
                          </a:rPr>
                          <m:t>𝑃𝑟𝑒𝑐𝑖𝑠𝑖𝑜𝑛</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𝑅𝑒𝑐𝑎𝑙𝑙</m:t>
                        </m:r>
                      </m:den>
                    </m:f>
                    <m:r>
                      <a:rPr kumimoji="1" lang="en-US" altLang="ja-JP" b="0" i="1" smtClean="0">
                        <a:solidFill>
                          <a:srgbClr val="FF0000"/>
                        </a:solidFill>
                        <a:latin typeface="Cambria Math" panose="02040503050406030204" pitchFamily="18" charset="0"/>
                      </a:rPr>
                      <m:t>=</m:t>
                    </m:r>
                    <m:r>
                      <a:rPr kumimoji="1" lang="en-US" altLang="ja-JP" i="1">
                        <a:solidFill>
                          <a:srgbClr val="FF0000"/>
                        </a:solidFill>
                        <a:latin typeface="Cambria Math" panose="02040503050406030204" pitchFamily="18" charset="0"/>
                      </a:rPr>
                      <m:t>0.693790</m:t>
                    </m:r>
                    <m:r>
                      <a:rPr kumimoji="1" lang="ja-JP" altLang="en-US" i="1" smtClean="0">
                        <a:solidFill>
                          <a:srgbClr val="FF0000"/>
                        </a:solidFill>
                        <a:latin typeface="Cambria Math" panose="02040503050406030204" pitchFamily="18" charset="0"/>
                      </a:rPr>
                      <m:t>・・・・</m:t>
                    </m:r>
                  </m:oMath>
                </a14:m>
                <a:r>
                  <a:rPr kumimoji="1" lang="ja-JP" altLang="en-US" b="0" dirty="0">
                    <a:solidFill>
                      <a:srgbClr val="FF0000"/>
                    </a:solidFill>
                  </a:rPr>
                  <a:t>・・</a:t>
                </a:r>
                <a:r>
                  <a:rPr kumimoji="1" lang="en-US" altLang="ja-JP" b="0" dirty="0">
                    <a:solidFill>
                      <a:srgbClr val="FF0000"/>
                    </a:solidFill>
                    <a:latin typeface="Times New Roman" panose="02020603050405020304" pitchFamily="18" charset="0"/>
                    <a:cs typeface="Times New Roman" panose="02020603050405020304" pitchFamily="18" charset="0"/>
                  </a:rPr>
                  <a:t>Recall</a:t>
                </a:r>
                <a:r>
                  <a:rPr kumimoji="1" lang="ja-JP" altLang="en-US" b="0" dirty="0">
                    <a:solidFill>
                      <a:srgbClr val="FF0000"/>
                    </a:solidFill>
                  </a:rPr>
                  <a:t>と</a:t>
                </a:r>
                <a:r>
                  <a:rPr kumimoji="1" lang="en-US" altLang="ja-JP" b="0" dirty="0">
                    <a:solidFill>
                      <a:srgbClr val="FF0000"/>
                    </a:solidFill>
                    <a:latin typeface="Times New Roman" panose="02020603050405020304" pitchFamily="18" charset="0"/>
                    <a:cs typeface="Times New Roman" panose="02020603050405020304" pitchFamily="18" charset="0"/>
                  </a:rPr>
                  <a:t>Precision</a:t>
                </a:r>
                <a:r>
                  <a:rPr kumimoji="1" lang="ja-JP" altLang="en-US" b="0" dirty="0">
                    <a:solidFill>
                      <a:srgbClr val="FF0000"/>
                    </a:solidFill>
                  </a:rPr>
                  <a:t>の調和平均</a:t>
                </a:r>
                <a:endParaRPr kumimoji="1" lang="en-US" altLang="ja-JP" b="0" dirty="0">
                  <a:solidFill>
                    <a:srgbClr val="FF0000"/>
                  </a:solidFill>
                </a:endParaRPr>
              </a:p>
            </p:txBody>
          </p:sp>
        </mc:Choice>
        <mc:Fallback xmlns="">
          <p:sp>
            <p:nvSpPr>
              <p:cNvPr id="6" name="テキスト ボックス 5">
                <a:extLst>
                  <a:ext uri="{FF2B5EF4-FFF2-40B4-BE49-F238E27FC236}">
                    <a16:creationId xmlns:a16="http://schemas.microsoft.com/office/drawing/2014/main" id="{8ABD3B27-6CE7-E07C-F2CE-BBBAEEE54F21}"/>
                  </a:ext>
                </a:extLst>
              </p:cNvPr>
              <p:cNvSpPr txBox="1">
                <a:spLocks noRot="1" noChangeAspect="1" noMove="1" noResize="1" noEditPoints="1" noAdjustHandles="1" noChangeArrowheads="1" noChangeShapeType="1" noTextEdit="1"/>
              </p:cNvSpPr>
              <p:nvPr/>
            </p:nvSpPr>
            <p:spPr>
              <a:xfrm>
                <a:off x="1067316" y="3960533"/>
                <a:ext cx="10618694" cy="2424703"/>
              </a:xfrm>
              <a:prstGeom prst="rect">
                <a:avLst/>
              </a:prstGeom>
              <a:blipFill>
                <a:blip r:embed="rId4"/>
                <a:stretch>
                  <a:fillRect l="-459" b="-25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1CFDFBF8-BE58-431F-60CC-86D0EA29095F}"/>
              </a:ext>
            </a:extLst>
          </p:cNvPr>
          <p:cNvSpPr txBox="1"/>
          <p:nvPr/>
        </p:nvSpPr>
        <p:spPr>
          <a:xfrm>
            <a:off x="5689565" y="1216323"/>
            <a:ext cx="4527618" cy="338554"/>
          </a:xfrm>
          <a:prstGeom prst="rect">
            <a:avLst/>
          </a:prstGeom>
          <a:solidFill>
            <a:srgbClr val="72ADAE"/>
          </a:solidFill>
        </p:spPr>
        <p:txBody>
          <a:bodyPr wrap="square" rtlCol="0">
            <a:spAutoFit/>
          </a:bodyPr>
          <a:lstStyle/>
          <a:p>
            <a:pPr algn="ctr"/>
            <a:r>
              <a:rPr kumimoji="1" lang="ja-JP" altLang="en-US" sz="1600" dirty="0"/>
              <a:t>類似度上位</a:t>
            </a:r>
            <a:r>
              <a:rPr kumimoji="1" lang="en-US" altLang="ja-JP" sz="1600" dirty="0"/>
              <a:t>934</a:t>
            </a:r>
            <a:r>
              <a:rPr kumimoji="1" lang="ja-JP" altLang="en-US" sz="1600" dirty="0"/>
              <a:t>件を「関連性あり」とした場合</a:t>
            </a:r>
            <a:endParaRPr kumimoji="1" lang="en-US" altLang="ja-JP" sz="1600" dirty="0"/>
          </a:p>
        </p:txBody>
      </p:sp>
    </p:spTree>
    <p:extLst>
      <p:ext uri="{BB962C8B-B14F-4D97-AF65-F5344CB8AC3E}">
        <p14:creationId xmlns:p14="http://schemas.microsoft.com/office/powerpoint/2010/main" val="269381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B4F1CD-6729-5FAE-5918-76BCE483C102}"/>
            </a:ext>
          </a:extLst>
        </p:cNvPr>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8CB7AB2F-E85D-4E29-5060-DE76E3C03F3E}"/>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1" name="テキスト ボックス 10">
            <a:extLst>
              <a:ext uri="{FF2B5EF4-FFF2-40B4-BE49-F238E27FC236}">
                <a16:creationId xmlns:a16="http://schemas.microsoft.com/office/drawing/2014/main" id="{2D598BA4-2C0C-0402-F8B9-22832722F2AE}"/>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sp>
        <p:nvSpPr>
          <p:cNvPr id="112" name="Google Shape;112;p2">
            <a:extLst>
              <a:ext uri="{FF2B5EF4-FFF2-40B4-BE49-F238E27FC236}">
                <a16:creationId xmlns:a16="http://schemas.microsoft.com/office/drawing/2014/main" id="{E8755AA9-37E1-5F68-1357-4E7609462B1E}"/>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96BB3D3-D3D3-444D-97EC-B1FB7D6BFFCA}"/>
              </a:ext>
            </a:extLst>
          </p:cNvPr>
          <p:cNvSpPr txBox="1"/>
          <p:nvPr/>
        </p:nvSpPr>
        <p:spPr>
          <a:xfrm>
            <a:off x="838200"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「みそきん」の例</a:t>
            </a:r>
          </a:p>
        </p:txBody>
      </p:sp>
      <p:cxnSp>
        <p:nvCxnSpPr>
          <p:cNvPr id="4" name="直線コネクタ 3">
            <a:extLst>
              <a:ext uri="{FF2B5EF4-FFF2-40B4-BE49-F238E27FC236}">
                <a16:creationId xmlns:a16="http://schemas.microsoft.com/office/drawing/2014/main" id="{15BC033B-8EDF-E921-F094-E5A2274D7AD3}"/>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8658F465-9EA9-FA2F-0270-078B14E1FE8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graphicFrame>
        <p:nvGraphicFramePr>
          <p:cNvPr id="10" name="表 9">
            <a:extLst>
              <a:ext uri="{FF2B5EF4-FFF2-40B4-BE49-F238E27FC236}">
                <a16:creationId xmlns:a16="http://schemas.microsoft.com/office/drawing/2014/main" id="{0AE713A8-6B84-CC51-7D57-71710AE3FAF4}"/>
              </a:ext>
            </a:extLst>
          </p:cNvPr>
          <p:cNvGraphicFramePr>
            <a:graphicFrameLocks noGrp="1"/>
          </p:cNvGraphicFramePr>
          <p:nvPr>
            <p:extLst>
              <p:ext uri="{D42A27DB-BD31-4B8C-83A1-F6EECF244321}">
                <p14:modId xmlns:p14="http://schemas.microsoft.com/office/powerpoint/2010/main" val="1034846353"/>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25%(369</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50%(737</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(934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75%(1106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0.503050</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0.578983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0.612203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0.614915</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0.305139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0.562098</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0.788008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0.772357</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0.712347</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0.665461</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0.437452</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0.628366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0.721568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3" name="直線コネクタ 12">
            <a:extLst>
              <a:ext uri="{FF2B5EF4-FFF2-40B4-BE49-F238E27FC236}">
                <a16:creationId xmlns:a16="http://schemas.microsoft.com/office/drawing/2014/main" id="{2750BCAE-279E-9BBA-C8ED-FDEF756C5E4C}"/>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F2CF00B-5F9D-AFBF-4B95-F399115A191B}"/>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16" name="テキスト ボックス 15">
            <a:extLst>
              <a:ext uri="{FF2B5EF4-FFF2-40B4-BE49-F238E27FC236}">
                <a16:creationId xmlns:a16="http://schemas.microsoft.com/office/drawing/2014/main" id="{07E182B7-09AE-D9CD-03C8-D64B3A184D10}"/>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18" name="表 17">
            <a:extLst>
              <a:ext uri="{FF2B5EF4-FFF2-40B4-BE49-F238E27FC236}">
                <a16:creationId xmlns:a16="http://schemas.microsoft.com/office/drawing/2014/main" id="{C8C22BCA-D27E-4FE3-2FF4-79B20F2B2336}"/>
              </a:ext>
            </a:extLst>
          </p:cNvPr>
          <p:cNvGraphicFramePr>
            <a:graphicFrameLocks noGrp="1"/>
          </p:cNvGraphicFramePr>
          <p:nvPr>
            <p:extLst>
              <p:ext uri="{D42A27DB-BD31-4B8C-83A1-F6EECF244321}">
                <p14:modId xmlns:p14="http://schemas.microsoft.com/office/powerpoint/2010/main" val="1491727736"/>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25%(369</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50%(737</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(934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75%(1106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0.490847</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0.522033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0.557966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0.567457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0.295503</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0.517130</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0.750535</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0.747967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0.655359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0.633815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0.423637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0.578096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0.687254</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0" name="直線コネクタ 19">
            <a:extLst>
              <a:ext uri="{FF2B5EF4-FFF2-40B4-BE49-F238E27FC236}">
                <a16:creationId xmlns:a16="http://schemas.microsoft.com/office/drawing/2014/main" id="{3A527237-23E0-3985-76AF-D1C72B6E44D5}"/>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285684E-9443-671B-5BCA-F4DD03188012}"/>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6" name="テキスト ボックス 25">
            <a:extLst>
              <a:ext uri="{FF2B5EF4-FFF2-40B4-BE49-F238E27FC236}">
                <a16:creationId xmlns:a16="http://schemas.microsoft.com/office/drawing/2014/main" id="{433E6648-6A28-037C-4143-B4AF9FB3FE9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8" name="テキスト ボックス 27">
            <a:extLst>
              <a:ext uri="{FF2B5EF4-FFF2-40B4-BE49-F238E27FC236}">
                <a16:creationId xmlns:a16="http://schemas.microsoft.com/office/drawing/2014/main" id="{D3156CDE-6134-B4A6-19CB-1A6A40871DCE}"/>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6.6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~7.7</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0.66~0.77</a:t>
            </a:r>
            <a:r>
              <a:rPr kumimoji="1" lang="ja-JP" altLang="en-US" dirty="0"/>
              <a:t>を示す</a:t>
            </a:r>
          </a:p>
          <a:p>
            <a:pPr marL="285750" indent="-285750">
              <a:lnSpc>
                <a:spcPct val="150000"/>
              </a:lnSpc>
              <a:buFont typeface="Wingdings" panose="05000000000000000000" pitchFamily="2" charset="2"/>
              <a:buChar char="u"/>
            </a:pPr>
            <a:r>
              <a:rPr kumimoji="1" lang="ja-JP" altLang="en-US" dirty="0"/>
              <a:t>目的によって閾値を設定する必要がある</a:t>
            </a:r>
            <a:endParaRPr kumimoji="1" lang="en-US" altLang="ja-JP" dirty="0"/>
          </a:p>
        </p:txBody>
      </p:sp>
    </p:spTree>
    <p:extLst>
      <p:ext uri="{BB962C8B-B14F-4D97-AF65-F5344CB8AC3E}">
        <p14:creationId xmlns:p14="http://schemas.microsoft.com/office/powerpoint/2010/main" val="23018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F37BA4EA-88BA-E40C-5AF0-8F0D8D6C4DD6}"/>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9AF0E4A-8CCC-1146-7F5C-0E7F5B18428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49D1D35D-D8EF-A2B7-C457-ED661D1C841C}"/>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a:t>
            </a:r>
            <a:r>
              <a:rPr kumimoji="1" lang="ja-JP" altLang="en-US" sz="3200" kern="0" dirty="0">
                <a:solidFill>
                  <a:srgbClr val="000000"/>
                </a:solidFill>
                <a:latin typeface="Arial"/>
                <a:ea typeface="ＭＳ Ｐゴシック" panose="020B0600070205080204" pitchFamily="50" charset="-128"/>
                <a:cs typeface="Arial"/>
                <a:sym typeface="Arial"/>
              </a:rPr>
              <a:t>　「豚汁」の例</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BA82AD1B-91DF-20EB-220A-AB471640C39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A08D20C-0E8C-9D97-B7DE-8A670EE45783}"/>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cxnSp>
        <p:nvCxnSpPr>
          <p:cNvPr id="7" name="直線コネクタ 6">
            <a:extLst>
              <a:ext uri="{FF2B5EF4-FFF2-40B4-BE49-F238E27FC236}">
                <a16:creationId xmlns:a16="http://schemas.microsoft.com/office/drawing/2014/main" id="{A42D4428-949F-8C68-43E2-C032CDB5966F}"/>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D3877E4-BEFD-E5B5-DB52-B82BBB4F8067}"/>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7" name="テキスト ボックス 16">
            <a:extLst>
              <a:ext uri="{FF2B5EF4-FFF2-40B4-BE49-F238E27FC236}">
                <a16:creationId xmlns:a16="http://schemas.microsoft.com/office/drawing/2014/main" id="{C145F6DA-7BA9-1517-795C-766C023E4583}"/>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graphicFrame>
        <p:nvGraphicFramePr>
          <p:cNvPr id="18" name="表 17">
            <a:extLst>
              <a:ext uri="{FF2B5EF4-FFF2-40B4-BE49-F238E27FC236}">
                <a16:creationId xmlns:a16="http://schemas.microsoft.com/office/drawing/2014/main" id="{E4AA8927-1BBE-BEDF-B458-F6DC6800F43A}"/>
              </a:ext>
            </a:extLst>
          </p:cNvPr>
          <p:cNvGraphicFramePr>
            <a:graphicFrameLocks noGrp="1"/>
          </p:cNvGraphicFramePr>
          <p:nvPr>
            <p:extLst>
              <p:ext uri="{D42A27DB-BD31-4B8C-83A1-F6EECF244321}">
                <p14:modId xmlns:p14="http://schemas.microsoft.com/office/powerpoint/2010/main" val="3376851699"/>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25%(369</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50%(737</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(934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75%(1106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0.534988</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0.656884</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0.703536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0.726109</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0.337868</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0.617913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0.858276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0.897590</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0.820783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0.760040</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0.490939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0.705045</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0.806176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9" name="直線コネクタ 18">
            <a:extLst>
              <a:ext uri="{FF2B5EF4-FFF2-40B4-BE49-F238E27FC236}">
                <a16:creationId xmlns:a16="http://schemas.microsoft.com/office/drawing/2014/main" id="{C6228DAF-8D60-93E9-971C-587DC3917586}"/>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FE91E70-E66F-874B-4E81-02F5EBE6ABC0}"/>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21" name="テキスト ボックス 20">
            <a:extLst>
              <a:ext uri="{FF2B5EF4-FFF2-40B4-BE49-F238E27FC236}">
                <a16:creationId xmlns:a16="http://schemas.microsoft.com/office/drawing/2014/main" id="{78ADDA19-8E80-CBBA-6B13-D8CDBA94FB24}"/>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22" name="表 21">
            <a:extLst>
              <a:ext uri="{FF2B5EF4-FFF2-40B4-BE49-F238E27FC236}">
                <a16:creationId xmlns:a16="http://schemas.microsoft.com/office/drawing/2014/main" id="{312426E8-8EF6-9D47-7001-696CD3692CCB}"/>
              </a:ext>
            </a:extLst>
          </p:cNvPr>
          <p:cNvGraphicFramePr>
            <a:graphicFrameLocks noGrp="1"/>
          </p:cNvGraphicFramePr>
          <p:nvPr>
            <p:extLst>
              <p:ext uri="{D42A27DB-BD31-4B8C-83A1-F6EECF244321}">
                <p14:modId xmlns:p14="http://schemas.microsoft.com/office/powerpoint/2010/main" val="436548494"/>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25%(369</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50%(737</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(934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75%(1106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0.510910</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0.626787</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0.665914</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0.679458</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0.319727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0.595238</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0.823129</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0.849397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0.790662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0.728915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0.464579</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0.679172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0.773162</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3" name="直線コネクタ 22">
            <a:extLst>
              <a:ext uri="{FF2B5EF4-FFF2-40B4-BE49-F238E27FC236}">
                <a16:creationId xmlns:a16="http://schemas.microsoft.com/office/drawing/2014/main" id="{E1A0E2E1-09EC-6DC7-BDB9-DC34B441218B}"/>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87ACC0F-0A57-F165-15C8-F56BB7CA10F9}"/>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5" name="テキスト ボックス 24">
            <a:extLst>
              <a:ext uri="{FF2B5EF4-FFF2-40B4-BE49-F238E27FC236}">
                <a16:creationId xmlns:a16="http://schemas.microsoft.com/office/drawing/2014/main" id="{AED60C0B-475F-8DC5-084D-EEF85FF9873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6" name="テキスト ボックス 25">
            <a:extLst>
              <a:ext uri="{FF2B5EF4-FFF2-40B4-BE49-F238E27FC236}">
                <a16:creationId xmlns:a16="http://schemas.microsoft.com/office/drawing/2014/main" id="{9E5E05C0-3C61-3ECC-256E-FC68457BBD87}"/>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7.6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~8.9</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0.76~0.89</a:t>
            </a:r>
            <a:r>
              <a:rPr kumimoji="1" lang="ja-JP" altLang="en-US" dirty="0"/>
              <a:t>を示す</a:t>
            </a:r>
            <a:endParaRPr kumimoji="1" lang="en-US" altLang="ja-JP" dirty="0"/>
          </a:p>
          <a:p>
            <a:pPr marL="285750" indent="-285750">
              <a:lnSpc>
                <a:spcPct val="150000"/>
              </a:lnSpc>
              <a:buFont typeface="Wingdings" panose="05000000000000000000" pitchFamily="2" charset="2"/>
              <a:buChar char="u"/>
            </a:pPr>
            <a:r>
              <a:rPr kumimoji="1" lang="ja-JP" altLang="en-US" dirty="0"/>
              <a:t>「豚汁」より精度が良い</a:t>
            </a:r>
            <a:endParaRPr kumimoji="1" lang="en-US" altLang="ja-JP" dirty="0"/>
          </a:p>
          <a:p>
            <a:pPr marL="742950" lvl="1" indent="-285750">
              <a:lnSpc>
                <a:spcPct val="150000"/>
              </a:lnSpc>
              <a:buFont typeface="Wingdings" panose="05000000000000000000" pitchFamily="2" charset="2"/>
              <a:buChar char="Ø"/>
            </a:pPr>
            <a:r>
              <a:rPr kumimoji="1" lang="ja-JP" altLang="en-US" dirty="0"/>
              <a:t>単語抽出の結果に依存</a:t>
            </a:r>
            <a:endParaRPr kumimoji="1" lang="en-US" altLang="ja-JP" dirty="0"/>
          </a:p>
        </p:txBody>
      </p:sp>
    </p:spTree>
    <p:extLst>
      <p:ext uri="{BB962C8B-B14F-4D97-AF65-F5344CB8AC3E}">
        <p14:creationId xmlns:p14="http://schemas.microsoft.com/office/powerpoint/2010/main" val="368641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5B087F9-DB68-5762-E3AA-9F20F5A8AB13}"/>
            </a:ext>
          </a:extLst>
        </p:cNvPr>
        <p:cNvGrpSpPr/>
        <p:nvPr/>
      </p:nvGrpSpPr>
      <p:grpSpPr>
        <a:xfrm>
          <a:off x="0" y="0"/>
          <a:ext cx="0" cy="0"/>
          <a:chOff x="0" y="0"/>
          <a:chExt cx="0" cy="0"/>
        </a:xfrm>
      </p:grpSpPr>
      <p:sp>
        <p:nvSpPr>
          <p:cNvPr id="111" name="Google Shape;111;p2">
            <a:extLst>
              <a:ext uri="{FF2B5EF4-FFF2-40B4-BE49-F238E27FC236}">
                <a16:creationId xmlns:a16="http://schemas.microsoft.com/office/drawing/2014/main" id="{9CC229D6-59F2-23CE-5B97-DBE8C1305816}"/>
              </a:ext>
            </a:extLst>
          </p:cNvPr>
          <p:cNvSpPr txBox="1">
            <a:spLocks noGrp="1"/>
          </p:cNvSpPr>
          <p:nvPr>
            <p:ph type="body" idx="1"/>
          </p:nvPr>
        </p:nvSpPr>
        <p:spPr>
          <a:xfrm>
            <a:off x="838199" y="1190260"/>
            <a:ext cx="10515600" cy="5444245"/>
          </a:xfrm>
          <a:prstGeom prst="rect">
            <a:avLst/>
          </a:prstGeom>
          <a:noFill/>
          <a:ln>
            <a:noFill/>
          </a:ln>
        </p:spPr>
        <p:txBody>
          <a:bodyPr spcFirstLastPara="1" wrap="square" lIns="91425" tIns="45700" rIns="91425" bIns="45700" anchor="t" anchorCtr="0">
            <a:normAutofit/>
          </a:bodyPr>
          <a:lstStyle/>
          <a:p>
            <a:pPr marL="971526" lvl="1" indent="-412740">
              <a:buClrTx/>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研究結果</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en-US" altLang="ja-JP" sz="2400" dirty="0">
                <a:solidFill>
                  <a:schemeClr val="tx1"/>
                </a:solidFill>
                <a:latin typeface="+mj-lt"/>
                <a:cs typeface="Arial" panose="020B0604020202020204" pitchFamily="34" charset="0"/>
              </a:rPr>
              <a:t>BTM</a:t>
            </a:r>
            <a:r>
              <a:rPr lang="ja-JP" altLang="en-US" sz="2400" dirty="0">
                <a:solidFill>
                  <a:schemeClr val="tx1"/>
                </a:solidFill>
                <a:latin typeface="+mj-lt"/>
                <a:cs typeface="Arial" panose="020B0604020202020204" pitchFamily="34" charset="0"/>
              </a:rPr>
              <a:t>による短文集合からのトピック推定</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提案手法の</a:t>
            </a:r>
            <a:r>
              <a:rPr lang="en-US" altLang="ja-JP" sz="2400" dirty="0">
                <a:solidFill>
                  <a:schemeClr val="tx1"/>
                </a:solidFill>
                <a:latin typeface="Times New Roman" panose="02020603050405020304" pitchFamily="18" charset="0"/>
                <a:cs typeface="Times New Roman" panose="02020603050405020304" pitchFamily="18" charset="0"/>
              </a:rPr>
              <a:t>Precision = 0.7~0.8</a:t>
            </a: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Times New Roman" panose="02020603050405020304" pitchFamily="18" charset="0"/>
                <a:cs typeface="Times New Roman" panose="02020603050405020304" pitchFamily="18" charset="0"/>
              </a:rPr>
              <a:t>約</a:t>
            </a:r>
            <a:r>
              <a:rPr lang="en-US" altLang="ja-JP" sz="2400" dirty="0">
                <a:solidFill>
                  <a:schemeClr val="tx1"/>
                </a:solidFill>
                <a:latin typeface="Times New Roman" panose="02020603050405020304" pitchFamily="18" charset="0"/>
                <a:cs typeface="Times New Roman" panose="02020603050405020304" pitchFamily="18" charset="0"/>
              </a:rPr>
              <a:t>7, 8</a:t>
            </a:r>
            <a:r>
              <a:rPr lang="ja-JP" altLang="en-US" sz="2400" dirty="0">
                <a:solidFill>
                  <a:schemeClr val="tx1"/>
                </a:solidFill>
                <a:latin typeface="Times New Roman" panose="02020603050405020304" pitchFamily="18" charset="0"/>
                <a:cs typeface="Times New Roman" panose="02020603050405020304" pitchFamily="18" charset="0"/>
              </a:rPr>
              <a:t>割の精度で商品との関連性があるコメントを抽出できる</a:t>
            </a:r>
            <a:endParaRPr lang="en-US" altLang="ja-JP" sz="2400" dirty="0">
              <a:solidFill>
                <a:schemeClr val="tx1"/>
              </a:solidFill>
              <a:latin typeface="Times New Roman" panose="02020603050405020304" pitchFamily="18" charset="0"/>
              <a:cs typeface="Times New Roman" panose="02020603050405020304" pitchFamily="18" charset="0"/>
            </a:endParaRPr>
          </a:p>
          <a:p>
            <a:pPr marL="1885903" lvl="3" indent="-412740">
              <a:buClr>
                <a:schemeClr val="tx1"/>
              </a:buClr>
              <a:buSzPts val="1600"/>
              <a:buFont typeface="Wingdings" panose="05000000000000000000" pitchFamily="2" charset="2"/>
              <a:buChar char="Ø"/>
            </a:pPr>
            <a:endParaRPr lang="en-US" altLang="ja-JP" sz="500" dirty="0">
              <a:solidFill>
                <a:schemeClr val="tx1"/>
              </a:solidFill>
              <a:latin typeface="+mj-lt"/>
              <a:cs typeface="Arial" panose="020B0604020202020204" pitchFamily="34" charset="0"/>
            </a:endParaRPr>
          </a:p>
          <a:p>
            <a:pPr marL="971526" lvl="1" indent="-412740">
              <a:buClr>
                <a:schemeClr val="tx1"/>
              </a:buClr>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今後の課題</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様々な条件下での提案手法の有用性を検証</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一文の長さ</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文章の総数</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コメントの質</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文章生成手法の検討</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コーパスを学習したデータを取り入れる</a:t>
            </a:r>
            <a:endParaRPr lang="en-US" altLang="ja-JP" sz="2400" dirty="0">
              <a:solidFill>
                <a:schemeClr val="tx1"/>
              </a:solidFill>
              <a:latin typeface="+mj-lt"/>
              <a:cs typeface="Arial" panose="020B0604020202020204" pitchFamily="34" charset="0"/>
            </a:endParaRPr>
          </a:p>
        </p:txBody>
      </p:sp>
      <p:sp>
        <p:nvSpPr>
          <p:cNvPr id="112" name="Google Shape;112;p2">
            <a:extLst>
              <a:ext uri="{FF2B5EF4-FFF2-40B4-BE49-F238E27FC236}">
                <a16:creationId xmlns:a16="http://schemas.microsoft.com/office/drawing/2014/main" id="{C102B5B7-BADF-93D1-6A61-2B8E33F9C41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CDA6B27D-F928-C8A1-CB44-21281BBD0C1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kern="0" dirty="0">
                <a:solidFill>
                  <a:srgbClr val="000000"/>
                </a:solidFill>
                <a:latin typeface="Arial"/>
                <a:ea typeface="ＭＳ Ｐゴシック" panose="020B0600070205080204" pitchFamily="50" charset="-128"/>
                <a:cs typeface="Arial"/>
                <a:sym typeface="Arial"/>
              </a:rPr>
              <a:t>まとめ</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186BAD1B-62A6-AEC9-8D49-F737AC8C70E6}"/>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4A1C15B-BC17-3801-9D5A-3C18ED35E27B}"/>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5.</a:t>
            </a:r>
            <a:r>
              <a:rPr kumimoji="1" lang="ja-JP" altLang="en-US" sz="1800" dirty="0">
                <a:solidFill>
                  <a:schemeClr val="bg1">
                    <a:lumMod val="50000"/>
                  </a:schemeClr>
                </a:solidFill>
              </a:rPr>
              <a:t>まとめ</a:t>
            </a:r>
          </a:p>
        </p:txBody>
      </p:sp>
    </p:spTree>
    <p:extLst>
      <p:ext uri="{BB962C8B-B14F-4D97-AF65-F5344CB8AC3E}">
        <p14:creationId xmlns:p14="http://schemas.microsoft.com/office/powerpoint/2010/main" val="121816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62BDF25-C320-32CB-6BF7-3D70CFEDABD5}"/>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592C439-038A-4F77-8C0C-F34EC927FAAC}"/>
              </a:ext>
            </a:extLst>
          </p:cNvPr>
          <p:cNvSpPr>
            <a:spLocks noGrp="1"/>
          </p:cNvSpPr>
          <p:nvPr>
            <p:ph type="sldNum" idx="12"/>
          </p:nvPr>
        </p:nvSpPr>
        <p:spPr>
          <a:xfrm>
            <a:off x="10760400" y="6219025"/>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100" b="0" i="0" u="none" strike="noStrike" kern="0" cap="none" spc="0" normalizeH="0" baseline="0" noProof="0" dirty="0">
              <a:ln>
                <a:noFill/>
              </a:ln>
              <a:solidFill>
                <a:srgbClr val="FFFFFF"/>
              </a:solidFill>
              <a:effectLst/>
              <a:uLnTx/>
              <a:uFillTx/>
              <a:latin typeface="Arial"/>
              <a:cs typeface="Arial" panose="020B0604020202020204" pitchFamily="34" charset="0"/>
              <a:sym typeface="Gill Sans"/>
            </a:endParaRPr>
          </a:p>
        </p:txBody>
      </p:sp>
      <mc:AlternateContent xmlns:mc="http://schemas.openxmlformats.org/markup-compatibility/2006" xmlns:pslz="http://schemas.microsoft.com/office/powerpoint/2016/slidezoom">
        <mc:Choice Requires="pslz">
          <p:graphicFrame>
            <p:nvGraphicFramePr>
              <p:cNvPr id="3" name="スライド ズーム 2">
                <a:extLst>
                  <a:ext uri="{FF2B5EF4-FFF2-40B4-BE49-F238E27FC236}">
                    <a16:creationId xmlns:a16="http://schemas.microsoft.com/office/drawing/2014/main" id="{CBF310E9-D451-B79C-A8E0-785CCE495035}"/>
                  </a:ext>
                </a:extLst>
              </p:cNvPr>
              <p:cNvGraphicFramePr>
                <a:graphicFrameLocks noChangeAspect="1"/>
              </p:cNvGraphicFramePr>
              <p:nvPr>
                <p:extLst>
                  <p:ext uri="{D42A27DB-BD31-4B8C-83A1-F6EECF244321}">
                    <p14:modId xmlns:p14="http://schemas.microsoft.com/office/powerpoint/2010/main" val="3463518123"/>
                  </p:ext>
                </p:extLst>
              </p:nvPr>
            </p:nvGraphicFramePr>
            <p:xfrm>
              <a:off x="2222862" y="31581"/>
              <a:ext cx="2053046" cy="1154838"/>
            </p:xfrm>
            <a:graphic>
              <a:graphicData uri="http://schemas.microsoft.com/office/powerpoint/2016/slidezoom">
                <pslz:sldZm>
                  <pslz:sldZmObj sldId="266" cId="417531237">
                    <pslz:zmPr id="{889ADD8A-4991-4A71-AC79-CB5DA4C3C301}" returnToParent="0" transitionDur="1000">
                      <p166:blipFill xmlns:p166="http://schemas.microsoft.com/office/powerpoint/2016/6/main">
                        <a:blip r:embed="rId3"/>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3" name="スライド ズーム 2">
                <a:hlinkClick r:id="rId4" action="ppaction://hlinksldjump"/>
                <a:extLst>
                  <a:ext uri="{FF2B5EF4-FFF2-40B4-BE49-F238E27FC236}">
                    <a16:creationId xmlns:a16="http://schemas.microsoft.com/office/drawing/2014/main" id="{CBF310E9-D451-B79C-A8E0-785CCE495035}"/>
                  </a:ext>
                </a:extLst>
              </p:cNvPr>
              <p:cNvPicPr>
                <a:picLocks noGrp="1" noRot="1" noChangeAspect="1" noMove="1" noResize="1" noEditPoints="1" noAdjustHandles="1" noChangeArrowheads="1" noChangeShapeType="1"/>
              </p:cNvPicPr>
              <p:nvPr/>
            </p:nvPicPr>
            <p:blipFill>
              <a:blip r:embed="rId5"/>
              <a:stretch>
                <a:fillRect/>
              </a:stretch>
            </p:blipFill>
            <p:spPr>
              <a:xfrm>
                <a:off x="2222862" y="31581"/>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5" name="スライド ズーム 4">
                <a:extLst>
                  <a:ext uri="{FF2B5EF4-FFF2-40B4-BE49-F238E27FC236}">
                    <a16:creationId xmlns:a16="http://schemas.microsoft.com/office/drawing/2014/main" id="{21C425E0-F96C-588A-7DFE-2806B1855287}"/>
                  </a:ext>
                </a:extLst>
              </p:cNvPr>
              <p:cNvGraphicFramePr>
                <a:graphicFrameLocks noChangeAspect="1"/>
              </p:cNvGraphicFramePr>
              <p:nvPr>
                <p:extLst>
                  <p:ext uri="{D42A27DB-BD31-4B8C-83A1-F6EECF244321}">
                    <p14:modId xmlns:p14="http://schemas.microsoft.com/office/powerpoint/2010/main" val="3509600768"/>
                  </p:ext>
                </p:extLst>
              </p:nvPr>
            </p:nvGraphicFramePr>
            <p:xfrm>
              <a:off x="4752701" y="31581"/>
              <a:ext cx="2053046" cy="1154839"/>
            </p:xfrm>
            <a:graphic>
              <a:graphicData uri="http://schemas.microsoft.com/office/powerpoint/2016/slidezoom">
                <pslz:sldZm>
                  <pslz:sldZmObj sldId="269" cId="818833658">
                    <pslz:zmPr id="{8E1DD47E-CC82-49BD-9DF0-19D1E43494E2}" returnToParent="0" transitionDur="1000">
                      <p166:blipFill xmlns:p166="http://schemas.microsoft.com/office/powerpoint/2016/6/main">
                        <a:blip r:embed="rId6"/>
                        <a:stretch>
                          <a:fillRect/>
                        </a:stretch>
                      </p166:blipFill>
                      <p166:spPr xmlns:p166="http://schemas.microsoft.com/office/powerpoint/2016/6/main">
                        <a:xfrm>
                          <a:off x="0" y="0"/>
                          <a:ext cx="2053046" cy="1154839"/>
                        </a:xfrm>
                        <a:prstGeom prst="rect">
                          <a:avLst/>
                        </a:prstGeom>
                        <a:ln w="12700">
                          <a:solidFill>
                            <a:schemeClr val="tx1"/>
                          </a:solidFill>
                        </a:ln>
                      </p166:spPr>
                    </pslz:zmPr>
                  </pslz:sldZmObj>
                </pslz:sldZm>
              </a:graphicData>
            </a:graphic>
          </p:graphicFrame>
        </mc:Choice>
        <mc:Fallback xmlns="">
          <p:pic>
            <p:nvPicPr>
              <p:cNvPr id="5" name="スライド ズーム 4">
                <a:hlinkClick r:id="rId7" action="ppaction://hlinksldjump"/>
                <a:extLst>
                  <a:ext uri="{FF2B5EF4-FFF2-40B4-BE49-F238E27FC236}">
                    <a16:creationId xmlns:a16="http://schemas.microsoft.com/office/drawing/2014/main" id="{21C425E0-F96C-588A-7DFE-2806B1855287}"/>
                  </a:ext>
                </a:extLst>
              </p:cNvPr>
              <p:cNvPicPr>
                <a:picLocks noGrp="1" noRot="1" noChangeAspect="1" noMove="1" noResize="1" noEditPoints="1" noAdjustHandles="1" noChangeArrowheads="1" noChangeShapeType="1"/>
              </p:cNvPicPr>
              <p:nvPr/>
            </p:nvPicPr>
            <p:blipFill>
              <a:blip r:embed="rId8"/>
              <a:stretch>
                <a:fillRect/>
              </a:stretch>
            </p:blipFill>
            <p:spPr>
              <a:xfrm>
                <a:off x="4752701" y="31581"/>
                <a:ext cx="2053046"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8" name="スライド ズーム 7">
                <a:extLst>
                  <a:ext uri="{FF2B5EF4-FFF2-40B4-BE49-F238E27FC236}">
                    <a16:creationId xmlns:a16="http://schemas.microsoft.com/office/drawing/2014/main" id="{1D212BAB-985C-36D2-6507-0A96307E32F3}"/>
                  </a:ext>
                </a:extLst>
              </p:cNvPr>
              <p:cNvGraphicFramePr>
                <a:graphicFrameLocks noChangeAspect="1"/>
              </p:cNvGraphicFramePr>
              <p:nvPr>
                <p:extLst>
                  <p:ext uri="{D42A27DB-BD31-4B8C-83A1-F6EECF244321}">
                    <p14:modId xmlns:p14="http://schemas.microsoft.com/office/powerpoint/2010/main" val="1357494652"/>
                  </p:ext>
                </p:extLst>
              </p:nvPr>
            </p:nvGraphicFramePr>
            <p:xfrm>
              <a:off x="7277096" y="31581"/>
              <a:ext cx="2053047" cy="1154839"/>
            </p:xfrm>
            <a:graphic>
              <a:graphicData uri="http://schemas.microsoft.com/office/powerpoint/2016/slidezoom">
                <pslz:sldZm>
                  <pslz:sldZmObj sldId="267" cId="563135344">
                    <pslz:zmPr id="{294CC50E-B6C6-47EF-824C-8F8506F49EF1}" returnToParent="0" transitionDur="1000">
                      <p166:blipFill xmlns:p166="http://schemas.microsoft.com/office/powerpoint/2016/6/main">
                        <a:blip r:embed="rId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8" name="スライド ズーム 7">
                <a:hlinkClick r:id="rId10" action="ppaction://hlinksldjump"/>
                <a:extLst>
                  <a:ext uri="{FF2B5EF4-FFF2-40B4-BE49-F238E27FC236}">
                    <a16:creationId xmlns:a16="http://schemas.microsoft.com/office/drawing/2014/main" id="{1D212BAB-985C-36D2-6507-0A96307E32F3}"/>
                  </a:ext>
                </a:extLst>
              </p:cNvPr>
              <p:cNvPicPr>
                <a:picLocks noGrp="1" noRot="1" noChangeAspect="1" noMove="1" noResize="1" noEditPoints="1" noAdjustHandles="1" noChangeArrowheads="1" noChangeShapeType="1"/>
              </p:cNvPicPr>
              <p:nvPr/>
            </p:nvPicPr>
            <p:blipFill>
              <a:blip r:embed="rId11"/>
              <a:stretch>
                <a:fillRect/>
              </a:stretch>
            </p:blipFill>
            <p:spPr>
              <a:xfrm>
                <a:off x="7277096" y="31581"/>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0" name="スライド ズーム 9">
                <a:extLst>
                  <a:ext uri="{FF2B5EF4-FFF2-40B4-BE49-F238E27FC236}">
                    <a16:creationId xmlns:a16="http://schemas.microsoft.com/office/drawing/2014/main" id="{BD407F7B-620F-D8F3-FE02-FC9EE4613D83}"/>
                  </a:ext>
                </a:extLst>
              </p:cNvPr>
              <p:cNvGraphicFramePr>
                <a:graphicFrameLocks noChangeAspect="1"/>
              </p:cNvGraphicFramePr>
              <p:nvPr>
                <p:extLst>
                  <p:ext uri="{D42A27DB-BD31-4B8C-83A1-F6EECF244321}">
                    <p14:modId xmlns:p14="http://schemas.microsoft.com/office/powerpoint/2010/main" val="1886279854"/>
                  </p:ext>
                </p:extLst>
              </p:nvPr>
            </p:nvGraphicFramePr>
            <p:xfrm>
              <a:off x="2222862" y="1402096"/>
              <a:ext cx="2053046" cy="1154838"/>
            </p:xfrm>
            <a:graphic>
              <a:graphicData uri="http://schemas.microsoft.com/office/powerpoint/2016/slidezoom">
                <pslz:sldZm>
                  <pslz:sldZmObj sldId="262" cId="838239037">
                    <pslz:zmPr id="{33236568-3154-464A-8E9F-E5768D8075A3}" returnToParent="0" transitionDur="1000">
                      <p166:blipFill xmlns:p166="http://schemas.microsoft.com/office/powerpoint/2016/6/main">
                        <a:blip r:embed="rId12"/>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0" name="スライド ズーム 9">
                <a:hlinkClick r:id="rId13" action="ppaction://hlinksldjump"/>
                <a:extLst>
                  <a:ext uri="{FF2B5EF4-FFF2-40B4-BE49-F238E27FC236}">
                    <a16:creationId xmlns:a16="http://schemas.microsoft.com/office/drawing/2014/main" id="{BD407F7B-620F-D8F3-FE02-FC9EE4613D83}"/>
                  </a:ext>
                </a:extLst>
              </p:cNvPr>
              <p:cNvPicPr>
                <a:picLocks noGrp="1" noRot="1" noChangeAspect="1" noMove="1" noResize="1" noEditPoints="1" noAdjustHandles="1" noChangeArrowheads="1" noChangeShapeType="1"/>
              </p:cNvPicPr>
              <p:nvPr/>
            </p:nvPicPr>
            <p:blipFill>
              <a:blip r:embed="rId14"/>
              <a:stretch>
                <a:fillRect/>
              </a:stretch>
            </p:blipFill>
            <p:spPr>
              <a:xfrm>
                <a:off x="2222862"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2" name="スライド ズーム 11">
                <a:extLst>
                  <a:ext uri="{FF2B5EF4-FFF2-40B4-BE49-F238E27FC236}">
                    <a16:creationId xmlns:a16="http://schemas.microsoft.com/office/drawing/2014/main" id="{727C8255-5814-E8F8-A587-55949B0C21E1}"/>
                  </a:ext>
                </a:extLst>
              </p:cNvPr>
              <p:cNvGraphicFramePr>
                <a:graphicFrameLocks noChangeAspect="1"/>
              </p:cNvGraphicFramePr>
              <p:nvPr>
                <p:extLst>
                  <p:ext uri="{D42A27DB-BD31-4B8C-83A1-F6EECF244321}">
                    <p14:modId xmlns:p14="http://schemas.microsoft.com/office/powerpoint/2010/main" val="3532810040"/>
                  </p:ext>
                </p:extLst>
              </p:nvPr>
            </p:nvGraphicFramePr>
            <p:xfrm>
              <a:off x="4752701" y="1402096"/>
              <a:ext cx="2053046" cy="1154838"/>
            </p:xfrm>
            <a:graphic>
              <a:graphicData uri="http://schemas.microsoft.com/office/powerpoint/2016/slidezoom">
                <pslz:sldZm>
                  <pslz:sldZmObj sldId="263" cId="1919247085">
                    <pslz:zmPr id="{51CBBA85-F481-46AF-A905-BD4750889508}" returnToParent="0" transitionDur="1000">
                      <p166:blipFill xmlns:p166="http://schemas.microsoft.com/office/powerpoint/2016/6/main">
                        <a:blip r:embed="rId15"/>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2" name="スライド ズーム 11">
                <a:hlinkClick r:id="rId16" action="ppaction://hlinksldjump"/>
                <a:extLst>
                  <a:ext uri="{FF2B5EF4-FFF2-40B4-BE49-F238E27FC236}">
                    <a16:creationId xmlns:a16="http://schemas.microsoft.com/office/drawing/2014/main" id="{727C8255-5814-E8F8-A587-55949B0C21E1}"/>
                  </a:ext>
                </a:extLst>
              </p:cNvPr>
              <p:cNvPicPr>
                <a:picLocks noGrp="1" noRot="1" noChangeAspect="1" noMove="1" noResize="1" noEditPoints="1" noAdjustHandles="1" noChangeArrowheads="1" noChangeShapeType="1"/>
              </p:cNvPicPr>
              <p:nvPr/>
            </p:nvPicPr>
            <p:blipFill>
              <a:blip r:embed="rId17"/>
              <a:stretch>
                <a:fillRect/>
              </a:stretch>
            </p:blipFill>
            <p:spPr>
              <a:xfrm>
                <a:off x="4752701"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4" name="スライド ズーム 13">
                <a:extLst>
                  <a:ext uri="{FF2B5EF4-FFF2-40B4-BE49-F238E27FC236}">
                    <a16:creationId xmlns:a16="http://schemas.microsoft.com/office/drawing/2014/main" id="{C0E5AB02-3B93-7CAA-B2BA-605F1A092637}"/>
                  </a:ext>
                </a:extLst>
              </p:cNvPr>
              <p:cNvGraphicFramePr>
                <a:graphicFrameLocks noChangeAspect="1"/>
              </p:cNvGraphicFramePr>
              <p:nvPr>
                <p:extLst>
                  <p:ext uri="{D42A27DB-BD31-4B8C-83A1-F6EECF244321}">
                    <p14:modId xmlns:p14="http://schemas.microsoft.com/office/powerpoint/2010/main" val="2798120603"/>
                  </p:ext>
                </p:extLst>
              </p:nvPr>
            </p:nvGraphicFramePr>
            <p:xfrm>
              <a:off x="2222862" y="2772611"/>
              <a:ext cx="2053045" cy="1154838"/>
            </p:xfrm>
            <a:graphic>
              <a:graphicData uri="http://schemas.microsoft.com/office/powerpoint/2016/slidezoom">
                <pslz:sldZm>
                  <pslz:sldZmObj sldId="264" cId="2562600177">
                    <pslz:zmPr id="{EB701682-692E-414E-89D8-ED93637BFBB6}" returnToParent="0" transitionDur="1000">
                      <p166:blipFill xmlns:p166="http://schemas.microsoft.com/office/powerpoint/2016/6/main">
                        <a:blip r:embed="rId18"/>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4" name="スライド ズーム 13">
                <a:hlinkClick r:id="rId19" action="ppaction://hlinksldjump"/>
                <a:extLst>
                  <a:ext uri="{FF2B5EF4-FFF2-40B4-BE49-F238E27FC236}">
                    <a16:creationId xmlns:a16="http://schemas.microsoft.com/office/drawing/2014/main" id="{C0E5AB02-3B93-7CAA-B2BA-605F1A092637}"/>
                  </a:ext>
                </a:extLst>
              </p:cNvPr>
              <p:cNvPicPr>
                <a:picLocks noGrp="1" noRot="1" noChangeAspect="1" noMove="1" noResize="1" noEditPoints="1" noAdjustHandles="1" noChangeArrowheads="1" noChangeShapeType="1"/>
              </p:cNvPicPr>
              <p:nvPr/>
            </p:nvPicPr>
            <p:blipFill>
              <a:blip r:embed="rId20"/>
              <a:stretch>
                <a:fillRect/>
              </a:stretch>
            </p:blipFill>
            <p:spPr>
              <a:xfrm>
                <a:off x="2222862" y="2772611"/>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6" name="スライド ズーム 15">
                <a:extLst>
                  <a:ext uri="{FF2B5EF4-FFF2-40B4-BE49-F238E27FC236}">
                    <a16:creationId xmlns:a16="http://schemas.microsoft.com/office/drawing/2014/main" id="{C4ABB984-0EB4-8886-8AEC-587557729B4F}"/>
                  </a:ext>
                </a:extLst>
              </p:cNvPr>
              <p:cNvGraphicFramePr>
                <a:graphicFrameLocks noChangeAspect="1"/>
              </p:cNvGraphicFramePr>
              <p:nvPr>
                <p:extLst>
                  <p:ext uri="{D42A27DB-BD31-4B8C-83A1-F6EECF244321}">
                    <p14:modId xmlns:p14="http://schemas.microsoft.com/office/powerpoint/2010/main" val="3834624451"/>
                  </p:ext>
                </p:extLst>
              </p:nvPr>
            </p:nvGraphicFramePr>
            <p:xfrm>
              <a:off x="4752702" y="2772610"/>
              <a:ext cx="2053045" cy="1154838"/>
            </p:xfrm>
            <a:graphic>
              <a:graphicData uri="http://schemas.microsoft.com/office/powerpoint/2016/slidezoom">
                <pslz:sldZm>
                  <pslz:sldZmObj sldId="265" cId="2128778452">
                    <pslz:zmPr id="{A38F09C3-3748-4C12-8C7B-0CCD43C4A379}" returnToParent="0" transitionDur="1000">
                      <p166:blipFill xmlns:p166="http://schemas.microsoft.com/office/powerpoint/2016/6/main">
                        <a:blip r:embed="rId21"/>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6" name="スライド ズーム 15">
                <a:hlinkClick r:id="rId22" action="ppaction://hlinksldjump"/>
                <a:extLst>
                  <a:ext uri="{FF2B5EF4-FFF2-40B4-BE49-F238E27FC236}">
                    <a16:creationId xmlns:a16="http://schemas.microsoft.com/office/drawing/2014/main" id="{C4ABB984-0EB4-8886-8AEC-587557729B4F}"/>
                  </a:ext>
                </a:extLst>
              </p:cNvPr>
              <p:cNvPicPr>
                <a:picLocks noGrp="1" noRot="1" noChangeAspect="1" noMove="1" noResize="1" noEditPoints="1" noAdjustHandles="1" noChangeArrowheads="1" noChangeShapeType="1"/>
              </p:cNvPicPr>
              <p:nvPr/>
            </p:nvPicPr>
            <p:blipFill>
              <a:blip r:embed="rId23"/>
              <a:stretch>
                <a:fillRect/>
              </a:stretch>
            </p:blipFill>
            <p:spPr>
              <a:xfrm>
                <a:off x="4752702" y="2772610"/>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8" name="スライド ズーム 17">
                <a:extLst>
                  <a:ext uri="{FF2B5EF4-FFF2-40B4-BE49-F238E27FC236}">
                    <a16:creationId xmlns:a16="http://schemas.microsoft.com/office/drawing/2014/main" id="{818A3D83-85C0-BB31-9ECE-7325F9D8D895}"/>
                  </a:ext>
                </a:extLst>
              </p:cNvPr>
              <p:cNvGraphicFramePr>
                <a:graphicFrameLocks noChangeAspect="1"/>
              </p:cNvGraphicFramePr>
              <p:nvPr>
                <p:extLst>
                  <p:ext uri="{D42A27DB-BD31-4B8C-83A1-F6EECF244321}">
                    <p14:modId xmlns:p14="http://schemas.microsoft.com/office/powerpoint/2010/main" val="3882345554"/>
                  </p:ext>
                </p:extLst>
              </p:nvPr>
            </p:nvGraphicFramePr>
            <p:xfrm>
              <a:off x="7282542" y="2756778"/>
              <a:ext cx="2074301" cy="1166794"/>
            </p:xfrm>
            <a:graphic>
              <a:graphicData uri="http://schemas.microsoft.com/office/powerpoint/2016/slidezoom">
                <pslz:sldZm>
                  <pslz:sldZmObj sldId="270" cId="1804332052">
                    <pslz:zmPr id="{9A092830-B6E6-4F5B-8917-8F78E08D7FD6}" returnToParent="0" transitionDur="1000">
                      <p166:blipFill xmlns:p166="http://schemas.microsoft.com/office/powerpoint/2016/6/main">
                        <a:blip r:embed="rId24"/>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18" name="スライド ズーム 17">
                <a:hlinkClick r:id="rId25" action="ppaction://hlinksldjump"/>
                <a:extLst>
                  <a:ext uri="{FF2B5EF4-FFF2-40B4-BE49-F238E27FC236}">
                    <a16:creationId xmlns:a16="http://schemas.microsoft.com/office/drawing/2014/main" id="{818A3D83-85C0-BB31-9ECE-7325F9D8D895}"/>
                  </a:ext>
                </a:extLst>
              </p:cNvPr>
              <p:cNvPicPr>
                <a:picLocks noGrp="1" noRot="1" noChangeAspect="1" noMove="1" noResize="1" noEditPoints="1" noAdjustHandles="1" noChangeArrowheads="1" noChangeShapeType="1"/>
              </p:cNvPicPr>
              <p:nvPr/>
            </p:nvPicPr>
            <p:blipFill>
              <a:blip r:embed="rId26"/>
              <a:stretch>
                <a:fillRect/>
              </a:stretch>
            </p:blipFill>
            <p:spPr>
              <a:xfrm>
                <a:off x="7282542"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0" name="スライド ズーム 19">
                <a:extLst>
                  <a:ext uri="{FF2B5EF4-FFF2-40B4-BE49-F238E27FC236}">
                    <a16:creationId xmlns:a16="http://schemas.microsoft.com/office/drawing/2014/main" id="{C78C991C-D097-E199-3674-9764F1A37D3A}"/>
                  </a:ext>
                </a:extLst>
              </p:cNvPr>
              <p:cNvGraphicFramePr>
                <a:graphicFrameLocks noChangeAspect="1"/>
              </p:cNvGraphicFramePr>
              <p:nvPr>
                <p:extLst>
                  <p:ext uri="{D42A27DB-BD31-4B8C-83A1-F6EECF244321}">
                    <p14:modId xmlns:p14="http://schemas.microsoft.com/office/powerpoint/2010/main" val="2869206457"/>
                  </p:ext>
                </p:extLst>
              </p:nvPr>
            </p:nvGraphicFramePr>
            <p:xfrm>
              <a:off x="9833638" y="2756778"/>
              <a:ext cx="2074301" cy="1166794"/>
            </p:xfrm>
            <a:graphic>
              <a:graphicData uri="http://schemas.microsoft.com/office/powerpoint/2016/slidezoom">
                <pslz:sldZm>
                  <pslz:sldZmObj sldId="271" cId="2083232097">
                    <pslz:zmPr id="{6B804F83-431C-49EE-9E9A-53DBF8F1C21E}" returnToParent="0" transitionDur="1000">
                      <p166:blipFill xmlns:p166="http://schemas.microsoft.com/office/powerpoint/2016/6/main">
                        <a:blip r:embed="rId27"/>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0" name="スライド ズーム 19">
                <a:hlinkClick r:id="rId28" action="ppaction://hlinksldjump"/>
                <a:extLst>
                  <a:ext uri="{FF2B5EF4-FFF2-40B4-BE49-F238E27FC236}">
                    <a16:creationId xmlns:a16="http://schemas.microsoft.com/office/drawing/2014/main" id="{C78C991C-D097-E199-3674-9764F1A37D3A}"/>
                  </a:ext>
                </a:extLst>
              </p:cNvPr>
              <p:cNvPicPr>
                <a:picLocks noGrp="1" noRot="1" noChangeAspect="1" noMove="1" noResize="1" noEditPoints="1" noAdjustHandles="1" noChangeArrowheads="1" noChangeShapeType="1"/>
              </p:cNvPicPr>
              <p:nvPr/>
            </p:nvPicPr>
            <p:blipFill>
              <a:blip r:embed="rId29"/>
              <a:stretch>
                <a:fillRect/>
              </a:stretch>
            </p:blipFill>
            <p:spPr>
              <a:xfrm>
                <a:off x="9833638"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2" name="スライド ズーム 21">
                <a:extLst>
                  <a:ext uri="{FF2B5EF4-FFF2-40B4-BE49-F238E27FC236}">
                    <a16:creationId xmlns:a16="http://schemas.microsoft.com/office/drawing/2014/main" id="{F9296C53-08CE-66B4-5E93-DB5B2D01F0B6}"/>
                  </a:ext>
                </a:extLst>
              </p:cNvPr>
              <p:cNvGraphicFramePr>
                <a:graphicFrameLocks noChangeAspect="1"/>
              </p:cNvGraphicFramePr>
              <p:nvPr>
                <p:extLst>
                  <p:ext uri="{D42A27DB-BD31-4B8C-83A1-F6EECF244321}">
                    <p14:modId xmlns:p14="http://schemas.microsoft.com/office/powerpoint/2010/main" val="1752903844"/>
                  </p:ext>
                </p:extLst>
              </p:nvPr>
            </p:nvGraphicFramePr>
            <p:xfrm>
              <a:off x="2222862" y="4303276"/>
              <a:ext cx="2053045" cy="1154838"/>
            </p:xfrm>
            <a:graphic>
              <a:graphicData uri="http://schemas.microsoft.com/office/powerpoint/2016/slidezoom">
                <pslz:sldZm>
                  <pslz:sldZmObj sldId="272" cId="1383519419">
                    <pslz:zmPr id="{7A5443CE-ED30-42B4-95DE-C7050627F6DE}" returnToParent="0" transitionDur="1000">
                      <p166:blipFill xmlns:p166="http://schemas.microsoft.com/office/powerpoint/2016/6/main">
                        <a:blip r:embed="rId30"/>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2" name="スライド ズーム 21">
                <a:hlinkClick r:id="rId31" action="ppaction://hlinksldjump"/>
                <a:extLst>
                  <a:ext uri="{FF2B5EF4-FFF2-40B4-BE49-F238E27FC236}">
                    <a16:creationId xmlns:a16="http://schemas.microsoft.com/office/drawing/2014/main" id="{F9296C53-08CE-66B4-5E93-DB5B2D01F0B6}"/>
                  </a:ext>
                </a:extLst>
              </p:cNvPr>
              <p:cNvPicPr>
                <a:picLocks noGrp="1" noRot="1" noChangeAspect="1" noMove="1" noResize="1" noEditPoints="1" noAdjustHandles="1" noChangeArrowheads="1" noChangeShapeType="1"/>
              </p:cNvPicPr>
              <p:nvPr/>
            </p:nvPicPr>
            <p:blipFill>
              <a:blip r:embed="rId32"/>
              <a:stretch>
                <a:fillRect/>
              </a:stretch>
            </p:blipFill>
            <p:spPr>
              <a:xfrm>
                <a:off x="2222862"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4" name="スライド ズーム 23">
                <a:extLst>
                  <a:ext uri="{FF2B5EF4-FFF2-40B4-BE49-F238E27FC236}">
                    <a16:creationId xmlns:a16="http://schemas.microsoft.com/office/drawing/2014/main" id="{787957B1-6A56-5496-6784-40EF0D46DC23}"/>
                  </a:ext>
                </a:extLst>
              </p:cNvPr>
              <p:cNvGraphicFramePr>
                <a:graphicFrameLocks noChangeAspect="1"/>
              </p:cNvGraphicFramePr>
              <p:nvPr>
                <p:extLst>
                  <p:ext uri="{D42A27DB-BD31-4B8C-83A1-F6EECF244321}">
                    <p14:modId xmlns:p14="http://schemas.microsoft.com/office/powerpoint/2010/main" val="3878799709"/>
                  </p:ext>
                </p:extLst>
              </p:nvPr>
            </p:nvGraphicFramePr>
            <p:xfrm>
              <a:off x="4752701" y="4303276"/>
              <a:ext cx="2053045" cy="1154838"/>
            </p:xfrm>
            <a:graphic>
              <a:graphicData uri="http://schemas.microsoft.com/office/powerpoint/2016/slidezoom">
                <pslz:sldZm>
                  <pslz:sldZmObj sldId="273" cId="650927844">
                    <pslz:zmPr id="{E200F80D-7138-4DA9-A23C-59E6417AEEF8}" returnToParent="0" transitionDur="1000">
                      <p166:blipFill xmlns:p166="http://schemas.microsoft.com/office/powerpoint/2016/6/main">
                        <a:blip r:embed="rId33"/>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4" name="スライド ズーム 23">
                <a:hlinkClick r:id="rId34" action="ppaction://hlinksldjump"/>
                <a:extLst>
                  <a:ext uri="{FF2B5EF4-FFF2-40B4-BE49-F238E27FC236}">
                    <a16:creationId xmlns:a16="http://schemas.microsoft.com/office/drawing/2014/main" id="{787957B1-6A56-5496-6784-40EF0D46DC23}"/>
                  </a:ext>
                </a:extLst>
              </p:cNvPr>
              <p:cNvPicPr>
                <a:picLocks noGrp="1" noRot="1" noChangeAspect="1" noMove="1" noResize="1" noEditPoints="1" noAdjustHandles="1" noChangeArrowheads="1" noChangeShapeType="1"/>
              </p:cNvPicPr>
              <p:nvPr/>
            </p:nvPicPr>
            <p:blipFill>
              <a:blip r:embed="rId35"/>
              <a:stretch>
                <a:fillRect/>
              </a:stretch>
            </p:blipFill>
            <p:spPr>
              <a:xfrm>
                <a:off x="4752701"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6" name="スライド ズーム 25">
                <a:extLst>
                  <a:ext uri="{FF2B5EF4-FFF2-40B4-BE49-F238E27FC236}">
                    <a16:creationId xmlns:a16="http://schemas.microsoft.com/office/drawing/2014/main" id="{99720B33-7C66-B6DE-3D8D-6EE592A065F3}"/>
                  </a:ext>
                </a:extLst>
              </p:cNvPr>
              <p:cNvGraphicFramePr>
                <a:graphicFrameLocks noChangeAspect="1"/>
              </p:cNvGraphicFramePr>
              <p:nvPr>
                <p:extLst>
                  <p:ext uri="{D42A27DB-BD31-4B8C-83A1-F6EECF244321}">
                    <p14:modId xmlns:p14="http://schemas.microsoft.com/office/powerpoint/2010/main" val="3407435596"/>
                  </p:ext>
                </p:extLst>
              </p:nvPr>
            </p:nvGraphicFramePr>
            <p:xfrm>
              <a:off x="7277096" y="4303276"/>
              <a:ext cx="2074301" cy="1166794"/>
            </p:xfrm>
            <a:graphic>
              <a:graphicData uri="http://schemas.microsoft.com/office/powerpoint/2016/slidezoom">
                <pslz:sldZm>
                  <pslz:sldZmObj sldId="276" cId="2610442917">
                    <pslz:zmPr id="{F5698C76-BB6F-4EED-8394-497A350E2EAC}" returnToParent="0" transitionDur="1000">
                      <p166:blipFill xmlns:p166="http://schemas.microsoft.com/office/powerpoint/2016/6/main">
                        <a:blip r:embed="rId36"/>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6" name="スライド ズーム 25">
                <a:hlinkClick r:id="rId37" action="ppaction://hlinksldjump"/>
                <a:extLst>
                  <a:ext uri="{FF2B5EF4-FFF2-40B4-BE49-F238E27FC236}">
                    <a16:creationId xmlns:a16="http://schemas.microsoft.com/office/drawing/2014/main" id="{99720B33-7C66-B6DE-3D8D-6EE592A065F3}"/>
                  </a:ext>
                </a:extLst>
              </p:cNvPr>
              <p:cNvPicPr>
                <a:picLocks noGrp="1" noRot="1" noChangeAspect="1" noMove="1" noResize="1" noEditPoints="1" noAdjustHandles="1" noChangeArrowheads="1" noChangeShapeType="1"/>
              </p:cNvPicPr>
              <p:nvPr/>
            </p:nvPicPr>
            <p:blipFill>
              <a:blip r:embed="rId38"/>
              <a:stretch>
                <a:fillRect/>
              </a:stretch>
            </p:blipFill>
            <p:spPr>
              <a:xfrm>
                <a:off x="7277096" y="4303276"/>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8" name="スライド ズーム 27">
                <a:extLst>
                  <a:ext uri="{FF2B5EF4-FFF2-40B4-BE49-F238E27FC236}">
                    <a16:creationId xmlns:a16="http://schemas.microsoft.com/office/drawing/2014/main" id="{EF77FB0A-6C92-5535-051C-5C14929D82A1}"/>
                  </a:ext>
                </a:extLst>
              </p:cNvPr>
              <p:cNvGraphicFramePr>
                <a:graphicFrameLocks noChangeAspect="1"/>
              </p:cNvGraphicFramePr>
              <p:nvPr>
                <p:extLst>
                  <p:ext uri="{D42A27DB-BD31-4B8C-83A1-F6EECF244321}">
                    <p14:modId xmlns:p14="http://schemas.microsoft.com/office/powerpoint/2010/main" val="1240857247"/>
                  </p:ext>
                </p:extLst>
              </p:nvPr>
            </p:nvGraphicFramePr>
            <p:xfrm>
              <a:off x="2222862" y="5673789"/>
              <a:ext cx="2053047" cy="1154839"/>
            </p:xfrm>
            <a:graphic>
              <a:graphicData uri="http://schemas.microsoft.com/office/powerpoint/2016/slidezoom">
                <pslz:sldZm>
                  <pslz:sldZmObj sldId="274" cId="2693818306">
                    <pslz:zmPr id="{4658D48B-4F3A-4E18-B273-562C42DF55EB}" returnToParent="0" transitionDur="1000">
                      <p166:blipFill xmlns:p166="http://schemas.microsoft.com/office/powerpoint/2016/6/main">
                        <a:blip r:embed="rId3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28" name="スライド ズーム 27">
                <a:hlinkClick r:id="rId40" action="ppaction://hlinksldjump"/>
                <a:extLst>
                  <a:ext uri="{FF2B5EF4-FFF2-40B4-BE49-F238E27FC236}">
                    <a16:creationId xmlns:a16="http://schemas.microsoft.com/office/drawing/2014/main" id="{EF77FB0A-6C92-5535-051C-5C14929D82A1}"/>
                  </a:ext>
                </a:extLst>
              </p:cNvPr>
              <p:cNvPicPr>
                <a:picLocks noGrp="1" noRot="1" noChangeAspect="1" noMove="1" noResize="1" noEditPoints="1" noAdjustHandles="1" noChangeArrowheads="1" noChangeShapeType="1"/>
              </p:cNvPicPr>
              <p:nvPr/>
            </p:nvPicPr>
            <p:blipFill>
              <a:blip r:embed="rId41"/>
              <a:stretch>
                <a:fillRect/>
              </a:stretch>
            </p:blipFill>
            <p:spPr>
              <a:xfrm>
                <a:off x="2222862" y="5673789"/>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0" name="スライド ズーム 29">
                <a:extLst>
                  <a:ext uri="{FF2B5EF4-FFF2-40B4-BE49-F238E27FC236}">
                    <a16:creationId xmlns:a16="http://schemas.microsoft.com/office/drawing/2014/main" id="{FD3F5C8A-15F4-7EA5-47BA-BC54A19CDF36}"/>
                  </a:ext>
                </a:extLst>
              </p:cNvPr>
              <p:cNvGraphicFramePr>
                <a:graphicFrameLocks noChangeAspect="1"/>
              </p:cNvGraphicFramePr>
              <p:nvPr>
                <p:extLst>
                  <p:ext uri="{D42A27DB-BD31-4B8C-83A1-F6EECF244321}">
                    <p14:modId xmlns:p14="http://schemas.microsoft.com/office/powerpoint/2010/main" val="3208114056"/>
                  </p:ext>
                </p:extLst>
              </p:nvPr>
            </p:nvGraphicFramePr>
            <p:xfrm>
              <a:off x="4747257" y="5673788"/>
              <a:ext cx="2053049" cy="1154840"/>
            </p:xfrm>
            <a:graphic>
              <a:graphicData uri="http://schemas.microsoft.com/office/powerpoint/2016/slidezoom">
                <pslz:sldZm>
                  <pslz:sldZmObj sldId="277" cId="230182705">
                    <pslz:zmPr id="{0FD5A417-8763-4C3D-B1F0-B1F99E7ED4BA}" returnToParent="0" transitionDur="1000">
                      <p166:blipFill xmlns:p166="http://schemas.microsoft.com/office/powerpoint/2016/6/main">
                        <a:blip r:embed="rId42"/>
                        <a:stretch>
                          <a:fillRect/>
                        </a:stretch>
                      </p166:blipFill>
                      <p166:spPr xmlns:p166="http://schemas.microsoft.com/office/powerpoint/2016/6/main">
                        <a:xfrm>
                          <a:off x="0" y="0"/>
                          <a:ext cx="2053049" cy="1154840"/>
                        </a:xfrm>
                        <a:prstGeom prst="rect">
                          <a:avLst/>
                        </a:prstGeom>
                        <a:ln w="12700">
                          <a:solidFill>
                            <a:schemeClr val="tx1"/>
                          </a:solidFill>
                        </a:ln>
                      </p166:spPr>
                    </pslz:zmPr>
                  </pslz:sldZmObj>
                </pslz:sldZm>
              </a:graphicData>
            </a:graphic>
          </p:graphicFrame>
        </mc:Choice>
        <mc:Fallback xmlns="">
          <p:pic>
            <p:nvPicPr>
              <p:cNvPr id="30" name="スライド ズーム 29">
                <a:hlinkClick r:id="rId43" action="ppaction://hlinksldjump"/>
                <a:extLst>
                  <a:ext uri="{FF2B5EF4-FFF2-40B4-BE49-F238E27FC236}">
                    <a16:creationId xmlns:a16="http://schemas.microsoft.com/office/drawing/2014/main" id="{FD3F5C8A-15F4-7EA5-47BA-BC54A19CDF36}"/>
                  </a:ext>
                </a:extLst>
              </p:cNvPr>
              <p:cNvPicPr>
                <a:picLocks noGrp="1" noRot="1" noChangeAspect="1" noMove="1" noResize="1" noEditPoints="1" noAdjustHandles="1" noChangeArrowheads="1" noChangeShapeType="1"/>
              </p:cNvPicPr>
              <p:nvPr/>
            </p:nvPicPr>
            <p:blipFill>
              <a:blip r:embed="rId44"/>
              <a:stretch>
                <a:fillRect/>
              </a:stretch>
            </p:blipFill>
            <p:spPr>
              <a:xfrm>
                <a:off x="4747257" y="5673788"/>
                <a:ext cx="2053049" cy="1154840"/>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2" name="スライド ズーム 31">
                <a:extLst>
                  <a:ext uri="{FF2B5EF4-FFF2-40B4-BE49-F238E27FC236}">
                    <a16:creationId xmlns:a16="http://schemas.microsoft.com/office/drawing/2014/main" id="{4148F9AB-692A-228B-FD3D-D72F337332F8}"/>
                  </a:ext>
                </a:extLst>
              </p:cNvPr>
              <p:cNvGraphicFramePr>
                <a:graphicFrameLocks noChangeAspect="1"/>
              </p:cNvGraphicFramePr>
              <p:nvPr>
                <p:extLst>
                  <p:ext uri="{D42A27DB-BD31-4B8C-83A1-F6EECF244321}">
                    <p14:modId xmlns:p14="http://schemas.microsoft.com/office/powerpoint/2010/main" val="307853680"/>
                  </p:ext>
                </p:extLst>
              </p:nvPr>
            </p:nvGraphicFramePr>
            <p:xfrm>
              <a:off x="7277095" y="5673788"/>
              <a:ext cx="2074301" cy="1166794"/>
            </p:xfrm>
            <a:graphic>
              <a:graphicData uri="http://schemas.microsoft.com/office/powerpoint/2016/slidezoom">
                <pslz:sldZm>
                  <pslz:sldZmObj sldId="278" cId="3686410268">
                    <pslz:zmPr id="{99DC60F0-C600-4C48-8C57-62E1C9FA0705}" returnToParent="0" transitionDur="1000">
                      <p166:blipFill xmlns:p166="http://schemas.microsoft.com/office/powerpoint/2016/6/main">
                        <a:blip r:embed="rId45"/>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32" name="スライド ズーム 31">
                <a:hlinkClick r:id="rId46" action="ppaction://hlinksldjump"/>
                <a:extLst>
                  <a:ext uri="{FF2B5EF4-FFF2-40B4-BE49-F238E27FC236}">
                    <a16:creationId xmlns:a16="http://schemas.microsoft.com/office/drawing/2014/main" id="{4148F9AB-692A-228B-FD3D-D72F337332F8}"/>
                  </a:ext>
                </a:extLst>
              </p:cNvPr>
              <p:cNvPicPr>
                <a:picLocks noGrp="1" noRot="1" noChangeAspect="1" noMove="1" noResize="1" noEditPoints="1" noAdjustHandles="1" noChangeArrowheads="1" noChangeShapeType="1"/>
              </p:cNvPicPr>
              <p:nvPr/>
            </p:nvPicPr>
            <p:blipFill>
              <a:blip r:embed="rId47"/>
              <a:stretch>
                <a:fillRect/>
              </a:stretch>
            </p:blipFill>
            <p:spPr>
              <a:xfrm>
                <a:off x="7277095" y="5673788"/>
                <a:ext cx="2074301" cy="1166794"/>
              </a:xfrm>
              <a:prstGeom prst="rect">
                <a:avLst/>
              </a:prstGeom>
              <a:ln w="12700">
                <a:solidFill>
                  <a:schemeClr val="tx1"/>
                </a:solidFill>
              </a:ln>
            </p:spPr>
          </p:pic>
        </mc:Fallback>
      </mc:AlternateContent>
      <p:sp>
        <p:nvSpPr>
          <p:cNvPr id="33" name="テキスト ボックス 32">
            <a:extLst>
              <a:ext uri="{FF2B5EF4-FFF2-40B4-BE49-F238E27FC236}">
                <a16:creationId xmlns:a16="http://schemas.microsoft.com/office/drawing/2014/main" id="{A26A0024-D3B4-61CF-DFCC-BE41F07607A2}"/>
              </a:ext>
            </a:extLst>
          </p:cNvPr>
          <p:cNvSpPr txBox="1"/>
          <p:nvPr/>
        </p:nvSpPr>
        <p:spPr>
          <a:xfrm>
            <a:off x="4275907"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B462D98F-54FF-B51A-EA1A-1A376923C573}"/>
              </a:ext>
            </a:extLst>
          </p:cNvPr>
          <p:cNvSpPr txBox="1"/>
          <p:nvPr/>
        </p:nvSpPr>
        <p:spPr>
          <a:xfrm>
            <a:off x="6800299"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289007AF-6622-A3CE-2E22-A9C9D748EBA7}"/>
              </a:ext>
            </a:extLst>
          </p:cNvPr>
          <p:cNvSpPr txBox="1"/>
          <p:nvPr/>
        </p:nvSpPr>
        <p:spPr>
          <a:xfrm>
            <a:off x="9324691"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5</a:t>
            </a:r>
            <a:endParaRPr kumimoji="1" lang="ja-JP" altLang="en-US"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D810CC68-F314-CBE0-C5F2-33E97E72F0AA}"/>
              </a:ext>
            </a:extLst>
          </p:cNvPr>
          <p:cNvSpPr txBox="1"/>
          <p:nvPr/>
        </p:nvSpPr>
        <p:spPr>
          <a:xfrm>
            <a:off x="4267191"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6</a:t>
            </a:r>
            <a:endParaRPr kumimoji="1" lang="ja-JP" altLang="en-US"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E1D84D2C-156B-48A7-1F4A-4E54A7EC8F62}"/>
              </a:ext>
            </a:extLst>
          </p:cNvPr>
          <p:cNvSpPr txBox="1"/>
          <p:nvPr/>
        </p:nvSpPr>
        <p:spPr>
          <a:xfrm>
            <a:off x="6800299"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7</a:t>
            </a:r>
            <a:endParaRPr kumimoji="1" lang="ja-JP" altLang="en-US"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5989BF8E-F5C0-0391-46E3-F4EF16ACA151}"/>
              </a:ext>
            </a:extLst>
          </p:cNvPr>
          <p:cNvSpPr txBox="1"/>
          <p:nvPr/>
        </p:nvSpPr>
        <p:spPr>
          <a:xfrm>
            <a:off x="4267191"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8</a:t>
            </a:r>
            <a:endParaRPr kumimoji="1" lang="ja-JP" altLang="en-US" dirty="0">
              <a:latin typeface="Times New Roman" panose="02020603050405020304" pitchFamily="18" charset="0"/>
              <a:cs typeface="Times New Roman" panose="02020603050405020304" pitchFamily="18" charset="0"/>
            </a:endParaRPr>
          </a:p>
        </p:txBody>
      </p:sp>
      <p:sp>
        <p:nvSpPr>
          <p:cNvPr id="39" name="テキスト ボックス 38">
            <a:extLst>
              <a:ext uri="{FF2B5EF4-FFF2-40B4-BE49-F238E27FC236}">
                <a16:creationId xmlns:a16="http://schemas.microsoft.com/office/drawing/2014/main" id="{86A4F5C3-BF60-CDCF-22E4-5D15183DEB58}"/>
              </a:ext>
            </a:extLst>
          </p:cNvPr>
          <p:cNvSpPr txBox="1"/>
          <p:nvPr/>
        </p:nvSpPr>
        <p:spPr>
          <a:xfrm>
            <a:off x="6800299"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9</a:t>
            </a:r>
            <a:endParaRPr kumimoji="1" lang="ja-JP" altLang="en-US"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D5C34A3F-52D9-DFEF-5545-F9499DE42F3C}"/>
              </a:ext>
            </a:extLst>
          </p:cNvPr>
          <p:cNvSpPr txBox="1"/>
          <p:nvPr/>
        </p:nvSpPr>
        <p:spPr>
          <a:xfrm>
            <a:off x="9324691" y="3637105"/>
            <a:ext cx="44260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10</a:t>
            </a:r>
            <a:endParaRPr kumimoji="1" lang="ja-JP" altLang="en-US" dirty="0">
              <a:latin typeface="Times New Roman" panose="02020603050405020304" pitchFamily="18" charset="0"/>
              <a:cs typeface="Times New Roman" panose="02020603050405020304" pitchFamily="18" charset="0"/>
            </a:endParaRPr>
          </a:p>
        </p:txBody>
      </p:sp>
      <p:sp>
        <p:nvSpPr>
          <p:cNvPr id="41" name="テキスト ボックス 40">
            <a:extLst>
              <a:ext uri="{FF2B5EF4-FFF2-40B4-BE49-F238E27FC236}">
                <a16:creationId xmlns:a16="http://schemas.microsoft.com/office/drawing/2014/main" id="{63464F8B-8098-9171-4D9D-58E5CFC01271}"/>
              </a:ext>
            </a:extLst>
          </p:cNvPr>
          <p:cNvSpPr txBox="1"/>
          <p:nvPr/>
        </p:nvSpPr>
        <p:spPr>
          <a:xfrm>
            <a:off x="11881812" y="3636000"/>
            <a:ext cx="365760" cy="369332"/>
          </a:xfrm>
          <a:prstGeom prst="rect">
            <a:avLst/>
          </a:prstGeom>
          <a:noFill/>
        </p:spPr>
        <p:txBody>
          <a:bodyPr wrap="square" lIns="0" rtlCol="0">
            <a:spAutoFit/>
          </a:bodyPr>
          <a:lstStyle/>
          <a:p>
            <a:pPr algn="r"/>
            <a:r>
              <a:rPr kumimoji="1" lang="en-US" altLang="ja-JP" dirty="0">
                <a:latin typeface="Times New Roman" panose="02020603050405020304" pitchFamily="18" charset="0"/>
                <a:cs typeface="Times New Roman" panose="02020603050405020304" pitchFamily="18" charset="0"/>
              </a:rPr>
              <a:t>11</a:t>
            </a:r>
            <a:endParaRPr kumimoji="1" lang="ja-JP" altLang="en-US" dirty="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27E83FF8-A29D-5DF1-7F2F-1B6B1A766345}"/>
              </a:ext>
            </a:extLst>
          </p:cNvPr>
          <p:cNvSpPr txBox="1"/>
          <p:nvPr/>
        </p:nvSpPr>
        <p:spPr>
          <a:xfrm>
            <a:off x="4272568" y="5149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12</a:t>
            </a:r>
            <a:endParaRPr kumimoji="1" lang="ja-JP" altLang="en-US" dirty="0">
              <a:latin typeface="Times New Roman" panose="02020603050405020304" pitchFamily="18" charset="0"/>
              <a:cs typeface="Times New Roman" panose="02020603050405020304" pitchFamily="18" charset="0"/>
            </a:endParaRPr>
          </a:p>
        </p:txBody>
      </p:sp>
      <p:sp>
        <p:nvSpPr>
          <p:cNvPr id="43" name="テキスト ボックス 42">
            <a:extLst>
              <a:ext uri="{FF2B5EF4-FFF2-40B4-BE49-F238E27FC236}">
                <a16:creationId xmlns:a16="http://schemas.microsoft.com/office/drawing/2014/main" id="{CA66ECAD-83E5-8254-E551-BDDFC47B1B3C}"/>
              </a:ext>
            </a:extLst>
          </p:cNvPr>
          <p:cNvSpPr txBox="1"/>
          <p:nvPr/>
        </p:nvSpPr>
        <p:spPr>
          <a:xfrm>
            <a:off x="6796961" y="5149105"/>
            <a:ext cx="60423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13</a:t>
            </a:r>
            <a:endParaRPr kumimoji="1" lang="ja-JP" altLang="en-US" dirty="0">
              <a:latin typeface="Times New Roman" panose="02020603050405020304" pitchFamily="18" charset="0"/>
              <a:cs typeface="Times New Roman" panose="02020603050405020304" pitchFamily="18" charset="0"/>
            </a:endParaRPr>
          </a:p>
        </p:txBody>
      </p:sp>
      <p:sp>
        <p:nvSpPr>
          <p:cNvPr id="44" name="テキスト ボックス 43">
            <a:extLst>
              <a:ext uri="{FF2B5EF4-FFF2-40B4-BE49-F238E27FC236}">
                <a16:creationId xmlns:a16="http://schemas.microsoft.com/office/drawing/2014/main" id="{5275A95C-FA18-F670-1BBB-678ECEA7E086}"/>
              </a:ext>
            </a:extLst>
          </p:cNvPr>
          <p:cNvSpPr txBox="1"/>
          <p:nvPr/>
        </p:nvSpPr>
        <p:spPr>
          <a:xfrm>
            <a:off x="9351396" y="5149105"/>
            <a:ext cx="49037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14</a:t>
            </a:r>
            <a:endParaRPr kumimoji="1" lang="ja-JP" altLang="en-US" dirty="0">
              <a:latin typeface="Times New Roman" panose="02020603050405020304" pitchFamily="18" charset="0"/>
              <a:cs typeface="Times New Roman" panose="02020603050405020304" pitchFamily="18" charset="0"/>
            </a:endParaRPr>
          </a:p>
        </p:txBody>
      </p:sp>
      <p:sp>
        <p:nvSpPr>
          <p:cNvPr id="45" name="テキスト ボックス 44">
            <a:extLst>
              <a:ext uri="{FF2B5EF4-FFF2-40B4-BE49-F238E27FC236}">
                <a16:creationId xmlns:a16="http://schemas.microsoft.com/office/drawing/2014/main" id="{50F01231-B937-1361-6BFF-1C7636B9CEAB}"/>
              </a:ext>
            </a:extLst>
          </p:cNvPr>
          <p:cNvSpPr txBox="1"/>
          <p:nvPr/>
        </p:nvSpPr>
        <p:spPr>
          <a:xfrm>
            <a:off x="426719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15</a:t>
            </a:r>
            <a:endParaRPr kumimoji="1" lang="ja-JP" altLang="en-US" dirty="0">
              <a:latin typeface="Times New Roman" panose="02020603050405020304" pitchFamily="18" charset="0"/>
              <a:cs typeface="Times New Roman" panose="02020603050405020304" pitchFamily="18" charset="0"/>
            </a:endParaRPr>
          </a:p>
        </p:txBody>
      </p:sp>
      <p:sp>
        <p:nvSpPr>
          <p:cNvPr id="46" name="テキスト ボックス 45">
            <a:extLst>
              <a:ext uri="{FF2B5EF4-FFF2-40B4-BE49-F238E27FC236}">
                <a16:creationId xmlns:a16="http://schemas.microsoft.com/office/drawing/2014/main" id="{12AA91BE-1837-8F17-240E-F9795F3D61E2}"/>
              </a:ext>
            </a:extLst>
          </p:cNvPr>
          <p:cNvSpPr txBox="1"/>
          <p:nvPr/>
        </p:nvSpPr>
        <p:spPr>
          <a:xfrm>
            <a:off x="6795644"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16</a:t>
            </a:r>
            <a:endParaRPr kumimoji="1" lang="ja-JP" altLang="en-US" dirty="0">
              <a:latin typeface="Times New Roman" panose="02020603050405020304" pitchFamily="18" charset="0"/>
              <a:cs typeface="Times New Roman" panose="02020603050405020304" pitchFamily="18" charset="0"/>
            </a:endParaRPr>
          </a:p>
        </p:txBody>
      </p:sp>
      <p:sp>
        <p:nvSpPr>
          <p:cNvPr id="47" name="テキスト ボックス 46">
            <a:extLst>
              <a:ext uri="{FF2B5EF4-FFF2-40B4-BE49-F238E27FC236}">
                <a16:creationId xmlns:a16="http://schemas.microsoft.com/office/drawing/2014/main" id="{521BD519-4243-DAEB-3CC1-2898613DB317}"/>
              </a:ext>
            </a:extLst>
          </p:cNvPr>
          <p:cNvSpPr txBox="1"/>
          <p:nvPr/>
        </p:nvSpPr>
        <p:spPr>
          <a:xfrm>
            <a:off x="934207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17</a:t>
            </a:r>
            <a:endParaRPr kumimoji="1" lang="ja-JP" altLang="en-US" dirty="0">
              <a:latin typeface="Times New Roman" panose="02020603050405020304" pitchFamily="18" charset="0"/>
              <a:cs typeface="Times New Roman" panose="02020603050405020304" pitchFamily="18" charset="0"/>
            </a:endParaRPr>
          </a:p>
        </p:txBody>
      </p:sp>
      <p:sp>
        <p:nvSpPr>
          <p:cNvPr id="48" name="テキスト ボックス 47">
            <a:extLst>
              <a:ext uri="{FF2B5EF4-FFF2-40B4-BE49-F238E27FC236}">
                <a16:creationId xmlns:a16="http://schemas.microsoft.com/office/drawing/2014/main" id="{C1BBF931-AC16-A5E4-7441-40177713610B}"/>
              </a:ext>
            </a:extLst>
          </p:cNvPr>
          <p:cNvSpPr txBox="1"/>
          <p:nvPr/>
        </p:nvSpPr>
        <p:spPr>
          <a:xfrm>
            <a:off x="287379" y="424334"/>
            <a:ext cx="1787442" cy="369332"/>
          </a:xfrm>
          <a:prstGeom prst="rect">
            <a:avLst/>
          </a:prstGeom>
          <a:noFill/>
        </p:spPr>
        <p:txBody>
          <a:bodyPr wrap="square" rtlCol="0">
            <a:spAutoFit/>
          </a:bodyPr>
          <a:lstStyle/>
          <a:p>
            <a:pPr algn="ctr"/>
            <a:r>
              <a:rPr kumimoji="1" lang="ja-JP" altLang="en-US" dirty="0"/>
              <a:t>研究背景・目的</a:t>
            </a:r>
          </a:p>
        </p:txBody>
      </p:sp>
      <p:sp>
        <p:nvSpPr>
          <p:cNvPr id="49" name="テキスト ボックス 48">
            <a:extLst>
              <a:ext uri="{FF2B5EF4-FFF2-40B4-BE49-F238E27FC236}">
                <a16:creationId xmlns:a16="http://schemas.microsoft.com/office/drawing/2014/main" id="{96E6B814-BB73-8234-FF20-8B98D685167F}"/>
              </a:ext>
            </a:extLst>
          </p:cNvPr>
          <p:cNvSpPr txBox="1"/>
          <p:nvPr/>
        </p:nvSpPr>
        <p:spPr>
          <a:xfrm>
            <a:off x="287379" y="1794849"/>
            <a:ext cx="1787442" cy="369332"/>
          </a:xfrm>
          <a:prstGeom prst="rect">
            <a:avLst/>
          </a:prstGeom>
          <a:noFill/>
        </p:spPr>
        <p:txBody>
          <a:bodyPr wrap="square" rtlCol="0">
            <a:spAutoFit/>
          </a:bodyPr>
          <a:lstStyle/>
          <a:p>
            <a:pPr algn="ctr"/>
            <a:r>
              <a:rPr kumimoji="1" lang="ja-JP" altLang="en-US" dirty="0"/>
              <a:t>トピックモデル</a:t>
            </a:r>
          </a:p>
        </p:txBody>
      </p:sp>
      <p:sp>
        <p:nvSpPr>
          <p:cNvPr id="50" name="テキスト ボックス 49">
            <a:extLst>
              <a:ext uri="{FF2B5EF4-FFF2-40B4-BE49-F238E27FC236}">
                <a16:creationId xmlns:a16="http://schemas.microsoft.com/office/drawing/2014/main" id="{D7694AA1-E851-B85A-2025-571F73C48A3B}"/>
              </a:ext>
            </a:extLst>
          </p:cNvPr>
          <p:cNvSpPr txBox="1"/>
          <p:nvPr/>
        </p:nvSpPr>
        <p:spPr>
          <a:xfrm>
            <a:off x="284061" y="3151000"/>
            <a:ext cx="1787442" cy="369332"/>
          </a:xfrm>
          <a:prstGeom prst="rect">
            <a:avLst/>
          </a:prstGeom>
          <a:noFill/>
        </p:spPr>
        <p:txBody>
          <a:bodyPr wrap="square" rtlCol="0">
            <a:spAutoFit/>
          </a:bodyPr>
          <a:lstStyle/>
          <a:p>
            <a:pPr algn="ctr"/>
            <a:r>
              <a:rPr kumimoji="1" lang="ja-JP" altLang="en-US" dirty="0"/>
              <a:t>提案手法</a:t>
            </a:r>
          </a:p>
        </p:txBody>
      </p:sp>
      <p:sp>
        <p:nvSpPr>
          <p:cNvPr id="51" name="テキスト ボックス 50">
            <a:extLst>
              <a:ext uri="{FF2B5EF4-FFF2-40B4-BE49-F238E27FC236}">
                <a16:creationId xmlns:a16="http://schemas.microsoft.com/office/drawing/2014/main" id="{31332DD1-B33D-FE0B-8127-F3F5CE1C7F89}"/>
              </a:ext>
            </a:extLst>
          </p:cNvPr>
          <p:cNvSpPr txBox="1"/>
          <p:nvPr/>
        </p:nvSpPr>
        <p:spPr>
          <a:xfrm>
            <a:off x="0" y="5149105"/>
            <a:ext cx="2262808" cy="646331"/>
          </a:xfrm>
          <a:prstGeom prst="rect">
            <a:avLst/>
          </a:prstGeom>
          <a:noFill/>
        </p:spPr>
        <p:txBody>
          <a:bodyPr wrap="square" rtlCol="0">
            <a:spAutoFit/>
          </a:bodyPr>
          <a:lstStyle/>
          <a:p>
            <a:pPr algn="ctr"/>
            <a:r>
              <a:rPr kumimoji="1" lang="ja-JP" altLang="en-US" dirty="0"/>
              <a:t>実コメントを用いた</a:t>
            </a:r>
            <a:endParaRPr kumimoji="1" lang="en-US" altLang="ja-JP" dirty="0"/>
          </a:p>
          <a:p>
            <a:pPr algn="ctr"/>
            <a:r>
              <a:rPr kumimoji="1" lang="ja-JP" altLang="en-US" dirty="0"/>
              <a:t>提案手法の精度評価</a:t>
            </a:r>
          </a:p>
        </p:txBody>
      </p:sp>
    </p:spTree>
    <p:extLst>
      <p:ext uri="{BB962C8B-B14F-4D97-AF65-F5344CB8AC3E}">
        <p14:creationId xmlns:p14="http://schemas.microsoft.com/office/powerpoint/2010/main" val="109182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514338" indent="-514338">
              <a:lnSpc>
                <a:spcPct val="150000"/>
              </a:lnSpc>
              <a:buSzPts val="2400"/>
              <a:buFont typeface="Gill Sans"/>
              <a:buAutoNum type="arabicPeriod"/>
            </a:pPr>
            <a:r>
              <a:rPr lang="ja-JP" altLang="en-US" sz="2400" dirty="0">
                <a:solidFill>
                  <a:schemeClr val="tx1"/>
                </a:solidFill>
                <a:latin typeface="+mj-lt"/>
              </a:rPr>
              <a:t>研究背景・目的</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トピックモデル</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提案手法</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実コメントを用いた提案手法の精度評価</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まとめ</a:t>
            </a:r>
          </a:p>
          <a:p>
            <a:pPr marL="971526" lvl="1" indent="-412740">
              <a:buSzPts val="1600"/>
              <a:buNone/>
            </a:pPr>
            <a:endParaRPr lang="ja-JP" altLang="en-US"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cs typeface="Arial"/>
                <a:sym typeface="Arial"/>
              </a:rPr>
              <a:t>発表構成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75E6EE52-D860-56C6-D2F7-9E83E5C70004}"/>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7E75DE93-50D9-20DA-7541-75F497C88222}"/>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9B0C543-192C-F58B-A0AC-467C16238C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との比較</a:t>
            </a:r>
          </a:p>
        </p:txBody>
      </p:sp>
      <p:cxnSp>
        <p:nvCxnSpPr>
          <p:cNvPr id="4" name="直線コネクタ 3">
            <a:extLst>
              <a:ext uri="{FF2B5EF4-FFF2-40B4-BE49-F238E27FC236}">
                <a16:creationId xmlns:a16="http://schemas.microsoft.com/office/drawing/2014/main" id="{E7FCAF5C-246F-8EDF-6E0C-ADD704A3AD6E}"/>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66EF578-8C4A-F456-2709-5A450BBBC310}"/>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1</a:t>
            </a:r>
            <a:endParaRPr kumimoji="1" lang="ja-JP" altLang="en-US" sz="1800" dirty="0">
              <a:solidFill>
                <a:schemeClr val="bg1">
                  <a:lumMod val="50000"/>
                </a:schemeClr>
              </a:solidFill>
            </a:endParaRPr>
          </a:p>
        </p:txBody>
      </p:sp>
    </p:spTree>
    <p:extLst>
      <p:ext uri="{BB962C8B-B14F-4D97-AF65-F5344CB8AC3E}">
        <p14:creationId xmlns:p14="http://schemas.microsoft.com/office/powerpoint/2010/main" val="104751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pPr/>
              <a:t>3</a:t>
            </a:fld>
            <a:endParaRPr/>
          </a:p>
        </p:txBody>
      </p:sp>
      <p:sp>
        <p:nvSpPr>
          <p:cNvPr id="5" name="テキスト ボックス 4">
            <a:extLst>
              <a:ext uri="{FF2B5EF4-FFF2-40B4-BE49-F238E27FC236}">
                <a16:creationId xmlns:a16="http://schemas.microsoft.com/office/drawing/2014/main" id="{4307E24E-6EC4-68CE-58A9-D182E070618D}"/>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pic>
        <p:nvPicPr>
          <p:cNvPr id="3" name="図 2">
            <a:extLst>
              <a:ext uri="{FF2B5EF4-FFF2-40B4-BE49-F238E27FC236}">
                <a16:creationId xmlns:a16="http://schemas.microsoft.com/office/drawing/2014/main" id="{2E2015AD-0415-85C1-EFB8-F8272DA46B0E}"/>
              </a:ext>
            </a:extLst>
          </p:cNvPr>
          <p:cNvPicPr>
            <a:picLocks noChangeAspect="1"/>
          </p:cNvPicPr>
          <p:nvPr/>
        </p:nvPicPr>
        <p:blipFill>
          <a:blip r:embed="rId3"/>
          <a:stretch>
            <a:fillRect/>
          </a:stretch>
        </p:blipFill>
        <p:spPr>
          <a:xfrm>
            <a:off x="5747705" y="1948352"/>
            <a:ext cx="5994858" cy="3856775"/>
          </a:xfrm>
          <a:prstGeom prst="rect">
            <a:avLst/>
          </a:prstGeom>
        </p:spPr>
      </p:pic>
      <p:sp>
        <p:nvSpPr>
          <p:cNvPr id="8" name="テキスト ボックス 7">
            <a:extLst>
              <a:ext uri="{FF2B5EF4-FFF2-40B4-BE49-F238E27FC236}">
                <a16:creationId xmlns:a16="http://schemas.microsoft.com/office/drawing/2014/main" id="{BF249282-A5EA-D5FC-F658-505E1DD7501E}"/>
              </a:ext>
            </a:extLst>
          </p:cNvPr>
          <p:cNvSpPr txBox="1"/>
          <p:nvPr/>
        </p:nvSpPr>
        <p:spPr>
          <a:xfrm>
            <a:off x="6202870" y="1629471"/>
            <a:ext cx="5536107" cy="338554"/>
          </a:xfrm>
          <a:prstGeom prst="rect">
            <a:avLst/>
          </a:prstGeom>
          <a:solidFill>
            <a:srgbClr val="72ADAE"/>
          </a:solidFill>
        </p:spPr>
        <p:txBody>
          <a:bodyPr wrap="square" rtlCol="0">
            <a:spAutoFit/>
          </a:bodyPr>
          <a:lstStyle/>
          <a:p>
            <a:pPr algn="ctr"/>
            <a:r>
              <a:rPr kumimoji="1" lang="ja-JP" altLang="en-US" sz="1600" dirty="0"/>
              <a:t>消費者がレビューに対して重視している項目 </a:t>
            </a:r>
            <a:r>
              <a:rPr kumimoji="1" lang="en-US" altLang="ja-JP" sz="1200" dirty="0"/>
              <a:t>[1]</a:t>
            </a:r>
            <a:endParaRPr kumimoji="1" lang="ja-JP" altLang="en-US" sz="1600" dirty="0"/>
          </a:p>
        </p:txBody>
      </p:sp>
      <p:sp>
        <p:nvSpPr>
          <p:cNvPr id="9" name="テキスト ボックス 8">
            <a:extLst>
              <a:ext uri="{FF2B5EF4-FFF2-40B4-BE49-F238E27FC236}">
                <a16:creationId xmlns:a16="http://schemas.microsoft.com/office/drawing/2014/main" id="{3ADF9504-D6BC-D563-3525-EE6A179FE755}"/>
              </a:ext>
            </a:extLst>
          </p:cNvPr>
          <p:cNvSpPr txBox="1"/>
          <p:nvPr/>
        </p:nvSpPr>
        <p:spPr>
          <a:xfrm>
            <a:off x="894765" y="1333474"/>
            <a:ext cx="4947027" cy="3054682"/>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kumimoji="1" lang="en-US" altLang="ja-JP" sz="2000" dirty="0"/>
              <a:t>EC</a:t>
            </a:r>
            <a:r>
              <a:rPr kumimoji="1" lang="ja-JP" altLang="en-US" sz="2000" dirty="0"/>
              <a:t>サイトの普及による利用者の増加</a:t>
            </a:r>
            <a:endParaRPr kumimoji="1" lang="en-US" altLang="ja-JP" sz="2000" dirty="0"/>
          </a:p>
          <a:p>
            <a:pPr marL="171450" indent="-171450">
              <a:lnSpc>
                <a:spcPct val="150000"/>
              </a:lnSpc>
              <a:buFont typeface="Wingdings" panose="05000000000000000000" pitchFamily="2" charset="2"/>
              <a:buChar char="u"/>
            </a:pPr>
            <a:endParaRPr kumimoji="1" lang="en-US" altLang="ja-JP" sz="1200" dirty="0"/>
          </a:p>
          <a:p>
            <a:pPr marL="342900" indent="-342900">
              <a:buFont typeface="Wingdings" panose="05000000000000000000" pitchFamily="2" charset="2"/>
              <a:buChar char="u"/>
            </a:pPr>
            <a:r>
              <a:rPr kumimoji="1" lang="ja-JP" altLang="en-US" sz="2000" dirty="0"/>
              <a:t>レビューを参考にしているユーザーは</a:t>
            </a:r>
            <a:endParaRPr kumimoji="1" lang="en-US" altLang="ja-JP" sz="2000" dirty="0"/>
          </a:p>
          <a:p>
            <a:r>
              <a:rPr kumimoji="1" lang="ja-JP" altLang="en-US" sz="2000" dirty="0"/>
              <a:t>　　</a:t>
            </a:r>
            <a:r>
              <a:rPr kumimoji="1" lang="en-US" altLang="ja-JP" sz="2000" dirty="0"/>
              <a:t>EC</a:t>
            </a:r>
            <a:r>
              <a:rPr kumimoji="1" lang="ja-JP" altLang="en-US" sz="2000" dirty="0"/>
              <a:t>サイト利用者の約</a:t>
            </a:r>
            <a:r>
              <a:rPr kumimoji="1" lang="en-US" altLang="ja-JP" sz="2000" dirty="0"/>
              <a:t>70%</a:t>
            </a:r>
          </a:p>
          <a:p>
            <a:pPr marL="171450" indent="-171450">
              <a:buFont typeface="Wingdings" panose="05000000000000000000" pitchFamily="2" charset="2"/>
              <a:buChar char="u"/>
            </a:pPr>
            <a:endParaRPr kumimoji="1" lang="en-US" altLang="ja-JP" sz="1200" dirty="0"/>
          </a:p>
          <a:p>
            <a:pPr marL="342900" indent="-342900">
              <a:lnSpc>
                <a:spcPct val="150000"/>
              </a:lnSpc>
              <a:buFont typeface="Wingdings" panose="05000000000000000000" pitchFamily="2" charset="2"/>
              <a:buChar char="u"/>
            </a:pPr>
            <a:r>
              <a:rPr kumimoji="1" lang="ja-JP" altLang="en-US" sz="2000" dirty="0"/>
              <a:t>消費者は</a:t>
            </a:r>
            <a:r>
              <a:rPr kumimoji="1" lang="ja-JP" altLang="en-US" sz="2000" dirty="0">
                <a:solidFill>
                  <a:srgbClr val="FF0000"/>
                </a:solidFill>
              </a:rPr>
              <a:t>レビューの信頼性</a:t>
            </a:r>
            <a:r>
              <a:rPr kumimoji="1" lang="ja-JP" altLang="en-US" sz="2000" dirty="0"/>
              <a:t>を重視</a:t>
            </a:r>
            <a:endParaRPr kumimoji="1" lang="en-US" altLang="ja-JP" sz="2000" dirty="0"/>
          </a:p>
          <a:p>
            <a:pPr marL="171450" indent="-171450">
              <a:lnSpc>
                <a:spcPct val="150000"/>
              </a:lnSpc>
              <a:buFont typeface="Wingdings" panose="05000000000000000000" pitchFamily="2" charset="2"/>
              <a:buChar char="u"/>
            </a:pPr>
            <a:endParaRPr kumimoji="1" lang="en-US" altLang="ja-JP" sz="1100" dirty="0"/>
          </a:p>
          <a:p>
            <a:pPr marL="342900" indent="-342900">
              <a:buFont typeface="Wingdings" panose="05000000000000000000" pitchFamily="2" charset="2"/>
              <a:buChar char="u"/>
            </a:pPr>
            <a:r>
              <a:rPr kumimoji="1" lang="ja-JP" altLang="en-US" sz="2000" dirty="0"/>
              <a:t>評判情報は主観的な情報のため</a:t>
            </a:r>
            <a:endParaRPr kumimoji="1" lang="en-US" altLang="ja-JP" sz="2000" dirty="0"/>
          </a:p>
          <a:p>
            <a:r>
              <a:rPr kumimoji="1" lang="ja-JP" altLang="en-US" sz="2000" dirty="0"/>
              <a:t>　　信頼性が低いものもある</a:t>
            </a:r>
          </a:p>
        </p:txBody>
      </p:sp>
      <p:sp>
        <p:nvSpPr>
          <p:cNvPr id="10" name="矢印: 下 9">
            <a:extLst>
              <a:ext uri="{FF2B5EF4-FFF2-40B4-BE49-F238E27FC236}">
                <a16:creationId xmlns:a16="http://schemas.microsoft.com/office/drawing/2014/main" id="{2C46BF3A-59E3-8DE8-1088-634616839AF5}"/>
              </a:ext>
            </a:extLst>
          </p:cNvPr>
          <p:cNvSpPr/>
          <p:nvPr/>
        </p:nvSpPr>
        <p:spPr>
          <a:xfrm>
            <a:off x="2773994" y="4342722"/>
            <a:ext cx="1018238" cy="669542"/>
          </a:xfrm>
          <a:prstGeom prst="downArrow">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四角形: 角を丸くする 10">
            <a:extLst>
              <a:ext uri="{FF2B5EF4-FFF2-40B4-BE49-F238E27FC236}">
                <a16:creationId xmlns:a16="http://schemas.microsoft.com/office/drawing/2014/main" id="{829286CA-C9B2-48E8-DFA1-616718ACCD0F}"/>
              </a:ext>
            </a:extLst>
          </p:cNvPr>
          <p:cNvSpPr/>
          <p:nvPr/>
        </p:nvSpPr>
        <p:spPr>
          <a:xfrm>
            <a:off x="894765" y="5148377"/>
            <a:ext cx="4776697" cy="669543"/>
          </a:xfrm>
          <a:prstGeom prst="roundRect">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レビューの信頼性を評価することが重要</a:t>
            </a:r>
          </a:p>
        </p:txBody>
      </p:sp>
      <p:sp>
        <p:nvSpPr>
          <p:cNvPr id="2" name="テキスト ボックス 1">
            <a:extLst>
              <a:ext uri="{FF2B5EF4-FFF2-40B4-BE49-F238E27FC236}">
                <a16:creationId xmlns:a16="http://schemas.microsoft.com/office/drawing/2014/main" id="{4E333282-45BC-2B1A-826F-D6E7F13662D3}"/>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研究背景</a:t>
            </a:r>
          </a:p>
        </p:txBody>
      </p:sp>
      <p:cxnSp>
        <p:nvCxnSpPr>
          <p:cNvPr id="4" name="直線コネクタ 3">
            <a:extLst>
              <a:ext uri="{FF2B5EF4-FFF2-40B4-BE49-F238E27FC236}">
                <a16:creationId xmlns:a16="http://schemas.microsoft.com/office/drawing/2014/main" id="{B493F7C8-5730-3AF4-9325-6A6CA3976BD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08679C7-902E-B9DE-CC59-8D37862EC6A0}"/>
              </a:ext>
            </a:extLst>
          </p:cNvPr>
          <p:cNvSpPr txBox="1"/>
          <p:nvPr/>
        </p:nvSpPr>
        <p:spPr>
          <a:xfrm>
            <a:off x="751634" y="6474161"/>
            <a:ext cx="6600825" cy="261610"/>
          </a:xfrm>
          <a:prstGeom prst="rect">
            <a:avLst/>
          </a:prstGeom>
          <a:noFill/>
        </p:spPr>
        <p:txBody>
          <a:bodyPr wrap="square" rtlCol="0">
            <a:spAutoFit/>
          </a:bodyPr>
          <a:lstStyle/>
          <a:p>
            <a:r>
              <a:rPr kumimoji="1" lang="en-US" altLang="ja-JP" sz="1100" dirty="0">
                <a:solidFill>
                  <a:srgbClr val="848484"/>
                </a:solidFill>
              </a:rPr>
              <a:t>[1] https://n-works.link/blog/ec-production/ecsite_review</a:t>
            </a:r>
            <a:endParaRPr kumimoji="1" lang="ja-JP" altLang="en-US" sz="1100" dirty="0">
              <a:solidFill>
                <a:srgbClr val="848484"/>
              </a:solidFill>
            </a:endParaRPr>
          </a:p>
        </p:txBody>
      </p:sp>
    </p:spTree>
    <p:extLst>
      <p:ext uri="{BB962C8B-B14F-4D97-AF65-F5344CB8AC3E}">
        <p14:creationId xmlns:p14="http://schemas.microsoft.com/office/powerpoint/2010/main" val="4175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365243" y="1483974"/>
            <a:ext cx="10964608" cy="1043932"/>
          </a:xfrm>
          <a:prstGeom prst="rect">
            <a:avLst/>
          </a:prstGeom>
          <a:noFill/>
          <a:ln>
            <a:noFill/>
          </a:ln>
        </p:spPr>
        <p:txBody>
          <a:bodyPr spcFirstLastPara="1" wrap="square" lIns="91425" tIns="45700" rIns="91425" bIns="45700" anchor="t" anchorCtr="0">
            <a:normAutofit fontScale="92500"/>
          </a:bodyPr>
          <a:lstStyle/>
          <a:p>
            <a:pPr marL="901686" lvl="1" indent="-342900">
              <a:buClrTx/>
              <a:buSzPts val="1600"/>
              <a:buFont typeface="Wingdings" panose="05000000000000000000" pitchFamily="2" charset="2"/>
              <a:buChar char="u"/>
            </a:pPr>
            <a:r>
              <a:rPr lang="en-US" sz="2400" u="sng" dirty="0">
                <a:solidFill>
                  <a:schemeClr val="tx1"/>
                </a:solidFill>
                <a:latin typeface="+mj-lt"/>
                <a:cs typeface="Arial" panose="020B0604020202020204" pitchFamily="34" charset="0"/>
              </a:rPr>
              <a:t>Amazon</a:t>
            </a:r>
            <a:r>
              <a:rPr lang="ja-JP" altLang="en-US" sz="2400" u="sng" dirty="0">
                <a:solidFill>
                  <a:schemeClr val="tx1"/>
                </a:solidFill>
                <a:latin typeface="+mj-lt"/>
                <a:cs typeface="Arial" panose="020B0604020202020204" pitchFamily="34" charset="0"/>
              </a:rPr>
              <a:t>の商品レビューから参考になる順番に並び替えるシステムの構築</a:t>
            </a:r>
            <a:r>
              <a:rPr lang="en-US" altLang="ja-JP" sz="1700" dirty="0">
                <a:solidFill>
                  <a:schemeClr val="tx1"/>
                </a:solidFill>
                <a:latin typeface="+mj-lt"/>
                <a:cs typeface="Arial" panose="020B0604020202020204" pitchFamily="34" charset="0"/>
              </a:rPr>
              <a:t>[2]</a:t>
            </a:r>
            <a:endParaRPr lang="en-US" altLang="ja-JP" sz="2400" dirty="0">
              <a:solidFill>
                <a:schemeClr val="tx1"/>
              </a:solidFill>
              <a:latin typeface="+mj-lt"/>
              <a:cs typeface="Arial" panose="020B0604020202020204" pitchFamily="34" charset="0"/>
            </a:endParaRPr>
          </a:p>
          <a:p>
            <a:pPr marL="1015975" lvl="2" indent="0">
              <a:buClrTx/>
              <a:buSzPts val="1600"/>
              <a:buNone/>
            </a:pPr>
            <a:r>
              <a:rPr lang="ja-JP" altLang="en-US" sz="2000" dirty="0">
                <a:solidFill>
                  <a:schemeClr val="tx1"/>
                </a:solidFill>
                <a:latin typeface="+mj-lt"/>
                <a:cs typeface="Arial" panose="020B0604020202020204" pitchFamily="34" charset="0"/>
              </a:rPr>
              <a:t>→単語の出現頻度を特徴量として学習</a:t>
            </a:r>
            <a:r>
              <a:rPr lang="en-US" altLang="ja-JP" sz="2000" dirty="0">
                <a:solidFill>
                  <a:schemeClr val="tx1"/>
                </a:solidFill>
                <a:latin typeface="+mj-lt"/>
                <a:cs typeface="Arial" panose="020B0604020202020204" pitchFamily="34" charset="0"/>
              </a:rPr>
              <a:t>, </a:t>
            </a:r>
            <a:r>
              <a:rPr lang="ja-JP" altLang="en-US" sz="2000" dirty="0">
                <a:solidFill>
                  <a:schemeClr val="tx1"/>
                </a:solidFill>
                <a:latin typeface="+mj-lt"/>
                <a:cs typeface="Arial" panose="020B0604020202020204" pitchFamily="34" charset="0"/>
              </a:rPr>
              <a:t>クイックソートを利用した評価法で評価</a:t>
            </a:r>
            <a:endParaRPr sz="2000"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関連研究</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sp>
        <p:nvSpPr>
          <p:cNvPr id="6" name="テキスト ボックス 5">
            <a:extLst>
              <a:ext uri="{FF2B5EF4-FFF2-40B4-BE49-F238E27FC236}">
                <a16:creationId xmlns:a16="http://schemas.microsoft.com/office/drawing/2014/main" id="{07787C32-D36D-D68A-1968-0888BF5E9878}"/>
              </a:ext>
            </a:extLst>
          </p:cNvPr>
          <p:cNvSpPr txBox="1"/>
          <p:nvPr/>
        </p:nvSpPr>
        <p:spPr>
          <a:xfrm>
            <a:off x="2172436" y="3028890"/>
            <a:ext cx="784712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単語の出現頻度を用いているため</a:t>
            </a:r>
            <a:r>
              <a:rPr kumimoji="1" lang="en-US" altLang="ja-JP" sz="2000" dirty="0"/>
              <a:t>, </a:t>
            </a:r>
            <a:r>
              <a:rPr kumimoji="1" lang="ja-JP" altLang="en-US" sz="2000" dirty="0"/>
              <a:t>文章数・文章の長さがある程度必要</a:t>
            </a:r>
          </a:p>
        </p:txBody>
      </p:sp>
      <p:sp>
        <p:nvSpPr>
          <p:cNvPr id="7" name="Google Shape;111;p2">
            <a:extLst>
              <a:ext uri="{FF2B5EF4-FFF2-40B4-BE49-F238E27FC236}">
                <a16:creationId xmlns:a16="http://schemas.microsoft.com/office/drawing/2014/main" id="{37F60A88-D882-0336-4E23-61C73AB335EA}"/>
              </a:ext>
            </a:extLst>
          </p:cNvPr>
          <p:cNvSpPr txBox="1">
            <a:spLocks/>
          </p:cNvSpPr>
          <p:nvPr/>
        </p:nvSpPr>
        <p:spPr>
          <a:xfrm>
            <a:off x="365242" y="3692634"/>
            <a:ext cx="10511764" cy="16813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189" marR="0" lvl="0" indent="-342891"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Arial" panose="020B0604020202020204" pitchFamily="34" charset="0"/>
                <a:ea typeface="Gill Sans"/>
                <a:cs typeface="Arial" panose="020B0604020202020204" pitchFamily="34" charset="0"/>
                <a:sym typeface="Gill Sans"/>
              </a:defRPr>
            </a:lvl1pPr>
            <a:lvl2pPr marL="914377" marR="0" lvl="1"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566" marR="0" lvl="2"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754" marR="0" lvl="3"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5943" marR="0" lvl="4"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131" marR="0" lvl="5"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320" marR="0" lvl="6"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509" marR="0" lvl="7"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697" marR="0" lvl="8"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marL="901686" lvl="1" indent="-342900" defTabSz="914400">
              <a:buClrTx/>
              <a:buSzPts val="1600"/>
              <a:buFont typeface="Wingdings" panose="05000000000000000000" pitchFamily="2" charset="2"/>
              <a:buChar char="u"/>
            </a:pPr>
            <a:r>
              <a:rPr lang="ja-JP" altLang="en-US" sz="2200" u="sng" kern="0" dirty="0">
                <a:solidFill>
                  <a:schemeClr val="tx1"/>
                </a:solidFill>
                <a:latin typeface="+mj-lt"/>
                <a:cs typeface="Arial" panose="020B0604020202020204" pitchFamily="34" charset="0"/>
              </a:rPr>
              <a:t>実名・顕名・匿名がレビューの信頼性に与える影響について</a:t>
            </a:r>
            <a:r>
              <a:rPr lang="en-US" altLang="ja-JP" kern="0" dirty="0">
                <a:solidFill>
                  <a:schemeClr val="tx1"/>
                </a:solidFill>
                <a:latin typeface="+mj-lt"/>
                <a:cs typeface="Arial" panose="020B0604020202020204" pitchFamily="34" charset="0"/>
              </a:rPr>
              <a:t>[3]</a:t>
            </a:r>
            <a:endParaRPr lang="ja-JP" altLang="en-US" sz="22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→顕名・匿名のレビューほど共起ネットワークが密であり</a:t>
            </a:r>
            <a:r>
              <a:rPr lang="en-US" altLang="ja-JP" sz="2000" kern="0" dirty="0">
                <a:solidFill>
                  <a:schemeClr val="tx1"/>
                </a:solidFill>
                <a:latin typeface="+mj-lt"/>
                <a:cs typeface="Arial" panose="020B0604020202020204" pitchFamily="34" charset="0"/>
              </a:rPr>
              <a:t>,</a:t>
            </a:r>
            <a:r>
              <a:rPr lang="ja-JP" altLang="en-US" sz="2000" kern="0" dirty="0">
                <a:solidFill>
                  <a:schemeClr val="tx1"/>
                </a:solidFill>
                <a:latin typeface="+mj-lt"/>
                <a:cs typeface="Arial" panose="020B0604020202020204" pitchFamily="34" charset="0"/>
              </a:rPr>
              <a:t>　　　　</a:t>
            </a:r>
            <a:endParaRPr lang="en-US" altLang="ja-JP" sz="20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　より詳細なレビューを求められている</a:t>
            </a:r>
          </a:p>
        </p:txBody>
      </p:sp>
      <p:sp>
        <p:nvSpPr>
          <p:cNvPr id="9" name="テキスト ボックス 8">
            <a:extLst>
              <a:ext uri="{FF2B5EF4-FFF2-40B4-BE49-F238E27FC236}">
                <a16:creationId xmlns:a16="http://schemas.microsoft.com/office/drawing/2014/main" id="{DC7C3024-5927-C312-394D-4C9A67EA6AC9}"/>
              </a:ext>
            </a:extLst>
          </p:cNvPr>
          <p:cNvSpPr txBox="1"/>
          <p:nvPr/>
        </p:nvSpPr>
        <p:spPr>
          <a:xfrm>
            <a:off x="2775680" y="5757503"/>
            <a:ext cx="6640637"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詳細な文章が比較的少なく</a:t>
            </a:r>
            <a:r>
              <a:rPr kumimoji="1" lang="en-US" altLang="ja-JP" sz="2000" dirty="0"/>
              <a:t>,</a:t>
            </a:r>
            <a:r>
              <a:rPr kumimoji="1" lang="ja-JP" altLang="en-US" sz="2000" dirty="0"/>
              <a:t> 顕名・匿名であることが多い</a:t>
            </a:r>
            <a:endParaRPr kumimoji="1" lang="en-US" altLang="ja-JP" sz="2000" dirty="0"/>
          </a:p>
          <a:p>
            <a:pPr algn="ctr"/>
            <a:r>
              <a:rPr kumimoji="1" lang="en-US" altLang="ja-JP" sz="2000" dirty="0"/>
              <a:t>SNS</a:t>
            </a:r>
            <a:r>
              <a:rPr kumimoji="1" lang="ja-JP" altLang="en-US" sz="2000" dirty="0"/>
              <a:t>上のレビューを分析する手法が必要</a:t>
            </a:r>
          </a:p>
        </p:txBody>
      </p:sp>
      <p:sp>
        <p:nvSpPr>
          <p:cNvPr id="10" name="矢印: 下 9">
            <a:extLst>
              <a:ext uri="{FF2B5EF4-FFF2-40B4-BE49-F238E27FC236}">
                <a16:creationId xmlns:a16="http://schemas.microsoft.com/office/drawing/2014/main" id="{1F364E13-BF84-41CA-B2ED-4FF76D576092}"/>
              </a:ext>
            </a:extLst>
          </p:cNvPr>
          <p:cNvSpPr/>
          <p:nvPr/>
        </p:nvSpPr>
        <p:spPr>
          <a:xfrm>
            <a:off x="5677800" y="2484318"/>
            <a:ext cx="836395" cy="470654"/>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9A27330A-8DCD-1146-D0AD-7F6AD978D2AE}"/>
              </a:ext>
            </a:extLst>
          </p:cNvPr>
          <p:cNvSpPr/>
          <p:nvPr/>
        </p:nvSpPr>
        <p:spPr>
          <a:xfrm>
            <a:off x="5677799" y="5120640"/>
            <a:ext cx="836395" cy="440006"/>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1883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26" name="矢印: 下 25">
            <a:extLst>
              <a:ext uri="{FF2B5EF4-FFF2-40B4-BE49-F238E27FC236}">
                <a16:creationId xmlns:a16="http://schemas.microsoft.com/office/drawing/2014/main" id="{6FA0B704-4B39-4A3E-A9B5-C2D61A17C6E5}"/>
              </a:ext>
            </a:extLst>
          </p:cNvPr>
          <p:cNvSpPr/>
          <p:nvPr/>
        </p:nvSpPr>
        <p:spPr>
          <a:xfrm>
            <a:off x="7846423" y="1959429"/>
            <a:ext cx="801188" cy="135527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latin typeface="+mj-lt"/>
              </a:rPr>
              <a:pPr/>
              <a:t>5</a:t>
            </a:fld>
            <a:endParaRPr>
              <a:latin typeface="+mj-lt"/>
            </a:endParaRPr>
          </a:p>
        </p:txBody>
      </p:sp>
      <p:sp>
        <p:nvSpPr>
          <p:cNvPr id="3" name="テキスト ボックス 2">
            <a:extLst>
              <a:ext uri="{FF2B5EF4-FFF2-40B4-BE49-F238E27FC236}">
                <a16:creationId xmlns:a16="http://schemas.microsoft.com/office/drawing/2014/main" id="{55A70F16-89B9-549B-07C3-80CE6C785E2F}"/>
              </a:ext>
            </a:extLst>
          </p:cNvPr>
          <p:cNvSpPr txBox="1"/>
          <p:nvPr/>
        </p:nvSpPr>
        <p:spPr>
          <a:xfrm>
            <a:off x="9629629" y="218014"/>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latin typeface="+mj-lt"/>
              </a:rPr>
              <a:t>1.</a:t>
            </a:r>
            <a:r>
              <a:rPr kumimoji="1" lang="ja-JP" altLang="en-US" sz="1800" dirty="0">
                <a:solidFill>
                  <a:schemeClr val="bg1">
                    <a:lumMod val="50000"/>
                  </a:schemeClr>
                </a:solidFill>
                <a:latin typeface="+mj-lt"/>
              </a:rPr>
              <a:t>研究背景・目的</a:t>
            </a:r>
          </a:p>
        </p:txBody>
      </p:sp>
      <p:sp>
        <p:nvSpPr>
          <p:cNvPr id="6" name="四角形: 角を丸くする 5">
            <a:extLst>
              <a:ext uri="{FF2B5EF4-FFF2-40B4-BE49-F238E27FC236}">
                <a16:creationId xmlns:a16="http://schemas.microsoft.com/office/drawing/2014/main" id="{99F0FDF4-EC2B-2E97-E092-63F6A83B365C}"/>
              </a:ext>
            </a:extLst>
          </p:cNvPr>
          <p:cNvSpPr/>
          <p:nvPr/>
        </p:nvSpPr>
        <p:spPr>
          <a:xfrm>
            <a:off x="838200" y="1443317"/>
            <a:ext cx="3890554" cy="2232724"/>
          </a:xfrm>
          <a:prstGeom prst="roundRect">
            <a:avLst>
              <a:gd name="adj" fmla="val 8559"/>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比較的長文が多い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投稿する目的がある</a:t>
            </a:r>
            <a:endParaRPr kumimoji="1" lang="en-US" altLang="ja-JP" sz="2000" dirty="0"/>
          </a:p>
        </p:txBody>
      </p:sp>
      <p:sp>
        <p:nvSpPr>
          <p:cNvPr id="7" name="四角形: 角を丸くする 6">
            <a:extLst>
              <a:ext uri="{FF2B5EF4-FFF2-40B4-BE49-F238E27FC236}">
                <a16:creationId xmlns:a16="http://schemas.microsoft.com/office/drawing/2014/main" id="{D51FDF86-7906-1F77-7024-DA5102A8DEB8}"/>
              </a:ext>
            </a:extLst>
          </p:cNvPr>
          <p:cNvSpPr/>
          <p:nvPr/>
        </p:nvSpPr>
        <p:spPr>
          <a:xfrm>
            <a:off x="1304108" y="1151963"/>
            <a:ext cx="2958737"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口コミサイト等のレビュー</a:t>
            </a:r>
          </a:p>
        </p:txBody>
      </p:sp>
      <p:sp>
        <p:nvSpPr>
          <p:cNvPr id="8" name="テキスト ボックス 7">
            <a:extLst>
              <a:ext uri="{FF2B5EF4-FFF2-40B4-BE49-F238E27FC236}">
                <a16:creationId xmlns:a16="http://schemas.microsoft.com/office/drawing/2014/main" id="{0DAC7EB6-0029-A22D-4531-F5BB3BFD1309}"/>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研究目的</a:t>
            </a:r>
          </a:p>
        </p:txBody>
      </p:sp>
      <p:cxnSp>
        <p:nvCxnSpPr>
          <p:cNvPr id="9" name="直線コネクタ 8">
            <a:extLst>
              <a:ext uri="{FF2B5EF4-FFF2-40B4-BE49-F238E27FC236}">
                <a16:creationId xmlns:a16="http://schemas.microsoft.com/office/drawing/2014/main" id="{B5FDD1A4-C5E0-FD26-A63E-E08B41B824FB}"/>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CBC11A8-FFD1-D80B-113F-BACEFED2F67C}"/>
              </a:ext>
            </a:extLst>
          </p:cNvPr>
          <p:cNvSpPr/>
          <p:nvPr/>
        </p:nvSpPr>
        <p:spPr>
          <a:xfrm>
            <a:off x="838199" y="4298323"/>
            <a:ext cx="3890554" cy="2232719"/>
          </a:xfrm>
          <a:prstGeom prst="roundRect">
            <a:avLst>
              <a:gd name="adj" fmla="val 8018"/>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比較的短文が多い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評価表現を含む文が少ない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solidFill>
                  <a:schemeClr val="tx1"/>
                </a:solidFill>
              </a:rPr>
              <a:t>気軽に投稿できる</a:t>
            </a:r>
            <a:endParaRPr kumimoji="1" lang="en-US" altLang="ja-JP" sz="2000" dirty="0">
              <a:solidFill>
                <a:schemeClr val="tx1"/>
              </a:solidFill>
            </a:endParaRPr>
          </a:p>
        </p:txBody>
      </p:sp>
      <p:sp>
        <p:nvSpPr>
          <p:cNvPr id="11" name="四角形: 角を丸くする 10">
            <a:extLst>
              <a:ext uri="{FF2B5EF4-FFF2-40B4-BE49-F238E27FC236}">
                <a16:creationId xmlns:a16="http://schemas.microsoft.com/office/drawing/2014/main" id="{F605A107-FC1B-C8D6-8A7E-4B5C4EA14860}"/>
              </a:ext>
            </a:extLst>
          </p:cNvPr>
          <p:cNvSpPr/>
          <p:nvPr/>
        </p:nvSpPr>
        <p:spPr>
          <a:xfrm>
            <a:off x="1228647" y="4018860"/>
            <a:ext cx="3109658"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SNS</a:t>
            </a:r>
            <a:r>
              <a:rPr kumimoji="1" lang="ja-JP" altLang="en-US" sz="2000" b="1" dirty="0"/>
              <a:t>上のコメント、レビュー</a:t>
            </a:r>
          </a:p>
        </p:txBody>
      </p:sp>
      <p:sp>
        <p:nvSpPr>
          <p:cNvPr id="19" name="四角形: 角を丸くする 18">
            <a:extLst>
              <a:ext uri="{FF2B5EF4-FFF2-40B4-BE49-F238E27FC236}">
                <a16:creationId xmlns:a16="http://schemas.microsoft.com/office/drawing/2014/main" id="{566DE675-3EB5-57E5-CABF-C272424940AE}"/>
              </a:ext>
            </a:extLst>
          </p:cNvPr>
          <p:cNvSpPr/>
          <p:nvPr/>
        </p:nvSpPr>
        <p:spPr>
          <a:xfrm>
            <a:off x="5339763" y="1293266"/>
            <a:ext cx="6014037" cy="852424"/>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動画系</a:t>
            </a:r>
            <a:r>
              <a:rPr kumimoji="1" lang="en-US" altLang="ja-JP" sz="2000" dirty="0">
                <a:solidFill>
                  <a:schemeClr val="tx1"/>
                </a:solidFill>
              </a:rPr>
              <a:t>SNS(YouTube), X(</a:t>
            </a:r>
            <a:r>
              <a:rPr kumimoji="1" lang="ja-JP" altLang="en-US" sz="2000" dirty="0">
                <a:solidFill>
                  <a:schemeClr val="tx1"/>
                </a:solidFill>
              </a:rPr>
              <a:t>旧</a:t>
            </a:r>
            <a:r>
              <a:rPr kumimoji="1" lang="en-US" altLang="ja-JP" sz="2000" dirty="0">
                <a:solidFill>
                  <a:schemeClr val="tx1"/>
                </a:solidFill>
              </a:rPr>
              <a:t>Twitter)</a:t>
            </a:r>
            <a:r>
              <a:rPr kumimoji="1" lang="ja-JP" altLang="en-US" sz="2000" dirty="0">
                <a:solidFill>
                  <a:schemeClr val="tx1"/>
                </a:solidFill>
              </a:rPr>
              <a:t>の利用者の増加</a:t>
            </a:r>
            <a:endParaRPr kumimoji="1" lang="en-US" altLang="ja-JP" sz="2000" dirty="0">
              <a:solidFill>
                <a:schemeClr val="tx1"/>
              </a:solidFill>
            </a:endParaRPr>
          </a:p>
          <a:p>
            <a:pPr algn="ctr"/>
            <a:r>
              <a:rPr kumimoji="1" lang="ja-JP" altLang="en-US" sz="2000" dirty="0">
                <a:solidFill>
                  <a:schemeClr val="tx1"/>
                </a:solidFill>
              </a:rPr>
              <a:t>企業の</a:t>
            </a:r>
            <a:r>
              <a:rPr kumimoji="1" lang="en-US" altLang="ja-JP" sz="2000" dirty="0">
                <a:solidFill>
                  <a:schemeClr val="tx1"/>
                </a:solidFill>
              </a:rPr>
              <a:t>SNS</a:t>
            </a:r>
            <a:r>
              <a:rPr kumimoji="1" lang="ja-JP" altLang="en-US" sz="2000" dirty="0">
                <a:solidFill>
                  <a:schemeClr val="tx1"/>
                </a:solidFill>
              </a:rPr>
              <a:t>利用数の増加</a:t>
            </a:r>
          </a:p>
        </p:txBody>
      </p:sp>
      <p:sp>
        <p:nvSpPr>
          <p:cNvPr id="22" name="四角形: 角を丸くする 21">
            <a:extLst>
              <a:ext uri="{FF2B5EF4-FFF2-40B4-BE49-F238E27FC236}">
                <a16:creationId xmlns:a16="http://schemas.microsoft.com/office/drawing/2014/main" id="{B5DB9056-A2C5-DA01-609C-4904EE0C3319}"/>
              </a:ext>
            </a:extLst>
          </p:cNvPr>
          <p:cNvSpPr/>
          <p:nvPr/>
        </p:nvSpPr>
        <p:spPr>
          <a:xfrm>
            <a:off x="5339760" y="2362016"/>
            <a:ext cx="6014037" cy="439052"/>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上での自社製品やサービスの宣伝が増加</a:t>
            </a:r>
          </a:p>
        </p:txBody>
      </p:sp>
      <p:sp>
        <p:nvSpPr>
          <p:cNvPr id="24" name="四角形: 角を丸くする 23">
            <a:extLst>
              <a:ext uri="{FF2B5EF4-FFF2-40B4-BE49-F238E27FC236}">
                <a16:creationId xmlns:a16="http://schemas.microsoft.com/office/drawing/2014/main" id="{92B66BD8-C17E-8C02-7296-39C292DDAFB6}"/>
              </a:ext>
            </a:extLst>
          </p:cNvPr>
          <p:cNvSpPr/>
          <p:nvPr/>
        </p:nvSpPr>
        <p:spPr>
          <a:xfrm>
            <a:off x="5339759" y="3365863"/>
            <a:ext cx="6014037" cy="972591"/>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u="sng" dirty="0">
                <a:solidFill>
                  <a:schemeClr val="tx1"/>
                </a:solidFill>
              </a:rPr>
              <a:t>SNS</a:t>
            </a:r>
            <a:r>
              <a:rPr kumimoji="1" lang="ja-JP" altLang="en-US" sz="2000" u="sng" dirty="0">
                <a:solidFill>
                  <a:schemeClr val="tx1"/>
                </a:solidFill>
              </a:rPr>
              <a:t>のコメントが口コミサイトのレビューと同等に</a:t>
            </a:r>
            <a:endParaRPr kumimoji="1" lang="en-US" altLang="ja-JP" sz="2000" u="sng" dirty="0">
              <a:solidFill>
                <a:schemeClr val="tx1"/>
              </a:solidFill>
            </a:endParaRPr>
          </a:p>
          <a:p>
            <a:pPr algn="ctr"/>
            <a:r>
              <a:rPr kumimoji="1" lang="ja-JP" altLang="en-US" sz="2000" u="sng" dirty="0">
                <a:solidFill>
                  <a:schemeClr val="tx1"/>
                </a:solidFill>
              </a:rPr>
              <a:t>消費者の購入判断材料になる</a:t>
            </a:r>
            <a:endParaRPr kumimoji="1" lang="en-US" altLang="ja-JP" sz="2000" u="sng" dirty="0">
              <a:solidFill>
                <a:schemeClr val="tx1"/>
              </a:solidFill>
            </a:endParaRPr>
          </a:p>
          <a:p>
            <a:pPr algn="ctr"/>
            <a:r>
              <a:rPr kumimoji="1" lang="ja-JP" altLang="en-US" sz="2000" u="sng" dirty="0">
                <a:solidFill>
                  <a:schemeClr val="tx1"/>
                </a:solidFill>
              </a:rPr>
              <a:t>企業にとってユーザーの声を</a:t>
            </a:r>
          </a:p>
        </p:txBody>
      </p:sp>
      <p:sp>
        <p:nvSpPr>
          <p:cNvPr id="25" name="四角形: 角を丸くする 24">
            <a:extLst>
              <a:ext uri="{FF2B5EF4-FFF2-40B4-BE49-F238E27FC236}">
                <a16:creationId xmlns:a16="http://schemas.microsoft.com/office/drawing/2014/main" id="{306B5A50-584A-3C2B-A09D-E5752F4B98EA}"/>
              </a:ext>
            </a:extLst>
          </p:cNvPr>
          <p:cNvSpPr/>
          <p:nvPr/>
        </p:nvSpPr>
        <p:spPr>
          <a:xfrm>
            <a:off x="5339761" y="4903249"/>
            <a:ext cx="6014037" cy="1175046"/>
          </a:xfrm>
          <a:prstGeom prst="roundRect">
            <a:avLst/>
          </a:prstGeom>
          <a:solidFill>
            <a:srgbClr val="DA854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YouTube</a:t>
            </a:r>
            <a:r>
              <a:rPr lang="ja-JP" altLang="en-US" sz="2000" dirty="0">
                <a:solidFill>
                  <a:schemeClr val="tx1"/>
                </a:solidFill>
              </a:rPr>
              <a:t>上のコメントと商品との関連性を評価し</a:t>
            </a:r>
            <a:endParaRPr lang="en-US" altLang="ja-JP" sz="2000" dirty="0">
              <a:solidFill>
                <a:schemeClr val="tx1"/>
              </a:solidFill>
            </a:endParaRPr>
          </a:p>
          <a:p>
            <a:pPr algn="ctr"/>
            <a:r>
              <a:rPr lang="ja-JP" altLang="en-US" sz="2000" dirty="0">
                <a:solidFill>
                  <a:schemeClr val="tx1"/>
                </a:solidFill>
              </a:rPr>
              <a:t> 消費者の購入判断材料になるコメントを抽出する</a:t>
            </a:r>
            <a:endParaRPr kumimoji="1" lang="ja-JP" altLang="en-US" sz="2000" dirty="0">
              <a:solidFill>
                <a:schemeClr val="tx1"/>
              </a:solidFill>
            </a:endParaRPr>
          </a:p>
        </p:txBody>
      </p:sp>
      <p:sp>
        <p:nvSpPr>
          <p:cNvPr id="27" name="四角形: 角を丸くする 26">
            <a:extLst>
              <a:ext uri="{FF2B5EF4-FFF2-40B4-BE49-F238E27FC236}">
                <a16:creationId xmlns:a16="http://schemas.microsoft.com/office/drawing/2014/main" id="{56A3365A-6DB1-28C2-3DF3-61F1C141150A}"/>
              </a:ext>
            </a:extLst>
          </p:cNvPr>
          <p:cNvSpPr/>
          <p:nvPr/>
        </p:nvSpPr>
        <p:spPr>
          <a:xfrm>
            <a:off x="7689282" y="4601566"/>
            <a:ext cx="1314990" cy="506454"/>
          </a:xfrm>
          <a:prstGeom prst="roundRect">
            <a:avLst/>
          </a:prstGeom>
          <a:solidFill>
            <a:schemeClr val="bg1"/>
          </a:solidFill>
          <a:ln w="3810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研究目的</a:t>
            </a:r>
          </a:p>
        </p:txBody>
      </p:sp>
    </p:spTree>
    <p:extLst>
      <p:ext uri="{BB962C8B-B14F-4D97-AF65-F5344CB8AC3E}">
        <p14:creationId xmlns:p14="http://schemas.microsoft.com/office/powerpoint/2010/main" val="56313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656408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Latent Dirichlet Allocation </a:t>
            </a:r>
            <a:r>
              <a:rPr kumimoji="1" lang="en-US" altLang="ja-JP" sz="3200" kern="0" dirty="0">
                <a:solidFill>
                  <a:srgbClr val="000000"/>
                </a:solidFill>
                <a:latin typeface="Arial"/>
                <a:ea typeface="ＭＳ Ｐゴシック" panose="020B0600070205080204" pitchFamily="50" charset="-128"/>
                <a:cs typeface="Arial"/>
                <a:sym typeface="Arial"/>
              </a:rPr>
              <a:t>(</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en-US" altLang="ja-JP" sz="3200" kern="0" dirty="0">
                <a:solidFill>
                  <a:srgbClr val="000000"/>
                </a:solidFill>
                <a:latin typeface="Arial"/>
                <a:ea typeface="ＭＳ Ｐゴシック" panose="020B0600070205080204" pitchFamily="50" charset="-128"/>
                <a:cs typeface="Arial"/>
                <a:sym typeface="Arial"/>
              </a:rPr>
              <a:t>)</a:t>
            </a:r>
            <a:r>
              <a:rPr kumimoji="1" lang="en-US" altLang="ja-JP" sz="1600" kern="0" dirty="0">
                <a:solidFill>
                  <a:srgbClr val="000000"/>
                </a:solidFill>
                <a:latin typeface="Arial"/>
                <a:ea typeface="ＭＳ Ｐゴシック" panose="020B0600070205080204" pitchFamily="50" charset="-128"/>
                <a:cs typeface="Arial"/>
                <a:sym typeface="Arial"/>
              </a:rPr>
              <a:t>[4]</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EF68A440-1299-3126-2766-75D6DC60E091}"/>
              </a:ext>
            </a:extLst>
          </p:cNvPr>
          <p:cNvPicPr>
            <a:picLocks noChangeAspect="1"/>
          </p:cNvPicPr>
          <p:nvPr/>
        </p:nvPicPr>
        <p:blipFill>
          <a:blip r:embed="rId3"/>
          <a:stretch>
            <a:fillRect/>
          </a:stretch>
        </p:blipFill>
        <p:spPr>
          <a:xfrm>
            <a:off x="901503" y="1716202"/>
            <a:ext cx="6660312" cy="1578403"/>
          </a:xfrm>
          <a:prstGeom prst="rect">
            <a:avLst/>
          </a:prstGeom>
        </p:spPr>
      </p:pic>
      <p:sp>
        <p:nvSpPr>
          <p:cNvPr id="7" name="テキスト ボックス 6">
            <a:extLst>
              <a:ext uri="{FF2B5EF4-FFF2-40B4-BE49-F238E27FC236}">
                <a16:creationId xmlns:a16="http://schemas.microsoft.com/office/drawing/2014/main" id="{D43F732D-3317-5924-1B0D-230B43D4769F}"/>
              </a:ext>
            </a:extLst>
          </p:cNvPr>
          <p:cNvSpPr txBox="1"/>
          <p:nvPr/>
        </p:nvSpPr>
        <p:spPr>
          <a:xfrm>
            <a:off x="2586447" y="3259679"/>
            <a:ext cx="3204754" cy="338554"/>
          </a:xfrm>
          <a:prstGeom prst="rect">
            <a:avLst/>
          </a:prstGeom>
          <a:solidFill>
            <a:srgbClr val="72ADAE"/>
          </a:solidFill>
        </p:spPr>
        <p:txBody>
          <a:bodyPr wrap="square" rtlCol="0">
            <a:spAutoFit/>
          </a:bodyPr>
          <a:lstStyle/>
          <a:p>
            <a:pPr algn="ctr"/>
            <a:r>
              <a:rPr kumimoji="1" lang="en-US" altLang="ja-JP" sz="1600" dirty="0"/>
              <a:t>LDA</a:t>
            </a:r>
            <a:r>
              <a:rPr kumimoji="1" lang="ja-JP" altLang="en-US" sz="1600" dirty="0"/>
              <a:t>のグラフィカルモデル表現</a:t>
            </a:r>
          </a:p>
        </p:txBody>
      </p:sp>
      <p:graphicFrame>
        <p:nvGraphicFramePr>
          <p:cNvPr id="10" name="グラフ 9">
            <a:extLst>
              <a:ext uri="{FF2B5EF4-FFF2-40B4-BE49-F238E27FC236}">
                <a16:creationId xmlns:a16="http://schemas.microsoft.com/office/drawing/2014/main" id="{185153FE-847A-31E4-41A2-D9741A84ED9F}"/>
              </a:ext>
            </a:extLst>
          </p:cNvPr>
          <p:cNvGraphicFramePr/>
          <p:nvPr>
            <p:extLst>
              <p:ext uri="{D42A27DB-BD31-4B8C-83A1-F6EECF244321}">
                <p14:modId xmlns:p14="http://schemas.microsoft.com/office/powerpoint/2010/main" val="2240966946"/>
              </p:ext>
            </p:extLst>
          </p:nvPr>
        </p:nvGraphicFramePr>
        <p:xfrm>
          <a:off x="527387" y="3923873"/>
          <a:ext cx="3985623" cy="2323979"/>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7431D2-57A0-F7EA-CBCF-7DE71F0FDFBF}"/>
                  </a:ext>
                </a:extLst>
              </p:cNvPr>
              <p:cNvSpPr txBox="1"/>
              <p:nvPr/>
            </p:nvSpPr>
            <p:spPr>
              <a:xfrm>
                <a:off x="8778241" y="4104806"/>
                <a:ext cx="2952205" cy="2062103"/>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𝐷</m:t>
                    </m:r>
                  </m:oMath>
                </a14:m>
                <a:r>
                  <a:rPr kumimoji="1" lang="ja-JP" altLang="en-US" sz="1600" dirty="0">
                    <a:solidFill>
                      <a:schemeClr val="tx1">
                        <a:lumMod val="75000"/>
                        <a:lumOff val="25000"/>
                      </a:schemeClr>
                    </a:solidFill>
                  </a:rPr>
                  <a:t>：文書数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𝑁</m:t>
                    </m:r>
                  </m:oMath>
                </a14:m>
                <a:r>
                  <a:rPr kumimoji="1" lang="ja-JP" altLang="en-US" sz="1600" dirty="0">
                    <a:solidFill>
                      <a:schemeClr val="tx1">
                        <a:lumMod val="75000"/>
                        <a:lumOff val="25000"/>
                      </a:schemeClr>
                    </a:solidFill>
                  </a:rPr>
                  <a:t>：単語数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：各文書のトピック分布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𝑤</m:t>
                    </m:r>
                  </m:oMath>
                </a14:m>
                <a:r>
                  <a:rPr kumimoji="1" lang="ja-JP" altLang="en-US" sz="1600" dirty="0">
                    <a:solidFill>
                      <a:schemeClr val="tx1">
                        <a:lumMod val="75000"/>
                        <a:lumOff val="25000"/>
                      </a:schemeClr>
                    </a:solidFill>
                  </a:rPr>
                  <a:t>：単語</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4" name="テキスト ボックス 13">
                <a:extLst>
                  <a:ext uri="{FF2B5EF4-FFF2-40B4-BE49-F238E27FC236}">
                    <a16:creationId xmlns:a16="http://schemas.microsoft.com/office/drawing/2014/main" id="{F87431D2-57A0-F7EA-CBCF-7DE71F0FDFBF}"/>
                  </a:ext>
                </a:extLst>
              </p:cNvPr>
              <p:cNvSpPr txBox="1">
                <a:spLocks noRot="1" noChangeAspect="1" noMove="1" noResize="1" noEditPoints="1" noAdjustHandles="1" noChangeArrowheads="1" noChangeShapeType="1" noTextEdit="1"/>
              </p:cNvSpPr>
              <p:nvPr/>
            </p:nvSpPr>
            <p:spPr>
              <a:xfrm>
                <a:off x="8778241" y="4104806"/>
                <a:ext cx="2952205" cy="2062103"/>
              </a:xfrm>
              <a:prstGeom prst="rect">
                <a:avLst/>
              </a:prstGeom>
              <a:blipFill>
                <a:blip r:embed="rId6"/>
                <a:stretch>
                  <a:fillRect t="-1180" b="-236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9B0C38C8-CC9D-AA2E-A875-DD3F3F8A54D4}"/>
              </a:ext>
            </a:extLst>
          </p:cNvPr>
          <p:cNvSpPr txBox="1"/>
          <p:nvPr/>
        </p:nvSpPr>
        <p:spPr>
          <a:xfrm>
            <a:off x="7951941" y="1981523"/>
            <a:ext cx="3936275" cy="1477328"/>
          </a:xfrm>
          <a:prstGeom prst="rect">
            <a:avLst/>
          </a:prstGeom>
          <a:solidFill>
            <a:srgbClr val="E6E6E6"/>
          </a:solidFill>
        </p:spPr>
        <p:txBody>
          <a:bodyPr wrap="square" rtlCol="0">
            <a:spAutoFit/>
          </a:bodyPr>
          <a:lstStyle/>
          <a:p>
            <a:pPr marL="285750" indent="-285750">
              <a:buFont typeface="Arial" panose="020B0604020202020204" pitchFamily="34" charset="0"/>
              <a:buChar char="•"/>
            </a:pPr>
            <a:r>
              <a:rPr kumimoji="1" lang="ja-JP" altLang="en-US" dirty="0"/>
              <a:t>文書ごとにトピック分布が存在する</a:t>
            </a:r>
            <a:endParaRPr kumimoji="1" lang="en-US" altLang="ja-JP" dirty="0"/>
          </a:p>
          <a:p>
            <a:pPr marL="285750" indent="-285750">
              <a:buFont typeface="Arial" panose="020B0604020202020204" pitchFamily="34" charset="0"/>
              <a:buChar char="•"/>
            </a:pPr>
            <a:r>
              <a:rPr kumimoji="1" lang="ja-JP" altLang="en-US" dirty="0"/>
              <a:t>一つ一つの文章の単語を生成する</a:t>
            </a:r>
            <a:endParaRPr kumimoji="1" lang="en-US" altLang="ja-JP" dirty="0"/>
          </a:p>
          <a:p>
            <a:pPr marL="285750" indent="-285750">
              <a:buFont typeface="Arial" panose="020B0604020202020204" pitchFamily="34" charset="0"/>
              <a:buChar char="•"/>
            </a:pPr>
            <a:r>
              <a:rPr kumimoji="1" lang="ja-JP" altLang="en-US" dirty="0"/>
              <a:t>短いテキストの場合</a:t>
            </a:r>
            <a:r>
              <a:rPr kumimoji="1" lang="en-US" altLang="ja-JP" dirty="0"/>
              <a:t>, </a:t>
            </a:r>
            <a:r>
              <a:rPr kumimoji="1" lang="ja-JP" altLang="en-US" dirty="0"/>
              <a:t>単語のスパース性が問題になる</a:t>
            </a:r>
            <a:endParaRPr kumimoji="1" lang="en-US" altLang="ja-JP" dirty="0"/>
          </a:p>
          <a:p>
            <a:pPr marL="285750" indent="-285750">
              <a:buFont typeface="Arial" panose="020B0604020202020204" pitchFamily="34" charset="0"/>
              <a:buChar char="•"/>
            </a:pPr>
            <a:endParaRPr kumimoji="1" lang="ja-JP" altLang="en-US" dirty="0"/>
          </a:p>
        </p:txBody>
      </p:sp>
      <p:sp>
        <p:nvSpPr>
          <p:cNvPr id="8" name="矢印: 上 7">
            <a:extLst>
              <a:ext uri="{FF2B5EF4-FFF2-40B4-BE49-F238E27FC236}">
                <a16:creationId xmlns:a16="http://schemas.microsoft.com/office/drawing/2014/main" id="{9DE94B08-0874-72A6-8821-07035D0A5F83}"/>
              </a:ext>
            </a:extLst>
          </p:cNvPr>
          <p:cNvSpPr/>
          <p:nvPr/>
        </p:nvSpPr>
        <p:spPr>
          <a:xfrm>
            <a:off x="2142309" y="3216658"/>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aphicFrame>
        <p:nvGraphicFramePr>
          <p:cNvPr id="9" name="グラフ 8">
            <a:extLst>
              <a:ext uri="{FF2B5EF4-FFF2-40B4-BE49-F238E27FC236}">
                <a16:creationId xmlns:a16="http://schemas.microsoft.com/office/drawing/2014/main" id="{5A37401C-2237-CBF9-BB93-6C443C3E4469}"/>
              </a:ext>
            </a:extLst>
          </p:cNvPr>
          <p:cNvGraphicFramePr/>
          <p:nvPr>
            <p:extLst>
              <p:ext uri="{D42A27DB-BD31-4B8C-83A1-F6EECF244321}">
                <p14:modId xmlns:p14="http://schemas.microsoft.com/office/powerpoint/2010/main" val="2076974693"/>
              </p:ext>
            </p:extLst>
          </p:nvPr>
        </p:nvGraphicFramePr>
        <p:xfrm>
          <a:off x="4549270" y="3901862"/>
          <a:ext cx="3985623" cy="2323979"/>
        </p:xfrm>
        <a:graphic>
          <a:graphicData uri="http://schemas.openxmlformats.org/drawingml/2006/chart">
            <c:chart xmlns:c="http://schemas.openxmlformats.org/drawingml/2006/chart" xmlns:r="http://schemas.openxmlformats.org/officeDocument/2006/relationships" r:id="rId7"/>
          </a:graphicData>
        </a:graphic>
      </p:graphicFrame>
      <p:sp>
        <p:nvSpPr>
          <p:cNvPr id="11" name="矢印: 上 10">
            <a:extLst>
              <a:ext uri="{FF2B5EF4-FFF2-40B4-BE49-F238E27FC236}">
                <a16:creationId xmlns:a16="http://schemas.microsoft.com/office/drawing/2014/main" id="{F76C992C-04E5-BE2F-3F0D-AE64AB7E7077}"/>
              </a:ext>
            </a:extLst>
          </p:cNvPr>
          <p:cNvSpPr/>
          <p:nvPr/>
        </p:nvSpPr>
        <p:spPr>
          <a:xfrm>
            <a:off x="5904411" y="3216657"/>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68D525-B21A-26A0-98FC-5AFC1CA4BA34}"/>
              </a:ext>
            </a:extLst>
          </p:cNvPr>
          <p:cNvSpPr txBox="1"/>
          <p:nvPr/>
        </p:nvSpPr>
        <p:spPr>
          <a:xfrm>
            <a:off x="1284440" y="1275711"/>
            <a:ext cx="8812059" cy="461665"/>
          </a:xfrm>
          <a:prstGeom prst="rect">
            <a:avLst/>
          </a:prstGeom>
          <a:noFill/>
        </p:spPr>
        <p:txBody>
          <a:bodyPr wrap="square" rtlCol="0">
            <a:spAutoFit/>
          </a:bodyPr>
          <a:lstStyle/>
          <a:p>
            <a:r>
              <a:rPr kumimoji="1" lang="en-US" altLang="ja-JP" sz="2400" u="sng" dirty="0"/>
              <a:t>LDA</a:t>
            </a:r>
            <a:r>
              <a:rPr kumimoji="1" lang="ja-JP" altLang="en-US" sz="2400" u="sng" dirty="0"/>
              <a:t>：文書集合から潜在的なトピックを推定する確率的生成モデル</a:t>
            </a:r>
          </a:p>
        </p:txBody>
      </p:sp>
    </p:spTree>
    <p:extLst>
      <p:ext uri="{BB962C8B-B14F-4D97-AF65-F5344CB8AC3E}">
        <p14:creationId xmlns:p14="http://schemas.microsoft.com/office/powerpoint/2010/main" val="83823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457199" y="1262604"/>
            <a:ext cx="6696076" cy="861470"/>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en-US" sz="2400" u="sng" dirty="0">
                <a:solidFill>
                  <a:schemeClr val="tx1"/>
                </a:solidFill>
                <a:latin typeface="+mj-lt"/>
                <a:cs typeface="Arial" panose="020B0604020202020204" pitchFamily="34" charset="0"/>
              </a:rPr>
              <a:t>BTM</a:t>
            </a:r>
            <a:r>
              <a:rPr lang="ja-JP" altLang="en-US" sz="2400" u="sng" dirty="0">
                <a:solidFill>
                  <a:schemeClr val="tx1"/>
                </a:solidFill>
                <a:latin typeface="+mj-lt"/>
                <a:cs typeface="Arial" panose="020B0604020202020204" pitchFamily="34" charset="0"/>
              </a:rPr>
              <a:t>：短い文書に適したトピックモデル</a:t>
            </a:r>
            <a:endParaRPr sz="2400" u="sng"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54141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Biterm</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Topic</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Model </a:t>
            </a:r>
            <a:r>
              <a:rPr kumimoji="1" lang="en-US" altLang="ja-JP" sz="3200" kern="0" dirty="0">
                <a:solidFill>
                  <a:srgbClr val="000000"/>
                </a:solidFill>
                <a:latin typeface="Arial"/>
                <a:ea typeface="ＭＳ Ｐゴシック" panose="020B0600070205080204" pitchFamily="50" charset="-128"/>
                <a:cs typeface="Arial"/>
                <a:sym typeface="Arial"/>
              </a:rPr>
              <a:t>(BTM)</a:t>
            </a:r>
            <a:r>
              <a:rPr kumimoji="1" lang="en-US" altLang="ja-JP" sz="1600" kern="0" dirty="0">
                <a:solidFill>
                  <a:srgbClr val="000000"/>
                </a:solidFill>
                <a:latin typeface="Arial"/>
                <a:ea typeface="ＭＳ Ｐゴシック" panose="020B0600070205080204" pitchFamily="50" charset="-128"/>
                <a:cs typeface="Arial"/>
                <a:sym typeface="Arial"/>
              </a:rPr>
              <a:t>[5]</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A28078-BA91-1A1E-5DCA-E59D4E5B2060}"/>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C5D74505-7B02-5B28-FC7E-380C46C8A23C}"/>
              </a:ext>
            </a:extLst>
          </p:cNvPr>
          <p:cNvPicPr>
            <a:picLocks noChangeAspect="1"/>
          </p:cNvPicPr>
          <p:nvPr/>
        </p:nvPicPr>
        <p:blipFill>
          <a:blip r:embed="rId3"/>
          <a:stretch>
            <a:fillRect/>
          </a:stretch>
        </p:blipFill>
        <p:spPr>
          <a:xfrm>
            <a:off x="6252377" y="1987018"/>
            <a:ext cx="5482860" cy="1601838"/>
          </a:xfrm>
          <a:prstGeom prst="rect">
            <a:avLst/>
          </a:prstGeom>
        </p:spPr>
      </p:pic>
      <p:sp>
        <p:nvSpPr>
          <p:cNvPr id="7" name="テキスト ボックス 6">
            <a:extLst>
              <a:ext uri="{FF2B5EF4-FFF2-40B4-BE49-F238E27FC236}">
                <a16:creationId xmlns:a16="http://schemas.microsoft.com/office/drawing/2014/main" id="{A31D36A6-D701-4D91-3334-A2DE8CFC2C5D}"/>
              </a:ext>
            </a:extLst>
          </p:cNvPr>
          <p:cNvSpPr txBox="1"/>
          <p:nvPr/>
        </p:nvSpPr>
        <p:spPr>
          <a:xfrm>
            <a:off x="6819351" y="3605754"/>
            <a:ext cx="4441371" cy="338554"/>
          </a:xfrm>
          <a:prstGeom prst="rect">
            <a:avLst/>
          </a:prstGeom>
          <a:solidFill>
            <a:srgbClr val="72ADAE"/>
          </a:solidFill>
        </p:spPr>
        <p:txBody>
          <a:bodyPr wrap="square" rtlCol="0">
            <a:spAutoFit/>
          </a:bodyPr>
          <a:lstStyle/>
          <a:p>
            <a:pPr algn="ctr"/>
            <a:r>
              <a:rPr kumimoji="1" lang="en-US" altLang="ja-JP" sz="1600" dirty="0"/>
              <a:t>BTM</a:t>
            </a:r>
            <a:r>
              <a:rPr kumimoji="1" lang="ja-JP" altLang="en-US" sz="1600" dirty="0"/>
              <a:t>のグラフィカルモデル表現</a:t>
            </a:r>
          </a:p>
        </p:txBody>
      </p:sp>
      <p:sp>
        <p:nvSpPr>
          <p:cNvPr id="8" name="テキスト ボックス 7">
            <a:extLst>
              <a:ext uri="{FF2B5EF4-FFF2-40B4-BE49-F238E27FC236}">
                <a16:creationId xmlns:a16="http://schemas.microsoft.com/office/drawing/2014/main" id="{70B4F234-7369-B338-158D-79B966F44EE0}"/>
              </a:ext>
            </a:extLst>
          </p:cNvPr>
          <p:cNvSpPr txBox="1"/>
          <p:nvPr/>
        </p:nvSpPr>
        <p:spPr>
          <a:xfrm>
            <a:off x="3481365" y="5490725"/>
            <a:ext cx="5332363" cy="1200329"/>
          </a:xfrm>
          <a:prstGeom prst="rect">
            <a:avLst/>
          </a:prstGeom>
          <a:solidFill>
            <a:srgbClr val="E6E6E6"/>
          </a:solidFill>
        </p:spPr>
        <p:txBody>
          <a:bodyPr wrap="square" rtlCol="0">
            <a:spAutoFit/>
          </a:bodyPr>
          <a:lstStyle/>
          <a:p>
            <a:pPr marL="285750" indent="-285750">
              <a:buFont typeface="Arial" panose="020B0604020202020204" pitchFamily="34" charset="0"/>
              <a:buChar char="•"/>
            </a:pPr>
            <a:r>
              <a:rPr kumimoji="1" lang="ja-JP" altLang="en-US" dirty="0"/>
              <a:t>文書集合全体に対してトピック分布が存在する</a:t>
            </a:r>
            <a:endParaRPr kumimoji="1" lang="en-US" altLang="ja-JP" dirty="0"/>
          </a:p>
          <a:p>
            <a:pPr marL="285750" indent="-285750">
              <a:buFont typeface="Arial" panose="020B0604020202020204" pitchFamily="34" charset="0"/>
              <a:buChar char="•"/>
            </a:pPr>
            <a:r>
              <a:rPr kumimoji="1" lang="ja-JP" altLang="en-US" dirty="0"/>
              <a:t>文書集合全体の単語の共起性を利用</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CDA4EC-1E18-B826-8025-3D088DF28919}"/>
                  </a:ext>
                </a:extLst>
              </p:cNvPr>
              <p:cNvSpPr txBox="1"/>
              <p:nvPr/>
            </p:nvSpPr>
            <p:spPr>
              <a:xfrm>
                <a:off x="6391711" y="4141990"/>
                <a:ext cx="3160557" cy="1077218"/>
              </a:xfrm>
              <a:prstGeom prst="rect">
                <a:avLst/>
              </a:prstGeom>
              <a:noFill/>
            </p:spPr>
            <p:txBody>
              <a:bodyPr wrap="square" rtlCol="0">
                <a:spAutoFit/>
              </a:bodyPr>
              <a:lstStyle/>
              <a:p>
                <a14:m>
                  <m:oMath xmlns:m="http://schemas.openxmlformats.org/officeDocument/2006/math">
                    <m:d>
                      <m:dPr>
                        <m:begChr m:val="|"/>
                        <m:endChr m:val="|"/>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𝐵</m:t>
                        </m:r>
                      </m:e>
                    </m:d>
                    <m:r>
                      <a:rPr kumimoji="1" lang="ja-JP" altLang="en-US" sz="1600" i="1">
                        <a:solidFill>
                          <a:schemeClr val="tx1">
                            <a:lumMod val="75000"/>
                            <a:lumOff val="25000"/>
                          </a:schemeClr>
                        </a:solidFill>
                        <a:latin typeface="Cambria Math" panose="02040503050406030204" pitchFamily="18" charset="0"/>
                      </a:rPr>
                      <m:t>：</m:t>
                    </m:r>
                  </m:oMath>
                </a14:m>
                <a:r>
                  <a:rPr kumimoji="1" lang="ja-JP" altLang="en-US" sz="1600" b="0" dirty="0">
                    <a:solidFill>
                      <a:schemeClr val="tx1">
                        <a:lumMod val="75000"/>
                        <a:lumOff val="25000"/>
                      </a:schemeClr>
                    </a:solidFill>
                    <a:latin typeface="Cambria Math" panose="02040503050406030204" pitchFamily="18" charset="0"/>
                  </a:rPr>
                  <a:t>総バイターム数</a:t>
                </a:r>
                <a:endParaRPr kumimoji="1" lang="en-US" altLang="ja-JP" sz="1600" b="0" dirty="0">
                  <a:solidFill>
                    <a:schemeClr val="tx1">
                      <a:lumMod val="75000"/>
                      <a:lumOff val="25000"/>
                    </a:schemeClr>
                  </a:solidFill>
                  <a:latin typeface="Cambria Math" panose="02040503050406030204" pitchFamily="18" charset="0"/>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：文書全体のトピック分布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p:txBody>
          </p:sp>
        </mc:Choice>
        <mc:Fallback xmlns="">
          <p:sp>
            <p:nvSpPr>
              <p:cNvPr id="9" name="テキスト ボックス 8">
                <a:extLst>
                  <a:ext uri="{FF2B5EF4-FFF2-40B4-BE49-F238E27FC236}">
                    <a16:creationId xmlns:a16="http://schemas.microsoft.com/office/drawing/2014/main" id="{46CDA4EC-1E18-B826-8025-3D088DF28919}"/>
                  </a:ext>
                </a:extLst>
              </p:cNvPr>
              <p:cNvSpPr txBox="1">
                <a:spLocks noRot="1" noChangeAspect="1" noMove="1" noResize="1" noEditPoints="1" noAdjustHandles="1" noChangeArrowheads="1" noChangeShapeType="1" noTextEdit="1"/>
              </p:cNvSpPr>
              <p:nvPr/>
            </p:nvSpPr>
            <p:spPr>
              <a:xfrm>
                <a:off x="6391711" y="4141990"/>
                <a:ext cx="3160557" cy="1077218"/>
              </a:xfrm>
              <a:prstGeom prst="rect">
                <a:avLst/>
              </a:prstGeom>
              <a:blipFill>
                <a:blip r:embed="rId4"/>
                <a:stretch>
                  <a:fillRect t="-2260" b="-565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AFC14459-8AA7-C2A4-6289-9C2CAF93EACD}"/>
              </a:ext>
            </a:extLst>
          </p:cNvPr>
          <p:cNvPicPr>
            <a:picLocks noChangeAspect="1"/>
          </p:cNvPicPr>
          <p:nvPr/>
        </p:nvPicPr>
        <p:blipFill rotWithShape="1">
          <a:blip r:embed="rId5"/>
          <a:srcRect l="3784" t="4074" r="8584" b="8584"/>
          <a:stretch/>
        </p:blipFill>
        <p:spPr>
          <a:xfrm>
            <a:off x="821541" y="2019300"/>
            <a:ext cx="5239308" cy="3334394"/>
          </a:xfrm>
          <a:prstGeom prst="rect">
            <a:avLst/>
          </a:prstGeom>
          <a:ln>
            <a:solidFill>
              <a:schemeClr val="tx1"/>
            </a:solidFill>
          </a:ln>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1940B2E-82D0-D5F0-D170-2610C675BA59}"/>
                  </a:ext>
                </a:extLst>
              </p:cNvPr>
              <p:cNvSpPr txBox="1"/>
              <p:nvPr/>
            </p:nvSpPr>
            <p:spPr>
              <a:xfrm>
                <a:off x="9040036" y="4141990"/>
                <a:ext cx="2923391" cy="850810"/>
              </a:xfrm>
              <a:prstGeom prst="rect">
                <a:avLst/>
              </a:prstGeom>
              <a:noFill/>
            </p:spPr>
            <p:txBody>
              <a:bodyPr wrap="square" rtlCol="0">
                <a:spAutoFit/>
              </a:bodyPr>
              <a:lstStyle/>
              <a:p>
                <a14:m>
                  <m:oMath xmlns:m="http://schemas.openxmlformats.org/officeDocument/2006/math">
                    <m:sSub>
                      <m:sSubPr>
                        <m:ctrlPr>
                          <a:rPr kumimoji="1" lang="en-US" altLang="ja-JP" sz="160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𝑖</m:t>
                        </m:r>
                      </m:sub>
                    </m:sSub>
                    <m:r>
                      <a:rPr kumimoji="1" lang="en-US" altLang="ja-JP" sz="1600" b="0" i="1" smtClean="0">
                        <a:solidFill>
                          <a:schemeClr val="tx1">
                            <a:lumMod val="75000"/>
                            <a:lumOff val="25000"/>
                          </a:schemeClr>
                        </a:solidFill>
                        <a:latin typeface="Cambria Math" panose="02040503050406030204" pitchFamily="18" charset="0"/>
                      </a:rPr>
                      <m:t>, </m:t>
                    </m:r>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𝑗</m:t>
                        </m:r>
                      </m:sub>
                    </m:sSub>
                  </m:oMath>
                </a14:m>
                <a:r>
                  <a:rPr kumimoji="1" lang="ja-JP" altLang="en-US" sz="1600" dirty="0">
                    <a:solidFill>
                      <a:schemeClr val="tx1">
                        <a:lumMod val="75000"/>
                        <a:lumOff val="25000"/>
                      </a:schemeClr>
                    </a:solidFill>
                  </a:rPr>
                  <a:t>：バイターム</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1" name="テキスト ボックス 10">
                <a:extLst>
                  <a:ext uri="{FF2B5EF4-FFF2-40B4-BE49-F238E27FC236}">
                    <a16:creationId xmlns:a16="http://schemas.microsoft.com/office/drawing/2014/main" id="{E1940B2E-82D0-D5F0-D170-2610C675BA59}"/>
                  </a:ext>
                </a:extLst>
              </p:cNvPr>
              <p:cNvSpPr txBox="1">
                <a:spLocks noRot="1" noChangeAspect="1" noMove="1" noResize="1" noEditPoints="1" noAdjustHandles="1" noChangeArrowheads="1" noChangeShapeType="1" noTextEdit="1"/>
              </p:cNvSpPr>
              <p:nvPr/>
            </p:nvSpPr>
            <p:spPr>
              <a:xfrm>
                <a:off x="9040036" y="4141990"/>
                <a:ext cx="2923391" cy="850810"/>
              </a:xfrm>
              <a:prstGeom prst="rect">
                <a:avLst/>
              </a:prstGeom>
              <a:blipFill>
                <a:blip r:embed="rId6"/>
                <a:stretch>
                  <a:fillRect l="-208" t="-3571" r="-208" b="-71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924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908957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コメントと対象動画の関連性評価システムの提案</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CEC5471-5E5E-A9B7-0C14-5252ACFB4646}"/>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3.</a:t>
            </a:r>
            <a:r>
              <a:rPr kumimoji="1" lang="ja-JP" altLang="en-US" dirty="0">
                <a:solidFill>
                  <a:schemeClr val="bg1">
                    <a:lumMod val="50000"/>
                  </a:schemeClr>
                </a:solidFill>
              </a:rPr>
              <a:t>提案手法</a:t>
            </a:r>
            <a:endParaRPr kumimoji="1" lang="ja-JP" altLang="en-US" sz="1800" dirty="0">
              <a:solidFill>
                <a:schemeClr val="bg1">
                  <a:lumMod val="50000"/>
                </a:schemeClr>
              </a:solidFill>
            </a:endParaRPr>
          </a:p>
        </p:txBody>
      </p:sp>
      <p:pic>
        <p:nvPicPr>
          <p:cNvPr id="6" name="図 5">
            <a:extLst>
              <a:ext uri="{FF2B5EF4-FFF2-40B4-BE49-F238E27FC236}">
                <a16:creationId xmlns:a16="http://schemas.microsoft.com/office/drawing/2014/main" id="{4251CC8D-8B45-BF53-1105-0F8A37592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84" y="1608171"/>
            <a:ext cx="10312832" cy="4609747"/>
          </a:xfrm>
          <a:prstGeom prst="rect">
            <a:avLst/>
          </a:prstGeom>
        </p:spPr>
      </p:pic>
    </p:spTree>
    <p:extLst>
      <p:ext uri="{BB962C8B-B14F-4D97-AF65-F5344CB8AC3E}">
        <p14:creationId xmlns:p14="http://schemas.microsoft.com/office/powerpoint/2010/main" val="25626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3" name="二等辺三角形 12">
            <a:extLst>
              <a:ext uri="{FF2B5EF4-FFF2-40B4-BE49-F238E27FC236}">
                <a16:creationId xmlns:a16="http://schemas.microsoft.com/office/drawing/2014/main" id="{57DA7DDF-8FAB-65A7-AA3D-D98DA57215D2}"/>
              </a:ext>
            </a:extLst>
          </p:cNvPr>
          <p:cNvSpPr/>
          <p:nvPr/>
        </p:nvSpPr>
        <p:spPr>
          <a:xfrm rot="10800000">
            <a:off x="5000288" y="5783460"/>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出現確率上位の単語から文章を生成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3" name="図 2">
            <a:extLst>
              <a:ext uri="{FF2B5EF4-FFF2-40B4-BE49-F238E27FC236}">
                <a16:creationId xmlns:a16="http://schemas.microsoft.com/office/drawing/2014/main" id="{16644512-3863-010D-6978-94078281E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8" name="正方形/長方形 7">
            <a:extLst>
              <a:ext uri="{FF2B5EF4-FFF2-40B4-BE49-F238E27FC236}">
                <a16:creationId xmlns:a16="http://schemas.microsoft.com/office/drawing/2014/main" id="{18CDCA49-E650-D1CD-D615-EF6819D10DE7}"/>
              </a:ext>
            </a:extLst>
          </p:cNvPr>
          <p:cNvSpPr/>
          <p:nvPr/>
        </p:nvSpPr>
        <p:spPr>
          <a:xfrm>
            <a:off x="1222786" y="1505521"/>
            <a:ext cx="3550921"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47CB120-E518-3FA4-B22A-1E8CA4282CE2}"/>
              </a:ext>
            </a:extLst>
          </p:cNvPr>
          <p:cNvSpPr txBox="1"/>
          <p:nvPr/>
        </p:nvSpPr>
        <p:spPr>
          <a:xfrm>
            <a:off x="7315200" y="1584095"/>
            <a:ext cx="4141694" cy="2062103"/>
          </a:xfrm>
          <a:prstGeom prst="rect">
            <a:avLst/>
          </a:prstGeom>
          <a:solidFill>
            <a:schemeClr val="accent2">
              <a:lumMod val="40000"/>
              <a:lumOff val="60000"/>
            </a:schemeClr>
          </a:solidFill>
        </p:spPr>
        <p:txBody>
          <a:bodyPr wrap="square" rtlCol="0">
            <a:spAutoFit/>
          </a:bodyPr>
          <a:lstStyle/>
          <a:p>
            <a:pPr algn="ctr"/>
            <a:r>
              <a:rPr kumimoji="1" lang="en-US" altLang="ja-JP" sz="2000" dirty="0"/>
              <a:t>GPT-4</a:t>
            </a:r>
          </a:p>
          <a:p>
            <a:pPr marL="285750" indent="-285750">
              <a:buFont typeface="Wingdings" panose="05000000000000000000" pitchFamily="2" charset="2"/>
              <a:buChar char="u"/>
            </a:pPr>
            <a:r>
              <a:rPr kumimoji="1" lang="ja-JP" altLang="en-US" dirty="0"/>
              <a:t>大規模学習</a:t>
            </a:r>
            <a:endParaRPr kumimoji="1" lang="en-US" altLang="ja-JP" dirty="0"/>
          </a:p>
          <a:p>
            <a:r>
              <a:rPr kumimoji="1" lang="ja-JP" altLang="en-US" dirty="0"/>
              <a:t>　　</a:t>
            </a:r>
            <a:r>
              <a:rPr kumimoji="1" lang="ja-JP" altLang="en-US" sz="1500" dirty="0"/>
              <a:t>膨大なデータセットから広範囲の知識を学習</a:t>
            </a:r>
            <a:endParaRPr kumimoji="1" lang="en-US" altLang="ja-JP" sz="1500" dirty="0"/>
          </a:p>
          <a:p>
            <a:pPr marL="285750" indent="-285750">
              <a:buFont typeface="Wingdings" panose="05000000000000000000" pitchFamily="2" charset="2"/>
              <a:buChar char="u"/>
            </a:pPr>
            <a:r>
              <a:rPr kumimoji="1" lang="en-US" altLang="ja-JP" dirty="0"/>
              <a:t>RLHF</a:t>
            </a:r>
          </a:p>
          <a:p>
            <a:r>
              <a:rPr kumimoji="1" lang="ja-JP" altLang="en-US" dirty="0"/>
              <a:t>　　</a:t>
            </a:r>
            <a:r>
              <a:rPr kumimoji="1" lang="ja-JP" altLang="en-US" sz="1500" dirty="0"/>
              <a:t>人間のフィードバックからの強化学習</a:t>
            </a:r>
            <a:endParaRPr kumimoji="1" lang="en-US" altLang="ja-JP" sz="1500" dirty="0"/>
          </a:p>
          <a:p>
            <a:pPr marL="285750" indent="-285750">
              <a:buFont typeface="Wingdings" panose="05000000000000000000" pitchFamily="2" charset="2"/>
              <a:buChar char="u"/>
            </a:pPr>
            <a:r>
              <a:rPr kumimoji="1" lang="ja-JP" altLang="en-US" dirty="0"/>
              <a:t>マルチモーダル</a:t>
            </a:r>
            <a:endParaRPr kumimoji="1" lang="en-US" altLang="ja-JP" dirty="0"/>
          </a:p>
          <a:p>
            <a:r>
              <a:rPr kumimoji="1" lang="ja-JP" altLang="en-US" dirty="0"/>
              <a:t>　　</a:t>
            </a:r>
            <a:r>
              <a:rPr kumimoji="1" lang="ja-JP" altLang="en-US" sz="1500" dirty="0"/>
              <a:t>異なる種類のデータ間を統合</a:t>
            </a:r>
            <a:endParaRPr kumimoji="1" lang="en-US" altLang="ja-JP" sz="15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7CF364-015E-C2FD-755F-735E749EE8C6}"/>
                  </a:ext>
                </a:extLst>
              </p:cNvPr>
              <p:cNvSpPr txBox="1"/>
              <p:nvPr/>
            </p:nvSpPr>
            <p:spPr>
              <a:xfrm>
                <a:off x="1848074" y="4181085"/>
                <a:ext cx="8598946" cy="955903"/>
              </a:xfrm>
              <a:prstGeom prst="rect">
                <a:avLst/>
              </a:prstGeom>
              <a:noFill/>
            </p:spPr>
            <p:txBody>
              <a:bodyPr wrap="square" rtlCol="0">
                <a:spAutoFit/>
              </a:bodyPr>
              <a:lstStyle/>
              <a:p>
                <a:pPr marL="342900" indent="-342900">
                  <a:lnSpc>
                    <a:spcPct val="150000"/>
                  </a:lnSpc>
                  <a:buFont typeface="+mj-lt"/>
                  <a:buAutoNum type="arabicPeriod"/>
                </a:pPr>
                <a:r>
                  <a:rPr kumimoji="1" lang="en-US" altLang="ja-JP" dirty="0"/>
                  <a:t> </a:t>
                </a:r>
                <a:r>
                  <a:rPr kumimoji="1" lang="en-US" altLang="ja-JP" sz="2000" dirty="0"/>
                  <a:t>BTM</a:t>
                </a:r>
                <a:r>
                  <a:rPr kumimoji="1" lang="ja-JP" altLang="en-US" sz="2000" dirty="0"/>
                  <a:t>で推定した</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t>個のトピックの単語分布から</a:t>
                </a:r>
                <a:r>
                  <a:rPr kumimoji="1" lang="en-US" altLang="ja-JP" sz="2000" dirty="0"/>
                  <a:t>, </a:t>
                </a:r>
                <a:r>
                  <a:rPr kumimoji="1" lang="ja-JP" altLang="en-US" sz="2000" dirty="0"/>
                  <a:t>出現確率上位</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単語を抽出</a:t>
                </a:r>
                <a:endParaRPr kumimoji="1" lang="en-US" altLang="ja-JP" sz="2000" dirty="0"/>
              </a:p>
              <a:p>
                <a:pPr marL="342900" indent="-342900">
                  <a:lnSpc>
                    <a:spcPct val="150000"/>
                  </a:lnSpc>
                  <a:buFont typeface="+mj-lt"/>
                  <a:buAutoNum type="arabicPeriod"/>
                </a:pPr>
                <a:r>
                  <a:rPr kumimoji="1" lang="en-US" altLang="ja-JP" sz="2000" dirty="0"/>
                  <a:t> </a:t>
                </a:r>
                <a14:m>
                  <m:oMath xmlns:m="http://schemas.openxmlformats.org/officeDocument/2006/math">
                    <m:r>
                      <a:rPr kumimoji="1" lang="en-US" altLang="ja-JP" sz="2000" i="1">
                        <a:latin typeface="Cambria Math" panose="02040503050406030204" pitchFamily="18" charset="0"/>
                      </a:rPr>
                      <m:t>𝐾</m:t>
                    </m:r>
                  </m:oMath>
                </a14:m>
                <a:r>
                  <a:rPr kumimoji="1" lang="ja-JP" altLang="en-US" sz="2000" dirty="0"/>
                  <a:t>個のトピックごとに</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個の単語を使った文章を</a:t>
                </a:r>
                <a:r>
                  <a:rPr kumimoji="1" lang="en-US" altLang="ja-JP" sz="2000" dirty="0"/>
                  <a:t>GPT-4</a:t>
                </a:r>
                <a:r>
                  <a:rPr kumimoji="1" lang="ja-JP" altLang="en-US" sz="2000" dirty="0"/>
                  <a:t>を用いて生成</a:t>
                </a:r>
                <a:endParaRPr kumimoji="1" lang="en-US" altLang="ja-JP" sz="2000" dirty="0"/>
              </a:p>
            </p:txBody>
          </p:sp>
        </mc:Choice>
        <mc:Fallback xmlns="">
          <p:sp>
            <p:nvSpPr>
              <p:cNvPr id="7" name="テキスト ボックス 6">
                <a:extLst>
                  <a:ext uri="{FF2B5EF4-FFF2-40B4-BE49-F238E27FC236}">
                    <a16:creationId xmlns:a16="http://schemas.microsoft.com/office/drawing/2014/main" id="{797CF364-015E-C2FD-755F-735E749EE8C6}"/>
                  </a:ext>
                </a:extLst>
              </p:cNvPr>
              <p:cNvSpPr txBox="1">
                <a:spLocks noRot="1" noChangeAspect="1" noMove="1" noResize="1" noEditPoints="1" noAdjustHandles="1" noChangeArrowheads="1" noChangeShapeType="1" noTextEdit="1"/>
              </p:cNvSpPr>
              <p:nvPr/>
            </p:nvSpPr>
            <p:spPr>
              <a:xfrm>
                <a:off x="1848074" y="4181085"/>
                <a:ext cx="8598946" cy="955903"/>
              </a:xfrm>
              <a:prstGeom prst="rect">
                <a:avLst/>
              </a:prstGeom>
              <a:blipFill>
                <a:blip r:embed="rId4"/>
                <a:stretch>
                  <a:fillRect l="-638" r="-213" b="-10828"/>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43A9EE0-7F62-8AEE-4F14-497A89A83CC8}"/>
              </a:ext>
            </a:extLst>
          </p:cNvPr>
          <p:cNvSpPr txBox="1"/>
          <p:nvPr/>
        </p:nvSpPr>
        <p:spPr>
          <a:xfrm>
            <a:off x="2626657" y="5352479"/>
            <a:ext cx="6938683" cy="400110"/>
          </a:xfrm>
          <a:prstGeom prst="rect">
            <a:avLst/>
          </a:prstGeom>
          <a:solidFill>
            <a:srgbClr val="DA8546"/>
          </a:solidFill>
        </p:spPr>
        <p:txBody>
          <a:bodyPr wrap="square" rtlCol="0">
            <a:spAutoFit/>
          </a:bodyPr>
          <a:lstStyle/>
          <a:p>
            <a:pPr algn="ctr"/>
            <a:r>
              <a:rPr kumimoji="1" lang="en-US" altLang="ja-JP" sz="2000" dirty="0"/>
              <a:t>BTM</a:t>
            </a:r>
            <a:r>
              <a:rPr kumimoji="1" lang="ja-JP" altLang="en-US" sz="2000" dirty="0"/>
              <a:t>で抽出した単語は動画のトピックに関連するワードである</a:t>
            </a:r>
          </a:p>
        </p:txBody>
      </p:sp>
      <p:sp>
        <p:nvSpPr>
          <p:cNvPr id="11" name="テキスト ボックス 10">
            <a:extLst>
              <a:ext uri="{FF2B5EF4-FFF2-40B4-BE49-F238E27FC236}">
                <a16:creationId xmlns:a16="http://schemas.microsoft.com/office/drawing/2014/main" id="{9FA09A4B-FBE8-113F-F1F5-B00F15A8B807}"/>
              </a:ext>
            </a:extLst>
          </p:cNvPr>
          <p:cNvSpPr txBox="1"/>
          <p:nvPr/>
        </p:nvSpPr>
        <p:spPr>
          <a:xfrm>
            <a:off x="3454100" y="6183570"/>
            <a:ext cx="5283796" cy="400110"/>
          </a:xfrm>
          <a:prstGeom prst="rect">
            <a:avLst/>
          </a:prstGeom>
          <a:solidFill>
            <a:srgbClr val="DA8546"/>
          </a:solidFill>
        </p:spPr>
        <p:txBody>
          <a:bodyPr wrap="square" rtlCol="0">
            <a:spAutoFit/>
          </a:bodyPr>
          <a:lstStyle/>
          <a:p>
            <a:pPr algn="ctr"/>
            <a:r>
              <a:rPr kumimoji="1" lang="ja-JP" altLang="en-US" sz="2000" dirty="0"/>
              <a:t>生成した文章はトピックに対して代表的である</a:t>
            </a:r>
          </a:p>
        </p:txBody>
      </p:sp>
    </p:spTree>
    <p:extLst>
      <p:ext uri="{BB962C8B-B14F-4D97-AF65-F5344CB8AC3E}">
        <p14:creationId xmlns:p14="http://schemas.microsoft.com/office/powerpoint/2010/main" val="2128778452"/>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1874</TotalTime>
  <Words>2052</Words>
  <Application>Microsoft Office PowerPoint</Application>
  <PresentationFormat>ワイド画面</PresentationFormat>
  <Paragraphs>377</Paragraphs>
  <Slides>20</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20</vt:i4>
      </vt:variant>
    </vt:vector>
  </HeadingPairs>
  <TitlesOfParts>
    <vt:vector size="29" baseType="lpstr">
      <vt:lpstr>Gill Sans</vt:lpstr>
      <vt:lpstr>游ゴシック</vt:lpstr>
      <vt:lpstr>Arial</vt:lpstr>
      <vt:lpstr>Cambria Math</vt:lpstr>
      <vt:lpstr>Gill Sans MT</vt:lpstr>
      <vt:lpstr>Times New Roman</vt:lpstr>
      <vt:lpstr>Wingdings</vt:lpstr>
      <vt:lpstr>パーセル</vt:lpstr>
      <vt:lpstr>1_パーセル</vt:lpstr>
      <vt:lpstr>Biterm Topic Modelを用いた SNS上の商品レビューの関連性評価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Biterm Topic Modelを用いた SNS上の商品レビューの関連性評価</dc:title>
  <dc:creator>西原　涼介</dc:creator>
  <cp:lastModifiedBy>西原　涼介</cp:lastModifiedBy>
  <cp:revision>99</cp:revision>
  <dcterms:created xsi:type="dcterms:W3CDTF">2024-02-01T07:57:15Z</dcterms:created>
  <dcterms:modified xsi:type="dcterms:W3CDTF">2024-02-07T08:08:46Z</dcterms:modified>
</cp:coreProperties>
</file>