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6" r:id="rId3"/>
    <p:sldId id="259" r:id="rId4"/>
    <p:sldId id="260" r:id="rId5"/>
    <p:sldId id="266" r:id="rId6"/>
    <p:sldId id="269" r:id="rId7"/>
    <p:sldId id="267"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85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研究背景です。</a:t>
            </a:r>
            <a:endParaRPr lang="en-US" altLang="ja-JP" dirty="0"/>
          </a:p>
          <a:p>
            <a:pPr marL="0" lvl="0" indent="0" algn="l" rtl="0">
              <a:spcBef>
                <a:spcPts val="0"/>
              </a:spcBef>
              <a:spcAft>
                <a:spcPts val="0"/>
              </a:spcAft>
              <a:buNone/>
            </a:pPr>
            <a:r>
              <a:rPr lang="ja-JP" altLang="en-US" dirty="0"/>
              <a:t>近年、</a:t>
            </a:r>
            <a:r>
              <a:rPr lang="en-US" altLang="ja-JP" dirty="0"/>
              <a:t>EC</a:t>
            </a:r>
            <a:r>
              <a:rPr lang="ja-JP" altLang="en-US" dirty="0"/>
              <a:t>サイトが普及していてその利用者も増加しています。</a:t>
            </a:r>
            <a:endParaRPr lang="en-US" altLang="ja-JP" dirty="0"/>
          </a:p>
          <a:p>
            <a:pPr marL="0" lvl="0" indent="0" algn="l" rtl="0">
              <a:spcBef>
                <a:spcPts val="0"/>
              </a:spcBef>
              <a:spcAft>
                <a:spcPts val="0"/>
              </a:spcAft>
              <a:buNone/>
            </a:pPr>
            <a:r>
              <a:rPr lang="ja-JP" altLang="en-US" dirty="0"/>
              <a:t>そして商品を購入する際にレビューを参考にしている利用者の割合は約</a:t>
            </a:r>
            <a:r>
              <a:rPr lang="en-US" altLang="ja-JP" dirty="0"/>
              <a:t>70%</a:t>
            </a:r>
            <a:r>
              <a:rPr lang="ja-JP" altLang="en-US" dirty="0"/>
              <a:t>と言われています。</a:t>
            </a:r>
            <a:endParaRPr lang="en-US" altLang="ja-JP" dirty="0"/>
          </a:p>
          <a:p>
            <a:pPr marL="0" lvl="0" indent="0" algn="l" rtl="0">
              <a:spcBef>
                <a:spcPts val="0"/>
              </a:spcBef>
              <a:spcAft>
                <a:spcPts val="0"/>
              </a:spcAft>
              <a:buNone/>
            </a:pPr>
            <a:r>
              <a:rPr lang="ja-JP" altLang="en-US" dirty="0"/>
              <a:t>右の図は利用者がレビューに対して重視している点のアンケート結果なのですが、各年代共通で情報の信頼度を一番重視していることが分かります。</a:t>
            </a:r>
            <a:endParaRPr lang="en-US" altLang="ja-JP" dirty="0"/>
          </a:p>
          <a:p>
            <a:pPr marL="0" lvl="0" indent="0" algn="l" rtl="0">
              <a:spcBef>
                <a:spcPts val="0"/>
              </a:spcBef>
              <a:spcAft>
                <a:spcPts val="0"/>
              </a:spcAft>
              <a:buNone/>
            </a:pPr>
            <a:r>
              <a:rPr lang="ja-JP" altLang="en-US" dirty="0"/>
              <a:t>また、評判情報は主観的な情報であるため、信頼性が低いものも含まれています。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よって評価文書の信頼性を評価することは重要であると考えられます。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そして口コミサイトや</a:t>
            </a:r>
            <a:r>
              <a:rPr lang="en-US" altLang="ja-JP" dirty="0"/>
              <a:t>EC</a:t>
            </a:r>
            <a:r>
              <a:rPr lang="ja-JP" altLang="en-US" dirty="0"/>
              <a:t>サイトのレビューのほかにも、最近ですと</a:t>
            </a:r>
            <a:r>
              <a:rPr lang="en-US" altLang="ja-JP" dirty="0" err="1"/>
              <a:t>youtube</a:t>
            </a:r>
            <a:r>
              <a:rPr lang="ja-JP" altLang="en-US" dirty="0"/>
              <a:t>のコメントや</a:t>
            </a:r>
            <a:r>
              <a:rPr lang="en-US" altLang="ja-JP" dirty="0"/>
              <a:t>SNS</a:t>
            </a:r>
            <a:r>
              <a:rPr lang="ja-JP" altLang="en-US" dirty="0"/>
              <a:t>なども</a:t>
            </a:r>
            <a:r>
              <a:rPr lang="en-US" altLang="ja-JP" dirty="0"/>
              <a:t>web</a:t>
            </a:r>
            <a:r>
              <a:rPr lang="ja-JP" altLang="en-US" dirty="0"/>
              <a:t>上の書き込みとして含まれます。</a:t>
            </a:r>
            <a:endParaRPr lang="en-US" altLang="ja-JP" dirty="0"/>
          </a:p>
          <a:p>
            <a:pPr marL="0" lvl="0" indent="0" algn="l" rtl="0">
              <a:spcBef>
                <a:spcPts val="0"/>
              </a:spcBef>
              <a:spcAft>
                <a:spcPts val="0"/>
              </a:spcAft>
              <a:buNone/>
            </a:pPr>
            <a:r>
              <a:rPr lang="ja-JP" altLang="en-US" dirty="0"/>
              <a:t>口コミサイトなどのレビューは、比較的長文で評価表現を含んでいるしっかりとした文章であることが多いので信頼性を評価しやすく、先行研究もいくつか存在します。</a:t>
            </a:r>
            <a:endParaRPr lang="en-US" altLang="ja-JP" dirty="0"/>
          </a:p>
          <a:p>
            <a:pPr marL="0" lvl="0" indent="0" algn="l" rtl="0">
              <a:spcBef>
                <a:spcPts val="0"/>
              </a:spcBef>
              <a:spcAft>
                <a:spcPts val="0"/>
              </a:spcAft>
              <a:buNone/>
            </a:pPr>
            <a:r>
              <a:rPr lang="ja-JP" altLang="en-US" dirty="0"/>
              <a:t>それに対して</a:t>
            </a:r>
            <a:r>
              <a:rPr lang="en-US" altLang="ja-JP" dirty="0" err="1"/>
              <a:t>youtube</a:t>
            </a:r>
            <a:r>
              <a:rPr lang="ja-JP" altLang="en-US" dirty="0"/>
              <a:t>のコメントや</a:t>
            </a:r>
            <a:r>
              <a:rPr lang="en-US" altLang="ja-JP" dirty="0"/>
              <a:t>SNS</a:t>
            </a:r>
            <a:r>
              <a:rPr lang="ja-JP" altLang="en-US" dirty="0"/>
              <a:t>では、気軽に投稿できるという特徴から、比較的短くてあいまいな文章であることが多いので信頼性を評価することが難しいです。</a:t>
            </a:r>
            <a:endParaRPr lang="en-US" altLang="ja-JP" dirty="0"/>
          </a:p>
          <a:p>
            <a:pPr marL="0" lvl="0" indent="0" algn="l" rtl="0">
              <a:spcBef>
                <a:spcPts val="0"/>
              </a:spcBef>
              <a:spcAft>
                <a:spcPts val="0"/>
              </a:spcAft>
              <a:buNone/>
            </a:pPr>
            <a:r>
              <a:rPr lang="ja-JP" altLang="en-US" dirty="0"/>
              <a:t>また、虚偽情報や偏向情報などを排除した信頼性が高いといえる文章にも、対象のコンテンツに関係があるかどうかは別の問題であると考えられます。</a:t>
            </a:r>
            <a:endParaRPr lang="en-US" altLang="ja-JP" dirty="0"/>
          </a:p>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まず研究背景・目的について説明し、関連した先行研究を二つ紹介します。</a:t>
            </a:r>
            <a:endParaRPr lang="en-US" altLang="ja-JP" dirty="0"/>
          </a:p>
          <a:p>
            <a:pPr marL="0" lvl="0" indent="0" algn="l" rtl="0">
              <a:spcBef>
                <a:spcPts val="0"/>
              </a:spcBef>
              <a:spcAft>
                <a:spcPts val="0"/>
              </a:spcAft>
              <a:buNone/>
            </a:pPr>
            <a:r>
              <a:rPr lang="ja-JP" altLang="en-US" dirty="0"/>
              <a:t>その後今回提案する手法について説明します。</a:t>
            </a:r>
            <a:endParaRPr lang="en-US" altLang="ja-JP" dirty="0"/>
          </a:p>
          <a:p>
            <a:pPr marL="0" lvl="0" indent="0" algn="l" rtl="0">
              <a:spcBef>
                <a:spcPts val="0"/>
              </a:spcBef>
              <a:spcAft>
                <a:spcPts val="0"/>
              </a:spcAft>
              <a:buNone/>
            </a:pPr>
            <a:r>
              <a:rPr lang="ja-JP" altLang="en-US" dirty="0"/>
              <a:t>現在提案手法のシステムはまだ作成中でして実験結果が無いのが申し訳ないですが、</a:t>
            </a:r>
            <a:endParaRPr lang="en-US" altLang="ja-JP" dirty="0"/>
          </a:p>
          <a:p>
            <a:pPr marL="0" lvl="0" indent="0" algn="l" rtl="0">
              <a:spcBef>
                <a:spcPts val="0"/>
              </a:spcBef>
              <a:spcAft>
                <a:spcPts val="0"/>
              </a:spcAft>
              <a:buNone/>
            </a:pPr>
            <a:r>
              <a:rPr lang="ja-JP" altLang="en-US" dirty="0"/>
              <a:t>最後に今後の展望について述べたいと思います。</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bg>
      <p:bgPr>
        <a:solidFill>
          <a:schemeClr val="accent1"/>
        </a:solidFill>
        <a:effectLst/>
      </p:bgPr>
    </p:bg>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1" name="Google Shape;41;p14"/>
          <p:cNvSpPr txBox="1">
            <a:spLocks noGrp="1"/>
          </p:cNvSpPr>
          <p:nvPr>
            <p:ph type="body" idx="1"/>
          </p:nvPr>
        </p:nvSpPr>
        <p:spPr>
          <a:xfrm>
            <a:off x="2695195" y="4352465"/>
            <a:ext cx="6801612" cy="1265082"/>
          </a:xfrm>
          <a:prstGeom prst="rect">
            <a:avLst/>
          </a:prstGeom>
          <a:noFill/>
          <a:ln>
            <a:noFill/>
          </a:ln>
        </p:spPr>
        <p:txBody>
          <a:bodyPr spcFirstLastPara="1" wrap="square" lIns="91425" tIns="45700" rIns="91425" bIns="45700" anchor="t" anchorCtr="1">
            <a:normAutofit/>
          </a:bodyPr>
          <a:lstStyle>
            <a:lvl1pPr marL="457189" lvl="0" indent="-228594" algn="l">
              <a:lnSpc>
                <a:spcPct val="100000"/>
              </a:lnSpc>
              <a:spcBef>
                <a:spcPts val="1000"/>
              </a:spcBef>
              <a:spcAft>
                <a:spcPts val="0"/>
              </a:spcAft>
              <a:buSzPts val="2000"/>
              <a:buNone/>
              <a:defRPr sz="2000">
                <a:solidFill>
                  <a:schemeClr val="lt1"/>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2000"/>
              <a:buNone/>
              <a:defRPr sz="2000">
                <a:solidFill>
                  <a:schemeClr val="lt1"/>
                </a:solidFill>
              </a:defRPr>
            </a:lvl2pPr>
            <a:lvl3pPr marL="1371566" lvl="2" indent="-228594" algn="l">
              <a:lnSpc>
                <a:spcPct val="100000"/>
              </a:lnSpc>
              <a:spcBef>
                <a:spcPts val="1000"/>
              </a:spcBef>
              <a:spcAft>
                <a:spcPts val="0"/>
              </a:spcAft>
              <a:buSzPts val="1800"/>
              <a:buNone/>
              <a:defRPr sz="1800">
                <a:solidFill>
                  <a:schemeClr val="lt1"/>
                </a:solidFill>
              </a:defRPr>
            </a:lvl3pPr>
            <a:lvl4pPr marL="1828754" lvl="3" indent="-228594" algn="l">
              <a:lnSpc>
                <a:spcPct val="100000"/>
              </a:lnSpc>
              <a:spcBef>
                <a:spcPts val="1000"/>
              </a:spcBef>
              <a:spcAft>
                <a:spcPts val="0"/>
              </a:spcAft>
              <a:buSzPts val="1600"/>
              <a:buNone/>
              <a:defRPr sz="1600">
                <a:solidFill>
                  <a:schemeClr val="lt1"/>
                </a:solidFill>
              </a:defRPr>
            </a:lvl4pPr>
            <a:lvl5pPr marL="2285943" lvl="4" indent="-228594" algn="l">
              <a:lnSpc>
                <a:spcPct val="100000"/>
              </a:lnSpc>
              <a:spcBef>
                <a:spcPts val="1000"/>
              </a:spcBef>
              <a:spcAft>
                <a:spcPts val="0"/>
              </a:spcAft>
              <a:buSzPts val="1600"/>
              <a:buNone/>
              <a:defRPr sz="1600">
                <a:solidFill>
                  <a:schemeClr val="lt1"/>
                </a:solidFill>
              </a:defRPr>
            </a:lvl5pPr>
            <a:lvl6pPr marL="2743131" lvl="5" indent="-228594" algn="l">
              <a:lnSpc>
                <a:spcPct val="100000"/>
              </a:lnSpc>
              <a:spcBef>
                <a:spcPts val="1000"/>
              </a:spcBef>
              <a:spcAft>
                <a:spcPts val="0"/>
              </a:spcAft>
              <a:buSzPts val="1600"/>
              <a:buNone/>
              <a:defRPr sz="1600">
                <a:solidFill>
                  <a:schemeClr val="lt1"/>
                </a:solidFill>
              </a:defRPr>
            </a:lvl6pPr>
            <a:lvl7pPr marL="3200320" lvl="6" indent="-228594" algn="l">
              <a:lnSpc>
                <a:spcPct val="100000"/>
              </a:lnSpc>
              <a:spcBef>
                <a:spcPts val="1000"/>
              </a:spcBef>
              <a:spcAft>
                <a:spcPts val="0"/>
              </a:spcAft>
              <a:buSzPts val="1600"/>
              <a:buNone/>
              <a:defRPr sz="1600">
                <a:solidFill>
                  <a:schemeClr val="lt1"/>
                </a:solidFill>
              </a:defRPr>
            </a:lvl7pPr>
            <a:lvl8pPr marL="3657509" lvl="7" indent="-228594" algn="l">
              <a:lnSpc>
                <a:spcPct val="100000"/>
              </a:lnSpc>
              <a:spcBef>
                <a:spcPts val="1000"/>
              </a:spcBef>
              <a:spcAft>
                <a:spcPts val="0"/>
              </a:spcAft>
              <a:buSzPts val="1600"/>
              <a:buNone/>
              <a:defRPr sz="1600">
                <a:solidFill>
                  <a:schemeClr val="lt1"/>
                </a:solidFill>
              </a:defRPr>
            </a:lvl8pPr>
            <a:lvl9pPr marL="4114697" lvl="8" indent="-228594" algn="l">
              <a:lnSpc>
                <a:spcPct val="100000"/>
              </a:lnSpc>
              <a:spcBef>
                <a:spcPts val="1000"/>
              </a:spcBef>
              <a:spcAft>
                <a:spcPts val="0"/>
              </a:spcAft>
              <a:buSzPts val="1600"/>
              <a:buNone/>
              <a:defRPr sz="1600">
                <a:solidFill>
                  <a:schemeClr val="lt1"/>
                </a:solidFill>
              </a:defRPr>
            </a:lvl9pPr>
          </a:lstStyle>
          <a:p>
            <a:endParaRPr dirty="0"/>
          </a:p>
        </p:txBody>
      </p:sp>
      <p:sp>
        <p:nvSpPr>
          <p:cNvPr id="42" name="Google Shape;42;p14"/>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47613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2024/2/1</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2024/2/1</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2024/2/1</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ja-JP" altLang="en-US" dirty="0">
                <a:latin typeface="+mj-lt"/>
                <a:cs typeface="Arial" panose="020B0604020202020204" pitchFamily="34" charset="0"/>
              </a:rPr>
              <a:t>あ</a:t>
            </a:r>
            <a:endParaRPr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あ</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Tree>
    <p:extLst>
      <p:ext uri="{BB962C8B-B14F-4D97-AF65-F5344CB8AC3E}">
        <p14:creationId xmlns:p14="http://schemas.microsoft.com/office/powerpoint/2010/main" val="212877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buSzPts val="2400"/>
              <a:buFont typeface="Gill Sans"/>
              <a:buAutoNum type="arabicPeriod"/>
            </a:pPr>
            <a:r>
              <a:rPr lang="ja-JP" altLang="en-US" sz="1600" dirty="0">
                <a:solidFill>
                  <a:schemeClr val="tx1"/>
                </a:solidFill>
                <a:latin typeface="+mj-lt"/>
              </a:rPr>
              <a:t>関連研究</a:t>
            </a:r>
            <a:endParaRPr lang="en-US" altLang="ja-JP" sz="1600" dirty="0">
              <a:solidFill>
                <a:schemeClr val="tx1"/>
              </a:solidFill>
              <a:latin typeface="+mj-lt"/>
            </a:endParaRPr>
          </a:p>
          <a:p>
            <a:pPr marL="514338" indent="-514338">
              <a:buSzPts val="2400"/>
              <a:buFont typeface="Gill Sans"/>
              <a:buAutoNum type="arabicPeriod"/>
            </a:pPr>
            <a:r>
              <a:rPr lang="en-US" sz="1600" dirty="0">
                <a:solidFill>
                  <a:schemeClr val="tx1"/>
                </a:solidFill>
                <a:latin typeface="+mj-lt"/>
              </a:rPr>
              <a:t>LDA</a:t>
            </a:r>
          </a:p>
          <a:p>
            <a:pPr marL="514338" indent="-514338">
              <a:buSzPts val="2400"/>
              <a:buFont typeface="Gill Sans"/>
              <a:buAutoNum type="arabicPeriod"/>
            </a:pPr>
            <a:r>
              <a:rPr lang="en-US" sz="1600" dirty="0">
                <a:solidFill>
                  <a:schemeClr val="tx1"/>
                </a:solidFill>
                <a:latin typeface="+mj-lt"/>
              </a:rPr>
              <a:t>BTM</a:t>
            </a:r>
          </a:p>
          <a:p>
            <a:pPr marL="514338" indent="-514338">
              <a:buSzPts val="2400"/>
              <a:buFont typeface="Gill Sans"/>
              <a:buAutoNum type="arabicPeriod"/>
            </a:pPr>
            <a:r>
              <a:rPr lang="ja-JP" altLang="en-US" sz="1600" dirty="0">
                <a:solidFill>
                  <a:schemeClr val="tx1"/>
                </a:solidFill>
                <a:latin typeface="+mj-lt"/>
              </a:rPr>
              <a:t>提案手法図</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実験条件</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抽出した単語結果</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文章生成例</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類似度計算例、図、数値</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評価指標、各動画、各手法、各閾値</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まとめ</a:t>
            </a:r>
            <a:endParaRPr lang="en-US" altLang="ja-JP" sz="1600" dirty="0">
              <a:solidFill>
                <a:schemeClr val="tx1"/>
              </a:solidFill>
              <a:latin typeface="+mj-lt"/>
            </a:endParaRPr>
          </a:p>
          <a:p>
            <a:pPr marL="514338" indent="-514338">
              <a:buSzPts val="2400"/>
              <a:buFont typeface="Gill Sans"/>
              <a:buAutoNum type="arabicPeriod"/>
            </a:pPr>
            <a:r>
              <a:rPr lang="ja-JP" altLang="en-US" sz="1600" dirty="0">
                <a:solidFill>
                  <a:schemeClr val="tx1"/>
                </a:solidFill>
                <a:latin typeface="+mj-lt"/>
              </a:rPr>
              <a:t>参考文献</a:t>
            </a:r>
            <a:endParaRPr lang="en-US" altLang="ja-JP" sz="1600" dirty="0">
              <a:solidFill>
                <a:schemeClr val="tx1"/>
              </a:solidFill>
              <a:latin typeface="+mj-lt"/>
            </a:endParaRPr>
          </a:p>
          <a:p>
            <a:pPr marL="514338" indent="-514338">
              <a:buSzPts val="2400"/>
              <a:buFont typeface="Gill Sans"/>
              <a:buAutoNum type="arabicPeriod"/>
            </a:pPr>
            <a:endParaRPr lang="en-US" altLang="ja-JP" sz="1600" dirty="0">
              <a:solidFill>
                <a:schemeClr val="tx1"/>
              </a:solidFill>
              <a:latin typeface="+mj-lt"/>
            </a:endParaRPr>
          </a:p>
          <a:p>
            <a:pPr marL="514338" indent="-514338">
              <a:lnSpc>
                <a:spcPct val="150000"/>
              </a:lnSpc>
              <a:buSzPts val="2400"/>
              <a:buFont typeface="Gill Sans"/>
              <a:buAutoNum type="arabicPeriod"/>
            </a:pPr>
            <a:endParaRPr lang="en-US" altLang="ja-JP" sz="1600" dirty="0">
              <a:solidFill>
                <a:schemeClr val="tx1"/>
              </a:solidFill>
              <a:latin typeface="+mj-lt"/>
            </a:endParaRPr>
          </a:p>
          <a:p>
            <a:pPr marL="514338" indent="-514338">
              <a:lnSpc>
                <a:spcPct val="150000"/>
              </a:lnSpc>
              <a:buSzPts val="2400"/>
              <a:buFont typeface="Gill Sans"/>
              <a:buAutoNum type="arabicPeriod"/>
            </a:pPr>
            <a:endParaRPr sz="2400" dirty="0">
              <a:solidFill>
                <a:schemeClr val="tx1"/>
              </a:solidFill>
              <a:latin typeface="+mj-lt"/>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作るべきスライド</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89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4</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671461" y="1333474"/>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147547" y="5182128"/>
            <a:ext cx="5536107" cy="338554"/>
          </a:xfrm>
          <a:prstGeom prst="rect">
            <a:avLst/>
          </a:prstGeom>
          <a:noFill/>
        </p:spPr>
        <p:txBody>
          <a:bodyPr wrap="square" rtlCol="0">
            <a:spAutoFit/>
          </a:bodyPr>
          <a:lstStyle/>
          <a:p>
            <a:pPr algn="ctr"/>
            <a:r>
              <a:rPr kumimoji="1" lang="ja-JP" altLang="en-US" sz="1600" dirty="0"/>
              <a:t>図</a:t>
            </a:r>
            <a:r>
              <a:rPr kumimoji="1" lang="en-US" altLang="ja-JP" sz="1600" dirty="0"/>
              <a:t>1</a:t>
            </a:r>
            <a:r>
              <a:rPr kumimoji="1" lang="ja-JP" altLang="en-US" sz="1600" dirty="0"/>
              <a:t>：消費者がレビューに対して重視している項目 </a:t>
            </a:r>
            <a:r>
              <a:rPr kumimoji="1" lang="en-US" altLang="ja-JP" sz="16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305468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kumimoji="1" lang="en-US" altLang="ja-JP" sz="2000" dirty="0"/>
              <a:t>EC</a:t>
            </a:r>
            <a:r>
              <a:rPr kumimoji="1" lang="ja-JP" altLang="en-US" sz="2000" dirty="0"/>
              <a:t>サイトの普及による利用者の増加</a:t>
            </a:r>
            <a:endParaRPr kumimoji="1" lang="en-US" altLang="ja-JP" sz="2000" dirty="0"/>
          </a:p>
          <a:p>
            <a:pPr>
              <a:lnSpc>
                <a:spcPct val="150000"/>
              </a:lnSpc>
            </a:pPr>
            <a:endParaRPr kumimoji="1" lang="en-US" altLang="ja-JP" sz="1200" dirty="0"/>
          </a:p>
          <a:p>
            <a:pPr marL="342900" indent="-342900">
              <a:buFont typeface="Wingdings" panose="05000000000000000000" pitchFamily="2" charset="2"/>
              <a:buChar char="l"/>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endParaRPr kumimoji="1" lang="en-US" altLang="ja-JP" sz="1200" dirty="0"/>
          </a:p>
          <a:p>
            <a:pPr marL="342900" indent="-342900">
              <a:lnSpc>
                <a:spcPct val="150000"/>
              </a:lnSpc>
              <a:buFont typeface="Wingdings" panose="05000000000000000000" pitchFamily="2" charset="2"/>
              <a:buChar char="l"/>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a:lnSpc>
                <a:spcPct val="150000"/>
              </a:lnSpc>
            </a:pPr>
            <a:endParaRPr kumimoji="1" lang="en-US" altLang="ja-JP" sz="1100" dirty="0"/>
          </a:p>
          <a:p>
            <a:pPr marL="342900" indent="-342900">
              <a:buFont typeface="Wingdings" panose="05000000000000000000" pitchFamily="2" charset="2"/>
              <a:buChar char="l"/>
            </a:pPr>
            <a:r>
              <a:rPr kumimoji="1" lang="ja-JP" altLang="en-US" sz="2000" dirty="0"/>
              <a:t>評判情報は主観的な情報のため、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ja-JP" altLang="en-US" dirty="0">
                <a:latin typeface="+mj-lt"/>
                <a:cs typeface="Arial" panose="020B0604020202020204" pitchFamily="34" charset="0"/>
              </a:rPr>
              <a:t>二つくらい文章と画像で説明→問題点</a:t>
            </a:r>
            <a:endParaRPr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Tree>
    <p:extLst>
      <p:ext uri="{BB962C8B-B14F-4D97-AF65-F5344CB8AC3E}">
        <p14:creationId xmlns:p14="http://schemas.microsoft.com/office/powerpoint/2010/main" val="81883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6</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7"/>
            <a:ext cx="3890554" cy="2232724"/>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200000"/>
              </a:lnSpc>
              <a:buFont typeface="Wingdings" panose="05000000000000000000" pitchFamily="2" charset="2"/>
              <a:buChar char="l"/>
            </a:pPr>
            <a:r>
              <a:rPr kumimoji="1" lang="ja-JP" altLang="en-US" sz="2000" dirty="0"/>
              <a:t>比較的長文が多い</a:t>
            </a:r>
            <a:endParaRPr kumimoji="1" lang="en-US" altLang="ja-JP" sz="2000" dirty="0"/>
          </a:p>
          <a:p>
            <a:pPr marL="285750" indent="-285750">
              <a:lnSpc>
                <a:spcPct val="200000"/>
              </a:lnSpc>
              <a:buFont typeface="Wingdings" panose="05000000000000000000" pitchFamily="2" charset="2"/>
              <a:buChar char="l"/>
            </a:pPr>
            <a:r>
              <a:rPr kumimoji="1" lang="ja-JP" altLang="en-US" sz="2000" dirty="0"/>
              <a:t>評価表現を含む文が多い</a:t>
            </a:r>
            <a:endParaRPr kumimoji="1" lang="en-US" altLang="ja-JP" sz="2000" dirty="0"/>
          </a:p>
          <a:p>
            <a:pPr marL="285750" indent="-285750">
              <a:lnSpc>
                <a:spcPct val="200000"/>
              </a:lnSpc>
              <a:buFont typeface="Wingdings" panose="05000000000000000000" pitchFamily="2" charset="2"/>
              <a:buChar char="l"/>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口コミサイト等のレビュー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232719"/>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lnSpc>
                <a:spcPct val="200000"/>
              </a:lnSpc>
              <a:buFont typeface="Wingdings" panose="05000000000000000000" pitchFamily="2" charset="2"/>
              <a:buChar char="l"/>
            </a:pPr>
            <a:r>
              <a:rPr kumimoji="1" lang="ja-JP" altLang="en-US" sz="2000" dirty="0"/>
              <a:t>比較的短文が多い</a:t>
            </a:r>
            <a:endParaRPr kumimoji="1" lang="en-US" altLang="ja-JP" sz="2000" dirty="0"/>
          </a:p>
          <a:p>
            <a:pPr marL="285750" indent="-285750">
              <a:lnSpc>
                <a:spcPct val="200000"/>
              </a:lnSpc>
              <a:buFont typeface="Wingdings" panose="05000000000000000000" pitchFamily="2" charset="2"/>
              <a:buChar char="l"/>
            </a:pPr>
            <a:r>
              <a:rPr kumimoji="1" lang="ja-JP" altLang="en-US" sz="2000" dirty="0"/>
              <a:t>評価表現を含む文が少ない</a:t>
            </a:r>
            <a:endParaRPr kumimoji="1" lang="en-US" altLang="ja-JP" sz="2000" dirty="0"/>
          </a:p>
          <a:p>
            <a:pPr marL="285750" indent="-285750">
              <a:lnSpc>
                <a:spcPct val="200000"/>
              </a:lnSpc>
              <a:buFont typeface="Wingdings" panose="05000000000000000000" pitchFamily="2" charset="2"/>
              <a:buChar char="l"/>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tx1"/>
                </a:solidFill>
              </a:rPr>
              <a:t>SNS</a:t>
            </a:r>
            <a:r>
              <a:rPr kumimoji="1" lang="ja-JP" altLang="en-US" sz="2000" u="sng" dirty="0">
                <a:solidFill>
                  <a:schemeClr val="tx1"/>
                </a:solidFill>
              </a:rPr>
              <a:t>のコメントが口コミサイトのレビューと同等に</a:t>
            </a:r>
            <a:endParaRPr kumimoji="1" lang="en-US" altLang="ja-JP" sz="2000" u="sng" dirty="0">
              <a:solidFill>
                <a:schemeClr val="tx1"/>
              </a:solidFill>
            </a:endParaRPr>
          </a:p>
          <a:p>
            <a:pPr algn="ctr"/>
            <a:r>
              <a:rPr kumimoji="1" lang="ja-JP" altLang="en-US" sz="2000" u="sng" dirty="0">
                <a:solidFill>
                  <a:schemeClr val="tx1"/>
                </a:solidFill>
              </a:rPr>
              <a:t>消費者の購入判断材料になる</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dirty="0">
                <a:latin typeface="+mj-lt"/>
                <a:cs typeface="Arial" panose="020B0604020202020204" pitchFamily="34" charset="0"/>
              </a:rPr>
              <a:t>LDA</a:t>
            </a:r>
            <a:r>
              <a:rPr lang="ja-JP" altLang="en-US" dirty="0">
                <a:latin typeface="+mj-lt"/>
                <a:cs typeface="Arial" panose="020B0604020202020204" pitchFamily="34" charset="0"/>
              </a:rPr>
              <a:t>の概要</a:t>
            </a:r>
            <a:endParaRPr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3724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Latent Dirichlet Allocation </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en-US" altLang="ja-JP" sz="3200" kern="0" dirty="0">
                <a:solidFill>
                  <a:srgbClr val="000000"/>
                </a:solidFill>
                <a:latin typeface="Arial"/>
                <a:ea typeface="ＭＳ Ｐゴシック" panose="020B0600070205080204" pitchFamily="50" charset="-128"/>
                <a:cs typeface="Arial"/>
                <a:sym typeface="Arial"/>
              </a:rPr>
              <a: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spTree>
    <p:extLst>
      <p:ext uri="{BB962C8B-B14F-4D97-AF65-F5344CB8AC3E}">
        <p14:creationId xmlns:p14="http://schemas.microsoft.com/office/powerpoint/2010/main" val="83823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dirty="0">
                <a:latin typeface="+mj-lt"/>
                <a:cs typeface="Arial" panose="020B0604020202020204" pitchFamily="34" charset="0"/>
              </a:rPr>
              <a:t>BTM</a:t>
            </a:r>
            <a:r>
              <a:rPr lang="ja-JP" altLang="en-US" dirty="0">
                <a:latin typeface="+mj-lt"/>
                <a:cs typeface="Arial" panose="020B0604020202020204" pitchFamily="34" charset="0"/>
              </a:rPr>
              <a:t>の概要</a:t>
            </a:r>
            <a:endParaRPr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14458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spTree>
    <p:extLst>
      <p:ext uri="{BB962C8B-B14F-4D97-AF65-F5344CB8AC3E}">
        <p14:creationId xmlns:p14="http://schemas.microsoft.com/office/powerpoint/2010/main" val="191924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ja-JP" altLang="en-US" dirty="0">
                <a:latin typeface="+mj-lt"/>
                <a:cs typeface="Arial" panose="020B0604020202020204" pitchFamily="34" charset="0"/>
              </a:rPr>
              <a:t>あ</a:t>
            </a:r>
            <a:endParaRPr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コメントと対象商品の関連性評価システムの提案</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2562600177"/>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1119</Words>
  <Application>Microsoft Office PowerPoint</Application>
  <PresentationFormat>ワイド画面</PresentationFormat>
  <Paragraphs>127</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10</vt:i4>
      </vt:variant>
    </vt:vector>
  </HeadingPairs>
  <TitlesOfParts>
    <vt:vector size="18" baseType="lpstr">
      <vt:lpstr>Gill Sans</vt:lpstr>
      <vt:lpstr>游ゴシック</vt:lpstr>
      <vt:lpstr>Arial</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14</cp:revision>
  <dcterms:created xsi:type="dcterms:W3CDTF">2024-02-01T07:57:15Z</dcterms:created>
  <dcterms:modified xsi:type="dcterms:W3CDTF">2024-02-01T11:52:31Z</dcterms:modified>
</cp:coreProperties>
</file>