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4"/>
  </p:sldMasterIdLst>
  <p:notesMasterIdLst>
    <p:notesMasterId r:id="rId17"/>
  </p:notesMasterIdLst>
  <p:sldIdLst>
    <p:sldId id="256" r:id="rId5"/>
    <p:sldId id="591" r:id="rId6"/>
    <p:sldId id="660" r:id="rId7"/>
    <p:sldId id="666" r:id="rId8"/>
    <p:sldId id="657" r:id="rId9"/>
    <p:sldId id="664" r:id="rId10"/>
    <p:sldId id="663" r:id="rId11"/>
    <p:sldId id="655" r:id="rId12"/>
    <p:sldId id="658" r:id="rId13"/>
    <p:sldId id="665" r:id="rId14"/>
    <p:sldId id="661" r:id="rId15"/>
    <p:sldId id="667" r:id="rId16"/>
  </p:sldIdLst>
  <p:sldSz cx="9144000" cy="5143500" type="screen16x9"/>
  <p:notesSz cx="6858000" cy="9144000"/>
  <p:embeddedFontLst>
    <p:embeddedFont>
      <p:font typeface="Montserrat ExtraBold" panose="00000900000000000000"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a:srgbClr val="00DAC4"/>
    <a:srgbClr val="6699FF"/>
    <a:srgbClr val="33CCCC"/>
    <a:srgbClr val="000066"/>
    <a:srgbClr val="990033"/>
    <a:srgbClr val="3399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2" autoAdjust="0"/>
    <p:restoredTop sz="94660"/>
  </p:normalViewPr>
  <p:slideViewPr>
    <p:cSldViewPr snapToGrid="0">
      <p:cViewPr varScale="1">
        <p:scale>
          <a:sx n="85" d="100"/>
          <a:sy n="85" d="100"/>
        </p:scale>
        <p:origin x="10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887790069_2_7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8887790069_2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6E47891A-4E24-5A71-5607-979483ED1AC0}"/>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3C571523-4C86-AB79-CC40-A57E9A20C117}"/>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387B9C0E-228B-39AD-904B-C2A98116B15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717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BC8318CE-376A-2BBC-2959-28742515FC6B}"/>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80312E67-EF48-EBBF-02AF-AF751318F2D8}"/>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1" name="Google Shape;261;g8887790069_2_325:notes">
            <a:extLst>
              <a:ext uri="{FF2B5EF4-FFF2-40B4-BE49-F238E27FC236}">
                <a16:creationId xmlns:a16="http://schemas.microsoft.com/office/drawing/2014/main" id="{63CD9A10-5366-454C-884C-D08CB3BF3DD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39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5339EA5B-3334-6F97-9F14-80FB851D7383}"/>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8B0257DA-00C5-A0DA-5619-02D9502F2098}"/>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1" name="Google Shape;261;g8887790069_2_325:notes">
            <a:extLst>
              <a:ext uri="{FF2B5EF4-FFF2-40B4-BE49-F238E27FC236}">
                <a16:creationId xmlns:a16="http://schemas.microsoft.com/office/drawing/2014/main" id="{B698DBEA-8CF0-E85C-1759-93BC239950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368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80079FB2-6810-1765-6A8B-674BA23B2A7C}"/>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006C50AF-DDBB-E174-0273-EEDC717B5BA4}"/>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88D62ADC-0B3F-FD2F-7E0B-9D605D410EF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58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C6914715-A5A2-2D88-A0EF-94B38750E897}"/>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B3382F12-DAAD-BA01-C00E-5E1AC2215586}"/>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909593B4-E797-CE13-2069-D84BEAD601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38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8FE2969B-5EBB-C74A-F5F8-68B80AAD3CA3}"/>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96B67054-A3E6-3494-B5F9-A9CD189858A8}"/>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C1C52FCA-4EA6-8642-1989-FAAF4B2A4E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4123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4698A1E7-3F26-1D20-F327-14F1ED791D36}"/>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8CF6CC96-63BD-FB6C-F89C-0D56E260CA1E}"/>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285250E2-035D-FEE3-D34D-2F3A48C1BA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9682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B5230684-D710-3800-6E2A-72457BDFA948}"/>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AD650424-A40F-CA6D-C155-857875B4BEC8}"/>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EAAA5C98-3840-6703-BC9F-D75944B7BE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053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a:extLst>
            <a:ext uri="{FF2B5EF4-FFF2-40B4-BE49-F238E27FC236}">
              <a16:creationId xmlns:a16="http://schemas.microsoft.com/office/drawing/2014/main" id="{ED9A2817-FDF1-1DEB-D4CC-A54830AB863D}"/>
            </a:ext>
          </a:extLst>
        </p:cNvPr>
        <p:cNvGrpSpPr/>
        <p:nvPr/>
      </p:nvGrpSpPr>
      <p:grpSpPr>
        <a:xfrm>
          <a:off x="0" y="0"/>
          <a:ext cx="0" cy="0"/>
          <a:chOff x="0" y="0"/>
          <a:chExt cx="0" cy="0"/>
        </a:xfrm>
      </p:grpSpPr>
      <p:sp>
        <p:nvSpPr>
          <p:cNvPr id="260" name="Google Shape;260;g8887790069_2_325:notes">
            <a:extLst>
              <a:ext uri="{FF2B5EF4-FFF2-40B4-BE49-F238E27FC236}">
                <a16:creationId xmlns:a16="http://schemas.microsoft.com/office/drawing/2014/main" id="{CA619EAF-7A72-F8E2-AF58-3B5030661425}"/>
              </a:ext>
            </a:extLst>
          </p:cNvPr>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8887790069_2_325:notes">
            <a:extLst>
              <a:ext uri="{FF2B5EF4-FFF2-40B4-BE49-F238E27FC236}">
                <a16:creationId xmlns:a16="http://schemas.microsoft.com/office/drawing/2014/main" id="{5871B051-A257-8C22-6B0D-668AA43A34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0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50"/>
        <p:cNvGrpSpPr/>
        <p:nvPr/>
      </p:nvGrpSpPr>
      <p:grpSpPr>
        <a:xfrm>
          <a:off x="0" y="0"/>
          <a:ext cx="0" cy="0"/>
          <a:chOff x="0" y="0"/>
          <a:chExt cx="0" cy="0"/>
        </a:xfrm>
      </p:grpSpPr>
      <p:pic>
        <p:nvPicPr>
          <p:cNvPr id="51" name="Google Shape;51;p13">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52" name="Google Shape;52;p13"/>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0" i="0" u="sng" strike="noStrike" cap="none">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53" name="Google Shape;53;p13"/>
          <p:cNvSpPr/>
          <p:nvPr/>
        </p:nvSpPr>
        <p:spPr>
          <a:xfrm rot="2700000">
            <a:off x="6953981" y="-591178"/>
            <a:ext cx="1679353" cy="3624387"/>
          </a:xfrm>
          <a:custGeom>
            <a:avLst/>
            <a:gdLst/>
            <a:ahLst/>
            <a:cxnLst/>
            <a:rect l="l" t="t" r="r" b="b"/>
            <a:pathLst>
              <a:path w="2240532" h="4835526" extrusionOk="0">
                <a:moveTo>
                  <a:pt x="0" y="1233458"/>
                </a:moveTo>
                <a:lnTo>
                  <a:pt x="1233458" y="0"/>
                </a:lnTo>
                <a:lnTo>
                  <a:pt x="2240532" y="1007074"/>
                </a:lnTo>
                <a:lnTo>
                  <a:pt x="2240532" y="3715260"/>
                </a:lnTo>
                <a:cubicBezTo>
                  <a:pt x="2240532" y="4333966"/>
                  <a:pt x="1738972" y="4835526"/>
                  <a:pt x="1120266" y="4835526"/>
                </a:cubicBezTo>
                <a:cubicBezTo>
                  <a:pt x="501560" y="4835526"/>
                  <a:pt x="0" y="4333966"/>
                  <a:pt x="0" y="3715260"/>
                </a:cubicBezTo>
                <a:close/>
              </a:path>
            </a:pathLst>
          </a:custGeom>
          <a:gradFill>
            <a:gsLst>
              <a:gs pos="0">
                <a:srgbClr val="8690FE"/>
              </a:gs>
              <a:gs pos="100000">
                <a:srgbClr val="5453EE"/>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4" name="Google Shape;54;p13"/>
          <p:cNvSpPr/>
          <p:nvPr/>
        </p:nvSpPr>
        <p:spPr>
          <a:xfrm rot="2700000">
            <a:off x="7147234" y="1581032"/>
            <a:ext cx="1679353" cy="4170310"/>
          </a:xfrm>
          <a:custGeom>
            <a:avLst/>
            <a:gdLst/>
            <a:ahLst/>
            <a:cxnLst/>
            <a:rect l="l" t="t" r="r" b="b"/>
            <a:pathLst>
              <a:path w="2240532" h="5563876" extrusionOk="0">
                <a:moveTo>
                  <a:pt x="328119" y="153364"/>
                </a:moveTo>
                <a:cubicBezTo>
                  <a:pt x="378801" y="102682"/>
                  <a:pt x="434316" y="56834"/>
                  <a:pt x="493915" y="16569"/>
                </a:cubicBezTo>
                <a:lnTo>
                  <a:pt x="521190" y="0"/>
                </a:lnTo>
                <a:lnTo>
                  <a:pt x="2240532" y="1719342"/>
                </a:lnTo>
                <a:lnTo>
                  <a:pt x="2240532" y="4443610"/>
                </a:lnTo>
                <a:lnTo>
                  <a:pt x="2240464" y="4444959"/>
                </a:lnTo>
                <a:lnTo>
                  <a:pt x="1121615" y="5563808"/>
                </a:lnTo>
                <a:lnTo>
                  <a:pt x="1120266" y="5563876"/>
                </a:lnTo>
                <a:cubicBezTo>
                  <a:pt x="501560" y="5563876"/>
                  <a:pt x="0" y="5062316"/>
                  <a:pt x="0" y="4443610"/>
                </a:cubicBezTo>
                <a:lnTo>
                  <a:pt x="0" y="945512"/>
                </a:lnTo>
                <a:cubicBezTo>
                  <a:pt x="1" y="636159"/>
                  <a:pt x="125391" y="356092"/>
                  <a:pt x="328119" y="153364"/>
                </a:cubicBezTo>
                <a:close/>
              </a:path>
            </a:pathLst>
          </a:custGeom>
          <a:gradFill>
            <a:gsLst>
              <a:gs pos="0">
                <a:srgbClr val="8690FE"/>
              </a:gs>
              <a:gs pos="87000">
                <a:srgbClr val="5453EE"/>
              </a:gs>
              <a:gs pos="100000">
                <a:srgbClr val="5453EE"/>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5" name="Google Shape;55;p13"/>
          <p:cNvSpPr/>
          <p:nvPr/>
        </p:nvSpPr>
        <p:spPr>
          <a:xfrm>
            <a:off x="4933950" y="2406863"/>
            <a:ext cx="1679400" cy="1679400"/>
          </a:xfrm>
          <a:prstGeom prst="ellipse">
            <a:avLst/>
          </a:prstGeom>
          <a:gradFill>
            <a:gsLst>
              <a:gs pos="0">
                <a:srgbClr val="8690FE"/>
              </a:gs>
              <a:gs pos="100000">
                <a:srgbClr val="5453EE"/>
              </a:gs>
            </a:gsLst>
            <a:lin ang="810001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6" name="Google Shape;56;p13"/>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 pos="100000">
                <a:srgbClr val="5453EE"/>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57"/>
        <p:cNvGrpSpPr/>
        <p:nvPr/>
      </p:nvGrpSpPr>
      <p:grpSpPr>
        <a:xfrm>
          <a:off x="0" y="0"/>
          <a:ext cx="0" cy="0"/>
          <a:chOff x="0" y="0"/>
          <a:chExt cx="0" cy="0"/>
        </a:xfrm>
      </p:grpSpPr>
      <p:pic>
        <p:nvPicPr>
          <p:cNvPr id="58" name="Google Shape;58;p14">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59" name="Google Shape;59;p14"/>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60" name="Google Shape;60;p14"/>
          <p:cNvSpPr/>
          <p:nvPr/>
        </p:nvSpPr>
        <p:spPr>
          <a:xfrm rot="2700000">
            <a:off x="8053001" y="3412283"/>
            <a:ext cx="1278185" cy="2556370"/>
          </a:xfrm>
          <a:custGeom>
            <a:avLst/>
            <a:gdLst/>
            <a:ahLst/>
            <a:cxnLst/>
            <a:rect l="l" t="t" r="r" b="b"/>
            <a:pathLst>
              <a:path w="1705308" h="3410616" extrusionOk="0">
                <a:moveTo>
                  <a:pt x="0" y="0"/>
                </a:moveTo>
                <a:lnTo>
                  <a:pt x="1705308" y="1705308"/>
                </a:lnTo>
                <a:lnTo>
                  <a:pt x="0" y="3410616"/>
                </a:lnTo>
                <a:lnTo>
                  <a:pt x="0" y="0"/>
                </a:lnTo>
                <a:close/>
              </a:path>
            </a:pathLst>
          </a:custGeom>
          <a:gradFill>
            <a:gsLst>
              <a:gs pos="0">
                <a:srgbClr val="8690FE">
                  <a:alpha val="49803"/>
                </a:srgbClr>
              </a:gs>
              <a:gs pos="100000">
                <a:srgbClr val="5453EE">
                  <a:alpha val="80000"/>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1" name="Google Shape;61;p14"/>
          <p:cNvSpPr/>
          <p:nvPr/>
        </p:nvSpPr>
        <p:spPr>
          <a:xfrm rot="2700000">
            <a:off x="2950798" y="-1590005"/>
            <a:ext cx="5514804" cy="8912280"/>
          </a:xfrm>
          <a:custGeom>
            <a:avLst/>
            <a:gdLst/>
            <a:ahLst/>
            <a:cxnLst/>
            <a:rect l="l" t="t" r="r" b="b"/>
            <a:pathLst>
              <a:path w="7357651" h="11890441" extrusionOk="0">
                <a:moveTo>
                  <a:pt x="0" y="4213620"/>
                </a:moveTo>
                <a:lnTo>
                  <a:pt x="4213621" y="0"/>
                </a:lnTo>
                <a:lnTo>
                  <a:pt x="7357651" y="3144030"/>
                </a:lnTo>
                <a:lnTo>
                  <a:pt x="7357651" y="6554646"/>
                </a:lnTo>
                <a:lnTo>
                  <a:pt x="2021856" y="11890441"/>
                </a:lnTo>
                <a:lnTo>
                  <a:pt x="1925279" y="11840977"/>
                </a:lnTo>
                <a:cubicBezTo>
                  <a:pt x="778496" y="11218007"/>
                  <a:pt x="0" y="10003001"/>
                  <a:pt x="0" y="8606166"/>
                </a:cubicBezTo>
                <a:lnTo>
                  <a:pt x="0" y="4213620"/>
                </a:lnTo>
                <a:close/>
              </a:path>
            </a:pathLst>
          </a:custGeom>
          <a:gradFill>
            <a:gsLst>
              <a:gs pos="0">
                <a:srgbClr val="8690FE"/>
              </a:gs>
              <a:gs pos="100000">
                <a:srgbClr val="5453EE"/>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2" name="Google Shape;62;p14"/>
          <p:cNvSpPr/>
          <p:nvPr/>
        </p:nvSpPr>
        <p:spPr>
          <a:xfrm rot="10800000" flipH="1">
            <a:off x="0"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gs>
              <a:gs pos="99000">
                <a:srgbClr val="5453EE"/>
              </a:gs>
              <a:gs pos="100000">
                <a:srgbClr val="5453EE"/>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63"/>
        <p:cNvGrpSpPr/>
        <p:nvPr/>
      </p:nvGrpSpPr>
      <p:grpSpPr>
        <a:xfrm>
          <a:off x="0" y="0"/>
          <a:ext cx="0" cy="0"/>
          <a:chOff x="0" y="0"/>
          <a:chExt cx="0" cy="0"/>
        </a:xfrm>
      </p:grpSpPr>
      <p:sp>
        <p:nvSpPr>
          <p:cNvPr id="64" name="Google Shape;64;p15"/>
          <p:cNvSpPr/>
          <p:nvPr/>
        </p:nvSpPr>
        <p:spPr>
          <a:xfrm>
            <a:off x="2762250" y="381000"/>
            <a:ext cx="3619500" cy="36195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65" name="Google Shape;65;p15">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66" name="Google Shape;66;p15"/>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67" name="Google Shape;67;p15"/>
          <p:cNvSpPr/>
          <p:nvPr/>
        </p:nvSpPr>
        <p:spPr>
          <a:xfrm>
            <a:off x="2762250" y="762000"/>
            <a:ext cx="3619500" cy="3619500"/>
          </a:xfrm>
          <a:prstGeom prst="ellipse">
            <a:avLst/>
          </a:prstGeom>
          <a:gradFill>
            <a:gsLst>
              <a:gs pos="0">
                <a:srgbClr val="8690FE"/>
              </a:gs>
              <a:gs pos="100000">
                <a:srgbClr val="5453EE"/>
              </a:gs>
            </a:gsLst>
            <a:lin ang="810001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8" name="Google Shape;68;p15"/>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9" name="Google Shape;69;p15"/>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70"/>
        <p:cNvGrpSpPr/>
        <p:nvPr/>
      </p:nvGrpSpPr>
      <p:grpSpPr>
        <a:xfrm>
          <a:off x="0" y="0"/>
          <a:ext cx="0" cy="0"/>
          <a:chOff x="0" y="0"/>
          <a:chExt cx="0" cy="0"/>
        </a:xfrm>
      </p:grpSpPr>
      <p:pic>
        <p:nvPicPr>
          <p:cNvPr id="71" name="Google Shape;71;p16">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72" name="Google Shape;72;p16"/>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73" name="Google Shape;73;p16"/>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4" name="Google Shape;74;p16"/>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75"/>
        <p:cNvGrpSpPr/>
        <p:nvPr/>
      </p:nvGrpSpPr>
      <p:grpSpPr>
        <a:xfrm>
          <a:off x="0" y="0"/>
          <a:ext cx="0" cy="0"/>
          <a:chOff x="0" y="0"/>
          <a:chExt cx="0" cy="0"/>
        </a:xfrm>
      </p:grpSpPr>
      <p:pic>
        <p:nvPicPr>
          <p:cNvPr id="76" name="Google Shape;76;p17">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77" name="Google Shape;77;p17"/>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78" name="Google Shape;78;p17"/>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9" name="Google Shape;79;p17"/>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0" name="Google Shape;80;p17"/>
          <p:cNvSpPr/>
          <p:nvPr/>
        </p:nvSpPr>
        <p:spPr>
          <a:xfrm>
            <a:off x="1552575" y="704850"/>
            <a:ext cx="6038700" cy="3733800"/>
          </a:xfrm>
          <a:prstGeom prst="roundRect">
            <a:avLst>
              <a:gd name="adj" fmla="val 5935"/>
            </a:avLst>
          </a:prstGeom>
          <a:solidFill>
            <a:schemeClr val="lt1"/>
          </a:solidFill>
          <a:ln>
            <a:noFill/>
          </a:ln>
          <a:effectLst>
            <a:outerShdw blurRad="127000" dist="63500" dir="2700000" algn="tl" rotWithShape="0">
              <a:srgbClr val="5453EE">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81"/>
        <p:cNvGrpSpPr/>
        <p:nvPr/>
      </p:nvGrpSpPr>
      <p:grpSpPr>
        <a:xfrm>
          <a:off x="0" y="0"/>
          <a:ext cx="0" cy="0"/>
          <a:chOff x="0" y="0"/>
          <a:chExt cx="0" cy="0"/>
        </a:xfrm>
      </p:grpSpPr>
      <p:pic>
        <p:nvPicPr>
          <p:cNvPr id="82" name="Google Shape;82;p18">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83" name="Google Shape;83;p18"/>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84" name="Google Shape;84;p18"/>
          <p:cNvSpPr>
            <a:spLocks noGrp="1"/>
          </p:cNvSpPr>
          <p:nvPr>
            <p:ph type="pic" idx="2"/>
          </p:nvPr>
        </p:nvSpPr>
        <p:spPr>
          <a:xfrm>
            <a:off x="1230244" y="981825"/>
            <a:ext cx="3180600" cy="3180600"/>
          </a:xfrm>
          <a:prstGeom prst="roundRect">
            <a:avLst>
              <a:gd name="adj" fmla="val 6863"/>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5" name="Google Shape;85;p18"/>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18"/>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87"/>
        <p:cNvGrpSpPr/>
        <p:nvPr/>
      </p:nvGrpSpPr>
      <p:grpSpPr>
        <a:xfrm>
          <a:off x="0" y="0"/>
          <a:ext cx="0" cy="0"/>
          <a:chOff x="0" y="0"/>
          <a:chExt cx="0" cy="0"/>
        </a:xfrm>
      </p:grpSpPr>
      <p:sp>
        <p:nvSpPr>
          <p:cNvPr id="88" name="Google Shape;88;p19"/>
          <p:cNvSpPr/>
          <p:nvPr/>
        </p:nvSpPr>
        <p:spPr>
          <a:xfrm>
            <a:off x="419099" y="206828"/>
            <a:ext cx="8518072" cy="4729844"/>
          </a:xfrm>
          <a:custGeom>
            <a:avLst/>
            <a:gdLst/>
            <a:ahLst/>
            <a:cxnLst/>
            <a:rect l="l" t="t" r="r" b="b"/>
            <a:pathLst>
              <a:path w="11357430" h="6306458" extrusionOk="0">
                <a:moveTo>
                  <a:pt x="0" y="4326919"/>
                </a:moveTo>
                <a:lnTo>
                  <a:pt x="0" y="4326920"/>
                </a:lnTo>
                <a:lnTo>
                  <a:pt x="0" y="4326920"/>
                </a:lnTo>
                <a:close/>
                <a:moveTo>
                  <a:pt x="8204201" y="0"/>
                </a:moveTo>
                <a:cubicBezTo>
                  <a:pt x="9945681" y="0"/>
                  <a:pt x="11357430" y="1411749"/>
                  <a:pt x="11357430" y="3153229"/>
                </a:cubicBezTo>
                <a:cubicBezTo>
                  <a:pt x="11357430" y="4894709"/>
                  <a:pt x="9945681" y="6306458"/>
                  <a:pt x="8204201" y="6306458"/>
                </a:cubicBezTo>
                <a:cubicBezTo>
                  <a:pt x="7333461" y="6306458"/>
                  <a:pt x="6545154" y="5953521"/>
                  <a:pt x="5974532" y="5382899"/>
                </a:cubicBezTo>
                <a:lnTo>
                  <a:pt x="5805822" y="5197271"/>
                </a:lnTo>
                <a:lnTo>
                  <a:pt x="870351" y="5197270"/>
                </a:lnTo>
                <a:cubicBezTo>
                  <a:pt x="449754" y="5197270"/>
                  <a:pt x="98840" y="4898930"/>
                  <a:pt x="17683" y="4502325"/>
                </a:cubicBezTo>
                <a:lnTo>
                  <a:pt x="0" y="4326920"/>
                </a:lnTo>
                <a:lnTo>
                  <a:pt x="17683" y="4151514"/>
                </a:lnTo>
                <a:cubicBezTo>
                  <a:pt x="98840" y="3754909"/>
                  <a:pt x="449754" y="3456569"/>
                  <a:pt x="870351" y="3456569"/>
                </a:cubicBezTo>
                <a:lnTo>
                  <a:pt x="5066290" y="3456569"/>
                </a:lnTo>
                <a:lnTo>
                  <a:pt x="5050972" y="3153229"/>
                </a:lnTo>
                <a:lnTo>
                  <a:pt x="5066200" y="2851672"/>
                </a:lnTo>
                <a:lnTo>
                  <a:pt x="870351" y="2851671"/>
                </a:lnTo>
                <a:cubicBezTo>
                  <a:pt x="449755" y="2851671"/>
                  <a:pt x="98840" y="2553331"/>
                  <a:pt x="17683" y="2156726"/>
                </a:cubicBezTo>
                <a:lnTo>
                  <a:pt x="0" y="1981321"/>
                </a:lnTo>
                <a:lnTo>
                  <a:pt x="17683" y="1805915"/>
                </a:lnTo>
                <a:cubicBezTo>
                  <a:pt x="98840" y="1409311"/>
                  <a:pt x="449755" y="1110970"/>
                  <a:pt x="870351" y="1110970"/>
                </a:cubicBezTo>
                <a:lnTo>
                  <a:pt x="5804202" y="1110970"/>
                </a:lnTo>
                <a:lnTo>
                  <a:pt x="5974532" y="923560"/>
                </a:lnTo>
                <a:cubicBezTo>
                  <a:pt x="6545154" y="352938"/>
                  <a:pt x="7333461" y="0"/>
                  <a:pt x="8204201" y="0"/>
                </a:cubicBezTo>
                <a:close/>
              </a:path>
            </a:pathLst>
          </a:custGeom>
          <a:gradFill>
            <a:gsLst>
              <a:gs pos="0">
                <a:srgbClr val="8690FE"/>
              </a:gs>
              <a:gs pos="100000">
                <a:srgbClr val="5453EE"/>
              </a:gs>
            </a:gsLst>
            <a:lin ang="8100019"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89" name="Google Shape;89;p19">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90" name="Google Shape;90;p19"/>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91" name="Google Shape;91;p19"/>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2" name="Google Shape;92;p19"/>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3" name="Google Shape;93;p19"/>
          <p:cNvSpPr>
            <a:spLocks noGrp="1"/>
          </p:cNvSpPr>
          <p:nvPr>
            <p:ph type="pic" idx="2"/>
          </p:nvPr>
        </p:nvSpPr>
        <p:spPr>
          <a:xfrm>
            <a:off x="4762500" y="762000"/>
            <a:ext cx="3619500" cy="3619500"/>
          </a:xfrm>
          <a:prstGeom prst="ellipse">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94"/>
        <p:cNvGrpSpPr/>
        <p:nvPr/>
      </p:nvGrpSpPr>
      <p:grpSpPr>
        <a:xfrm>
          <a:off x="0" y="0"/>
          <a:ext cx="0" cy="0"/>
          <a:chOff x="0" y="0"/>
          <a:chExt cx="0" cy="0"/>
        </a:xfrm>
      </p:grpSpPr>
      <p:pic>
        <p:nvPicPr>
          <p:cNvPr id="95" name="Google Shape;95;p20">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96" name="Google Shape;96;p20"/>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97" name="Google Shape;97;p20"/>
          <p:cNvSpPr/>
          <p:nvPr/>
        </p:nvSpPr>
        <p:spPr>
          <a:xfrm>
            <a:off x="0" y="4054927"/>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8" name="Google Shape;98;p20"/>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8690FE">
                  <a:alpha val="20000"/>
                </a:srgbClr>
              </a:gs>
              <a:gs pos="100000">
                <a:srgbClr val="5453EE">
                  <a:alpha val="49803"/>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9" name="Google Shape;99;p20"/>
          <p:cNvSpPr>
            <a:spLocks noGrp="1"/>
          </p:cNvSpPr>
          <p:nvPr>
            <p:ph type="pic" idx="2"/>
          </p:nvPr>
        </p:nvSpPr>
        <p:spPr>
          <a:xfrm>
            <a:off x="814456" y="1251231"/>
            <a:ext cx="2152800" cy="1956600"/>
          </a:xfrm>
          <a:prstGeom prst="roundRect">
            <a:avLst>
              <a:gd name="adj" fmla="val 6463"/>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0"/>
          <p:cNvSpPr>
            <a:spLocks noGrp="1"/>
          </p:cNvSpPr>
          <p:nvPr>
            <p:ph type="pic" idx="3"/>
          </p:nvPr>
        </p:nvSpPr>
        <p:spPr>
          <a:xfrm>
            <a:off x="3495675" y="1251231"/>
            <a:ext cx="2152800" cy="1956600"/>
          </a:xfrm>
          <a:prstGeom prst="roundRect">
            <a:avLst>
              <a:gd name="adj" fmla="val 6463"/>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0"/>
          <p:cNvSpPr>
            <a:spLocks noGrp="1"/>
          </p:cNvSpPr>
          <p:nvPr>
            <p:ph type="pic" idx="4"/>
          </p:nvPr>
        </p:nvSpPr>
        <p:spPr>
          <a:xfrm>
            <a:off x="6158421" y="1251231"/>
            <a:ext cx="2152800" cy="1956600"/>
          </a:xfrm>
          <a:prstGeom prst="roundRect">
            <a:avLst>
              <a:gd name="adj" fmla="val 6463"/>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8_PPTMON slide">
  <p:cSld name="8_PPTMON slide">
    <p:bg>
      <p:bgPr>
        <a:gradFill>
          <a:gsLst>
            <a:gs pos="0">
              <a:srgbClr val="8690FE"/>
            </a:gs>
            <a:gs pos="100000">
              <a:srgbClr val="5453EE"/>
            </a:gs>
          </a:gsLst>
          <a:lin ang="8100019" scaled="0"/>
        </a:gradFill>
        <a:effectLst/>
      </p:bgPr>
    </p:bg>
    <p:spTree>
      <p:nvGrpSpPr>
        <p:cNvPr id="1" name="Shape 102"/>
        <p:cNvGrpSpPr/>
        <p:nvPr/>
      </p:nvGrpSpPr>
      <p:grpSpPr>
        <a:xfrm>
          <a:off x="0" y="0"/>
          <a:ext cx="0" cy="0"/>
          <a:chOff x="0" y="0"/>
          <a:chExt cx="0" cy="0"/>
        </a:xfrm>
      </p:grpSpPr>
      <p:pic>
        <p:nvPicPr>
          <p:cNvPr id="103" name="Google Shape;103;p21">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104" name="Google Shape;104;p21"/>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05" name="Google Shape;105;p21"/>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6" name="Google Shape;106;p21"/>
          <p:cNvSpPr/>
          <p:nvPr/>
        </p:nvSpPr>
        <p:spPr>
          <a:xfrm>
            <a:off x="0" y="4054928"/>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7" name="Google Shape;107;p21"/>
          <p:cNvSpPr>
            <a:spLocks noGrp="1"/>
          </p:cNvSpPr>
          <p:nvPr>
            <p:ph type="pic" idx="2"/>
          </p:nvPr>
        </p:nvSpPr>
        <p:spPr>
          <a:xfrm>
            <a:off x="4392742" y="913691"/>
            <a:ext cx="1634400" cy="3536100"/>
          </a:xfrm>
          <a:prstGeom prst="roundRect">
            <a:avLst>
              <a:gd name="adj" fmla="val 7322"/>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1"/>
          <p:cNvSpPr>
            <a:spLocks noGrp="1"/>
          </p:cNvSpPr>
          <p:nvPr>
            <p:ph type="pic" idx="3"/>
          </p:nvPr>
        </p:nvSpPr>
        <p:spPr>
          <a:xfrm>
            <a:off x="6760843" y="913691"/>
            <a:ext cx="1634400" cy="3536100"/>
          </a:xfrm>
          <a:prstGeom prst="roundRect">
            <a:avLst>
              <a:gd name="adj" fmla="val 7322"/>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9_PPTMON slide">
  <p:cSld name="9_PPTMON slide">
    <p:bg>
      <p:bgPr>
        <a:gradFill>
          <a:gsLst>
            <a:gs pos="0">
              <a:srgbClr val="8690FE"/>
            </a:gs>
            <a:gs pos="100000">
              <a:srgbClr val="5453EE"/>
            </a:gs>
          </a:gsLst>
          <a:lin ang="8100019" scaled="0"/>
        </a:gradFill>
        <a:effectLst/>
      </p:bgPr>
    </p:bg>
    <p:spTree>
      <p:nvGrpSpPr>
        <p:cNvPr id="1" name="Shape 109"/>
        <p:cNvGrpSpPr/>
        <p:nvPr/>
      </p:nvGrpSpPr>
      <p:grpSpPr>
        <a:xfrm>
          <a:off x="0" y="0"/>
          <a:ext cx="0" cy="0"/>
          <a:chOff x="0" y="0"/>
          <a:chExt cx="0" cy="0"/>
        </a:xfrm>
      </p:grpSpPr>
      <p:pic>
        <p:nvPicPr>
          <p:cNvPr id="110" name="Google Shape;110;p22">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111" name="Google Shape;111;p22"/>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12" name="Google Shape;112;p22"/>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3" name="Google Shape;113;p22"/>
          <p:cNvSpPr/>
          <p:nvPr/>
        </p:nvSpPr>
        <p:spPr>
          <a:xfrm>
            <a:off x="0" y="4054928"/>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4" name="Google Shape;114;p22"/>
          <p:cNvSpPr>
            <a:spLocks noGrp="1"/>
          </p:cNvSpPr>
          <p:nvPr>
            <p:ph type="pic" idx="2"/>
          </p:nvPr>
        </p:nvSpPr>
        <p:spPr>
          <a:xfrm>
            <a:off x="5439013" y="682586"/>
            <a:ext cx="2868900" cy="3836100"/>
          </a:xfrm>
          <a:prstGeom prst="roundRect">
            <a:avLst>
              <a:gd name="adj" fmla="val 1926"/>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8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_PPTMON slide">
  <p:cSld name="10_PPTMON slide">
    <p:bg>
      <p:bgPr>
        <a:gradFill>
          <a:gsLst>
            <a:gs pos="0">
              <a:srgbClr val="8690FE"/>
            </a:gs>
            <a:gs pos="100000">
              <a:srgbClr val="5453EE"/>
            </a:gs>
          </a:gsLst>
          <a:lin ang="8100019" scaled="0"/>
        </a:gradFill>
        <a:effectLst/>
      </p:bgPr>
    </p:bg>
    <p:spTree>
      <p:nvGrpSpPr>
        <p:cNvPr id="1" name="Shape 115"/>
        <p:cNvGrpSpPr/>
        <p:nvPr/>
      </p:nvGrpSpPr>
      <p:grpSpPr>
        <a:xfrm>
          <a:off x="0" y="0"/>
          <a:ext cx="0" cy="0"/>
          <a:chOff x="0" y="0"/>
          <a:chExt cx="0" cy="0"/>
        </a:xfrm>
      </p:grpSpPr>
      <p:pic>
        <p:nvPicPr>
          <p:cNvPr id="116" name="Google Shape;116;p23">
            <a:hlinkClick r:id="rId2"/>
          </p:cNvPr>
          <p:cNvPicPr preferRelativeResize="0"/>
          <p:nvPr/>
        </p:nvPicPr>
        <p:blipFill rotWithShape="1">
          <a:blip r:embed="rId3">
            <a:alphaModFix/>
          </a:blip>
          <a:srcRect/>
          <a:stretch/>
        </p:blipFill>
        <p:spPr>
          <a:xfrm>
            <a:off x="4235427" y="5297943"/>
            <a:ext cx="1853806" cy="142875"/>
          </a:xfrm>
          <a:prstGeom prst="rect">
            <a:avLst/>
          </a:prstGeom>
          <a:noFill/>
          <a:ln>
            <a:noFill/>
          </a:ln>
        </p:spPr>
      </p:pic>
      <p:sp>
        <p:nvSpPr>
          <p:cNvPr id="117" name="Google Shape;117;p23"/>
          <p:cNvSpPr txBox="1"/>
          <p:nvPr/>
        </p:nvSpPr>
        <p:spPr>
          <a:xfrm>
            <a:off x="3054769" y="5297943"/>
            <a:ext cx="2018100" cy="1848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dk1"/>
                </a:solidFill>
                <a:latin typeface="Arial"/>
                <a:ea typeface="Arial"/>
                <a:cs typeface="Arial"/>
                <a:sym typeface="Arial"/>
                <a:hlinkClick r:id="rId2">
                  <a:extLst>
                    <a:ext uri="{A12FA001-AC4F-418D-AE19-62706E023703}">
                      <ahyp:hlinkClr xmlns:ahyp="http://schemas.microsoft.com/office/drawing/2018/hyperlinkcolor" val="tx"/>
                    </a:ext>
                  </a:extLst>
                </a:hlinkClick>
              </a:rPr>
              <a:t>Presentation template by</a:t>
            </a:r>
            <a:endParaRPr sz="800" u="none">
              <a:solidFill>
                <a:schemeClr val="dk1"/>
              </a:solidFill>
              <a:latin typeface="Arial"/>
              <a:ea typeface="Arial"/>
              <a:cs typeface="Arial"/>
              <a:sym typeface="Arial"/>
            </a:endParaRPr>
          </a:p>
        </p:txBody>
      </p:sp>
      <p:sp>
        <p:nvSpPr>
          <p:cNvPr id="118" name="Google Shape;118;p23"/>
          <p:cNvSpPr/>
          <p:nvPr/>
        </p:nvSpPr>
        <p:spPr>
          <a:xfrm rot="10800000">
            <a:off x="8055189" y="-239"/>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9" name="Google Shape;119;p23"/>
          <p:cNvSpPr/>
          <p:nvPr/>
        </p:nvSpPr>
        <p:spPr>
          <a:xfrm>
            <a:off x="0" y="4054928"/>
            <a:ext cx="1088811" cy="1088811"/>
          </a:xfrm>
          <a:custGeom>
            <a:avLst/>
            <a:gdLst/>
            <a:ahLst/>
            <a:cxnLst/>
            <a:rect l="l" t="t" r="r" b="b"/>
            <a:pathLst>
              <a:path w="1119600" h="1119600" extrusionOk="0">
                <a:moveTo>
                  <a:pt x="0" y="0"/>
                </a:moveTo>
                <a:cubicBezTo>
                  <a:pt x="618338" y="0"/>
                  <a:pt x="1119600" y="501262"/>
                  <a:pt x="1119600" y="1119600"/>
                </a:cubicBezTo>
                <a:lnTo>
                  <a:pt x="559800" y="1119600"/>
                </a:lnTo>
                <a:cubicBezTo>
                  <a:pt x="559800" y="810431"/>
                  <a:pt x="309169" y="559800"/>
                  <a:pt x="0" y="559800"/>
                </a:cubicBezTo>
                <a:lnTo>
                  <a:pt x="0" y="559800"/>
                </a:lnTo>
                <a:lnTo>
                  <a:pt x="0" y="0"/>
                </a:lnTo>
                <a:close/>
              </a:path>
            </a:pathLst>
          </a:custGeom>
          <a:gradFill>
            <a:gsLst>
              <a:gs pos="0">
                <a:srgbClr val="EEEEFF">
                  <a:alpha val="10980"/>
                </a:srgbClr>
              </a:gs>
              <a:gs pos="100000">
                <a:srgbClr val="BEC3FE">
                  <a:alpha val="42745"/>
                </a:srgbClr>
              </a:gs>
            </a:gsLst>
            <a:lin ang="2700006"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20" name="Google Shape;120;p23"/>
          <p:cNvSpPr>
            <a:spLocks noGrp="1"/>
          </p:cNvSpPr>
          <p:nvPr>
            <p:ph type="pic" idx="2"/>
          </p:nvPr>
        </p:nvSpPr>
        <p:spPr>
          <a:xfrm>
            <a:off x="3839571" y="853665"/>
            <a:ext cx="4705200" cy="2838600"/>
          </a:xfrm>
          <a:prstGeom prst="rect">
            <a:avLst/>
          </a:prstGeom>
          <a:solidFill>
            <a:srgbClr val="F2F2F2"/>
          </a:solidFill>
          <a:ln>
            <a:noFill/>
          </a:ln>
        </p:spPr>
        <p:txBody>
          <a:bodyPr spcFirstLastPara="1" wrap="square" lIns="68575" tIns="34275" rIns="68575" bIns="34275" anchor="b" anchorCtr="1">
            <a:noAutofit/>
          </a:bodyPr>
          <a:lstStyle>
            <a:lvl1pPr marR="0" lvl="0" algn="l" rtl="0">
              <a:lnSpc>
                <a:spcPct val="90000"/>
              </a:lnSpc>
              <a:spcBef>
                <a:spcPts val="8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ES" altLang="k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ES" altLang="k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8" name="Google Shape;128;p25"/>
          <p:cNvSpPr txBox="1"/>
          <p:nvPr/>
        </p:nvSpPr>
        <p:spPr>
          <a:xfrm>
            <a:off x="426566" y="1254275"/>
            <a:ext cx="8586805" cy="34620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lang="es-AR" sz="2400" noProof="0" dirty="0">
              <a:solidFill>
                <a:srgbClr val="000066"/>
              </a:solidFill>
              <a:latin typeface="Montserrat ExtraBold"/>
              <a:ea typeface="Montserrat ExtraBold"/>
              <a:cs typeface="Montserrat ExtraBold"/>
              <a:sym typeface="Montserrat ExtraBold"/>
            </a:endParaRPr>
          </a:p>
        </p:txBody>
      </p:sp>
      <p:sp>
        <p:nvSpPr>
          <p:cNvPr id="132" name="Google Shape;132;p25"/>
          <p:cNvSpPr/>
          <p:nvPr/>
        </p:nvSpPr>
        <p:spPr>
          <a:xfrm>
            <a:off x="485559" y="1730817"/>
            <a:ext cx="3172041" cy="45719"/>
          </a:xfrm>
          <a:prstGeom prst="roundRect">
            <a:avLst>
              <a:gd name="adj" fmla="val 50000"/>
            </a:avLst>
          </a:prstGeom>
          <a:gradFill>
            <a:gsLst>
              <a:gs pos="0">
                <a:srgbClr val="698DFE"/>
              </a:gs>
              <a:gs pos="100000">
                <a:srgbClr val="00DAC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AR" noProof="0" dirty="0"/>
          </a:p>
        </p:txBody>
      </p:sp>
      <p:sp>
        <p:nvSpPr>
          <p:cNvPr id="2" name="Google Shape;245;p32">
            <a:extLst>
              <a:ext uri="{FF2B5EF4-FFF2-40B4-BE49-F238E27FC236}">
                <a16:creationId xmlns:a16="http://schemas.microsoft.com/office/drawing/2014/main" id="{26B1E4AB-FDD7-D511-73CE-F9D4991EF8C2}"/>
              </a:ext>
            </a:extLst>
          </p:cNvPr>
          <p:cNvSpPr txBox="1"/>
          <p:nvPr/>
        </p:nvSpPr>
        <p:spPr>
          <a:xfrm>
            <a:off x="485559" y="1906877"/>
            <a:ext cx="1700080" cy="248067"/>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s-AR" sz="1600" b="0" i="0" u="none" strike="noStrike" kern="0" cap="none" spc="0" normalizeH="0" baseline="0" noProof="0" dirty="0">
              <a:ln>
                <a:noFill/>
              </a:ln>
              <a:solidFill>
                <a:srgbClr val="211C50"/>
              </a:solidFill>
              <a:effectLst/>
              <a:uLnTx/>
              <a:uFillTx/>
              <a:latin typeface="Montserrat ExtraBold"/>
              <a:ea typeface="Montserrat ExtraBold"/>
              <a:cs typeface="Montserrat ExtraBold"/>
              <a:sym typeface="Montserrat ExtraBold"/>
            </a:endParaRPr>
          </a:p>
        </p:txBody>
      </p:sp>
      <p:pic>
        <p:nvPicPr>
          <p:cNvPr id="6" name="Imagen 5" descr="Imagen que contiene dibujo&#10;&#10;El contenido generado por IA puede ser incorrecto.">
            <a:extLst>
              <a:ext uri="{FF2B5EF4-FFF2-40B4-BE49-F238E27FC236}">
                <a16:creationId xmlns:a16="http://schemas.microsoft.com/office/drawing/2014/main" id="{B5DDA553-CF07-31F8-1141-42646025A661}"/>
              </a:ext>
            </a:extLst>
          </p:cNvPr>
          <p:cNvPicPr>
            <a:picLocks noChangeAspect="1"/>
          </p:cNvPicPr>
          <p:nvPr/>
        </p:nvPicPr>
        <p:blipFill>
          <a:blip r:embed="rId4"/>
          <a:srcRect l="6279" t="29353" r="2284" b="28801"/>
          <a:stretch>
            <a:fillRect/>
          </a:stretch>
        </p:blipFill>
        <p:spPr>
          <a:xfrm>
            <a:off x="426566" y="95480"/>
            <a:ext cx="1191659" cy="1215945"/>
          </a:xfrm>
          <a:prstGeom prst="rect">
            <a:avLst/>
          </a:prstGeom>
        </p:spPr>
      </p:pic>
      <p:sp>
        <p:nvSpPr>
          <p:cNvPr id="8" name="CuadroTexto 7">
            <a:extLst>
              <a:ext uri="{FF2B5EF4-FFF2-40B4-BE49-F238E27FC236}">
                <a16:creationId xmlns:a16="http://schemas.microsoft.com/office/drawing/2014/main" id="{08448E6E-8E93-5C1F-3DF0-959C0C38BD13}"/>
              </a:ext>
            </a:extLst>
          </p:cNvPr>
          <p:cNvSpPr txBox="1"/>
          <p:nvPr/>
        </p:nvSpPr>
        <p:spPr>
          <a:xfrm>
            <a:off x="426566" y="2154944"/>
            <a:ext cx="4412134" cy="1600438"/>
          </a:xfrm>
          <a:prstGeom prst="rect">
            <a:avLst/>
          </a:prstGeom>
          <a:noFill/>
        </p:spPr>
        <p:txBody>
          <a:bodyPr wrap="square">
            <a:spAutoFit/>
          </a:bodyPr>
          <a:lstStyle/>
          <a:p>
            <a:r>
              <a:rPr lang="es-MX" b="1" dirty="0"/>
              <a:t>Carrera:</a:t>
            </a:r>
            <a:r>
              <a:rPr lang="es-MX" dirty="0"/>
              <a:t> técnico en mecatrónica con orientación la automatización</a:t>
            </a:r>
            <a:br>
              <a:rPr lang="es-MX" dirty="0"/>
            </a:br>
            <a:r>
              <a:rPr lang="es-MX" b="1" dirty="0"/>
              <a:t>Materia:  MECATRONICA 2</a:t>
            </a:r>
            <a:br>
              <a:rPr lang="es-MX" dirty="0"/>
            </a:br>
            <a:r>
              <a:rPr lang="es-MX" b="1" dirty="0"/>
              <a:t>Alumno:</a:t>
            </a:r>
            <a:r>
              <a:rPr lang="es-MX" dirty="0"/>
              <a:t> DORADO JOAQUIN</a:t>
            </a:r>
            <a:br>
              <a:rPr lang="es-MX" dirty="0"/>
            </a:br>
            <a:r>
              <a:rPr lang="es-MX" b="1" dirty="0"/>
              <a:t>Docente:</a:t>
            </a:r>
            <a:r>
              <a:rPr lang="es-MX" dirty="0"/>
              <a:t> </a:t>
            </a:r>
            <a:br>
              <a:rPr lang="es-MX" dirty="0"/>
            </a:br>
            <a:r>
              <a:rPr lang="es-MX" b="1" dirty="0"/>
              <a:t>Año:</a:t>
            </a:r>
            <a:r>
              <a:rPr lang="es-MX" dirty="0"/>
              <a:t> 2025</a:t>
            </a:r>
            <a:br>
              <a:rPr lang="es-MX" dirty="0"/>
            </a:br>
            <a:r>
              <a:rPr lang="es-MX" b="1" dirty="0"/>
              <a:t>Institución:</a:t>
            </a:r>
            <a:r>
              <a:rPr lang="es-MX" dirty="0"/>
              <a:t> U.F.I.D.E.T</a:t>
            </a:r>
            <a:endParaRPr lang="es-AR" dirty="0"/>
          </a:p>
        </p:txBody>
      </p:sp>
      <p:sp>
        <p:nvSpPr>
          <p:cNvPr id="9" name="CuadroTexto 8">
            <a:extLst>
              <a:ext uri="{FF2B5EF4-FFF2-40B4-BE49-F238E27FC236}">
                <a16:creationId xmlns:a16="http://schemas.microsoft.com/office/drawing/2014/main" id="{6BFF1215-5448-F873-1907-F4C4D5A01085}"/>
              </a:ext>
            </a:extLst>
          </p:cNvPr>
          <p:cNvSpPr txBox="1"/>
          <p:nvPr/>
        </p:nvSpPr>
        <p:spPr>
          <a:xfrm>
            <a:off x="2552699" y="491451"/>
            <a:ext cx="2943226" cy="307777"/>
          </a:xfrm>
          <a:prstGeom prst="rect">
            <a:avLst/>
          </a:prstGeom>
          <a:noFill/>
        </p:spPr>
        <p:txBody>
          <a:bodyPr wrap="square" rtlCol="0">
            <a:spAutoFit/>
          </a:bodyPr>
          <a:lstStyle/>
          <a:p>
            <a:r>
              <a:rPr lang="es-AR" b="1" u="sng" dirty="0"/>
              <a:t>PROYECTO INTEGRADOR</a:t>
            </a:r>
          </a:p>
        </p:txBody>
      </p:sp>
      <p:sp>
        <p:nvSpPr>
          <p:cNvPr id="10" name="CuadroTexto 9">
            <a:extLst>
              <a:ext uri="{FF2B5EF4-FFF2-40B4-BE49-F238E27FC236}">
                <a16:creationId xmlns:a16="http://schemas.microsoft.com/office/drawing/2014/main" id="{B0538D86-7959-6D96-F29C-29202B2BA168}"/>
              </a:ext>
            </a:extLst>
          </p:cNvPr>
          <p:cNvSpPr txBox="1"/>
          <p:nvPr/>
        </p:nvSpPr>
        <p:spPr>
          <a:xfrm>
            <a:off x="1816719" y="992665"/>
            <a:ext cx="5510561" cy="523220"/>
          </a:xfrm>
          <a:prstGeom prst="rect">
            <a:avLst/>
          </a:prstGeom>
          <a:noFill/>
        </p:spPr>
        <p:txBody>
          <a:bodyPr wrap="square" rtlCol="0">
            <a:spAutoFit/>
          </a:bodyPr>
          <a:lstStyle/>
          <a:p>
            <a:r>
              <a:rPr lang="es-AR" dirty="0"/>
              <a:t>MEDICION DE VIBRACION EN EQUIPOS INDUSTRIALES</a:t>
            </a:r>
          </a:p>
          <a:p>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A7C32953-9CBE-305D-2B70-D502C7FC0FDB}"/>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65C3BE1A-9BF0-2211-C611-AC806C92538F}"/>
              </a:ext>
            </a:extLst>
          </p:cNvPr>
          <p:cNvPicPr>
            <a:picLocks noChangeAspect="1"/>
          </p:cNvPicPr>
          <p:nvPr/>
        </p:nvPicPr>
        <p:blipFill rotWithShape="1">
          <a:blip r:embed="rId3">
            <a:extLst>
              <a:ext uri="{28A0092B-C50C-407E-A947-70E740481C1C}">
                <a14:useLocalDpi xmlns:a14="http://schemas.microsoft.com/office/drawing/2010/main" val="0"/>
              </a:ext>
            </a:extLst>
          </a:blip>
          <a:srcRect t="9" r="14828" b="-9"/>
          <a:stretch/>
        </p:blipFill>
        <p:spPr>
          <a:xfrm flipV="1">
            <a:off x="0" y="562931"/>
            <a:ext cx="9148819" cy="45719"/>
          </a:xfrm>
          <a:prstGeom prst="rect">
            <a:avLst/>
          </a:prstGeom>
        </p:spPr>
      </p:pic>
      <p:sp>
        <p:nvSpPr>
          <p:cNvPr id="4" name="Rectangle 1">
            <a:extLst>
              <a:ext uri="{FF2B5EF4-FFF2-40B4-BE49-F238E27FC236}">
                <a16:creationId xmlns:a16="http://schemas.microsoft.com/office/drawing/2014/main" id="{7FFB4956-F2C9-A4C8-67B2-3D1145231C85}"/>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F53DFA05-32B5-C9BF-3C66-BDD4F1E5F1CA}"/>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EF83B67-418B-A925-13A6-02C4314F37B1}"/>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2" name="AutoShape 3">
            <a:extLst>
              <a:ext uri="{FF2B5EF4-FFF2-40B4-BE49-F238E27FC236}">
                <a16:creationId xmlns:a16="http://schemas.microsoft.com/office/drawing/2014/main" id="{2F668F05-5CF2-6F3E-12CE-D49B09B66863}"/>
              </a:ext>
            </a:extLst>
          </p:cNvPr>
          <p:cNvSpPr>
            <a:spLocks noChangeAspect="1" noChangeArrowheads="1"/>
          </p:cNvSpPr>
          <p:nvPr/>
        </p:nvSpPr>
        <p:spPr bwMode="auto">
          <a:xfrm>
            <a:off x="479287" y="277335"/>
            <a:ext cx="123320" cy="12332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s-AR"/>
          </a:p>
        </p:txBody>
      </p:sp>
      <p:sp>
        <p:nvSpPr>
          <p:cNvPr id="2" name="CuadroTexto 1">
            <a:extLst>
              <a:ext uri="{FF2B5EF4-FFF2-40B4-BE49-F238E27FC236}">
                <a16:creationId xmlns:a16="http://schemas.microsoft.com/office/drawing/2014/main" id="{3F3F800E-A72E-4BD4-4EF2-A4722B5A3DD5}"/>
              </a:ext>
            </a:extLst>
          </p:cNvPr>
          <p:cNvSpPr txBox="1"/>
          <p:nvPr/>
        </p:nvSpPr>
        <p:spPr>
          <a:xfrm>
            <a:off x="2435064" y="139045"/>
            <a:ext cx="3893127" cy="523220"/>
          </a:xfrm>
          <a:prstGeom prst="rect">
            <a:avLst/>
          </a:prstGeom>
          <a:noFill/>
        </p:spPr>
        <p:txBody>
          <a:bodyPr wrap="square" rtlCol="0">
            <a:spAutoFit/>
          </a:bodyPr>
          <a:lstStyle/>
          <a:p>
            <a:r>
              <a:rPr lang="es-AR" dirty="0"/>
              <a:t>transferencia de datos al </a:t>
            </a:r>
            <a:r>
              <a:rPr lang="es-AR" dirty="0" err="1"/>
              <a:t>sofware</a:t>
            </a:r>
            <a:endParaRPr lang="es-AR" dirty="0"/>
          </a:p>
          <a:p>
            <a:endParaRPr lang="es-AR" dirty="0"/>
          </a:p>
        </p:txBody>
      </p:sp>
      <p:pic>
        <p:nvPicPr>
          <p:cNvPr id="9" name="Imagen 8">
            <a:extLst>
              <a:ext uri="{FF2B5EF4-FFF2-40B4-BE49-F238E27FC236}">
                <a16:creationId xmlns:a16="http://schemas.microsoft.com/office/drawing/2014/main" id="{BD9897E2-7F3D-DC43-42AC-E3DD908282AD}"/>
              </a:ext>
            </a:extLst>
          </p:cNvPr>
          <p:cNvPicPr>
            <a:picLocks noChangeAspect="1"/>
          </p:cNvPicPr>
          <p:nvPr/>
        </p:nvPicPr>
        <p:blipFill>
          <a:blip r:embed="rId4"/>
          <a:stretch>
            <a:fillRect/>
          </a:stretch>
        </p:blipFill>
        <p:spPr>
          <a:xfrm>
            <a:off x="0" y="1396862"/>
            <a:ext cx="9144000" cy="3469303"/>
          </a:xfrm>
          <a:prstGeom prst="rect">
            <a:avLst/>
          </a:prstGeom>
        </p:spPr>
      </p:pic>
    </p:spTree>
    <p:extLst>
      <p:ext uri="{BB962C8B-B14F-4D97-AF65-F5344CB8AC3E}">
        <p14:creationId xmlns:p14="http://schemas.microsoft.com/office/powerpoint/2010/main" val="853085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F45481B2-7857-0957-B19C-25587051A64F}"/>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F23068C2-8888-DC7C-4770-C4DD93E17175}"/>
              </a:ext>
            </a:extLst>
          </p:cNvPr>
          <p:cNvPicPr>
            <a:picLocks/>
          </p:cNvPicPr>
          <p:nvPr/>
        </p:nvPicPr>
        <p:blipFill rotWithShape="1">
          <a:blip r:embed="rId3">
            <a:extLst>
              <a:ext uri="{28A0092B-C50C-407E-A947-70E740481C1C}">
                <a14:useLocalDpi xmlns:a14="http://schemas.microsoft.com/office/drawing/2010/main" val="0"/>
              </a:ext>
            </a:extLst>
          </a:blip>
          <a:srcRect t="9" r="14828" b="-9"/>
          <a:stretch/>
        </p:blipFill>
        <p:spPr>
          <a:xfrm flipV="1">
            <a:off x="0" y="514344"/>
            <a:ext cx="9143933" cy="45719"/>
          </a:xfrm>
          <a:prstGeom prst="rect">
            <a:avLst/>
          </a:prstGeom>
        </p:spPr>
      </p:pic>
      <p:sp>
        <p:nvSpPr>
          <p:cNvPr id="4" name="Rectangle 1">
            <a:extLst>
              <a:ext uri="{FF2B5EF4-FFF2-40B4-BE49-F238E27FC236}">
                <a16:creationId xmlns:a16="http://schemas.microsoft.com/office/drawing/2014/main" id="{04A10422-4C3B-E8F4-002D-1B7E2897F46A}"/>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E224E394-0B6B-5441-2DE4-D407F422A52D}"/>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10" name="Rectangle 3">
            <a:extLst>
              <a:ext uri="{FF2B5EF4-FFF2-40B4-BE49-F238E27FC236}">
                <a16:creationId xmlns:a16="http://schemas.microsoft.com/office/drawing/2014/main" id="{4B613ED1-4A1A-E6B4-9594-86CE91DBEDC6}"/>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pic>
        <p:nvPicPr>
          <p:cNvPr id="5" name="Imagen 4">
            <a:extLst>
              <a:ext uri="{FF2B5EF4-FFF2-40B4-BE49-F238E27FC236}">
                <a16:creationId xmlns:a16="http://schemas.microsoft.com/office/drawing/2014/main" id="{D4C79034-C8C0-2E63-9173-B0C3678DDDCB}"/>
              </a:ext>
            </a:extLst>
          </p:cNvPr>
          <p:cNvPicPr>
            <a:picLocks noChangeAspect="1"/>
          </p:cNvPicPr>
          <p:nvPr/>
        </p:nvPicPr>
        <p:blipFill>
          <a:blip r:embed="rId4"/>
          <a:stretch>
            <a:fillRect/>
          </a:stretch>
        </p:blipFill>
        <p:spPr>
          <a:xfrm>
            <a:off x="-67" y="972051"/>
            <a:ext cx="9144000" cy="3199398"/>
          </a:xfrm>
          <a:prstGeom prst="rect">
            <a:avLst/>
          </a:prstGeom>
        </p:spPr>
      </p:pic>
    </p:spTree>
    <p:extLst>
      <p:ext uri="{BB962C8B-B14F-4D97-AF65-F5344CB8AC3E}">
        <p14:creationId xmlns:p14="http://schemas.microsoft.com/office/powerpoint/2010/main" val="101800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3AAC613-7175-2D30-B009-8C426E634C32}"/>
              </a:ext>
            </a:extLst>
          </p:cNvPr>
          <p:cNvPicPr>
            <a:picLocks noChangeAspect="1"/>
          </p:cNvPicPr>
          <p:nvPr/>
        </p:nvPicPr>
        <p:blipFill>
          <a:blip r:embed="rId2"/>
          <a:stretch>
            <a:fillRect/>
          </a:stretch>
        </p:blipFill>
        <p:spPr>
          <a:xfrm>
            <a:off x="0" y="646830"/>
            <a:ext cx="9144000" cy="4270892"/>
          </a:xfrm>
          <a:prstGeom prst="rect">
            <a:avLst/>
          </a:prstGeom>
        </p:spPr>
      </p:pic>
      <p:sp>
        <p:nvSpPr>
          <p:cNvPr id="4" name="CuadroTexto 3">
            <a:extLst>
              <a:ext uri="{FF2B5EF4-FFF2-40B4-BE49-F238E27FC236}">
                <a16:creationId xmlns:a16="http://schemas.microsoft.com/office/drawing/2014/main" id="{94C9CD0A-4A0C-5C6D-59BE-2D2B66177777}"/>
              </a:ext>
            </a:extLst>
          </p:cNvPr>
          <p:cNvSpPr txBox="1"/>
          <p:nvPr/>
        </p:nvSpPr>
        <p:spPr>
          <a:xfrm>
            <a:off x="2302933" y="225778"/>
            <a:ext cx="3623734" cy="523220"/>
          </a:xfrm>
          <a:prstGeom prst="rect">
            <a:avLst/>
          </a:prstGeom>
          <a:noFill/>
        </p:spPr>
        <p:txBody>
          <a:bodyPr wrap="square" rtlCol="0">
            <a:spAutoFit/>
          </a:bodyPr>
          <a:lstStyle/>
          <a:p>
            <a:r>
              <a:rPr lang="es-AR" dirty="0"/>
              <a:t>Criticidad de los equipos según 10816</a:t>
            </a:r>
          </a:p>
          <a:p>
            <a:endParaRPr lang="es-AR" dirty="0"/>
          </a:p>
        </p:txBody>
      </p:sp>
    </p:spTree>
    <p:extLst>
      <p:ext uri="{BB962C8B-B14F-4D97-AF65-F5344CB8AC3E}">
        <p14:creationId xmlns:p14="http://schemas.microsoft.com/office/powerpoint/2010/main" val="323571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F393418D-32B0-6096-0BEF-A7456890F1EA}"/>
            </a:ext>
          </a:extLst>
        </p:cNvPr>
        <p:cNvGrpSpPr/>
        <p:nvPr/>
      </p:nvGrpSpPr>
      <p:grpSpPr>
        <a:xfrm>
          <a:off x="0" y="0"/>
          <a:ext cx="0" cy="0"/>
          <a:chOff x="0" y="0"/>
          <a:chExt cx="0" cy="0"/>
        </a:xfrm>
      </p:grpSpPr>
      <p:pic>
        <p:nvPicPr>
          <p:cNvPr id="12" name="Imagen 11">
            <a:extLst>
              <a:ext uri="{FF2B5EF4-FFF2-40B4-BE49-F238E27FC236}">
                <a16:creationId xmlns:a16="http://schemas.microsoft.com/office/drawing/2014/main" id="{8882045D-27A6-544E-CE5F-18B444F82EEA}"/>
              </a:ext>
            </a:extLst>
          </p:cNvPr>
          <p:cNvPicPr>
            <a:picLocks noChangeAspect="1"/>
          </p:cNvPicPr>
          <p:nvPr/>
        </p:nvPicPr>
        <p:blipFill rotWithShape="1">
          <a:blip r:embed="rId3">
            <a:extLst>
              <a:ext uri="{28A0092B-C50C-407E-A947-70E740481C1C}">
                <a14:useLocalDpi xmlns:a14="http://schemas.microsoft.com/office/drawing/2010/main" val="0"/>
              </a:ext>
            </a:extLst>
          </a:blip>
          <a:srcRect t="4" r="449" b="-4"/>
          <a:stretch/>
        </p:blipFill>
        <p:spPr>
          <a:xfrm flipV="1">
            <a:off x="-4819" y="474209"/>
            <a:ext cx="9148819" cy="34886"/>
          </a:xfrm>
          <a:prstGeom prst="rect">
            <a:avLst/>
          </a:prstGeom>
        </p:spPr>
      </p:pic>
      <p:grpSp>
        <p:nvGrpSpPr>
          <p:cNvPr id="280" name="Google Shape;280;p33">
            <a:extLst>
              <a:ext uri="{FF2B5EF4-FFF2-40B4-BE49-F238E27FC236}">
                <a16:creationId xmlns:a16="http://schemas.microsoft.com/office/drawing/2014/main" id="{32BC307C-9D03-BB5C-FE8B-893B95DACF34}"/>
              </a:ext>
            </a:extLst>
          </p:cNvPr>
          <p:cNvGrpSpPr/>
          <p:nvPr/>
        </p:nvGrpSpPr>
        <p:grpSpPr>
          <a:xfrm>
            <a:off x="3322455" y="2151347"/>
            <a:ext cx="308533" cy="363294"/>
            <a:chOff x="5449339" y="2306383"/>
            <a:chExt cx="257175" cy="302821"/>
          </a:xfrm>
        </p:grpSpPr>
        <p:sp>
          <p:nvSpPr>
            <p:cNvPr id="282" name="Google Shape;282;p33">
              <a:extLst>
                <a:ext uri="{FF2B5EF4-FFF2-40B4-BE49-F238E27FC236}">
                  <a16:creationId xmlns:a16="http://schemas.microsoft.com/office/drawing/2014/main" id="{6BD1B13E-39E6-05C9-FC09-AAF3F85E694F}"/>
                </a:ext>
              </a:extLst>
            </p:cNvPr>
            <p:cNvSpPr/>
            <p:nvPr/>
          </p:nvSpPr>
          <p:spPr>
            <a:xfrm>
              <a:off x="5494678"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3" name="Google Shape;283;p33">
              <a:extLst>
                <a:ext uri="{FF2B5EF4-FFF2-40B4-BE49-F238E27FC236}">
                  <a16:creationId xmlns:a16="http://schemas.microsoft.com/office/drawing/2014/main" id="{16780AD7-548B-1736-024F-75C33199BFD5}"/>
                </a:ext>
              </a:extLst>
            </p:cNvPr>
            <p:cNvSpPr/>
            <p:nvPr/>
          </p:nvSpPr>
          <p:spPr>
            <a:xfrm>
              <a:off x="5494678"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4" name="Google Shape;284;p33">
              <a:extLst>
                <a:ext uri="{FF2B5EF4-FFF2-40B4-BE49-F238E27FC236}">
                  <a16:creationId xmlns:a16="http://schemas.microsoft.com/office/drawing/2014/main" id="{9A627E10-1864-56F0-E524-7D244DA5F47A}"/>
                </a:ext>
              </a:extLst>
            </p:cNvPr>
            <p:cNvSpPr/>
            <p:nvPr/>
          </p:nvSpPr>
          <p:spPr>
            <a:xfrm>
              <a:off x="5561353"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5" name="Google Shape;285;p33">
              <a:extLst>
                <a:ext uri="{FF2B5EF4-FFF2-40B4-BE49-F238E27FC236}">
                  <a16:creationId xmlns:a16="http://schemas.microsoft.com/office/drawing/2014/main" id="{ABFD680E-52F2-2D78-FEA9-6654CC21CD77}"/>
                </a:ext>
              </a:extLst>
            </p:cNvPr>
            <p:cNvSpPr/>
            <p:nvPr/>
          </p:nvSpPr>
          <p:spPr>
            <a:xfrm>
              <a:off x="5561353"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6" name="Google Shape;286;p33">
              <a:extLst>
                <a:ext uri="{FF2B5EF4-FFF2-40B4-BE49-F238E27FC236}">
                  <a16:creationId xmlns:a16="http://schemas.microsoft.com/office/drawing/2014/main" id="{D89A1765-2DBA-A6D5-0352-2A38116B7066}"/>
                </a:ext>
              </a:extLst>
            </p:cNvPr>
            <p:cNvSpPr/>
            <p:nvPr/>
          </p:nvSpPr>
          <p:spPr>
            <a:xfrm>
              <a:off x="5628695"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7" name="Google Shape;287;p33">
              <a:extLst>
                <a:ext uri="{FF2B5EF4-FFF2-40B4-BE49-F238E27FC236}">
                  <a16:creationId xmlns:a16="http://schemas.microsoft.com/office/drawing/2014/main" id="{1155DF48-5853-4BCF-BACF-F70E3DCF8DB4}"/>
                </a:ext>
              </a:extLst>
            </p:cNvPr>
            <p:cNvSpPr/>
            <p:nvPr/>
          </p:nvSpPr>
          <p:spPr>
            <a:xfrm>
              <a:off x="5628695"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8" name="Google Shape;288;p33">
              <a:extLst>
                <a:ext uri="{FF2B5EF4-FFF2-40B4-BE49-F238E27FC236}">
                  <a16:creationId xmlns:a16="http://schemas.microsoft.com/office/drawing/2014/main" id="{672ACEAD-FDE6-7BDE-ECA3-691488A0BF5B}"/>
                </a:ext>
              </a:extLst>
            </p:cNvPr>
            <p:cNvSpPr/>
            <p:nvPr/>
          </p:nvSpPr>
          <p:spPr>
            <a:xfrm>
              <a:off x="5449339" y="2306383"/>
              <a:ext cx="257175" cy="161925"/>
            </a:xfrm>
            <a:custGeom>
              <a:avLst/>
              <a:gdLst/>
              <a:ahLst/>
              <a:cxnLst/>
              <a:rect l="l" t="t" r="r" b="b"/>
              <a:pathLst>
                <a:path w="257175" h="161925" extrusionOk="0">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grpSp>
      <p:grpSp>
        <p:nvGrpSpPr>
          <p:cNvPr id="291" name="Google Shape;291;p33">
            <a:extLst>
              <a:ext uri="{FF2B5EF4-FFF2-40B4-BE49-F238E27FC236}">
                <a16:creationId xmlns:a16="http://schemas.microsoft.com/office/drawing/2014/main" id="{CA20F039-B566-EE3B-3BA6-70766CF86BA1}"/>
              </a:ext>
            </a:extLst>
          </p:cNvPr>
          <p:cNvGrpSpPr/>
          <p:nvPr/>
        </p:nvGrpSpPr>
        <p:grpSpPr>
          <a:xfrm>
            <a:off x="5348642" y="2045416"/>
            <a:ext cx="460540" cy="468513"/>
            <a:chOff x="7483688" y="912076"/>
            <a:chExt cx="383879" cy="390525"/>
          </a:xfrm>
        </p:grpSpPr>
        <p:sp>
          <p:nvSpPr>
            <p:cNvPr id="292" name="Google Shape;292;p33">
              <a:extLst>
                <a:ext uri="{FF2B5EF4-FFF2-40B4-BE49-F238E27FC236}">
                  <a16:creationId xmlns:a16="http://schemas.microsoft.com/office/drawing/2014/main" id="{D2EE9EC5-1F66-63CA-BE55-815F9BCEE019}"/>
                </a:ext>
              </a:extLst>
            </p:cNvPr>
            <p:cNvSpPr/>
            <p:nvPr/>
          </p:nvSpPr>
          <p:spPr>
            <a:xfrm>
              <a:off x="7483688" y="912076"/>
              <a:ext cx="161925" cy="390525"/>
            </a:xfrm>
            <a:custGeom>
              <a:avLst/>
              <a:gdLst/>
              <a:ahLst/>
              <a:cxnLst/>
              <a:rect l="l" t="t" r="r" b="b"/>
              <a:pathLst>
                <a:path w="161925" h="390525" extrusionOk="0">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3" name="Google Shape;293;p33">
              <a:extLst>
                <a:ext uri="{FF2B5EF4-FFF2-40B4-BE49-F238E27FC236}">
                  <a16:creationId xmlns:a16="http://schemas.microsoft.com/office/drawing/2014/main" id="{4AFA1159-7741-E49B-ACAE-A12C00AAA622}"/>
                </a:ext>
              </a:extLst>
            </p:cNvPr>
            <p:cNvSpPr/>
            <p:nvPr/>
          </p:nvSpPr>
          <p:spPr>
            <a:xfrm>
              <a:off x="7638872" y="934878"/>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4" name="Google Shape;294;p33">
              <a:extLst>
                <a:ext uri="{FF2B5EF4-FFF2-40B4-BE49-F238E27FC236}">
                  <a16:creationId xmlns:a16="http://schemas.microsoft.com/office/drawing/2014/main" id="{966862C3-88DE-826D-738D-DB1BC9B2DAD3}"/>
                </a:ext>
              </a:extLst>
            </p:cNvPr>
            <p:cNvSpPr/>
            <p:nvPr/>
          </p:nvSpPr>
          <p:spPr>
            <a:xfrm>
              <a:off x="7638967" y="1023746"/>
              <a:ext cx="228600" cy="76200"/>
            </a:xfrm>
            <a:custGeom>
              <a:avLst/>
              <a:gdLst/>
              <a:ahLst/>
              <a:cxnLst/>
              <a:rect l="l" t="t" r="r" b="b"/>
              <a:pathLst>
                <a:path w="228600" h="76200" extrusionOk="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5" name="Google Shape;295;p33">
              <a:extLst>
                <a:ext uri="{FF2B5EF4-FFF2-40B4-BE49-F238E27FC236}">
                  <a16:creationId xmlns:a16="http://schemas.microsoft.com/office/drawing/2014/main" id="{DC3E88F4-9A00-3F45-FB47-20DB2D294F64}"/>
                </a:ext>
              </a:extLst>
            </p:cNvPr>
            <p:cNvSpPr/>
            <p:nvPr/>
          </p:nvSpPr>
          <p:spPr>
            <a:xfrm>
              <a:off x="7638872" y="1112519"/>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grpSp>
      <p:sp>
        <p:nvSpPr>
          <p:cNvPr id="21" name="Rectangle 1">
            <a:extLst>
              <a:ext uri="{FF2B5EF4-FFF2-40B4-BE49-F238E27FC236}">
                <a16:creationId xmlns:a16="http://schemas.microsoft.com/office/drawing/2014/main" id="{0A7BB8F0-B7CD-2223-28DE-F05B6708452F}"/>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25" name="Rectangle 4">
            <a:extLst>
              <a:ext uri="{FF2B5EF4-FFF2-40B4-BE49-F238E27FC236}">
                <a16:creationId xmlns:a16="http://schemas.microsoft.com/office/drawing/2014/main" id="{E4570BBA-F796-5B31-0718-39C5408F742D}"/>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26" name="Rectangle 5">
            <a:extLst>
              <a:ext uri="{FF2B5EF4-FFF2-40B4-BE49-F238E27FC236}">
                <a16:creationId xmlns:a16="http://schemas.microsoft.com/office/drawing/2014/main" id="{23AE9E77-9627-D78C-A4A0-61BE5812A444}"/>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5" name="Google Shape;245;p32">
            <a:extLst>
              <a:ext uri="{FF2B5EF4-FFF2-40B4-BE49-F238E27FC236}">
                <a16:creationId xmlns:a16="http://schemas.microsoft.com/office/drawing/2014/main" id="{84324392-C6C4-2301-F70A-FDE0404BBC95}"/>
              </a:ext>
            </a:extLst>
          </p:cNvPr>
          <p:cNvSpPr txBox="1"/>
          <p:nvPr/>
        </p:nvSpPr>
        <p:spPr>
          <a:xfrm rot="10800000" flipV="1">
            <a:off x="507223" y="65004"/>
            <a:ext cx="4582839" cy="453615"/>
          </a:xfrm>
          <a:prstGeom prst="rect">
            <a:avLst/>
          </a:prstGeom>
          <a:noFill/>
          <a:ln>
            <a:noFill/>
          </a:ln>
        </p:spPr>
        <p:txBody>
          <a:bodyPr spcFirstLastPara="1" wrap="square" lIns="68575" tIns="34275" rIns="68575" bIns="34275" anchor="t" anchorCtr="0">
            <a:noAutofit/>
          </a:bodyPr>
          <a:lstStyle/>
          <a:p>
            <a:pPr>
              <a:defRPr/>
            </a:pPr>
            <a:r>
              <a:rPr lang="es-AR" b="1" dirty="0"/>
              <a:t>Proyecto Integrador – Mecatrónica</a:t>
            </a:r>
            <a:endParaRPr lang="es-AR" b="1" dirty="0">
              <a:solidFill>
                <a:srgbClr val="211C50"/>
              </a:solidFill>
              <a:latin typeface="Montserrat ExtraBold" panose="00000900000000000000" pitchFamily="2" charset="0"/>
              <a:sym typeface="Montserrat ExtraBold"/>
            </a:endParaRPr>
          </a:p>
        </p:txBody>
      </p:sp>
      <p:sp>
        <p:nvSpPr>
          <p:cNvPr id="3" name="CuadroTexto 2">
            <a:extLst>
              <a:ext uri="{FF2B5EF4-FFF2-40B4-BE49-F238E27FC236}">
                <a16:creationId xmlns:a16="http://schemas.microsoft.com/office/drawing/2014/main" id="{E84B0C70-82EF-B331-37D4-A8F4C735D64D}"/>
              </a:ext>
            </a:extLst>
          </p:cNvPr>
          <p:cNvSpPr txBox="1"/>
          <p:nvPr/>
        </p:nvSpPr>
        <p:spPr>
          <a:xfrm>
            <a:off x="0" y="545588"/>
            <a:ext cx="1895475" cy="307777"/>
          </a:xfrm>
          <a:prstGeom prst="rect">
            <a:avLst/>
          </a:prstGeom>
          <a:noFill/>
        </p:spPr>
        <p:txBody>
          <a:bodyPr wrap="square" rtlCol="0">
            <a:spAutoFit/>
          </a:bodyPr>
          <a:lstStyle/>
          <a:p>
            <a:r>
              <a:rPr lang="es-AR" dirty="0"/>
              <a:t>introducción</a:t>
            </a:r>
          </a:p>
        </p:txBody>
      </p:sp>
      <p:sp>
        <p:nvSpPr>
          <p:cNvPr id="11" name="CuadroTexto 10">
            <a:extLst>
              <a:ext uri="{FF2B5EF4-FFF2-40B4-BE49-F238E27FC236}">
                <a16:creationId xmlns:a16="http://schemas.microsoft.com/office/drawing/2014/main" id="{50AAF9E5-1060-143C-B519-4AC1D6D3D734}"/>
              </a:ext>
            </a:extLst>
          </p:cNvPr>
          <p:cNvSpPr txBox="1"/>
          <p:nvPr/>
        </p:nvSpPr>
        <p:spPr>
          <a:xfrm>
            <a:off x="-11935" y="889858"/>
            <a:ext cx="9060619" cy="2893100"/>
          </a:xfrm>
          <a:prstGeom prst="rect">
            <a:avLst/>
          </a:prstGeom>
          <a:noFill/>
        </p:spPr>
        <p:txBody>
          <a:bodyPr wrap="square">
            <a:spAutoFit/>
          </a:bodyPr>
          <a:lstStyle/>
          <a:p>
            <a:r>
              <a:rPr lang="es-MX" dirty="0"/>
              <a:t>El proyecto se desarrollo en el contexto de minera y se da inició a partir de la recepción de una orden de trabajo enfocada en equipos críticos. A partir de allí, se realizó una evaluación detallada de la condición de cada equipo mediante diferentes técnicas de mantenimiento predictivo, haciendo especial foco en el análisis de vibraciones, por ser una herramienta clave para la detección temprana de fallas mecánicas.</a:t>
            </a:r>
          </a:p>
          <a:p>
            <a:r>
              <a:rPr lang="es-MX" dirty="0"/>
              <a:t>Además del análisis de vibraciones, se aplicaron otras técnicas complementarias como el análisis de aceite, termografía infrarroja, ultrasonido y la inspección con colectores de datos específicos. Estas herramientas permitieron obtener una visión integral del estado de los equipos.</a:t>
            </a:r>
          </a:p>
          <a:p>
            <a:r>
              <a:rPr lang="es-MX" dirty="0"/>
              <a:t>Todas las mediciones obtenidas a través de estas técnicas fueron registradas de forma sistemática, generando un historial técnico para cada equipo. Esta base de datos permite realizar seguimientos en el tiempo, detectar tendencias y tomar decisiones más informadas sobre intervenciones futuras.</a:t>
            </a:r>
          </a:p>
          <a:p>
            <a:r>
              <a:rPr lang="es-MX" dirty="0"/>
              <a:t>En base a los resultados obtenidos, se emitieron avisos de reparación cuando fue necesario, priorizando intervenciones según la criticidad del equipo y el tipo de falla detectada. De esta manera, se logró optimizar el mantenimiento, reducir tiempos de parada y aumentar la confiabilidad operativa.</a:t>
            </a:r>
          </a:p>
        </p:txBody>
      </p:sp>
    </p:spTree>
    <p:extLst>
      <p:ext uri="{BB962C8B-B14F-4D97-AF65-F5344CB8AC3E}">
        <p14:creationId xmlns:p14="http://schemas.microsoft.com/office/powerpoint/2010/main" val="414387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CD073516-F3E7-3BE9-FA8C-083DC29DE5EB}"/>
            </a:ext>
          </a:extLst>
        </p:cNvPr>
        <p:cNvGrpSpPr/>
        <p:nvPr/>
      </p:nvGrpSpPr>
      <p:grpSpPr>
        <a:xfrm>
          <a:off x="0" y="0"/>
          <a:ext cx="0" cy="0"/>
          <a:chOff x="0" y="0"/>
          <a:chExt cx="0" cy="0"/>
        </a:xfrm>
      </p:grpSpPr>
      <p:pic>
        <p:nvPicPr>
          <p:cNvPr id="12" name="Imagen 11">
            <a:extLst>
              <a:ext uri="{FF2B5EF4-FFF2-40B4-BE49-F238E27FC236}">
                <a16:creationId xmlns:a16="http://schemas.microsoft.com/office/drawing/2014/main" id="{C09B5233-BEEC-A09F-F2DC-F7D4F903BDBA}"/>
              </a:ext>
            </a:extLst>
          </p:cNvPr>
          <p:cNvPicPr>
            <a:picLocks noChangeAspect="1"/>
          </p:cNvPicPr>
          <p:nvPr/>
        </p:nvPicPr>
        <p:blipFill rotWithShape="1">
          <a:blip r:embed="rId3">
            <a:extLst>
              <a:ext uri="{28A0092B-C50C-407E-A947-70E740481C1C}">
                <a14:useLocalDpi xmlns:a14="http://schemas.microsoft.com/office/drawing/2010/main" val="0"/>
              </a:ext>
            </a:extLst>
          </a:blip>
          <a:srcRect t="4" r="449" b="-4"/>
          <a:stretch/>
        </p:blipFill>
        <p:spPr>
          <a:xfrm flipV="1">
            <a:off x="-4819" y="474209"/>
            <a:ext cx="9148819" cy="34886"/>
          </a:xfrm>
          <a:prstGeom prst="rect">
            <a:avLst/>
          </a:prstGeom>
        </p:spPr>
      </p:pic>
      <p:grpSp>
        <p:nvGrpSpPr>
          <p:cNvPr id="280" name="Google Shape;280;p33">
            <a:extLst>
              <a:ext uri="{FF2B5EF4-FFF2-40B4-BE49-F238E27FC236}">
                <a16:creationId xmlns:a16="http://schemas.microsoft.com/office/drawing/2014/main" id="{478CB17D-0895-D95B-AC29-43850A94EDB6}"/>
              </a:ext>
            </a:extLst>
          </p:cNvPr>
          <p:cNvGrpSpPr/>
          <p:nvPr/>
        </p:nvGrpSpPr>
        <p:grpSpPr>
          <a:xfrm>
            <a:off x="3322455" y="2151347"/>
            <a:ext cx="308533" cy="363294"/>
            <a:chOff x="5449339" y="2306383"/>
            <a:chExt cx="257175" cy="302821"/>
          </a:xfrm>
        </p:grpSpPr>
        <p:sp>
          <p:nvSpPr>
            <p:cNvPr id="282" name="Google Shape;282;p33">
              <a:extLst>
                <a:ext uri="{FF2B5EF4-FFF2-40B4-BE49-F238E27FC236}">
                  <a16:creationId xmlns:a16="http://schemas.microsoft.com/office/drawing/2014/main" id="{98585925-A010-FDDB-F14D-B4CF0D5EE92D}"/>
                </a:ext>
              </a:extLst>
            </p:cNvPr>
            <p:cNvSpPr/>
            <p:nvPr/>
          </p:nvSpPr>
          <p:spPr>
            <a:xfrm>
              <a:off x="5494678"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3" name="Google Shape;283;p33">
              <a:extLst>
                <a:ext uri="{FF2B5EF4-FFF2-40B4-BE49-F238E27FC236}">
                  <a16:creationId xmlns:a16="http://schemas.microsoft.com/office/drawing/2014/main" id="{445B39A9-4B8E-ECEB-0C2B-C680EEC6FBDA}"/>
                </a:ext>
              </a:extLst>
            </p:cNvPr>
            <p:cNvSpPr/>
            <p:nvPr/>
          </p:nvSpPr>
          <p:spPr>
            <a:xfrm>
              <a:off x="5494678"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4" name="Google Shape;284;p33">
              <a:extLst>
                <a:ext uri="{FF2B5EF4-FFF2-40B4-BE49-F238E27FC236}">
                  <a16:creationId xmlns:a16="http://schemas.microsoft.com/office/drawing/2014/main" id="{7ADBFE1F-1194-1E8F-C6CC-AB6612577075}"/>
                </a:ext>
              </a:extLst>
            </p:cNvPr>
            <p:cNvSpPr/>
            <p:nvPr/>
          </p:nvSpPr>
          <p:spPr>
            <a:xfrm>
              <a:off x="5561353"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5" name="Google Shape;285;p33">
              <a:extLst>
                <a:ext uri="{FF2B5EF4-FFF2-40B4-BE49-F238E27FC236}">
                  <a16:creationId xmlns:a16="http://schemas.microsoft.com/office/drawing/2014/main" id="{DC5A9655-E0CA-B97B-1488-5B6368D9F16E}"/>
                </a:ext>
              </a:extLst>
            </p:cNvPr>
            <p:cNvSpPr/>
            <p:nvPr/>
          </p:nvSpPr>
          <p:spPr>
            <a:xfrm>
              <a:off x="5561353"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6" name="Google Shape;286;p33">
              <a:extLst>
                <a:ext uri="{FF2B5EF4-FFF2-40B4-BE49-F238E27FC236}">
                  <a16:creationId xmlns:a16="http://schemas.microsoft.com/office/drawing/2014/main" id="{904E38D2-1A1D-7833-135A-767D69780229}"/>
                </a:ext>
              </a:extLst>
            </p:cNvPr>
            <p:cNvSpPr/>
            <p:nvPr/>
          </p:nvSpPr>
          <p:spPr>
            <a:xfrm>
              <a:off x="5628695"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7" name="Google Shape;287;p33">
              <a:extLst>
                <a:ext uri="{FF2B5EF4-FFF2-40B4-BE49-F238E27FC236}">
                  <a16:creationId xmlns:a16="http://schemas.microsoft.com/office/drawing/2014/main" id="{E9F9B7DC-68B3-62F0-CFFA-FF79B08947E4}"/>
                </a:ext>
              </a:extLst>
            </p:cNvPr>
            <p:cNvSpPr/>
            <p:nvPr/>
          </p:nvSpPr>
          <p:spPr>
            <a:xfrm>
              <a:off x="5628695"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88" name="Google Shape;288;p33">
              <a:extLst>
                <a:ext uri="{FF2B5EF4-FFF2-40B4-BE49-F238E27FC236}">
                  <a16:creationId xmlns:a16="http://schemas.microsoft.com/office/drawing/2014/main" id="{51260AAC-13E1-9BDF-C52C-344036451595}"/>
                </a:ext>
              </a:extLst>
            </p:cNvPr>
            <p:cNvSpPr/>
            <p:nvPr/>
          </p:nvSpPr>
          <p:spPr>
            <a:xfrm>
              <a:off x="5449339" y="2306383"/>
              <a:ext cx="257175" cy="161925"/>
            </a:xfrm>
            <a:custGeom>
              <a:avLst/>
              <a:gdLst/>
              <a:ahLst/>
              <a:cxnLst/>
              <a:rect l="l" t="t" r="r" b="b"/>
              <a:pathLst>
                <a:path w="257175" h="161925" extrusionOk="0">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grpSp>
      <p:grpSp>
        <p:nvGrpSpPr>
          <p:cNvPr id="291" name="Google Shape;291;p33">
            <a:extLst>
              <a:ext uri="{FF2B5EF4-FFF2-40B4-BE49-F238E27FC236}">
                <a16:creationId xmlns:a16="http://schemas.microsoft.com/office/drawing/2014/main" id="{DE205BA5-C0EE-30A1-BAD7-FC1C52BF3F8E}"/>
              </a:ext>
            </a:extLst>
          </p:cNvPr>
          <p:cNvGrpSpPr/>
          <p:nvPr/>
        </p:nvGrpSpPr>
        <p:grpSpPr>
          <a:xfrm>
            <a:off x="5348642" y="2045416"/>
            <a:ext cx="460540" cy="468513"/>
            <a:chOff x="7483688" y="912076"/>
            <a:chExt cx="383879" cy="390525"/>
          </a:xfrm>
        </p:grpSpPr>
        <p:sp>
          <p:nvSpPr>
            <p:cNvPr id="292" name="Google Shape;292;p33">
              <a:extLst>
                <a:ext uri="{FF2B5EF4-FFF2-40B4-BE49-F238E27FC236}">
                  <a16:creationId xmlns:a16="http://schemas.microsoft.com/office/drawing/2014/main" id="{54EFBB28-D140-14F0-8CD7-DEF57CCE8018}"/>
                </a:ext>
              </a:extLst>
            </p:cNvPr>
            <p:cNvSpPr/>
            <p:nvPr/>
          </p:nvSpPr>
          <p:spPr>
            <a:xfrm>
              <a:off x="7483688" y="912076"/>
              <a:ext cx="161925" cy="390525"/>
            </a:xfrm>
            <a:custGeom>
              <a:avLst/>
              <a:gdLst/>
              <a:ahLst/>
              <a:cxnLst/>
              <a:rect l="l" t="t" r="r" b="b"/>
              <a:pathLst>
                <a:path w="161925" h="390525" extrusionOk="0">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3" name="Google Shape;293;p33">
              <a:extLst>
                <a:ext uri="{FF2B5EF4-FFF2-40B4-BE49-F238E27FC236}">
                  <a16:creationId xmlns:a16="http://schemas.microsoft.com/office/drawing/2014/main" id="{1C3C2892-7312-5E16-5059-4DB83FBC0F11}"/>
                </a:ext>
              </a:extLst>
            </p:cNvPr>
            <p:cNvSpPr/>
            <p:nvPr/>
          </p:nvSpPr>
          <p:spPr>
            <a:xfrm>
              <a:off x="7638872" y="934878"/>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4" name="Google Shape;294;p33">
              <a:extLst>
                <a:ext uri="{FF2B5EF4-FFF2-40B4-BE49-F238E27FC236}">
                  <a16:creationId xmlns:a16="http://schemas.microsoft.com/office/drawing/2014/main" id="{EBF6D723-2DEF-F77D-32FF-9035D106DE4C}"/>
                </a:ext>
              </a:extLst>
            </p:cNvPr>
            <p:cNvSpPr/>
            <p:nvPr/>
          </p:nvSpPr>
          <p:spPr>
            <a:xfrm>
              <a:off x="7638967" y="1023746"/>
              <a:ext cx="228600" cy="76200"/>
            </a:xfrm>
            <a:custGeom>
              <a:avLst/>
              <a:gdLst/>
              <a:ahLst/>
              <a:cxnLst/>
              <a:rect l="l" t="t" r="r" b="b"/>
              <a:pathLst>
                <a:path w="228600" h="76200" extrusionOk="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sp>
          <p:nvSpPr>
            <p:cNvPr id="295" name="Google Shape;295;p33">
              <a:extLst>
                <a:ext uri="{FF2B5EF4-FFF2-40B4-BE49-F238E27FC236}">
                  <a16:creationId xmlns:a16="http://schemas.microsoft.com/office/drawing/2014/main" id="{994437CD-BA40-AE19-04B1-5556AA7D1F9E}"/>
                </a:ext>
              </a:extLst>
            </p:cNvPr>
            <p:cNvSpPr/>
            <p:nvPr/>
          </p:nvSpPr>
          <p:spPr>
            <a:xfrm>
              <a:off x="7638872" y="1112519"/>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lang="es-AR" sz="1400" noProof="0" dirty="0">
                <a:solidFill>
                  <a:schemeClr val="dk1"/>
                </a:solidFill>
                <a:latin typeface="Calibri"/>
                <a:ea typeface="Calibri"/>
                <a:cs typeface="Calibri"/>
                <a:sym typeface="Calibri"/>
              </a:endParaRPr>
            </a:p>
          </p:txBody>
        </p:sp>
      </p:grpSp>
      <p:sp>
        <p:nvSpPr>
          <p:cNvPr id="21" name="Rectangle 1">
            <a:extLst>
              <a:ext uri="{FF2B5EF4-FFF2-40B4-BE49-F238E27FC236}">
                <a16:creationId xmlns:a16="http://schemas.microsoft.com/office/drawing/2014/main" id="{4274B1BC-2D84-92B4-A908-EE50CADBBF69}"/>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25" name="Rectangle 4">
            <a:extLst>
              <a:ext uri="{FF2B5EF4-FFF2-40B4-BE49-F238E27FC236}">
                <a16:creationId xmlns:a16="http://schemas.microsoft.com/office/drawing/2014/main" id="{47B849F0-ACCA-05EF-5A0B-2E36DFAA3928}"/>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26" name="Rectangle 5">
            <a:extLst>
              <a:ext uri="{FF2B5EF4-FFF2-40B4-BE49-F238E27FC236}">
                <a16:creationId xmlns:a16="http://schemas.microsoft.com/office/drawing/2014/main" id="{34C2377D-E2A1-F279-D0E8-CC0273ABDF17}"/>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sz="800" b="0" i="0" u="none" strike="noStrike" cap="none" normalizeH="0" baseline="0" noProof="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481C0DB4-4A7D-B446-3C92-1E2B27A7BC5E}"/>
              </a:ext>
            </a:extLst>
          </p:cNvPr>
          <p:cNvSpPr txBox="1"/>
          <p:nvPr/>
        </p:nvSpPr>
        <p:spPr>
          <a:xfrm>
            <a:off x="1283528" y="65962"/>
            <a:ext cx="4576762" cy="307777"/>
          </a:xfrm>
          <a:prstGeom prst="rect">
            <a:avLst/>
          </a:prstGeom>
          <a:noFill/>
        </p:spPr>
        <p:txBody>
          <a:bodyPr wrap="square">
            <a:spAutoFit/>
          </a:bodyPr>
          <a:lstStyle/>
          <a:p>
            <a:r>
              <a:rPr lang="es-MX" b="1" dirty="0"/>
              <a:t>¿Qué es la Curva P-F?</a:t>
            </a:r>
            <a:endParaRPr lang="es-AR" b="1" dirty="0"/>
          </a:p>
        </p:txBody>
      </p:sp>
      <p:sp>
        <p:nvSpPr>
          <p:cNvPr id="6" name="CuadroTexto 5">
            <a:extLst>
              <a:ext uri="{FF2B5EF4-FFF2-40B4-BE49-F238E27FC236}">
                <a16:creationId xmlns:a16="http://schemas.microsoft.com/office/drawing/2014/main" id="{042BAAB4-D814-0EE6-EB5D-A0B49E84AF19}"/>
              </a:ext>
            </a:extLst>
          </p:cNvPr>
          <p:cNvSpPr txBox="1"/>
          <p:nvPr/>
        </p:nvSpPr>
        <p:spPr>
          <a:xfrm>
            <a:off x="623886" y="3627396"/>
            <a:ext cx="8443913" cy="1169551"/>
          </a:xfrm>
          <a:prstGeom prst="rect">
            <a:avLst/>
          </a:prstGeom>
          <a:noFill/>
        </p:spPr>
        <p:txBody>
          <a:bodyPr wrap="square">
            <a:spAutoFit/>
          </a:bodyPr>
          <a:lstStyle/>
          <a:p>
            <a:pPr>
              <a:buNone/>
            </a:pPr>
            <a:r>
              <a:rPr lang="es-MX" dirty="0"/>
              <a:t>La </a:t>
            </a:r>
            <a:r>
              <a:rPr lang="es-MX" b="1" dirty="0"/>
              <a:t>curva P-F</a:t>
            </a:r>
            <a:r>
              <a:rPr lang="es-MX" dirty="0"/>
              <a:t> muestra el tiempo entre que se detecta una falla potencial (P) y cuando la falla afecta el funcionamiento (F).</a:t>
            </a:r>
          </a:p>
          <a:p>
            <a:pPr>
              <a:buNone/>
            </a:pPr>
            <a:r>
              <a:rPr lang="es-MX" dirty="0"/>
              <a:t>Este intervalo es la ventana para actuar y evitar daños mayores.</a:t>
            </a:r>
          </a:p>
          <a:p>
            <a:pPr>
              <a:buNone/>
            </a:pPr>
            <a:r>
              <a:rPr lang="es-MX" dirty="0"/>
              <a:t>El </a:t>
            </a:r>
            <a:r>
              <a:rPr lang="es-MX" b="1" dirty="0"/>
              <a:t>análisis de vibraciones</a:t>
            </a:r>
            <a:r>
              <a:rPr lang="es-MX" dirty="0"/>
              <a:t> ayuda a detectar temprano el punto P, permitiendo un mantenimiento predictivo eficiente.</a:t>
            </a:r>
          </a:p>
        </p:txBody>
      </p:sp>
      <p:pic>
        <p:nvPicPr>
          <p:cNvPr id="8" name="Imagen 7">
            <a:extLst>
              <a:ext uri="{FF2B5EF4-FFF2-40B4-BE49-F238E27FC236}">
                <a16:creationId xmlns:a16="http://schemas.microsoft.com/office/drawing/2014/main" id="{D158B4A3-6EF5-DDF2-7478-63C506EEC161}"/>
              </a:ext>
            </a:extLst>
          </p:cNvPr>
          <p:cNvPicPr>
            <a:picLocks noChangeAspect="1"/>
          </p:cNvPicPr>
          <p:nvPr/>
        </p:nvPicPr>
        <p:blipFill>
          <a:blip r:embed="rId4"/>
          <a:stretch>
            <a:fillRect/>
          </a:stretch>
        </p:blipFill>
        <p:spPr>
          <a:xfrm>
            <a:off x="623886" y="609565"/>
            <a:ext cx="6138863" cy="2791739"/>
          </a:xfrm>
          <a:prstGeom prst="rect">
            <a:avLst/>
          </a:prstGeom>
        </p:spPr>
      </p:pic>
    </p:spTree>
    <p:extLst>
      <p:ext uri="{BB962C8B-B14F-4D97-AF65-F5344CB8AC3E}">
        <p14:creationId xmlns:p14="http://schemas.microsoft.com/office/powerpoint/2010/main" val="282226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3A361B5-A0D2-59EF-3426-69DDF7822B8F}"/>
              </a:ext>
            </a:extLst>
          </p:cNvPr>
          <p:cNvPicPr>
            <a:picLocks noChangeAspect="1"/>
          </p:cNvPicPr>
          <p:nvPr/>
        </p:nvPicPr>
        <p:blipFill rotWithShape="1">
          <a:blip r:embed="rId2">
            <a:extLst>
              <a:ext uri="{28A0092B-C50C-407E-A947-70E740481C1C}">
                <a14:useLocalDpi xmlns:a14="http://schemas.microsoft.com/office/drawing/2010/main" val="0"/>
              </a:ext>
            </a:extLst>
          </a:blip>
          <a:srcRect t="4" r="449" b="-4"/>
          <a:stretch/>
        </p:blipFill>
        <p:spPr>
          <a:xfrm flipV="1">
            <a:off x="-4819" y="474209"/>
            <a:ext cx="9148819" cy="34886"/>
          </a:xfrm>
          <a:prstGeom prst="rect">
            <a:avLst/>
          </a:prstGeom>
        </p:spPr>
      </p:pic>
      <p:sp>
        <p:nvSpPr>
          <p:cNvPr id="4" name="CuadroTexto 3">
            <a:extLst>
              <a:ext uri="{FF2B5EF4-FFF2-40B4-BE49-F238E27FC236}">
                <a16:creationId xmlns:a16="http://schemas.microsoft.com/office/drawing/2014/main" id="{89F1A93F-EEF4-883E-1162-A2ABA1986275}"/>
              </a:ext>
            </a:extLst>
          </p:cNvPr>
          <p:cNvSpPr txBox="1"/>
          <p:nvPr/>
        </p:nvSpPr>
        <p:spPr>
          <a:xfrm>
            <a:off x="311914" y="2730299"/>
            <a:ext cx="8260585" cy="1938992"/>
          </a:xfrm>
          <a:prstGeom prst="rect">
            <a:avLst/>
          </a:prstGeom>
          <a:noFill/>
        </p:spPr>
        <p:txBody>
          <a:bodyPr wrap="square">
            <a:spAutoFit/>
          </a:bodyPr>
          <a:lstStyle/>
          <a:p>
            <a:r>
              <a:rPr lang="es-MX" sz="1200" dirty="0"/>
              <a:t>La detección de ultrasonido es una técnica utilizada para identificar fugas, desgastes, fricción o fallas tempranas en componentes mediante sonidos de alta frecuencia que no son audibles para el oído humano. Para ello, se utilizan detectores o sensores ultrasónicos (transductores) que captan estas ondas.</a:t>
            </a:r>
          </a:p>
          <a:p>
            <a:r>
              <a:rPr lang="es-MX" sz="1200" dirty="0"/>
              <a:t>El equipo consta de un sensor ultrasónico conectado a una computadora o dispositivo portátil con software especializado que permite analizar y registrar los datos obtenidos. El sensor mide la intensidad y frecuencia de las ondas ultrasónicas generadas por fenómenos como roces, fugas de aire o descargas eléctricas.</a:t>
            </a:r>
          </a:p>
          <a:p>
            <a:r>
              <a:rPr lang="es-MX" sz="1200" dirty="0"/>
              <a:t>Esta técnica es comúnmente aplicada en la detección de fugas en sistemas neumáticos o hidráulicos, diagnóstico de rodamientos y fricción en maquinaria, así como en la identificación de descargas eléctricas o arcos.</a:t>
            </a:r>
          </a:p>
          <a:p>
            <a:r>
              <a:rPr lang="es-MX" sz="1200" dirty="0"/>
              <a:t>El software procesa las señales ultrasónicas para identificar patrones anormales y localizar fallas, facilitando así la toma de decisiones para el mantenimiento preventivo o correctivo.</a:t>
            </a:r>
          </a:p>
        </p:txBody>
      </p:sp>
      <p:pic>
        <p:nvPicPr>
          <p:cNvPr id="6" name="Imagen 5">
            <a:extLst>
              <a:ext uri="{FF2B5EF4-FFF2-40B4-BE49-F238E27FC236}">
                <a16:creationId xmlns:a16="http://schemas.microsoft.com/office/drawing/2014/main" id="{659F44C2-DD2D-9282-FD87-5051935FC8F0}"/>
              </a:ext>
            </a:extLst>
          </p:cNvPr>
          <p:cNvPicPr>
            <a:picLocks noChangeAspect="1"/>
          </p:cNvPicPr>
          <p:nvPr/>
        </p:nvPicPr>
        <p:blipFill>
          <a:blip r:embed="rId3"/>
          <a:stretch>
            <a:fillRect/>
          </a:stretch>
        </p:blipFill>
        <p:spPr>
          <a:xfrm>
            <a:off x="1966912" y="829519"/>
            <a:ext cx="4405313" cy="1580355"/>
          </a:xfrm>
          <a:prstGeom prst="rect">
            <a:avLst/>
          </a:prstGeom>
        </p:spPr>
      </p:pic>
      <p:sp>
        <p:nvSpPr>
          <p:cNvPr id="8" name="CuadroTexto 7">
            <a:extLst>
              <a:ext uri="{FF2B5EF4-FFF2-40B4-BE49-F238E27FC236}">
                <a16:creationId xmlns:a16="http://schemas.microsoft.com/office/drawing/2014/main" id="{EB982A40-D58D-4FB6-DB4C-9A3D2E8F2778}"/>
              </a:ext>
            </a:extLst>
          </p:cNvPr>
          <p:cNvSpPr txBox="1"/>
          <p:nvPr/>
        </p:nvSpPr>
        <p:spPr>
          <a:xfrm>
            <a:off x="2281209" y="153784"/>
            <a:ext cx="4576762" cy="307777"/>
          </a:xfrm>
          <a:prstGeom prst="rect">
            <a:avLst/>
          </a:prstGeom>
          <a:noFill/>
        </p:spPr>
        <p:txBody>
          <a:bodyPr wrap="square">
            <a:spAutoFit/>
          </a:bodyPr>
          <a:lstStyle/>
          <a:p>
            <a:r>
              <a:rPr lang="es-AR" b="1" dirty="0"/>
              <a:t>Detección de Ultrasonido</a:t>
            </a:r>
          </a:p>
        </p:txBody>
      </p:sp>
    </p:spTree>
    <p:extLst>
      <p:ext uri="{BB962C8B-B14F-4D97-AF65-F5344CB8AC3E}">
        <p14:creationId xmlns:p14="http://schemas.microsoft.com/office/powerpoint/2010/main" val="308676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181C6DF6-2690-1CB1-3980-B77BF36045F7}"/>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D0A17944-5083-4EDC-7126-5125B3D8441A}"/>
              </a:ext>
            </a:extLst>
          </p:cNvPr>
          <p:cNvPicPr>
            <a:picLocks/>
          </p:cNvPicPr>
          <p:nvPr/>
        </p:nvPicPr>
        <p:blipFill rotWithShape="1">
          <a:blip r:embed="rId3">
            <a:extLst>
              <a:ext uri="{28A0092B-C50C-407E-A947-70E740481C1C}">
                <a14:useLocalDpi xmlns:a14="http://schemas.microsoft.com/office/drawing/2010/main" val="0"/>
              </a:ext>
            </a:extLst>
          </a:blip>
          <a:srcRect t="9" r="14828" b="-9"/>
          <a:stretch/>
        </p:blipFill>
        <p:spPr>
          <a:xfrm flipV="1">
            <a:off x="0" y="514344"/>
            <a:ext cx="9143933" cy="45719"/>
          </a:xfrm>
          <a:prstGeom prst="rect">
            <a:avLst/>
          </a:prstGeom>
        </p:spPr>
      </p:pic>
      <p:sp>
        <p:nvSpPr>
          <p:cNvPr id="4" name="Rectangle 1">
            <a:extLst>
              <a:ext uri="{FF2B5EF4-FFF2-40B4-BE49-F238E27FC236}">
                <a16:creationId xmlns:a16="http://schemas.microsoft.com/office/drawing/2014/main" id="{C76D37AD-67FB-663B-1BB0-67CF8EE6AA84}"/>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C53AFF91-CDBC-DA22-CD7E-A352B50FEABA}"/>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10" name="Rectangle 3">
            <a:extLst>
              <a:ext uri="{FF2B5EF4-FFF2-40B4-BE49-F238E27FC236}">
                <a16:creationId xmlns:a16="http://schemas.microsoft.com/office/drawing/2014/main" id="{20272043-D3C5-F0B0-A8B1-2DD9D86BAF76}"/>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6" name="CuadroTexto 5">
            <a:extLst>
              <a:ext uri="{FF2B5EF4-FFF2-40B4-BE49-F238E27FC236}">
                <a16:creationId xmlns:a16="http://schemas.microsoft.com/office/drawing/2014/main" id="{1E2C665E-43AE-33F4-DE8E-2230AF74588B}"/>
              </a:ext>
            </a:extLst>
          </p:cNvPr>
          <p:cNvSpPr txBox="1"/>
          <p:nvPr/>
        </p:nvSpPr>
        <p:spPr>
          <a:xfrm>
            <a:off x="2562225" y="252286"/>
            <a:ext cx="4572000" cy="307777"/>
          </a:xfrm>
          <a:prstGeom prst="rect">
            <a:avLst/>
          </a:prstGeom>
          <a:noFill/>
        </p:spPr>
        <p:txBody>
          <a:bodyPr wrap="square">
            <a:spAutoFit/>
          </a:bodyPr>
          <a:lstStyle/>
          <a:p>
            <a:r>
              <a:rPr lang="es-MX" b="1" dirty="0"/>
              <a:t> Análisis de vibración</a:t>
            </a:r>
            <a:endParaRPr lang="es-AR" b="1" dirty="0"/>
          </a:p>
        </p:txBody>
      </p:sp>
      <p:sp>
        <p:nvSpPr>
          <p:cNvPr id="15" name="CuadroTexto 14">
            <a:extLst>
              <a:ext uri="{FF2B5EF4-FFF2-40B4-BE49-F238E27FC236}">
                <a16:creationId xmlns:a16="http://schemas.microsoft.com/office/drawing/2014/main" id="{3F3059A9-BC30-D776-3FE6-E56215DB7B44}"/>
              </a:ext>
            </a:extLst>
          </p:cNvPr>
          <p:cNvSpPr txBox="1"/>
          <p:nvPr/>
        </p:nvSpPr>
        <p:spPr>
          <a:xfrm>
            <a:off x="4295775" y="944225"/>
            <a:ext cx="4572000" cy="2893100"/>
          </a:xfrm>
          <a:prstGeom prst="rect">
            <a:avLst/>
          </a:prstGeom>
          <a:noFill/>
        </p:spPr>
        <p:txBody>
          <a:bodyPr wrap="square">
            <a:spAutoFit/>
          </a:bodyPr>
          <a:lstStyle/>
          <a:p>
            <a:pPr>
              <a:buNone/>
            </a:pPr>
            <a:r>
              <a:rPr lang="es-MX" dirty="0"/>
              <a:t>Un </a:t>
            </a:r>
            <a:r>
              <a:rPr lang="es-MX" b="1" dirty="0"/>
              <a:t>análisis de vibración</a:t>
            </a:r>
            <a:r>
              <a:rPr lang="es-MX" dirty="0"/>
              <a:t> es una técnica utilizada para monitorear y evaluar el estado de máquinas y equipos mediante la medición y el estudio de sus vibraciones. Al analizar las características de las vibraciones (como su frecuencia, amplitud y forma), se pueden detectar fallas o desgastes en componentes como rodamientos, ejes, engranajes o acoplamientos, antes de que causen daños graves o paradas inesperadas.</a:t>
            </a:r>
          </a:p>
          <a:p>
            <a:pPr>
              <a:buNone/>
            </a:pPr>
            <a:r>
              <a:rPr lang="es-MX" dirty="0"/>
              <a:t>Este análisis ayuda a realizar mantenimiento predictivo, optimizar el funcionamiento del equipo y evitar costosos tiempos de inactividad. En resumen, es una herramienta clave para mejorar la confiabilidad y la vida útil de la maquinaria.</a:t>
            </a:r>
          </a:p>
        </p:txBody>
      </p:sp>
      <p:pic>
        <p:nvPicPr>
          <p:cNvPr id="19" name="Imagen 18">
            <a:extLst>
              <a:ext uri="{FF2B5EF4-FFF2-40B4-BE49-F238E27FC236}">
                <a16:creationId xmlns:a16="http://schemas.microsoft.com/office/drawing/2014/main" id="{993141E3-3138-3145-5AF0-7B74D5C43B3E}"/>
              </a:ext>
            </a:extLst>
          </p:cNvPr>
          <p:cNvPicPr>
            <a:picLocks noChangeAspect="1"/>
          </p:cNvPicPr>
          <p:nvPr/>
        </p:nvPicPr>
        <p:blipFill>
          <a:blip r:embed="rId4"/>
          <a:stretch>
            <a:fillRect/>
          </a:stretch>
        </p:blipFill>
        <p:spPr>
          <a:xfrm>
            <a:off x="528637" y="933754"/>
            <a:ext cx="3667125" cy="3581400"/>
          </a:xfrm>
          <a:prstGeom prst="rect">
            <a:avLst/>
          </a:prstGeom>
        </p:spPr>
      </p:pic>
    </p:spTree>
    <p:extLst>
      <p:ext uri="{BB962C8B-B14F-4D97-AF65-F5344CB8AC3E}">
        <p14:creationId xmlns:p14="http://schemas.microsoft.com/office/powerpoint/2010/main" val="356317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F96A4105-311D-D365-9CEE-7AE8E94FACC8}"/>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99018101-E5F5-8D08-CEF7-0D9513A55621}"/>
              </a:ext>
            </a:extLst>
          </p:cNvPr>
          <p:cNvPicPr>
            <a:picLocks/>
          </p:cNvPicPr>
          <p:nvPr/>
        </p:nvPicPr>
        <p:blipFill rotWithShape="1">
          <a:blip r:embed="rId3">
            <a:extLst>
              <a:ext uri="{28A0092B-C50C-407E-A947-70E740481C1C}">
                <a14:useLocalDpi xmlns:a14="http://schemas.microsoft.com/office/drawing/2010/main" val="0"/>
              </a:ext>
            </a:extLst>
          </a:blip>
          <a:srcRect t="9" r="14828" b="-9"/>
          <a:stretch/>
        </p:blipFill>
        <p:spPr>
          <a:xfrm flipV="1">
            <a:off x="0" y="514344"/>
            <a:ext cx="9143933" cy="45719"/>
          </a:xfrm>
          <a:prstGeom prst="rect">
            <a:avLst/>
          </a:prstGeom>
        </p:spPr>
      </p:pic>
      <p:sp>
        <p:nvSpPr>
          <p:cNvPr id="4" name="Rectangle 1">
            <a:extLst>
              <a:ext uri="{FF2B5EF4-FFF2-40B4-BE49-F238E27FC236}">
                <a16:creationId xmlns:a16="http://schemas.microsoft.com/office/drawing/2014/main" id="{8E06EEB2-83AE-5EE2-A0AF-DD96A837BE1B}"/>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9BF18940-C907-D45C-2A89-E8DC41FDD8B4}"/>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10" name="Rectangle 3">
            <a:extLst>
              <a:ext uri="{FF2B5EF4-FFF2-40B4-BE49-F238E27FC236}">
                <a16:creationId xmlns:a16="http://schemas.microsoft.com/office/drawing/2014/main" id="{27C04E65-EE95-30AF-76A0-A28CE3B5E297}"/>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9" name="CuadroTexto 8">
            <a:extLst>
              <a:ext uri="{FF2B5EF4-FFF2-40B4-BE49-F238E27FC236}">
                <a16:creationId xmlns:a16="http://schemas.microsoft.com/office/drawing/2014/main" id="{84E46896-63C6-4991-2096-6A9ED7638E60}"/>
              </a:ext>
            </a:extLst>
          </p:cNvPr>
          <p:cNvSpPr txBox="1"/>
          <p:nvPr/>
        </p:nvSpPr>
        <p:spPr>
          <a:xfrm>
            <a:off x="2676525" y="206567"/>
            <a:ext cx="4572000" cy="307777"/>
          </a:xfrm>
          <a:prstGeom prst="rect">
            <a:avLst/>
          </a:prstGeom>
          <a:noFill/>
        </p:spPr>
        <p:txBody>
          <a:bodyPr wrap="square">
            <a:spAutoFit/>
          </a:bodyPr>
          <a:lstStyle/>
          <a:p>
            <a:r>
              <a:rPr lang="es-AR" dirty="0"/>
              <a:t>Análisis de aceite</a:t>
            </a:r>
          </a:p>
        </p:txBody>
      </p:sp>
      <p:sp>
        <p:nvSpPr>
          <p:cNvPr id="13" name="CuadroTexto 12">
            <a:extLst>
              <a:ext uri="{FF2B5EF4-FFF2-40B4-BE49-F238E27FC236}">
                <a16:creationId xmlns:a16="http://schemas.microsoft.com/office/drawing/2014/main" id="{EDE671B3-FEAA-980B-692D-CCB318A9645F}"/>
              </a:ext>
            </a:extLst>
          </p:cNvPr>
          <p:cNvSpPr txBox="1"/>
          <p:nvPr/>
        </p:nvSpPr>
        <p:spPr>
          <a:xfrm>
            <a:off x="4543425" y="628346"/>
            <a:ext cx="4572000" cy="2246769"/>
          </a:xfrm>
          <a:prstGeom prst="rect">
            <a:avLst/>
          </a:prstGeom>
          <a:noFill/>
        </p:spPr>
        <p:txBody>
          <a:bodyPr wrap="square">
            <a:spAutoFit/>
          </a:bodyPr>
          <a:lstStyle/>
          <a:p>
            <a:pPr>
              <a:buNone/>
            </a:pPr>
            <a:r>
              <a:rPr lang="es-MX" dirty="0"/>
              <a:t>El </a:t>
            </a:r>
            <a:r>
              <a:rPr lang="es-MX" b="1" dirty="0"/>
              <a:t>análisis de aceite</a:t>
            </a:r>
            <a:r>
              <a:rPr lang="es-MX" dirty="0"/>
              <a:t> es una técnica utilizada para evaluar el estado del lubricante de una máquina y detectar posibles fallas internas antes de que ocurran. Consiste en tomar una muestra de aceite usado y analizarla en laboratorio para identificar:</a:t>
            </a:r>
          </a:p>
          <a:p>
            <a:pPr>
              <a:buFont typeface="Arial" panose="020B0604020202020204" pitchFamily="34" charset="0"/>
              <a:buChar char="•"/>
            </a:pPr>
            <a:r>
              <a:rPr lang="es-MX" b="1" dirty="0"/>
              <a:t>Desgaste de componentes</a:t>
            </a:r>
            <a:r>
              <a:rPr lang="es-MX" dirty="0"/>
              <a:t> (partículas metálicas)</a:t>
            </a:r>
          </a:p>
          <a:p>
            <a:pPr>
              <a:buFont typeface="Arial" panose="020B0604020202020204" pitchFamily="34" charset="0"/>
              <a:buChar char="•"/>
            </a:pPr>
            <a:r>
              <a:rPr lang="es-MX" b="1" dirty="0"/>
              <a:t>Contaminación</a:t>
            </a:r>
            <a:r>
              <a:rPr lang="es-MX" dirty="0"/>
              <a:t> (agua, suciedad, combustible, refrigerante)</a:t>
            </a:r>
          </a:p>
          <a:p>
            <a:pPr>
              <a:buFont typeface="Arial" panose="020B0604020202020204" pitchFamily="34" charset="0"/>
              <a:buChar char="•"/>
            </a:pPr>
            <a:r>
              <a:rPr lang="es-MX" b="1" dirty="0"/>
              <a:t>Degradación del aceite</a:t>
            </a:r>
            <a:r>
              <a:rPr lang="es-MX" dirty="0"/>
              <a:t> (oxidación, pérdida de aditivos)</a:t>
            </a:r>
          </a:p>
        </p:txBody>
      </p:sp>
      <p:pic>
        <p:nvPicPr>
          <p:cNvPr id="16" name="Imagen 15">
            <a:extLst>
              <a:ext uri="{FF2B5EF4-FFF2-40B4-BE49-F238E27FC236}">
                <a16:creationId xmlns:a16="http://schemas.microsoft.com/office/drawing/2014/main" id="{D665CA0F-7884-8AD1-2B1F-1E3E1D1C12C0}"/>
              </a:ext>
            </a:extLst>
          </p:cNvPr>
          <p:cNvPicPr>
            <a:picLocks noChangeAspect="1"/>
          </p:cNvPicPr>
          <p:nvPr/>
        </p:nvPicPr>
        <p:blipFill>
          <a:blip r:embed="rId4"/>
          <a:stretch>
            <a:fillRect/>
          </a:stretch>
        </p:blipFill>
        <p:spPr>
          <a:xfrm>
            <a:off x="28575" y="822121"/>
            <a:ext cx="4038600" cy="1656116"/>
          </a:xfrm>
          <a:prstGeom prst="rect">
            <a:avLst/>
          </a:prstGeom>
        </p:spPr>
      </p:pic>
      <p:pic>
        <p:nvPicPr>
          <p:cNvPr id="17" name="Imagen 16">
            <a:extLst>
              <a:ext uri="{FF2B5EF4-FFF2-40B4-BE49-F238E27FC236}">
                <a16:creationId xmlns:a16="http://schemas.microsoft.com/office/drawing/2014/main" id="{B4638229-8F24-6189-F57E-6150A2977589}"/>
              </a:ext>
            </a:extLst>
          </p:cNvPr>
          <p:cNvPicPr>
            <a:picLocks/>
          </p:cNvPicPr>
          <p:nvPr/>
        </p:nvPicPr>
        <p:blipFill rotWithShape="1">
          <a:blip r:embed="rId3">
            <a:extLst>
              <a:ext uri="{28A0092B-C50C-407E-A947-70E740481C1C}">
                <a14:useLocalDpi xmlns:a14="http://schemas.microsoft.com/office/drawing/2010/main" val="0"/>
              </a:ext>
            </a:extLst>
          </a:blip>
          <a:srcRect t="9" r="14828" b="-9"/>
          <a:stretch/>
        </p:blipFill>
        <p:spPr>
          <a:xfrm flipV="1">
            <a:off x="47625" y="2908397"/>
            <a:ext cx="9143933" cy="45719"/>
          </a:xfrm>
          <a:prstGeom prst="rect">
            <a:avLst/>
          </a:prstGeom>
        </p:spPr>
      </p:pic>
      <p:sp>
        <p:nvSpPr>
          <p:cNvPr id="19" name="CuadroTexto 18">
            <a:extLst>
              <a:ext uri="{FF2B5EF4-FFF2-40B4-BE49-F238E27FC236}">
                <a16:creationId xmlns:a16="http://schemas.microsoft.com/office/drawing/2014/main" id="{795A3F50-393F-92A3-60CD-826D40EEAC31}"/>
              </a:ext>
            </a:extLst>
          </p:cNvPr>
          <p:cNvSpPr txBox="1"/>
          <p:nvPr/>
        </p:nvSpPr>
        <p:spPr>
          <a:xfrm>
            <a:off x="4519613" y="3177600"/>
            <a:ext cx="4595812" cy="1169551"/>
          </a:xfrm>
          <a:prstGeom prst="rect">
            <a:avLst/>
          </a:prstGeom>
          <a:noFill/>
        </p:spPr>
        <p:txBody>
          <a:bodyPr wrap="square">
            <a:spAutoFit/>
          </a:bodyPr>
          <a:lstStyle/>
          <a:p>
            <a:r>
              <a:rPr lang="es-MX" dirty="0"/>
              <a:t>Las </a:t>
            </a:r>
            <a:r>
              <a:rPr lang="es-MX" b="1" dirty="0"/>
              <a:t>muestras comparativas</a:t>
            </a:r>
            <a:r>
              <a:rPr lang="es-MX" dirty="0"/>
              <a:t> son varias muestras de aceite tomadas en diferentes momentos o condiciones, que se analizan para </a:t>
            </a:r>
            <a:r>
              <a:rPr lang="es-MX" b="1" dirty="0"/>
              <a:t>comparar resultados</a:t>
            </a:r>
            <a:r>
              <a:rPr lang="es-MX" dirty="0"/>
              <a:t> y así detectar </a:t>
            </a:r>
            <a:r>
              <a:rPr lang="es-MX" b="1" dirty="0"/>
              <a:t>cambios o tendencias anormales</a:t>
            </a:r>
            <a:r>
              <a:rPr lang="es-MX" dirty="0"/>
              <a:t> en el estado del lubricante y del equipo.</a:t>
            </a:r>
            <a:endParaRPr lang="es-AR" dirty="0"/>
          </a:p>
        </p:txBody>
      </p:sp>
      <p:pic>
        <p:nvPicPr>
          <p:cNvPr id="22" name="Imagen 21">
            <a:extLst>
              <a:ext uri="{FF2B5EF4-FFF2-40B4-BE49-F238E27FC236}">
                <a16:creationId xmlns:a16="http://schemas.microsoft.com/office/drawing/2014/main" id="{CBF8D40E-7646-AE5A-C940-50E921D8E0B3}"/>
              </a:ext>
            </a:extLst>
          </p:cNvPr>
          <p:cNvPicPr>
            <a:picLocks noChangeAspect="1"/>
          </p:cNvPicPr>
          <p:nvPr/>
        </p:nvPicPr>
        <p:blipFill>
          <a:blip r:embed="rId5"/>
          <a:stretch>
            <a:fillRect/>
          </a:stretch>
        </p:blipFill>
        <p:spPr>
          <a:xfrm>
            <a:off x="0" y="2943398"/>
            <a:ext cx="4595812" cy="1694499"/>
          </a:xfrm>
          <a:prstGeom prst="rect">
            <a:avLst/>
          </a:prstGeom>
        </p:spPr>
      </p:pic>
    </p:spTree>
    <p:extLst>
      <p:ext uri="{BB962C8B-B14F-4D97-AF65-F5344CB8AC3E}">
        <p14:creationId xmlns:p14="http://schemas.microsoft.com/office/powerpoint/2010/main" val="44928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F9BB383-759F-3087-B8F1-EFA63A9B656F}"/>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F05D9A8B-8285-EB5C-80D2-C256285A082D}"/>
              </a:ext>
            </a:extLst>
          </p:cNvPr>
          <p:cNvPicPr>
            <a:picLocks/>
          </p:cNvPicPr>
          <p:nvPr/>
        </p:nvPicPr>
        <p:blipFill rotWithShape="1">
          <a:blip r:embed="rId3">
            <a:extLst>
              <a:ext uri="{28A0092B-C50C-407E-A947-70E740481C1C}">
                <a14:useLocalDpi xmlns:a14="http://schemas.microsoft.com/office/drawing/2010/main" val="0"/>
              </a:ext>
            </a:extLst>
          </a:blip>
          <a:srcRect t="9" r="14828" b="-9"/>
          <a:stretch/>
        </p:blipFill>
        <p:spPr>
          <a:xfrm flipV="1">
            <a:off x="0" y="514344"/>
            <a:ext cx="9143933" cy="45719"/>
          </a:xfrm>
          <a:prstGeom prst="rect">
            <a:avLst/>
          </a:prstGeom>
        </p:spPr>
      </p:pic>
      <p:sp>
        <p:nvSpPr>
          <p:cNvPr id="4" name="Rectangle 1">
            <a:extLst>
              <a:ext uri="{FF2B5EF4-FFF2-40B4-BE49-F238E27FC236}">
                <a16:creationId xmlns:a16="http://schemas.microsoft.com/office/drawing/2014/main" id="{DB2A5B27-9D74-8AFB-B84D-FF9F8754547B}"/>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8" name="Rectangle 2">
            <a:extLst>
              <a:ext uri="{FF2B5EF4-FFF2-40B4-BE49-F238E27FC236}">
                <a16:creationId xmlns:a16="http://schemas.microsoft.com/office/drawing/2014/main" id="{E68B22DF-9FB5-185B-E14D-7FAF05D2A334}"/>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10" name="Rectangle 3">
            <a:extLst>
              <a:ext uri="{FF2B5EF4-FFF2-40B4-BE49-F238E27FC236}">
                <a16:creationId xmlns:a16="http://schemas.microsoft.com/office/drawing/2014/main" id="{19834B0A-6B18-9EAD-2DA1-81E2EA714077}"/>
              </a:ext>
            </a:extLst>
          </p:cNvPr>
          <p:cNvSpPr>
            <a:spLocks noChangeArrowheads="1"/>
          </p:cNvSpPr>
          <p:nvPr/>
        </p:nvSpPr>
        <p:spPr bwMode="auto">
          <a:xfrm>
            <a:off x="857253" y="628346"/>
            <a:ext cx="65" cy="7919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316" rIns="0" bIns="-10316" numCol="1" anchor="ctr" anchorCtr="0" compatLnSpc="1">
            <a:prstTxWarp prst="textNoShape">
              <a:avLst/>
            </a:prstTxWarp>
            <a:spAutoFit/>
          </a:bodyPr>
          <a:lstStyle/>
          <a:p>
            <a:pPr eaLnBrk="0" fontAlgn="base" hangingPunct="0">
              <a:spcBef>
                <a:spcPct val="0"/>
              </a:spcBef>
              <a:spcAft>
                <a:spcPct val="0"/>
              </a:spcAft>
              <a:buClrTx/>
            </a:pPr>
            <a:endParaRPr lang="es-AR" altLang="es-AR" sz="650" dirty="0">
              <a:solidFill>
                <a:schemeClr val="tx1"/>
              </a:solidFill>
              <a:latin typeface="Arial" panose="020B0604020202020204" pitchFamily="34" charset="0"/>
            </a:endParaRPr>
          </a:p>
        </p:txBody>
      </p:sp>
      <p:sp>
        <p:nvSpPr>
          <p:cNvPr id="6" name="CuadroTexto 5">
            <a:extLst>
              <a:ext uri="{FF2B5EF4-FFF2-40B4-BE49-F238E27FC236}">
                <a16:creationId xmlns:a16="http://schemas.microsoft.com/office/drawing/2014/main" id="{E3224142-CD38-1FA6-F75C-ACE388271812}"/>
              </a:ext>
            </a:extLst>
          </p:cNvPr>
          <p:cNvSpPr txBox="1"/>
          <p:nvPr/>
        </p:nvSpPr>
        <p:spPr>
          <a:xfrm>
            <a:off x="2638425" y="132539"/>
            <a:ext cx="4572000" cy="307777"/>
          </a:xfrm>
          <a:prstGeom prst="rect">
            <a:avLst/>
          </a:prstGeom>
          <a:noFill/>
        </p:spPr>
        <p:txBody>
          <a:bodyPr wrap="square">
            <a:spAutoFit/>
          </a:bodyPr>
          <a:lstStyle/>
          <a:p>
            <a:r>
              <a:rPr lang="es-AR" b="1" dirty="0"/>
              <a:t>Las termografías</a:t>
            </a:r>
          </a:p>
        </p:txBody>
      </p:sp>
      <p:sp>
        <p:nvSpPr>
          <p:cNvPr id="12" name="CuadroTexto 11">
            <a:extLst>
              <a:ext uri="{FF2B5EF4-FFF2-40B4-BE49-F238E27FC236}">
                <a16:creationId xmlns:a16="http://schemas.microsoft.com/office/drawing/2014/main" id="{6511362B-E138-CA77-B634-8534B533DCBE}"/>
              </a:ext>
            </a:extLst>
          </p:cNvPr>
          <p:cNvSpPr txBox="1"/>
          <p:nvPr/>
        </p:nvSpPr>
        <p:spPr>
          <a:xfrm>
            <a:off x="95249" y="628346"/>
            <a:ext cx="9143933" cy="954107"/>
          </a:xfrm>
          <a:prstGeom prst="rect">
            <a:avLst/>
          </a:prstGeom>
          <a:noFill/>
        </p:spPr>
        <p:txBody>
          <a:bodyPr wrap="square">
            <a:spAutoFit/>
          </a:bodyPr>
          <a:lstStyle/>
          <a:p>
            <a:r>
              <a:rPr lang="es-MX" dirty="0"/>
              <a:t>La </a:t>
            </a:r>
            <a:r>
              <a:rPr lang="es-MX" b="1" dirty="0"/>
              <a:t>termografía</a:t>
            </a:r>
            <a:r>
              <a:rPr lang="es-MX" dirty="0"/>
              <a:t> es una técnica de mantenimiento predictivo que utiliza cámaras infrarrojas para detectar temperaturas anormales en equipos eléctricos o mecánicos, permitiendo identificar fallas como sobrecalentamientos, fricción o sobrecargas sin detener la operación del sistema. Es rápida, no invasiva y muy útil para prevenir fallos graves y planificar mantenimientos correctivos a tiempo.</a:t>
            </a:r>
            <a:endParaRPr lang="es-AR" dirty="0"/>
          </a:p>
        </p:txBody>
      </p:sp>
      <p:pic>
        <p:nvPicPr>
          <p:cNvPr id="14" name="Imagen 13">
            <a:extLst>
              <a:ext uri="{FF2B5EF4-FFF2-40B4-BE49-F238E27FC236}">
                <a16:creationId xmlns:a16="http://schemas.microsoft.com/office/drawing/2014/main" id="{863F55D4-8923-AEEE-A7F1-A7B6AC0CC2F3}"/>
              </a:ext>
            </a:extLst>
          </p:cNvPr>
          <p:cNvPicPr>
            <a:picLocks noChangeAspect="1"/>
          </p:cNvPicPr>
          <p:nvPr/>
        </p:nvPicPr>
        <p:blipFill>
          <a:blip r:embed="rId4"/>
          <a:stretch>
            <a:fillRect/>
          </a:stretch>
        </p:blipFill>
        <p:spPr>
          <a:xfrm>
            <a:off x="95249" y="1650736"/>
            <a:ext cx="3805815" cy="1910312"/>
          </a:xfrm>
          <a:prstGeom prst="rect">
            <a:avLst/>
          </a:prstGeom>
        </p:spPr>
      </p:pic>
      <p:pic>
        <p:nvPicPr>
          <p:cNvPr id="16" name="Imagen 15">
            <a:extLst>
              <a:ext uri="{FF2B5EF4-FFF2-40B4-BE49-F238E27FC236}">
                <a16:creationId xmlns:a16="http://schemas.microsoft.com/office/drawing/2014/main" id="{8BC49784-72D6-A0A1-44CC-D81AC3C3994D}"/>
              </a:ext>
            </a:extLst>
          </p:cNvPr>
          <p:cNvPicPr>
            <a:picLocks noChangeAspect="1"/>
          </p:cNvPicPr>
          <p:nvPr/>
        </p:nvPicPr>
        <p:blipFill>
          <a:blip r:embed="rId5"/>
          <a:stretch>
            <a:fillRect/>
          </a:stretch>
        </p:blipFill>
        <p:spPr>
          <a:xfrm>
            <a:off x="3901064" y="1650736"/>
            <a:ext cx="4099936" cy="1903542"/>
          </a:xfrm>
          <a:prstGeom prst="rect">
            <a:avLst/>
          </a:prstGeom>
        </p:spPr>
      </p:pic>
      <p:pic>
        <p:nvPicPr>
          <p:cNvPr id="18" name="Imagen 17">
            <a:extLst>
              <a:ext uri="{FF2B5EF4-FFF2-40B4-BE49-F238E27FC236}">
                <a16:creationId xmlns:a16="http://schemas.microsoft.com/office/drawing/2014/main" id="{4A718FCD-F6D3-7A06-267A-3C7EF2A32BFB}"/>
              </a:ext>
            </a:extLst>
          </p:cNvPr>
          <p:cNvPicPr>
            <a:picLocks noChangeAspect="1"/>
          </p:cNvPicPr>
          <p:nvPr/>
        </p:nvPicPr>
        <p:blipFill>
          <a:blip r:embed="rId6"/>
          <a:stretch>
            <a:fillRect/>
          </a:stretch>
        </p:blipFill>
        <p:spPr>
          <a:xfrm>
            <a:off x="2914650" y="3570573"/>
            <a:ext cx="2152650" cy="1666875"/>
          </a:xfrm>
          <a:prstGeom prst="rect">
            <a:avLst/>
          </a:prstGeom>
        </p:spPr>
      </p:pic>
    </p:spTree>
    <p:extLst>
      <p:ext uri="{BB962C8B-B14F-4D97-AF65-F5344CB8AC3E}">
        <p14:creationId xmlns:p14="http://schemas.microsoft.com/office/powerpoint/2010/main" val="1338811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56EB655-8007-49B8-6859-C09AC348996C}"/>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E2E03E0D-8F3F-EAC5-2FD1-480136542C2B}"/>
              </a:ext>
            </a:extLst>
          </p:cNvPr>
          <p:cNvPicPr>
            <a:picLocks noChangeAspect="1"/>
          </p:cNvPicPr>
          <p:nvPr/>
        </p:nvPicPr>
        <p:blipFill rotWithShape="1">
          <a:blip r:embed="rId3">
            <a:extLst>
              <a:ext uri="{28A0092B-C50C-407E-A947-70E740481C1C}">
                <a14:useLocalDpi xmlns:a14="http://schemas.microsoft.com/office/drawing/2010/main" val="0"/>
              </a:ext>
            </a:extLst>
          </a:blip>
          <a:srcRect t="9" r="14828" b="-9"/>
          <a:stretch/>
        </p:blipFill>
        <p:spPr>
          <a:xfrm flipV="1">
            <a:off x="0" y="562931"/>
            <a:ext cx="9148819" cy="45719"/>
          </a:xfrm>
          <a:prstGeom prst="rect">
            <a:avLst/>
          </a:prstGeom>
        </p:spPr>
      </p:pic>
      <p:sp>
        <p:nvSpPr>
          <p:cNvPr id="4" name="Rectangle 1">
            <a:extLst>
              <a:ext uri="{FF2B5EF4-FFF2-40B4-BE49-F238E27FC236}">
                <a16:creationId xmlns:a16="http://schemas.microsoft.com/office/drawing/2014/main" id="{9807D19D-692E-52C2-841D-FE7FD9E19814}"/>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337F6E2C-3580-D7B4-02E3-4C8AD03B436D}"/>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3BF2449A-693A-1AB9-6D7D-0BDE8EA82D6B}"/>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2" name="AutoShape 3">
            <a:extLst>
              <a:ext uri="{FF2B5EF4-FFF2-40B4-BE49-F238E27FC236}">
                <a16:creationId xmlns:a16="http://schemas.microsoft.com/office/drawing/2014/main" id="{1E52AA33-B41D-AB98-BFF9-D337F517EC45}"/>
              </a:ext>
            </a:extLst>
          </p:cNvPr>
          <p:cNvSpPr>
            <a:spLocks noChangeAspect="1" noChangeArrowheads="1"/>
          </p:cNvSpPr>
          <p:nvPr/>
        </p:nvSpPr>
        <p:spPr bwMode="auto">
          <a:xfrm>
            <a:off x="479287" y="277335"/>
            <a:ext cx="123320" cy="12332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s-AR"/>
          </a:p>
        </p:txBody>
      </p:sp>
      <p:sp>
        <p:nvSpPr>
          <p:cNvPr id="3" name="CuadroTexto 2">
            <a:extLst>
              <a:ext uri="{FF2B5EF4-FFF2-40B4-BE49-F238E27FC236}">
                <a16:creationId xmlns:a16="http://schemas.microsoft.com/office/drawing/2014/main" id="{2A399C6A-93B9-BB61-C2B7-8B70F5F7A5C1}"/>
              </a:ext>
            </a:extLst>
          </p:cNvPr>
          <p:cNvSpPr txBox="1"/>
          <p:nvPr/>
        </p:nvSpPr>
        <p:spPr>
          <a:xfrm>
            <a:off x="1923334" y="185106"/>
            <a:ext cx="4575436" cy="307777"/>
          </a:xfrm>
          <a:prstGeom prst="rect">
            <a:avLst/>
          </a:prstGeom>
          <a:noFill/>
        </p:spPr>
        <p:txBody>
          <a:bodyPr wrap="square">
            <a:spAutoFit/>
          </a:bodyPr>
          <a:lstStyle/>
          <a:p>
            <a:r>
              <a:rPr lang="es-MX" dirty="0"/>
              <a:t>Puntos estratégicos para detectar posibles fallas</a:t>
            </a:r>
            <a:endParaRPr lang="es-AR" dirty="0"/>
          </a:p>
        </p:txBody>
      </p:sp>
      <p:sp>
        <p:nvSpPr>
          <p:cNvPr id="6" name="CuadroTexto 5">
            <a:extLst>
              <a:ext uri="{FF2B5EF4-FFF2-40B4-BE49-F238E27FC236}">
                <a16:creationId xmlns:a16="http://schemas.microsoft.com/office/drawing/2014/main" id="{84F6D42F-7549-3E17-9398-A82DAC96C074}"/>
              </a:ext>
            </a:extLst>
          </p:cNvPr>
          <p:cNvSpPr txBox="1"/>
          <p:nvPr/>
        </p:nvSpPr>
        <p:spPr>
          <a:xfrm>
            <a:off x="4817788" y="909756"/>
            <a:ext cx="4575436" cy="3323987"/>
          </a:xfrm>
          <a:prstGeom prst="rect">
            <a:avLst/>
          </a:prstGeom>
          <a:noFill/>
        </p:spPr>
        <p:txBody>
          <a:bodyPr wrap="square">
            <a:spAutoFit/>
          </a:bodyPr>
          <a:lstStyle/>
          <a:p>
            <a:pPr>
              <a:buNone/>
            </a:pPr>
            <a:r>
              <a:rPr lang="es-MX" b="1" dirty="0"/>
              <a:t>🔧 1. En el motor:</a:t>
            </a:r>
          </a:p>
          <a:p>
            <a:pPr>
              <a:buFont typeface="+mj-lt"/>
              <a:buAutoNum type="arabicPeriod"/>
            </a:pPr>
            <a:r>
              <a:rPr lang="es-MX" b="1" dirty="0"/>
              <a:t>Motor lado acoplamiento (horizontal)</a:t>
            </a:r>
            <a:endParaRPr lang="es-MX" dirty="0"/>
          </a:p>
          <a:p>
            <a:pPr>
              <a:buFont typeface="+mj-lt"/>
              <a:buAutoNum type="arabicPeriod"/>
            </a:pPr>
            <a:r>
              <a:rPr lang="es-MX" b="1" dirty="0"/>
              <a:t>Motor lado acoplamiento (vertical)</a:t>
            </a:r>
            <a:endParaRPr lang="es-MX" dirty="0"/>
          </a:p>
          <a:p>
            <a:pPr>
              <a:buFont typeface="+mj-lt"/>
              <a:buAutoNum type="arabicPeriod"/>
            </a:pPr>
            <a:r>
              <a:rPr lang="es-MX" b="1" dirty="0"/>
              <a:t>Motor lado acoplamiento (axial)</a:t>
            </a:r>
            <a:endParaRPr lang="es-MX" dirty="0"/>
          </a:p>
          <a:p>
            <a:pPr>
              <a:buFont typeface="+mj-lt"/>
              <a:buAutoNum type="arabicPeriod"/>
            </a:pPr>
            <a:r>
              <a:rPr lang="es-MX" b="1" dirty="0"/>
              <a:t>Motor lado opuesto al acoplamiento (horizontal)</a:t>
            </a:r>
            <a:endParaRPr lang="es-MX" dirty="0"/>
          </a:p>
          <a:p>
            <a:pPr>
              <a:buFont typeface="+mj-lt"/>
              <a:buAutoNum type="arabicPeriod"/>
            </a:pPr>
            <a:r>
              <a:rPr lang="es-MX" b="1" dirty="0"/>
              <a:t>Motor lado opuesto al acoplamiento (vertical)</a:t>
            </a:r>
            <a:endParaRPr lang="es-MX" dirty="0"/>
          </a:p>
          <a:p>
            <a:pPr>
              <a:buFont typeface="+mj-lt"/>
              <a:buAutoNum type="arabicPeriod"/>
            </a:pPr>
            <a:r>
              <a:rPr lang="es-MX" b="1" dirty="0"/>
              <a:t>Motor lado opuesto al acoplamiento (axial)</a:t>
            </a:r>
            <a:endParaRPr lang="es-MX" dirty="0"/>
          </a:p>
          <a:p>
            <a:pPr>
              <a:buNone/>
            </a:pPr>
            <a:r>
              <a:rPr lang="es-MX" b="1" dirty="0"/>
              <a:t>🔧 2. En la bomba:</a:t>
            </a:r>
          </a:p>
          <a:p>
            <a:pPr>
              <a:buFont typeface="+mj-lt"/>
              <a:buAutoNum type="arabicPeriod" startAt="7"/>
            </a:pPr>
            <a:r>
              <a:rPr lang="es-MX" b="1" dirty="0"/>
              <a:t>Bomba lado acoplamiento (horizontal)</a:t>
            </a:r>
            <a:endParaRPr lang="es-MX" dirty="0"/>
          </a:p>
          <a:p>
            <a:pPr>
              <a:buFont typeface="+mj-lt"/>
              <a:buAutoNum type="arabicPeriod" startAt="7"/>
            </a:pPr>
            <a:r>
              <a:rPr lang="es-MX" b="1" dirty="0"/>
              <a:t>Bomba lado acoplamiento (vertical)</a:t>
            </a:r>
            <a:endParaRPr lang="es-MX" dirty="0"/>
          </a:p>
          <a:p>
            <a:pPr>
              <a:buFont typeface="+mj-lt"/>
              <a:buAutoNum type="arabicPeriod" startAt="7"/>
            </a:pPr>
            <a:r>
              <a:rPr lang="es-MX" b="1" dirty="0"/>
              <a:t>Bomba lado acoplamiento (axial)</a:t>
            </a:r>
            <a:endParaRPr lang="es-MX" dirty="0"/>
          </a:p>
          <a:p>
            <a:pPr>
              <a:buFont typeface="+mj-lt"/>
              <a:buAutoNum type="arabicPeriod" startAt="7"/>
            </a:pPr>
            <a:r>
              <a:rPr lang="es-MX" b="1" dirty="0"/>
              <a:t>Bomba lado opuesto al acoplamiento (horizontal)</a:t>
            </a:r>
            <a:endParaRPr lang="es-MX" dirty="0"/>
          </a:p>
          <a:p>
            <a:pPr>
              <a:buFont typeface="+mj-lt"/>
              <a:buAutoNum type="arabicPeriod" startAt="7"/>
            </a:pPr>
            <a:r>
              <a:rPr lang="es-MX" b="1" dirty="0"/>
              <a:t>Bomba lado opuesto al acoplamiento (vertical)</a:t>
            </a:r>
            <a:endParaRPr lang="es-MX" dirty="0"/>
          </a:p>
          <a:p>
            <a:pPr>
              <a:buFont typeface="+mj-lt"/>
              <a:buAutoNum type="arabicPeriod" startAt="7"/>
            </a:pPr>
            <a:r>
              <a:rPr lang="es-MX" b="1" dirty="0"/>
              <a:t>Bomba lado opuesto al acoplamiento (axial)</a:t>
            </a:r>
            <a:endParaRPr lang="es-MX" dirty="0"/>
          </a:p>
        </p:txBody>
      </p:sp>
      <p:pic>
        <p:nvPicPr>
          <p:cNvPr id="11" name="Imagen 10">
            <a:extLst>
              <a:ext uri="{FF2B5EF4-FFF2-40B4-BE49-F238E27FC236}">
                <a16:creationId xmlns:a16="http://schemas.microsoft.com/office/drawing/2014/main" id="{063954E6-AA4D-1802-89B9-E4F4225E449A}"/>
              </a:ext>
            </a:extLst>
          </p:cNvPr>
          <p:cNvPicPr>
            <a:picLocks noChangeAspect="1"/>
          </p:cNvPicPr>
          <p:nvPr/>
        </p:nvPicPr>
        <p:blipFill>
          <a:blip r:embed="rId4"/>
          <a:stretch>
            <a:fillRect/>
          </a:stretch>
        </p:blipFill>
        <p:spPr>
          <a:xfrm>
            <a:off x="123109" y="686251"/>
            <a:ext cx="3600450" cy="1990725"/>
          </a:xfrm>
          <a:prstGeom prst="rect">
            <a:avLst/>
          </a:prstGeom>
        </p:spPr>
      </p:pic>
      <p:sp>
        <p:nvSpPr>
          <p:cNvPr id="14" name="CuadroTexto 13">
            <a:extLst>
              <a:ext uri="{FF2B5EF4-FFF2-40B4-BE49-F238E27FC236}">
                <a16:creationId xmlns:a16="http://schemas.microsoft.com/office/drawing/2014/main" id="{D57519AF-BF5A-6E11-AE22-876C6CCA8ACE}"/>
              </a:ext>
            </a:extLst>
          </p:cNvPr>
          <p:cNvSpPr txBox="1"/>
          <p:nvPr/>
        </p:nvSpPr>
        <p:spPr>
          <a:xfrm>
            <a:off x="58440" y="2811568"/>
            <a:ext cx="4695752" cy="1169551"/>
          </a:xfrm>
          <a:prstGeom prst="rect">
            <a:avLst/>
          </a:prstGeom>
          <a:noFill/>
        </p:spPr>
        <p:txBody>
          <a:bodyPr wrap="square">
            <a:spAutoFit/>
          </a:bodyPr>
          <a:lstStyle/>
          <a:p>
            <a:r>
              <a:rPr lang="es-MX" dirty="0">
                <a:solidFill>
                  <a:srgbClr val="6666FF"/>
                </a:solidFill>
              </a:rPr>
              <a:t>NOTA: el análisis de vibraciones, es fundamental comprender las </a:t>
            </a:r>
            <a:r>
              <a:rPr lang="es-MX" b="1" dirty="0">
                <a:solidFill>
                  <a:srgbClr val="6666FF"/>
                </a:solidFill>
              </a:rPr>
              <a:t>direcciones de medición</a:t>
            </a:r>
            <a:r>
              <a:rPr lang="es-MX" dirty="0">
                <a:solidFill>
                  <a:srgbClr val="6666FF"/>
                </a:solidFill>
              </a:rPr>
              <a:t> y el uso correcto de los </a:t>
            </a:r>
            <a:r>
              <a:rPr lang="es-MX" b="1" dirty="0">
                <a:solidFill>
                  <a:srgbClr val="6666FF"/>
                </a:solidFill>
              </a:rPr>
              <a:t>términos técnicos</a:t>
            </a:r>
            <a:r>
              <a:rPr lang="es-MX" dirty="0">
                <a:solidFill>
                  <a:srgbClr val="6666FF"/>
                </a:solidFill>
              </a:rPr>
              <a:t>, ya que de ello depende la precisión en la detección de fallas y la interpretación de los datos obtenidos. E</a:t>
            </a:r>
            <a:endParaRPr lang="es-AR" dirty="0">
              <a:solidFill>
                <a:srgbClr val="6666FF"/>
              </a:solidFill>
            </a:endParaRPr>
          </a:p>
        </p:txBody>
      </p:sp>
    </p:spTree>
    <p:extLst>
      <p:ext uri="{BB962C8B-B14F-4D97-AF65-F5344CB8AC3E}">
        <p14:creationId xmlns:p14="http://schemas.microsoft.com/office/powerpoint/2010/main" val="80686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51A09BFA-33B5-2691-69C6-81ABBADB64CA}"/>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05F05EE2-4C02-514A-F8AE-B2FACD9136A6}"/>
              </a:ext>
            </a:extLst>
          </p:cNvPr>
          <p:cNvPicPr>
            <a:picLocks noChangeAspect="1"/>
          </p:cNvPicPr>
          <p:nvPr/>
        </p:nvPicPr>
        <p:blipFill rotWithShape="1">
          <a:blip r:embed="rId3">
            <a:extLst>
              <a:ext uri="{28A0092B-C50C-407E-A947-70E740481C1C}">
                <a14:useLocalDpi xmlns:a14="http://schemas.microsoft.com/office/drawing/2010/main" val="0"/>
              </a:ext>
            </a:extLst>
          </a:blip>
          <a:srcRect t="9" r="14828" b="-9"/>
          <a:stretch/>
        </p:blipFill>
        <p:spPr>
          <a:xfrm flipV="1">
            <a:off x="0" y="562931"/>
            <a:ext cx="9148819" cy="45719"/>
          </a:xfrm>
          <a:prstGeom prst="rect">
            <a:avLst/>
          </a:prstGeom>
        </p:spPr>
      </p:pic>
      <p:sp>
        <p:nvSpPr>
          <p:cNvPr id="4" name="Rectangle 1">
            <a:extLst>
              <a:ext uri="{FF2B5EF4-FFF2-40B4-BE49-F238E27FC236}">
                <a16:creationId xmlns:a16="http://schemas.microsoft.com/office/drawing/2014/main" id="{9CE5B49E-F357-6479-2B2E-2C8FF225BC89}"/>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862FC610-D67A-74A7-FA8C-3877AE450C84}"/>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EAC664B2-1F46-6B3A-EB6C-F29BEC352A7F}"/>
              </a:ext>
            </a:extLst>
          </p:cNvPr>
          <p:cNvSpPr>
            <a:spLocks noChangeArrowheads="1"/>
          </p:cNvSpPr>
          <p:nvPr/>
        </p:nvSpPr>
        <p:spPr bwMode="auto">
          <a:xfrm>
            <a:off x="0" y="179864"/>
            <a:ext cx="65" cy="97471"/>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800" b="0" i="0" u="none" strike="noStrike" cap="none" normalizeH="0" baseline="0">
              <a:ln>
                <a:noFill/>
              </a:ln>
              <a:solidFill>
                <a:schemeClr val="tx1"/>
              </a:solidFill>
              <a:effectLst/>
              <a:latin typeface="Arial" panose="020B0604020202020204" pitchFamily="34" charset="0"/>
            </a:endParaRPr>
          </a:p>
        </p:txBody>
      </p:sp>
      <p:sp>
        <p:nvSpPr>
          <p:cNvPr id="12" name="AutoShape 3">
            <a:extLst>
              <a:ext uri="{FF2B5EF4-FFF2-40B4-BE49-F238E27FC236}">
                <a16:creationId xmlns:a16="http://schemas.microsoft.com/office/drawing/2014/main" id="{81CE6CF9-3E33-8E01-8D79-C9C750404CBF}"/>
              </a:ext>
            </a:extLst>
          </p:cNvPr>
          <p:cNvSpPr>
            <a:spLocks noChangeAspect="1" noChangeArrowheads="1"/>
          </p:cNvSpPr>
          <p:nvPr/>
        </p:nvSpPr>
        <p:spPr bwMode="auto">
          <a:xfrm>
            <a:off x="479287" y="277335"/>
            <a:ext cx="123320" cy="12332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s-AR"/>
          </a:p>
        </p:txBody>
      </p:sp>
      <p:sp>
        <p:nvSpPr>
          <p:cNvPr id="2" name="CuadroTexto 1">
            <a:extLst>
              <a:ext uri="{FF2B5EF4-FFF2-40B4-BE49-F238E27FC236}">
                <a16:creationId xmlns:a16="http://schemas.microsoft.com/office/drawing/2014/main" id="{93B1357E-2399-6D3B-10C5-5335953B8D94}"/>
              </a:ext>
            </a:extLst>
          </p:cNvPr>
          <p:cNvSpPr txBox="1"/>
          <p:nvPr/>
        </p:nvSpPr>
        <p:spPr>
          <a:xfrm>
            <a:off x="2105891" y="150478"/>
            <a:ext cx="4073171" cy="523220"/>
          </a:xfrm>
          <a:prstGeom prst="rect">
            <a:avLst/>
          </a:prstGeom>
          <a:noFill/>
        </p:spPr>
        <p:txBody>
          <a:bodyPr wrap="square" rtlCol="0">
            <a:spAutoFit/>
          </a:bodyPr>
          <a:lstStyle/>
          <a:p>
            <a:r>
              <a:rPr lang="es-AR" dirty="0" err="1"/>
              <a:t>Parametros</a:t>
            </a:r>
            <a:r>
              <a:rPr lang="es-AR" dirty="0"/>
              <a:t> dentro de cada punto de medición</a:t>
            </a:r>
          </a:p>
          <a:p>
            <a:endParaRPr lang="es-AR" dirty="0"/>
          </a:p>
        </p:txBody>
      </p:sp>
      <p:sp>
        <p:nvSpPr>
          <p:cNvPr id="5" name="Rectangle 2">
            <a:extLst>
              <a:ext uri="{FF2B5EF4-FFF2-40B4-BE49-F238E27FC236}">
                <a16:creationId xmlns:a16="http://schemas.microsoft.com/office/drawing/2014/main" id="{17D7C985-45E5-E598-68FC-9B48A24FFBF6}"/>
              </a:ext>
            </a:extLst>
          </p:cNvPr>
          <p:cNvSpPr>
            <a:spLocks noChangeArrowheads="1"/>
          </p:cNvSpPr>
          <p:nvPr/>
        </p:nvSpPr>
        <p:spPr bwMode="auto">
          <a:xfrm rot="10800000" flipV="1">
            <a:off x="5147028" y="673698"/>
            <a:ext cx="40731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Velocidad (mm/s RMS):</a:t>
            </a:r>
            <a:r>
              <a:rPr kumimoji="0" lang="es-AR" altLang="es-AR" sz="1800" b="0" i="0" u="none" strike="noStrike" cap="none" normalizeH="0" baseline="0" dirty="0">
                <a:ln>
                  <a:noFill/>
                </a:ln>
                <a:solidFill>
                  <a:schemeClr val="tx1"/>
                </a:solidFill>
                <a:effectLst/>
                <a:latin typeface="Arial" panose="020B0604020202020204" pitchFamily="34" charset="0"/>
              </a:rPr>
              <a:t> Evalúa el estado general de la máquina. Detecta </a:t>
            </a:r>
            <a:r>
              <a:rPr kumimoji="0" lang="es-AR" altLang="es-AR" sz="1800" b="1" i="0" u="none" strike="noStrike" cap="none" normalizeH="0" baseline="0" dirty="0">
                <a:ln>
                  <a:noFill/>
                </a:ln>
                <a:solidFill>
                  <a:schemeClr val="tx1"/>
                </a:solidFill>
                <a:effectLst/>
                <a:latin typeface="Arial" panose="020B0604020202020204" pitchFamily="34" charset="0"/>
              </a:rPr>
              <a:t>desbalanceo</a:t>
            </a:r>
            <a:r>
              <a:rPr kumimoji="0" lang="es-AR" altLang="es-AR" sz="1800" b="0" i="0" u="none" strike="noStrike" cap="none" normalizeH="0" baseline="0" dirty="0">
                <a:ln>
                  <a:noFill/>
                </a:ln>
                <a:solidFill>
                  <a:schemeClr val="tx1"/>
                </a:solidFill>
                <a:effectLst/>
                <a:latin typeface="Arial" panose="020B0604020202020204" pitchFamily="34" charset="0"/>
              </a:rPr>
              <a:t>, </a:t>
            </a:r>
            <a:r>
              <a:rPr kumimoji="0" lang="es-AR" altLang="es-AR" sz="1800" b="1" i="0" u="none" strike="noStrike" cap="none" normalizeH="0" baseline="0" dirty="0">
                <a:ln>
                  <a:noFill/>
                </a:ln>
                <a:solidFill>
                  <a:schemeClr val="tx1"/>
                </a:solidFill>
                <a:effectLst/>
                <a:latin typeface="Arial" panose="020B0604020202020204" pitchFamily="34" charset="0"/>
              </a:rPr>
              <a:t>desalineación</a:t>
            </a:r>
            <a:r>
              <a:rPr kumimoji="0" lang="es-AR" altLang="es-AR" sz="1800" b="0" i="0" u="none" strike="noStrike" cap="none" normalizeH="0" baseline="0" dirty="0">
                <a:ln>
                  <a:noFill/>
                </a:ln>
                <a:solidFill>
                  <a:schemeClr val="tx1"/>
                </a:solidFill>
                <a:effectLst/>
                <a:latin typeface="Arial" panose="020B0604020202020204" pitchFamily="34" charset="0"/>
              </a:rPr>
              <a:t>, </a:t>
            </a:r>
            <a:r>
              <a:rPr kumimoji="0" lang="es-AR" altLang="es-AR" sz="1800" b="1" i="0" u="none" strike="noStrike" cap="none" normalizeH="0" baseline="0" dirty="0">
                <a:ln>
                  <a:noFill/>
                </a:ln>
                <a:solidFill>
                  <a:schemeClr val="tx1"/>
                </a:solidFill>
                <a:effectLst/>
                <a:latin typeface="Arial" panose="020B0604020202020204" pitchFamily="34" charset="0"/>
              </a:rPr>
              <a:t>holguras</a:t>
            </a:r>
            <a:r>
              <a:rPr kumimoji="0" lang="es-AR" altLang="es-AR" sz="1800" b="0" i="0" u="none" strike="noStrike" cap="none" normalizeH="0" baseline="0" dirty="0">
                <a:ln>
                  <a:noFill/>
                </a:ln>
                <a:solidFill>
                  <a:schemeClr val="tx1"/>
                </a:solidFill>
                <a:effectLst/>
                <a:latin typeface="Arial" panose="020B0604020202020204" pitchFamily="34" charset="0"/>
              </a:rPr>
              <a:t> y </a:t>
            </a:r>
            <a:r>
              <a:rPr kumimoji="0" lang="es-AR" altLang="es-AR" sz="1800" b="1" i="0" u="none" strike="noStrike" cap="none" normalizeH="0" baseline="0" dirty="0">
                <a:ln>
                  <a:noFill/>
                </a:ln>
                <a:solidFill>
                  <a:schemeClr val="tx1"/>
                </a:solidFill>
                <a:effectLst/>
                <a:latin typeface="Arial" panose="020B0604020202020204" pitchFamily="34" charset="0"/>
              </a:rPr>
              <a:t>resonancias</a:t>
            </a:r>
            <a:r>
              <a:rPr kumimoji="0" lang="es-AR" altLang="es-AR" sz="1800" b="0" i="0" u="none" strike="noStrike" cap="none" normalizeH="0" baseline="0" dirty="0">
                <a:ln>
                  <a:noFill/>
                </a:ln>
                <a:solidFill>
                  <a:schemeClr val="tx1"/>
                </a:solidFill>
                <a:effectLst/>
                <a:latin typeface="Arial" panose="020B0604020202020204" pitchFamily="34" charset="0"/>
              </a:rPr>
              <a:t>. Es el parámetro principal según normas como la ISO 10816/20816.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Aceleración (g o m/s²):</a:t>
            </a:r>
            <a:r>
              <a:rPr kumimoji="0" lang="es-AR" altLang="es-AR" sz="1800" b="0" i="0" u="none" strike="noStrike" cap="none" normalizeH="0" baseline="0" dirty="0">
                <a:ln>
                  <a:noFill/>
                </a:ln>
                <a:solidFill>
                  <a:schemeClr val="tx1"/>
                </a:solidFill>
                <a:effectLst/>
                <a:latin typeface="Arial" panose="020B0604020202020204" pitchFamily="34" charset="0"/>
              </a:rPr>
              <a:t> Sensible a fallas de alta frecuencia. Detecta </a:t>
            </a:r>
            <a:r>
              <a:rPr kumimoji="0" lang="es-AR" altLang="es-AR" sz="1800" b="1" i="0" u="none" strike="noStrike" cap="none" normalizeH="0" baseline="0" dirty="0">
                <a:ln>
                  <a:noFill/>
                </a:ln>
                <a:solidFill>
                  <a:schemeClr val="tx1"/>
                </a:solidFill>
                <a:effectLst/>
                <a:latin typeface="Arial" panose="020B0604020202020204" pitchFamily="34" charset="0"/>
              </a:rPr>
              <a:t>impactos</a:t>
            </a:r>
            <a:r>
              <a:rPr kumimoji="0" lang="es-AR" altLang="es-AR" sz="1800" b="0" i="0" u="none" strike="noStrike" cap="none" normalizeH="0" baseline="0" dirty="0">
                <a:ln>
                  <a:noFill/>
                </a:ln>
                <a:solidFill>
                  <a:schemeClr val="tx1"/>
                </a:solidFill>
                <a:effectLst/>
                <a:latin typeface="Arial" panose="020B0604020202020204" pitchFamily="34" charset="0"/>
              </a:rPr>
              <a:t>, </a:t>
            </a:r>
            <a:r>
              <a:rPr kumimoji="0" lang="es-AR" altLang="es-AR" sz="1800" b="1" i="0" u="none" strike="noStrike" cap="none" normalizeH="0" baseline="0" dirty="0">
                <a:ln>
                  <a:noFill/>
                </a:ln>
                <a:solidFill>
                  <a:schemeClr val="tx1"/>
                </a:solidFill>
                <a:effectLst/>
                <a:latin typeface="Arial" panose="020B0604020202020204" pitchFamily="34" charset="0"/>
              </a:rPr>
              <a:t>defectos en engranajes</a:t>
            </a:r>
            <a:r>
              <a:rPr kumimoji="0" lang="es-AR" altLang="es-AR" sz="1800" b="0" i="0" u="none" strike="noStrike" cap="none" normalizeH="0" baseline="0" dirty="0">
                <a:ln>
                  <a:noFill/>
                </a:ln>
                <a:solidFill>
                  <a:schemeClr val="tx1"/>
                </a:solidFill>
                <a:effectLst/>
                <a:latin typeface="Arial" panose="020B0604020202020204" pitchFamily="34" charset="0"/>
              </a:rPr>
              <a:t> y </a:t>
            </a:r>
            <a:r>
              <a:rPr kumimoji="0" lang="es-AR" altLang="es-AR" sz="1800" b="1" i="0" u="none" strike="noStrike" cap="none" normalizeH="0" baseline="0" dirty="0">
                <a:ln>
                  <a:noFill/>
                </a:ln>
                <a:solidFill>
                  <a:schemeClr val="tx1"/>
                </a:solidFill>
                <a:effectLst/>
                <a:latin typeface="Arial" panose="020B0604020202020204" pitchFamily="34" charset="0"/>
              </a:rPr>
              <a:t>problemas en rodamientos</a:t>
            </a:r>
            <a:r>
              <a:rPr kumimoji="0" lang="es-AR" altLang="es-A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AR" altLang="es-AR" sz="1800" b="1" i="0" u="none" strike="noStrike" cap="none" normalizeH="0" baseline="0" dirty="0">
                <a:ln>
                  <a:noFill/>
                </a:ln>
                <a:solidFill>
                  <a:schemeClr val="tx1"/>
                </a:solidFill>
                <a:effectLst/>
                <a:latin typeface="Arial" panose="020B0604020202020204" pitchFamily="34" charset="0"/>
              </a:rPr>
              <a:t>Envolvente:</a:t>
            </a:r>
            <a:r>
              <a:rPr kumimoji="0" lang="es-AR" altLang="es-AR" sz="1800" b="0" i="0" u="none" strike="noStrike" cap="none" normalizeH="0" baseline="0" dirty="0">
                <a:ln>
                  <a:noFill/>
                </a:ln>
                <a:solidFill>
                  <a:schemeClr val="tx1"/>
                </a:solidFill>
                <a:effectLst/>
                <a:latin typeface="Arial" panose="020B0604020202020204" pitchFamily="34" charset="0"/>
              </a:rPr>
              <a:t> Técnica que permite identificar </a:t>
            </a:r>
            <a:r>
              <a:rPr kumimoji="0" lang="es-AR" altLang="es-AR" sz="1800" b="1" i="0" u="none" strike="noStrike" cap="none" normalizeH="0" baseline="0" dirty="0">
                <a:ln>
                  <a:noFill/>
                </a:ln>
                <a:solidFill>
                  <a:schemeClr val="tx1"/>
                </a:solidFill>
                <a:effectLst/>
                <a:latin typeface="Arial" panose="020B0604020202020204" pitchFamily="34" charset="0"/>
              </a:rPr>
              <a:t>fallas incipientes en rodamientos</a:t>
            </a:r>
            <a:r>
              <a:rPr kumimoji="0" lang="es-AR" altLang="es-AR" sz="1800" b="0" i="0" u="none" strike="noStrike" cap="none" normalizeH="0" baseline="0" dirty="0">
                <a:ln>
                  <a:noFill/>
                </a:ln>
                <a:solidFill>
                  <a:schemeClr val="tx1"/>
                </a:solidFill>
                <a:effectLst/>
                <a:latin typeface="Arial" panose="020B0604020202020204" pitchFamily="34" charset="0"/>
              </a:rPr>
              <a:t>, como </a:t>
            </a:r>
            <a:r>
              <a:rPr kumimoji="0" lang="es-AR" altLang="es-AR" sz="1800" b="1" i="0" u="none" strike="noStrike" cap="none" normalizeH="0" baseline="0" dirty="0" err="1">
                <a:ln>
                  <a:noFill/>
                </a:ln>
                <a:solidFill>
                  <a:schemeClr val="tx1"/>
                </a:solidFill>
                <a:effectLst/>
                <a:latin typeface="Arial" panose="020B0604020202020204" pitchFamily="34" charset="0"/>
              </a:rPr>
              <a:t>pitting</a:t>
            </a:r>
            <a:r>
              <a:rPr kumimoji="0" lang="es-AR" altLang="es-AR" sz="1800" b="0" i="0" u="none" strike="noStrike" cap="none" normalizeH="0" baseline="0" dirty="0">
                <a:ln>
                  <a:noFill/>
                </a:ln>
                <a:solidFill>
                  <a:schemeClr val="tx1"/>
                </a:solidFill>
                <a:effectLst/>
                <a:latin typeface="Arial" panose="020B0604020202020204" pitchFamily="34" charset="0"/>
              </a:rPr>
              <a:t> o </a:t>
            </a:r>
            <a:r>
              <a:rPr kumimoji="0" lang="es-AR" altLang="es-AR" sz="1800" b="1" i="0" u="none" strike="noStrike" cap="none" normalizeH="0" baseline="0" dirty="0">
                <a:ln>
                  <a:noFill/>
                </a:ln>
                <a:solidFill>
                  <a:schemeClr val="tx1"/>
                </a:solidFill>
                <a:effectLst/>
                <a:latin typeface="Arial" panose="020B0604020202020204" pitchFamily="34" charset="0"/>
              </a:rPr>
              <a:t>fisuras</a:t>
            </a:r>
            <a:r>
              <a:rPr kumimoji="0" lang="es-AR" altLang="es-AR" sz="1800" b="0" i="0" u="none" strike="noStrike" cap="none" normalizeH="0" baseline="0" dirty="0">
                <a:ln>
                  <a:noFill/>
                </a:ln>
                <a:solidFill>
                  <a:schemeClr val="tx1"/>
                </a:solidFill>
                <a:effectLst/>
                <a:latin typeface="Arial" panose="020B0604020202020204" pitchFamily="34" charset="0"/>
              </a:rPr>
              <a:t>, antes de que sean evidentes en los demás parámetros.</a:t>
            </a:r>
          </a:p>
        </p:txBody>
      </p:sp>
      <p:pic>
        <p:nvPicPr>
          <p:cNvPr id="13" name="Imagen 12">
            <a:extLst>
              <a:ext uri="{FF2B5EF4-FFF2-40B4-BE49-F238E27FC236}">
                <a16:creationId xmlns:a16="http://schemas.microsoft.com/office/drawing/2014/main" id="{164F8C2D-3D3C-725F-1DE7-D9EF388F75F7}"/>
              </a:ext>
            </a:extLst>
          </p:cNvPr>
          <p:cNvPicPr>
            <a:picLocks noChangeAspect="1"/>
          </p:cNvPicPr>
          <p:nvPr/>
        </p:nvPicPr>
        <p:blipFill>
          <a:blip r:embed="rId4"/>
          <a:stretch>
            <a:fillRect/>
          </a:stretch>
        </p:blipFill>
        <p:spPr>
          <a:xfrm>
            <a:off x="1058334" y="835974"/>
            <a:ext cx="3206612" cy="4157048"/>
          </a:xfrm>
          <a:prstGeom prst="rect">
            <a:avLst/>
          </a:prstGeom>
        </p:spPr>
      </p:pic>
    </p:spTree>
    <p:extLst>
      <p:ext uri="{BB962C8B-B14F-4D97-AF65-F5344CB8AC3E}">
        <p14:creationId xmlns:p14="http://schemas.microsoft.com/office/powerpoint/2010/main" val="31520220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7837536-acf2-4467-993d-4a6576f0c992">
      <Terms xmlns="http://schemas.microsoft.com/office/infopath/2007/PartnerControls"/>
    </lcf76f155ced4ddcb4097134ff3c332f>
    <TaxCatchAll xmlns="4fd9af94-876d-4c61-8ba9-b86a78d903d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E996974868FDF42947C2D6E63C5D9EE" ma:contentTypeVersion="16" ma:contentTypeDescription="Crear nuevo documento." ma:contentTypeScope="" ma:versionID="2ce9a4f75c5950893038c76b4bb2e245">
  <xsd:schema xmlns:xsd="http://www.w3.org/2001/XMLSchema" xmlns:xs="http://www.w3.org/2001/XMLSchema" xmlns:p="http://schemas.microsoft.com/office/2006/metadata/properties" xmlns:ns2="f7837536-acf2-4467-993d-4a6576f0c992" xmlns:ns3="4fd9af94-876d-4c61-8ba9-b86a78d903db" targetNamespace="http://schemas.microsoft.com/office/2006/metadata/properties" ma:root="true" ma:fieldsID="e3713ada2438ad492291034b1bd91245" ns2:_="" ns3:_="">
    <xsd:import namespace="f7837536-acf2-4467-993d-4a6576f0c992"/>
    <xsd:import namespace="4fd9af94-876d-4c61-8ba9-b86a78d903d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837536-acf2-4467-993d-4a6576f0c9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Etiquetas de imagen" ma:readOnly="false" ma:fieldId="{5cf76f15-5ced-4ddc-b409-7134ff3c332f}" ma:taxonomyMulti="true" ma:sspId="39a6c7ac-b96a-4428-bb75-907b2229626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d9af94-876d-4c61-8ba9-b86a78d903db"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21" nillable="true" ma:displayName="Taxonomy Catch All Column" ma:hidden="true" ma:list="{362ef526-70fb-4ae9-861d-0275655d380a}" ma:internalName="TaxCatchAll" ma:showField="CatchAllData" ma:web="4fd9af94-876d-4c61-8ba9-b86a78d903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8958DC-1466-4E64-AF57-3DADB21846BE}">
  <ds:schemaRefs>
    <ds:schemaRef ds:uri="http://schemas.microsoft.com/sharepoint/v3/contenttype/forms"/>
  </ds:schemaRefs>
</ds:datastoreItem>
</file>

<file path=customXml/itemProps2.xml><?xml version="1.0" encoding="utf-8"?>
<ds:datastoreItem xmlns:ds="http://schemas.openxmlformats.org/officeDocument/2006/customXml" ds:itemID="{22C071F7-5DCA-409B-AC84-1313A39A297C}">
  <ds:schemaRefs>
    <ds:schemaRef ds:uri="4fd9af94-876d-4c61-8ba9-b86a78d903db"/>
    <ds:schemaRef ds:uri="f7837536-acf2-4467-993d-4a6576f0c99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10D98DE-3D75-4688-A44A-704F64AFCCB3}">
  <ds:schemaRefs>
    <ds:schemaRef ds:uri="4fd9af94-876d-4c61-8ba9-b86a78d903db"/>
    <ds:schemaRef ds:uri="f7837536-acf2-4467-993d-4a6576f0c99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33575</TotalTime>
  <Words>1028</Words>
  <Application>Microsoft Office PowerPoint</Application>
  <PresentationFormat>Presentación en pantalla (16:9)</PresentationFormat>
  <Paragraphs>51</Paragraphs>
  <Slides>12</Slides>
  <Notes>10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Montserrat ExtraBold</vt:lpstr>
      <vt:lpstr>Arial</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Raul Chiri</dc:creator>
  <cp:lastModifiedBy>Claudio Joaquin Dorado</cp:lastModifiedBy>
  <cp:revision>63</cp:revision>
  <dcterms:modified xsi:type="dcterms:W3CDTF">2025-10-14T23:14:20Z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0x0101000E996974868FDF42947C2D6E63C5D9EE</vt:lpwstr>
  </property>
  <property fmtid="{D5CDD505-2E9C-101B-9397-08002B2CF9AE}" pid="3" name="MediaServiceImageTags">
    <vt:lpwstr/>
  </property>
</Properties>
</file>