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Noto Sans Medium"/>
      <p:regular r:id="rId35"/>
      <p:bold r:id="rId36"/>
      <p:italic r:id="rId37"/>
      <p:boldItalic r:id="rId38"/>
    </p:embeddedFont>
    <p:embeddedFont>
      <p:font typeface="Noto Sans Black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4JCU84xme40j0V/nF0FacM9k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Black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otoSansMedium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otoSansMedium-italic.fntdata"/><Relationship Id="rId14" Type="http://schemas.openxmlformats.org/officeDocument/2006/relationships/slide" Target="slides/slide8.xml"/><Relationship Id="rId36" Type="http://schemas.openxmlformats.org/officeDocument/2006/relationships/font" Target="fonts/NotoSansMedium-bold.fntdata"/><Relationship Id="rId17" Type="http://schemas.openxmlformats.org/officeDocument/2006/relationships/slide" Target="slides/slide11.xml"/><Relationship Id="rId39" Type="http://schemas.openxmlformats.org/officeDocument/2006/relationships/font" Target="fonts/NotoSansBlack-bold.fntdata"/><Relationship Id="rId16" Type="http://schemas.openxmlformats.org/officeDocument/2006/relationships/slide" Target="slides/slide10.xml"/><Relationship Id="rId38" Type="http://schemas.openxmlformats.org/officeDocument/2006/relationships/font" Target="fonts/NotoSans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제목 템플릿 3</a:t>
            </a:r>
            <a:endParaRPr/>
          </a:p>
        </p:txBody>
      </p:sp>
      <p:sp>
        <p:nvSpPr>
          <p:cNvPr id="243" name="Google Shape;2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0864337b8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10864337b8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210864337b8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8b1b77f1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28b1b77f1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228b1b77f1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1ead42f5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41ead42f5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241ead42f5d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1ead42f5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41ead42f5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241ead42f5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41ead42f5d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241ead42f5d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241ead42f5d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1ead42f5d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241ead42f5d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g241ead42f5d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1ead42f5d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41ead42f5d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241ead42f5d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8b1b77f18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228b1b77f18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228b1b77f18_1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28b1b77f18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28b1b77f18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228b1b77f18_1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8b1b77f18_1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28b1b77f18_1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228b1b77f18_1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여름방학 프로젝트 정확하게 뭘 써야하는지 모르겠음 (수정 요망)</a:t>
            </a:r>
            <a:endParaRPr/>
          </a:p>
        </p:txBody>
      </p:sp>
      <p:sp>
        <p:nvSpPr>
          <p:cNvPr id="254" name="Google Shape;2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8b1b77f18_1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228b1b77f18_1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228b1b77f18_1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41ead42f5d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41ead42f5d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241ead42f5d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1ead42f5d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241ead42f5d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241ead42f5d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41ead42f5d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241ead42f5d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g241ead42f5d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42ae5519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42ae5519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242ae5519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41ead42f5d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241ead42f5d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g241ead42f5d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2bc0894b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42bc0894b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g242bc0894b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41ead42f5d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241ead42f5d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g241ead42f5d_0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0864337b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10864337b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210864337b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8b1b77f18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28b1b77f18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28b1b77f18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8b1b77f18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28b1b77f18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228b1b77f18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8" name="Google Shape;88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9" name="Google Shape;89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" type="subTitle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3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4"/>
          <p:cNvSpPr txBox="1"/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b="1" sz="2667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4"/>
          <p:cNvSpPr txBox="1"/>
          <p:nvPr>
            <p:ph idx="1" type="body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 sz="106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4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4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5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5"/>
          <p:cNvSpPr txBox="1"/>
          <p:nvPr>
            <p:ph idx="1" type="body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�"/>
              <a:defRPr sz="1867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2pPr>
            <a:lvl3pPr indent="-313245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9pPr>
          </a:lstStyle>
          <a:p/>
        </p:txBody>
      </p:sp>
      <p:sp>
        <p:nvSpPr>
          <p:cNvPr id="117" name="Google Shape;117;p65"/>
          <p:cNvSpPr txBox="1"/>
          <p:nvPr>
            <p:ph idx="2" type="body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�"/>
              <a:defRPr sz="1867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2pPr>
            <a:lvl3pPr indent="-313245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9pPr>
          </a:lstStyle>
          <a:p/>
        </p:txBody>
      </p:sp>
      <p:sp>
        <p:nvSpPr>
          <p:cNvPr id="118" name="Google Shape;118;p65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5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5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6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1" type="body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124" name="Google Shape;124;p66"/>
          <p:cNvSpPr txBox="1"/>
          <p:nvPr>
            <p:ph idx="2" type="body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3245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6354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4pPr>
            <a:lvl5pPr indent="-296354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5pPr>
            <a:lvl6pPr indent="-296354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6pPr>
            <a:lvl7pPr indent="-296354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7pPr>
            <a:lvl8pPr indent="-296354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8pPr>
            <a:lvl9pPr indent="-296354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9pPr>
          </a:lstStyle>
          <a:p/>
        </p:txBody>
      </p:sp>
      <p:sp>
        <p:nvSpPr>
          <p:cNvPr id="125" name="Google Shape;125;p66"/>
          <p:cNvSpPr txBox="1"/>
          <p:nvPr>
            <p:ph idx="3" type="body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126" name="Google Shape;126;p66"/>
          <p:cNvSpPr txBox="1"/>
          <p:nvPr>
            <p:ph idx="4" type="body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3245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6354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4pPr>
            <a:lvl5pPr indent="-296354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5pPr>
            <a:lvl6pPr indent="-296354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6pPr>
            <a:lvl7pPr indent="-296354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7pPr>
            <a:lvl8pPr indent="-296354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8pPr>
            <a:lvl9pPr indent="-296354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�"/>
              <a:defRPr sz="1067"/>
            </a:lvl9pPr>
          </a:lstStyle>
          <a:p/>
        </p:txBody>
      </p:sp>
      <p:sp>
        <p:nvSpPr>
          <p:cNvPr id="127" name="Google Shape;127;p6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7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7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7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7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8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8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8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9"/>
          <p:cNvSpPr txBox="1"/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9"/>
          <p:cNvSpPr txBox="1"/>
          <p:nvPr>
            <p:ph idx="1" type="body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1pPr>
            <a:lvl2pPr indent="-347154" lvl="1" marL="9144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�"/>
              <a:defRPr sz="1867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3pPr>
            <a:lvl4pPr indent="-313245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5pPr>
            <a:lvl6pPr indent="-313245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6pPr>
            <a:lvl7pPr indent="-313245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7pPr>
            <a:lvl8pPr indent="-313245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8pPr>
            <a:lvl9pPr indent="-313245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�"/>
              <a:defRPr sz="1333"/>
            </a:lvl9pPr>
          </a:lstStyle>
          <a:p/>
        </p:txBody>
      </p:sp>
      <p:sp>
        <p:nvSpPr>
          <p:cNvPr id="142" name="Google Shape;142;p69"/>
          <p:cNvSpPr txBox="1"/>
          <p:nvPr>
            <p:ph idx="2" type="body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43" name="Google Shape;143;p6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0"/>
          <p:cNvSpPr txBox="1"/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0"/>
          <p:cNvSpPr/>
          <p:nvPr>
            <p:ph idx="2" type="pic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70"/>
          <p:cNvSpPr txBox="1"/>
          <p:nvPr>
            <p:ph idx="1" type="body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50" name="Google Shape;150;p7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1"/>
          <p:cNvSpPr txBox="1"/>
          <p:nvPr>
            <p:ph idx="1" type="body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156" name="Google Shape;156;p7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2"/>
          <p:cNvSpPr txBox="1"/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2"/>
          <p:cNvSpPr txBox="1"/>
          <p:nvPr>
            <p:ph idx="1" type="body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162" name="Google Shape;162;p7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9" name="Google Shape;199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3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7" name="Google Shape;217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5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5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5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9" name="Google Shape;6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7154" lvl="1" marL="9144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�"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3245" lvl="3" marL="18288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�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3245" lvl="4" marL="22860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�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3245" lvl="5" marL="27432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�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3245" lvl="6" marL="32004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�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3245" lvl="7" marL="36576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�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3245" lvl="8" marL="41148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�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3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9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3.png"/><Relationship Id="rId8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42.png"/><Relationship Id="rId8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7.png"/><Relationship Id="rId8" Type="http://schemas.openxmlformats.org/officeDocument/2006/relationships/hyperlink" Target="https://deepseow.tistory.com/2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44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43.png"/><Relationship Id="rId8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hyperlink" Target="https://arxiv.org/abs/1512.03385" TargetMode="External"/><Relationship Id="rId8" Type="http://schemas.openxmlformats.org/officeDocument/2006/relationships/hyperlink" Target="https://www.notion.so/Kaggle-6-f4ebc57327c44e79b2c1a33da46ae7a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hyperlink" Target="https://www.kaggle.com/competitions/aerial-cactus-identification" TargetMode="External"/><Relationship Id="rId8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D49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/>
        </p:nvSpPr>
        <p:spPr>
          <a:xfrm>
            <a:off x="2916861" y="3780299"/>
            <a:ext cx="630172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Hanyang Artificial Intelligence Group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1"/>
          <p:cNvCxnSpPr/>
          <p:nvPr/>
        </p:nvCxnSpPr>
        <p:spPr>
          <a:xfrm>
            <a:off x="2860826" y="3673455"/>
            <a:ext cx="6413797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인공 지능 윤곽선" id="247" name="Google Shape;2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59" y="4860988"/>
            <a:ext cx="1450769" cy="14507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"/>
          <p:cNvSpPr txBox="1"/>
          <p:nvPr/>
        </p:nvSpPr>
        <p:spPr>
          <a:xfrm>
            <a:off x="1478960" y="4349686"/>
            <a:ext cx="4219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 txBox="1"/>
          <p:nvPr/>
        </p:nvSpPr>
        <p:spPr>
          <a:xfrm>
            <a:off x="1900870" y="4622835"/>
            <a:ext cx="4219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 txBox="1"/>
          <p:nvPr/>
        </p:nvSpPr>
        <p:spPr>
          <a:xfrm>
            <a:off x="2472625" y="2505700"/>
            <a:ext cx="856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FFFFFF"/>
                </a:solidFill>
              </a:rPr>
              <a:t>항공 사진 내 선인장 식별</a:t>
            </a:r>
            <a:endParaRPr b="0" i="0" sz="5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210864337b8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10864337b8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210864337b8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210864337b8_0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10864337b8_0_101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210864337b8_0_101"/>
          <p:cNvSpPr txBox="1"/>
          <p:nvPr/>
        </p:nvSpPr>
        <p:spPr>
          <a:xfrm>
            <a:off x="2690600" y="585925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데이터 프로세스 02: 데이터셋 클래스 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368" name="Google Shape;368;g210864337b8_0_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825" y="1369425"/>
            <a:ext cx="5586675" cy="542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228b1b77f18_1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28b1b77f18_1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28b1b77f18_1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28b1b77f18_1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28b1b77f18_1_82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228b1b77f18_1_82"/>
          <p:cNvSpPr txBox="1"/>
          <p:nvPr/>
        </p:nvSpPr>
        <p:spPr>
          <a:xfrm>
            <a:off x="2690600" y="585925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데이터 프로세스 03: 텐서 변환, 데이터 로더 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380" name="Google Shape;380;g228b1b77f18_1_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261525"/>
            <a:ext cx="74295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28b1b77f18_1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4490500"/>
            <a:ext cx="69246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g241ead42f5d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241ead42f5d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241ead42f5d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241ead42f5d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41ead42f5d_0_25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41ead42f5d_0_25"/>
          <p:cNvSpPr txBox="1"/>
          <p:nvPr/>
        </p:nvSpPr>
        <p:spPr>
          <a:xfrm>
            <a:off x="2690600" y="585925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모델 생성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393" name="Google Shape;393;g241ead42f5d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261525"/>
            <a:ext cx="7019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241ead42f5d_0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937800"/>
            <a:ext cx="76676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241ead42f5d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241ead42f5d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41ead42f5d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241ead42f5d_0_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241ead42f5d_0_37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41ead42f5d_0_37"/>
          <p:cNvSpPr txBox="1"/>
          <p:nvPr/>
        </p:nvSpPr>
        <p:spPr>
          <a:xfrm>
            <a:off x="2690600" y="585925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모델 파라미터 및 빌드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406" name="Google Shape;406;g241ead42f5d_0_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500" y="1805675"/>
            <a:ext cx="30194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241ead42f5d_0_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9350" y="1805675"/>
            <a:ext cx="75057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241ead42f5d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41ead42f5d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41ead42f5d_0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41ead42f5d_0_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41ead42f5d_0_49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241ead42f5d_0_49"/>
          <p:cNvSpPr txBox="1"/>
          <p:nvPr/>
        </p:nvSpPr>
        <p:spPr>
          <a:xfrm>
            <a:off x="2690600" y="585925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6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모델 훈련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419" name="Google Shape;419;g241ead42f5d_0_49"/>
          <p:cNvSpPr txBox="1"/>
          <p:nvPr/>
        </p:nvSpPr>
        <p:spPr>
          <a:xfrm>
            <a:off x="393650" y="1338175"/>
            <a:ext cx="707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손실함수 : nn.CrossEntropyLoss()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optimizer, learning rate: </a:t>
            </a:r>
            <a:endParaRPr b="1" sz="16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torch.optim.SGD(model.parameters(), lr=0.01)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epochs : 10</a:t>
            </a:r>
            <a:endParaRPr b="1" sz="1600"/>
          </a:p>
        </p:txBody>
      </p:sp>
      <p:pic>
        <p:nvPicPr>
          <p:cNvPr id="420" name="Google Shape;420;g241ead42f5d_0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475" y="2609275"/>
            <a:ext cx="6084773" cy="40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241ead42f5d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241ead42f5d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241ead42f5d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241ead42f5d_0_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41ead42f5d_0_61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41ead42f5d_0_61"/>
          <p:cNvSpPr txBox="1"/>
          <p:nvPr/>
        </p:nvSpPr>
        <p:spPr>
          <a:xfrm>
            <a:off x="2690600" y="585925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7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성능 검증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432" name="Google Shape;432;g241ead42f5d_0_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261525"/>
            <a:ext cx="62865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241ead42f5d_0_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2585500"/>
            <a:ext cx="64008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g241ead42f5d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41ead42f5d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41ead42f5d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241ead42f5d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241ead42f5d_0_81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241ead42f5d_0_81"/>
          <p:cNvSpPr txBox="1"/>
          <p:nvPr/>
        </p:nvSpPr>
        <p:spPr>
          <a:xfrm>
            <a:off x="2690600" y="585925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8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테스트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445" name="Google Shape;445;g241ead42f5d_0_81"/>
          <p:cNvSpPr txBox="1"/>
          <p:nvPr/>
        </p:nvSpPr>
        <p:spPr>
          <a:xfrm>
            <a:off x="393650" y="1338175"/>
            <a:ext cx="707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테스트 데이터에 대한 데이터셋 및 로더 설정 우선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batch size : 32 설정</a:t>
            </a:r>
            <a:endParaRPr b="1" sz="1600"/>
          </a:p>
        </p:txBody>
      </p:sp>
      <p:pic>
        <p:nvPicPr>
          <p:cNvPr id="446" name="Google Shape;446;g241ead42f5d_0_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025" y="2261575"/>
            <a:ext cx="78390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228b1b77f18_1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228b1b77f18_1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228b1b77f18_1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228b1b77f18_1_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228b1b77f18_1_95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28b1b77f18_1_95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4-(1)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data augmentation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458" name="Google Shape;458;g228b1b77f18_1_95"/>
          <p:cNvSpPr txBox="1"/>
          <p:nvPr/>
        </p:nvSpPr>
        <p:spPr>
          <a:xfrm>
            <a:off x="190450" y="1338175"/>
            <a:ext cx="1192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좌우 대칭 변환 데이터 추가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상하 대칭 변환 데이터 추가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회전 변환 데이터 추가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정규화에서 사용한 평균값들 (0.485, 0.456, 0.406) 와 분산 (0.229, 0.224, 0.225) 는 이미지넷 데이터로부터 얻은, 레퍼런스 값</a:t>
            </a:r>
            <a:endParaRPr b="1" sz="1600"/>
          </a:p>
        </p:txBody>
      </p:sp>
      <p:pic>
        <p:nvPicPr>
          <p:cNvPr id="459" name="Google Shape;459;g228b1b77f18_1_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575" y="2643250"/>
            <a:ext cx="74771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g228b1b77f18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228b1b77f18_1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228b1b77f18_1_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228b1b77f18_1_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28b1b77f18_1_107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228b1b77f18_1_107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4-(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깊은 CNN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471" name="Google Shape;471;g228b1b77f18_1_107"/>
          <p:cNvSpPr txBox="1"/>
          <p:nvPr/>
        </p:nvSpPr>
        <p:spPr>
          <a:xfrm>
            <a:off x="190450" y="1708725"/>
            <a:ext cx="119295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US" sz="1900"/>
              <a:t>합성곱 -&gt; 배치 정규화 -&gt; max pooling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합성곱 -&gt; 배치 정규화 -&gt; max pooling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합성곱 -&gt; 배치 정규화 -&gt; max pooling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합성곱 -&gt; 배치 정규화 -&gt; max pooling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합성곱 -&gt; 배치 정규화 -&gt; max pooling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average pooling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flatten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fully-connected layer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fully-connected layer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472" name="Google Shape;472;g228b1b77f18_1_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7075" y="3902238"/>
            <a:ext cx="74295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228b1b77f18_1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228b1b77f18_1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228b1b77f18_1_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228b1b77f18_1_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228b1b77f18_1_119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228b1b77f18_1_119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4-(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모델 훈련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484" name="Google Shape;484;g228b1b77f18_1_119"/>
          <p:cNvSpPr txBox="1"/>
          <p:nvPr/>
        </p:nvSpPr>
        <p:spPr>
          <a:xfrm>
            <a:off x="393650" y="1338175"/>
            <a:ext cx="9455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손실함수 : nn.CrossEntropyLoss()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optimizer, learning rate: </a:t>
            </a:r>
            <a:endParaRPr b="1" sz="16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torch.optim.Adamax(model.parameters(), lr=0.00006)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epochs : 70</a:t>
            </a:r>
            <a:endParaRPr b="1" sz="1600"/>
          </a:p>
        </p:txBody>
      </p:sp>
      <p:pic>
        <p:nvPicPr>
          <p:cNvPr id="485" name="Google Shape;485;g228b1b77f18_1_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650" y="2660275"/>
            <a:ext cx="5322797" cy="404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"/>
          <p:cNvSpPr txBox="1"/>
          <p:nvPr/>
        </p:nvSpPr>
        <p:spPr>
          <a:xfrm>
            <a:off x="11335047" y="359416"/>
            <a:ext cx="7849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"/>
          <p:cNvSpPr txBox="1"/>
          <p:nvPr>
            <p:ph type="title"/>
          </p:nvPr>
        </p:nvSpPr>
        <p:spPr>
          <a:xfrm>
            <a:off x="629745" y="964200"/>
            <a:ext cx="1425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목차</a:t>
            </a:r>
            <a:endParaRPr sz="32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262" name="Google Shape;262;p2"/>
          <p:cNvSpPr txBox="1"/>
          <p:nvPr/>
        </p:nvSpPr>
        <p:spPr>
          <a:xfrm>
            <a:off x="694612" y="1785519"/>
            <a:ext cx="10725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1. 문제 상황 이해</a:t>
            </a:r>
            <a:endParaRPr b="0" i="0" sz="2800" u="none" cap="none" strike="noStrike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2.</a:t>
            </a:r>
            <a:r>
              <a:rPr lang="en-US" sz="2800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EDA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3.</a:t>
            </a:r>
            <a:r>
              <a:rPr b="0" i="0" lang="en-US" sz="2800" u="none" cap="none" strike="noStrike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Baseline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4. </a:t>
            </a:r>
            <a:r>
              <a:rPr lang="en-US" sz="2800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Modeling_v1,2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5. </a:t>
            </a:r>
            <a:r>
              <a:rPr lang="en-US" sz="2800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파이토치 관련 추가 정보, 딥러닝 이론 관련</a:t>
            </a:r>
            <a:endParaRPr sz="2800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g228b1b77f18_1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228b1b77f18_1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228b1b77f18_1_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228b1b77f18_1_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228b1b77f18_1_146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228b1b77f18_1_146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파이토치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497" name="Google Shape;497;g228b1b77f18_1_146"/>
          <p:cNvSpPr txBox="1"/>
          <p:nvPr/>
        </p:nvSpPr>
        <p:spPr>
          <a:xfrm>
            <a:off x="190450" y="1708725"/>
            <a:ext cx="119295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with torch.no_grad()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no_grad() 감싸게 되면, 파이토치는 autograd engine 을 꺼버린다. 더 이상 자동으로 gradient 를 트래킹하지 않는다. 어차피 validation step 에서는 가중치 업데이트가 일어나지 않으므로 gradient가 계산되지 않는다. 따라서 autograd 를 끔으로써 메모리 사용량을 줄이고 연산속도를 높일 수 있다.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model.eval()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eval() 함수는 해당 모델의 모든 레이어가 evaluate mode 에 들어가게 해준다. 학습할 때만 필요한 dropout, batchnorm 등의 기능을 자동으로 비활성화시킨다. </a:t>
            </a:r>
            <a:endParaRPr b="1"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241ead42f5d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241ead42f5d_0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241ead42f5d_0_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241ead42f5d_0_1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241ead42f5d_0_129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241ead42f5d_0_129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파이토치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509" name="Google Shape;509;g241ead42f5d_0_129"/>
          <p:cNvSpPr txBox="1"/>
          <p:nvPr/>
        </p:nvSpPr>
        <p:spPr>
          <a:xfrm>
            <a:off x="190450" y="1708725"/>
            <a:ext cx="11929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torch 에서 binary cross entropy 구현.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방법 1: 먼저 각 loss 를 구한 다음, 평균을 구해서 cost 를 얻는다.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방법 2: torch.nn.functional 에서 제공하는 BCE 함수 사용.</a:t>
            </a:r>
            <a:endParaRPr b="1" sz="1900"/>
          </a:p>
        </p:txBody>
      </p:sp>
      <p:pic>
        <p:nvPicPr>
          <p:cNvPr id="510" name="Google Shape;510;g241ead42f5d_0_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025" y="3272950"/>
            <a:ext cx="52006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41ead42f5d_0_1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0125" y="3272950"/>
            <a:ext cx="51149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41ead42f5d_0_1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025" y="4611925"/>
            <a:ext cx="68675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241ead42f5d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241ead42f5d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241ead42f5d_0_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241ead42f5d_0_1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241ead42f5d_0_157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241ead42f5d_0_157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파이토치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524" name="Google Shape;524;g241ead42f5d_0_157"/>
          <p:cNvSpPr txBox="1"/>
          <p:nvPr/>
        </p:nvSpPr>
        <p:spPr>
          <a:xfrm>
            <a:off x="190450" y="1708725"/>
            <a:ext cx="11929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torch 에서 cross entropy 구현.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방법 1: cross entropy 식 그대로 구현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방법 2: torch.nn.functional.softmax() 또는 cross_entropy() 사용</a:t>
            </a:r>
            <a:endParaRPr b="1" sz="1900"/>
          </a:p>
        </p:txBody>
      </p:sp>
      <p:pic>
        <p:nvPicPr>
          <p:cNvPr id="525" name="Google Shape;525;g241ead42f5d_0_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450" y="3042650"/>
            <a:ext cx="58293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241ead42f5d_0_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4075" y="3042659"/>
            <a:ext cx="5574100" cy="130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241ead42f5d_0_1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450" y="4919075"/>
            <a:ext cx="4595707" cy="10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g241ead42f5d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241ead42f5d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241ead42f5d_0_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241ead42f5d_0_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241ead42f5d_0_174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241ead42f5d_0_174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딥러닝 이론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539" name="Google Shape;539;g241ead42f5d_0_174"/>
          <p:cNvSpPr txBox="1"/>
          <p:nvPr/>
        </p:nvSpPr>
        <p:spPr>
          <a:xfrm>
            <a:off x="190450" y="1708725"/>
            <a:ext cx="119295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Batch Normalization 은 정말 필요한가 1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Gradient Vanishing / Exploding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gradient 소실 문제 또는 gradient 가 너무 크게 나타나는 문제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solution :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 활성화 함수 변경 / learning rate 작게 / batch normalization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특정 layer 를 데이터가 통과하는 시점에 다른 레이어는 고정되어 있다고 가정하지만, </a:t>
            </a:r>
            <a:endParaRPr b="1" sz="19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실제로는 distribution 을 지속적으로 변화시키고 있게 된다.</a:t>
            </a:r>
            <a:endParaRPr b="1" sz="19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이전 layer 의 파라미터 변화 : 현재 레이어의 입력 분포가 바뀌는 현상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layer input 데이터의 평균, 분산 고정 : 데이터 일정한 분포</a:t>
            </a:r>
            <a:endParaRPr b="1"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g242ae55190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242ae55190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g242ae55190d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g242ae55190d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242ae55190d_0_0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242ae55190d_0_0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딥러닝 이론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551" name="Google Shape;551;g242ae55190d_0_0"/>
          <p:cNvSpPr txBox="1"/>
          <p:nvPr/>
        </p:nvSpPr>
        <p:spPr>
          <a:xfrm>
            <a:off x="190450" y="1708725"/>
            <a:ext cx="119295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Batch Normalization 은 정말 </a:t>
            </a:r>
            <a:r>
              <a:rPr b="1" lang="en-US" sz="1900"/>
              <a:t>필요한가 2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 γ 는 scaling, β는 shift 의 역할을 한다. </a:t>
            </a:r>
            <a:endParaRPr b="1" sz="19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(딥러닝 모델의 비선형성을 유지하기 위해 scaling 및 shift 과정 거친다.)</a:t>
            </a:r>
            <a:endParaRPr b="1" sz="1500"/>
          </a:p>
        </p:txBody>
      </p:sp>
      <p:pic>
        <p:nvPicPr>
          <p:cNvPr id="552" name="Google Shape;552;g242ae55190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450" y="2858625"/>
            <a:ext cx="4197701" cy="379045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242ae55190d_0_0"/>
          <p:cNvSpPr txBox="1"/>
          <p:nvPr/>
        </p:nvSpPr>
        <p:spPr>
          <a:xfrm>
            <a:off x="4781575" y="2949875"/>
            <a:ext cx="74907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최근(2018~) 에는 배치 정규화가 내부 공변량 변화를 해결함으로써 오버피팅을 줄인다는 것이 오해라는 주장이 제기 되고 있다.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실험적으로, 배치 정규화는 optimization landscape 를 굉장히 부드럽게 만들어 줌으로써 조금 더 global optima 를 찾기 편해지는 효과를 가지며, 학습 속도 또한 빠르게 할 수 있다는 결론.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관련 자료: </a:t>
            </a:r>
            <a:r>
              <a:rPr b="1" lang="en-US" sz="1900" u="sng">
                <a:solidFill>
                  <a:schemeClr val="hlink"/>
                </a:solidFill>
                <a:hlinkClick r:id="rId8"/>
              </a:rPr>
              <a:t>https://deepseow.tistory.com/2</a:t>
            </a:r>
            <a:endParaRPr b="1"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g241ead42f5d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241ead42f5d_0_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g241ead42f5d_0_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241ead42f5d_0_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241ead42f5d_0_190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41ead42f5d_0_190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딥러닝 이론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565" name="Google Shape;565;g241ead42f5d_0_190"/>
          <p:cNvSpPr txBox="1"/>
          <p:nvPr/>
        </p:nvSpPr>
        <p:spPr>
          <a:xfrm>
            <a:off x="190450" y="1708725"/>
            <a:ext cx="119295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Pooling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특성 맵을 다운 샘플링하여 특성 맵의 크기를 줄이는 연산.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데이터를 함축시키는 과정, 이미지의 특정 영역에서 대표성이 가장 강한, 결정적인 값을 찾아내기 위함.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이미지의 크기, 수 증가, 이후 전체 이미지가 아닌 특이점들이 추출된 1차원 벡터로 만들어서 사용 (flatten 과정)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max pooling, average pooling</a:t>
            </a:r>
            <a:endParaRPr b="1" sz="1900"/>
          </a:p>
        </p:txBody>
      </p:sp>
      <p:pic>
        <p:nvPicPr>
          <p:cNvPr id="566" name="Google Shape;566;g241ead42f5d_0_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900" y="4356225"/>
            <a:ext cx="84010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g242bc0894b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g242bc0894b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42bc0894b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242bc0894be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242bc0894be_0_0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242bc0894be_0_0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딥러닝 이론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578" name="Google Shape;578;g242bc0894be_0_0"/>
          <p:cNvSpPr txBox="1"/>
          <p:nvPr/>
        </p:nvSpPr>
        <p:spPr>
          <a:xfrm>
            <a:off x="190450" y="1451250"/>
            <a:ext cx="119295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Max pooling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유의미한 정보가 높은 signal 을 가질 것이라는 가정.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영역 안에서 가장 높은 값을 추출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Average pooling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영역 내 정보의 평균값을 추출하는 것이 noise 도 줄이고 해당 local 을 잘 설명할 것이라는 가정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average pooling 은 이미지를 전체적으로 smoothing 하는 경향, sharp feature 를 찾아내지 못하는 문제.</a:t>
            </a:r>
            <a:endParaRPr b="1" sz="1900"/>
          </a:p>
        </p:txBody>
      </p:sp>
      <p:pic>
        <p:nvPicPr>
          <p:cNvPr id="579" name="Google Shape;579;g242bc0894be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019925"/>
            <a:ext cx="3895308" cy="26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242bc0894be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0108" y="4019925"/>
            <a:ext cx="3858395" cy="26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g242bc0894be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10903" y="4019925"/>
            <a:ext cx="3783362" cy="26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g241ead42f5d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241ead42f5d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241ead42f5d_0_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241ead42f5d_0_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241ead42f5d_0_202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241ead42f5d_0_202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5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딥러닝 이론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593" name="Google Shape;593;g241ead42f5d_0_202"/>
          <p:cNvSpPr txBox="1"/>
          <p:nvPr/>
        </p:nvSpPr>
        <p:spPr>
          <a:xfrm>
            <a:off x="131250" y="1419400"/>
            <a:ext cx="119295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/>
              <a:t>layer 수가 많을 수록 (모델이 깊어질수록) 더 좋은 성능을 가지는가? -&gt; 새로운 아이디어어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“</a:t>
            </a:r>
            <a:r>
              <a:rPr b="1" lang="en-US" sz="1900" u="sng">
                <a:solidFill>
                  <a:schemeClr val="hlink"/>
                </a:solidFill>
                <a:hlinkClick r:id="rId7"/>
              </a:rPr>
              <a:t>Deep Residual Learning for Image Recognition (Microsoft Research, 2015)</a:t>
            </a:r>
            <a:r>
              <a:rPr b="1" lang="en-US" sz="1900"/>
              <a:t>”</a:t>
            </a:r>
            <a:endParaRPr b="1"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Degradation 문제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layer 를 많이 쌓아서 train 점수도 좋고, 오버피팅도 일어나지 않는데 성능이 잘 나오지 않는 현상 나타남.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Residual Learning 의 아이디어 : ResNet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“F(x) := H(x) - x”  설정, “H(x) = F(x) + x” 최적화 시도.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추가 자료 : </a:t>
            </a:r>
            <a:r>
              <a:rPr b="1" lang="en-US" sz="1900" u="sng">
                <a:solidFill>
                  <a:schemeClr val="hlink"/>
                </a:solidFill>
                <a:hlinkClick r:id="rId8"/>
              </a:rPr>
              <a:t>notion - ‘Kaggle 6주차: 항공 사진 내 선인장 식별’ 페이지</a:t>
            </a:r>
            <a:endParaRPr b="1" sz="1900"/>
          </a:p>
        </p:txBody>
      </p:sp>
      <p:pic>
        <p:nvPicPr>
          <p:cNvPr id="594" name="Google Shape;594;g241ead42f5d_0_2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450" y="4475550"/>
            <a:ext cx="6010602" cy="21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241ead42f5d_0_2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01025" y="4375800"/>
            <a:ext cx="4382499" cy="2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683" y="-42203"/>
            <a:ext cx="12337366" cy="6942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"/>
          <p:cNvSpPr txBox="1"/>
          <p:nvPr/>
        </p:nvSpPr>
        <p:spPr>
          <a:xfrm>
            <a:off x="11335047" y="359416"/>
            <a:ext cx="7849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"/>
          <p:cNvSpPr txBox="1"/>
          <p:nvPr>
            <p:ph type="title"/>
          </p:nvPr>
        </p:nvSpPr>
        <p:spPr>
          <a:xfrm>
            <a:off x="629761" y="636415"/>
            <a:ext cx="10932478" cy="576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1- (</a:t>
            </a:r>
            <a:r>
              <a:rPr lang="en-US" sz="2000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1)</a:t>
            </a:r>
            <a:r>
              <a:rPr lang="en-US" sz="2000">
                <a:solidFill>
                  <a:srgbClr val="121D49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 </a:t>
            </a:r>
            <a:r>
              <a:rPr lang="en-US" sz="2000" u="sng">
                <a:solidFill>
                  <a:schemeClr val="hlink"/>
                </a:solidFill>
                <a:latin typeface="Noto Sans Black"/>
                <a:ea typeface="Noto Sans Black"/>
                <a:cs typeface="Noto Sans Black"/>
                <a:sym typeface="Noto Sans Black"/>
                <a:hlinkClick r:id="rId7"/>
              </a:rPr>
              <a:t>Aerial Cactus Identification</a:t>
            </a:r>
            <a:endParaRPr sz="2000"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7578300" y="1777725"/>
            <a:ext cx="42189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 사진에서 선인장을 식별하는 대회.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 모델 설계 방법, 파이토치 기본 활용법을 연습.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책에서 제시한 학습 순서는 다음과 같습니다.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탐색적 데이터 분석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베이스라인 모델 : 기본 CNN 구성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깊은 CNN 구성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 및 평가지표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이진분류 (binary classification)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ROC AUC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8650" y="1416646"/>
            <a:ext cx="5951482" cy="533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6"/>
          <p:cNvSpPr txBox="1"/>
          <p:nvPr/>
        </p:nvSpPr>
        <p:spPr>
          <a:xfrm>
            <a:off x="11335047" y="359416"/>
            <a:ext cx="7849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 txBox="1"/>
          <p:nvPr>
            <p:ph type="title"/>
          </p:nvPr>
        </p:nvSpPr>
        <p:spPr>
          <a:xfrm>
            <a:off x="67880" y="1001173"/>
            <a:ext cx="2622725" cy="1869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latin typeface="Noto Sans Black"/>
                <a:ea typeface="Noto Sans Black"/>
                <a:cs typeface="Noto Sans Black"/>
                <a:sym typeface="Noto Sans Black"/>
              </a:rPr>
              <a:t>2-(1)</a:t>
            </a:r>
            <a:br>
              <a:rPr lang="en-US" sz="3200">
                <a:latin typeface="Noto Sans Black"/>
                <a:ea typeface="Noto Sans Black"/>
                <a:cs typeface="Noto Sans Black"/>
                <a:sym typeface="Noto Sans Black"/>
              </a:rPr>
            </a:br>
            <a:r>
              <a:rPr lang="en-US" sz="3200">
                <a:latin typeface="Noto Sans Black"/>
                <a:ea typeface="Noto Sans Black"/>
                <a:cs typeface="Noto Sans Black"/>
                <a:sym typeface="Noto Sans Black"/>
              </a:rPr>
              <a:t>데이터 둘러보기,</a:t>
            </a:r>
            <a:endParaRPr sz="3200">
              <a:latin typeface="Noto Sans Black"/>
              <a:ea typeface="Noto Sans Black"/>
              <a:cs typeface="Noto Sans Black"/>
              <a:sym typeface="Noto Sans Black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latin typeface="Noto Sans Black"/>
                <a:ea typeface="Noto Sans Black"/>
                <a:cs typeface="Noto Sans Black"/>
                <a:sym typeface="Noto Sans Black"/>
              </a:rPr>
              <a:t>시각화</a:t>
            </a:r>
            <a:endParaRPr sz="3200"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287" name="Google Shape;287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1575" y="3491450"/>
            <a:ext cx="3493476" cy="31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0600" y="636425"/>
            <a:ext cx="5740331" cy="32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"/>
          <p:cNvSpPr/>
          <p:nvPr/>
        </p:nvSpPr>
        <p:spPr>
          <a:xfrm>
            <a:off x="7219525" y="1330200"/>
            <a:ext cx="1421400" cy="253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8875375" y="1854550"/>
            <a:ext cx="213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0: 선인장 없음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1: 선인장 있음</a:t>
            </a:r>
            <a:endParaRPr b="1"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11335047" y="359416"/>
            <a:ext cx="7849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2836550" y="704685"/>
            <a:ext cx="65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2-(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train, test 데이터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463375" y="1882525"/>
            <a:ext cx="3577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train data 개수 : 17,500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test data 개수 : 4,000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해상도 : 32*32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채널 수 : 3 (RGB)</a:t>
            </a:r>
            <a:endParaRPr b="1" sz="1600"/>
          </a:p>
        </p:txBody>
      </p:sp>
      <p:pic>
        <p:nvPicPr>
          <p:cNvPr id="303" name="Google Shape;303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050" y="1852025"/>
            <a:ext cx="5744374" cy="21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7"/>
          <p:cNvSpPr txBox="1"/>
          <p:nvPr/>
        </p:nvSpPr>
        <p:spPr>
          <a:xfrm>
            <a:off x="7083125" y="1359425"/>
            <a:ext cx="35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선인장 있는 사진 (label : 1)</a:t>
            </a:r>
            <a:endParaRPr b="1" sz="2000"/>
          </a:p>
        </p:txBody>
      </p:sp>
      <p:pic>
        <p:nvPicPr>
          <p:cNvPr id="305" name="Google Shape;305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300" y="4445773"/>
            <a:ext cx="5744374" cy="2189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7"/>
          <p:cNvSpPr txBox="1"/>
          <p:nvPr/>
        </p:nvSpPr>
        <p:spPr>
          <a:xfrm>
            <a:off x="1201400" y="3953175"/>
            <a:ext cx="35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선인장 없는 사진 (label : 0)</a:t>
            </a:r>
            <a:endParaRPr b="1"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2"/>
          <p:cNvSpPr txBox="1"/>
          <p:nvPr/>
        </p:nvSpPr>
        <p:spPr>
          <a:xfrm>
            <a:off x="11335047" y="359416"/>
            <a:ext cx="7849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3753820" y="771203"/>
            <a:ext cx="536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3-(1)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모델링 계획</a:t>
            </a:r>
            <a:endParaRPr b="0" i="0" sz="2800" u="none" cap="none" strike="noStrike">
              <a:solidFill>
                <a:srgbClr val="121D49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275475" y="1482000"/>
            <a:ext cx="9645300" cy="50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베이스라인 모델 : 얕은 CNN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 구조 :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convolution layer 1,2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pooling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flatten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fully-connected layer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SGD (stochastic gradient descent)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개선 : 살짝 깊은 CNN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증강(data augmentation) : 다양한 변환기(transform) 사용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 구조: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convolution layer 1~5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 normalization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pooling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flatten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fully-connected layer 1,2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Adamax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: 훈련 epochs 증가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210864337b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10864337b8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10864337b8_0_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10864337b8_0_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10864337b8_0_80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10864337b8_0_80"/>
          <p:cNvSpPr txBox="1"/>
          <p:nvPr/>
        </p:nvSpPr>
        <p:spPr>
          <a:xfrm>
            <a:off x="3753820" y="771203"/>
            <a:ext cx="536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Baseline :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초기 설정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330" name="Google Shape;330;g210864337b8_0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650" y="1854903"/>
            <a:ext cx="63055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10864337b8_0_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4650" y="1854903"/>
            <a:ext cx="41243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228b1b77f18_1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28b1b77f18_1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28b1b77f18_1_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28b1b77f18_1_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28b1b77f18_1_43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28b1b77f18_1_43"/>
          <p:cNvSpPr txBox="1"/>
          <p:nvPr/>
        </p:nvSpPr>
        <p:spPr>
          <a:xfrm>
            <a:off x="3753820" y="771203"/>
            <a:ext cx="536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train / valid 데이터 분리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343" name="Google Shape;343;g228b1b77f18_1_43"/>
          <p:cNvSpPr txBox="1"/>
          <p:nvPr/>
        </p:nvSpPr>
        <p:spPr>
          <a:xfrm>
            <a:off x="463375" y="1882525"/>
            <a:ext cx="4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train data 의 10% 를 validation data로 사용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train data 개수 : 15,750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validation data 개수 : 1,750</a:t>
            </a:r>
            <a:endParaRPr b="1" sz="1600"/>
          </a:p>
        </p:txBody>
      </p:sp>
      <p:pic>
        <p:nvPicPr>
          <p:cNvPr id="344" name="Google Shape;344;g228b1b77f18_1_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500" y="2941325"/>
            <a:ext cx="52863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228b1b77f18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32" y="361951"/>
            <a:ext cx="282005" cy="22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28b1b77f18_1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51" y="318777"/>
            <a:ext cx="392574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28b1b77f18_1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" y="318777"/>
            <a:ext cx="10932479" cy="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228b1b77f18_1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953" y="361951"/>
            <a:ext cx="1833652" cy="25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28b1b77f18_1_57"/>
          <p:cNvSpPr txBox="1"/>
          <p:nvPr/>
        </p:nvSpPr>
        <p:spPr>
          <a:xfrm>
            <a:off x="11335047" y="359416"/>
            <a:ext cx="7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D4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21D4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200" u="none" cap="none" strike="noStrike">
              <a:solidFill>
                <a:srgbClr val="121D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28b1b77f18_1_57"/>
          <p:cNvSpPr txBox="1"/>
          <p:nvPr/>
        </p:nvSpPr>
        <p:spPr>
          <a:xfrm>
            <a:off x="2690600" y="771200"/>
            <a:ext cx="85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Black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3-(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) </a:t>
            </a:r>
            <a:r>
              <a:rPr lang="en-US" sz="28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데이터 프로세스 01: summary</a:t>
            </a:r>
            <a:endParaRPr sz="2800">
              <a:solidFill>
                <a:schemeClr val="dk1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sp>
        <p:nvSpPr>
          <p:cNvPr id="356" name="Google Shape;356;g228b1b77f18_1_57"/>
          <p:cNvSpPr txBox="1"/>
          <p:nvPr/>
        </p:nvSpPr>
        <p:spPr>
          <a:xfrm>
            <a:off x="133275" y="1796200"/>
            <a:ext cx="98112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시작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-&gt; 데이터 로더 : 배치 크기만큼 데이터 요청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로더 -&gt; (변환기 + 데이터셋 클래스) : 데이터 요청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(변환기 + 데이터셋 클래스) -&gt; 데이터 로더 : 변환된 데이터 전달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로더 -&gt; 딥러닝 모델 : 데이터 미니 배치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2023-02-03T16:24:40Z</dcterms:created>
  <dc:creator>이재흠</dc:creator>
</cp:coreProperties>
</file>