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4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78F32-712B-1223-F538-F35D585F7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A8C894-DD0A-BBD6-CCC1-7B35F6055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B717A7-B5FB-B52E-002E-8D36F195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4401-952C-49A8-B1A0-FECA7319965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ED8C57-1A75-F3AE-2D16-05D31FCE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318CF0-7872-9AF6-166B-5CC1BE47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6814-7507-427E-AF43-A1CAB1451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48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604291-E8B0-12E0-101D-FBCCDBD0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B1404F-D5F9-7566-CC91-FBC17F755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D0E17A-6EEC-7C27-137F-132EE8D6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4401-952C-49A8-B1A0-FECA7319965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E3E6DE-06DE-7D7D-A51D-088576530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A35732-71EE-179C-C162-EC61CF74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6814-7507-427E-AF43-A1CAB1451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30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89FA63-8411-A1F6-5A0D-C2CD5FAC7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09F6F3-0639-8419-96EB-91D15DF68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0EB449-2EFC-B9F9-6248-7FF5206B3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4401-952C-49A8-B1A0-FECA7319965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0B7421-A09E-2872-87E2-80A5CF16D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C1659-68CC-BDB2-8335-5889C1F5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6814-7507-427E-AF43-A1CAB1451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10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4D94B-29E8-0DD3-CF53-757A1B1B0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7A8663-A216-BF84-4BC7-6F09234DF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A4BBFB-732E-F932-FD24-A461211A7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4401-952C-49A8-B1A0-FECA7319965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A31253-6220-2C3C-FF87-C9D0EACB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A71CEE-2C62-0582-8C4D-0736BEC0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6814-7507-427E-AF43-A1CAB1451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72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BF627-B766-98E6-47BE-F0F47B831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347165-7516-78E4-6CBC-8B993C197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0454CE-D505-F357-3062-5B95DAD6F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4401-952C-49A8-B1A0-FECA7319965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856F07-9907-53DD-ACFA-3BA227111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7BD5A2-434D-2A25-4C02-6B02A7A1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6814-7507-427E-AF43-A1CAB1451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84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1E2C0-08B3-3735-347E-DF6A5833F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8B6248-E875-0CE2-0BFA-48A676D2C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776DD8-7DD3-606F-4574-38751EBE7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761F0E-6A37-C8A6-E5E2-FEE9FB72D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4401-952C-49A8-B1A0-FECA7319965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56E3-EB60-545F-6F74-4549B4C4B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E50962-D001-9930-16B8-EC2C54A7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6814-7507-427E-AF43-A1CAB1451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37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44485-E05B-0B40-4CAE-F94C3F6BB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CE2C17-B8DF-C0FD-9771-AD99E704B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3E2E89-A72B-B21D-2D99-628C7E813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FD6628-98A4-29FD-73E1-3C3F3267D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359997-4988-66C2-A8ED-B10DB5CCF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B57236-4756-EC0A-449A-53A9BA6B7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4401-952C-49A8-B1A0-FECA7319965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647B16-2E85-2056-28B3-377E664A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ED7558-E8CA-930F-CB8F-EB4743978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6814-7507-427E-AF43-A1CAB1451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6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FBEB0-3E12-435F-FB80-CC004A1F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3D9B96-CBB4-488C-C2A1-3964E665A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4401-952C-49A8-B1A0-FECA7319965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D51D8D-E1EE-6359-F771-C2C03436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0F822D-E294-843F-2D1A-F86D92F65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6814-7507-427E-AF43-A1CAB1451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64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77EBDA-4DEF-D338-37CE-BCD0DFB8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4401-952C-49A8-B1A0-FECA7319965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5B6E24-DB16-EF0F-4B1C-4C4BE1A4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F4872A-8314-0C47-ABBB-117B1AB3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6814-7507-427E-AF43-A1CAB1451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85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377F8-D020-369C-C68A-E4D760152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EAC97B-BEBC-8A25-2800-035C30714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403F19-EF2E-2214-F535-7082F404A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FA0BF5-0D53-C57B-DF20-AB6F4F5CD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4401-952C-49A8-B1A0-FECA7319965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8D3FCA-5A56-D22B-C6E9-47425A7D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A7AAA5-8C81-3C91-348A-EF53E109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6814-7507-427E-AF43-A1CAB1451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51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B7CF0-98E9-C812-EA28-0C82AD79B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D9312-650F-7BF5-7B5C-5440BBE75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808719-FBB7-C52F-7531-E35EA7679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83F266-907C-31C3-E6AF-D6E891C7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4401-952C-49A8-B1A0-FECA7319965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C89CF8-315C-F8D9-71B6-8B80674A2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D77353-BE4C-2CD7-9164-7CCC2612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96814-7507-427E-AF43-A1CAB1451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55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40335B-C638-58F0-AC8A-CD53047DE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ACCD77-C573-E87A-19FC-7195EFB96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1438CB-65CB-19A5-DC52-B2CB14843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14401-952C-49A8-B1A0-FECA73199655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ACEAA8-7F28-685F-27C9-DF2D8CDAA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808CBB-E037-A206-E1D3-84D46D27A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96814-7507-427E-AF43-A1CAB14519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92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03925-57B7-B3EB-ABCF-23E6284B8E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안전 운전자 예측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9911AC-E26F-38EC-AAE3-9A95A148D5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머신러닝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·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딥러닝 문제해결 전략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Ch.08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1189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5D02D-6C28-88AA-E66E-92F78F64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619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탐색적 데이터 분석 </a:t>
            </a:r>
            <a:r>
              <a:rPr lang="en-US" altLang="ko-KR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순서형 피처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DB43C6-8B4A-BA76-F454-3C138C46BA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861"/>
          <a:stretch/>
        </p:blipFill>
        <p:spPr>
          <a:xfrm>
            <a:off x="838200" y="1387134"/>
            <a:ext cx="5196494" cy="422013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D4D19DA-2A66-2F27-1070-ED4772958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139"/>
          <a:stretch/>
        </p:blipFill>
        <p:spPr>
          <a:xfrm>
            <a:off x="6248187" y="1656182"/>
            <a:ext cx="5196494" cy="40321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E361305-3B98-3C22-ECC4-24D64A9BB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79" y="5607266"/>
            <a:ext cx="5303980" cy="121930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F340D38-6E73-FF59-EC41-378D79F2D931}"/>
              </a:ext>
            </a:extLst>
          </p:cNvPr>
          <p:cNvSpPr/>
          <p:nvPr/>
        </p:nvSpPr>
        <p:spPr>
          <a:xfrm>
            <a:off x="6192033" y="1605569"/>
            <a:ext cx="5287373" cy="4094294"/>
          </a:xfrm>
          <a:prstGeom prst="rect">
            <a:avLst/>
          </a:prstGeom>
          <a:solidFill>
            <a:schemeClr val="accent1">
              <a:alpha val="50000"/>
            </a:schemeClr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8679EF-08A3-0CEF-D97D-79B9A259EA64}"/>
              </a:ext>
            </a:extLst>
          </p:cNvPr>
          <p:cNvSpPr/>
          <p:nvPr/>
        </p:nvSpPr>
        <p:spPr>
          <a:xfrm>
            <a:off x="792760" y="4595149"/>
            <a:ext cx="5287373" cy="1037422"/>
          </a:xfrm>
          <a:prstGeom prst="rect">
            <a:avLst/>
          </a:prstGeom>
          <a:solidFill>
            <a:schemeClr val="accent1">
              <a:alpha val="50000"/>
            </a:schemeClr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BEB41A-8559-0E84-532B-8D80BC60FA67}"/>
              </a:ext>
            </a:extLst>
          </p:cNvPr>
          <p:cNvSpPr/>
          <p:nvPr/>
        </p:nvSpPr>
        <p:spPr>
          <a:xfrm>
            <a:off x="3402957" y="3619072"/>
            <a:ext cx="2677175" cy="1037422"/>
          </a:xfrm>
          <a:prstGeom prst="rect">
            <a:avLst/>
          </a:prstGeom>
          <a:solidFill>
            <a:schemeClr val="accent1">
              <a:alpha val="50000"/>
            </a:schemeClr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7B8E18-5310-5912-BB3D-87B27477EC67}"/>
              </a:ext>
            </a:extLst>
          </p:cNvPr>
          <p:cNvSpPr/>
          <p:nvPr/>
        </p:nvSpPr>
        <p:spPr>
          <a:xfrm>
            <a:off x="803475" y="2620428"/>
            <a:ext cx="2677175" cy="1037422"/>
          </a:xfrm>
          <a:prstGeom prst="rect">
            <a:avLst/>
          </a:prstGeom>
          <a:solidFill>
            <a:schemeClr val="accent1">
              <a:alpha val="50000"/>
            </a:schemeClr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802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5D02D-6C28-88AA-E66E-92F78F64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619"/>
            <a:ext cx="10832978" cy="1325563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탐색적 데이터 분석 </a:t>
            </a:r>
            <a:r>
              <a:rPr lang="en-US" altLang="ko-KR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연속형 피처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en-US" altLang="ko-KR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pd.cut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범주형 데이터로 변환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73AE1AC-029D-2470-B1B2-6267E3F07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22" y="1434186"/>
            <a:ext cx="5314643" cy="42748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B49C3E-7FFE-AF47-92C2-D2304BD2B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843" y="1656182"/>
            <a:ext cx="5147341" cy="259077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F340D38-6E73-FF59-EC41-378D79F2D931}"/>
              </a:ext>
            </a:extLst>
          </p:cNvPr>
          <p:cNvSpPr/>
          <p:nvPr/>
        </p:nvSpPr>
        <p:spPr>
          <a:xfrm>
            <a:off x="8738886" y="1614714"/>
            <a:ext cx="2561298" cy="1367031"/>
          </a:xfrm>
          <a:prstGeom prst="rect">
            <a:avLst/>
          </a:prstGeom>
          <a:solidFill>
            <a:schemeClr val="accent1">
              <a:alpha val="50000"/>
            </a:schemeClr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0F7A80-A176-75BD-9D8C-EEA6F5A5CD1B}"/>
              </a:ext>
            </a:extLst>
          </p:cNvPr>
          <p:cNvSpPr/>
          <p:nvPr/>
        </p:nvSpPr>
        <p:spPr>
          <a:xfrm>
            <a:off x="6152843" y="2930834"/>
            <a:ext cx="5147341" cy="1367031"/>
          </a:xfrm>
          <a:prstGeom prst="rect">
            <a:avLst/>
          </a:prstGeom>
          <a:solidFill>
            <a:schemeClr val="accent1">
              <a:alpha val="50000"/>
            </a:schemeClr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9FB81CB-E6F9-D4C8-1DCE-56E735E1E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1661" y="4847011"/>
            <a:ext cx="5349704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90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5D02D-6C28-88AA-E66E-92F78F64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619"/>
            <a:ext cx="10832978" cy="1325563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탐색적 데이터 분석 </a:t>
            </a:r>
            <a:r>
              <a:rPr lang="en-US" altLang="ko-KR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연속형 피처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en-US" altLang="ko-KR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pd.cut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범주형 데이터로 변환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AE90535-EBE5-BF04-C5E5-47C89561E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909" y="2754384"/>
            <a:ext cx="4693557" cy="377299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A0FE2F6-DDA8-CF7B-3C83-90CB60B83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083" y="1656182"/>
            <a:ext cx="6737211" cy="100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81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5D02D-6C28-88AA-E66E-92F78F64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619"/>
            <a:ext cx="10832978" cy="1325563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탐색적 데이터 분석 </a:t>
            </a:r>
            <a:r>
              <a:rPr lang="en-US" altLang="ko-KR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연속형 피처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상관관계 분석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FA0D9B-8F25-3FBF-30F2-9F6054DD9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7205"/>
            <a:ext cx="5129014" cy="46797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84908A-4959-E5CA-E065-70B962D054AB}"/>
              </a:ext>
            </a:extLst>
          </p:cNvPr>
          <p:cNvSpPr txBox="1"/>
          <p:nvPr/>
        </p:nvSpPr>
        <p:spPr>
          <a:xfrm>
            <a:off x="6623287" y="2339088"/>
            <a:ext cx="5047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상관관계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타깃값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예측력도 비슷함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	        -&gt;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 성능이 떨어질 수 있음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58B8F6A-4907-D448-00D3-0270484CB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134" y="3268182"/>
            <a:ext cx="2728196" cy="7544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3D3A19-1368-244C-2B98-C528EEA664C0}"/>
              </a:ext>
            </a:extLst>
          </p:cNvPr>
          <p:cNvSpPr txBox="1"/>
          <p:nvPr/>
        </p:nvSpPr>
        <p:spPr>
          <a:xfrm>
            <a:off x="6623287" y="4305390"/>
            <a:ext cx="5047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직접 테스트해 보고 피처를 제거할지 결정한다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(ps_car_12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ps_car_14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상관관계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0.77,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ps_reg_02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ps_reg_03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상관관계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0.76)</a:t>
            </a:r>
          </a:p>
        </p:txBody>
      </p:sp>
    </p:spTree>
    <p:extLst>
      <p:ext uri="{BB962C8B-B14F-4D97-AF65-F5344CB8AC3E}">
        <p14:creationId xmlns:p14="http://schemas.microsoft.com/office/powerpoint/2010/main" val="2254932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5D02D-6C28-88AA-E66E-92F78F64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619"/>
            <a:ext cx="10832978" cy="1325563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베이스라인 모델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13A9A1-ABBA-F077-D085-ECF3EB457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757" y="2566423"/>
            <a:ext cx="8801863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29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5D02D-6C28-88AA-E66E-92F78F64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619"/>
            <a:ext cx="10832978" cy="1325563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베이스라인 모델 </a:t>
            </a:r>
            <a:r>
              <a:rPr lang="en-US" altLang="ko-KR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피처 엔지니어링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BA0961-CDD1-D3DB-7CBB-EE6793797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45" y="2781804"/>
            <a:ext cx="5258256" cy="33835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635341-CC00-8523-5659-EFE20C86D938}"/>
              </a:ext>
            </a:extLst>
          </p:cNvPr>
          <p:cNvSpPr txBox="1"/>
          <p:nvPr/>
        </p:nvSpPr>
        <p:spPr>
          <a:xfrm>
            <a:off x="6254461" y="3960881"/>
            <a:ext cx="50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명목형 피처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핫 인코딩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C1A6A38-4B3E-BA75-B2D2-1107E8B7C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44" y="1651197"/>
            <a:ext cx="5258256" cy="5029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B421B4-254F-E5C0-BC24-A5F68658AACA}"/>
              </a:ext>
            </a:extLst>
          </p:cNvPr>
          <p:cNvSpPr txBox="1"/>
          <p:nvPr/>
        </p:nvSpPr>
        <p:spPr>
          <a:xfrm>
            <a:off x="837744" y="2167546"/>
            <a:ext cx="50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train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test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합치기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1099CA-72F2-6D53-2E65-C8D16F10E703}"/>
              </a:ext>
            </a:extLst>
          </p:cNvPr>
          <p:cNvSpPr txBox="1"/>
          <p:nvPr/>
        </p:nvSpPr>
        <p:spPr>
          <a:xfrm>
            <a:off x="837744" y="6192147"/>
            <a:ext cx="50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피처 나열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39CE972-C6B5-6DD8-2478-FFE784433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461" y="1642516"/>
            <a:ext cx="5288738" cy="227857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67F71A8-CEAE-B0A8-CDEA-BDC434326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4461" y="4342421"/>
            <a:ext cx="5243014" cy="18060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A992F2C-B491-00B9-0DC7-2B39A942FB25}"/>
              </a:ext>
            </a:extLst>
          </p:cNvPr>
          <p:cNvSpPr txBox="1"/>
          <p:nvPr/>
        </p:nvSpPr>
        <p:spPr>
          <a:xfrm>
            <a:off x="6254460" y="6170830"/>
            <a:ext cx="50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필요 없는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피처 제거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7800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5D02D-6C28-88AA-E66E-92F78F64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619"/>
            <a:ext cx="10832978" cy="1325563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베이스라인 모델 </a:t>
            </a:r>
            <a:r>
              <a:rPr lang="en-US" altLang="ko-KR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피처 엔지니어링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992F2C-B491-00B9-0DC7-2B39A942FB25}"/>
              </a:ext>
            </a:extLst>
          </p:cNvPr>
          <p:cNvSpPr txBox="1"/>
          <p:nvPr/>
        </p:nvSpPr>
        <p:spPr>
          <a:xfrm>
            <a:off x="838200" y="2742734"/>
            <a:ext cx="50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CSR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형식으로 변환해 모든 피처를 합치기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F138FB-3B1D-0FAE-70FF-120320F30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503" y="1659076"/>
            <a:ext cx="5273497" cy="10821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0E1C11-345B-DD8F-44CB-835ABC549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871" y="1687003"/>
            <a:ext cx="5258256" cy="14250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C85E9B-49C3-938E-F585-EF4F69CE9987}"/>
              </a:ext>
            </a:extLst>
          </p:cNvPr>
          <p:cNvSpPr txBox="1"/>
          <p:nvPr/>
        </p:nvSpPr>
        <p:spPr>
          <a:xfrm>
            <a:off x="6205871" y="3142887"/>
            <a:ext cx="50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피처 엔지니어링 완료 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train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test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분리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7841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5D02D-6C28-88AA-E66E-92F78F64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619"/>
            <a:ext cx="10832978" cy="1325563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베이스라인 모델 </a:t>
            </a:r>
            <a:r>
              <a:rPr lang="en-US" altLang="ko-KR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평가지표 함수 작성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BC8246-C217-69F6-B46D-C4261C813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729" y="1550595"/>
            <a:ext cx="4039776" cy="829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F9F1725-4127-6545-C555-703F7AA3D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34" y="2512708"/>
            <a:ext cx="5486766" cy="42205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A2FB7DB-F369-2228-1EB9-D3A6F04B9B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4000"/>
          <a:stretch/>
        </p:blipFill>
        <p:spPr>
          <a:xfrm>
            <a:off x="6435784" y="2512709"/>
            <a:ext cx="5235394" cy="91629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CB574D6-609D-9A4E-DFBF-75C8A0A299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9578" y="5727371"/>
            <a:ext cx="5311600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836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5D02D-6C28-88AA-E66E-92F78F64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619"/>
            <a:ext cx="10832978" cy="1325563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베이스라인 모델 </a:t>
            </a:r>
            <a:r>
              <a:rPr lang="en-US" altLang="ko-KR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모델 훈련 및 성능 검증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(OOF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예측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45EEB8-E715-39C3-878C-CCD4CEAFC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81" y="1899095"/>
            <a:ext cx="5312819" cy="42849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7352C1-ED96-C786-A043-F5B324259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415" y="1899095"/>
            <a:ext cx="5211763" cy="8112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5182D8-E016-1D57-DB14-0FD981B23B98}"/>
              </a:ext>
            </a:extLst>
          </p:cNvPr>
          <p:cNvSpPr txBox="1"/>
          <p:nvPr/>
        </p:nvSpPr>
        <p:spPr>
          <a:xfrm>
            <a:off x="783181" y="6183999"/>
            <a:ext cx="50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K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폴드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교차 검증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일반화된 성능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과대적합 방지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269F78-9D36-84F3-7F2F-264B64301B5F}"/>
              </a:ext>
            </a:extLst>
          </p:cNvPr>
          <p:cNvSpPr txBox="1"/>
          <p:nvPr/>
        </p:nvSpPr>
        <p:spPr>
          <a:xfrm>
            <a:off x="6459415" y="2735870"/>
            <a:ext cx="50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앙상블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효과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8404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5D02D-6C28-88AA-E66E-92F78F64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619"/>
            <a:ext cx="10832978" cy="1325563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베이스라인 모델 </a:t>
            </a:r>
            <a:r>
              <a:rPr lang="en-US" altLang="ko-KR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모델 훈련 및 성능 검증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(OOF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예측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D544CA3-C3B6-7EB2-778C-F3AE73BFC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5816"/>
            <a:ext cx="4321341" cy="50415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BF8703-25A2-1C60-AAE4-CDC55A18FA4F}"/>
              </a:ext>
            </a:extLst>
          </p:cNvPr>
          <p:cNvSpPr txBox="1"/>
          <p:nvPr/>
        </p:nvSpPr>
        <p:spPr>
          <a:xfrm>
            <a:off x="6985926" y="1485816"/>
            <a:ext cx="50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OOF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방식으로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LightGBM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훈련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86D48C-8A4A-FBEE-26FE-3C4127C80D62}"/>
              </a:ext>
            </a:extLst>
          </p:cNvPr>
          <p:cNvSpPr/>
          <p:nvPr/>
        </p:nvSpPr>
        <p:spPr>
          <a:xfrm>
            <a:off x="2215715" y="4599941"/>
            <a:ext cx="2061645" cy="155189"/>
          </a:xfrm>
          <a:prstGeom prst="rect">
            <a:avLst/>
          </a:prstGeom>
          <a:solidFill>
            <a:schemeClr val="accent4">
              <a:alpha val="50000"/>
            </a:schemeClr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450023-B070-34B4-BC2E-B2EAAABF4427}"/>
              </a:ext>
            </a:extLst>
          </p:cNvPr>
          <p:cNvSpPr/>
          <p:nvPr/>
        </p:nvSpPr>
        <p:spPr>
          <a:xfrm>
            <a:off x="1087955" y="5372184"/>
            <a:ext cx="3077645" cy="155189"/>
          </a:xfrm>
          <a:prstGeom prst="rect">
            <a:avLst/>
          </a:prstGeom>
          <a:solidFill>
            <a:schemeClr val="accent4">
              <a:alpha val="50000"/>
            </a:schemeClr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6A526B9-6C29-F743-0611-C905A68F3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44" y="1996514"/>
            <a:ext cx="5258256" cy="37036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D342E3-4F4D-6388-3560-68793BD86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303" y="5750902"/>
            <a:ext cx="5273497" cy="5791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08196DA-F9F3-2B64-D7EA-6FEE2ADD9B83}"/>
              </a:ext>
            </a:extLst>
          </p:cNvPr>
          <p:cNvSpPr txBox="1"/>
          <p:nvPr/>
        </p:nvSpPr>
        <p:spPr>
          <a:xfrm>
            <a:off x="7032461" y="6330072"/>
            <a:ext cx="50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타깃값과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비교한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지니계수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181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5D02D-6C28-88AA-E66E-92F78F64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24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문제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9AAED5-EA7A-5169-0C7C-382B432B1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미션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고객 데이터를 활용해 운전자가 보험을 청구할 확률 예측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문제 유형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이진 분류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타깃값이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확률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0" indent="0">
              <a:buNone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평가지표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정규화된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지니계수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LightGBM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XGBoost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자동차 보험 용어 정리 차가 있다면 무조건 알아두세요! - 시그널플래너 블로그">
            <a:extLst>
              <a:ext uri="{FF2B5EF4-FFF2-40B4-BE49-F238E27FC236}">
                <a16:creationId xmlns:a16="http://schemas.microsoft.com/office/drawing/2014/main" id="{4AA61C71-DC7C-6997-8D0D-062CF1CA76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6" r="9392"/>
          <a:stretch/>
        </p:blipFill>
        <p:spPr bwMode="auto">
          <a:xfrm>
            <a:off x="7810261" y="2721715"/>
            <a:ext cx="3708399" cy="357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065F6E7-F2E6-7E56-FE45-2DE68E08C847}"/>
              </a:ext>
            </a:extLst>
          </p:cNvPr>
          <p:cNvCxnSpPr/>
          <p:nvPr/>
        </p:nvCxnSpPr>
        <p:spPr>
          <a:xfrm>
            <a:off x="2527539" y="1897811"/>
            <a:ext cx="0" cy="3105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57816E8-73DD-4EBD-96D6-4280B217C6D7}"/>
              </a:ext>
            </a:extLst>
          </p:cNvPr>
          <p:cNvCxnSpPr/>
          <p:nvPr/>
        </p:nvCxnSpPr>
        <p:spPr>
          <a:xfrm>
            <a:off x="2527539" y="2411164"/>
            <a:ext cx="0" cy="3105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2B6AFB3-8086-842E-C868-DE900DDEF855}"/>
              </a:ext>
            </a:extLst>
          </p:cNvPr>
          <p:cNvCxnSpPr/>
          <p:nvPr/>
        </p:nvCxnSpPr>
        <p:spPr>
          <a:xfrm>
            <a:off x="2527539" y="2920122"/>
            <a:ext cx="0" cy="3105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85833EA-5B8C-EBBE-D8F1-8D7717BF9776}"/>
              </a:ext>
            </a:extLst>
          </p:cNvPr>
          <p:cNvCxnSpPr/>
          <p:nvPr/>
        </p:nvCxnSpPr>
        <p:spPr>
          <a:xfrm>
            <a:off x="2527539" y="3429000"/>
            <a:ext cx="0" cy="3105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746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5D02D-6C28-88AA-E66E-92F78F64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619"/>
            <a:ext cx="10832978" cy="1325563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베이스라인 모델 </a:t>
            </a:r>
            <a:r>
              <a:rPr lang="en-US" altLang="ko-KR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모델 훈련 및 성능 검증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99A1E3E-C9E7-07FB-CC9D-7BFD4D136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637" y="3738652"/>
            <a:ext cx="8824725" cy="269771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4F29657-308D-6E51-D27F-E92594D75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125" y="1656182"/>
            <a:ext cx="2888230" cy="14631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C731F7-926F-16B5-EDDD-E26224247BE5}"/>
              </a:ext>
            </a:extLst>
          </p:cNvPr>
          <p:cNvSpPr txBox="1"/>
          <p:nvPr/>
        </p:nvSpPr>
        <p:spPr>
          <a:xfrm>
            <a:off x="4805680" y="2387765"/>
            <a:ext cx="622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상위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48%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피처 엔지니어링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하이퍼파라미터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최적화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457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5D02D-6C28-88AA-E66E-92F78F64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619"/>
            <a:ext cx="10832978" cy="1325563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성능 개선 </a:t>
            </a:r>
            <a:r>
              <a:rPr lang="en-US" altLang="ko-KR" sz="3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3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파생 피처 추가</a:t>
            </a:r>
            <a:endParaRPr lang="ko-KR" altLang="en-US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E71700-9F38-4D14-B1FA-9B3F1CA6DA5E}"/>
              </a:ext>
            </a:extLst>
          </p:cNvPr>
          <p:cNvSpPr txBox="1"/>
          <p:nvPr/>
        </p:nvSpPr>
        <p:spPr>
          <a:xfrm>
            <a:off x="838200" y="1656182"/>
            <a:ext cx="6222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데이터가 가진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결측값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num_missing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피처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분류의 피처 값을 연결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mix_ind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명목형 피처의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고윳값별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개수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cat_count_features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8E39E3-371B-D928-9137-1A3466D6E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60" y="2981745"/>
            <a:ext cx="4738836" cy="16245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2632BD-F4FF-8620-4C2A-3D07C7422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06" y="4729229"/>
            <a:ext cx="5235394" cy="17222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A81D107-82A3-2E21-6A2B-C3596DEF1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231" y="3220338"/>
            <a:ext cx="5265876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714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5D02D-6C28-88AA-E66E-92F78F64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619"/>
            <a:ext cx="10832978" cy="1325563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성능 개선 </a:t>
            </a:r>
            <a:r>
              <a:rPr lang="en-US" altLang="ko-KR" sz="3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32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하이퍼파라미터</a:t>
            </a:r>
            <a:r>
              <a:rPr lang="ko-KR" altLang="en-US" sz="3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최적화</a:t>
            </a:r>
            <a:endParaRPr lang="ko-KR" altLang="en-US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E71700-9F38-4D14-B1FA-9B3F1CA6DA5E}"/>
              </a:ext>
            </a:extLst>
          </p:cNvPr>
          <p:cNvSpPr txBox="1"/>
          <p:nvPr/>
        </p:nvSpPr>
        <p:spPr>
          <a:xfrm>
            <a:off x="3662680" y="2211030"/>
            <a:ext cx="6222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	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그리드서치</a:t>
            </a: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하이퍼파라미터</a:t>
            </a: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최적화</a:t>
            </a:r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랜덤서치</a:t>
            </a: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	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베이지안 최적화</a:t>
            </a:r>
            <a:endParaRPr lang="en-US" altLang="ko-KR" b="1" dirty="0">
              <a:solidFill>
                <a:schemeClr val="accent1">
                  <a:lumMod val="60000"/>
                  <a:lumOff val="4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A261A6-98A5-B608-3363-9E5DACEC1291}"/>
              </a:ext>
            </a:extLst>
          </p:cNvPr>
          <p:cNvSpPr txBox="1"/>
          <p:nvPr/>
        </p:nvSpPr>
        <p:spPr>
          <a:xfrm>
            <a:off x="873760" y="3689208"/>
            <a:ext cx="1044448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베이지안 최적화</a:t>
            </a: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사전 정보를 바탕으로 최적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하이퍼파라미터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값을 확률적으로 추정하며 탐색하는 기법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bayes_opt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패키지를 통해 다음과 같은 순서로 수행함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하이퍼파라미터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탐색 범위 설정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평가지표 계산 함수 정의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BayesianOptimization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 생성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베이지안 최적화 수행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A23E41-5545-BDAC-4FCF-F30399106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682" y="4510834"/>
            <a:ext cx="5281118" cy="23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70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5D02D-6C28-88AA-E66E-92F78F64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619"/>
            <a:ext cx="10832978" cy="1325563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성능 개선 </a:t>
            </a:r>
            <a:r>
              <a:rPr lang="en-US" altLang="ko-KR" sz="3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en-US" altLang="ko-KR" sz="32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LigtGBM</a:t>
            </a:r>
            <a:r>
              <a:rPr lang="ko-KR" altLang="en-US" sz="3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 </a:t>
            </a:r>
            <a:r>
              <a:rPr lang="en-US" altLang="ko-KR" sz="32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XGBoost</a:t>
            </a:r>
            <a:r>
              <a:rPr lang="ko-KR" altLang="en-US" sz="32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앙상블</a:t>
            </a:r>
            <a:endParaRPr lang="ko-KR" altLang="en-US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266C0B-5689-A938-6F33-0ADA8F128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287" y="1933499"/>
            <a:ext cx="7376799" cy="6934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CADBFBC-B123-6424-CD11-89BD78F79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400" y="2904296"/>
            <a:ext cx="4046571" cy="30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2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5D02D-6C28-88AA-E66E-92F78F64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619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탐색적 데이터 분석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AE01D84-0AD3-8D69-4EEA-AACA5947E5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755"/>
          <a:stretch/>
        </p:blipFill>
        <p:spPr>
          <a:xfrm>
            <a:off x="1550439" y="1630392"/>
            <a:ext cx="9091121" cy="525348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5C21D0-8B55-BB79-D490-2AA9D036C575}"/>
              </a:ext>
            </a:extLst>
          </p:cNvPr>
          <p:cNvSpPr/>
          <p:nvPr/>
        </p:nvSpPr>
        <p:spPr>
          <a:xfrm>
            <a:off x="7763774" y="1002026"/>
            <a:ext cx="2877786" cy="992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59</a:t>
            </a:r>
            <a:r>
              <a:rPr lang="ko-KR" altLang="en-US" dirty="0"/>
              <a:t> </a:t>
            </a:r>
            <a:r>
              <a:rPr lang="en-US" altLang="ko-KR" dirty="0"/>
              <a:t>columns</a:t>
            </a:r>
          </a:p>
          <a:p>
            <a:pPr algn="ctr"/>
            <a:r>
              <a:rPr lang="en-US" altLang="ko-KR" dirty="0"/>
              <a:t>(id, target, </a:t>
            </a:r>
            <a:r>
              <a:rPr lang="en-US" altLang="ko-KR" b="1" dirty="0"/>
              <a:t>57 features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C10E12-55C5-309D-9F7B-F6A77FE2C9AB}"/>
              </a:ext>
            </a:extLst>
          </p:cNvPr>
          <p:cNvSpPr txBox="1"/>
          <p:nvPr/>
        </p:nvSpPr>
        <p:spPr>
          <a:xfrm>
            <a:off x="3200399" y="5706390"/>
            <a:ext cx="1699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보험금 청구 </a:t>
            </a:r>
            <a:r>
              <a:rPr lang="en-US" altLang="ko-KR" sz="1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1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500A05-07F2-5584-969C-7C84D7A4908D}"/>
              </a:ext>
            </a:extLst>
          </p:cNvPr>
          <p:cNvSpPr txBox="1"/>
          <p:nvPr/>
        </p:nvSpPr>
        <p:spPr>
          <a:xfrm>
            <a:off x="3200399" y="5993187"/>
            <a:ext cx="1699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보험금 청구 </a:t>
            </a:r>
            <a:r>
              <a:rPr lang="en-US" altLang="ko-KR" sz="1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</a:t>
            </a:r>
            <a:endParaRPr lang="ko-KR" altLang="en-US" sz="1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429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5D02D-6C28-88AA-E66E-92F78F64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619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탐색적 데이터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80FB32-6269-7ED2-76D2-F51E1C0A7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355" y="2541193"/>
            <a:ext cx="5197290" cy="1775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BA287C-A520-319C-CC19-23DA09FBEF42}"/>
              </a:ext>
            </a:extLst>
          </p:cNvPr>
          <p:cNvSpPr txBox="1"/>
          <p:nvPr/>
        </p:nvSpPr>
        <p:spPr>
          <a:xfrm>
            <a:off x="2822994" y="5201818"/>
            <a:ext cx="6546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분류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분류별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일련번호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-&gt;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비식별화되어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있어 의미를 알 수 없음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종류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-&gt;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유의미한 정보</a:t>
            </a:r>
          </a:p>
        </p:txBody>
      </p:sp>
    </p:spTree>
    <p:extLst>
      <p:ext uri="{BB962C8B-B14F-4D97-AF65-F5344CB8AC3E}">
        <p14:creationId xmlns:p14="http://schemas.microsoft.com/office/powerpoint/2010/main" val="268564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5D02D-6C28-88AA-E66E-92F78F64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619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탐색적 데이터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BA287C-A520-319C-CC19-23DA09FBEF42}"/>
              </a:ext>
            </a:extLst>
          </p:cNvPr>
          <p:cNvSpPr txBox="1"/>
          <p:nvPr/>
        </p:nvSpPr>
        <p:spPr>
          <a:xfrm>
            <a:off x="3330866" y="6054532"/>
            <a:ext cx="553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결측값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많은 피처가 다수 존재함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-&gt;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어떻게 처리할까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8FB314-A44E-9205-CCFB-61D1676E4E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73"/>
          <a:stretch/>
        </p:blipFill>
        <p:spPr>
          <a:xfrm>
            <a:off x="252502" y="1789937"/>
            <a:ext cx="5702060" cy="39079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20DE89-73AD-EA1E-260C-F7168B0A77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69"/>
          <a:stretch/>
        </p:blipFill>
        <p:spPr>
          <a:xfrm>
            <a:off x="5891098" y="1854112"/>
            <a:ext cx="5785855" cy="379338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969E385-DA46-D001-6641-CDE4EC9E658B}"/>
              </a:ext>
            </a:extLst>
          </p:cNvPr>
          <p:cNvSpPr/>
          <p:nvPr/>
        </p:nvSpPr>
        <p:spPr>
          <a:xfrm>
            <a:off x="5822830" y="1656182"/>
            <a:ext cx="2829464" cy="431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892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5D02D-6C28-88AA-E66E-92F78F64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619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탐색적 데이터 분석 </a:t>
            </a:r>
            <a:r>
              <a:rPr lang="en-US" altLang="ko-KR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32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타깃값</a:t>
            </a:r>
            <a:r>
              <a:rPr lang="ko-KR" altLang="en-US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분포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33D1D8A-E5B4-4166-637E-8F8891316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355" y="1656182"/>
            <a:ext cx="4078685" cy="36963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904E77-CB57-0287-8513-8C12726F519C}"/>
              </a:ext>
            </a:extLst>
          </p:cNvPr>
          <p:cNvSpPr txBox="1"/>
          <p:nvPr/>
        </p:nvSpPr>
        <p:spPr>
          <a:xfrm>
            <a:off x="1019355" y="5519370"/>
            <a:ext cx="5047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타깃값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분포가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쏠려있음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비율이 작은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타깃값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잘 예측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하는 것이 중요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!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91E031-A811-15FB-D285-4BEA98E53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522" y="2347759"/>
            <a:ext cx="5422278" cy="248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97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904E77-CB57-0287-8513-8C12726F519C}"/>
              </a:ext>
            </a:extLst>
          </p:cNvPr>
          <p:cNvSpPr txBox="1"/>
          <p:nvPr/>
        </p:nvSpPr>
        <p:spPr>
          <a:xfrm>
            <a:off x="511833" y="5889620"/>
            <a:ext cx="5047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타깃값에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대한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예측력이 낮은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피처 제거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통계적 유효성이 떨어지는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피처 제거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43CB1E-7DC4-CB36-7070-61E18E072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33" y="1626284"/>
            <a:ext cx="5418826" cy="40370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EED22C4-0FDC-7688-5D83-8F606122F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501" y="993400"/>
            <a:ext cx="5720506" cy="401774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645D02D-6C28-88AA-E66E-92F78F64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619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탐색적 데이터 분석 </a:t>
            </a:r>
            <a:r>
              <a:rPr lang="en-US" altLang="ko-KR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이진 피처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70E981C-623B-B55F-1126-2D902719D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671" y="5047185"/>
            <a:ext cx="5584166" cy="148019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89FAE61-8D8F-D0D1-040C-518F9FFC1C57}"/>
              </a:ext>
            </a:extLst>
          </p:cNvPr>
          <p:cNvSpPr/>
          <p:nvPr/>
        </p:nvSpPr>
        <p:spPr>
          <a:xfrm>
            <a:off x="6087618" y="2357922"/>
            <a:ext cx="5761007" cy="2653223"/>
          </a:xfrm>
          <a:prstGeom prst="rect">
            <a:avLst/>
          </a:prstGeom>
          <a:solidFill>
            <a:schemeClr val="accent1">
              <a:alpha val="50000"/>
            </a:schemeClr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F56353-8850-F969-5A1E-5ABB4B79DBA5}"/>
              </a:ext>
            </a:extLst>
          </p:cNvPr>
          <p:cNvSpPr/>
          <p:nvPr/>
        </p:nvSpPr>
        <p:spPr>
          <a:xfrm>
            <a:off x="511834" y="4348273"/>
            <a:ext cx="5418826" cy="1325563"/>
          </a:xfrm>
          <a:prstGeom prst="rect">
            <a:avLst/>
          </a:prstGeom>
          <a:solidFill>
            <a:schemeClr val="accent1">
              <a:alpha val="50000"/>
            </a:schemeClr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E4A67A-0C84-BB53-7E00-D481C21BDF2F}"/>
              </a:ext>
            </a:extLst>
          </p:cNvPr>
          <p:cNvSpPr/>
          <p:nvPr/>
        </p:nvSpPr>
        <p:spPr>
          <a:xfrm>
            <a:off x="4124960" y="3150543"/>
            <a:ext cx="1805699" cy="1269683"/>
          </a:xfrm>
          <a:prstGeom prst="rect">
            <a:avLst/>
          </a:prstGeom>
          <a:solidFill>
            <a:schemeClr val="accent1">
              <a:alpha val="50000"/>
            </a:schemeClr>
          </a:solidFill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904E77-CB57-0287-8513-8C12726F519C}"/>
              </a:ext>
            </a:extLst>
          </p:cNvPr>
          <p:cNvSpPr txBox="1"/>
          <p:nvPr/>
        </p:nvSpPr>
        <p:spPr>
          <a:xfrm>
            <a:off x="511833" y="5117737"/>
            <a:ext cx="61667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결측값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자체에 타깃에 대한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예측력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있음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하나의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고윳값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으로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간주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⑤번의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ps_car_10_cat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제거하지 않은 경우 성능이 더 좋음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45D02D-6C28-88AA-E66E-92F78F64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619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탐색적 데이터 분석 </a:t>
            </a:r>
            <a:r>
              <a:rPr lang="en-US" altLang="ko-KR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명목형 피처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72C7F46-6925-B004-5A1A-1C5D128D8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33" y="1417097"/>
            <a:ext cx="5392350" cy="35275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D5ECAC9-83A7-A16D-FDD3-B309C6A2C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192" y="1631291"/>
            <a:ext cx="5552989" cy="446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65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904E77-CB57-0287-8513-8C12726F519C}"/>
              </a:ext>
            </a:extLst>
          </p:cNvPr>
          <p:cNvSpPr txBox="1"/>
          <p:nvPr/>
        </p:nvSpPr>
        <p:spPr>
          <a:xfrm>
            <a:off x="838200" y="1842812"/>
            <a:ext cx="5047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결측값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자체에 타깃에 대한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예측력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있음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하나의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고윳값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으로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간주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645D02D-6C28-88AA-E66E-92F78F64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619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탐색적 데이터 분석 </a:t>
            </a:r>
            <a:r>
              <a:rPr lang="en-US" altLang="ko-KR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– </a:t>
            </a:r>
            <a:r>
              <a:rPr lang="ko-KR" altLang="en-US" sz="32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명목형 피처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B2305B0-2746-A6DB-9117-A3C85ADBC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716" y="1842812"/>
            <a:ext cx="5121084" cy="453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90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512</Words>
  <Application>Microsoft Office PowerPoint</Application>
  <PresentationFormat>와이드스크린</PresentationFormat>
  <Paragraphs>77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나눔고딕</vt:lpstr>
      <vt:lpstr>나눔스퀘어라운드 Bold</vt:lpstr>
      <vt:lpstr>맑은 고딕</vt:lpstr>
      <vt:lpstr>Arial</vt:lpstr>
      <vt:lpstr>Office 테마</vt:lpstr>
      <vt:lpstr>안전 운전자 예측</vt:lpstr>
      <vt:lpstr>문제 개요</vt:lpstr>
      <vt:lpstr>탐색적 데이터 분석</vt:lpstr>
      <vt:lpstr>탐색적 데이터 분석</vt:lpstr>
      <vt:lpstr>탐색적 데이터 분석</vt:lpstr>
      <vt:lpstr>탐색적 데이터 분석 – 타깃값 분포</vt:lpstr>
      <vt:lpstr>탐색적 데이터 분석 – 이진 피처</vt:lpstr>
      <vt:lpstr>탐색적 데이터 분석 – 명목형 피처</vt:lpstr>
      <vt:lpstr>탐색적 데이터 분석 – 명목형 피처</vt:lpstr>
      <vt:lpstr>탐색적 데이터 분석 – 순서형 피처</vt:lpstr>
      <vt:lpstr>탐색적 데이터 분석 – 연속형 피처(pd.cut() -&gt; 범주형 데이터로 변환)</vt:lpstr>
      <vt:lpstr>탐색적 데이터 분석 – 연속형 피처(pd.cut() -&gt; 범주형 데이터로 변환)</vt:lpstr>
      <vt:lpstr>탐색적 데이터 분석 – 연속형 피처(상관관계 분석)</vt:lpstr>
      <vt:lpstr>베이스라인 모델</vt:lpstr>
      <vt:lpstr>베이스라인 모델 – 피처 엔지니어링</vt:lpstr>
      <vt:lpstr>베이스라인 모델 – 피처 엔지니어링</vt:lpstr>
      <vt:lpstr>베이스라인 모델 – 평가지표 함수 작성</vt:lpstr>
      <vt:lpstr>베이스라인 모델 – 모델 훈련 및 성능 검증(OOF 예측)</vt:lpstr>
      <vt:lpstr>베이스라인 모델 – 모델 훈련 및 성능 검증(OOF 예측)</vt:lpstr>
      <vt:lpstr>베이스라인 모델 – 모델 훈련 및 성능 검증</vt:lpstr>
      <vt:lpstr>성능 개선 – 파생 피처 추가</vt:lpstr>
      <vt:lpstr>성능 개선 – 하이퍼파라미터 최적화</vt:lpstr>
      <vt:lpstr>성능 개선 – LigtGBM과 XGBoost 앙상블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안전 운전자 예측</dc:title>
  <dc:creator>황 인서</dc:creator>
  <cp:lastModifiedBy>황 인서</cp:lastModifiedBy>
  <cp:revision>65</cp:revision>
  <dcterms:created xsi:type="dcterms:W3CDTF">2023-04-06T06:50:13Z</dcterms:created>
  <dcterms:modified xsi:type="dcterms:W3CDTF">2023-04-06T10:49:42Z</dcterms:modified>
</cp:coreProperties>
</file>