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812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86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486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486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486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486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486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486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486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4868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892968" y="1786929"/>
            <a:ext cx="7358064" cy="232172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892968" y="4171156"/>
            <a:ext cx="7358064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  <a:lvl2pPr marL="0" indent="228600" algn="ctr">
              <a:spcBef>
                <a:spcPts val="0"/>
              </a:spcBef>
              <a:buSzTx/>
              <a:buNone/>
              <a:defRPr sz="2600"/>
            </a:lvl2pPr>
            <a:lvl3pPr marL="0" indent="457200" algn="ctr">
              <a:spcBef>
                <a:spcPts val="0"/>
              </a:spcBef>
              <a:buSzTx/>
              <a:buNone/>
              <a:defRPr sz="2600"/>
            </a:lvl3pPr>
            <a:lvl4pPr marL="0" indent="685800" algn="ctr">
              <a:spcBef>
                <a:spcPts val="0"/>
              </a:spcBef>
              <a:buSzTx/>
              <a:buNone/>
              <a:defRPr sz="2600"/>
            </a:lvl4pPr>
            <a:lvl5pPr marL="0" indent="914400" algn="ctr">
              <a:spcBef>
                <a:spcPts val="0"/>
              </a:spcBef>
              <a:buSzTx/>
              <a:buNone/>
              <a:defRPr sz="2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892968" y="5108773"/>
            <a:ext cx="7358064" cy="37623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892968" y="3574057"/>
            <a:ext cx="7358064" cy="60483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63500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129605" y="1081484"/>
            <a:ext cx="6875860" cy="4161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892968" y="5358804"/>
            <a:ext cx="7358064" cy="1000126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892968" y="6394648"/>
            <a:ext cx="7358064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  <a:lvl2pPr marL="0" indent="228600" algn="ctr">
              <a:spcBef>
                <a:spcPts val="0"/>
              </a:spcBef>
              <a:buSzTx/>
              <a:buNone/>
              <a:defRPr sz="2600"/>
            </a:lvl2pPr>
            <a:lvl3pPr marL="0" indent="457200" algn="ctr">
              <a:spcBef>
                <a:spcPts val="0"/>
              </a:spcBef>
              <a:buSzTx/>
              <a:buNone/>
              <a:defRPr sz="2600"/>
            </a:lvl3pPr>
            <a:lvl4pPr marL="0" indent="685800" algn="ctr">
              <a:spcBef>
                <a:spcPts val="0"/>
              </a:spcBef>
              <a:buSzTx/>
              <a:buNone/>
              <a:defRPr sz="2600"/>
            </a:lvl4pPr>
            <a:lvl5pPr marL="0" indent="914400" algn="ctr">
              <a:spcBef>
                <a:spcPts val="0"/>
              </a:spcBef>
              <a:buSzTx/>
              <a:buNone/>
              <a:defRPr sz="2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4426609" y="7135812"/>
            <a:ext cx="281852" cy="28733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892968" y="2903140"/>
            <a:ext cx="7358064" cy="232172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4723804" y="1081484"/>
            <a:ext cx="3750470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669726" y="1081484"/>
            <a:ext cx="3750470" cy="2803923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669726" y="3983632"/>
            <a:ext cx="3750470" cy="28842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0"/>
            </a:lvl1pPr>
            <a:lvl2pPr marL="0" indent="228600" algn="ctr">
              <a:spcBef>
                <a:spcPts val="0"/>
              </a:spcBef>
              <a:buSzTx/>
              <a:buNone/>
              <a:defRPr sz="2600"/>
            </a:lvl2pPr>
            <a:lvl3pPr marL="0" indent="457200" algn="ctr">
              <a:spcBef>
                <a:spcPts val="0"/>
              </a:spcBef>
              <a:buSzTx/>
              <a:buNone/>
              <a:defRPr sz="2600"/>
            </a:lvl3pPr>
            <a:lvl4pPr marL="0" indent="685800" algn="ctr">
              <a:spcBef>
                <a:spcPts val="0"/>
              </a:spcBef>
              <a:buSzTx/>
              <a:buNone/>
              <a:defRPr sz="2600"/>
            </a:lvl4pPr>
            <a:lvl5pPr marL="0" indent="914400" algn="ctr">
              <a:spcBef>
                <a:spcPts val="0"/>
              </a:spcBef>
              <a:buSzTx/>
              <a:buNone/>
              <a:defRPr sz="2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669726" y="2465585"/>
            <a:ext cx="7804548" cy="4420197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4723804" y="2465585"/>
            <a:ext cx="3750470" cy="44201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669726" y="2465585"/>
            <a:ext cx="3750470" cy="4420197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2600"/>
              </a:spcBef>
              <a:defRPr sz="2200"/>
            </a:lvl1pPr>
            <a:lvl2pPr marL="612321" indent="-269421">
              <a:spcBef>
                <a:spcPts val="2600"/>
              </a:spcBef>
              <a:defRPr sz="2200"/>
            </a:lvl2pPr>
            <a:lvl3pPr marL="955221" indent="-269421">
              <a:spcBef>
                <a:spcPts val="2600"/>
              </a:spcBef>
              <a:defRPr sz="2200"/>
            </a:lvl3pPr>
            <a:lvl4pPr marL="1298121" indent="-269421">
              <a:spcBef>
                <a:spcPts val="2600"/>
              </a:spcBef>
              <a:defRPr sz="2200"/>
            </a:lvl4pPr>
            <a:lvl5pPr marL="1641021" indent="-269421">
              <a:spcBef>
                <a:spcPts val="2600"/>
              </a:spcBef>
              <a:defRPr sz="2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4723804" y="4215804"/>
            <a:ext cx="3750470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4728176" y="1260078"/>
            <a:ext cx="3750470" cy="26521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669726" y="1260078"/>
            <a:ext cx="3750470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669726" y="1527968"/>
            <a:ext cx="7804548" cy="50720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669726" y="947539"/>
            <a:ext cx="7804548" cy="15180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426609" y="7140277"/>
            <a:ext cx="281852" cy="287338"/>
          </a:xfrm>
          <a:prstGeom prst="rect">
            <a:avLst/>
          </a:prstGeom>
          <a:ln w="3175">
            <a:miter lim="400000"/>
          </a:ln>
        </p:spPr>
        <p:txBody>
          <a:bodyPr wrap="none" lIns="35718" tIns="35718" rIns="35718" bIns="35718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70416" marR="0" indent="-370416" algn="l" defTabSz="486833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14916" marR="0" indent="-370416" algn="l" defTabSz="486833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259416" marR="0" indent="-370416" algn="l" defTabSz="486833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03916" marR="0" indent="-370416" algn="l" defTabSz="486833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148416" marR="0" indent="-370416" algn="l" defTabSz="486833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592916" marR="0" indent="-370416" algn="l" defTabSz="486833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037416" marR="0" indent="-370416" algn="l" defTabSz="486833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481916" marR="0" indent="-370416" algn="l" defTabSz="486833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926416" marR="0" indent="-370416" algn="l" defTabSz="486833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4868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94568" y="732829"/>
            <a:ext cx="7358064" cy="2321720"/>
          </a:xfrm>
          <a:prstGeom prst="rect">
            <a:avLst/>
          </a:prstGeom>
        </p:spPr>
        <p:txBody>
          <a:bodyPr anchor="ctr"/>
          <a:lstStyle>
            <a:lvl1pPr>
              <a:defRPr b="1" sz="7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webpack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892968" y="3879056"/>
            <a:ext cx="7358064" cy="794743"/>
          </a:xfrm>
          <a:prstGeom prst="rect">
            <a:avLst/>
          </a:prstGeom>
        </p:spPr>
        <p:txBody>
          <a:bodyPr/>
          <a:lstStyle/>
          <a:p>
            <a:pPr defTabSz="423544">
              <a:defRPr sz="2262"/>
            </a:pPr>
            <a:r>
              <a:t>2017.5.15</a:t>
            </a:r>
          </a:p>
          <a:p>
            <a:pPr defTabSz="423544">
              <a:defRPr sz="2262"/>
            </a:pPr>
            <a:r>
              <a:t>杨晨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ctrTitle"/>
          </p:nvPr>
        </p:nvSpPr>
        <p:spPr>
          <a:xfrm>
            <a:off x="-26442" y="-3771"/>
            <a:ext cx="9196884" cy="2321720"/>
          </a:xfrm>
          <a:prstGeom prst="rect">
            <a:avLst/>
          </a:prstGeom>
        </p:spPr>
        <p:txBody>
          <a:bodyPr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Plugins</a:t>
            </a:r>
          </a:p>
        </p:txBody>
      </p:sp>
      <p:sp>
        <p:nvSpPr>
          <p:cNvPr id="148" name="Shape 148"/>
          <p:cNvSpPr/>
          <p:nvPr>
            <p:ph type="subTitle" idx="1"/>
          </p:nvPr>
        </p:nvSpPr>
        <p:spPr>
          <a:xfrm>
            <a:off x="791368" y="2523628"/>
            <a:ext cx="7787731" cy="536937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webpack 有一个富插件接口(rich plugin interface)。webpack 自身的多数功能都使用这个插件接口。这个插件接口使 webpack 变得极其灵活。</a:t>
            </a:r>
          </a:p>
          <a:p>
            <a:pPr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extract-text-webpack-plugin(</a:t>
            </a:r>
            <a:r>
              <a:rPr sz="1400">
                <a:solidFill>
                  <a:schemeClr val="accent5"/>
                </a:solidFill>
              </a:rPr>
              <a:t>把css文件提取出来为引用css地址</a:t>
            </a:r>
            <a:r>
              <a:t>)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html-webpack-plugin(</a:t>
            </a:r>
            <a:r>
              <a:rPr sz="1400">
                <a:solidFill>
                  <a:schemeClr val="accent5"/>
                </a:solidFill>
              </a:rPr>
              <a:t>html模版,可以生成一个html文件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xfrm>
            <a:off x="-26442" y="-3771"/>
            <a:ext cx="9196884" cy="2321720"/>
          </a:xfrm>
          <a:prstGeom prst="rect">
            <a:avLst/>
          </a:prstGeom>
        </p:spPr>
        <p:txBody>
          <a:bodyPr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webpack学习目录</a:t>
            </a:r>
          </a:p>
        </p:txBody>
      </p:sp>
      <p:sp>
        <p:nvSpPr>
          <p:cNvPr id="123" name="Shape 123"/>
          <p:cNvSpPr/>
          <p:nvPr>
            <p:ph type="subTitle" idx="1"/>
          </p:nvPr>
        </p:nvSpPr>
        <p:spPr>
          <a:xfrm>
            <a:off x="791368" y="2523628"/>
            <a:ext cx="7787731" cy="5369373"/>
          </a:xfrm>
          <a:prstGeom prst="rect">
            <a:avLst/>
          </a:prstGeom>
        </p:spPr>
        <p:txBody>
          <a:bodyPr/>
          <a:lstStyle/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什么是webpack?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为什么使用webpack?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webpack使用范围  ？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webpack主要参数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ctrTitle"/>
          </p:nvPr>
        </p:nvSpPr>
        <p:spPr>
          <a:xfrm>
            <a:off x="-26442" y="-3771"/>
            <a:ext cx="9196884" cy="2321720"/>
          </a:xfrm>
          <a:prstGeom prst="rect">
            <a:avLst/>
          </a:prstGeom>
        </p:spPr>
        <p:txBody>
          <a:bodyPr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什么是webpack?</a:t>
            </a:r>
          </a:p>
        </p:txBody>
      </p:sp>
      <p:sp>
        <p:nvSpPr>
          <p:cNvPr id="126" name="Shape 126"/>
          <p:cNvSpPr/>
          <p:nvPr>
            <p:ph type="subTitle" idx="1"/>
          </p:nvPr>
        </p:nvSpPr>
        <p:spPr>
          <a:xfrm>
            <a:off x="791368" y="2523628"/>
            <a:ext cx="7787731" cy="5369373"/>
          </a:xfrm>
          <a:prstGeom prst="rect">
            <a:avLst/>
          </a:prstGeom>
        </p:spPr>
        <p:txBody>
          <a:bodyPr/>
          <a:lstStyle/>
          <a:p>
            <a:pPr algn="l"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webpack是一个module bundler（模块打包工具），所谓的模块就是在平时的前端开发中，用到一些静态资源，如JavaScript、CSS、图片等文件，webpack就将这些静态资源文件称之为模块。</a:t>
            </a:r>
          </a:p>
          <a:p>
            <a:pPr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webpack支持AMD和CommonJS，以及其他的一些模块系统，并且兼容多种JS书写规范，可以处理模块间的以来关系，所以具有更强大的JS模块化的功能，它能对静态资源进行统一的管理以及打包发布,在官网中用这张图片介绍：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947" y="4573509"/>
            <a:ext cx="6521699" cy="296878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xfrm>
            <a:off x="-26442" y="-3771"/>
            <a:ext cx="9196884" cy="2321720"/>
          </a:xfrm>
          <a:prstGeom prst="rect">
            <a:avLst/>
          </a:prstGeom>
        </p:spPr>
        <p:txBody>
          <a:bodyPr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为什么使用webpack?</a:t>
            </a:r>
          </a:p>
        </p:txBody>
      </p:sp>
      <p:sp>
        <p:nvSpPr>
          <p:cNvPr id="130" name="Shape 130"/>
          <p:cNvSpPr/>
          <p:nvPr>
            <p:ph type="subTitle" idx="1"/>
          </p:nvPr>
        </p:nvSpPr>
        <p:spPr>
          <a:xfrm>
            <a:off x="791368" y="2523628"/>
            <a:ext cx="7787731" cy="5369373"/>
          </a:xfrm>
          <a:prstGeom prst="rect">
            <a:avLst/>
          </a:prstGeom>
        </p:spPr>
        <p:txBody>
          <a:bodyPr/>
          <a:lstStyle/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对 CommonJS 、AMD 、ES6的语法做了兼容；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对js、css、图片等资源文件都支持打包；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串联式模块加载器以及插件机制，让其具有更好的灵活性和扩展性，例如提供对CoffeeScript、ES6的支持；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有独立的配置文件webpack.config.js；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可以将代码切割成不同的chunk，实现按需加载，降低了初始化时间；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支持 SourceUrls 和 SourceMaps，易于调试；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具有强大的Plugin接口，大多是内部插件，使用起来比较灵活；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webpack 使用异步 IO 并具有多级缓存。这使得 webpack 很快且在增量编译上更加快；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ctrTitle"/>
          </p:nvPr>
        </p:nvSpPr>
        <p:spPr>
          <a:xfrm>
            <a:off x="-26442" y="-3771"/>
            <a:ext cx="9196884" cy="2321720"/>
          </a:xfrm>
          <a:prstGeom prst="rect">
            <a:avLst/>
          </a:prstGeom>
        </p:spPr>
        <p:txBody>
          <a:bodyPr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webpack适用范围？</a:t>
            </a:r>
          </a:p>
        </p:txBody>
      </p:sp>
      <p:sp>
        <p:nvSpPr>
          <p:cNvPr id="133" name="Shape 133"/>
          <p:cNvSpPr/>
          <p:nvPr>
            <p:ph type="subTitle" idx="1"/>
          </p:nvPr>
        </p:nvSpPr>
        <p:spPr>
          <a:xfrm>
            <a:off x="791368" y="2523628"/>
            <a:ext cx="7787731" cy="5369373"/>
          </a:xfrm>
          <a:prstGeom prst="rect">
            <a:avLst/>
          </a:prstGeom>
        </p:spPr>
        <p:txBody>
          <a:bodyPr/>
          <a:lstStyle/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webpack最常用与spa应用，主要是vue和React，其实它就非常像Browserify，但是将应用打包为多个文件。如果单页面应用有多个页面，那么用户只从下载对应页面的代码. 当他么访问到另一个页面, 他们不需要重新下载通用的代码。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3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webpack也能用于服务端，但是构建后端代码一般都不会用webpack，坑太多了，所以正常情况下只用于前端，这是一个做了很多年前端的朋友告诉我的经验，所以别人已经走过的坑，还是不要去踩了~~~~ 并且我个人觉得后端其实也没必要这么做，因为后端更多的是处理逻辑，以及为前端提供数据.....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ctrTitle"/>
          </p:nvPr>
        </p:nvSpPr>
        <p:spPr>
          <a:xfrm>
            <a:off x="-26442" y="-3771"/>
            <a:ext cx="9196884" cy="2321720"/>
          </a:xfrm>
          <a:prstGeom prst="rect">
            <a:avLst/>
          </a:prstGeom>
        </p:spPr>
        <p:txBody>
          <a:bodyPr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webpack主要参数？</a:t>
            </a:r>
          </a:p>
        </p:txBody>
      </p:sp>
      <p:sp>
        <p:nvSpPr>
          <p:cNvPr id="136" name="Shape 136"/>
          <p:cNvSpPr/>
          <p:nvPr>
            <p:ph type="subTitle" idx="1"/>
          </p:nvPr>
        </p:nvSpPr>
        <p:spPr>
          <a:xfrm>
            <a:off x="791368" y="2523628"/>
            <a:ext cx="7787731" cy="5369373"/>
          </a:xfrm>
          <a:prstGeom prst="rect">
            <a:avLst/>
          </a:prstGeom>
        </p:spPr>
        <p:txBody>
          <a:bodyPr/>
          <a:lstStyle/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require(引入模块和资源文件) 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module.exports (存放处理js,css,imgaes接口)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entry(入口 要打包处理的js文件)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output(出口)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Loader(加载器)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Plugins(插件)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ctrTitle"/>
          </p:nvPr>
        </p:nvSpPr>
        <p:spPr>
          <a:xfrm>
            <a:off x="-26442" y="-3771"/>
            <a:ext cx="9196884" cy="2321720"/>
          </a:xfrm>
          <a:prstGeom prst="rect">
            <a:avLst/>
          </a:prstGeom>
        </p:spPr>
        <p:txBody>
          <a:bodyPr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entry</a:t>
            </a:r>
          </a:p>
        </p:txBody>
      </p:sp>
      <p:sp>
        <p:nvSpPr>
          <p:cNvPr id="139" name="Shape 139"/>
          <p:cNvSpPr/>
          <p:nvPr>
            <p:ph type="subTitle" idx="1"/>
          </p:nvPr>
        </p:nvSpPr>
        <p:spPr>
          <a:xfrm>
            <a:off x="791368" y="2523628"/>
            <a:ext cx="7787731" cy="536937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entry的值有三种类型 </a:t>
            </a:r>
          </a:p>
          <a:p>
            <a:pPr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1:字符串</a:t>
            </a:r>
          </a:p>
          <a:p>
            <a:pPr lvl="1"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entry: './app.js'  </a:t>
            </a:r>
          </a:p>
          <a:p>
            <a:pPr lvl="1"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2:数组(</a:t>
            </a:r>
            <a:r>
              <a:rPr sz="1400">
                <a:solidFill>
                  <a:schemeClr val="accent5"/>
                </a:solidFill>
              </a:rPr>
              <a:t>可以多个文件打包在一起</a:t>
            </a:r>
            <a:r>
              <a:t>)</a:t>
            </a:r>
          </a:p>
          <a:p>
            <a:pPr lvl="1"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entry: ['./src/index.js', ‘./vendor/bootstrap.min.js’]</a:t>
            </a:r>
          </a:p>
          <a:p>
            <a:pPr lvl="1"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3:对象(</a:t>
            </a:r>
            <a:r>
              <a:rPr sz="1400">
                <a:solidFill>
                  <a:schemeClr val="accent5"/>
                </a:solidFill>
              </a:rPr>
              <a:t>设置多个打包目标。每一对键值对都对应着一个入口文件。常用语多页面入口文件配置</a:t>
            </a:r>
            <a:r>
              <a:t>)</a:t>
            </a:r>
          </a:p>
          <a:p>
            <a:pPr lvl="1"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entry: {   </a:t>
            </a:r>
          </a:p>
          <a:p>
            <a:pPr lvl="1"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    index: './src/index.js',  </a:t>
            </a:r>
          </a:p>
          <a:p>
            <a:pPr lvl="1"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    a: './src/a.js'   </a:t>
            </a:r>
          </a:p>
          <a:p>
            <a:pPr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    }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ctrTitle"/>
          </p:nvPr>
        </p:nvSpPr>
        <p:spPr>
          <a:xfrm>
            <a:off x="-26442" y="-3771"/>
            <a:ext cx="9196884" cy="2321720"/>
          </a:xfrm>
          <a:prstGeom prst="rect">
            <a:avLst/>
          </a:prstGeom>
        </p:spPr>
        <p:txBody>
          <a:bodyPr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output</a:t>
            </a:r>
          </a:p>
        </p:txBody>
      </p:sp>
      <p:sp>
        <p:nvSpPr>
          <p:cNvPr id="142" name="Shape 142"/>
          <p:cNvSpPr/>
          <p:nvPr>
            <p:ph type="subTitle" idx="1"/>
          </p:nvPr>
        </p:nvSpPr>
        <p:spPr>
          <a:xfrm>
            <a:off x="791368" y="2523628"/>
            <a:ext cx="7787731" cy="536937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项目常用主要3个对象参数</a:t>
            </a:r>
          </a:p>
          <a:p>
            <a:pPr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1:filename: ‘bundle.js'   (</a:t>
            </a:r>
            <a:r>
              <a:rPr sz="1400">
                <a:solidFill>
                  <a:schemeClr val="accent5"/>
                </a:solidFill>
              </a:rPr>
              <a:t>指定打包文件名称</a:t>
            </a:r>
            <a:r>
              <a:t>)</a:t>
            </a:r>
          </a:p>
          <a:p>
            <a:pPr lvl="1"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[name] 被 chunk 的 name 替换。filename: ‘[name].js’ </a:t>
            </a:r>
          </a:p>
          <a:p>
            <a:pPr lvl="1"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[hash] 被 compilation 生命周期的 hash 替换。filename:’[hash].js’</a:t>
            </a:r>
          </a:p>
          <a:p>
            <a:pPr lvl="1"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[chunkhash] 被 chunk 的 hash 替换。filename:’[chunkhash].js’</a:t>
            </a:r>
          </a:p>
          <a:p>
            <a:pPr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2:path:’/home/proj/public/assets’(</a:t>
            </a:r>
            <a:r>
              <a:rPr sz="1400">
                <a:solidFill>
                  <a:schemeClr val="accent5"/>
                </a:solidFill>
              </a:rPr>
              <a:t>指定打包文件的位置,导出目录为绝对路径</a:t>
            </a:r>
            <a:r>
              <a:t>)</a:t>
            </a:r>
          </a:p>
          <a:p>
            <a:pPr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3:publicPath: “/assets/“(</a:t>
            </a:r>
            <a:r>
              <a:rPr sz="1400">
                <a:solidFill>
                  <a:schemeClr val="accent5"/>
                </a:solidFill>
              </a:rPr>
              <a:t>设置打包后引用资源地址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ctrTitle"/>
          </p:nvPr>
        </p:nvSpPr>
        <p:spPr>
          <a:xfrm>
            <a:off x="-26442" y="-3771"/>
            <a:ext cx="9196884" cy="2321720"/>
          </a:xfrm>
          <a:prstGeom prst="rect">
            <a:avLst/>
          </a:prstGeom>
        </p:spPr>
        <p:txBody>
          <a:bodyPr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Loader</a:t>
            </a:r>
          </a:p>
        </p:txBody>
      </p:sp>
      <p:sp>
        <p:nvSpPr>
          <p:cNvPr id="145" name="Shape 145"/>
          <p:cNvSpPr/>
          <p:nvPr>
            <p:ph type="subTitle" idx="1"/>
          </p:nvPr>
        </p:nvSpPr>
        <p:spPr>
          <a:xfrm>
            <a:off x="791368" y="2523628"/>
            <a:ext cx="7787731" cy="536937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loader 是对应用程序中资源文件进行转换。它们是（运行在 Node.js 中的）函数，可以将资源文件作为参数的来源，然后返回新的资源文件。</a:t>
            </a:r>
          </a:p>
          <a:p>
            <a:pPr algn="l">
              <a:lnSpc>
                <a:spcPct val="150000"/>
              </a:lnSpc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css-loader(</a:t>
            </a:r>
            <a:r>
              <a:rPr sz="1400">
                <a:solidFill>
                  <a:schemeClr val="accent5"/>
                </a:solidFill>
              </a:rPr>
              <a:t>解析 css 文件后，使用 import 加载，并且返回 css 代码</a:t>
            </a:r>
            <a:r>
              <a:t>)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style-loader(</a:t>
            </a:r>
            <a:r>
              <a:rPr sz="1400">
                <a:solidFill>
                  <a:schemeClr val="accent5"/>
                </a:solidFill>
              </a:rPr>
              <a:t>用于将编译完成的css插入html中的工具</a:t>
            </a:r>
            <a:r>
              <a:t>)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less-loader(</a:t>
            </a:r>
            <a:r>
              <a:rPr sz="1400">
                <a:solidFill>
                  <a:schemeClr val="accent5"/>
                </a:solidFill>
              </a:rPr>
              <a:t>加载和转译 less 文件</a:t>
            </a:r>
            <a:r>
              <a:t>)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sass-loader(</a:t>
            </a:r>
            <a:r>
              <a:rPr sz="1400">
                <a:solidFill>
                  <a:schemeClr val="accent5"/>
                </a:solidFill>
              </a:rPr>
              <a:t>加载和转译 sass/scss 文件</a:t>
            </a:r>
            <a:r>
              <a:t>)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file-loader(</a:t>
            </a:r>
            <a:r>
              <a:rPr sz="1400">
                <a:solidFill>
                  <a:schemeClr val="accent5"/>
                </a:solidFill>
              </a:rPr>
              <a:t>将文件发送到输出文件夹，并返回（相对）URL</a:t>
            </a:r>
            <a:r>
              <a:t>)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url-loader(</a:t>
            </a:r>
            <a:r>
              <a:rPr sz="1400">
                <a:solidFill>
                  <a:schemeClr val="accent5"/>
                </a:solidFill>
              </a:rPr>
              <a:t>像 file loader 一样工作，但如果文件小于限制，可以返回 data URL</a:t>
            </a:r>
            <a:r>
              <a:t>)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html-withimg-loader(</a:t>
            </a:r>
            <a:r>
              <a:rPr sz="1400">
                <a:solidFill>
                  <a:schemeClr val="accent5"/>
                </a:solidFill>
              </a:rPr>
              <a:t>提取html文件中的图片</a:t>
            </a:r>
            <a:r>
              <a:t>)</a:t>
            </a:r>
          </a:p>
          <a:p>
            <a:pPr marL="282222" indent="-282222" algn="l">
              <a:lnSpc>
                <a:spcPct val="150000"/>
              </a:lnSpc>
              <a:buSzPct val="100000"/>
              <a:buAutoNum type="arabicPeriod" startAt="1"/>
              <a:defRPr b="1" sz="1600">
                <a:latin typeface="Helvetica"/>
                <a:ea typeface="Helvetica"/>
                <a:cs typeface="Helvetica"/>
                <a:sym typeface="Helvetica"/>
              </a:defRPr>
            </a:pPr>
            <a:r>
              <a:t>babel-loader(</a:t>
            </a:r>
            <a:r>
              <a:rPr sz="1400">
                <a:solidFill>
                  <a:schemeClr val="accent5"/>
                </a:solidFill>
              </a:rPr>
              <a:t>编译es6语法为es2015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5718" tIns="35718" rIns="35718" bIns="35718" numCol="1" spcCol="38100" rtlCol="0" anchor="ctr" upright="0">
        <a:spAutoFit/>
      </a:bodyPr>
      <a:lstStyle>
        <a:defPPr marL="0" marR="0" indent="0" algn="ctr" defTabSz="4868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5718" tIns="35718" rIns="35718" bIns="35718" numCol="1" spcCol="38100" rtlCol="0" anchor="ctr" upright="0">
        <a:spAutoFit/>
      </a:bodyPr>
      <a:lstStyle>
        <a:defPPr marL="0" marR="0" indent="0" algn="ctr" defTabSz="4868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5718" tIns="35718" rIns="35718" bIns="35718" numCol="1" spcCol="38100" rtlCol="0" anchor="ctr" upright="0">
        <a:spAutoFit/>
      </a:bodyPr>
      <a:lstStyle>
        <a:defPPr marL="0" marR="0" indent="0" algn="ctr" defTabSz="4868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5718" tIns="35718" rIns="35718" bIns="35718" numCol="1" spcCol="38100" rtlCol="0" anchor="ctr" upright="0">
        <a:spAutoFit/>
      </a:bodyPr>
      <a:lstStyle>
        <a:defPPr marL="0" marR="0" indent="0" algn="ctr" defTabSz="4868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