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84" r:id="rId4"/>
    <p:sldId id="289" r:id="rId5"/>
    <p:sldId id="290" r:id="rId6"/>
    <p:sldId id="292" r:id="rId7"/>
    <p:sldId id="293" r:id="rId8"/>
    <p:sldId id="297" r:id="rId9"/>
    <p:sldId id="298" r:id="rId10"/>
    <p:sldId id="305" r:id="rId11"/>
    <p:sldId id="306" r:id="rId12"/>
    <p:sldId id="308" r:id="rId13"/>
    <p:sldId id="307" r:id="rId14"/>
    <p:sldId id="310" r:id="rId15"/>
  </p:sldIdLst>
  <p:sldSz cx="9144000" cy="6858000" type="screen4x3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>
      <p:cViewPr varScale="1">
        <p:scale>
          <a:sx n="83" d="100"/>
          <a:sy n="83" d="100"/>
        </p:scale>
        <p:origin x="-15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C238408C-6839-46EE-8131-EDA75C487F2E}" type="datetimeFigureOut">
              <a:rPr/>
              <a:pPr/>
              <a:t>2006-6-30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zh-CN" sz="38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pPr/>
              <a:t>5/20/2013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zh-CN" sz="1200">
                <a:solidFill>
                  <a:schemeClr val="tx2"/>
                </a:solidFill>
              </a:rPr>
              <a:pPr algn="l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14400" y="2708920"/>
            <a:ext cx="5673824" cy="2617939"/>
          </a:xfrm>
        </p:spPr>
        <p:txBody>
          <a:bodyPr/>
          <a:lstStyle>
            <a:extLst/>
          </a:lstStyle>
          <a:p>
            <a:r>
              <a:rPr lang="en-GB" altLang="zh-CN" dirty="0" smtClean="0"/>
              <a:t>A </a:t>
            </a:r>
            <a:r>
              <a:rPr lang="en-US" altLang="zh-CN" dirty="0" smtClean="0"/>
              <a:t>Plagiarism detection</a:t>
            </a:r>
            <a:r>
              <a:rPr lang="en-GB" altLang="zh-CN" dirty="0" smtClean="0"/>
              <a:t> system based on cloud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 dirty="0"/>
          </a:p>
        </p:txBody>
      </p:sp>
    </p:spTree>
  </p:cSld>
  <p:clrMapOvr>
    <a:masterClrMapping/>
  </p:clrMapOvr>
  <p:transition advTm="413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992" y="-149696"/>
            <a:ext cx="7772400" cy="914400"/>
          </a:xfrm>
        </p:spPr>
        <p:txBody>
          <a:bodyPr/>
          <a:lstStyle/>
          <a:p>
            <a:r>
              <a:rPr lang="en-GB" altLang="zh-CN" dirty="0" smtClean="0"/>
              <a:t>The Architecture in OpenStack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620688"/>
            <a:ext cx="4040188" cy="639762"/>
          </a:xfrm>
        </p:spPr>
        <p:txBody>
          <a:bodyPr/>
          <a:lstStyle/>
          <a:p>
            <a:r>
              <a:rPr lang="en-GB" altLang="zh-CN" dirty="0" smtClean="0">
                <a:solidFill>
                  <a:srgbClr val="FFFF00"/>
                </a:solidFill>
              </a:rPr>
              <a:t>Main Node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92080" y="620688"/>
            <a:ext cx="4041775" cy="639762"/>
          </a:xfrm>
        </p:spPr>
        <p:txBody>
          <a:bodyPr/>
          <a:lstStyle/>
          <a:p>
            <a:r>
              <a:rPr lang="en-GB" altLang="zh-CN" dirty="0" smtClean="0">
                <a:solidFill>
                  <a:srgbClr val="FFFF00"/>
                </a:solidFill>
              </a:rPr>
              <a:t>Children Nodes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23528" y="1340769"/>
            <a:ext cx="4536504" cy="1296144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GB" altLang="zh-CN" dirty="0" smtClean="0"/>
              <a:t>Get the tasks and build suspicious index</a:t>
            </a:r>
          </a:p>
          <a:p>
            <a:pPr>
              <a:buFont typeface="Arial" pitchFamily="34" charset="0"/>
              <a:buChar char="•"/>
            </a:pPr>
            <a:r>
              <a:rPr lang="en-GB" altLang="zh-CN" dirty="0" smtClean="0"/>
              <a:t>Distribute tasks (Map)</a:t>
            </a:r>
          </a:p>
          <a:p>
            <a:pPr>
              <a:buFont typeface="Arial" pitchFamily="34" charset="0"/>
              <a:buChar char="•"/>
            </a:pPr>
            <a:r>
              <a:rPr lang="en-GB" altLang="zh-CN" dirty="0" smtClean="0"/>
              <a:t>Integrate the results (Reduce)</a:t>
            </a:r>
          </a:p>
          <a:p>
            <a:pPr>
              <a:buFont typeface="Arial" pitchFamily="34" charset="0"/>
              <a:buChar char="•"/>
            </a:pPr>
            <a:r>
              <a:rPr lang="en-GB" altLang="zh-CN" dirty="0" smtClean="0"/>
              <a:t>Send integrated result to GAE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76056" y="1340768"/>
            <a:ext cx="3456384" cy="2194099"/>
          </a:xfrm>
        </p:spPr>
        <p:txBody>
          <a:bodyPr>
            <a:normAutofit/>
          </a:bodyPr>
          <a:lstStyle/>
          <a:p>
            <a:r>
              <a:rPr lang="en-GB" altLang="zh-CN" dirty="0" smtClean="0"/>
              <a:t>Get source index from EC2</a:t>
            </a:r>
          </a:p>
          <a:p>
            <a:r>
              <a:rPr lang="en-GB" altLang="zh-CN" dirty="0" smtClean="0"/>
              <a:t>Match suspicious and source index, send the result to main node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36912"/>
            <a:ext cx="4960092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5817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332656"/>
            <a:ext cx="7772400" cy="6022904"/>
          </a:xfrm>
        </p:spPr>
        <p:txBody>
          <a:bodyPr>
            <a:normAutofit fontScale="92500" lnSpcReduction="20000"/>
          </a:bodyPr>
          <a:lstStyle/>
          <a:p>
            <a:r>
              <a:rPr lang="en-GB" altLang="zh-CN" dirty="0" smtClean="0"/>
              <a:t>For example : Number or instances = 4</a:t>
            </a:r>
          </a:p>
          <a:p>
            <a:endParaRPr lang="en-GB" altLang="zh-CN" dirty="0" smtClean="0"/>
          </a:p>
          <a:p>
            <a:endParaRPr lang="en-GB" altLang="zh-CN" dirty="0" smtClean="0"/>
          </a:p>
          <a:p>
            <a:endParaRPr lang="en-GB" altLang="zh-CN" dirty="0" smtClean="0"/>
          </a:p>
          <a:p>
            <a:endParaRPr lang="en-GB" altLang="zh-CN" dirty="0" smtClean="0"/>
          </a:p>
          <a:p>
            <a:endParaRPr lang="en-GB" altLang="zh-CN" dirty="0" smtClean="0"/>
          </a:p>
          <a:p>
            <a:endParaRPr lang="en-GB" altLang="zh-CN" dirty="0" smtClean="0"/>
          </a:p>
          <a:p>
            <a:endParaRPr lang="en-GB" altLang="zh-CN" dirty="0" smtClean="0"/>
          </a:p>
          <a:p>
            <a:r>
              <a:rPr lang="en-US" altLang="zh-CN" dirty="0" smtClean="0"/>
              <a:t>Implement in parallel</a:t>
            </a:r>
          </a:p>
          <a:p>
            <a:pPr>
              <a:buNone/>
            </a:pPr>
            <a:r>
              <a:rPr lang="en-US" altLang="zh-CN" dirty="0" smtClean="0"/>
              <a:t>	pool = Pool(processes=number_of_instances)</a:t>
            </a:r>
          </a:p>
          <a:p>
            <a:pPr>
              <a:buNone/>
            </a:pPr>
            <a:r>
              <a:rPr lang="en-US" altLang="zh-CN" dirty="0" smtClean="0"/>
              <a:t>	results=pool.map(</a:t>
            </a:r>
            <a:r>
              <a:rPr lang="en-US" altLang="zh-CN" dirty="0" err="1" smtClean="0"/>
              <a:t>matching,parameters</a:t>
            </a:r>
            <a:r>
              <a:rPr lang="en-US" altLang="zh-CN" dirty="0" smtClean="0"/>
              <a:t>)</a:t>
            </a:r>
          </a:p>
          <a:p>
            <a:r>
              <a:rPr lang="en-GB" altLang="zh-CN" dirty="0" smtClean="0"/>
              <a:t>Decrease the consuming time outstandingly</a:t>
            </a:r>
          </a:p>
          <a:p>
            <a:pPr lvl="1"/>
            <a:r>
              <a:rPr lang="en-GB" altLang="zh-CN" dirty="0" smtClean="0"/>
              <a:t>Most of time is spent on transmit source index from EC2 to OS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692696"/>
            <a:ext cx="4464496" cy="305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66328"/>
            <a:ext cx="7772400" cy="9144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410" y="188641"/>
            <a:ext cx="8815590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5055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Drawbacks and 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Duplicated result and plain text</a:t>
            </a:r>
          </a:p>
          <a:p>
            <a:pPr lvl="1"/>
            <a:r>
              <a:rPr lang="en-GB" altLang="zh-CN" dirty="0" smtClean="0"/>
              <a:t>The operation in datastore is not done immediately</a:t>
            </a:r>
          </a:p>
          <a:p>
            <a:r>
              <a:rPr lang="en-GB" altLang="zh-CN" dirty="0" smtClean="0"/>
              <a:t>No https</a:t>
            </a:r>
          </a:p>
          <a:p>
            <a:r>
              <a:rPr lang="en-GB" altLang="zh-CN" dirty="0" smtClean="0"/>
              <a:t>Hard to change the source files</a:t>
            </a:r>
          </a:p>
          <a:p>
            <a:pPr lvl="1"/>
            <a:r>
              <a:rPr lang="en-GB" altLang="zh-CN" dirty="0" smtClean="0"/>
              <a:t>Change in EC2 instance</a:t>
            </a:r>
          </a:p>
          <a:p>
            <a:pPr lvl="1"/>
            <a:r>
              <a:rPr lang="en-GB" altLang="zh-CN" dirty="0" smtClean="0"/>
              <a:t>Save a new AMI</a:t>
            </a:r>
          </a:p>
          <a:p>
            <a:pPr lvl="1"/>
            <a:r>
              <a:rPr lang="en-GB" altLang="zh-CN" dirty="0" smtClean="0"/>
              <a:t>Update the auto scaling group</a:t>
            </a:r>
          </a:p>
          <a:p>
            <a:endParaRPr lang="en-GB" altLang="zh-CN" dirty="0" smtClean="0"/>
          </a:p>
          <a:p>
            <a:pPr>
              <a:buNone/>
            </a:pPr>
            <a:endParaRPr lang="en-GB" altLang="zh-CN" dirty="0" smtClean="0"/>
          </a:p>
        </p:txBody>
      </p:sp>
    </p:spTree>
  </p:cSld>
  <p:clrMapOvr>
    <a:masterClrMapping/>
  </p:clrMapOvr>
  <p:transition advTm="11023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The method to detect plagiarisms</a:t>
            </a:r>
          </a:p>
          <a:p>
            <a:r>
              <a:rPr lang="en-GB" altLang="zh-CN" dirty="0" smtClean="0"/>
              <a:t>Architecture, data communication and implementation of system</a:t>
            </a:r>
          </a:p>
          <a:p>
            <a:r>
              <a:rPr lang="en-GB" altLang="zh-CN" dirty="0" smtClean="0"/>
              <a:t>Drawback and future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The method of </a:t>
            </a:r>
            <a:r>
              <a:rPr lang="en-US" altLang="zh-CN" dirty="0" smtClean="0"/>
              <a:t>Plagiarism detection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Source file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2040" y="1844824"/>
            <a:ext cx="3753743" cy="639762"/>
          </a:xfrm>
        </p:spPr>
        <p:txBody>
          <a:bodyPr/>
          <a:lstStyle/>
          <a:p>
            <a:r>
              <a:rPr lang="en-GB" altLang="zh-CN" dirty="0" smtClean="0"/>
              <a:t>Suspicious file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39552" y="2420888"/>
            <a:ext cx="3816424" cy="3959352"/>
          </a:xfrm>
        </p:spPr>
        <p:txBody>
          <a:bodyPr>
            <a:normAutofit/>
          </a:bodyPr>
          <a:lstStyle/>
          <a:p>
            <a:r>
              <a:rPr lang="en-GB" altLang="zh-CN" sz="1600" dirty="0" smtClean="0"/>
              <a:t>yesterday upon the stair i met</a:t>
            </a:r>
            <a:r>
              <a:rPr lang="en-GB" altLang="zh-CN" sz="1600" b="1" dirty="0" smtClean="0"/>
              <a:t> a man</a:t>
            </a:r>
            <a:endParaRPr lang="zh-CN" altLang="zh-CN" sz="1600" dirty="0" smtClean="0"/>
          </a:p>
          <a:p>
            <a:r>
              <a:rPr lang="en-GB" altLang="zh-CN" sz="1600" b="1" dirty="0" smtClean="0"/>
              <a:t>a man </a:t>
            </a:r>
            <a:r>
              <a:rPr lang="en-GB" altLang="zh-CN" sz="1600" dirty="0" smtClean="0"/>
              <a:t>who was not there</a:t>
            </a:r>
            <a:r>
              <a:rPr lang="en-GB" altLang="zh-CN" sz="1600" b="1" dirty="0" smtClean="0"/>
              <a:t> he was </a:t>
            </a:r>
            <a:endParaRPr lang="zh-CN" altLang="zh-CN" sz="1600" dirty="0" smtClean="0"/>
          </a:p>
          <a:p>
            <a:r>
              <a:rPr lang="en-GB" altLang="zh-CN" sz="1600" b="1" dirty="0" smtClean="0"/>
              <a:t>he was </a:t>
            </a:r>
            <a:r>
              <a:rPr lang="en-GB" altLang="zh-CN" sz="1600" dirty="0" smtClean="0"/>
              <a:t>not there again today</a:t>
            </a:r>
            <a:r>
              <a:rPr lang="en-GB" altLang="zh-CN" sz="1600" b="1" dirty="0" smtClean="0"/>
              <a:t> i wish </a:t>
            </a:r>
            <a:endParaRPr lang="zh-CN" altLang="zh-CN" sz="1600" dirty="0" smtClean="0"/>
          </a:p>
          <a:p>
            <a:r>
              <a:rPr lang="en-GB" altLang="zh-CN" sz="1600" b="1" dirty="0" smtClean="0"/>
              <a:t>i wish </a:t>
            </a:r>
            <a:r>
              <a:rPr lang="en-GB" altLang="zh-CN" sz="1600" dirty="0" smtClean="0"/>
              <a:t>that man would go</a:t>
            </a:r>
            <a:r>
              <a:rPr lang="en-GB" altLang="zh-CN" sz="1600" b="1" dirty="0" smtClean="0"/>
              <a:t> </a:t>
            </a:r>
            <a:r>
              <a:rPr lang="en-GB" altLang="zh-CN" sz="1600" dirty="0" smtClean="0"/>
              <a:t>away</a:t>
            </a:r>
            <a:endParaRPr lang="zh-CN" altLang="zh-CN" sz="1600" dirty="0" smtClean="0"/>
          </a:p>
          <a:p>
            <a:endParaRPr lang="en-GB" altLang="zh-CN" dirty="0" smtClean="0"/>
          </a:p>
          <a:p>
            <a:pPr>
              <a:buNone/>
            </a:pPr>
            <a:r>
              <a:rPr lang="en-GB" altLang="zh-CN" dirty="0" smtClean="0"/>
              <a:t>MD5</a:t>
            </a:r>
          </a:p>
          <a:p>
            <a:r>
              <a:rPr lang="en-GB" altLang="zh-CN" sz="1600" dirty="0" smtClean="0"/>
              <a:t>a87fd87c3af8c6a81cb94ccdc9293d0d</a:t>
            </a:r>
          </a:p>
          <a:p>
            <a:r>
              <a:rPr lang="en-GB" altLang="zh-CN" sz="1600" dirty="0" smtClean="0">
                <a:solidFill>
                  <a:srgbClr val="FFFF00"/>
                </a:solidFill>
              </a:rPr>
              <a:t>975eb304652a32c9760a2a7ce394971f</a:t>
            </a:r>
          </a:p>
          <a:p>
            <a:r>
              <a:rPr lang="en-GB" altLang="zh-CN" sz="1600" dirty="0" smtClean="0"/>
              <a:t>0c2a2315f76e082338a218fcbc403ae9</a:t>
            </a:r>
          </a:p>
          <a:p>
            <a:r>
              <a:rPr lang="en-GB" altLang="zh-CN" sz="1600" dirty="0" smtClean="0"/>
              <a:t>10b8869bc3aaf60ba9a1180a5dd04bef</a:t>
            </a: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32040" y="2459037"/>
            <a:ext cx="3754760" cy="3959352"/>
          </a:xfrm>
        </p:spPr>
        <p:txBody>
          <a:bodyPr>
            <a:normAutofit/>
          </a:bodyPr>
          <a:lstStyle/>
          <a:p>
            <a:r>
              <a:rPr lang="en-GB" altLang="zh-CN" sz="1600" dirty="0" smtClean="0"/>
              <a:t>today upon the stair i met</a:t>
            </a:r>
            <a:r>
              <a:rPr lang="en-GB" altLang="zh-CN" sz="1600" b="1" dirty="0" smtClean="0"/>
              <a:t> a man</a:t>
            </a:r>
            <a:endParaRPr lang="zh-CN" altLang="zh-CN" sz="1600" dirty="0" smtClean="0"/>
          </a:p>
          <a:p>
            <a:r>
              <a:rPr lang="en-GB" altLang="zh-CN" sz="1600" b="1" dirty="0" smtClean="0"/>
              <a:t>a man </a:t>
            </a:r>
            <a:r>
              <a:rPr lang="en-GB" altLang="zh-CN" sz="1600" dirty="0" smtClean="0"/>
              <a:t>who was not there</a:t>
            </a:r>
            <a:r>
              <a:rPr lang="en-GB" altLang="zh-CN" sz="1600" b="1" dirty="0" smtClean="0"/>
              <a:t> he was </a:t>
            </a:r>
            <a:endParaRPr lang="zh-CN" altLang="zh-CN" sz="1600" dirty="0" smtClean="0"/>
          </a:p>
          <a:p>
            <a:r>
              <a:rPr lang="en-GB" altLang="zh-CN" sz="1600" b="1" dirty="0" smtClean="0"/>
              <a:t>he was </a:t>
            </a:r>
            <a:r>
              <a:rPr lang="en-GB" altLang="zh-CN" sz="1600" dirty="0" smtClean="0"/>
              <a:t>not there again</a:t>
            </a:r>
            <a:endParaRPr lang="zh-CN" altLang="zh-CN" sz="1600" dirty="0" smtClean="0"/>
          </a:p>
          <a:p>
            <a:endParaRPr lang="en-GB" altLang="zh-CN" sz="1600" dirty="0" smtClean="0"/>
          </a:p>
          <a:p>
            <a:pPr>
              <a:buNone/>
            </a:pPr>
            <a:endParaRPr lang="en-GB" altLang="zh-CN" sz="1600" dirty="0" smtClean="0"/>
          </a:p>
          <a:p>
            <a:pPr>
              <a:buNone/>
            </a:pPr>
            <a:r>
              <a:rPr lang="en-GB" altLang="zh-CN" dirty="0" smtClean="0"/>
              <a:t>MD5</a:t>
            </a:r>
            <a:endParaRPr lang="en-GB" altLang="zh-CN" dirty="0" smtClean="0"/>
          </a:p>
          <a:p>
            <a:pPr>
              <a:buNone/>
            </a:pPr>
            <a:endParaRPr lang="en-GB" altLang="zh-CN" sz="700" dirty="0" smtClean="0"/>
          </a:p>
          <a:p>
            <a:r>
              <a:rPr lang="en-GB" altLang="zh-CN" sz="1600" dirty="0" smtClean="0"/>
              <a:t>73914de5ac2f3c32476a94d1d1f5f2b2</a:t>
            </a:r>
          </a:p>
          <a:p>
            <a:r>
              <a:rPr lang="en-US" altLang="zh-CN" sz="1600" dirty="0" smtClean="0">
                <a:solidFill>
                  <a:srgbClr val="FFFF00"/>
                </a:solidFill>
              </a:rPr>
              <a:t>975eb304652a32c9760a2a7ce394971f</a:t>
            </a:r>
          </a:p>
          <a:p>
            <a:r>
              <a:rPr lang="en-US" altLang="zh-CN" sz="1600" dirty="0" smtClean="0"/>
              <a:t>aac2fced9cd88d62a3d13ff3019f51ef</a:t>
            </a:r>
          </a:p>
          <a:p>
            <a:endParaRPr lang="zh-CN" altLang="en-US" sz="1600" dirty="0"/>
          </a:p>
        </p:txBody>
      </p:sp>
      <p:sp>
        <p:nvSpPr>
          <p:cNvPr id="7" name="下箭头 6"/>
          <p:cNvSpPr/>
          <p:nvPr/>
        </p:nvSpPr>
        <p:spPr>
          <a:xfrm>
            <a:off x="1691680" y="3933056"/>
            <a:ext cx="1413871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868144" y="3861048"/>
            <a:ext cx="1413871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4283968" y="5157192"/>
            <a:ext cx="72008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4534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Description of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Building a </a:t>
            </a:r>
            <a:r>
              <a:rPr lang="en-US" altLang="zh-CN" dirty="0" smtClean="0"/>
              <a:t>Plagiarism detection</a:t>
            </a:r>
            <a:r>
              <a:rPr lang="en-GB" altLang="zh-CN" dirty="0" smtClean="0"/>
              <a:t> system on 3 different cloud systems</a:t>
            </a:r>
          </a:p>
          <a:p>
            <a:r>
              <a:rPr lang="en-GB" altLang="zh-CN" dirty="0" smtClean="0"/>
              <a:t>GAE – a webpage to interactive with users and s</a:t>
            </a:r>
            <a:r>
              <a:rPr lang="en-GB" altLang="zh-CN" sz="3000" dirty="0" smtClean="0"/>
              <a:t>tore the result in datastore</a:t>
            </a:r>
          </a:p>
          <a:p>
            <a:r>
              <a:rPr lang="en-GB" altLang="zh-CN" dirty="0" smtClean="0"/>
              <a:t>EC2 – build the index of source files</a:t>
            </a:r>
          </a:p>
          <a:p>
            <a:r>
              <a:rPr lang="en-GB" altLang="zh-CN" dirty="0" smtClean="0"/>
              <a:t>OpenStack – analyse  text similarity </a:t>
            </a:r>
            <a:endParaRPr lang="zh-CN" altLang="en-US" dirty="0"/>
          </a:p>
        </p:txBody>
      </p:sp>
    </p:spTree>
  </p:cSld>
  <p:clrMapOvr>
    <a:masterClrMapping/>
  </p:clrMapOvr>
  <p:transition advTm="2143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GAE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630738"/>
            <a:ext cx="8964489" cy="35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675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The Structures of Tables in Datastore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933216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719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00712"/>
          </a:xfrm>
        </p:spPr>
        <p:txBody>
          <a:bodyPr/>
          <a:lstStyle/>
          <a:p>
            <a:r>
              <a:rPr lang="en-GB" altLang="zh-CN" dirty="0" smtClean="0"/>
              <a:t>Handlers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QueueHandler — Put a task in queue with parameters</a:t>
            </a:r>
          </a:p>
          <a:p>
            <a:r>
              <a:rPr lang="en-US" altLang="zh-CN" dirty="0" smtClean="0"/>
              <a:t>GetQueueHandler – OS gets a task from queue via this handler, it is secured</a:t>
            </a:r>
            <a:r>
              <a:rPr lang="en-GB" altLang="zh-CN" dirty="0" smtClean="0"/>
              <a:t> by Base64.</a:t>
            </a:r>
            <a:endParaRPr lang="en-US" altLang="zh-CN" dirty="0" smtClean="0"/>
          </a:p>
          <a:p>
            <a:r>
              <a:rPr lang="en-US" altLang="zh-CN" dirty="0" smtClean="0"/>
              <a:t>ResultHandler – OS puts the matched result in datastore</a:t>
            </a:r>
          </a:p>
          <a:p>
            <a:r>
              <a:rPr lang="en-US" altLang="zh-CN" dirty="0" smtClean="0"/>
              <a:t>PlainTextHandler – OS puts 10 </a:t>
            </a:r>
            <a:r>
              <a:rPr lang="en-GB" altLang="zh-CN" dirty="0" smtClean="0"/>
              <a:t>plagiarised</a:t>
            </a:r>
            <a:r>
              <a:rPr lang="en-US" altLang="zh-CN" dirty="0" smtClean="0"/>
              <a:t> original text in result in one request (due to limited length of URL in  GAE)</a:t>
            </a:r>
          </a:p>
          <a:p>
            <a:r>
              <a:rPr lang="en-GB" altLang="zh-CN" dirty="0" smtClean="0"/>
              <a:t>Other handlers – Upload and download files, show result, show statistics and usage report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Tm="6995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EC2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altLang="zh-CN" dirty="0" smtClean="0"/>
              <a:t>Task: Build the index</a:t>
            </a:r>
          </a:p>
          <a:p>
            <a:r>
              <a:rPr lang="en-GB" altLang="zh-CN" dirty="0" smtClean="0"/>
              <a:t>Build a web application by Apache2 and Mod-Python</a:t>
            </a:r>
          </a:p>
          <a:p>
            <a:r>
              <a:rPr lang="en-GB" altLang="zh-CN" dirty="0" smtClean="0"/>
              <a:t>OpenStack can get the index built by specified parameters via URL</a:t>
            </a:r>
          </a:p>
          <a:p>
            <a:r>
              <a:rPr lang="en-US" altLang="zh-CN" dirty="0" smtClean="0"/>
              <a:t>Load_banlancer://build_index?</a:t>
            </a:r>
            <a:r>
              <a:rPr lang="en-US" altLang="zh-CN" dirty="0" smtClean="0">
                <a:solidFill>
                  <a:srgbClr val="FFFF00"/>
                </a:solidFill>
              </a:rPr>
              <a:t>window_size=8</a:t>
            </a:r>
            <a:r>
              <a:rPr lang="en-US" altLang="zh-CN" dirty="0" smtClean="0"/>
              <a:t>&amp;</a:t>
            </a:r>
            <a:r>
              <a:rPr lang="en-US" altLang="zh-CN" dirty="0" smtClean="0">
                <a:solidFill>
                  <a:srgbClr val="FFFF00"/>
                </a:solidFill>
              </a:rPr>
              <a:t>overlap_size=2</a:t>
            </a:r>
            <a:r>
              <a:rPr lang="en-US" altLang="zh-CN" dirty="0" smtClean="0"/>
              <a:t>&amp;</a:t>
            </a:r>
            <a:r>
              <a:rPr lang="en-US" altLang="zh-CN" dirty="0" smtClean="0">
                <a:solidFill>
                  <a:srgbClr val="FFFF00"/>
                </a:solidFill>
              </a:rPr>
              <a:t>start=1</a:t>
            </a:r>
            <a:r>
              <a:rPr lang="en-US" altLang="zh-CN" dirty="0" smtClean="0"/>
              <a:t>&amp;</a:t>
            </a:r>
            <a:r>
              <a:rPr lang="en-US" altLang="zh-CN" dirty="0" smtClean="0">
                <a:solidFill>
                  <a:srgbClr val="FFFF00"/>
                </a:solidFill>
              </a:rPr>
              <a:t>end=100</a:t>
            </a:r>
          </a:p>
          <a:p>
            <a:pPr>
              <a:buNone/>
            </a:pPr>
            <a:r>
              <a:rPr lang="en-GB" altLang="zh-CN" dirty="0" smtClean="0"/>
              <a:t>	EC2 will build the index with </a:t>
            </a:r>
            <a:r>
              <a:rPr lang="en-GB" altLang="zh-CN" dirty="0" smtClean="0">
                <a:solidFill>
                  <a:srgbClr val="FFFF00"/>
                </a:solidFill>
              </a:rPr>
              <a:t>window_size=8</a:t>
            </a:r>
            <a:r>
              <a:rPr lang="en-GB" altLang="zh-CN" dirty="0" smtClean="0"/>
              <a:t>,</a:t>
            </a:r>
            <a:r>
              <a:rPr lang="en-GB" altLang="zh-CN" dirty="0" smtClean="0">
                <a:solidFill>
                  <a:srgbClr val="FFFF00"/>
                </a:solidFill>
              </a:rPr>
              <a:t>overlap_size=2</a:t>
            </a:r>
            <a:r>
              <a:rPr lang="en-GB" altLang="zh-CN" dirty="0" smtClean="0"/>
              <a:t> from the source file between</a:t>
            </a:r>
            <a:r>
              <a:rPr lang="en-GB" altLang="zh-CN" dirty="0" smtClean="0">
                <a:solidFill>
                  <a:srgbClr val="FFFF00"/>
                </a:solidFill>
              </a:rPr>
              <a:t> 1 </a:t>
            </a:r>
            <a:r>
              <a:rPr lang="en-GB" altLang="zh-CN" dirty="0" smtClean="0"/>
              <a:t>and </a:t>
            </a:r>
            <a:r>
              <a:rPr lang="en-GB" altLang="zh-CN" dirty="0" smtClean="0">
                <a:solidFill>
                  <a:srgbClr val="FFFF00"/>
                </a:solidFill>
              </a:rPr>
              <a:t>100</a:t>
            </a:r>
          </a:p>
          <a:p>
            <a:r>
              <a:rPr lang="en-GB" altLang="zh-CN" dirty="0" smtClean="0"/>
              <a:t>Result is written in json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/>
            </a:r>
            <a:br>
              <a:rPr lang="en-US" altLang="zh-CN" dirty="0" smtClean="0">
                <a:solidFill>
                  <a:srgbClr val="FFFF00"/>
                </a:solidFill>
              </a:rPr>
            </a:br>
            <a:endParaRPr lang="en-GB" altLang="zh-CN" dirty="0" smtClean="0"/>
          </a:p>
        </p:txBody>
      </p:sp>
    </p:spTree>
  </p:cSld>
  <p:clrMapOvr>
    <a:masterClrMapping/>
  </p:clrMapOvr>
  <p:transition advTm="3283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-1"/>
            <a:ext cx="5760640" cy="6809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156176" y="0"/>
            <a:ext cx="298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 smtClean="0"/>
              <a:t>Cloud Watch</a:t>
            </a:r>
            <a:endParaRPr lang="zh-CN" altLang="en-US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916860"/>
            <a:ext cx="5229715" cy="29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1484812"/>
            <a:ext cx="5220072" cy="44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870093"/>
            <a:ext cx="5182667" cy="39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1084" y="1217356"/>
            <a:ext cx="5259428" cy="26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Tm="783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OpenStack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56792"/>
            <a:ext cx="7772400" cy="4798768"/>
          </a:xfrm>
        </p:spPr>
        <p:txBody>
          <a:bodyPr/>
          <a:lstStyle/>
          <a:p>
            <a:r>
              <a:rPr lang="en-GB" altLang="zh-CN" dirty="0" smtClean="0"/>
              <a:t>Task: Analyse the text similarity</a:t>
            </a:r>
          </a:p>
          <a:p>
            <a:r>
              <a:rPr lang="en-GB" altLang="zh-CN" dirty="0" smtClean="0"/>
              <a:t>Get the task and suspicious file</a:t>
            </a:r>
          </a:p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187" y="2825552"/>
            <a:ext cx="871181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841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359</Words>
  <Application>Microsoft Office PowerPoint</Application>
  <PresentationFormat>全屏显示(4:3)</PresentationFormat>
  <Paragraphs>84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IntroducingPowerPoint2007</vt:lpstr>
      <vt:lpstr>A Plagiarism detection system based on cloud</vt:lpstr>
      <vt:lpstr>The method of Plagiarism detection</vt:lpstr>
      <vt:lpstr>Description of Task</vt:lpstr>
      <vt:lpstr>GAE</vt:lpstr>
      <vt:lpstr>The Structures of Tables in Datastore</vt:lpstr>
      <vt:lpstr>Handlers</vt:lpstr>
      <vt:lpstr>EC2</vt:lpstr>
      <vt:lpstr>幻灯片 8</vt:lpstr>
      <vt:lpstr>OpenStack</vt:lpstr>
      <vt:lpstr>The Architecture in OpenStack</vt:lpstr>
      <vt:lpstr>幻灯片 11</vt:lpstr>
      <vt:lpstr>幻灯片 12</vt:lpstr>
      <vt:lpstr>Drawbacks and Future Work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2013-05-19T19:35:43Z</dcterms:created>
  <dcterms:modified xsi:type="dcterms:W3CDTF">2013-05-20T12:55:17Z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