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68_A0AD6117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48" r:id="rId3"/>
    <p:sldId id="350" r:id="rId4"/>
    <p:sldId id="351" r:id="rId5"/>
    <p:sldId id="360" r:id="rId6"/>
    <p:sldId id="352" r:id="rId7"/>
    <p:sldId id="353" r:id="rId8"/>
    <p:sldId id="359" r:id="rId9"/>
    <p:sldId id="355" r:id="rId10"/>
    <p:sldId id="358" r:id="rId11"/>
    <p:sldId id="356" r:id="rId12"/>
    <p:sldId id="361" r:id="rId1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E0655E4-6141-87FA-4986-AF9B8FD5C387}" name="김민" initials="" userId="S::kim89@mju.ac.kr::f9c57f53-c280-40ee-8993-3e233ec35ae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1D1"/>
    <a:srgbClr val="FFFF00"/>
    <a:srgbClr val="4C72B0"/>
    <a:srgbClr val="C44E52"/>
    <a:srgbClr val="55A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64507" autoAdjust="0"/>
  </p:normalViewPr>
  <p:slideViewPr>
    <p:cSldViewPr snapToGrid="0">
      <p:cViewPr varScale="1">
        <p:scale>
          <a:sx n="48" d="100"/>
          <a:sy n="48" d="100"/>
        </p:scale>
        <p:origin x="1404" y="3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modernComment_168_A0AD611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CE771EC-7A83-4B78-9E9C-075E4FDC5C1C}" authorId="{CE0655E4-6141-87FA-4986-AF9B8FD5C387}" created="2025-03-12T04:27:58.39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95717143" sldId="360"/>
      <ac:spMk id="3" creationId="{EEACE90E-0766-A2DB-E1CC-DD5A448DE451}"/>
      <ac:txMk cp="0">
        <ac:context len="331" hash="634837968"/>
      </ac:txMk>
    </ac:txMkLst>
    <p188:pos x="4876800" y="1976669"/>
    <p188:replyLst>
      <p188:reply id="{91FC4A8B-BAB7-46B9-9E28-BF15B0E5CDDD}" authorId="{CE0655E4-6141-87FA-4986-AF9B8FD5C387}" created="2025-03-12T04:32:44.817">
        <p188:txBody>
          <a:bodyPr/>
          <a:lstStyle/>
          <a:p>
            <a:r>
              <a:rPr lang="en-US"/>
              <a:t>여기서 w∈ Rd 및 b ∈ R는 모든 셀 유형에서 공유되는
학습 가능한 매개 변수이며</a:t>
            </a:r>
          </a:p>
        </p188:txBody>
      </p188:reply>
    </p188:replyLst>
    <p188:txBody>
      <a:bodyPr/>
      <a:lstStyle/>
      <a:p>
        <a:r>
          <a:rPr lang="en-US"/>
          <a:t>w: 학습 가능한 가중치 벡터 (𝑑-차원)</a:t>
        </a:r>
      </a:p>
    </p188:txBody>
  </p188:cm>
  <p188:cm id="{6445C727-2979-48DE-8ECE-3B7220A1B022}" authorId="{CE0655E4-6141-87FA-4986-AF9B8FD5C387}" created="2025-03-12T04:28:37.09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95717143" sldId="360"/>
      <ac:spMk id="3" creationId="{EEACE90E-0766-A2DB-E1CC-DD5A448DE451}"/>
      <ac:txMk cp="0">
        <ac:context len="331" hash="634837968"/>
      </ac:txMk>
    </ac:txMkLst>
    <p188:pos x="6076950" y="1376594"/>
    <p188:txBody>
      <a:bodyPr/>
      <a:lstStyle/>
      <a:p>
        <a:r>
          <a:rPr lang="en-US"/>
          <a:t>선형 변환(linear transformation) 을 통해 각 세포의 중요도를 나타내는 점수 𝑒𝑖𝑗 를 계산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2B93F-4344-46F8-A919-F7F272548C77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322FC-5A0D-4BB6-ABA4-A19DC285F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57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800" b="0" i="0" u="none" strike="noStrike" baseline="0" dirty="0">
                <a:latin typeface="Times New Roman" panose="02020603050405020304" pitchFamily="18" charset="0"/>
              </a:rPr>
              <a:t>SCRNA-Seq </a:t>
            </a:r>
            <a:r>
              <a:rPr lang="ko-KR" altLang="en-US" sz="1800" b="0" i="0" u="none" strike="noStrike" baseline="0" dirty="0">
                <a:latin typeface="Source Han Serif KR Regular"/>
              </a:rPr>
              <a:t>데이터를 사용한 </a:t>
            </a:r>
            <a:endParaRPr lang="en-US" altLang="ko-KR" sz="1800" b="0" i="0" u="none" strike="noStrike" baseline="0" dirty="0">
              <a:latin typeface="Source Han Serif KR Regular"/>
            </a:endParaRPr>
          </a:p>
          <a:p>
            <a:pPr algn="l"/>
            <a:r>
              <a:rPr lang="ko-KR" altLang="en-US" sz="1800" b="0" i="0" u="none" strike="noStrike" baseline="0" dirty="0">
                <a:latin typeface="Source Han Serif KR Regular"/>
              </a:rPr>
              <a:t>환자 표현형 예측을 위한 </a:t>
            </a:r>
            <a:endParaRPr lang="en-US" altLang="ko-KR" sz="1800" b="0" i="0" u="none" strike="noStrike" baseline="0" dirty="0">
              <a:latin typeface="Source Han Serif KR Regular"/>
            </a:endParaRPr>
          </a:p>
          <a:p>
            <a:pPr algn="l"/>
            <a:endParaRPr lang="en-US" altLang="ko-KR" sz="1800" b="0" i="0" u="none" strike="noStrike" baseline="0" dirty="0">
              <a:latin typeface="Source Han Serif KR Regular"/>
            </a:endParaRPr>
          </a:p>
          <a:p>
            <a:pPr algn="l"/>
            <a:r>
              <a:rPr lang="ko-KR" altLang="en-US" sz="1800" b="0" i="0" u="none" strike="noStrike" baseline="0" dirty="0">
                <a:latin typeface="Source Han Serif KR Regular"/>
              </a:rPr>
              <a:t>여러 인스턴스 학습에 </a:t>
            </a:r>
            <a:endParaRPr lang="en-US" altLang="ko-KR" sz="1800" b="0" i="0" u="none" strike="noStrike" baseline="0" dirty="0">
              <a:latin typeface="Source Han Serif KR Regular"/>
            </a:endParaRPr>
          </a:p>
          <a:p>
            <a:pPr algn="l"/>
            <a:r>
              <a:rPr lang="ko-KR" altLang="en-US" sz="1800" b="1" i="0" u="none" strike="noStrike" baseline="0" dirty="0">
                <a:latin typeface="Source Han Serif KR Regular"/>
              </a:rPr>
              <a:t>계층 정보를 통합</a:t>
            </a:r>
            <a:endParaRPr lang="en-US" altLang="ko-KR" sz="1800" b="1" i="0" u="none" strike="noStrike" baseline="0" dirty="0">
              <a:latin typeface="Source Han Serif KR Regula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322FC-5A0D-4BB6-ABA4-A19DC285FA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09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CE23B-BA0E-37EA-51A4-2AEE9280F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39CED1E-022C-6438-708A-A112189866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03D59D-D89E-72FF-CA9C-8AAB82F08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="1" dirty="0"/>
              <a:t>각 데이터셋에서 특정 질병 또는 치료 반응을 예측하는 것이 목표</a:t>
            </a:r>
            <a:r>
              <a:rPr lang="en-US" altLang="ko-KR" b="1" dirty="0"/>
              <a:t>!</a:t>
            </a:r>
            <a:r>
              <a:rPr lang="ko-KR" altLang="en-US" dirty="0"/>
              <a:t> 🚀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="1" dirty="0"/>
              <a:t>기존 모델 대비 계층적 구조를 반영하는 것이 성능 향상에 기여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9805BD-6FDB-63DA-82FA-27E792DD76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322FC-5A0D-4BB6-ABA4-A19DC285FA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31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3562C-6FD3-0889-9B49-AECFBE6A3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3AC9A67-54D5-C799-7849-C733557D4E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02AE1EF-7187-34CD-4CC9-1B931B9DB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모델이 예측한 중요한 </a:t>
            </a:r>
            <a:r>
              <a:rPr lang="ko-KR" altLang="en-US" b="1" dirty="0"/>
              <a:t>세포 유형</a:t>
            </a:r>
            <a:r>
              <a:rPr lang="en-US" altLang="ko-KR" b="1" dirty="0"/>
              <a:t>(critical cell types)</a:t>
            </a:r>
            <a:r>
              <a:rPr lang="ko-KR" altLang="en-US" dirty="0"/>
              <a:t> 이 실제로 질병과 연관이 있는지 분석함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0" i="0" u="none" strike="noStrike" baseline="0" dirty="0">
                <a:latin typeface="Source Han Serif KR Regular"/>
              </a:rPr>
              <a:t>우리는 이러한 중요한 세포 유형을 기존의 조명에 대해 검증하여 생물학적 관련 연관성을 고려하는 </a:t>
            </a:r>
            <a:r>
              <a:rPr lang="ko-KR" altLang="en-US" sz="1800" b="1" i="0" u="none" strike="noStrike" baseline="0" dirty="0">
                <a:latin typeface="Source Han Serif KR Regular"/>
              </a:rPr>
              <a:t>모델의 능력을 평가합니다</a:t>
            </a:r>
            <a:r>
              <a:rPr lang="en-US" altLang="ko-KR" sz="1800" b="0" i="0" u="none" strike="noStrike" baseline="0" dirty="0"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C46E59-5AEB-6427-E70D-EB1D70D28D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322FC-5A0D-4BB6-ABA4-A19DC285FA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83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0568E-C035-917A-5A03-DDCBB0279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D3C473-6653-6696-9F76-63F4112BAA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0BAB39A-695C-A32F-371E-CC2B2C59D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0" i="0" u="none" strike="noStrike" baseline="0" dirty="0">
                <a:latin typeface="Source Han Serif KR Regular"/>
              </a:rPr>
              <a:t>세포 유형</a:t>
            </a:r>
            <a:r>
              <a:rPr lang="en-US" altLang="ko-KR" sz="1800" b="0" i="0" u="none" strike="noStrike" baseline="0" dirty="0">
                <a:latin typeface="Source Han Serif KR Regular"/>
              </a:rPr>
              <a:t>(CTA)</a:t>
            </a:r>
            <a:r>
              <a:rPr lang="ko-KR" altLang="en-US" sz="1800" b="0" i="0" u="none" strike="noStrike" baseline="0" dirty="0">
                <a:latin typeface="Source Han Serif KR Regular"/>
              </a:rPr>
              <a:t> </a:t>
            </a:r>
            <a:r>
              <a:rPr lang="en-US" altLang="ko-KR" sz="1800" b="0" i="0" u="none" strike="noStrike" baseline="0" dirty="0">
                <a:latin typeface="Source Han Serif KR Regular"/>
              </a:rPr>
              <a:t>/</a:t>
            </a:r>
            <a:r>
              <a:rPr lang="ko-KR" altLang="en-US" sz="1800" b="0" i="0" u="none" strike="noStrike" baseline="0" dirty="0">
                <a:latin typeface="Source Han Serif KR Regular"/>
              </a:rPr>
              <a:t>또는</a:t>
            </a:r>
            <a:r>
              <a:rPr lang="en-US" altLang="ko-KR" sz="1800" b="0" i="0" u="none" strike="noStrike" baseline="0" dirty="0">
                <a:latin typeface="Source Han Serif KR Regular"/>
              </a:rPr>
              <a:t>/</a:t>
            </a:r>
            <a:r>
              <a:rPr lang="ko-KR" altLang="en-US" sz="1800" b="0" i="0" u="none" strike="noStrike" baseline="0" dirty="0">
                <a:latin typeface="Source Han Serif KR Regular"/>
              </a:rPr>
              <a:t> 세포와 세포 유형 모두</a:t>
            </a:r>
            <a:r>
              <a:rPr lang="en-US" altLang="ko-KR" sz="1800" b="0" i="0" u="none" strike="noStrike" baseline="0" dirty="0">
                <a:latin typeface="Source Han Serif KR Regular"/>
              </a:rPr>
              <a:t>(HA)</a:t>
            </a:r>
            <a:r>
              <a:rPr lang="ko-KR" altLang="en-US" sz="1800" b="0" i="0" u="none" strike="noStrike" baseline="0" dirty="0">
                <a:latin typeface="Source Han Serif KR Regular"/>
              </a:rPr>
              <a:t>에서 작동하는 </a:t>
            </a:r>
            <a:r>
              <a:rPr lang="en-US" altLang="ko-KR" sz="1800" b="0" i="0" u="none" strike="noStrike" baseline="0" dirty="0">
                <a:latin typeface="Times New Roman" panose="02020603050405020304" pitchFamily="18" charset="0"/>
              </a:rPr>
              <a:t>attention </a:t>
            </a:r>
            <a:r>
              <a:rPr lang="ko-KR" altLang="en-US" sz="1800" b="0" i="0" u="none" strike="noStrike" baseline="0" dirty="0">
                <a:latin typeface="Source Han Serif KR Regular"/>
              </a:rPr>
              <a:t>메커니즘을 사용</a:t>
            </a:r>
            <a:endParaRPr lang="en-US" altLang="ko-KR" sz="1800" b="0" i="0" u="none" strike="noStrike" baseline="0" dirty="0">
              <a:latin typeface="Source Han Serif KR Regular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맑은 고딕" panose="020B0503020000020004" pitchFamily="50" charset="-127"/>
              </a:rPr>
              <a:t>the robustness and utility of our proposed models, even </a:t>
            </a:r>
            <a:r>
              <a:rPr kumimoji="0" lang="en-US" altLang="ko-KR" sz="1800" b="1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맑은 고딕" panose="020B0503020000020004" pitchFamily="50" charset="-127"/>
              </a:rPr>
              <a:t>in data-constrained </a:t>
            </a:r>
            <a:r>
              <a:rPr kumimoji="0" lang="en-US" altLang="ko-KR" sz="180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맑은 고딕" panose="020B0503020000020004" pitchFamily="50" charset="-127"/>
              </a:rPr>
              <a:t>scenarios.</a:t>
            </a:r>
            <a:endParaRPr lang="en-US" altLang="ko-KR" sz="1800" b="0" i="0" u="none" strike="sngStrike" baseline="0" dirty="0">
              <a:latin typeface="Source Han Serif KR 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1" i="0" u="none" strike="sngStrike" baseline="0" dirty="0">
                <a:latin typeface="Source Han Serif KR Regular"/>
              </a:rPr>
              <a:t>데이터가 제한 된 </a:t>
            </a:r>
            <a:r>
              <a:rPr lang="ko-KR" altLang="en-US" sz="1800" b="0" i="0" u="none" strike="sngStrike" baseline="0" dirty="0">
                <a:latin typeface="Source Han Serif KR Regular"/>
              </a:rPr>
              <a:t>시나리오에서도 제안 된 모델의 견고성과 유용성을 보여줍니다</a:t>
            </a:r>
            <a:r>
              <a:rPr lang="en-US" altLang="ko-KR" sz="1800" b="0" i="0" u="none" strike="sngStrike" baseline="0" dirty="0">
                <a:latin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0" i="0" u="none" strike="noStrike" baseline="0" dirty="0">
                <a:latin typeface="Source Han Serif KR Regular"/>
              </a:rPr>
              <a:t>세포 및 세포 유형 수준 모두에서 해석 가능성을 제공하여 </a:t>
            </a:r>
            <a:r>
              <a:rPr lang="ko-KR" altLang="en-US" sz="1800" b="1" i="0" u="none" strike="noStrike" baseline="0" dirty="0">
                <a:latin typeface="Source Han Serif KR Regular"/>
              </a:rPr>
              <a:t>생물학적 발견을 지원합니다</a:t>
            </a:r>
            <a:r>
              <a:rPr lang="en-US" altLang="ko-KR" sz="18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0" i="0" u="none" strike="noStrike" baseline="0" dirty="0">
                <a:latin typeface="Source Han Serif KR Regular"/>
              </a:rPr>
              <a:t>더 복잡한 주의 메커니즘 </a:t>
            </a:r>
            <a:r>
              <a:rPr lang="en-US" altLang="ko-KR" sz="1800" b="0" i="0" u="none" strike="noStrike" baseline="0" dirty="0">
                <a:latin typeface="Times New Roman" panose="02020603050405020304" pitchFamily="18" charset="0"/>
              </a:rPr>
              <a:t>(</a:t>
            </a:r>
            <a:r>
              <a:rPr lang="ko-KR" altLang="en-US" sz="1800" b="0" i="0" u="none" strike="noStrike" baseline="0" dirty="0">
                <a:latin typeface="Source Han Serif KR Regular"/>
              </a:rPr>
              <a:t>예 </a:t>
            </a:r>
            <a:r>
              <a:rPr lang="en-US" altLang="ko-KR" sz="1800" b="0" i="0" u="none" strike="noStrike" baseline="0" dirty="0">
                <a:latin typeface="Times New Roman" panose="02020603050405020304" pitchFamily="18" charset="0"/>
              </a:rPr>
              <a:t>: </a:t>
            </a:r>
            <a:r>
              <a:rPr lang="ko-KR" altLang="en-US" sz="1800" b="0" i="0" u="none" strike="noStrike" baseline="0" dirty="0" err="1">
                <a:latin typeface="Source Han Serif KR Regular"/>
              </a:rPr>
              <a:t>변압기의주의</a:t>
            </a:r>
            <a:r>
              <a:rPr lang="ko-KR" altLang="en-US" sz="1800" b="0" i="0" u="none" strike="noStrike" baseline="0" dirty="0">
                <a:latin typeface="Source Han Serif KR Regular"/>
              </a:rPr>
              <a:t> 메커니즘</a:t>
            </a:r>
            <a:r>
              <a:rPr lang="en-US" altLang="ko-KR" sz="1800" b="0" i="0" u="none" strike="noStrike" baseline="0" dirty="0">
                <a:latin typeface="Times New Roman" panose="02020603050405020304" pitchFamily="18" charset="0"/>
              </a:rPr>
              <a:t>)</a:t>
            </a:r>
            <a:r>
              <a:rPr lang="ko-KR" altLang="en-US" sz="1800" b="0" i="0" u="none" strike="noStrike" baseline="0" dirty="0">
                <a:latin typeface="Source Han Serif KR Regular"/>
              </a:rPr>
              <a:t>을 사용하여 모델링 용량을 향상시킬 수 있습니다</a:t>
            </a:r>
            <a:r>
              <a:rPr lang="en-US" altLang="ko-KR" sz="1800" b="0" i="0" u="none" strike="noStrike" baseline="0" dirty="0">
                <a:latin typeface="Times New Roman" panose="02020603050405020304" pitchFamily="18" charset="0"/>
              </a:rPr>
              <a:t>.</a:t>
            </a:r>
            <a:endParaRPr lang="en-US" altLang="ko-KR" sz="1800" b="0" i="0" u="none" strike="noStrike" baseline="0" dirty="0">
              <a:latin typeface="Source Han Serif KR 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3C4E32-4351-16DD-1C48-C2AAB52F9B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322FC-5A0D-4BB6-ABA4-A19DC285FA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5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AA128-CFBD-82CA-43A3-08CD1B97E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990CB26-C6E8-9D7F-36D3-1E13A5BC5F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3F32E4D-504C-1FDF-44D6-FD308CA7B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b="0" i="0" u="none" strike="noStrike" baseline="0" dirty="0">
                <a:latin typeface="Times New Roman" panose="02020603050405020304" pitchFamily="18" charset="0"/>
              </a:rPr>
              <a:t>MIL</a:t>
            </a:r>
            <a:r>
              <a:rPr lang="ko-KR" altLang="en-US" sz="1800" b="0" i="0" u="none" strike="noStrike" baseline="0" dirty="0">
                <a:latin typeface="Source Han Serif KR Regular"/>
              </a:rPr>
              <a:t>은 데이터가 </a:t>
            </a:r>
            <a:r>
              <a:rPr lang="en-US" altLang="ko-KR" sz="1800" b="0" i="0" u="none" strike="noStrike" baseline="0" dirty="0">
                <a:latin typeface="CMTI10"/>
              </a:rPr>
              <a:t>bags</a:t>
            </a:r>
            <a:r>
              <a:rPr lang="ko-KR" altLang="en-US" sz="1800" b="0" i="0" u="none" strike="noStrike" baseline="0" dirty="0">
                <a:latin typeface="Source Han Serif KR Regular"/>
              </a:rPr>
              <a:t>이라는 컬렉션으로 구성되는 약한 상위 학습의 특정 설정을 말합니다</a:t>
            </a:r>
            <a:r>
              <a:rPr lang="en-US" altLang="ko-KR" sz="18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약지도 학습</a:t>
            </a:r>
            <a:r>
              <a:rPr lang="en-US" altLang="ko-KR" dirty="0"/>
              <a:t>(Weakly Supervised Learning)</a:t>
            </a:r>
            <a:r>
              <a:rPr lang="ko-KR" altLang="en-US" dirty="0"/>
              <a:t>의 한 형태로</a:t>
            </a:r>
            <a:r>
              <a:rPr lang="en-US" altLang="ko-KR" dirty="0"/>
              <a:t>, </a:t>
            </a:r>
            <a:r>
              <a:rPr lang="ko-KR" altLang="en-US" b="1" dirty="0"/>
              <a:t>데이터가 여러 개의 인스턴스로 구성된 </a:t>
            </a:r>
            <a:r>
              <a:rPr lang="en-US" altLang="ko-KR" b="1" dirty="0"/>
              <a:t>"Bag" </a:t>
            </a:r>
            <a:r>
              <a:rPr lang="ko-KR" altLang="en-US" b="1" dirty="0"/>
              <a:t>형태로 조직되는 학습 방식</a:t>
            </a:r>
            <a:endParaRPr lang="en-US" altLang="ko-KR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b="0" i="0" u="none" strike="noStrike" baseline="0" dirty="0">
                <a:latin typeface="Times New Roman" panose="02020603050405020304" pitchFamily="18" charset="0"/>
              </a:rPr>
              <a:t>MIL</a:t>
            </a:r>
            <a:r>
              <a:rPr lang="ko-KR" altLang="en-US" sz="1800" b="0" i="0" u="none" strike="noStrike" baseline="0" dirty="0">
                <a:latin typeface="Source Han Serif KR Regular"/>
              </a:rPr>
              <a:t>의 핵심 전제는 </a:t>
            </a:r>
            <a:r>
              <a:rPr lang="ko-KR" altLang="en-US" sz="1800" b="1" i="0" u="none" strike="noStrike" baseline="0" dirty="0">
                <a:latin typeface="Source Han Serif KR Regular"/>
              </a:rPr>
              <a:t>백 레벨 레이블 만 알려져</a:t>
            </a:r>
            <a:r>
              <a:rPr lang="ko-KR" altLang="en-US" sz="1800" b="0" i="0" u="none" strike="noStrike" baseline="0" dirty="0">
                <a:latin typeface="Source Han Serif KR Regular"/>
              </a:rPr>
              <a:t> 있고 </a:t>
            </a:r>
            <a:r>
              <a:rPr lang="ko-KR" altLang="en-US" sz="1800" b="1" i="0" u="none" strike="noStrike" baseline="0" dirty="0">
                <a:latin typeface="Source Han Serif KR Regular"/>
              </a:rPr>
              <a:t>인스턴스 레벨 레이블이 알려져 있지 않다는 </a:t>
            </a:r>
            <a:r>
              <a:rPr lang="ko-KR" altLang="en-US" sz="1800" b="0" i="0" u="none" strike="noStrike" baseline="0" dirty="0">
                <a:latin typeface="Source Han Serif KR Regular"/>
              </a:rPr>
              <a:t>것입니다</a:t>
            </a:r>
            <a:r>
              <a:rPr lang="en-US" altLang="ko-KR" sz="18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0" i="0" u="none" strike="noStrike" baseline="0" dirty="0">
                <a:latin typeface="Source Han Serif KR Regular"/>
              </a:rPr>
              <a:t>따라서 </a:t>
            </a:r>
            <a:r>
              <a:rPr lang="en-US" altLang="ko-KR" sz="1800" b="0" i="0" u="none" strike="noStrike" baseline="0" dirty="0">
                <a:latin typeface="Times New Roman" panose="02020603050405020304" pitchFamily="18" charset="0"/>
              </a:rPr>
              <a:t>MIL </a:t>
            </a:r>
            <a:r>
              <a:rPr lang="ko-KR" altLang="en-US" sz="1800" b="0" i="0" u="none" strike="noStrike" baseline="0" dirty="0">
                <a:latin typeface="Source Han Serif KR Regular"/>
              </a:rPr>
              <a:t>모델의 과제는 인스턴스의 특징을 사용하여 가방을 예측하는 것입니다</a:t>
            </a:r>
            <a:r>
              <a:rPr lang="en-US" altLang="ko-KR" sz="1800" b="0" i="0" u="none" strike="noStrike" baseline="0" dirty="0">
                <a:latin typeface="Times New Roman" panose="02020603050405020304" pitchFamily="18" charset="0"/>
              </a:rPr>
              <a:t>. </a:t>
            </a:r>
            <a:r>
              <a:rPr lang="ko-KR" altLang="en-US" sz="2800" dirty="0"/>
              <a:t>➡ </a:t>
            </a:r>
            <a:r>
              <a:rPr lang="ko-KR" altLang="en-US" sz="2800" b="1" dirty="0"/>
              <a:t>라벨이 없는 인스턴스</a:t>
            </a:r>
            <a:r>
              <a:rPr lang="en-US" altLang="ko-KR" sz="2800" b="1" dirty="0"/>
              <a:t>(instance)</a:t>
            </a:r>
            <a:r>
              <a:rPr lang="ko-KR" altLang="en-US" sz="2800" b="1" dirty="0"/>
              <a:t>의 특징</a:t>
            </a:r>
            <a:r>
              <a:rPr lang="en-US" altLang="ko-KR" sz="2800" b="1" dirty="0"/>
              <a:t>(feature)</a:t>
            </a:r>
            <a:r>
              <a:rPr lang="ko-KR" altLang="en-US" sz="2800" b="1" dirty="0"/>
              <a:t>을 분석하여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최종적으로 </a:t>
            </a:r>
            <a:r>
              <a:rPr lang="en-US" altLang="ko-KR" sz="2800" b="1" dirty="0"/>
              <a:t>Bag(</a:t>
            </a:r>
            <a:r>
              <a:rPr lang="ko-KR" altLang="en-US" sz="2800" b="1" dirty="0"/>
              <a:t>샘플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의 라벨을 예측한다</a:t>
            </a:r>
            <a:r>
              <a:rPr lang="en-US" altLang="ko-KR" sz="2800" b="1" dirty="0"/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800" dirty="0"/>
              <a:t>즉</a:t>
            </a:r>
            <a:r>
              <a:rPr lang="en-US" altLang="ko-KR" sz="2800" dirty="0"/>
              <a:t>, MIL</a:t>
            </a:r>
            <a:r>
              <a:rPr lang="ko-KR" altLang="en-US" sz="2800" dirty="0"/>
              <a:t>의 핵심은 </a:t>
            </a:r>
            <a:r>
              <a:rPr lang="ko-KR" altLang="en-US" sz="2800" b="1" dirty="0"/>
              <a:t>개별 인스턴스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세포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의 라벨을 직접 예측하는 것이 아니라</a:t>
            </a:r>
            <a:r>
              <a:rPr lang="en-US" altLang="ko-KR" sz="2800" dirty="0"/>
              <a:t>,</a:t>
            </a:r>
            <a:br>
              <a:rPr lang="en-US" altLang="ko-KR" sz="2800" dirty="0"/>
            </a:br>
            <a:r>
              <a:rPr lang="en-US" altLang="ko-KR" sz="2800" dirty="0"/>
              <a:t>➡ </a:t>
            </a:r>
            <a:r>
              <a:rPr lang="ko-KR" altLang="en-US" sz="2800" b="1" dirty="0"/>
              <a:t>이 인스턴스들이 전체 </a:t>
            </a:r>
            <a:r>
              <a:rPr lang="en-US" altLang="ko-KR" sz="2800" b="1" dirty="0"/>
              <a:t>Bag(</a:t>
            </a:r>
            <a:r>
              <a:rPr lang="ko-KR" altLang="en-US" sz="2800" b="1" dirty="0"/>
              <a:t>환자 샘플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의 라벨에 어떻게 기여하는지를 학습하는 것</a:t>
            </a:r>
            <a:r>
              <a:rPr lang="en-US" altLang="ko-KR" sz="2800" b="1" dirty="0"/>
              <a:t>!</a:t>
            </a:r>
            <a:endParaRPr lang="en-US" altLang="ko-KR" sz="1800" b="0" i="0" u="none" strike="noStrike" baseline="0" dirty="0"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ko-KR" altLang="en-US" b="1" dirty="0"/>
              <a:t>🔹 </a:t>
            </a:r>
            <a:r>
              <a:rPr lang="en-US" altLang="ko-KR" b="1" dirty="0"/>
              <a:t>MIL</a:t>
            </a:r>
            <a:r>
              <a:rPr lang="ko-KR" altLang="en-US" b="1" dirty="0"/>
              <a:t>의 주요 목표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개별 인스턴스</a:t>
            </a:r>
            <a:r>
              <a:rPr lang="en-US" altLang="ko-KR" dirty="0"/>
              <a:t>(Cell)</a:t>
            </a:r>
            <a:r>
              <a:rPr lang="ko-KR" altLang="en-US" dirty="0"/>
              <a:t>들의 특성을 바탕으로 </a:t>
            </a:r>
            <a:r>
              <a:rPr lang="en-US" altLang="ko-KR" dirty="0"/>
              <a:t>Bag(</a:t>
            </a:r>
            <a:r>
              <a:rPr lang="ko-KR" altLang="en-US" dirty="0"/>
              <a:t>환자 샘플</a:t>
            </a:r>
            <a:r>
              <a:rPr lang="en-US" altLang="ko-KR" dirty="0"/>
              <a:t>)</a:t>
            </a:r>
            <a:r>
              <a:rPr lang="ko-KR" altLang="en-US" dirty="0"/>
              <a:t>의 라벨을 예측하는 것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개별 인스턴스의 기여도를 분석하여</a:t>
            </a:r>
            <a:r>
              <a:rPr lang="en-US" altLang="ko-KR" dirty="0"/>
              <a:t>, </a:t>
            </a:r>
            <a:r>
              <a:rPr lang="ko-KR" altLang="en-US" b="1" dirty="0"/>
              <a:t>어떤 세포가 질병 예측에 중요한 역할을 하는지 해석 가능하게 만드는 것</a:t>
            </a:r>
            <a:r>
              <a:rPr lang="en-US" altLang="ko-KR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0E167A-8B48-CF8E-C668-4D72EEAAC4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322FC-5A0D-4BB6-ABA4-A19DC285FA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19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50ABB-A278-C446-6133-8B64919F6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9EE40C1-B333-A5E6-8547-A5AED2D60F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67196B-9051-05C7-2FBF-E6F3AD758F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Source Han Serif KR Regular"/>
              </a:rPr>
              <a:t>우리의 접근 방식은 개별 세포의 유전자 발현 또는 잠재적 표현을 처리하고</a:t>
            </a:r>
            <a:r>
              <a:rPr lang="en-US" altLang="ko-KR" sz="1800" b="0" i="0" u="none" strike="noStrike" baseline="0" dirty="0">
                <a:latin typeface="Source Han Serif KR Regular"/>
              </a:rPr>
              <a:t>, </a:t>
            </a:r>
            <a:br>
              <a:rPr lang="en-US" altLang="ko-KR" sz="1800" b="0" i="0" u="none" strike="noStrike" baseline="0" dirty="0">
                <a:latin typeface="Source Han Serif KR Regular"/>
              </a:rPr>
            </a:br>
            <a:r>
              <a:rPr lang="ko-KR" altLang="en-US" sz="1800" b="0" i="0" u="none" strike="noStrike" baseline="0" dirty="0">
                <a:latin typeface="Source Han Serif KR Regular"/>
              </a:rPr>
              <a:t>먼저 세포 위에</a:t>
            </a:r>
            <a:r>
              <a:rPr lang="en-US" altLang="ko-KR" sz="1800" b="0" i="0" u="none" strike="noStrike" baseline="0" dirty="0">
                <a:latin typeface="Source Han Serif KR Regular"/>
              </a:rPr>
              <a:t>, </a:t>
            </a:r>
            <a:br>
              <a:rPr lang="en-US" altLang="ko-KR" sz="1800" b="0" i="0" u="none" strike="noStrike" baseline="0" dirty="0">
                <a:latin typeface="Source Han Serif KR Regular"/>
              </a:rPr>
            </a:br>
            <a:r>
              <a:rPr lang="ko-KR" altLang="en-US" sz="1800" b="0" i="0" u="none" strike="noStrike" baseline="0" dirty="0">
                <a:latin typeface="Source Han Serif KR Regular"/>
              </a:rPr>
              <a:t>그리고 세포 유형 위에 </a:t>
            </a:r>
            <a:br>
              <a:rPr lang="en-US" altLang="ko-KR" sz="1800" b="0" i="0" u="none" strike="noStrike" baseline="0" dirty="0">
                <a:latin typeface="Source Han Serif KR Regular"/>
              </a:rPr>
            </a:br>
            <a:r>
              <a:rPr lang="ko-KR" altLang="en-US" sz="1800" b="0" i="0" u="none" strike="noStrike" baseline="0" dirty="0">
                <a:latin typeface="Source Han Serif KR Regular"/>
              </a:rPr>
              <a:t>두 단계의 집계 절차를 수행하여 샘플 수준을 생성합니다</a:t>
            </a:r>
            <a:br>
              <a:rPr lang="en-US" altLang="ko-KR" sz="1800" b="0" i="0" u="none" strike="noStrike" baseline="0" dirty="0">
                <a:latin typeface="Source Han Serif KR Regular"/>
              </a:rPr>
            </a:br>
            <a:br>
              <a:rPr lang="en-US" altLang="ko-KR" sz="1800" b="0" i="0" u="none" strike="noStrike" baseline="0" dirty="0">
                <a:latin typeface="Source Han Serif KR Regular"/>
              </a:rPr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 과정은 </a:t>
            </a:r>
            <a:r>
              <a:rPr lang="ko-KR" altLang="en-US" b="1" dirty="0"/>
              <a:t>세포 수준 → 세포 유형 수준 → 환자 수준</a:t>
            </a:r>
            <a:r>
              <a:rPr lang="ko-KR" altLang="en-US" dirty="0"/>
              <a:t> 으로 정보를 통합하는 계층적</a:t>
            </a:r>
            <a:r>
              <a:rPr lang="en-US" altLang="ko-KR" dirty="0"/>
              <a:t>(hierarchical) </a:t>
            </a:r>
            <a:r>
              <a:rPr lang="ko-KR" altLang="en-US" dirty="0"/>
              <a:t>과정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EF9551-6501-0A65-2BAD-C98AB6C625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322FC-5A0D-4BB6-ABA4-A19DC285FA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80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D8E49-5281-7848-85ED-3A08D504F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422E7E-F953-A61C-DF22-018A7DF27A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98D5122-0FDA-6B18-218F-3A270F91F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/>
              <a:t>: </a:t>
            </a:r>
            <a:r>
              <a:rPr lang="ko-KR" altLang="en-US" dirty="0"/>
              <a:t>유전자 발현 벡터</a:t>
            </a:r>
            <a:r>
              <a:rPr lang="en-US" altLang="ko-KR" dirty="0"/>
              <a:t>(</a:t>
            </a:r>
            <a:r>
              <a:rPr lang="en-US" altLang="ko-KR" dirty="0" err="1"/>
              <a:t>x</a:t>
            </a:r>
            <a:r>
              <a:rPr lang="en-US" altLang="ko-KR" baseline="-25000" dirty="0" err="1"/>
              <a:t>ij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err="1"/>
              <a:t>저차원</a:t>
            </a:r>
            <a:r>
              <a:rPr lang="ko-KR" altLang="en-US" dirty="0"/>
              <a:t> 표현 벡터</a:t>
            </a:r>
            <a:r>
              <a:rPr lang="en-US" altLang="ko-KR" dirty="0"/>
              <a:t>(</a:t>
            </a:r>
            <a:r>
              <a:rPr lang="en-US" altLang="ko-KR" dirty="0" err="1"/>
              <a:t>h</a:t>
            </a:r>
            <a:r>
              <a:rPr lang="en-US" altLang="ko-KR" baseline="-25000" dirty="0" err="1"/>
              <a:t>ij</a:t>
            </a:r>
            <a:r>
              <a:rPr lang="en-US" altLang="ko-KR" dirty="0"/>
              <a:t>)</a:t>
            </a:r>
            <a:r>
              <a:rPr lang="ko-KR" altLang="en-US" dirty="0"/>
              <a:t>로 변환</a:t>
            </a:r>
            <a:br>
              <a:rPr lang="en-US" altLang="ko-KR" dirty="0"/>
            </a:br>
            <a:r>
              <a:rPr lang="ko-KR" altLang="en-US" dirty="0"/>
              <a:t>단일세포 </a:t>
            </a:r>
            <a:r>
              <a:rPr lang="en-US" altLang="ko-KR" dirty="0"/>
              <a:t>RNA </a:t>
            </a:r>
            <a:r>
              <a:rPr lang="ko-KR" altLang="en-US" dirty="0" err="1"/>
              <a:t>시퀀싱</a:t>
            </a:r>
            <a:r>
              <a:rPr lang="en-US" altLang="ko-KR" dirty="0"/>
              <a:t>(</a:t>
            </a:r>
            <a:r>
              <a:rPr lang="en-US" altLang="ko-KR" dirty="0" err="1"/>
              <a:t>scRNA</a:t>
            </a:r>
            <a:r>
              <a:rPr lang="en-US" altLang="ko-KR" dirty="0"/>
              <a:t>-seq) </a:t>
            </a:r>
            <a:r>
              <a:rPr lang="ko-KR" altLang="en-US" dirty="0"/>
              <a:t>데이터는 </a:t>
            </a:r>
            <a:r>
              <a:rPr lang="ko-KR" altLang="en-US" b="1" dirty="0"/>
              <a:t>각 세포에 대해 수천 개의 유전자 발현 값을 포함하는 고차원 벡터</a:t>
            </a:r>
            <a:r>
              <a:rPr lang="ko-KR" altLang="en-US" dirty="0"/>
              <a:t>로 표현됩니다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데이터의 차원이 매우 큽니다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b="1" dirty="0"/>
              <a:t>고차원 데이터를 </a:t>
            </a:r>
            <a:r>
              <a:rPr lang="ko-KR" altLang="en-US" b="1" dirty="0" err="1"/>
              <a:t>저차원</a:t>
            </a:r>
            <a:r>
              <a:rPr lang="ko-KR" altLang="en-US" b="1" dirty="0"/>
              <a:t> 특징 공간으로 압축</a:t>
            </a:r>
            <a:r>
              <a:rPr lang="en-US" altLang="ko-KR" b="1" dirty="0"/>
              <a:t>(embedding)</a:t>
            </a:r>
            <a:r>
              <a:rPr lang="ko-KR" altLang="en-US" dirty="0"/>
              <a:t> 하여</a:t>
            </a:r>
            <a:r>
              <a:rPr lang="en-US" altLang="ko-KR" dirty="0"/>
              <a:t>, </a:t>
            </a:r>
            <a:r>
              <a:rPr lang="ko-KR" altLang="en-US" dirty="0"/>
              <a:t>중요한 정보를 보존하면서도 모델의 학습이 원활하도록 만듭니다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➡ </a:t>
            </a:r>
            <a:r>
              <a:rPr lang="ko-KR" altLang="en-US" b="1" dirty="0"/>
              <a:t>핵심 목표</a:t>
            </a:r>
            <a:r>
              <a:rPr lang="en-US" altLang="ko-KR" dirty="0"/>
              <a:t>: </a:t>
            </a:r>
            <a:r>
              <a:rPr lang="nl-NL" dirty="0"/>
              <a:t>hij​=ϕ(Wx​xij​+bx​)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유전자 발현 벡터</a:t>
            </a:r>
            <a:r>
              <a:rPr lang="en-US" altLang="ko-KR" b="1" dirty="0"/>
              <a:t>(</a:t>
            </a:r>
            <a:r>
              <a:rPr lang="en-US" altLang="ko-KR" b="1" dirty="0" err="1"/>
              <a:t>xij</a:t>
            </a:r>
            <a:r>
              <a:rPr lang="en-US" altLang="ko-KR" b="1" dirty="0"/>
              <a:t>)</a:t>
            </a:r>
            <a:r>
              <a:rPr lang="ko-KR" altLang="en-US" b="1" dirty="0"/>
              <a:t>를 </a:t>
            </a:r>
            <a:r>
              <a:rPr lang="ko-KR" altLang="en-US" b="1" dirty="0" err="1"/>
              <a:t>저차원</a:t>
            </a:r>
            <a:r>
              <a:rPr lang="ko-KR" altLang="en-US" b="1" dirty="0"/>
              <a:t> 표현 벡터</a:t>
            </a:r>
            <a:r>
              <a:rPr lang="en-US" altLang="ko-KR" b="1" dirty="0"/>
              <a:t>(</a:t>
            </a:r>
            <a:r>
              <a:rPr lang="en-US" altLang="ko-KR" b="1" dirty="0" err="1"/>
              <a:t>hij</a:t>
            </a:r>
            <a:r>
              <a:rPr lang="en-US" altLang="ko-KR" b="1" dirty="0"/>
              <a:t>)</a:t>
            </a:r>
            <a:r>
              <a:rPr lang="ko-KR" altLang="en-US" b="1" dirty="0"/>
              <a:t>로 변환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 err="1"/>
              <a:t>뉴럴</a:t>
            </a:r>
            <a:r>
              <a:rPr lang="ko-KR" altLang="en-US" b="1" dirty="0"/>
              <a:t> 네트워크의 연산 효율성 증가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노이즈 감소 및 </a:t>
            </a:r>
            <a:r>
              <a:rPr lang="ko-KR" altLang="en-US" b="1" dirty="0" err="1"/>
              <a:t>과적합</a:t>
            </a:r>
            <a:r>
              <a:rPr lang="ko-KR" altLang="en-US" b="1" dirty="0"/>
              <a:t> 방지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유의미한 특징</a:t>
            </a:r>
            <a:r>
              <a:rPr lang="en-US" altLang="ko-KR" b="1" dirty="0"/>
              <a:t>(feature) </a:t>
            </a:r>
            <a:r>
              <a:rPr lang="ko-KR" altLang="en-US" b="1" dirty="0"/>
              <a:t>추출</a:t>
            </a:r>
            <a:br>
              <a:rPr lang="en-US" altLang="ko-KR" b="1" dirty="0"/>
            </a:br>
            <a:endParaRPr lang="ko-KR" alt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이 단계에서는 </a:t>
            </a:r>
            <a:r>
              <a:rPr lang="ko-KR" altLang="en-US" b="1" dirty="0"/>
              <a:t>세포 수준에서의 </a:t>
            </a:r>
            <a:r>
              <a:rPr lang="ko-KR" altLang="en-US" b="1" dirty="0" err="1"/>
              <a:t>어텐션</a:t>
            </a:r>
            <a:r>
              <a:rPr lang="ko-KR" altLang="en-US" b="1" dirty="0"/>
              <a:t> 기반 정보 통합</a:t>
            </a:r>
            <a:r>
              <a:rPr lang="en-US" altLang="ko-KR" b="1" dirty="0"/>
              <a:t>(Aggregation)</a:t>
            </a:r>
            <a:r>
              <a:rPr lang="ko-KR" altLang="en-US" dirty="0"/>
              <a:t> 이 이루어집니다</a:t>
            </a:r>
            <a:r>
              <a:rPr lang="en-US" altLang="ko-KR" dirty="0"/>
              <a:t>. </a:t>
            </a:r>
            <a:r>
              <a:rPr lang="ko-KR" altLang="en-US" dirty="0"/>
              <a:t>특히 </a:t>
            </a:r>
            <a:r>
              <a:rPr lang="en-US" altLang="ko-KR" b="1" dirty="0"/>
              <a:t>Hierarchical Attention (HA) </a:t>
            </a:r>
            <a:r>
              <a:rPr lang="ko-KR" altLang="en-US" b="1" dirty="0"/>
              <a:t>모델과 </a:t>
            </a:r>
            <a:r>
              <a:rPr lang="en-US" altLang="ko-KR" b="1" dirty="0"/>
              <a:t>Cell Type Attention (CTA) </a:t>
            </a:r>
            <a:r>
              <a:rPr lang="ko-KR" altLang="en-US" b="1" dirty="0"/>
              <a:t>모델의 차이점이 발생하는 핵심 부분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2F9F71-C5CE-4EE1-7A8C-A18988BCEC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322FC-5A0D-4BB6-ABA4-A19DC285FA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46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E2DAA-3373-5E3B-18ED-75E8359CE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9BA311-CD69-161A-3806-4CCFBACE21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DD2094D-04F4-BA75-E454-4F55B5327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2. Cell-Level Aggregation: </a:t>
            </a:r>
            <a:r>
              <a:rPr lang="ko-KR" altLang="en-US" dirty="0"/>
              <a:t>세포 단위의 정보 통합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이 단계에서는 </a:t>
            </a:r>
            <a:r>
              <a:rPr lang="ko-KR" altLang="en-US" b="1" dirty="0"/>
              <a:t>세포 수준에서의 </a:t>
            </a:r>
            <a:r>
              <a:rPr lang="ko-KR" altLang="en-US" b="1" dirty="0" err="1"/>
              <a:t>어텐션</a:t>
            </a:r>
            <a:r>
              <a:rPr lang="ko-KR" altLang="en-US" b="1" dirty="0"/>
              <a:t> 기반 정보 통합</a:t>
            </a:r>
            <a:r>
              <a:rPr lang="en-US" altLang="ko-KR" b="1" dirty="0"/>
              <a:t>(Aggregation)</a:t>
            </a:r>
            <a:r>
              <a:rPr lang="ko-KR" altLang="en-US" dirty="0"/>
              <a:t> 이 이루어집니다</a:t>
            </a:r>
            <a:r>
              <a:rPr lang="en-US" altLang="ko-KR" dirty="0"/>
              <a:t>. </a:t>
            </a:r>
            <a:r>
              <a:rPr lang="ko-KR" altLang="en-US" dirty="0"/>
              <a:t>특히 </a:t>
            </a:r>
            <a:r>
              <a:rPr lang="en-US" altLang="ko-KR" b="1" dirty="0"/>
              <a:t>Hierarchical Attention (HA) </a:t>
            </a:r>
            <a:r>
              <a:rPr lang="ko-KR" altLang="en-US" b="1" dirty="0"/>
              <a:t>모델과 </a:t>
            </a:r>
            <a:r>
              <a:rPr lang="en-US" altLang="ko-KR" b="1" dirty="0"/>
              <a:t>Cell Type Attention (CTA) </a:t>
            </a:r>
            <a:r>
              <a:rPr lang="ko-KR" altLang="en-US" b="1" dirty="0"/>
              <a:t>모델의 차이점이 발생하는 핵심 부분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2-1. </a:t>
            </a:r>
            <a:r>
              <a:rPr lang="ko-KR" altLang="en-US" b="1" dirty="0"/>
              <a:t>선형 변환</a:t>
            </a:r>
            <a:r>
              <a:rPr lang="en-US" altLang="ko-KR" b="1" dirty="0"/>
              <a:t>(linear transformation)</a:t>
            </a:r>
            <a:r>
              <a:rPr lang="ko-KR" altLang="en-US" dirty="0"/>
              <a:t> 을 통해 각 세포의 </a:t>
            </a:r>
            <a:r>
              <a:rPr lang="ko-KR" altLang="en-US" b="1" dirty="0"/>
              <a:t>중요도를 나타내는 점수 </a:t>
            </a:r>
            <a:r>
              <a:rPr lang="en-US" altLang="ko-KR" b="1" dirty="0" err="1"/>
              <a:t>eij</a:t>
            </a:r>
            <a:r>
              <a:rPr lang="ko-KR" altLang="en-US" b="1" dirty="0"/>
              <a:t>를 계산</a:t>
            </a:r>
            <a:r>
              <a:rPr lang="ko-KR" altLang="en-US" dirty="0"/>
              <a:t>합니다</a:t>
            </a:r>
            <a:r>
              <a:rPr lang="en-US" altLang="ko-KR" dirty="0"/>
              <a:t>. </a:t>
            </a:r>
            <a:r>
              <a:rPr lang="ko-KR" altLang="en-US" dirty="0"/>
              <a:t>모델이 학습하는 과정에서 </a:t>
            </a:r>
            <a:r>
              <a:rPr lang="en-US" altLang="ko-KR" dirty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최적화되면서 </a:t>
            </a:r>
            <a:r>
              <a:rPr lang="ko-KR" altLang="en-US" b="1" dirty="0"/>
              <a:t>중요한 세포는 더 높은 점수를 갖도록 조정됨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2-2.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함수를 사용하여 </a:t>
            </a:r>
            <a:r>
              <a:rPr lang="ko-KR" altLang="en-US" b="1" dirty="0"/>
              <a:t>동일한 세포 유형 내에서 상대적인 중요도를 </a:t>
            </a:r>
            <a:r>
              <a:rPr lang="ko-KR" altLang="en-US" b="1" dirty="0" err="1"/>
              <a:t>정규화</a:t>
            </a:r>
            <a:r>
              <a:rPr lang="ko-KR" altLang="en-US" dirty="0" err="1"/>
              <a:t>함</a:t>
            </a:r>
            <a:r>
              <a:rPr lang="en-US" altLang="ko-KR" dirty="0"/>
              <a:t>. </a:t>
            </a:r>
            <a:r>
              <a:rPr lang="ko-KR" altLang="en-US" dirty="0"/>
              <a:t>이렇게 하면 </a:t>
            </a:r>
            <a:r>
              <a:rPr lang="ko-KR" altLang="en-US" b="1" dirty="0"/>
              <a:t>가장 중요한 세포는 더 높은 가중치를 가지게 됨</a:t>
            </a: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2-3. </a:t>
            </a:r>
            <a:r>
              <a:rPr lang="ko-KR" altLang="en-US" b="1" dirty="0"/>
              <a:t>중요한 세포의 기여도가 높아지도록 학습됨</a:t>
            </a:r>
            <a:r>
              <a:rPr lang="en-US" altLang="ko-KR" dirty="0"/>
              <a:t>.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2-4.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모든 세포가 동등한 중요도</a:t>
            </a:r>
            <a:r>
              <a:rPr lang="ko-KR" altLang="en-US" dirty="0"/>
              <a:t>를 가진다고 가정하고 단순 평균을 적용함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0A0C59-8C96-09FF-05CD-8A73289D19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322FC-5A0D-4BB6-ABA4-A19DC285FA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2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7D74B-6787-E3E4-9737-B809E6884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5C7712-3A3B-77EF-44E8-9CA4F633CD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B831F2-E71F-BB52-8AD8-2A903FB70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3. </a:t>
            </a:r>
            <a:r>
              <a:rPr lang="ko-KR" altLang="en-US" dirty="0"/>
              <a:t>세포 유형 단위의 정보 통합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이 단계에서는 </a:t>
            </a:r>
            <a:r>
              <a:rPr lang="ko-KR" altLang="en-US" b="1" dirty="0"/>
              <a:t>각 세포 유형</a:t>
            </a:r>
            <a:r>
              <a:rPr lang="en-US" altLang="ko-KR" b="1" dirty="0"/>
              <a:t>(cell type)</a:t>
            </a:r>
            <a:r>
              <a:rPr lang="ko-KR" altLang="en-US" b="1" dirty="0"/>
              <a:t>의 중요도를 계산하고</a:t>
            </a:r>
            <a:r>
              <a:rPr lang="en-US" altLang="ko-KR" b="1" dirty="0"/>
              <a:t>, </a:t>
            </a:r>
            <a:r>
              <a:rPr lang="ko-KR" altLang="en-US" b="1" dirty="0"/>
              <a:t>환자 수준의 대표 벡터를 생성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b="1" dirty="0"/>
              <a:t>세포 유형 간에도 중요도의 차이가 존재</a:t>
            </a:r>
            <a:r>
              <a:rPr lang="ko-KR" altLang="en-US" dirty="0"/>
              <a:t>할 수 있으므로</a:t>
            </a:r>
            <a:r>
              <a:rPr lang="en-US" altLang="ko-KR" dirty="0"/>
              <a:t>, </a:t>
            </a:r>
            <a:r>
              <a:rPr lang="ko-KR" altLang="en-US" dirty="0"/>
              <a:t>이를 반영하여 최종적으로 </a:t>
            </a:r>
            <a:r>
              <a:rPr lang="ko-KR" altLang="en-US" b="1" dirty="0"/>
              <a:t>환자 수준</a:t>
            </a:r>
            <a:r>
              <a:rPr lang="en-US" altLang="ko-KR" b="1" dirty="0"/>
              <a:t>(patient-level)</a:t>
            </a:r>
            <a:r>
              <a:rPr lang="ko-KR" altLang="en-US" b="1" dirty="0"/>
              <a:t>의 표현 벡터를 생성</a:t>
            </a:r>
            <a:r>
              <a:rPr lang="ko-KR" altLang="en-US" dirty="0"/>
              <a:t>해야 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이전 단계</a:t>
            </a:r>
            <a:r>
              <a:rPr lang="en-US" altLang="ko-KR" dirty="0"/>
              <a:t>(3.2.2)</a:t>
            </a:r>
            <a:r>
              <a:rPr lang="ko-KR" altLang="en-US" dirty="0"/>
              <a:t>에서 생성된 </a:t>
            </a:r>
            <a:r>
              <a:rPr lang="ko-KR" altLang="en-US" b="1" dirty="0"/>
              <a:t>세포 유형 벡터 </a:t>
            </a:r>
            <a:r>
              <a:rPr lang="en-US" altLang="ko-KR" b="1" dirty="0"/>
              <a:t>hi​</a:t>
            </a:r>
            <a:r>
              <a:rPr lang="ko-KR" altLang="en-US" dirty="0"/>
              <a:t> 를 이용하여</a:t>
            </a:r>
            <a:r>
              <a:rPr lang="en-US" altLang="ko-KR" dirty="0"/>
              <a:t>, </a:t>
            </a:r>
            <a:r>
              <a:rPr lang="ko-KR" altLang="en-US" dirty="0"/>
              <a:t>전체적인 환자 표현 벡터를 만듭니다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>
              <a:buNone/>
            </a:pPr>
            <a:r>
              <a:rPr lang="ko-KR" altLang="en-US" b="1" dirty="0"/>
              <a:t>왜 필요한가</a:t>
            </a:r>
            <a:r>
              <a:rPr lang="en-US" altLang="ko-KR" b="1" dirty="0"/>
              <a:t>?</a:t>
            </a:r>
          </a:p>
          <a:p>
            <a:pPr>
              <a:buNone/>
            </a:pPr>
            <a:r>
              <a:rPr lang="en-US" altLang="ko-KR" b="1" dirty="0"/>
              <a:t>(1) </a:t>
            </a:r>
            <a:r>
              <a:rPr lang="ko-KR" altLang="en-US" b="1" dirty="0"/>
              <a:t>특정 세포 유형이 질병 예측에 더 중요한 역할을 할 수 있음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예를 들어</a:t>
            </a:r>
            <a:r>
              <a:rPr lang="en-US" altLang="ko-KR" dirty="0"/>
              <a:t>, COVID-19 </a:t>
            </a:r>
            <a:r>
              <a:rPr lang="ko-KR" altLang="en-US" dirty="0"/>
              <a:t>데이터에서 </a:t>
            </a:r>
            <a:r>
              <a:rPr lang="ko-KR" altLang="en-US" b="1" dirty="0"/>
              <a:t>폐 상피 세포</a:t>
            </a:r>
            <a:r>
              <a:rPr lang="en-US" altLang="ko-KR" b="1" dirty="0"/>
              <a:t>(Ciliated Cells)</a:t>
            </a:r>
            <a:r>
              <a:rPr lang="ko-KR" altLang="en-US" dirty="0"/>
              <a:t> 가 감염과 가장 관련이 있을 가능성이 높음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하지만 모든 환자가 같은 세포 유형 분포를 갖고 있지는 않기 때문에</a:t>
            </a:r>
            <a:r>
              <a:rPr lang="en-US" altLang="ko-KR" dirty="0"/>
              <a:t>, </a:t>
            </a:r>
            <a:r>
              <a:rPr lang="ko-KR" altLang="en-US" b="1" dirty="0"/>
              <a:t>각 환자마다 중요한 세포 유형이 다를 수 있음</a:t>
            </a:r>
            <a:r>
              <a:rPr lang="en-US" altLang="ko-KR" b="1" dirty="0"/>
              <a:t>.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따라서 </a:t>
            </a:r>
            <a:r>
              <a:rPr lang="ko-KR" altLang="en-US" b="1" dirty="0"/>
              <a:t>환자별로 중요한 세포 유형을 다르게 반영</a:t>
            </a:r>
            <a:r>
              <a:rPr lang="ko-KR" altLang="en-US" dirty="0"/>
              <a:t>하는 것이 필요함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en-US" altLang="ko-KR" b="1" dirty="0"/>
              <a:t>(2) </a:t>
            </a:r>
            <a:r>
              <a:rPr lang="ko-KR" altLang="en-US" b="1" dirty="0"/>
              <a:t>세포 유형 수준의 </a:t>
            </a:r>
            <a:r>
              <a:rPr lang="ko-KR" altLang="en-US" b="1" dirty="0" err="1"/>
              <a:t>어텐션을</a:t>
            </a:r>
            <a:r>
              <a:rPr lang="ko-KR" altLang="en-US" b="1" dirty="0"/>
              <a:t> 적용하면 더 해석 가능성이 높아짐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세포 유형별 중요도를 학습할 수 있어</a:t>
            </a:r>
            <a:r>
              <a:rPr lang="en-US" altLang="ko-KR" b="1" dirty="0"/>
              <a:t>, </a:t>
            </a:r>
            <a:r>
              <a:rPr lang="ko-KR" altLang="en-US" b="1" dirty="0"/>
              <a:t>특정 질병과 관련된 세포 유형을 분석할 수 있음</a:t>
            </a:r>
            <a:r>
              <a:rPr lang="en-US" altLang="ko-KR" b="1" dirty="0"/>
              <a:t>.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기존 모델은 세포 수준에서만 해석이 가능했지만</a:t>
            </a:r>
            <a:r>
              <a:rPr lang="en-US" altLang="ko-KR" dirty="0"/>
              <a:t>, </a:t>
            </a:r>
            <a:r>
              <a:rPr lang="ko-KR" altLang="en-US" b="1" dirty="0"/>
              <a:t>이 모델은 세포 유형 수준에서도 해석이 가능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pPr>
              <a:buNone/>
            </a:pPr>
            <a:br>
              <a:rPr lang="en-US" altLang="ko-KR" dirty="0"/>
            </a:br>
            <a:r>
              <a:rPr lang="en-US" altLang="ko-KR" b="1" dirty="0"/>
              <a:t>4 Sample-Level Representation: </a:t>
            </a:r>
            <a:r>
              <a:rPr lang="ko-KR" altLang="en-US" b="1" dirty="0"/>
              <a:t>환자 수준의 벡터 생성</a:t>
            </a:r>
          </a:p>
          <a:p>
            <a:r>
              <a:rPr lang="ko-KR" altLang="en-US" dirty="0"/>
              <a:t>이 단계에서는 </a:t>
            </a:r>
            <a:r>
              <a:rPr lang="ko-KR" altLang="en-US" b="1" dirty="0"/>
              <a:t>환자</a:t>
            </a:r>
            <a:r>
              <a:rPr lang="en-US" altLang="ko-KR" b="1" dirty="0"/>
              <a:t>(patient) </a:t>
            </a:r>
            <a:r>
              <a:rPr lang="ko-KR" altLang="en-US" b="1" dirty="0"/>
              <a:t>단위의 최종 표현 벡터 </a:t>
            </a:r>
            <a:r>
              <a:rPr lang="en-US" altLang="ko-KR" b="1" dirty="0"/>
              <a:t>h </a:t>
            </a:r>
            <a:r>
              <a:rPr lang="ko-KR" altLang="en-US" b="1" dirty="0"/>
              <a:t>를 생성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이전 단계에서 계산된 </a:t>
            </a:r>
            <a:r>
              <a:rPr lang="ko-KR" altLang="en-US" b="1" dirty="0"/>
              <a:t>세포 유형 단위 벡터 </a:t>
            </a:r>
            <a:r>
              <a:rPr lang="en-US" altLang="ko-KR" b="1" dirty="0"/>
              <a:t>hi </a:t>
            </a:r>
            <a:r>
              <a:rPr lang="ko-KR" altLang="en-US" b="1" dirty="0"/>
              <a:t>와 세포 유형별 중요도</a:t>
            </a:r>
            <a:r>
              <a:rPr lang="en-US" altLang="ko-KR" b="1" dirty="0"/>
              <a:t>(</a:t>
            </a:r>
            <a:r>
              <a:rPr lang="ko-KR" altLang="en-US" b="1" dirty="0" err="1"/>
              <a:t>어텐션</a:t>
            </a:r>
            <a:r>
              <a:rPr lang="ko-KR" altLang="en-US" b="1" dirty="0"/>
              <a:t> 가중치</a:t>
            </a:r>
            <a:r>
              <a:rPr lang="en-US" altLang="ko-KR" b="1" dirty="0"/>
              <a:t>) β</a:t>
            </a:r>
            <a:r>
              <a:rPr lang="en-US" altLang="ko-KR" b="1" dirty="0" err="1"/>
              <a:t>i</a:t>
            </a:r>
            <a:r>
              <a:rPr lang="ko-KR" altLang="en-US" b="1" dirty="0" err="1"/>
              <a:t>를</a:t>
            </a:r>
            <a:r>
              <a:rPr lang="ko-KR" altLang="en-US" b="1" dirty="0"/>
              <a:t> 이용하여</a:t>
            </a:r>
            <a:r>
              <a:rPr lang="en-US" altLang="ko-KR" b="1" dirty="0"/>
              <a:t>, </a:t>
            </a:r>
            <a:r>
              <a:rPr lang="ko-KR" altLang="en-US" b="1" dirty="0"/>
              <a:t>최종적으로 환자의 특징을 나타내는 벡터를 만들게 됩니다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 과정은 </a:t>
            </a:r>
            <a:r>
              <a:rPr lang="ko-KR" altLang="en-US" b="1" dirty="0"/>
              <a:t>세포 수준 → 세포 유형 수준 → 환자 수준</a:t>
            </a:r>
            <a:r>
              <a:rPr lang="ko-KR" altLang="en-US" dirty="0"/>
              <a:t> 으로 정보를 통합하는 계층적</a:t>
            </a:r>
            <a:r>
              <a:rPr lang="en-US" altLang="ko-KR" dirty="0"/>
              <a:t>(hierarchical) </a:t>
            </a:r>
            <a:r>
              <a:rPr lang="ko-KR" altLang="en-US" dirty="0"/>
              <a:t>과정의 최종 단계임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b="1" dirty="0"/>
              <a:t>"</a:t>
            </a:r>
            <a:r>
              <a:rPr lang="en-US" altLang="ko-KR" b="1" dirty="0" err="1"/>
              <a:t>scRNA</a:t>
            </a:r>
            <a:r>
              <a:rPr lang="en-US" altLang="ko-KR" b="1" dirty="0"/>
              <a:t>-seq </a:t>
            </a:r>
            <a:r>
              <a:rPr lang="ko-KR" altLang="en-US" b="1" dirty="0"/>
              <a:t>데이터 → 세포 수준 → 세포 유형 수준 → 환자 수준</a:t>
            </a:r>
            <a:r>
              <a:rPr lang="en-US" altLang="ko-KR" b="1" dirty="0"/>
              <a:t>" </a:t>
            </a:r>
            <a:r>
              <a:rPr lang="ko-KR" altLang="en-US" b="1" dirty="0"/>
              <a:t>으로 정보가 통합되어</a:t>
            </a:r>
            <a:r>
              <a:rPr lang="en-US" altLang="ko-KR" b="1" dirty="0"/>
              <a:t>, </a:t>
            </a:r>
            <a:r>
              <a:rPr lang="ko-KR" altLang="en-US" b="1" dirty="0"/>
              <a:t>질병 예측 모델이 학습할 수 있는 구조를 형성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D83960-7AC7-FB2A-1336-FC95C6542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322FC-5A0D-4BB6-ABA4-A19DC285FA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14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C2423-3927-C48A-6A60-0FAD8DB17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BC2952F-86C3-B5DE-81D1-F5FA2A3590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9563A06-9AFF-86E5-86FD-68973A1DD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샘플</a:t>
            </a:r>
            <a:r>
              <a:rPr lang="en-US" altLang="ko-KR" dirty="0"/>
              <a:t>(</a:t>
            </a:r>
            <a:r>
              <a:rPr lang="ko-KR" altLang="en-US" dirty="0"/>
              <a:t>환자</a:t>
            </a:r>
            <a:r>
              <a:rPr lang="en-US" altLang="ko-KR" dirty="0"/>
              <a:t>)</a:t>
            </a:r>
            <a:r>
              <a:rPr lang="ko-KR" altLang="en-US" dirty="0"/>
              <a:t>에서 우리가 최종적으로 알고 싶은 </a:t>
            </a:r>
            <a:r>
              <a:rPr lang="ko-KR" altLang="en-US" dirty="0" err="1"/>
              <a:t>예측값은</a:t>
            </a:r>
            <a:r>
              <a:rPr lang="ko-KR" altLang="en-US" dirty="0"/>
              <a:t> </a:t>
            </a:r>
            <a:r>
              <a:rPr lang="en-US" altLang="ko-KR" dirty="0"/>
              <a:t>p (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확률</a:t>
            </a:r>
            <a:r>
              <a:rPr lang="en-US" altLang="ko-KR" dirty="0"/>
              <a:t>)</a:t>
            </a:r>
            <a:endParaRPr lang="en-US" altLang="ko-KR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b="1" dirty="0" err="1"/>
              <a:t>Wh+b</a:t>
            </a:r>
            <a:r>
              <a:rPr lang="en-US" altLang="ko-KR" dirty="0"/>
              <a:t>: </a:t>
            </a:r>
            <a:r>
              <a:rPr lang="ko-KR" altLang="en-US" dirty="0"/>
              <a:t>선형 변환을 통해 각 클래스에 대한 </a:t>
            </a:r>
            <a:r>
              <a:rPr lang="en-US" altLang="ko-KR" dirty="0"/>
              <a:t>"</a:t>
            </a:r>
            <a:r>
              <a:rPr lang="ko-KR" altLang="en-US" dirty="0"/>
              <a:t>점수</a:t>
            </a:r>
            <a:r>
              <a:rPr lang="en-US" altLang="ko-KR" dirty="0"/>
              <a:t>(logits)"</a:t>
            </a:r>
            <a:r>
              <a:rPr lang="ko-KR" altLang="en-US" dirty="0"/>
              <a:t>를 계산</a:t>
            </a:r>
            <a:r>
              <a:rPr lang="en-US" altLang="ko-KR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dirty="0" err="1"/>
              <a:t>Softmax</a:t>
            </a:r>
            <a:r>
              <a:rPr lang="ko-KR" altLang="en-US" dirty="0"/>
              <a:t>를 사용하면 </a:t>
            </a:r>
            <a:r>
              <a:rPr lang="ko-KR" altLang="en-US" b="1" dirty="0"/>
              <a:t>각 클래스에 대한 확률 분포를 생성</a:t>
            </a:r>
            <a:r>
              <a:rPr lang="ko-KR" altLang="en-US" dirty="0"/>
              <a:t>할 수 있음</a:t>
            </a: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b="1" dirty="0"/>
              <a:t>이 과정은 환자</a:t>
            </a:r>
            <a:r>
              <a:rPr lang="en-US" altLang="ko-KR" b="1" dirty="0"/>
              <a:t>(</a:t>
            </a:r>
            <a:r>
              <a:rPr lang="ko-KR" altLang="en-US" b="1" dirty="0"/>
              <a:t>샘플</a:t>
            </a:r>
            <a:r>
              <a:rPr lang="en-US" altLang="ko-KR" b="1" dirty="0"/>
              <a:t>)</a:t>
            </a:r>
            <a:r>
              <a:rPr lang="ko-KR" altLang="en-US" b="1" dirty="0"/>
              <a:t>마다 독립적으로 수행됨</a:t>
            </a:r>
            <a:r>
              <a:rPr lang="en-US" altLang="ko-KR" dirty="0"/>
              <a:t>. </a:t>
            </a:r>
            <a:r>
              <a:rPr lang="en-US" altLang="ko-KR" dirty="0" err="1"/>
              <a:t>ps</a:t>
            </a:r>
            <a:r>
              <a:rPr lang="en-US" altLang="ko-KR" dirty="0"/>
              <a:t>​=[ps1​,ps2​,...,</a:t>
            </a:r>
            <a:r>
              <a:rPr lang="en-US" altLang="ko-KR" dirty="0" err="1"/>
              <a:t>psC</a:t>
            </a:r>
            <a:r>
              <a:rPr lang="en-US" altLang="ko-KR" dirty="0"/>
              <a:t>​]⊤ </a:t>
            </a:r>
            <a:r>
              <a:rPr lang="ko-KR" altLang="en-US" dirty="0"/>
              <a:t>이를 통해 환자별로 특정 질병에 걸릴 확률을 얻을 수 있음</a:t>
            </a:r>
            <a:r>
              <a:rPr lang="en-US" altLang="ko-KR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Loss </a:t>
            </a:r>
            <a:r>
              <a:rPr lang="ko-KR" altLang="en-US" dirty="0"/>
              <a:t>함수는 단순히 </a:t>
            </a:r>
            <a:r>
              <a:rPr lang="en-US" altLang="ko-KR" dirty="0"/>
              <a:t>"</a:t>
            </a:r>
            <a:r>
              <a:rPr lang="ko-KR" altLang="en-US" dirty="0"/>
              <a:t>모델이 얼마나 잘 예측했는지</a:t>
            </a:r>
            <a:r>
              <a:rPr lang="en-US" altLang="ko-KR" dirty="0"/>
              <a:t>"</a:t>
            </a:r>
            <a:r>
              <a:rPr lang="ko-KR" altLang="en-US" dirty="0"/>
              <a:t>를 측정하는 지표</a:t>
            </a:r>
            <a:endParaRPr lang="en-US" altLang="ko-K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모델이 예측한 확률 </a:t>
            </a:r>
            <a:r>
              <a:rPr lang="en-US" altLang="ko-KR" dirty="0" err="1"/>
              <a:t>psc</a:t>
            </a:r>
            <a:r>
              <a:rPr lang="en-US" altLang="ko-KR" dirty="0"/>
              <a:t>​ </a:t>
            </a:r>
            <a:r>
              <a:rPr lang="ko-KR" altLang="en-US" dirty="0"/>
              <a:t>가 </a:t>
            </a:r>
            <a:r>
              <a:rPr lang="ko-KR" altLang="en-US" b="1" dirty="0"/>
              <a:t>실제 정답 </a:t>
            </a:r>
            <a:r>
              <a:rPr lang="en-US" altLang="ko-KR" b="1" dirty="0" err="1"/>
              <a:t>ys</a:t>
            </a:r>
            <a:r>
              <a:rPr lang="en-US" altLang="ko-KR" b="1" dirty="0"/>
              <a:t> </a:t>
            </a:r>
            <a:r>
              <a:rPr lang="ko-KR" altLang="en-US" b="1" dirty="0"/>
              <a:t>와 일치하도록 학습하는 과정</a:t>
            </a:r>
            <a:r>
              <a:rPr lang="en-US" altLang="ko-KR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b="1" dirty="0"/>
              <a:t>모델이 실제 클래스 확률을 높이도록 조정하기 위해 로그 확률을 사용</a:t>
            </a:r>
            <a:r>
              <a:rPr lang="ko-KR" altLang="en-US" dirty="0"/>
              <a:t>함</a:t>
            </a:r>
            <a:endParaRPr lang="en-US" altLang="ko-K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b="1" dirty="0"/>
              <a:t>1(</a:t>
            </a:r>
            <a:r>
              <a:rPr lang="en-US" altLang="ko-KR" b="1" dirty="0" err="1"/>
              <a:t>ys</a:t>
            </a:r>
            <a:r>
              <a:rPr lang="en-US" altLang="ko-KR" b="1" dirty="0"/>
              <a:t>​=c)</a:t>
            </a:r>
            <a:r>
              <a:rPr lang="en-US" altLang="ko-KR" dirty="0"/>
              <a:t>: </a:t>
            </a:r>
            <a:r>
              <a:rPr lang="ko-KR" altLang="en-US" dirty="0"/>
              <a:t>샘플 </a:t>
            </a:r>
            <a:r>
              <a:rPr lang="en-US" altLang="ko-KR" dirty="0" err="1"/>
              <a:t>sss</a:t>
            </a:r>
            <a:r>
              <a:rPr lang="en-US" altLang="ko-KR" dirty="0"/>
              <a:t> </a:t>
            </a:r>
            <a:r>
              <a:rPr lang="ko-KR" altLang="en-US" dirty="0"/>
              <a:t>의 실제 클래스가 </a:t>
            </a:r>
            <a:r>
              <a:rPr lang="en-US" altLang="ko-KR" dirty="0"/>
              <a:t>ccc </a:t>
            </a:r>
            <a:r>
              <a:rPr lang="ko-KR" altLang="en-US" dirty="0"/>
              <a:t>인 경우 </a:t>
            </a:r>
            <a:r>
              <a:rPr lang="en-US" altLang="ko-KR" dirty="0"/>
              <a:t>1, </a:t>
            </a:r>
            <a:r>
              <a:rPr lang="ko-KR" altLang="en-US" dirty="0"/>
              <a:t>아니면 </a:t>
            </a:r>
            <a:r>
              <a:rPr lang="en-US" altLang="ko-KR" dirty="0"/>
              <a:t>0.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➡ </a:t>
            </a:r>
            <a:r>
              <a:rPr lang="ko-KR" altLang="en-US" b="1" dirty="0"/>
              <a:t>로그를 사용하면 확률이 </a:t>
            </a:r>
            <a:r>
              <a:rPr lang="en-US" altLang="ko-KR" b="1" dirty="0"/>
              <a:t>1</a:t>
            </a:r>
            <a:r>
              <a:rPr lang="ko-KR" altLang="en-US" b="1" dirty="0"/>
              <a:t>에 가까울수록 </a:t>
            </a:r>
            <a:r>
              <a:rPr lang="ko-KR" altLang="en-US" b="1" dirty="0" err="1"/>
              <a:t>패널티가</a:t>
            </a:r>
            <a:r>
              <a:rPr lang="ko-KR" altLang="en-US" b="1" dirty="0"/>
              <a:t> 적고</a:t>
            </a:r>
            <a:r>
              <a:rPr lang="en-US" altLang="ko-KR" b="1" dirty="0"/>
              <a:t>, 0</a:t>
            </a:r>
            <a:r>
              <a:rPr lang="ko-KR" altLang="en-US" b="1" dirty="0"/>
              <a:t>에 가까울수록 </a:t>
            </a:r>
            <a:r>
              <a:rPr lang="ko-KR" altLang="en-US" b="1" dirty="0" err="1"/>
              <a:t>패널티가</a:t>
            </a:r>
            <a:r>
              <a:rPr lang="ko-KR" altLang="en-US" b="1" dirty="0"/>
              <a:t> 매우 커지는 효과가 있음</a:t>
            </a:r>
            <a:r>
              <a:rPr lang="en-US" altLang="ko-KR" b="1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b="1" dirty="0"/>
              <a:t>로그를 사용하면 → 손실 값이 더 직관적이고 효과적으로 계산됨</a:t>
            </a:r>
            <a:r>
              <a:rPr lang="en-US" altLang="ko-KR" b="1" dirty="0"/>
              <a:t>.</a:t>
            </a:r>
            <a:br>
              <a:rPr lang="ko-KR" altLang="en-US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b="1" dirty="0"/>
              <a:t>모델이 예측을 더 정확하게 하도록 강한 피드백을 줌</a:t>
            </a:r>
            <a:r>
              <a:rPr lang="en-US" altLang="ko-KR" b="1" dirty="0"/>
              <a:t>!</a:t>
            </a:r>
            <a:br>
              <a:rPr lang="en-US" altLang="ko-KR" b="1" dirty="0"/>
            </a:br>
            <a:endParaRPr lang="en-US" altLang="ko-K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b="1" dirty="0"/>
              <a:t>손실 함수 </a:t>
            </a:r>
            <a:r>
              <a:rPr lang="en-US" altLang="ko-KR" b="1" dirty="0"/>
              <a:t>L </a:t>
            </a:r>
            <a:r>
              <a:rPr lang="ko-KR" altLang="en-US" b="1" dirty="0"/>
              <a:t>을 최소화하는 방향으로 모델을 학습</a:t>
            </a:r>
            <a:r>
              <a:rPr lang="en-US" altLang="ko-KR" dirty="0"/>
              <a:t>. Loss </a:t>
            </a:r>
            <a:r>
              <a:rPr lang="ko-KR" altLang="en-US" dirty="0"/>
              <a:t>함수는 단순한 예측 결과가 아니라 </a:t>
            </a:r>
            <a:r>
              <a:rPr lang="ko-KR" altLang="en-US" b="1" dirty="0"/>
              <a:t>모델이 학습하는 동안 사용되는 지표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r>
              <a:rPr lang="ko-KR" altLang="en-US" dirty="0"/>
              <a:t>우리가 관심 있는 것은 </a:t>
            </a:r>
            <a:r>
              <a:rPr lang="en-US" altLang="ko-KR" dirty="0"/>
              <a:t>Loss </a:t>
            </a:r>
            <a:r>
              <a:rPr lang="ko-KR" altLang="en-US" dirty="0"/>
              <a:t>값 자체가 아니라</a:t>
            </a:r>
            <a:r>
              <a:rPr lang="en-US" altLang="ko-KR" dirty="0"/>
              <a:t>, </a:t>
            </a:r>
            <a:r>
              <a:rPr lang="en-US" altLang="ko-KR" b="1" dirty="0"/>
              <a:t>Loss</a:t>
            </a:r>
            <a:r>
              <a:rPr lang="ko-KR" altLang="en-US" b="1" dirty="0"/>
              <a:t>를 줄이면서 모델을 개선하는 과정</a:t>
            </a:r>
            <a:r>
              <a:rPr lang="en-US" altLang="ko-KR" b="1" dirty="0"/>
              <a:t>!</a:t>
            </a:r>
            <a:endParaRPr lang="en-US" altLang="ko-K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모델이 학습할 때 </a:t>
            </a:r>
            <a:r>
              <a:rPr lang="en-US" altLang="ko-KR" dirty="0"/>
              <a:t>Loss</a:t>
            </a:r>
            <a:r>
              <a:rPr lang="ko-KR" altLang="en-US" dirty="0"/>
              <a:t>를 최소화하도록 가중치 </a:t>
            </a:r>
            <a:r>
              <a:rPr lang="en-US" altLang="ko-KR" dirty="0"/>
              <a:t>W 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를 업데이트함</a:t>
            </a:r>
            <a:r>
              <a:rPr lang="en-US" altLang="ko-KR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모델 학습 과정</a:t>
            </a:r>
            <a:r>
              <a:rPr lang="en-US" altLang="ko-KR" dirty="0"/>
              <a:t>: 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모델이 예측한 </a:t>
            </a:r>
            <a:r>
              <a:rPr lang="ko-KR" altLang="en-US" dirty="0" err="1"/>
              <a:t>확률값</a:t>
            </a:r>
            <a:r>
              <a:rPr lang="ko-KR" altLang="en-US" dirty="0"/>
              <a:t> </a:t>
            </a:r>
            <a:r>
              <a:rPr lang="en-US" altLang="ko-KR" dirty="0" err="1"/>
              <a:t>ppp</a:t>
            </a:r>
            <a:r>
              <a:rPr lang="en-US" altLang="ko-KR" dirty="0"/>
              <a:t> </a:t>
            </a:r>
            <a:r>
              <a:rPr lang="ko-KR" altLang="en-US" dirty="0"/>
              <a:t>와 실제 정답 </a:t>
            </a:r>
            <a:r>
              <a:rPr lang="en-US" altLang="ko-KR" dirty="0" err="1"/>
              <a:t>yyy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Loss </a:t>
            </a:r>
            <a:r>
              <a:rPr lang="ko-KR" altLang="en-US" dirty="0"/>
              <a:t>함수 </a:t>
            </a:r>
            <a:r>
              <a:rPr lang="en-US" altLang="ko-KR" dirty="0"/>
              <a:t>LLL </a:t>
            </a:r>
            <a:r>
              <a:rPr lang="ko-KR" altLang="en-US" dirty="0"/>
              <a:t>계산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Loss</a:t>
            </a:r>
            <a:r>
              <a:rPr lang="ko-KR" altLang="en-US" b="1" dirty="0"/>
              <a:t>를 최소화하도록 가중치 </a:t>
            </a:r>
            <a:r>
              <a:rPr lang="en-US" altLang="ko-KR" b="1" dirty="0"/>
              <a:t>WWW </a:t>
            </a:r>
            <a:r>
              <a:rPr lang="ko-KR" altLang="en-US" b="1" dirty="0"/>
              <a:t>와 </a:t>
            </a:r>
            <a:r>
              <a:rPr lang="en-US" altLang="ko-KR" b="1" dirty="0" err="1"/>
              <a:t>bbb</a:t>
            </a:r>
            <a:r>
              <a:rPr lang="en-US" altLang="ko-KR" b="1" dirty="0"/>
              <a:t> </a:t>
            </a:r>
            <a:r>
              <a:rPr lang="ko-KR" altLang="en-US" b="1" dirty="0"/>
              <a:t>를 업데이트</a:t>
            </a:r>
            <a:r>
              <a:rPr lang="ko-KR" altLang="en-US" dirty="0"/>
              <a:t> </a:t>
            </a:r>
            <a:r>
              <a:rPr lang="en-US" altLang="ko-KR" dirty="0"/>
              <a:t>(Gradient Descent)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Loss </a:t>
            </a:r>
            <a:r>
              <a:rPr lang="ko-KR" altLang="en-US" dirty="0"/>
              <a:t>값이 점점 작아지면 모델이 점점 더 정확해짐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None/>
            </a:pPr>
            <a:r>
              <a:rPr lang="ko-KR" altLang="en-US" dirty="0"/>
              <a:t>➡ </a:t>
            </a:r>
            <a:r>
              <a:rPr lang="ko-KR" altLang="en-US" b="1" dirty="0"/>
              <a:t>쉽게 말하면</a:t>
            </a:r>
            <a:r>
              <a:rPr lang="en-US" altLang="ko-KR" b="1" dirty="0"/>
              <a:t>:</a:t>
            </a:r>
            <a:br>
              <a:rPr lang="ko-KR" altLang="en-US" dirty="0"/>
            </a:br>
            <a:r>
              <a:rPr lang="en-US" altLang="ko-KR" i="1" dirty="0"/>
              <a:t>"Loss</a:t>
            </a:r>
            <a:r>
              <a:rPr lang="ko-KR" altLang="en-US" i="1" dirty="0"/>
              <a:t>는 학습할 때만 중요한 거고</a:t>
            </a:r>
            <a:r>
              <a:rPr lang="en-US" altLang="ko-KR" i="1" dirty="0"/>
              <a:t>, </a:t>
            </a:r>
            <a:r>
              <a:rPr lang="ko-KR" altLang="en-US" i="1" dirty="0"/>
              <a:t>실제 예측에서는 </a:t>
            </a:r>
            <a:r>
              <a:rPr lang="en-US" altLang="ko-KR" i="1" dirty="0" err="1"/>
              <a:t>Softmax</a:t>
            </a:r>
            <a:r>
              <a:rPr lang="en-US" altLang="ko-KR" i="1" dirty="0"/>
              <a:t> </a:t>
            </a:r>
            <a:r>
              <a:rPr lang="ko-KR" altLang="en-US" i="1" dirty="0"/>
              <a:t>확률 </a:t>
            </a:r>
            <a:r>
              <a:rPr lang="en-US" altLang="ko-KR" i="1" dirty="0" err="1"/>
              <a:t>ppp</a:t>
            </a:r>
            <a:r>
              <a:rPr lang="en-US" altLang="ko-KR" i="1" dirty="0"/>
              <a:t> </a:t>
            </a:r>
            <a:r>
              <a:rPr lang="ko-KR" altLang="en-US" i="1" dirty="0"/>
              <a:t>가 최종 </a:t>
            </a:r>
            <a:r>
              <a:rPr lang="ko-KR" altLang="en-US" i="1" dirty="0" err="1"/>
              <a:t>예측값이야</a:t>
            </a:r>
            <a:r>
              <a:rPr lang="en-US" altLang="ko-KR" i="1" dirty="0"/>
              <a:t>!"</a:t>
            </a:r>
            <a:r>
              <a:rPr lang="ko-KR" altLang="en-US" dirty="0"/>
              <a:t> </a:t>
            </a:r>
            <a:endParaRPr lang="en-US" altLang="ko-K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B0DA30-5A41-1C12-4035-4E98C2643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322FC-5A0D-4BB6-ABA4-A19DC285FA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85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4C558-0440-9D00-35C5-864A57E37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D29BA1-298C-AED9-E69E-A93C88D61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B3544D-0EF3-737B-0D22-AD0CE1390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지금까지의 과정에서는 </a:t>
            </a:r>
            <a:r>
              <a:rPr lang="ko-KR" altLang="en-US" b="1" dirty="0"/>
              <a:t>환자 벡터 </a:t>
            </a:r>
            <a:r>
              <a:rPr lang="en-US" altLang="ko-KR" b="1" dirty="0"/>
              <a:t>h </a:t>
            </a:r>
            <a:r>
              <a:rPr lang="ko-KR" altLang="en-US" b="1" dirty="0"/>
              <a:t>를 생성하고</a:t>
            </a:r>
            <a:r>
              <a:rPr lang="en-US" altLang="ko-KR" b="1" dirty="0"/>
              <a:t>, </a:t>
            </a:r>
            <a:r>
              <a:rPr lang="ko-KR" altLang="en-US" b="1" dirty="0"/>
              <a:t>이를 이용해 </a:t>
            </a:r>
            <a:r>
              <a:rPr lang="en-US" altLang="ko-KR" b="1" dirty="0" err="1"/>
              <a:t>Softmax</a:t>
            </a:r>
            <a:r>
              <a:rPr lang="en-US" altLang="ko-KR" b="1" dirty="0"/>
              <a:t> </a:t>
            </a:r>
            <a:r>
              <a:rPr lang="ko-KR" altLang="en-US" b="1" dirty="0"/>
              <a:t>확률 </a:t>
            </a:r>
            <a:r>
              <a:rPr lang="en-US" altLang="ko-KR" b="1" dirty="0"/>
              <a:t>p </a:t>
            </a:r>
            <a:r>
              <a:rPr lang="ko-KR" altLang="en-US" b="1" dirty="0"/>
              <a:t>를 </a:t>
            </a:r>
            <a:r>
              <a:rPr lang="ko-KR" altLang="en-US" b="1" dirty="0" err="1"/>
              <a:t>계산</a:t>
            </a:r>
            <a:r>
              <a:rPr lang="ko-KR" altLang="en-US" dirty="0" err="1"/>
              <a:t>했어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하지만 </a:t>
            </a:r>
            <a:r>
              <a:rPr lang="ko-KR" altLang="en-US" b="1" dirty="0"/>
              <a:t>모델이 특정 환자의 예측을 할 때</a:t>
            </a:r>
            <a:r>
              <a:rPr lang="en-US" altLang="ko-KR" b="1" dirty="0"/>
              <a:t>, </a:t>
            </a:r>
            <a:r>
              <a:rPr lang="ko-KR" altLang="en-US" b="1" dirty="0"/>
              <a:t>어떤 세포 또는 어떤 세포 유형이 중요한 역할을 했는지 알고 싶을 수 있어</a:t>
            </a:r>
            <a:r>
              <a:rPr lang="en-US" altLang="ko-KR" b="1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/>
              <a:t>γij</a:t>
            </a:r>
            <a:r>
              <a:rPr lang="en-US" altLang="ko-KR" dirty="0"/>
              <a:t>​</a:t>
            </a:r>
            <a:r>
              <a:rPr lang="en-US" altLang="ko-KR" dirty="0" err="1"/>
              <a:t>Whij</a:t>
            </a:r>
            <a:r>
              <a:rPr lang="en-US" altLang="ko-KR" dirty="0"/>
              <a:t>​ </a:t>
            </a:r>
            <a:r>
              <a:rPr lang="ko-KR" altLang="en-US" dirty="0"/>
              <a:t>값이 크면 클수록</a:t>
            </a:r>
            <a:r>
              <a:rPr lang="en-US" altLang="ko-KR" dirty="0"/>
              <a:t>, </a:t>
            </a:r>
            <a:r>
              <a:rPr lang="ko-KR" altLang="en-US" b="1" dirty="0"/>
              <a:t>해당 세포 </a:t>
            </a:r>
            <a:r>
              <a:rPr lang="en-US" altLang="ko-KR" b="1" dirty="0"/>
              <a:t>j </a:t>
            </a:r>
            <a:r>
              <a:rPr lang="ko-KR" altLang="en-US" b="1" dirty="0"/>
              <a:t>가 최종 </a:t>
            </a:r>
            <a:r>
              <a:rPr lang="ko-KR" altLang="en-US" b="1" dirty="0" err="1"/>
              <a:t>예측값에</a:t>
            </a:r>
            <a:r>
              <a:rPr lang="ko-KR" altLang="en-US" b="1" dirty="0"/>
              <a:t> 더 큰 영향을 미친 것</a:t>
            </a:r>
            <a:r>
              <a:rPr lang="en-US" altLang="ko-KR" b="1" dirty="0"/>
              <a:t>!</a:t>
            </a:r>
            <a:r>
              <a:rPr lang="ko-KR" altLang="en-US" dirty="0"/>
              <a:t> </a:t>
            </a:r>
            <a:endParaRPr lang="en-US" altLang="ko-K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b="1" dirty="0"/>
              <a:t>중요한 세포</a:t>
            </a:r>
            <a:r>
              <a:rPr lang="ko-KR" altLang="en-US" dirty="0"/>
              <a:t>는 높은 </a:t>
            </a:r>
            <a:r>
              <a:rPr lang="ko-KR" altLang="en-US" dirty="0" err="1"/>
              <a:t>어텐션</a:t>
            </a:r>
            <a:r>
              <a:rPr lang="ko-KR" altLang="en-US" dirty="0"/>
              <a:t> 가중치 </a:t>
            </a:r>
            <a:r>
              <a:rPr lang="en-US" altLang="ko-KR" dirty="0" err="1"/>
              <a:t>γij</a:t>
            </a:r>
            <a:r>
              <a:rPr lang="en-US" altLang="ko-KR" dirty="0"/>
              <a:t>​ </a:t>
            </a:r>
            <a:r>
              <a:rPr lang="ko-KR" altLang="en-US" dirty="0"/>
              <a:t>를 가짐</a:t>
            </a:r>
            <a:r>
              <a:rPr lang="en-US" altLang="ko-KR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특정 세포 </a:t>
            </a:r>
            <a:r>
              <a:rPr lang="en-US" altLang="ko-KR" dirty="0" err="1"/>
              <a:t>hij</a:t>
            </a:r>
            <a:r>
              <a:rPr lang="en-US" altLang="ko-KR" dirty="0"/>
              <a:t>​ </a:t>
            </a:r>
            <a:r>
              <a:rPr lang="ko-KR" altLang="en-US" dirty="0"/>
              <a:t>가 특정 질병의 특징을 강하게 나타내면</a:t>
            </a:r>
            <a:r>
              <a:rPr lang="en-US" altLang="ko-KR" dirty="0"/>
              <a:t>, </a:t>
            </a:r>
            <a:r>
              <a:rPr lang="ko-KR" altLang="en-US" dirty="0"/>
              <a:t>그 세포의 </a:t>
            </a:r>
            <a:r>
              <a:rPr lang="en-US" altLang="ko-KR" dirty="0" err="1"/>
              <a:t>Whij</a:t>
            </a:r>
            <a:r>
              <a:rPr lang="en-US" altLang="ko-KR" dirty="0"/>
              <a:t> </a:t>
            </a:r>
            <a:r>
              <a:rPr lang="ko-KR" altLang="en-US" dirty="0"/>
              <a:t>값이 커질 것임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2F10A0-E4B5-337E-756B-59151D1F0B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322FC-5A0D-4BB6-ABA4-A19DC285FA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25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4EF5A-6E13-C191-6A2C-BFE548F9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2E5FDF-7249-8925-BDB5-A764C9A422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6C366A-11EA-E09A-89FF-D38FB7F17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ko-KR" altLang="en-US" dirty="0"/>
              <a:t>이전 단계</a:t>
            </a:r>
            <a:r>
              <a:rPr lang="en-US" altLang="ko-KR" dirty="0"/>
              <a:t>(3.3)</a:t>
            </a:r>
            <a:r>
              <a:rPr lang="ko-KR" altLang="en-US" dirty="0"/>
              <a:t>에서 </a:t>
            </a:r>
            <a:r>
              <a:rPr lang="ko-KR" altLang="en-US" b="1" dirty="0"/>
              <a:t>모델이 예측을 수행하는 과정에서 각 세포 유형이 얼마나 기여했는지</a:t>
            </a:r>
            <a:r>
              <a:rPr lang="en-US" altLang="ko-KR" b="1" dirty="0"/>
              <a:t>(logits)</a:t>
            </a:r>
            <a:r>
              <a:rPr lang="ko-KR" altLang="en-US" b="1" dirty="0"/>
              <a:t>를 분석할 수 있다는 것</a:t>
            </a:r>
            <a:r>
              <a:rPr lang="ko-KR" altLang="en-US" dirty="0"/>
              <a:t>을 배웠어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ko-KR" altLang="en-US" dirty="0"/>
              <a:t>이 정보를 활용하면 </a:t>
            </a:r>
            <a:r>
              <a:rPr lang="ko-KR" altLang="en-US" b="1" dirty="0"/>
              <a:t>어떤 세포 유형이 특정 질병과 강하게 연관되는지 분석할 수 있음</a:t>
            </a:r>
            <a:r>
              <a:rPr lang="en-US" altLang="ko-KR" b="1" dirty="0"/>
              <a:t>!</a:t>
            </a:r>
            <a:endParaRPr lang="ko-KR" altLang="en-US" dirty="0"/>
          </a:p>
          <a:p>
            <a:pPr>
              <a:buFont typeface="Arial" panose="020B0604020202020204" pitchFamily="34" charset="0"/>
              <a:buNone/>
            </a:pPr>
            <a:r>
              <a:rPr lang="ko-KR" altLang="en-US" dirty="0"/>
              <a:t>따라서 이 단계에서는 </a:t>
            </a:r>
            <a:r>
              <a:rPr lang="en-US" altLang="ko-KR" b="1" dirty="0"/>
              <a:t>"</a:t>
            </a:r>
            <a:r>
              <a:rPr lang="ko-KR" altLang="en-US" b="1" dirty="0"/>
              <a:t>질병 예측에 가장 중요한 세포 유형</a:t>
            </a:r>
            <a:r>
              <a:rPr lang="en-US" altLang="ko-KR" b="1" dirty="0"/>
              <a:t>"</a:t>
            </a:r>
            <a:r>
              <a:rPr lang="ko-KR" altLang="en-US" b="1" dirty="0"/>
              <a:t>을 찾아내는 방법을 제안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➡ </a:t>
            </a:r>
            <a:r>
              <a:rPr lang="ko-KR" altLang="en-US" b="1" dirty="0"/>
              <a:t>결과적으로</a:t>
            </a:r>
            <a:r>
              <a:rPr lang="en-US" altLang="ko-KR" b="1" dirty="0"/>
              <a:t>, </a:t>
            </a:r>
            <a:r>
              <a:rPr lang="ko-KR" altLang="en-US" b="1" dirty="0"/>
              <a:t>특정 세포 유형이 질병 발현</a:t>
            </a:r>
            <a:r>
              <a:rPr lang="en-US" altLang="ko-KR" b="1" dirty="0"/>
              <a:t>(disease phenotype) </a:t>
            </a:r>
            <a:r>
              <a:rPr lang="ko-KR" altLang="en-US" b="1" dirty="0"/>
              <a:t>또는 임상 결과</a:t>
            </a:r>
            <a:r>
              <a:rPr lang="en-US" altLang="ko-KR" b="1" dirty="0"/>
              <a:t>(clinical outcome)</a:t>
            </a:r>
            <a:r>
              <a:rPr lang="ko-KR" altLang="en-US" b="1" dirty="0"/>
              <a:t>와 어떤 관계가 있는지 생물학적으로 분석하는 데 도움을 줌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pPr lvl="0"/>
            <a:r>
              <a:rPr lang="en-US" altLang="ko-KR" dirty="0"/>
              <a:t>ℓ</a:t>
            </a:r>
            <a:r>
              <a:rPr lang="ko-KR" altLang="en-US" baseline="-25000" dirty="0"/>
              <a:t>𝑠𝑖</a:t>
            </a:r>
            <a:r>
              <a:rPr lang="en-US" altLang="ko-KR" dirty="0"/>
              <a:t>​ </a:t>
            </a:r>
            <a:r>
              <a:rPr lang="ko-KR" altLang="en-US" dirty="0"/>
              <a:t>는 환자 𝑠의 세포 유형 𝑖가 최종 예측</a:t>
            </a:r>
            <a:r>
              <a:rPr lang="en-US" altLang="ko-KR" dirty="0"/>
              <a:t>(logits)</a:t>
            </a:r>
            <a:r>
              <a:rPr lang="ko-KR" altLang="en-US" dirty="0"/>
              <a:t>에 기여한 정도</a:t>
            </a:r>
            <a:endParaRPr lang="en-US" altLang="ko-KR" dirty="0"/>
          </a:p>
          <a:p>
            <a:pPr lvl="0"/>
            <a:r>
              <a:rPr lang="en-US" altLang="ko-KR" dirty="0"/>
              <a:t>ℓ</a:t>
            </a:r>
            <a:r>
              <a:rPr lang="en-US" altLang="ko-KR" dirty="0" err="1"/>
              <a:t>si</a:t>
            </a:r>
            <a:r>
              <a:rPr lang="en-US" altLang="ko-KR" dirty="0"/>
              <a:t> = β</a:t>
            </a:r>
            <a:r>
              <a:rPr lang="en-US" altLang="ko-KR" dirty="0" err="1"/>
              <a:t>iWhsi</a:t>
            </a:r>
            <a:r>
              <a:rPr lang="en-US" altLang="ko-KR" dirty="0"/>
              <a:t> is the logit of cell type </a:t>
            </a:r>
            <a:r>
              <a:rPr lang="en-US" altLang="ko-KR" dirty="0" err="1"/>
              <a:t>i</a:t>
            </a:r>
            <a:r>
              <a:rPr lang="en-US" altLang="ko-KR" dirty="0"/>
              <a:t> in sample s</a:t>
            </a:r>
            <a:endParaRPr lang="en-US" altLang="ko-KR" b="1" dirty="0"/>
          </a:p>
          <a:p>
            <a:pPr>
              <a:buNone/>
            </a:pPr>
            <a:r>
              <a:rPr lang="ko-KR" altLang="en-US" dirty="0"/>
              <a:t>➡ </a:t>
            </a:r>
            <a:r>
              <a:rPr lang="ko-KR" altLang="en-US" b="1" dirty="0"/>
              <a:t>해석</a:t>
            </a:r>
            <a:r>
              <a:rPr lang="en-US" altLang="ko-KR" b="1" dirty="0"/>
              <a:t>: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ℓ</a:t>
            </a:r>
            <a:r>
              <a:rPr lang="en-US" altLang="ko-KR" b="1" dirty="0" err="1"/>
              <a:t>si</a:t>
            </a:r>
            <a:r>
              <a:rPr lang="en-US" altLang="ko-KR" b="1" dirty="0"/>
              <a:t>&gt;0 (</a:t>
            </a:r>
            <a:r>
              <a:rPr lang="ko-KR" altLang="en-US" b="1" dirty="0"/>
              <a:t>양수일 경우</a:t>
            </a:r>
            <a:r>
              <a:rPr lang="en-US" altLang="ko-KR" b="1" dirty="0"/>
              <a:t>)</a:t>
            </a:r>
            <a:r>
              <a:rPr lang="ko-KR" altLang="en-US" dirty="0"/>
              <a:t> → </a:t>
            </a:r>
            <a:r>
              <a:rPr lang="ko-KR" altLang="en-US" b="1" dirty="0"/>
              <a:t>양성 클래스</a:t>
            </a:r>
            <a:r>
              <a:rPr lang="en-US" altLang="ko-KR" b="1" dirty="0"/>
              <a:t>(Class 1, </a:t>
            </a:r>
            <a:r>
              <a:rPr lang="ko-KR" altLang="en-US" b="1" dirty="0"/>
              <a:t>즉 질병</a:t>
            </a:r>
            <a:r>
              <a:rPr lang="en-US" altLang="ko-KR" b="1" dirty="0"/>
              <a:t>)</a:t>
            </a:r>
            <a:r>
              <a:rPr lang="ko-KR" altLang="en-US" b="1" dirty="0"/>
              <a:t>에 기여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ℓ</a:t>
            </a:r>
            <a:r>
              <a:rPr lang="en-US" altLang="ko-KR" b="1" dirty="0" err="1"/>
              <a:t>si</a:t>
            </a:r>
            <a:r>
              <a:rPr lang="en-US" altLang="ko-KR" b="1" dirty="0"/>
              <a:t>&lt;0 (</a:t>
            </a:r>
            <a:r>
              <a:rPr lang="ko-KR" altLang="en-US" b="1" dirty="0"/>
              <a:t>음수일 경우</a:t>
            </a:r>
            <a:r>
              <a:rPr lang="en-US" altLang="ko-KR" b="1" dirty="0"/>
              <a:t>)</a:t>
            </a:r>
            <a:r>
              <a:rPr lang="ko-KR" altLang="en-US" dirty="0"/>
              <a:t> → </a:t>
            </a:r>
            <a:r>
              <a:rPr lang="ko-KR" altLang="en-US" b="1" dirty="0"/>
              <a:t>음성 클래스</a:t>
            </a:r>
            <a:r>
              <a:rPr lang="en-US" altLang="ko-KR" b="1" dirty="0"/>
              <a:t>(Class 0, </a:t>
            </a:r>
            <a:r>
              <a:rPr lang="ko-KR" altLang="en-US" b="1" dirty="0"/>
              <a:t>즉 건강</a:t>
            </a:r>
            <a:r>
              <a:rPr lang="en-US" altLang="ko-KR" b="1" dirty="0"/>
              <a:t>)</a:t>
            </a:r>
            <a:r>
              <a:rPr lang="ko-KR" altLang="en-US" b="1" dirty="0"/>
              <a:t>에 기여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값이 클수록 해당 세포 유형이 더 중요한 역할을 한다는 의미</a:t>
            </a:r>
            <a:r>
              <a:rPr lang="en-US" altLang="ko-KR" b="1" dirty="0"/>
              <a:t>!</a:t>
            </a:r>
            <a:endParaRPr lang="ko-KR" altLang="en-US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b="1" dirty="0"/>
              <a:t>질병 환자</a:t>
            </a:r>
            <a:r>
              <a:rPr lang="en-US" altLang="ko-KR" b="1" dirty="0"/>
              <a:t>(Positive Sample)</a:t>
            </a:r>
            <a:r>
              <a:rPr lang="ko-KR" altLang="en-US" b="1" dirty="0"/>
              <a:t>에서는 </a:t>
            </a:r>
            <a:r>
              <a:rPr lang="en-US" altLang="ko-KR" b="1" dirty="0"/>
              <a:t>logit</a:t>
            </a:r>
            <a:r>
              <a:rPr lang="ko-KR" altLang="en-US" b="1" dirty="0"/>
              <a:t>이 높은 세포 유형이</a:t>
            </a:r>
            <a:r>
              <a:rPr lang="en-US" altLang="ko-KR" b="1" dirty="0"/>
              <a:t>, </a:t>
            </a:r>
            <a:r>
              <a:rPr lang="ko-KR" altLang="en-US" b="1" dirty="0"/>
              <a:t>건강한 환자</a:t>
            </a:r>
            <a:r>
              <a:rPr lang="en-US" altLang="ko-KR" b="1" dirty="0"/>
              <a:t>(Negative Sample)</a:t>
            </a:r>
            <a:r>
              <a:rPr lang="ko-KR" altLang="en-US" b="1" dirty="0"/>
              <a:t>에서는 </a:t>
            </a:r>
            <a:r>
              <a:rPr lang="en-US" altLang="ko-KR" b="1" dirty="0"/>
              <a:t>logit</a:t>
            </a:r>
            <a:r>
              <a:rPr lang="ko-KR" altLang="en-US" b="1" dirty="0"/>
              <a:t>이 낮은 세포 유형이 중요한 역할을 함</a:t>
            </a:r>
            <a:r>
              <a:rPr lang="en-US" altLang="ko-KR" b="1" dirty="0"/>
              <a:t>.</a:t>
            </a:r>
            <a:endParaRPr lang="ko-KR" altLang="en-US" dirty="0"/>
          </a:p>
          <a:p>
            <a:endParaRPr lang="ko-KR" altLang="en-US" dirty="0"/>
          </a:p>
          <a:p>
            <a:pPr>
              <a:buNone/>
            </a:pPr>
            <a:r>
              <a:rPr lang="en-US" altLang="ko-KR" b="1" dirty="0"/>
              <a:t>2) </a:t>
            </a:r>
            <a:r>
              <a:rPr lang="ko-KR" altLang="en-US" b="1" dirty="0"/>
              <a:t>세포 유형별 중요도를 평가하는 새로운 척도</a:t>
            </a:r>
            <a:r>
              <a:rPr lang="en-US" altLang="ko-KR" b="1" dirty="0"/>
              <a:t>(Importance Score) </a:t>
            </a:r>
            <a:r>
              <a:rPr lang="ko-KR" altLang="en-US" b="1" dirty="0"/>
              <a:t>정의</a:t>
            </a:r>
          </a:p>
          <a:p>
            <a:r>
              <a:rPr lang="ko-KR" altLang="en-US" dirty="0"/>
              <a:t>논문에서는 </a:t>
            </a:r>
            <a:r>
              <a:rPr lang="ko-KR" altLang="en-US" b="1" dirty="0"/>
              <a:t>각 세포 유형이 질병 예측에 얼마나 중요한지 평가하는 새로운 점수 </a:t>
            </a:r>
            <a:r>
              <a:rPr lang="en-US" altLang="ko-KR" b="1" dirty="0" err="1"/>
              <a:t>κi</a:t>
            </a:r>
            <a:r>
              <a:rPr lang="en-US" altLang="ko-KR" b="1" dirty="0"/>
              <a:t>\</a:t>
            </a:r>
            <a:r>
              <a:rPr lang="en-US" altLang="ko-KR" b="1" dirty="0" err="1"/>
              <a:t>kappa_iκi</a:t>
            </a:r>
            <a:r>
              <a:rPr lang="en-US" altLang="ko-KR" b="1" dirty="0"/>
              <a:t>​ (Importance Score)</a:t>
            </a:r>
            <a:r>
              <a:rPr lang="ko-KR" altLang="en-US" b="1" dirty="0"/>
              <a:t>를 정의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D47678-4FBF-90E5-ECB1-BDCF27BE5F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322FC-5A0D-4BB6-ABA4-A19DC285FA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7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F2F39-F2BD-D328-11BC-E3C062157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A5FADC-34CB-50E8-47CE-49B3896EF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CAEC1-7A73-CBC9-9238-88666DA4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926F-7880-4D3D-B0AD-39AE7FE76FE9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2C686-2077-CE10-CAE5-CD1BC42C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D03F3-B5E2-106F-1C9D-8570917A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83-3962-4727-8FBC-D60D5766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2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D7476-95D6-5163-28A9-1049EC3B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315C1D-0BD5-D4BD-C6C1-CBA2CB3FB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01A3E-180F-E707-D124-8FF59B3D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BCEE-6F01-4F02-8C88-EE844BDB614F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E2A37-1BEA-654E-5701-D7B9F05A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D2A06-1362-3FE8-4A6A-1D3A73FD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83-3962-4727-8FBC-D60D5766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108A61-151C-7016-78A4-A9FBBE615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619782-FE9A-C42E-7390-997200C06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F59C6-4019-452E-CFA9-7051C7EA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BBAD-144C-420A-8EF9-140B63FED6E7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0FCAE-3976-EF22-04C7-9F32B6EE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4C4C6-A5B7-4772-5E6C-BB88AE91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83-3962-4727-8FBC-D60D5766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2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0EB1B-44D9-9CE9-67AA-2B325496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7E03A-5A28-264A-4674-82A0A284D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5D5E0-2639-2018-B8B8-3297B3FA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8CDD-46D4-496F-8931-535378103B2C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CE7AA-9F81-9A16-CADB-A224BE0C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2AD84-D146-5595-BFEA-F01F8AB8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83-3962-4727-8FBC-D60D5766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2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1A7B7-BDA6-6132-ADCD-DAB026B7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6F80CD-7C36-60FB-7364-07A4EF3A9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B518A-B828-022B-E4EC-6A4488F5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BB64-7A44-4899-A74D-27CE6E10F48E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FEA8C-4A78-D563-353B-603F3598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8DEE2-13D8-DC0E-2EEB-1BB907D8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83-3962-4727-8FBC-D60D5766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9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90FB2-2B33-C026-4886-1A8951D4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7DC92-1CD7-B0DE-62D4-10FA99E63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49B474-8A29-1ACC-1CDF-C55FD980D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B03D31-B975-6675-6034-3F64A86C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89CF-CB14-4D30-9FBB-6D9E315AD6D0}" type="datetime1">
              <a:rPr lang="en-US" smtClean="0"/>
              <a:t>3/21/2025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4D9CA-96BA-F679-B57F-F127F079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8FA944-8C8E-CA8B-4533-21FDAD67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83-3962-4727-8FBC-D60D5766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1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C0430-2F0C-24BE-1054-D6A460B3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8D7390-89FE-1263-4591-B6FDF37AA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C6FCC-0C57-EA96-6BFC-3918C160E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AB3272-AEE9-97D1-0D8E-7C2BAF186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D9DD54-9FE7-0566-5E68-8F13B226E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7259EE-C15B-A7CA-0ABF-9BD6C2D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C0AA-FCF0-44C0-88E3-74C8C860DC45}" type="datetime1">
              <a:rPr lang="en-US" smtClean="0"/>
              <a:t>3/21/2025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E00775-9E10-102A-F180-D15CE452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D84601-C0C6-A854-21DD-88661AB2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83-3962-4727-8FBC-D60D5766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8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4AF50-6B82-45B9-C225-FAB04CD6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6D5EB1-001B-85D6-3D00-9029AAC7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86ED-0335-417A-B86B-75E2812A6F7A}" type="datetime1">
              <a:rPr lang="en-US" smtClean="0"/>
              <a:t>3/21/2025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BB867-7980-6DB9-7D89-D49263DB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4F4B95-7E52-2FBA-DFD5-0400E29A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83-3962-4727-8FBC-D60D5766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3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99447D-8402-B65D-B5DF-916E9DA5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DB15-B5B3-487D-857B-968894A36833}" type="datetime1">
              <a:rPr lang="en-US" smtClean="0"/>
              <a:t>3/21/2025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B58E11-5CA0-DF28-F77C-70A27CD6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F4D511-BA92-4EEA-00BB-FE3AC2FC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83-3962-4727-8FBC-D60D5766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6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5DD8B-DEAC-7B8E-3537-53B9F046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61313-A8AB-BC79-751E-68FE51FC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F9719B-0CE4-F65B-C99C-29141EE5B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B8955-EF71-1D76-7F3E-DBF8A5DC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E988-28E6-4FDB-A900-D32A433339F0}" type="datetime1">
              <a:rPr lang="en-US" smtClean="0"/>
              <a:t>3/21/2025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54F242-0A96-6DE7-9B27-78FACFCE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6E6AD-3B9B-DD0D-ECFE-3F4F30F9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83-3962-4727-8FBC-D60D5766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92780-F2DE-2F88-3E6A-15EF16F0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DB49C8-EBEF-2C4C-04B4-91E3574AA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A538B3-B2A5-760D-2095-CB10ECB53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19BE45-5ED6-A960-6442-AA689CF6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4905-01D5-4D8C-8FC5-EDA026AF44A2}" type="datetime1">
              <a:rPr lang="en-US" smtClean="0"/>
              <a:t>3/21/2025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04B294-B10C-D5C4-9869-0AB9BFBA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AC6877-A93E-AFA6-27AF-9F11E0C6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83-3962-4727-8FBC-D60D5766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361FB0-5942-DFAA-103F-F2A2204D5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77C06D-363C-8BA0-2688-A3260B6E7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9DDD0-A1AB-CE57-83CD-97E7620B2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FA1749-65DE-4DED-8263-1C448FC413CA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810EF-B208-41AB-2070-6DCB69C18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9DEB3-F1B2-492F-3432-6FBF6B18B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ACA883-3962-4727-8FBC-D60D5766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1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rxiv.org/content/10.1101/2025.02.10.637389v1.full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hchaudo/hier-mi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68_A0AD611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58701-DB9B-EDF2-D5D3-6720492B2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034" y="545690"/>
            <a:ext cx="11616965" cy="3324973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solidFill>
                  <a:srgbClr val="0070C0"/>
                </a:solidFill>
              </a:rPr>
              <a:t>Incorporating Hierarchical Information</a:t>
            </a:r>
            <a:r>
              <a:rPr lang="en-US" sz="4800" b="1" dirty="0"/>
              <a:t> </a:t>
            </a:r>
            <a:br>
              <a:rPr lang="en-US" sz="4800" b="1" dirty="0"/>
            </a:br>
            <a:r>
              <a:rPr lang="en-US" sz="4800" b="1" dirty="0"/>
              <a:t>into Multiple Instance Learning </a:t>
            </a:r>
            <a:br>
              <a:rPr lang="en-US" sz="4800" b="1" dirty="0"/>
            </a:br>
            <a:r>
              <a:rPr lang="en-US" sz="4800" b="1" dirty="0"/>
              <a:t>for Patient Phenotype Prediction </a:t>
            </a:r>
            <a:br>
              <a:rPr lang="en-US" sz="4800" b="1" dirty="0"/>
            </a:br>
            <a:r>
              <a:rPr lang="en-US" sz="4800" b="1" dirty="0"/>
              <a:t>with </a:t>
            </a:r>
            <a:r>
              <a:rPr lang="en-US" sz="4800" b="1" dirty="0" err="1"/>
              <a:t>scRNA</a:t>
            </a:r>
            <a:r>
              <a:rPr lang="en-US" sz="4800" b="1" dirty="0"/>
              <a:t>-seq Data</a:t>
            </a:r>
            <a:br>
              <a:rPr lang="en-US" sz="4800" b="1"/>
            </a:br>
            <a:r>
              <a:rPr lang="en-US" sz="1400" b="0" i="0" u="none" strike="noStrike">
                <a:effectLst/>
                <a:latin typeface="NotoSansKR"/>
                <a:hlinkClick r:id="rId3"/>
              </a:rPr>
              <a:t>https</a:t>
            </a:r>
            <a:r>
              <a:rPr lang="en-US" sz="1400" b="0" i="0" u="none" strike="noStrike" dirty="0">
                <a:effectLst/>
                <a:latin typeface="NotoSansKR"/>
                <a:hlinkClick r:id="rId3"/>
              </a:rPr>
              <a:t>://www.biorxiv.org/content/10.1101/2025.02.10.637389v1.full.pdf</a:t>
            </a:r>
            <a:r>
              <a:rPr lang="en-US" sz="1400" b="0" i="0" u="none" strike="noStrike" dirty="0">
                <a:effectLst/>
                <a:latin typeface="NotoSansKR"/>
              </a:rPr>
              <a:t> </a:t>
            </a:r>
            <a:endParaRPr lang="en-US" sz="4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6E4B9F-EA66-134D-09B4-4A7B7B1B3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91020"/>
            <a:ext cx="9144000" cy="1132849"/>
          </a:xfrm>
        </p:spPr>
        <p:txBody>
          <a:bodyPr/>
          <a:lstStyle/>
          <a:p>
            <a:r>
              <a:rPr lang="en-US" sz="2400" b="0" i="0" cap="all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ARTIFICIAL INTELLIGENCE AND DATA ANALYTICS LAB</a:t>
            </a:r>
          </a:p>
          <a:p>
            <a:r>
              <a:rPr lang="ko-KR" altLang="en-US" sz="2400" dirty="0"/>
              <a:t>명지대학교 </a:t>
            </a:r>
            <a:r>
              <a:rPr lang="ko-KR" altLang="en-US" sz="2400" dirty="0" err="1"/>
              <a:t>융합소프트웨어학부</a:t>
            </a:r>
            <a:r>
              <a:rPr lang="ko-KR" altLang="en-US" sz="2400" dirty="0"/>
              <a:t> 김민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3D93F8-4224-7DDA-FF28-125EB67A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83-3962-4727-8FBC-D60D57665F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7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06DA3-CACB-7A68-EB29-515D41EC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2FDEF-34DF-7C8A-B60D-F753F7FA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Experiments and Results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20F8AD-AF25-C09F-B73F-A552899BF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56"/>
            <a:ext cx="10515600" cy="265852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900" dirty="0"/>
              <a:t>Cardio: </a:t>
            </a:r>
            <a:r>
              <a:rPr lang="ko-KR" altLang="en-US" sz="1900" dirty="0"/>
              <a:t>심근병증 환자 데이터를 활용한 다중 분류 </a:t>
            </a:r>
            <a:r>
              <a:rPr lang="en-US" altLang="ko-KR" sz="1900" dirty="0"/>
              <a:t>(DCM, HCM, </a:t>
            </a:r>
            <a:r>
              <a:rPr lang="ko-KR" altLang="en-US" sz="1900" dirty="0"/>
              <a:t>정상</a:t>
            </a:r>
            <a:r>
              <a:rPr lang="en-US" altLang="ko-KR" sz="1900" dirty="0"/>
              <a:t>; </a:t>
            </a:r>
            <a:r>
              <a:rPr lang="ko-KR" altLang="en-US" sz="1900" dirty="0"/>
              <a:t>세 가지 분류</a:t>
            </a:r>
            <a:r>
              <a:rPr lang="en-US" altLang="ko-KR" sz="1900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900" dirty="0"/>
              <a:t>COVID: COVID-19 </a:t>
            </a:r>
            <a:r>
              <a:rPr lang="ko-KR" altLang="en-US" sz="1900" dirty="0"/>
              <a:t>감염 여부를 예측하는 이진 분류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900" dirty="0"/>
              <a:t>ICB: </a:t>
            </a:r>
            <a:r>
              <a:rPr lang="ko-KR" altLang="en-US" sz="1900" dirty="0"/>
              <a:t>면역항암제 치료 반응 여부를 예측하는 이진 분류</a:t>
            </a:r>
            <a:endParaRPr lang="en-US" altLang="ko-KR" sz="1900" dirty="0"/>
          </a:p>
          <a:p>
            <a:pPr>
              <a:lnSpc>
                <a:spcPct val="150000"/>
              </a:lnSpc>
            </a:pPr>
            <a:r>
              <a:rPr lang="en-US" sz="1900" dirty="0"/>
              <a:t>Baselines and Evaluation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057BA7-6C61-6C25-EB1E-15E76C4366DB}"/>
              </a:ext>
            </a:extLst>
          </p:cNvPr>
          <p:cNvCxnSpPr/>
          <p:nvPr/>
        </p:nvCxnSpPr>
        <p:spPr>
          <a:xfrm>
            <a:off x="838200" y="1344304"/>
            <a:ext cx="1051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88C98F-1B58-AEC4-5426-14C9B30A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83-3962-4727-8FBC-D60D57665F26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575F049-C575-7F02-670F-AE1D2D51A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428" y="4477403"/>
            <a:ext cx="8608392" cy="215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3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46749-391A-B82D-D0A5-C3DBFB939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7771-747E-7863-12CB-D8326555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Relevance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805E2-9910-BB16-C8D5-8895758E1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766655"/>
            <a:ext cx="5055705" cy="4954819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Aptos" panose="020B0004020202020204" pitchFamily="34" charset="0"/>
              </a:rPr>
              <a:t>We validate these </a:t>
            </a:r>
            <a:r>
              <a:rPr lang="en-US" b="1" i="0" u="none" strike="noStrike" baseline="0" dirty="0">
                <a:latin typeface="Aptos" panose="020B0004020202020204" pitchFamily="34" charset="0"/>
              </a:rPr>
              <a:t>critical</a:t>
            </a:r>
            <a:r>
              <a:rPr lang="en-US" b="0" i="0" u="none" strike="noStrike" baseline="0" dirty="0">
                <a:latin typeface="Aptos" panose="020B0004020202020204" pitchFamily="34" charset="0"/>
              </a:rPr>
              <a:t> </a:t>
            </a:r>
            <a:r>
              <a:rPr lang="en-US" b="1" i="0" u="none" strike="noStrike" baseline="0" dirty="0">
                <a:latin typeface="Aptos" panose="020B0004020202020204" pitchFamily="34" charset="0"/>
              </a:rPr>
              <a:t>cell types </a:t>
            </a:r>
            <a:r>
              <a:rPr lang="en-US" b="0" i="0" u="none" strike="noStrike" baseline="0" dirty="0">
                <a:latin typeface="Aptos" panose="020B0004020202020204" pitchFamily="34" charset="0"/>
              </a:rPr>
              <a:t>against existing literature, thereby </a:t>
            </a:r>
            <a:r>
              <a:rPr lang="en-US" b="1" i="0" u="none" strike="noStrike" baseline="0" dirty="0">
                <a:latin typeface="Aptos" panose="020B0004020202020204" pitchFamily="34" charset="0"/>
              </a:rPr>
              <a:t>assessing the model’s ability </a:t>
            </a:r>
            <a:r>
              <a:rPr lang="en-US" b="0" i="0" u="none" strike="noStrike" baseline="0" dirty="0">
                <a:latin typeface="Aptos" panose="020B0004020202020204" pitchFamily="34" charset="0"/>
              </a:rPr>
              <a:t>to capture biologically relevant associations.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81E8055-3E86-0BC4-7CE0-F33ABC2140B1}"/>
              </a:ext>
            </a:extLst>
          </p:cNvPr>
          <p:cNvCxnSpPr/>
          <p:nvPr/>
        </p:nvCxnSpPr>
        <p:spPr>
          <a:xfrm>
            <a:off x="838200" y="1344304"/>
            <a:ext cx="1051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B6CC18-AB44-49D9-7B1B-122BC2A5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83-3962-4727-8FBC-D60D57665F26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105231-0016-FB5E-D297-4E50FFC22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231" y="1590235"/>
            <a:ext cx="3616197" cy="510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82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73CB9-C9DB-43D7-A2DC-FBCF8FA5E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A4A8A-0D35-CF1C-67F4-B1CB1E36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 and Conclusion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AC49B-8235-E6E4-9FE1-3C3B2A052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766655"/>
            <a:ext cx="10515600" cy="4954819"/>
          </a:xfrm>
        </p:spPr>
        <p:txBody>
          <a:bodyPr>
            <a:normAutofit/>
          </a:bodyPr>
          <a:lstStyle/>
          <a:p>
            <a:pPr algn="l"/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맑은 고딕" panose="020B0503020000020004" pitchFamily="50" charset="-127"/>
              </a:rPr>
              <a:t>using an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맑은 고딕" panose="020B0503020000020004" pitchFamily="50" charset="-127"/>
              </a:rPr>
              <a:t>attention mechanism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맑은 고딕" panose="020B0503020000020004" pitchFamily="50" charset="-127"/>
              </a:rPr>
              <a:t>that either operates on cell types or both </a:t>
            </a:r>
            <a:r>
              <a:rPr kumimoji="0" lang="en-US" altLang="ko-KR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맑은 고딕" panose="020B0503020000020004" pitchFamily="50" charset="-127"/>
              </a:rPr>
              <a:t>cells and cell types</a:t>
            </a:r>
          </a:p>
          <a:p>
            <a:pPr algn="l"/>
            <a:r>
              <a:rPr kumimoji="0" lang="en-US" altLang="ko-KR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맑은 고딕" panose="020B0503020000020004" pitchFamily="50" charset="-127"/>
              </a:rPr>
              <a:t>interpretability at both the cell and cell type levels, thus supporting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맑은 고딕" panose="020B0503020000020004" pitchFamily="50" charset="-127"/>
              </a:rPr>
              <a:t>biological discoveries.</a:t>
            </a:r>
          </a:p>
          <a:p>
            <a:pPr algn="l"/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맑은 고딕" panose="020B0503020000020004" pitchFamily="50" charset="-127"/>
              </a:rPr>
              <a:t>more complex attention mechanisms </a:t>
            </a:r>
            <a:r>
              <a:rPr kumimoji="0" lang="en-US" altLang="ko-KR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맑은 고딕" panose="020B0503020000020004" pitchFamily="50" charset="-127"/>
              </a:rPr>
              <a:t>(e.g. the attention mechanism in transformers) could be used to enhance the modeling capacity.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26D90B-02C6-CAB2-EC5B-F40BADCC5273}"/>
              </a:ext>
            </a:extLst>
          </p:cNvPr>
          <p:cNvCxnSpPr/>
          <p:nvPr/>
        </p:nvCxnSpPr>
        <p:spPr>
          <a:xfrm>
            <a:off x="838200" y="1344304"/>
            <a:ext cx="1051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B8CC35-BBE8-A03D-DDCA-22CFDBC7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83-3962-4727-8FBC-D60D57665F26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0DF18-C1A3-EB7C-0801-8B3F0D2B220C}"/>
              </a:ext>
            </a:extLst>
          </p:cNvPr>
          <p:cNvSpPr txBox="1"/>
          <p:nvPr/>
        </p:nvSpPr>
        <p:spPr>
          <a:xfrm>
            <a:off x="3009857" y="5809912"/>
            <a:ext cx="8479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CMR10"/>
              </a:rPr>
              <a:t>* Our implementation is available at </a:t>
            </a:r>
            <a:r>
              <a:rPr lang="en-US" sz="2000" b="0" i="0" u="none" strike="noStrike" baseline="0" dirty="0">
                <a:latin typeface="CMR10"/>
                <a:hlinkClick r:id="rId3"/>
              </a:rPr>
              <a:t>https://github.com/minhchaudo/hier-mil</a:t>
            </a:r>
            <a:r>
              <a:rPr lang="en-US" sz="2000" b="0" i="0" u="none" strike="noStrike" baseline="0" dirty="0">
                <a:latin typeface="CMR10"/>
              </a:rPr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439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22E2F-8479-36B6-762A-F50F9D979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7108D-ADED-BB33-89CC-F51859C3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Instance Learning (MIL)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EF031B-9AF8-EE48-E853-12596C014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56"/>
            <a:ext cx="10515600" cy="458969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dirty="0"/>
              <a:t>MIL refers to a specific setting of weakly supervised learning where </a:t>
            </a:r>
            <a:r>
              <a:rPr lang="en-US" b="1" dirty="0">
                <a:solidFill>
                  <a:srgbClr val="00B0F0"/>
                </a:solidFill>
              </a:rPr>
              <a:t>data is organized into collections termed bags</a:t>
            </a:r>
            <a:r>
              <a:rPr lang="en-US" dirty="0"/>
              <a:t>, </a:t>
            </a:r>
            <a:r>
              <a:rPr lang="en-US" b="1" dirty="0"/>
              <a:t>each containing several </a:t>
            </a:r>
            <a:r>
              <a:rPr lang="en-US" b="1" dirty="0">
                <a:solidFill>
                  <a:srgbClr val="FF0000"/>
                </a:solidFill>
              </a:rPr>
              <a:t>instances</a:t>
            </a:r>
            <a:r>
              <a:rPr lang="en-US" dirty="0"/>
              <a:t>.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MIL is that only </a:t>
            </a:r>
            <a:r>
              <a:rPr lang="en-US" b="1" dirty="0">
                <a:solidFill>
                  <a:srgbClr val="00B0F0"/>
                </a:solidFill>
              </a:rPr>
              <a:t>the bag-level labels are known</a:t>
            </a:r>
            <a:r>
              <a:rPr lang="en-US" dirty="0"/>
              <a:t>, and the </a:t>
            </a:r>
            <a:r>
              <a:rPr lang="en-US" b="1" dirty="0"/>
              <a:t>instance-level labels are </a:t>
            </a:r>
            <a:r>
              <a:rPr lang="en-US" b="1" dirty="0">
                <a:solidFill>
                  <a:srgbClr val="FF0000"/>
                </a:solidFill>
              </a:rPr>
              <a:t>unknown</a:t>
            </a:r>
            <a:r>
              <a:rPr lang="en-US" dirty="0"/>
              <a:t>.</a:t>
            </a:r>
          </a:p>
          <a:p>
            <a:pPr algn="l">
              <a:lnSpc>
                <a:spcPct val="100000"/>
              </a:lnSpc>
            </a:pPr>
            <a:endParaRPr lang="en-US" dirty="0"/>
          </a:p>
          <a:p>
            <a:pPr algn="l">
              <a:lnSpc>
                <a:spcPct val="100000"/>
              </a:lnSpc>
            </a:pPr>
            <a:r>
              <a:rPr lang="en-US" dirty="0"/>
              <a:t>The task of MIL models is, therefore, to predict labels of bags </a:t>
            </a:r>
            <a:r>
              <a:rPr lang="en-US" dirty="0">
                <a:solidFill>
                  <a:srgbClr val="FF0000"/>
                </a:solidFill>
              </a:rPr>
              <a:t>using features of their instances</a:t>
            </a:r>
            <a:r>
              <a:rPr lang="en-US" dirty="0"/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8153F04-3A19-FD8A-4FEA-4AABD14E38D3}"/>
              </a:ext>
            </a:extLst>
          </p:cNvPr>
          <p:cNvCxnSpPr/>
          <p:nvPr/>
        </p:nvCxnSpPr>
        <p:spPr>
          <a:xfrm>
            <a:off x="838200" y="1344304"/>
            <a:ext cx="1051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E1ABF3-90A1-D10C-442A-A1B13E70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83-3962-4727-8FBC-D60D57665F2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3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18210-4BCE-5868-5734-8CC2BA525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F8087-3B94-68F9-51A1-FB9F49AA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80751-187F-4126-F3D1-D1214E0CC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56"/>
            <a:ext cx="10515600" cy="45896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Our approach processes gene expressions or latent representations of individual cells and </a:t>
            </a:r>
            <a:r>
              <a:rPr lang="en-US" b="1" dirty="0"/>
              <a:t>performs a two-step </a:t>
            </a:r>
            <a:r>
              <a:rPr lang="en-US" dirty="0"/>
              <a:t>aggregation procedure, </a:t>
            </a:r>
            <a:r>
              <a:rPr lang="en-US" dirty="0">
                <a:solidFill>
                  <a:srgbClr val="00B0F0"/>
                </a:solidFill>
              </a:rPr>
              <a:t>first over cells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then over cell types</a:t>
            </a:r>
            <a:r>
              <a:rPr lang="en-US" dirty="0"/>
              <a:t> to produce sample-level.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2B2E89-2DCC-94F3-3245-19FDF457338A}"/>
              </a:ext>
            </a:extLst>
          </p:cNvPr>
          <p:cNvCxnSpPr/>
          <p:nvPr/>
        </p:nvCxnSpPr>
        <p:spPr>
          <a:xfrm>
            <a:off x="838200" y="1344304"/>
            <a:ext cx="1051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1A891A-C9F4-B770-FE65-C400163A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83-3962-4727-8FBC-D60D57665F26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CCB97-A220-F739-60A6-D3BB41B11D99}"/>
              </a:ext>
            </a:extLst>
          </p:cNvPr>
          <p:cNvGrpSpPr/>
          <p:nvPr/>
        </p:nvGrpSpPr>
        <p:grpSpPr>
          <a:xfrm>
            <a:off x="5775568" y="3543497"/>
            <a:ext cx="4759569" cy="2995415"/>
            <a:chOff x="6821715" y="3570859"/>
            <a:chExt cx="4120568" cy="250381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77BE303-32A3-6E4F-77B5-F405C639C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1715" y="3570859"/>
              <a:ext cx="4120568" cy="2503817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46E0D1C-3D07-91BD-231B-93358A1DE468}"/>
                </a:ext>
              </a:extLst>
            </p:cNvPr>
            <p:cNvSpPr/>
            <p:nvPr/>
          </p:nvSpPr>
          <p:spPr>
            <a:xfrm>
              <a:off x="6930570" y="4810124"/>
              <a:ext cx="3868057" cy="1036225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BAD7B9B-A11D-78B9-A83C-7525844C761D}"/>
                </a:ext>
              </a:extLst>
            </p:cNvPr>
            <p:cNvSpPr/>
            <p:nvPr/>
          </p:nvSpPr>
          <p:spPr>
            <a:xfrm flipV="1">
              <a:off x="6930570" y="3661950"/>
              <a:ext cx="3556001" cy="11069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007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6B554-B84D-7625-7741-4A5165941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D70EC-C7AC-4CFF-44F8-3AF038E5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A4881C-480D-C939-B92E-80C62DF12A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656"/>
                <a:ext cx="10515600" cy="4589694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dirty="0"/>
                  <a:t>Low-dimensional representations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r>
                  <a:rPr lang="en-US" sz="2000" dirty="0"/>
                  <a:t>					     </a:t>
                </a:r>
                <a:br>
                  <a:rPr lang="en-US" sz="2000" dirty="0"/>
                </a:br>
                <a:r>
                  <a:rPr lang="en-US" sz="2000" dirty="0"/>
                  <a:t>					              * </a:t>
                </a:r>
                <a:r>
                  <a:rPr lang="en-US" altLang="ko-KR" sz="2000" dirty="0"/>
                  <a:t>φ(·) is a chosen non-linearity, such as </a:t>
                </a:r>
                <a:r>
                  <a:rPr lang="en-US" altLang="ko-KR" sz="2000" dirty="0" err="1"/>
                  <a:t>ReLU</a:t>
                </a:r>
                <a:br>
                  <a:rPr lang="en-US" altLang="ko-KR" sz="2000" dirty="0"/>
                </a:br>
                <a:r>
                  <a:rPr lang="en-US" altLang="ko-KR" sz="2000" dirty="0"/>
                  <a:t>					              *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2000" i="1" baseline="-250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altLang="ko-KR" sz="2000" i="1" baseline="30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000" dirty="0">
                        <a:latin typeface="MSBM10"/>
                      </a:rPr>
                      <m:t>R</m:t>
                    </m:r>
                    <m:r>
                      <m:rPr>
                        <m:nor/>
                      </m:rPr>
                      <a:rPr lang="en-US" altLang="ko-KR" sz="2000" dirty="0">
                        <a:latin typeface="MSBM10"/>
                      </a:rPr>
                      <m:t> </m:t>
                    </m:r>
                    <m:r>
                      <a:rPr lang="en-US" altLang="ko-KR" sz="2000" i="1" baseline="3000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000" i="1" baseline="3000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sz="2000" i="1" baseline="3000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000" i="1" baseline="3000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i="1" baseline="-250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baseline="30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sz="2000" dirty="0">
                        <a:latin typeface="MSBM10"/>
                      </a:rPr>
                      <m:t>R</m:t>
                    </m:r>
                    <m:r>
                      <a:rPr lang="en-US" altLang="ko-KR" sz="2000" i="1" baseline="3000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 marL="514350" indent="-514350">
                  <a:lnSpc>
                    <a:spcPct val="200000"/>
                  </a:lnSpc>
                  <a:buFont typeface="+mj-lt"/>
                  <a:buAutoNum type="arabicPeriod"/>
                </a:pPr>
                <a:endParaRPr lang="en-US" altLang="ko-KR" sz="2000" baseline="30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A4881C-480D-C939-B92E-80C62DF12A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656"/>
                <a:ext cx="10515600" cy="4589694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C505653-C498-2A02-D962-EDE042CF50FC}"/>
              </a:ext>
            </a:extLst>
          </p:cNvPr>
          <p:cNvCxnSpPr/>
          <p:nvPr/>
        </p:nvCxnSpPr>
        <p:spPr>
          <a:xfrm>
            <a:off x="838200" y="1344304"/>
            <a:ext cx="1051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7C61D0-9B68-F84C-1648-2ED2B2BD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83-3962-4727-8FBC-D60D57665F26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15103B-E5D5-AE65-6DA8-A5D9B12F9C5B}"/>
              </a:ext>
            </a:extLst>
          </p:cNvPr>
          <p:cNvSpPr/>
          <p:nvPr/>
        </p:nvSpPr>
        <p:spPr>
          <a:xfrm>
            <a:off x="4518734" y="2894120"/>
            <a:ext cx="506027" cy="719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64E4A6-C777-20C5-9525-1269BA655003}"/>
              </a:ext>
            </a:extLst>
          </p:cNvPr>
          <p:cNvSpPr/>
          <p:nvPr/>
        </p:nvSpPr>
        <p:spPr>
          <a:xfrm>
            <a:off x="6320901" y="2883934"/>
            <a:ext cx="435005" cy="71909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1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95C63-15EA-A562-0A22-A258A5D9A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093A1-A19E-7727-3344-82FE93DC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EACE90E-0766-A2DB-E1CC-DD5A448DE4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0427"/>
                <a:ext cx="11155533" cy="5738907"/>
              </a:xfrm>
            </p:spPr>
            <p:txBody>
              <a:bodyPr>
                <a:normAutofit fontScale="62500" lnSpcReduction="20000"/>
              </a:bodyPr>
              <a:lstStyle/>
              <a:p>
                <a:pPr marL="514350" indent="-514350">
                  <a:lnSpc>
                    <a:spcPct val="170000"/>
                  </a:lnSpc>
                  <a:buFont typeface="+mj-lt"/>
                  <a:buAutoNum type="arabicPeriod" startAt="2"/>
                </a:pPr>
                <a:r>
                  <a:rPr lang="en-US" dirty="0">
                    <a:solidFill>
                      <a:srgbClr val="0070C0"/>
                    </a:solidFill>
                  </a:rPr>
                  <a:t>Cell-Level </a:t>
                </a:r>
                <a:r>
                  <a:rPr lang="en-US" dirty="0"/>
                  <a:t>Aggregation</a:t>
                </a:r>
              </a:p>
              <a:p>
                <a:pPr marL="971550" lvl="1" indent="-514350">
                  <a:lnSpc>
                    <a:spcPct val="170000"/>
                  </a:lnSpc>
                  <a:buFont typeface="+mj-lt"/>
                  <a:buAutoNum type="arabicPeriod"/>
                </a:pPr>
                <a:r>
                  <a:rPr lang="ko-KR" altLang="en-US" dirty="0">
                    <a:solidFill>
                      <a:srgbClr val="0070C0"/>
                    </a:solidFill>
                  </a:rPr>
                  <a:t>각 세포의 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중요도</a:t>
                </a:r>
                <a:r>
                  <a:rPr lang="ko-KR" altLang="en-US" dirty="0"/>
                  <a:t>를 나타내는 점수 𝑒</a:t>
                </a:r>
                <a:r>
                  <a:rPr lang="ko-KR" altLang="en-US" baseline="-25000" dirty="0"/>
                  <a:t>𝑖𝑗</a:t>
                </a:r>
                <a:r>
                  <a:rPr lang="en-US" altLang="ko-KR" dirty="0"/>
                  <a:t>​ </a:t>
                </a:r>
                <a:r>
                  <a:rPr lang="ko-KR" altLang="en-US" dirty="0"/>
                  <a:t>를 계산</a:t>
                </a:r>
                <a:r>
                  <a:rPr lang="en-US" altLang="ko-KR" dirty="0"/>
                  <a:t>.</a:t>
                </a:r>
              </a:p>
              <a:p>
                <a:pPr marL="914400" lvl="2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𝑖𝑗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m:rPr>
                          <m:nor/>
                        </m:rPr>
                        <a:rPr lang="en-US" baseline="30000"/>
                        <m:t>⊤</m:t>
                      </m:r>
                      <m:r>
                        <m:rPr>
                          <m:nor/>
                        </m:rPr>
                        <a:rPr lang="en-US" b="0" i="0" baseline="30000" smtClean="0"/>
                        <m:t> </m:t>
                      </m:r>
                      <m:r>
                        <m:rPr>
                          <m:nor/>
                        </m:rPr>
                        <a:rPr lang="en-US" altLang="ko-KR" b="1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ko-KR" b="0" i="0" baseline="-25000" smtClean="0">
                          <a:latin typeface="Cambria Math" panose="02040503050406030204" pitchFamily="18" charset="0"/>
                        </a:rPr>
                        <m:t>ij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altLang="ko-KR" dirty="0"/>
              </a:p>
              <a:p>
                <a:pPr marL="971550" lvl="1" indent="-514350">
                  <a:lnSpc>
                    <a:spcPct val="170000"/>
                  </a:lnSpc>
                  <a:buFont typeface="+mj-lt"/>
                  <a:buAutoNum type="arabicPeriod"/>
                </a:pPr>
                <a:r>
                  <a:rPr lang="en-US" altLang="ko-KR" dirty="0" err="1"/>
                  <a:t>Softmax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함수를 사용하여 동일한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세포 유형 내에서 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상대적인 중요도</a:t>
                </a:r>
                <a:r>
                  <a:rPr lang="ko-KR" altLang="en-US" dirty="0"/>
                  <a:t>를 정규화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𝑒𝑖𝑗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5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5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𝑒𝑖𝑗</m:t>
                            </m:r>
                            <m:r>
                              <a:rPr lang="en-US" altLang="ko-KR" b="0" i="1" baseline="-25000" smtClean="0"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dirty="0"/>
              </a:p>
              <a:p>
                <a:pPr marL="971550" lvl="1" indent="-514350">
                  <a:lnSpc>
                    <a:spcPct val="170000"/>
                  </a:lnSpc>
                  <a:buFont typeface="+mj-lt"/>
                  <a:buAutoNum type="arabicPeriod"/>
                </a:pPr>
                <a:r>
                  <a:rPr lang="en-US" altLang="ko-KR" dirty="0"/>
                  <a:t>(HA </a:t>
                </a:r>
                <a:r>
                  <a:rPr lang="ko-KR" altLang="en-US" dirty="0"/>
                  <a:t>모델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세포 유형 𝑖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의 대표 벡터 </a:t>
                </a:r>
                <a:r>
                  <a:rPr lang="en-US" altLang="ko-KR" dirty="0"/>
                  <a:t>ℎ</a:t>
                </a:r>
                <a:r>
                  <a:rPr lang="ko-KR" altLang="en-US" dirty="0"/>
                  <a:t>𝑖를 생성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l-GR" altLang="ko-KR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marL="971550" lvl="1" indent="-514350">
                  <a:lnSpc>
                    <a:spcPct val="170000"/>
                  </a:lnSpc>
                  <a:buFont typeface="+mj-lt"/>
                  <a:buAutoNum type="arabicPeriod"/>
                </a:pPr>
                <a:r>
                  <a:rPr lang="en-US" altLang="ko-KR" dirty="0"/>
                  <a:t>(CTA </a:t>
                </a:r>
                <a:r>
                  <a:rPr lang="ko-KR" altLang="en-US" dirty="0"/>
                  <a:t>모델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모든 세포의 기여도를 동일하게 두고 평균</a:t>
                </a:r>
                <a:r>
                  <a:rPr lang="en-US" altLang="ko-KR" dirty="0"/>
                  <a:t>(mean-pooling)</a:t>
                </a:r>
                <a:r>
                  <a:rPr lang="ko-KR" altLang="en-US" dirty="0"/>
                  <a:t>을 계산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EACE90E-0766-A2DB-E1CC-DD5A448DE4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0427"/>
                <a:ext cx="11155533" cy="5738907"/>
              </a:xfrm>
              <a:blipFill>
                <a:blip r:embed="rId4"/>
                <a:stretch>
                  <a:fillRect l="-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C337CC8-DE06-841A-0E17-E980E3D95C78}"/>
              </a:ext>
            </a:extLst>
          </p:cNvPr>
          <p:cNvCxnSpPr/>
          <p:nvPr/>
        </p:nvCxnSpPr>
        <p:spPr>
          <a:xfrm>
            <a:off x="838200" y="1344304"/>
            <a:ext cx="1051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A2E9BD-737D-815F-FCCB-90045813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83-3962-4727-8FBC-D60D57665F26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10B6D5-0E83-3278-7528-476C851CDF07}"/>
              </a:ext>
            </a:extLst>
          </p:cNvPr>
          <p:cNvSpPr/>
          <p:nvPr/>
        </p:nvSpPr>
        <p:spPr>
          <a:xfrm>
            <a:off x="5184559" y="4589755"/>
            <a:ext cx="506027" cy="1997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9EF96B-1981-E867-00E6-179249411B93}"/>
              </a:ext>
            </a:extLst>
          </p:cNvPr>
          <p:cNvSpPr/>
          <p:nvPr/>
        </p:nvSpPr>
        <p:spPr>
          <a:xfrm>
            <a:off x="6315077" y="4579569"/>
            <a:ext cx="329951" cy="199747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5DAAC1E-8998-ACFA-5678-673212047BD5}"/>
              </a:ext>
            </a:extLst>
          </p:cNvPr>
          <p:cNvGrpSpPr/>
          <p:nvPr/>
        </p:nvGrpSpPr>
        <p:grpSpPr>
          <a:xfrm>
            <a:off x="7374014" y="3642550"/>
            <a:ext cx="4614541" cy="1564922"/>
            <a:chOff x="7048840" y="3183197"/>
            <a:chExt cx="5143160" cy="176366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7AD5BF2-D819-D1A9-D736-08DA77CB74FB}"/>
                </a:ext>
              </a:extLst>
            </p:cNvPr>
            <p:cNvGrpSpPr/>
            <p:nvPr/>
          </p:nvGrpSpPr>
          <p:grpSpPr>
            <a:xfrm>
              <a:off x="7048840" y="3183197"/>
              <a:ext cx="5021433" cy="1763668"/>
              <a:chOff x="5808690" y="65129"/>
              <a:chExt cx="6185043" cy="2236124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77A9A123-1217-1228-4788-FEC074AA4F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08690" y="152155"/>
                <a:ext cx="6185043" cy="2149098"/>
              </a:xfrm>
              <a:prstGeom prst="rect">
                <a:avLst/>
              </a:prstGeom>
            </p:spPr>
          </p:pic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3FF7AB8-83FD-F895-AA37-5AB1FBE07524}"/>
                  </a:ext>
                </a:extLst>
              </p:cNvPr>
              <p:cNvSpPr/>
              <p:nvPr/>
            </p:nvSpPr>
            <p:spPr>
              <a:xfrm>
                <a:off x="8610601" y="65129"/>
                <a:ext cx="971062" cy="223612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A9BB2DC-ED65-0125-1A32-3E0A115F7C19}"/>
                  </a:ext>
                </a:extLst>
              </p:cNvPr>
              <p:cNvSpPr/>
              <p:nvPr/>
            </p:nvSpPr>
            <p:spPr>
              <a:xfrm>
                <a:off x="6677225" y="65129"/>
                <a:ext cx="971062" cy="2236124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4723DDB-278E-0D62-E4DE-A2818FFF84BC}"/>
                </a:ext>
              </a:extLst>
            </p:cNvPr>
            <p:cNvSpPr/>
            <p:nvPr/>
          </p:nvSpPr>
          <p:spPr>
            <a:xfrm>
              <a:off x="10134893" y="3183197"/>
              <a:ext cx="2057107" cy="1763668"/>
            </a:xfrm>
            <a:prstGeom prst="rect">
              <a:avLst/>
            </a:prstGeom>
            <a:solidFill>
              <a:srgbClr val="D1D1D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911787-881E-7178-3452-266B72569C98}"/>
                  </a:ext>
                </a:extLst>
              </p:cNvPr>
              <p:cNvSpPr txBox="1"/>
              <p:nvPr/>
            </p:nvSpPr>
            <p:spPr>
              <a:xfrm>
                <a:off x="8238407" y="2323484"/>
                <a:ext cx="277653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>
                    <a:latin typeface="CMBX1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∈ </m:t>
                    </m:r>
                    <m:r>
                      <m:rPr>
                        <m:nor/>
                      </m:rPr>
                      <a:rPr lang="en-US" altLang="ko-KR" sz="1400" dirty="0">
                        <a:latin typeface="MSBM10"/>
                      </a:rPr>
                      <m:t>R</m:t>
                    </m:r>
                    <m:r>
                      <m:rPr>
                        <m:nor/>
                      </m:rPr>
                      <a:rPr lang="en-US" altLang="ko-KR" sz="1400" b="0" i="0" dirty="0" smtClean="0">
                        <a:latin typeface="MSBM10"/>
                      </a:rPr>
                      <m:t> </m:t>
                    </m:r>
                    <m:r>
                      <a:rPr lang="en-US" altLang="ko-KR" sz="1400" i="1" baseline="3000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400" i="1" baseline="3000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400" i="1" baseline="30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sz="1400" dirty="0">
                        <a:latin typeface="MSBM10"/>
                      </a:rPr>
                      <m:t>R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911787-881E-7178-3452-266B72569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407" y="2323484"/>
                <a:ext cx="2776538" cy="307777"/>
              </a:xfrm>
              <a:prstGeom prst="rect">
                <a:avLst/>
              </a:prstGeom>
              <a:blipFill>
                <a:blip r:embed="rId6"/>
                <a:stretch>
                  <a:fillRect l="-658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71714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0B212-2B30-594A-79D1-2F7FF44D3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8D6D1-E42C-2B26-FC7E-D24373C7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AC5A894-F972-48BE-5431-D5058AD05857}"/>
              </a:ext>
            </a:extLst>
          </p:cNvPr>
          <p:cNvCxnSpPr/>
          <p:nvPr/>
        </p:nvCxnSpPr>
        <p:spPr>
          <a:xfrm>
            <a:off x="838200" y="1344304"/>
            <a:ext cx="1051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131CF1-FB41-3C1C-F383-AC7D34A0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83-3962-4727-8FBC-D60D57665F26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42D05F35-3CE2-22E6-621B-0A9D5DC140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420427"/>
                <a:ext cx="11155533" cy="52311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lnSpc>
                    <a:spcPct val="170000"/>
                  </a:lnSpc>
                  <a:buFont typeface="+mj-lt"/>
                  <a:buAutoNum type="arabicPeriod" startAt="3"/>
                </a:pPr>
                <a:r>
                  <a:rPr lang="en-US" dirty="0">
                    <a:solidFill>
                      <a:srgbClr val="0070C0"/>
                    </a:solidFill>
                  </a:rPr>
                  <a:t>Cell Type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-Level </a:t>
                </a:r>
                <a:r>
                  <a:rPr lang="en-US" dirty="0"/>
                  <a:t>Aggregation</a:t>
                </a:r>
              </a:p>
              <a:p>
                <a:pPr marL="971550" lvl="1" indent="-514350">
                  <a:lnSpc>
                    <a:spcPct val="170000"/>
                  </a:lnSpc>
                  <a:buFont typeface="+mj-lt"/>
                  <a:buAutoNum type="arabicPeriod"/>
                </a:pPr>
                <a:r>
                  <a:rPr lang="ko-KR" altLang="en-US" dirty="0">
                    <a:solidFill>
                      <a:srgbClr val="0070C0"/>
                    </a:solidFill>
                  </a:rPr>
                  <a:t>각 세포 유형의 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중요도</a:t>
                </a:r>
                <a:r>
                  <a:rPr lang="ko-KR" altLang="en-US" dirty="0"/>
                  <a:t>를 나타내는 점수 𝑒</a:t>
                </a:r>
                <a:r>
                  <a:rPr lang="ko-KR" altLang="en-US" baseline="-25000" dirty="0"/>
                  <a:t>𝑖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를 계산</a:t>
                </a:r>
                <a:r>
                  <a:rPr lang="en-US" altLang="ko-KR" dirty="0"/>
                  <a:t>.</a:t>
                </a:r>
              </a:p>
              <a:p>
                <a:pPr marL="914400" lvl="2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1"/>
                        <m:t>v</m:t>
                      </m:r>
                      <m:r>
                        <m:rPr>
                          <m:nor/>
                        </m:rPr>
                        <a:rPr lang="en-US" baseline="30000"/>
                        <m:t>⊤</m:t>
                      </m:r>
                      <m:r>
                        <m:rPr>
                          <m:nor/>
                        </m:rPr>
                        <a:rPr lang="en-US" baseline="30000" smtClean="0"/>
                        <m:t> </m:t>
                      </m:r>
                      <m:r>
                        <m:rPr>
                          <m:nor/>
                        </m:rPr>
                        <a:rPr lang="en-US" altLang="ko-KR" b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ko-KR" baseline="-2500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ko-KR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en-US" altLang="ko-KR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ko-KR" dirty="0"/>
              </a:p>
              <a:p>
                <a:pPr marL="971550" lvl="1" indent="-514350">
                  <a:lnSpc>
                    <a:spcPct val="170000"/>
                  </a:lnSpc>
                  <a:buFont typeface="+mj-lt"/>
                  <a:buAutoNum type="arabicPeriod"/>
                </a:pPr>
                <a:r>
                  <a:rPr lang="en-US" altLang="ko-KR" dirty="0" err="1"/>
                  <a:t>Softmax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함수를 사용하여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환자별로 세포 유형의 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상대적인 중요도</a:t>
                </a:r>
                <a:r>
                  <a:rPr lang="ko-KR" altLang="en-US" dirty="0"/>
                  <a:t>를 정규화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𝑒𝑖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5"/>
                              </m:r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ko-KR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sSup>
                              <m:sSupPr>
                                <m:ctrlPr>
                                  <a:rPr lang="en-US" altLang="ko-KR" i="1" baseline="-2500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baseline="-2500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ko-KR" i="1" baseline="-2500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dirty="0"/>
              </a:p>
              <a:p>
                <a:pPr marL="514350" indent="-514350">
                  <a:lnSpc>
                    <a:spcPct val="170000"/>
                  </a:lnSpc>
                  <a:buFont typeface="+mj-lt"/>
                  <a:buAutoNum type="arabicPeriod" startAt="3"/>
                </a:pPr>
                <a:r>
                  <a:rPr lang="en-US" altLang="ko-KR" dirty="0"/>
                  <a:t>Sample-Level Representation</a:t>
                </a:r>
              </a:p>
              <a:p>
                <a:pPr marL="971550" lvl="1" indent="-514350">
                  <a:lnSpc>
                    <a:spcPct val="170000"/>
                  </a:lnSpc>
                  <a:buFont typeface="+mj-lt"/>
                  <a:buAutoNum type="arabicPeriod"/>
                </a:pPr>
                <a:r>
                  <a:rPr lang="ko-KR" altLang="en-US" dirty="0"/>
                  <a:t>환자의 벡터 </a:t>
                </a:r>
                <a:r>
                  <a:rPr lang="en-US" altLang="ko-KR" dirty="0"/>
                  <a:t>ℎ </a:t>
                </a:r>
                <a:r>
                  <a:rPr lang="ko-KR" altLang="en-US" dirty="0"/>
                  <a:t>를 생성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r>
                          <a:rPr lang="el-GR" altLang="ko-KR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ko-KR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42D05F35-3CE2-22E6-621B-0A9D5DC14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20427"/>
                <a:ext cx="11155533" cy="5231121"/>
              </a:xfrm>
              <a:prstGeom prst="rect">
                <a:avLst/>
              </a:prstGeom>
              <a:blipFill>
                <a:blip r:embed="rId4"/>
                <a:stretch>
                  <a:fillRect l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D2357F07-DC97-6674-A4DE-33D7759E3B1A}"/>
              </a:ext>
            </a:extLst>
          </p:cNvPr>
          <p:cNvSpPr/>
          <p:nvPr/>
        </p:nvSpPr>
        <p:spPr>
          <a:xfrm>
            <a:off x="5524500" y="5629274"/>
            <a:ext cx="352425" cy="485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FD5617-96EE-D95C-35AC-3FA8E750E897}"/>
              </a:ext>
            </a:extLst>
          </p:cNvPr>
          <p:cNvSpPr/>
          <p:nvPr/>
        </p:nvSpPr>
        <p:spPr>
          <a:xfrm>
            <a:off x="6600825" y="5629274"/>
            <a:ext cx="247650" cy="4857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AEE2F03-FA6F-C40A-6521-97E6C1F127CE}"/>
              </a:ext>
            </a:extLst>
          </p:cNvPr>
          <p:cNvGrpSpPr/>
          <p:nvPr/>
        </p:nvGrpSpPr>
        <p:grpSpPr>
          <a:xfrm>
            <a:off x="7058830" y="4324350"/>
            <a:ext cx="5009345" cy="1790699"/>
            <a:chOff x="6447692" y="127655"/>
            <a:chExt cx="5677047" cy="195156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5DF085F-BBC6-E050-8F8A-D48BE27FE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47692" y="152155"/>
              <a:ext cx="5546041" cy="1927066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4E3B3E2-B8EA-D3E0-C50D-46695740BDB5}"/>
                </a:ext>
              </a:extLst>
            </p:cNvPr>
            <p:cNvSpPr/>
            <p:nvPr/>
          </p:nvSpPr>
          <p:spPr>
            <a:xfrm>
              <a:off x="10531909" y="135464"/>
              <a:ext cx="870738" cy="19270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672A139-86AB-EA9C-ACB9-E0C784CA3898}"/>
                </a:ext>
              </a:extLst>
            </p:cNvPr>
            <p:cNvSpPr/>
            <p:nvPr/>
          </p:nvSpPr>
          <p:spPr>
            <a:xfrm>
              <a:off x="8981490" y="127655"/>
              <a:ext cx="870738" cy="1951565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EEB7976-A216-BB8D-F88C-3232BB432EFA}"/>
                </a:ext>
              </a:extLst>
            </p:cNvPr>
            <p:cNvSpPr/>
            <p:nvPr/>
          </p:nvSpPr>
          <p:spPr>
            <a:xfrm>
              <a:off x="6447692" y="152155"/>
              <a:ext cx="2533798" cy="1927065"/>
            </a:xfrm>
            <a:prstGeom prst="rect">
              <a:avLst/>
            </a:prstGeom>
            <a:solidFill>
              <a:srgbClr val="D1D1D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644CD09-5824-9F2E-0D6A-6C011A320390}"/>
                </a:ext>
              </a:extLst>
            </p:cNvPr>
            <p:cNvSpPr/>
            <p:nvPr/>
          </p:nvSpPr>
          <p:spPr>
            <a:xfrm>
              <a:off x="11402646" y="135463"/>
              <a:ext cx="722093" cy="1927065"/>
            </a:xfrm>
            <a:prstGeom prst="rect">
              <a:avLst/>
            </a:prstGeom>
            <a:solidFill>
              <a:srgbClr val="D1D1D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4B5CA5-6B87-D285-0628-0A09550438BD}"/>
                  </a:ext>
                </a:extLst>
              </p:cNvPr>
              <p:cNvSpPr txBox="1"/>
              <p:nvPr/>
            </p:nvSpPr>
            <p:spPr>
              <a:xfrm>
                <a:off x="8238407" y="2323484"/>
                <a:ext cx="277653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>
                    <a:latin typeface="CMBX10"/>
                  </a:rPr>
                  <a:t>* v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altLang="ko-KR" sz="1400" i="1" baseline="30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dirty="0">
                        <a:latin typeface="MSBM10"/>
                      </a:rPr>
                      <m:t>R</m:t>
                    </m:r>
                    <m:r>
                      <m:rPr>
                        <m:nor/>
                      </m:rPr>
                      <a:rPr lang="en-US" altLang="ko-KR" sz="1400" b="0" i="0" dirty="0" smtClean="0">
                        <a:latin typeface="MSBM10"/>
                      </a:rPr>
                      <m:t> </m:t>
                    </m:r>
                    <m:r>
                      <a:rPr lang="en-US" altLang="ko-KR" sz="1400" i="1" baseline="3000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400" i="1" baseline="3000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′ ∈</m:t>
                    </m:r>
                    <m:r>
                      <m:rPr>
                        <m:nor/>
                      </m:rPr>
                      <a:rPr lang="en-US" altLang="ko-KR" sz="1400" dirty="0">
                        <a:latin typeface="MSBM10"/>
                      </a:rPr>
                      <m:t>R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4B5CA5-6B87-D285-0628-0A0955043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407" y="2323484"/>
                <a:ext cx="2776538" cy="307777"/>
              </a:xfrm>
              <a:prstGeom prst="rect">
                <a:avLst/>
              </a:prstGeom>
              <a:blipFill>
                <a:blip r:embed="rId6"/>
                <a:stretch>
                  <a:fillRect l="-658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85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5862C-0B29-1C58-DAE7-635ACBED1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5051-1AC5-711D-FEFE-03EA8EEC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51F7491-0B83-EB85-04CC-FE16DF3F1B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0867931" cy="5167313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US" dirty="0"/>
                  <a:t>Classification Layer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dirty="0"/>
                  <a:t>각 클래스에 대한 확률 분포를 생성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/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1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i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b="1" i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b="1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							*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𝑅𝐶</m:t>
                    </m:r>
                    <m:r>
                      <a:rPr lang="pl-PL" i="1" baseline="30000">
                        <a:latin typeface="Cambria Math" panose="02040503050406030204" pitchFamily="18" charset="0"/>
                      </a:rPr>
                      <m:t>×</m:t>
                    </m:r>
                    <m:r>
                      <a:rPr lang="pl-PL" i="1" baseline="3000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𝑅𝐶</m:t>
                    </m:r>
                  </m:oMath>
                </a14:m>
                <a:r>
                  <a:rPr lang="en-US" dirty="0"/>
                  <a:t> </a:t>
                </a:r>
                <a:endParaRPr lang="en-US" baseline="30000" dirty="0"/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dirty="0"/>
                  <a:t>모델 학습을 위한 손실 함수 </a:t>
                </a:r>
                <a:r>
                  <a:rPr lang="en-US" altLang="ko-KR" dirty="0"/>
                  <a:t>(Cross-Entropy Loss)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dsrom1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baseline="-2500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b="0" i="1" baseline="-25000" smtClean="0">
                                        <a:latin typeface="Cambria Math" panose="02040503050406030204" pitchFamily="18" charset="0"/>
                                      </a:rPr>
                                      <m:t>𝑠𝑐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					       * 1(·) is the indicator function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51F7491-0B83-EB85-04CC-FE16DF3F1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0867931" cy="5167313"/>
              </a:xfrm>
              <a:blipFill>
                <a:blip r:embed="rId3"/>
                <a:stretch>
                  <a:fillRect l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B3E4EB-C51B-6D15-5921-959E702ECE8B}"/>
              </a:ext>
            </a:extLst>
          </p:cNvPr>
          <p:cNvCxnSpPr/>
          <p:nvPr/>
        </p:nvCxnSpPr>
        <p:spPr>
          <a:xfrm>
            <a:off x="838200" y="1344304"/>
            <a:ext cx="1051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F8321F-70F0-DEF0-B843-C4076956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83-3962-4727-8FBC-D60D57665F2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5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257F4-2421-167A-899A-37FCF72B9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99C16-D074-3ABE-3CF1-865FA7E3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Interpretability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5B345B7-7304-AA39-0F7A-C5809E3079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7"/>
                <a:ext cx="10720388" cy="512126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>
                    <a:latin typeface="+mn-ea"/>
                  </a:rPr>
                  <a:t>개별 세포 수준으로 분해 </a:t>
                </a:r>
                <a:r>
                  <a:rPr lang="en-US" altLang="ko-KR" sz="2000" dirty="0">
                    <a:latin typeface="+mn-ea"/>
                  </a:rPr>
                  <a:t>(</a:t>
                </a:r>
                <a:r>
                  <a:rPr lang="en-US" sz="2000" dirty="0">
                    <a:latin typeface="+mn-ea"/>
                  </a:rPr>
                  <a:t>Cell-Level Contribution)</a:t>
                </a:r>
                <a:br>
                  <a:rPr lang="en-US" sz="2000" dirty="0">
                    <a:latin typeface="+mn-ea"/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r>
                              <a:rPr lang="el-GR" sz="20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nary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r>
                              <a:rPr lang="el-GR" sz="20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2000" i="1" baseline="-25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h𝑖𝑗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2000" dirty="0">
                  <a:latin typeface="+mn-ea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300" dirty="0">
                    <a:latin typeface="+mn-ea"/>
                  </a:rPr>
                  <a:t>중요한 세포는 높은 </a:t>
                </a:r>
                <a:r>
                  <a:rPr lang="ko-KR" altLang="en-US" sz="1300" dirty="0" err="1">
                    <a:latin typeface="+mn-ea"/>
                  </a:rPr>
                  <a:t>어텐션</a:t>
                </a:r>
                <a:r>
                  <a:rPr lang="ko-KR" altLang="en-US" sz="1300" dirty="0">
                    <a:latin typeface="+mn-ea"/>
                  </a:rPr>
                  <a:t> 가중치 𝛾</a:t>
                </a:r>
                <a:r>
                  <a:rPr lang="ko-KR" altLang="en-US" sz="1300" baseline="-25000" dirty="0">
                    <a:latin typeface="+mn-ea"/>
                  </a:rPr>
                  <a:t>𝑖𝑗</a:t>
                </a:r>
                <a:r>
                  <a:rPr lang="en-US" altLang="ko-KR" sz="1300" dirty="0">
                    <a:latin typeface="+mn-ea"/>
                  </a:rPr>
                  <a:t>​ </a:t>
                </a:r>
                <a:r>
                  <a:rPr lang="ko-KR" altLang="en-US" sz="1300" dirty="0">
                    <a:latin typeface="+mn-ea"/>
                  </a:rPr>
                  <a:t>를 가짐</a:t>
                </a:r>
                <a:r>
                  <a:rPr lang="en-US" altLang="ko-KR" sz="1300" dirty="0">
                    <a:latin typeface="+mn-ea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300" dirty="0">
                    <a:latin typeface="+mn-ea"/>
                  </a:rPr>
                  <a:t>특정 세포 </a:t>
                </a:r>
                <a:r>
                  <a:rPr lang="en-US" altLang="ko-KR" sz="1300" dirty="0">
                    <a:latin typeface="+mn-ea"/>
                  </a:rPr>
                  <a:t>ℎ</a:t>
                </a:r>
                <a:r>
                  <a:rPr lang="ko-KR" altLang="en-US" sz="1300" baseline="-25000" dirty="0">
                    <a:latin typeface="+mn-ea"/>
                  </a:rPr>
                  <a:t>𝑖𝑗</a:t>
                </a:r>
                <a:r>
                  <a:rPr lang="en-US" altLang="ko-KR" sz="1300" dirty="0">
                    <a:latin typeface="+mn-ea"/>
                  </a:rPr>
                  <a:t> </a:t>
                </a:r>
                <a:r>
                  <a:rPr lang="ko-KR" altLang="en-US" sz="1300" dirty="0">
                    <a:latin typeface="+mn-ea"/>
                  </a:rPr>
                  <a:t>가 특정 클래스의 특징을 강하게 나타내면</a:t>
                </a:r>
                <a:r>
                  <a:rPr lang="en-US" altLang="ko-KR" sz="1300" dirty="0">
                    <a:latin typeface="+mn-ea"/>
                  </a:rPr>
                  <a:t>, </a:t>
                </a:r>
                <a:r>
                  <a:rPr lang="ko-KR" altLang="en-US" sz="1300" dirty="0">
                    <a:latin typeface="+mn-ea"/>
                  </a:rPr>
                  <a:t>그 세포의 𝑊</a:t>
                </a:r>
                <a:r>
                  <a:rPr lang="en-US" altLang="ko-KR" sz="1300" dirty="0">
                    <a:latin typeface="+mn-ea"/>
                  </a:rPr>
                  <a:t>ℎ</a:t>
                </a:r>
                <a:r>
                  <a:rPr lang="ko-KR" altLang="en-US" sz="1300" baseline="-25000" dirty="0">
                    <a:latin typeface="+mn-ea"/>
                  </a:rPr>
                  <a:t>𝑖𝑗</a:t>
                </a:r>
                <a:r>
                  <a:rPr lang="en-US" altLang="ko-KR" sz="1300" dirty="0">
                    <a:latin typeface="+mn-ea"/>
                  </a:rPr>
                  <a:t> </a:t>
                </a:r>
                <a:r>
                  <a:rPr lang="ko-KR" altLang="en-US" sz="1300" dirty="0">
                    <a:latin typeface="+mn-ea"/>
                  </a:rPr>
                  <a:t>값이 커질 것임</a:t>
                </a:r>
                <a:r>
                  <a:rPr lang="en-US" altLang="ko-KR" sz="1300" dirty="0">
                    <a:latin typeface="+mn-ea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l-GR" altLang="ko-KR" sz="13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1300" i="1" baseline="-2500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altLang="ko-KR" sz="1300" i="1">
                        <a:latin typeface="Cambria Math" panose="02040503050406030204" pitchFamily="18" charset="0"/>
                      </a:rPr>
                      <m:t>​</m:t>
                    </m:r>
                    <m:r>
                      <a:rPr lang="en-US" altLang="ko-KR" sz="1300" i="1">
                        <a:latin typeface="Cambria Math" panose="02040503050406030204" pitchFamily="18" charset="0"/>
                      </a:rPr>
                      <m:t>𝑊h𝑖𝑗</m:t>
                    </m:r>
                  </m:oMath>
                </a14:m>
                <a:r>
                  <a:rPr lang="en-US" altLang="ko-KR" sz="1300" dirty="0"/>
                  <a:t>​ </a:t>
                </a:r>
                <a:r>
                  <a:rPr lang="ko-KR" altLang="en-US" sz="1300" dirty="0"/>
                  <a:t>값이 크면 클수록</a:t>
                </a:r>
                <a:r>
                  <a:rPr lang="en-US" altLang="ko-KR" sz="1300" dirty="0"/>
                  <a:t>, </a:t>
                </a:r>
                <a:r>
                  <a:rPr lang="ko-KR" altLang="en-US" sz="1300" dirty="0"/>
                  <a:t>해당 세포 </a:t>
                </a:r>
                <a:r>
                  <a:rPr lang="en-US" altLang="ko-KR" sz="1300" dirty="0"/>
                  <a:t>j </a:t>
                </a:r>
                <a:r>
                  <a:rPr lang="ko-KR" altLang="en-US" sz="1300" dirty="0"/>
                  <a:t>가 최종 </a:t>
                </a:r>
                <a:r>
                  <a:rPr lang="ko-KR" altLang="en-US" sz="1300" dirty="0" err="1"/>
                  <a:t>예측값에</a:t>
                </a:r>
                <a:r>
                  <a:rPr lang="ko-KR" altLang="en-US" sz="1300" dirty="0"/>
                  <a:t> 더 큰 영향을 미침</a:t>
                </a:r>
                <a:r>
                  <a:rPr lang="en-US" altLang="ko-KR" sz="1300" dirty="0"/>
                  <a:t>.</a:t>
                </a:r>
                <a:endParaRPr lang="en-US" sz="13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>
                    <a:latin typeface="+mn-ea"/>
                  </a:rPr>
                  <a:t>세포 유형 수준으로 분해 </a:t>
                </a:r>
                <a:r>
                  <a:rPr lang="en-US" altLang="ko-KR" sz="2000" dirty="0">
                    <a:latin typeface="+mn-ea"/>
                  </a:rPr>
                  <a:t>(</a:t>
                </a:r>
                <a:r>
                  <a:rPr lang="en-US" sz="2000" dirty="0">
                    <a:latin typeface="+mn-ea"/>
                  </a:rPr>
                  <a:t>Cell-Type Level Contribution)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𝑊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h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𝑊</m:t>
                      </m:r>
                      <m:nary>
                        <m:naryPr>
                          <m:chr m:val="∑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sup>
                        <m:e>
                          <m:r>
                            <a:rPr lang="el-G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000" b="0" i="1" baseline="-25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baseline="-25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baseline="-25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r>
                            <a:rPr lang="el-G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000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h𝑖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>
                  <a:latin typeface="+mn-ea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l-GR" altLang="ko-KR" sz="13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3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300" i="1">
                        <a:latin typeface="Cambria Math" panose="02040503050406030204" pitchFamily="18" charset="0"/>
                      </a:rPr>
                      <m:t>​</m:t>
                    </m:r>
                    <m:r>
                      <a:rPr lang="en-US" altLang="ko-KR" sz="1300" i="1">
                        <a:latin typeface="Cambria Math" panose="02040503050406030204" pitchFamily="18" charset="0"/>
                      </a:rPr>
                      <m:t>𝑊h𝑖</m:t>
                    </m:r>
                  </m:oMath>
                </a14:m>
                <a:r>
                  <a:rPr lang="en-US" altLang="ko-KR" sz="1300" dirty="0">
                    <a:latin typeface="+mn-ea"/>
                  </a:rPr>
                  <a:t>​ </a:t>
                </a:r>
                <a:r>
                  <a:rPr lang="ko-KR" altLang="en-US" sz="1300" dirty="0">
                    <a:latin typeface="+mn-ea"/>
                  </a:rPr>
                  <a:t>값이 클수록</a:t>
                </a:r>
                <a:r>
                  <a:rPr lang="en-US" altLang="ko-KR" sz="1300" dirty="0">
                    <a:latin typeface="+mn-ea"/>
                  </a:rPr>
                  <a:t>, </a:t>
                </a:r>
                <a:r>
                  <a:rPr lang="ko-KR" altLang="en-US" sz="1300" dirty="0">
                    <a:latin typeface="+mn-ea"/>
                  </a:rPr>
                  <a:t>해당 세포 유형 𝑖가 최종 </a:t>
                </a:r>
                <a:r>
                  <a:rPr lang="ko-KR" altLang="en-US" sz="1300" dirty="0" err="1">
                    <a:latin typeface="+mn-ea"/>
                  </a:rPr>
                  <a:t>예측값에</a:t>
                </a:r>
                <a:r>
                  <a:rPr lang="ko-KR" altLang="en-US" sz="1300" dirty="0">
                    <a:latin typeface="+mn-ea"/>
                  </a:rPr>
                  <a:t> 더 큰 영향을 미침</a:t>
                </a:r>
                <a:r>
                  <a:rPr lang="en-US" altLang="ko-KR" sz="1300" dirty="0">
                    <a:latin typeface="+mn-ea"/>
                  </a:rPr>
                  <a:t>.</a:t>
                </a:r>
                <a:endParaRPr lang="en-US" sz="13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5B345B7-7304-AA39-0F7A-C5809E3079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7"/>
                <a:ext cx="10720388" cy="5121268"/>
              </a:xfrm>
              <a:blipFill>
                <a:blip r:embed="rId3"/>
                <a:stretch>
                  <a:fillRect l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BA4C71-8AED-DBBD-3315-50D59091F6E5}"/>
              </a:ext>
            </a:extLst>
          </p:cNvPr>
          <p:cNvCxnSpPr/>
          <p:nvPr/>
        </p:nvCxnSpPr>
        <p:spPr>
          <a:xfrm>
            <a:off x="838200" y="1344304"/>
            <a:ext cx="1051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3A19A1-0E03-2248-0562-28E1341C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83-3962-4727-8FBC-D60D57665F2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3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2E0C2-4E8C-0D7B-C39E-5010CD525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28023-4763-B7B0-34BD-DEF4D79F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Identifying Critical Cell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ACC36A-0CCE-B15B-3320-F21CF0CC4F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9"/>
                <a:ext cx="10515600" cy="503078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ko-KR" altLang="en-US" sz="2000" dirty="0"/>
                  <a:t>세포 유형별 예측 기여도</a:t>
                </a:r>
                <a:r>
                  <a:rPr lang="en-US" altLang="ko-KR" sz="2000" dirty="0"/>
                  <a:t>(Logits) </a:t>
                </a:r>
                <a:r>
                  <a:rPr lang="ko-KR" altLang="en-US" sz="2000" dirty="0"/>
                  <a:t>분석</a:t>
                </a:r>
                <a:br>
                  <a:rPr lang="en-US" altLang="ko-KR" sz="2000" dirty="0"/>
                </a:br>
                <a:br>
                  <a:rPr lang="en-US" altLang="ko-KR" sz="20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ℓ</m:t>
                    </m:r>
                    <m:r>
                      <a:rPr lang="en-US" altLang="ko-KR" sz="2000" i="1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US" altLang="ko-K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​</m:t>
                    </m:r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kumimoji="0" lang="el-GR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𝛽</m:t>
                    </m:r>
                    <m:r>
                      <a:rPr kumimoji="0" lang="en-US" altLang="ko-KR" sz="20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0" lang="en-US" altLang="ko-K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​</m:t>
                    </m:r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ko-K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ko-K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h</m:t>
                    </m:r>
                    <m:r>
                      <a:rPr kumimoji="0" lang="en-US" altLang="ko-KR" sz="2000" b="0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0" lang="en-US" altLang="ko-KR" sz="2000" b="0" i="1" u="none" strike="noStrike" kern="1200" cap="none" spc="0" normalizeH="0" baseline="-25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ko-KR" sz="1400" dirty="0"/>
                  <a:t>								*ℓ</a:t>
                </a:r>
                <a:r>
                  <a:rPr lang="ko-KR" altLang="en-US" sz="1400" baseline="-25000" dirty="0"/>
                  <a:t>𝑠𝑖</a:t>
                </a:r>
                <a:r>
                  <a:rPr lang="en-US" altLang="ko-KR" sz="1400" dirty="0"/>
                  <a:t>​ is the logit of cell type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400" dirty="0"/>
                  <a:t> in sample s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endParaRPr lang="en-US" altLang="ko-KR" sz="2400" dirty="0"/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ko-KR" altLang="en-US" sz="2000" dirty="0"/>
                  <a:t>세포 유형별 중요도를 평가하는 새로운 척도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r>
                      <a:rPr lang="el-GR" altLang="ko-KR" sz="200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ko-KR" sz="20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​ </m:t>
                    </m:r>
                  </m:oMath>
                </a14:m>
                <a:r>
                  <a:rPr lang="en-US" altLang="ko-KR" sz="2000" dirty="0"/>
                  <a:t>, Importance Score) </a:t>
                </a:r>
                <a:r>
                  <a:rPr lang="ko-KR" altLang="en-US" sz="2000" dirty="0"/>
                  <a:t>정의</a:t>
                </a:r>
                <a:br>
                  <a:rPr lang="en-US" altLang="ko-KR" sz="2000" dirty="0"/>
                </a:br>
                <a:endParaRPr lang="en-US" altLang="ko-KR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ko-KR" sz="200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ko-KR" sz="2000" i="1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​ = 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sz="20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​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sz="20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ℓ </m:t>
                          </m:r>
                          <m:r>
                            <a:rPr lang="en-US" altLang="ko-KR" sz="2000" i="1" baseline="-25000">
                              <a:latin typeface="Cambria Math" panose="02040503050406030204" pitchFamily="18" charset="0"/>
                            </a:rPr>
                            <m:t>𝑠𝑖</m:t>
                          </m:r>
                        </m:e>
                      </m:nary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​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sz="20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sz="20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ℓ </m:t>
                          </m:r>
                          <m:r>
                            <a:rPr lang="en-US" altLang="ko-KR" sz="2000" i="1" baseline="-25000">
                              <a:latin typeface="Cambria Math" panose="02040503050406030204" pitchFamily="18" charset="0"/>
                            </a:rPr>
                            <m:t>𝑠𝑖</m:t>
                          </m:r>
                        </m:e>
                      </m:nary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US" altLang="ko-KR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sz="16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1400" dirty="0"/>
                  <a:t>				     	</a:t>
                </a:r>
                <a:r>
                  <a:rPr lang="ko-KR" altLang="en-US" sz="1400" dirty="0"/>
                  <a:t>　　　　</a:t>
                </a:r>
                <a:r>
                  <a:rPr lang="en-US" altLang="ko-KR" sz="1400" dirty="0"/>
                  <a:t>* C0 is the set of class 0 samples, C1 is the set of class 1 samples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l-GR" sz="120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𝜅</m:t>
                    </m:r>
                    <m:r>
                      <a:rPr lang="en-US" sz="1200" i="1" kern="1200" baseline="-25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𝑖</m:t>
                    </m:r>
                    <m:r>
                      <a:rPr lang="en-US" sz="12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&gt;0</m:t>
                    </m:r>
                  </m:oMath>
                </a14:m>
                <a:r>
                  <a:rPr lang="en-US" sz="1200" b="0" i="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+mn-cs"/>
                  </a:rPr>
                  <a:t> : </a:t>
                </a:r>
                <a:r>
                  <a:rPr lang="ko-KR" altLang="en-US" sz="1200" b="0" i="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+mn-cs"/>
                  </a:rPr>
                  <a:t>해당 세포 유형이 </a:t>
                </a:r>
                <a:r>
                  <a:rPr lang="en-US" altLang="ko-KR" sz="1200" b="0" i="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+mn-cs"/>
                  </a:rPr>
                  <a:t>Class 1</a:t>
                </a:r>
                <a:r>
                  <a:rPr lang="ko-KR" altLang="en-US" sz="1200" b="0" i="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+mn-cs"/>
                  </a:rPr>
                  <a:t>에 더 많이 기여함</a:t>
                </a:r>
                <a:r>
                  <a:rPr lang="en-US" altLang="ko-KR" sz="1200" b="0" i="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+mn-cs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l-GR" sz="120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𝜅</m:t>
                    </m:r>
                    <m:r>
                      <a:rPr lang="en-US" sz="1200" i="1" kern="1200" baseline="-25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𝑖</m:t>
                    </m:r>
                    <m:r>
                      <a:rPr lang="en-US" sz="12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&gt;0</m:t>
                    </m:r>
                  </m:oMath>
                </a14:m>
                <a:r>
                  <a:rPr lang="en-US" sz="1200" b="0" i="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+mn-cs"/>
                  </a:rPr>
                  <a:t> : </a:t>
                </a:r>
                <a:r>
                  <a:rPr lang="ko-KR" altLang="en-US" sz="1200" b="0" i="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+mn-cs"/>
                  </a:rPr>
                  <a:t>해당 세포 유형이 </a:t>
                </a:r>
                <a:r>
                  <a:rPr lang="en-US" altLang="ko-KR" sz="1200" b="0" i="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+mn-cs"/>
                  </a:rPr>
                  <a:t>Class 0</a:t>
                </a:r>
                <a:r>
                  <a:rPr lang="ko-KR" altLang="en-US" sz="1200" b="0" i="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+mn-cs"/>
                  </a:rPr>
                  <a:t>에 더 많이 기여함</a:t>
                </a:r>
                <a:r>
                  <a:rPr lang="en-US" altLang="ko-KR" sz="1200" b="0" i="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+mn-cs"/>
                  </a:rPr>
                  <a:t>.</a:t>
                </a:r>
                <a:endParaRPr lang="en-US" sz="1200" b="0" i="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맑은 고딕" panose="020B0503020000020004" pitchFamily="50" charset="-127"/>
                  <a:cs typeface="+mn-cs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200" b="0" i="0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|</m:t>
                    </m:r>
                    <m:r>
                      <a:rPr lang="el-GR" sz="120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𝜅</m:t>
                    </m:r>
                    <m:r>
                      <a:rPr lang="en-US" sz="1200" i="1" kern="1200" baseline="-25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𝑖</m:t>
                    </m:r>
                    <m:r>
                      <a:rPr lang="en-US" sz="12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|</m:t>
                    </m:r>
                    <m:r>
                      <a:rPr lang="en-US" sz="12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​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값이 클수록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해당 세포 유형이 예측에 중요한 역할을 함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ACC36A-0CCE-B15B-3320-F21CF0CC4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9"/>
                <a:ext cx="10515600" cy="5030786"/>
              </a:xfrm>
              <a:blipFill>
                <a:blip r:embed="rId3"/>
                <a:stretch>
                  <a:fillRect l="-638" t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8A2FCE1-CC6D-35C9-90DC-8978A60DF05C}"/>
              </a:ext>
            </a:extLst>
          </p:cNvPr>
          <p:cNvCxnSpPr/>
          <p:nvPr/>
        </p:nvCxnSpPr>
        <p:spPr>
          <a:xfrm>
            <a:off x="838200" y="1344304"/>
            <a:ext cx="1051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A0C389-47B6-FE74-9AD9-F26C154F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83-3962-4727-8FBC-D60D57665F2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31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7156</TotalTime>
  <Words>2364</Words>
  <Application>Microsoft Office PowerPoint</Application>
  <PresentationFormat>와이드스크린</PresentationFormat>
  <Paragraphs>178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6" baseType="lpstr">
      <vt:lpstr>CMBX10</vt:lpstr>
      <vt:lpstr>CMR10</vt:lpstr>
      <vt:lpstr>CMTI10</vt:lpstr>
      <vt:lpstr>dsrom10</vt:lpstr>
      <vt:lpstr>MSBM10</vt:lpstr>
      <vt:lpstr>NotoSansKR</vt:lpstr>
      <vt:lpstr>Source Han Serif KR Regular</vt:lpstr>
      <vt:lpstr>Aptos</vt:lpstr>
      <vt:lpstr>Aptos Display</vt:lpstr>
      <vt:lpstr>Arial</vt:lpstr>
      <vt:lpstr>Cambria Math</vt:lpstr>
      <vt:lpstr>Poppins</vt:lpstr>
      <vt:lpstr>Times New Roman</vt:lpstr>
      <vt:lpstr>Office 테마</vt:lpstr>
      <vt:lpstr>Incorporating Hierarchical Information  into Multiple Instance Learning  for Patient Phenotype Prediction  with scRNA-seq Data https://www.biorxiv.org/content/10.1101/2025.02.10.637389v1.full.pdf </vt:lpstr>
      <vt:lpstr>Multiple Instance Learning (MIL)</vt:lpstr>
      <vt:lpstr>Overview</vt:lpstr>
      <vt:lpstr>Model Architecture</vt:lpstr>
      <vt:lpstr>Model Architecture</vt:lpstr>
      <vt:lpstr>Model Architecture</vt:lpstr>
      <vt:lpstr>Model Architecture</vt:lpstr>
      <vt:lpstr>Model Interpretability</vt:lpstr>
      <vt:lpstr>Identifying Critical Cell Types</vt:lpstr>
      <vt:lpstr>Experiments and Results</vt:lpstr>
      <vt:lpstr>Biological Relevance</vt:lpstr>
      <vt:lpstr>Discussion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김민</dc:creator>
  <cp:lastModifiedBy>김민</cp:lastModifiedBy>
  <cp:revision>1255</cp:revision>
  <cp:lastPrinted>2025-03-20T15:39:26Z</cp:lastPrinted>
  <dcterms:created xsi:type="dcterms:W3CDTF">2024-08-20T06:42:36Z</dcterms:created>
  <dcterms:modified xsi:type="dcterms:W3CDTF">2025-03-21T14:15:51Z</dcterms:modified>
</cp:coreProperties>
</file>