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28" r:id="rId6"/>
    <p:sldId id="330" r:id="rId7"/>
    <p:sldId id="329" r:id="rId8"/>
    <p:sldId id="33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7813-C6E5-4284-8828-E6E522732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44CC0-E5D7-484D-907A-720A5644A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6776A-4F8F-4605-9235-1E49EAE6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DB10-D61E-49A2-B0F1-E8E54DD313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024C-17E6-4970-9DDC-C2EECCC0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E733-1586-4A47-B3B2-A66147F4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3AC4-1581-4545-89D8-F53196A0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6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4B2E-C17A-43FB-ADEC-02628441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287F-DDA2-4CFB-9BCC-C17B01E2D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06EDA-AAB7-4D57-B9D5-3E37E467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DB10-D61E-49A2-B0F1-E8E54DD313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CE0F8-B055-46EF-BB71-83D868B2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B8EA-CBEF-414A-A3C0-2F98BAB3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3AC4-1581-4545-89D8-F53196A0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1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9C8CA-2DC1-4A6B-BE1B-9445727B9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5CF1E-9EF6-4121-B716-019922466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DFB7-A092-4CCD-887A-5DD6CDBC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DB10-D61E-49A2-B0F1-E8E54DD313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C6D48-809E-4F3D-BD58-61A2353A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6DC12-AFB2-4D8C-9976-C46EC03F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3AC4-1581-4545-89D8-F53196A0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87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508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08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2456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8339569-C54D-41F6-8779-E9FE5F1AC6B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65600" y="6400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0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7FD4-6AC2-4EDD-ABAE-8A76269A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33CD-24EC-4D8A-A80A-14E746FD0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05C38-7C9E-4CD9-A23E-987555BB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DB10-D61E-49A2-B0F1-E8E54DD313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155B-60C3-4B99-8B35-111F8998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6EB13-D047-4383-A488-5726180E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3AC4-1581-4545-89D8-F53196A0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239A-EDC2-497C-AD7C-CD31DEF3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CDC36-CAA9-497F-97AE-3D06903E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B87BC-66A8-423D-8C7B-A20622DB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DB10-D61E-49A2-B0F1-E8E54DD313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204DB-4F0C-4DBF-80D8-6D7521ED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5CE0-C0D2-4893-AEB4-556CE86E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3AC4-1581-4545-89D8-F53196A0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0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071D-612F-4C57-A210-65D10212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F412-474C-4439-947F-12E4E01EA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54248-34DD-4B60-8303-9F3795CB2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2E398-C51D-4C74-A5E6-BC1B1C63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DB10-D61E-49A2-B0F1-E8E54DD313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31938-C0F0-4F6B-8DCA-BA3488EA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A7BE6-0FB9-4E0A-8B5F-F2BE8128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3AC4-1581-4545-89D8-F53196A0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AC3A-84FC-4727-AFD8-ADF7C4FB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B8203-3F3D-4409-A65F-5622BC521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07288-A401-428A-8CDF-6A0420BA0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FF75F-10A4-40DE-A7B3-FF297BDA9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8EFE6-B4AD-4D08-A7DD-737FFC1DC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96604-F1EF-4C81-88BE-5C47D977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DB10-D61E-49A2-B0F1-E8E54DD313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DD96C-1738-4FD8-B495-F6D16D05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1C94D-AF13-4A64-9D51-263DCC99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3AC4-1581-4545-89D8-F53196A0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6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F312-B44F-4892-ACB3-2FC519B4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FEBCE-F269-43B4-BB68-C37ABB0E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DB10-D61E-49A2-B0F1-E8E54DD313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2E963-69B5-4854-AAD7-00AD15F7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92745-0FFD-4A2B-A6C5-02B3A3FA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3AC4-1581-4545-89D8-F53196A0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9DA4E-5F8B-4A12-BE70-2994C2B0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DB10-D61E-49A2-B0F1-E8E54DD313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89A84-9128-4D3F-BE3F-C7BD566D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585EB-2F8D-4B48-862A-FFCD38F0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3AC4-1581-4545-89D8-F53196A0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0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F8AE-E89F-4B8D-80AC-54E8C5B9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C615-940E-497E-8231-958DA7768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93928-2E6E-4631-9727-947D9567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7F8EA-EDE5-4A7B-BD14-2FF5B957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DB10-D61E-49A2-B0F1-E8E54DD313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97415-AB81-4420-8E28-E077FB9B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C19A0-0ECF-49EF-9240-5CB3874E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3AC4-1581-4545-89D8-F53196A0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2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07FB-47D9-4739-B9A8-E8729BB9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16510-D7EB-42F1-A9B2-4719FA525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03484-3581-4D7C-B45B-3CAE6616C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3BA6A-0ADB-49C9-82BE-73BA9C4D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DB10-D61E-49A2-B0F1-E8E54DD313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27219-58C1-4338-962E-311C397F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E857A-FD60-4046-8786-934AA53F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3AC4-1581-4545-89D8-F53196A0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7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4ED5E-95A2-4277-B677-F29C45B6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6A9C-FE79-4655-83CE-437249276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10B9-823D-4E60-8A4C-BE2323B3B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DB10-D61E-49A2-B0F1-E8E54DD313D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40EAC-92B0-4F01-9DF3-21111CC16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5CE3A-B759-495E-A1B8-7BBD1F430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A3AC4-1581-4545-89D8-F53196A0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vision.stanford.edu/teaching/cs231n-demos/linear-classif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.nyu.edu/~fergus/papers/zeilerECCV2014.pdf" TargetMode="External"/><Relationship Id="rId2" Type="http://schemas.openxmlformats.org/officeDocument/2006/relationships/hyperlink" Target="https://arxiv.org/pdf/1312.6034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16CF-881F-493D-AFEA-1BE098B43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Hyperparameter tuning with SKLEARN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4FDF2-9480-467D-A448-16CBFCD32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Krithika Iyer</a:t>
            </a:r>
          </a:p>
          <a:p>
            <a:r>
              <a:rPr lang="en-IN" dirty="0">
                <a:solidFill>
                  <a:schemeClr val="bg1"/>
                </a:solidFill>
              </a:rPr>
              <a:t>Department of Biomedical Informatics, University of Utah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8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BB5B-03EE-47D8-AAAE-59003320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model parameters and hyperparameters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4F0C-1648-457A-9E42-C3BBA796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Model parameters is what defines the model and using which predictions are made.</a:t>
            </a:r>
          </a:p>
          <a:p>
            <a:endParaRPr lang="en-IN" dirty="0"/>
          </a:p>
          <a:p>
            <a:r>
              <a:rPr lang="en-IN" dirty="0"/>
              <a:t>Example : In linear regression and logistic regression – </a:t>
            </a:r>
            <a:r>
              <a:rPr lang="en-IN" b="1" i="1" dirty="0"/>
              <a:t>w</a:t>
            </a:r>
            <a:r>
              <a:rPr lang="en-IN" dirty="0"/>
              <a:t> and </a:t>
            </a:r>
            <a:r>
              <a:rPr lang="en-IN" b="1" i="1" dirty="0"/>
              <a:t>b</a:t>
            </a:r>
          </a:p>
          <a:p>
            <a:endParaRPr lang="en-IN" b="1" i="1" dirty="0"/>
          </a:p>
          <a:p>
            <a:r>
              <a:rPr lang="en-IN" dirty="0"/>
              <a:t>Hyperparameters control how the model parameters are updated-knobs on the model which have to be tuned.</a:t>
            </a:r>
          </a:p>
          <a:p>
            <a:endParaRPr lang="en-IN" dirty="0"/>
          </a:p>
          <a:p>
            <a:r>
              <a:rPr lang="en-IN" dirty="0"/>
              <a:t>Example – Learning rate, regularization strength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0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9624-E293-4076-8294-8255D8DF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1F20-FC23-4022-8E84-5B51BCD55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11295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http://vision.stanford.edu/teaching/cs231n-demos/linear-classify/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6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B850-2039-4870-BA09-3C9D9826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Jupyter Notebook Examples for </a:t>
            </a:r>
            <a:r>
              <a:rPr lang="en-IN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650C-872A-4AFD-AF43-93DB4BB3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Cross Validation</a:t>
            </a:r>
          </a:p>
          <a:p>
            <a:endParaRPr lang="en-IN" dirty="0"/>
          </a:p>
          <a:p>
            <a:r>
              <a:rPr lang="en-IN" dirty="0"/>
              <a:t>Grid Search -  All parameter combinations tried</a:t>
            </a:r>
          </a:p>
          <a:p>
            <a:endParaRPr lang="en-IN" dirty="0"/>
          </a:p>
          <a:p>
            <a:r>
              <a:rPr lang="en-IN" dirty="0"/>
              <a:t>Random Search - </a:t>
            </a:r>
            <a:r>
              <a:rPr lang="en-US" dirty="0"/>
              <a:t>not all parameter values are tried out, but rather a fixed number of parameter settings is sampled from the specified distributions. The number of parameter settings that are tried is given by </a:t>
            </a:r>
            <a:r>
              <a:rPr lang="en-US" dirty="0" err="1"/>
              <a:t>n_iter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9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2C5242-28E9-4BF0-B530-1AF68D38A6BA}" type="slidenum">
              <a:rPr lang="en-US" altLang="en-US"/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Perceptron as a Linear Separator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1479" y="1380322"/>
            <a:ext cx="10363200" cy="5249077"/>
          </a:xfrm>
        </p:spPr>
        <p:txBody>
          <a:bodyPr/>
          <a:lstStyle/>
          <a:p>
            <a:r>
              <a:rPr lang="en-US" altLang="en-US" dirty="0"/>
              <a:t>Since perceptron uses linear threshold function, it is searching for a linear separator that discriminates the classes.</a:t>
            </a:r>
          </a:p>
        </p:txBody>
      </p:sp>
      <p:sp>
        <p:nvSpPr>
          <p:cNvPr id="308228" name="Line 4"/>
          <p:cNvSpPr>
            <a:spLocks noChangeShapeType="1"/>
          </p:cNvSpPr>
          <p:nvPr/>
        </p:nvSpPr>
        <p:spPr bwMode="auto">
          <a:xfrm flipV="1">
            <a:off x="2459038" y="30797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29" name="Line 5"/>
          <p:cNvSpPr>
            <a:spLocks noChangeShapeType="1"/>
          </p:cNvSpPr>
          <p:nvPr/>
        </p:nvSpPr>
        <p:spPr bwMode="auto">
          <a:xfrm flipV="1">
            <a:off x="2324101" y="6005513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30" name="AutoShape 6"/>
          <p:cNvSpPr>
            <a:spLocks noChangeArrowheads="1"/>
          </p:cNvSpPr>
          <p:nvPr/>
        </p:nvSpPr>
        <p:spPr bwMode="auto">
          <a:xfrm>
            <a:off x="3498850" y="3835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1" name="AutoShape 7"/>
          <p:cNvSpPr>
            <a:spLocks noChangeArrowheads="1"/>
          </p:cNvSpPr>
          <p:nvPr/>
        </p:nvSpPr>
        <p:spPr bwMode="auto">
          <a:xfrm>
            <a:off x="2924175" y="419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2" name="AutoShape 8"/>
          <p:cNvSpPr>
            <a:spLocks noChangeArrowheads="1"/>
          </p:cNvSpPr>
          <p:nvPr/>
        </p:nvSpPr>
        <p:spPr bwMode="auto">
          <a:xfrm>
            <a:off x="3076575" y="4738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3" name="AutoShape 9"/>
          <p:cNvSpPr>
            <a:spLocks noChangeArrowheads="1"/>
          </p:cNvSpPr>
          <p:nvPr/>
        </p:nvSpPr>
        <p:spPr bwMode="auto">
          <a:xfrm>
            <a:off x="2695575" y="5195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4" name="AutoShape 10"/>
          <p:cNvSpPr>
            <a:spLocks noChangeArrowheads="1"/>
          </p:cNvSpPr>
          <p:nvPr/>
        </p:nvSpPr>
        <p:spPr bwMode="auto">
          <a:xfrm>
            <a:off x="3228975" y="3595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5" name="AutoShape 11"/>
          <p:cNvSpPr>
            <a:spLocks noChangeArrowheads="1"/>
          </p:cNvSpPr>
          <p:nvPr/>
        </p:nvSpPr>
        <p:spPr bwMode="auto">
          <a:xfrm>
            <a:off x="2695575" y="4510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6" name="AutoShape 12"/>
          <p:cNvSpPr>
            <a:spLocks noChangeArrowheads="1"/>
          </p:cNvSpPr>
          <p:nvPr/>
        </p:nvSpPr>
        <p:spPr bwMode="auto">
          <a:xfrm>
            <a:off x="2847975" y="4662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7" name="AutoShape 13"/>
          <p:cNvSpPr>
            <a:spLocks noChangeArrowheads="1"/>
          </p:cNvSpPr>
          <p:nvPr/>
        </p:nvSpPr>
        <p:spPr bwMode="auto">
          <a:xfrm>
            <a:off x="3609975" y="4281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8" name="AutoShape 14"/>
          <p:cNvSpPr>
            <a:spLocks noChangeArrowheads="1"/>
          </p:cNvSpPr>
          <p:nvPr/>
        </p:nvSpPr>
        <p:spPr bwMode="auto">
          <a:xfrm>
            <a:off x="4511675" y="4268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9" name="AutoShape 15"/>
          <p:cNvSpPr>
            <a:spLocks noChangeArrowheads="1"/>
          </p:cNvSpPr>
          <p:nvPr/>
        </p:nvSpPr>
        <p:spPr bwMode="auto">
          <a:xfrm>
            <a:off x="4143375" y="5195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0" name="AutoShape 16"/>
          <p:cNvSpPr>
            <a:spLocks noChangeArrowheads="1"/>
          </p:cNvSpPr>
          <p:nvPr/>
        </p:nvSpPr>
        <p:spPr bwMode="auto">
          <a:xfrm>
            <a:off x="5133975" y="5195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1" name="AutoShape 17"/>
          <p:cNvSpPr>
            <a:spLocks noChangeArrowheads="1"/>
          </p:cNvSpPr>
          <p:nvPr/>
        </p:nvSpPr>
        <p:spPr bwMode="auto">
          <a:xfrm>
            <a:off x="3825875" y="5716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2" name="AutoShape 18"/>
          <p:cNvSpPr>
            <a:spLocks noChangeArrowheads="1"/>
          </p:cNvSpPr>
          <p:nvPr/>
        </p:nvSpPr>
        <p:spPr bwMode="auto">
          <a:xfrm>
            <a:off x="4448175" y="4586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3" name="AutoShape 19"/>
          <p:cNvSpPr>
            <a:spLocks noChangeArrowheads="1"/>
          </p:cNvSpPr>
          <p:nvPr/>
        </p:nvSpPr>
        <p:spPr bwMode="auto">
          <a:xfrm>
            <a:off x="3825875" y="5030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4" name="AutoShape 20"/>
          <p:cNvSpPr>
            <a:spLocks noChangeArrowheads="1"/>
          </p:cNvSpPr>
          <p:nvPr/>
        </p:nvSpPr>
        <p:spPr bwMode="auto">
          <a:xfrm>
            <a:off x="4524375" y="5424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5" name="AutoShape 21"/>
          <p:cNvSpPr>
            <a:spLocks noChangeArrowheads="1"/>
          </p:cNvSpPr>
          <p:nvPr/>
        </p:nvSpPr>
        <p:spPr bwMode="auto">
          <a:xfrm>
            <a:off x="5210175" y="4510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6" name="AutoShape 22"/>
          <p:cNvSpPr>
            <a:spLocks noChangeArrowheads="1"/>
          </p:cNvSpPr>
          <p:nvPr/>
        </p:nvSpPr>
        <p:spPr bwMode="auto">
          <a:xfrm>
            <a:off x="3695700" y="29972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7" name="AutoShape 23"/>
          <p:cNvSpPr>
            <a:spLocks noChangeArrowheads="1"/>
          </p:cNvSpPr>
          <p:nvPr/>
        </p:nvSpPr>
        <p:spPr bwMode="auto">
          <a:xfrm>
            <a:off x="4305300" y="3073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8" name="AutoShape 24"/>
          <p:cNvSpPr>
            <a:spLocks noChangeArrowheads="1"/>
          </p:cNvSpPr>
          <p:nvPr/>
        </p:nvSpPr>
        <p:spPr bwMode="auto">
          <a:xfrm>
            <a:off x="5372100" y="3835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9" name="Line 25"/>
          <p:cNvSpPr>
            <a:spLocks noChangeShapeType="1"/>
          </p:cNvSpPr>
          <p:nvPr/>
        </p:nvSpPr>
        <p:spPr bwMode="auto">
          <a:xfrm flipV="1">
            <a:off x="2705100" y="3149600"/>
            <a:ext cx="2667000" cy="2590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8250" name="Object 26"/>
          <p:cNvGraphicFramePr>
            <a:graphicFrameLocks noGrp="1" noChangeAspect="1"/>
          </p:cNvGraphicFramePr>
          <p:nvPr>
            <p:ph sz="half" idx="2"/>
          </p:nvPr>
        </p:nvGraphicFramePr>
        <p:xfrm>
          <a:off x="6588126" y="2998789"/>
          <a:ext cx="31670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117440" imgH="253800" progId="Equation.3">
                  <p:embed/>
                </p:oleObj>
              </mc:Choice>
              <mc:Fallback>
                <p:oleObj name="Equation" r:id="rId3" imgW="1117440" imgH="253800" progId="Equation.3">
                  <p:embed/>
                  <p:pic>
                    <p:nvPicPr>
                      <p:cNvPr id="30825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6" y="2998789"/>
                        <a:ext cx="316706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51" name="Text Box 27"/>
          <p:cNvSpPr txBox="1">
            <a:spLocks noChangeArrowheads="1"/>
          </p:cNvSpPr>
          <p:nvPr/>
        </p:nvSpPr>
        <p:spPr bwMode="auto">
          <a:xfrm>
            <a:off x="1873160" y="2890838"/>
            <a:ext cx="44785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en-US" sz="2400"/>
              <a:t>o</a:t>
            </a:r>
            <a:r>
              <a:rPr lang="en-US" altLang="en-US" sz="2400" b="1" baseline="-25000"/>
              <a:t>3</a:t>
            </a:r>
          </a:p>
        </p:txBody>
      </p:sp>
      <p:sp>
        <p:nvSpPr>
          <p:cNvPr id="308252" name="Text Box 28"/>
          <p:cNvSpPr txBox="1">
            <a:spLocks noChangeArrowheads="1"/>
          </p:cNvSpPr>
          <p:nvPr/>
        </p:nvSpPr>
        <p:spPr bwMode="auto">
          <a:xfrm>
            <a:off x="5829210" y="5908675"/>
            <a:ext cx="44785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en-US" sz="2400"/>
              <a:t>o</a:t>
            </a:r>
            <a:r>
              <a:rPr lang="en-US" altLang="en-US" sz="2400" b="1" baseline="-25000"/>
              <a:t>2</a:t>
            </a:r>
          </a:p>
        </p:txBody>
      </p:sp>
      <p:graphicFrame>
        <p:nvGraphicFramePr>
          <p:cNvPr id="308253" name="Object 29"/>
          <p:cNvGraphicFramePr>
            <a:graphicFrameLocks noChangeAspect="1"/>
          </p:cNvGraphicFramePr>
          <p:nvPr/>
        </p:nvGraphicFramePr>
        <p:xfrm>
          <a:off x="6427788" y="3962401"/>
          <a:ext cx="34544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1218960" imgH="431640" progId="Equation.3">
                  <p:embed/>
                </p:oleObj>
              </mc:Choice>
              <mc:Fallback>
                <p:oleObj name="Equation" r:id="rId5" imgW="1218960" imgH="431640" progId="Equation.3">
                  <p:embed/>
                  <p:pic>
                    <p:nvPicPr>
                      <p:cNvPr id="30825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788" y="3962401"/>
                        <a:ext cx="34544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54" name="Freeform 30"/>
          <p:cNvSpPr>
            <a:spLocks/>
          </p:cNvSpPr>
          <p:nvPr/>
        </p:nvSpPr>
        <p:spPr bwMode="auto">
          <a:xfrm>
            <a:off x="4498975" y="3268664"/>
            <a:ext cx="181822" cy="371513"/>
          </a:xfrm>
          <a:custGeom>
            <a:avLst/>
            <a:gdLst>
              <a:gd name="T0" fmla="*/ 292 w 292"/>
              <a:gd name="T1" fmla="*/ 115 h 115"/>
              <a:gd name="T2" fmla="*/ 192 w 292"/>
              <a:gd name="T3" fmla="*/ 15 h 115"/>
              <a:gd name="T4" fmla="*/ 0 w 292"/>
              <a:gd name="T5" fmla="*/ 2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8255" name="Freeform 31"/>
          <p:cNvSpPr>
            <a:spLocks/>
          </p:cNvSpPr>
          <p:nvPr/>
        </p:nvSpPr>
        <p:spPr bwMode="auto">
          <a:xfrm rot="5400000" flipH="1">
            <a:off x="5450258" y="3314683"/>
            <a:ext cx="181822" cy="371513"/>
          </a:xfrm>
          <a:custGeom>
            <a:avLst/>
            <a:gdLst>
              <a:gd name="T0" fmla="*/ 292 w 292"/>
              <a:gd name="T1" fmla="*/ 115 h 115"/>
              <a:gd name="T2" fmla="*/ 192 w 292"/>
              <a:gd name="T3" fmla="*/ 15 h 115"/>
              <a:gd name="T4" fmla="*/ 0 w 292"/>
              <a:gd name="T5" fmla="*/ 2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8256" name="Freeform 32"/>
          <p:cNvSpPr>
            <a:spLocks/>
          </p:cNvSpPr>
          <p:nvPr/>
        </p:nvSpPr>
        <p:spPr bwMode="auto">
          <a:xfrm rot="16200000" flipH="1">
            <a:off x="2535608" y="5216508"/>
            <a:ext cx="181822" cy="371513"/>
          </a:xfrm>
          <a:custGeom>
            <a:avLst/>
            <a:gdLst>
              <a:gd name="T0" fmla="*/ 292 w 292"/>
              <a:gd name="T1" fmla="*/ 115 h 115"/>
              <a:gd name="T2" fmla="*/ 192 w 292"/>
              <a:gd name="T3" fmla="*/ 15 h 115"/>
              <a:gd name="T4" fmla="*/ 0 w 292"/>
              <a:gd name="T5" fmla="*/ 2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8257" name="Freeform 33"/>
          <p:cNvSpPr>
            <a:spLocks/>
          </p:cNvSpPr>
          <p:nvPr/>
        </p:nvSpPr>
        <p:spPr bwMode="auto">
          <a:xfrm rot="10800000">
            <a:off x="3274589" y="5330014"/>
            <a:ext cx="181822" cy="371513"/>
          </a:xfrm>
          <a:custGeom>
            <a:avLst/>
            <a:gdLst>
              <a:gd name="T0" fmla="*/ 292 w 292"/>
              <a:gd name="T1" fmla="*/ 115 h 115"/>
              <a:gd name="T2" fmla="*/ 192 w 292"/>
              <a:gd name="T3" fmla="*/ 15 h 115"/>
              <a:gd name="T4" fmla="*/ 0 w 292"/>
              <a:gd name="T5" fmla="*/ 2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8258" name="Text Box 34"/>
          <p:cNvSpPr txBox="1">
            <a:spLocks noChangeArrowheads="1"/>
          </p:cNvSpPr>
          <p:nvPr/>
        </p:nvSpPr>
        <p:spPr bwMode="auto">
          <a:xfrm>
            <a:off x="3790534" y="3571876"/>
            <a:ext cx="51518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en-US" sz="2800" b="1"/>
              <a:t>??</a:t>
            </a:r>
          </a:p>
        </p:txBody>
      </p:sp>
      <p:sp>
        <p:nvSpPr>
          <p:cNvPr id="308259" name="Text Box 35"/>
          <p:cNvSpPr txBox="1">
            <a:spLocks noChangeArrowheads="1"/>
          </p:cNvSpPr>
          <p:nvPr/>
        </p:nvSpPr>
        <p:spPr bwMode="auto">
          <a:xfrm>
            <a:off x="6889750" y="5414963"/>
            <a:ext cx="2802668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2400" b="1">
                <a:solidFill>
                  <a:srgbClr val="006600"/>
                </a:solidFill>
              </a:rPr>
              <a:t>Or hyperplane in </a:t>
            </a:r>
          </a:p>
          <a:p>
            <a:r>
              <a:rPr lang="en-US" altLang="en-US" sz="2400" b="1">
                <a:solidFill>
                  <a:srgbClr val="006600"/>
                </a:solidFill>
              </a:rPr>
              <a:t>n-dimensional 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B9B55-C621-4CD3-9410-E52E89DB6AC2}"/>
              </a:ext>
            </a:extLst>
          </p:cNvPr>
          <p:cNvSpPr txBox="1"/>
          <p:nvPr/>
        </p:nvSpPr>
        <p:spPr>
          <a:xfrm>
            <a:off x="1436687" y="6460610"/>
            <a:ext cx="1090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University of Texas Austin,</a:t>
            </a:r>
            <a:r>
              <a:rPr lang="en-US" dirty="0"/>
              <a:t> Raymond J. Mooney,</a:t>
            </a:r>
            <a:r>
              <a:rPr lang="en-US" b="1" dirty="0"/>
              <a:t> CS 388: Natural Language Processing: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7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0472E5-6C07-4258-BA97-94E46038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Classifier Limitations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61B175-BCDF-4DF1-9F1F-DC6089348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786" y="1825625"/>
            <a:ext cx="7794427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8764CD-8E54-4ADC-A339-FAB6B0816A05}"/>
              </a:ext>
            </a:extLst>
          </p:cNvPr>
          <p:cNvSpPr txBox="1"/>
          <p:nvPr/>
        </p:nvSpPr>
        <p:spPr>
          <a:xfrm>
            <a:off x="5288280" y="6416040"/>
            <a:ext cx="669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http://cs231n.stanford.edu/slides/2017/cs231n_2017_lecture2.pdf</a:t>
            </a:r>
          </a:p>
        </p:txBody>
      </p:sp>
    </p:spTree>
    <p:extLst>
      <p:ext uri="{BB962C8B-B14F-4D97-AF65-F5344CB8AC3E}">
        <p14:creationId xmlns:p14="http://schemas.microsoft.com/office/powerpoint/2010/main" val="3019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55D991-33A0-4216-852A-F5F446D1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	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32BFF-F5DA-4C4D-8A87-A895473C5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neurons get same input why don’t they all produce same outputs?</a:t>
            </a:r>
          </a:p>
          <a:p>
            <a:endParaRPr lang="en-IN" dirty="0"/>
          </a:p>
          <a:p>
            <a:r>
              <a:rPr lang="en-US" dirty="0">
                <a:hlinkClick r:id="rId2"/>
              </a:rPr>
              <a:t>https://playground.tensorflow.org/</a:t>
            </a:r>
            <a:endParaRPr lang="en-US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1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4C00-0440-4E2E-8E38-CAEE2732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Neural Network Weights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674C-613C-45FC-B7DD-BBAF6B475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https://arxiv.org/pdf/1312.6034.pdf</a:t>
            </a:r>
            <a:endParaRPr lang="en-US" dirty="0"/>
          </a:p>
          <a:p>
            <a:endParaRPr lang="en-IN" dirty="0"/>
          </a:p>
          <a:p>
            <a:r>
              <a:rPr lang="en-US" dirty="0">
                <a:hlinkClick r:id="rId3"/>
              </a:rPr>
              <a:t>https://cs.nyu.edu/~fergus/papers/zeilerECCV2014.pdf</a:t>
            </a:r>
            <a:endParaRPr lang="en-US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0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267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Equation</vt:lpstr>
      <vt:lpstr>Hyperparameter tuning with SKLEARN</vt:lpstr>
      <vt:lpstr>Difference between model parameters and hyperparameters </vt:lpstr>
      <vt:lpstr>SVM Example</vt:lpstr>
      <vt:lpstr>Jupyter Notebook Examples for Sklearn</vt:lpstr>
      <vt:lpstr>Perceptron as a Linear Separator</vt:lpstr>
      <vt:lpstr>Linear Classifier Limitations</vt:lpstr>
      <vt:lpstr>Neural Network </vt:lpstr>
      <vt:lpstr>Visualizing Neural Network Weights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Hyperparameter tuning with Sklearn</dc:title>
  <dc:creator>Krithika Iyer</dc:creator>
  <cp:lastModifiedBy>Krithika Iyer</cp:lastModifiedBy>
  <cp:revision>17</cp:revision>
  <dcterms:created xsi:type="dcterms:W3CDTF">2018-11-14T23:15:47Z</dcterms:created>
  <dcterms:modified xsi:type="dcterms:W3CDTF">2018-11-14T23:50:02Z</dcterms:modified>
</cp:coreProperties>
</file>