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notesMasterIdLst>
    <p:notesMasterId r:id="rId20"/>
  </p:notesMasterIdLst>
  <p:sldIdLst>
    <p:sldId id="256" r:id="rId2"/>
    <p:sldId id="257" r:id="rId3"/>
    <p:sldId id="261" r:id="rId4"/>
    <p:sldId id="259" r:id="rId5"/>
    <p:sldId id="260" r:id="rId6"/>
    <p:sldId id="262" r:id="rId7"/>
    <p:sldId id="263" r:id="rId8"/>
    <p:sldId id="265" r:id="rId9"/>
    <p:sldId id="266" r:id="rId10"/>
    <p:sldId id="267" r:id="rId11"/>
    <p:sldId id="268" r:id="rId12"/>
    <p:sldId id="269" r:id="rId13"/>
    <p:sldId id="270" r:id="rId14"/>
    <p:sldId id="271" r:id="rId15"/>
    <p:sldId id="275"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6B593-F4C5-2E44-8990-92B5A507C716}" v="139" dt="2020-11-09T03:05:59.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10" autoAdjust="0"/>
    <p:restoredTop sz="57264"/>
  </p:normalViewPr>
  <p:slideViewPr>
    <p:cSldViewPr snapToGrid="0">
      <p:cViewPr varScale="1">
        <p:scale>
          <a:sx n="63" d="100"/>
          <a:sy n="63" d="100"/>
        </p:scale>
        <p:origin x="2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 Jackie" userId="b8c54bd6040ca44a" providerId="LiveId" clId="{A316B593-F4C5-2E44-8990-92B5A507C716}"/>
    <pc:docChg chg="undo custSel mod addSld delSld modSld sldOrd">
      <pc:chgData name="Qu Jackie" userId="b8c54bd6040ca44a" providerId="LiveId" clId="{A316B593-F4C5-2E44-8990-92B5A507C716}" dt="2020-11-09T03:15:35.963" v="17072" actId="20577"/>
      <pc:docMkLst>
        <pc:docMk/>
      </pc:docMkLst>
      <pc:sldChg chg="addSp delSp modSp mod modTransition setBg">
        <pc:chgData name="Qu Jackie" userId="b8c54bd6040ca44a" providerId="LiveId" clId="{A316B593-F4C5-2E44-8990-92B5A507C716}" dt="2020-11-07T17:07:43.015" v="164" actId="20577"/>
        <pc:sldMkLst>
          <pc:docMk/>
          <pc:sldMk cId="3343621613" sldId="256"/>
        </pc:sldMkLst>
        <pc:spChg chg="mod">
          <ac:chgData name="Qu Jackie" userId="b8c54bd6040ca44a" providerId="LiveId" clId="{A316B593-F4C5-2E44-8990-92B5A507C716}" dt="2020-11-06T21:32:17.416" v="93" actId="26606"/>
          <ac:spMkLst>
            <pc:docMk/>
            <pc:sldMk cId="3343621613" sldId="256"/>
            <ac:spMk id="2" creationId="{00000000-0000-0000-0000-000000000000}"/>
          </ac:spMkLst>
        </pc:spChg>
        <pc:spChg chg="mod">
          <ac:chgData name="Qu Jackie" userId="b8c54bd6040ca44a" providerId="LiveId" clId="{A316B593-F4C5-2E44-8990-92B5A507C716}" dt="2020-11-07T17:07:43.015" v="164" actId="20577"/>
          <ac:spMkLst>
            <pc:docMk/>
            <pc:sldMk cId="3343621613" sldId="256"/>
            <ac:spMk id="3" creationId="{00000000-0000-0000-0000-000000000000}"/>
          </ac:spMkLst>
        </pc:spChg>
        <pc:picChg chg="add del">
          <ac:chgData name="Qu Jackie" userId="b8c54bd6040ca44a" providerId="LiveId" clId="{A316B593-F4C5-2E44-8990-92B5A507C716}" dt="2020-11-06T21:32:17.305" v="92" actId="26606"/>
          <ac:picMkLst>
            <pc:docMk/>
            <pc:sldMk cId="3343621613" sldId="256"/>
            <ac:picMk id="7" creationId="{771D1A1A-668A-40FD-8B86-0FFEB6711B84}"/>
          </ac:picMkLst>
        </pc:picChg>
        <pc:picChg chg="add">
          <ac:chgData name="Qu Jackie" userId="b8c54bd6040ca44a" providerId="LiveId" clId="{A316B593-F4C5-2E44-8990-92B5A507C716}" dt="2020-11-06T21:32:17.416" v="93" actId="26606"/>
          <ac:picMkLst>
            <pc:docMk/>
            <pc:sldMk cId="3343621613" sldId="256"/>
            <ac:picMk id="9" creationId="{919A3E1E-3327-491E-9217-CA2A97519C85}"/>
          </ac:picMkLst>
        </pc:picChg>
      </pc:sldChg>
      <pc:sldChg chg="modSp mod modNotesTx">
        <pc:chgData name="Qu Jackie" userId="b8c54bd6040ca44a" providerId="LiveId" clId="{A316B593-F4C5-2E44-8990-92B5A507C716}" dt="2020-11-09T02:11:12.676" v="13882" actId="20577"/>
        <pc:sldMkLst>
          <pc:docMk/>
          <pc:sldMk cId="518155424" sldId="257"/>
        </pc:sldMkLst>
        <pc:spChg chg="mod">
          <ac:chgData name="Qu Jackie" userId="b8c54bd6040ca44a" providerId="LiveId" clId="{A316B593-F4C5-2E44-8990-92B5A507C716}" dt="2020-11-06T21:32:54.697" v="94" actId="14100"/>
          <ac:spMkLst>
            <pc:docMk/>
            <pc:sldMk cId="518155424" sldId="257"/>
            <ac:spMk id="15" creationId="{00000000-0000-0000-0000-000000000000}"/>
          </ac:spMkLst>
        </pc:spChg>
        <pc:spChg chg="mod">
          <ac:chgData name="Qu Jackie" userId="b8c54bd6040ca44a" providerId="LiveId" clId="{A316B593-F4C5-2E44-8990-92B5A507C716}" dt="2020-11-07T18:11:56.274" v="167" actId="21"/>
          <ac:spMkLst>
            <pc:docMk/>
            <pc:sldMk cId="518155424" sldId="257"/>
            <ac:spMk id="16" creationId="{00000000-0000-0000-0000-000000000000}"/>
          </ac:spMkLst>
        </pc:spChg>
      </pc:sldChg>
      <pc:sldChg chg="modSp del mod">
        <pc:chgData name="Qu Jackie" userId="b8c54bd6040ca44a" providerId="LiveId" clId="{A316B593-F4C5-2E44-8990-92B5A507C716}" dt="2020-11-07T18:25:29.009" v="214" actId="2696"/>
        <pc:sldMkLst>
          <pc:docMk/>
          <pc:sldMk cId="1871405075" sldId="258"/>
        </pc:sldMkLst>
        <pc:spChg chg="mod">
          <ac:chgData name="Qu Jackie" userId="b8c54bd6040ca44a" providerId="LiveId" clId="{A316B593-F4C5-2E44-8990-92B5A507C716}" dt="2020-11-06T21:06:16.373" v="79"/>
          <ac:spMkLst>
            <pc:docMk/>
            <pc:sldMk cId="1871405075" sldId="258"/>
            <ac:spMk id="2" creationId="{00000000-0000-0000-0000-000000000000}"/>
          </ac:spMkLst>
        </pc:spChg>
        <pc:spChg chg="mod">
          <ac:chgData name="Qu Jackie" userId="b8c54bd6040ca44a" providerId="LiveId" clId="{A316B593-F4C5-2E44-8990-92B5A507C716}" dt="2020-11-06T21:05:45.079" v="74" actId="27636"/>
          <ac:spMkLst>
            <pc:docMk/>
            <pc:sldMk cId="1871405075" sldId="258"/>
            <ac:spMk id="3" creationId="{00000000-0000-0000-0000-000000000000}"/>
          </ac:spMkLst>
        </pc:spChg>
      </pc:sldChg>
      <pc:sldChg chg="modSp mod ord modNotesTx">
        <pc:chgData name="Qu Jackie" userId="b8c54bd6040ca44a" providerId="LiveId" clId="{A316B593-F4C5-2E44-8990-92B5A507C716}" dt="2020-11-09T03:15:35.963" v="17072" actId="20577"/>
        <pc:sldMkLst>
          <pc:docMk/>
          <pc:sldMk cId="365894888" sldId="259"/>
        </pc:sldMkLst>
        <pc:spChg chg="mod">
          <ac:chgData name="Qu Jackie" userId="b8c54bd6040ca44a" providerId="LiveId" clId="{A316B593-F4C5-2E44-8990-92B5A507C716}" dt="2020-11-06T21:33:22.290" v="96" actId="20577"/>
          <ac:spMkLst>
            <pc:docMk/>
            <pc:sldMk cId="365894888" sldId="259"/>
            <ac:spMk id="2" creationId="{00000000-0000-0000-0000-000000000000}"/>
          </ac:spMkLst>
        </pc:spChg>
        <pc:spChg chg="mod">
          <ac:chgData name="Qu Jackie" userId="b8c54bd6040ca44a" providerId="LiveId" clId="{A316B593-F4C5-2E44-8990-92B5A507C716}" dt="2020-11-06T21:05:44.596" v="67" actId="27636"/>
          <ac:spMkLst>
            <pc:docMk/>
            <pc:sldMk cId="365894888" sldId="259"/>
            <ac:spMk id="3" creationId="{00000000-0000-0000-0000-000000000000}"/>
          </ac:spMkLst>
        </pc:spChg>
      </pc:sldChg>
      <pc:sldChg chg="modSp mod ord modNotesTx">
        <pc:chgData name="Qu Jackie" userId="b8c54bd6040ca44a" providerId="LiveId" clId="{A316B593-F4C5-2E44-8990-92B5A507C716}" dt="2020-11-08T05:29:40.804" v="4008" actId="20577"/>
        <pc:sldMkLst>
          <pc:docMk/>
          <pc:sldMk cId="346838336" sldId="260"/>
        </pc:sldMkLst>
        <pc:spChg chg="mod">
          <ac:chgData name="Qu Jackie" userId="b8c54bd6040ca44a" providerId="LiveId" clId="{A316B593-F4C5-2E44-8990-92B5A507C716}" dt="2020-11-06T22:02:06.979" v="102" actId="122"/>
          <ac:spMkLst>
            <pc:docMk/>
            <pc:sldMk cId="346838336" sldId="260"/>
            <ac:spMk id="2" creationId="{00000000-0000-0000-0000-000000000000}"/>
          </ac:spMkLst>
        </pc:spChg>
        <pc:spChg chg="mod">
          <ac:chgData name="Qu Jackie" userId="b8c54bd6040ca44a" providerId="LiveId" clId="{A316B593-F4C5-2E44-8990-92B5A507C716}" dt="2020-11-06T21:06:16.373" v="79"/>
          <ac:spMkLst>
            <pc:docMk/>
            <pc:sldMk cId="346838336" sldId="260"/>
            <ac:spMk id="7" creationId="{00000000-0000-0000-0000-000000000000}"/>
          </ac:spMkLst>
        </pc:spChg>
      </pc:sldChg>
      <pc:sldChg chg="modSp mod ord setBg modNotesTx">
        <pc:chgData name="Qu Jackie" userId="b8c54bd6040ca44a" providerId="LiveId" clId="{A316B593-F4C5-2E44-8990-92B5A507C716}" dt="2020-11-08T05:00:57.279" v="2909" actId="20577"/>
        <pc:sldMkLst>
          <pc:docMk/>
          <pc:sldMk cId="3430071126" sldId="261"/>
        </pc:sldMkLst>
        <pc:spChg chg="mod">
          <ac:chgData name="Qu Jackie" userId="b8c54bd6040ca44a" providerId="LiveId" clId="{A316B593-F4C5-2E44-8990-92B5A507C716}" dt="2020-11-06T21:31:21.122" v="90" actId="122"/>
          <ac:spMkLst>
            <pc:docMk/>
            <pc:sldMk cId="3430071126" sldId="261"/>
            <ac:spMk id="2" creationId="{00000000-0000-0000-0000-000000000000}"/>
          </ac:spMkLst>
        </pc:spChg>
        <pc:spChg chg="mod">
          <ac:chgData name="Qu Jackie" userId="b8c54bd6040ca44a" providerId="LiveId" clId="{A316B593-F4C5-2E44-8990-92B5A507C716}" dt="2020-11-06T21:30:55.866" v="88" actId="26606"/>
          <ac:spMkLst>
            <pc:docMk/>
            <pc:sldMk cId="3430071126" sldId="261"/>
            <ac:spMk id="7" creationId="{00000000-0000-0000-0000-000000000000}"/>
          </ac:spMkLst>
        </pc:spChg>
        <pc:picChg chg="mod ord">
          <ac:chgData name="Qu Jackie" userId="b8c54bd6040ca44a" providerId="LiveId" clId="{A316B593-F4C5-2E44-8990-92B5A507C716}" dt="2020-11-06T21:30:55.866" v="88" actId="26606"/>
          <ac:picMkLst>
            <pc:docMk/>
            <pc:sldMk cId="3430071126" sldId="261"/>
            <ac:picMk id="8" creationId="{00000000-0000-0000-0000-000000000000}"/>
          </ac:picMkLst>
        </pc:picChg>
      </pc:sldChg>
      <pc:sldChg chg="modSp mod modNotesTx">
        <pc:chgData name="Qu Jackie" userId="b8c54bd6040ca44a" providerId="LiveId" clId="{A316B593-F4C5-2E44-8990-92B5A507C716}" dt="2020-11-08T22:56:08.114" v="8606" actId="20577"/>
        <pc:sldMkLst>
          <pc:docMk/>
          <pc:sldMk cId="1649185829" sldId="262"/>
        </pc:sldMkLst>
        <pc:spChg chg="mod">
          <ac:chgData name="Qu Jackie" userId="b8c54bd6040ca44a" providerId="LiveId" clId="{A316B593-F4C5-2E44-8990-92B5A507C716}" dt="2020-11-06T22:02:18.628" v="103" actId="122"/>
          <ac:spMkLst>
            <pc:docMk/>
            <pc:sldMk cId="1649185829" sldId="262"/>
            <ac:spMk id="2" creationId="{00000000-0000-0000-0000-000000000000}"/>
          </ac:spMkLst>
        </pc:spChg>
        <pc:spChg chg="mod">
          <ac:chgData name="Qu Jackie" userId="b8c54bd6040ca44a" providerId="LiveId" clId="{A316B593-F4C5-2E44-8990-92B5A507C716}" dt="2020-11-06T21:05:44.754" v="69" actId="27636"/>
          <ac:spMkLst>
            <pc:docMk/>
            <pc:sldMk cId="1649185829" sldId="262"/>
            <ac:spMk id="5" creationId="{00000000-0000-0000-0000-000000000000}"/>
          </ac:spMkLst>
        </pc:spChg>
      </pc:sldChg>
      <pc:sldChg chg="addSp modSp mod setBg modNotesTx">
        <pc:chgData name="Qu Jackie" userId="b8c54bd6040ca44a" providerId="LiveId" clId="{A316B593-F4C5-2E44-8990-92B5A507C716}" dt="2020-11-08T07:04:47.513" v="6021" actId="20577"/>
        <pc:sldMkLst>
          <pc:docMk/>
          <pc:sldMk cId="3012404866" sldId="263"/>
        </pc:sldMkLst>
        <pc:spChg chg="mod">
          <ac:chgData name="Qu Jackie" userId="b8c54bd6040ca44a" providerId="LiveId" clId="{A316B593-F4C5-2E44-8990-92B5A507C716}" dt="2020-11-06T22:02:23.931" v="104" actId="122"/>
          <ac:spMkLst>
            <pc:docMk/>
            <pc:sldMk cId="3012404866" sldId="263"/>
            <ac:spMk id="2" creationId="{00000000-0000-0000-0000-000000000000}"/>
          </ac:spMkLst>
        </pc:spChg>
        <pc:spChg chg="mod">
          <ac:chgData name="Qu Jackie" userId="b8c54bd6040ca44a" providerId="LiveId" clId="{A316B593-F4C5-2E44-8990-92B5A507C716}" dt="2020-11-06T21:28:43.461" v="84" actId="26606"/>
          <ac:spMkLst>
            <pc:docMk/>
            <pc:sldMk cId="3012404866" sldId="263"/>
            <ac:spMk id="3" creationId="{00000000-0000-0000-0000-000000000000}"/>
          </ac:spMkLst>
        </pc:spChg>
        <pc:spChg chg="add">
          <ac:chgData name="Qu Jackie" userId="b8c54bd6040ca44a" providerId="LiveId" clId="{A316B593-F4C5-2E44-8990-92B5A507C716}" dt="2020-11-06T21:28:43.461" v="84" actId="26606"/>
          <ac:spMkLst>
            <pc:docMk/>
            <pc:sldMk cId="3012404866" sldId="263"/>
            <ac:spMk id="11" creationId="{C03226E2-B1EA-4895-B140-7260E9FA33CB}"/>
          </ac:spMkLst>
        </pc:spChg>
        <pc:picChg chg="add mod">
          <ac:chgData name="Qu Jackie" userId="b8c54bd6040ca44a" providerId="LiveId" clId="{A316B593-F4C5-2E44-8990-92B5A507C716}" dt="2020-11-06T21:28:43.461" v="84" actId="26606"/>
          <ac:picMkLst>
            <pc:docMk/>
            <pc:sldMk cId="3012404866" sldId="263"/>
            <ac:picMk id="5" creationId="{BC2E4C9F-7F13-2749-97CF-3600AF936D26}"/>
          </ac:picMkLst>
        </pc:picChg>
        <pc:picChg chg="mod ord">
          <ac:chgData name="Qu Jackie" userId="b8c54bd6040ca44a" providerId="LiveId" clId="{A316B593-F4C5-2E44-8990-92B5A507C716}" dt="2020-11-06T21:28:43.461" v="84" actId="26606"/>
          <ac:picMkLst>
            <pc:docMk/>
            <pc:sldMk cId="3012404866" sldId="263"/>
            <ac:picMk id="6" creationId="{00000000-0000-0000-0000-000000000000}"/>
          </ac:picMkLst>
        </pc:picChg>
      </pc:sldChg>
      <pc:sldChg chg="modSp del">
        <pc:chgData name="Qu Jackie" userId="b8c54bd6040ca44a" providerId="LiveId" clId="{A316B593-F4C5-2E44-8990-92B5A507C716}" dt="2020-11-06T21:29:06.750" v="85" actId="2696"/>
        <pc:sldMkLst>
          <pc:docMk/>
          <pc:sldMk cId="3003843705" sldId="264"/>
        </pc:sldMkLst>
        <pc:spChg chg="mod">
          <ac:chgData name="Qu Jackie" userId="b8c54bd6040ca44a" providerId="LiveId" clId="{A316B593-F4C5-2E44-8990-92B5A507C716}" dt="2020-11-06T21:06:16.373" v="79"/>
          <ac:spMkLst>
            <pc:docMk/>
            <pc:sldMk cId="3003843705" sldId="264"/>
            <ac:spMk id="2" creationId="{00000000-0000-0000-0000-000000000000}"/>
          </ac:spMkLst>
        </pc:spChg>
        <pc:picChg chg="mod">
          <ac:chgData name="Qu Jackie" userId="b8c54bd6040ca44a" providerId="LiveId" clId="{A316B593-F4C5-2E44-8990-92B5A507C716}" dt="2020-11-06T21:06:16.373" v="79"/>
          <ac:picMkLst>
            <pc:docMk/>
            <pc:sldMk cId="3003843705" sldId="264"/>
            <ac:picMk id="7" creationId="{00000000-0000-0000-0000-000000000000}"/>
          </ac:picMkLst>
        </pc:picChg>
      </pc:sldChg>
      <pc:sldChg chg="modSp mod setBg modNotesTx">
        <pc:chgData name="Qu Jackie" userId="b8c54bd6040ca44a" providerId="LiveId" clId="{A316B593-F4C5-2E44-8990-92B5A507C716}" dt="2020-11-08T23:35:21.448" v="10449" actId="5793"/>
        <pc:sldMkLst>
          <pc:docMk/>
          <pc:sldMk cId="4169506082" sldId="265"/>
        </pc:sldMkLst>
        <pc:spChg chg="mod">
          <ac:chgData name="Qu Jackie" userId="b8c54bd6040ca44a" providerId="LiveId" clId="{A316B593-F4C5-2E44-8990-92B5A507C716}" dt="2020-11-08T05:14:37.210" v="3733" actId="26606"/>
          <ac:spMkLst>
            <pc:docMk/>
            <pc:sldMk cId="4169506082" sldId="265"/>
            <ac:spMk id="2" creationId="{00000000-0000-0000-0000-000000000000}"/>
          </ac:spMkLst>
        </pc:spChg>
        <pc:picChg chg="mod">
          <ac:chgData name="Qu Jackie" userId="b8c54bd6040ca44a" providerId="LiveId" clId="{A316B593-F4C5-2E44-8990-92B5A507C716}" dt="2020-11-08T05:14:43.345" v="3734" actId="27614"/>
          <ac:picMkLst>
            <pc:docMk/>
            <pc:sldMk cId="4169506082" sldId="265"/>
            <ac:picMk id="4" creationId="{00000000-0000-0000-0000-000000000000}"/>
          </ac:picMkLst>
        </pc:picChg>
      </pc:sldChg>
      <pc:sldChg chg="modSp modNotesTx">
        <pc:chgData name="Qu Jackie" userId="b8c54bd6040ca44a" providerId="LiveId" clId="{A316B593-F4C5-2E44-8990-92B5A507C716}" dt="2020-11-08T11:58:48.667" v="8604" actId="20577"/>
        <pc:sldMkLst>
          <pc:docMk/>
          <pc:sldMk cId="3034613617" sldId="266"/>
        </pc:sldMkLst>
        <pc:spChg chg="mod">
          <ac:chgData name="Qu Jackie" userId="b8c54bd6040ca44a" providerId="LiveId" clId="{A316B593-F4C5-2E44-8990-92B5A507C716}" dt="2020-11-06T21:06:16.373" v="79"/>
          <ac:spMkLst>
            <pc:docMk/>
            <pc:sldMk cId="3034613617" sldId="266"/>
            <ac:spMk id="2" creationId="{00000000-0000-0000-0000-000000000000}"/>
          </ac:spMkLst>
        </pc:spChg>
        <pc:spChg chg="mod">
          <ac:chgData name="Qu Jackie" userId="b8c54bd6040ca44a" providerId="LiveId" clId="{A316B593-F4C5-2E44-8990-92B5A507C716}" dt="2020-11-06T21:06:16.373" v="79"/>
          <ac:spMkLst>
            <pc:docMk/>
            <pc:sldMk cId="3034613617" sldId="266"/>
            <ac:spMk id="3" creationId="{00000000-0000-0000-0000-000000000000}"/>
          </ac:spMkLst>
        </pc:spChg>
      </pc:sldChg>
      <pc:sldChg chg="addSp modSp mod setBg modNotesTx">
        <pc:chgData name="Qu Jackie" userId="b8c54bd6040ca44a" providerId="LiveId" clId="{A316B593-F4C5-2E44-8990-92B5A507C716}" dt="2020-11-08T23:08:04.457" v="9368" actId="20577"/>
        <pc:sldMkLst>
          <pc:docMk/>
          <pc:sldMk cId="1281526861" sldId="267"/>
        </pc:sldMkLst>
        <pc:spChg chg="mod">
          <ac:chgData name="Qu Jackie" userId="b8c54bd6040ca44a" providerId="LiveId" clId="{A316B593-F4C5-2E44-8990-92B5A507C716}" dt="2020-11-06T21:27:35.443" v="82" actId="26606"/>
          <ac:spMkLst>
            <pc:docMk/>
            <pc:sldMk cId="1281526861" sldId="267"/>
            <ac:spMk id="2" creationId="{00000000-0000-0000-0000-000000000000}"/>
          </ac:spMkLst>
        </pc:spChg>
        <pc:spChg chg="mod">
          <ac:chgData name="Qu Jackie" userId="b8c54bd6040ca44a" providerId="LiveId" clId="{A316B593-F4C5-2E44-8990-92B5A507C716}" dt="2020-11-07T18:15:31.471" v="182" actId="403"/>
          <ac:spMkLst>
            <pc:docMk/>
            <pc:sldMk cId="1281526861" sldId="267"/>
            <ac:spMk id="3" creationId="{00000000-0000-0000-0000-000000000000}"/>
          </ac:spMkLst>
        </pc:spChg>
        <pc:spChg chg="add">
          <ac:chgData name="Qu Jackie" userId="b8c54bd6040ca44a" providerId="LiveId" clId="{A316B593-F4C5-2E44-8990-92B5A507C716}" dt="2020-11-06T21:27:35.443" v="82" actId="26606"/>
          <ac:spMkLst>
            <pc:docMk/>
            <pc:sldMk cId="1281526861" sldId="267"/>
            <ac:spMk id="8" creationId="{5690F3EE-0CD1-4520-B020-4E1DF3141C74}"/>
          </ac:spMkLst>
        </pc:spChg>
        <pc:spChg chg="add">
          <ac:chgData name="Qu Jackie" userId="b8c54bd6040ca44a" providerId="LiveId" clId="{A316B593-F4C5-2E44-8990-92B5A507C716}" dt="2020-11-06T21:27:35.443" v="82" actId="26606"/>
          <ac:spMkLst>
            <pc:docMk/>
            <pc:sldMk cId="1281526861" sldId="267"/>
            <ac:spMk id="10" creationId="{9EFDE1E9-7FE0-45CA-9DE2-237F77319A9F}"/>
          </ac:spMkLst>
        </pc:spChg>
      </pc:sldChg>
      <pc:sldChg chg="modSp mod setBg modNotesTx">
        <pc:chgData name="Qu Jackie" userId="b8c54bd6040ca44a" providerId="LiveId" clId="{A316B593-F4C5-2E44-8990-92B5A507C716}" dt="2020-11-08T23:18:50.013" v="9718" actId="20577"/>
        <pc:sldMkLst>
          <pc:docMk/>
          <pc:sldMk cId="2542806165" sldId="268"/>
        </pc:sldMkLst>
        <pc:spChg chg="mod">
          <ac:chgData name="Qu Jackie" userId="b8c54bd6040ca44a" providerId="LiveId" clId="{A316B593-F4C5-2E44-8990-92B5A507C716}" dt="2020-11-06T22:02:40.550" v="105" actId="122"/>
          <ac:spMkLst>
            <pc:docMk/>
            <pc:sldMk cId="2542806165" sldId="268"/>
            <ac:spMk id="2" creationId="{00000000-0000-0000-0000-000000000000}"/>
          </ac:spMkLst>
        </pc:spChg>
        <pc:spChg chg="mod">
          <ac:chgData name="Qu Jackie" userId="b8c54bd6040ca44a" providerId="LiveId" clId="{A316B593-F4C5-2E44-8990-92B5A507C716}" dt="2020-11-07T18:16:32.948" v="186" actId="403"/>
          <ac:spMkLst>
            <pc:docMk/>
            <pc:sldMk cId="2542806165" sldId="268"/>
            <ac:spMk id="5" creationId="{00000000-0000-0000-0000-000000000000}"/>
          </ac:spMkLst>
        </pc:spChg>
        <pc:picChg chg="mod ord">
          <ac:chgData name="Qu Jackie" userId="b8c54bd6040ca44a" providerId="LiveId" clId="{A316B593-F4C5-2E44-8990-92B5A507C716}" dt="2020-11-06T21:27:15.112" v="81" actId="26606"/>
          <ac:picMkLst>
            <pc:docMk/>
            <pc:sldMk cId="2542806165" sldId="268"/>
            <ac:picMk id="4" creationId="{00000000-0000-0000-0000-000000000000}"/>
          </ac:picMkLst>
        </pc:picChg>
      </pc:sldChg>
      <pc:sldChg chg="modSp mod modNotesTx">
        <pc:chgData name="Qu Jackie" userId="b8c54bd6040ca44a" providerId="LiveId" clId="{A316B593-F4C5-2E44-8990-92B5A507C716}" dt="2020-11-08T23:45:24.880" v="11070" actId="20577"/>
        <pc:sldMkLst>
          <pc:docMk/>
          <pc:sldMk cId="691047751" sldId="269"/>
        </pc:sldMkLst>
        <pc:spChg chg="mod">
          <ac:chgData name="Qu Jackie" userId="b8c54bd6040ca44a" providerId="LiveId" clId="{A316B593-F4C5-2E44-8990-92B5A507C716}" dt="2020-11-06T22:02:48.592" v="106" actId="122"/>
          <ac:spMkLst>
            <pc:docMk/>
            <pc:sldMk cId="691047751" sldId="269"/>
            <ac:spMk id="5" creationId="{00000000-0000-0000-0000-000000000000}"/>
          </ac:spMkLst>
        </pc:spChg>
        <pc:spChg chg="mod">
          <ac:chgData name="Qu Jackie" userId="b8c54bd6040ca44a" providerId="LiveId" clId="{A316B593-F4C5-2E44-8990-92B5A507C716}" dt="2020-11-07T18:17:40.296" v="195" actId="403"/>
          <ac:spMkLst>
            <pc:docMk/>
            <pc:sldMk cId="691047751" sldId="269"/>
            <ac:spMk id="6" creationId="{00000000-0000-0000-0000-000000000000}"/>
          </ac:spMkLst>
        </pc:spChg>
      </pc:sldChg>
      <pc:sldChg chg="modSp mod modNotesTx">
        <pc:chgData name="Qu Jackie" userId="b8c54bd6040ca44a" providerId="LiveId" clId="{A316B593-F4C5-2E44-8990-92B5A507C716}" dt="2020-11-09T01:06:38.447" v="11739" actId="20577"/>
        <pc:sldMkLst>
          <pc:docMk/>
          <pc:sldMk cId="4168784766" sldId="270"/>
        </pc:sldMkLst>
        <pc:spChg chg="mod">
          <ac:chgData name="Qu Jackie" userId="b8c54bd6040ca44a" providerId="LiveId" clId="{A316B593-F4C5-2E44-8990-92B5A507C716}" dt="2020-11-06T22:02:54.922" v="107" actId="122"/>
          <ac:spMkLst>
            <pc:docMk/>
            <pc:sldMk cId="4168784766" sldId="270"/>
            <ac:spMk id="2" creationId="{00000000-0000-0000-0000-000000000000}"/>
          </ac:spMkLst>
        </pc:spChg>
        <pc:spChg chg="mod">
          <ac:chgData name="Qu Jackie" userId="b8c54bd6040ca44a" providerId="LiveId" clId="{A316B593-F4C5-2E44-8990-92B5A507C716}" dt="2020-11-09T00:59:49.726" v="11522" actId="27636"/>
          <ac:spMkLst>
            <pc:docMk/>
            <pc:sldMk cId="4168784766" sldId="270"/>
            <ac:spMk id="3" creationId="{00000000-0000-0000-0000-000000000000}"/>
          </ac:spMkLst>
        </pc:spChg>
      </pc:sldChg>
      <pc:sldChg chg="modSp mod setBg modNotesTx">
        <pc:chgData name="Qu Jackie" userId="b8c54bd6040ca44a" providerId="LiveId" clId="{A316B593-F4C5-2E44-8990-92B5A507C716}" dt="2020-11-09T01:59:15.530" v="13537" actId="20577"/>
        <pc:sldMkLst>
          <pc:docMk/>
          <pc:sldMk cId="28530213" sldId="271"/>
        </pc:sldMkLst>
        <pc:spChg chg="mod">
          <ac:chgData name="Qu Jackie" userId="b8c54bd6040ca44a" providerId="LiveId" clId="{A316B593-F4C5-2E44-8990-92B5A507C716}" dt="2020-11-07T18:22:00.737" v="211" actId="26606"/>
          <ac:spMkLst>
            <pc:docMk/>
            <pc:sldMk cId="28530213" sldId="271"/>
            <ac:spMk id="2" creationId="{00000000-0000-0000-0000-000000000000}"/>
          </ac:spMkLst>
        </pc:spChg>
        <pc:picChg chg="mod">
          <ac:chgData name="Qu Jackie" userId="b8c54bd6040ca44a" providerId="LiveId" clId="{A316B593-F4C5-2E44-8990-92B5A507C716}" dt="2020-11-07T18:23:14.348" v="213" actId="27614"/>
          <ac:picMkLst>
            <pc:docMk/>
            <pc:sldMk cId="28530213" sldId="271"/>
            <ac:picMk id="4" creationId="{00000000-0000-0000-0000-000000000000}"/>
          </ac:picMkLst>
        </pc:picChg>
      </pc:sldChg>
      <pc:sldChg chg="addSp modSp mod setBg modNotesTx">
        <pc:chgData name="Qu Jackie" userId="b8c54bd6040ca44a" providerId="LiveId" clId="{A316B593-F4C5-2E44-8990-92B5A507C716}" dt="2020-11-09T02:47:27.118" v="15088" actId="20577"/>
        <pc:sldMkLst>
          <pc:docMk/>
          <pc:sldMk cId="476404146" sldId="272"/>
        </pc:sldMkLst>
        <pc:spChg chg="mod">
          <ac:chgData name="Qu Jackie" userId="b8c54bd6040ca44a" providerId="LiveId" clId="{A316B593-F4C5-2E44-8990-92B5A507C716}" dt="2020-11-06T21:25:09.503" v="80" actId="26606"/>
          <ac:spMkLst>
            <pc:docMk/>
            <pc:sldMk cId="476404146" sldId="272"/>
            <ac:spMk id="2" creationId="{00000000-0000-0000-0000-000000000000}"/>
          </ac:spMkLst>
        </pc:spChg>
        <pc:spChg chg="mod">
          <ac:chgData name="Qu Jackie" userId="b8c54bd6040ca44a" providerId="LiveId" clId="{A316B593-F4C5-2E44-8990-92B5A507C716}" dt="2020-11-06T21:25:09.503" v="80" actId="26606"/>
          <ac:spMkLst>
            <pc:docMk/>
            <pc:sldMk cId="476404146" sldId="272"/>
            <ac:spMk id="4" creationId="{00000000-0000-0000-0000-000000000000}"/>
          </ac:spMkLst>
        </pc:spChg>
        <pc:spChg chg="add">
          <ac:chgData name="Qu Jackie" userId="b8c54bd6040ca44a" providerId="LiveId" clId="{A316B593-F4C5-2E44-8990-92B5A507C716}" dt="2020-11-06T21:25:09.503" v="80" actId="26606"/>
          <ac:spMkLst>
            <pc:docMk/>
            <pc:sldMk cId="476404146" sldId="272"/>
            <ac:spMk id="11" creationId="{09A9F4B7-BB71-428C-9233-6923C88BBD6E}"/>
          </ac:spMkLst>
        </pc:spChg>
        <pc:picChg chg="mod">
          <ac:chgData name="Qu Jackie" userId="b8c54bd6040ca44a" providerId="LiveId" clId="{A316B593-F4C5-2E44-8990-92B5A507C716}" dt="2020-11-06T21:25:09.503" v="80" actId="26606"/>
          <ac:picMkLst>
            <pc:docMk/>
            <pc:sldMk cId="476404146" sldId="272"/>
            <ac:picMk id="6" creationId="{00000000-0000-0000-0000-000000000000}"/>
          </ac:picMkLst>
        </pc:picChg>
      </pc:sldChg>
      <pc:sldChg chg="modSp mod modNotesTx">
        <pc:chgData name="Qu Jackie" userId="b8c54bd6040ca44a" providerId="LiveId" clId="{A316B593-F4C5-2E44-8990-92B5A507C716}" dt="2020-11-09T02:54:09.486" v="15922" actId="20577"/>
        <pc:sldMkLst>
          <pc:docMk/>
          <pc:sldMk cId="976821400" sldId="273"/>
        </pc:sldMkLst>
        <pc:spChg chg="mod">
          <ac:chgData name="Qu Jackie" userId="b8c54bd6040ca44a" providerId="LiveId" clId="{A316B593-F4C5-2E44-8990-92B5A507C716}" dt="2020-11-06T21:06:16.373" v="79"/>
          <ac:spMkLst>
            <pc:docMk/>
            <pc:sldMk cId="976821400" sldId="273"/>
            <ac:spMk id="2" creationId="{00000000-0000-0000-0000-000000000000}"/>
          </ac:spMkLst>
        </pc:spChg>
        <pc:spChg chg="mod">
          <ac:chgData name="Qu Jackie" userId="b8c54bd6040ca44a" providerId="LiveId" clId="{A316B593-F4C5-2E44-8990-92B5A507C716}" dt="2020-11-06T21:06:16.373" v="79"/>
          <ac:spMkLst>
            <pc:docMk/>
            <pc:sldMk cId="976821400" sldId="273"/>
            <ac:spMk id="5" creationId="{00000000-0000-0000-0000-000000000000}"/>
          </ac:spMkLst>
        </pc:spChg>
      </pc:sldChg>
      <pc:sldChg chg="addSp delSp modSp mod setBg modNotesTx">
        <pc:chgData name="Qu Jackie" userId="b8c54bd6040ca44a" providerId="LiveId" clId="{A316B593-F4C5-2E44-8990-92B5A507C716}" dt="2020-11-09T03:06:12.674" v="17070" actId="20577"/>
        <pc:sldMkLst>
          <pc:docMk/>
          <pc:sldMk cId="259929416" sldId="274"/>
        </pc:sldMkLst>
        <pc:spChg chg="mod">
          <ac:chgData name="Qu Jackie" userId="b8c54bd6040ca44a" providerId="LiveId" clId="{A316B593-F4C5-2E44-8990-92B5A507C716}" dt="2020-11-06T21:36:46.266" v="101" actId="26606"/>
          <ac:spMkLst>
            <pc:docMk/>
            <pc:sldMk cId="259929416" sldId="274"/>
            <ac:spMk id="2" creationId="{00000000-0000-0000-0000-000000000000}"/>
          </ac:spMkLst>
        </pc:spChg>
        <pc:spChg chg="mod">
          <ac:chgData name="Qu Jackie" userId="b8c54bd6040ca44a" providerId="LiveId" clId="{A316B593-F4C5-2E44-8990-92B5A507C716}" dt="2020-11-06T21:36:46.266" v="101" actId="26606"/>
          <ac:spMkLst>
            <pc:docMk/>
            <pc:sldMk cId="259929416" sldId="274"/>
            <ac:spMk id="3" creationId="{00000000-0000-0000-0000-000000000000}"/>
          </ac:spMkLst>
        </pc:spChg>
        <pc:spChg chg="add del">
          <ac:chgData name="Qu Jackie" userId="b8c54bd6040ca44a" providerId="LiveId" clId="{A316B593-F4C5-2E44-8990-92B5A507C716}" dt="2020-11-06T21:36:46.266" v="101" actId="26606"/>
          <ac:spMkLst>
            <pc:docMk/>
            <pc:sldMk cId="259929416" sldId="274"/>
            <ac:spMk id="8" creationId="{375136A9-49F9-4DA0-A741-F065B0FA091D}"/>
          </ac:spMkLst>
        </pc:spChg>
        <pc:spChg chg="add del">
          <ac:chgData name="Qu Jackie" userId="b8c54bd6040ca44a" providerId="LiveId" clId="{A316B593-F4C5-2E44-8990-92B5A507C716}" dt="2020-11-06T21:36:46.266" v="101" actId="26606"/>
          <ac:spMkLst>
            <pc:docMk/>
            <pc:sldMk cId="259929416" sldId="274"/>
            <ac:spMk id="10" creationId="{B912F6C7-0423-4B6F-AECE-710C848918FD}"/>
          </ac:spMkLst>
        </pc:spChg>
        <pc:cxnChg chg="add del">
          <ac:chgData name="Qu Jackie" userId="b8c54bd6040ca44a" providerId="LiveId" clId="{A316B593-F4C5-2E44-8990-92B5A507C716}" dt="2020-11-06T21:36:46.266" v="101" actId="26606"/>
          <ac:cxnSpMkLst>
            <pc:docMk/>
            <pc:sldMk cId="259929416" sldId="274"/>
            <ac:cxnSpMk id="12" creationId="{A7208205-03EE-4EC8-9C34-59270C1880D8}"/>
          </ac:cxnSpMkLst>
        </pc:cxnChg>
      </pc:sldChg>
      <pc:sldChg chg="modSp add mod modNotesTx">
        <pc:chgData name="Qu Jackie" userId="b8c54bd6040ca44a" providerId="LiveId" clId="{A316B593-F4C5-2E44-8990-92B5A507C716}" dt="2020-11-09T02:20:07.228" v="14515" actId="20577"/>
        <pc:sldMkLst>
          <pc:docMk/>
          <pc:sldMk cId="4102268675" sldId="275"/>
        </pc:sldMkLst>
        <pc:spChg chg="mod">
          <ac:chgData name="Qu Jackie" userId="b8c54bd6040ca44a" providerId="LiveId" clId="{A316B593-F4C5-2E44-8990-92B5A507C716}" dt="2020-11-09T00:57:22.230" v="11328" actId="20577"/>
          <ac:spMkLst>
            <pc:docMk/>
            <pc:sldMk cId="4102268675" sldId="275"/>
            <ac:spMk id="2" creationId="{00000000-0000-0000-0000-000000000000}"/>
          </ac:spMkLst>
        </pc:spChg>
        <pc:spChg chg="mod">
          <ac:chgData name="Qu Jackie" userId="b8c54bd6040ca44a" providerId="LiveId" clId="{A316B593-F4C5-2E44-8990-92B5A507C716}" dt="2020-11-09T00:57:34.193" v="11330" actId="20577"/>
          <ac:spMkLst>
            <pc:docMk/>
            <pc:sldMk cId="4102268675" sldId="275"/>
            <ac:spMk id="3" creationId="{00000000-0000-0000-0000-000000000000}"/>
          </ac:spMkLst>
        </pc:spChg>
      </pc:sldChg>
      <pc:sldChg chg="addSp modSp add del mod ord setBg">
        <pc:chgData name="Qu Jackie" userId="b8c54bd6040ca44a" providerId="LiveId" clId="{A316B593-F4C5-2E44-8990-92B5A507C716}" dt="2020-11-09T00:57:41.048" v="11331" actId="2696"/>
        <pc:sldMkLst>
          <pc:docMk/>
          <pc:sldMk cId="204510394" sldId="276"/>
        </pc:sldMkLst>
        <pc:spChg chg="mod">
          <ac:chgData name="Qu Jackie" userId="b8c54bd6040ca44a" providerId="LiveId" clId="{A316B593-F4C5-2E44-8990-92B5A507C716}" dt="2020-11-09T00:54:56.286" v="11292" actId="26606"/>
          <ac:spMkLst>
            <pc:docMk/>
            <pc:sldMk cId="204510394" sldId="276"/>
            <ac:spMk id="2" creationId="{00000000-0000-0000-0000-000000000000}"/>
          </ac:spMkLst>
        </pc:spChg>
        <pc:spChg chg="mod">
          <ac:chgData name="Qu Jackie" userId="b8c54bd6040ca44a" providerId="LiveId" clId="{A316B593-F4C5-2E44-8990-92B5A507C716}" dt="2020-11-09T00:55:23.616" v="11294" actId="403"/>
          <ac:spMkLst>
            <pc:docMk/>
            <pc:sldMk cId="204510394" sldId="276"/>
            <ac:spMk id="3" creationId="{00000000-0000-0000-0000-000000000000}"/>
          </ac:spMkLst>
        </pc:spChg>
        <pc:picChg chg="add">
          <ac:chgData name="Qu Jackie" userId="b8c54bd6040ca44a" providerId="LiveId" clId="{A316B593-F4C5-2E44-8990-92B5A507C716}" dt="2020-11-09T00:54:56.286" v="11292" actId="26606"/>
          <ac:picMkLst>
            <pc:docMk/>
            <pc:sldMk cId="204510394" sldId="276"/>
            <ac:picMk id="7" creationId="{5779962D-BBF9-4D47-85D2-46421F51F4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89098-4B71-C943-987F-80390A1435E9}" type="datetimeFigureOut">
              <a:rPr kumimoji="1" lang="zh-CN" altLang="en-US" smtClean="0"/>
              <a:t>2020/11/7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86A85-EF6B-BF42-B336-04390F0B3B2C}" type="slidenum">
              <a:rPr kumimoji="1" lang="zh-CN" altLang="en-US" smtClean="0"/>
              <a:t>‹#›</a:t>
            </a:fld>
            <a:endParaRPr kumimoji="1" lang="zh-CN" altLang="en-US"/>
          </a:p>
        </p:txBody>
      </p:sp>
    </p:spTree>
    <p:extLst>
      <p:ext uri="{BB962C8B-B14F-4D97-AF65-F5344CB8AC3E}">
        <p14:creationId xmlns:p14="http://schemas.microsoft.com/office/powerpoint/2010/main" val="414703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Former is easy enough, but </a:t>
            </a:r>
          </a:p>
          <a:p>
            <a:r>
              <a:rPr lang="en-US" altLang="zh-CN" dirty="0"/>
              <a:t>Is either one practical in day-to-day life?</a:t>
            </a:r>
          </a:p>
          <a:p>
            <a:r>
              <a:rPr lang="en-US" altLang="zh-CN" dirty="0"/>
              <a:t>What is an attacker’s main aim? All the content or the password to the account?</a:t>
            </a:r>
          </a:p>
          <a:p>
            <a:endParaRPr lang="en-US" altLang="zh-CN" dirty="0"/>
          </a:p>
          <a:p>
            <a:r>
              <a:rPr lang="en-US" altLang="zh-CN" dirty="0"/>
              <a:t>First, lets see some background. </a:t>
            </a:r>
          </a:p>
          <a:p>
            <a:r>
              <a:rPr lang="en-US" altLang="zh-CN" dirty="0"/>
              <a:t>Nowadays, mobile devices are used for preforming sensitive transaction of bank and payment.</a:t>
            </a:r>
          </a:p>
          <a:p>
            <a:endParaRPr lang="en-US" altLang="zh-CN" dirty="0"/>
          </a:p>
          <a:p>
            <a:r>
              <a:rPr lang="en-US" altLang="zh-CN" dirty="0"/>
              <a:t>Compared to the stationary devices connecting to a secure network, the mobile devices such like smartphones and tablets are commonly carried by users to dynamic network environment, which makes attackers could eavesdrop users’ sensitive input like PIN code.</a:t>
            </a:r>
          </a:p>
          <a:p>
            <a:endParaRPr lang="en-US" altLang="zh-CN" dirty="0"/>
          </a:p>
          <a:p>
            <a:r>
              <a:rPr lang="en-US" altLang="zh-CN" dirty="0"/>
              <a:t>For now, there has two types of eavesdrop attack, </a:t>
            </a:r>
          </a:p>
          <a:p>
            <a:r>
              <a:rPr lang="en-US" altLang="zh-CN" dirty="0"/>
              <a:t>Direct eavesdropping attacks which obtain the input from screen and keyboard.</a:t>
            </a:r>
          </a:p>
          <a:p>
            <a:r>
              <a:rPr lang="en-US" altLang="zh-CN" dirty="0"/>
              <a:t>And indirect eavesdropping attacks, also known as side-channel attacks, which infer the input using mobile devices sensor like camera, microphone and motion sensors, or use external devices.</a:t>
            </a:r>
          </a:p>
          <a:p>
            <a:endParaRPr lang="en-US" altLang="zh-CN" dirty="0"/>
          </a:p>
          <a:p>
            <a:r>
              <a:rPr lang="en-US" altLang="zh-CN" dirty="0"/>
              <a:t>In this paper,, We focus on the indirect eavesdropping attack using side channel information.</a:t>
            </a:r>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2</a:t>
            </a:fld>
            <a:endParaRPr kumimoji="1" lang="zh-CN" altLang="en-US"/>
          </a:p>
        </p:txBody>
      </p:sp>
    </p:spTree>
    <p:extLst>
      <p:ext uri="{BB962C8B-B14F-4D97-AF65-F5344CB8AC3E}">
        <p14:creationId xmlns:p14="http://schemas.microsoft.com/office/powerpoint/2010/main" val="42603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of the major challenges of obtaining the exact CSI data in public space is how to minimize the noise in the CSI data caused by nearby human beings and other objects. </a:t>
            </a:r>
          </a:p>
          <a:p>
            <a:endParaRPr kumimoji="1" lang="en-US" altLang="zh-CN" dirty="0"/>
          </a:p>
          <a:p>
            <a:r>
              <a:rPr kumimoji="1" lang="en-US" altLang="zh-CN" dirty="0" err="1"/>
              <a:t>Windtalker</a:t>
            </a:r>
            <a:r>
              <a:rPr kumimoji="1" lang="en-US" altLang="zh-CN" dirty="0"/>
              <a:t> uses directional antenna to reduce the noise. </a:t>
            </a:r>
          </a:p>
          <a:p>
            <a:r>
              <a:rPr kumimoji="1" lang="en-US" altLang="zh-CN" dirty="0"/>
              <a:t>Compared to the Omnidirectional antenna which can transmit and receive signals at all directions,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Directional antenna can send and receive signals in a certain direction.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Attackers could </a:t>
            </a:r>
            <a:r>
              <a:rPr lang="en-US" altLang="zh-CN" sz="1200" kern="1200" dirty="0">
                <a:solidFill>
                  <a:schemeClr val="tx1"/>
                </a:solidFill>
                <a:effectLst/>
                <a:latin typeface="+mn-lt"/>
                <a:ea typeface="+mn-ea"/>
                <a:cs typeface="+mn-cs"/>
              </a:rPr>
              <a:t>employs directional antenna to focus the energy toward the target of interest, which is expected to minimize the effects of the nearby human body movement. </a:t>
            </a:r>
            <a:endParaRPr lang="en-US" altLang="zh-CN" dirty="0"/>
          </a:p>
          <a:p>
            <a:endParaRPr kumimoji="1" lang="en-US" altLang="zh-CN" dirty="0"/>
          </a:p>
          <a:p>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11</a:t>
            </a:fld>
            <a:endParaRPr kumimoji="1" lang="zh-CN" altLang="en-US"/>
          </a:p>
        </p:txBody>
      </p:sp>
    </p:spTree>
    <p:extLst>
      <p:ext uri="{BB962C8B-B14F-4D97-AF65-F5344CB8AC3E}">
        <p14:creationId xmlns:p14="http://schemas.microsoft.com/office/powerpoint/2010/main" val="86547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After collecting sensitive CSI data, we need to </a:t>
                </a:r>
                <a:r>
                  <a:rPr lang="en-GB" altLang="zh-CN" dirty="0" err="1"/>
                  <a:t>preprocess</a:t>
                </a:r>
                <a:r>
                  <a:rPr lang="en-GB" altLang="zh-CN" dirty="0"/>
                  <a:t> the data before recognition to have a better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In the data </a:t>
                </a:r>
                <a:r>
                  <a:rPr lang="en-GB" altLang="zh-CN" dirty="0" err="1"/>
                  <a:t>preprocessing</a:t>
                </a:r>
                <a:r>
                  <a:rPr lang="en-GB" altLang="zh-CN" dirty="0"/>
                  <a:t> module, </a:t>
                </a:r>
                <a:r>
                  <a:rPr lang="en-GB" altLang="zh-CN" dirty="0" err="1"/>
                  <a:t>windtalker</a:t>
                </a:r>
                <a:r>
                  <a:rPr lang="en-GB" altLang="zh-CN" dirty="0"/>
                  <a:t> has two part to do, reduce the noise and extract principal component of </a:t>
                </a:r>
                <a:r>
                  <a:rPr lang="en-GB" altLang="zh-CN" dirty="0" err="1"/>
                  <a:t>csi</a:t>
                </a:r>
                <a:r>
                  <a:rPr lang="en-GB" altLang="zh-CN" dirty="0"/>
                  <a: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Apart from the noise caused by nearby human and other objects, the </a:t>
                </a:r>
                <a:r>
                  <a:rPr lang="en-GB" altLang="zh-CN" dirty="0" err="1"/>
                  <a:t>requent</a:t>
                </a:r>
                <a:r>
                  <a:rPr lang="en-GB" altLang="zh-CN" dirty="0"/>
                  <a:t> changes in internal CSI reference levels, the transmit power levels and transmission rates can also generate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To remove internal high frequency noise, the authors adopted a low-pass filter, which is designed to have a flat frequency response in the passband and thus does not distort the finger motion signal much.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Another problem is to reduce data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As we mentioned before, </a:t>
                </a:r>
                <a:r>
                  <a:rPr lang="en-GB" altLang="zh-CN" dirty="0" err="1"/>
                  <a:t>wifi</a:t>
                </a:r>
                <a:r>
                  <a:rPr lang="en-GB" altLang="zh-CN" dirty="0"/>
                  <a:t> uses </a:t>
                </a:r>
                <a:r>
                  <a:rPr lang="en-GB" altLang="zh-CN" dirty="0" err="1"/>
                  <a:t>ofdm</a:t>
                </a:r>
                <a:r>
                  <a:rPr lang="en-GB" altLang="zh-CN" dirty="0"/>
                  <a:t> technology, which means, on each subcarrier attackers will receive a </a:t>
                </a:r>
                <a:r>
                  <a:rPr lang="en-GB" altLang="zh-CN" dirty="0" err="1"/>
                  <a:t>csi</a:t>
                </a:r>
                <a:r>
                  <a:rPr lang="en-GB" altLang="zh-CN" dirty="0"/>
                  <a: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Out of these, only the subcarrier which shows the strongest correlation with hand and finger movements should be considered. Therefore, </a:t>
                </a:r>
                <a:r>
                  <a:rPr lang="en-US" altLang="zh-CN" dirty="0" err="1"/>
                  <a:t>windtalker</a:t>
                </a:r>
                <a:r>
                  <a:rPr lang="en-US" altLang="zh-CN" dirty="0"/>
                  <a:t> uses </a:t>
                </a:r>
                <a:r>
                  <a:rPr lang="en-US" altLang="zh-CN" dirty="0" err="1"/>
                  <a:t>pca</a:t>
                </a:r>
                <a:r>
                  <a:rPr lang="en-US" altLang="zh-CN" dirty="0"/>
                  <a:t> to reduce dimension of </a:t>
                </a:r>
                <a:r>
                  <a:rPr lang="en-US" altLang="zh-CN" dirty="0" err="1"/>
                  <a:t>csi</a:t>
                </a:r>
                <a:r>
                  <a:rPr lang="en-US" altLang="zh-CN" dirty="0"/>
                  <a:t> matrix.</a:t>
                </a: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PCA is a method of statistical analysis and simplification of data </a:t>
                </a:r>
                <a:r>
                  <a:rPr lang="en-GB" altLang="zh-CN" dirty="0" err="1"/>
                  <a:t>setthe</a:t>
                </a:r>
                <a:r>
                  <a:rPr lang="en-GB" altLang="zh-CN" dirty="0"/>
                  <a:t> This high </a:t>
                </a:r>
                <a:r>
                  <a:rPr lang="en-GB" altLang="zh-CN" dirty="0" err="1"/>
                  <a:t>demention</a:t>
                </a:r>
                <a:r>
                  <a:rPr lang="en-GB" altLang="zh-CN" dirty="0"/>
                  <a:t> </a:t>
                </a:r>
                <a:r>
                  <a:rPr lang="en-GB" altLang="zh-CN" dirty="0" err="1"/>
                  <a:t>csi</a:t>
                </a:r>
                <a:r>
                  <a:rPr lang="en-GB" altLang="zh-CN" dirty="0"/>
                  <a:t> matrix is not </a:t>
                </a:r>
                <a:r>
                  <a:rPr lang="en-GB" altLang="zh-CN" dirty="0" err="1"/>
                  <a:t>suitble</a:t>
                </a:r>
                <a:r>
                  <a:rPr lang="en-GB" altLang="zh-CN" dirty="0"/>
                  <a:t> for </a:t>
                </a:r>
                <a:r>
                  <a:rPr lang="en-GB" altLang="zh-CN" dirty="0" err="1"/>
                  <a:t>attakers</a:t>
                </a:r>
                <a:r>
                  <a:rPr lang="en-GB" altLang="zh-CN" dirty="0"/>
                  <a:t> to </a:t>
                </a:r>
                <a:r>
                  <a:rPr lang="en-GB" altLang="zh-CN" dirty="0" err="1"/>
                  <a:t>analyze</a:t>
                </a:r>
                <a:r>
                  <a:rPr lang="en-GB" altLang="zh-CN" dirty="0"/>
                  <a:t> and do keystroke 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The problem of high-dimensional feature vectors is often easy to fall into the dimensional disaster. As the dimensionality of the data set increases, the number of samples required for algorithm learning increases exponentially. Encountering such big data is very disadvantageous, and learning from big data sets requires more memory and processing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Dimensionality reduction can alleviate the dimensional disaster problem. And it can minimize information loss while compressing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there are 30 OFDM subcarriers, there are </a:t>
                </a:r>
                <a14:m>
                  <m:oMath xmlns:m="http://schemas.openxmlformats.org/officeDocument/2006/math">
                    <m:sSub>
                      <m:sSubPr>
                        <m:ctrlPr>
                          <a:rPr lang="en-GB" altLang="zh-CN" i="1">
                            <a:latin typeface="Cambria Math" panose="02040503050406030204" pitchFamily="18" charset="0"/>
                          </a:rPr>
                        </m:ctrlPr>
                      </m:sSubPr>
                      <m:e>
                        <m:r>
                          <a:rPr lang="en-US" altLang="zh-CN" i="1">
                            <a:latin typeface="Cambria Math" panose="02040503050406030204" pitchFamily="18" charset="0"/>
                          </a:rPr>
                          <m:t>𝑁</m:t>
                        </m:r>
                      </m:e>
                      <m:sub>
                        <m:sSub>
                          <m:sSubPr>
                            <m:ctrlPr>
                              <a:rPr lang="en-GB"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𝑋</m:t>
                            </m:r>
                          </m:sub>
                        </m:sSub>
                      </m:sub>
                    </m:sSub>
                    <m:r>
                      <a:rPr lang="en-US" altLang="zh-CN" i="1">
                        <a:latin typeface="Cambria Math" panose="02040503050406030204" pitchFamily="18" charset="0"/>
                        <a:ea typeface="Cambria Math" panose="02040503050406030204" pitchFamily="18" charset="0"/>
                      </a:rPr>
                      <m:t>×</m:t>
                    </m:r>
                    <m:sSub>
                      <m:sSubPr>
                        <m:ctrlPr>
                          <a:rPr lang="en-GB" altLang="zh-CN" i="1">
                            <a:latin typeface="Cambria Math" panose="02040503050406030204" pitchFamily="18" charset="0"/>
                          </a:rPr>
                        </m:ctrlPr>
                      </m:sSubPr>
                      <m:e>
                        <m:r>
                          <a:rPr lang="en-US" altLang="zh-CN" i="1">
                            <a:latin typeface="Cambria Math" panose="02040503050406030204" pitchFamily="18" charset="0"/>
                          </a:rPr>
                          <m:t>𝑁</m:t>
                        </m:r>
                      </m:e>
                      <m:sub>
                        <m:sSub>
                          <m:sSubPr>
                            <m:ctrlPr>
                              <a:rPr lang="en-GB"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𝑋</m:t>
                            </m:r>
                          </m:sub>
                        </m:sSub>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30</m:t>
                    </m:r>
                  </m:oMath>
                </a14:m>
                <a:r>
                  <a:rPr lang="en-US" altLang="zh-CN" dirty="0"/>
                  <a:t> subcarriers in total.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endParaRPr kumimoji="1"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After collecting sensitive CSI data, we need to </a:t>
                </a:r>
                <a:r>
                  <a:rPr lang="en-GB" altLang="zh-CN" dirty="0" err="1"/>
                  <a:t>preprocess</a:t>
                </a:r>
                <a:r>
                  <a:rPr lang="en-GB" altLang="zh-CN" dirty="0"/>
                  <a:t> the data before recognition to have a better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In the data </a:t>
                </a:r>
                <a:r>
                  <a:rPr lang="en-GB" altLang="zh-CN" dirty="0" err="1"/>
                  <a:t>preprocessing</a:t>
                </a:r>
                <a:r>
                  <a:rPr lang="en-GB" altLang="zh-CN" dirty="0"/>
                  <a:t> module, </a:t>
                </a:r>
                <a:r>
                  <a:rPr lang="en-GB" altLang="zh-CN" dirty="0" err="1"/>
                  <a:t>windtalker</a:t>
                </a:r>
                <a:r>
                  <a:rPr lang="en-GB" altLang="zh-CN" dirty="0"/>
                  <a:t> has two part to do, reduce the noise and extract principal component of </a:t>
                </a:r>
                <a:r>
                  <a:rPr lang="en-GB" altLang="zh-CN" dirty="0" err="1"/>
                  <a:t>csi</a:t>
                </a:r>
                <a:r>
                  <a:rPr lang="en-GB" altLang="zh-CN" dirty="0"/>
                  <a: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Apart from the noise caused by nearby human and other objects, the </a:t>
                </a:r>
                <a:r>
                  <a:rPr lang="en-GB" altLang="zh-CN" dirty="0" err="1"/>
                  <a:t>requent</a:t>
                </a:r>
                <a:r>
                  <a:rPr lang="en-GB" altLang="zh-CN" dirty="0"/>
                  <a:t> changes in internal CSI reference levels, the transmit power levels and transmission rates can also generate noise,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To remove internal high frequency noise, the authors adopted a low-pass filter, which is designed to have a flat frequency response in the passband and thus does not distort the finger motion signal much.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Another problem is to reduce data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As we mentioned before, </a:t>
                </a:r>
                <a:r>
                  <a:rPr lang="en-GB" altLang="zh-CN" dirty="0" err="1"/>
                  <a:t>wifi</a:t>
                </a:r>
                <a:r>
                  <a:rPr lang="en-GB" altLang="zh-CN" dirty="0"/>
                  <a:t> uses </a:t>
                </a:r>
                <a:r>
                  <a:rPr lang="en-GB" altLang="zh-CN" dirty="0" err="1"/>
                  <a:t>ofdm</a:t>
                </a:r>
                <a:r>
                  <a:rPr lang="en-GB" altLang="zh-CN" dirty="0"/>
                  <a:t> technology, which means, on each subcarrier attackers will receive a </a:t>
                </a:r>
                <a:r>
                  <a:rPr lang="en-GB" altLang="zh-CN" dirty="0" err="1"/>
                  <a:t>csi</a:t>
                </a:r>
                <a:r>
                  <a:rPr lang="en-GB" altLang="zh-CN" dirty="0"/>
                  <a: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Out of these, only the subcarrier which shows the strongest correlation with hand and finger movements should be considered. Therefore, </a:t>
                </a:r>
                <a:r>
                  <a:rPr lang="en-US" altLang="zh-CN" dirty="0" err="1"/>
                  <a:t>windtalker</a:t>
                </a:r>
                <a:r>
                  <a:rPr lang="en-US" altLang="zh-CN" dirty="0"/>
                  <a:t> uses </a:t>
                </a:r>
                <a:r>
                  <a:rPr lang="en-US" altLang="zh-CN" dirty="0" err="1"/>
                  <a:t>pca</a:t>
                </a:r>
                <a:r>
                  <a:rPr lang="en-US" altLang="zh-CN" dirty="0"/>
                  <a:t> to reduce dimension of </a:t>
                </a:r>
                <a:r>
                  <a:rPr lang="en-US" altLang="zh-CN" dirty="0" err="1"/>
                  <a:t>csi</a:t>
                </a:r>
                <a:r>
                  <a:rPr lang="en-US" altLang="zh-CN" dirty="0"/>
                  <a:t> matrix.</a:t>
                </a: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PCA is a method of statistical analysis and simplification of data </a:t>
                </a:r>
                <a:r>
                  <a:rPr lang="en-GB" altLang="zh-CN" dirty="0" err="1"/>
                  <a:t>setthe</a:t>
                </a:r>
                <a:r>
                  <a:rPr lang="en-GB" altLang="zh-CN" dirty="0"/>
                  <a:t> This high </a:t>
                </a:r>
                <a:r>
                  <a:rPr lang="en-GB" altLang="zh-CN" dirty="0" err="1"/>
                  <a:t>demention</a:t>
                </a:r>
                <a:r>
                  <a:rPr lang="en-GB" altLang="zh-CN" dirty="0"/>
                  <a:t> </a:t>
                </a:r>
                <a:r>
                  <a:rPr lang="en-GB" altLang="zh-CN" dirty="0" err="1"/>
                  <a:t>csi</a:t>
                </a:r>
                <a:r>
                  <a:rPr lang="en-GB" altLang="zh-CN" dirty="0"/>
                  <a:t> matrix is not </a:t>
                </a:r>
                <a:r>
                  <a:rPr lang="en-GB" altLang="zh-CN" dirty="0" err="1"/>
                  <a:t>suitble</a:t>
                </a:r>
                <a:r>
                  <a:rPr lang="en-GB" altLang="zh-CN" dirty="0"/>
                  <a:t> for </a:t>
                </a:r>
                <a:r>
                  <a:rPr lang="en-GB" altLang="zh-CN" dirty="0" err="1"/>
                  <a:t>attakers</a:t>
                </a:r>
                <a:r>
                  <a:rPr lang="en-GB" altLang="zh-CN" dirty="0"/>
                  <a:t> to </a:t>
                </a:r>
                <a:r>
                  <a:rPr lang="en-GB" altLang="zh-CN" dirty="0" err="1"/>
                  <a:t>analyze</a:t>
                </a:r>
                <a:r>
                  <a:rPr lang="en-GB" altLang="zh-CN" dirty="0"/>
                  <a:t> and do keystroke 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The problem of high-dimensional feature vectors is often easy to fall into the dimensional disaster. As the dimensionality of the data set increases, the number of samples required for algorithm learning increases exponentially. Encountering such big data is very disadvantageous, and learning from big data sets requires more memory and processing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Dimensionality reduction can alleviate the dimensional disaster problem. And it can minimize information loss while compressing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there are 30 OFDM subcarriers, there are </a:t>
                </a:r>
                <a:r>
                  <a:rPr lang="en-US" altLang="zh-CN" i="0">
                    <a:latin typeface="Cambria Math" panose="02040503050406030204" pitchFamily="18" charset="0"/>
                  </a:rPr>
                  <a:t>𝑁</a:t>
                </a:r>
                <a:r>
                  <a:rPr lang="en-GB" altLang="zh-CN" i="0">
                    <a:latin typeface="Cambria Math" panose="02040503050406030204" pitchFamily="18" charset="0"/>
                  </a:rPr>
                  <a:t>_(</a:t>
                </a:r>
                <a:r>
                  <a:rPr lang="en-US" altLang="zh-CN" i="0">
                    <a:latin typeface="Cambria Math" panose="02040503050406030204" pitchFamily="18" charset="0"/>
                  </a:rPr>
                  <a:t>𝑇</a:t>
                </a:r>
                <a:r>
                  <a:rPr lang="en-GB" altLang="zh-CN" i="0">
                    <a:latin typeface="Cambria Math" panose="02040503050406030204" pitchFamily="18" charset="0"/>
                  </a:rPr>
                  <a:t>_</a:t>
                </a:r>
                <a:r>
                  <a:rPr lang="en-US" altLang="zh-CN" i="0">
                    <a:latin typeface="Cambria Math" panose="02040503050406030204" pitchFamily="18" charset="0"/>
                  </a:rPr>
                  <a:t>𝑋 </a:t>
                </a:r>
                <a:r>
                  <a:rPr lang="en-GB"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rPr>
                  <a:t>𝑁</a:t>
                </a:r>
                <a:r>
                  <a:rPr lang="en-GB" altLang="zh-CN" i="0">
                    <a:latin typeface="Cambria Math" panose="02040503050406030204" pitchFamily="18" charset="0"/>
                  </a:rPr>
                  <a:t>_(</a:t>
                </a:r>
                <a:r>
                  <a:rPr lang="en-US" altLang="zh-CN" i="0">
                    <a:latin typeface="Cambria Math" panose="02040503050406030204" pitchFamily="18" charset="0"/>
                  </a:rPr>
                  <a:t>𝑅</a:t>
                </a:r>
                <a:r>
                  <a:rPr lang="en-GB" altLang="zh-CN" i="0">
                    <a:latin typeface="Cambria Math" panose="02040503050406030204" pitchFamily="18" charset="0"/>
                  </a:rPr>
                  <a:t>_</a:t>
                </a:r>
                <a:r>
                  <a:rPr lang="en-US" altLang="zh-CN" i="0">
                    <a:latin typeface="Cambria Math" panose="02040503050406030204" pitchFamily="18" charset="0"/>
                  </a:rPr>
                  <a:t>𝑋 </a:t>
                </a:r>
                <a:r>
                  <a:rPr lang="en-GB"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30</a:t>
                </a:r>
                <a:r>
                  <a:rPr lang="en-US" altLang="zh-CN" dirty="0"/>
                  <a:t> subcarriers in total.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fld id="{36E86A85-EF6B-BF42-B336-04390F0B3B2C}" type="slidenum">
              <a:rPr kumimoji="1" lang="zh-CN" altLang="en-US" smtClean="0"/>
              <a:t>12</a:t>
            </a:fld>
            <a:endParaRPr kumimoji="1" lang="zh-CN" altLang="en-US"/>
          </a:p>
        </p:txBody>
      </p:sp>
    </p:spTree>
    <p:extLst>
      <p:ext uri="{BB962C8B-B14F-4D97-AF65-F5344CB8AC3E}">
        <p14:creationId xmlns:p14="http://schemas.microsoft.com/office/powerpoint/2010/main" val="546556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final part is keystroke inference module.</a:t>
            </a:r>
          </a:p>
          <a:p>
            <a:r>
              <a:rPr kumimoji="1" lang="en-US" altLang="zh-CN" dirty="0"/>
              <a:t>It has three subcomponents, keystroke extraction, keystroke recognition, and classifier training.</a:t>
            </a:r>
          </a:p>
          <a:p>
            <a:endParaRPr kumimoji="1" lang="en-US" altLang="zh-CN" dirty="0"/>
          </a:p>
          <a:p>
            <a:r>
              <a:rPr kumimoji="1" lang="en-US" altLang="zh-CN" dirty="0"/>
              <a:t>First , </a:t>
            </a:r>
            <a:r>
              <a:rPr kumimoji="1" lang="en-US" altLang="zh-CN" dirty="0" err="1"/>
              <a:t>windtalker</a:t>
            </a:r>
            <a:r>
              <a:rPr kumimoji="1" lang="en-US" altLang="zh-CN" dirty="0"/>
              <a:t> will use keystroke extraction to detect the particular start and end time point of each keystroke</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13</a:t>
            </a:fld>
            <a:endParaRPr kumimoji="1" lang="zh-CN" altLang="en-US"/>
          </a:p>
        </p:txBody>
      </p:sp>
    </p:spTree>
    <p:extLst>
      <p:ext uri="{BB962C8B-B14F-4D97-AF65-F5344CB8AC3E}">
        <p14:creationId xmlns:p14="http://schemas.microsoft.com/office/powerpoint/2010/main" val="350560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the </a:t>
            </a:r>
            <a:r>
              <a:rPr kumimoji="1" lang="en-US" altLang="zh-CN" dirty="0" err="1"/>
              <a:t>figreu</a:t>
            </a:r>
            <a:r>
              <a:rPr kumimoji="1" lang="en-US" altLang="zh-CN" dirty="0"/>
              <a:t> (a) shows, the </a:t>
            </a:r>
            <a:r>
              <a:rPr kumimoji="1" lang="en-US" altLang="zh-CN" dirty="0" err="1"/>
              <a:t>csi</a:t>
            </a:r>
            <a:r>
              <a:rPr kumimoji="1" lang="en-US" altLang="zh-CN" dirty="0"/>
              <a:t> data has strong noise which prevent attackers to extract </a:t>
            </a:r>
            <a:r>
              <a:rPr kumimoji="1" lang="en-US" altLang="zh-CN" dirty="0" err="1"/>
              <a:t>cSI</a:t>
            </a:r>
            <a:r>
              <a:rPr kumimoji="1" lang="en-US" altLang="zh-CN" dirty="0"/>
              <a:t> waveform related to the keystrokes. </a:t>
            </a:r>
          </a:p>
          <a:p>
            <a:r>
              <a:rPr kumimoji="1" lang="en-US" altLang="zh-CN" dirty="0" err="1"/>
              <a:t>Windtalker</a:t>
            </a:r>
            <a:r>
              <a:rPr kumimoji="1" lang="en-US" altLang="zh-CN" dirty="0"/>
              <a:t> us a </a:t>
            </a:r>
            <a:r>
              <a:rPr kumimoji="1" lang="en-US" altLang="zh-CN" dirty="0" err="1"/>
              <a:t>butterworth</a:t>
            </a:r>
            <a:r>
              <a:rPr kumimoji="1" lang="en-US" altLang="zh-CN" dirty="0"/>
              <a:t> filter and choose a specific frequency to make the waveform smooth.</a:t>
            </a:r>
          </a:p>
          <a:p>
            <a:r>
              <a:rPr kumimoji="1" lang="en-US" altLang="zh-CN" dirty="0"/>
              <a:t>The result after filter is shown in figure (b).</a:t>
            </a:r>
          </a:p>
          <a:p>
            <a:endParaRPr kumimoji="1" lang="en-US" altLang="zh-CN" dirty="0"/>
          </a:p>
          <a:p>
            <a:r>
              <a:rPr kumimoji="1" lang="en-US" altLang="zh-CN" dirty="0"/>
              <a:t>The next step is slice the CSI time series into multiple segment, and then calculate the variance of each segment, as shown in figure (d). We can obviously find that the variance of segment during the keystroke are larger than other period. we can move the segments with the variance under the </a:t>
            </a:r>
            <a:r>
              <a:rPr kumimoji="1" lang="en-US" altLang="zh-CN" dirty="0" err="1"/>
              <a:t>predertermined</a:t>
            </a:r>
            <a:r>
              <a:rPr kumimoji="1" lang="en-US" altLang="zh-CN" dirty="0"/>
              <a:t> threshold. After that, we could group the adjacent segments based on timestamp so that each group represent a individual keystroke. </a:t>
            </a:r>
          </a:p>
          <a:p>
            <a:endParaRPr kumimoji="1" lang="en-US" altLang="zh-CN" dirty="0"/>
          </a:p>
          <a:p>
            <a:r>
              <a:rPr kumimoji="1" lang="en-US" altLang="zh-CN" dirty="0"/>
              <a:t>The final step is to identify the specific start and end time of each keystroke. </a:t>
            </a:r>
          </a:p>
          <a:p>
            <a:endParaRPr kumimoji="1" lang="en-US" altLang="zh-CN" dirty="0"/>
          </a:p>
          <a:p>
            <a:r>
              <a:rPr kumimoji="1" lang="en-US" altLang="zh-CN" dirty="0"/>
              <a:t>As figure (c)and (f) shows, we could calculate the mean value of variance of each group as J, the red line. The intersection point of J and the </a:t>
            </a:r>
            <a:r>
              <a:rPr kumimoji="1" lang="en-US" altLang="zh-CN" dirty="0" err="1"/>
              <a:t>csi</a:t>
            </a:r>
            <a:r>
              <a:rPr kumimoji="1" lang="en-US" altLang="zh-CN" dirty="0"/>
              <a:t> time series could be the start and end point of keystroke. </a:t>
            </a:r>
          </a:p>
          <a:p>
            <a:r>
              <a:rPr kumimoji="1" lang="en-US" altLang="zh-CN" dirty="0"/>
              <a:t>To go further, we can do a local search from the intersection point of J and </a:t>
            </a:r>
            <a:r>
              <a:rPr kumimoji="1" lang="en-US" altLang="zh-CN" dirty="0" err="1"/>
              <a:t>csi</a:t>
            </a:r>
            <a:r>
              <a:rPr kumimoji="1" lang="en-US" altLang="zh-CN" dirty="0"/>
              <a:t> time series to find the nearest local extremum which is below J as the start and end point. </a:t>
            </a:r>
          </a:p>
          <a:p>
            <a:r>
              <a:rPr kumimoji="1" lang="en-US" altLang="zh-CN" dirty="0"/>
              <a:t>With the start and end point, keystroke waveform could be extracted. </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After keystroke extraction, we use these keystroke waveform to conduct recognition process.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14</a:t>
            </a:fld>
            <a:endParaRPr kumimoji="1" lang="zh-CN" altLang="en-US"/>
          </a:p>
        </p:txBody>
      </p:sp>
    </p:spTree>
    <p:extLst>
      <p:ext uri="{BB962C8B-B14F-4D97-AF65-F5344CB8AC3E}">
        <p14:creationId xmlns:p14="http://schemas.microsoft.com/office/powerpoint/2010/main" val="3890404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After extract individual waveform, we could run the keystroke recognition. </a:t>
            </a:r>
          </a:p>
          <a:p>
            <a:endParaRPr kumimoji="1" lang="en-US" altLang="zh-CN" dirty="0"/>
          </a:p>
          <a:p>
            <a:r>
              <a:rPr kumimoji="1" lang="en-US" altLang="zh-CN" dirty="0"/>
              <a:t>To avoid high computational costs in the classification process, we should not use the original waveform, since  it contain many data points. </a:t>
            </a:r>
          </a:p>
          <a:p>
            <a:endParaRPr kumimoji="1" lang="en-US" altLang="zh-CN" dirty="0"/>
          </a:p>
          <a:p>
            <a:r>
              <a:rPr kumimoji="1" lang="en-US" altLang="zh-CN" dirty="0"/>
              <a:t>Therefore, </a:t>
            </a:r>
            <a:r>
              <a:rPr kumimoji="1" lang="en-US" altLang="zh-CN" dirty="0" err="1"/>
              <a:t>windtalker</a:t>
            </a:r>
            <a:r>
              <a:rPr kumimoji="1" lang="en-US" altLang="zh-CN" dirty="0"/>
              <a:t> uses </a:t>
            </a:r>
            <a:r>
              <a:rPr kumimoji="1" lang="en-US" altLang="zh-CN" dirty="0" err="1"/>
              <a:t>dscrete</a:t>
            </a:r>
            <a:r>
              <a:rPr kumimoji="1" lang="en-US" altLang="zh-CN" dirty="0"/>
              <a:t> wavelet transform to compress the length of CSI waveform by extracting the approximate sequence.</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After that , </a:t>
            </a:r>
            <a:r>
              <a:rPr kumimoji="1" lang="en-US" altLang="zh-CN" dirty="0" err="1"/>
              <a:t>windtalker</a:t>
            </a:r>
            <a:r>
              <a:rPr kumimoji="1" lang="en-US" altLang="zh-CN" dirty="0"/>
              <a:t> uses dynamic time warping to compare the extracted waveform to the simple keystroke waveform pattern by calculate the distance between two time series. The output of DTW is the distance between two series. </a:t>
            </a:r>
            <a:r>
              <a:rPr lang="en-US" altLang="zh-CN" sz="1200" kern="1200" dirty="0">
                <a:solidFill>
                  <a:schemeClr val="tx1"/>
                </a:solidFill>
                <a:effectLst/>
                <a:latin typeface="+mn-lt"/>
                <a:ea typeface="+mn-ea"/>
                <a:cs typeface="+mn-cs"/>
              </a:rPr>
              <a:t>A low distance indicates that these two sequences are highly similar. </a:t>
            </a:r>
            <a:endParaRPr lang="en-US" altLang="zh-CN" dirty="0"/>
          </a:p>
          <a:p>
            <a:endParaRPr kumimoji="1" lang="en-US" altLang="zh-CN" dirty="0"/>
          </a:p>
          <a:p>
            <a:r>
              <a:rPr kumimoji="1" lang="en-US" altLang="zh-CN" dirty="0"/>
              <a:t>Until now, we have done all preparations, the last step is to run a basic </a:t>
            </a:r>
            <a:r>
              <a:rPr kumimoji="1" lang="en-US" altLang="zh-CN" dirty="0" err="1"/>
              <a:t>classfier</a:t>
            </a:r>
            <a:r>
              <a:rPr kumimoji="1" lang="en-US" altLang="zh-CN" dirty="0"/>
              <a:t> training algorithm to identify the exact number of each keystroke.</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15</a:t>
            </a:fld>
            <a:endParaRPr kumimoji="1" lang="zh-CN" altLang="en-US"/>
          </a:p>
        </p:txBody>
      </p:sp>
    </p:spTree>
    <p:extLst>
      <p:ext uri="{BB962C8B-B14F-4D97-AF65-F5344CB8AC3E}">
        <p14:creationId xmlns:p14="http://schemas.microsoft.com/office/powerpoint/2010/main" val="255173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Fig.8 shows average classification accuracy of all 10 volunteers in 10 PIN number on different smartphones.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 we can see, for inferring one key,  </a:t>
            </a:r>
            <a:r>
              <a:rPr lang="en-US" altLang="zh-CN" sz="1200" kern="1200" dirty="0" err="1">
                <a:solidFill>
                  <a:schemeClr val="tx1"/>
                </a:solidFill>
                <a:effectLst/>
                <a:latin typeface="+mn-lt"/>
                <a:ea typeface="+mn-ea"/>
                <a:cs typeface="+mn-cs"/>
              </a:rPr>
              <a:t>WindTalker</a:t>
            </a:r>
            <a:r>
              <a:rPr lang="en-US" altLang="zh-CN" sz="1200" kern="1200" dirty="0">
                <a:solidFill>
                  <a:schemeClr val="tx1"/>
                </a:solidFill>
                <a:effectLst/>
                <a:latin typeface="+mn-lt"/>
                <a:ea typeface="+mn-ea"/>
                <a:cs typeface="+mn-cs"/>
              </a:rPr>
              <a:t> achieves average accuracy classification of 81.8% in Xiaomi, 73.2% in Nexus and 64% in Samsung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 for predict 6-digit payment password, </a:t>
            </a:r>
            <a:r>
              <a:rPr lang="en-US" altLang="zh-CN" sz="1200" kern="1200" dirty="0" err="1">
                <a:solidFill>
                  <a:schemeClr val="tx1"/>
                </a:solidFill>
                <a:effectLst/>
                <a:latin typeface="+mn-lt"/>
                <a:ea typeface="+mn-ea"/>
                <a:cs typeface="+mn-cs"/>
              </a:rPr>
              <a:t>windtalker</a:t>
            </a:r>
            <a:r>
              <a:rPr lang="en-US" altLang="zh-CN" sz="1200" kern="1200" dirty="0">
                <a:solidFill>
                  <a:schemeClr val="tx1"/>
                </a:solidFill>
                <a:effectLst/>
                <a:latin typeface="+mn-lt"/>
                <a:ea typeface="+mn-ea"/>
                <a:cs typeface="+mn-cs"/>
              </a:rPr>
              <a:t> could calculate the possibility of each possible result and sort them to choose the candidates with highest probabilities.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If we choose the top 3 candidates, the accuracy could reach almost 80%.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16</a:t>
            </a:fld>
            <a:endParaRPr kumimoji="1" lang="zh-CN" altLang="en-US"/>
          </a:p>
        </p:txBody>
      </p:sp>
    </p:spTree>
    <p:extLst>
      <p:ext uri="{BB962C8B-B14F-4D97-AF65-F5344CB8AC3E}">
        <p14:creationId xmlns:p14="http://schemas.microsoft.com/office/powerpoint/2010/main" val="667754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Windtalker</a:t>
            </a:r>
            <a:r>
              <a:rPr kumimoji="1" lang="en-US" altLang="zh-CN" dirty="0"/>
              <a:t> has also been tested on real world. </a:t>
            </a:r>
          </a:p>
          <a:p>
            <a:endParaRPr kumimoji="1" lang="en-US" altLang="zh-CN" dirty="0"/>
          </a:p>
          <a:p>
            <a:r>
              <a:rPr kumimoji="1" lang="en-US" altLang="zh-CN" dirty="0"/>
              <a:t>Attackers first deployed </a:t>
            </a:r>
            <a:r>
              <a:rPr kumimoji="1" lang="en-US" altLang="zh-CN" dirty="0" err="1"/>
              <a:t>windtalker</a:t>
            </a:r>
            <a:r>
              <a:rPr kumimoji="1" lang="en-US" altLang="zh-CN" dirty="0"/>
              <a:t> </a:t>
            </a:r>
            <a:r>
              <a:rPr kumimoji="1" lang="en-US" altLang="zh-CN" dirty="0" err="1"/>
              <a:t>wifi</a:t>
            </a:r>
            <a:r>
              <a:rPr kumimoji="1" lang="en-US" altLang="zh-CN" dirty="0"/>
              <a:t> device toward the victim and pretend to be a public </a:t>
            </a:r>
            <a:r>
              <a:rPr kumimoji="1" lang="en-US" altLang="zh-CN" dirty="0" err="1"/>
              <a:t>wifi</a:t>
            </a:r>
            <a:r>
              <a:rPr kumimoji="1" lang="en-US" altLang="zh-CN" dirty="0"/>
              <a:t> hotspot. </a:t>
            </a:r>
          </a:p>
          <a:p>
            <a:r>
              <a:rPr kumimoji="1" lang="en-US" altLang="zh-CN" dirty="0"/>
              <a:t>After connected to the victim, the </a:t>
            </a:r>
            <a:r>
              <a:rPr kumimoji="1" lang="en-US" altLang="zh-CN" dirty="0" err="1"/>
              <a:t>windtalker</a:t>
            </a:r>
            <a:r>
              <a:rPr kumimoji="1" lang="en-US" altLang="zh-CN" dirty="0"/>
              <a:t> will ask users to input some numbers such as verification codes to obtain victim’s private </a:t>
            </a:r>
            <a:r>
              <a:rPr kumimoji="1" lang="en-US" altLang="zh-CN" dirty="0" err="1"/>
              <a:t>csi</a:t>
            </a:r>
            <a:r>
              <a:rPr kumimoji="1" lang="en-US" altLang="zh-CN" dirty="0"/>
              <a:t> information as training dataset. Then, </a:t>
            </a:r>
            <a:r>
              <a:rPr kumimoji="1" lang="en-US" altLang="zh-CN" dirty="0" err="1"/>
              <a:t>windtalker</a:t>
            </a:r>
            <a:r>
              <a:rPr kumimoji="1" lang="en-US" altLang="zh-CN" dirty="0"/>
              <a:t> will monitor the traffic and the sensitive input window and infer the keystroke.  </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For </a:t>
            </a:r>
            <a:r>
              <a:rPr kumimoji="1" lang="en-US" altLang="zh-CN" dirty="0" err="1"/>
              <a:t>alipay</a:t>
            </a:r>
            <a:r>
              <a:rPr kumimoji="1" lang="en-US" altLang="zh-CN" dirty="0"/>
              <a:t>, </a:t>
            </a:r>
            <a:r>
              <a:rPr kumimoji="1" lang="en-US" altLang="zh-CN" dirty="0" err="1"/>
              <a:t>windtalker</a:t>
            </a:r>
            <a:r>
              <a:rPr kumimoji="1" lang="en-US" altLang="zh-CN" dirty="0"/>
              <a:t> could successfully recover the password with top 50 candidate results. </a:t>
            </a:r>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17</a:t>
            </a:fld>
            <a:endParaRPr kumimoji="1" lang="zh-CN" altLang="en-US"/>
          </a:p>
        </p:txBody>
      </p:sp>
    </p:spTree>
    <p:extLst>
      <p:ext uri="{BB962C8B-B14F-4D97-AF65-F5344CB8AC3E}">
        <p14:creationId xmlns:p14="http://schemas.microsoft.com/office/powerpoint/2010/main" val="338770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Windtalker</a:t>
            </a:r>
            <a:r>
              <a:rPr kumimoji="1" lang="en-US" altLang="zh-CN" dirty="0"/>
              <a:t> also has some limitations, </a:t>
            </a:r>
          </a:p>
          <a:p>
            <a:r>
              <a:rPr kumimoji="1" lang="en-US" altLang="zh-CN" dirty="0"/>
              <a:t>The first one is that the </a:t>
            </a:r>
            <a:r>
              <a:rPr kumimoji="1" lang="en-US" altLang="zh-CN" dirty="0" err="1"/>
              <a:t>csi</a:t>
            </a:r>
            <a:r>
              <a:rPr kumimoji="1" lang="en-US" altLang="zh-CN" dirty="0"/>
              <a:t> tools on intel NICs has some </a:t>
            </a:r>
            <a:r>
              <a:rPr kumimoji="1" lang="en-US" altLang="zh-CN" dirty="0" err="1"/>
              <a:t>conlicts</a:t>
            </a:r>
            <a:r>
              <a:rPr kumimoji="1" lang="en-US" altLang="zh-CN" dirty="0"/>
              <a:t> to </a:t>
            </a:r>
            <a:r>
              <a:rPr kumimoji="1" lang="en-US" altLang="zh-CN" dirty="0" err="1"/>
              <a:t>iphone</a:t>
            </a:r>
            <a:r>
              <a:rPr kumimoji="1" lang="en-US" altLang="zh-CN" dirty="0"/>
              <a:t>. The tools may crash during connecting to </a:t>
            </a:r>
            <a:r>
              <a:rPr kumimoji="1" lang="en-US" altLang="zh-CN" dirty="0" err="1"/>
              <a:t>iphone</a:t>
            </a:r>
            <a:r>
              <a:rPr kumimoji="1" lang="en-US" altLang="zh-CN" dirty="0"/>
              <a:t>. </a:t>
            </a:r>
          </a:p>
          <a:p>
            <a:endParaRPr kumimoji="1" lang="en-US" altLang="zh-CN" dirty="0"/>
          </a:p>
          <a:p>
            <a:r>
              <a:rPr kumimoji="1" lang="en-US" altLang="zh-CN" dirty="0"/>
              <a:t>The major problem is the the </a:t>
            </a:r>
            <a:r>
              <a:rPr kumimoji="1" lang="en-US" altLang="zh-CN" dirty="0" err="1"/>
              <a:t>csi</a:t>
            </a:r>
            <a:r>
              <a:rPr kumimoji="1" lang="en-US" altLang="zh-CN" dirty="0"/>
              <a:t> information is highly relative to telecommunication environment. And the major fact is the typing gesture, if user constantly change the typing gesture, then the collected </a:t>
            </a:r>
            <a:r>
              <a:rPr kumimoji="1" lang="en-US" altLang="zh-CN" dirty="0" err="1"/>
              <a:t>csi</a:t>
            </a:r>
            <a:r>
              <a:rPr kumimoji="1" lang="en-US" altLang="zh-CN" dirty="0"/>
              <a:t> dataset cannot be used to recover the correct input. What’s more, the reliability of </a:t>
            </a:r>
            <a:r>
              <a:rPr kumimoji="1" lang="en-US" altLang="zh-CN" dirty="0" err="1"/>
              <a:t>csi</a:t>
            </a:r>
            <a:r>
              <a:rPr kumimoji="1" lang="en-US" altLang="zh-CN" dirty="0"/>
              <a:t> data can not last long even though users use a fixed typing gesture, because the environment will change and that will impact the value of </a:t>
            </a:r>
            <a:r>
              <a:rPr kumimoji="1" lang="en-US" altLang="zh-CN" dirty="0" err="1"/>
              <a:t>csi</a:t>
            </a:r>
            <a:r>
              <a:rPr kumimoji="1" lang="en-US" altLang="zh-CN" dirty="0"/>
              <a:t> information. </a:t>
            </a:r>
          </a:p>
          <a:p>
            <a:endParaRPr kumimoji="1" lang="en-US" altLang="zh-CN" dirty="0"/>
          </a:p>
          <a:p>
            <a:r>
              <a:rPr kumimoji="1" lang="en-US" altLang="zh-CN" dirty="0"/>
              <a:t>Also, </a:t>
            </a:r>
            <a:r>
              <a:rPr kumimoji="1" lang="en-US" altLang="zh-CN" dirty="0" err="1"/>
              <a:t>windtalker</a:t>
            </a:r>
            <a:r>
              <a:rPr kumimoji="1" lang="en-US" altLang="zh-CN" dirty="0"/>
              <a:t> can only infer the victim with his own training dataset. Since everyone has different </a:t>
            </a:r>
            <a:r>
              <a:rPr kumimoji="1" lang="en-US" altLang="zh-CN" dirty="0" err="1"/>
              <a:t>typin</a:t>
            </a:r>
            <a:r>
              <a:rPr kumimoji="1" lang="en-US" altLang="zh-CN" dirty="0"/>
              <a:t> gesture which generates different </a:t>
            </a:r>
            <a:r>
              <a:rPr kumimoji="1" lang="en-US" altLang="zh-CN" dirty="0" err="1"/>
              <a:t>csi</a:t>
            </a:r>
            <a:r>
              <a:rPr kumimoji="1" lang="en-US" altLang="zh-CN" dirty="0"/>
              <a:t> pattern.</a:t>
            </a:r>
          </a:p>
          <a:p>
            <a:endParaRPr kumimoji="1" lang="en-US" altLang="zh-CN" dirty="0"/>
          </a:p>
          <a:p>
            <a:endParaRPr kumimoji="1" lang="en-US" altLang="zh-CN" dirty="0"/>
          </a:p>
          <a:p>
            <a:r>
              <a:rPr kumimoji="1" lang="en-US" altLang="zh-CN" dirty="0"/>
              <a:t> This concludes my speech, thank for listening , any questions?</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18</a:t>
            </a:fld>
            <a:endParaRPr kumimoji="1" lang="zh-CN" altLang="en-US"/>
          </a:p>
        </p:txBody>
      </p:sp>
    </p:spTree>
    <p:extLst>
      <p:ext uri="{BB962C8B-B14F-4D97-AF65-F5344CB8AC3E}">
        <p14:creationId xmlns:p14="http://schemas.microsoft.com/office/powerpoint/2010/main" val="195567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a description of indirect eavesdropping attack using external device, called OKI model. </a:t>
            </a:r>
          </a:p>
          <a:p>
            <a:endParaRPr kumimoji="1" lang="en-US" altLang="zh-CN" dirty="0"/>
          </a:p>
          <a:p>
            <a:r>
              <a:rPr kumimoji="1" lang="en-US" altLang="zh-CN" dirty="0"/>
              <a:t>The attacker needs to deploy two </a:t>
            </a:r>
            <a:r>
              <a:rPr kumimoji="1" lang="en-US" altLang="zh-CN" dirty="0" err="1"/>
              <a:t>wifi</a:t>
            </a:r>
            <a:r>
              <a:rPr kumimoji="1" lang="en-US" altLang="zh-CN" dirty="0"/>
              <a:t> devices, one is the sender devices continuous emitting signals and the receiver device receive the signals. The target device must be put between the two </a:t>
            </a:r>
            <a:r>
              <a:rPr kumimoji="1" lang="en-US" altLang="zh-CN" dirty="0" err="1"/>
              <a:t>wifi</a:t>
            </a:r>
            <a:r>
              <a:rPr kumimoji="1" lang="en-US" altLang="zh-CN" dirty="0"/>
              <a:t> devices and the target device can only be an external keyboard. </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This method is not stealthy, and</a:t>
            </a:r>
            <a:r>
              <a:rPr kumimoji="1" lang="zh-CN" altLang="en-US" dirty="0"/>
              <a:t> </a:t>
            </a:r>
            <a:r>
              <a:rPr kumimoji="1" lang="en-US" altLang="zh-CN" dirty="0"/>
              <a:t>can only infer the input from mechanical keyboard, which is not practical in today’s transaction </a:t>
            </a:r>
            <a:r>
              <a:rPr lang="en-US" altLang="zh-CN" sz="1200" b="0" kern="1200" dirty="0">
                <a:solidFill>
                  <a:schemeClr val="tx1"/>
                </a:solidFill>
                <a:effectLst/>
                <a:latin typeface="+mn-lt"/>
                <a:ea typeface="+mn-ea"/>
                <a:cs typeface="+mn-cs"/>
              </a:rPr>
              <a:t>Scenario, which makes it not practical. </a:t>
            </a:r>
            <a:endParaRPr lang="en-US" altLang="zh-CN"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3</a:t>
            </a:fld>
            <a:endParaRPr kumimoji="1" lang="zh-CN" altLang="en-US"/>
          </a:p>
        </p:txBody>
      </p:sp>
    </p:spTree>
    <p:extLst>
      <p:ext uri="{BB962C8B-B14F-4D97-AF65-F5344CB8AC3E}">
        <p14:creationId xmlns:p14="http://schemas.microsoft.com/office/powerpoint/2010/main" val="409069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improve the way of eavesdropping user’s sensitive input</a:t>
            </a:r>
            <a:r>
              <a:rPr kumimoji="1" lang="en-US" altLang="zh-CN"/>
              <a:t>, </a:t>
            </a:r>
            <a:endParaRPr kumimoji="1" lang="en-US" altLang="zh-CN" dirty="0"/>
          </a:p>
          <a:p>
            <a:r>
              <a:rPr kumimoji="1" lang="en-US" altLang="zh-CN" dirty="0" err="1"/>
              <a:t>Windtalker</a:t>
            </a:r>
            <a:r>
              <a:rPr kumimoji="1" lang="en-US" altLang="zh-CN" dirty="0"/>
              <a:t> uses side channel information to analyze signal of mobile device to infer the keystroke. Unlike the previous OKI model, which can only infer all inputs, </a:t>
            </a:r>
            <a:r>
              <a:rPr kumimoji="1" lang="en-US" altLang="zh-CN" dirty="0" err="1"/>
              <a:t>windtalker</a:t>
            </a:r>
            <a:r>
              <a:rPr kumimoji="1" lang="en-US" altLang="zh-CN" dirty="0"/>
              <a:t> implement a new feature that can identify the specific prior when user input sensitive keystroke.   </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4</a:t>
            </a:fld>
            <a:endParaRPr kumimoji="1" lang="zh-CN" altLang="en-US"/>
          </a:p>
        </p:txBody>
      </p:sp>
    </p:spTree>
    <p:extLst>
      <p:ext uri="{BB962C8B-B14F-4D97-AF65-F5344CB8AC3E}">
        <p14:creationId xmlns:p14="http://schemas.microsoft.com/office/powerpoint/2010/main" val="3139626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Windtalker</a:t>
            </a:r>
            <a:r>
              <a:rPr kumimoji="1" lang="en-US" altLang="zh-CN" dirty="0"/>
              <a:t> uses a IKI model</a:t>
            </a:r>
          </a:p>
          <a:p>
            <a:r>
              <a:rPr kumimoji="1" lang="en-US" altLang="zh-CN" dirty="0"/>
              <a:t>Unlike the OKI model, The IKI model only need to deploy one </a:t>
            </a:r>
            <a:r>
              <a:rPr kumimoji="1" lang="en-US" altLang="zh-CN" dirty="0" err="1"/>
              <a:t>wifi</a:t>
            </a:r>
            <a:r>
              <a:rPr kumimoji="1" lang="en-US" altLang="zh-CN" dirty="0"/>
              <a:t> device, which can be a NIC(network interface controller) on a laptop. The </a:t>
            </a:r>
            <a:r>
              <a:rPr kumimoji="1" lang="en-US" altLang="zh-CN" dirty="0" err="1"/>
              <a:t>wifi</a:t>
            </a:r>
            <a:r>
              <a:rPr kumimoji="1" lang="en-US" altLang="zh-CN" dirty="0"/>
              <a:t> device pretend to be a public </a:t>
            </a:r>
            <a:r>
              <a:rPr kumimoji="1" lang="en-US" altLang="zh-CN" dirty="0" err="1"/>
              <a:t>wifi</a:t>
            </a:r>
            <a:r>
              <a:rPr kumimoji="1" lang="en-US" altLang="zh-CN" dirty="0"/>
              <a:t> hotspot to collect target device‘s side-channel information for inferring sensitive input.</a:t>
            </a:r>
          </a:p>
          <a:p>
            <a:r>
              <a:rPr kumimoji="1" lang="en-US" altLang="zh-CN" dirty="0"/>
              <a:t>What’s more, the IKI model allows attacker to collect un-encrypted meta data traffic and collect  CSI data to infer the keystroke.</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5</a:t>
            </a:fld>
            <a:endParaRPr kumimoji="1" lang="zh-CN" altLang="en-US"/>
          </a:p>
        </p:txBody>
      </p:sp>
    </p:spTree>
    <p:extLst>
      <p:ext uri="{BB962C8B-B14F-4D97-AF65-F5344CB8AC3E}">
        <p14:creationId xmlns:p14="http://schemas.microsoft.com/office/powerpoint/2010/main" val="2556264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CSI is a channel attribute describing wireless communication links. CSI considers many factors that affect signal propagation: signal scattering, environmental attenuation and distance attenuation.</a:t>
            </a:r>
          </a:p>
          <a:p>
            <a:r>
              <a:rPr kumimoji="1" lang="en-US" altLang="zh-CN" dirty="0"/>
              <a:t>CSI was originally used to assess the state of the channel link. The quality of the wireless channel can be estimated through the CSI matrix</a:t>
            </a:r>
            <a:r>
              <a:rPr kumimoji="1" lang="zh-CN" altLang="en-US" dirty="0"/>
              <a:t>。</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CSI measures Channel Frequency Response (CFR) in different subcarriers f . </a:t>
            </a: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Cfr</a:t>
            </a:r>
            <a:r>
              <a:rPr lang="en-US" altLang="zh-CN" sz="1200" kern="1200" dirty="0">
                <a:solidFill>
                  <a:schemeClr val="tx1"/>
                </a:solidFill>
                <a:effectLst/>
                <a:latin typeface="+mn-lt"/>
                <a:ea typeface="+mn-ea"/>
                <a:cs typeface="+mn-cs"/>
              </a:rPr>
              <a:t> is the response of signal characteristics in different frequency ranges.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formula can be used to express the situation of single transmitting antenna and single receiving antenna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a:t>
            </a:r>
            <a:r>
              <a:rPr lang="en-US" altLang="zh-CN" dirty="0" err="1"/>
              <a:t>f,t</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 is the carrier frequency. Once this carrier frequency is determined, that is to say, the channel frequency response(</a:t>
            </a:r>
            <a:r>
              <a:rPr lang="en-US" altLang="zh-CN" dirty="0" err="1"/>
              <a:t>cfr</a:t>
            </a:r>
            <a:r>
              <a:rPr lang="en-US" altLang="zh-CN" dirty="0"/>
              <a:t>) at a specific carrier frequency is what we call CSI.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a:t>
            </a:r>
            <a:r>
              <a:rPr lang="en-US" altLang="zh-CN" dirty="0" err="1"/>
              <a:t>wifi</a:t>
            </a:r>
            <a:r>
              <a:rPr lang="en-US" altLang="zh-CN" dirty="0"/>
              <a:t> device uses OFDM to significantly improve the cannel capacity of the wireless system. Which means, if a wireless device has </a:t>
            </a:r>
            <a:r>
              <a:rPr lang="en-US" altLang="zh-CN" dirty="0" err="1"/>
              <a:t>Ntx</a:t>
            </a:r>
            <a:r>
              <a:rPr lang="en-US" altLang="zh-CN" dirty="0"/>
              <a:t> transmitter antennae, </a:t>
            </a:r>
            <a:r>
              <a:rPr lang="en-US" altLang="zh-CN" dirty="0" err="1"/>
              <a:t>Nrx</a:t>
            </a:r>
            <a:r>
              <a:rPr lang="en-US" altLang="zh-CN" dirty="0"/>
              <a:t> receiver antennae, and Ns OFDM subcarriers number. The total subcarriers can be calculate by multiply this three factors. Each subcarrier has a CSI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OFDM is Orthogonal Frequency Division Multiplexing, a high-speed transmission technology in a wireless environment. The main idea of OFDM technology is to divide a given channel into many orthogonal sub-channels in the frequency domain, and use one sub-carrier on each sub-channel. Modulation, and each sub-carrier is transmitted in parallel. Subcarriers can carry their own information without interfering with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kumimoji="1" lang="en-US" altLang="zh-CN" dirty="0"/>
              <a:t>Now, let’s see the relation between the CSI and keystroke inference. </a:t>
            </a:r>
          </a:p>
          <a:p>
            <a:r>
              <a:rPr kumimoji="1" lang="en-US" altLang="zh-CN" dirty="0"/>
              <a:t>CSI can capture the wireless characteristics of the nearby environment, that means, the movement of fingers during typing password could also impact the value of CSI, typing different numbers could generate unique </a:t>
            </a:r>
            <a:r>
              <a:rPr kumimoji="1" lang="en-US" altLang="zh-CN" dirty="0" err="1"/>
              <a:t>patern</a:t>
            </a:r>
            <a:r>
              <a:rPr kumimoji="1" lang="en-US" altLang="zh-CN" dirty="0"/>
              <a:t> of CSI, and we can use it to recognize the actual keystroke. </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6</a:t>
            </a:fld>
            <a:endParaRPr kumimoji="1" lang="zh-CN" altLang="en-US"/>
          </a:p>
        </p:txBody>
      </p:sp>
    </p:spTree>
    <p:extLst>
      <p:ext uri="{BB962C8B-B14F-4D97-AF65-F5344CB8AC3E}">
        <p14:creationId xmlns:p14="http://schemas.microsoft.com/office/powerpoint/2010/main" val="383339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infer keystroke from CSI, we need to identify the factors to the CSI.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Based on the previous work, there are two common typing gesture. Oblique touch is the most common typing gesture when people press different keys. Vertical touch happens when people continuously press the same key.</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Therefore, there are two major factors that affect the CSI, one is the hand coverage and finger position, as shown in the right bottom picture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dirty="0">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ifferent finger position and coverage will inevitably introduce the </a:t>
            </a:r>
            <a:r>
              <a:rPr lang="en-US" altLang="zh-CN" sz="1200" kern="1200" dirty="0" err="1">
                <a:solidFill>
                  <a:schemeClr val="tx1"/>
                </a:solidFill>
                <a:effectLst/>
                <a:latin typeface="+mn-lt"/>
                <a:ea typeface="+mn-ea"/>
                <a:cs typeface="+mn-cs"/>
              </a:rPr>
              <a:t>interfer</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ence</a:t>
            </a:r>
            <a:r>
              <a:rPr lang="en-US" altLang="zh-CN" sz="1200" kern="1200" dirty="0">
                <a:solidFill>
                  <a:schemeClr val="tx1"/>
                </a:solidFill>
                <a:effectLst/>
                <a:latin typeface="+mn-lt"/>
                <a:ea typeface="+mn-ea"/>
                <a:cs typeface="+mn-cs"/>
              </a:rPr>
              <a:t> to the </a:t>
            </a:r>
            <a:r>
              <a:rPr lang="en-US" altLang="zh-CN" sz="1200" kern="1200" dirty="0" err="1">
                <a:solidFill>
                  <a:schemeClr val="tx1"/>
                </a:solidFill>
                <a:effectLst/>
                <a:latin typeface="+mn-lt"/>
                <a:ea typeface="+mn-ea"/>
                <a:cs typeface="+mn-cs"/>
              </a:rPr>
              <a:t>WiFi</a:t>
            </a:r>
            <a:r>
              <a:rPr lang="en-US" altLang="zh-CN" sz="1200" kern="1200" dirty="0">
                <a:solidFill>
                  <a:schemeClr val="tx1"/>
                </a:solidFill>
                <a:effectLst/>
                <a:latin typeface="+mn-lt"/>
                <a:ea typeface="+mn-ea"/>
                <a:cs typeface="+mn-cs"/>
              </a:rPr>
              <a:t> signals and thus lead to the changes of the CSI. </a:t>
            </a:r>
            <a:endParaRPr lang="en-US" altLang="zh-CN" dirty="0"/>
          </a:p>
          <a:p>
            <a:r>
              <a:rPr kumimoji="1" lang="en-US" altLang="zh-CN" dirty="0"/>
              <a:t>The experiment of continuously typing keys from 0 to 9 shows that different coverages lead to different fluctuation range of CSI values.</a:t>
            </a:r>
          </a:p>
          <a:p>
            <a:endParaRPr kumimoji="1" lang="en-US" altLang="zh-CN" dirty="0"/>
          </a:p>
          <a:p>
            <a:r>
              <a:rPr kumimoji="1" lang="en-US" altLang="zh-CN" dirty="0"/>
              <a:t>Another major factor is finger clicks. The experiment shows that each click could cause a sharp convex on CSI values and produce similar CSI values each time when user type the same key. Using this feature, we can identify whether the user is typing the same keys of adjacent keys quickly or not.</a:t>
            </a:r>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7</a:t>
            </a:fld>
            <a:endParaRPr kumimoji="1" lang="zh-CN" altLang="en-US"/>
          </a:p>
        </p:txBody>
      </p:sp>
    </p:spTree>
    <p:extLst>
      <p:ext uri="{BB962C8B-B14F-4D97-AF65-F5344CB8AC3E}">
        <p14:creationId xmlns:p14="http://schemas.microsoft.com/office/powerpoint/2010/main" val="364183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comes the overview design of </a:t>
            </a:r>
            <a:r>
              <a:rPr kumimoji="1" lang="en-US" altLang="zh-CN" dirty="0" err="1"/>
              <a:t>windtalker</a:t>
            </a:r>
            <a:r>
              <a:rPr kumimoji="1" lang="en-US" altLang="zh-CN" dirty="0"/>
              <a:t> framework. </a:t>
            </a:r>
          </a:p>
          <a:p>
            <a:r>
              <a:rPr kumimoji="1" lang="en-US" altLang="zh-CN" dirty="0"/>
              <a:t>It has 4 main component. ICMP based CSI acquirement module, Sensitive </a:t>
            </a:r>
            <a:r>
              <a:rPr kumimoji="1" lang="en-US" altLang="zh-CN" dirty="0" err="1"/>
              <a:t>iput</a:t>
            </a:r>
            <a:r>
              <a:rPr kumimoji="1" lang="en-US" altLang="zh-CN" dirty="0"/>
              <a:t> window recognition module, Data preprocessing module, and Keystroke inference module. </a:t>
            </a:r>
          </a:p>
          <a:p>
            <a:endParaRPr kumimoji="1" lang="en-US" altLang="zh-CN" dirty="0"/>
          </a:p>
          <a:p>
            <a:r>
              <a:rPr kumimoji="1" lang="en-US" altLang="zh-CN" dirty="0"/>
              <a:t>First , the attacker use a pretend to be a public </a:t>
            </a:r>
            <a:r>
              <a:rPr kumimoji="1" lang="en-US" altLang="zh-CN" dirty="0" err="1"/>
              <a:t>wifi</a:t>
            </a:r>
            <a:r>
              <a:rPr kumimoji="1" lang="en-US" altLang="zh-CN" dirty="0"/>
              <a:t> hotspot. After connected to the victim, the </a:t>
            </a:r>
            <a:r>
              <a:rPr kumimoji="1" lang="en-US" altLang="zh-CN" dirty="0" err="1"/>
              <a:t>windtalker</a:t>
            </a:r>
            <a:r>
              <a:rPr kumimoji="1" lang="en-US" altLang="zh-CN" dirty="0"/>
              <a:t> starts to run the sensitive input window recognition module and </a:t>
            </a:r>
            <a:r>
              <a:rPr kumimoji="1" lang="en-US" altLang="zh-CN" dirty="0" err="1"/>
              <a:t>icmp</a:t>
            </a:r>
            <a:r>
              <a:rPr kumimoji="1" lang="en-US" altLang="zh-CN" dirty="0"/>
              <a:t> </a:t>
            </a:r>
            <a:r>
              <a:rPr kumimoji="1" lang="en-US" altLang="zh-CN" dirty="0" err="1"/>
              <a:t>basd</a:t>
            </a:r>
            <a:r>
              <a:rPr kumimoji="1" lang="en-US" altLang="zh-CN" dirty="0"/>
              <a:t> </a:t>
            </a:r>
            <a:r>
              <a:rPr kumimoji="1" lang="en-US" altLang="zh-CN" dirty="0" err="1"/>
              <a:t>csi</a:t>
            </a:r>
            <a:r>
              <a:rPr kumimoji="1" lang="en-US" altLang="zh-CN" dirty="0"/>
              <a:t> acquirement module to collect  CSI data and record the start and end time of the sensitive input.</a:t>
            </a:r>
          </a:p>
          <a:p>
            <a:r>
              <a:rPr kumimoji="1" lang="en-US" altLang="zh-CN" dirty="0"/>
              <a:t>After that, </a:t>
            </a:r>
            <a:r>
              <a:rPr kumimoji="1" lang="en-US" altLang="zh-CN" dirty="0" err="1"/>
              <a:t>windtalker</a:t>
            </a:r>
            <a:r>
              <a:rPr kumimoji="1" lang="en-US" altLang="zh-CN" dirty="0"/>
              <a:t> will analysis the </a:t>
            </a:r>
            <a:r>
              <a:rPr kumimoji="1" lang="en-US" altLang="zh-CN" dirty="0" err="1"/>
              <a:t>csi</a:t>
            </a:r>
            <a:r>
              <a:rPr kumimoji="1" lang="en-US" altLang="zh-CN" dirty="0"/>
              <a:t> in the offline phase. It will reduce the noise and reduce data dimension from the original </a:t>
            </a:r>
            <a:r>
              <a:rPr kumimoji="1" lang="en-US" altLang="zh-CN" dirty="0" err="1"/>
              <a:t>csi</a:t>
            </a:r>
            <a:r>
              <a:rPr kumimoji="1" lang="en-US" altLang="zh-CN" dirty="0"/>
              <a:t> data using data preprocessing module. </a:t>
            </a:r>
          </a:p>
          <a:p>
            <a:r>
              <a:rPr kumimoji="1" lang="en-US" altLang="zh-CN" dirty="0"/>
              <a:t>Finally, attacker will get the assumption keystroke of PIN using the keystroke inference module.</a:t>
            </a:r>
          </a:p>
          <a:p>
            <a:endParaRPr kumimoji="1" lang="en-US" altLang="zh-CN" dirty="0"/>
          </a:p>
          <a:p>
            <a:r>
              <a:rPr kumimoji="1" lang="en-US" altLang="zh-CN" dirty="0"/>
              <a:t>Now lets see function of each component one by one.</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8</a:t>
            </a:fld>
            <a:endParaRPr kumimoji="1" lang="zh-CN" altLang="en-US"/>
          </a:p>
        </p:txBody>
      </p:sp>
    </p:spTree>
    <p:extLst>
      <p:ext uri="{BB962C8B-B14F-4D97-AF65-F5344CB8AC3E}">
        <p14:creationId xmlns:p14="http://schemas.microsoft.com/office/powerpoint/2010/main" val="383601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component is sensitive input window recognition module. </a:t>
            </a:r>
          </a:p>
          <a:p>
            <a:endParaRPr kumimoji="1" lang="en-US" altLang="zh-CN" dirty="0"/>
          </a:p>
          <a:p>
            <a:r>
              <a:rPr kumimoji="1" lang="en-US" altLang="zh-CN" dirty="0"/>
              <a:t>The aim of the attacks is not to know all inputs of the victim, attackers only want to know the private sensitive input like payment password such as PIN</a:t>
            </a:r>
            <a:r>
              <a:rPr kumimoji="1" lang="zh-CN" altLang="en-US" dirty="0"/>
              <a:t> </a:t>
            </a:r>
            <a:r>
              <a:rPr kumimoji="1" lang="en-US" altLang="zh-CN" dirty="0"/>
              <a:t>number. </a:t>
            </a:r>
          </a:p>
          <a:p>
            <a:r>
              <a:rPr kumimoji="1" lang="en-US" altLang="zh-CN" dirty="0"/>
              <a:t>Thus, to distinguish the time window of the sensitive input from others is needed. </a:t>
            </a:r>
          </a:p>
          <a:p>
            <a:r>
              <a:rPr kumimoji="1" lang="en-US" altLang="zh-CN" dirty="0"/>
              <a:t>The </a:t>
            </a:r>
            <a:r>
              <a:rPr kumimoji="1" lang="en-US" altLang="zh-CN" dirty="0" err="1"/>
              <a:t>windtalker</a:t>
            </a:r>
            <a:r>
              <a:rPr kumimoji="1" lang="en-US" altLang="zh-CN" dirty="0"/>
              <a:t> will first capture all the packets of the victim and </a:t>
            </a:r>
            <a:r>
              <a:rPr kumimoji="1" lang="en-US" altLang="zh-CN" dirty="0" err="1"/>
              <a:t>csi</a:t>
            </a:r>
            <a:r>
              <a:rPr kumimoji="1" lang="en-US" altLang="zh-CN" dirty="0"/>
              <a:t> data with its </a:t>
            </a:r>
            <a:r>
              <a:rPr kumimoji="1" lang="en-US" altLang="zh-CN" dirty="0" err="1"/>
              <a:t>timesteap</a:t>
            </a:r>
            <a:r>
              <a:rPr kumimoji="1" lang="en-US" altLang="zh-CN" dirty="0"/>
              <a:t>.</a:t>
            </a:r>
          </a:p>
          <a:p>
            <a:endParaRPr kumimoji="1" lang="en-US" altLang="zh-CN" dirty="0"/>
          </a:p>
          <a:p>
            <a:r>
              <a:rPr kumimoji="1" lang="en-US" altLang="zh-CN" dirty="0"/>
              <a:t>Victim’s transfer packets can not be used to decrypt since they are </a:t>
            </a:r>
            <a:r>
              <a:rPr kumimoji="1" lang="en-US" altLang="zh-CN" dirty="0" err="1"/>
              <a:t>secred</a:t>
            </a:r>
            <a:r>
              <a:rPr kumimoji="1" lang="en-US" altLang="zh-CN" dirty="0"/>
              <a:t> by HTTPS from application to the server. However, HTTPS does </a:t>
            </a:r>
            <a:r>
              <a:rPr kumimoji="1" lang="en-US" altLang="zh-CN" dirty="0" err="1"/>
              <a:t>nt</a:t>
            </a:r>
            <a:r>
              <a:rPr kumimoji="1" lang="en-US" altLang="zh-CN" dirty="0"/>
              <a:t> protect the metadata like the destination IP address, which means we can identify the sensitive input window by capture the </a:t>
            </a:r>
            <a:r>
              <a:rPr kumimoji="1" lang="en-US" altLang="zh-CN" dirty="0" err="1"/>
              <a:t>timesteap</a:t>
            </a:r>
            <a:r>
              <a:rPr kumimoji="1" lang="en-US" altLang="zh-CN" dirty="0"/>
              <a:t> of packets sending to specific IP address. The authors find that, for Alipay users, the traffics under  the same network will be directed to the same server IP, and this IP will last for several days. </a:t>
            </a:r>
          </a:p>
          <a:p>
            <a:r>
              <a:rPr kumimoji="1" lang="en-US" altLang="zh-CN" dirty="0"/>
              <a:t>Therefore, </a:t>
            </a:r>
            <a:r>
              <a:rPr kumimoji="1" lang="en-US" altLang="zh-CN" dirty="0" err="1"/>
              <a:t>windtalker</a:t>
            </a:r>
            <a:r>
              <a:rPr kumimoji="1" lang="en-US" altLang="zh-CN" dirty="0"/>
              <a:t> generate a sensitive IP pools. </a:t>
            </a:r>
            <a:r>
              <a:rPr kumimoji="1" lang="en-US" altLang="zh-CN" dirty="0" err="1"/>
              <a:t>Windtalker</a:t>
            </a:r>
            <a:r>
              <a:rPr kumimoji="1" lang="en-US" altLang="zh-CN" dirty="0"/>
              <a:t> will identify the start and end time of the sensitive input windows and find the corresponding </a:t>
            </a:r>
            <a:r>
              <a:rPr kumimoji="1" lang="en-US" altLang="zh-CN" dirty="0" err="1"/>
              <a:t>csi</a:t>
            </a:r>
            <a:r>
              <a:rPr kumimoji="1" lang="en-US" altLang="zh-CN" dirty="0"/>
              <a:t> data to analyze.</a:t>
            </a:r>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9</a:t>
            </a:fld>
            <a:endParaRPr kumimoji="1" lang="zh-CN" altLang="en-US"/>
          </a:p>
        </p:txBody>
      </p:sp>
    </p:spTree>
    <p:extLst>
      <p:ext uri="{BB962C8B-B14F-4D97-AF65-F5344CB8AC3E}">
        <p14:creationId xmlns:p14="http://schemas.microsoft.com/office/powerpoint/2010/main" val="148526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a:t>Next component is ICMP based CSI acquirement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a:t>Different from the previous works which rely on two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err="1"/>
              <a:t>Windtalker</a:t>
            </a:r>
            <a:r>
              <a:rPr lang="en-GB" altLang="zh-CN" sz="1200" dirty="0"/>
              <a:t> only uses one device to collect CSI data. To do this, </a:t>
            </a:r>
            <a:r>
              <a:rPr lang="en-GB" altLang="zh-CN" sz="1200" dirty="0" err="1"/>
              <a:t>windtalker</a:t>
            </a:r>
            <a:r>
              <a:rPr lang="en-GB" altLang="zh-CN" sz="1200" dirty="0"/>
              <a:t> will send ICMP ECHO request to the victim at a high frequency, which will reply an echo reply for each request.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a:t>The ICMP protocol is used to transfer various error and control information between network devices, and it plays a vital role in collecting various network information, diagnosing and troubleshooting network faults.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a:t>This method is difficult to detect and avoid. One ICMP echo packet is only 64 bytes, if the attackers send 800 ICMP packets per second to the victim, it only needs 78.4 kbps. It’s hard for victims to notice this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a:t>By receiving the ICMP ECHO REPLY packet, attackers could get the CSI information of the victim.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200" dirty="0"/>
              <a:t>/////For a 98 bytes ICMP packet, when we are sending 800 ICMP packets per second to the victim, it needs only 78.4 kbps for the attack where 802.11n can theoretically support transmission speeds of up to 140 Mbps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zh-CN" sz="1200" dirty="0"/>
          </a:p>
          <a:p>
            <a:endParaRPr kumimoji="1" lang="zh-CN" altLang="en-US" dirty="0"/>
          </a:p>
        </p:txBody>
      </p:sp>
      <p:sp>
        <p:nvSpPr>
          <p:cNvPr id="4" name="灯片编号占位符 3"/>
          <p:cNvSpPr>
            <a:spLocks noGrp="1"/>
          </p:cNvSpPr>
          <p:nvPr>
            <p:ph type="sldNum" sz="quarter" idx="5"/>
          </p:nvPr>
        </p:nvSpPr>
        <p:spPr/>
        <p:txBody>
          <a:bodyPr/>
          <a:lstStyle/>
          <a:p>
            <a:fld id="{36E86A85-EF6B-BF42-B336-04390F0B3B2C}" type="slidenum">
              <a:rPr kumimoji="1" lang="zh-CN" altLang="en-US" smtClean="0"/>
              <a:t>10</a:t>
            </a:fld>
            <a:endParaRPr kumimoji="1" lang="zh-CN" altLang="en-US"/>
          </a:p>
        </p:txBody>
      </p:sp>
    </p:spTree>
    <p:extLst>
      <p:ext uri="{BB962C8B-B14F-4D97-AF65-F5344CB8AC3E}">
        <p14:creationId xmlns:p14="http://schemas.microsoft.com/office/powerpoint/2010/main" val="89122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6166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059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9817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1706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584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1945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0204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291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013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9942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6416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118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4715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12124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7459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B482E8-6E0E-1B4F-B1FD-C69DB9E858D9}" type="datetimeFigureOut">
              <a:rPr lang="en-US" smtClean="0"/>
              <a:pPr/>
              <a:t>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734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399212" y="5883275"/>
            <a:ext cx="914400" cy="365125"/>
          </a:xfrm>
        </p:spPr>
        <p:txBody>
          <a:bodyPr/>
          <a:lstStyle/>
          <a:p>
            <a:fld id="{09B482E8-6E0E-1B4F-B1FD-C69DB9E858D9}" type="datetimeFigureOut">
              <a:rPr lang="en-US" smtClean="0"/>
              <a:pPr/>
              <a:t>11/6/20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2659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9B482E8-6E0E-1B4F-B1FD-C69DB9E858D9}" type="datetimeFigureOut">
              <a:rPr lang="en-US" smtClean="0"/>
              <a:pPr/>
              <a:t>11/6/20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473378"/>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3003910"/>
            <a:ext cx="8676222" cy="2167710"/>
          </a:xfrm>
        </p:spPr>
        <p:txBody>
          <a:bodyPr>
            <a:normAutofit/>
          </a:bodyPr>
          <a:lstStyle/>
          <a:p>
            <a:r>
              <a:rPr lang="en-US" sz="4400" dirty="0"/>
              <a:t>When CSI Meets Public Wi-Fi: Inferring your Mobile Password via Wi-Fi Signals</a:t>
            </a:r>
          </a:p>
        </p:txBody>
      </p:sp>
      <p:sp>
        <p:nvSpPr>
          <p:cNvPr id="3" name="Subtitle 2"/>
          <p:cNvSpPr>
            <a:spLocks noGrp="1"/>
          </p:cNvSpPr>
          <p:nvPr>
            <p:ph type="subTitle" idx="1"/>
          </p:nvPr>
        </p:nvSpPr>
        <p:spPr>
          <a:xfrm>
            <a:off x="1751012" y="5260259"/>
            <a:ext cx="8676222" cy="978196"/>
          </a:xfrm>
        </p:spPr>
        <p:txBody>
          <a:bodyPr>
            <a:normAutofit/>
          </a:bodyPr>
          <a:lstStyle/>
          <a:p>
            <a:r>
              <a:rPr lang="en-US" dirty="0" err="1"/>
              <a:t>Zifan</a:t>
            </a:r>
            <a:r>
              <a:rPr lang="en-US" dirty="0"/>
              <a:t> Qu</a:t>
            </a:r>
          </a:p>
        </p:txBody>
      </p:sp>
      <p:pic>
        <p:nvPicPr>
          <p:cNvPr id="9" name="Graphic 6" descr="Wi-Fi">
            <a:extLst>
              <a:ext uri="{FF2B5EF4-FFF2-40B4-BE49-F238E27FC236}">
                <a16:creationId xmlns:a16="http://schemas.microsoft.com/office/drawing/2014/main" id="{919A3E1E-3327-491E-9217-CA2A97519C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1122" y="640080"/>
            <a:ext cx="1985133" cy="198513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4362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41413" y="609600"/>
            <a:ext cx="9905998" cy="1173480"/>
          </a:xfrm>
        </p:spPr>
        <p:txBody>
          <a:bodyPr>
            <a:normAutofit/>
          </a:bodyPr>
          <a:lstStyle/>
          <a:p>
            <a:pPr algn="ctr"/>
            <a:r>
              <a:rPr lang="en-US" dirty="0"/>
              <a:t>ICMP based CSI Acquirement Module</a:t>
            </a:r>
            <a:endParaRPr lang="en-US"/>
          </a:p>
        </p:txBody>
      </p:sp>
      <p:sp>
        <p:nvSpPr>
          <p:cNvPr id="3" name="Content Placeholder 2"/>
          <p:cNvSpPr>
            <a:spLocks noGrp="1"/>
          </p:cNvSpPr>
          <p:nvPr>
            <p:ph idx="1"/>
          </p:nvPr>
        </p:nvSpPr>
        <p:spPr>
          <a:xfrm>
            <a:off x="1141413" y="2666999"/>
            <a:ext cx="9905998" cy="3124201"/>
          </a:xfrm>
        </p:spPr>
        <p:txBody>
          <a:bodyPr>
            <a:normAutofit/>
          </a:bodyPr>
          <a:lstStyle/>
          <a:p>
            <a:pPr>
              <a:lnSpc>
                <a:spcPct val="90000"/>
              </a:lnSpc>
            </a:pPr>
            <a:r>
              <a:rPr lang="en-US" sz="1800" dirty="0"/>
              <a:t>Leverages Internet Control </a:t>
            </a:r>
            <a:r>
              <a:rPr lang="en-GB" sz="1800" dirty="0"/>
              <a:t>Message Protocol (ICMP) in hotspot to collect CSI data</a:t>
            </a:r>
          </a:p>
          <a:p>
            <a:pPr>
              <a:lnSpc>
                <a:spcPct val="90000"/>
              </a:lnSpc>
            </a:pPr>
            <a:endParaRPr lang="en-GB" sz="1800" dirty="0"/>
          </a:p>
          <a:p>
            <a:pPr>
              <a:lnSpc>
                <a:spcPct val="90000"/>
              </a:lnSpc>
            </a:pPr>
            <a:r>
              <a:rPr lang="en-GB" sz="1800" dirty="0" err="1"/>
              <a:t>WindTalker</a:t>
            </a:r>
            <a:r>
              <a:rPr lang="en-GB" sz="1800" dirty="0"/>
              <a:t> periodically sends a ICMP Echo Request to the victim smartphone, which will reply an Echo </a:t>
            </a:r>
            <a:r>
              <a:rPr lang="en-US" sz="1800" dirty="0"/>
              <a:t>Reply for each request</a:t>
            </a:r>
          </a:p>
          <a:p>
            <a:pPr>
              <a:lnSpc>
                <a:spcPct val="90000"/>
              </a:lnSpc>
            </a:pPr>
            <a:endParaRPr lang="en-US" sz="1800" dirty="0"/>
          </a:p>
          <a:p>
            <a:pPr>
              <a:lnSpc>
                <a:spcPct val="90000"/>
              </a:lnSpc>
            </a:pPr>
            <a:r>
              <a:rPr lang="en-GB" sz="1800" dirty="0"/>
              <a:t>To acquire enough CSI information of the victim, </a:t>
            </a:r>
            <a:r>
              <a:rPr lang="en-GB" sz="1800" dirty="0" err="1"/>
              <a:t>WindTalker</a:t>
            </a:r>
            <a:r>
              <a:rPr lang="en-GB" sz="1800" dirty="0"/>
              <a:t> needs to send ICMP Echo Request at a high frequency</a:t>
            </a:r>
          </a:p>
        </p:txBody>
      </p:sp>
    </p:spTree>
    <p:extLst>
      <p:ext uri="{BB962C8B-B14F-4D97-AF65-F5344CB8AC3E}">
        <p14:creationId xmlns:p14="http://schemas.microsoft.com/office/powerpoint/2010/main" val="128152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191" y="609600"/>
            <a:ext cx="6573685" cy="1905000"/>
          </a:xfrm>
        </p:spPr>
        <p:txBody>
          <a:bodyPr vert="horz" lIns="91440" tIns="45720" rIns="91440" bIns="45720" rtlCol="0" anchor="ctr">
            <a:normAutofit/>
          </a:bodyPr>
          <a:lstStyle/>
          <a:p>
            <a:pPr algn="ctr"/>
            <a:r>
              <a:rPr lang="en-US" dirty="0"/>
              <a:t>ICMP based CSI Acquirement Module</a:t>
            </a:r>
          </a:p>
        </p:txBody>
      </p:sp>
      <p:sp>
        <p:nvSpPr>
          <p:cNvPr id="5" name="Content Placeholder 4"/>
          <p:cNvSpPr>
            <a:spLocks noGrp="1"/>
          </p:cNvSpPr>
          <p:nvPr>
            <p:ph sz="half" idx="2"/>
          </p:nvPr>
        </p:nvSpPr>
        <p:spPr>
          <a:xfrm>
            <a:off x="643192" y="2666999"/>
            <a:ext cx="6573684" cy="3216276"/>
          </a:xfrm>
        </p:spPr>
        <p:txBody>
          <a:bodyPr vert="horz" lIns="91440" tIns="45720" rIns="91440" bIns="45720" rtlCol="0" anchor="ctr">
            <a:normAutofit/>
          </a:bodyPr>
          <a:lstStyle/>
          <a:p>
            <a:r>
              <a:rPr lang="en-US" sz="2400" dirty="0"/>
              <a:t>how to minimize the interference caused by nearby human beings and other objects</a:t>
            </a:r>
          </a:p>
          <a:p>
            <a:endParaRPr lang="en-US" sz="2400" dirty="0"/>
          </a:p>
          <a:p>
            <a:r>
              <a:rPr lang="en-US" sz="2400" dirty="0"/>
              <a:t>Answer = Noise reduction by using a directional antenna</a:t>
            </a:r>
          </a:p>
        </p:txBody>
      </p:sp>
      <p:pic>
        <p:nvPicPr>
          <p:cNvPr id="4" name="Content Placeholder 3"/>
          <p:cNvPicPr>
            <a:picLocks noGrp="1" noChangeAspect="1"/>
          </p:cNvPicPr>
          <p:nvPr>
            <p:ph sz="half" idx="1"/>
          </p:nvPr>
        </p:nvPicPr>
        <p:blipFill>
          <a:blip r:embed="rId4"/>
          <a:stretch>
            <a:fillRect/>
          </a:stretch>
        </p:blipFill>
        <p:spPr>
          <a:xfrm>
            <a:off x="7570839" y="1000342"/>
            <a:ext cx="3976788" cy="453727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54280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Data Preprocessing Module</a:t>
            </a:r>
          </a:p>
        </p:txBody>
      </p:sp>
      <p:sp>
        <p:nvSpPr>
          <p:cNvPr id="6" name="Content Placeholder 5"/>
          <p:cNvSpPr>
            <a:spLocks noGrp="1"/>
          </p:cNvSpPr>
          <p:nvPr>
            <p:ph idx="1"/>
          </p:nvPr>
        </p:nvSpPr>
        <p:spPr/>
        <p:txBody>
          <a:bodyPr>
            <a:normAutofit/>
          </a:bodyPr>
          <a:lstStyle/>
          <a:p>
            <a:r>
              <a:rPr lang="en-US" sz="2400" dirty="0"/>
              <a:t>CSI first passed through a low pass filter</a:t>
            </a:r>
          </a:p>
          <a:p>
            <a:endParaRPr lang="en-US" sz="2400" dirty="0"/>
          </a:p>
          <a:p>
            <a:r>
              <a:rPr lang="en-US" sz="2400" dirty="0"/>
              <a:t>Dimension reduction is then performed</a:t>
            </a:r>
          </a:p>
          <a:p>
            <a:endParaRPr lang="en-US" sz="2400" dirty="0"/>
          </a:p>
          <a:p>
            <a:r>
              <a:rPr lang="en-US" sz="2400" dirty="0"/>
              <a:t>Uses Principal Component Analysis for the same</a:t>
            </a:r>
            <a:endParaRPr lang="en-US" dirty="0"/>
          </a:p>
        </p:txBody>
      </p:sp>
    </p:spTree>
    <p:extLst>
      <p:ext uri="{BB962C8B-B14F-4D97-AF65-F5344CB8AC3E}">
        <p14:creationId xmlns:p14="http://schemas.microsoft.com/office/powerpoint/2010/main" val="69104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Keystroke Inference Module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Identifying keystrokes is divided into three modules:</a:t>
            </a:r>
          </a:p>
          <a:p>
            <a:pPr marL="800100" lvl="1" indent="-342900">
              <a:buFont typeface="+mj-lt"/>
              <a:buAutoNum type="arabicPeriod"/>
            </a:pPr>
            <a:r>
              <a:rPr lang="en-US" dirty="0"/>
              <a:t>Keystroke extraction – To detect start and stop of keystroke. Has three further steps:</a:t>
            </a:r>
          </a:p>
          <a:p>
            <a:pPr marL="1257300" lvl="2" indent="-400050">
              <a:buFont typeface="+mj-lt"/>
              <a:buAutoNum type="romanLcPeriod"/>
            </a:pPr>
            <a:r>
              <a:rPr lang="en-US" dirty="0"/>
              <a:t>Waveform profile building</a:t>
            </a:r>
          </a:p>
          <a:p>
            <a:pPr marL="1257300" lvl="2" indent="-400050">
              <a:buFont typeface="+mj-lt"/>
              <a:buAutoNum type="romanLcPeriod"/>
            </a:pPr>
            <a:r>
              <a:rPr lang="en-GB" dirty="0"/>
              <a:t>CSI Time Series Segmentation and Feature Segment Selection</a:t>
            </a:r>
          </a:p>
          <a:p>
            <a:pPr marL="1257300" lvl="2" indent="-400050">
              <a:buFont typeface="+mj-lt"/>
              <a:buAutoNum type="romanLcPeriod"/>
            </a:pPr>
            <a:r>
              <a:rPr lang="en-GB" dirty="0"/>
              <a:t>Keystroke Waveforms Extraction</a:t>
            </a:r>
          </a:p>
          <a:p>
            <a:pPr marL="1257300" lvl="2" indent="-400050">
              <a:buFont typeface="+mj-lt"/>
              <a:buAutoNum type="romanLcPeriod"/>
            </a:pPr>
            <a:endParaRPr lang="en-GB" dirty="0"/>
          </a:p>
          <a:p>
            <a:pPr marL="800100" lvl="1" indent="-342900">
              <a:buFont typeface="+mj-lt"/>
              <a:buAutoNum type="arabicPeriod"/>
            </a:pPr>
            <a:r>
              <a:rPr lang="en-GB" dirty="0"/>
              <a:t>Keystroke recognition – Choosing features to uniquely represent keystrokes. </a:t>
            </a:r>
          </a:p>
          <a:p>
            <a:pPr marL="800100" lvl="1" indent="-342900">
              <a:buFont typeface="+mj-lt"/>
              <a:buAutoNum type="arabicPeriod"/>
            </a:pPr>
            <a:endParaRPr lang="en-GB" dirty="0"/>
          </a:p>
          <a:p>
            <a:pPr marL="800100" lvl="1" indent="-342900">
              <a:buFont typeface="+mj-lt"/>
              <a:buAutoNum type="arabicPeriod"/>
            </a:pPr>
            <a:r>
              <a:rPr lang="en-GB" dirty="0"/>
              <a:t>Classifier training – To recognise the keystrokes based on their waveform shapes</a:t>
            </a:r>
          </a:p>
          <a:p>
            <a:endParaRPr lang="en-US" dirty="0"/>
          </a:p>
        </p:txBody>
      </p:sp>
    </p:spTree>
    <p:extLst>
      <p:ext uri="{BB962C8B-B14F-4D97-AF65-F5344CB8AC3E}">
        <p14:creationId xmlns:p14="http://schemas.microsoft.com/office/powerpoint/2010/main" val="416878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Keystroke Extraction</a:t>
            </a:r>
          </a:p>
        </p:txBody>
      </p:sp>
      <p:pic>
        <p:nvPicPr>
          <p:cNvPr id="4" name="Content Placeholder 3" descr="图形用户界面, 应用程序&#10;&#10;描述已自动生成"/>
          <p:cNvPicPr>
            <a:picLocks noGrp="1" noChangeAspect="1"/>
          </p:cNvPicPr>
          <p:nvPr>
            <p:ph idx="1"/>
          </p:nvPr>
        </p:nvPicPr>
        <p:blipFill>
          <a:blip r:embed="rId4"/>
          <a:stretch>
            <a:fillRect/>
          </a:stretch>
        </p:blipFill>
        <p:spPr>
          <a:xfrm>
            <a:off x="1999668" y="640080"/>
            <a:ext cx="8188041"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53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Keystroke recognition</a:t>
            </a:r>
          </a:p>
        </p:txBody>
      </p:sp>
      <p:sp>
        <p:nvSpPr>
          <p:cNvPr id="3" name="Content Placeholder 2"/>
          <p:cNvSpPr>
            <a:spLocks noGrp="1"/>
          </p:cNvSpPr>
          <p:nvPr>
            <p:ph idx="1"/>
          </p:nvPr>
        </p:nvSpPr>
        <p:spPr/>
        <p:txBody>
          <a:bodyPr>
            <a:normAutofit/>
          </a:bodyPr>
          <a:lstStyle/>
          <a:p>
            <a:pPr marL="800100" lvl="1" indent="-342900">
              <a:buFont typeface="+mj-lt"/>
              <a:buAutoNum type="arabicPeriod"/>
            </a:pPr>
            <a:r>
              <a:rPr lang="en-GB" sz="2000" dirty="0"/>
              <a:t>Keystroke recognition – Choosing features to uniquely represent keystrokes. Uses Discrete Wavelet Transform to compress the waveform and Dynamic Time Warping to determine the similarity between waveforms</a:t>
            </a:r>
          </a:p>
          <a:p>
            <a:pPr marL="800100" lvl="1" indent="-342900">
              <a:buFont typeface="+mj-lt"/>
              <a:buAutoNum type="arabicPeriod"/>
            </a:pPr>
            <a:endParaRPr lang="en-GB" sz="2000" dirty="0"/>
          </a:p>
          <a:p>
            <a:pPr marL="800100" lvl="1" indent="-342900">
              <a:buFont typeface="+mj-lt"/>
              <a:buAutoNum type="arabicPeriod"/>
            </a:pPr>
            <a:r>
              <a:rPr lang="en-GB" sz="2000" dirty="0"/>
              <a:t>Classifier training – To recognise the keystrokes based on their waveform shapes</a:t>
            </a:r>
          </a:p>
          <a:p>
            <a:endParaRPr lang="en-US" dirty="0"/>
          </a:p>
        </p:txBody>
      </p:sp>
    </p:spTree>
    <p:extLst>
      <p:ext uri="{BB962C8B-B14F-4D97-AF65-F5344CB8AC3E}">
        <p14:creationId xmlns:p14="http://schemas.microsoft.com/office/powerpoint/2010/main" val="410226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Evaluation</a:t>
            </a:r>
          </a:p>
        </p:txBody>
      </p:sp>
      <p:sp>
        <p:nvSpPr>
          <p:cNvPr id="4" name="Content Placeholder 3"/>
          <p:cNvSpPr>
            <a:spLocks noGrp="1"/>
          </p:cNvSpPr>
          <p:nvPr>
            <p:ph sz="half" idx="1"/>
          </p:nvPr>
        </p:nvSpPr>
        <p:spPr>
          <a:xfrm>
            <a:off x="643192" y="2666999"/>
            <a:ext cx="3643674" cy="3216276"/>
          </a:xfrm>
        </p:spPr>
        <p:txBody>
          <a:bodyPr vert="horz" lIns="91440" tIns="45720" rIns="91440" bIns="45720" rtlCol="0" anchor="ctr">
            <a:normAutofit/>
          </a:bodyPr>
          <a:lstStyle/>
          <a:p>
            <a:r>
              <a:rPr lang="en-US" dirty="0"/>
              <a:t>Recruited 10 volunteers and asked them to input number passwords</a:t>
            </a:r>
          </a:p>
          <a:p>
            <a:r>
              <a:rPr lang="en-US" dirty="0"/>
              <a:t>In the data training phase, </a:t>
            </a:r>
            <a:r>
              <a:rPr lang="en-US" dirty="0" err="1"/>
              <a:t>WindTalker</a:t>
            </a:r>
            <a:r>
              <a:rPr lang="en-US" dirty="0"/>
              <a:t> records each input and its corresponding CSI data</a:t>
            </a:r>
          </a:p>
          <a:p>
            <a:r>
              <a:rPr lang="en-US" dirty="0"/>
              <a:t>In the test phase, </a:t>
            </a:r>
            <a:r>
              <a:rPr lang="en-US" dirty="0" err="1"/>
              <a:t>WindTalker</a:t>
            </a:r>
            <a:r>
              <a:rPr lang="en-US" dirty="0"/>
              <a:t> infers the input data based on the observed CSI time series</a:t>
            </a:r>
          </a:p>
        </p:txBody>
      </p:sp>
      <p:sp>
        <p:nvSpPr>
          <p:cNvPr id="11" name="Rounded Rectangle 7">
            <a:extLst>
              <a:ext uri="{FF2B5EF4-FFF2-40B4-BE49-F238E27FC236}">
                <a16:creationId xmlns:a16="http://schemas.microsoft.com/office/drawing/2014/main" id="{09A9F4B7-BB71-428C-9233-6923C88B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sz="half" idx="2"/>
          </p:nvPr>
        </p:nvPicPr>
        <p:blipFill>
          <a:blip r:embed="rId4"/>
          <a:stretch>
            <a:fillRect/>
          </a:stretch>
        </p:blipFill>
        <p:spPr>
          <a:xfrm>
            <a:off x="5128626" y="1427966"/>
            <a:ext cx="5934182" cy="3657641"/>
          </a:xfrm>
          <a:prstGeom prst="rect">
            <a:avLst/>
          </a:prstGeom>
        </p:spPr>
      </p:pic>
    </p:spTree>
    <p:extLst>
      <p:ext uri="{BB962C8B-B14F-4D97-AF65-F5344CB8AC3E}">
        <p14:creationId xmlns:p14="http://schemas.microsoft.com/office/powerpoint/2010/main" val="47640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en-US" dirty="0" err="1"/>
              <a:t>Alipay</a:t>
            </a:r>
            <a:endParaRPr lang="en-US" dirty="0"/>
          </a:p>
        </p:txBody>
      </p:sp>
      <p:sp>
        <p:nvSpPr>
          <p:cNvPr id="5" name="Content Placeholder 4"/>
          <p:cNvSpPr>
            <a:spLocks noGrp="1"/>
          </p:cNvSpPr>
          <p:nvPr>
            <p:ph idx="1"/>
          </p:nvPr>
        </p:nvSpPr>
        <p:spPr/>
        <p:txBody>
          <a:bodyPr>
            <a:normAutofit fontScale="77500" lnSpcReduction="20000"/>
          </a:bodyPr>
          <a:lstStyle/>
          <a:p>
            <a:r>
              <a:rPr lang="en-US" dirty="0"/>
              <a:t>Deployed at a cafeteria like environment</a:t>
            </a:r>
          </a:p>
          <a:p>
            <a:r>
              <a:rPr lang="en-US" dirty="0"/>
              <a:t>Simulated real world attack by:</a:t>
            </a:r>
          </a:p>
          <a:p>
            <a:pPr marL="800100" lvl="1" indent="-342900">
              <a:buFont typeface="+mj-lt"/>
              <a:buAutoNum type="arabicPeriod"/>
            </a:pPr>
            <a:r>
              <a:rPr lang="en-US" dirty="0"/>
              <a:t>Online training phase – Volunteers enter randomly generated numbers </a:t>
            </a:r>
          </a:p>
          <a:p>
            <a:pPr marL="800100" lvl="1" indent="-342900">
              <a:buFont typeface="+mj-lt"/>
              <a:buAutoNum type="arabicPeriod"/>
            </a:pPr>
            <a:r>
              <a:rPr lang="en-US" dirty="0"/>
              <a:t>Normal use phase – Volunteers browse the internet as a normal user</a:t>
            </a:r>
          </a:p>
          <a:p>
            <a:pPr marL="800100" lvl="1" indent="-342900">
              <a:buFont typeface="+mj-lt"/>
              <a:buAutoNum type="arabicPeriod"/>
            </a:pPr>
            <a:r>
              <a:rPr lang="en-US" dirty="0"/>
              <a:t>Mobile payment phase – Using </a:t>
            </a:r>
            <a:r>
              <a:rPr lang="en-US" dirty="0" err="1"/>
              <a:t>Alipay</a:t>
            </a:r>
            <a:r>
              <a:rPr lang="en-US" dirty="0"/>
              <a:t> to enter a password and complete a payment</a:t>
            </a:r>
          </a:p>
          <a:p>
            <a:r>
              <a:rPr lang="en-GB" dirty="0"/>
              <a:t>With the traffic meta data, </a:t>
            </a:r>
            <a:r>
              <a:rPr lang="en-GB" dirty="0" err="1"/>
              <a:t>WindTalker</a:t>
            </a:r>
            <a:r>
              <a:rPr lang="en-GB" dirty="0"/>
              <a:t> obtains the rough start time and end point of Sensitive Input Window via searching packets whose destination </a:t>
            </a:r>
            <a:r>
              <a:rPr lang="en-US" dirty="0"/>
              <a:t>is “110.75.xx.xx”</a:t>
            </a:r>
          </a:p>
          <a:p>
            <a:r>
              <a:rPr lang="en-US" dirty="0"/>
              <a:t>The top three password </a:t>
            </a:r>
            <a:r>
              <a:rPr lang="en-GB" dirty="0"/>
              <a:t>candidates in this case were 773919, 773619, 773916 while the </a:t>
            </a:r>
            <a:r>
              <a:rPr lang="en-US" dirty="0"/>
              <a:t>actual password was 773919</a:t>
            </a:r>
          </a:p>
          <a:p>
            <a:r>
              <a:rPr lang="en-GB" dirty="0"/>
              <a:t>Experiment results show that the attacker can successfully recover 2, 4, 7 and 9 passwords if allowed to try the password input for 5, 10, 50 and 100 times respectively</a:t>
            </a:r>
            <a:endParaRPr lang="en-US" dirty="0"/>
          </a:p>
        </p:txBody>
      </p:sp>
    </p:spTree>
    <p:extLst>
      <p:ext uri="{BB962C8B-B14F-4D97-AF65-F5344CB8AC3E}">
        <p14:creationId xmlns:p14="http://schemas.microsoft.com/office/powerpoint/2010/main" val="97682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a:t>
            </a:r>
            <a:endParaRPr lang="en-US" dirty="0"/>
          </a:p>
        </p:txBody>
      </p:sp>
      <p:sp>
        <p:nvSpPr>
          <p:cNvPr id="3" name="Content Placeholder 2"/>
          <p:cNvSpPr>
            <a:spLocks noGrp="1"/>
          </p:cNvSpPr>
          <p:nvPr>
            <p:ph idx="1"/>
          </p:nvPr>
        </p:nvSpPr>
        <p:spPr/>
        <p:txBody>
          <a:bodyPr/>
          <a:lstStyle/>
          <a:p>
            <a:r>
              <a:rPr lang="en-US" dirty="0"/>
              <a:t>Hardware limitations - </a:t>
            </a:r>
            <a:r>
              <a:rPr lang="en-GB"/>
              <a:t>In WindTalker, </a:t>
            </a:r>
            <a:r>
              <a:rPr lang="en-GB" dirty="0"/>
              <a:t>the authors used Intel 5300 NIC and Linux 802.11n CSI Tool. In their experiments, it was observed that the system would crash when they performed ICMP based CSI data collection for iPhone or some versions of Android smart phones</a:t>
            </a:r>
          </a:p>
          <a:p>
            <a:r>
              <a:rPr lang="en-GB" dirty="0"/>
              <a:t>Fixed typing gesture </a:t>
            </a:r>
            <a:r>
              <a:rPr lang="en-GB"/>
              <a:t>– WindTalker </a:t>
            </a:r>
            <a:r>
              <a:rPr lang="en-GB" dirty="0"/>
              <a:t>only works in scenarios where the user touches the screen with relatively fixed gesture and if the phone is in a stable environment like a table</a:t>
            </a:r>
          </a:p>
          <a:p>
            <a:r>
              <a:rPr lang="en-US" dirty="0"/>
              <a:t>User specific training - Hard to </a:t>
            </a:r>
            <a:r>
              <a:rPr lang="en-GB" dirty="0"/>
              <a:t>adopt the classifiers trained by other people to infer the victim’s </a:t>
            </a:r>
            <a:r>
              <a:rPr lang="en-US" dirty="0"/>
              <a:t>input</a:t>
            </a:r>
          </a:p>
        </p:txBody>
      </p:sp>
    </p:spTree>
    <p:extLst>
      <p:ext uri="{BB962C8B-B14F-4D97-AF65-F5344CB8AC3E}">
        <p14:creationId xmlns:p14="http://schemas.microsoft.com/office/powerpoint/2010/main" val="25992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1141413" y="609600"/>
            <a:ext cx="9905998" cy="1612687"/>
          </a:xfrm>
        </p:spPr>
        <p:txBody>
          <a:bodyPr/>
          <a:lstStyle/>
          <a:p>
            <a:r>
              <a:rPr lang="en-US" dirty="0"/>
              <a:t>Introduction</a:t>
            </a:r>
          </a:p>
        </p:txBody>
      </p:sp>
      <p:sp>
        <p:nvSpPr>
          <p:cNvPr id="16" name="Content Placeholder 15"/>
          <p:cNvSpPr>
            <a:spLocks noGrp="1"/>
          </p:cNvSpPr>
          <p:nvPr>
            <p:ph idx="1"/>
          </p:nvPr>
        </p:nvSpPr>
        <p:spPr>
          <a:xfrm>
            <a:off x="818712" y="2222287"/>
            <a:ext cx="10554574" cy="4256890"/>
          </a:xfrm>
        </p:spPr>
        <p:txBody>
          <a:bodyPr>
            <a:normAutofit/>
          </a:bodyPr>
          <a:lstStyle/>
          <a:p>
            <a:r>
              <a:rPr lang="en-GB" dirty="0"/>
              <a:t>Smartphones and tablets are commonly used for performing privacy sensitive transactions of banking, payment, and </a:t>
            </a:r>
            <a:r>
              <a:rPr lang="en-US" dirty="0"/>
              <a:t>social applications.</a:t>
            </a:r>
          </a:p>
          <a:p>
            <a:r>
              <a:rPr lang="en-US" dirty="0"/>
              <a:t>Two types of eavesdropping attacks:</a:t>
            </a:r>
          </a:p>
          <a:p>
            <a:pPr lvl="1"/>
            <a:r>
              <a:rPr lang="en-US" dirty="0"/>
              <a:t>Directly observing input from screen and keyboard</a:t>
            </a:r>
          </a:p>
          <a:p>
            <a:pPr lvl="1"/>
            <a:r>
              <a:rPr lang="en-US" dirty="0"/>
              <a:t>Side channel attacks to infer input – Using video from a camera, acoustic signal at microphone, motion sensors, electromagnetic signal at radio antenna, etc.</a:t>
            </a:r>
          </a:p>
          <a:p>
            <a:r>
              <a:rPr lang="en-US" dirty="0"/>
              <a:t>previous works on the latter make one of two assumptions:</a:t>
            </a:r>
          </a:p>
          <a:p>
            <a:pPr lvl="1"/>
            <a:r>
              <a:rPr lang="en-US" dirty="0"/>
              <a:t>There is one (or more) external device(s) to collect the required signals</a:t>
            </a:r>
          </a:p>
          <a:p>
            <a:pPr lvl="1"/>
            <a:r>
              <a:rPr lang="en-US" dirty="0"/>
              <a:t>The target device’s sensors are compromised to provide side channel information</a:t>
            </a:r>
          </a:p>
        </p:txBody>
      </p:sp>
    </p:spTree>
    <p:extLst>
      <p:ext uri="{BB962C8B-B14F-4D97-AF65-F5344CB8AC3E}">
        <p14:creationId xmlns:p14="http://schemas.microsoft.com/office/powerpoint/2010/main" val="51815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426720"/>
            <a:ext cx="9905998" cy="1905000"/>
          </a:xfrm>
        </p:spPr>
        <p:txBody>
          <a:bodyPr/>
          <a:lstStyle/>
          <a:p>
            <a:pPr algn="ctr"/>
            <a:r>
              <a:rPr lang="en-US" dirty="0"/>
              <a:t>Previous Approach – Out-of-band Keystroke Inference (OKI) model</a:t>
            </a:r>
          </a:p>
        </p:txBody>
      </p:sp>
      <p:pic>
        <p:nvPicPr>
          <p:cNvPr id="8" name="Content Placeholder 7"/>
          <p:cNvPicPr>
            <a:picLocks noGrp="1" noChangeAspect="1"/>
          </p:cNvPicPr>
          <p:nvPr>
            <p:ph sz="half" idx="1"/>
          </p:nvPr>
        </p:nvPicPr>
        <p:blipFill>
          <a:blip r:embed="rId3"/>
          <a:stretch>
            <a:fillRect/>
          </a:stretch>
        </p:blipFill>
        <p:spPr>
          <a:xfrm>
            <a:off x="809999" y="2508069"/>
            <a:ext cx="5146663" cy="3174274"/>
          </a:xfrm>
          <a:prstGeom prst="rect">
            <a:avLst/>
          </a:prstGeom>
        </p:spPr>
      </p:pic>
      <p:sp>
        <p:nvSpPr>
          <p:cNvPr id="7" name="Content Placeholder 6"/>
          <p:cNvSpPr>
            <a:spLocks noGrp="1"/>
          </p:cNvSpPr>
          <p:nvPr>
            <p:ph sz="half" idx="2"/>
          </p:nvPr>
        </p:nvSpPr>
        <p:spPr/>
        <p:txBody>
          <a:bodyPr>
            <a:normAutofit/>
          </a:bodyPr>
          <a:lstStyle/>
          <a:p>
            <a:r>
              <a:rPr lang="en-GB"/>
              <a:t>Adversary deploys two Wi-Fi devices close to the target device and makes sure the target device is placed right between the two.</a:t>
            </a:r>
          </a:p>
          <a:p>
            <a:r>
              <a:rPr lang="en-GB"/>
              <a:t>One is the sender device and the other one is the receiver device.</a:t>
            </a:r>
          </a:p>
          <a:p>
            <a:r>
              <a:rPr lang="en-GB"/>
              <a:t>The keystrokes are inferred from the multi-path distortions in signals.</a:t>
            </a:r>
            <a:endParaRPr lang="en-US" dirty="0"/>
          </a:p>
        </p:txBody>
      </p:sp>
    </p:spTree>
    <p:extLst>
      <p:ext uri="{BB962C8B-B14F-4D97-AF65-F5344CB8AC3E}">
        <p14:creationId xmlns:p14="http://schemas.microsoft.com/office/powerpoint/2010/main" val="343007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WindTalker</a:t>
            </a:r>
            <a:r>
              <a:rPr lang="en-US" dirty="0"/>
              <a:t>!!</a:t>
            </a:r>
          </a:p>
        </p:txBody>
      </p:sp>
      <p:sp>
        <p:nvSpPr>
          <p:cNvPr id="3" name="Content Placeholder 2"/>
          <p:cNvSpPr>
            <a:spLocks noGrp="1"/>
          </p:cNvSpPr>
          <p:nvPr>
            <p:ph idx="1"/>
          </p:nvPr>
        </p:nvSpPr>
        <p:spPr>
          <a:xfrm>
            <a:off x="818712" y="2209224"/>
            <a:ext cx="10554574" cy="3636511"/>
          </a:xfrm>
        </p:spPr>
        <p:txBody>
          <a:bodyPr>
            <a:normAutofit lnSpcReduction="10000"/>
          </a:bodyPr>
          <a:lstStyle/>
          <a:p>
            <a:r>
              <a:rPr lang="en-US" dirty="0"/>
              <a:t>A novel and practical keystroke </a:t>
            </a:r>
            <a:r>
              <a:rPr lang="en-GB" dirty="0"/>
              <a:t>inference framework that allows an attacker to infer the sensitive keystrokes on a mobile device through Wi-Fi signals.</a:t>
            </a:r>
          </a:p>
          <a:p>
            <a:r>
              <a:rPr lang="en-GB" dirty="0"/>
              <a:t>Deploys rogue hotspot, unlike previous works which deploy external devices close to the target device or compromise the sensors.</a:t>
            </a:r>
          </a:p>
          <a:p>
            <a:r>
              <a:rPr lang="en-GB" dirty="0"/>
              <a:t>Challenges in design:</a:t>
            </a:r>
          </a:p>
          <a:p>
            <a:pPr marL="800100" lvl="1" indent="-342900">
              <a:buFont typeface="+mj-lt"/>
              <a:buAutoNum type="arabicPeriod"/>
            </a:pPr>
            <a:r>
              <a:rPr lang="en-GB" dirty="0"/>
              <a:t>Signal analysis to analyse keystrokes from the limited Channel State Information</a:t>
            </a:r>
          </a:p>
          <a:p>
            <a:pPr marL="800100" lvl="1" indent="-342900">
              <a:buFont typeface="+mj-lt"/>
              <a:buAutoNum type="arabicPeriod"/>
            </a:pPr>
            <a:r>
              <a:rPr lang="en-GB" dirty="0"/>
              <a:t>Prior CSI collection method required two Wi-Fi devices which are deployed close to the victim. More practical method needed</a:t>
            </a:r>
          </a:p>
          <a:p>
            <a:pPr marL="800100" lvl="1" indent="-342900">
              <a:buFont typeface="+mj-lt"/>
              <a:buAutoNum type="arabicPeriod"/>
            </a:pPr>
            <a:r>
              <a:rPr lang="en-GB" dirty="0"/>
              <a:t>The key inference must be done at some selective moments for obtaining a sensitive keystroke, such as payment PIN</a:t>
            </a:r>
            <a:endParaRPr lang="en-US" dirty="0"/>
          </a:p>
        </p:txBody>
      </p:sp>
    </p:spTree>
    <p:extLst>
      <p:ext uri="{BB962C8B-B14F-4D97-AF65-F5344CB8AC3E}">
        <p14:creationId xmlns:p14="http://schemas.microsoft.com/office/powerpoint/2010/main" val="36589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In-band Keystroke Inference (IKI) model</a:t>
            </a:r>
          </a:p>
        </p:txBody>
      </p:sp>
      <p:pic>
        <p:nvPicPr>
          <p:cNvPr id="8" name="Content Placeholder 7"/>
          <p:cNvPicPr>
            <a:picLocks noGrp="1" noChangeAspect="1"/>
          </p:cNvPicPr>
          <p:nvPr>
            <p:ph sz="half" idx="1"/>
          </p:nvPr>
        </p:nvPicPr>
        <p:blipFill>
          <a:blip r:embed="rId3"/>
          <a:stretch>
            <a:fillRect/>
          </a:stretch>
        </p:blipFill>
        <p:spPr>
          <a:xfrm>
            <a:off x="809999" y="2508069"/>
            <a:ext cx="5146663" cy="3174274"/>
          </a:xfrm>
          <a:prstGeom prst="rect">
            <a:avLst/>
          </a:prstGeom>
        </p:spPr>
      </p:pic>
      <p:sp>
        <p:nvSpPr>
          <p:cNvPr id="7" name="Content Placeholder 6"/>
          <p:cNvSpPr>
            <a:spLocks noGrp="1"/>
          </p:cNvSpPr>
          <p:nvPr>
            <p:ph sz="half" idx="2"/>
          </p:nvPr>
        </p:nvSpPr>
        <p:spPr/>
        <p:txBody>
          <a:bodyPr>
            <a:normAutofit fontScale="92500" lnSpcReduction="10000"/>
          </a:bodyPr>
          <a:lstStyle/>
          <a:p>
            <a:r>
              <a:rPr lang="en-US" dirty="0"/>
              <a:t>The Wi-Fi hotspot </a:t>
            </a:r>
            <a:r>
              <a:rPr lang="en-GB" dirty="0"/>
              <a:t>provides free Wi-Fi networks for nearby users.</a:t>
            </a:r>
          </a:p>
          <a:p>
            <a:r>
              <a:rPr lang="en-US" dirty="0"/>
              <a:t>When a user </a:t>
            </a:r>
            <a:r>
              <a:rPr lang="en-GB" dirty="0"/>
              <a:t>connects their device to the hotspot, the Wi-Fi hotspot is able to monitor the application context.</a:t>
            </a:r>
          </a:p>
          <a:p>
            <a:r>
              <a:rPr lang="en-GB" dirty="0"/>
              <a:t>In addition, the Wi-Fi hotspot periodically sends ICMP packets to obtain the CSI information </a:t>
            </a:r>
            <a:r>
              <a:rPr lang="en-US" dirty="0"/>
              <a:t>from the target device.</a:t>
            </a:r>
          </a:p>
          <a:p>
            <a:r>
              <a:rPr lang="en-US" dirty="0"/>
              <a:t>When a sensitive operation is detected, the hotspot adaptively launches </a:t>
            </a:r>
            <a:r>
              <a:rPr lang="en-GB" dirty="0"/>
              <a:t>its keystroke inference method.</a:t>
            </a:r>
            <a:endParaRPr lang="en-US" dirty="0"/>
          </a:p>
        </p:txBody>
      </p:sp>
    </p:spTree>
    <p:extLst>
      <p:ext uri="{BB962C8B-B14F-4D97-AF65-F5344CB8AC3E}">
        <p14:creationId xmlns:p14="http://schemas.microsoft.com/office/powerpoint/2010/main" val="34683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Channel State Information (CSI) </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18712" y="2222287"/>
                <a:ext cx="10554574" cy="4204639"/>
              </a:xfrm>
            </p:spPr>
            <p:txBody>
              <a:bodyPr>
                <a:normAutofit fontScale="92500" lnSpcReduction="10000"/>
              </a:bodyPr>
              <a:lstStyle/>
              <a:p>
                <a:r>
                  <a:rPr lang="en-US" dirty="0"/>
                  <a:t>Wi-Fi standards support Orthogonal Frequency Division Multiplexing (OFDM)</a:t>
                </a:r>
              </a:p>
              <a:p>
                <a:r>
                  <a:rPr lang="en-GB" dirty="0"/>
                  <a:t>In a system with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𝑁</m:t>
                        </m:r>
                      </m:e>
                      <m:sub>
                        <m:sSub>
                          <m:sSubPr>
                            <m:ctrlPr>
                              <a:rPr lang="en-GB"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𝑋</m:t>
                            </m:r>
                          </m:sub>
                        </m:sSub>
                      </m:sub>
                    </m:sSub>
                  </m:oMath>
                </a14:m>
                <a:r>
                  <a:rPr lang="en-GB" dirty="0"/>
                  <a:t> transmitter antennae,</a:t>
                </a:r>
                <a14:m>
                  <m:oMath xmlns:m="http://schemas.openxmlformats.org/officeDocument/2006/math">
                    <m:r>
                      <a:rPr lang="en-US" b="0" i="0" smtClean="0">
                        <a:latin typeface="Cambria Math" panose="02040503050406030204" pitchFamily="18" charset="0"/>
                      </a:rPr>
                      <m:t>   </m:t>
                    </m:r>
                    <m:sSub>
                      <m:sSubPr>
                        <m:ctrlPr>
                          <a:rPr lang="en-GB" i="1">
                            <a:latin typeface="Cambria Math" panose="02040503050406030204" pitchFamily="18" charset="0"/>
                          </a:rPr>
                        </m:ctrlPr>
                      </m:sSubPr>
                      <m:e>
                        <m:r>
                          <a:rPr lang="en-US" i="1">
                            <a:latin typeface="Cambria Math" panose="02040503050406030204" pitchFamily="18" charset="0"/>
                          </a:rPr>
                          <m:t>𝑁</m:t>
                        </m:r>
                      </m:e>
                      <m:sub>
                        <m:sSub>
                          <m:sSubPr>
                            <m:ctrlPr>
                              <a:rPr lang="en-GB" i="1" smtClean="0">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𝑋</m:t>
                            </m:r>
                          </m:sub>
                        </m:sSub>
                      </m:sub>
                    </m:sSub>
                  </m:oMath>
                </a14:m>
                <a:r>
                  <a:rPr lang="en-GB" i="1" dirty="0"/>
                  <a:t> </a:t>
                </a:r>
                <a:r>
                  <a:rPr lang="en-GB" dirty="0"/>
                  <a:t>receiver antennae,</a:t>
                </a:r>
                <a:r>
                  <a:rPr lang="en-GB" i="1" dirty="0"/>
                  <a:t> </a:t>
                </a:r>
                <a:r>
                  <a:rPr lang="en-GB" dirty="0"/>
                  <a:t>and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oMath>
                </a14:m>
                <a:r>
                  <a:rPr lang="en-GB" dirty="0"/>
                  <a:t> OFDM subcarriers, the overall system will use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𝑁</m:t>
                        </m:r>
                      </m:e>
                      <m:sub>
                        <m:sSub>
                          <m:sSubPr>
                            <m:ctrlPr>
                              <a:rPr lang="en-GB"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𝑋</m:t>
                            </m:r>
                          </m:sub>
                        </m:sSub>
                      </m:sub>
                    </m:sSub>
                    <m:r>
                      <a:rPr lang="en-US"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𝑁</m:t>
                        </m:r>
                      </m:e>
                      <m:sub>
                        <m:sSub>
                          <m:sSubPr>
                            <m:ctrlPr>
                              <a:rPr lang="en-GB" i="1">
                                <a:latin typeface="Cambria Math" panose="02040503050406030204" pitchFamily="18" charset="0"/>
                              </a:rPr>
                            </m:ctrlPr>
                          </m:sSubPr>
                          <m:e>
                            <m:r>
                              <a:rPr lang="en-US" b="0" i="1" smtClean="0">
                                <a:latin typeface="Cambria Math" panose="02040503050406030204" pitchFamily="18" charset="0"/>
                              </a:rPr>
                              <m:t>𝑅</m:t>
                            </m:r>
                          </m:e>
                          <m:sub>
                            <m:r>
                              <a:rPr lang="en-US" i="1">
                                <a:latin typeface="Cambria Math" panose="02040503050406030204" pitchFamily="18" charset="0"/>
                              </a:rPr>
                              <m:t>𝑋</m:t>
                            </m:r>
                          </m:sub>
                        </m:sSub>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𝑆</m:t>
                        </m:r>
                      </m:sub>
                    </m:sSub>
                  </m:oMath>
                </a14:m>
                <a:r>
                  <a:rPr lang="en-GB" dirty="0"/>
                  <a:t> subcarriers</a:t>
                </a:r>
              </a:p>
              <a:p>
                <a:r>
                  <a:rPr lang="en-GB" dirty="0"/>
                  <a:t>CSI is information which represents the state of a communication link</a:t>
                </a:r>
              </a:p>
              <a:p>
                <a:r>
                  <a:rPr lang="en-GB" dirty="0"/>
                  <a:t>CFR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GB" dirty="0"/>
                  <a:t> represents the state of </a:t>
                </a:r>
                <a:r>
                  <a:rPr lang="en-US" dirty="0"/>
                  <a:t>wireless channel </a:t>
                </a:r>
                <a14:m>
                  <m:oMath xmlns:m="http://schemas.openxmlformats.org/officeDocument/2006/math">
                    <m:r>
                      <a:rPr lang="en-US" b="0" i="1" smtClean="0">
                        <a:latin typeface="Cambria Math" panose="02040503050406030204" pitchFamily="18" charset="0"/>
                      </a:rPr>
                      <m:t>𝑓</m:t>
                    </m:r>
                  </m:oMath>
                </a14:m>
                <a:r>
                  <a:rPr lang="en-US" dirty="0"/>
                  <a:t> in a signal transmission process</a:t>
                </a:r>
              </a:p>
              <a:p>
                <a:r>
                  <a:rPr lang="en-US" dirty="0"/>
                  <a:t>Let </a:t>
                </a:r>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GB" dirty="0"/>
                  <a:t> and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GB" dirty="0"/>
                  <a:t> represent the transmitted and received signal respectively</a:t>
                </a:r>
              </a:p>
              <a:p>
                <a:r>
                  <a:rPr lang="en-US" b="0" dirty="0"/>
                  <a:t>CFR is given by the formula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den>
                    </m:f>
                  </m:oMath>
                </a14:m>
                <a:endParaRPr lang="en-US" dirty="0"/>
              </a:p>
              <a:p>
                <a:r>
                  <a:rPr lang="en-US" dirty="0"/>
                  <a:t>Received signal represents interference from several signals scattered from various physical objects, the movement of the hand and fingers can generate a unique pattern in the time-series of the CSI values</a:t>
                </a:r>
              </a:p>
              <a:p>
                <a:r>
                  <a:rPr lang="en-US" dirty="0"/>
                  <a:t>Using a directional antenna helps</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18712" y="2222287"/>
                <a:ext cx="10554574" cy="4204639"/>
              </a:xfrm>
              <a:blipFill>
                <a:blip r:embed="rId3"/>
                <a:stretch>
                  <a:fillRect l="-962" t="-2115" r="-1082" b="-27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918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6038768" cy="1905000"/>
          </a:xfrm>
        </p:spPr>
        <p:txBody>
          <a:bodyPr vert="horz" lIns="91440" tIns="45720" rIns="91440" bIns="45720" rtlCol="0" anchor="ctr">
            <a:normAutofit/>
          </a:bodyPr>
          <a:lstStyle/>
          <a:p>
            <a:pPr algn="ctr"/>
            <a:r>
              <a:rPr lang="en-US" dirty="0"/>
              <a:t>Factors Contributing to CSI Changes</a:t>
            </a:r>
          </a:p>
        </p:txBody>
      </p:sp>
      <p:sp>
        <p:nvSpPr>
          <p:cNvPr id="3" name="Content Placeholder 2"/>
          <p:cNvSpPr>
            <a:spLocks noGrp="1"/>
          </p:cNvSpPr>
          <p:nvPr>
            <p:ph sz="half" idx="1"/>
          </p:nvPr>
        </p:nvSpPr>
        <p:spPr>
          <a:xfrm>
            <a:off x="1141414" y="2666999"/>
            <a:ext cx="5920867" cy="3373879"/>
          </a:xfrm>
        </p:spPr>
        <p:txBody>
          <a:bodyPr vert="horz" lIns="91440" tIns="45720" rIns="91440" bIns="45720" rtlCol="0" anchor="ctr">
            <a:normAutofit/>
          </a:bodyPr>
          <a:lstStyle/>
          <a:p>
            <a:r>
              <a:rPr lang="en-US" dirty="0"/>
              <a:t>Two major factors that affect the CSI:</a:t>
            </a:r>
          </a:p>
          <a:p>
            <a:pPr lvl="1"/>
            <a:r>
              <a:rPr lang="en-US" dirty="0"/>
              <a:t>Hand coverage and finger position</a:t>
            </a:r>
          </a:p>
          <a:p>
            <a:pPr lvl="1"/>
            <a:r>
              <a:rPr lang="en-US" dirty="0"/>
              <a:t>Finger click</a:t>
            </a:r>
          </a:p>
        </p:txBody>
      </p:sp>
      <p:sp>
        <p:nvSpPr>
          <p:cNvPr id="11" name="Rectangle 10">
            <a:extLst>
              <a:ext uri="{FF2B5EF4-FFF2-40B4-BE49-F238E27FC236}">
                <a16:creationId xmlns:a16="http://schemas.microsoft.com/office/drawing/2014/main" id="{C03226E2-B1EA-4895-B140-7260E9FA3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a:extLst>
              <a:ext uri="{FF2B5EF4-FFF2-40B4-BE49-F238E27FC236}">
                <a16:creationId xmlns:a16="http://schemas.microsoft.com/office/drawing/2014/main" id="{BC2E4C9F-7F13-2749-97CF-3600AF936D26}"/>
              </a:ext>
            </a:extLst>
          </p:cNvPr>
          <p:cNvPicPr>
            <a:picLocks noChangeAspect="1"/>
          </p:cNvPicPr>
          <p:nvPr/>
        </p:nvPicPr>
        <p:blipFill>
          <a:blip r:embed="rId4"/>
          <a:stretch>
            <a:fillRect/>
          </a:stretch>
        </p:blipFill>
        <p:spPr>
          <a:xfrm>
            <a:off x="8104305" y="484633"/>
            <a:ext cx="3362598" cy="2784348"/>
          </a:xfrm>
          <a:prstGeom prst="rect">
            <a:avLst/>
          </a:prstGeom>
        </p:spPr>
      </p:pic>
      <p:pic>
        <p:nvPicPr>
          <p:cNvPr id="6" name="Content Placeholder 5"/>
          <p:cNvPicPr>
            <a:picLocks noGrp="1" noChangeAspect="1"/>
          </p:cNvPicPr>
          <p:nvPr>
            <p:ph sz="half" idx="2"/>
          </p:nvPr>
        </p:nvPicPr>
        <p:blipFill>
          <a:blip r:embed="rId5"/>
          <a:stretch>
            <a:fillRect/>
          </a:stretch>
        </p:blipFill>
        <p:spPr>
          <a:xfrm>
            <a:off x="8257024" y="3589020"/>
            <a:ext cx="3057160" cy="2451858"/>
          </a:xfrm>
          <a:prstGeom prst="rect">
            <a:avLst/>
          </a:prstGeom>
        </p:spPr>
      </p:pic>
    </p:spTree>
    <p:extLst>
      <p:ext uri="{BB962C8B-B14F-4D97-AF65-F5344CB8AC3E}">
        <p14:creationId xmlns:p14="http://schemas.microsoft.com/office/powerpoint/2010/main" val="301240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100">
                <a:effectLst>
                  <a:glow rad="38100">
                    <a:schemeClr val="bg1">
                      <a:lumMod val="65000"/>
                      <a:lumOff val="35000"/>
                      <a:alpha val="50000"/>
                    </a:schemeClr>
                  </a:glow>
                  <a:outerShdw blurRad="28575" dist="31750" dir="13200000" algn="tl" rotWithShape="0">
                    <a:srgbClr val="000000">
                      <a:alpha val="25000"/>
                    </a:srgbClr>
                  </a:outerShdw>
                </a:effectLst>
              </a:rPr>
              <a:t>Design of WindTalker</a:t>
            </a:r>
          </a:p>
        </p:txBody>
      </p:sp>
      <p:pic>
        <p:nvPicPr>
          <p:cNvPr id="4" name="Content Placeholder 3" descr="图示&#10;&#10;描述已自动生成"/>
          <p:cNvPicPr>
            <a:picLocks noGrp="1" noChangeAspect="1"/>
          </p:cNvPicPr>
          <p:nvPr>
            <p:ph idx="1"/>
          </p:nvPr>
        </p:nvPicPr>
        <p:blipFill>
          <a:blip r:embed="rId4"/>
          <a:stretch>
            <a:fillRect/>
          </a:stretch>
        </p:blipFill>
        <p:spPr>
          <a:xfrm>
            <a:off x="636915" y="1364790"/>
            <a:ext cx="6915663" cy="413210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6950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Sensitive Input Window Recognition Module</a:t>
            </a:r>
          </a:p>
        </p:txBody>
      </p:sp>
      <p:sp>
        <p:nvSpPr>
          <p:cNvPr id="3" name="Content Placeholder 2"/>
          <p:cNvSpPr>
            <a:spLocks noGrp="1"/>
          </p:cNvSpPr>
          <p:nvPr>
            <p:ph idx="1"/>
          </p:nvPr>
        </p:nvSpPr>
        <p:spPr/>
        <p:txBody>
          <a:bodyPr/>
          <a:lstStyle/>
          <a:p>
            <a:r>
              <a:rPr lang="en-GB" dirty="0"/>
              <a:t>To distinguish the time window of the sensitive input from that of insensitive input, </a:t>
            </a:r>
            <a:r>
              <a:rPr lang="en-GB" dirty="0" err="1"/>
              <a:t>WindTalker</a:t>
            </a:r>
            <a:r>
              <a:rPr lang="en-GB" dirty="0"/>
              <a:t> captures all the packets of the victim with Wireshark and records timestamp of each CSI data</a:t>
            </a:r>
          </a:p>
          <a:p>
            <a:r>
              <a:rPr lang="en-US" dirty="0"/>
              <a:t>HTTPS does not protect the metadata of the traffic</a:t>
            </a:r>
          </a:p>
          <a:p>
            <a:r>
              <a:rPr lang="en-US" dirty="0" err="1"/>
              <a:t>WindTalker</a:t>
            </a:r>
            <a:r>
              <a:rPr lang="en-US" dirty="0"/>
              <a:t> builds a ‘sensitive IP pool’ and launches its keystroke inference module during access to these IPs</a:t>
            </a:r>
          </a:p>
        </p:txBody>
      </p:sp>
    </p:spTree>
    <p:extLst>
      <p:ext uri="{BB962C8B-B14F-4D97-AF65-F5344CB8AC3E}">
        <p14:creationId xmlns:p14="http://schemas.microsoft.com/office/powerpoint/2010/main" val="3034613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网状">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网状">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网状">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3715</Words>
  <Application>Microsoft Macintosh PowerPoint</Application>
  <PresentationFormat>宽屏</PresentationFormat>
  <Paragraphs>266</Paragraphs>
  <Slides>18</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Cambria Math</vt:lpstr>
      <vt:lpstr>Century Gothic</vt:lpstr>
      <vt:lpstr>网状</vt:lpstr>
      <vt:lpstr>When CSI Meets Public Wi-Fi: Inferring your Mobile Password via Wi-Fi Signals</vt:lpstr>
      <vt:lpstr>Introduction</vt:lpstr>
      <vt:lpstr>Previous Approach – Out-of-band Keystroke Inference (OKI) model</vt:lpstr>
      <vt:lpstr>WindTalker!!</vt:lpstr>
      <vt:lpstr>In-band Keystroke Inference (IKI) model</vt:lpstr>
      <vt:lpstr>Channel State Information (CSI) </vt:lpstr>
      <vt:lpstr>Factors Contributing to CSI Changes</vt:lpstr>
      <vt:lpstr>Design of WindTalker</vt:lpstr>
      <vt:lpstr>Sensitive Input Window Recognition Module</vt:lpstr>
      <vt:lpstr>ICMP based CSI Acquirement Module</vt:lpstr>
      <vt:lpstr>ICMP based CSI Acquirement Module</vt:lpstr>
      <vt:lpstr>Data Preprocessing Module</vt:lpstr>
      <vt:lpstr>Keystroke Inference Module</vt:lpstr>
      <vt:lpstr>Keystroke Extraction</vt:lpstr>
      <vt:lpstr>Keystroke recognition</vt:lpstr>
      <vt:lpstr>Evaluation</vt:lpstr>
      <vt:lpstr>Real World Example: Alipay</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CSI Meets Public Wi-Fi: Inferring your Mobile Password via Wi-Fi Signals</dc:title>
  <dc:creator>Qu Jackie</dc:creator>
  <cp:lastModifiedBy>Qu Jackie</cp:lastModifiedBy>
  <cp:revision>1</cp:revision>
  <dcterms:created xsi:type="dcterms:W3CDTF">2020-11-09T00:54:56Z</dcterms:created>
  <dcterms:modified xsi:type="dcterms:W3CDTF">2020-11-09T03:16:04Z</dcterms:modified>
</cp:coreProperties>
</file>