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c933b41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c933b41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fa0024e60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fa0024e6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fa0024e60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fa0024e60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fa0024e60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fa0024e60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fa0024e60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fa0024e60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fa0024e60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fa0024e60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fa0024e60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fa0024e60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fa0024e60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fa0024e60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fa0024e60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fa0024e60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cb62d9ab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cb62d9ab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cb62d9abe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cb62d9abe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c933b41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c933b41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cb62d9abe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cb62d9ab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cc933b41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cc933b41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69fa2d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69fa2d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69fa2ddc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69fa2d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69fa2ddc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69fa2d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69fa2ddc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69fa2d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69fa2ddc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69fa2ddc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9fa2ddc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9fa2ddc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e86d09b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e86d09b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b9e5a68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b9e5a68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e86d09b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e86d09b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e86d09b7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e86d09b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86d09b7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86d09b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e86d09b7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e86d09b7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f47d826e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f47d826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f47d826e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f47d826e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f47d826e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f47d826e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595959"/>
                </a:solidFill>
              </a:rPr>
              <a:t>Instead of mutating syntactic constructs like the AST or even the textual source code representation, Fuzzilli instead propose to mutate on a ”bytecode” level which is closer to the engines internal representation of the code.</a:t>
            </a: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800">
                <a:solidFill>
                  <a:srgbClr val="595959"/>
                </a:solidFill>
              </a:rPr>
              <a:t>define a custom intermediate language which we call FuzzIL. This enables us to define new mutation strategies that could not easily be implemented as AST mutations</a:t>
            </a: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800">
                <a:solidFill>
                  <a:srgbClr val="595959"/>
                </a:solidFill>
              </a:rPr>
              <a:t>In essence, the bytecode level resembles a control and data flow graph, which is what is ultimately required to reach the majority of the attack surface of a scripting engine while syntactic information, such as the AST, is largely discarded during the parsing step.</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f47d826e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f47d826e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f47d826e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f47d826e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f47d826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f47d82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c30fb134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c30fb134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f47d826e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f47d826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f47d826e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f47d826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f47d826e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f47d826e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da76453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da76453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066cdd69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066cdd69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da764536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da76453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066cdd69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066cdd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66cdd6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66cdd6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066cdd69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066cdd6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066cdd69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066cdd6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cc933b41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cc933b4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066cdd69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066cdd69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066cdd69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066cdd69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66cdd69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66cdd6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1a20ac6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1a20ac6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1a20ac66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1a20ac6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1a20ac66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1a20ac6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1a20ac66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1a20ac66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1a20ac66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1a20ac66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1a20ac66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1a20ac66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1c6324f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1c6324f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cc933b4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cc933b4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1c6324f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1c6324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2627bf0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2627bf0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6ac0f26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6ac0f26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33dc0c3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33dc0c3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38b6119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e38b611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5133a04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5133a04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5133a04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5133a04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5133a040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5133a040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8349f3b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8349f3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8349f3bf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8349f3b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cc933b41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cc933b4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8349f3bf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8349f3b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5447959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5447959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54479599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5447959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55cc9d8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e55cc9d8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48d1292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48d1292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48d1292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48d1292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48d1292b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48d1292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48d1292b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e48d1292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48d1292b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48d1292b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e48d1292b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e48d1292b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cc933b41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cc933b41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48d1292b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48d1292b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e7f51a55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e7f51a5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e7f51a558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e7f51a55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7f51a558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e7f51a55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7f51a558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7f51a558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7f51a558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7f51a558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e7f51a558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e7f51a558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6cb04ce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e6cb04ce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6cb04cee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e6cb04ce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6cb04cee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e6cb04ce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cc933b41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cc933b4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6cb04cee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e6cb04cee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e6cb04cee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e6cb04cee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b069f9e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b069f9e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eb069f9e6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eb069f9e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eb069f9e6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eb069f9e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ed5bd1c4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ed5bd1c4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ed5bd1c44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ed5bd1c4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d5bd1c44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ed5bd1c4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e21aae8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e21aae8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e21aae8a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e21aae8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c933b41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c933b41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ee21aae8a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ee21aae8a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edeff3f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edeff3f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f2a76ecd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f2a76ecd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f2a76ecde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f2a76ecd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7c6684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7c668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f57c6684f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f57c6684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f57c6684f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f57c6684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f57c6684f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f57c6684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fa0024e6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fa0024e6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fa0024e60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fa0024e6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saelo.github.io/papers/thesis.pdf" TargetMode="External"/><Relationship Id="rId3" Type="http://schemas.openxmlformats.org/officeDocument/2006/relationships/hyperlink" Target="https://ieeexplore.ieee.org/document/9402086" TargetMode="External"/><Relationship Id="rId7" Type="http://schemas.openxmlformats.org/officeDocument/2006/relationships/hyperlink" Target="https://www.ndss-symposium.org/ndss-paper/codealchemist-semantics-aware-code-generation-to-find-vulnerabilities-in-javascript-engin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l.acm.org/doi/10.1145/3377811.3380432" TargetMode="External"/><Relationship Id="rId5" Type="http://schemas.openxmlformats.org/officeDocument/2006/relationships/hyperlink" Target="https://ieeexplore.ieee.org/document/9152648" TargetMode="External"/><Relationship Id="rId10" Type="http://schemas.openxmlformats.org/officeDocument/2006/relationships/hyperlink" Target="https://aaltodoc.aalto.fi/handle/123456789/46101" TargetMode="External"/><Relationship Id="rId4" Type="http://schemas.openxmlformats.org/officeDocument/2006/relationships/hyperlink" Target="https://www.usenix.org/conference/usenixsecurity20/presentation/lee-suyoung" TargetMode="External"/><Relationship Id="rId9" Type="http://schemas.openxmlformats.org/officeDocument/2006/relationships/hyperlink" Target="https://dl.acm.org/doi/10.1145/342826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tunz/js-vuln-db" TargetMode="External"/><Relationship Id="rId3" Type="http://schemas.openxmlformats.org/officeDocument/2006/relationships/hyperlink" Target="https://source.chromium.org/chromium/chromium/src/+/master:v8/test/mjsunit/" TargetMode="External"/><Relationship Id="rId7" Type="http://schemas.openxmlformats.org/officeDocument/2006/relationships/hyperlink" Target="https://github.com/mozilla/spidernode/tree/master/tes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github.com/WebKit/webkit/tree/main/JSTests" TargetMode="External"/><Relationship Id="rId5" Type="http://schemas.openxmlformats.org/officeDocument/2006/relationships/hyperlink" Target="https://github.com/v8/v8/tree/master/test" TargetMode="External"/><Relationship Id="rId4" Type="http://schemas.openxmlformats.org/officeDocument/2006/relationships/hyperlink" Target="https://github.com/chakra-core/ChakraCore/tree/master/tes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appcypher/awesome-wasm-runtimes"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SimonKagstrom/kcov"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hyperlink" Target="https://github.com/pventuzelo/wasm_runtimes_fuzzing" TargetMode="External"/><Relationship Id="rId4" Type="http://schemas.openxmlformats.org/officeDocument/2006/relationships/hyperlink" Target="https://gcc.gnu.org/onlinedocs/gcc/Gcov.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ww.complang.tuwien.ac.at/forth/threaded-code.html"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9.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err="1"/>
              <a:t>Webassembly</a:t>
            </a:r>
            <a:r>
              <a:rPr lang="en" dirty="0"/>
              <a:t> Security</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Environment setup </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4.   Die : Aspect - preserving mutation</a:t>
            </a:r>
            <a:endParaRPr sz="1500"/>
          </a:p>
          <a:p>
            <a:pPr marL="0" lvl="0" indent="0" algn="l" rtl="0">
              <a:spcBef>
                <a:spcPts val="1200"/>
              </a:spcBef>
              <a:spcAft>
                <a:spcPts val="0"/>
              </a:spcAft>
              <a:buNone/>
            </a:pPr>
            <a:r>
              <a:rPr lang="en" sz="1500"/>
              <a:t>	</a:t>
            </a:r>
            <a:r>
              <a:rPr lang="en" sz="1100">
                <a:solidFill>
                  <a:schemeClr val="dk1"/>
                </a:solidFill>
                <a:highlight>
                  <a:srgbClr val="FFFFFF"/>
                </a:highlight>
              </a:rPr>
              <a:t>Tested on Ubuntu 18.04 with Python 3.6.10,  npm v6.14.6,  n v6.7.0.</a:t>
            </a:r>
            <a:endParaRPr sz="1100">
              <a:solidFill>
                <a:schemeClr val="dk1"/>
              </a:solidFill>
              <a:highlight>
                <a:srgbClr val="FFFFFF"/>
              </a:highlight>
            </a:endParaRPr>
          </a:p>
          <a:p>
            <a:pPr marL="0" lvl="0" indent="0" algn="l" rtl="0">
              <a:spcBef>
                <a:spcPts val="1200"/>
              </a:spcBef>
              <a:spcAft>
                <a:spcPts val="0"/>
              </a:spcAft>
              <a:buNone/>
            </a:pPr>
            <a:r>
              <a:rPr lang="en" sz="1000">
                <a:solidFill>
                  <a:schemeClr val="dk1"/>
                </a:solidFill>
                <a:highlight>
                  <a:srgbClr val="FFFFFF"/>
                </a:highlight>
              </a:rPr>
              <a:t>Missing /sys/devices/system/cpu/cpu0/cpufreq/scaling_governor,   should use cpufrequtils to set GOVERNOR=”performance”</a:t>
            </a:r>
            <a:endParaRPr sz="1000">
              <a:solidFill>
                <a:schemeClr val="dk1"/>
              </a:solidFill>
              <a:highlight>
                <a:srgbClr val="FFFFFF"/>
              </a:highlight>
            </a:endParaRPr>
          </a:p>
          <a:p>
            <a:pPr marL="0" lvl="0" indent="0" algn="l" rtl="0">
              <a:spcBef>
                <a:spcPts val="1200"/>
              </a:spcBef>
              <a:spcAft>
                <a:spcPts val="0"/>
              </a:spcAft>
              <a:buNone/>
            </a:pPr>
            <a:r>
              <a:rPr lang="en" sz="1000">
                <a:solidFill>
                  <a:schemeClr val="dk1"/>
                </a:solidFill>
                <a:highlight>
                  <a:srgbClr val="FFFFFF"/>
                </a:highlight>
              </a:rPr>
              <a:t>Seems that it is a kernel bug</a:t>
            </a:r>
            <a:endParaRPr sz="1000">
              <a:solidFill>
                <a:schemeClr val="dk1"/>
              </a:solidFill>
              <a:highlight>
                <a:srgbClr val="FFFFFF"/>
              </a:highlight>
            </a:endParaRPr>
          </a:p>
          <a:p>
            <a:pPr marL="0" lvl="0" indent="0" algn="l" rtl="0">
              <a:spcBef>
                <a:spcPts val="1200"/>
              </a:spcBef>
              <a:spcAft>
                <a:spcPts val="0"/>
              </a:spcAft>
              <a:buNone/>
            </a:pPr>
            <a:r>
              <a:rPr lang="en" sz="1000">
                <a:solidFill>
                  <a:schemeClr val="dk1"/>
                </a:solidFill>
                <a:highlight>
                  <a:srgbClr val="FFFFFF"/>
                </a:highlight>
              </a:rPr>
              <a:t>Successfully setup</a:t>
            </a:r>
            <a:endParaRPr sz="1000">
              <a:solidFill>
                <a:schemeClr val="dk1"/>
              </a:solidFill>
              <a:highlight>
                <a:srgbClr val="FFFFFF"/>
              </a:highlight>
            </a:endParaRPr>
          </a:p>
          <a:p>
            <a:pPr marL="0" lvl="0" indent="0" algn="l" rtl="0">
              <a:spcBef>
                <a:spcPts val="1200"/>
              </a:spcBef>
              <a:spcAft>
                <a:spcPts val="0"/>
              </a:spcAft>
              <a:buNone/>
            </a:pPr>
            <a:r>
              <a:rPr lang="en" sz="1000">
                <a:solidFill>
                  <a:srgbClr val="24292E"/>
                </a:solidFill>
                <a:highlight>
                  <a:srgbClr val="FFFFFF"/>
                </a:highlight>
              </a:rPr>
              <a:t>Make Corpus Directory  using make_initial_corpus.py   -----  need to modify </a:t>
            </a:r>
            <a:r>
              <a:rPr lang="en" sz="1000" i="1">
                <a:solidFill>
                  <a:srgbClr val="24292E"/>
                </a:solidFill>
                <a:highlight>
                  <a:srgbClr val="FFFFFF"/>
                </a:highlight>
              </a:rPr>
              <a:t>n_cpu</a:t>
            </a:r>
            <a:r>
              <a:rPr lang="en" sz="1000">
                <a:solidFill>
                  <a:srgbClr val="24292E"/>
                </a:solidFill>
                <a:highlight>
                  <a:srgbClr val="FFFFFF"/>
                </a:highlight>
              </a:rPr>
              <a:t> (</a:t>
            </a:r>
            <a:r>
              <a:rPr lang="en" sz="1000" i="1">
                <a:solidFill>
                  <a:srgbClr val="24292E"/>
                </a:solidFill>
                <a:highlight>
                  <a:srgbClr val="FFFFFF"/>
                </a:highlight>
              </a:rPr>
              <a:t>multiprocessing.cpu_count() -4</a:t>
            </a:r>
            <a:r>
              <a:rPr lang="en" sz="1000">
                <a:solidFill>
                  <a:srgbClr val="24292E"/>
                </a:solidFill>
                <a:highlight>
                  <a:srgbClr val="FFFFFF"/>
                </a:highlight>
              </a:rPr>
              <a:t> to </a:t>
            </a:r>
            <a:r>
              <a:rPr lang="en" sz="1000" i="1">
                <a:solidFill>
                  <a:srgbClr val="24292E"/>
                </a:solidFill>
                <a:highlight>
                  <a:srgbClr val="FFFFFF"/>
                </a:highlight>
              </a:rPr>
              <a:t>1</a:t>
            </a:r>
            <a:r>
              <a:rPr lang="en" sz="1000">
                <a:solidFill>
                  <a:srgbClr val="24292E"/>
                </a:solidFill>
                <a:highlight>
                  <a:srgbClr val="FFFFFF"/>
                </a:highlight>
              </a:rPr>
              <a:t>)</a:t>
            </a:r>
            <a:endParaRPr sz="1000">
              <a:solidFill>
                <a:srgbClr val="24292E"/>
              </a:solidFill>
              <a:highlight>
                <a:srgbClr val="FFFFFF"/>
              </a:highlight>
            </a:endParaRPr>
          </a:p>
          <a:p>
            <a:pPr marL="0" lvl="0" indent="0" algn="l" rtl="0">
              <a:spcBef>
                <a:spcPts val="1200"/>
              </a:spcBef>
              <a:spcAft>
                <a:spcPts val="0"/>
              </a:spcAft>
              <a:buNone/>
            </a:pPr>
            <a:endParaRPr sz="1000">
              <a:solidFill>
                <a:srgbClr val="24292E"/>
              </a:solidFill>
              <a:highlight>
                <a:srgbClr val="FFFFFF"/>
              </a:highlight>
            </a:endParaRPr>
          </a:p>
          <a:p>
            <a:pPr marL="0" lvl="0" indent="0" algn="l" rtl="0">
              <a:spcBef>
                <a:spcPts val="1200"/>
              </a:spcBef>
              <a:spcAft>
                <a:spcPts val="1200"/>
              </a:spcAft>
              <a:buNone/>
            </a:pPr>
            <a:r>
              <a:rPr lang="en" sz="1000">
                <a:solidFill>
                  <a:srgbClr val="24292E"/>
                </a:solidFill>
                <a:highlight>
                  <a:srgbClr val="FFFFFF"/>
                </a:highlight>
              </a:rPr>
              <a:t>No error information but the nothing happens after run the .sh file</a:t>
            </a:r>
            <a:endParaRPr sz="1000">
              <a:solidFill>
                <a:srgbClr val="24292E"/>
              </a:solidFill>
              <a:highlight>
                <a:srgbClr val="FFFFFF"/>
              </a:highligh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Using AST to analyze and reproduce coverage-related feature</a:t>
            </a:r>
            <a:endParaRPr sz="2320"/>
          </a:p>
        </p:txBody>
      </p:sp>
      <p:sp>
        <p:nvSpPr>
          <p:cNvPr id="681" name="Google Shape;681;p1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using pintool to identify the location of test code which could trigger new coverage, we need to analyze and find the exact feature. </a:t>
            </a:r>
            <a:endParaRPr/>
          </a:p>
          <a:p>
            <a:pPr marL="0" lvl="0" indent="0" algn="l" rtl="0">
              <a:spcBef>
                <a:spcPts val="1200"/>
              </a:spcBef>
              <a:spcAft>
                <a:spcPts val="0"/>
              </a:spcAft>
              <a:buNone/>
            </a:pPr>
            <a:r>
              <a:rPr lang="en"/>
              <a:t>In summary, we need to recursively remove code from the identified code block to see if the rest code could still trigger the coverage, so we could locate the exact statement.</a:t>
            </a:r>
            <a:endParaRPr/>
          </a:p>
          <a:p>
            <a:pPr marL="0" lvl="0" indent="0" algn="l" rtl="0">
              <a:spcBef>
                <a:spcPts val="1200"/>
              </a:spcBef>
              <a:spcAft>
                <a:spcPts val="1200"/>
              </a:spcAft>
              <a:buNone/>
            </a:pPr>
            <a:r>
              <a:rPr lang="en"/>
              <a:t>After that, simplify the statement to find the minimal structure. We need to do some mutation to check if a code node is redundant, and then remove the redundant node to reduce the statement or block.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Using AST to analyze and reproduce coverage-related feature</a:t>
            </a:r>
            <a:endParaRPr sz="2320"/>
          </a:p>
        </p:txBody>
      </p:sp>
      <p:sp>
        <p:nvSpPr>
          <p:cNvPr id="687" name="Google Shape;687;p1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progress will be easier to implement by using AST operation rather than directly modifying source code. </a:t>
            </a:r>
            <a:endParaRPr/>
          </a:p>
          <a:p>
            <a:pPr marL="0" lvl="0" indent="0" algn="l" rtl="0">
              <a:spcBef>
                <a:spcPts val="1200"/>
              </a:spcBef>
              <a:spcAft>
                <a:spcPts val="0"/>
              </a:spcAft>
              <a:buNone/>
            </a:pPr>
            <a:r>
              <a:rPr lang="en"/>
              <a:t>Clang is a front-end compiler, providing rich details of AST so that we could write our own plugin to do source-to-source transformation based on AST.</a:t>
            </a:r>
            <a:endParaRPr/>
          </a:p>
          <a:p>
            <a:pPr marL="0" lvl="0" indent="0" algn="l" rtl="0">
              <a:spcBef>
                <a:spcPts val="1200"/>
              </a:spcBef>
              <a:spcAft>
                <a:spcPts val="120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 algorithm -- analyzing coverage-related feature </a:t>
            </a:r>
            <a:endParaRPr/>
          </a:p>
        </p:txBody>
      </p:sp>
      <p:sp>
        <p:nvSpPr>
          <p:cNvPr id="693" name="Google Shape;693;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Preparation: using pintool and wasm text file to identify the approximately location of the coverage-related code.</a:t>
            </a:r>
            <a:endParaRPr/>
          </a:p>
          <a:p>
            <a:pPr marL="0" lvl="0" indent="0" algn="l" rtl="0">
              <a:spcBef>
                <a:spcPts val="1200"/>
              </a:spcBef>
              <a:spcAft>
                <a:spcPts val="0"/>
              </a:spcAft>
              <a:buNone/>
            </a:pPr>
            <a:r>
              <a:rPr lang="en"/>
              <a:t>At this stage, we might get a statement or a code block containing the code we want. </a:t>
            </a:r>
            <a:endParaRPr/>
          </a:p>
          <a:p>
            <a:pPr marL="457200" lvl="0" indent="-342900" algn="l" rtl="0">
              <a:spcBef>
                <a:spcPts val="1200"/>
              </a:spcBef>
              <a:spcAft>
                <a:spcPts val="0"/>
              </a:spcAft>
              <a:buSzPts val="1800"/>
              <a:buAutoNum type="arabicPeriod"/>
            </a:pPr>
            <a:r>
              <a:rPr lang="en"/>
              <a:t>If get a statement, start simplification. </a:t>
            </a:r>
            <a:endParaRPr/>
          </a:p>
          <a:p>
            <a:pPr marL="457200" lvl="0" indent="-342900" algn="l" rtl="0">
              <a:spcBef>
                <a:spcPts val="0"/>
              </a:spcBef>
              <a:spcAft>
                <a:spcPts val="0"/>
              </a:spcAft>
              <a:buSzPts val="1800"/>
              <a:buAutoNum type="arabicPeriod"/>
            </a:pPr>
            <a:r>
              <a:rPr lang="en"/>
              <a:t>If get a code block, need to remove redundant statements.</a:t>
            </a:r>
            <a:endParaRPr/>
          </a:p>
          <a:p>
            <a:pPr marL="914400" lvl="1" indent="-317500" algn="l" rtl="0">
              <a:spcBef>
                <a:spcPts val="0"/>
              </a:spcBef>
              <a:spcAft>
                <a:spcPts val="0"/>
              </a:spcAft>
              <a:buSzPts val="1400"/>
              <a:buAutoNum type="alphaLcPeriod"/>
            </a:pPr>
            <a:r>
              <a:rPr lang="en"/>
              <a:t>Recursively remove the sub-block or statements to check if the rest code could still trigger coverage.</a:t>
            </a:r>
            <a:endParaRPr/>
          </a:p>
          <a:p>
            <a:pPr marL="914400" lvl="1" indent="-317500" algn="l" rtl="0">
              <a:spcBef>
                <a:spcPts val="0"/>
              </a:spcBef>
              <a:spcAft>
                <a:spcPts val="0"/>
              </a:spcAft>
              <a:buSzPts val="1400"/>
              <a:buAutoNum type="alphaLcPeriod"/>
            </a:pPr>
            <a:r>
              <a:rPr lang="en"/>
              <a:t>Repeat (a) to get minimal block, this block contains feature that could trigger coverage</a:t>
            </a:r>
            <a:endParaRPr/>
          </a:p>
          <a:p>
            <a:pPr marL="457200" lvl="0" indent="-342900" algn="l" rtl="0">
              <a:spcBef>
                <a:spcPts val="0"/>
              </a:spcBef>
              <a:spcAft>
                <a:spcPts val="0"/>
              </a:spcAft>
              <a:buSzPts val="1800"/>
              <a:buAutoNum type="arabicPeriod"/>
            </a:pPr>
            <a:r>
              <a:rPr lang="en"/>
              <a:t>After get the exact block,  we need to do simplification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 algorithm -- analyzing coverage-related feature </a:t>
            </a:r>
            <a:endParaRPr/>
          </a:p>
        </p:txBody>
      </p:sp>
      <p:sp>
        <p:nvSpPr>
          <p:cNvPr id="699" name="Google Shape;699;p115"/>
          <p:cNvSpPr txBox="1">
            <a:spLocks noGrp="1"/>
          </p:cNvSpPr>
          <p:nvPr>
            <p:ph type="body" idx="1"/>
          </p:nvPr>
        </p:nvSpPr>
        <p:spPr>
          <a:xfrm>
            <a:off x="311700" y="1152475"/>
            <a:ext cx="8520600" cy="3887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Simplification: the statement or block we find may contains lots of redundant structure irrelevant to the coverage. Remove them and get a minimal structure so that we could reproduce test cases.</a:t>
            </a:r>
            <a:endParaRPr/>
          </a:p>
          <a:p>
            <a:pPr marL="0" lvl="0" indent="0" algn="l" rtl="0">
              <a:spcBef>
                <a:spcPts val="1200"/>
              </a:spcBef>
              <a:spcAft>
                <a:spcPts val="0"/>
              </a:spcAft>
              <a:buNone/>
            </a:pPr>
            <a:r>
              <a:rPr lang="en"/>
              <a:t>This progress should base on AST. </a:t>
            </a:r>
            <a:endParaRPr/>
          </a:p>
          <a:p>
            <a:pPr marL="457200" lvl="0" indent="-342900" algn="l" rtl="0">
              <a:spcBef>
                <a:spcPts val="1200"/>
              </a:spcBef>
              <a:spcAft>
                <a:spcPts val="0"/>
              </a:spcAft>
              <a:buSzPts val="1800"/>
              <a:buAutoNum type="arabicPeriod"/>
            </a:pPr>
            <a:r>
              <a:rPr lang="en"/>
              <a:t>Start at the innermost layer of ast, try to change the node（type, value）</a:t>
            </a:r>
            <a:endParaRPr/>
          </a:p>
          <a:p>
            <a:pPr marL="457200" lvl="0" indent="-342900" algn="l" rtl="0">
              <a:spcBef>
                <a:spcPts val="0"/>
              </a:spcBef>
              <a:spcAft>
                <a:spcPts val="0"/>
              </a:spcAft>
              <a:buSzPts val="1800"/>
              <a:buAutoNum type="arabicPeriod"/>
            </a:pPr>
            <a:r>
              <a:rPr lang="en"/>
              <a:t>If (1) could trigger coverage, move this layer while avoiding syntax error</a:t>
            </a:r>
            <a:endParaRPr/>
          </a:p>
          <a:p>
            <a:pPr marL="457200" lvl="0" indent="-342900" algn="l" rtl="0">
              <a:spcBef>
                <a:spcPts val="0"/>
              </a:spcBef>
              <a:spcAft>
                <a:spcPts val="0"/>
              </a:spcAft>
              <a:buSzPts val="1800"/>
              <a:buAutoNum type="arabicPeriod"/>
            </a:pPr>
            <a:r>
              <a:rPr lang="en"/>
              <a:t>If (2) the rest code could still trigger coverage, then the removed layer might be redundant. </a:t>
            </a:r>
            <a:endParaRPr/>
          </a:p>
          <a:p>
            <a:pPr marL="457200" lvl="0" indent="-342900" algn="l" rtl="0">
              <a:spcBef>
                <a:spcPts val="0"/>
              </a:spcBef>
              <a:spcAft>
                <a:spcPts val="0"/>
              </a:spcAft>
              <a:buSzPts val="1800"/>
              <a:buAutoNum type="arabicPeriod"/>
            </a:pPr>
            <a:r>
              <a:rPr lang="en"/>
              <a:t>If (1)(2) or (3) causing no coverage triggered, then the original node or layer might be the feature we want to find. Preserve it, and repeat (123) on the outer layer or other node on the same layer.</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 algorithm -- analyzing coverage-related feature </a:t>
            </a:r>
            <a:endParaRPr/>
          </a:p>
        </p:txBody>
      </p:sp>
      <p:sp>
        <p:nvSpPr>
          <p:cNvPr id="705" name="Google Shape;705;p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Double check: after simplification, we should get a minimal structure that could trigger coverage. We need to double check if we miss some feature when simplifying. </a:t>
            </a:r>
            <a:endParaRPr/>
          </a:p>
          <a:p>
            <a:pPr marL="457200" lvl="0" indent="-342900" algn="l" rtl="0">
              <a:spcBef>
                <a:spcPts val="1200"/>
              </a:spcBef>
              <a:spcAft>
                <a:spcPts val="0"/>
              </a:spcAft>
              <a:buSzPts val="1800"/>
              <a:buAutoNum type="arabicPeriod"/>
            </a:pPr>
            <a:r>
              <a:rPr lang="en"/>
              <a:t>Everytime we find a related layer or node in simplification, we could remove it and then add the removed redundant code back to the statement or block to see if coverage could be triggered. If the added-back statement cannot trigger the coverage, we could say that the removed code is actually redundant and the related layer or node is the key feature. </a:t>
            </a:r>
            <a:endParaRPr/>
          </a:p>
          <a:p>
            <a:pPr marL="457200" lvl="0" indent="-342900" algn="l" rtl="0">
              <a:spcBef>
                <a:spcPts val="0"/>
              </a:spcBef>
              <a:spcAft>
                <a:spcPts val="0"/>
              </a:spcAft>
              <a:buSzPts val="1800"/>
              <a:buAutoNum type="arabicPeriod"/>
            </a:pPr>
            <a:r>
              <a:rPr lang="en"/>
              <a:t>Or we can add redundant code  to the minimal structure we have simplified to check if the feature we found could always trigger the coverage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Pseudo algorithm -- analyzing coverage-related feature </a:t>
            </a:r>
            <a:endParaRPr/>
          </a:p>
          <a:p>
            <a:pPr marL="0" lvl="0" indent="0" algn="l" rtl="0">
              <a:spcBef>
                <a:spcPts val="0"/>
              </a:spcBef>
              <a:spcAft>
                <a:spcPts val="0"/>
              </a:spcAft>
              <a:buNone/>
            </a:pPr>
            <a:endParaRPr/>
          </a:p>
        </p:txBody>
      </p:sp>
      <p:sp>
        <p:nvSpPr>
          <p:cNvPr id="711" name="Google Shape;711;p1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thinking of simplification is like delta debugging (both need to pinpoint the issue).</a:t>
            </a:r>
            <a:endParaRPr/>
          </a:p>
          <a:p>
            <a:pPr marL="0" lvl="0" indent="0" algn="l" rtl="0">
              <a:spcBef>
                <a:spcPts val="1200"/>
              </a:spcBef>
              <a:spcAft>
                <a:spcPts val="1200"/>
              </a:spcAft>
              <a:buNone/>
            </a:pPr>
            <a:r>
              <a:rPr lang="en"/>
              <a:t>If we could collect enough features related to new coverages, we could then feedback these feature to test case generator to produce higher code-coverage test cases, which could help us find error and bugs more efficient that just do brute force fuzzing without any guide. (actually this is very similar to coverage-guided fuzzing, but more targeted)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Source-to-source transformation (using clang AST)  </a:t>
            </a:r>
            <a:endParaRPr/>
          </a:p>
        </p:txBody>
      </p:sp>
      <p:sp>
        <p:nvSpPr>
          <p:cNvPr id="717" name="Google Shape;717;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 list</a:t>
            </a:r>
            <a:endParaRPr/>
          </a:p>
        </p:txBody>
      </p:sp>
      <p:sp>
        <p:nvSpPr>
          <p:cNvPr id="723" name="Google Shape;723;p119"/>
          <p:cNvSpPr txBox="1">
            <a:spLocks noGrp="1"/>
          </p:cNvSpPr>
          <p:nvPr>
            <p:ph type="body" idx="1"/>
          </p:nvPr>
        </p:nvSpPr>
        <p:spPr>
          <a:xfrm>
            <a:off x="185875" y="11376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2200">
                <a:solidFill>
                  <a:schemeClr val="dk1"/>
                </a:solidFill>
              </a:rPr>
              <a:t>2-d feature-runtime map</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r>
              <a:rPr lang="en" sz="2200">
                <a:solidFill>
                  <a:schemeClr val="dk1"/>
                </a:solidFill>
              </a:rPr>
              <a:t>Improve the algorithm</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r>
              <a:rPr lang="en" sz="2200">
                <a:solidFill>
                  <a:schemeClr val="dk1"/>
                </a:solidFill>
              </a:rPr>
              <a:t>Combine clang plugin and pintool </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r>
              <a:rPr lang="en" sz="2200">
                <a:solidFill>
                  <a:schemeClr val="dk1"/>
                </a:solidFill>
              </a:rPr>
              <a:t>Different from delta debugging</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None/>
            </a:pPr>
            <a:r>
              <a:rPr lang="en" sz="2200">
                <a:solidFill>
                  <a:schemeClr val="dk1"/>
                </a:solidFill>
              </a:rPr>
              <a:t>Missing features (multiple features)</a:t>
            </a:r>
            <a:endParaRPr sz="2200">
              <a:solidFill>
                <a:schemeClr val="dk1"/>
              </a:solidFill>
            </a:endParaRPr>
          </a:p>
          <a:p>
            <a:pPr marL="0" lvl="0" indent="0" algn="l" rtl="0">
              <a:lnSpc>
                <a:spcPct val="100000"/>
              </a:lnSpc>
              <a:spcBef>
                <a:spcPts val="0"/>
              </a:spcBef>
              <a:spcAft>
                <a:spcPts val="0"/>
              </a:spcAft>
              <a:buNone/>
            </a:pPr>
            <a:endParaRPr sz="2200">
              <a:solidFill>
                <a:schemeClr val="dk1"/>
              </a:solidFill>
            </a:endParaRPr>
          </a:p>
          <a:p>
            <a:pPr marL="0" lvl="0" indent="0" algn="l" rtl="0">
              <a:lnSpc>
                <a:spcPct val="100000"/>
              </a:lnSpc>
              <a:spcBef>
                <a:spcPts val="0"/>
              </a:spcBef>
              <a:spcAft>
                <a:spcPts val="0"/>
              </a:spcAft>
              <a:buClr>
                <a:schemeClr val="dk1"/>
              </a:buClr>
              <a:buSzPct val="50000"/>
              <a:buFont typeface="Arial"/>
              <a:buNone/>
            </a:pPr>
            <a:r>
              <a:rPr lang="en" sz="2200">
                <a:solidFill>
                  <a:schemeClr val="dk1"/>
                </a:solidFill>
              </a:rPr>
              <a:t>How to feedback</a:t>
            </a:r>
            <a:endParaRPr sz="2200">
              <a:solidFill>
                <a:schemeClr val="dk1"/>
              </a:solidFill>
            </a:endParaRPr>
          </a:p>
          <a:p>
            <a:pPr marL="0" lvl="0" indent="0" algn="l" rtl="0">
              <a:lnSpc>
                <a:spcPct val="100000"/>
              </a:lnSpc>
              <a:spcBef>
                <a:spcPts val="0"/>
              </a:spcBef>
              <a:spcAft>
                <a:spcPts val="0"/>
              </a:spcAft>
              <a:buClr>
                <a:schemeClr val="dk1"/>
              </a:buClr>
              <a:buSzPct val="50000"/>
              <a:buFont typeface="Arial"/>
              <a:buNone/>
            </a:pPr>
            <a:endParaRPr sz="2200">
              <a:solidFill>
                <a:schemeClr val="dk1"/>
              </a:solidFill>
            </a:endParaRPr>
          </a:p>
          <a:p>
            <a:pPr marL="0" lvl="0" indent="0" algn="l" rtl="0">
              <a:lnSpc>
                <a:spcPct val="100000"/>
              </a:lnSpc>
              <a:spcBef>
                <a:spcPts val="0"/>
              </a:spcBef>
              <a:spcAft>
                <a:spcPts val="0"/>
              </a:spcAft>
              <a:buClr>
                <a:schemeClr val="dk1"/>
              </a:buClr>
              <a:buSzPct val="50000"/>
              <a:buFont typeface="Arial"/>
              <a:buNone/>
            </a:pPr>
            <a:r>
              <a:rPr lang="en" sz="2200">
                <a:solidFill>
                  <a:schemeClr val="dk1"/>
                </a:solidFill>
              </a:rPr>
              <a:t>Baseline -- use different compile option or runtime option</a:t>
            </a:r>
            <a:endParaRPr sz="2200">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How to use clang libtools to do automated feature extraction</a:t>
            </a:r>
            <a:endParaRPr sz="2420"/>
          </a:p>
        </p:txBody>
      </p:sp>
      <p:sp>
        <p:nvSpPr>
          <p:cNvPr id="729" name="Google Shape;729;p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 issues: </a:t>
            </a:r>
            <a:endParaRPr/>
          </a:p>
          <a:p>
            <a:pPr marL="457200" lvl="0" indent="-342900" algn="l" rtl="0">
              <a:spcBef>
                <a:spcPts val="1200"/>
              </a:spcBef>
              <a:spcAft>
                <a:spcPts val="0"/>
              </a:spcAft>
              <a:buSzPts val="1800"/>
              <a:buAutoNum type="arabicParenBoth"/>
            </a:pPr>
            <a:r>
              <a:rPr lang="en"/>
              <a:t>Recursively access Stmt node from outer layer to inner layer, and remove it.  Record the accessed node and coverage result.</a:t>
            </a:r>
            <a:endParaRPr/>
          </a:p>
          <a:p>
            <a:pPr marL="914400" lvl="1" indent="-317500" algn="l" rtl="0">
              <a:spcBef>
                <a:spcPts val="0"/>
              </a:spcBef>
              <a:spcAft>
                <a:spcPts val="0"/>
              </a:spcAft>
              <a:buSzPts val="1400"/>
              <a:buAutoNum type="alphaLcParenBoth"/>
            </a:pPr>
            <a:r>
              <a:rPr lang="en"/>
              <a:t>Possible issues: syntax error during remove</a:t>
            </a:r>
            <a:endParaRPr/>
          </a:p>
          <a:p>
            <a:pPr marL="914400" lvl="1" indent="-317500" algn="l" rtl="0">
              <a:spcBef>
                <a:spcPts val="0"/>
              </a:spcBef>
              <a:spcAft>
                <a:spcPts val="0"/>
              </a:spcAft>
              <a:buSzPts val="1400"/>
              <a:buAutoNum type="alphaLcParenBoth"/>
            </a:pPr>
            <a:r>
              <a:rPr lang="en"/>
              <a:t>Try to locate stmt without remove -- instrument log stmt?</a:t>
            </a:r>
            <a:endParaRPr/>
          </a:p>
          <a:p>
            <a:pPr marL="1371600" lvl="2" indent="-317500" algn="l" rtl="0">
              <a:spcBef>
                <a:spcPts val="0"/>
              </a:spcBef>
              <a:spcAft>
                <a:spcPts val="0"/>
              </a:spcAft>
              <a:buSzPts val="1400"/>
              <a:buAutoNum type="romanLcParenBoth"/>
            </a:pPr>
            <a:r>
              <a:rPr lang="en"/>
              <a:t>Will log insertion influence runtime behaviour?</a:t>
            </a:r>
            <a:endParaRPr/>
          </a:p>
          <a:p>
            <a:pPr marL="1371600" lvl="2" indent="-317500" algn="l" rtl="0">
              <a:spcBef>
                <a:spcPts val="0"/>
              </a:spcBef>
              <a:spcAft>
                <a:spcPts val="0"/>
              </a:spcAft>
              <a:buSzPts val="1400"/>
              <a:buAutoNum type="romanLcParenBoth"/>
            </a:pPr>
            <a:r>
              <a:rPr lang="en"/>
              <a:t>Or directly use wasm text file to locate</a:t>
            </a:r>
            <a:endParaRPr/>
          </a:p>
          <a:p>
            <a:pPr marL="457200" lvl="0" indent="-342900" algn="l" rtl="0">
              <a:spcBef>
                <a:spcPts val="0"/>
              </a:spcBef>
              <a:spcAft>
                <a:spcPts val="0"/>
              </a:spcAft>
              <a:buSzPts val="1800"/>
              <a:buAutoNum type="arabicParenBoth"/>
            </a:pPr>
            <a:r>
              <a:rPr lang="en"/>
              <a:t>Automated mutation strategy on AST node from the inner layer to the outer layer. Preserve potential features.</a:t>
            </a:r>
            <a:endParaRPr/>
          </a:p>
          <a:p>
            <a:pPr marL="0" lvl="0" indent="0" algn="l" rtl="0">
              <a:spcBef>
                <a:spcPts val="1200"/>
              </a:spcBef>
              <a:spcAft>
                <a:spcPts val="1200"/>
              </a:spcAft>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Coverage features feedback to code generator strategy</a:t>
            </a:r>
            <a:endParaRPr/>
          </a:p>
        </p:txBody>
      </p:sp>
      <p:sp>
        <p:nvSpPr>
          <p:cNvPr id="735" name="Google Shape;735;p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the code generator tendentiously produces test cases with certain structures(features).</a:t>
            </a:r>
            <a:endParaRPr/>
          </a:p>
          <a:p>
            <a:pPr marL="0" lvl="0" indent="0" algn="l" rtl="0">
              <a:spcBef>
                <a:spcPts val="1200"/>
              </a:spcBef>
              <a:spcAft>
                <a:spcPts val="1200"/>
              </a:spcAft>
              <a:buNone/>
            </a:pPr>
            <a:r>
              <a:rPr lang="en"/>
              <a:t>The features are extracted from “interesting test cases” which have a significant increases in new coverage by clang plugin.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AFL</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Setup original AFL2.52b on Ubuntu 18.04</a:t>
            </a:r>
            <a:endParaRPr/>
          </a:p>
          <a:p>
            <a:pPr marL="0" lvl="0" indent="0" algn="l" rtl="0">
              <a:spcBef>
                <a:spcPts val="1200"/>
              </a:spcBef>
              <a:spcAft>
                <a:spcPts val="1200"/>
              </a:spcAft>
              <a:buNone/>
            </a:pPr>
            <a:r>
              <a:rPr lang="en"/>
              <a:t>Use AFL to do some simple fuzzing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Combine pintool and clang plugin</a:t>
            </a:r>
            <a:endParaRPr/>
          </a:p>
        </p:txBody>
      </p:sp>
      <p:sp>
        <p:nvSpPr>
          <p:cNvPr id="741" name="Google Shape;741;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To build a automated feature analysis tool:</a:t>
            </a:r>
            <a:endParaRPr/>
          </a:p>
          <a:p>
            <a:pPr marL="457200" lvl="0" indent="-342900" algn="l" rtl="0">
              <a:spcBef>
                <a:spcPts val="1200"/>
              </a:spcBef>
              <a:spcAft>
                <a:spcPts val="0"/>
              </a:spcAft>
              <a:buSzPts val="1800"/>
              <a:buAutoNum type="arabicPeriod"/>
            </a:pPr>
            <a:r>
              <a:rPr lang="en"/>
              <a:t>Use pintool to identify the approximate location of stmt that have potential feature.</a:t>
            </a:r>
            <a:endParaRPr/>
          </a:p>
          <a:p>
            <a:pPr marL="457200" lvl="0" indent="-342900" algn="l" rtl="0">
              <a:spcBef>
                <a:spcPts val="0"/>
              </a:spcBef>
              <a:spcAft>
                <a:spcPts val="0"/>
              </a:spcAft>
              <a:buSzPts val="1800"/>
              <a:buAutoNum type="arabicPeriod"/>
            </a:pPr>
            <a:r>
              <a:rPr lang="en"/>
              <a:t>After located exact location of stmt, clang plugin will use pintool to verify whether the coverage is influenced by each mutation operation on the identified stmt.</a:t>
            </a:r>
            <a:endParaRPr/>
          </a:p>
          <a:p>
            <a:pPr marL="0" lvl="0" indent="0" algn="l" rtl="0">
              <a:spcBef>
                <a:spcPts val="1200"/>
              </a:spcBef>
              <a:spcAft>
                <a:spcPts val="0"/>
              </a:spcAft>
              <a:buNone/>
            </a:pPr>
            <a:endParaRPr/>
          </a:p>
          <a:p>
            <a:pPr marL="0" lvl="0" indent="0" algn="l" rtl="0">
              <a:spcBef>
                <a:spcPts val="1200"/>
              </a:spcBef>
              <a:spcAft>
                <a:spcPts val="0"/>
              </a:spcAft>
              <a:buNone/>
            </a:pPr>
            <a:r>
              <a:rPr lang="en"/>
              <a:t>A simple way is to just watch on whether there is coverage after mutation. </a:t>
            </a:r>
            <a:endParaRPr/>
          </a:p>
          <a:p>
            <a:pPr marL="0" lvl="0" indent="0" algn="l" rtl="0">
              <a:spcBef>
                <a:spcPts val="1200"/>
              </a:spcBef>
              <a:spcAft>
                <a:spcPts val="1200"/>
              </a:spcAft>
              <a:buNone/>
            </a:pPr>
            <a:r>
              <a:rPr lang="en"/>
              <a:t>Or record the times of coverage to do a finer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AFL -- projects of papers are all based on AFL</a:t>
            </a:r>
            <a:endParaRPr/>
          </a:p>
          <a:p>
            <a:pPr marL="0" lvl="0" indent="0" algn="l" rtl="0">
              <a:spcBef>
                <a:spcPts val="1200"/>
              </a:spcBef>
              <a:spcAft>
                <a:spcPts val="0"/>
              </a:spcAft>
              <a:buNone/>
            </a:pPr>
            <a:r>
              <a:rPr lang="en"/>
              <a:t>JIT -- details of JIT in JS cores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Basic -- LLVM, js, linux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02</a:t>
            </a:r>
            <a:endParaRPr dirty="0"/>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V8 engine details</a:t>
            </a:r>
            <a:endParaRPr/>
          </a:p>
          <a:p>
            <a:pPr marL="457200" lvl="0" indent="-342900" algn="l" rtl="0">
              <a:spcBef>
                <a:spcPts val="0"/>
              </a:spcBef>
              <a:spcAft>
                <a:spcPts val="0"/>
              </a:spcAft>
              <a:buSzPts val="1800"/>
              <a:buChar char="❏"/>
            </a:pPr>
            <a:r>
              <a:rPr lang="en"/>
              <a:t>AFL details</a:t>
            </a:r>
            <a:endParaRPr/>
          </a:p>
          <a:p>
            <a:pPr marL="457200" lvl="0" indent="-342900" algn="l" rtl="0">
              <a:spcBef>
                <a:spcPts val="0"/>
              </a:spcBef>
              <a:spcAft>
                <a:spcPts val="0"/>
              </a:spcAft>
              <a:buSzPts val="1800"/>
              <a:buChar char="❏"/>
            </a:pPr>
            <a:r>
              <a:rPr lang="en"/>
              <a:t>Method to improve jit-fuzzing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V8 -- AST</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AST is the key stage of JS engine, V8 engine used to directly compile AST rather than using bytecode.</a:t>
            </a:r>
            <a:endParaRPr/>
          </a:p>
          <a:p>
            <a:pPr marL="0" lvl="0" indent="0" algn="l" rtl="0">
              <a:spcBef>
                <a:spcPts val="1200"/>
              </a:spcBef>
              <a:spcAft>
                <a:spcPts val="0"/>
              </a:spcAft>
              <a:buNone/>
            </a:pPr>
            <a:r>
              <a:rPr lang="en"/>
              <a:t>The paper “aspect mutation” also focused on AST stage, trying to reserve type and structure from JS source code to AST. </a:t>
            </a:r>
            <a:endParaRPr/>
          </a:p>
          <a:p>
            <a:pPr marL="0" lvl="0" indent="0" algn="l" rtl="0">
              <a:spcBef>
                <a:spcPts val="1200"/>
              </a:spcBef>
              <a:spcAft>
                <a:spcPts val="0"/>
              </a:spcAft>
              <a:buNone/>
            </a:pPr>
            <a:r>
              <a:rPr lang="en"/>
              <a:t>The NNL paper tries to use neural network to learn rules of effective input case with serialized AST.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Seems that using AST to produce valid corpus is a effective way to fuzzing JIT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V8 -- AST</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V8 AST process:</a:t>
            </a:r>
            <a:endParaRPr/>
          </a:p>
          <a:p>
            <a:pPr marL="0" lvl="0" indent="0" algn="l" rtl="0">
              <a:spcBef>
                <a:spcPts val="1200"/>
              </a:spcBef>
              <a:spcAft>
                <a:spcPts val="0"/>
              </a:spcAft>
              <a:buNone/>
            </a:pPr>
            <a:r>
              <a:rPr lang="en"/>
              <a:t>Source JS code </a:t>
            </a:r>
            <a:endParaRPr/>
          </a:p>
          <a:p>
            <a:pPr marL="0" lvl="0" indent="0" algn="l" rtl="0">
              <a:spcBef>
                <a:spcPts val="1200"/>
              </a:spcBef>
              <a:spcAft>
                <a:spcPts val="0"/>
              </a:spcAft>
              <a:buNone/>
            </a:pPr>
            <a:r>
              <a:rPr lang="en"/>
              <a:t> → lexical analysis scanner : tokens, to identify the structure, type and value of the source code. Using automate machine</a:t>
            </a:r>
            <a:endParaRPr/>
          </a:p>
          <a:p>
            <a:pPr marL="0" lvl="0" indent="0" algn="l" rtl="0">
              <a:spcBef>
                <a:spcPts val="1200"/>
              </a:spcBef>
              <a:spcAft>
                <a:spcPts val="0"/>
              </a:spcAft>
              <a:buNone/>
            </a:pPr>
            <a:r>
              <a:rPr lang="en"/>
              <a:t>→ syntax analysis parser : transfer tokens to objects,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V8 uses its own syntax standard to increase compile speed.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V8 -- bytecode</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V8 will translate AST to bytecode using BytecodeGenerator class with Ignition engine.</a:t>
            </a:r>
            <a:endParaRPr/>
          </a:p>
          <a:p>
            <a:pPr marL="0" lvl="0" indent="0" algn="l" rtl="0">
              <a:spcBef>
                <a:spcPts val="1200"/>
              </a:spcBef>
              <a:spcAft>
                <a:spcPts val="0"/>
              </a:spcAft>
              <a:buNone/>
            </a:pPr>
            <a:r>
              <a:rPr lang="en"/>
              <a:t>Ignition code directly execute bytecode, which means it is a virtual machine like JVM, actually JVM and V8 are both written by Lars Bak.</a:t>
            </a:r>
            <a:endParaRPr/>
          </a:p>
          <a:p>
            <a:pPr marL="0" lvl="0" indent="0" algn="l" rtl="0">
              <a:spcBef>
                <a:spcPts val="1200"/>
              </a:spcBef>
              <a:spcAft>
                <a:spcPts val="0"/>
              </a:spcAft>
              <a:buNone/>
            </a:pPr>
            <a:endParaRPr/>
          </a:p>
          <a:p>
            <a:pPr marL="0" lvl="0" indent="0" algn="l" rtl="0">
              <a:spcBef>
                <a:spcPts val="1200"/>
              </a:spcBef>
              <a:spcAft>
                <a:spcPts val="0"/>
              </a:spcAft>
              <a:buNone/>
            </a:pPr>
            <a:r>
              <a:rPr lang="en"/>
              <a:t>Is bytecode a kind of assembly language?</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V8 -- optimization</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t>
            </a:r>
            <a:endParaRPr b="1"/>
          </a:p>
          <a:p>
            <a:pPr marL="0" lvl="0" indent="0" algn="l" rtl="0">
              <a:spcBef>
                <a:spcPts val="1200"/>
              </a:spcBef>
              <a:spcAft>
                <a:spcPts val="0"/>
              </a:spcAft>
              <a:buNone/>
            </a:pPr>
            <a:r>
              <a:rPr lang="en" b="1"/>
              <a:t>Will the optimization and deoptimization influence the improvement of jit fuzzing? </a:t>
            </a:r>
            <a:endParaRPr b="1"/>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AFL</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Coverage measurements</a:t>
            </a:r>
            <a:endParaRPr/>
          </a:p>
          <a:p>
            <a:pPr marL="457200" lvl="0" indent="0" algn="l" rtl="0">
              <a:spcBef>
                <a:spcPts val="1200"/>
              </a:spcBef>
              <a:spcAft>
                <a:spcPts val="0"/>
              </a:spcAft>
              <a:buNone/>
            </a:pPr>
            <a:r>
              <a:rPr lang="en"/>
              <a:t>Insert instrumentation in the compiled program, to catch the branch and the branch-taken hit counts.</a:t>
            </a:r>
            <a:endParaRPr/>
          </a:p>
          <a:p>
            <a:pPr marL="457200" lvl="0" indent="0" algn="l" rtl="0">
              <a:spcBef>
                <a:spcPts val="1200"/>
              </a:spcBef>
              <a:spcAft>
                <a:spcPts val="0"/>
              </a:spcAft>
              <a:buNone/>
            </a:pPr>
            <a:r>
              <a:rPr lang="en"/>
              <a:t>Record the code route as tuples.</a:t>
            </a:r>
            <a:endParaRPr/>
          </a:p>
          <a:p>
            <a:pPr marL="457200" lvl="0" indent="-342900" algn="l" rtl="0">
              <a:spcBef>
                <a:spcPts val="1200"/>
              </a:spcBef>
              <a:spcAft>
                <a:spcPts val="0"/>
              </a:spcAft>
              <a:buSzPts val="1800"/>
              <a:buAutoNum type="arabicPeriod"/>
            </a:pPr>
            <a:r>
              <a:rPr lang="en"/>
              <a:t>Detecting new behaviors</a:t>
            </a:r>
            <a:endParaRPr/>
          </a:p>
          <a:p>
            <a:pPr marL="457200" lvl="0" indent="0" algn="l" rtl="0">
              <a:spcBef>
                <a:spcPts val="1200"/>
              </a:spcBef>
              <a:spcAft>
                <a:spcPts val="0"/>
              </a:spcAft>
              <a:buNone/>
            </a:pPr>
            <a:r>
              <a:rPr lang="en"/>
              <a:t>Map all tuple to find the input case which causes new tuple</a:t>
            </a:r>
            <a:endParaRPr/>
          </a:p>
          <a:p>
            <a:pPr marL="457200" lvl="0" indent="0" algn="l" rtl="0">
              <a:spcBef>
                <a:spcPts val="1200"/>
              </a:spcBef>
              <a:spcAft>
                <a:spcPts val="1200"/>
              </a:spcAft>
              <a:buNone/>
            </a:pPr>
            <a:r>
              <a:rPr lang="en"/>
              <a:t>Put this input case into input queue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AFL</a:t>
            </a:r>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Evolving the input queue</a:t>
            </a:r>
            <a:endParaRPr/>
          </a:p>
          <a:p>
            <a:pPr marL="0" lvl="0" indent="0" algn="l" rtl="0">
              <a:spcBef>
                <a:spcPts val="1200"/>
              </a:spcBef>
              <a:spcAft>
                <a:spcPts val="0"/>
              </a:spcAft>
              <a:buNone/>
            </a:pPr>
            <a:r>
              <a:rPr lang="en"/>
              <a:t>	Mutated test cases, which will cause new tuples, will be add to input queue as the start point of next fuzz.</a:t>
            </a:r>
            <a:endParaRPr/>
          </a:p>
          <a:p>
            <a:pPr marL="0" lvl="0" indent="0" algn="l" rtl="0">
              <a:spcBef>
                <a:spcPts val="1200"/>
              </a:spcBef>
              <a:spcAft>
                <a:spcPts val="0"/>
              </a:spcAft>
              <a:buNone/>
            </a:pPr>
            <a:r>
              <a:rPr lang="en"/>
              <a:t>	AFL will use some strategies to randomly mutate the seed, which means most of the mutation are not valid, or will only cause simple crash. </a:t>
            </a:r>
            <a:endParaRPr/>
          </a:p>
          <a:p>
            <a:pPr marL="0" lvl="0" indent="0" algn="l" rtl="0">
              <a:spcBef>
                <a:spcPts val="1200"/>
              </a:spcBef>
              <a:spcAft>
                <a:spcPts val="1200"/>
              </a:spcAft>
              <a:buNone/>
            </a:pPr>
            <a:r>
              <a:rPr lang="en"/>
              <a:t>	And that is the reason why DIE and NNL tries to modify AFL to produce effective corpus.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SzPts val="1200"/>
              <a:buAutoNum type="arabicPeriod"/>
            </a:pPr>
            <a:r>
              <a:rPr lang="en" sz="1200" u="sng">
                <a:solidFill>
                  <a:schemeClr val="hlink"/>
                </a:solidFill>
                <a:hlinkClick r:id="rId3"/>
              </a:rPr>
              <a:t>JEST: N+1-version Differential Testing of Both JavaScript Engines and Specification</a:t>
            </a:r>
            <a:r>
              <a:rPr lang="en" sz="1200"/>
              <a:t>, ICSE 2021</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4"/>
              </a:rPr>
              <a:t>Montage: A Neural Network Language Model-Guided JavaScript Engine Fuzzer</a:t>
            </a:r>
            <a:r>
              <a:rPr lang="en" sz="1200"/>
              <a:t>, USENIX Security 2020</a:t>
            </a:r>
            <a:endParaRPr sz="1200"/>
          </a:p>
          <a:p>
            <a:pPr marL="457200" lvl="0" indent="-304800" algn="l" rtl="0">
              <a:lnSpc>
                <a:spcPct val="150000"/>
              </a:lnSpc>
              <a:spcBef>
                <a:spcPts val="0"/>
              </a:spcBef>
              <a:spcAft>
                <a:spcPts val="0"/>
              </a:spcAft>
              <a:buSzPts val="1200"/>
              <a:buAutoNum type="arabicPeriod"/>
            </a:pPr>
            <a:r>
              <a:rPr lang="en" sz="1200" u="sng">
                <a:solidFill>
                  <a:schemeClr val="accent5"/>
                </a:solidFill>
                <a:hlinkClick r:id="rId5">
                  <a:extLst>
                    <a:ext uri="{A12FA001-AC4F-418D-AE19-62706E023703}">
                      <ahyp:hlinkClr xmlns:ahyp="http://schemas.microsoft.com/office/drawing/2018/hyperlinkcolor" val="tx"/>
                    </a:ext>
                  </a:extLst>
                </a:hlinkClick>
              </a:rPr>
              <a:t>Fuzzing JavaScript Engines with Aspect-preserving Mutation</a:t>
            </a:r>
            <a:r>
              <a:rPr lang="en" sz="1200"/>
              <a:t>, IEEE S&amp;P 2020</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6"/>
              </a:rPr>
              <a:t>JVM Fuzzing for JIT-Induced Side-Channel Detection</a:t>
            </a:r>
            <a:r>
              <a:rPr lang="en" sz="1200"/>
              <a:t>, ICSE 2020</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7"/>
              </a:rPr>
              <a:t>CodeAlchemist: Semantics-Aware Code Generation to Find Vulnerabilities in JavaScript Engines</a:t>
            </a:r>
            <a:r>
              <a:rPr lang="en" sz="1200"/>
              <a:t>, NDSS 2019</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8"/>
              </a:rPr>
              <a:t>FuzzIL: Coverage Guided Fuzzing for JavaScript Engines</a:t>
            </a:r>
            <a:r>
              <a:rPr lang="en" sz="1200"/>
              <a:t> 2018</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9"/>
              </a:rPr>
              <a:t>Random Testing for C and C++ Compilers with YARPGen</a:t>
            </a:r>
            <a:r>
              <a:rPr lang="en" sz="1200"/>
              <a:t> 2020</a:t>
            </a:r>
            <a:endParaRPr sz="1200"/>
          </a:p>
          <a:p>
            <a:pPr marL="457200" lvl="0" indent="-304800" algn="l" rtl="0">
              <a:lnSpc>
                <a:spcPct val="150000"/>
              </a:lnSpc>
              <a:spcBef>
                <a:spcPts val="0"/>
              </a:spcBef>
              <a:spcAft>
                <a:spcPts val="0"/>
              </a:spcAft>
              <a:buSzPts val="1200"/>
              <a:buAutoNum type="arabicPeriod"/>
            </a:pPr>
            <a:r>
              <a:rPr lang="en" sz="1200" u="sng">
                <a:solidFill>
                  <a:schemeClr val="hlink"/>
                </a:solidFill>
                <a:hlinkClick r:id="rId10"/>
              </a:rPr>
              <a:t>Differential Fuzzing the WebAssembly</a:t>
            </a:r>
            <a:r>
              <a:rPr lang="en" sz="1200"/>
              <a:t> 2020</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AFL</a:t>
            </a:r>
            <a:endParaRPr/>
          </a:p>
        </p:txBody>
      </p:sp>
      <p:sp>
        <p:nvSpPr>
          <p:cNvPr id="174" name="Google Shape;17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Culling the corpus</a:t>
            </a:r>
            <a:endParaRPr/>
          </a:p>
          <a:p>
            <a:pPr marL="0" lvl="0" indent="0" algn="l" rtl="0">
              <a:spcBef>
                <a:spcPts val="1200"/>
              </a:spcBef>
              <a:spcAft>
                <a:spcPts val="0"/>
              </a:spcAft>
              <a:buNone/>
            </a:pPr>
            <a:r>
              <a:rPr lang="en"/>
              <a:t>	The test cases in the input queue are iteratively mutated by the former cases, which means the coverage of the new cases are the superset of the former ones. </a:t>
            </a:r>
            <a:endParaRPr/>
          </a:p>
          <a:p>
            <a:pPr marL="0" lvl="0" indent="0" algn="l" rtl="0">
              <a:spcBef>
                <a:spcPts val="1200"/>
              </a:spcBef>
              <a:spcAft>
                <a:spcPts val="1200"/>
              </a:spcAft>
              <a:buNone/>
            </a:pPr>
            <a:r>
              <a:rPr lang="en"/>
              <a:t>	Therefore, AFL will periodically re-evaluates the input queue to choose a small queue that could still coverage all tuples.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Improve jit fuzzing</a:t>
            </a:r>
            <a:endParaRPr/>
          </a:p>
        </p:txBody>
      </p:sp>
      <p:sp>
        <p:nvSpPr>
          <p:cNvPr id="180" name="Google Shape;18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fuzz effectively?</a:t>
            </a:r>
            <a:endParaRPr/>
          </a:p>
          <a:p>
            <a:pPr marL="457200" lvl="0" indent="-342900" algn="l" rtl="0">
              <a:spcBef>
                <a:spcPts val="1200"/>
              </a:spcBef>
              <a:spcAft>
                <a:spcPts val="0"/>
              </a:spcAft>
              <a:buSzPts val="1800"/>
              <a:buAutoNum type="arabicPeriod"/>
            </a:pPr>
            <a:r>
              <a:rPr lang="en"/>
              <a:t>Optimize the strategies to produce high-quality input cases (AST).</a:t>
            </a:r>
            <a:endParaRPr/>
          </a:p>
          <a:p>
            <a:pPr marL="457200" lvl="0" indent="0" algn="l" rtl="0">
              <a:spcBef>
                <a:spcPts val="1200"/>
              </a:spcBef>
              <a:spcAft>
                <a:spcPts val="0"/>
              </a:spcAft>
              <a:buNone/>
            </a:pPr>
            <a:r>
              <a:rPr lang="en"/>
              <a:t>DIE,  NNL</a:t>
            </a:r>
            <a:endParaRPr/>
          </a:p>
          <a:p>
            <a:pPr marL="457200" lvl="0" indent="0" algn="l" rtl="0">
              <a:spcBef>
                <a:spcPts val="1200"/>
              </a:spcBef>
              <a:spcAft>
                <a:spcPts val="0"/>
              </a:spcAft>
              <a:buNone/>
            </a:pPr>
            <a:r>
              <a:rPr lang="en"/>
              <a:t>Reserving the feature of the existed seed.</a:t>
            </a:r>
            <a:endParaRPr/>
          </a:p>
          <a:p>
            <a:pPr marL="457200" lvl="0" indent="-342900" algn="l" rtl="0">
              <a:spcBef>
                <a:spcPts val="1200"/>
              </a:spcBef>
              <a:spcAft>
                <a:spcPts val="0"/>
              </a:spcAft>
              <a:buSzPts val="1800"/>
              <a:buAutoNum type="arabicPeriod"/>
            </a:pPr>
            <a:r>
              <a:rPr lang="en"/>
              <a:t>Try to optimize corpus culling?</a:t>
            </a:r>
            <a:endParaRPr/>
          </a:p>
          <a:p>
            <a:pPr marL="457200" lvl="0" indent="-342900" algn="l" rtl="0">
              <a:spcBef>
                <a:spcPts val="0"/>
              </a:spcBef>
              <a:spcAft>
                <a:spcPts val="0"/>
              </a:spcAft>
              <a:buSzPts val="1800"/>
              <a:buAutoNum type="arabicPeriod"/>
            </a:pPr>
            <a:r>
              <a:rPr lang="en"/>
              <a:t>Try to optimize bytecode generating rather than AST?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JIT</a:t>
            </a:r>
            <a:endParaRPr/>
          </a:p>
          <a:p>
            <a:pPr marL="0" lvl="0" indent="0" algn="l" rtl="0">
              <a:spcBef>
                <a:spcPts val="1200"/>
              </a:spcBef>
              <a:spcAft>
                <a:spcPts val="0"/>
              </a:spcAft>
              <a:buNone/>
            </a:pPr>
            <a:r>
              <a:rPr lang="en"/>
              <a:t>AFL</a:t>
            </a:r>
            <a:endParaRPr/>
          </a:p>
          <a:p>
            <a:pPr marL="0" lvl="0" indent="0" algn="l" rtl="0">
              <a:spcBef>
                <a:spcPts val="1200"/>
              </a:spcBef>
              <a:spcAft>
                <a:spcPts val="0"/>
              </a:spcAft>
              <a:buNone/>
            </a:pPr>
            <a:r>
              <a:rPr lang="en"/>
              <a:t>Practice</a:t>
            </a:r>
            <a:endParaRPr/>
          </a:p>
          <a:p>
            <a:pPr marL="0" lvl="0" indent="0" algn="l" rtl="0">
              <a:spcBef>
                <a:spcPts val="1200"/>
              </a:spcBef>
              <a:spcAft>
                <a:spcPts val="0"/>
              </a:spcAft>
              <a:buNone/>
            </a:pPr>
            <a:endParaRPr/>
          </a:p>
          <a:p>
            <a:pPr marL="0" lvl="0" indent="0" algn="l" rtl="0">
              <a:spcBef>
                <a:spcPts val="1200"/>
              </a:spcBef>
              <a:spcAft>
                <a:spcPts val="0"/>
              </a:spcAft>
              <a:buNone/>
            </a:pPr>
            <a:r>
              <a:rPr lang="en"/>
              <a:t>Compilation principle</a:t>
            </a:r>
            <a:endParaRPr/>
          </a:p>
          <a:p>
            <a:pPr marL="0" lvl="0" indent="0" algn="l" rtl="0">
              <a:spcBef>
                <a:spcPts val="1200"/>
              </a:spcBef>
              <a:spcAft>
                <a:spcPts val="0"/>
              </a:spcAft>
              <a:buNone/>
            </a:pPr>
            <a:r>
              <a:rPr lang="en"/>
              <a:t>Virtual machine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How to fuzz jit?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03 </a:t>
            </a:r>
            <a:endParaRPr dirty="0"/>
          </a:p>
        </p:txBody>
      </p:sp>
      <p:sp>
        <p:nvSpPr>
          <p:cNvPr id="192" name="Google Shape;1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Automate program generator</a:t>
            </a:r>
            <a:endParaRPr/>
          </a:p>
          <a:p>
            <a:pPr marL="457200" lvl="0" indent="-342900" algn="l" rtl="0">
              <a:spcBef>
                <a:spcPts val="0"/>
              </a:spcBef>
              <a:spcAft>
                <a:spcPts val="0"/>
              </a:spcAft>
              <a:buSzPts val="1800"/>
              <a:buChar char="❏"/>
            </a:pPr>
            <a:r>
              <a:rPr lang="en"/>
              <a:t>Differential testing</a:t>
            </a:r>
            <a:endParaRPr/>
          </a:p>
          <a:p>
            <a:pPr marL="457200" lvl="0" indent="-342900" algn="l" rtl="0">
              <a:spcBef>
                <a:spcPts val="0"/>
              </a:spcBef>
              <a:spcAft>
                <a:spcPts val="0"/>
              </a:spcAft>
              <a:buSzPts val="1800"/>
              <a:buChar char="❏"/>
            </a:pPr>
            <a:r>
              <a:rPr lang="en"/>
              <a:t>Environment setup</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Fuzzilli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generator</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b="1">
                <a:solidFill>
                  <a:schemeClr val="dk1"/>
                </a:solidFill>
              </a:rPr>
              <a:t>Generative Fuzzing </a:t>
            </a:r>
            <a:endParaRPr sz="1200" b="1">
              <a:solidFill>
                <a:schemeClr val="dk1"/>
              </a:solidFill>
            </a:endParaRPr>
          </a:p>
          <a:p>
            <a:pPr marL="0" lvl="0" indent="0" algn="l" rtl="0">
              <a:spcBef>
                <a:spcPts val="1200"/>
              </a:spcBef>
              <a:spcAft>
                <a:spcPts val="0"/>
              </a:spcAft>
              <a:buNone/>
            </a:pPr>
            <a:r>
              <a:rPr lang="en" sz="1200">
                <a:solidFill>
                  <a:schemeClr val="dk1"/>
                </a:solidFill>
              </a:rPr>
              <a:t>In generative fuzzing, each input file is generated from scratch, often following a set of predefined rules. Commonly, grammar-based approaches are used, in which the set of all inputs is first defined through a context-free grammar [GKL08]. The generation of new inputs is then achieved by taking random production rules starting from an initial ”root” production.</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pros</a:t>
            </a:r>
            <a:endParaRPr sz="1200">
              <a:solidFill>
                <a:schemeClr val="dk1"/>
              </a:solidFill>
            </a:endParaRPr>
          </a:p>
          <a:p>
            <a:pPr marL="914400" lvl="1" indent="-304800" algn="l" rtl="0">
              <a:spcBef>
                <a:spcPts val="0"/>
              </a:spcBef>
              <a:spcAft>
                <a:spcPts val="0"/>
              </a:spcAft>
              <a:buSzPts val="1200"/>
              <a:buChar char="➢"/>
            </a:pPr>
            <a:r>
              <a:rPr lang="en" sz="1200"/>
              <a:t>the resulting samples will always be syntactically valid if the grammar is correct.</a:t>
            </a:r>
            <a:endParaRPr sz="1200"/>
          </a:p>
          <a:p>
            <a:pPr marL="914400" lvl="1" indent="-304800" algn="l" rtl="0">
              <a:spcBef>
                <a:spcPts val="0"/>
              </a:spcBef>
              <a:spcAft>
                <a:spcPts val="0"/>
              </a:spcAft>
              <a:buSzPts val="1200"/>
              <a:buChar char="➢"/>
            </a:pPr>
            <a:r>
              <a:rPr lang="en" sz="1200"/>
              <a:t>high degree of control over the produced samples by the grammar engineer, easy to tune</a:t>
            </a:r>
            <a:endParaRPr sz="1200"/>
          </a:p>
          <a:p>
            <a:pPr marL="457200" lvl="0" indent="-304800" algn="l" rtl="0">
              <a:spcBef>
                <a:spcPts val="0"/>
              </a:spcBef>
              <a:spcAft>
                <a:spcPts val="0"/>
              </a:spcAft>
              <a:buClr>
                <a:schemeClr val="dk1"/>
              </a:buClr>
              <a:buSzPts val="1200"/>
              <a:buChar char="❖"/>
            </a:pPr>
            <a:r>
              <a:rPr lang="en" sz="1200">
                <a:solidFill>
                  <a:schemeClr val="dk1"/>
                </a:solidFill>
              </a:rPr>
              <a:t>Cons</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hard to achieve semantic correctness without some form of code emulation</a:t>
            </a:r>
            <a:endParaRPr sz="1200">
              <a:solidFill>
                <a:schemeClr val="dk1"/>
              </a:solidFill>
            </a:endParaRPr>
          </a:p>
          <a:p>
            <a:pPr marL="1371600" lvl="2" indent="-304800" algn="l" rtl="0">
              <a:spcBef>
                <a:spcPts val="0"/>
              </a:spcBef>
              <a:spcAft>
                <a:spcPts val="0"/>
              </a:spcAft>
              <a:buSzPts val="1200"/>
              <a:buChar char="■"/>
            </a:pPr>
            <a:r>
              <a:rPr lang="en" sz="1200"/>
              <a:t>runtime exception would stop further processing of the generated code</a:t>
            </a:r>
            <a:endParaRPr/>
          </a:p>
          <a:p>
            <a:pPr marL="1371600" lvl="2" indent="-304800" algn="l" rtl="0">
              <a:spcBef>
                <a:spcPts val="0"/>
              </a:spcBef>
              <a:spcAft>
                <a:spcPts val="0"/>
              </a:spcAft>
              <a:buSzPts val="1200"/>
              <a:buChar char="✓"/>
            </a:pPr>
            <a:r>
              <a:rPr lang="en" sz="1200"/>
              <a:t>Common solution: wrap each generated statement or expression into a try-catch block so that execution continues even in the event of a runtime exception.</a:t>
            </a:r>
            <a:endParaRPr sz="1200">
              <a:solidFill>
                <a:schemeClr val="dk1"/>
              </a:solidFill>
            </a:endParaRPr>
          </a:p>
        </p:txBody>
      </p:sp>
      <p:sp>
        <p:nvSpPr>
          <p:cNvPr id="199" name="Google Shape;199;p36"/>
          <p:cNvSpPr txBox="1"/>
          <p:nvPr/>
        </p:nvSpPr>
        <p:spPr>
          <a:xfrm>
            <a:off x="438650" y="4591650"/>
            <a:ext cx="8393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[GKL08] Godefroid, Patrice, Adam Kiezun and Michael Y Levin: Grammar- based whitebox fuzzing. In ACM Sigplan Notices, volume 43, pages 206–215. ACM, 2008.</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of mutation</a:t>
            </a:r>
            <a:endParaRPr/>
          </a:p>
        </p:txBody>
      </p:sp>
      <p:sp>
        <p:nvSpPr>
          <p:cNvPr id="205" name="Google Shape;205;p37"/>
          <p:cNvSpPr txBox="1">
            <a:spLocks noGrp="1"/>
          </p:cNvSpPr>
          <p:nvPr>
            <p:ph type="body" idx="1"/>
          </p:nvPr>
        </p:nvSpPr>
        <p:spPr>
          <a:xfrm>
            <a:off x="311700" y="1152475"/>
            <a:ext cx="8520600" cy="380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all generated programs have to be syntactically correct under all circumstances.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syntactically invalid programs will most of the time fail to reach past the parsing stage of the engine.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Parser is a small and simple part of the whole javascript engine,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define sensible mutations to preserve most of the interesting features of existing samples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necessary to define mutations that are able to change the control and data flow of a program</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Goal of coverage-guided fuzz,  goal of JIT compiler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high percentage of semantically valid samples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Complete semantic correctness is not desirable, cause vulnerabilities often occur due to unexpected internal exceptions being raised</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Fuzzilli</a:t>
            </a:r>
            <a:endParaRPr/>
          </a:p>
        </p:txBody>
      </p:sp>
      <p:sp>
        <p:nvSpPr>
          <p:cNvPr id="211" name="Google Shape;21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a:t>define a custom intermediate language which we call FuzzIL. </a:t>
            </a:r>
            <a:endParaRPr/>
          </a:p>
          <a:p>
            <a:pPr marL="914400" lvl="1" indent="-310832" algn="l" rtl="0">
              <a:spcBef>
                <a:spcPts val="0"/>
              </a:spcBef>
              <a:spcAft>
                <a:spcPts val="0"/>
              </a:spcAft>
              <a:buSzPct val="100000"/>
              <a:buChar char="❏"/>
            </a:pPr>
            <a:r>
              <a:rPr lang="en"/>
              <a:t>enables to define new mutation strategies that could not easily be implemented as AST mutations</a:t>
            </a:r>
            <a:endParaRPr/>
          </a:p>
          <a:p>
            <a:pPr marL="914400" lvl="0" indent="0" algn="l" rtl="0">
              <a:spcBef>
                <a:spcPts val="1200"/>
              </a:spcBef>
              <a:spcAft>
                <a:spcPts val="0"/>
              </a:spcAft>
              <a:buNone/>
            </a:pPr>
            <a:endParaRPr/>
          </a:p>
          <a:p>
            <a:pPr marL="457200" lvl="0" indent="-334327" algn="l" rtl="0">
              <a:spcBef>
                <a:spcPts val="1200"/>
              </a:spcBef>
              <a:spcAft>
                <a:spcPts val="0"/>
              </a:spcAft>
              <a:buSzPct val="100000"/>
              <a:buChar char="❏"/>
            </a:pPr>
            <a:r>
              <a:rPr lang="en"/>
              <a:t>mutate on a ”bytecode” level which is closer to the engines internal representation of the code.</a:t>
            </a:r>
            <a:endParaRPr/>
          </a:p>
          <a:p>
            <a:pPr marL="914400" lvl="1" indent="-310832" algn="l" rtl="0">
              <a:spcBef>
                <a:spcPts val="0"/>
              </a:spcBef>
              <a:spcAft>
                <a:spcPts val="0"/>
              </a:spcAft>
              <a:buSzPct val="100000"/>
              <a:buChar char="❏"/>
            </a:pPr>
            <a:r>
              <a:rPr lang="en"/>
              <a:t>Instead of mutating syntactic constructs like the AST or even the textual source code representation</a:t>
            </a:r>
            <a:endParaRPr/>
          </a:p>
          <a:p>
            <a:pPr marL="914400" lvl="1" indent="-310832" algn="l" rtl="0">
              <a:spcBef>
                <a:spcPts val="0"/>
              </a:spcBef>
              <a:spcAft>
                <a:spcPts val="0"/>
              </a:spcAft>
              <a:buSzPct val="100000"/>
              <a:buChar char="❏"/>
            </a:pPr>
            <a:r>
              <a:rPr lang="en"/>
              <a:t>bytecode level resembles a control and data flow graph, which is what is ultimately required to reach the majority of the attack surface of a scripting engine</a:t>
            </a:r>
            <a:endParaRPr/>
          </a:p>
          <a:p>
            <a:pPr marL="914400" lvl="1" indent="-310832" algn="l" rtl="0">
              <a:spcBef>
                <a:spcPts val="0"/>
              </a:spcBef>
              <a:spcAft>
                <a:spcPts val="0"/>
              </a:spcAft>
              <a:buSzPct val="100000"/>
              <a:buChar char="❏"/>
            </a:pPr>
            <a:r>
              <a:rPr lang="en"/>
              <a:t>syntactic information, such as the AST, is largely discarded during the parsing step.</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Fuzzilli</a:t>
            </a:r>
            <a:endParaRPr/>
          </a:p>
        </p:txBody>
      </p:sp>
      <p:sp>
        <p:nvSpPr>
          <p:cNvPr id="217" name="Google Shape;217;p39"/>
          <p:cNvSpPr txBox="1">
            <a:spLocks noGrp="1"/>
          </p:cNvSpPr>
          <p:nvPr>
            <p:ph type="body" idx="1"/>
          </p:nvPr>
        </p:nvSpPr>
        <p:spPr>
          <a:xfrm>
            <a:off x="311700" y="1152475"/>
            <a:ext cx="8520600" cy="3575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To achieve 3 requirements</a:t>
            </a:r>
            <a:endParaRPr/>
          </a:p>
          <a:p>
            <a:pPr marL="457200" lvl="0" indent="-342900" algn="l" rtl="0">
              <a:spcBef>
                <a:spcPts val="1200"/>
              </a:spcBef>
              <a:spcAft>
                <a:spcPts val="0"/>
              </a:spcAft>
              <a:buSzPts val="1800"/>
              <a:buChar char="❏"/>
            </a:pPr>
            <a:r>
              <a:rPr lang="en"/>
              <a:t>syntactical correctness -- guarantee that the conversion from our IL to JavaScript is always possible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Define mutations to control and data flow of a program -- define new mutation strategies on “bytecode” level</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high percentage of semantically valid -- all mutations are required to obey to a set of basic semantic correctness rules of the IL,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Fuzzilli</a:t>
            </a:r>
            <a:endParaRPr/>
          </a:p>
        </p:txBody>
      </p:sp>
      <p:sp>
        <p:nvSpPr>
          <p:cNvPr id="223" name="Google Shape;22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Mutation on different levels:</a:t>
            </a:r>
            <a:endParaRPr/>
          </a:p>
          <a:p>
            <a:pPr marL="457200" lvl="0" indent="-342900" algn="l" rtl="0">
              <a:spcBef>
                <a:spcPts val="1200"/>
              </a:spcBef>
              <a:spcAft>
                <a:spcPts val="0"/>
              </a:spcAft>
              <a:buSzPts val="1800"/>
              <a:buChar char="❏"/>
            </a:pPr>
            <a:r>
              <a:rPr lang="en"/>
              <a:t>Source code: bit and byte mutation, String insertion, replacement…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AST : mutations of literals and identifiers,  subtree insertion, replacement…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Bytecode : mutations of operands and registers,  instruction insertion, replacement…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body" idx="1"/>
          </p:nvPr>
        </p:nvSpPr>
        <p:spPr>
          <a:xfrm>
            <a:off x="311700" y="134425"/>
            <a:ext cx="8520600" cy="439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sz="617"/>
              <a:t>jackiequ@ubuntu:~/work/fuzzilli$ swift run -c release -Xlinker='-lrt' FuzzilliCli --profile=v8 --storagePath=./output  ~/v8/v8/out/fuzzbuild/d8</a:t>
            </a:r>
            <a:endParaRPr sz="617"/>
          </a:p>
          <a:p>
            <a:pPr marL="0" lvl="0" indent="0" algn="l" rtl="0">
              <a:lnSpc>
                <a:spcPct val="95000"/>
              </a:lnSpc>
              <a:spcBef>
                <a:spcPts val="1200"/>
              </a:spcBef>
              <a:spcAft>
                <a:spcPts val="0"/>
              </a:spcAft>
              <a:buClr>
                <a:schemeClr val="dk1"/>
              </a:buClr>
              <a:buSzPts val="275"/>
              <a:buFont typeface="Arial"/>
              <a:buNone/>
            </a:pPr>
            <a:r>
              <a:rPr lang="en" sz="617"/>
              <a:t>[0/0] Build complete!</a:t>
            </a:r>
            <a:endParaRPr sz="617"/>
          </a:p>
          <a:p>
            <a:pPr marL="0" lvl="0" indent="0" algn="l" rtl="0">
              <a:lnSpc>
                <a:spcPct val="95000"/>
              </a:lnSpc>
              <a:spcBef>
                <a:spcPts val="1200"/>
              </a:spcBef>
              <a:spcAft>
                <a:spcPts val="0"/>
              </a:spcAft>
              <a:buClr>
                <a:schemeClr val="dk1"/>
              </a:buClr>
              <a:buSzPts val="275"/>
              <a:buFont typeface="Arial"/>
              <a:buNone/>
            </a:pPr>
            <a:r>
              <a:rPr lang="en" sz="617"/>
              <a:t>[Coverage] Initialized, 692962 edges</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initialized static JS environment model</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56 available builtins: ["parseFloat", "JSON", "Set", "Int8Array", "TypeError", "Int32Array", "Promise", "SyntaxError", "String", "Error", "ReferenceError", "EvalError", "Int16Array", "undefined", "Boolean", "isFinite", "PrepareFunctionForOptimization", "Map", "this", "OptimizeFunctionOnNextCall", "BigInt", "DeoptimizeNow", "WeakMap", "Reflect", "WeakSet", "print", "Float32Array", "RangeError", "Uint8ClampedArray", "RegExp", "Symbol", "Proxy", "Float64Array", "parseInt", "ArrayBuffer", "isNaN", "Uint16Array", "Object", "Infinity", "DataView", "Date", "placeholder", "Function", "eval", "DeoptimizeFunction", "OptimizeOsr", "Uint32Array", "Array", "gc", "Uint8Array", "NeverOptimizeFunction", "Math", "NaN", "AggregateError", "arguments", "Number"]</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211 available method names: ["setUTCSeconds", "trimStart", "random", "pow", "abs", "setUTCMinutes", "has", "test", "getUTCDate", "exec", "trimRight", "filter", "for", "trunc", "reverse", "every", "seal", "toJSON", "isSafeInteger", "setInt32", "getUint32", "setUTCFullYear", "lastIndexOf", "toUTCString", "sign", "defineProperty", "findIndex", "getInt8", "toGMTString", "localeCompare", "getUTCFullYear", "setMinutes", "getFullYear", "fromCodePoint", "values", "toTimeString", "setUTCHours", "setUTCDate", "set", "getUTCMonth", "getFloat64", "asUintN", "includes", "sinh", "cbrt", "forEach", "isArray", "call", "create", "isSealed", "allSettled", "matchAll", "race", "min", "of", "setUint8", "delete", "push", "fround", "indexOf", "toISOString", "floor", "getMonth", "charCodeAt", "getInt32", "isInteger", "getMilliseconds", "sqrt", "match", "imul", "log1p", "setMilliseconds", "p", "setTime", "isView", "ownKeys", "deleteProperty", "entries", "now", "from", "get", "toString", "repeat", "max", "toUpperCase", "finally", "shift", "getPrototypeOf", "search", "bind", "setDate", "all", "trimLeft", "getOwnPropertySymbols", "getUTCMilliseconds", "asin", "apply", "raw", "setPrototypeOf", "getTimezoneOffset", "getUint8", "getUTCSeconds", "splice", "getTime", "reject", "toDateString", "compile", "add", "expm1", "pop", "cosh", "log10", "getMinutes", "toLowerCase", "isNaN", "preventExtensions", "trim", "log", "getUTCHours", "stringify", "setFloat64", "getOwnPropertyDescriptor", "asIntN", "setHours", "getUTCDay", "fromCharCode", "resolve", "toLocaleString", "substring", "getHours", "log2", "endsWith", "freeze", "codePointAt", "o", "cos", "getInt16", "getOwnPropertyNames", "setFloat32", "slice", "trimEnd", "getUint16", "then", "hypot", "acosh", "UTC", "construct", "m", "tan", "setUint16", "catch", "getUTCMinutes", "parse", "flatMap", "isExtensible", "getOwnPropertyDescriptors", "fromEntries", "sin", "atan2", "setUint32", "setInt8", "keyFor", "charAt", "some", "exp", "round", "setUTCMilliseconds", "setMonth", "copyWithin", "acos", "atan", "getDay", "split", "setSeconds", "getFloat32", "padStart", "concat", "tanh", "setYear", "startsWith", "map", "is", "unshift", "clz32", "setInt16", "asinh", "atanh", "getYear", "setFullYear", "flat", "fill", "replaceAll", "n", "assign", "clear", "setUTCMonth", "keys", "reduce", "getDate", "join", "padEnd", "sort", "ceil", "isFinite", "find", "defineProperties", "reduceRight", "getSeconds", "subarray", "replace", "isFrozen"]</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51 property names that are available for read access: ["__proto__", "global", "match", "isConcatSpreadable", "message", "PI", "NEGATIVE_INFINITY", "length", "NaN", "name", "MIN_SAFE_INTEGER", "c", "dotAll", "source", "a", "sticky", "search", "E", "iterator", "e", "byteLength", "byteOffset", "d", "description", "MAX_SAFE_INTEGER", "matchAll", "unicode", "EPSILON", "asyncIterator", "split", "multiline", "unscopable", "constructor", "b", "prototype", "POSITIVE_INFINITY", "replace", "caller", "hasInstance", "MIN_VALUE", "species", "arguments", "MAX_VALUE", "size", "toPrimitive", "toString", "toStringTag", "buffer", "flags", "ignoreCase", "valueOf"]</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10 property names that are available for write access: ["constructor", "b", "length", "c", "e", "valueOf", "a", "__proto__", "d", "toString"]</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5 custom property names: ["d", "e", "a", "c", "b"]</a:t>
            </a:r>
            <a:endParaRPr sz="617"/>
          </a:p>
          <a:p>
            <a:pPr marL="0" lvl="0" indent="0" algn="l" rtl="0">
              <a:lnSpc>
                <a:spcPct val="95000"/>
              </a:lnSpc>
              <a:spcBef>
                <a:spcPts val="1200"/>
              </a:spcBef>
              <a:spcAft>
                <a:spcPts val="0"/>
              </a:spcAft>
              <a:buClr>
                <a:schemeClr val="dk1"/>
              </a:buClr>
              <a:buSzPts val="275"/>
              <a:buFont typeface="Arial"/>
              <a:buNone/>
            </a:pPr>
            <a:r>
              <a:rPr lang="en" sz="617"/>
              <a:t>[JavaScriptEnvironment] Have 4 custom method names: ["n", "p", "o", "m"]</a:t>
            </a:r>
            <a:endParaRPr sz="617"/>
          </a:p>
          <a:p>
            <a:pPr marL="0" lvl="0" indent="0" algn="l" rtl="0">
              <a:lnSpc>
                <a:spcPct val="95000"/>
              </a:lnSpc>
              <a:spcBef>
                <a:spcPts val="1200"/>
              </a:spcBef>
              <a:spcAft>
                <a:spcPts val="0"/>
              </a:spcAft>
              <a:buClr>
                <a:schemeClr val="dk1"/>
              </a:buClr>
              <a:buSzPts val="275"/>
              <a:buFont typeface="Arial"/>
              <a:buNone/>
            </a:pPr>
            <a:r>
              <a:rPr lang="en" sz="617"/>
              <a:t>[Fuzzer] Initialized</a:t>
            </a:r>
            <a:endParaRPr sz="617"/>
          </a:p>
          <a:p>
            <a:pPr marL="0" lvl="0" indent="0" algn="l" rtl="0">
              <a:lnSpc>
                <a:spcPct val="95000"/>
              </a:lnSpc>
              <a:spcBef>
                <a:spcPts val="1200"/>
              </a:spcBef>
              <a:spcAft>
                <a:spcPts val="0"/>
              </a:spcAft>
              <a:buClr>
                <a:schemeClr val="dk1"/>
              </a:buClr>
              <a:buSzPts val="275"/>
              <a:buFont typeface="Arial"/>
              <a:buNone/>
            </a:pPr>
            <a:r>
              <a:rPr lang="en" sz="617"/>
              <a:t>[Fuzzer] Recommended timeout: at least 300ms. Current timeout: 250ms</a:t>
            </a:r>
            <a:endParaRPr sz="617"/>
          </a:p>
          <a:p>
            <a:pPr marL="0" lvl="0" indent="0" algn="l" rtl="0">
              <a:lnSpc>
                <a:spcPct val="95000"/>
              </a:lnSpc>
              <a:spcBef>
                <a:spcPts val="1200"/>
              </a:spcBef>
              <a:spcAft>
                <a:spcPts val="0"/>
              </a:spcAft>
              <a:buClr>
                <a:schemeClr val="dk1"/>
              </a:buClr>
              <a:buSzPts val="275"/>
              <a:buFont typeface="Arial"/>
              <a:buNone/>
            </a:pPr>
            <a:r>
              <a:rPr lang="en" sz="617"/>
              <a:t>[Fuzzer] Startup tests finished successfully</a:t>
            </a:r>
            <a:endParaRPr sz="617"/>
          </a:p>
          <a:p>
            <a:pPr marL="0" lvl="0" indent="0" algn="l" rtl="0">
              <a:lnSpc>
                <a:spcPct val="95000"/>
              </a:lnSpc>
              <a:spcBef>
                <a:spcPts val="1200"/>
              </a:spcBef>
              <a:spcAft>
                <a:spcPts val="0"/>
              </a:spcAft>
              <a:buClr>
                <a:schemeClr val="dk1"/>
              </a:buClr>
              <a:buSzPts val="275"/>
              <a:buFont typeface="Arial"/>
              <a:buNone/>
            </a:pPr>
            <a:r>
              <a:rPr lang="en" sz="617"/>
              <a:t>[Fuzzer] Let's go!</a:t>
            </a:r>
            <a:endParaRPr sz="617"/>
          </a:p>
          <a:p>
            <a:pPr marL="0" lvl="0" indent="0" algn="l" rtl="0">
              <a:lnSpc>
                <a:spcPct val="95000"/>
              </a:lnSpc>
              <a:spcBef>
                <a:spcPts val="1200"/>
              </a:spcBef>
              <a:spcAft>
                <a:spcPts val="0"/>
              </a:spcAft>
              <a:buClr>
                <a:schemeClr val="dk1"/>
              </a:buClr>
              <a:buSzPts val="275"/>
              <a:buFont typeface="Arial"/>
              <a:buNone/>
            </a:pPr>
            <a:endParaRPr sz="225"/>
          </a:p>
          <a:p>
            <a:pPr marL="0" lvl="0" indent="0" algn="l" rtl="0">
              <a:lnSpc>
                <a:spcPct val="95000"/>
              </a:lnSpc>
              <a:spcBef>
                <a:spcPts val="1200"/>
              </a:spcBef>
              <a:spcAft>
                <a:spcPts val="1200"/>
              </a:spcAft>
              <a:buSzPts val="275"/>
              <a:buNone/>
            </a:pPr>
            <a:endParaRPr sz="277"/>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01</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Difference between JIT fuzzing and normal fuzzing</a:t>
            </a:r>
            <a:endParaRPr/>
          </a:p>
          <a:p>
            <a:pPr marL="457200" lvl="0" indent="-342900" algn="l" rtl="0">
              <a:spcBef>
                <a:spcPts val="0"/>
              </a:spcBef>
              <a:spcAft>
                <a:spcPts val="0"/>
              </a:spcAft>
              <a:buSzPts val="1800"/>
              <a:buChar char="❏"/>
            </a:pPr>
            <a:r>
              <a:rPr lang="en"/>
              <a:t>Paper Environment setup</a:t>
            </a:r>
            <a:endParaRPr/>
          </a:p>
          <a:p>
            <a:pPr marL="457200" lvl="0" indent="-342900" algn="l" rtl="0">
              <a:spcBef>
                <a:spcPts val="0"/>
              </a:spcBef>
              <a:spcAft>
                <a:spcPts val="0"/>
              </a:spcAft>
              <a:buSzPts val="1800"/>
              <a:buChar char="❏"/>
            </a:pPr>
            <a:r>
              <a:rPr lang="en"/>
              <a:t>Basic knowledge</a:t>
            </a:r>
            <a:endParaRPr/>
          </a:p>
          <a:p>
            <a:pPr marL="914400" lvl="1" indent="-317500" algn="l" rtl="0">
              <a:spcBef>
                <a:spcPts val="0"/>
              </a:spcBef>
              <a:spcAft>
                <a:spcPts val="0"/>
              </a:spcAft>
              <a:buSzPts val="1400"/>
              <a:buChar char="❏"/>
            </a:pPr>
            <a:r>
              <a:rPr lang="en"/>
              <a:t>Compilation principle</a:t>
            </a:r>
            <a:endParaRPr/>
          </a:p>
          <a:p>
            <a:pPr marL="914400" lvl="1" indent="-317500" algn="l" rtl="0">
              <a:spcBef>
                <a:spcPts val="0"/>
              </a:spcBef>
              <a:spcAft>
                <a:spcPts val="0"/>
              </a:spcAft>
              <a:buSzPts val="1400"/>
              <a:buChar char="❏"/>
            </a:pPr>
            <a:r>
              <a:rPr lang="en"/>
              <a:t>Javascript</a:t>
            </a:r>
            <a:endParaRPr/>
          </a:p>
          <a:p>
            <a:pPr marL="914400" lvl="1" indent="-317500" algn="l" rtl="0">
              <a:spcBef>
                <a:spcPts val="0"/>
              </a:spcBef>
              <a:spcAft>
                <a:spcPts val="0"/>
              </a:spcAft>
              <a:buSzPts val="1400"/>
              <a:buChar char="❏"/>
            </a:pPr>
            <a:r>
              <a:rPr lang="en"/>
              <a:t>AFL</a:t>
            </a:r>
            <a:endParaRPr/>
          </a:p>
          <a:p>
            <a:pPr marL="914400" lvl="1" indent="-317500" algn="l" rtl="0">
              <a:spcBef>
                <a:spcPts val="0"/>
              </a:spcBef>
              <a:spcAft>
                <a:spcPts val="0"/>
              </a:spcAft>
              <a:buSzPts val="1400"/>
              <a:buChar char="❏"/>
            </a:pPr>
            <a:r>
              <a:rPr lang="en"/>
              <a:t>Linux</a:t>
            </a:r>
            <a:endParaRPr/>
          </a:p>
          <a:p>
            <a:pPr marL="914400" lvl="1" indent="-317500" algn="l" rtl="0">
              <a:spcBef>
                <a:spcPts val="0"/>
              </a:spcBef>
              <a:spcAft>
                <a:spcPts val="0"/>
              </a:spcAft>
              <a:buSzPts val="1400"/>
              <a:buChar char="❏"/>
            </a:pPr>
            <a:r>
              <a:rPr lang="en"/>
              <a:t>C++</a:t>
            </a:r>
            <a:endParaRPr/>
          </a:p>
          <a:p>
            <a:pPr marL="914400" lvl="1" indent="-317500" algn="l" rtl="0">
              <a:spcBef>
                <a:spcPts val="0"/>
              </a:spcBef>
              <a:spcAft>
                <a:spcPts val="0"/>
              </a:spcAft>
              <a:buSzPts val="1400"/>
              <a:buChar char="❏"/>
            </a:pPr>
            <a:r>
              <a:rPr lang="en"/>
              <a:t>JS engine</a:t>
            </a: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body" idx="1"/>
          </p:nvPr>
        </p:nvSpPr>
        <p:spPr>
          <a:xfrm>
            <a:off x="311700" y="226400"/>
            <a:ext cx="8520600" cy="481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800" b="1"/>
              <a:t>Fuzzer Statistics --v8</a:t>
            </a:r>
            <a:endParaRPr sz="800" b="1"/>
          </a:p>
          <a:p>
            <a:pPr marL="0" lvl="0" indent="0" algn="l" rtl="0">
              <a:lnSpc>
                <a:spcPct val="95000"/>
              </a:lnSpc>
              <a:spcBef>
                <a:spcPts val="1200"/>
              </a:spcBef>
              <a:spcAft>
                <a:spcPts val="0"/>
              </a:spcAft>
              <a:buClr>
                <a:schemeClr val="dk1"/>
              </a:buClr>
              <a:buSzPts val="1100"/>
              <a:buFont typeface="Arial"/>
              <a:buNone/>
            </a:pPr>
            <a:r>
              <a:rPr lang="en" sz="800"/>
              <a:t>-----------------</a:t>
            </a:r>
            <a:endParaRPr sz="800"/>
          </a:p>
          <a:p>
            <a:pPr marL="0" lvl="0" indent="0" algn="l" rtl="0">
              <a:lnSpc>
                <a:spcPct val="95000"/>
              </a:lnSpc>
              <a:spcBef>
                <a:spcPts val="1200"/>
              </a:spcBef>
              <a:spcAft>
                <a:spcPts val="0"/>
              </a:spcAft>
              <a:buClr>
                <a:schemeClr val="dk1"/>
              </a:buClr>
              <a:buSzPts val="1100"/>
              <a:buFont typeface="Arial"/>
              <a:buNone/>
            </a:pPr>
            <a:r>
              <a:rPr lang="en" sz="800"/>
              <a:t>Total Samples:                475</a:t>
            </a:r>
            <a:endParaRPr sz="800"/>
          </a:p>
          <a:p>
            <a:pPr marL="0" lvl="0" indent="0" algn="l" rtl="0">
              <a:lnSpc>
                <a:spcPct val="95000"/>
              </a:lnSpc>
              <a:spcBef>
                <a:spcPts val="1200"/>
              </a:spcBef>
              <a:spcAft>
                <a:spcPts val="0"/>
              </a:spcAft>
              <a:buClr>
                <a:schemeClr val="dk1"/>
              </a:buClr>
              <a:buSzPts val="1100"/>
              <a:buFont typeface="Arial"/>
              <a:buNone/>
            </a:pPr>
            <a:r>
              <a:rPr lang="en" sz="800"/>
              <a:t>Interesting Samples Found:    193</a:t>
            </a:r>
            <a:endParaRPr sz="800"/>
          </a:p>
          <a:p>
            <a:pPr marL="0" lvl="0" indent="0" algn="l" rtl="0">
              <a:lnSpc>
                <a:spcPct val="95000"/>
              </a:lnSpc>
              <a:spcBef>
                <a:spcPts val="1200"/>
              </a:spcBef>
              <a:spcAft>
                <a:spcPts val="0"/>
              </a:spcAft>
              <a:buClr>
                <a:schemeClr val="dk1"/>
              </a:buClr>
              <a:buSzPts val="1100"/>
              <a:buFont typeface="Arial"/>
              <a:buNone/>
            </a:pPr>
            <a:r>
              <a:rPr lang="en" sz="800"/>
              <a:t>Valid Samples Found:          338</a:t>
            </a:r>
            <a:endParaRPr sz="800"/>
          </a:p>
          <a:p>
            <a:pPr marL="0" lvl="0" indent="0" algn="l" rtl="0">
              <a:lnSpc>
                <a:spcPct val="95000"/>
              </a:lnSpc>
              <a:spcBef>
                <a:spcPts val="1200"/>
              </a:spcBef>
              <a:spcAft>
                <a:spcPts val="0"/>
              </a:spcAft>
              <a:buClr>
                <a:schemeClr val="dk1"/>
              </a:buClr>
              <a:buSzPts val="1100"/>
              <a:buFont typeface="Arial"/>
              <a:buNone/>
            </a:pPr>
            <a:r>
              <a:rPr lang="en" sz="800"/>
              <a:t>Corpus Size:                  194</a:t>
            </a:r>
            <a:endParaRPr sz="800"/>
          </a:p>
          <a:p>
            <a:pPr marL="0" lvl="0" indent="0" algn="l" rtl="0">
              <a:lnSpc>
                <a:spcPct val="95000"/>
              </a:lnSpc>
              <a:spcBef>
                <a:spcPts val="1200"/>
              </a:spcBef>
              <a:spcAft>
                <a:spcPts val="0"/>
              </a:spcAft>
              <a:buClr>
                <a:schemeClr val="dk1"/>
              </a:buClr>
              <a:buSzPts val="1100"/>
              <a:buFont typeface="Arial"/>
              <a:buNone/>
            </a:pPr>
            <a:r>
              <a:rPr lang="en" sz="800"/>
              <a:t>Correctness Rate:             71.16%</a:t>
            </a:r>
            <a:endParaRPr sz="800"/>
          </a:p>
          <a:p>
            <a:pPr marL="0" lvl="0" indent="0" algn="l" rtl="0">
              <a:lnSpc>
                <a:spcPct val="95000"/>
              </a:lnSpc>
              <a:spcBef>
                <a:spcPts val="1200"/>
              </a:spcBef>
              <a:spcAft>
                <a:spcPts val="0"/>
              </a:spcAft>
              <a:buClr>
                <a:schemeClr val="dk1"/>
              </a:buClr>
              <a:buSzPts val="1100"/>
              <a:buFont typeface="Arial"/>
              <a:buNone/>
            </a:pPr>
            <a:r>
              <a:rPr lang="en" sz="800"/>
              <a:t>Timeout Rate:                 2.74%</a:t>
            </a:r>
            <a:endParaRPr sz="800"/>
          </a:p>
          <a:p>
            <a:pPr marL="0" lvl="0" indent="0" algn="l" rtl="0">
              <a:lnSpc>
                <a:spcPct val="95000"/>
              </a:lnSpc>
              <a:spcBef>
                <a:spcPts val="1200"/>
              </a:spcBef>
              <a:spcAft>
                <a:spcPts val="0"/>
              </a:spcAft>
              <a:buClr>
                <a:schemeClr val="dk1"/>
              </a:buClr>
              <a:buSzPts val="1100"/>
              <a:buFont typeface="Arial"/>
              <a:buNone/>
            </a:pPr>
            <a:r>
              <a:rPr lang="en" sz="800"/>
              <a:t>Crashes Found:                0</a:t>
            </a:r>
            <a:endParaRPr sz="800"/>
          </a:p>
          <a:p>
            <a:pPr marL="0" lvl="0" indent="0" algn="l" rtl="0">
              <a:lnSpc>
                <a:spcPct val="95000"/>
              </a:lnSpc>
              <a:spcBef>
                <a:spcPts val="1200"/>
              </a:spcBef>
              <a:spcAft>
                <a:spcPts val="0"/>
              </a:spcAft>
              <a:buClr>
                <a:schemeClr val="dk1"/>
              </a:buClr>
              <a:buSzPts val="1100"/>
              <a:buFont typeface="Arial"/>
              <a:buNone/>
            </a:pPr>
            <a:r>
              <a:rPr lang="en" sz="800"/>
              <a:t>Timeouts Hit:                 13</a:t>
            </a:r>
            <a:endParaRPr sz="800"/>
          </a:p>
          <a:p>
            <a:pPr marL="0" lvl="0" indent="0" algn="l" rtl="0">
              <a:lnSpc>
                <a:spcPct val="95000"/>
              </a:lnSpc>
              <a:spcBef>
                <a:spcPts val="1200"/>
              </a:spcBef>
              <a:spcAft>
                <a:spcPts val="0"/>
              </a:spcAft>
              <a:buClr>
                <a:schemeClr val="dk1"/>
              </a:buClr>
              <a:buSzPts val="1100"/>
              <a:buFont typeface="Arial"/>
              <a:buNone/>
            </a:pPr>
            <a:r>
              <a:rPr lang="en" sz="800"/>
              <a:t>Coverage:                     5.10%</a:t>
            </a:r>
            <a:endParaRPr sz="800"/>
          </a:p>
          <a:p>
            <a:pPr marL="0" lvl="0" indent="0" algn="l" rtl="0">
              <a:lnSpc>
                <a:spcPct val="95000"/>
              </a:lnSpc>
              <a:spcBef>
                <a:spcPts val="1200"/>
              </a:spcBef>
              <a:spcAft>
                <a:spcPts val="0"/>
              </a:spcAft>
              <a:buClr>
                <a:schemeClr val="dk1"/>
              </a:buClr>
              <a:buSzPts val="1100"/>
              <a:buFont typeface="Arial"/>
              <a:buNone/>
            </a:pPr>
            <a:r>
              <a:rPr lang="en" sz="800"/>
              <a:t>Avg. program size:            144.53</a:t>
            </a:r>
            <a:endParaRPr sz="800"/>
          </a:p>
          <a:p>
            <a:pPr marL="0" lvl="0" indent="0" algn="l" rtl="0">
              <a:lnSpc>
                <a:spcPct val="95000"/>
              </a:lnSpc>
              <a:spcBef>
                <a:spcPts val="1200"/>
              </a:spcBef>
              <a:spcAft>
                <a:spcPts val="0"/>
              </a:spcAft>
              <a:buClr>
                <a:schemeClr val="dk1"/>
              </a:buClr>
              <a:buSzPts val="1100"/>
              <a:buFont typeface="Arial"/>
              <a:buNone/>
            </a:pPr>
            <a:r>
              <a:rPr lang="en" sz="800"/>
              <a:t>Connected workers:            0</a:t>
            </a:r>
            <a:endParaRPr sz="800"/>
          </a:p>
          <a:p>
            <a:pPr marL="0" lvl="0" indent="0" algn="l" rtl="0">
              <a:lnSpc>
                <a:spcPct val="95000"/>
              </a:lnSpc>
              <a:spcBef>
                <a:spcPts val="1200"/>
              </a:spcBef>
              <a:spcAft>
                <a:spcPts val="0"/>
              </a:spcAft>
              <a:buClr>
                <a:schemeClr val="dk1"/>
              </a:buClr>
              <a:buSzPts val="1100"/>
              <a:buFont typeface="Arial"/>
              <a:buNone/>
            </a:pPr>
            <a:r>
              <a:rPr lang="en" sz="800"/>
              <a:t>Execs / Second:               27.64</a:t>
            </a:r>
            <a:endParaRPr sz="800"/>
          </a:p>
          <a:p>
            <a:pPr marL="0" lvl="0" indent="0" algn="l" rtl="0">
              <a:lnSpc>
                <a:spcPct val="95000"/>
              </a:lnSpc>
              <a:spcBef>
                <a:spcPts val="1200"/>
              </a:spcBef>
              <a:spcAft>
                <a:spcPts val="0"/>
              </a:spcAft>
              <a:buClr>
                <a:schemeClr val="dk1"/>
              </a:buClr>
              <a:buSzPts val="1100"/>
              <a:buFont typeface="Arial"/>
              <a:buNone/>
            </a:pPr>
            <a:r>
              <a:rPr lang="en" sz="800"/>
              <a:t>Fuzzer Overhead:              4.74%</a:t>
            </a:r>
            <a:endParaRPr sz="800"/>
          </a:p>
          <a:p>
            <a:pPr marL="0" lvl="0" indent="0" algn="l" rtl="0">
              <a:lnSpc>
                <a:spcPct val="95000"/>
              </a:lnSpc>
              <a:spcBef>
                <a:spcPts val="1200"/>
              </a:spcBef>
              <a:spcAft>
                <a:spcPts val="0"/>
              </a:spcAft>
              <a:buNone/>
            </a:pPr>
            <a:r>
              <a:rPr lang="en" sz="800"/>
              <a:t>Total Execs:                  20649</a:t>
            </a:r>
            <a:endParaRPr sz="800"/>
          </a:p>
          <a:p>
            <a:pPr marL="0" lvl="0" indent="0" algn="l" rtl="0">
              <a:lnSpc>
                <a:spcPct val="95000"/>
              </a:lnSpc>
              <a:spcBef>
                <a:spcPts val="1200"/>
              </a:spcBef>
              <a:spcAft>
                <a:spcPts val="0"/>
              </a:spcAft>
              <a:buNone/>
            </a:pPr>
            <a:r>
              <a:rPr lang="en" sz="800"/>
              <a:t>[Fuzzer] Mutator correctness rates: CodeGenMutator: 69.66%, InputMutator: 52.50%, OperationMutator: 65.67%, CombineMutator: 100.00%, JITStressMutator: 89.55%</a:t>
            </a:r>
            <a:endParaRPr sz="800"/>
          </a:p>
          <a:p>
            <a:pPr marL="0" lvl="0" indent="0" algn="l" rtl="0">
              <a:lnSpc>
                <a:spcPct val="95000"/>
              </a:lnSpc>
              <a:spcBef>
                <a:spcPts val="1200"/>
              </a:spcBef>
              <a:spcAft>
                <a:spcPts val="0"/>
              </a:spcAft>
              <a:buNone/>
            </a:pPr>
            <a:endParaRPr sz="800"/>
          </a:p>
          <a:p>
            <a:pPr marL="0" lvl="0" indent="0" algn="l" rtl="0">
              <a:lnSpc>
                <a:spcPct val="95000"/>
              </a:lnSpc>
              <a:spcBef>
                <a:spcPts val="1200"/>
              </a:spcBef>
              <a:spcAft>
                <a:spcPts val="0"/>
              </a:spcAft>
              <a:buClr>
                <a:schemeClr val="dk1"/>
              </a:buClr>
              <a:buSzPts val="1100"/>
              <a:buFont typeface="Arial"/>
              <a:buNone/>
            </a:pPr>
            <a:endParaRPr sz="800"/>
          </a:p>
          <a:p>
            <a:pPr marL="0" lvl="0" indent="0" algn="l" rtl="0">
              <a:lnSpc>
                <a:spcPct val="95000"/>
              </a:lnSpc>
              <a:spcBef>
                <a:spcPts val="1200"/>
              </a:spcBef>
              <a:spcAft>
                <a:spcPts val="0"/>
              </a:spcAft>
              <a:buClr>
                <a:schemeClr val="dk1"/>
              </a:buClr>
              <a:buSzPts val="1100"/>
              <a:buFont typeface="Arial"/>
              <a:buNone/>
            </a:pPr>
            <a:endParaRPr sz="800"/>
          </a:p>
          <a:p>
            <a:pPr marL="0" lvl="0" indent="0" algn="l" rtl="0">
              <a:lnSpc>
                <a:spcPct val="95000"/>
              </a:lnSpc>
              <a:spcBef>
                <a:spcPts val="1200"/>
              </a:spcBef>
              <a:spcAft>
                <a:spcPts val="1200"/>
              </a:spcAft>
              <a:buNone/>
            </a:pP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body" idx="1"/>
          </p:nvPr>
        </p:nvSpPr>
        <p:spPr>
          <a:xfrm>
            <a:off x="311700" y="70750"/>
            <a:ext cx="8520600" cy="4917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800"/>
              <a:t>[Corpus] Corpus cleanup finished: 395 -&gt; 395</a:t>
            </a:r>
            <a:endParaRPr sz="800"/>
          </a:p>
          <a:p>
            <a:pPr marL="0" lvl="0" indent="0" algn="l" rtl="0">
              <a:lnSpc>
                <a:spcPct val="95000"/>
              </a:lnSpc>
              <a:spcBef>
                <a:spcPts val="1200"/>
              </a:spcBef>
              <a:spcAft>
                <a:spcPts val="0"/>
              </a:spcAft>
              <a:buClr>
                <a:schemeClr val="dk1"/>
              </a:buClr>
              <a:buSzPts val="1100"/>
              <a:buFont typeface="Arial"/>
              <a:buNone/>
            </a:pPr>
            <a:r>
              <a:rPr lang="en" sz="800"/>
              <a:t>[Fuzzer] Mutator correctness rates: CodeGenMutator: 67.45%, InputMutator: 56.71%, OperationMutator: 65.45%, CombineMutator: 98.24%, JITStressMutator: 86.91%</a:t>
            </a:r>
            <a:endParaRPr sz="800"/>
          </a:p>
          <a:p>
            <a:pPr marL="0" lvl="0" indent="0" algn="l" rtl="0">
              <a:lnSpc>
                <a:spcPct val="95000"/>
              </a:lnSpc>
              <a:spcBef>
                <a:spcPts val="1200"/>
              </a:spcBef>
              <a:spcAft>
                <a:spcPts val="0"/>
              </a:spcAft>
              <a:buClr>
                <a:schemeClr val="dk1"/>
              </a:buClr>
              <a:buSzPts val="1100"/>
              <a:buFont typeface="Arial"/>
              <a:buNone/>
            </a:pPr>
            <a:r>
              <a:rPr lang="en" sz="800" b="1"/>
              <a:t>Fuzzer Statistics --v8</a:t>
            </a:r>
            <a:endParaRPr sz="800" b="1"/>
          </a:p>
          <a:p>
            <a:pPr marL="0" lvl="0" indent="0" algn="l" rtl="0">
              <a:lnSpc>
                <a:spcPct val="95000"/>
              </a:lnSpc>
              <a:spcBef>
                <a:spcPts val="1200"/>
              </a:spcBef>
              <a:spcAft>
                <a:spcPts val="0"/>
              </a:spcAft>
              <a:buClr>
                <a:schemeClr val="dk1"/>
              </a:buClr>
              <a:buSzPts val="1100"/>
              <a:buFont typeface="Arial"/>
              <a:buNone/>
            </a:pPr>
            <a:r>
              <a:rPr lang="en" sz="800"/>
              <a:t>-----------------</a:t>
            </a:r>
            <a:endParaRPr sz="800"/>
          </a:p>
          <a:p>
            <a:pPr marL="0" lvl="0" indent="0" algn="l" rtl="0">
              <a:lnSpc>
                <a:spcPct val="95000"/>
              </a:lnSpc>
              <a:spcBef>
                <a:spcPts val="1200"/>
              </a:spcBef>
              <a:spcAft>
                <a:spcPts val="0"/>
              </a:spcAft>
              <a:buClr>
                <a:schemeClr val="dk1"/>
              </a:buClr>
              <a:buSzPts val="1100"/>
              <a:buFont typeface="Arial"/>
              <a:buNone/>
            </a:pPr>
            <a:r>
              <a:rPr lang="en" sz="800"/>
              <a:t>Total Samples:                1430</a:t>
            </a:r>
            <a:endParaRPr sz="800"/>
          </a:p>
          <a:p>
            <a:pPr marL="0" lvl="0" indent="0" algn="l" rtl="0">
              <a:lnSpc>
                <a:spcPct val="95000"/>
              </a:lnSpc>
              <a:spcBef>
                <a:spcPts val="1200"/>
              </a:spcBef>
              <a:spcAft>
                <a:spcPts val="0"/>
              </a:spcAft>
              <a:buClr>
                <a:schemeClr val="dk1"/>
              </a:buClr>
              <a:buSzPts val="1100"/>
              <a:buFont typeface="Arial"/>
              <a:buNone/>
            </a:pPr>
            <a:r>
              <a:rPr lang="en" sz="800"/>
              <a:t>Interesting Samples Found:    394</a:t>
            </a:r>
            <a:endParaRPr sz="800"/>
          </a:p>
          <a:p>
            <a:pPr marL="0" lvl="0" indent="0" algn="l" rtl="0">
              <a:lnSpc>
                <a:spcPct val="95000"/>
              </a:lnSpc>
              <a:spcBef>
                <a:spcPts val="1200"/>
              </a:spcBef>
              <a:spcAft>
                <a:spcPts val="0"/>
              </a:spcAft>
              <a:buClr>
                <a:schemeClr val="dk1"/>
              </a:buClr>
              <a:buSzPts val="1100"/>
              <a:buFont typeface="Arial"/>
              <a:buNone/>
            </a:pPr>
            <a:r>
              <a:rPr lang="en" sz="800"/>
              <a:t>Valid Samples Found:          1015</a:t>
            </a:r>
            <a:endParaRPr sz="800"/>
          </a:p>
          <a:p>
            <a:pPr marL="0" lvl="0" indent="0" algn="l" rtl="0">
              <a:lnSpc>
                <a:spcPct val="95000"/>
              </a:lnSpc>
              <a:spcBef>
                <a:spcPts val="1200"/>
              </a:spcBef>
              <a:spcAft>
                <a:spcPts val="0"/>
              </a:spcAft>
              <a:buClr>
                <a:schemeClr val="dk1"/>
              </a:buClr>
              <a:buSzPts val="1100"/>
              <a:buFont typeface="Arial"/>
              <a:buNone/>
            </a:pPr>
            <a:r>
              <a:rPr lang="en" sz="800"/>
              <a:t>Corpus Size:                  395</a:t>
            </a:r>
            <a:endParaRPr sz="800"/>
          </a:p>
          <a:p>
            <a:pPr marL="0" lvl="0" indent="0" algn="l" rtl="0">
              <a:lnSpc>
                <a:spcPct val="95000"/>
              </a:lnSpc>
              <a:spcBef>
                <a:spcPts val="1200"/>
              </a:spcBef>
              <a:spcAft>
                <a:spcPts val="0"/>
              </a:spcAft>
              <a:buClr>
                <a:schemeClr val="dk1"/>
              </a:buClr>
              <a:buSzPts val="1100"/>
              <a:buFont typeface="Arial"/>
              <a:buNone/>
            </a:pPr>
            <a:r>
              <a:rPr lang="en" sz="800"/>
              <a:t>Correctness Rate:             70.98%</a:t>
            </a:r>
            <a:endParaRPr sz="800"/>
          </a:p>
          <a:p>
            <a:pPr marL="0" lvl="0" indent="0" algn="l" rtl="0">
              <a:lnSpc>
                <a:spcPct val="95000"/>
              </a:lnSpc>
              <a:spcBef>
                <a:spcPts val="1200"/>
              </a:spcBef>
              <a:spcAft>
                <a:spcPts val="0"/>
              </a:spcAft>
              <a:buClr>
                <a:schemeClr val="dk1"/>
              </a:buClr>
              <a:buSzPts val="1100"/>
              <a:buFont typeface="Arial"/>
              <a:buNone/>
            </a:pPr>
            <a:r>
              <a:rPr lang="en" sz="800"/>
              <a:t>Timeout Rate:                 2.52%</a:t>
            </a:r>
            <a:endParaRPr sz="800"/>
          </a:p>
          <a:p>
            <a:pPr marL="0" lvl="0" indent="0" algn="l" rtl="0">
              <a:lnSpc>
                <a:spcPct val="95000"/>
              </a:lnSpc>
              <a:spcBef>
                <a:spcPts val="1200"/>
              </a:spcBef>
              <a:spcAft>
                <a:spcPts val="0"/>
              </a:spcAft>
              <a:buClr>
                <a:schemeClr val="dk1"/>
              </a:buClr>
              <a:buSzPts val="1100"/>
              <a:buFont typeface="Arial"/>
              <a:buNone/>
            </a:pPr>
            <a:r>
              <a:rPr lang="en" sz="800"/>
              <a:t>Crashes Found:                0</a:t>
            </a:r>
            <a:endParaRPr sz="800"/>
          </a:p>
          <a:p>
            <a:pPr marL="0" lvl="0" indent="0" algn="l" rtl="0">
              <a:lnSpc>
                <a:spcPct val="95000"/>
              </a:lnSpc>
              <a:spcBef>
                <a:spcPts val="1200"/>
              </a:spcBef>
              <a:spcAft>
                <a:spcPts val="0"/>
              </a:spcAft>
              <a:buClr>
                <a:schemeClr val="dk1"/>
              </a:buClr>
              <a:buSzPts val="1100"/>
              <a:buFont typeface="Arial"/>
              <a:buNone/>
            </a:pPr>
            <a:r>
              <a:rPr lang="en" sz="800"/>
              <a:t>Timeouts Hit:                 36</a:t>
            </a:r>
            <a:endParaRPr sz="800"/>
          </a:p>
          <a:p>
            <a:pPr marL="0" lvl="0" indent="0" algn="l" rtl="0">
              <a:lnSpc>
                <a:spcPct val="95000"/>
              </a:lnSpc>
              <a:spcBef>
                <a:spcPts val="1200"/>
              </a:spcBef>
              <a:spcAft>
                <a:spcPts val="0"/>
              </a:spcAft>
              <a:buClr>
                <a:schemeClr val="dk1"/>
              </a:buClr>
              <a:buSzPts val="1100"/>
              <a:buFont typeface="Arial"/>
              <a:buNone/>
            </a:pPr>
            <a:r>
              <a:rPr lang="en" sz="800"/>
              <a:t>Coverage:                     7.34%</a:t>
            </a:r>
            <a:endParaRPr sz="800"/>
          </a:p>
          <a:p>
            <a:pPr marL="0" lvl="0" indent="0" algn="l" rtl="0">
              <a:lnSpc>
                <a:spcPct val="95000"/>
              </a:lnSpc>
              <a:spcBef>
                <a:spcPts val="1200"/>
              </a:spcBef>
              <a:spcAft>
                <a:spcPts val="0"/>
              </a:spcAft>
              <a:buClr>
                <a:schemeClr val="dk1"/>
              </a:buClr>
              <a:buSzPts val="1100"/>
              <a:buFont typeface="Arial"/>
              <a:buNone/>
            </a:pPr>
            <a:r>
              <a:rPr lang="en" sz="800"/>
              <a:t>Avg. program size:            141.78</a:t>
            </a:r>
            <a:endParaRPr sz="800"/>
          </a:p>
          <a:p>
            <a:pPr marL="0" lvl="0" indent="0" algn="l" rtl="0">
              <a:lnSpc>
                <a:spcPct val="95000"/>
              </a:lnSpc>
              <a:spcBef>
                <a:spcPts val="1200"/>
              </a:spcBef>
              <a:spcAft>
                <a:spcPts val="0"/>
              </a:spcAft>
              <a:buClr>
                <a:schemeClr val="dk1"/>
              </a:buClr>
              <a:buSzPts val="1100"/>
              <a:buFont typeface="Arial"/>
              <a:buNone/>
            </a:pPr>
            <a:r>
              <a:rPr lang="en" sz="800"/>
              <a:t>Connected workers:            0</a:t>
            </a:r>
            <a:endParaRPr sz="800"/>
          </a:p>
          <a:p>
            <a:pPr marL="0" lvl="0" indent="0" algn="l" rtl="0">
              <a:lnSpc>
                <a:spcPct val="95000"/>
              </a:lnSpc>
              <a:spcBef>
                <a:spcPts val="1200"/>
              </a:spcBef>
              <a:spcAft>
                <a:spcPts val="0"/>
              </a:spcAft>
              <a:buClr>
                <a:schemeClr val="dk1"/>
              </a:buClr>
              <a:buSzPts val="1100"/>
              <a:buFont typeface="Arial"/>
              <a:buNone/>
            </a:pPr>
            <a:r>
              <a:rPr lang="en" sz="800"/>
              <a:t>Execs / Second:               21.84</a:t>
            </a:r>
            <a:endParaRPr sz="800"/>
          </a:p>
          <a:p>
            <a:pPr marL="0" lvl="0" indent="0" algn="l" rtl="0">
              <a:lnSpc>
                <a:spcPct val="95000"/>
              </a:lnSpc>
              <a:spcBef>
                <a:spcPts val="1200"/>
              </a:spcBef>
              <a:spcAft>
                <a:spcPts val="0"/>
              </a:spcAft>
              <a:buClr>
                <a:schemeClr val="dk1"/>
              </a:buClr>
              <a:buSzPts val="1100"/>
              <a:buFont typeface="Arial"/>
              <a:buNone/>
            </a:pPr>
            <a:r>
              <a:rPr lang="en" sz="800"/>
              <a:t>Fuzzer Overhead:              3.51%</a:t>
            </a:r>
            <a:endParaRPr sz="800"/>
          </a:p>
          <a:p>
            <a:pPr marL="0" lvl="0" indent="0" algn="l" rtl="0">
              <a:lnSpc>
                <a:spcPct val="95000"/>
              </a:lnSpc>
              <a:spcBef>
                <a:spcPts val="1200"/>
              </a:spcBef>
              <a:spcAft>
                <a:spcPts val="0"/>
              </a:spcAft>
              <a:buClr>
                <a:schemeClr val="dk1"/>
              </a:buClr>
              <a:buSzPts val="1100"/>
              <a:buFont typeface="Arial"/>
              <a:buNone/>
            </a:pPr>
            <a:r>
              <a:rPr lang="en" sz="800"/>
              <a:t>Total Execs:                  43374</a:t>
            </a:r>
            <a:endParaRPr sz="800"/>
          </a:p>
          <a:p>
            <a:pPr marL="0" lvl="0" indent="0" algn="l" rtl="0">
              <a:lnSpc>
                <a:spcPct val="95000"/>
              </a:lnSpc>
              <a:spcBef>
                <a:spcPts val="1200"/>
              </a:spcBef>
              <a:spcAft>
                <a:spcPts val="0"/>
              </a:spcAft>
              <a:buClr>
                <a:schemeClr val="dk1"/>
              </a:buClr>
              <a:buSzPts val="1100"/>
              <a:buFont typeface="Arial"/>
              <a:buNone/>
            </a:pPr>
            <a:endParaRPr sz="800"/>
          </a:p>
          <a:p>
            <a:pPr marL="0" lvl="0" indent="0" algn="l" rtl="0">
              <a:lnSpc>
                <a:spcPct val="95000"/>
              </a:lnSpc>
              <a:spcBef>
                <a:spcPts val="1200"/>
              </a:spcBef>
              <a:spcAft>
                <a:spcPts val="1200"/>
              </a:spcAft>
              <a:buNone/>
            </a:pP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 seed</a:t>
            </a:r>
            <a:endParaRPr/>
          </a:p>
        </p:txBody>
      </p:sp>
      <p:sp>
        <p:nvSpPr>
          <p:cNvPr id="244" name="Google Shape;24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u="sng">
                <a:solidFill>
                  <a:schemeClr val="hlink"/>
                </a:solidFill>
                <a:highlight>
                  <a:srgbClr val="FFFFFF"/>
                </a:highlight>
                <a:hlinkClick r:id="rId3"/>
              </a:rPr>
              <a:t>https://source.chromium.org/chromium/chromium/src/+/master:v8/test/mjsunit/</a:t>
            </a:r>
            <a:endParaRPr sz="1400">
              <a:highlight>
                <a:srgbClr val="FFFFFF"/>
              </a:highlight>
            </a:endParaRPr>
          </a:p>
          <a:p>
            <a:pPr marL="0" lvl="0" indent="0" algn="l" rtl="0">
              <a:spcBef>
                <a:spcPts val="1200"/>
              </a:spcBef>
              <a:spcAft>
                <a:spcPts val="0"/>
              </a:spcAft>
              <a:buNone/>
            </a:pPr>
            <a:r>
              <a:rPr lang="en" sz="1400" u="sng">
                <a:solidFill>
                  <a:schemeClr val="hlink"/>
                </a:solidFill>
                <a:hlinkClick r:id="rId4"/>
              </a:rPr>
              <a:t>https://github.com/chakra-core/ChakraCore/tree/master/test</a:t>
            </a:r>
            <a:endParaRPr sz="1400"/>
          </a:p>
          <a:p>
            <a:pPr marL="0" lvl="0" indent="0" algn="l" rtl="0">
              <a:spcBef>
                <a:spcPts val="1200"/>
              </a:spcBef>
              <a:spcAft>
                <a:spcPts val="0"/>
              </a:spcAft>
              <a:buNone/>
            </a:pPr>
            <a:r>
              <a:rPr lang="en" sz="1400" u="sng">
                <a:solidFill>
                  <a:schemeClr val="hlink"/>
                </a:solidFill>
                <a:hlinkClick r:id="rId5"/>
              </a:rPr>
              <a:t>https://github.com/v8/v8/tree/master/test</a:t>
            </a:r>
            <a:endParaRPr sz="1400"/>
          </a:p>
          <a:p>
            <a:pPr marL="0" lvl="0" indent="0" algn="l" rtl="0">
              <a:spcBef>
                <a:spcPts val="1200"/>
              </a:spcBef>
              <a:spcAft>
                <a:spcPts val="0"/>
              </a:spcAft>
              <a:buNone/>
            </a:pPr>
            <a:r>
              <a:rPr lang="en" sz="1400" u="sng">
                <a:solidFill>
                  <a:schemeClr val="hlink"/>
                </a:solidFill>
                <a:hlinkClick r:id="rId6"/>
              </a:rPr>
              <a:t>https://github.com/WebKit/webkit/tree/main/JSTests</a:t>
            </a:r>
            <a:endParaRPr sz="1400"/>
          </a:p>
          <a:p>
            <a:pPr marL="0" lvl="0" indent="0" algn="l" rtl="0">
              <a:spcBef>
                <a:spcPts val="1200"/>
              </a:spcBef>
              <a:spcAft>
                <a:spcPts val="0"/>
              </a:spcAft>
              <a:buNone/>
            </a:pPr>
            <a:r>
              <a:rPr lang="en" sz="1400" u="sng">
                <a:solidFill>
                  <a:schemeClr val="hlink"/>
                </a:solidFill>
                <a:hlinkClick r:id="rId7"/>
              </a:rPr>
              <a:t>https://github.com/mozilla/spidernode/tree/master/test</a:t>
            </a:r>
            <a:endParaRPr sz="1400"/>
          </a:p>
          <a:p>
            <a:pPr marL="0" lvl="0" indent="0" algn="l" rtl="0">
              <a:spcBef>
                <a:spcPts val="1200"/>
              </a:spcBef>
              <a:spcAft>
                <a:spcPts val="0"/>
              </a:spcAft>
              <a:buNone/>
            </a:pPr>
            <a:r>
              <a:rPr lang="en" sz="1400" u="sng">
                <a:solidFill>
                  <a:schemeClr val="hlink"/>
                </a:solidFill>
                <a:hlinkClick r:id="rId8"/>
              </a:rPr>
              <a:t>https://github.com/tunz/js-vuln-db</a:t>
            </a:r>
            <a:endParaRPr sz="1400"/>
          </a:p>
          <a:p>
            <a:pPr marL="0" lvl="0" indent="0" algn="l" rtl="0">
              <a:spcBef>
                <a:spcPts val="1200"/>
              </a:spcBef>
              <a:spcAft>
                <a:spcPts val="1200"/>
              </a:spcAft>
              <a:buNone/>
            </a:pP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04 </a:t>
            </a:r>
            <a:endParaRPr dirty="0"/>
          </a:p>
        </p:txBody>
      </p:sp>
      <p:sp>
        <p:nvSpPr>
          <p:cNvPr id="250" name="Google Shape;25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Automate program generator</a:t>
            </a:r>
            <a:endParaRPr/>
          </a:p>
          <a:p>
            <a:pPr marL="457200" lvl="0" indent="-342900" algn="l" rtl="0">
              <a:spcBef>
                <a:spcPts val="0"/>
              </a:spcBef>
              <a:spcAft>
                <a:spcPts val="0"/>
              </a:spcAft>
              <a:buSzPts val="1800"/>
              <a:buChar char="❏"/>
            </a:pPr>
            <a:r>
              <a:rPr lang="en"/>
              <a:t>Web assembly</a:t>
            </a:r>
            <a:endParaRPr/>
          </a:p>
          <a:p>
            <a:pPr marL="457200" lvl="0" indent="-342900" algn="l" rtl="0">
              <a:spcBef>
                <a:spcPts val="0"/>
              </a:spcBef>
              <a:spcAft>
                <a:spcPts val="0"/>
              </a:spcAft>
              <a:buSzPts val="1800"/>
              <a:buChar char="❏"/>
            </a:pPr>
            <a:r>
              <a:rPr lang="en"/>
              <a:t>Environment setup</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 random code generator</a:t>
            </a:r>
            <a:endParaRPr/>
          </a:p>
        </p:txBody>
      </p:sp>
      <p:sp>
        <p:nvSpPr>
          <p:cNvPr id="256" name="Google Shape;25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Differential testing need to be used for randomly generated code .</a:t>
            </a:r>
            <a:endParaRPr/>
          </a:p>
          <a:p>
            <a:pPr marL="0" lvl="0" indent="0" algn="l" rtl="0">
              <a:spcBef>
                <a:spcPts val="1200"/>
              </a:spcBef>
              <a:spcAft>
                <a:spcPts val="0"/>
              </a:spcAft>
              <a:buNone/>
            </a:pPr>
            <a:endParaRPr/>
          </a:p>
          <a:p>
            <a:pPr marL="0" lvl="0" indent="0" algn="l" rtl="0">
              <a:spcBef>
                <a:spcPts val="1200"/>
              </a:spcBef>
              <a:spcAft>
                <a:spcPts val="0"/>
              </a:spcAft>
              <a:buNone/>
            </a:pPr>
            <a:r>
              <a:rPr lang="en"/>
              <a:t>Some projects have tried to generate random test case to fuzz C and C++ compilers. </a:t>
            </a:r>
            <a:endParaRPr/>
          </a:p>
          <a:p>
            <a:pPr marL="0" lvl="0" indent="0" algn="l" rtl="0">
              <a:spcBef>
                <a:spcPts val="1200"/>
              </a:spcBef>
              <a:spcAft>
                <a:spcPts val="0"/>
              </a:spcAft>
              <a:buNone/>
            </a:pPr>
            <a:endParaRPr/>
          </a:p>
          <a:p>
            <a:pPr marL="0" lvl="0" indent="0" algn="l" rtl="0">
              <a:spcBef>
                <a:spcPts val="1200"/>
              </a:spcBef>
              <a:spcAft>
                <a:spcPts val="0"/>
              </a:spcAft>
              <a:buNone/>
            </a:pPr>
            <a:r>
              <a:rPr lang="en"/>
              <a:t>But seems that there is few random code generator for JavaScript</a:t>
            </a: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program generation</a:t>
            </a:r>
            <a:endParaRPr/>
          </a:p>
        </p:txBody>
      </p:sp>
      <p:sp>
        <p:nvSpPr>
          <p:cNvPr id="262" name="Google Shape;262;p47"/>
          <p:cNvSpPr txBox="1">
            <a:spLocks noGrp="1"/>
          </p:cNvSpPr>
          <p:nvPr>
            <p:ph type="body" idx="1"/>
          </p:nvPr>
        </p:nvSpPr>
        <p:spPr>
          <a:xfrm>
            <a:off x="311700" y="1152475"/>
            <a:ext cx="8520600" cy="3891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Mutation-based fuzzing : pros and cons</a:t>
            </a:r>
            <a:endParaRPr/>
          </a:p>
          <a:p>
            <a:pPr marL="0" lvl="0" indent="0" algn="l" rtl="0">
              <a:spcBef>
                <a:spcPts val="1200"/>
              </a:spcBef>
              <a:spcAft>
                <a:spcPts val="0"/>
              </a:spcAft>
              <a:buNone/>
            </a:pPr>
            <a:r>
              <a:rPr lang="en"/>
              <a:t>The primary advantage of mutation is that since it builds on existing test cases, the expressiveness of the generated code is limited only by the expressiveness of the test cases that are used as the basis for mutation.</a:t>
            </a:r>
            <a:endParaRPr/>
          </a:p>
          <a:p>
            <a:pPr marL="0" lvl="0" indent="0" algn="l" rtl="0">
              <a:spcBef>
                <a:spcPts val="1200"/>
              </a:spcBef>
              <a:spcAft>
                <a:spcPts val="0"/>
              </a:spcAft>
              <a:buNone/>
            </a:pPr>
            <a:r>
              <a:rPr lang="en"/>
              <a:t>The main disadvantage is that the generator is not stand-alone and cannot easily guarantee the absence of undefined behavior in test cases.</a:t>
            </a:r>
            <a:endParaRPr/>
          </a:p>
          <a:p>
            <a:pPr marL="0" lvl="0" indent="0" algn="l" rtl="0">
              <a:spcBef>
                <a:spcPts val="1200"/>
              </a:spcBef>
              <a:spcAft>
                <a:spcPts val="0"/>
              </a:spcAft>
              <a:buNone/>
            </a:pPr>
            <a:endParaRPr/>
          </a:p>
          <a:p>
            <a:pPr marL="0" lvl="0" indent="0" algn="l" rtl="0">
              <a:spcBef>
                <a:spcPts val="1200"/>
              </a:spcBef>
              <a:spcAft>
                <a:spcPts val="0"/>
              </a:spcAft>
              <a:buNone/>
            </a:pPr>
            <a:r>
              <a:rPr lang="en"/>
              <a:t>mutation-based and generation-based approaches to fuzzing are sufficiently different that they cannot be compared directly. Moreover, neither approach is likely to subsume the other: in practice, we need to employ both kinds of fuzzing.</a:t>
            </a:r>
            <a:endParaRPr/>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webassembly</a:t>
            </a:r>
            <a:endParaRPr/>
          </a:p>
        </p:txBody>
      </p:sp>
      <p:sp>
        <p:nvSpPr>
          <p:cNvPr id="268" name="Google Shape;268;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WebAssembly needs to communicate with JavaScript. And that is the task of JS engine.</a:t>
            </a:r>
            <a:endParaRPr/>
          </a:p>
          <a:p>
            <a:pPr marL="0" lvl="0" indent="0" algn="l" rtl="0">
              <a:spcBef>
                <a:spcPts val="1200"/>
              </a:spcBef>
              <a:spcAft>
                <a:spcPts val="0"/>
              </a:spcAft>
              <a:buNone/>
            </a:pPr>
            <a:r>
              <a:rPr lang="en"/>
              <a:t>WebAssembly can only communicate in number type. JavaScript supports other types. Even the number types are different.</a:t>
            </a:r>
            <a:endParaRPr/>
          </a:p>
          <a:p>
            <a:pPr marL="0" lvl="0" indent="0" algn="l" rtl="0">
              <a:spcBef>
                <a:spcPts val="1200"/>
              </a:spcBef>
              <a:spcAft>
                <a:spcPts val="1200"/>
              </a:spcAft>
              <a:buNone/>
            </a:pPr>
            <a:r>
              <a:rPr lang="en"/>
              <a:t>The difference between these types is not only the name, their values are also stored in memory in different ways.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body" idx="1"/>
          </p:nvPr>
        </p:nvSpPr>
        <p:spPr>
          <a:xfrm>
            <a:off x="311700" y="169800"/>
            <a:ext cx="8520600" cy="4832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850" b="1"/>
              <a:t>Jsc -- fuzzilli</a:t>
            </a:r>
            <a:endParaRPr sz="850" b="1"/>
          </a:p>
          <a:p>
            <a:pPr marL="0" lvl="0" indent="0" algn="l" rtl="0">
              <a:lnSpc>
                <a:spcPct val="95000"/>
              </a:lnSpc>
              <a:spcBef>
                <a:spcPts val="1200"/>
              </a:spcBef>
              <a:spcAft>
                <a:spcPts val="0"/>
              </a:spcAft>
              <a:buClr>
                <a:schemeClr val="dk1"/>
              </a:buClr>
              <a:buSzPts val="275"/>
              <a:buFont typeface="Arial"/>
              <a:buNone/>
            </a:pPr>
            <a:r>
              <a:rPr lang="en" sz="750"/>
              <a:t>[Corpus] Corpus cleanup finished: 242 -&gt; 242</a:t>
            </a:r>
            <a:endParaRPr sz="750"/>
          </a:p>
          <a:p>
            <a:pPr marL="0" lvl="0" indent="0" algn="l" rtl="0">
              <a:lnSpc>
                <a:spcPct val="95000"/>
              </a:lnSpc>
              <a:spcBef>
                <a:spcPts val="1200"/>
              </a:spcBef>
              <a:spcAft>
                <a:spcPts val="0"/>
              </a:spcAft>
              <a:buClr>
                <a:schemeClr val="dk1"/>
              </a:buClr>
              <a:buSzPts val="275"/>
              <a:buFont typeface="Arial"/>
              <a:buNone/>
            </a:pPr>
            <a:r>
              <a:rPr lang="en" sz="750"/>
              <a:t>[Fuzzer] Mutator correctness rates: CodeGenMutator: 71.60%, InputMutator: 69.23%, OperationMutator: 68.52%, CombineMutator: 96.77%, JITStressMutator: 91.38%</a:t>
            </a:r>
            <a:endParaRPr sz="750"/>
          </a:p>
          <a:p>
            <a:pPr marL="0" lvl="0" indent="0" algn="l" rtl="0">
              <a:lnSpc>
                <a:spcPct val="95000"/>
              </a:lnSpc>
              <a:spcBef>
                <a:spcPts val="1200"/>
              </a:spcBef>
              <a:spcAft>
                <a:spcPts val="0"/>
              </a:spcAft>
              <a:buClr>
                <a:schemeClr val="dk1"/>
              </a:buClr>
              <a:buSzPts val="275"/>
              <a:buFont typeface="Arial"/>
              <a:buNone/>
            </a:pPr>
            <a:r>
              <a:rPr lang="en" sz="750"/>
              <a:t>Fuzzer Statistics</a:t>
            </a:r>
            <a:endParaRPr sz="750"/>
          </a:p>
          <a:p>
            <a:pPr marL="0" lvl="0" indent="0" algn="l" rtl="0">
              <a:lnSpc>
                <a:spcPct val="95000"/>
              </a:lnSpc>
              <a:spcBef>
                <a:spcPts val="1200"/>
              </a:spcBef>
              <a:spcAft>
                <a:spcPts val="0"/>
              </a:spcAft>
              <a:buClr>
                <a:schemeClr val="dk1"/>
              </a:buClr>
              <a:buSzPts val="275"/>
              <a:buFont typeface="Arial"/>
              <a:buNone/>
            </a:pPr>
            <a:r>
              <a:rPr lang="en" sz="750"/>
              <a:t>-----------------</a:t>
            </a:r>
            <a:endParaRPr sz="750"/>
          </a:p>
          <a:p>
            <a:pPr marL="0" lvl="0" indent="0" algn="l" rtl="0">
              <a:lnSpc>
                <a:spcPct val="95000"/>
              </a:lnSpc>
              <a:spcBef>
                <a:spcPts val="1200"/>
              </a:spcBef>
              <a:spcAft>
                <a:spcPts val="0"/>
              </a:spcAft>
              <a:buClr>
                <a:schemeClr val="dk1"/>
              </a:buClr>
              <a:buSzPts val="275"/>
              <a:buFont typeface="Arial"/>
              <a:buNone/>
            </a:pPr>
            <a:r>
              <a:rPr lang="en" sz="750"/>
              <a:t>Total Samples:                460</a:t>
            </a:r>
            <a:endParaRPr sz="750"/>
          </a:p>
          <a:p>
            <a:pPr marL="0" lvl="0" indent="0" algn="l" rtl="0">
              <a:lnSpc>
                <a:spcPct val="95000"/>
              </a:lnSpc>
              <a:spcBef>
                <a:spcPts val="1200"/>
              </a:spcBef>
              <a:spcAft>
                <a:spcPts val="0"/>
              </a:spcAft>
              <a:buClr>
                <a:schemeClr val="dk1"/>
              </a:buClr>
              <a:buSzPts val="275"/>
              <a:buFont typeface="Arial"/>
              <a:buNone/>
            </a:pPr>
            <a:r>
              <a:rPr lang="en" sz="750"/>
              <a:t>Interesting Samples Found:    241</a:t>
            </a:r>
            <a:endParaRPr sz="750"/>
          </a:p>
          <a:p>
            <a:pPr marL="0" lvl="0" indent="0" algn="l" rtl="0">
              <a:lnSpc>
                <a:spcPct val="95000"/>
              </a:lnSpc>
              <a:spcBef>
                <a:spcPts val="1200"/>
              </a:spcBef>
              <a:spcAft>
                <a:spcPts val="0"/>
              </a:spcAft>
              <a:buClr>
                <a:schemeClr val="dk1"/>
              </a:buClr>
              <a:buSzPts val="275"/>
              <a:buFont typeface="Arial"/>
              <a:buNone/>
            </a:pPr>
            <a:r>
              <a:rPr lang="en" sz="750"/>
              <a:t>Valid Samples Found:          352</a:t>
            </a:r>
            <a:endParaRPr sz="750"/>
          </a:p>
          <a:p>
            <a:pPr marL="0" lvl="0" indent="0" algn="l" rtl="0">
              <a:lnSpc>
                <a:spcPct val="95000"/>
              </a:lnSpc>
              <a:spcBef>
                <a:spcPts val="1200"/>
              </a:spcBef>
              <a:spcAft>
                <a:spcPts val="0"/>
              </a:spcAft>
              <a:buClr>
                <a:schemeClr val="dk1"/>
              </a:buClr>
              <a:buSzPts val="275"/>
              <a:buFont typeface="Arial"/>
              <a:buNone/>
            </a:pPr>
            <a:r>
              <a:rPr lang="en" sz="750"/>
              <a:t>Corpus Size:                  242</a:t>
            </a:r>
            <a:endParaRPr sz="750"/>
          </a:p>
          <a:p>
            <a:pPr marL="0" lvl="0" indent="0" algn="l" rtl="0">
              <a:lnSpc>
                <a:spcPct val="95000"/>
              </a:lnSpc>
              <a:spcBef>
                <a:spcPts val="1200"/>
              </a:spcBef>
              <a:spcAft>
                <a:spcPts val="0"/>
              </a:spcAft>
              <a:buClr>
                <a:schemeClr val="dk1"/>
              </a:buClr>
              <a:buSzPts val="275"/>
              <a:buFont typeface="Arial"/>
              <a:buNone/>
            </a:pPr>
            <a:r>
              <a:rPr lang="en" sz="750"/>
              <a:t>Correctness Rate:             76.52%</a:t>
            </a:r>
            <a:endParaRPr sz="750"/>
          </a:p>
          <a:p>
            <a:pPr marL="0" lvl="0" indent="0" algn="l" rtl="0">
              <a:lnSpc>
                <a:spcPct val="95000"/>
              </a:lnSpc>
              <a:spcBef>
                <a:spcPts val="1200"/>
              </a:spcBef>
              <a:spcAft>
                <a:spcPts val="0"/>
              </a:spcAft>
              <a:buClr>
                <a:schemeClr val="dk1"/>
              </a:buClr>
              <a:buSzPts val="275"/>
              <a:buFont typeface="Arial"/>
              <a:buNone/>
            </a:pPr>
            <a:r>
              <a:rPr lang="en" sz="750"/>
              <a:t>Timeout Rate:                 0.87%</a:t>
            </a:r>
            <a:endParaRPr sz="750"/>
          </a:p>
          <a:p>
            <a:pPr marL="0" lvl="0" indent="0" algn="l" rtl="0">
              <a:lnSpc>
                <a:spcPct val="95000"/>
              </a:lnSpc>
              <a:spcBef>
                <a:spcPts val="1200"/>
              </a:spcBef>
              <a:spcAft>
                <a:spcPts val="0"/>
              </a:spcAft>
              <a:buClr>
                <a:schemeClr val="dk1"/>
              </a:buClr>
              <a:buSzPts val="275"/>
              <a:buFont typeface="Arial"/>
              <a:buNone/>
            </a:pPr>
            <a:r>
              <a:rPr lang="en" sz="750"/>
              <a:t>Crashes Found:                0</a:t>
            </a:r>
            <a:endParaRPr sz="750"/>
          </a:p>
          <a:p>
            <a:pPr marL="0" lvl="0" indent="0" algn="l" rtl="0">
              <a:lnSpc>
                <a:spcPct val="95000"/>
              </a:lnSpc>
              <a:spcBef>
                <a:spcPts val="1200"/>
              </a:spcBef>
              <a:spcAft>
                <a:spcPts val="0"/>
              </a:spcAft>
              <a:buClr>
                <a:schemeClr val="dk1"/>
              </a:buClr>
              <a:buSzPts val="275"/>
              <a:buFont typeface="Arial"/>
              <a:buNone/>
            </a:pPr>
            <a:r>
              <a:rPr lang="en" sz="750"/>
              <a:t>Timeouts Hit:                 4</a:t>
            </a:r>
            <a:endParaRPr sz="750"/>
          </a:p>
          <a:p>
            <a:pPr marL="0" lvl="0" indent="0" algn="l" rtl="0">
              <a:lnSpc>
                <a:spcPct val="95000"/>
              </a:lnSpc>
              <a:spcBef>
                <a:spcPts val="1200"/>
              </a:spcBef>
              <a:spcAft>
                <a:spcPts val="0"/>
              </a:spcAft>
              <a:buClr>
                <a:schemeClr val="dk1"/>
              </a:buClr>
              <a:buSzPts val="275"/>
              <a:buFont typeface="Arial"/>
              <a:buNone/>
            </a:pPr>
            <a:r>
              <a:rPr lang="en" sz="750"/>
              <a:t>Coverage:                     7.17%</a:t>
            </a:r>
            <a:endParaRPr sz="750"/>
          </a:p>
          <a:p>
            <a:pPr marL="0" lvl="0" indent="0" algn="l" rtl="0">
              <a:lnSpc>
                <a:spcPct val="95000"/>
              </a:lnSpc>
              <a:spcBef>
                <a:spcPts val="1200"/>
              </a:spcBef>
              <a:spcAft>
                <a:spcPts val="0"/>
              </a:spcAft>
              <a:buClr>
                <a:schemeClr val="dk1"/>
              </a:buClr>
              <a:buSzPts val="275"/>
              <a:buFont typeface="Arial"/>
              <a:buNone/>
            </a:pPr>
            <a:r>
              <a:rPr lang="en" sz="750"/>
              <a:t>Avg. program size:            397.23</a:t>
            </a:r>
            <a:endParaRPr sz="750"/>
          </a:p>
          <a:p>
            <a:pPr marL="0" lvl="0" indent="0" algn="l" rtl="0">
              <a:lnSpc>
                <a:spcPct val="95000"/>
              </a:lnSpc>
              <a:spcBef>
                <a:spcPts val="1200"/>
              </a:spcBef>
              <a:spcAft>
                <a:spcPts val="0"/>
              </a:spcAft>
              <a:buClr>
                <a:schemeClr val="dk1"/>
              </a:buClr>
              <a:buSzPts val="275"/>
              <a:buFont typeface="Arial"/>
              <a:buNone/>
            </a:pPr>
            <a:r>
              <a:rPr lang="en" sz="750"/>
              <a:t>Connected workers:            0</a:t>
            </a:r>
            <a:endParaRPr sz="750"/>
          </a:p>
          <a:p>
            <a:pPr marL="0" lvl="0" indent="0" algn="l" rtl="0">
              <a:lnSpc>
                <a:spcPct val="95000"/>
              </a:lnSpc>
              <a:spcBef>
                <a:spcPts val="1200"/>
              </a:spcBef>
              <a:spcAft>
                <a:spcPts val="0"/>
              </a:spcAft>
              <a:buClr>
                <a:schemeClr val="dk1"/>
              </a:buClr>
              <a:buSzPts val="275"/>
              <a:buFont typeface="Arial"/>
              <a:buNone/>
            </a:pPr>
            <a:r>
              <a:rPr lang="en" sz="750"/>
              <a:t>Execs / Second:               28.71</a:t>
            </a:r>
            <a:endParaRPr sz="750"/>
          </a:p>
          <a:p>
            <a:pPr marL="0" lvl="0" indent="0" algn="l" rtl="0">
              <a:lnSpc>
                <a:spcPct val="95000"/>
              </a:lnSpc>
              <a:spcBef>
                <a:spcPts val="1200"/>
              </a:spcBef>
              <a:spcAft>
                <a:spcPts val="0"/>
              </a:spcAft>
              <a:buClr>
                <a:schemeClr val="dk1"/>
              </a:buClr>
              <a:buSzPts val="275"/>
              <a:buFont typeface="Arial"/>
              <a:buNone/>
            </a:pPr>
            <a:r>
              <a:rPr lang="en" sz="750"/>
              <a:t>Fuzzer Overhead:              5.08%</a:t>
            </a:r>
            <a:endParaRPr sz="750"/>
          </a:p>
          <a:p>
            <a:pPr marL="0" lvl="0" indent="0" algn="l" rtl="0">
              <a:lnSpc>
                <a:spcPct val="95000"/>
              </a:lnSpc>
              <a:spcBef>
                <a:spcPts val="1200"/>
              </a:spcBef>
              <a:spcAft>
                <a:spcPts val="0"/>
              </a:spcAft>
              <a:buClr>
                <a:schemeClr val="dk1"/>
              </a:buClr>
              <a:buSzPts val="275"/>
              <a:buFont typeface="Arial"/>
              <a:buNone/>
            </a:pPr>
            <a:r>
              <a:rPr lang="en" sz="750"/>
              <a:t>Total Execs:                  55508</a:t>
            </a:r>
            <a:endParaRPr sz="750"/>
          </a:p>
          <a:p>
            <a:pPr marL="0" lvl="0" indent="0" algn="l" rtl="0">
              <a:lnSpc>
                <a:spcPct val="95000"/>
              </a:lnSpc>
              <a:spcBef>
                <a:spcPts val="1200"/>
              </a:spcBef>
              <a:spcAft>
                <a:spcPts val="1200"/>
              </a:spcAft>
              <a:buSzPts val="275"/>
              <a:buNone/>
            </a:pPr>
            <a:endParaRPr sz="7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0"/>
          <p:cNvSpPr txBox="1">
            <a:spLocks noGrp="1"/>
          </p:cNvSpPr>
          <p:nvPr>
            <p:ph type="body" idx="1"/>
          </p:nvPr>
        </p:nvSpPr>
        <p:spPr>
          <a:xfrm>
            <a:off x="311700" y="191025"/>
            <a:ext cx="8520600" cy="470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sz="850" b="1"/>
              <a:t>Jsc -- fuzzilli</a:t>
            </a:r>
            <a:endParaRPr sz="8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[Corpus] Corpus cleanup finished: 1337 -&gt; 1337</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[Fuzzer] Mutator correctness rates: CodeGenMutator: 17.45%, InputMutator: 18.51%, OperationMutator: 27.73%, CombineMutator: 25.37%, JITStressMutator: 21.62%</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Fuzzer Statistics</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Total Samples:                24235</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Interesting Samples Found:    1336</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Valid Samples Found:          4969</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Corpus Size:                  1337</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Correctness Rate:             20.50%</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Timeout Rate:                 0.44%</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Crashes Found:                0</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Timeouts Hit:                 106</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Coverage:                     15.57%</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Avg. program size:            302.87</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Connected workers:            0</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Execs / Second:               21.19</a:t>
            </a:r>
            <a:endParaRPr sz="668">
              <a:solidFill>
                <a:schemeClr val="dk1"/>
              </a:solidFill>
            </a:endParaRPr>
          </a:p>
          <a:p>
            <a:pPr marL="0" lvl="0" indent="0" algn="l" rtl="0">
              <a:lnSpc>
                <a:spcPct val="95000"/>
              </a:lnSpc>
              <a:spcBef>
                <a:spcPts val="1200"/>
              </a:spcBef>
              <a:spcAft>
                <a:spcPts val="0"/>
              </a:spcAft>
              <a:buClr>
                <a:schemeClr val="dk1"/>
              </a:buClr>
              <a:buSzPts val="688"/>
              <a:buFont typeface="Arial"/>
              <a:buNone/>
            </a:pPr>
            <a:r>
              <a:rPr lang="en" sz="668">
                <a:solidFill>
                  <a:schemeClr val="dk1"/>
                </a:solidFill>
              </a:rPr>
              <a:t>Fuzzer Overhead:              7.10%</a:t>
            </a:r>
            <a:endParaRPr sz="668">
              <a:solidFill>
                <a:schemeClr val="dk1"/>
              </a:solidFill>
            </a:endParaRPr>
          </a:p>
          <a:p>
            <a:pPr marL="0" lvl="0" indent="0" algn="l" rtl="0">
              <a:lnSpc>
                <a:spcPct val="95000"/>
              </a:lnSpc>
              <a:spcBef>
                <a:spcPts val="1200"/>
              </a:spcBef>
              <a:spcAft>
                <a:spcPts val="1200"/>
              </a:spcAft>
              <a:buSzPts val="688"/>
              <a:buNone/>
            </a:pPr>
            <a:r>
              <a:rPr lang="en" sz="668">
                <a:solidFill>
                  <a:schemeClr val="dk1"/>
                </a:solidFill>
              </a:rPr>
              <a:t>Total Execs:                  323253</a:t>
            </a:r>
            <a:endParaRPr sz="1325"/>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body" idx="1"/>
          </p:nvPr>
        </p:nvSpPr>
        <p:spPr>
          <a:xfrm>
            <a:off x="311700" y="134425"/>
            <a:ext cx="8520600" cy="4434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125" b="1">
                <a:solidFill>
                  <a:schemeClr val="dk1"/>
                </a:solidFill>
              </a:rPr>
              <a:t>Jerryscript</a:t>
            </a:r>
            <a:endParaRPr sz="1125" b="1">
              <a:solidFill>
                <a:schemeClr val="dk1"/>
              </a:solidFill>
            </a:endParaRPr>
          </a:p>
          <a:p>
            <a:pPr marL="0" lvl="0" indent="0" algn="l" rtl="0">
              <a:lnSpc>
                <a:spcPct val="95000"/>
              </a:lnSpc>
              <a:spcBef>
                <a:spcPts val="0"/>
              </a:spcBef>
              <a:spcAft>
                <a:spcPts val="0"/>
              </a:spcAft>
              <a:buSzPts val="275"/>
              <a:buNone/>
            </a:pPr>
            <a:r>
              <a:rPr lang="en" sz="825">
                <a:solidFill>
                  <a:schemeClr val="dk1"/>
                </a:solidFill>
              </a:rPr>
              <a:t>swift run -c release -Xlinker='-lrt' FuzzilliCli --profile=jerryscript --storagePath=./output-jerry ~/work/jerryscript/build/bin/jerry</a:t>
            </a:r>
            <a:endParaRPr sz="825">
              <a:solidFill>
                <a:schemeClr val="dk1"/>
              </a:solidFill>
            </a:endParaRPr>
          </a:p>
          <a:p>
            <a:pPr marL="0" lvl="0" indent="0" algn="l" rtl="0">
              <a:lnSpc>
                <a:spcPct val="95000"/>
              </a:lnSpc>
              <a:spcBef>
                <a:spcPts val="0"/>
              </a:spcBef>
              <a:spcAft>
                <a:spcPts val="0"/>
              </a:spcAft>
              <a:buSzPts val="275"/>
              <a:buNone/>
            </a:pPr>
            <a:endParaRPr sz="825">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Fuzzer Statistics</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Total Samples:                46500</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Interesting Samples Found:    958</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Valid Samples Found:          32956</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Corpus Size:                  959</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Correctness Rate:             70.87%</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Timeout Rate:                 1.56%</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Crashes Found:                0</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Timeouts Hit:                 725</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Coverage:                     42.87%</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Avg. program size:            49.28</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Connected workers:            0</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Execs / Second:               191.60</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Fuzzer Overhead:              58.10%</a:t>
            </a:r>
            <a:endParaRPr sz="787">
              <a:solidFill>
                <a:schemeClr val="dk1"/>
              </a:solidFill>
            </a:endParaRPr>
          </a:p>
          <a:p>
            <a:pPr marL="0" lvl="0" indent="0" algn="l" rtl="0">
              <a:lnSpc>
                <a:spcPct val="95000"/>
              </a:lnSpc>
              <a:spcBef>
                <a:spcPts val="0"/>
              </a:spcBef>
              <a:spcAft>
                <a:spcPts val="0"/>
              </a:spcAft>
              <a:buSzPts val="275"/>
              <a:buNone/>
            </a:pPr>
            <a:r>
              <a:rPr lang="en" sz="787">
                <a:solidFill>
                  <a:schemeClr val="dk1"/>
                </a:solidFill>
              </a:rPr>
              <a:t>Total Execs:                  90758</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 Unique Crash Found ##########</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function placeholder(){}</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function main() {</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var v2 = Array(1337);</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var v4 = Promise.race(v2);</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main();</a:t>
            </a:r>
            <a:endParaRPr sz="787">
              <a:solidFill>
                <a:schemeClr val="dk1"/>
              </a:solidFill>
            </a:endParaRPr>
          </a:p>
          <a:p>
            <a:pPr marL="0" lvl="0" indent="0" algn="l" rtl="0">
              <a:lnSpc>
                <a:spcPct val="95000"/>
              </a:lnSpc>
              <a:spcBef>
                <a:spcPts val="0"/>
              </a:spcBef>
              <a:spcAft>
                <a:spcPts val="0"/>
              </a:spcAft>
              <a:buClr>
                <a:schemeClr val="dk1"/>
              </a:buClr>
              <a:buSzPts val="275"/>
              <a:buFont typeface="Arial"/>
              <a:buNone/>
            </a:pPr>
            <a:r>
              <a:rPr lang="en" sz="787">
                <a:solidFill>
                  <a:schemeClr val="dk1"/>
                </a:solidFill>
              </a:rPr>
              <a:t>// STDERR:</a:t>
            </a:r>
            <a:endParaRPr sz="875">
              <a:solidFill>
                <a:schemeClr val="dk1"/>
              </a:solidFill>
            </a:endParaRPr>
          </a:p>
          <a:p>
            <a:pPr marL="0" lvl="0" indent="0" algn="l" rtl="0">
              <a:lnSpc>
                <a:spcPct val="95000"/>
              </a:lnSpc>
              <a:spcBef>
                <a:spcPts val="0"/>
              </a:spcBef>
              <a:spcAft>
                <a:spcPts val="0"/>
              </a:spcAft>
              <a:buSzPts val="275"/>
              <a:buNone/>
            </a:pPr>
            <a:endParaRPr sz="825">
              <a:solidFill>
                <a:schemeClr val="dk1"/>
              </a:solidFill>
            </a:endParaRPr>
          </a:p>
        </p:txBody>
      </p:sp>
      <p:pic>
        <p:nvPicPr>
          <p:cNvPr id="284" name="Google Shape;284;p51"/>
          <p:cNvPicPr preferRelativeResize="0"/>
          <p:nvPr/>
        </p:nvPicPr>
        <p:blipFill>
          <a:blip r:embed="rId3">
            <a:alphaModFix/>
          </a:blip>
          <a:stretch>
            <a:fillRect/>
          </a:stretch>
        </p:blipFill>
        <p:spPr>
          <a:xfrm>
            <a:off x="453613" y="3757825"/>
            <a:ext cx="6029325"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55900"/>
            <a:ext cx="33177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JIT in JSC (old)</a:t>
            </a:r>
            <a:endParaRPr sz="2420"/>
          </a:p>
        </p:txBody>
      </p:sp>
      <p:sp>
        <p:nvSpPr>
          <p:cNvPr id="73" name="Google Shape;73;p16"/>
          <p:cNvSpPr txBox="1">
            <a:spLocks noGrp="1"/>
          </p:cNvSpPr>
          <p:nvPr>
            <p:ph type="body" idx="1"/>
          </p:nvPr>
        </p:nvSpPr>
        <p:spPr>
          <a:xfrm>
            <a:off x="311700" y="672125"/>
            <a:ext cx="3317700" cy="3896700"/>
          </a:xfrm>
          <a:prstGeom prst="rect">
            <a:avLst/>
          </a:prstGeom>
        </p:spPr>
        <p:txBody>
          <a:bodyPr spcFirstLastPara="1" wrap="square" lIns="91425" tIns="91425" rIns="91425" bIns="91425" anchor="t" anchorCtr="0">
            <a:normAutofit lnSpcReduction="10000"/>
          </a:bodyPr>
          <a:lstStyle/>
          <a:p>
            <a:pPr marL="0" lvl="0" indent="0" algn="l" rtl="0">
              <a:lnSpc>
                <a:spcPct val="70000"/>
              </a:lnSpc>
              <a:spcBef>
                <a:spcPts val="0"/>
              </a:spcBef>
              <a:spcAft>
                <a:spcPts val="0"/>
              </a:spcAft>
              <a:buNone/>
            </a:pPr>
            <a:r>
              <a:rPr lang="en" sz="900"/>
              <a:t>Js source code →</a:t>
            </a:r>
            <a:endParaRPr sz="900"/>
          </a:p>
          <a:p>
            <a:pPr marL="0" lvl="0" indent="0" algn="l" rtl="0">
              <a:lnSpc>
                <a:spcPct val="70000"/>
              </a:lnSpc>
              <a:spcBef>
                <a:spcPts val="1000"/>
              </a:spcBef>
              <a:spcAft>
                <a:spcPts val="0"/>
              </a:spcAft>
              <a:buNone/>
            </a:pPr>
            <a:r>
              <a:rPr lang="en" sz="900"/>
              <a:t>Lexer: lexical analysis to Tokens →</a:t>
            </a:r>
            <a:endParaRPr sz="900"/>
          </a:p>
          <a:p>
            <a:pPr marL="0" lvl="0" indent="0" algn="l" rtl="0">
              <a:lnSpc>
                <a:spcPct val="70000"/>
              </a:lnSpc>
              <a:spcBef>
                <a:spcPts val="1000"/>
              </a:spcBef>
              <a:spcAft>
                <a:spcPts val="0"/>
              </a:spcAft>
              <a:buNone/>
            </a:pPr>
            <a:r>
              <a:rPr lang="en" sz="900"/>
              <a:t>Parser : tokens to AST → traverse AST to bytecode</a:t>
            </a:r>
            <a:endParaRPr sz="900"/>
          </a:p>
          <a:p>
            <a:pPr marL="0" lvl="0" indent="0" algn="l" rtl="0">
              <a:lnSpc>
                <a:spcPct val="70000"/>
              </a:lnSpc>
              <a:spcBef>
                <a:spcPts val="1000"/>
              </a:spcBef>
              <a:spcAft>
                <a:spcPts val="0"/>
              </a:spcAft>
              <a:buNone/>
            </a:pPr>
            <a:endParaRPr sz="900"/>
          </a:p>
          <a:p>
            <a:pPr marL="0" lvl="0" indent="0" algn="l" rtl="0">
              <a:lnSpc>
                <a:spcPct val="100000"/>
              </a:lnSpc>
              <a:spcBef>
                <a:spcPts val="1000"/>
              </a:spcBef>
              <a:spcAft>
                <a:spcPts val="0"/>
              </a:spcAft>
              <a:buNone/>
            </a:pPr>
            <a:r>
              <a:rPr lang="en" sz="900"/>
              <a:t>Bytecode is the high-level intermediate representation</a:t>
            </a:r>
            <a:endParaRPr sz="900"/>
          </a:p>
          <a:p>
            <a:pPr marL="0" lvl="0" indent="0" algn="l" rtl="0">
              <a:lnSpc>
                <a:spcPct val="100000"/>
              </a:lnSpc>
              <a:spcBef>
                <a:spcPts val="1000"/>
              </a:spcBef>
              <a:spcAft>
                <a:spcPts val="0"/>
              </a:spcAft>
              <a:buNone/>
            </a:pPr>
            <a:r>
              <a:rPr lang="en" sz="900"/>
              <a:t>Now jsc doesn’t need js source code anymore, all operations relay on bytecode</a:t>
            </a:r>
            <a:endParaRPr sz="900"/>
          </a:p>
          <a:p>
            <a:pPr marL="0" lvl="0" indent="0" algn="l" rtl="0">
              <a:lnSpc>
                <a:spcPct val="100000"/>
              </a:lnSpc>
              <a:spcBef>
                <a:spcPts val="1000"/>
              </a:spcBef>
              <a:spcAft>
                <a:spcPts val="0"/>
              </a:spcAft>
              <a:buNone/>
            </a:pPr>
            <a:endParaRPr sz="900"/>
          </a:p>
          <a:p>
            <a:pPr marL="0" lvl="0" indent="0" algn="l" rtl="0">
              <a:lnSpc>
                <a:spcPct val="100000"/>
              </a:lnSpc>
              <a:spcBef>
                <a:spcPts val="1000"/>
              </a:spcBef>
              <a:spcAft>
                <a:spcPts val="0"/>
              </a:spcAft>
              <a:buNone/>
            </a:pPr>
            <a:r>
              <a:rPr lang="en" sz="900"/>
              <a:t>LLInt : execute bytecode</a:t>
            </a:r>
            <a:endParaRPr sz="900"/>
          </a:p>
          <a:p>
            <a:pPr marL="0" lvl="0" indent="0" algn="l" rtl="0">
              <a:lnSpc>
                <a:spcPct val="100000"/>
              </a:lnSpc>
              <a:spcBef>
                <a:spcPts val="1000"/>
              </a:spcBef>
              <a:spcAft>
                <a:spcPts val="0"/>
              </a:spcAft>
              <a:buNone/>
            </a:pPr>
            <a:r>
              <a:rPr lang="en" sz="900"/>
              <a:t>→ low performance? </a:t>
            </a:r>
            <a:endParaRPr sz="900"/>
          </a:p>
          <a:p>
            <a:pPr marL="0" lvl="0" indent="0" algn="l" rtl="0">
              <a:lnSpc>
                <a:spcPct val="100000"/>
              </a:lnSpc>
              <a:spcBef>
                <a:spcPts val="1000"/>
              </a:spcBef>
              <a:spcAft>
                <a:spcPts val="0"/>
              </a:spcAft>
              <a:buNone/>
            </a:pPr>
            <a:r>
              <a:rPr lang="en" sz="900"/>
              <a:t>          Using Baseline JIT,  compile bytecode to machine code</a:t>
            </a:r>
            <a:endParaRPr sz="900"/>
          </a:p>
          <a:p>
            <a:pPr marL="0" lvl="0" indent="0" algn="l" rtl="0">
              <a:lnSpc>
                <a:spcPct val="100000"/>
              </a:lnSpc>
              <a:spcBef>
                <a:spcPts val="1000"/>
              </a:spcBef>
              <a:spcAft>
                <a:spcPts val="0"/>
              </a:spcAft>
              <a:buNone/>
            </a:pPr>
            <a:r>
              <a:rPr lang="en" sz="900"/>
              <a:t>→ still low performance?</a:t>
            </a:r>
            <a:endParaRPr sz="900"/>
          </a:p>
          <a:p>
            <a:pPr marL="0" lvl="0" indent="0" algn="l" rtl="0">
              <a:lnSpc>
                <a:spcPct val="100000"/>
              </a:lnSpc>
              <a:spcBef>
                <a:spcPts val="1000"/>
              </a:spcBef>
              <a:spcAft>
                <a:spcPts val="0"/>
              </a:spcAft>
              <a:buNone/>
            </a:pPr>
            <a:r>
              <a:rPr lang="en" sz="900"/>
              <a:t>          Using DFG JIT, re-compile bytecode and optimize to machine code</a:t>
            </a:r>
            <a:endParaRPr sz="900"/>
          </a:p>
          <a:p>
            <a:pPr marL="0" lvl="0" indent="0" algn="l" rtl="0">
              <a:lnSpc>
                <a:spcPct val="100000"/>
              </a:lnSpc>
              <a:spcBef>
                <a:spcPts val="1000"/>
              </a:spcBef>
              <a:spcAft>
                <a:spcPts val="0"/>
              </a:spcAft>
              <a:buNone/>
            </a:pPr>
            <a:r>
              <a:rPr lang="en" sz="900"/>
              <a:t>→ still low performance?</a:t>
            </a:r>
            <a:endParaRPr sz="900"/>
          </a:p>
          <a:p>
            <a:pPr marL="0" lvl="0" indent="0" algn="l" rtl="0">
              <a:lnSpc>
                <a:spcPct val="100000"/>
              </a:lnSpc>
              <a:spcBef>
                <a:spcPts val="1000"/>
              </a:spcBef>
              <a:spcAft>
                <a:spcPts val="1000"/>
              </a:spcAft>
              <a:buNone/>
            </a:pPr>
            <a:r>
              <a:rPr lang="en" sz="900"/>
              <a:t>         Virtual machine (LLVM), compile IR code of DFG to optimized machine code</a:t>
            </a:r>
            <a:endParaRPr sz="900"/>
          </a:p>
        </p:txBody>
      </p:sp>
      <p:pic>
        <p:nvPicPr>
          <p:cNvPr id="74" name="Google Shape;74;p16"/>
          <p:cNvPicPr preferRelativeResize="0"/>
          <p:nvPr/>
        </p:nvPicPr>
        <p:blipFill>
          <a:blip r:embed="rId3">
            <a:alphaModFix/>
          </a:blip>
          <a:stretch>
            <a:fillRect/>
          </a:stretch>
        </p:blipFill>
        <p:spPr>
          <a:xfrm>
            <a:off x="4411475" y="71050"/>
            <a:ext cx="4023850" cy="2500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2"/>
          <p:cNvSpPr txBox="1">
            <a:spLocks noGrp="1"/>
          </p:cNvSpPr>
          <p:nvPr>
            <p:ph type="body" idx="1"/>
          </p:nvPr>
        </p:nvSpPr>
        <p:spPr>
          <a:xfrm>
            <a:off x="311700" y="176875"/>
            <a:ext cx="3883800" cy="4711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Fuzzer Statistics</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Total Samples:                119450</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Interesting Samples Found:    1244</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Valid Samples Found:          83729</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Corpus Size:                  1245</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Correctness Rate:             70.10%</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Timeout Rate:                 1.36%</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Crashes Found:                1</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Timeouts Hit:                 1625</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Coverage:                     47.37%</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Avg. program size:            51.45</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Connected workers:            0</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Execs / Second:               242.54</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Fuzzer Overhead:              58.78%</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Total Execs:                  176587</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 Unique Crash Found ##########</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function placeholder(){}</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function main() {</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function v0(v1,v2,v3,v4) {</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    var v5 = new v0();</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var v6 = v0();</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main();</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 STDERR:</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 sz="850">
                <a:solidFill>
                  <a:schemeClr val="dk1"/>
                </a:solidFill>
              </a:rPr>
              <a:t>[Fuzzer] Mutator correctness rates: CodeGenMutator: 55.09%, InputMutator: 73.03%, OperationMutator: 70.79%, CombineMutator: 99.88%, JITStressMutator: 80.48%</a:t>
            </a:r>
            <a:endParaRPr sz="850">
              <a:solidFill>
                <a:schemeClr val="dk1"/>
              </a:solidFill>
            </a:endParaRPr>
          </a:p>
          <a:p>
            <a:pPr marL="0" lvl="0" indent="0" algn="l" rtl="0">
              <a:lnSpc>
                <a:spcPct val="10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5000"/>
              </a:lnSpc>
              <a:spcBef>
                <a:spcPts val="0"/>
              </a:spcBef>
              <a:spcAft>
                <a:spcPts val="0"/>
              </a:spcAft>
              <a:buNone/>
            </a:pPr>
            <a:endParaRPr sz="1900"/>
          </a:p>
        </p:txBody>
      </p:sp>
      <p:sp>
        <p:nvSpPr>
          <p:cNvPr id="290" name="Google Shape;290;p52"/>
          <p:cNvSpPr txBox="1">
            <a:spLocks noGrp="1"/>
          </p:cNvSpPr>
          <p:nvPr>
            <p:ph type="body" idx="1"/>
          </p:nvPr>
        </p:nvSpPr>
        <p:spPr>
          <a:xfrm>
            <a:off x="4836425" y="215850"/>
            <a:ext cx="3883800" cy="4711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850">
                <a:solidFill>
                  <a:schemeClr val="dk1"/>
                </a:solidFill>
              </a:rPr>
              <a:t>Fuzzer Statistics</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Total Samples:                154985</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Interesting Samples Found:    1334</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Valid Samples Found:          109220</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Corpus Size:                  1335</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Correctness Rate:             70.47%</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Timeout Rate:                 1.32%</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Crashes Found:                2</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Timeouts Hit:                 2042</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Coverage:                     48.58%</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Avg. program size:            54.17</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Connected workers:            0</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Execs / Second:               213.86</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Fuzzer Overhead:              56.00%</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Total Execs:                  216542</a:t>
            </a:r>
            <a:endParaRPr sz="850">
              <a:solidFill>
                <a:schemeClr val="dk1"/>
              </a:solidFill>
            </a:endParaRPr>
          </a:p>
          <a:p>
            <a:pPr marL="0" lvl="0" indent="0" algn="l" rtl="0">
              <a:lnSpc>
                <a:spcPct val="105000"/>
              </a:lnSpc>
              <a:spcBef>
                <a:spcPts val="0"/>
              </a:spcBef>
              <a:spcAft>
                <a:spcPts val="0"/>
              </a:spcAft>
              <a:buNone/>
            </a:pP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 Unique Crash Found ##########</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function placeholder(){}</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function main() {</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var v2 = new Promise(RegExp);</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do {</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    var v5 = v2.then();</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 while (-3662418045 &lt; 8);</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main();</a:t>
            </a:r>
            <a:endParaRPr sz="850">
              <a:solidFill>
                <a:schemeClr val="dk1"/>
              </a:solidFill>
            </a:endParaRPr>
          </a:p>
          <a:p>
            <a:pPr marL="0" lvl="0" indent="0" algn="l" rtl="0">
              <a:lnSpc>
                <a:spcPct val="105000"/>
              </a:lnSpc>
              <a:spcBef>
                <a:spcPts val="0"/>
              </a:spcBef>
              <a:spcAft>
                <a:spcPts val="0"/>
              </a:spcAft>
              <a:buNone/>
            </a:pPr>
            <a:r>
              <a:rPr lang="en" sz="850">
                <a:solidFill>
                  <a:schemeClr val="dk1"/>
                </a:solidFill>
              </a:rPr>
              <a:t>// STDERR:</a:t>
            </a:r>
            <a:endParaRPr sz="850">
              <a:solidFill>
                <a:schemeClr val="dk1"/>
              </a:solidFill>
            </a:endParaRPr>
          </a:p>
          <a:p>
            <a:pPr marL="0" lvl="0" indent="0" algn="l" rtl="0">
              <a:lnSpc>
                <a:spcPct val="105000"/>
              </a:lnSpc>
              <a:spcBef>
                <a:spcPts val="0"/>
              </a:spcBef>
              <a:spcAft>
                <a:spcPts val="0"/>
              </a:spcAft>
              <a:buNone/>
            </a:pPr>
            <a:endParaRPr sz="1200">
              <a:solidFill>
                <a:schemeClr val="dk1"/>
              </a:solidFill>
            </a:endParaRPr>
          </a:p>
          <a:p>
            <a:pPr marL="0" lvl="0" indent="0" algn="l" rtl="0">
              <a:lnSpc>
                <a:spcPct val="105000"/>
              </a:lnSpc>
              <a:spcBef>
                <a:spcPts val="0"/>
              </a:spcBef>
              <a:spcAft>
                <a:spcPts val="0"/>
              </a:spcAft>
              <a:buNone/>
            </a:pPr>
            <a:endParaRPr sz="950">
              <a:solidFill>
                <a:schemeClr val="dk1"/>
              </a:solidFill>
            </a:endParaRPr>
          </a:p>
          <a:p>
            <a:pPr marL="0" lvl="0" indent="0" algn="l" rtl="0">
              <a:lnSpc>
                <a:spcPct val="105000"/>
              </a:lnSpc>
              <a:spcBef>
                <a:spcPts val="0"/>
              </a:spcBef>
              <a:spcAft>
                <a:spcPts val="0"/>
              </a:spcAft>
              <a:buNone/>
            </a:pPr>
            <a:endParaRPr sz="1300">
              <a:solidFill>
                <a:schemeClr val="dk1"/>
              </a:solidFill>
            </a:endParaRPr>
          </a:p>
          <a:p>
            <a:pPr marL="0" lvl="0" indent="0" algn="l" rtl="0">
              <a:lnSpc>
                <a:spcPct val="105000"/>
              </a:lnSpc>
              <a:spcBef>
                <a:spcPts val="0"/>
              </a:spcBef>
              <a:spcAft>
                <a:spcPts val="0"/>
              </a:spcAft>
              <a:buNone/>
            </a:pP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3"/>
          <p:cNvSpPr txBox="1">
            <a:spLocks noGrp="1"/>
          </p:cNvSpPr>
          <p:nvPr>
            <p:ph type="body" idx="1"/>
          </p:nvPr>
        </p:nvSpPr>
        <p:spPr>
          <a:xfrm>
            <a:off x="311700" y="148575"/>
            <a:ext cx="8520600" cy="4420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a:buNone/>
            </a:pPr>
            <a:r>
              <a:rPr lang="en" sz="837">
                <a:solidFill>
                  <a:schemeClr val="dk1"/>
                </a:solidFill>
              </a:rPr>
              <a:t>[REPRL] Script execution failed: Child unexpectedly terminated with signal 11 between executions. Retrying in 1 second...</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Unique Crash Found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function placeholder(){}</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function main()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v1 = "function";</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 = [13.37,13.37];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v6 = [1337,1337];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v7 = [1337,-1024,13.37];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v8 = {__proto__:v7,a:-1024,c:AggregateError,e:1337,valueOf:-1024};</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v9 = {__proto__:1337,constructor:v7,length:1337,valueOf:-1024};</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v10 = 3217819641;</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v11 = v10++;</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v13 = 44994;</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v14 = v13++;</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v21 = [13.37,-290921985,13.37];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v22 =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v29 = [13.37,13.37,13.37,Uint8ClampedArray,13.37];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v31 = [13.37];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async function v32(v33,v34,v35,v36)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v37 = v32(v22,v36,v36,v36);</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v40 = new Uint8ClampedArray(39449);</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v41 = v40.copyWithin(2231875224,v40);</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v42 = [13.37,"-4294967297",v29,"-4294967297",2231875224,v31,"QvTV1zxcVp","QvTV1zxcVp",RangeError];</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v43 = {a:v21,constructor:v32};</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v44 = v32(1337,v43,RegExp,v42);</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v46 = [13.37,v11,13.37];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v47 =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v52 = [13.37,13.37,13.37,Uint8ClampedArray,13.37];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v54 = [13.37];</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async function v55(v56,v57,v58,v59) {</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v60 = v55(v47,v59,v59,v59);</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v63 = new Uint8ClampedArray(39449);</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    var v64 = v58.slice(2231875224,v63);</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v65 = [13.37,"-4294967297",v52,"-4294967297",v14,v54,"QvTV1zxcVp","QvTV1zxcVp",RangeError];</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v66 = {a:v46,constructor:v55};</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var v67 = v55(1337,v66,RegExp,v65);</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a:t>
            </a:r>
            <a:endParaRPr sz="837">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 sz="837">
                <a:solidFill>
                  <a:schemeClr val="dk1"/>
                </a:solidFill>
              </a:rPr>
              <a:t>main();</a:t>
            </a:r>
            <a:endParaRPr sz="837">
              <a:solidFill>
                <a:schemeClr val="dk1"/>
              </a:solidFill>
            </a:endParaRPr>
          </a:p>
          <a:p>
            <a:pPr marL="0" lvl="0" indent="0" algn="l" rtl="0">
              <a:lnSpc>
                <a:spcPct val="95000"/>
              </a:lnSpc>
              <a:spcBef>
                <a:spcPts val="0"/>
              </a:spcBef>
              <a:spcAft>
                <a:spcPts val="0"/>
              </a:spcAft>
              <a:buSzPts val="935"/>
              <a:buNone/>
            </a:pPr>
            <a:r>
              <a:rPr lang="en" sz="837">
                <a:solidFill>
                  <a:schemeClr val="dk1"/>
                </a:solidFill>
              </a:rPr>
              <a:t>// STDERR:</a:t>
            </a:r>
            <a:endParaRPr sz="1729"/>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a:spLocks noGrp="1"/>
          </p:cNvSpPr>
          <p:nvPr>
            <p:ph type="body" idx="1"/>
          </p:nvPr>
        </p:nvSpPr>
        <p:spPr>
          <a:xfrm>
            <a:off x="311700" y="254700"/>
            <a:ext cx="8520600" cy="4535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358"/>
              <a:buFont typeface="Arial"/>
              <a:buNone/>
            </a:pPr>
            <a:r>
              <a:rPr lang="en" sz="885"/>
              <a:t>Fuzzer Statistics</a:t>
            </a:r>
            <a:endParaRPr sz="885"/>
          </a:p>
          <a:p>
            <a:pPr marL="0" lvl="0" indent="0" algn="l" rtl="0">
              <a:lnSpc>
                <a:spcPct val="95000"/>
              </a:lnSpc>
              <a:spcBef>
                <a:spcPts val="1200"/>
              </a:spcBef>
              <a:spcAft>
                <a:spcPts val="0"/>
              </a:spcAft>
              <a:buClr>
                <a:schemeClr val="dk1"/>
              </a:buClr>
              <a:buSzPts val="358"/>
              <a:buFont typeface="Arial"/>
              <a:buNone/>
            </a:pPr>
            <a:r>
              <a:rPr lang="en" sz="885"/>
              <a:t>-----------------</a:t>
            </a:r>
            <a:endParaRPr sz="885"/>
          </a:p>
          <a:p>
            <a:pPr marL="0" lvl="0" indent="0" algn="l" rtl="0">
              <a:lnSpc>
                <a:spcPct val="95000"/>
              </a:lnSpc>
              <a:spcBef>
                <a:spcPts val="1200"/>
              </a:spcBef>
              <a:spcAft>
                <a:spcPts val="0"/>
              </a:spcAft>
              <a:buClr>
                <a:schemeClr val="dk1"/>
              </a:buClr>
              <a:buSzPts val="358"/>
              <a:buFont typeface="Arial"/>
              <a:buNone/>
            </a:pPr>
            <a:r>
              <a:rPr lang="en" sz="885"/>
              <a:t>Total Samples:                4027850</a:t>
            </a:r>
            <a:endParaRPr sz="885"/>
          </a:p>
          <a:p>
            <a:pPr marL="0" lvl="0" indent="0" algn="l" rtl="0">
              <a:lnSpc>
                <a:spcPct val="95000"/>
              </a:lnSpc>
              <a:spcBef>
                <a:spcPts val="1200"/>
              </a:spcBef>
              <a:spcAft>
                <a:spcPts val="0"/>
              </a:spcAft>
              <a:buClr>
                <a:schemeClr val="dk1"/>
              </a:buClr>
              <a:buSzPts val="358"/>
              <a:buFont typeface="Arial"/>
              <a:buNone/>
            </a:pPr>
            <a:r>
              <a:rPr lang="en" sz="885"/>
              <a:t>Interesting Samples Found:    2507</a:t>
            </a:r>
            <a:endParaRPr sz="885"/>
          </a:p>
          <a:p>
            <a:pPr marL="0" lvl="0" indent="0" algn="l" rtl="0">
              <a:lnSpc>
                <a:spcPct val="95000"/>
              </a:lnSpc>
              <a:spcBef>
                <a:spcPts val="1200"/>
              </a:spcBef>
              <a:spcAft>
                <a:spcPts val="0"/>
              </a:spcAft>
              <a:buClr>
                <a:schemeClr val="dk1"/>
              </a:buClr>
              <a:buSzPts val="358"/>
              <a:buFont typeface="Arial"/>
              <a:buNone/>
            </a:pPr>
            <a:r>
              <a:rPr lang="en" sz="885"/>
              <a:t>Valid Samples Found:          1519197</a:t>
            </a:r>
            <a:endParaRPr sz="885"/>
          </a:p>
          <a:p>
            <a:pPr marL="0" lvl="0" indent="0" algn="l" rtl="0">
              <a:lnSpc>
                <a:spcPct val="95000"/>
              </a:lnSpc>
              <a:spcBef>
                <a:spcPts val="1200"/>
              </a:spcBef>
              <a:spcAft>
                <a:spcPts val="0"/>
              </a:spcAft>
              <a:buClr>
                <a:schemeClr val="dk1"/>
              </a:buClr>
              <a:buSzPts val="358"/>
              <a:buFont typeface="Arial"/>
              <a:buNone/>
            </a:pPr>
            <a:r>
              <a:rPr lang="en" sz="885"/>
              <a:t>Corpus Size:                  1029</a:t>
            </a:r>
            <a:endParaRPr sz="885"/>
          </a:p>
          <a:p>
            <a:pPr marL="0" lvl="0" indent="0" algn="l" rtl="0">
              <a:lnSpc>
                <a:spcPct val="95000"/>
              </a:lnSpc>
              <a:spcBef>
                <a:spcPts val="1200"/>
              </a:spcBef>
              <a:spcAft>
                <a:spcPts val="0"/>
              </a:spcAft>
              <a:buClr>
                <a:schemeClr val="dk1"/>
              </a:buClr>
              <a:buSzPts val="358"/>
              <a:buFont typeface="Arial"/>
              <a:buNone/>
            </a:pPr>
            <a:r>
              <a:rPr lang="en" sz="885"/>
              <a:t>Correctness Rate:             37.72%</a:t>
            </a:r>
            <a:endParaRPr sz="885"/>
          </a:p>
          <a:p>
            <a:pPr marL="0" lvl="0" indent="0" algn="l" rtl="0">
              <a:lnSpc>
                <a:spcPct val="95000"/>
              </a:lnSpc>
              <a:spcBef>
                <a:spcPts val="1200"/>
              </a:spcBef>
              <a:spcAft>
                <a:spcPts val="0"/>
              </a:spcAft>
              <a:buClr>
                <a:schemeClr val="dk1"/>
              </a:buClr>
              <a:buSzPts val="358"/>
              <a:buFont typeface="Arial"/>
              <a:buNone/>
            </a:pPr>
            <a:r>
              <a:rPr lang="en" sz="885"/>
              <a:t>Timeout Rate:                 0.39%</a:t>
            </a:r>
            <a:endParaRPr sz="885"/>
          </a:p>
          <a:p>
            <a:pPr marL="0" lvl="0" indent="0" algn="l" rtl="0">
              <a:lnSpc>
                <a:spcPct val="95000"/>
              </a:lnSpc>
              <a:spcBef>
                <a:spcPts val="1200"/>
              </a:spcBef>
              <a:spcAft>
                <a:spcPts val="0"/>
              </a:spcAft>
              <a:buClr>
                <a:schemeClr val="dk1"/>
              </a:buClr>
              <a:buSzPts val="358"/>
              <a:buFont typeface="Arial"/>
              <a:buNone/>
            </a:pPr>
            <a:r>
              <a:rPr lang="en" sz="885"/>
              <a:t>Crashes Found:                2082</a:t>
            </a:r>
            <a:endParaRPr sz="885"/>
          </a:p>
          <a:p>
            <a:pPr marL="0" lvl="0" indent="0" algn="l" rtl="0">
              <a:lnSpc>
                <a:spcPct val="95000"/>
              </a:lnSpc>
              <a:spcBef>
                <a:spcPts val="1200"/>
              </a:spcBef>
              <a:spcAft>
                <a:spcPts val="0"/>
              </a:spcAft>
              <a:buClr>
                <a:schemeClr val="dk1"/>
              </a:buClr>
              <a:buSzPts val="358"/>
              <a:buFont typeface="Arial"/>
              <a:buNone/>
            </a:pPr>
            <a:r>
              <a:rPr lang="en" sz="885"/>
              <a:t>Timeouts Hit:                 15571</a:t>
            </a:r>
            <a:endParaRPr sz="885"/>
          </a:p>
          <a:p>
            <a:pPr marL="0" lvl="0" indent="0" algn="l" rtl="0">
              <a:lnSpc>
                <a:spcPct val="95000"/>
              </a:lnSpc>
              <a:spcBef>
                <a:spcPts val="1200"/>
              </a:spcBef>
              <a:spcAft>
                <a:spcPts val="0"/>
              </a:spcAft>
              <a:buClr>
                <a:schemeClr val="dk1"/>
              </a:buClr>
              <a:buSzPts val="358"/>
              <a:buFont typeface="Arial"/>
              <a:buNone/>
            </a:pPr>
            <a:r>
              <a:rPr lang="en" sz="885"/>
              <a:t>Coverage:                     61.67%</a:t>
            </a:r>
            <a:endParaRPr sz="885"/>
          </a:p>
          <a:p>
            <a:pPr marL="0" lvl="0" indent="0" algn="l" rtl="0">
              <a:lnSpc>
                <a:spcPct val="95000"/>
              </a:lnSpc>
              <a:spcBef>
                <a:spcPts val="1200"/>
              </a:spcBef>
              <a:spcAft>
                <a:spcPts val="0"/>
              </a:spcAft>
              <a:buClr>
                <a:schemeClr val="dk1"/>
              </a:buClr>
              <a:buSzPts val="358"/>
              <a:buFont typeface="Arial"/>
              <a:buNone/>
            </a:pPr>
            <a:r>
              <a:rPr lang="en" sz="885"/>
              <a:t>Avg. program size:            62.81</a:t>
            </a:r>
            <a:endParaRPr sz="885"/>
          </a:p>
          <a:p>
            <a:pPr marL="0" lvl="0" indent="0" algn="l" rtl="0">
              <a:lnSpc>
                <a:spcPct val="95000"/>
              </a:lnSpc>
              <a:spcBef>
                <a:spcPts val="1200"/>
              </a:spcBef>
              <a:spcAft>
                <a:spcPts val="0"/>
              </a:spcAft>
              <a:buClr>
                <a:schemeClr val="dk1"/>
              </a:buClr>
              <a:buSzPts val="358"/>
              <a:buFont typeface="Arial"/>
              <a:buNone/>
            </a:pPr>
            <a:r>
              <a:rPr lang="en" sz="885"/>
              <a:t>Connected workers:            0</a:t>
            </a:r>
            <a:endParaRPr sz="885"/>
          </a:p>
          <a:p>
            <a:pPr marL="0" lvl="0" indent="0" algn="l" rtl="0">
              <a:lnSpc>
                <a:spcPct val="95000"/>
              </a:lnSpc>
              <a:spcBef>
                <a:spcPts val="1200"/>
              </a:spcBef>
              <a:spcAft>
                <a:spcPts val="0"/>
              </a:spcAft>
              <a:buClr>
                <a:schemeClr val="dk1"/>
              </a:buClr>
              <a:buSzPts val="358"/>
              <a:buFont typeface="Arial"/>
              <a:buNone/>
            </a:pPr>
            <a:r>
              <a:rPr lang="en" sz="885"/>
              <a:t>Execs / Second:               13.86</a:t>
            </a:r>
            <a:endParaRPr sz="885"/>
          </a:p>
          <a:p>
            <a:pPr marL="0" lvl="0" indent="0" algn="l" rtl="0">
              <a:lnSpc>
                <a:spcPct val="95000"/>
              </a:lnSpc>
              <a:spcBef>
                <a:spcPts val="1200"/>
              </a:spcBef>
              <a:spcAft>
                <a:spcPts val="0"/>
              </a:spcAft>
              <a:buClr>
                <a:schemeClr val="dk1"/>
              </a:buClr>
              <a:buSzPts val="358"/>
              <a:buFont typeface="Arial"/>
              <a:buNone/>
            </a:pPr>
            <a:r>
              <a:rPr lang="en" sz="885"/>
              <a:t>Fuzzer Overhead:              28.47%</a:t>
            </a:r>
            <a:endParaRPr sz="885"/>
          </a:p>
          <a:p>
            <a:pPr marL="0" lvl="0" indent="0" algn="l" rtl="0">
              <a:lnSpc>
                <a:spcPct val="95000"/>
              </a:lnSpc>
              <a:spcBef>
                <a:spcPts val="1200"/>
              </a:spcBef>
              <a:spcAft>
                <a:spcPts val="1200"/>
              </a:spcAft>
              <a:buSzPts val="358"/>
              <a:buNone/>
            </a:pPr>
            <a:r>
              <a:rPr lang="en" sz="885"/>
              <a:t>Total Execs:                  4873900</a:t>
            </a:r>
            <a:endParaRPr sz="885"/>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05</a:t>
            </a:r>
            <a:endParaRPr dirty="0"/>
          </a:p>
        </p:txBody>
      </p:sp>
      <p:sp>
        <p:nvSpPr>
          <p:cNvPr id="306" name="Google Shape;30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Set up</a:t>
            </a:r>
            <a:endParaRPr/>
          </a:p>
          <a:p>
            <a:pPr marL="914400" lvl="1" indent="-317500" algn="l" rtl="0">
              <a:spcBef>
                <a:spcPts val="0"/>
              </a:spcBef>
              <a:spcAft>
                <a:spcPts val="0"/>
              </a:spcAft>
              <a:buSzPts val="1400"/>
              <a:buChar char="❏"/>
            </a:pPr>
            <a:r>
              <a:rPr lang="en"/>
              <a:t>Wasm runtime</a:t>
            </a:r>
            <a:endParaRPr/>
          </a:p>
          <a:p>
            <a:pPr marL="1371600" lvl="2" indent="-317500" algn="l" rtl="0">
              <a:spcBef>
                <a:spcPts val="0"/>
              </a:spcBef>
              <a:spcAft>
                <a:spcPts val="0"/>
              </a:spcAft>
              <a:buSzPts val="1400"/>
              <a:buChar char="❏"/>
            </a:pPr>
            <a:r>
              <a:rPr lang="en" u="sng">
                <a:solidFill>
                  <a:schemeClr val="hlink"/>
                </a:solidFill>
                <a:hlinkClick r:id="rId3"/>
              </a:rPr>
              <a:t>https://github.com/appcypher/awesome-wasm-runtimes</a:t>
            </a:r>
            <a:endParaRPr/>
          </a:p>
          <a:p>
            <a:pPr marL="1371600" lvl="2" indent="-317500" algn="l" rtl="0">
              <a:spcBef>
                <a:spcPts val="0"/>
              </a:spcBef>
              <a:spcAft>
                <a:spcPts val="0"/>
              </a:spcAft>
              <a:buSzPts val="1400"/>
              <a:buChar char="❏"/>
            </a:pPr>
            <a:r>
              <a:rPr lang="en"/>
              <a:t>emscripten</a:t>
            </a:r>
            <a:endParaRPr/>
          </a:p>
          <a:p>
            <a:pPr marL="914400" lvl="1" indent="-317500" algn="l" rtl="0">
              <a:spcBef>
                <a:spcPts val="0"/>
              </a:spcBef>
              <a:spcAft>
                <a:spcPts val="0"/>
              </a:spcAft>
              <a:buSzPts val="1400"/>
              <a:buChar char="❏"/>
            </a:pPr>
            <a:r>
              <a:rPr lang="en"/>
              <a:t>Random program generator</a:t>
            </a:r>
            <a:endParaRPr/>
          </a:p>
          <a:p>
            <a:pPr marL="1371600" lvl="2" indent="-317500" algn="l" rtl="0">
              <a:spcBef>
                <a:spcPts val="0"/>
              </a:spcBef>
              <a:spcAft>
                <a:spcPts val="0"/>
              </a:spcAft>
              <a:buSzPts val="1400"/>
              <a:buChar char="❏"/>
            </a:pPr>
            <a:r>
              <a:rPr lang="en"/>
              <a:t>Yarpgen</a:t>
            </a:r>
            <a:endParaRPr/>
          </a:p>
          <a:p>
            <a:pPr marL="1371600" lvl="2" indent="-317500" algn="l" rtl="0">
              <a:spcBef>
                <a:spcPts val="0"/>
              </a:spcBef>
              <a:spcAft>
                <a:spcPts val="0"/>
              </a:spcAft>
              <a:buSzPts val="1400"/>
              <a:buChar char="❏"/>
            </a:pPr>
            <a:r>
              <a:rPr lang="en"/>
              <a:t>Csmith</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wasm</a:t>
            </a:r>
            <a:endParaRPr/>
          </a:p>
        </p:txBody>
      </p:sp>
      <p:sp>
        <p:nvSpPr>
          <p:cNvPr id="312" name="Google Shape;31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Using Emscripten to compile c/c++ source code to .wasm code for wasm runtime to execute.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Randomly generating programs</a:t>
            </a:r>
            <a:endParaRPr/>
          </a:p>
        </p:txBody>
      </p:sp>
      <p:sp>
        <p:nvSpPr>
          <p:cNvPr id="318" name="Google Shape;31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Design Goals</a:t>
            </a:r>
            <a:endParaRPr sz="1500" b="1">
              <a:solidFill>
                <a:schemeClr val="dk1"/>
              </a:solidFill>
            </a:endParaRPr>
          </a:p>
          <a:p>
            <a:pPr marL="0" lvl="0" indent="0" algn="l" rtl="0">
              <a:spcBef>
                <a:spcPts val="1200"/>
              </a:spcBef>
              <a:spcAft>
                <a:spcPts val="0"/>
              </a:spcAft>
              <a:buNone/>
            </a:pPr>
            <a:r>
              <a:rPr lang="en" sz="1400">
                <a:solidFill>
                  <a:schemeClr val="dk1"/>
                </a:solidFill>
              </a:rPr>
              <a:t>Csmith:</a:t>
            </a:r>
            <a:endParaRPr sz="1400">
              <a:solidFill>
                <a:schemeClr val="dk1"/>
              </a:solidFill>
            </a:endParaRPr>
          </a:p>
          <a:p>
            <a:pPr marL="0" lvl="0" indent="0" algn="l" rtl="0">
              <a:spcBef>
                <a:spcPts val="1200"/>
              </a:spcBef>
              <a:spcAft>
                <a:spcPts val="0"/>
              </a:spcAft>
              <a:buNone/>
            </a:pPr>
            <a:r>
              <a:rPr lang="en" sz="1100">
                <a:solidFill>
                  <a:schemeClr val="dk1"/>
                </a:solidFill>
              </a:rPr>
              <a:t>• be well formed and have a single meaning according to the C standard. </a:t>
            </a:r>
            <a:endParaRPr sz="1100">
              <a:solidFill>
                <a:schemeClr val="dk1"/>
              </a:solidFill>
            </a:endParaRPr>
          </a:p>
          <a:p>
            <a:pPr marL="0" lvl="0" indent="0" algn="l" rtl="0">
              <a:spcBef>
                <a:spcPts val="1200"/>
              </a:spcBef>
              <a:spcAft>
                <a:spcPts val="0"/>
              </a:spcAft>
              <a:buNone/>
            </a:pPr>
            <a:r>
              <a:rPr lang="en" sz="1100">
                <a:solidFill>
                  <a:schemeClr val="dk1"/>
                </a:solidFill>
              </a:rPr>
              <a:t>• maximize expressiveness.</a:t>
            </a:r>
            <a:endParaRPr sz="1100">
              <a:solidFill>
                <a:schemeClr val="dk1"/>
              </a:solidFill>
            </a:endParaRPr>
          </a:p>
          <a:p>
            <a:pPr marL="0" lvl="0" indent="0" algn="l" rtl="0">
              <a:spcBef>
                <a:spcPts val="1200"/>
              </a:spcBef>
              <a:spcAft>
                <a:spcPts val="0"/>
              </a:spcAft>
              <a:buNone/>
            </a:pPr>
            <a:r>
              <a:rPr lang="en" sz="1100">
                <a:solidFill>
                  <a:schemeClr val="dk1"/>
                </a:solidFill>
              </a:rPr>
              <a:t>  (support many language features and combinations of features)</a:t>
            </a:r>
            <a:endParaRPr sz="1100">
              <a:solidFill>
                <a:schemeClr val="dk1"/>
              </a:solidFill>
            </a:endParaRPr>
          </a:p>
          <a:p>
            <a:pPr marL="0" lvl="0" indent="0" algn="l" rtl="0">
              <a:spcBef>
                <a:spcPts val="1200"/>
              </a:spcBef>
              <a:spcAft>
                <a:spcPts val="0"/>
              </a:spcAft>
              <a:buNone/>
            </a:pPr>
            <a:r>
              <a:rPr lang="en" sz="1400">
                <a:solidFill>
                  <a:schemeClr val="dk1"/>
                </a:solidFill>
              </a:rPr>
              <a:t>YarpGen:</a:t>
            </a:r>
            <a:endParaRPr sz="1400">
              <a:solidFill>
                <a:schemeClr val="dk1"/>
              </a:solidFill>
            </a:endParaRPr>
          </a:p>
          <a:p>
            <a:pPr marL="0" lvl="0" indent="0" algn="l" rtl="0">
              <a:spcBef>
                <a:spcPts val="1200"/>
              </a:spcBef>
              <a:spcAft>
                <a:spcPts val="0"/>
              </a:spcAft>
              <a:buNone/>
            </a:pPr>
            <a:r>
              <a:rPr lang="en" sz="1100">
                <a:solidFill>
                  <a:schemeClr val="dk1"/>
                </a:solidFill>
              </a:rPr>
              <a:t>• to avoid, or at least delay, saturation.</a:t>
            </a:r>
            <a:endParaRPr sz="1100">
              <a:solidFill>
                <a:schemeClr val="dk1"/>
              </a:solidFill>
            </a:endParaRPr>
          </a:p>
          <a:p>
            <a:pPr marL="0" lvl="0" indent="0" algn="l" rtl="0">
              <a:spcBef>
                <a:spcPts val="1200"/>
              </a:spcBef>
              <a:spcAft>
                <a:spcPts val="1200"/>
              </a:spcAft>
              <a:buNone/>
            </a:pPr>
            <a:r>
              <a:rPr lang="en" sz="1100">
                <a:solidFill>
                  <a:schemeClr val="dk1"/>
                </a:solidFill>
              </a:rPr>
              <a:t>  (diversity, expressiveness, target specific optimization pass)</a:t>
            </a:r>
            <a:endParaRPr sz="11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Randomly generating programs</a:t>
            </a:r>
            <a:endParaRPr/>
          </a:p>
        </p:txBody>
      </p:sp>
      <p:sp>
        <p:nvSpPr>
          <p:cNvPr id="324" name="Google Shape;324;p58"/>
          <p:cNvSpPr txBox="1">
            <a:spLocks noGrp="1"/>
          </p:cNvSpPr>
          <p:nvPr>
            <p:ph type="body" idx="1"/>
          </p:nvPr>
        </p:nvSpPr>
        <p:spPr>
          <a:xfrm>
            <a:off x="311700" y="1152475"/>
            <a:ext cx="8520600" cy="37362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2400" b="1"/>
              <a:t>Advantage</a:t>
            </a:r>
            <a:endParaRPr sz="2400" b="1"/>
          </a:p>
          <a:p>
            <a:pPr marL="0" lvl="0" indent="0" algn="l" rtl="0">
              <a:spcBef>
                <a:spcPts val="1200"/>
              </a:spcBef>
              <a:spcAft>
                <a:spcPts val="0"/>
              </a:spcAft>
              <a:buNone/>
            </a:pPr>
            <a:r>
              <a:rPr lang="en" sz="2280"/>
              <a:t>Csmith:</a:t>
            </a:r>
            <a:endParaRPr sz="2280"/>
          </a:p>
          <a:p>
            <a:pPr marL="0" lvl="0" indent="0" algn="l" rtl="0">
              <a:spcBef>
                <a:spcPts val="1200"/>
              </a:spcBef>
              <a:spcAft>
                <a:spcPts val="0"/>
              </a:spcAft>
              <a:buNone/>
            </a:pPr>
            <a:r>
              <a:rPr lang="en"/>
              <a:t>• cover a large subset of C, avoiding the undefined and unspecified behaviors. (to ensuring single interpretation.)</a:t>
            </a:r>
            <a:endParaRPr/>
          </a:p>
          <a:p>
            <a:pPr marL="0" lvl="0" indent="0" algn="l" rtl="0">
              <a:spcBef>
                <a:spcPts val="1200"/>
              </a:spcBef>
              <a:spcAft>
                <a:spcPts val="0"/>
              </a:spcAft>
              <a:buNone/>
            </a:pPr>
            <a:r>
              <a:rPr lang="en"/>
              <a:t>• C features supporting: complex control flow, data structures, pointers, arrays, structs.</a:t>
            </a:r>
            <a:endParaRPr/>
          </a:p>
          <a:p>
            <a:pPr marL="0" lvl="0" indent="0" algn="l" rtl="0">
              <a:spcBef>
                <a:spcPts val="1200"/>
              </a:spcBef>
              <a:spcAft>
                <a:spcPts val="0"/>
              </a:spcAft>
              <a:buNone/>
            </a:pPr>
            <a:r>
              <a:rPr lang="en"/>
              <a:t>(cost: analysis and dynamic checks increase Csmith code size. 40k lines)</a:t>
            </a:r>
            <a:endParaRPr/>
          </a:p>
          <a:p>
            <a:pPr marL="0" lvl="0" indent="0" algn="l" rtl="0">
              <a:spcBef>
                <a:spcPts val="1200"/>
              </a:spcBef>
              <a:spcAft>
                <a:spcPts val="0"/>
              </a:spcAft>
              <a:buNone/>
            </a:pPr>
            <a:r>
              <a:rPr lang="en" sz="2100"/>
              <a:t>YarpGen:</a:t>
            </a:r>
            <a:endParaRPr sz="2100"/>
          </a:p>
          <a:p>
            <a:pPr marL="0" lvl="0" indent="0" algn="l" rtl="0">
              <a:spcBef>
                <a:spcPts val="1200"/>
              </a:spcBef>
              <a:spcAft>
                <a:spcPts val="0"/>
              </a:spcAft>
              <a:buNone/>
            </a:pPr>
            <a:r>
              <a:rPr lang="en"/>
              <a:t>• generating programs without using dynamic checks.</a:t>
            </a:r>
            <a:endParaRPr/>
          </a:p>
          <a:p>
            <a:pPr marL="0" lvl="0" indent="0" algn="l" rtl="0">
              <a:spcBef>
                <a:spcPts val="1200"/>
              </a:spcBef>
              <a:spcAft>
                <a:spcPts val="0"/>
              </a:spcAft>
              <a:buNone/>
            </a:pPr>
            <a:r>
              <a:rPr lang="en"/>
              <a:t>• Using generation policies to target different parts of an optimizer. </a:t>
            </a:r>
            <a:endParaRPr/>
          </a:p>
          <a:p>
            <a:pPr marL="0" lvl="0" indent="0" algn="l" rtl="0">
              <a:spcBef>
                <a:spcPts val="1200"/>
              </a:spcBef>
              <a:spcAft>
                <a:spcPts val="0"/>
              </a:spcAft>
              <a:buNone/>
            </a:pPr>
            <a:r>
              <a:rPr lang="en"/>
              <a:t>• Automated tools for compiler fuzzing. (Harness)</a:t>
            </a:r>
            <a:endParaRPr/>
          </a:p>
          <a:p>
            <a:pPr marL="0" lvl="0" indent="0" algn="l" rtl="0">
              <a:spcBef>
                <a:spcPts val="1200"/>
              </a:spcBef>
              <a:spcAft>
                <a:spcPts val="1200"/>
              </a:spcAft>
              <a:buNone/>
            </a:pPr>
            <a:r>
              <a:rPr lang="en"/>
              <a:t>• Do not support function call.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Randomly generating programs</a:t>
            </a:r>
            <a:endParaRPr/>
          </a:p>
        </p:txBody>
      </p:sp>
      <p:sp>
        <p:nvSpPr>
          <p:cNvPr id="330" name="Google Shape;33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Csmith:</a:t>
            </a:r>
            <a:endParaRPr b="1"/>
          </a:p>
          <a:p>
            <a:pPr marL="0" lvl="0" indent="0" algn="l" rtl="0">
              <a:spcBef>
                <a:spcPts val="1200"/>
              </a:spcBef>
              <a:spcAft>
                <a:spcPts val="0"/>
              </a:spcAft>
              <a:buNone/>
            </a:pPr>
            <a:r>
              <a:rPr lang="en"/>
              <a:t>• governed by a grammar for a subset of C.</a:t>
            </a:r>
            <a:endParaRPr/>
          </a:p>
          <a:p>
            <a:pPr marL="0" lvl="0" indent="0" algn="l" rtl="0">
              <a:spcBef>
                <a:spcPts val="1200"/>
              </a:spcBef>
              <a:spcAft>
                <a:spcPts val="0"/>
              </a:spcAft>
              <a:buNone/>
            </a:pPr>
            <a:r>
              <a:rPr lang="en"/>
              <a:t>• maintains: a global environment, a local environment (for safety check) </a:t>
            </a:r>
            <a:endParaRPr/>
          </a:p>
          <a:p>
            <a:pPr marL="0" lvl="0" indent="0" algn="l" rtl="0">
              <a:spcBef>
                <a:spcPts val="1200"/>
              </a:spcBef>
              <a:spcAft>
                <a:spcPts val="0"/>
              </a:spcAft>
              <a:buNone/>
            </a:pPr>
            <a:r>
              <a:rPr lang="en"/>
              <a:t>• top-down recursive generation with 6 steps.</a:t>
            </a:r>
            <a:endParaRPr/>
          </a:p>
          <a:p>
            <a:pPr marL="0" lvl="0" indent="0" algn="l" rtl="0">
              <a:spcBef>
                <a:spcPts val="1200"/>
              </a:spcBef>
              <a:spcAft>
                <a:spcPts val="0"/>
              </a:spcAft>
              <a:buNone/>
            </a:pPr>
            <a:r>
              <a:rPr lang="en" b="1"/>
              <a:t>YarpGen:</a:t>
            </a:r>
            <a:endParaRPr b="1"/>
          </a:p>
          <a:p>
            <a:pPr marL="0" lvl="0" indent="0" algn="l" rtl="0">
              <a:spcBef>
                <a:spcPts val="1200"/>
              </a:spcBef>
              <a:spcAft>
                <a:spcPts val="0"/>
              </a:spcAft>
              <a:buNone/>
            </a:pPr>
            <a:r>
              <a:rPr lang="en"/>
              <a:t>• Top-down recursive generation.</a:t>
            </a:r>
            <a:endParaRPr/>
          </a:p>
          <a:p>
            <a:pPr marL="0" lvl="0" indent="0" algn="l" rtl="0">
              <a:spcBef>
                <a:spcPts val="1200"/>
              </a:spcBef>
              <a:spcAft>
                <a:spcPts val="0"/>
              </a:spcAft>
              <a:buNone/>
            </a:pPr>
            <a:r>
              <a:rPr lang="en"/>
              <a:t>• No function call. Top level is main block. </a:t>
            </a:r>
            <a:endParaRPr/>
          </a:p>
          <a:p>
            <a:pPr marL="0" lvl="0" indent="0" algn="l" rtl="0">
              <a:spcBef>
                <a:spcPts val="1200"/>
              </a:spcBef>
              <a:spcAft>
                <a:spcPts val="1200"/>
              </a:spcAft>
              <a:buNone/>
            </a:pPr>
            <a:r>
              <a:rPr lang="en"/>
              <a:t>• Lowering IR to the target language.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avoid Undefined and Unspecified Behaviors (UBs)</a:t>
            </a:r>
            <a:endParaRPr/>
          </a:p>
        </p:txBody>
      </p:sp>
      <p:sp>
        <p:nvSpPr>
          <p:cNvPr id="336" name="Google Shape;33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929" b="1"/>
              <a:t>Csmith:</a:t>
            </a:r>
            <a:endParaRPr sz="1929" b="1"/>
          </a:p>
          <a:p>
            <a:pPr marL="0" lvl="0" indent="0" algn="l" rtl="0">
              <a:spcBef>
                <a:spcPts val="1200"/>
              </a:spcBef>
              <a:spcAft>
                <a:spcPts val="0"/>
              </a:spcAft>
              <a:buNone/>
            </a:pPr>
            <a:r>
              <a:rPr lang="en"/>
              <a:t>• Easy UBs: can be avoided structurally by generating programs in such a way that problems never arise.</a:t>
            </a:r>
            <a:endParaRPr/>
          </a:p>
          <a:p>
            <a:pPr marL="0" lvl="0" indent="0" algn="l" rtl="0">
              <a:spcBef>
                <a:spcPts val="1200"/>
              </a:spcBef>
              <a:spcAft>
                <a:spcPts val="0"/>
              </a:spcAft>
              <a:buNone/>
            </a:pPr>
            <a:r>
              <a:rPr lang="en"/>
              <a:t>• Hard UBs: using static analysis and adding run-time checks to the generated code.</a:t>
            </a:r>
            <a:endParaRPr/>
          </a:p>
          <a:p>
            <a:pPr marL="0" lvl="0" indent="457200" algn="l" rtl="0">
              <a:spcBef>
                <a:spcPts val="1200"/>
              </a:spcBef>
              <a:spcAft>
                <a:spcPts val="0"/>
              </a:spcAft>
              <a:buNone/>
            </a:pPr>
            <a:r>
              <a:rPr lang="en"/>
              <a:t>• Static: to avoid use variables without initialization, initialize variables close to where they are declared.</a:t>
            </a:r>
            <a:endParaRPr/>
          </a:p>
          <a:p>
            <a:pPr marL="0" lvl="0" indent="457200" algn="l" rtl="0">
              <a:spcBef>
                <a:spcPts val="1200"/>
              </a:spcBef>
              <a:spcAft>
                <a:spcPts val="0"/>
              </a:spcAft>
              <a:buNone/>
            </a:pPr>
            <a:r>
              <a:rPr lang="en"/>
              <a:t>• Run-time check: null pointer checks. </a:t>
            </a:r>
            <a:endParaRPr/>
          </a:p>
          <a:p>
            <a:pPr marL="0" lvl="0" indent="0" algn="l" rtl="0">
              <a:spcBef>
                <a:spcPts val="1200"/>
              </a:spcBef>
              <a:spcAft>
                <a:spcPts val="0"/>
              </a:spcAft>
              <a:buNone/>
            </a:pPr>
            <a:r>
              <a:rPr lang="en" sz="2085" b="1"/>
              <a:t>YarpGen:</a:t>
            </a:r>
            <a:endParaRPr sz="2085" b="1"/>
          </a:p>
          <a:p>
            <a:pPr marL="0" lvl="0" indent="0" algn="l" rtl="0">
              <a:spcBef>
                <a:spcPts val="1200"/>
              </a:spcBef>
              <a:spcAft>
                <a:spcPts val="0"/>
              </a:spcAft>
              <a:buNone/>
            </a:pPr>
            <a:r>
              <a:rPr lang="en"/>
              <a:t>• easy UBs: same with Csmith </a:t>
            </a:r>
            <a:endParaRPr/>
          </a:p>
          <a:p>
            <a:pPr marL="0" lvl="0" indent="0" algn="l" rtl="0">
              <a:spcBef>
                <a:spcPts val="1200"/>
              </a:spcBef>
              <a:spcAft>
                <a:spcPts val="1200"/>
              </a:spcAft>
              <a:buNone/>
            </a:pPr>
            <a:r>
              <a:rPr lang="en"/>
              <a:t>• Hard UBs: It interleaves analysis and code generation. While generating, convert operations that trigger undefined behavior into similar operations that are safe.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06</a:t>
            </a:r>
            <a:endParaRPr dirty="0"/>
          </a:p>
        </p:txBody>
      </p:sp>
      <p:sp>
        <p:nvSpPr>
          <p:cNvPr id="342" name="Google Shape;34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Setup</a:t>
            </a:r>
            <a:endParaRPr/>
          </a:p>
          <a:p>
            <a:pPr marL="914400" lvl="1" indent="-317500" algn="l" rtl="0">
              <a:spcBef>
                <a:spcPts val="0"/>
              </a:spcBef>
              <a:spcAft>
                <a:spcPts val="0"/>
              </a:spcAft>
              <a:buSzPts val="1400"/>
              <a:buChar char="❏"/>
            </a:pPr>
            <a:r>
              <a:rPr lang="en"/>
              <a:t>Using csmith to generate random C program</a:t>
            </a:r>
            <a:endParaRPr/>
          </a:p>
          <a:p>
            <a:pPr marL="914400" lvl="1" indent="-317500" algn="l" rtl="0">
              <a:spcBef>
                <a:spcPts val="0"/>
              </a:spcBef>
              <a:spcAft>
                <a:spcPts val="0"/>
              </a:spcAft>
              <a:buSzPts val="1400"/>
              <a:buChar char="❏"/>
            </a:pPr>
            <a:r>
              <a:rPr lang="en"/>
              <a:t>Using Emscripten to compile C source code to .wasm file</a:t>
            </a:r>
            <a:endParaRPr/>
          </a:p>
          <a:p>
            <a:pPr marL="914400" lvl="1" indent="-317500" algn="l" rtl="0">
              <a:spcBef>
                <a:spcPts val="0"/>
              </a:spcBef>
              <a:spcAft>
                <a:spcPts val="0"/>
              </a:spcAft>
              <a:buSzPts val="1400"/>
              <a:buChar char="❏"/>
            </a:pPr>
            <a:r>
              <a:rPr lang="en"/>
              <a:t>Differential testing on wasmer, wasmtime, wasm3, wavm (most popular runtimes)</a:t>
            </a:r>
            <a:endParaRPr/>
          </a:p>
          <a:p>
            <a:pPr marL="457200" lvl="0" indent="-342900" algn="l" rtl="0">
              <a:spcBef>
                <a:spcPts val="0"/>
              </a:spcBef>
              <a:spcAft>
                <a:spcPts val="0"/>
              </a:spcAft>
              <a:buSzPts val="1800"/>
              <a:buChar char="❏"/>
            </a:pPr>
            <a:r>
              <a:rPr lang="en"/>
              <a:t>Some issues</a:t>
            </a:r>
            <a:endParaRPr/>
          </a:p>
          <a:p>
            <a:pPr marL="914400" lvl="1" indent="-317500" algn="l" rtl="0">
              <a:spcBef>
                <a:spcPts val="0"/>
              </a:spcBef>
              <a:spcAft>
                <a:spcPts val="0"/>
              </a:spcAft>
              <a:buSzPts val="1400"/>
              <a:buChar char="❏"/>
            </a:pPr>
            <a:r>
              <a:rPr lang="en"/>
              <a:t>Csmith may generate programs with infinite loops -- using timeout to limit execution time.</a:t>
            </a:r>
            <a:endParaRPr/>
          </a:p>
          <a:p>
            <a:pPr marL="914400" lvl="1" indent="-317500" algn="l" rtl="0">
              <a:spcBef>
                <a:spcPts val="0"/>
              </a:spcBef>
              <a:spcAft>
                <a:spcPts val="0"/>
              </a:spcAft>
              <a:buSzPts val="1400"/>
              <a:buChar char="❏"/>
            </a:pPr>
            <a:r>
              <a:rPr lang="en"/>
              <a:t>Emscripten may fail to compile codes generated by csmith -- try to use yarpgen.</a:t>
            </a:r>
            <a:endParaRPr/>
          </a:p>
          <a:p>
            <a:pPr marL="457200" lvl="0" indent="-342900" algn="l" rtl="0">
              <a:spcBef>
                <a:spcPts val="0"/>
              </a:spcBef>
              <a:spcAft>
                <a:spcPts val="0"/>
              </a:spcAft>
              <a:buSzPts val="1800"/>
              <a:buChar char="❏"/>
            </a:pPr>
            <a:r>
              <a:rPr lang="en"/>
              <a:t>Todo</a:t>
            </a:r>
            <a:endParaRPr/>
          </a:p>
          <a:p>
            <a:pPr marL="914400" lvl="1" indent="-317500" algn="l" rtl="0">
              <a:spcBef>
                <a:spcPts val="0"/>
              </a:spcBef>
              <a:spcAft>
                <a:spcPts val="0"/>
              </a:spcAft>
              <a:buSzPts val="1400"/>
              <a:buChar char="❏"/>
            </a:pPr>
            <a:r>
              <a:rPr lang="en"/>
              <a:t>add other compiler than Emscripten</a:t>
            </a:r>
            <a:endParaRPr/>
          </a:p>
          <a:p>
            <a:pPr marL="914400" lvl="1" indent="-317500" algn="l" rtl="0">
              <a:spcBef>
                <a:spcPts val="0"/>
              </a:spcBef>
              <a:spcAft>
                <a:spcPts val="0"/>
              </a:spcAft>
              <a:buSzPts val="1400"/>
              <a:buChar char="❏"/>
            </a:pPr>
            <a:r>
              <a:rPr lang="en"/>
              <a:t>use optimize options of the wasm runtimes</a:t>
            </a:r>
            <a:endParaRPr/>
          </a:p>
          <a:p>
            <a:pPr marL="914400" lvl="1" indent="-317500" algn="l" rtl="0">
              <a:spcBef>
                <a:spcPts val="0"/>
              </a:spcBef>
              <a:spcAft>
                <a:spcPts val="0"/>
              </a:spcAft>
              <a:buSzPts val="1400"/>
              <a:buChar char="❏"/>
            </a:pPr>
            <a:r>
              <a:rPr lang="en"/>
              <a:t>add other random code generators</a:t>
            </a:r>
            <a:endParaRPr/>
          </a:p>
          <a:p>
            <a:pPr marL="914400" lvl="1" indent="-317500" algn="l" rtl="0">
              <a:spcBef>
                <a:spcPts val="0"/>
              </a:spcBef>
              <a:spcAft>
                <a:spcPts val="0"/>
              </a:spcAft>
              <a:buSzPts val="1400"/>
              <a:buChar char="❏"/>
            </a:pPr>
            <a:r>
              <a:rPr lang="en"/>
              <a:t>add other language other than c/c++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55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JIT in JSC</a:t>
            </a:r>
            <a:endParaRPr/>
          </a:p>
        </p:txBody>
      </p:sp>
      <p:sp>
        <p:nvSpPr>
          <p:cNvPr id="80" name="Google Shape;80;p17"/>
          <p:cNvSpPr txBox="1">
            <a:spLocks noGrp="1"/>
          </p:cNvSpPr>
          <p:nvPr>
            <p:ph type="body" idx="1"/>
          </p:nvPr>
        </p:nvSpPr>
        <p:spPr>
          <a:xfrm>
            <a:off x="311700" y="672125"/>
            <a:ext cx="2136300" cy="4273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900"/>
              <a:t>Baseline JIT: real-time compilation. Triggered when the functinois called 6 times or a certain code is looped more than 100 times</a:t>
            </a:r>
            <a:endParaRPr sz="900"/>
          </a:p>
          <a:p>
            <a:pPr marL="0" lvl="0" indent="0" algn="l" rtl="0">
              <a:lnSpc>
                <a:spcPct val="100000"/>
              </a:lnSpc>
              <a:spcBef>
                <a:spcPts val="1000"/>
              </a:spcBef>
              <a:spcAft>
                <a:spcPts val="0"/>
              </a:spcAft>
              <a:buNone/>
            </a:pPr>
            <a:r>
              <a:rPr lang="en" sz="900"/>
              <a:t>DFG JIT: low latency optimization. Triggered when the function is called 60 times or a certain code is looped more than 1000 times. </a:t>
            </a:r>
            <a:endParaRPr sz="900"/>
          </a:p>
          <a:p>
            <a:pPr marL="0" lvl="0" indent="0" algn="l" rtl="0">
              <a:lnSpc>
                <a:spcPct val="100000"/>
              </a:lnSpc>
              <a:spcBef>
                <a:spcPts val="1000"/>
              </a:spcBef>
              <a:spcAft>
                <a:spcPts val="0"/>
              </a:spcAft>
              <a:buNone/>
            </a:pPr>
            <a:r>
              <a:rPr lang="en" sz="900"/>
              <a:t>Will collect parameters from LLint and Baseline JIT, to do type judgment. If type prediction fails, DFG will cancel the optimization, also called OSR exit.</a:t>
            </a:r>
            <a:endParaRPr sz="900"/>
          </a:p>
          <a:p>
            <a:pPr marL="0" lvl="0" indent="0" algn="l" rtl="0">
              <a:lnSpc>
                <a:spcPct val="100000"/>
              </a:lnSpc>
              <a:spcBef>
                <a:spcPts val="1000"/>
              </a:spcBef>
              <a:spcAft>
                <a:spcPts val="0"/>
              </a:spcAft>
              <a:buNone/>
            </a:pPr>
            <a:r>
              <a:rPr lang="en" sz="900"/>
              <a:t>If exit to Baseline JIT for several times, it will re-optimize, collect more info and then call DFG. </a:t>
            </a:r>
            <a:endParaRPr sz="900"/>
          </a:p>
          <a:p>
            <a:pPr marL="0" lvl="0" indent="0" algn="l" rtl="0">
              <a:lnSpc>
                <a:spcPct val="100000"/>
              </a:lnSpc>
              <a:spcBef>
                <a:spcPts val="1000"/>
              </a:spcBef>
              <a:spcAft>
                <a:spcPts val="0"/>
              </a:spcAft>
              <a:buNone/>
            </a:pPr>
            <a:endParaRPr sz="900"/>
          </a:p>
          <a:p>
            <a:pPr marL="0" lvl="0" indent="0" algn="l" rtl="0">
              <a:lnSpc>
                <a:spcPct val="100000"/>
              </a:lnSpc>
              <a:spcBef>
                <a:spcPts val="1000"/>
              </a:spcBef>
              <a:spcAft>
                <a:spcPts val="1000"/>
              </a:spcAft>
              <a:buNone/>
            </a:pPr>
            <a:r>
              <a:rPr lang="en" sz="900"/>
              <a:t>FTL JIT: B3 tailored LLVM.  Using B3 instead of LLVM to reduce memory overhead</a:t>
            </a:r>
            <a:endParaRPr sz="900"/>
          </a:p>
        </p:txBody>
      </p:sp>
      <p:pic>
        <p:nvPicPr>
          <p:cNvPr id="81" name="Google Shape;81;p17"/>
          <p:cNvPicPr preferRelativeResize="0"/>
          <p:nvPr/>
        </p:nvPicPr>
        <p:blipFill>
          <a:blip r:embed="rId3">
            <a:alphaModFix/>
          </a:blip>
          <a:stretch>
            <a:fillRect/>
          </a:stretch>
        </p:blipFill>
        <p:spPr>
          <a:xfrm>
            <a:off x="2543850" y="133825"/>
            <a:ext cx="6415425" cy="481157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348" name="Google Shape;34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Wasm Runtime coverage</a:t>
            </a:r>
            <a:endParaRPr/>
          </a:p>
          <a:p>
            <a:pPr marL="457200" lvl="0" indent="-342900" algn="l" rtl="0">
              <a:spcBef>
                <a:spcPts val="0"/>
              </a:spcBef>
              <a:spcAft>
                <a:spcPts val="0"/>
              </a:spcAft>
              <a:buSzPts val="1800"/>
              <a:buChar char="❏"/>
            </a:pPr>
            <a:r>
              <a:rPr lang="en"/>
              <a:t>Compile error handle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coverage</a:t>
            </a:r>
            <a:endParaRPr/>
          </a:p>
        </p:txBody>
      </p:sp>
      <p:sp>
        <p:nvSpPr>
          <p:cNvPr id="354" name="Google Shape;35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Libfuzzer for wasmer</a:t>
            </a:r>
            <a:endParaRPr/>
          </a:p>
          <a:p>
            <a:pPr marL="0" lvl="0" indent="0" algn="l" rtl="0">
              <a:spcBef>
                <a:spcPts val="1200"/>
              </a:spcBef>
              <a:spcAft>
                <a:spcPts val="0"/>
              </a:spcAft>
              <a:buNone/>
            </a:pPr>
            <a:endParaRPr/>
          </a:p>
          <a:p>
            <a:pPr marL="0" lvl="0" indent="0" algn="l" rtl="0">
              <a:spcBef>
                <a:spcPts val="1200"/>
              </a:spcBef>
              <a:spcAft>
                <a:spcPts val="0"/>
              </a:spcAft>
              <a:buNone/>
            </a:pPr>
            <a:r>
              <a:rPr lang="en" u="sng">
                <a:solidFill>
                  <a:schemeClr val="hlink"/>
                </a:solidFill>
                <a:hlinkClick r:id="rId3"/>
              </a:rPr>
              <a:t>Kcov</a:t>
            </a:r>
            <a:r>
              <a:rPr lang="en"/>
              <a:t> -- for rust: wasmer &amp; wasmtime</a:t>
            </a:r>
            <a:endParaRPr/>
          </a:p>
          <a:p>
            <a:pPr marL="0" lvl="0" indent="0" algn="l" rtl="0">
              <a:spcBef>
                <a:spcPts val="1200"/>
              </a:spcBef>
              <a:spcAft>
                <a:spcPts val="0"/>
              </a:spcAft>
              <a:buNone/>
            </a:pPr>
            <a:r>
              <a:rPr lang="en" u="sng">
                <a:solidFill>
                  <a:schemeClr val="hlink"/>
                </a:solidFill>
                <a:hlinkClick r:id="rId4"/>
              </a:rPr>
              <a:t>Gcov</a:t>
            </a:r>
            <a:r>
              <a:rPr lang="en"/>
              <a:t> -- for c: wasm3</a:t>
            </a:r>
            <a:endParaRPr/>
          </a:p>
          <a:p>
            <a:pPr marL="0" lvl="0" indent="0" algn="l" rtl="0">
              <a:spcBef>
                <a:spcPts val="1200"/>
              </a:spcBef>
              <a:spcAft>
                <a:spcPts val="0"/>
              </a:spcAft>
              <a:buNone/>
            </a:pPr>
            <a:endParaRPr/>
          </a:p>
          <a:p>
            <a:pPr marL="0" lvl="0" indent="0" algn="l" rtl="0">
              <a:spcBef>
                <a:spcPts val="1200"/>
              </a:spcBef>
              <a:spcAft>
                <a:spcPts val="0"/>
              </a:spcAft>
              <a:buNone/>
            </a:pPr>
            <a:r>
              <a:rPr lang="en"/>
              <a:t>Honggfuzz-rs, afl-rs, cargo-fuzz</a:t>
            </a:r>
            <a:endParaRPr/>
          </a:p>
          <a:p>
            <a:pPr marL="0" lvl="0" indent="0" algn="l" rtl="0">
              <a:spcBef>
                <a:spcPts val="0"/>
              </a:spcBef>
              <a:spcAft>
                <a:spcPts val="0"/>
              </a:spcAft>
              <a:buNone/>
            </a:pPr>
            <a:endParaRPr/>
          </a:p>
          <a:p>
            <a:pPr marL="0" lvl="0" indent="0" algn="l" rtl="0">
              <a:spcBef>
                <a:spcPts val="0"/>
              </a:spcBef>
              <a:spcAft>
                <a:spcPts val="1200"/>
              </a:spcAft>
              <a:buNone/>
            </a:pPr>
            <a:r>
              <a:rPr lang="en" u="sng">
                <a:solidFill>
                  <a:schemeClr val="hlink"/>
                </a:solidFill>
                <a:hlinkClick r:id="rId5"/>
              </a:rPr>
              <a:t>w</a:t>
            </a:r>
            <a:r>
              <a:rPr lang="en" u="sng">
                <a:solidFill>
                  <a:schemeClr val="hlink"/>
                </a:solidFill>
                <a:hlinkClick r:id="rId5"/>
              </a:rPr>
              <a:t>asm-runtimes-fuzzing</a:t>
            </a:r>
            <a:r>
              <a:rPr lang="en"/>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60" name="Google Shape;36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收集动态执行trace, 从trace获取basic block执行信息 -- coverage info</a:t>
            </a:r>
            <a:endParaRPr/>
          </a:p>
          <a:p>
            <a:pPr marL="0" lvl="0" indent="0" algn="l" rtl="0">
              <a:spcBef>
                <a:spcPts val="1200"/>
              </a:spcBef>
              <a:spcAft>
                <a:spcPts val="0"/>
              </a:spcAft>
              <a:buNone/>
            </a:pPr>
            <a:r>
              <a:rPr lang="en"/>
              <a:t>Binary tool --  pin, qemu, valgrind</a:t>
            </a:r>
            <a:endParaRPr/>
          </a:p>
          <a:p>
            <a:pPr marL="0" lvl="0" indent="0" algn="l" rtl="0">
              <a:spcBef>
                <a:spcPts val="1200"/>
              </a:spcBef>
              <a:spcAft>
                <a:spcPts val="0"/>
              </a:spcAft>
              <a:buNone/>
            </a:pPr>
            <a:r>
              <a:rPr lang="en"/>
              <a:t>Script-- capture error info, </a:t>
            </a:r>
            <a:endParaRPr/>
          </a:p>
          <a:p>
            <a:pPr marL="0" lvl="0" indent="0" algn="l" rtl="0">
              <a:spcBef>
                <a:spcPts val="1200"/>
              </a:spcBef>
              <a:spcAft>
                <a:spcPts val="12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366" name="Google Shape;36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Coverage info</a:t>
            </a:r>
            <a:endParaRPr/>
          </a:p>
          <a:p>
            <a:pPr marL="914400" lvl="1" indent="-317500" algn="l" rtl="0">
              <a:spcBef>
                <a:spcPts val="0"/>
              </a:spcBef>
              <a:spcAft>
                <a:spcPts val="0"/>
              </a:spcAft>
              <a:buSzPts val="1400"/>
              <a:buChar char="❏"/>
            </a:pPr>
            <a:r>
              <a:rPr lang="en"/>
              <a:t>Using Gcov to collect coverage info of wasm3</a:t>
            </a:r>
            <a:endParaRPr/>
          </a:p>
          <a:p>
            <a:pPr marL="914400" lvl="1" indent="-317500" algn="l" rtl="0">
              <a:spcBef>
                <a:spcPts val="0"/>
              </a:spcBef>
              <a:spcAft>
                <a:spcPts val="0"/>
              </a:spcAft>
              <a:buSzPts val="1400"/>
              <a:buChar char="❏"/>
            </a:pPr>
            <a:r>
              <a:rPr lang="en"/>
              <a:t>Using Kcov to collect coverage info of wasmer, wasmtime</a:t>
            </a:r>
            <a:endParaRPr/>
          </a:p>
          <a:p>
            <a:pPr marL="914400" lvl="1" indent="-317500" algn="l" rtl="0">
              <a:spcBef>
                <a:spcPts val="0"/>
              </a:spcBef>
              <a:spcAft>
                <a:spcPts val="0"/>
              </a:spcAft>
              <a:buSzPts val="1400"/>
              <a:buChar char="❏"/>
            </a:pPr>
            <a:r>
              <a:rPr lang="en"/>
              <a:t>Using pin to collect instruction execution times -- slow</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todo</a:t>
            </a:r>
            <a:endParaRPr/>
          </a:p>
          <a:p>
            <a:pPr marL="914400" lvl="1" indent="-317500" algn="l" rtl="0">
              <a:spcBef>
                <a:spcPts val="0"/>
              </a:spcBef>
              <a:spcAft>
                <a:spcPts val="0"/>
              </a:spcAft>
              <a:buSzPts val="1400"/>
              <a:buChar char="❏"/>
            </a:pPr>
            <a:r>
              <a:rPr lang="en"/>
              <a:t>Clean up test case files regularly -- the number of files will significant influence execution efficiency.</a:t>
            </a:r>
            <a:endParaRPr/>
          </a:p>
          <a:p>
            <a:pPr marL="914400" lvl="1" indent="-317500" algn="l" rtl="0">
              <a:spcBef>
                <a:spcPts val="0"/>
              </a:spcBef>
              <a:spcAft>
                <a:spcPts val="0"/>
              </a:spcAft>
              <a:buSzPts val="1400"/>
              <a:buChar char="❏"/>
            </a:pPr>
            <a:r>
              <a:rPr lang="en"/>
              <a:t>Integrate Kcov and Gcov to collect coverage info in real-time</a:t>
            </a:r>
            <a:endParaRPr/>
          </a:p>
          <a:p>
            <a:pPr marL="914400" lvl="1" indent="-317500" algn="l" rtl="0">
              <a:spcBef>
                <a:spcPts val="0"/>
              </a:spcBef>
              <a:spcAft>
                <a:spcPts val="0"/>
              </a:spcAft>
              <a:buSzPts val="1400"/>
              <a:buChar char="❏"/>
            </a:pPr>
            <a:r>
              <a:rPr lang="en"/>
              <a:t>Further test the timeout test case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07</a:t>
            </a:r>
            <a:endParaRPr dirty="0"/>
          </a:p>
        </p:txBody>
      </p:sp>
      <p:sp>
        <p:nvSpPr>
          <p:cNvPr id="372" name="Google Shape;372;p66"/>
          <p:cNvSpPr txBox="1">
            <a:spLocks noGrp="1"/>
          </p:cNvSpPr>
          <p:nvPr>
            <p:ph type="body" idx="1"/>
          </p:nvPr>
        </p:nvSpPr>
        <p:spPr>
          <a:xfrm>
            <a:off x="311700" y="1152475"/>
            <a:ext cx="8520600" cy="3813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b="1">
                <a:solidFill>
                  <a:schemeClr val="dk1"/>
                </a:solidFill>
              </a:rPr>
              <a:t>Pintool :</a:t>
            </a:r>
            <a:r>
              <a:rPr lang="en"/>
              <a:t> </a:t>
            </a:r>
            <a:endParaRPr/>
          </a:p>
          <a:p>
            <a:pPr marL="0" lvl="0" indent="0" algn="l" rtl="0">
              <a:spcBef>
                <a:spcPts val="1200"/>
              </a:spcBef>
              <a:spcAft>
                <a:spcPts val="0"/>
              </a:spcAft>
              <a:buNone/>
            </a:pPr>
            <a:r>
              <a:rPr lang="en" sz="1100">
                <a:solidFill>
                  <a:schemeClr val="dk1"/>
                </a:solidFill>
              </a:rPr>
              <a:t>collect number of total executed instructions, basic blocks, and modules, with addresses. Output the detail cov-info of every test, and a brief summary.</a:t>
            </a:r>
            <a:endParaRPr/>
          </a:p>
          <a:p>
            <a:pPr marL="0" lvl="0" indent="0" algn="l" rtl="0">
              <a:spcBef>
                <a:spcPts val="1400"/>
              </a:spcBef>
              <a:spcAft>
                <a:spcPts val="0"/>
              </a:spcAft>
              <a:buNone/>
            </a:pPr>
            <a:r>
              <a:rPr lang="en" sz="1300" b="1">
                <a:solidFill>
                  <a:schemeClr val="dk1"/>
                </a:solidFill>
              </a:rPr>
              <a:t>Issue</a:t>
            </a:r>
            <a:endParaRPr sz="1300" b="1">
              <a:solidFill>
                <a:schemeClr val="dk1"/>
              </a:solidFill>
            </a:endParaRPr>
          </a:p>
          <a:p>
            <a:pPr marL="457200" lvl="0" indent="-293211" algn="l" rtl="0">
              <a:spcBef>
                <a:spcPts val="1200"/>
              </a:spcBef>
              <a:spcAft>
                <a:spcPts val="0"/>
              </a:spcAft>
              <a:buClr>
                <a:schemeClr val="dk1"/>
              </a:buClr>
              <a:buSzPct val="100000"/>
              <a:buChar char="●"/>
            </a:pPr>
            <a:r>
              <a:rPr lang="en" sz="1100">
                <a:solidFill>
                  <a:schemeClr val="dk1"/>
                </a:solidFill>
              </a:rPr>
              <a:t>the numbers of instructions and basic blocks running at different time with the same input are always different. The difference is not huge, but it may influence the analysis.</a:t>
            </a:r>
            <a:endParaRPr sz="1100">
              <a:solidFill>
                <a:schemeClr val="dk1"/>
              </a:solidFill>
            </a:endParaRPr>
          </a:p>
          <a:p>
            <a:pPr marL="457200" lvl="0" indent="-293211" algn="l" rtl="0">
              <a:spcBef>
                <a:spcPts val="0"/>
              </a:spcBef>
              <a:spcAft>
                <a:spcPts val="0"/>
              </a:spcAft>
              <a:buClr>
                <a:schemeClr val="dk1"/>
              </a:buClr>
              <a:buSzPct val="100000"/>
              <a:buChar char="●"/>
            </a:pPr>
            <a:r>
              <a:rPr lang="en" sz="1100">
                <a:solidFill>
                  <a:schemeClr val="dk1"/>
                </a:solidFill>
              </a:rPr>
              <a:t>If we want to compare basic block addresses executed at two different times, we need to load binary at the same base address.</a:t>
            </a:r>
            <a:endParaRPr sz="1100">
              <a:solidFill>
                <a:schemeClr val="dk1"/>
              </a:solidFill>
            </a:endParaRPr>
          </a:p>
          <a:p>
            <a:pPr marL="457200" lvl="0" indent="-293211" algn="l" rtl="0">
              <a:spcBef>
                <a:spcPts val="0"/>
              </a:spcBef>
              <a:spcAft>
                <a:spcPts val="0"/>
              </a:spcAft>
              <a:buClr>
                <a:schemeClr val="dk1"/>
              </a:buClr>
              <a:buSzPct val="100000"/>
              <a:buChar char="●"/>
            </a:pPr>
            <a:r>
              <a:rPr lang="en" sz="1100">
                <a:solidFill>
                  <a:schemeClr val="dk1"/>
                </a:solidFill>
              </a:rPr>
              <a:t>using binary BI could simply get the basic block info, but we do not know the coverage ratio.</a:t>
            </a:r>
            <a:endParaRPr sz="1100">
              <a:solidFill>
                <a:schemeClr val="dk1"/>
              </a:solidFill>
            </a:endParaRPr>
          </a:p>
          <a:p>
            <a:pPr marL="457200" lvl="0" indent="-293211" algn="l" rtl="0">
              <a:spcBef>
                <a:spcPts val="0"/>
              </a:spcBef>
              <a:spcAft>
                <a:spcPts val="0"/>
              </a:spcAft>
              <a:buClr>
                <a:schemeClr val="dk1"/>
              </a:buClr>
              <a:buSzPct val="100000"/>
              <a:buChar char="●"/>
            </a:pPr>
            <a:r>
              <a:rPr lang="en" sz="1100">
                <a:solidFill>
                  <a:schemeClr val="dk1"/>
                </a:solidFill>
              </a:rPr>
              <a:t>since Csmith is a random program generator, the test cases generated sequentially may have no relationship. Therefore, it is hard to do mutation like other coverage-guide testing tools.</a:t>
            </a:r>
            <a:endParaRPr sz="1100">
              <a:solidFill>
                <a:schemeClr val="dk1"/>
              </a:solidFill>
            </a:endParaRPr>
          </a:p>
          <a:p>
            <a:pPr marL="457200" lvl="0" indent="-293211" algn="l" rtl="0">
              <a:spcBef>
                <a:spcPts val="0"/>
              </a:spcBef>
              <a:spcAft>
                <a:spcPts val="0"/>
              </a:spcAft>
              <a:buClr>
                <a:schemeClr val="dk1"/>
              </a:buClr>
              <a:buSzPct val="100000"/>
              <a:buChar char="➢"/>
            </a:pPr>
            <a:r>
              <a:rPr lang="en" sz="1100">
                <a:solidFill>
                  <a:schemeClr val="dk1"/>
                </a:solidFill>
              </a:rPr>
              <a:t>Seems that wasmtime runs mush slower with pintool than other WebAssembly runtimes. And sometimes will thow “compiling function run over the stack limit” error</a:t>
            </a:r>
            <a:endParaRPr sz="1100">
              <a:solidFill>
                <a:schemeClr val="dk1"/>
              </a:solidFill>
            </a:endParaRPr>
          </a:p>
          <a:p>
            <a:pPr marL="0" lvl="0" indent="0" algn="l" rtl="0">
              <a:spcBef>
                <a:spcPts val="1400"/>
              </a:spcBef>
              <a:spcAft>
                <a:spcPts val="0"/>
              </a:spcAft>
              <a:buNone/>
            </a:pPr>
            <a:r>
              <a:rPr lang="en" sz="1300" b="1">
                <a:solidFill>
                  <a:schemeClr val="dk1"/>
                </a:solidFill>
              </a:rPr>
              <a:t>TODO</a:t>
            </a:r>
            <a:endParaRPr sz="1300" b="1">
              <a:solidFill>
                <a:schemeClr val="dk1"/>
              </a:solidFill>
            </a:endParaRPr>
          </a:p>
          <a:p>
            <a:pPr marL="457200" lvl="0" indent="-293211" algn="l" rtl="0">
              <a:spcBef>
                <a:spcPts val="1200"/>
              </a:spcBef>
              <a:spcAft>
                <a:spcPts val="0"/>
              </a:spcAft>
              <a:buClr>
                <a:schemeClr val="dk1"/>
              </a:buClr>
              <a:buSzPct val="100000"/>
              <a:buChar char="●"/>
            </a:pPr>
            <a:r>
              <a:rPr lang="en" sz="1100">
                <a:solidFill>
                  <a:schemeClr val="dk1"/>
                </a:solidFill>
              </a:rPr>
              <a:t>a way to analyze the coverage info.  -- json may be suitable. </a:t>
            </a:r>
            <a:endParaRPr sz="1100">
              <a:solidFill>
                <a:schemeClr val="dk1"/>
              </a:solidFill>
            </a:endParaRPr>
          </a:p>
          <a:p>
            <a:pPr marL="457200" lvl="0" indent="-293211" algn="l" rtl="0">
              <a:spcBef>
                <a:spcPts val="0"/>
              </a:spcBef>
              <a:spcAft>
                <a:spcPts val="0"/>
              </a:spcAft>
              <a:buClr>
                <a:schemeClr val="dk1"/>
              </a:buClr>
              <a:buSzPct val="100000"/>
              <a:buChar char="●"/>
            </a:pPr>
            <a:r>
              <a:rPr lang="en" sz="1100">
                <a:solidFill>
                  <a:schemeClr val="dk1"/>
                </a:solidFill>
              </a:rPr>
              <a:t>need to feed the coverage info back to the baseline.</a:t>
            </a:r>
            <a:endParaRPr sz="1100">
              <a:solidFill>
                <a:schemeClr val="dk1"/>
              </a:solidFill>
            </a:endParaRPr>
          </a:p>
          <a:p>
            <a:pPr marL="914400" lvl="1" indent="-293211" algn="l" rtl="0">
              <a:spcBef>
                <a:spcPts val="0"/>
              </a:spcBef>
              <a:spcAft>
                <a:spcPts val="0"/>
              </a:spcAft>
              <a:buClr>
                <a:schemeClr val="dk1"/>
              </a:buClr>
              <a:buSzPct val="100000"/>
              <a:buChar char="○"/>
            </a:pPr>
            <a:r>
              <a:rPr lang="en" sz="1100">
                <a:solidFill>
                  <a:schemeClr val="dk1"/>
                </a:solidFill>
              </a:rPr>
              <a:t>feed back what?  </a:t>
            </a:r>
            <a:endParaRPr sz="1100">
              <a:solidFill>
                <a:schemeClr val="dk1"/>
              </a:solidFill>
            </a:endParaRPr>
          </a:p>
          <a:p>
            <a:pPr marL="914400" lvl="1" indent="-293211" algn="l" rtl="0">
              <a:spcBef>
                <a:spcPts val="0"/>
              </a:spcBef>
              <a:spcAft>
                <a:spcPts val="0"/>
              </a:spcAft>
              <a:buClr>
                <a:schemeClr val="dk1"/>
              </a:buClr>
              <a:buSzPct val="100000"/>
              <a:buChar char="○"/>
            </a:pPr>
            <a:r>
              <a:rPr lang="en" sz="1100">
                <a:solidFill>
                  <a:schemeClr val="dk1"/>
                </a:solidFill>
              </a:rPr>
              <a:t>feedback , then what?  -- mutate like AFL?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08</a:t>
            </a:r>
            <a:endParaRPr dirty="0"/>
          </a:p>
        </p:txBody>
      </p:sp>
      <p:sp>
        <p:nvSpPr>
          <p:cNvPr id="378" name="Google Shape;37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RTN to ban dynamic BBL</a:t>
            </a:r>
            <a:endParaRPr/>
          </a:p>
          <a:p>
            <a:pPr marL="0" lvl="0" indent="0" algn="l" rtl="0">
              <a:spcBef>
                <a:spcPts val="1200"/>
              </a:spcBef>
              <a:spcAft>
                <a:spcPts val="0"/>
              </a:spcAft>
              <a:buNone/>
            </a:pPr>
            <a:r>
              <a:rPr lang="en"/>
              <a:t>Disable ASLR to load the test at the same address</a:t>
            </a:r>
            <a:endParaRPr/>
          </a:p>
          <a:p>
            <a:pPr marL="0" lvl="0" indent="0" algn="l" rtl="0">
              <a:spcBef>
                <a:spcPts val="1200"/>
              </a:spcBef>
              <a:spcAft>
                <a:spcPts val="1200"/>
              </a:spcAft>
              <a:buNone/>
            </a:pPr>
            <a:r>
              <a:rPr lang="en"/>
              <a:t>Implement a statistic script to show the new coverage of each test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8"/>
          <p:cNvSpPr txBox="1">
            <a:spLocks noGrp="1"/>
          </p:cNvSpPr>
          <p:nvPr>
            <p:ph type="body" idx="1"/>
          </p:nvPr>
        </p:nvSpPr>
        <p:spPr>
          <a:xfrm>
            <a:off x="311700" y="266425"/>
            <a:ext cx="8520600" cy="48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Part of the new coverage of each test,  -1 means there is no data in the cov-*-*.log(wasm running error)</a:t>
            </a:r>
            <a:endParaRPr sz="1300"/>
          </a:p>
          <a:p>
            <a:pPr marL="0" lvl="0" indent="0" algn="l" rtl="0">
              <a:spcBef>
                <a:spcPts val="1200"/>
              </a:spcBef>
              <a:spcAft>
                <a:spcPts val="1200"/>
              </a:spcAft>
              <a:buNone/>
            </a:pPr>
            <a:r>
              <a:rPr lang="en" sz="1300"/>
              <a:t>Blue:  wasmer,  orange: wasmtime,  green: wasm3</a:t>
            </a:r>
            <a:endParaRPr sz="1300"/>
          </a:p>
        </p:txBody>
      </p:sp>
      <p:pic>
        <p:nvPicPr>
          <p:cNvPr id="384" name="Google Shape;384;p68"/>
          <p:cNvPicPr preferRelativeResize="0"/>
          <p:nvPr/>
        </p:nvPicPr>
        <p:blipFill>
          <a:blip r:embed="rId3">
            <a:alphaModFix/>
          </a:blip>
          <a:stretch>
            <a:fillRect/>
          </a:stretch>
        </p:blipFill>
        <p:spPr>
          <a:xfrm>
            <a:off x="1777950" y="1110099"/>
            <a:ext cx="5588099" cy="38916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390" name="Google Shape;390;p69"/>
          <p:cNvSpPr txBox="1">
            <a:spLocks noGrp="1"/>
          </p:cNvSpPr>
          <p:nvPr>
            <p:ph type="body" idx="1"/>
          </p:nvPr>
        </p:nvSpPr>
        <p:spPr>
          <a:xfrm>
            <a:off x="341325" y="1093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Does RTN api really works?</a:t>
            </a:r>
            <a:endParaRPr/>
          </a:p>
          <a:p>
            <a:pPr marL="0" lvl="0" indent="0" algn="l" rtl="0">
              <a:spcBef>
                <a:spcPts val="1200"/>
              </a:spcBef>
              <a:spcAft>
                <a:spcPts val="1200"/>
              </a:spcAft>
              <a:buNone/>
            </a:pPr>
            <a:r>
              <a:rPr lang="en"/>
              <a:t>Feedback to generator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09</a:t>
            </a:r>
            <a:endParaRPr dirty="0"/>
          </a:p>
        </p:txBody>
      </p:sp>
      <p:sp>
        <p:nvSpPr>
          <p:cNvPr id="396" name="Google Shape;39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Update the .sh script</a:t>
            </a:r>
            <a:endParaRPr/>
          </a:p>
          <a:p>
            <a:pPr marL="0" lvl="0" indent="0" algn="l" rtl="0">
              <a:spcBef>
                <a:spcPts val="1200"/>
              </a:spcBef>
              <a:spcAft>
                <a:spcPts val="0"/>
              </a:spcAft>
              <a:buNone/>
            </a:pPr>
            <a:r>
              <a:rPr lang="en"/>
              <a:t>Show result in cumulative graph</a:t>
            </a:r>
            <a:endParaRPr/>
          </a:p>
          <a:p>
            <a:pPr marL="0" lvl="0" indent="0" algn="l" rtl="0">
              <a:spcBef>
                <a:spcPts val="1200"/>
              </a:spcBef>
              <a:spcAft>
                <a:spcPts val="0"/>
              </a:spcAft>
              <a:buNone/>
            </a:pPr>
            <a:r>
              <a:rPr lang="en"/>
              <a:t>Use no-pie to find the address range:</a:t>
            </a:r>
            <a:endParaRPr/>
          </a:p>
          <a:p>
            <a:pPr marL="0" lvl="0" indent="0" algn="l" rtl="0">
              <a:spcBef>
                <a:spcPts val="1200"/>
              </a:spcBef>
              <a:spcAft>
                <a:spcPts val="0"/>
              </a:spcAft>
              <a:buNone/>
            </a:pPr>
            <a:r>
              <a:rPr lang="en"/>
              <a:t>   Seems that the addresses filtered by</a:t>
            </a:r>
            <a:endParaRPr/>
          </a:p>
          <a:p>
            <a:pPr marL="0" lvl="0" indent="0" algn="l" rtl="0">
              <a:spcBef>
                <a:spcPts val="1200"/>
              </a:spcBef>
              <a:spcAft>
                <a:spcPts val="0"/>
              </a:spcAft>
              <a:buNone/>
            </a:pPr>
            <a:r>
              <a:rPr lang="en"/>
              <a:t>   pintool  are all in the range</a:t>
            </a:r>
            <a:endParaRPr/>
          </a:p>
          <a:p>
            <a:pPr marL="0" lvl="0" indent="0" algn="l" rtl="0">
              <a:spcBef>
                <a:spcPts val="1200"/>
              </a:spcBef>
              <a:spcAft>
                <a:spcPts val="1200"/>
              </a:spcAft>
              <a:buNone/>
            </a:pPr>
            <a:endParaRPr/>
          </a:p>
        </p:txBody>
      </p:sp>
      <p:pic>
        <p:nvPicPr>
          <p:cNvPr id="397" name="Google Shape;397;p70"/>
          <p:cNvPicPr preferRelativeResize="0"/>
          <p:nvPr/>
        </p:nvPicPr>
        <p:blipFill>
          <a:blip r:embed="rId3">
            <a:alphaModFix/>
          </a:blip>
          <a:stretch>
            <a:fillRect/>
          </a:stretch>
        </p:blipFill>
        <p:spPr>
          <a:xfrm>
            <a:off x="4336275" y="1017725"/>
            <a:ext cx="4663000" cy="3497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71"/>
          <p:cNvSpPr txBox="1">
            <a:spLocks noGrp="1"/>
          </p:cNvSpPr>
          <p:nvPr>
            <p:ph type="body" idx="1"/>
          </p:nvPr>
        </p:nvSpPr>
        <p:spPr>
          <a:xfrm>
            <a:off x="311700" y="370025"/>
            <a:ext cx="8520600" cy="41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Record all the info in a summary.log:</a:t>
            </a:r>
            <a:endParaRPr/>
          </a:p>
          <a:p>
            <a:pPr marL="0" lvl="0" indent="0" algn="l" rtl="0">
              <a:spcBef>
                <a:spcPts val="1200"/>
              </a:spcBef>
              <a:spcAft>
                <a:spcPts val="1200"/>
              </a:spcAft>
              <a:buNone/>
            </a:pPr>
            <a:endParaRPr/>
          </a:p>
        </p:txBody>
      </p:sp>
      <p:pic>
        <p:nvPicPr>
          <p:cNvPr id="403" name="Google Shape;403;p71"/>
          <p:cNvPicPr preferRelativeResize="0"/>
          <p:nvPr/>
        </p:nvPicPr>
        <p:blipFill>
          <a:blip r:embed="rId3">
            <a:alphaModFix/>
          </a:blip>
          <a:stretch>
            <a:fillRect/>
          </a:stretch>
        </p:blipFill>
        <p:spPr>
          <a:xfrm>
            <a:off x="311700" y="754875"/>
            <a:ext cx="4906300" cy="438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JIT in V8</a:t>
            </a:r>
            <a:endParaRPr/>
          </a:p>
        </p:txBody>
      </p:sp>
      <p:sp>
        <p:nvSpPr>
          <p:cNvPr id="87" name="Google Shape;87;p18"/>
          <p:cNvSpPr txBox="1">
            <a:spLocks noGrp="1"/>
          </p:cNvSpPr>
          <p:nvPr>
            <p:ph type="body" idx="1"/>
          </p:nvPr>
        </p:nvSpPr>
        <p:spPr>
          <a:xfrm>
            <a:off x="311700" y="11807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The JIT process in V8 is similar to JSC. </a:t>
            </a:r>
            <a:endParaRPr sz="1600"/>
          </a:p>
          <a:p>
            <a:pPr marL="0" lvl="0" indent="0" algn="l" rtl="0">
              <a:spcBef>
                <a:spcPts val="1200"/>
              </a:spcBef>
              <a:spcAft>
                <a:spcPts val="0"/>
              </a:spcAft>
              <a:buNone/>
            </a:pPr>
            <a:r>
              <a:rPr lang="en" sz="1600"/>
              <a:t>Js source code → </a:t>
            </a:r>
            <a:r>
              <a:rPr lang="en" sz="1600" i="1"/>
              <a:t>parser</a:t>
            </a:r>
            <a:r>
              <a:rPr lang="en" sz="1600"/>
              <a:t> → AST → </a:t>
            </a:r>
            <a:r>
              <a:rPr lang="en" sz="1600" i="1"/>
              <a:t>Ignition</a:t>
            </a:r>
            <a:r>
              <a:rPr lang="en" sz="1600"/>
              <a:t> (</a:t>
            </a:r>
            <a:r>
              <a:rPr lang="en" sz="1600" i="1"/>
              <a:t>baseline interpreter</a:t>
            </a:r>
            <a:r>
              <a:rPr lang="en" sz="1600"/>
              <a:t>) → bytecode → execute</a:t>
            </a:r>
            <a:endParaRPr sz="1600"/>
          </a:p>
          <a:p>
            <a:pPr marL="0" lvl="0" indent="0" algn="l" rtl="0">
              <a:spcBef>
                <a:spcPts val="1200"/>
              </a:spcBef>
              <a:spcAft>
                <a:spcPts val="0"/>
              </a:spcAft>
              <a:buNone/>
            </a:pPr>
            <a:r>
              <a:rPr lang="en" sz="1600"/>
              <a:t>                                                </a:t>
            </a:r>
            <a:r>
              <a:rPr lang="en" sz="1200"/>
              <a:t>Collected information </a:t>
            </a:r>
            <a:r>
              <a:rPr lang="en" sz="1600"/>
              <a:t>                                          </a:t>
            </a:r>
            <a:r>
              <a:rPr lang="en" sz="1200"/>
              <a:t>deoptimization</a:t>
            </a:r>
            <a:endParaRPr sz="1200"/>
          </a:p>
          <a:p>
            <a:pPr marL="0" lvl="0" indent="0" algn="l" rtl="0">
              <a:spcBef>
                <a:spcPts val="1200"/>
              </a:spcBef>
              <a:spcAft>
                <a:spcPts val="0"/>
              </a:spcAft>
              <a:buNone/>
            </a:pPr>
            <a:r>
              <a:rPr lang="en" sz="1600"/>
              <a:t>                                                 </a:t>
            </a:r>
            <a:r>
              <a:rPr lang="en" sz="1600" i="1"/>
              <a:t>TurboFan</a:t>
            </a:r>
            <a:r>
              <a:rPr lang="en" sz="1600"/>
              <a:t> (</a:t>
            </a:r>
            <a:r>
              <a:rPr lang="en" sz="1600" i="1"/>
              <a:t>optimization compiler</a:t>
            </a:r>
            <a:r>
              <a:rPr lang="en" sz="1600"/>
              <a:t>) → optimized machine code</a:t>
            </a:r>
            <a:endParaRPr sz="1600"/>
          </a:p>
          <a:p>
            <a:pPr marL="0" lvl="0" indent="0" algn="l" rtl="0">
              <a:spcBef>
                <a:spcPts val="1200"/>
              </a:spcBef>
              <a:spcAft>
                <a:spcPts val="1200"/>
              </a:spcAft>
              <a:buNone/>
            </a:pPr>
            <a:endParaRPr sz="1600"/>
          </a:p>
        </p:txBody>
      </p:sp>
      <p:cxnSp>
        <p:nvCxnSpPr>
          <p:cNvPr id="88" name="Google Shape;88;p18"/>
          <p:cNvCxnSpPr/>
          <p:nvPr/>
        </p:nvCxnSpPr>
        <p:spPr>
          <a:xfrm flipH="1">
            <a:off x="3594175" y="1981000"/>
            <a:ext cx="452700" cy="615600"/>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8"/>
          <p:cNvCxnSpPr/>
          <p:nvPr/>
        </p:nvCxnSpPr>
        <p:spPr>
          <a:xfrm rot="10800000">
            <a:off x="7138575" y="1952675"/>
            <a:ext cx="21300" cy="67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72"/>
          <p:cNvSpPr txBox="1">
            <a:spLocks noGrp="1"/>
          </p:cNvSpPr>
          <p:nvPr>
            <p:ph type="body" idx="1"/>
          </p:nvPr>
        </p:nvSpPr>
        <p:spPr>
          <a:xfrm>
            <a:off x="311700" y="310825"/>
            <a:ext cx="8520600" cy="42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Todo:</a:t>
            </a:r>
            <a:endParaRPr/>
          </a:p>
          <a:p>
            <a:pPr marL="0" lvl="0" indent="0" algn="l" rtl="0">
              <a:spcBef>
                <a:spcPts val="1200"/>
              </a:spcBef>
              <a:spcAft>
                <a:spcPts val="0"/>
              </a:spcAft>
              <a:buNone/>
            </a:pPr>
            <a:r>
              <a:rPr lang="en"/>
              <a:t>Connect BBL with source code</a:t>
            </a:r>
            <a:endParaRPr/>
          </a:p>
          <a:p>
            <a:pPr marL="0" lvl="0" indent="0" algn="l" rtl="0">
              <a:spcBef>
                <a:spcPts val="1200"/>
              </a:spcBef>
              <a:spcAft>
                <a:spcPts val="0"/>
              </a:spcAft>
              <a:buNone/>
            </a:pPr>
            <a:r>
              <a:rPr lang="en"/>
              <a:t>Update pintool</a:t>
            </a:r>
            <a:endParaRPr/>
          </a:p>
          <a:p>
            <a:pPr marL="0" lvl="0" indent="0" algn="l" rtl="0">
              <a:spcBef>
                <a:spcPts val="1200"/>
              </a:spcBef>
              <a:spcAft>
                <a:spcPts val="120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10</a:t>
            </a:r>
            <a:endParaRPr dirty="0"/>
          </a:p>
        </p:txBody>
      </p:sp>
      <p:sp>
        <p:nvSpPr>
          <p:cNvPr id="414" name="Google Shape;41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wasmer, wasmtime are multithreaded programs</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Some errors:</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Wasmtime once output a 40GB coverage log </a:t>
            </a:r>
            <a:endParaRPr sz="1600"/>
          </a:p>
          <a:p>
            <a:pPr marL="0" lvl="0" indent="0" algn="l" rtl="0">
              <a:spcBef>
                <a:spcPts val="1200"/>
              </a:spcBef>
              <a:spcAft>
                <a:spcPts val="1200"/>
              </a:spcAft>
              <a:buNone/>
            </a:pPr>
            <a:endParaRPr sz="1600"/>
          </a:p>
        </p:txBody>
      </p:sp>
      <p:pic>
        <p:nvPicPr>
          <p:cNvPr id="415" name="Google Shape;415;p73"/>
          <p:cNvPicPr preferRelativeResize="0"/>
          <p:nvPr/>
        </p:nvPicPr>
        <p:blipFill>
          <a:blip r:embed="rId3">
            <a:alphaModFix/>
          </a:blip>
          <a:stretch>
            <a:fillRect/>
          </a:stretch>
        </p:blipFill>
        <p:spPr>
          <a:xfrm>
            <a:off x="178163" y="2264050"/>
            <a:ext cx="8787675" cy="685175"/>
          </a:xfrm>
          <a:prstGeom prst="rect">
            <a:avLst/>
          </a:prstGeom>
          <a:noFill/>
          <a:ln>
            <a:noFill/>
          </a:ln>
        </p:spPr>
      </p:pic>
      <p:pic>
        <p:nvPicPr>
          <p:cNvPr id="416" name="Google Shape;416;p73"/>
          <p:cNvPicPr preferRelativeResize="0"/>
          <p:nvPr/>
        </p:nvPicPr>
        <p:blipFill>
          <a:blip r:embed="rId4">
            <a:alphaModFix/>
          </a:blip>
          <a:stretch>
            <a:fillRect/>
          </a:stretch>
        </p:blipFill>
        <p:spPr>
          <a:xfrm>
            <a:off x="178150" y="1623050"/>
            <a:ext cx="8787676" cy="540870"/>
          </a:xfrm>
          <a:prstGeom prst="rect">
            <a:avLst/>
          </a:prstGeom>
          <a:noFill/>
          <a:ln>
            <a:noFill/>
          </a:ln>
        </p:spPr>
      </p:pic>
      <p:pic>
        <p:nvPicPr>
          <p:cNvPr id="417" name="Google Shape;417;p73"/>
          <p:cNvPicPr preferRelativeResize="0"/>
          <p:nvPr/>
        </p:nvPicPr>
        <p:blipFill>
          <a:blip r:embed="rId5">
            <a:alphaModFix/>
          </a:blip>
          <a:stretch>
            <a:fillRect/>
          </a:stretch>
        </p:blipFill>
        <p:spPr>
          <a:xfrm>
            <a:off x="311688" y="3236375"/>
            <a:ext cx="6048375" cy="742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4"/>
          <p:cNvSpPr txBox="1">
            <a:spLocks noGrp="1"/>
          </p:cNvSpPr>
          <p:nvPr>
            <p:ph type="body" idx="1"/>
          </p:nvPr>
        </p:nvSpPr>
        <p:spPr>
          <a:xfrm>
            <a:off x="311700" y="185025"/>
            <a:ext cx="8520600" cy="438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23" name="Google Shape;423;p74"/>
          <p:cNvPicPr preferRelativeResize="0"/>
          <p:nvPr/>
        </p:nvPicPr>
        <p:blipFill>
          <a:blip r:embed="rId3">
            <a:alphaModFix/>
          </a:blip>
          <a:stretch>
            <a:fillRect/>
          </a:stretch>
        </p:blipFill>
        <p:spPr>
          <a:xfrm>
            <a:off x="0" y="-4"/>
            <a:ext cx="3667300" cy="2724450"/>
          </a:xfrm>
          <a:prstGeom prst="rect">
            <a:avLst/>
          </a:prstGeom>
          <a:noFill/>
          <a:ln>
            <a:noFill/>
          </a:ln>
        </p:spPr>
      </p:pic>
      <p:pic>
        <p:nvPicPr>
          <p:cNvPr id="424" name="Google Shape;424;p74"/>
          <p:cNvPicPr preferRelativeResize="0"/>
          <p:nvPr/>
        </p:nvPicPr>
        <p:blipFill>
          <a:blip r:embed="rId4">
            <a:alphaModFix/>
          </a:blip>
          <a:stretch>
            <a:fillRect/>
          </a:stretch>
        </p:blipFill>
        <p:spPr>
          <a:xfrm>
            <a:off x="5231875" y="0"/>
            <a:ext cx="3912125" cy="2880125"/>
          </a:xfrm>
          <a:prstGeom prst="rect">
            <a:avLst/>
          </a:prstGeom>
          <a:noFill/>
          <a:ln>
            <a:noFill/>
          </a:ln>
        </p:spPr>
      </p:pic>
      <p:pic>
        <p:nvPicPr>
          <p:cNvPr id="425" name="Google Shape;425;p74"/>
          <p:cNvPicPr preferRelativeResize="0"/>
          <p:nvPr/>
        </p:nvPicPr>
        <p:blipFill>
          <a:blip r:embed="rId5">
            <a:alphaModFix/>
          </a:blip>
          <a:stretch>
            <a:fillRect/>
          </a:stretch>
        </p:blipFill>
        <p:spPr>
          <a:xfrm>
            <a:off x="2171725" y="2688150"/>
            <a:ext cx="3452825" cy="24553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11</a:t>
            </a:r>
            <a:endParaRPr dirty="0"/>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Update coverage script : add thread-safe structure</a:t>
            </a:r>
            <a:endParaRPr/>
          </a:p>
          <a:p>
            <a:pPr marL="0" lvl="0" indent="0" algn="l" rtl="0">
              <a:spcBef>
                <a:spcPts val="1200"/>
              </a:spcBef>
              <a:spcAft>
                <a:spcPts val="0"/>
              </a:spcAft>
              <a:buNone/>
            </a:pPr>
            <a:endParaRPr/>
          </a:p>
          <a:p>
            <a:pPr marL="0" lvl="0" indent="0" algn="l" rtl="0">
              <a:spcBef>
                <a:spcPts val="1200"/>
              </a:spcBef>
              <a:spcAft>
                <a:spcPts val="0"/>
              </a:spcAft>
              <a:buNone/>
            </a:pPr>
            <a:r>
              <a:rPr lang="en"/>
              <a:t>Add new coverage script : the old one could not identify dynamic created code?</a:t>
            </a:r>
            <a:endParaRPr/>
          </a:p>
          <a:p>
            <a:pPr marL="0" lvl="0" indent="0" algn="l" rtl="0">
              <a:spcBef>
                <a:spcPts val="1200"/>
              </a:spcBef>
              <a:spcAft>
                <a:spcPts val="0"/>
              </a:spcAft>
              <a:buNone/>
            </a:pPr>
            <a:r>
              <a:rPr lang="en"/>
              <a:t>	Need more tests</a:t>
            </a:r>
            <a:endParaRPr/>
          </a:p>
          <a:p>
            <a:pPr marL="0" lvl="0" indent="0" algn="l" rtl="0">
              <a:spcBef>
                <a:spcPts val="1200"/>
              </a:spcBef>
              <a:spcAft>
                <a:spcPts val="1200"/>
              </a:spcAft>
              <a:buNone/>
            </a:pPr>
            <a:r>
              <a:rPr lang="en"/>
              <a:t>Update baseline script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
              <a:t>Find interesting test case:</a:t>
            </a:r>
            <a:endParaRPr/>
          </a:p>
          <a:p>
            <a:pPr marL="457200" lvl="0" indent="0" algn="l" rtl="0">
              <a:spcBef>
                <a:spcPts val="1200"/>
              </a:spcBef>
              <a:spcAft>
                <a:spcPts val="0"/>
              </a:spcAft>
              <a:buNone/>
            </a:pPr>
            <a:r>
              <a:rPr lang="en"/>
              <a:t>If a test case could cause more new basic blocks in one runtime than other test cases, or it could cause more new basic blocks in one runtime than in other runtimes, we think it is an “INTERESTING” test case. (just like what coverage-guide fuzzing does)</a:t>
            </a:r>
            <a:endParaRPr/>
          </a:p>
          <a:p>
            <a:pPr marL="457200" lvl="0" indent="-342900" algn="l" rtl="0">
              <a:spcBef>
                <a:spcPts val="1200"/>
              </a:spcBef>
              <a:spcAft>
                <a:spcPts val="0"/>
              </a:spcAft>
              <a:buSzPts val="1800"/>
              <a:buAutoNum type="arabicPeriod"/>
            </a:pPr>
            <a:r>
              <a:rPr lang="en"/>
              <a:t>Need to update script:</a:t>
            </a:r>
            <a:endParaRPr/>
          </a:p>
          <a:p>
            <a:pPr marL="457200" lvl="0" indent="0" algn="l" rtl="0">
              <a:spcBef>
                <a:spcPts val="1200"/>
              </a:spcBef>
              <a:spcAft>
                <a:spcPts val="1200"/>
              </a:spcAft>
              <a:buNone/>
            </a:pPr>
            <a:r>
              <a:rPr lang="en"/>
              <a:t>The old pintool couldn’t collect correct basic blocks -- it couldn’t ignore dynamic created code. And that could explain why the former results are positively related (runtime created new JIT basic blocks for every test case)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12</a:t>
            </a:r>
            <a:endParaRPr dirty="0"/>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Update pintool -- use new api other than RTN_isDynamic (watch the same question on StackOverflow)</a:t>
            </a:r>
            <a:endParaRPr/>
          </a:p>
          <a:p>
            <a:pPr marL="0" lvl="0" indent="0" algn="l" rtl="0">
              <a:spcBef>
                <a:spcPts val="1200"/>
              </a:spcBef>
              <a:spcAft>
                <a:spcPts val="0"/>
              </a:spcAft>
              <a:buNone/>
            </a:pPr>
            <a:r>
              <a:rPr lang="en"/>
              <a:t>Update statistic script, record the test case to find the one that create more  bbls</a:t>
            </a:r>
            <a:endParaRPr/>
          </a:p>
          <a:p>
            <a:pPr marL="0" lvl="0" indent="0" algn="l" rtl="0">
              <a:spcBef>
                <a:spcPts val="1200"/>
              </a:spcBef>
              <a:spcAft>
                <a:spcPts val="1200"/>
              </a:spcAft>
              <a:buNone/>
            </a:pPr>
            <a:r>
              <a:rPr lang="en"/>
              <a:t>Upload the baseline script on the server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body" idx="1"/>
          </p:nvPr>
        </p:nvSpPr>
        <p:spPr>
          <a:xfrm>
            <a:off x="311700" y="148025"/>
            <a:ext cx="8520600" cy="442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isValid():</a:t>
            </a:r>
            <a:endParaRPr/>
          </a:p>
          <a:p>
            <a:pPr marL="0" lvl="0" indent="0" algn="l" rtl="0">
              <a:spcBef>
                <a:spcPts val="1200"/>
              </a:spcBef>
              <a:spcAft>
                <a:spcPts val="1200"/>
              </a:spcAft>
              <a:buNone/>
            </a:pPr>
            <a:endParaRPr/>
          </a:p>
        </p:txBody>
      </p:sp>
      <p:pic>
        <p:nvPicPr>
          <p:cNvPr id="449" name="Google Shape;449;p78"/>
          <p:cNvPicPr preferRelativeResize="0"/>
          <p:nvPr/>
        </p:nvPicPr>
        <p:blipFill>
          <a:blip r:embed="rId3">
            <a:alphaModFix/>
          </a:blip>
          <a:stretch>
            <a:fillRect/>
          </a:stretch>
        </p:blipFill>
        <p:spPr>
          <a:xfrm>
            <a:off x="3796600" y="2656851"/>
            <a:ext cx="3125725" cy="2338625"/>
          </a:xfrm>
          <a:prstGeom prst="rect">
            <a:avLst/>
          </a:prstGeom>
          <a:noFill/>
          <a:ln>
            <a:noFill/>
          </a:ln>
        </p:spPr>
      </p:pic>
      <p:pic>
        <p:nvPicPr>
          <p:cNvPr id="450" name="Google Shape;450;p78"/>
          <p:cNvPicPr preferRelativeResize="0"/>
          <p:nvPr/>
        </p:nvPicPr>
        <p:blipFill>
          <a:blip r:embed="rId4">
            <a:alphaModFix/>
          </a:blip>
          <a:stretch>
            <a:fillRect/>
          </a:stretch>
        </p:blipFill>
        <p:spPr>
          <a:xfrm>
            <a:off x="66625" y="558950"/>
            <a:ext cx="3470925" cy="2615600"/>
          </a:xfrm>
          <a:prstGeom prst="rect">
            <a:avLst/>
          </a:prstGeom>
          <a:noFill/>
          <a:ln>
            <a:noFill/>
          </a:ln>
        </p:spPr>
      </p:pic>
      <p:pic>
        <p:nvPicPr>
          <p:cNvPr id="451" name="Google Shape;451;p78"/>
          <p:cNvPicPr preferRelativeResize="0"/>
          <p:nvPr/>
        </p:nvPicPr>
        <p:blipFill>
          <a:blip r:embed="rId5">
            <a:alphaModFix/>
          </a:blip>
          <a:stretch>
            <a:fillRect/>
          </a:stretch>
        </p:blipFill>
        <p:spPr>
          <a:xfrm>
            <a:off x="5717725" y="0"/>
            <a:ext cx="3376899" cy="25809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9"/>
          <p:cNvSpPr txBox="1">
            <a:spLocks noGrp="1"/>
          </p:cNvSpPr>
          <p:nvPr>
            <p:ph type="body" idx="1"/>
          </p:nvPr>
        </p:nvSpPr>
        <p:spPr>
          <a:xfrm>
            <a:off x="311700" y="103600"/>
            <a:ext cx="8520600" cy="446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address boundary :</a:t>
            </a:r>
            <a:endParaRPr/>
          </a:p>
          <a:p>
            <a:pPr marL="0" lvl="0" indent="0" algn="l" rtl="0">
              <a:spcBef>
                <a:spcPts val="1200"/>
              </a:spcBef>
              <a:spcAft>
                <a:spcPts val="1200"/>
              </a:spcAft>
              <a:buNone/>
            </a:pPr>
            <a:endParaRPr/>
          </a:p>
        </p:txBody>
      </p:sp>
      <p:pic>
        <p:nvPicPr>
          <p:cNvPr id="457" name="Google Shape;457;p79"/>
          <p:cNvPicPr preferRelativeResize="0"/>
          <p:nvPr/>
        </p:nvPicPr>
        <p:blipFill>
          <a:blip r:embed="rId3">
            <a:alphaModFix/>
          </a:blip>
          <a:stretch>
            <a:fillRect/>
          </a:stretch>
        </p:blipFill>
        <p:spPr>
          <a:xfrm>
            <a:off x="3662696" y="2435971"/>
            <a:ext cx="3590550" cy="2707525"/>
          </a:xfrm>
          <a:prstGeom prst="rect">
            <a:avLst/>
          </a:prstGeom>
          <a:noFill/>
          <a:ln>
            <a:noFill/>
          </a:ln>
        </p:spPr>
      </p:pic>
      <p:pic>
        <p:nvPicPr>
          <p:cNvPr id="458" name="Google Shape;458;p79"/>
          <p:cNvPicPr preferRelativeResize="0"/>
          <p:nvPr/>
        </p:nvPicPr>
        <p:blipFill>
          <a:blip r:embed="rId4">
            <a:alphaModFix/>
          </a:blip>
          <a:stretch>
            <a:fillRect/>
          </a:stretch>
        </p:blipFill>
        <p:spPr>
          <a:xfrm>
            <a:off x="-4" y="569875"/>
            <a:ext cx="3697376" cy="2778000"/>
          </a:xfrm>
          <a:prstGeom prst="rect">
            <a:avLst/>
          </a:prstGeom>
          <a:noFill/>
          <a:ln>
            <a:noFill/>
          </a:ln>
        </p:spPr>
      </p:pic>
      <p:pic>
        <p:nvPicPr>
          <p:cNvPr id="459" name="Google Shape;459;p79"/>
          <p:cNvPicPr preferRelativeResize="0"/>
          <p:nvPr/>
        </p:nvPicPr>
        <p:blipFill>
          <a:blip r:embed="rId5">
            <a:alphaModFix/>
          </a:blip>
          <a:stretch>
            <a:fillRect/>
          </a:stretch>
        </p:blipFill>
        <p:spPr>
          <a:xfrm>
            <a:off x="5706546" y="-4"/>
            <a:ext cx="3437450" cy="25487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0"/>
          <p:cNvSpPr txBox="1">
            <a:spLocks noGrp="1"/>
          </p:cNvSpPr>
          <p:nvPr>
            <p:ph type="body" idx="1"/>
          </p:nvPr>
        </p:nvSpPr>
        <p:spPr>
          <a:xfrm>
            <a:off x="311700" y="103600"/>
            <a:ext cx="8520600" cy="446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address boundary 2:</a:t>
            </a:r>
            <a:endParaRPr/>
          </a:p>
          <a:p>
            <a:pPr marL="0" lvl="0" indent="0" algn="l" rtl="0">
              <a:spcBef>
                <a:spcPts val="1200"/>
              </a:spcBef>
              <a:spcAft>
                <a:spcPts val="1200"/>
              </a:spcAft>
              <a:buNone/>
            </a:pPr>
            <a:endParaRPr/>
          </a:p>
        </p:txBody>
      </p:sp>
      <p:pic>
        <p:nvPicPr>
          <p:cNvPr id="465" name="Google Shape;465;p80"/>
          <p:cNvPicPr preferRelativeResize="0"/>
          <p:nvPr/>
        </p:nvPicPr>
        <p:blipFill>
          <a:blip r:embed="rId3">
            <a:alphaModFix/>
          </a:blip>
          <a:stretch>
            <a:fillRect/>
          </a:stretch>
        </p:blipFill>
        <p:spPr>
          <a:xfrm>
            <a:off x="3916546" y="2498296"/>
            <a:ext cx="3468400" cy="2719200"/>
          </a:xfrm>
          <a:prstGeom prst="rect">
            <a:avLst/>
          </a:prstGeom>
          <a:noFill/>
          <a:ln>
            <a:noFill/>
          </a:ln>
        </p:spPr>
      </p:pic>
      <p:pic>
        <p:nvPicPr>
          <p:cNvPr id="466" name="Google Shape;466;p80"/>
          <p:cNvPicPr preferRelativeResize="0"/>
          <p:nvPr/>
        </p:nvPicPr>
        <p:blipFill>
          <a:blip r:embed="rId4">
            <a:alphaModFix/>
          </a:blip>
          <a:stretch>
            <a:fillRect/>
          </a:stretch>
        </p:blipFill>
        <p:spPr>
          <a:xfrm>
            <a:off x="-3" y="495850"/>
            <a:ext cx="3973175" cy="2985225"/>
          </a:xfrm>
          <a:prstGeom prst="rect">
            <a:avLst/>
          </a:prstGeom>
          <a:noFill/>
          <a:ln>
            <a:noFill/>
          </a:ln>
        </p:spPr>
      </p:pic>
      <p:pic>
        <p:nvPicPr>
          <p:cNvPr id="467" name="Google Shape;467;p80"/>
          <p:cNvPicPr preferRelativeResize="0"/>
          <p:nvPr/>
        </p:nvPicPr>
        <p:blipFill>
          <a:blip r:embed="rId5">
            <a:alphaModFix/>
          </a:blip>
          <a:stretch>
            <a:fillRect/>
          </a:stretch>
        </p:blipFill>
        <p:spPr>
          <a:xfrm>
            <a:off x="5675596" y="3"/>
            <a:ext cx="3468399" cy="263077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a:t>
            </a:r>
            <a:endParaRPr/>
          </a:p>
        </p:txBody>
      </p:sp>
      <p:sp>
        <p:nvSpPr>
          <p:cNvPr id="473" name="Google Shape;473;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Why in address boundary 2, results in wasm3 decreases?</a:t>
            </a:r>
            <a:endParaRPr/>
          </a:p>
          <a:p>
            <a:pPr marL="0" lvl="0" indent="0" algn="l" rtl="0">
              <a:spcBef>
                <a:spcPts val="1200"/>
              </a:spcBef>
              <a:spcAft>
                <a:spcPts val="0"/>
              </a:spcAft>
              <a:buNone/>
            </a:pPr>
            <a:r>
              <a:rPr lang="en"/>
              <a:t>-- if there is no coverage data, the statistic script (calculate new bbls) will return -1, and wasm3 always has some issues like “overrun its stack height limit”</a:t>
            </a:r>
            <a:endParaRPr/>
          </a:p>
          <a:p>
            <a:pPr marL="0" lvl="0" indent="0" algn="l" rtl="0">
              <a:spcBef>
                <a:spcPts val="1200"/>
              </a:spcBef>
              <a:spcAft>
                <a:spcPts val="0"/>
              </a:spcAft>
              <a:buNone/>
            </a:pPr>
            <a:r>
              <a:rPr lang="en"/>
              <a:t>Run pintool on Wasmtime always need lots of time, and sometimes will output a very large record file, or just get stuck.</a:t>
            </a:r>
            <a:endParaRPr/>
          </a:p>
          <a:p>
            <a:pPr marL="0" lvl="0" indent="0" algn="l" rtl="0">
              <a:spcBef>
                <a:spcPts val="1200"/>
              </a:spcBef>
              <a:spcAft>
                <a:spcPts val="0"/>
              </a:spcAft>
              <a:buNone/>
            </a:pPr>
            <a:r>
              <a:rPr lang="en"/>
              <a:t>-- maybe pintool cause deadlock or endless loop when running on wasmtime.</a:t>
            </a:r>
            <a:endParaRPr/>
          </a:p>
          <a:p>
            <a:pPr marL="0" lvl="0" indent="0" algn="l" rtl="0">
              <a:spcBef>
                <a:spcPts val="1200"/>
              </a:spcBef>
              <a:spcAft>
                <a:spcPts val="1200"/>
              </a:spcAft>
              <a:buClr>
                <a:schemeClr val="dk1"/>
              </a:buClr>
              <a:buSzPts val="1100"/>
              <a:buFont typeface="Arial"/>
              <a:buNone/>
            </a:pPr>
            <a:r>
              <a:rPr lang="en"/>
              <a:t>-- why is timeout command useful?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JIT fuzzing and normal fuzzing</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In JIT, code will run and be compiled at the same times. </a:t>
            </a:r>
            <a:endParaRPr sz="1600"/>
          </a:p>
          <a:p>
            <a:pPr marL="0" lvl="0" indent="0" algn="l" rtl="0">
              <a:spcBef>
                <a:spcPts val="1200"/>
              </a:spcBef>
              <a:spcAft>
                <a:spcPts val="0"/>
              </a:spcAft>
              <a:buNone/>
            </a:pPr>
            <a:r>
              <a:rPr lang="en" sz="1600"/>
              <a:t>JIT engine will compile the hot code based on the run-time information, and sometimes will deoptimize. </a:t>
            </a:r>
            <a:endParaRPr sz="1600"/>
          </a:p>
          <a:p>
            <a:pPr marL="0" lvl="0" indent="0" algn="l" rtl="0">
              <a:spcBef>
                <a:spcPts val="1200"/>
              </a:spcBef>
              <a:spcAft>
                <a:spcPts val="0"/>
              </a:spcAft>
              <a:buNone/>
            </a:pPr>
            <a:r>
              <a:rPr lang="en" sz="1600"/>
              <a:t>This process is much more complicated than just using compiler or interpreter, which means fuzzing should consider more cases to  trigger these feature and not stop by normal errors and exception before triggering JIT.</a:t>
            </a:r>
            <a:endParaRPr sz="1600"/>
          </a:p>
          <a:p>
            <a:pPr marL="0" lvl="0" indent="0" algn="l" rtl="0">
              <a:spcBef>
                <a:spcPts val="1200"/>
              </a:spcBef>
              <a:spcAft>
                <a:spcPts val="0"/>
              </a:spcAft>
              <a:buNone/>
            </a:pPr>
            <a:r>
              <a:rPr lang="en" sz="1600"/>
              <a:t>· Test cases cannot be called only one time ---- optimization compiler will not be triggered. </a:t>
            </a:r>
            <a:endParaRPr sz="1600"/>
          </a:p>
          <a:p>
            <a:pPr marL="0" lvl="0" indent="0" algn="l" rtl="0">
              <a:spcBef>
                <a:spcPts val="1200"/>
              </a:spcBef>
              <a:spcAft>
                <a:spcPts val="0"/>
              </a:spcAft>
              <a:buNone/>
            </a:pPr>
            <a:r>
              <a:rPr lang="en" sz="1600"/>
              <a:t>· need to call functions for different times ---  to trigger different JIT strategies</a:t>
            </a:r>
            <a:endParaRPr sz="1600"/>
          </a:p>
          <a:p>
            <a:pPr marL="0" lvl="0" indent="0" algn="l" rtl="0">
              <a:spcBef>
                <a:spcPts val="1200"/>
              </a:spcBef>
              <a:spcAft>
                <a:spcPts val="1200"/>
              </a:spcAft>
              <a:buNone/>
            </a:pPr>
            <a:r>
              <a:rPr lang="en" sz="1600"/>
              <a:t>· need to call the same function with different type parameters --- to trigger deoptimization</a:t>
            </a:r>
            <a:endParaRPr sz="1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479" name="Google Shape;479;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Double check the “interesting” test cases.</a:t>
            </a:r>
            <a:endParaRPr/>
          </a:p>
          <a:p>
            <a:pPr marL="0" lvl="0" indent="0" algn="l" rtl="0">
              <a:spcBef>
                <a:spcPts val="1200"/>
              </a:spcBef>
              <a:spcAft>
                <a:spcPts val="0"/>
              </a:spcAft>
              <a:buNone/>
            </a:pPr>
            <a:r>
              <a:rPr lang="en"/>
              <a:t>Update script -- build a integrated tool to connect statistic data, bbls, results and test case source code. </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 baseline running on the server is slow. </a:t>
            </a:r>
            <a:endParaRPr/>
          </a:p>
          <a:p>
            <a:pPr marL="0" lvl="0" indent="0" algn="l" rtl="0">
              <a:spcBef>
                <a:spcPts val="1200"/>
              </a:spcBef>
              <a:spcAft>
                <a:spcPts val="120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13</a:t>
            </a:r>
            <a:endParaRPr dirty="0"/>
          </a:p>
        </p:txBody>
      </p:sp>
      <p:sp>
        <p:nvSpPr>
          <p:cNvPr id="485" name="Google Shape;485;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Compare source code:</a:t>
            </a:r>
            <a:endParaRPr/>
          </a:p>
          <a:p>
            <a:pPr marL="0" lvl="0" indent="0" algn="l" rtl="0">
              <a:spcBef>
                <a:spcPts val="1200"/>
              </a:spcBef>
              <a:spcAft>
                <a:spcPts val="0"/>
              </a:spcAft>
              <a:buNone/>
            </a:pPr>
            <a:r>
              <a:rPr lang="en"/>
              <a:t>	Haven't find obvious differences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Csmith statistic info</a:t>
            </a:r>
            <a:endParaRPr/>
          </a:p>
        </p:txBody>
      </p:sp>
      <p:sp>
        <p:nvSpPr>
          <p:cNvPr id="491" name="Google Shape;491;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Structure info:  structure depth, number of union variables</a:t>
            </a:r>
            <a:endParaRPr/>
          </a:p>
          <a:p>
            <a:pPr marL="457200" lvl="0" indent="-342900" algn="l" rtl="0">
              <a:spcBef>
                <a:spcPts val="0"/>
              </a:spcBef>
              <a:spcAft>
                <a:spcPts val="0"/>
              </a:spcAft>
              <a:buSzPts val="1800"/>
              <a:buAutoNum type="arabicPeriod"/>
            </a:pPr>
            <a:r>
              <a:rPr lang="en"/>
              <a:t>Bitfield info: number of bit-field defined in structure(zero, non-zero, const, volatile), structures with bit-field</a:t>
            </a:r>
            <a:endParaRPr/>
          </a:p>
          <a:p>
            <a:pPr marL="457200" lvl="0" indent="-342900" algn="l" rtl="0">
              <a:spcBef>
                <a:spcPts val="0"/>
              </a:spcBef>
              <a:spcAft>
                <a:spcPts val="0"/>
              </a:spcAft>
              <a:buSzPts val="1800"/>
              <a:buAutoNum type="arabicPeriod"/>
            </a:pPr>
            <a:r>
              <a:rPr lang="en"/>
              <a:t>Address info: number of pointers, times of reference and dereference, depth of pointers, address compare</a:t>
            </a:r>
            <a:endParaRPr/>
          </a:p>
          <a:p>
            <a:pPr marL="457200" lvl="0" indent="-342900" algn="l" rtl="0">
              <a:spcBef>
                <a:spcPts val="0"/>
              </a:spcBef>
              <a:spcAft>
                <a:spcPts val="0"/>
              </a:spcAft>
              <a:buSzPts val="1800"/>
              <a:buAutoNum type="arabicPeriod"/>
            </a:pPr>
            <a:r>
              <a:rPr lang="en"/>
              <a:t>Volatile info: volatile &amp; non-volatile operation times</a:t>
            </a:r>
            <a:endParaRPr/>
          </a:p>
          <a:p>
            <a:pPr marL="457200" lvl="0" indent="-342900" algn="l" rtl="0">
              <a:spcBef>
                <a:spcPts val="0"/>
              </a:spcBef>
              <a:spcAft>
                <a:spcPts val="0"/>
              </a:spcAft>
              <a:buSzPts val="1800"/>
              <a:buAutoNum type="arabicPeriod"/>
            </a:pPr>
            <a:r>
              <a:rPr lang="en"/>
              <a:t>Expression and block info: depth of expression and block, bit-field &amp; reference on LHS/RHS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 code generated by csmith</a:t>
            </a:r>
            <a:endParaRPr/>
          </a:p>
        </p:txBody>
      </p:sp>
      <p:sp>
        <p:nvSpPr>
          <p:cNvPr id="497" name="Google Shape;497;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Define structures (with or without bit-field), or not</a:t>
            </a:r>
            <a:endParaRPr/>
          </a:p>
          <a:p>
            <a:pPr marL="457200" lvl="0" indent="-342900" algn="l" rtl="0">
              <a:spcBef>
                <a:spcPts val="0"/>
              </a:spcBef>
              <a:spcAft>
                <a:spcPts val="0"/>
              </a:spcAft>
              <a:buSzPts val="1800"/>
              <a:buAutoNum type="arabicPeriod"/>
            </a:pPr>
            <a:r>
              <a:rPr lang="en"/>
              <a:t>Define variables</a:t>
            </a:r>
            <a:endParaRPr/>
          </a:p>
          <a:p>
            <a:pPr marL="457200" lvl="0" indent="-342900" algn="l" rtl="0">
              <a:spcBef>
                <a:spcPts val="0"/>
              </a:spcBef>
              <a:spcAft>
                <a:spcPts val="0"/>
              </a:spcAft>
              <a:buSzPts val="1800"/>
              <a:buAutoNum type="arabicPeriod"/>
            </a:pPr>
            <a:r>
              <a:rPr lang="en"/>
              <a:t>Define functions: func_1 is the test function, others are subfunctions</a:t>
            </a:r>
            <a:endParaRPr/>
          </a:p>
          <a:p>
            <a:pPr marL="914400" lvl="1" indent="-317500" algn="l" rtl="0">
              <a:spcBef>
                <a:spcPts val="0"/>
              </a:spcBef>
              <a:spcAft>
                <a:spcPts val="0"/>
              </a:spcAft>
              <a:buSzPts val="1400"/>
              <a:buAutoNum type="alphaLcPeriod"/>
            </a:pPr>
            <a:r>
              <a:rPr lang="en"/>
              <a:t>Set values to variables and structures</a:t>
            </a:r>
            <a:endParaRPr/>
          </a:p>
          <a:p>
            <a:pPr marL="914400" lvl="1" indent="-317500" algn="l" rtl="0">
              <a:spcBef>
                <a:spcPts val="0"/>
              </a:spcBef>
              <a:spcAft>
                <a:spcPts val="0"/>
              </a:spcAft>
              <a:buSzPts val="1400"/>
              <a:buAutoNum type="alphaLcPeriod"/>
            </a:pPr>
            <a:r>
              <a:rPr lang="en"/>
              <a:t>Do reference and dereference operation on the variables and structures</a:t>
            </a:r>
            <a:endParaRPr/>
          </a:p>
          <a:p>
            <a:pPr marL="914400" lvl="1" indent="-317500" algn="l" rtl="0">
              <a:spcBef>
                <a:spcPts val="0"/>
              </a:spcBef>
              <a:spcAft>
                <a:spcPts val="0"/>
              </a:spcAft>
              <a:buSzPts val="1400"/>
              <a:buAutoNum type="alphaLcPeriod"/>
            </a:pPr>
            <a:r>
              <a:rPr lang="en"/>
              <a:t>Call functions nested</a:t>
            </a:r>
            <a:endParaRPr/>
          </a:p>
          <a:p>
            <a:pPr marL="457200" lvl="0" indent="-342900" algn="l" rtl="0">
              <a:spcBef>
                <a:spcPts val="0"/>
              </a:spcBef>
              <a:spcAft>
                <a:spcPts val="0"/>
              </a:spcAft>
              <a:buSzPts val="1800"/>
              <a:buAutoNum type="arabicPeriod"/>
            </a:pPr>
            <a:r>
              <a:rPr lang="en"/>
              <a:t>Calculate checksums of all values in all variables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Wasm runtime architecture</a:t>
            </a:r>
            <a:endParaRPr/>
          </a:p>
        </p:txBody>
      </p:sp>
      <p:sp>
        <p:nvSpPr>
          <p:cNvPr id="503" name="Google Shape;503;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Wasmtime:</a:t>
            </a:r>
            <a:endParaRPr sz="1400"/>
          </a:p>
          <a:p>
            <a:pPr marL="457200" lvl="0" indent="-317500" algn="l" rtl="0">
              <a:spcBef>
                <a:spcPts val="1200"/>
              </a:spcBef>
              <a:spcAft>
                <a:spcPts val="0"/>
              </a:spcAft>
              <a:buSzPts val="1400"/>
              <a:buAutoNum type="arabicPeriod"/>
            </a:pPr>
            <a:r>
              <a:rPr lang="en" sz="1400"/>
              <a:t>Compile a module:</a:t>
            </a:r>
            <a:endParaRPr sz="1400"/>
          </a:p>
          <a:p>
            <a:pPr marL="914400" lvl="0" indent="-317500" algn="l" rtl="0">
              <a:spcBef>
                <a:spcPts val="0"/>
              </a:spcBef>
              <a:spcAft>
                <a:spcPts val="0"/>
              </a:spcAft>
              <a:buSzPts val="1400"/>
              <a:buAutoNum type="alphaLcPeriod"/>
            </a:pPr>
            <a:r>
              <a:rPr lang="en" sz="1400"/>
              <a:t>First compilation walks over the WebAssembly module validating everything except function bodies.</a:t>
            </a:r>
            <a:endParaRPr sz="1400"/>
          </a:p>
          <a:p>
            <a:pPr marL="914400" lvl="0" indent="-317500" algn="l" rtl="0">
              <a:spcBef>
                <a:spcPts val="0"/>
              </a:spcBef>
              <a:spcAft>
                <a:spcPts val="0"/>
              </a:spcAft>
              <a:buSzPts val="1400"/>
              <a:buAutoNum type="alphaLcPeriod"/>
            </a:pPr>
            <a:r>
              <a:rPr lang="en" sz="1200">
                <a:solidFill>
                  <a:schemeClr val="dk1"/>
                </a:solidFill>
                <a:highlight>
                  <a:srgbClr val="FFFFFF"/>
                </a:highlight>
              </a:rPr>
              <a:t>all functions within a module are validated and compiled</a:t>
            </a:r>
            <a:endParaRPr sz="1200">
              <a:solidFill>
                <a:schemeClr val="dk1"/>
              </a:solidFill>
              <a:highlight>
                <a:srgbClr val="FFFFFF"/>
              </a:highlight>
            </a:endParaRPr>
          </a:p>
          <a:p>
            <a:pPr marL="914400" lvl="0" indent="-304800" algn="l" rtl="0">
              <a:spcBef>
                <a:spcPts val="0"/>
              </a:spcBef>
              <a:spcAft>
                <a:spcPts val="0"/>
              </a:spcAft>
              <a:buClr>
                <a:schemeClr val="dk1"/>
              </a:buClr>
              <a:buSzPts val="1200"/>
              <a:buAutoNum type="alphaLcPeriod"/>
            </a:pPr>
            <a:r>
              <a:rPr lang="en" sz="1200">
                <a:solidFill>
                  <a:schemeClr val="dk1"/>
                </a:solidFill>
                <a:highlight>
                  <a:srgbClr val="FFFFFF"/>
                </a:highlight>
              </a:rPr>
              <a:t>Put the compilation information into a structure (module info, compiled jit code, and other info)</a:t>
            </a:r>
            <a:endParaRPr sz="1200">
              <a:solidFill>
                <a:schemeClr val="dk1"/>
              </a:solidFill>
              <a:highlight>
                <a:srgbClr val="FFFFFF"/>
              </a:highlight>
            </a:endParaRPr>
          </a:p>
          <a:p>
            <a:pPr marL="914400" lvl="0" indent="-304800" algn="l" rtl="0">
              <a:spcBef>
                <a:spcPts val="0"/>
              </a:spcBef>
              <a:spcAft>
                <a:spcPts val="0"/>
              </a:spcAft>
              <a:buClr>
                <a:schemeClr val="dk1"/>
              </a:buClr>
              <a:buSzPts val="1200"/>
              <a:buAutoNum type="alphaLcPeriod"/>
            </a:pPr>
            <a:r>
              <a:rPr lang="en" sz="1200">
                <a:solidFill>
                  <a:schemeClr val="dk1"/>
                </a:solidFill>
                <a:highlight>
                  <a:srgbClr val="FFFFFF"/>
                </a:highlight>
              </a:rPr>
              <a:t>place all code into a form that's ready to get executed.(new memory mapping is allocated and the JIT code is copied into this memory mapping.)(jit code is executed at this point)</a:t>
            </a:r>
            <a:endParaRPr sz="1200">
              <a:solidFill>
                <a:schemeClr val="dk1"/>
              </a:solidFill>
              <a:highlight>
                <a:srgbClr val="FFFFFF"/>
              </a:high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7"/>
          <p:cNvSpPr txBox="1">
            <a:spLocks noGrp="1"/>
          </p:cNvSpPr>
          <p:nvPr>
            <p:ph type="body" idx="1"/>
          </p:nvPr>
        </p:nvSpPr>
        <p:spPr>
          <a:xfrm>
            <a:off x="311700" y="902900"/>
            <a:ext cx="85206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Wasm3:</a:t>
            </a:r>
            <a:endParaRPr/>
          </a:p>
          <a:p>
            <a:pPr marL="0" lvl="0" indent="0" algn="l" rtl="0">
              <a:spcBef>
                <a:spcPts val="1200"/>
              </a:spcBef>
              <a:spcAft>
                <a:spcPts val="0"/>
              </a:spcAft>
              <a:buNone/>
            </a:pPr>
            <a:r>
              <a:rPr lang="en"/>
              <a:t>Using a self-made interpreter, called M3.</a:t>
            </a:r>
            <a:endParaRPr/>
          </a:p>
          <a:p>
            <a:pPr marL="0" lvl="0" indent="0" algn="l" rtl="0">
              <a:spcBef>
                <a:spcPts val="1200"/>
              </a:spcBef>
              <a:spcAft>
                <a:spcPts val="1200"/>
              </a:spcAft>
              <a:buNone/>
            </a:pPr>
            <a:r>
              <a:rPr lang="en"/>
              <a:t>Like "threaded code" </a:t>
            </a:r>
            <a:r>
              <a:rPr lang="en" u="sng">
                <a:solidFill>
                  <a:schemeClr val="hlink"/>
                </a:solidFill>
                <a:hlinkClick r:id="rId3"/>
              </a:rPr>
              <a:t>http://www.complang.tuwien.ac.at/forth/threaded-code.html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8"/>
          <p:cNvSpPr txBox="1">
            <a:spLocks noGrp="1"/>
          </p:cNvSpPr>
          <p:nvPr>
            <p:ph type="title"/>
          </p:nvPr>
        </p:nvSpPr>
        <p:spPr>
          <a:xfrm>
            <a:off x="311700" y="45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a:t>
            </a:r>
            <a:endParaRPr/>
          </a:p>
        </p:txBody>
      </p:sp>
      <p:sp>
        <p:nvSpPr>
          <p:cNvPr id="514" name="Google Shape;514;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15" name="Google Shape;515;p88"/>
          <p:cNvPicPr preferRelativeResize="0"/>
          <p:nvPr/>
        </p:nvPicPr>
        <p:blipFill>
          <a:blip r:embed="rId3">
            <a:alphaModFix/>
          </a:blip>
          <a:stretch>
            <a:fillRect/>
          </a:stretch>
        </p:blipFill>
        <p:spPr>
          <a:xfrm>
            <a:off x="300025" y="477275"/>
            <a:ext cx="8543925" cy="2190750"/>
          </a:xfrm>
          <a:prstGeom prst="rect">
            <a:avLst/>
          </a:prstGeom>
          <a:noFill/>
          <a:ln>
            <a:noFill/>
          </a:ln>
        </p:spPr>
      </p:pic>
      <p:pic>
        <p:nvPicPr>
          <p:cNvPr id="516" name="Google Shape;516;p88"/>
          <p:cNvPicPr preferRelativeResize="0"/>
          <p:nvPr/>
        </p:nvPicPr>
        <p:blipFill>
          <a:blip r:embed="rId4">
            <a:alphaModFix/>
          </a:blip>
          <a:stretch>
            <a:fillRect/>
          </a:stretch>
        </p:blipFill>
        <p:spPr>
          <a:xfrm>
            <a:off x="323350" y="2740525"/>
            <a:ext cx="8520600" cy="20246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2021.08.12</a:t>
            </a:r>
            <a:endParaRPr/>
          </a:p>
        </p:txBody>
      </p:sp>
      <p:sp>
        <p:nvSpPr>
          <p:cNvPr id="522" name="Google Shape;522;p89"/>
          <p:cNvSpPr txBox="1">
            <a:spLocks noGrp="1"/>
          </p:cNvSpPr>
          <p:nvPr>
            <p:ph type="body" idx="1"/>
          </p:nvPr>
        </p:nvSpPr>
        <p:spPr>
          <a:xfrm>
            <a:off x="311700" y="962100"/>
            <a:ext cx="8520600" cy="36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Calculate the distance of csmith statistic info:</a:t>
            </a:r>
            <a:endParaRPr/>
          </a:p>
          <a:p>
            <a:pPr marL="0" lvl="0" indent="0" algn="l" rtl="0">
              <a:spcBef>
                <a:spcPts val="1200"/>
              </a:spcBef>
              <a:spcAft>
                <a:spcPts val="0"/>
              </a:spcAft>
              <a:buNone/>
            </a:pPr>
            <a:r>
              <a:rPr lang="en"/>
              <a:t>Didn’t find any relevant between </a:t>
            </a:r>
            <a:endParaRPr/>
          </a:p>
          <a:p>
            <a:pPr marL="0" lvl="0" indent="0" algn="l" rtl="0">
              <a:spcBef>
                <a:spcPts val="1200"/>
              </a:spcBef>
              <a:spcAft>
                <a:spcPts val="0"/>
              </a:spcAft>
              <a:buNone/>
            </a:pPr>
            <a:r>
              <a:rPr lang="en"/>
              <a:t>source code info and interesting</a:t>
            </a:r>
            <a:endParaRPr/>
          </a:p>
          <a:p>
            <a:pPr marL="0" lvl="0" indent="0" algn="l" rtl="0">
              <a:spcBef>
                <a:spcPts val="1200"/>
              </a:spcBef>
              <a:spcAft>
                <a:spcPts val="1200"/>
              </a:spcAft>
              <a:buNone/>
            </a:pPr>
            <a:r>
              <a:rPr lang="en"/>
              <a:t>test case. (400, 268, 185)</a:t>
            </a:r>
            <a:endParaRPr/>
          </a:p>
        </p:txBody>
      </p:sp>
      <p:pic>
        <p:nvPicPr>
          <p:cNvPr id="523" name="Google Shape;523;p89"/>
          <p:cNvPicPr preferRelativeResize="0"/>
          <p:nvPr/>
        </p:nvPicPr>
        <p:blipFill>
          <a:blip r:embed="rId3">
            <a:alphaModFix/>
          </a:blip>
          <a:stretch>
            <a:fillRect/>
          </a:stretch>
        </p:blipFill>
        <p:spPr>
          <a:xfrm>
            <a:off x="3762363" y="1333500"/>
            <a:ext cx="5381625" cy="3810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0"/>
          <p:cNvSpPr txBox="1">
            <a:spLocks noGrp="1"/>
          </p:cNvSpPr>
          <p:nvPr>
            <p:ph type="title"/>
          </p:nvPr>
        </p:nvSpPr>
        <p:spPr>
          <a:xfrm>
            <a:off x="2673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20"/>
              <a:t>isValid()</a:t>
            </a:r>
            <a:endParaRPr sz="1720"/>
          </a:p>
        </p:txBody>
      </p:sp>
      <p:sp>
        <p:nvSpPr>
          <p:cNvPr id="529" name="Google Shape;529;p90"/>
          <p:cNvSpPr txBox="1">
            <a:spLocks noGrp="1"/>
          </p:cNvSpPr>
          <p:nvPr>
            <p:ph type="body" idx="1"/>
          </p:nvPr>
        </p:nvSpPr>
        <p:spPr>
          <a:xfrm>
            <a:off x="311700" y="407050"/>
            <a:ext cx="8520600" cy="4161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30" name="Google Shape;530;p90"/>
          <p:cNvPicPr preferRelativeResize="0"/>
          <p:nvPr/>
        </p:nvPicPr>
        <p:blipFill>
          <a:blip r:embed="rId3">
            <a:alphaModFix/>
          </a:blip>
          <a:stretch>
            <a:fillRect/>
          </a:stretch>
        </p:blipFill>
        <p:spPr>
          <a:xfrm>
            <a:off x="3339145" y="2695450"/>
            <a:ext cx="3186974" cy="2448050"/>
          </a:xfrm>
          <a:prstGeom prst="rect">
            <a:avLst/>
          </a:prstGeom>
          <a:noFill/>
          <a:ln>
            <a:noFill/>
          </a:ln>
        </p:spPr>
      </p:pic>
      <p:pic>
        <p:nvPicPr>
          <p:cNvPr id="531" name="Google Shape;531;p90"/>
          <p:cNvPicPr preferRelativeResize="0"/>
          <p:nvPr/>
        </p:nvPicPr>
        <p:blipFill>
          <a:blip r:embed="rId4">
            <a:alphaModFix/>
          </a:blip>
          <a:stretch>
            <a:fillRect/>
          </a:stretch>
        </p:blipFill>
        <p:spPr>
          <a:xfrm>
            <a:off x="0" y="823275"/>
            <a:ext cx="3408575" cy="2562475"/>
          </a:xfrm>
          <a:prstGeom prst="rect">
            <a:avLst/>
          </a:prstGeom>
          <a:noFill/>
          <a:ln>
            <a:noFill/>
          </a:ln>
        </p:spPr>
      </p:pic>
      <p:pic>
        <p:nvPicPr>
          <p:cNvPr id="532" name="Google Shape;532;p90"/>
          <p:cNvPicPr preferRelativeResize="0"/>
          <p:nvPr/>
        </p:nvPicPr>
        <p:blipFill>
          <a:blip r:embed="rId5">
            <a:alphaModFix/>
          </a:blip>
          <a:stretch>
            <a:fillRect/>
          </a:stretch>
        </p:blipFill>
        <p:spPr>
          <a:xfrm>
            <a:off x="5518100" y="0"/>
            <a:ext cx="3625900" cy="27194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8" name="Google Shape;538;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39" name="Google Shape;539;p91"/>
          <p:cNvPicPr preferRelativeResize="0"/>
          <p:nvPr/>
        </p:nvPicPr>
        <p:blipFill>
          <a:blip r:embed="rId3">
            <a:alphaModFix/>
          </a:blip>
          <a:stretch>
            <a:fillRect/>
          </a:stretch>
        </p:blipFill>
        <p:spPr>
          <a:xfrm>
            <a:off x="2260444" y="863550"/>
            <a:ext cx="4623118"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Environment setup </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en" sz="1900"/>
              <a:t>Montage -- NNL model</a:t>
            </a:r>
            <a:endParaRPr sz="1900"/>
          </a:p>
          <a:p>
            <a:pPr marL="457200" lvl="0" indent="0" algn="l" rtl="0">
              <a:spcBef>
                <a:spcPts val="1200"/>
              </a:spcBef>
              <a:spcAft>
                <a:spcPts val="0"/>
              </a:spcAft>
              <a:buNone/>
            </a:pPr>
            <a:r>
              <a:rPr lang="en" sz="1500">
                <a:solidFill>
                  <a:srgbClr val="24292E"/>
                </a:solidFill>
                <a:highlight>
                  <a:srgbClr val="FFFFFF"/>
                </a:highlight>
              </a:rPr>
              <a:t>It is tested on a machine running Ubuntu 20.04 with GTX Titan XP GPUs. Python 3.8 and PyTorch 1.4.0 with CUDA are required to run Montage.</a:t>
            </a:r>
            <a:endParaRPr sz="1500">
              <a:solidFill>
                <a:srgbClr val="24292E"/>
              </a:solidFill>
              <a:highlight>
                <a:srgbClr val="FFFFFF"/>
              </a:highlight>
            </a:endParaRPr>
          </a:p>
          <a:p>
            <a:pPr marL="457200" lvl="0" indent="-323850" algn="l" rtl="0">
              <a:spcBef>
                <a:spcPts val="1200"/>
              </a:spcBef>
              <a:spcAft>
                <a:spcPts val="0"/>
              </a:spcAft>
              <a:buClr>
                <a:srgbClr val="24292E"/>
              </a:buClr>
              <a:buSzPts val="1500"/>
              <a:buAutoNum type="arabicPeriod"/>
            </a:pPr>
            <a:r>
              <a:rPr lang="en" sz="1500">
                <a:solidFill>
                  <a:srgbClr val="24292E"/>
                </a:solidFill>
                <a:highlight>
                  <a:srgbClr val="FFFFFF"/>
                </a:highlight>
              </a:rPr>
              <a:t>Favocado -- fuzzing binding code</a:t>
            </a:r>
            <a:endParaRPr sz="1500">
              <a:solidFill>
                <a:srgbClr val="24292E"/>
              </a:solidFill>
              <a:highlight>
                <a:srgbClr val="FFFFFF"/>
              </a:highlight>
            </a:endParaRPr>
          </a:p>
          <a:p>
            <a:pPr marL="457200" lvl="0" indent="0" algn="l" rtl="0">
              <a:spcBef>
                <a:spcPts val="1200"/>
              </a:spcBef>
              <a:spcAft>
                <a:spcPts val="1200"/>
              </a:spcAft>
              <a:buNone/>
            </a:pPr>
            <a:r>
              <a:rPr lang="en" sz="1400">
                <a:solidFill>
                  <a:schemeClr val="dk1"/>
                </a:solidFill>
                <a:highlight>
                  <a:srgbClr val="FFFFFF"/>
                </a:highlight>
              </a:rPr>
              <a:t>only contain core parts. you may need to implement new binding objects</a:t>
            </a:r>
            <a:endParaRPr sz="1500">
              <a:solidFill>
                <a:srgbClr val="24292E"/>
              </a:solidFill>
              <a:highlight>
                <a:srgbClr val="FFFFFF"/>
              </a:high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Interesting cases</a:t>
            </a:r>
            <a:endParaRPr/>
          </a:p>
        </p:txBody>
      </p:sp>
      <p:sp>
        <p:nvSpPr>
          <p:cNvPr id="545" name="Google Shape;545;p92"/>
          <p:cNvSpPr txBox="1">
            <a:spLocks noGrp="1"/>
          </p:cNvSpPr>
          <p:nvPr>
            <p:ph type="body" idx="1"/>
          </p:nvPr>
        </p:nvSpPr>
        <p:spPr>
          <a:xfrm>
            <a:off x="311700" y="1152475"/>
            <a:ext cx="5098200" cy="37542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b="1"/>
              <a:t>random-14815.c</a:t>
            </a:r>
            <a:endParaRPr b="1"/>
          </a:p>
          <a:p>
            <a:pPr marL="0" lvl="0" indent="0" algn="l" rtl="0">
              <a:spcBef>
                <a:spcPts val="1200"/>
              </a:spcBef>
              <a:spcAft>
                <a:spcPts val="0"/>
              </a:spcAft>
              <a:buClr>
                <a:schemeClr val="dk1"/>
              </a:buClr>
              <a:buSzPct val="61111"/>
              <a:buFont typeface="Arial"/>
              <a:buNone/>
            </a:pPr>
            <a:r>
              <a:rPr lang="en"/>
              <a:t>error: failed to run `/home/jackie/work/wasmtest/csmith/generated/random-14815.wasm`</a:t>
            </a:r>
            <a:endParaRPr/>
          </a:p>
          <a:p>
            <a:pPr marL="0" lvl="0" indent="0" algn="l" rtl="0">
              <a:spcBef>
                <a:spcPts val="1200"/>
              </a:spcBef>
              <a:spcAft>
                <a:spcPts val="0"/>
              </a:spcAft>
              <a:buClr>
                <a:schemeClr val="dk1"/>
              </a:buClr>
              <a:buSzPct val="61111"/>
              <a:buFont typeface="Arial"/>
              <a:buNone/>
            </a:pPr>
            <a:r>
              <a:rPr lang="en"/>
              <a:t>│   1: module instantiation failed (engine: universal, compiler: cranelift)</a:t>
            </a:r>
            <a:endParaRPr/>
          </a:p>
          <a:p>
            <a:pPr marL="0" lvl="0" indent="0" algn="l" rtl="0">
              <a:spcBef>
                <a:spcPts val="1200"/>
              </a:spcBef>
              <a:spcAft>
                <a:spcPts val="0"/>
              </a:spcAft>
              <a:buClr>
                <a:schemeClr val="dk1"/>
              </a:buClr>
              <a:buSzPct val="61111"/>
              <a:buFont typeface="Arial"/>
              <a:buNone/>
            </a:pPr>
            <a:r>
              <a:rPr lang="en"/>
              <a:t>╰─&gt; 2: Validation error: locals exceed maximum (at offset 716)</a:t>
            </a:r>
            <a:endParaRPr/>
          </a:p>
          <a:p>
            <a:pPr marL="0" lvl="0" indent="0" algn="l" rtl="0">
              <a:spcBef>
                <a:spcPts val="1200"/>
              </a:spcBef>
              <a:spcAft>
                <a:spcPts val="0"/>
              </a:spcAft>
              <a:buClr>
                <a:schemeClr val="dk1"/>
              </a:buClr>
              <a:buSzPct val="61111"/>
              <a:buFont typeface="Arial"/>
              <a:buNone/>
            </a:pPr>
            <a:r>
              <a:rPr lang="en"/>
              <a:t>Error: failed to run main module `/home/jackie/work/wasmtest/csmith/generated/random-14815.wasm`</a:t>
            </a:r>
            <a:endParaRPr/>
          </a:p>
          <a:p>
            <a:pPr marL="0" lvl="0" indent="0" algn="l" rtl="0">
              <a:spcBef>
                <a:spcPts val="1200"/>
              </a:spcBef>
              <a:spcAft>
                <a:spcPts val="0"/>
              </a:spcAft>
              <a:buClr>
                <a:schemeClr val="dk1"/>
              </a:buClr>
              <a:buSzPct val="61111"/>
              <a:buFont typeface="Arial"/>
              <a:buNone/>
            </a:pPr>
            <a:r>
              <a:rPr lang="en">
                <a:solidFill>
                  <a:srgbClr val="FF0000"/>
                </a:solidFill>
              </a:rPr>
              <a:t>wasmer</a:t>
            </a:r>
            <a:endParaRPr>
              <a:solidFill>
                <a:srgbClr val="FF0000"/>
              </a:solidFill>
            </a:endParaRPr>
          </a:p>
          <a:p>
            <a:pPr marL="0" lvl="0" indent="0" algn="l" rtl="0">
              <a:spcBef>
                <a:spcPts val="1200"/>
              </a:spcBef>
              <a:spcAft>
                <a:spcPts val="0"/>
              </a:spcAft>
              <a:buClr>
                <a:schemeClr val="dk1"/>
              </a:buClr>
              <a:buSzPct val="61111"/>
              <a:buFont typeface="Arial"/>
              <a:buNone/>
            </a:pPr>
            <a:r>
              <a:rPr lang="en"/>
              <a:t>Caused by:</a:t>
            </a:r>
            <a:r>
              <a:rPr lang="en">
                <a:solidFill>
                  <a:srgbClr val="FF0000"/>
                </a:solidFill>
              </a:rPr>
              <a:t>wasmtime</a:t>
            </a:r>
            <a:endParaRPr>
              <a:solidFill>
                <a:srgbClr val="FF0000"/>
              </a:solidFill>
            </a:endParaRPr>
          </a:p>
          <a:p>
            <a:pPr marL="0" lvl="0" indent="0" algn="l" rtl="0">
              <a:spcBef>
                <a:spcPts val="1200"/>
              </a:spcBef>
              <a:spcAft>
                <a:spcPts val="0"/>
              </a:spcAft>
              <a:buClr>
                <a:schemeClr val="dk1"/>
              </a:buClr>
              <a:buSzPct val="61111"/>
              <a:buFont typeface="Arial"/>
              <a:buNone/>
            </a:pPr>
            <a:r>
              <a:rPr lang="en"/>
              <a:t>    0: WebAssembly failed to compile</a:t>
            </a:r>
            <a:endParaRPr/>
          </a:p>
          <a:p>
            <a:pPr marL="0" lvl="0" indent="0" algn="l" rtl="0">
              <a:spcBef>
                <a:spcPts val="1200"/>
              </a:spcBef>
              <a:spcAft>
                <a:spcPts val="0"/>
              </a:spcAft>
              <a:buClr>
                <a:schemeClr val="dk1"/>
              </a:buClr>
              <a:buSzPct val="61111"/>
              <a:buFont typeface="Arial"/>
              <a:buNone/>
            </a:pPr>
            <a:r>
              <a:rPr lang="en"/>
              <a:t>    1: WebAssembly translation error</a:t>
            </a:r>
            <a:endParaRPr/>
          </a:p>
          <a:p>
            <a:pPr marL="0" lvl="0" indent="0" algn="l" rtl="0">
              <a:spcBef>
                <a:spcPts val="1200"/>
              </a:spcBef>
              <a:spcAft>
                <a:spcPts val="0"/>
              </a:spcAft>
              <a:buClr>
                <a:schemeClr val="dk1"/>
              </a:buClr>
              <a:buSzPct val="61111"/>
              <a:buFont typeface="Arial"/>
              <a:buNone/>
            </a:pPr>
            <a:r>
              <a:rPr lang="en"/>
              <a:t>    2: Invalid input WebAssembly code at offset 716: locals exceed maximum</a:t>
            </a:r>
            <a:endParaRPr/>
          </a:p>
          <a:p>
            <a:pPr marL="0" lvl="0" indent="0" algn="l" rtl="0">
              <a:spcBef>
                <a:spcPts val="1200"/>
              </a:spcBef>
              <a:spcAft>
                <a:spcPts val="0"/>
              </a:spcAft>
              <a:buClr>
                <a:schemeClr val="dk1"/>
              </a:buClr>
              <a:buSzPct val="61111"/>
              <a:buFont typeface="Arial"/>
              <a:buNone/>
            </a:pPr>
            <a:r>
              <a:rPr lang="en">
                <a:highlight>
                  <a:schemeClr val="accent6"/>
                </a:highlight>
              </a:rPr>
              <a:t>checksum = 64486176 </a:t>
            </a:r>
            <a:r>
              <a:rPr lang="en">
                <a:solidFill>
                  <a:srgbClr val="FF0000"/>
                </a:solidFill>
                <a:highlight>
                  <a:schemeClr val="accent6"/>
                </a:highlight>
              </a:rPr>
              <a:t>wavm</a:t>
            </a:r>
            <a:endParaRPr>
              <a:solidFill>
                <a:srgbClr val="FF0000"/>
              </a:solidFill>
              <a:highlight>
                <a:schemeClr val="accent6"/>
              </a:highlight>
            </a:endParaRPr>
          </a:p>
          <a:p>
            <a:pPr marL="0" lvl="0" indent="0" algn="l" rtl="0">
              <a:spcBef>
                <a:spcPts val="1200"/>
              </a:spcBef>
              <a:spcAft>
                <a:spcPts val="0"/>
              </a:spcAft>
              <a:buClr>
                <a:schemeClr val="dk1"/>
              </a:buClr>
              <a:buSzPct val="61111"/>
              <a:buFont typeface="Arial"/>
              <a:buNone/>
            </a:pPr>
            <a:r>
              <a:rPr lang="en"/>
              <a:t>Error: compiling function overran its stack height limit </a:t>
            </a:r>
            <a:r>
              <a:rPr lang="en">
                <a:solidFill>
                  <a:srgbClr val="FF0000"/>
                </a:solidFill>
              </a:rPr>
              <a:t>wasm3</a:t>
            </a:r>
            <a:endParaRPr>
              <a:solidFill>
                <a:srgbClr val="FF0000"/>
              </a:solidFill>
            </a:endParaRPr>
          </a:p>
          <a:p>
            <a:pPr marL="0" lvl="0" indent="0" algn="l" rtl="0">
              <a:spcBef>
                <a:spcPts val="1200"/>
              </a:spcBef>
              <a:spcAft>
                <a:spcPts val="1200"/>
              </a:spcAft>
              <a:buNone/>
            </a:pPr>
            <a:endParaRPr/>
          </a:p>
        </p:txBody>
      </p:sp>
      <p:sp>
        <p:nvSpPr>
          <p:cNvPr id="546" name="Google Shape;546;p92"/>
          <p:cNvSpPr txBox="1"/>
          <p:nvPr/>
        </p:nvSpPr>
        <p:spPr>
          <a:xfrm>
            <a:off x="5809575" y="1095300"/>
            <a:ext cx="3078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Gcc could execute successfully.</a:t>
            </a:r>
            <a:endParaRPr/>
          </a:p>
          <a:p>
            <a:pPr marL="0" lvl="0" indent="0" algn="l" rtl="0">
              <a:spcBef>
                <a:spcPts val="0"/>
              </a:spcBef>
              <a:spcAft>
                <a:spcPts val="0"/>
              </a:spcAft>
              <a:buNone/>
            </a:pPr>
            <a:endParaRPr/>
          </a:p>
          <a:p>
            <a:pPr marL="0" lvl="0" indent="0" algn="l" rtl="0">
              <a:spcBef>
                <a:spcPts val="0"/>
              </a:spcBef>
              <a:spcAft>
                <a:spcPts val="0"/>
              </a:spcAft>
              <a:buNone/>
            </a:pPr>
            <a:r>
              <a:rPr lang="en"/>
              <a:t>No runtime could execute in double-check.</a:t>
            </a:r>
            <a:endParaRPr/>
          </a:p>
          <a:p>
            <a:pPr marL="0" lvl="0" indent="0" algn="l" rtl="0">
              <a:spcBef>
                <a:spcPts val="0"/>
              </a:spcBef>
              <a:spcAft>
                <a:spcPts val="0"/>
              </a:spcAft>
              <a:buNone/>
            </a:pPr>
            <a:endParaRPr/>
          </a:p>
          <a:p>
            <a:pPr marL="0" lvl="0" indent="0" algn="l" rtl="0">
              <a:spcBef>
                <a:spcPts val="0"/>
              </a:spcBef>
              <a:spcAft>
                <a:spcPts val="0"/>
              </a:spcAft>
              <a:buNone/>
            </a:pPr>
            <a:r>
              <a:rPr lang="en"/>
              <a:t>But there is a result in the log -- wavm</a:t>
            </a:r>
            <a:endParaRPr/>
          </a:p>
          <a:p>
            <a:pPr marL="0" lvl="0" indent="0" algn="l" rtl="0">
              <a:spcBef>
                <a:spcPts val="0"/>
              </a:spcBef>
              <a:spcAft>
                <a:spcPts val="0"/>
              </a:spcAft>
              <a:buNone/>
            </a:pPr>
            <a:endParaRPr/>
          </a:p>
          <a:p>
            <a:pPr marL="0" lvl="0" indent="0" algn="l" rtl="0">
              <a:spcBef>
                <a:spcPts val="0"/>
              </a:spcBef>
              <a:spcAft>
                <a:spcPts val="0"/>
              </a:spcAft>
              <a:buNone/>
            </a:pPr>
            <a:r>
              <a:rPr lang="en"/>
              <a:t>About random-14518.c:</a:t>
            </a:r>
            <a:endParaRPr/>
          </a:p>
          <a:p>
            <a:pPr marL="0" lvl="0" indent="0" algn="l" rtl="0">
              <a:spcBef>
                <a:spcPts val="0"/>
              </a:spcBef>
              <a:spcAft>
                <a:spcPts val="0"/>
              </a:spcAft>
              <a:buNone/>
            </a:pPr>
            <a:r>
              <a:rPr lang="en"/>
              <a:t>Seems that the source code is incorrect -- a.out generated by gcc cannot execute successfully.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52" name="Google Shape;552;p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Verify coverage data -- shared lib &amp; multi-thread </a:t>
            </a:r>
            <a:endParaRPr/>
          </a:p>
          <a:p>
            <a:pPr marL="0" lvl="0" indent="0" algn="l" rtl="0">
              <a:spcBef>
                <a:spcPts val="1200"/>
              </a:spcBef>
              <a:spcAft>
                <a:spcPts val="0"/>
              </a:spcAft>
              <a:buNone/>
            </a:pPr>
            <a:r>
              <a:rPr lang="en"/>
              <a:t>Re-calculate distance -- random-14815</a:t>
            </a:r>
            <a:endParaRPr/>
          </a:p>
          <a:p>
            <a:pPr marL="0" lvl="0" indent="0" algn="l" rtl="0">
              <a:spcBef>
                <a:spcPts val="1200"/>
              </a:spcBef>
              <a:spcAft>
                <a:spcPts val="0"/>
              </a:spcAft>
              <a:buNone/>
            </a:pPr>
            <a:r>
              <a:rPr lang="en"/>
              <a:t>Debug information -- find related source code from coverage address</a:t>
            </a:r>
            <a:endParaRPr/>
          </a:p>
          <a:p>
            <a:pPr marL="0" lvl="0" indent="0" algn="l" rtl="0">
              <a:spcBef>
                <a:spcPts val="1200"/>
              </a:spcBef>
              <a:spcAft>
                <a:spcPts val="0"/>
              </a:spcAft>
              <a:buNone/>
            </a:pPr>
            <a:r>
              <a:rPr lang="en"/>
              <a:t>Find bug in 14815</a:t>
            </a:r>
            <a:endParaRPr/>
          </a:p>
          <a:p>
            <a:pPr marL="0" lvl="0" indent="0" algn="l" rtl="0">
              <a:spcBef>
                <a:spcPts val="1200"/>
              </a:spcBef>
              <a:spcAft>
                <a:spcPts val="1200"/>
              </a:spcAft>
              <a:buNone/>
            </a:pPr>
            <a:r>
              <a:rPr lang="en"/>
              <a:t>Strength of differential testing (rather than normal fuzzing) -- find semantic error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14</a:t>
            </a:r>
            <a:endParaRPr dirty="0"/>
          </a:p>
        </p:txBody>
      </p:sp>
      <p:sp>
        <p:nvSpPr>
          <p:cNvPr id="558" name="Google Shape;558;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Segment fault in wasm3: stack height limit -- should set  stack height limit to a appropriate value, can’ t be too large</a:t>
            </a:r>
            <a:endParaRPr/>
          </a:p>
          <a:p>
            <a:pPr marL="0" lvl="0" indent="0" algn="l" rtl="0">
              <a:spcBef>
                <a:spcPts val="1200"/>
              </a:spcBef>
              <a:spcAft>
                <a:spcPts val="0"/>
              </a:spcAft>
              <a:buNone/>
            </a:pPr>
            <a:r>
              <a:rPr lang="en" sz="1250" i="1">
                <a:solidFill>
                  <a:srgbClr val="24292E"/>
                </a:solidFill>
                <a:highlight>
                  <a:srgbClr val="FFFFFF"/>
                </a:highlight>
              </a:rPr>
              <a:t> If you're generating artificial/pathological code, then it's probable you'll encounter a "function stack overflow" condition. But, there should be a constant large enough for d_m3MaxFunctionStackHeight that satisfies the Wasm code you're interpreting. Just keep doubling it. If there really isn't a solution, then this is probably a bug. Post the .wasm file for us.</a:t>
            </a:r>
            <a:endParaRPr sz="1250" i="1">
              <a:solidFill>
                <a:srgbClr val="24292E"/>
              </a:solidFill>
              <a:highlight>
                <a:srgbClr val="FFFFFF"/>
              </a:highlight>
            </a:endParaRPr>
          </a:p>
          <a:p>
            <a:pPr marL="0" lvl="0" indent="0" algn="l" rtl="0">
              <a:spcBef>
                <a:spcPts val="1200"/>
              </a:spcBef>
              <a:spcAft>
                <a:spcPts val="1200"/>
              </a:spcAft>
              <a:buClr>
                <a:schemeClr val="dk1"/>
              </a:buClr>
              <a:buSzPts val="1100"/>
              <a:buFont typeface="Arial"/>
              <a:buNone/>
            </a:pPr>
            <a:r>
              <a:rPr lang="en"/>
              <a:t> Seems that the max value of stack height is 8000 -- a related value (stackheight * 2) is a unsigned short int type. Once the unsigned conversion from ‘int’ to ‘short unsigned int’ happens, there will be a segment fault.</a:t>
            </a:r>
            <a:endParaRPr sz="1250" i="1">
              <a:solidFill>
                <a:srgbClr val="24292E"/>
              </a:solidFill>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95"/>
          <p:cNvSpPr txBox="1">
            <a:spLocks noGrp="1"/>
          </p:cNvSpPr>
          <p:nvPr>
            <p:ph type="title"/>
          </p:nvPr>
        </p:nvSpPr>
        <p:spPr>
          <a:xfrm>
            <a:off x="311700" y="74975"/>
            <a:ext cx="8520600" cy="44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objdump</a:t>
            </a:r>
            <a:endParaRPr/>
          </a:p>
        </p:txBody>
      </p:sp>
      <p:sp>
        <p:nvSpPr>
          <p:cNvPr id="564" name="Google Shape;564;p95"/>
          <p:cNvSpPr txBox="1">
            <a:spLocks noGrp="1"/>
          </p:cNvSpPr>
          <p:nvPr>
            <p:ph type="body" idx="1"/>
          </p:nvPr>
        </p:nvSpPr>
        <p:spPr>
          <a:xfrm>
            <a:off x="311700" y="599450"/>
            <a:ext cx="8520600" cy="39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Collect the number of times the unique basic block occurs in 500 test cases with its address. Compared with objdump result.</a:t>
            </a:r>
            <a:endParaRPr/>
          </a:p>
          <a:p>
            <a:pPr marL="0" lvl="0" indent="0" algn="l" rtl="0">
              <a:spcBef>
                <a:spcPts val="1200"/>
              </a:spcBef>
              <a:spcAft>
                <a:spcPts val="1200"/>
              </a:spcAft>
              <a:buNone/>
            </a:pPr>
            <a:endParaRPr/>
          </a:p>
        </p:txBody>
      </p:sp>
      <p:pic>
        <p:nvPicPr>
          <p:cNvPr id="565" name="Google Shape;565;p95"/>
          <p:cNvPicPr preferRelativeResize="0"/>
          <p:nvPr/>
        </p:nvPicPr>
        <p:blipFill>
          <a:blip r:embed="rId3">
            <a:alphaModFix/>
          </a:blip>
          <a:stretch>
            <a:fillRect/>
          </a:stretch>
        </p:blipFill>
        <p:spPr>
          <a:xfrm>
            <a:off x="431422" y="1263197"/>
            <a:ext cx="1352150" cy="3682050"/>
          </a:xfrm>
          <a:prstGeom prst="rect">
            <a:avLst/>
          </a:prstGeom>
          <a:noFill/>
          <a:ln>
            <a:noFill/>
          </a:ln>
        </p:spPr>
      </p:pic>
      <p:pic>
        <p:nvPicPr>
          <p:cNvPr id="566" name="Google Shape;566;p95"/>
          <p:cNvPicPr preferRelativeResize="0"/>
          <p:nvPr/>
        </p:nvPicPr>
        <p:blipFill>
          <a:blip r:embed="rId4">
            <a:alphaModFix/>
          </a:blip>
          <a:stretch>
            <a:fillRect/>
          </a:stretch>
        </p:blipFill>
        <p:spPr>
          <a:xfrm>
            <a:off x="1822875" y="1263200"/>
            <a:ext cx="1300225" cy="3682051"/>
          </a:xfrm>
          <a:prstGeom prst="rect">
            <a:avLst/>
          </a:prstGeom>
          <a:noFill/>
          <a:ln>
            <a:noFill/>
          </a:ln>
        </p:spPr>
      </p:pic>
      <p:pic>
        <p:nvPicPr>
          <p:cNvPr id="567" name="Google Shape;567;p95"/>
          <p:cNvPicPr preferRelativeResize="0"/>
          <p:nvPr/>
        </p:nvPicPr>
        <p:blipFill>
          <a:blip r:embed="rId5">
            <a:alphaModFix/>
          </a:blip>
          <a:stretch>
            <a:fillRect/>
          </a:stretch>
        </p:blipFill>
        <p:spPr>
          <a:xfrm>
            <a:off x="3337953" y="1309450"/>
            <a:ext cx="5195074" cy="35895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73" name="Google Shape;573;p96"/>
          <p:cNvSpPr txBox="1">
            <a:spLocks noGrp="1"/>
          </p:cNvSpPr>
          <p:nvPr>
            <p:ph type="body" idx="1"/>
          </p:nvPr>
        </p:nvSpPr>
        <p:spPr>
          <a:xfrm>
            <a:off x="311700" y="11302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Dynamo rio</a:t>
            </a:r>
            <a:endParaRPr/>
          </a:p>
          <a:p>
            <a:pPr marL="0" lvl="0" indent="0" algn="l" rtl="0">
              <a:spcBef>
                <a:spcPts val="1200"/>
              </a:spcBef>
              <a:spcAft>
                <a:spcPts val="0"/>
              </a:spcAft>
              <a:buNone/>
            </a:pPr>
            <a:r>
              <a:rPr lang="en"/>
              <a:t>Pintool -- debug, collect info</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ct val="61111"/>
              <a:buFont typeface="Arial"/>
              <a:buNone/>
            </a:pPr>
            <a:r>
              <a:rPr lang="en"/>
              <a:t>Verify coverage data -- shared lib &amp; multi-thread </a:t>
            </a:r>
            <a:endParaRPr/>
          </a:p>
          <a:p>
            <a:pPr marL="0" lvl="0" indent="0" algn="l" rtl="0">
              <a:spcBef>
                <a:spcPts val="1200"/>
              </a:spcBef>
              <a:spcAft>
                <a:spcPts val="0"/>
              </a:spcAft>
              <a:buClr>
                <a:schemeClr val="dk1"/>
              </a:buClr>
              <a:buSzPct val="61111"/>
              <a:buFont typeface="Arial"/>
              <a:buNone/>
            </a:pPr>
            <a:r>
              <a:rPr lang="en"/>
              <a:t>Re-calculate distance -- random-14815 (not work)</a:t>
            </a:r>
            <a:endParaRPr/>
          </a:p>
          <a:p>
            <a:pPr marL="0" lvl="0" indent="0" algn="l" rtl="0">
              <a:spcBef>
                <a:spcPts val="1200"/>
              </a:spcBef>
              <a:spcAft>
                <a:spcPts val="0"/>
              </a:spcAft>
              <a:buClr>
                <a:schemeClr val="dk1"/>
              </a:buClr>
              <a:buSzPct val="61111"/>
              <a:buFont typeface="Arial"/>
              <a:buNone/>
            </a:pPr>
            <a:r>
              <a:rPr lang="en"/>
              <a:t>Debug information -- find related source code from coverage address -- using pintool (rtn)</a:t>
            </a:r>
            <a:endParaRPr/>
          </a:p>
          <a:p>
            <a:pPr marL="0" lvl="0" indent="0" algn="l" rtl="0">
              <a:spcBef>
                <a:spcPts val="1200"/>
              </a:spcBef>
              <a:spcAft>
                <a:spcPts val="0"/>
              </a:spcAft>
              <a:buClr>
                <a:schemeClr val="dk1"/>
              </a:buClr>
              <a:buSzPct val="61111"/>
              <a:buFont typeface="Arial"/>
              <a:buNone/>
            </a:pPr>
            <a:r>
              <a:rPr lang="en"/>
              <a:t>Find bug in 14815</a:t>
            </a:r>
            <a:endParaRPr/>
          </a:p>
          <a:p>
            <a:pPr marL="0" lvl="0" indent="0" algn="l" rtl="0">
              <a:spcBef>
                <a:spcPts val="1200"/>
              </a:spcBef>
              <a:spcAft>
                <a:spcPts val="0"/>
              </a:spcAft>
              <a:buNone/>
            </a:pPr>
            <a:r>
              <a:rPr lang="en"/>
              <a:t>Strength of differential testing (rather than normal fuzzing) -- find semantic error</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None/>
            </a:pPr>
            <a:r>
              <a:rPr lang="en"/>
              <a:t>Add gcc to script -- verify result</a:t>
            </a:r>
            <a:endParaRPr/>
          </a:p>
          <a:p>
            <a:pPr marL="0" lvl="0" indent="0" algn="l" rtl="0">
              <a:spcBef>
                <a:spcPts val="1200"/>
              </a:spcBef>
              <a:spcAft>
                <a:spcPts val="12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579" name="Google Shape;579;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Has used pintool to collect each bbl’s corresponding function -- analyze which part or stage of the runtime is more unstable. And that means, we could generate test case in a targeted manner by adjust the strategy of csmith(random test case generator), to get “interesting test case” that could occur bugs in runtimes in a more efficient way.</a:t>
            </a:r>
            <a:endParaRPr/>
          </a:p>
          <a:p>
            <a:pPr marL="0" lvl="0" indent="0" algn="l" rtl="0">
              <a:spcBef>
                <a:spcPts val="1200"/>
              </a:spcBef>
              <a:spcAft>
                <a:spcPts val="0"/>
              </a:spcAft>
              <a:buNone/>
            </a:pPr>
            <a:r>
              <a:rPr lang="en"/>
              <a:t>Interesting test cases found -- random-61519, random-14815, random-78992</a:t>
            </a:r>
            <a:endParaRPr/>
          </a:p>
          <a:p>
            <a:pPr marL="0" lvl="0" indent="0" algn="l" rtl="0">
              <a:spcBef>
                <a:spcPts val="1200"/>
              </a:spcBef>
              <a:spcAft>
                <a:spcPts val="0"/>
              </a:spcAft>
              <a:buNone/>
            </a:pPr>
            <a:r>
              <a:rPr lang="en"/>
              <a:t>Strength of differential testing (rather than normal fuzzing) -- find semantic error, normal fuzzing focuses on crashes in one target rather than semantic error like producing wrong result. By using differential testing, we could find if there is semantic errors comparing results of different runtimes. </a:t>
            </a:r>
            <a:endParaRPr/>
          </a:p>
          <a:p>
            <a:pPr marL="0" lvl="0" indent="0" algn="l" rtl="0">
              <a:spcBef>
                <a:spcPts val="1200"/>
              </a:spcBef>
              <a:spcAft>
                <a:spcPts val="120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98"/>
          <p:cNvSpPr txBox="1">
            <a:spLocks noGrp="1"/>
          </p:cNvSpPr>
          <p:nvPr>
            <p:ph type="body" idx="1"/>
          </p:nvPr>
        </p:nvSpPr>
        <p:spPr>
          <a:xfrm>
            <a:off x="311700" y="162825"/>
            <a:ext cx="8520600" cy="44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900"/>
              <a:t>Wasmer: no.893 : 638 new bbls   (case 256: 58 new bbls)(find similarity and difference between 2 cases -- to find individual feature or common feature)</a:t>
            </a:r>
            <a:endParaRPr sz="900"/>
          </a:p>
          <a:p>
            <a:pPr marL="0" lvl="0" indent="0" algn="l" rtl="0">
              <a:spcBef>
                <a:spcPts val="1200"/>
              </a:spcBef>
              <a:spcAft>
                <a:spcPts val="0"/>
              </a:spcAft>
              <a:buNone/>
            </a:pPr>
            <a:r>
              <a:rPr lang="en" sz="900"/>
              <a:t>wasm3: no. 667: 8 new bbls ， no.91:6  </a:t>
            </a:r>
            <a:endParaRPr sz="900"/>
          </a:p>
          <a:p>
            <a:pPr marL="0" lvl="0" indent="0" algn="l" rtl="0">
              <a:spcBef>
                <a:spcPts val="1200"/>
              </a:spcBef>
              <a:spcAft>
                <a:spcPts val="0"/>
              </a:spcAft>
              <a:buNone/>
            </a:pPr>
            <a:r>
              <a:rPr lang="en" sz="900">
                <a:solidFill>
                  <a:srgbClr val="FF0000"/>
                </a:solidFill>
              </a:rPr>
              <a:t>Find functions related to these new bbls -- change script</a:t>
            </a:r>
            <a:endParaRPr sz="900">
              <a:solidFill>
                <a:srgbClr val="FF0000"/>
              </a:solidFill>
            </a:endParaRPr>
          </a:p>
          <a:p>
            <a:pPr marL="0" lvl="0" indent="0" algn="l" rtl="0">
              <a:spcBef>
                <a:spcPts val="1200"/>
              </a:spcBef>
              <a:spcAft>
                <a:spcPts val="1200"/>
              </a:spcAft>
              <a:buNone/>
            </a:pPr>
            <a:r>
              <a:rPr lang="en" sz="900">
                <a:solidFill>
                  <a:srgbClr val="FF0000"/>
                </a:solidFill>
              </a:rPr>
              <a:t>Double check interesting cases. </a:t>
            </a:r>
            <a:endParaRPr sz="900">
              <a:solidFill>
                <a:srgbClr val="FF0000"/>
              </a:solidFill>
            </a:endParaRPr>
          </a:p>
        </p:txBody>
      </p:sp>
      <p:pic>
        <p:nvPicPr>
          <p:cNvPr id="585" name="Google Shape;585;p98"/>
          <p:cNvPicPr preferRelativeResize="0"/>
          <p:nvPr/>
        </p:nvPicPr>
        <p:blipFill>
          <a:blip r:embed="rId3">
            <a:alphaModFix/>
          </a:blip>
          <a:stretch>
            <a:fillRect/>
          </a:stretch>
        </p:blipFill>
        <p:spPr>
          <a:xfrm>
            <a:off x="311700" y="1345775"/>
            <a:ext cx="4183424" cy="3223150"/>
          </a:xfrm>
          <a:prstGeom prst="rect">
            <a:avLst/>
          </a:prstGeom>
          <a:noFill/>
          <a:ln>
            <a:noFill/>
          </a:ln>
        </p:spPr>
      </p:pic>
      <p:pic>
        <p:nvPicPr>
          <p:cNvPr id="586" name="Google Shape;586;p98"/>
          <p:cNvPicPr preferRelativeResize="0"/>
          <p:nvPr/>
        </p:nvPicPr>
        <p:blipFill>
          <a:blip r:embed="rId4">
            <a:alphaModFix/>
          </a:blip>
          <a:stretch>
            <a:fillRect/>
          </a:stretch>
        </p:blipFill>
        <p:spPr>
          <a:xfrm>
            <a:off x="4524725" y="1345775"/>
            <a:ext cx="4307575" cy="3223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Interesting test case</a:t>
            </a:r>
            <a:endParaRPr/>
          </a:p>
        </p:txBody>
      </p:sp>
      <p:sp>
        <p:nvSpPr>
          <p:cNvPr id="592" name="Google Shape;592;p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Random-78992:</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Random-61569:</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593" name="Google Shape;593;p99"/>
          <p:cNvPicPr preferRelativeResize="0"/>
          <p:nvPr/>
        </p:nvPicPr>
        <p:blipFill>
          <a:blip r:embed="rId3">
            <a:alphaModFix/>
          </a:blip>
          <a:stretch>
            <a:fillRect/>
          </a:stretch>
        </p:blipFill>
        <p:spPr>
          <a:xfrm>
            <a:off x="410438" y="1558988"/>
            <a:ext cx="5629275" cy="885825"/>
          </a:xfrm>
          <a:prstGeom prst="rect">
            <a:avLst/>
          </a:prstGeom>
          <a:noFill/>
          <a:ln>
            <a:noFill/>
          </a:ln>
        </p:spPr>
      </p:pic>
      <p:pic>
        <p:nvPicPr>
          <p:cNvPr id="594" name="Google Shape;594;p99"/>
          <p:cNvPicPr preferRelativeResize="0"/>
          <p:nvPr/>
        </p:nvPicPr>
        <p:blipFill>
          <a:blip r:embed="rId4">
            <a:alphaModFix/>
          </a:blip>
          <a:stretch>
            <a:fillRect/>
          </a:stretch>
        </p:blipFill>
        <p:spPr>
          <a:xfrm>
            <a:off x="410450" y="2918625"/>
            <a:ext cx="7688476" cy="19875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progress</a:t>
            </a:r>
            <a:endParaRPr/>
          </a:p>
        </p:txBody>
      </p:sp>
      <p:sp>
        <p:nvSpPr>
          <p:cNvPr id="600" name="Google Shape;600;p100"/>
          <p:cNvSpPr txBox="1">
            <a:spLocks noGrp="1"/>
          </p:cNvSpPr>
          <p:nvPr>
            <p:ph type="body" idx="1"/>
          </p:nvPr>
        </p:nvSpPr>
        <p:spPr>
          <a:xfrm>
            <a:off x="311700" y="1152475"/>
            <a:ext cx="8520600" cy="3754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Update statistic script -- could collect new bbls and related function names with their executed times in interesting test cases</a:t>
            </a:r>
            <a:endParaRPr/>
          </a:p>
          <a:p>
            <a:pPr marL="0" lvl="0" indent="0" algn="l" rtl="0">
              <a:spcBef>
                <a:spcPts val="1200"/>
              </a:spcBef>
              <a:spcAft>
                <a:spcPts val="0"/>
              </a:spcAft>
              <a:buNone/>
            </a:pPr>
            <a:r>
              <a:rPr lang="en"/>
              <a:t>Number of new bbl in this test case</a:t>
            </a:r>
            <a:endParaRPr/>
          </a:p>
          <a:p>
            <a:pPr marL="0" lvl="0" indent="0" algn="l" rtl="0">
              <a:spcBef>
                <a:spcPts val="1200"/>
              </a:spcBef>
              <a:spcAft>
                <a:spcPts val="0"/>
              </a:spcAft>
              <a:buNone/>
            </a:pPr>
            <a:r>
              <a:rPr lang="en"/>
              <a:t>The related function name of all new bbls</a:t>
            </a:r>
            <a:endParaRPr/>
          </a:p>
          <a:p>
            <a:pPr marL="0" lvl="0" indent="0" algn="l" rtl="0">
              <a:spcBef>
                <a:spcPts val="1200"/>
              </a:spcBef>
              <a:spcAft>
                <a:spcPts val="0"/>
              </a:spcAft>
              <a:buNone/>
            </a:pPr>
            <a:r>
              <a:rPr lang="en"/>
              <a:t>&amp; sum of all executed times of bbls</a:t>
            </a:r>
            <a:endParaRPr/>
          </a:p>
          <a:p>
            <a:pPr marL="0" lvl="0" indent="0" algn="l" rtl="0">
              <a:spcBef>
                <a:spcPts val="1200"/>
              </a:spcBef>
              <a:spcAft>
                <a:spcPts val="0"/>
              </a:spcAft>
              <a:buNone/>
            </a:pPr>
            <a:r>
              <a:rPr lang="en"/>
              <a:t>Details : function name and its related new bbls</a:t>
            </a:r>
            <a:endParaRPr/>
          </a:p>
          <a:p>
            <a:pPr marL="0" lvl="0" indent="0" algn="l" rtl="0">
              <a:spcBef>
                <a:spcPts val="1200"/>
              </a:spcBef>
              <a:spcAft>
                <a:spcPts val="0"/>
              </a:spcAft>
              <a:buNone/>
            </a:pPr>
            <a:r>
              <a:rPr lang="en">
                <a:solidFill>
                  <a:srgbClr val="FF0000"/>
                </a:solidFill>
              </a:rPr>
              <a:t>Check the related feature of these bbls </a:t>
            </a:r>
            <a:endParaRPr>
              <a:solidFill>
                <a:srgbClr val="FF0000"/>
              </a:solidFill>
            </a:endParaRPr>
          </a:p>
          <a:p>
            <a:pPr marL="0" lvl="0" indent="0" algn="l" rtl="0">
              <a:spcBef>
                <a:spcPts val="1200"/>
              </a:spcBef>
              <a:spcAft>
                <a:spcPts val="0"/>
              </a:spcAft>
              <a:buNone/>
            </a:pPr>
            <a:r>
              <a:rPr lang="en">
                <a:solidFill>
                  <a:srgbClr val="FF0000"/>
                </a:solidFill>
              </a:rPr>
              <a:t>&amp; if the rtn is executed in former test cases.</a:t>
            </a:r>
            <a:endParaRPr>
              <a:solidFill>
                <a:srgbClr val="FF0000"/>
              </a:solidFill>
            </a:endParaRPr>
          </a:p>
          <a:p>
            <a:pPr marL="0" lvl="0" indent="0" algn="l" rtl="0">
              <a:spcBef>
                <a:spcPts val="1200"/>
              </a:spcBef>
              <a:spcAft>
                <a:spcPts val="0"/>
              </a:spcAft>
              <a:buNone/>
            </a:pPr>
            <a:endParaRPr>
              <a:solidFill>
                <a:srgbClr val="FF0000"/>
              </a:solidFill>
            </a:endParaRPr>
          </a:p>
          <a:p>
            <a:pPr marL="0" lvl="0" indent="0" algn="l" rtl="0">
              <a:spcBef>
                <a:spcPts val="1200"/>
              </a:spcBef>
              <a:spcAft>
                <a:spcPts val="1200"/>
              </a:spcAft>
              <a:buNone/>
            </a:pPr>
            <a:endParaRPr/>
          </a:p>
        </p:txBody>
      </p:sp>
      <p:pic>
        <p:nvPicPr>
          <p:cNvPr id="601" name="Google Shape;601;p100"/>
          <p:cNvPicPr preferRelativeResize="0"/>
          <p:nvPr/>
        </p:nvPicPr>
        <p:blipFill>
          <a:blip r:embed="rId3">
            <a:alphaModFix/>
          </a:blip>
          <a:stretch>
            <a:fillRect/>
          </a:stretch>
        </p:blipFill>
        <p:spPr>
          <a:xfrm>
            <a:off x="5707575" y="1887200"/>
            <a:ext cx="2924175" cy="31305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1"/>
          <p:cNvSpPr txBox="1">
            <a:spLocks noGrp="1"/>
          </p:cNvSpPr>
          <p:nvPr>
            <p:ph type="title"/>
          </p:nvPr>
        </p:nvSpPr>
        <p:spPr>
          <a:xfrm>
            <a:off x="311700" y="78900"/>
            <a:ext cx="8520600" cy="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a:t>progress</a:t>
            </a:r>
            <a:endParaRPr sz="1920"/>
          </a:p>
        </p:txBody>
      </p:sp>
      <p:sp>
        <p:nvSpPr>
          <p:cNvPr id="607" name="Google Shape;607;p101"/>
          <p:cNvSpPr txBox="1">
            <a:spLocks noGrp="1"/>
          </p:cNvSpPr>
          <p:nvPr>
            <p:ph type="body" idx="1"/>
          </p:nvPr>
        </p:nvSpPr>
        <p:spPr>
          <a:xfrm>
            <a:off x="311700" y="310825"/>
            <a:ext cx="8520600" cy="425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Interesting cases: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en" sz="1200"/>
              <a:t>															Wavm is the most </a:t>
            </a:r>
            <a:endParaRPr sz="1200"/>
          </a:p>
          <a:p>
            <a:pPr marL="0" lvl="0" indent="0" algn="l" rtl="0">
              <a:spcBef>
                <a:spcPts val="1200"/>
              </a:spcBef>
              <a:spcAft>
                <a:spcPts val="0"/>
              </a:spcAft>
              <a:buNone/>
            </a:pPr>
            <a:r>
              <a:rPr lang="en" sz="1200"/>
              <a:t>															stable runtime --</a:t>
            </a:r>
            <a:endParaRPr sz="1200"/>
          </a:p>
          <a:p>
            <a:pPr marL="0" lvl="0" indent="0" algn="l" rtl="0">
              <a:spcBef>
                <a:spcPts val="1200"/>
              </a:spcBef>
              <a:spcAft>
                <a:spcPts val="0"/>
              </a:spcAft>
              <a:buNone/>
            </a:pPr>
            <a:r>
              <a:rPr lang="en" sz="1200"/>
              <a:t>															Implemented by c++</a:t>
            </a:r>
            <a:endParaRPr sz="1200"/>
          </a:p>
          <a:p>
            <a:pPr marL="0" lvl="0" indent="0" algn="l" rtl="0">
              <a:spcBef>
                <a:spcPts val="1200"/>
              </a:spcBef>
              <a:spcAft>
                <a:spcPts val="0"/>
              </a:spcAft>
              <a:buNone/>
            </a:pPr>
            <a:r>
              <a:rPr lang="en" sz="1200"/>
              <a:t>															&amp; llvm </a:t>
            </a:r>
            <a:endParaRPr sz="1200"/>
          </a:p>
          <a:p>
            <a:pPr marL="0" lvl="0" indent="0" algn="l" rtl="0">
              <a:spcBef>
                <a:spcPts val="1200"/>
              </a:spcBef>
              <a:spcAft>
                <a:spcPts val="1200"/>
              </a:spcAft>
              <a:buNone/>
            </a:pPr>
            <a:endParaRPr/>
          </a:p>
        </p:txBody>
      </p:sp>
      <p:pic>
        <p:nvPicPr>
          <p:cNvPr id="608" name="Google Shape;608;p101"/>
          <p:cNvPicPr preferRelativeResize="0"/>
          <p:nvPr/>
        </p:nvPicPr>
        <p:blipFill>
          <a:blip r:embed="rId3">
            <a:alphaModFix/>
          </a:blip>
          <a:stretch>
            <a:fillRect/>
          </a:stretch>
        </p:blipFill>
        <p:spPr>
          <a:xfrm>
            <a:off x="7755950" y="0"/>
            <a:ext cx="1388050" cy="1105600"/>
          </a:xfrm>
          <a:prstGeom prst="rect">
            <a:avLst/>
          </a:prstGeom>
          <a:noFill/>
          <a:ln>
            <a:noFill/>
          </a:ln>
        </p:spPr>
      </p:pic>
      <p:pic>
        <p:nvPicPr>
          <p:cNvPr id="609" name="Google Shape;609;p101"/>
          <p:cNvPicPr preferRelativeResize="0"/>
          <p:nvPr/>
        </p:nvPicPr>
        <p:blipFill>
          <a:blip r:embed="rId4">
            <a:alphaModFix/>
          </a:blip>
          <a:stretch>
            <a:fillRect/>
          </a:stretch>
        </p:blipFill>
        <p:spPr>
          <a:xfrm>
            <a:off x="406050" y="604425"/>
            <a:ext cx="6696415" cy="1426575"/>
          </a:xfrm>
          <a:prstGeom prst="rect">
            <a:avLst/>
          </a:prstGeom>
          <a:noFill/>
          <a:ln>
            <a:noFill/>
          </a:ln>
        </p:spPr>
      </p:pic>
      <p:pic>
        <p:nvPicPr>
          <p:cNvPr id="610" name="Google Shape;610;p101"/>
          <p:cNvPicPr preferRelativeResize="0"/>
          <p:nvPr/>
        </p:nvPicPr>
        <p:blipFill>
          <a:blip r:embed="rId5">
            <a:alphaModFix/>
          </a:blip>
          <a:stretch>
            <a:fillRect/>
          </a:stretch>
        </p:blipFill>
        <p:spPr>
          <a:xfrm>
            <a:off x="409125" y="2067975"/>
            <a:ext cx="6690275" cy="1506575"/>
          </a:xfrm>
          <a:prstGeom prst="rect">
            <a:avLst/>
          </a:prstGeom>
          <a:noFill/>
          <a:ln>
            <a:noFill/>
          </a:ln>
        </p:spPr>
      </p:pic>
      <p:pic>
        <p:nvPicPr>
          <p:cNvPr id="611" name="Google Shape;611;p101"/>
          <p:cNvPicPr preferRelativeResize="0"/>
          <p:nvPr/>
        </p:nvPicPr>
        <p:blipFill>
          <a:blip r:embed="rId6">
            <a:alphaModFix/>
          </a:blip>
          <a:stretch>
            <a:fillRect/>
          </a:stretch>
        </p:blipFill>
        <p:spPr>
          <a:xfrm>
            <a:off x="409125" y="3727800"/>
            <a:ext cx="6690274" cy="132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Environment setup </a:t>
            </a:r>
            <a:endParaRPr/>
          </a:p>
        </p:txBody>
      </p:sp>
      <p:sp>
        <p:nvSpPr>
          <p:cNvPr id="107" name="Google Shape;107;p21"/>
          <p:cNvSpPr txBox="1">
            <a:spLocks noGrp="1"/>
          </p:cNvSpPr>
          <p:nvPr>
            <p:ph type="body" idx="1"/>
          </p:nvPr>
        </p:nvSpPr>
        <p:spPr>
          <a:xfrm>
            <a:off x="311700" y="1152475"/>
            <a:ext cx="8520600" cy="3750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t>3.   Superion : Grammar-Aware Greybox Fuzzing</a:t>
            </a:r>
            <a:endParaRPr sz="1500"/>
          </a:p>
          <a:p>
            <a:pPr marL="0" lvl="0" indent="0" algn="l" rtl="0">
              <a:spcBef>
                <a:spcPts val="1200"/>
              </a:spcBef>
              <a:spcAft>
                <a:spcPts val="0"/>
              </a:spcAft>
              <a:buNone/>
            </a:pPr>
            <a:r>
              <a:rPr lang="en" sz="1500"/>
              <a:t>	</a:t>
            </a:r>
            <a:r>
              <a:rPr lang="en" sz="1100">
                <a:solidFill>
                  <a:schemeClr val="dk1"/>
                </a:solidFill>
                <a:highlight>
                  <a:srgbClr val="FFFFFF"/>
                </a:highlight>
              </a:rPr>
              <a:t>on Ubuntu 16.04 with gcc-5.4.0 and clang-3.8.</a:t>
            </a:r>
            <a:endParaRPr sz="1100">
              <a:solidFill>
                <a:schemeClr val="dk1"/>
              </a:solidFill>
              <a:highlight>
                <a:srgbClr val="FFFFFF"/>
              </a:highlight>
            </a:endParaRPr>
          </a:p>
          <a:p>
            <a:pPr marL="0" lvl="0" indent="0" algn="l" rtl="0">
              <a:spcBef>
                <a:spcPts val="1200"/>
              </a:spcBef>
              <a:spcAft>
                <a:spcPts val="0"/>
              </a:spcAft>
              <a:buNone/>
            </a:pPr>
            <a:r>
              <a:rPr lang="en" sz="1100">
                <a:solidFill>
                  <a:schemeClr val="dk1"/>
                </a:solidFill>
                <a:highlight>
                  <a:srgbClr val="FFFFFF"/>
                </a:highlight>
              </a:rPr>
              <a:t>	Successfully setup, but having bugs when try to fuzz WebKit:</a:t>
            </a: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0"/>
              </a:spcAft>
              <a:buNone/>
            </a:pPr>
            <a:r>
              <a:rPr lang="en" sz="1100">
                <a:solidFill>
                  <a:schemeClr val="dk1"/>
                </a:solidFill>
                <a:highlight>
                  <a:srgbClr val="FFFFFF"/>
                </a:highlight>
              </a:rPr>
              <a:t>It seems that the ICU version is too low but still not working after the upgrade.</a:t>
            </a:r>
            <a:endParaRPr sz="1100">
              <a:solidFill>
                <a:schemeClr val="dk1"/>
              </a:solidFill>
              <a:highlight>
                <a:srgbClr val="FFFFFF"/>
              </a:highlight>
            </a:endParaRPr>
          </a:p>
          <a:p>
            <a:pPr marL="0" lvl="0" indent="0" algn="l" rtl="0">
              <a:spcBef>
                <a:spcPts val="1200"/>
              </a:spcBef>
              <a:spcAft>
                <a:spcPts val="0"/>
              </a:spcAft>
              <a:buNone/>
            </a:pPr>
            <a:endParaRPr sz="1100">
              <a:solidFill>
                <a:schemeClr val="dk1"/>
              </a:solidFill>
              <a:highlight>
                <a:srgbClr val="FFFFFF"/>
              </a:highlight>
            </a:endParaRPr>
          </a:p>
          <a:p>
            <a:pPr marL="0" lvl="0" indent="0" algn="l" rtl="0">
              <a:spcBef>
                <a:spcPts val="1200"/>
              </a:spcBef>
              <a:spcAft>
                <a:spcPts val="1200"/>
              </a:spcAft>
              <a:buNone/>
            </a:pPr>
            <a:endParaRPr sz="1100">
              <a:solidFill>
                <a:schemeClr val="dk1"/>
              </a:solidFill>
              <a:highlight>
                <a:srgbClr val="FFFFFF"/>
              </a:highlight>
            </a:endParaRPr>
          </a:p>
        </p:txBody>
      </p:sp>
      <p:pic>
        <p:nvPicPr>
          <p:cNvPr id="108" name="Google Shape;108;p21"/>
          <p:cNvPicPr preferRelativeResize="0"/>
          <p:nvPr/>
        </p:nvPicPr>
        <p:blipFill>
          <a:blip r:embed="rId3">
            <a:alphaModFix/>
          </a:blip>
          <a:stretch>
            <a:fillRect/>
          </a:stretch>
        </p:blipFill>
        <p:spPr>
          <a:xfrm>
            <a:off x="847413" y="2262550"/>
            <a:ext cx="5553075" cy="15240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02"/>
          <p:cNvSpPr txBox="1">
            <a:spLocks noGrp="1"/>
          </p:cNvSpPr>
          <p:nvPr>
            <p:ph type="title"/>
          </p:nvPr>
        </p:nvSpPr>
        <p:spPr>
          <a:xfrm>
            <a:off x="311700" y="60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a:t>
            </a:r>
            <a:endParaRPr/>
          </a:p>
        </p:txBody>
      </p:sp>
      <p:sp>
        <p:nvSpPr>
          <p:cNvPr id="617" name="Google Shape;617;p102"/>
          <p:cNvSpPr txBox="1">
            <a:spLocks noGrp="1"/>
          </p:cNvSpPr>
          <p:nvPr>
            <p:ph type="body" idx="1"/>
          </p:nvPr>
        </p:nvSpPr>
        <p:spPr>
          <a:xfrm>
            <a:off x="311700" y="547650"/>
            <a:ext cx="8520600" cy="402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rtn name collected by pintool in runtimes written by rust has garbled characters -- how to fix it.</a:t>
            </a:r>
            <a:endParaRPr/>
          </a:p>
        </p:txBody>
      </p:sp>
      <p:pic>
        <p:nvPicPr>
          <p:cNvPr id="618" name="Google Shape;618;p102"/>
          <p:cNvPicPr preferRelativeResize="0"/>
          <p:nvPr/>
        </p:nvPicPr>
        <p:blipFill>
          <a:blip r:embed="rId3">
            <a:alphaModFix/>
          </a:blip>
          <a:stretch>
            <a:fillRect/>
          </a:stretch>
        </p:blipFill>
        <p:spPr>
          <a:xfrm>
            <a:off x="3142825" y="967025"/>
            <a:ext cx="6001174" cy="4128591"/>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3"/>
          <p:cNvSpPr txBox="1">
            <a:spLocks noGrp="1"/>
          </p:cNvSpPr>
          <p:nvPr>
            <p:ph type="body" idx="1"/>
          </p:nvPr>
        </p:nvSpPr>
        <p:spPr>
          <a:xfrm>
            <a:off x="311700" y="177625"/>
            <a:ext cx="8520600" cy="487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wasm3:no667</a:t>
            </a:r>
            <a:endParaRPr/>
          </a:p>
        </p:txBody>
      </p:sp>
      <p:pic>
        <p:nvPicPr>
          <p:cNvPr id="624" name="Google Shape;624;p103"/>
          <p:cNvPicPr preferRelativeResize="0"/>
          <p:nvPr/>
        </p:nvPicPr>
        <p:blipFill>
          <a:blip r:embed="rId3">
            <a:alphaModFix/>
          </a:blip>
          <a:stretch>
            <a:fillRect/>
          </a:stretch>
        </p:blipFill>
        <p:spPr>
          <a:xfrm>
            <a:off x="390598" y="574375"/>
            <a:ext cx="2546025" cy="2030675"/>
          </a:xfrm>
          <a:prstGeom prst="rect">
            <a:avLst/>
          </a:prstGeom>
          <a:noFill/>
          <a:ln>
            <a:noFill/>
          </a:ln>
        </p:spPr>
      </p:pic>
      <p:pic>
        <p:nvPicPr>
          <p:cNvPr id="625" name="Google Shape;625;p103"/>
          <p:cNvPicPr preferRelativeResize="0"/>
          <p:nvPr/>
        </p:nvPicPr>
        <p:blipFill>
          <a:blip r:embed="rId4">
            <a:alphaModFix/>
          </a:blip>
          <a:stretch>
            <a:fillRect/>
          </a:stretch>
        </p:blipFill>
        <p:spPr>
          <a:xfrm>
            <a:off x="3440827" y="424775"/>
            <a:ext cx="5528825" cy="42939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source code of the new bbls in the interesting cases</a:t>
            </a:r>
            <a:endParaRPr/>
          </a:p>
        </p:txBody>
      </p:sp>
      <p:sp>
        <p:nvSpPr>
          <p:cNvPr id="631" name="Google Shape;631;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Wams3: no667</a:t>
            </a:r>
            <a:endParaRPr/>
          </a:p>
          <a:p>
            <a:pPr marL="0" lvl="0" indent="0" algn="l" rtl="0">
              <a:spcBef>
                <a:spcPts val="1200"/>
              </a:spcBef>
              <a:spcAft>
                <a:spcPts val="1200"/>
              </a:spcAft>
              <a:buNone/>
            </a:pPr>
            <a:r>
              <a:rPr lang="en"/>
              <a:t>There is a endless loop in the related source code. If we delete the loop, then there will be no “new bbls”.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05"/>
          <p:cNvSpPr txBox="1">
            <a:spLocks noGrp="1"/>
          </p:cNvSpPr>
          <p:nvPr>
            <p:ph type="title"/>
          </p:nvPr>
        </p:nvSpPr>
        <p:spPr>
          <a:xfrm>
            <a:off x="311700" y="67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new interesting cases(generating new bbls)</a:t>
            </a:r>
            <a:endParaRPr/>
          </a:p>
        </p:txBody>
      </p:sp>
      <p:sp>
        <p:nvSpPr>
          <p:cNvPr id="637" name="Google Shape;637;p105"/>
          <p:cNvSpPr txBox="1">
            <a:spLocks noGrp="1"/>
          </p:cNvSpPr>
          <p:nvPr>
            <p:ph type="body" idx="1"/>
          </p:nvPr>
        </p:nvSpPr>
        <p:spPr>
          <a:xfrm>
            <a:off x="311700" y="640275"/>
            <a:ext cx="8520600" cy="39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Wasm3: no. 142,  no. 888 (seems that they all have endless loop), no. 3100(throw error)</a:t>
            </a:r>
            <a:endParaRPr sz="1600"/>
          </a:p>
          <a:p>
            <a:pPr marL="0" lvl="0" indent="0" algn="l" rtl="0">
              <a:spcBef>
                <a:spcPts val="1200"/>
              </a:spcBef>
              <a:spcAft>
                <a:spcPts val="0"/>
              </a:spcAft>
              <a:buNone/>
            </a:pPr>
            <a:r>
              <a:rPr lang="en" sz="1600"/>
              <a:t>Wasmer: no. 2087(execute successfully)             no. 3100(fail to execute and throw error)</a:t>
            </a:r>
            <a:endParaRPr sz="1600"/>
          </a:p>
          <a:p>
            <a:pPr marL="0" lvl="0" indent="0" algn="l" rtl="0">
              <a:spcBef>
                <a:spcPts val="1200"/>
              </a:spcBef>
              <a:spcAft>
                <a:spcPts val="1200"/>
              </a:spcAft>
              <a:buNone/>
            </a:pPr>
            <a:r>
              <a:rPr lang="en" sz="1600"/>
              <a:t>Wasm3: </a:t>
            </a:r>
            <a:endParaRPr sz="1600"/>
          </a:p>
        </p:txBody>
      </p:sp>
      <p:pic>
        <p:nvPicPr>
          <p:cNvPr id="638" name="Google Shape;638;p105"/>
          <p:cNvPicPr preferRelativeResize="0"/>
          <p:nvPr/>
        </p:nvPicPr>
        <p:blipFill>
          <a:blip r:embed="rId3">
            <a:alphaModFix/>
          </a:blip>
          <a:stretch>
            <a:fillRect/>
          </a:stretch>
        </p:blipFill>
        <p:spPr>
          <a:xfrm>
            <a:off x="4798725" y="1800975"/>
            <a:ext cx="4345275" cy="3342525"/>
          </a:xfrm>
          <a:prstGeom prst="rect">
            <a:avLst/>
          </a:prstGeom>
          <a:noFill/>
          <a:ln>
            <a:noFill/>
          </a:ln>
        </p:spPr>
      </p:pic>
      <p:pic>
        <p:nvPicPr>
          <p:cNvPr id="639" name="Google Shape;639;p105"/>
          <p:cNvPicPr preferRelativeResize="0"/>
          <p:nvPr/>
        </p:nvPicPr>
        <p:blipFill>
          <a:blip r:embed="rId4">
            <a:alphaModFix/>
          </a:blip>
          <a:stretch>
            <a:fillRect/>
          </a:stretch>
        </p:blipFill>
        <p:spPr>
          <a:xfrm>
            <a:off x="0" y="1890348"/>
            <a:ext cx="4345275" cy="325315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Try to find feature related to “preserveargsandlocals”</a:t>
            </a:r>
            <a:endParaRPr/>
          </a:p>
        </p:txBody>
      </p:sp>
      <p:sp>
        <p:nvSpPr>
          <p:cNvPr id="645" name="Google Shape;645;p106"/>
          <p:cNvSpPr txBox="1">
            <a:spLocks noGrp="1"/>
          </p:cNvSpPr>
          <p:nvPr>
            <p:ph type="body" idx="1"/>
          </p:nvPr>
        </p:nvSpPr>
        <p:spPr>
          <a:xfrm>
            <a:off x="311700" y="1152475"/>
            <a:ext cx="8520600" cy="3856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In test case 667: change loop condition</a:t>
            </a:r>
            <a:endParaRPr/>
          </a:p>
          <a:p>
            <a:pPr marL="0" lvl="0" indent="0" algn="l" rtl="0">
              <a:spcBef>
                <a:spcPts val="1200"/>
              </a:spcBef>
              <a:spcAft>
                <a:spcPts val="0"/>
              </a:spcAft>
              <a:buNone/>
            </a:pPr>
            <a:r>
              <a:rPr lang="en"/>
              <a:t>Const uint_64 65535: [761,760]</a:t>
            </a:r>
            <a:endParaRPr/>
          </a:p>
          <a:p>
            <a:pPr marL="0" lvl="0" indent="0" algn="l" rtl="0">
              <a:spcBef>
                <a:spcPts val="1200"/>
              </a:spcBef>
              <a:spcAft>
                <a:spcPts val="0"/>
              </a:spcAft>
              <a:buNone/>
            </a:pPr>
            <a:r>
              <a:rPr lang="en"/>
              <a:t>Const uint_32 65535: [759,758]</a:t>
            </a:r>
            <a:endParaRPr/>
          </a:p>
          <a:p>
            <a:pPr marL="0" lvl="0" indent="0" algn="l" rtl="0">
              <a:spcBef>
                <a:spcPts val="1200"/>
              </a:spcBef>
              <a:spcAft>
                <a:spcPts val="0"/>
              </a:spcAft>
              <a:buNone/>
            </a:pPr>
            <a:r>
              <a:rPr lang="en"/>
              <a:t>Const uint_16 65535: [759,758]</a:t>
            </a:r>
            <a:endParaRPr/>
          </a:p>
          <a:p>
            <a:pPr marL="0" lvl="0" indent="0" algn="l" rtl="0">
              <a:spcBef>
                <a:spcPts val="1200"/>
              </a:spcBef>
              <a:spcAft>
                <a:spcPts val="0"/>
              </a:spcAft>
              <a:buNone/>
            </a:pPr>
            <a:endParaRPr/>
          </a:p>
          <a:p>
            <a:pPr marL="0" lvl="0" indent="0" algn="l" rtl="0">
              <a:spcBef>
                <a:spcPts val="1200"/>
              </a:spcBef>
              <a:spcAft>
                <a:spcPts val="0"/>
              </a:spcAft>
              <a:buNone/>
            </a:pPr>
            <a:r>
              <a:rPr lang="en"/>
              <a:t>After changed type of loop condition, loop number, or whether it is const:</a:t>
            </a:r>
            <a:endParaRPr/>
          </a:p>
          <a:p>
            <a:pPr marL="0" lvl="0" indent="0" algn="l" rtl="0">
              <a:spcBef>
                <a:spcPts val="1200"/>
              </a:spcBef>
              <a:spcAft>
                <a:spcPts val="0"/>
              </a:spcAft>
              <a:buNone/>
            </a:pPr>
            <a:r>
              <a:rPr lang="en"/>
              <a:t>Times or type cannot influence number of “preserveargsandlocals”, the only reason is </a:t>
            </a:r>
            <a:endParaRPr/>
          </a:p>
          <a:p>
            <a:pPr marL="0" lvl="0" indent="0" algn="l" rtl="0">
              <a:spcBef>
                <a:spcPts val="1200"/>
              </a:spcBef>
              <a:spcAft>
                <a:spcPts val="0"/>
              </a:spcAft>
              <a:buNone/>
            </a:pPr>
            <a:r>
              <a:rPr lang="en"/>
              <a:t>whether it is const. ()</a:t>
            </a:r>
            <a:endParaRPr/>
          </a:p>
          <a:p>
            <a:pPr marL="0" lvl="0" indent="0" algn="l" rtl="0">
              <a:spcBef>
                <a:spcPts val="1200"/>
              </a:spcBef>
              <a:spcAft>
                <a:spcPts val="1200"/>
              </a:spcAft>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Try to find feature related to “preserveargsandlocals”</a:t>
            </a:r>
            <a:endParaRPr/>
          </a:p>
          <a:p>
            <a:pPr marL="0" lvl="0" indent="0" algn="l" rtl="0">
              <a:spcBef>
                <a:spcPts val="0"/>
              </a:spcBef>
              <a:spcAft>
                <a:spcPts val="0"/>
              </a:spcAft>
              <a:buNone/>
            </a:pPr>
            <a:endParaRPr/>
          </a:p>
        </p:txBody>
      </p:sp>
      <p:sp>
        <p:nvSpPr>
          <p:cNvPr id="651" name="Google Shape;651;p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But “const” cannot cause “preserve” itself, </a:t>
            </a:r>
            <a:endParaRPr/>
          </a:p>
          <a:p>
            <a:pPr marL="0" lvl="0" indent="0" algn="l" rtl="0">
              <a:spcBef>
                <a:spcPts val="1200"/>
              </a:spcBef>
              <a:spcAft>
                <a:spcPts val="0"/>
              </a:spcAft>
              <a:buNone/>
            </a:pPr>
            <a:r>
              <a:rPr lang="en"/>
              <a:t>Try to make some simple loop structure with a const number as its condition,</a:t>
            </a:r>
            <a:endParaRPr/>
          </a:p>
          <a:p>
            <a:pPr marL="0" lvl="0" indent="0" algn="l" rtl="0">
              <a:spcBef>
                <a:spcPts val="1200"/>
              </a:spcBef>
              <a:spcAft>
                <a:spcPts val="0"/>
              </a:spcAft>
              <a:buNone/>
            </a:pPr>
            <a:r>
              <a:rPr lang="en"/>
              <a:t>Cannot cause “preserve”.</a:t>
            </a:r>
            <a:endParaRPr/>
          </a:p>
          <a:p>
            <a:pPr marL="0" lvl="0" indent="0" algn="l" rtl="0">
              <a:spcBef>
                <a:spcPts val="1200"/>
              </a:spcBef>
              <a:spcAft>
                <a:spcPts val="1200"/>
              </a:spcAft>
              <a:buNone/>
            </a:pPr>
            <a:r>
              <a:rPr lang="en"/>
              <a:t>So there should be another reason.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Try to find feature related to “preserveargsandlocals”</a:t>
            </a:r>
            <a:endParaRPr/>
          </a:p>
          <a:p>
            <a:pPr marL="0" lvl="0" indent="0" algn="l" rtl="0">
              <a:spcBef>
                <a:spcPts val="0"/>
              </a:spcBef>
              <a:spcAft>
                <a:spcPts val="0"/>
              </a:spcAft>
              <a:buNone/>
            </a:pPr>
            <a:endParaRPr/>
          </a:p>
        </p:txBody>
      </p:sp>
      <p:sp>
        <p:nvSpPr>
          <p:cNvPr id="657" name="Google Shape;657;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Endless loop with a const as its loop condition</a:t>
            </a:r>
            <a:endParaRPr/>
          </a:p>
          <a:p>
            <a:pPr marL="0" lvl="0" indent="0" algn="l" rtl="0">
              <a:spcBef>
                <a:spcPts val="1200"/>
              </a:spcBef>
              <a:spcAft>
                <a:spcPts val="1200"/>
              </a:spcAft>
              <a:buNone/>
            </a:pPr>
            <a:r>
              <a:rPr lang="en"/>
              <a:t>Nested function with bit operation?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3" name="Google Shape;663;p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Delta debugging</a:t>
            </a:r>
            <a:endParaRPr/>
          </a:p>
          <a:p>
            <a:pPr marL="0" lvl="0" indent="0" algn="l" rtl="0">
              <a:spcBef>
                <a:spcPts val="1200"/>
              </a:spcBef>
              <a:spcAft>
                <a:spcPts val="0"/>
              </a:spcAft>
              <a:buNone/>
            </a:pPr>
            <a:r>
              <a:rPr lang="en"/>
              <a:t>Clang plug-in</a:t>
            </a:r>
            <a:endParaRPr/>
          </a:p>
          <a:p>
            <a:pPr marL="0" lvl="0" indent="0" algn="l" rtl="0">
              <a:spcBef>
                <a:spcPts val="1200"/>
              </a:spcBef>
              <a:spcAft>
                <a:spcPts val="0"/>
              </a:spcAft>
              <a:buNone/>
            </a:pPr>
            <a:r>
              <a:rPr lang="en"/>
              <a:t>Llvm</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--transformation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 list</a:t>
            </a:r>
            <a:endParaRPr/>
          </a:p>
        </p:txBody>
      </p:sp>
      <p:sp>
        <p:nvSpPr>
          <p:cNvPr id="669" name="Google Shape;669;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One feature (code coverage) could be triggered by different type of test cases. A test cases will be considered as “interesting case” if it has a new code coverage. Follow-up test cases with the same coverage will not be considered as “interesting” even if the coverage might be triggered by different source code feature. </a:t>
            </a:r>
            <a:endParaRPr/>
          </a:p>
          <a:p>
            <a:pPr marL="457200" lvl="0" indent="0" algn="l" rtl="0">
              <a:spcBef>
                <a:spcPts val="1200"/>
              </a:spcBef>
              <a:spcAft>
                <a:spcPts val="1200"/>
              </a:spcAft>
              <a:buNone/>
            </a:pPr>
            <a:r>
              <a:rPr lang="en"/>
              <a:t>Therefore, we need to double check if a coverage is triggered be feature we have already analyzed and collect, to avoid missing new feature for further fuzzing.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 list</a:t>
            </a:r>
            <a:endParaRPr/>
          </a:p>
        </p:txBody>
      </p:sp>
      <p:sp>
        <p:nvSpPr>
          <p:cNvPr id="675" name="Google Shape;675;p1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  After analyzing and collecting features, we need to use these feature to reproduce new test cases for fuzzing (with higher code coverage). Theoretically, a reproduced test code block could trigger related coverage all the time. </a:t>
            </a:r>
            <a:endParaRPr/>
          </a:p>
          <a:p>
            <a:pPr marL="0" lvl="0" indent="0" algn="l" rtl="0">
              <a:spcBef>
                <a:spcPts val="1200"/>
              </a:spcBef>
              <a:spcAft>
                <a:spcPts val="0"/>
              </a:spcAft>
              <a:buNone/>
            </a:pPr>
            <a:r>
              <a:rPr lang="en"/>
              <a:t>However, in practice, some simple reproduced test code block could trigger coverage in a simple test cases. But it cannot trigger coverage in a more complicated test cases. </a:t>
            </a:r>
            <a:endParaRPr/>
          </a:p>
          <a:p>
            <a:pPr marL="0" lvl="0" indent="0" algn="l" rtl="0">
              <a:spcBef>
                <a:spcPts val="1200"/>
              </a:spcBef>
              <a:spcAft>
                <a:spcPts val="1200"/>
              </a:spcAft>
              <a:buNone/>
            </a:pPr>
            <a:r>
              <a:rPr lang="en"/>
              <a:t>This issue needs further study.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8262</Words>
  <Application>Microsoft Macintosh PowerPoint</Application>
  <PresentationFormat>全屏显示(16:9)</PresentationFormat>
  <Paragraphs>815</Paragraphs>
  <Slides>110</Slides>
  <Notes>110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110</vt:i4>
      </vt:variant>
    </vt:vector>
  </HeadingPairs>
  <TitlesOfParts>
    <vt:vector size="112" baseType="lpstr">
      <vt:lpstr>Arial</vt:lpstr>
      <vt:lpstr>Simple Light</vt:lpstr>
      <vt:lpstr>Webassembly Security</vt:lpstr>
      <vt:lpstr>Related Work</vt:lpstr>
      <vt:lpstr>01</vt:lpstr>
      <vt:lpstr>JIT in JSC (old)</vt:lpstr>
      <vt:lpstr>JIT in JSC</vt:lpstr>
      <vt:lpstr>JIT in V8</vt:lpstr>
      <vt:lpstr>Difference between JIT fuzzing and normal fuzzing</vt:lpstr>
      <vt:lpstr>Environment setup </vt:lpstr>
      <vt:lpstr>Environment setup </vt:lpstr>
      <vt:lpstr>Environment setup </vt:lpstr>
      <vt:lpstr>AFL</vt:lpstr>
      <vt:lpstr>todo</vt:lpstr>
      <vt:lpstr>02</vt:lpstr>
      <vt:lpstr>V8 -- AST</vt:lpstr>
      <vt:lpstr>V8 -- AST</vt:lpstr>
      <vt:lpstr>V8 -- bytecode</vt:lpstr>
      <vt:lpstr>V8 -- optimization</vt:lpstr>
      <vt:lpstr>AFL</vt:lpstr>
      <vt:lpstr>AFL</vt:lpstr>
      <vt:lpstr>AFL</vt:lpstr>
      <vt:lpstr>Improve jit fuzzing</vt:lpstr>
      <vt:lpstr>todo</vt:lpstr>
      <vt:lpstr>03 </vt:lpstr>
      <vt:lpstr>Program generator</vt:lpstr>
      <vt:lpstr>Goals of mutation</vt:lpstr>
      <vt:lpstr>Fuzzilli</vt:lpstr>
      <vt:lpstr>Fuzzilli</vt:lpstr>
      <vt:lpstr>Fuzzilli</vt:lpstr>
      <vt:lpstr>PowerPoint 演示文稿</vt:lpstr>
      <vt:lpstr>PowerPoint 演示文稿</vt:lpstr>
      <vt:lpstr>PowerPoint 演示文稿</vt:lpstr>
      <vt:lpstr>Corpus seed</vt:lpstr>
      <vt:lpstr>04 </vt:lpstr>
      <vt:lpstr>JS random code generator</vt:lpstr>
      <vt:lpstr>Random program generation</vt:lpstr>
      <vt:lpstr>webassembly</vt:lpstr>
      <vt:lpstr>PowerPoint 演示文稿</vt:lpstr>
      <vt:lpstr>PowerPoint 演示文稿</vt:lpstr>
      <vt:lpstr>PowerPoint 演示文稿</vt:lpstr>
      <vt:lpstr>PowerPoint 演示文稿</vt:lpstr>
      <vt:lpstr>PowerPoint 演示文稿</vt:lpstr>
      <vt:lpstr>PowerPoint 演示文稿</vt:lpstr>
      <vt:lpstr>05</vt:lpstr>
      <vt:lpstr>wasm</vt:lpstr>
      <vt:lpstr>Randomly generating programs</vt:lpstr>
      <vt:lpstr>Randomly generating programs</vt:lpstr>
      <vt:lpstr>Randomly generating programs</vt:lpstr>
      <vt:lpstr>How to avoid Undefined and Unspecified Behaviors (UBs)</vt:lpstr>
      <vt:lpstr>06</vt:lpstr>
      <vt:lpstr>PowerPoint 演示文稿</vt:lpstr>
      <vt:lpstr>coverage</vt:lpstr>
      <vt:lpstr>PowerPoint 演示文稿</vt:lpstr>
      <vt:lpstr>PowerPoint 演示文稿</vt:lpstr>
      <vt:lpstr>07</vt:lpstr>
      <vt:lpstr>08</vt:lpstr>
      <vt:lpstr>PowerPoint 演示文稿</vt:lpstr>
      <vt:lpstr>todo</vt:lpstr>
      <vt:lpstr>09</vt:lpstr>
      <vt:lpstr>PowerPoint 演示文稿</vt:lpstr>
      <vt:lpstr>PowerPoint 演示文稿</vt:lpstr>
      <vt:lpstr>10</vt:lpstr>
      <vt:lpstr>PowerPoint 演示文稿</vt:lpstr>
      <vt:lpstr>11</vt:lpstr>
      <vt:lpstr>todo</vt:lpstr>
      <vt:lpstr>12</vt:lpstr>
      <vt:lpstr>PowerPoint 演示文稿</vt:lpstr>
      <vt:lpstr>PowerPoint 演示文稿</vt:lpstr>
      <vt:lpstr>PowerPoint 演示文稿</vt:lpstr>
      <vt:lpstr>issues:</vt:lpstr>
      <vt:lpstr>todo:</vt:lpstr>
      <vt:lpstr>13</vt:lpstr>
      <vt:lpstr>Csmith statistic info</vt:lpstr>
      <vt:lpstr>Source code generated by csmith</vt:lpstr>
      <vt:lpstr>Wasm runtime architecture</vt:lpstr>
      <vt:lpstr>PowerPoint 演示文稿</vt:lpstr>
      <vt:lpstr>baseline</vt:lpstr>
      <vt:lpstr>2021.08.12</vt:lpstr>
      <vt:lpstr>isValid()</vt:lpstr>
      <vt:lpstr>PowerPoint 演示文稿</vt:lpstr>
      <vt:lpstr>Interesting cases</vt:lpstr>
      <vt:lpstr>PowerPoint 演示文稿</vt:lpstr>
      <vt:lpstr>14</vt:lpstr>
      <vt:lpstr>objdump</vt:lpstr>
      <vt:lpstr>PowerPoint 演示文稿</vt:lpstr>
      <vt:lpstr>todo</vt:lpstr>
      <vt:lpstr>PowerPoint 演示文稿</vt:lpstr>
      <vt:lpstr>Interesting test case</vt:lpstr>
      <vt:lpstr>progress</vt:lpstr>
      <vt:lpstr>progress</vt:lpstr>
      <vt:lpstr>todo</vt:lpstr>
      <vt:lpstr>PowerPoint 演示文稿</vt:lpstr>
      <vt:lpstr>The source code of the new bbls in the interesting cases</vt:lpstr>
      <vt:lpstr>Some new interesting cases(generating new bbls)</vt:lpstr>
      <vt:lpstr>Try to find feature related to “preserveargsandlocals”</vt:lpstr>
      <vt:lpstr>Try to find feature related to “preserveargsandlocals” </vt:lpstr>
      <vt:lpstr>Try to find feature related to “preserveargsandlocals” </vt:lpstr>
      <vt:lpstr>PowerPoint 演示文稿</vt:lpstr>
      <vt:lpstr>Todo list</vt:lpstr>
      <vt:lpstr>Todo list</vt:lpstr>
      <vt:lpstr>Using AST to analyze and reproduce coverage-related feature</vt:lpstr>
      <vt:lpstr>Using AST to analyze and reproduce coverage-related feature</vt:lpstr>
      <vt:lpstr>Pseudo algorithm -- analyzing coverage-related feature </vt:lpstr>
      <vt:lpstr>Pseudo algorithm -- analyzing coverage-related feature </vt:lpstr>
      <vt:lpstr>Pseudo algorithm -- analyzing coverage-related feature </vt:lpstr>
      <vt:lpstr>Pseudo algorithm -- analyzing coverage-related feature  </vt:lpstr>
      <vt:lpstr>Source-to-source transformation (using clang AST)  </vt:lpstr>
      <vt:lpstr>Todo list</vt:lpstr>
      <vt:lpstr>How to use clang libtools to do automated feature extraction</vt:lpstr>
      <vt:lpstr>Coverage features feedback to code generator strategy</vt:lpstr>
      <vt:lpstr>Combine pintool and clang plugin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 Security</dc:title>
  <cp:lastModifiedBy>Qu Jackie</cp:lastModifiedBy>
  <cp:revision>1</cp:revision>
  <dcterms:modified xsi:type="dcterms:W3CDTF">2021-11-23T08:41:37Z</dcterms:modified>
</cp:coreProperties>
</file>