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ranberry" charset="1" panose="00000000000000000000"/>
      <p:regular r:id="rId22"/>
    </p:embeddedFont>
    <p:embeddedFont>
      <p:font typeface="Hero Bold"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9.png" Type="http://schemas.openxmlformats.org/officeDocument/2006/relationships/image"/><Relationship Id="rId14" Target="../media/image30.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3.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4.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35.png" Type="http://schemas.openxmlformats.org/officeDocument/2006/relationships/image"/><Relationship Id="rId14" Target="../media/image36.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grpSp>
        <p:nvGrpSpPr>
          <p:cNvPr name="Group 3" id="3"/>
          <p:cNvGrpSpPr/>
          <p:nvPr/>
        </p:nvGrpSpPr>
        <p:grpSpPr>
          <a:xfrm rot="-722662">
            <a:off x="-5450717" y="5262039"/>
            <a:ext cx="10375916" cy="7044025"/>
            <a:chOff x="0" y="0"/>
            <a:chExt cx="2732752" cy="1855217"/>
          </a:xfrm>
        </p:grpSpPr>
        <p:sp>
          <p:nvSpPr>
            <p:cNvPr name="Freeform 4" id="4"/>
            <p:cNvSpPr/>
            <p:nvPr/>
          </p:nvSpPr>
          <p:spPr>
            <a:xfrm flipH="false" flipV="false" rot="0">
              <a:off x="0" y="0"/>
              <a:ext cx="2732752" cy="1855217"/>
            </a:xfrm>
            <a:custGeom>
              <a:avLst/>
              <a:gdLst/>
              <a:ahLst/>
              <a:cxnLst/>
              <a:rect r="r" b="b" t="t" l="l"/>
              <a:pathLst>
                <a:path h="1855217" w="2732752">
                  <a:moveTo>
                    <a:pt x="0" y="0"/>
                  </a:moveTo>
                  <a:lnTo>
                    <a:pt x="2732752" y="0"/>
                  </a:lnTo>
                  <a:lnTo>
                    <a:pt x="2732752" y="1855217"/>
                  </a:lnTo>
                  <a:lnTo>
                    <a:pt x="0" y="1855217"/>
                  </a:lnTo>
                  <a:close/>
                </a:path>
              </a:pathLst>
            </a:custGeom>
            <a:solidFill>
              <a:srgbClr val="AED4DA"/>
            </a:solidFill>
          </p:spPr>
        </p:sp>
        <p:sp>
          <p:nvSpPr>
            <p:cNvPr name="TextBox 5" id="5"/>
            <p:cNvSpPr txBox="true"/>
            <p:nvPr/>
          </p:nvSpPr>
          <p:spPr>
            <a:xfrm>
              <a:off x="0" y="-38100"/>
              <a:ext cx="2732752" cy="189331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2068677">
            <a:off x="12608000" y="-4110838"/>
            <a:ext cx="8070263" cy="9261909"/>
            <a:chOff x="0" y="0"/>
            <a:chExt cx="2125501" cy="2439351"/>
          </a:xfrm>
        </p:grpSpPr>
        <p:sp>
          <p:nvSpPr>
            <p:cNvPr name="Freeform 8" id="8"/>
            <p:cNvSpPr/>
            <p:nvPr/>
          </p:nvSpPr>
          <p:spPr>
            <a:xfrm flipH="false" flipV="false" rot="0">
              <a:off x="0" y="0"/>
              <a:ext cx="2125501" cy="2439351"/>
            </a:xfrm>
            <a:custGeom>
              <a:avLst/>
              <a:gdLst/>
              <a:ahLst/>
              <a:cxnLst/>
              <a:rect r="r" b="b" t="t" l="l"/>
              <a:pathLst>
                <a:path h="2439351" w="2125501">
                  <a:moveTo>
                    <a:pt x="0" y="0"/>
                  </a:moveTo>
                  <a:lnTo>
                    <a:pt x="2125501" y="0"/>
                  </a:lnTo>
                  <a:lnTo>
                    <a:pt x="2125501" y="2439351"/>
                  </a:lnTo>
                  <a:lnTo>
                    <a:pt x="0" y="2439351"/>
                  </a:lnTo>
                  <a:close/>
                </a:path>
              </a:pathLst>
            </a:custGeom>
            <a:solidFill>
              <a:srgbClr val="C8B3EE"/>
            </a:solidFill>
          </p:spPr>
        </p:sp>
        <p:sp>
          <p:nvSpPr>
            <p:cNvPr name="TextBox 9" id="9"/>
            <p:cNvSpPr txBox="true"/>
            <p:nvPr/>
          </p:nvSpPr>
          <p:spPr>
            <a:xfrm>
              <a:off x="0" y="-38100"/>
              <a:ext cx="2125501" cy="247745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3553808" y="1851187"/>
            <a:ext cx="11180384" cy="4191000"/>
          </a:xfrm>
          <a:prstGeom prst="rect">
            <a:avLst/>
          </a:prstGeom>
        </p:spPr>
        <p:txBody>
          <a:bodyPr anchor="t" rtlCol="false" tIns="0" lIns="0" bIns="0" rIns="0">
            <a:spAutoFit/>
          </a:bodyPr>
          <a:lstStyle/>
          <a:p>
            <a:pPr algn="ctr" marL="0" indent="0" lvl="0">
              <a:lnSpc>
                <a:spcPts val="15000"/>
              </a:lnSpc>
            </a:pPr>
            <a:r>
              <a:rPr lang="en-US" sz="15000">
                <a:solidFill>
                  <a:srgbClr val="FFFFFF"/>
                </a:solidFill>
                <a:latin typeface="Cranberry"/>
                <a:ea typeface="Cranberry"/>
                <a:cs typeface="Cranberry"/>
                <a:sym typeface="Cranberry"/>
              </a:rPr>
              <a:t>TERM PROJECT</a:t>
            </a:r>
          </a:p>
        </p:txBody>
      </p:sp>
      <p:sp>
        <p:nvSpPr>
          <p:cNvPr name="Freeform 13" id="13"/>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553808" y="2787341"/>
            <a:ext cx="1245452" cy="1159346"/>
          </a:xfrm>
          <a:custGeom>
            <a:avLst/>
            <a:gdLst/>
            <a:ahLst/>
            <a:cxnLst/>
            <a:rect r="r" b="b" t="t" l="l"/>
            <a:pathLst>
              <a:path h="1159346" w="1245452">
                <a:moveTo>
                  <a:pt x="0" y="0"/>
                </a:moveTo>
                <a:lnTo>
                  <a:pt x="1245452" y="0"/>
                </a:lnTo>
                <a:lnTo>
                  <a:pt x="1245452" y="1159346"/>
                </a:lnTo>
                <a:lnTo>
                  <a:pt x="0" y="11593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2473335" y="5856176"/>
            <a:ext cx="13341331" cy="914399"/>
          </a:xfrm>
          <a:prstGeom prst="rect">
            <a:avLst/>
          </a:prstGeom>
        </p:spPr>
        <p:txBody>
          <a:bodyPr anchor="t" rtlCol="false" tIns="0" lIns="0" bIns="0" rIns="0">
            <a:spAutoFit/>
          </a:bodyPr>
          <a:lstStyle/>
          <a:p>
            <a:pPr algn="ctr" marL="0" indent="0" lvl="0">
              <a:lnSpc>
                <a:spcPts val="5999"/>
              </a:lnSpc>
            </a:pPr>
            <a:r>
              <a:rPr lang="en-US" sz="5999" spc="899">
                <a:solidFill>
                  <a:srgbClr val="FFFFFF"/>
                </a:solidFill>
                <a:latin typeface="Cranberry"/>
                <a:ea typeface="Cranberry"/>
                <a:cs typeface="Cranberry"/>
                <a:sym typeface="Cranberry"/>
              </a:rPr>
              <a:t>CIS 476</a:t>
            </a:r>
          </a:p>
        </p:txBody>
      </p:sp>
      <p:sp>
        <p:nvSpPr>
          <p:cNvPr name="Freeform 16" id="16"/>
          <p:cNvSpPr/>
          <p:nvPr/>
        </p:nvSpPr>
        <p:spPr>
          <a:xfrm flipH="false" flipV="false" rot="0">
            <a:off x="13804051" y="6042187"/>
            <a:ext cx="1245452" cy="1159346"/>
          </a:xfrm>
          <a:custGeom>
            <a:avLst/>
            <a:gdLst/>
            <a:ahLst/>
            <a:cxnLst/>
            <a:rect r="r" b="b" t="t" l="l"/>
            <a:pathLst>
              <a:path h="1159346" w="1245452">
                <a:moveTo>
                  <a:pt x="0" y="0"/>
                </a:moveTo>
                <a:lnTo>
                  <a:pt x="1245451" y="0"/>
                </a:lnTo>
                <a:lnTo>
                  <a:pt x="1245451" y="1159347"/>
                </a:lnTo>
                <a:lnTo>
                  <a:pt x="0" y="11593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473335" y="7212796"/>
            <a:ext cx="13341331" cy="409576"/>
          </a:xfrm>
          <a:prstGeom prst="rect">
            <a:avLst/>
          </a:prstGeom>
        </p:spPr>
        <p:txBody>
          <a:bodyPr anchor="t" rtlCol="false" tIns="0" lIns="0" bIns="0" rIns="0">
            <a:spAutoFit/>
          </a:bodyPr>
          <a:lstStyle/>
          <a:p>
            <a:pPr algn="ctr" marL="0" indent="0" lvl="0">
              <a:lnSpc>
                <a:spcPts val="3000"/>
              </a:lnSpc>
            </a:pPr>
            <a:r>
              <a:rPr lang="en-US" sz="3000" spc="90">
                <a:solidFill>
                  <a:srgbClr val="000000"/>
                </a:solidFill>
                <a:latin typeface="Hero Bold"/>
                <a:ea typeface="Hero Bold"/>
                <a:cs typeface="Hero Bold"/>
                <a:sym typeface="Hero Bold"/>
              </a:rPr>
              <a:t>Dorah Mohamed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2404797" y="3583820"/>
            <a:ext cx="13341331" cy="21336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DEMO &amp; CODE EXPLANATION</a:t>
            </a:r>
          </a:p>
        </p:txBody>
      </p:sp>
      <p:sp>
        <p:nvSpPr>
          <p:cNvPr name="Freeform 7" id="7"/>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0" y="1028700"/>
            <a:ext cx="2722179" cy="2722179"/>
          </a:xfrm>
          <a:custGeom>
            <a:avLst/>
            <a:gdLst/>
            <a:ahLst/>
            <a:cxnLst/>
            <a:rect r="r" b="b" t="t" l="l"/>
            <a:pathLst>
              <a:path h="2722179" w="2722179">
                <a:moveTo>
                  <a:pt x="0" y="0"/>
                </a:moveTo>
                <a:lnTo>
                  <a:pt x="2722179" y="0"/>
                </a:lnTo>
                <a:lnTo>
                  <a:pt x="2722179" y="2722179"/>
                </a:lnTo>
                <a:lnTo>
                  <a:pt x="0" y="27221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9270097" y="2886054"/>
            <a:ext cx="7421463" cy="5572495"/>
            <a:chOff x="0" y="0"/>
            <a:chExt cx="1954624" cy="1467653"/>
          </a:xfrm>
        </p:grpSpPr>
        <p:sp>
          <p:nvSpPr>
            <p:cNvPr name="Freeform 10" id="10"/>
            <p:cNvSpPr/>
            <p:nvPr/>
          </p:nvSpPr>
          <p:spPr>
            <a:xfrm flipH="false" flipV="false" rot="0">
              <a:off x="0" y="0"/>
              <a:ext cx="1954624" cy="1467653"/>
            </a:xfrm>
            <a:custGeom>
              <a:avLst/>
              <a:gdLst/>
              <a:ahLst/>
              <a:cxnLst/>
              <a:rect r="r" b="b" t="t" l="l"/>
              <a:pathLst>
                <a:path h="1467653" w="1954624">
                  <a:moveTo>
                    <a:pt x="53202" y="0"/>
                  </a:moveTo>
                  <a:lnTo>
                    <a:pt x="1901422" y="0"/>
                  </a:lnTo>
                  <a:cubicBezTo>
                    <a:pt x="1915532" y="0"/>
                    <a:pt x="1929064" y="5605"/>
                    <a:pt x="1939042" y="15583"/>
                  </a:cubicBezTo>
                  <a:cubicBezTo>
                    <a:pt x="1949019" y="25560"/>
                    <a:pt x="1954624" y="39092"/>
                    <a:pt x="1954624" y="53202"/>
                  </a:cubicBezTo>
                  <a:lnTo>
                    <a:pt x="1954624" y="1414451"/>
                  </a:lnTo>
                  <a:cubicBezTo>
                    <a:pt x="1954624" y="1428561"/>
                    <a:pt x="1949019" y="1442093"/>
                    <a:pt x="1939042" y="1452071"/>
                  </a:cubicBezTo>
                  <a:cubicBezTo>
                    <a:pt x="1929064" y="1462048"/>
                    <a:pt x="1915532" y="1467653"/>
                    <a:pt x="1901422" y="1467653"/>
                  </a:cubicBezTo>
                  <a:lnTo>
                    <a:pt x="53202" y="1467653"/>
                  </a:lnTo>
                  <a:cubicBezTo>
                    <a:pt x="39092" y="1467653"/>
                    <a:pt x="25560" y="1462048"/>
                    <a:pt x="15583" y="1452071"/>
                  </a:cubicBezTo>
                  <a:cubicBezTo>
                    <a:pt x="5605" y="1442093"/>
                    <a:pt x="0" y="1428561"/>
                    <a:pt x="0" y="1414451"/>
                  </a:cubicBezTo>
                  <a:lnTo>
                    <a:pt x="0" y="53202"/>
                  </a:lnTo>
                  <a:cubicBezTo>
                    <a:pt x="0" y="39092"/>
                    <a:pt x="5605" y="25560"/>
                    <a:pt x="15583" y="15583"/>
                  </a:cubicBezTo>
                  <a:cubicBezTo>
                    <a:pt x="25560" y="5605"/>
                    <a:pt x="39092" y="0"/>
                    <a:pt x="53202" y="0"/>
                  </a:cubicBezTo>
                  <a:close/>
                </a:path>
              </a:pathLst>
            </a:custGeom>
            <a:solidFill>
              <a:srgbClr val="FCDCFF"/>
            </a:solidFill>
            <a:ln w="38100" cap="rnd">
              <a:solidFill>
                <a:srgbClr val="000000"/>
              </a:solidFill>
              <a:prstDash val="solid"/>
              <a:round/>
            </a:ln>
          </p:spPr>
        </p:sp>
        <p:sp>
          <p:nvSpPr>
            <p:cNvPr name="TextBox 11" id="11"/>
            <p:cNvSpPr txBox="true"/>
            <p:nvPr/>
          </p:nvSpPr>
          <p:spPr>
            <a:xfrm>
              <a:off x="0" y="-38100"/>
              <a:ext cx="1954624" cy="150575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707657" y="166630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9144000" y="1162379"/>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696982" y="1887950"/>
            <a:ext cx="7833795" cy="3210572"/>
          </a:xfrm>
          <a:custGeom>
            <a:avLst/>
            <a:gdLst/>
            <a:ahLst/>
            <a:cxnLst/>
            <a:rect r="r" b="b" t="t" l="l"/>
            <a:pathLst>
              <a:path h="3210572" w="7833795">
                <a:moveTo>
                  <a:pt x="0" y="0"/>
                </a:moveTo>
                <a:lnTo>
                  <a:pt x="7833795" y="0"/>
                </a:lnTo>
                <a:lnTo>
                  <a:pt x="7833795" y="3210571"/>
                </a:lnTo>
                <a:lnTo>
                  <a:pt x="0" y="3210571"/>
                </a:lnTo>
                <a:lnTo>
                  <a:pt x="0" y="0"/>
                </a:lnTo>
                <a:close/>
              </a:path>
            </a:pathLst>
          </a:custGeom>
          <a:blipFill>
            <a:blip r:embed="rId13"/>
            <a:stretch>
              <a:fillRect l="0" t="0" r="0" b="0"/>
            </a:stretch>
          </a:blipFill>
          <a:ln w="47625" cap="sq">
            <a:solidFill>
              <a:srgbClr val="AED4DA"/>
            </a:solidFill>
            <a:prstDash val="solid"/>
            <a:miter/>
          </a:ln>
        </p:spPr>
      </p:sp>
      <p:sp>
        <p:nvSpPr>
          <p:cNvPr name="Freeform 15" id="15"/>
          <p:cNvSpPr/>
          <p:nvPr/>
        </p:nvSpPr>
        <p:spPr>
          <a:xfrm flipH="false" flipV="false" rot="0">
            <a:off x="4140307" y="4187960"/>
            <a:ext cx="4390470" cy="5503809"/>
          </a:xfrm>
          <a:custGeom>
            <a:avLst/>
            <a:gdLst/>
            <a:ahLst/>
            <a:cxnLst/>
            <a:rect r="r" b="b" t="t" l="l"/>
            <a:pathLst>
              <a:path h="5503809" w="4390470">
                <a:moveTo>
                  <a:pt x="0" y="0"/>
                </a:moveTo>
                <a:lnTo>
                  <a:pt x="4390470" y="0"/>
                </a:lnTo>
                <a:lnTo>
                  <a:pt x="4390470" y="5503809"/>
                </a:lnTo>
                <a:lnTo>
                  <a:pt x="0" y="5503809"/>
                </a:lnTo>
                <a:lnTo>
                  <a:pt x="0" y="0"/>
                </a:lnTo>
                <a:close/>
              </a:path>
            </a:pathLst>
          </a:custGeom>
          <a:blipFill>
            <a:blip r:embed="rId14"/>
            <a:stretch>
              <a:fillRect l="-9337" t="-6620" r="-13486" b="-8689"/>
            </a:stretch>
          </a:blipFill>
          <a:ln w="38100" cap="sq">
            <a:solidFill>
              <a:srgbClr val="C8B3EE"/>
            </a:solidFill>
            <a:prstDash val="solid"/>
            <a:miter/>
          </a:ln>
        </p:spPr>
      </p:sp>
      <p:sp>
        <p:nvSpPr>
          <p:cNvPr name="TextBox 16" id="16"/>
          <p:cNvSpPr txBox="true"/>
          <p:nvPr/>
        </p:nvSpPr>
        <p:spPr>
          <a:xfrm rot="0">
            <a:off x="1885631" y="197657"/>
            <a:ext cx="14805929" cy="928499"/>
          </a:xfrm>
          <a:prstGeom prst="rect">
            <a:avLst/>
          </a:prstGeom>
        </p:spPr>
        <p:txBody>
          <a:bodyPr anchor="t" rtlCol="false" tIns="0" lIns="0" bIns="0" rIns="0">
            <a:spAutoFit/>
          </a:bodyPr>
          <a:lstStyle/>
          <a:p>
            <a:pPr algn="ctr" marL="0" indent="0" lvl="1">
              <a:lnSpc>
                <a:spcPts val="5622"/>
              </a:lnSpc>
              <a:spcBef>
                <a:spcPct val="0"/>
              </a:spcBef>
            </a:pPr>
            <a:r>
              <a:rPr lang="en-US" sz="7027">
                <a:solidFill>
                  <a:srgbClr val="1867BE"/>
                </a:solidFill>
                <a:latin typeface="Cranberry"/>
                <a:ea typeface="Cranberry"/>
                <a:cs typeface="Cranberry"/>
                <a:sym typeface="Cranberry"/>
              </a:rPr>
              <a:t>DESIGN PATTERN EXPLANATION</a:t>
            </a:r>
          </a:p>
        </p:txBody>
      </p:sp>
      <p:sp>
        <p:nvSpPr>
          <p:cNvPr name="TextBox 17" id="17"/>
          <p:cNvSpPr txBox="true"/>
          <p:nvPr/>
        </p:nvSpPr>
        <p:spPr>
          <a:xfrm rot="0">
            <a:off x="9288595" y="3740755"/>
            <a:ext cx="7354536" cy="5113656"/>
          </a:xfrm>
          <a:prstGeom prst="rect">
            <a:avLst/>
          </a:prstGeom>
        </p:spPr>
        <p:txBody>
          <a:bodyPr anchor="t" rtlCol="false" tIns="0" lIns="0" bIns="0" rIns="0">
            <a:spAutoFit/>
          </a:bodyPr>
          <a:lstStyle/>
          <a:p>
            <a:pPr algn="ctr">
              <a:lnSpc>
                <a:spcPts val="3080"/>
              </a:lnSpc>
            </a:pPr>
            <a:r>
              <a:rPr lang="en-US" sz="2800" spc="84">
                <a:solidFill>
                  <a:srgbClr val="000000"/>
                </a:solidFill>
                <a:latin typeface="Hero Bold"/>
                <a:ea typeface="Hero Bold"/>
                <a:cs typeface="Hero Bold"/>
                <a:sym typeface="Hero Bold"/>
              </a:rPr>
              <a:t>The Singleton pattern is used to ensure that only one instance of the user session exists throughout the application. In my application, the user session is managed by the app.py file where user authentication takes place. By utilizing Flask's session management system, I ensure that once a user is authenticated, the session persists across multiple requests without creating multiple session objects.</a:t>
            </a:r>
          </a:p>
          <a:p>
            <a:pPr algn="ctr" marL="0" indent="0" lvl="0">
              <a:lnSpc>
                <a:spcPts val="3300"/>
              </a:lnSpc>
            </a:pPr>
          </a:p>
        </p:txBody>
      </p:sp>
      <p:sp>
        <p:nvSpPr>
          <p:cNvPr name="TextBox 18" id="18"/>
          <p:cNvSpPr txBox="true"/>
          <p:nvPr/>
        </p:nvSpPr>
        <p:spPr>
          <a:xfrm rot="0">
            <a:off x="10451242" y="2152468"/>
            <a:ext cx="5644040" cy="6096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Singleton Pattern</a:t>
            </a:r>
          </a:p>
        </p:txBody>
      </p:sp>
      <p:sp>
        <p:nvSpPr>
          <p:cNvPr name="TextBox 19" id="19"/>
          <p:cNvSpPr txBox="true"/>
          <p:nvPr/>
        </p:nvSpPr>
        <p:spPr>
          <a:xfrm rot="0">
            <a:off x="9144000" y="170289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strike="noStrike" u="none">
                <a:solidFill>
                  <a:srgbClr val="FFFFFF"/>
                </a:solidFill>
                <a:latin typeface="Cranberry"/>
                <a:ea typeface="Cranberry"/>
                <a:cs typeface="Cranberry"/>
                <a:sym typeface="Cranberry"/>
              </a:rPr>
              <a:t>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0" y="1028700"/>
            <a:ext cx="2722179" cy="2722179"/>
          </a:xfrm>
          <a:custGeom>
            <a:avLst/>
            <a:gdLst/>
            <a:ahLst/>
            <a:cxnLst/>
            <a:rect r="r" b="b" t="t" l="l"/>
            <a:pathLst>
              <a:path h="2722179" w="2722179">
                <a:moveTo>
                  <a:pt x="0" y="0"/>
                </a:moveTo>
                <a:lnTo>
                  <a:pt x="2722179" y="0"/>
                </a:lnTo>
                <a:lnTo>
                  <a:pt x="2722179" y="2722179"/>
                </a:lnTo>
                <a:lnTo>
                  <a:pt x="0" y="27221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10805418" y="2952775"/>
            <a:ext cx="7421463" cy="5572495"/>
            <a:chOff x="0" y="0"/>
            <a:chExt cx="1954624" cy="1467653"/>
          </a:xfrm>
        </p:grpSpPr>
        <p:sp>
          <p:nvSpPr>
            <p:cNvPr name="Freeform 10" id="10"/>
            <p:cNvSpPr/>
            <p:nvPr/>
          </p:nvSpPr>
          <p:spPr>
            <a:xfrm flipH="false" flipV="false" rot="0">
              <a:off x="0" y="0"/>
              <a:ext cx="1954624" cy="1467653"/>
            </a:xfrm>
            <a:custGeom>
              <a:avLst/>
              <a:gdLst/>
              <a:ahLst/>
              <a:cxnLst/>
              <a:rect r="r" b="b" t="t" l="l"/>
              <a:pathLst>
                <a:path h="1467653" w="1954624">
                  <a:moveTo>
                    <a:pt x="53202" y="0"/>
                  </a:moveTo>
                  <a:lnTo>
                    <a:pt x="1901422" y="0"/>
                  </a:lnTo>
                  <a:cubicBezTo>
                    <a:pt x="1915532" y="0"/>
                    <a:pt x="1929064" y="5605"/>
                    <a:pt x="1939042" y="15583"/>
                  </a:cubicBezTo>
                  <a:cubicBezTo>
                    <a:pt x="1949019" y="25560"/>
                    <a:pt x="1954624" y="39092"/>
                    <a:pt x="1954624" y="53202"/>
                  </a:cubicBezTo>
                  <a:lnTo>
                    <a:pt x="1954624" y="1414451"/>
                  </a:lnTo>
                  <a:cubicBezTo>
                    <a:pt x="1954624" y="1428561"/>
                    <a:pt x="1949019" y="1442093"/>
                    <a:pt x="1939042" y="1452071"/>
                  </a:cubicBezTo>
                  <a:cubicBezTo>
                    <a:pt x="1929064" y="1462048"/>
                    <a:pt x="1915532" y="1467653"/>
                    <a:pt x="1901422" y="1467653"/>
                  </a:cubicBezTo>
                  <a:lnTo>
                    <a:pt x="53202" y="1467653"/>
                  </a:lnTo>
                  <a:cubicBezTo>
                    <a:pt x="39092" y="1467653"/>
                    <a:pt x="25560" y="1462048"/>
                    <a:pt x="15583" y="1452071"/>
                  </a:cubicBezTo>
                  <a:cubicBezTo>
                    <a:pt x="5605" y="1442093"/>
                    <a:pt x="0" y="1428561"/>
                    <a:pt x="0" y="1414451"/>
                  </a:cubicBezTo>
                  <a:lnTo>
                    <a:pt x="0" y="53202"/>
                  </a:lnTo>
                  <a:cubicBezTo>
                    <a:pt x="0" y="39092"/>
                    <a:pt x="5605" y="25560"/>
                    <a:pt x="15583" y="15583"/>
                  </a:cubicBezTo>
                  <a:cubicBezTo>
                    <a:pt x="25560" y="5605"/>
                    <a:pt x="39092" y="0"/>
                    <a:pt x="53202" y="0"/>
                  </a:cubicBezTo>
                  <a:close/>
                </a:path>
              </a:pathLst>
            </a:custGeom>
            <a:solidFill>
              <a:srgbClr val="FCDCFF"/>
            </a:solidFill>
            <a:ln w="38100" cap="rnd">
              <a:solidFill>
                <a:srgbClr val="000000"/>
              </a:solidFill>
              <a:prstDash val="solid"/>
              <a:round/>
            </a:ln>
          </p:spPr>
        </p:sp>
        <p:sp>
          <p:nvSpPr>
            <p:cNvPr name="TextBox 11" id="11"/>
            <p:cNvSpPr txBox="true"/>
            <p:nvPr/>
          </p:nvSpPr>
          <p:spPr>
            <a:xfrm>
              <a:off x="0" y="-38100"/>
              <a:ext cx="1954624" cy="150575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1242978" y="1733028"/>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0805418" y="1049090"/>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79646" y="2144529"/>
            <a:ext cx="7045165" cy="5878433"/>
          </a:xfrm>
          <a:custGeom>
            <a:avLst/>
            <a:gdLst/>
            <a:ahLst/>
            <a:cxnLst/>
            <a:rect r="r" b="b" t="t" l="l"/>
            <a:pathLst>
              <a:path h="5878433" w="7045165">
                <a:moveTo>
                  <a:pt x="0" y="0"/>
                </a:moveTo>
                <a:lnTo>
                  <a:pt x="7045165" y="0"/>
                </a:lnTo>
                <a:lnTo>
                  <a:pt x="7045165" y="5878432"/>
                </a:lnTo>
                <a:lnTo>
                  <a:pt x="0" y="5878432"/>
                </a:lnTo>
                <a:lnTo>
                  <a:pt x="0" y="0"/>
                </a:lnTo>
                <a:close/>
              </a:path>
            </a:pathLst>
          </a:custGeom>
          <a:blipFill>
            <a:blip r:embed="rId13"/>
            <a:stretch>
              <a:fillRect l="0" t="0" r="-5010" b="0"/>
            </a:stretch>
          </a:blipFill>
        </p:spPr>
      </p:sp>
      <p:sp>
        <p:nvSpPr>
          <p:cNvPr name="TextBox 15" id="15"/>
          <p:cNvSpPr txBox="true"/>
          <p:nvPr/>
        </p:nvSpPr>
        <p:spPr>
          <a:xfrm rot="0">
            <a:off x="1885631" y="197657"/>
            <a:ext cx="14805929" cy="928499"/>
          </a:xfrm>
          <a:prstGeom prst="rect">
            <a:avLst/>
          </a:prstGeom>
        </p:spPr>
        <p:txBody>
          <a:bodyPr anchor="t" rtlCol="false" tIns="0" lIns="0" bIns="0" rIns="0">
            <a:spAutoFit/>
          </a:bodyPr>
          <a:lstStyle/>
          <a:p>
            <a:pPr algn="ctr" marL="0" indent="0" lvl="1">
              <a:lnSpc>
                <a:spcPts val="5622"/>
              </a:lnSpc>
              <a:spcBef>
                <a:spcPct val="0"/>
              </a:spcBef>
            </a:pPr>
            <a:r>
              <a:rPr lang="en-US" sz="7027">
                <a:solidFill>
                  <a:srgbClr val="1867BE"/>
                </a:solidFill>
                <a:latin typeface="Cranberry"/>
                <a:ea typeface="Cranberry"/>
                <a:cs typeface="Cranberry"/>
                <a:sym typeface="Cranberry"/>
              </a:rPr>
              <a:t>DESIGN PATTERN EXPLANATION</a:t>
            </a:r>
          </a:p>
        </p:txBody>
      </p:sp>
      <p:sp>
        <p:nvSpPr>
          <p:cNvPr name="TextBox 16" id="16"/>
          <p:cNvSpPr txBox="true"/>
          <p:nvPr/>
        </p:nvSpPr>
        <p:spPr>
          <a:xfrm rot="0">
            <a:off x="10761506" y="3495539"/>
            <a:ext cx="7350569" cy="4866006"/>
          </a:xfrm>
          <a:prstGeom prst="rect">
            <a:avLst/>
          </a:prstGeom>
        </p:spPr>
        <p:txBody>
          <a:bodyPr anchor="t" rtlCol="false" tIns="0" lIns="0" bIns="0" rIns="0">
            <a:spAutoFit/>
          </a:bodyPr>
          <a:lstStyle/>
          <a:p>
            <a:pPr algn="ctr">
              <a:lnSpc>
                <a:spcPts val="3080"/>
              </a:lnSpc>
            </a:pPr>
            <a:r>
              <a:rPr lang="en-US" sz="2800" spc="84">
                <a:solidFill>
                  <a:srgbClr val="000000"/>
                </a:solidFill>
                <a:latin typeface="Hero Bold"/>
                <a:ea typeface="Hero Bold"/>
                <a:cs typeface="Hero Bold"/>
                <a:sym typeface="Hero Bold"/>
              </a:rPr>
              <a:t>The Observer pattern is used to notify users when certain events, like weak passwords or expiring credentials (credit card, passport, license), occur. This pattern enables the application to alert users to take necessary actions.</a:t>
            </a:r>
          </a:p>
          <a:p>
            <a:pPr algn="ctr" marL="0" indent="0" lvl="0">
              <a:lnSpc>
                <a:spcPts val="3300"/>
              </a:lnSpc>
            </a:pPr>
            <a:r>
              <a:rPr lang="en-US" sz="3000" spc="90">
                <a:solidFill>
                  <a:srgbClr val="000000"/>
                </a:solidFill>
                <a:latin typeface="Hero Bold"/>
                <a:ea typeface="Hero Bold"/>
                <a:cs typeface="Hero Bold"/>
                <a:sym typeface="Hero Bold"/>
              </a:rPr>
              <a:t>Whenever a password is set or updated, the application checks its strength. If the password is weak or expires, it triggers an observer notification, which alerts the user to correct it.</a:t>
            </a:r>
          </a:p>
        </p:txBody>
      </p:sp>
      <p:sp>
        <p:nvSpPr>
          <p:cNvPr name="TextBox 17" id="17"/>
          <p:cNvSpPr txBox="true"/>
          <p:nvPr/>
        </p:nvSpPr>
        <p:spPr>
          <a:xfrm rot="0">
            <a:off x="11986563" y="2219189"/>
            <a:ext cx="5644040" cy="6096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Observer Pattern</a:t>
            </a:r>
          </a:p>
        </p:txBody>
      </p:sp>
      <p:sp>
        <p:nvSpPr>
          <p:cNvPr name="TextBox 18" id="18"/>
          <p:cNvSpPr txBox="true"/>
          <p:nvPr/>
        </p:nvSpPr>
        <p:spPr>
          <a:xfrm rot="0">
            <a:off x="10827883" y="1579149"/>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2</a:t>
            </a:r>
          </a:p>
        </p:txBody>
      </p:sp>
      <p:sp>
        <p:nvSpPr>
          <p:cNvPr name="Freeform 19" id="19"/>
          <p:cNvSpPr/>
          <p:nvPr/>
        </p:nvSpPr>
        <p:spPr>
          <a:xfrm flipH="false" flipV="false" rot="0">
            <a:off x="6033899" y="2142989"/>
            <a:ext cx="4564234" cy="6330254"/>
          </a:xfrm>
          <a:custGeom>
            <a:avLst/>
            <a:gdLst/>
            <a:ahLst/>
            <a:cxnLst/>
            <a:rect r="r" b="b" t="t" l="l"/>
            <a:pathLst>
              <a:path h="6330254" w="4564234">
                <a:moveTo>
                  <a:pt x="0" y="0"/>
                </a:moveTo>
                <a:lnTo>
                  <a:pt x="4564234" y="0"/>
                </a:lnTo>
                <a:lnTo>
                  <a:pt x="4564234" y="6330254"/>
                </a:lnTo>
                <a:lnTo>
                  <a:pt x="0" y="6330254"/>
                </a:lnTo>
                <a:lnTo>
                  <a:pt x="0" y="0"/>
                </a:lnTo>
                <a:close/>
              </a:path>
            </a:pathLst>
          </a:custGeom>
          <a:blipFill>
            <a:blip r:embed="rId14"/>
            <a:stretch>
              <a:fillRect l="0" t="0" r="0" b="0"/>
            </a:stretch>
          </a:blipFill>
          <a:ln w="104775" cap="sq">
            <a:solidFill>
              <a:srgbClr val="C8B3EE"/>
            </a:solid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0" y="1028700"/>
            <a:ext cx="2722179" cy="2722179"/>
          </a:xfrm>
          <a:custGeom>
            <a:avLst/>
            <a:gdLst/>
            <a:ahLst/>
            <a:cxnLst/>
            <a:rect r="r" b="b" t="t" l="l"/>
            <a:pathLst>
              <a:path h="2722179" w="2722179">
                <a:moveTo>
                  <a:pt x="0" y="0"/>
                </a:moveTo>
                <a:lnTo>
                  <a:pt x="2722179" y="0"/>
                </a:lnTo>
                <a:lnTo>
                  <a:pt x="2722179" y="2722179"/>
                </a:lnTo>
                <a:lnTo>
                  <a:pt x="0" y="27221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9270097" y="2886054"/>
            <a:ext cx="7421463" cy="7114857"/>
            <a:chOff x="0" y="0"/>
            <a:chExt cx="1954624" cy="1873872"/>
          </a:xfrm>
        </p:grpSpPr>
        <p:sp>
          <p:nvSpPr>
            <p:cNvPr name="Freeform 10" id="10"/>
            <p:cNvSpPr/>
            <p:nvPr/>
          </p:nvSpPr>
          <p:spPr>
            <a:xfrm flipH="false" flipV="false" rot="0">
              <a:off x="0" y="0"/>
              <a:ext cx="1954624" cy="1873872"/>
            </a:xfrm>
            <a:custGeom>
              <a:avLst/>
              <a:gdLst/>
              <a:ahLst/>
              <a:cxnLst/>
              <a:rect r="r" b="b" t="t" l="l"/>
              <a:pathLst>
                <a:path h="1873872" w="1954624">
                  <a:moveTo>
                    <a:pt x="53202" y="0"/>
                  </a:moveTo>
                  <a:lnTo>
                    <a:pt x="1901422" y="0"/>
                  </a:lnTo>
                  <a:cubicBezTo>
                    <a:pt x="1915532" y="0"/>
                    <a:pt x="1929064" y="5605"/>
                    <a:pt x="1939042" y="15583"/>
                  </a:cubicBezTo>
                  <a:cubicBezTo>
                    <a:pt x="1949019" y="25560"/>
                    <a:pt x="1954624" y="39092"/>
                    <a:pt x="1954624" y="53202"/>
                  </a:cubicBezTo>
                  <a:lnTo>
                    <a:pt x="1954624" y="1820670"/>
                  </a:lnTo>
                  <a:cubicBezTo>
                    <a:pt x="1954624" y="1834780"/>
                    <a:pt x="1949019" y="1848312"/>
                    <a:pt x="1939042" y="1858289"/>
                  </a:cubicBezTo>
                  <a:cubicBezTo>
                    <a:pt x="1929064" y="1868267"/>
                    <a:pt x="1915532" y="1873872"/>
                    <a:pt x="1901422" y="1873872"/>
                  </a:cubicBezTo>
                  <a:lnTo>
                    <a:pt x="53202" y="1873872"/>
                  </a:lnTo>
                  <a:cubicBezTo>
                    <a:pt x="39092" y="1873872"/>
                    <a:pt x="25560" y="1868267"/>
                    <a:pt x="15583" y="1858289"/>
                  </a:cubicBezTo>
                  <a:cubicBezTo>
                    <a:pt x="5605" y="1848312"/>
                    <a:pt x="0" y="1834780"/>
                    <a:pt x="0" y="1820670"/>
                  </a:cubicBezTo>
                  <a:lnTo>
                    <a:pt x="0" y="53202"/>
                  </a:lnTo>
                  <a:cubicBezTo>
                    <a:pt x="0" y="39092"/>
                    <a:pt x="5605" y="25560"/>
                    <a:pt x="15583" y="15583"/>
                  </a:cubicBezTo>
                  <a:cubicBezTo>
                    <a:pt x="25560" y="5605"/>
                    <a:pt x="39092" y="0"/>
                    <a:pt x="53202" y="0"/>
                  </a:cubicBezTo>
                  <a:close/>
                </a:path>
              </a:pathLst>
            </a:custGeom>
            <a:solidFill>
              <a:srgbClr val="FCDCFF"/>
            </a:solidFill>
            <a:ln w="38100" cap="rnd">
              <a:solidFill>
                <a:srgbClr val="000000"/>
              </a:solidFill>
              <a:prstDash val="solid"/>
              <a:round/>
            </a:ln>
          </p:spPr>
        </p:sp>
        <p:sp>
          <p:nvSpPr>
            <p:cNvPr name="TextBox 11" id="11"/>
            <p:cNvSpPr txBox="true"/>
            <p:nvPr/>
          </p:nvSpPr>
          <p:spPr>
            <a:xfrm>
              <a:off x="0" y="-38100"/>
              <a:ext cx="1954624" cy="1911972"/>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707657" y="166630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9144000" y="1162379"/>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1885631" y="197657"/>
            <a:ext cx="14805929" cy="928499"/>
          </a:xfrm>
          <a:prstGeom prst="rect">
            <a:avLst/>
          </a:prstGeom>
        </p:spPr>
        <p:txBody>
          <a:bodyPr anchor="t" rtlCol="false" tIns="0" lIns="0" bIns="0" rIns="0">
            <a:spAutoFit/>
          </a:bodyPr>
          <a:lstStyle/>
          <a:p>
            <a:pPr algn="ctr" marL="0" indent="0" lvl="1">
              <a:lnSpc>
                <a:spcPts val="5622"/>
              </a:lnSpc>
              <a:spcBef>
                <a:spcPct val="0"/>
              </a:spcBef>
            </a:pPr>
            <a:r>
              <a:rPr lang="en-US" sz="7027">
                <a:solidFill>
                  <a:srgbClr val="1867BE"/>
                </a:solidFill>
                <a:latin typeface="Cranberry"/>
                <a:ea typeface="Cranberry"/>
                <a:cs typeface="Cranberry"/>
                <a:sym typeface="Cranberry"/>
              </a:rPr>
              <a:t>DESIGN PATTERN EXPLANATION</a:t>
            </a:r>
          </a:p>
        </p:txBody>
      </p:sp>
      <p:sp>
        <p:nvSpPr>
          <p:cNvPr name="TextBox 15" id="15"/>
          <p:cNvSpPr txBox="true"/>
          <p:nvPr/>
        </p:nvSpPr>
        <p:spPr>
          <a:xfrm rot="0">
            <a:off x="9144000" y="3486676"/>
            <a:ext cx="7354536" cy="6066156"/>
          </a:xfrm>
          <a:prstGeom prst="rect">
            <a:avLst/>
          </a:prstGeom>
        </p:spPr>
        <p:txBody>
          <a:bodyPr anchor="t" rtlCol="false" tIns="0" lIns="0" bIns="0" rIns="0">
            <a:spAutoFit/>
          </a:bodyPr>
          <a:lstStyle/>
          <a:p>
            <a:pPr algn="ctr">
              <a:lnSpc>
                <a:spcPts val="3080"/>
              </a:lnSpc>
            </a:pPr>
            <a:r>
              <a:rPr lang="en-US" sz="2800" spc="84">
                <a:solidFill>
                  <a:srgbClr val="000000"/>
                </a:solidFill>
                <a:latin typeface="Hero Bold"/>
                <a:ea typeface="Hero Bold"/>
                <a:cs typeface="Hero Bold"/>
                <a:sym typeface="Hero Bold"/>
              </a:rPr>
              <a:t>The Mediator pattern is used to manage communication between various UI components. In this case, it ensures that components like the form inputs and buttons are not tightly coupled and can interact in a coordinated way through a central mediator.</a:t>
            </a:r>
          </a:p>
          <a:p>
            <a:pPr algn="ctr" marL="0" indent="0" lvl="0">
              <a:lnSpc>
                <a:spcPts val="3300"/>
              </a:lnSpc>
            </a:pPr>
            <a:r>
              <a:rPr lang="en-US" sz="3000" spc="90">
                <a:solidFill>
                  <a:srgbClr val="000000"/>
                </a:solidFill>
                <a:latin typeface="Hero Bold"/>
                <a:ea typeface="Hero Bold"/>
                <a:cs typeface="Hero Bold"/>
                <a:sym typeface="Hero Bold"/>
              </a:rPr>
              <a:t>In my application, FormMediator class handles all interactions between form elements and actions such as registration and login. This pattern helps keep the UI components loosely coupled and promotes reusability.</a:t>
            </a:r>
          </a:p>
        </p:txBody>
      </p:sp>
      <p:sp>
        <p:nvSpPr>
          <p:cNvPr name="TextBox 16" id="16"/>
          <p:cNvSpPr txBox="true"/>
          <p:nvPr/>
        </p:nvSpPr>
        <p:spPr>
          <a:xfrm rot="0">
            <a:off x="10451242" y="2152468"/>
            <a:ext cx="5644040" cy="6096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Mediator Pattern</a:t>
            </a:r>
          </a:p>
        </p:txBody>
      </p:sp>
      <p:sp>
        <p:nvSpPr>
          <p:cNvPr name="TextBox 17" id="17"/>
          <p:cNvSpPr txBox="true"/>
          <p:nvPr/>
        </p:nvSpPr>
        <p:spPr>
          <a:xfrm rot="0">
            <a:off x="9144000" y="170289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3</a:t>
            </a:r>
          </a:p>
        </p:txBody>
      </p:sp>
      <p:sp>
        <p:nvSpPr>
          <p:cNvPr name="Freeform 18" id="18"/>
          <p:cNvSpPr/>
          <p:nvPr/>
        </p:nvSpPr>
        <p:spPr>
          <a:xfrm flipH="false" flipV="false" rot="0">
            <a:off x="2269038" y="1162379"/>
            <a:ext cx="5129982" cy="9371911"/>
          </a:xfrm>
          <a:custGeom>
            <a:avLst/>
            <a:gdLst/>
            <a:ahLst/>
            <a:cxnLst/>
            <a:rect r="r" b="b" t="t" l="l"/>
            <a:pathLst>
              <a:path h="9371911" w="5129982">
                <a:moveTo>
                  <a:pt x="0" y="0"/>
                </a:moveTo>
                <a:lnTo>
                  <a:pt x="5129982" y="0"/>
                </a:lnTo>
                <a:lnTo>
                  <a:pt x="5129982" y="9371911"/>
                </a:lnTo>
                <a:lnTo>
                  <a:pt x="0" y="9371911"/>
                </a:lnTo>
                <a:lnTo>
                  <a:pt x="0" y="0"/>
                </a:lnTo>
                <a:close/>
              </a:path>
            </a:pathLst>
          </a:custGeom>
          <a:blipFill>
            <a:blip r:embed="rId13"/>
            <a:stretch>
              <a:fillRect l="0" t="-1562" r="0" b="-5196"/>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0" y="1028700"/>
            <a:ext cx="2722179" cy="2722179"/>
          </a:xfrm>
          <a:custGeom>
            <a:avLst/>
            <a:gdLst/>
            <a:ahLst/>
            <a:cxnLst/>
            <a:rect r="r" b="b" t="t" l="l"/>
            <a:pathLst>
              <a:path h="2722179" w="2722179">
                <a:moveTo>
                  <a:pt x="0" y="0"/>
                </a:moveTo>
                <a:lnTo>
                  <a:pt x="2722179" y="0"/>
                </a:lnTo>
                <a:lnTo>
                  <a:pt x="2722179" y="2722179"/>
                </a:lnTo>
                <a:lnTo>
                  <a:pt x="0" y="27221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9270097" y="2886054"/>
            <a:ext cx="7421463" cy="5228314"/>
            <a:chOff x="0" y="0"/>
            <a:chExt cx="1954624" cy="1377004"/>
          </a:xfrm>
        </p:grpSpPr>
        <p:sp>
          <p:nvSpPr>
            <p:cNvPr name="Freeform 10" id="10"/>
            <p:cNvSpPr/>
            <p:nvPr/>
          </p:nvSpPr>
          <p:spPr>
            <a:xfrm flipH="false" flipV="false" rot="0">
              <a:off x="0" y="0"/>
              <a:ext cx="1954624" cy="1377005"/>
            </a:xfrm>
            <a:custGeom>
              <a:avLst/>
              <a:gdLst/>
              <a:ahLst/>
              <a:cxnLst/>
              <a:rect r="r" b="b" t="t" l="l"/>
              <a:pathLst>
                <a:path h="1377005" w="1954624">
                  <a:moveTo>
                    <a:pt x="53202" y="0"/>
                  </a:moveTo>
                  <a:lnTo>
                    <a:pt x="1901422" y="0"/>
                  </a:lnTo>
                  <a:cubicBezTo>
                    <a:pt x="1915532" y="0"/>
                    <a:pt x="1929064" y="5605"/>
                    <a:pt x="1939042" y="15583"/>
                  </a:cubicBezTo>
                  <a:cubicBezTo>
                    <a:pt x="1949019" y="25560"/>
                    <a:pt x="1954624" y="39092"/>
                    <a:pt x="1954624" y="53202"/>
                  </a:cubicBezTo>
                  <a:lnTo>
                    <a:pt x="1954624" y="1323802"/>
                  </a:lnTo>
                  <a:cubicBezTo>
                    <a:pt x="1954624" y="1337912"/>
                    <a:pt x="1949019" y="1351445"/>
                    <a:pt x="1939042" y="1361422"/>
                  </a:cubicBezTo>
                  <a:cubicBezTo>
                    <a:pt x="1929064" y="1371399"/>
                    <a:pt x="1915532" y="1377005"/>
                    <a:pt x="1901422" y="1377005"/>
                  </a:cubicBezTo>
                  <a:lnTo>
                    <a:pt x="53202" y="1377005"/>
                  </a:lnTo>
                  <a:cubicBezTo>
                    <a:pt x="39092" y="1377005"/>
                    <a:pt x="25560" y="1371399"/>
                    <a:pt x="15583" y="1361422"/>
                  </a:cubicBezTo>
                  <a:cubicBezTo>
                    <a:pt x="5605" y="1351445"/>
                    <a:pt x="0" y="1337912"/>
                    <a:pt x="0" y="1323802"/>
                  </a:cubicBezTo>
                  <a:lnTo>
                    <a:pt x="0" y="53202"/>
                  </a:lnTo>
                  <a:cubicBezTo>
                    <a:pt x="0" y="39092"/>
                    <a:pt x="5605" y="25560"/>
                    <a:pt x="15583" y="15583"/>
                  </a:cubicBezTo>
                  <a:cubicBezTo>
                    <a:pt x="25560" y="5605"/>
                    <a:pt x="39092" y="0"/>
                    <a:pt x="53202" y="0"/>
                  </a:cubicBezTo>
                  <a:close/>
                </a:path>
              </a:pathLst>
            </a:custGeom>
            <a:solidFill>
              <a:srgbClr val="FCDCFF"/>
            </a:solidFill>
            <a:ln w="38100" cap="rnd">
              <a:solidFill>
                <a:srgbClr val="000000"/>
              </a:solidFill>
              <a:prstDash val="solid"/>
              <a:round/>
            </a:ln>
          </p:spPr>
        </p:sp>
        <p:sp>
          <p:nvSpPr>
            <p:cNvPr name="TextBox 11" id="11"/>
            <p:cNvSpPr txBox="true"/>
            <p:nvPr/>
          </p:nvSpPr>
          <p:spPr>
            <a:xfrm>
              <a:off x="0" y="-38100"/>
              <a:ext cx="1954624" cy="1415104"/>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707657" y="166630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9144000" y="1162379"/>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541873" y="1705975"/>
            <a:ext cx="4736747" cy="7769483"/>
          </a:xfrm>
          <a:custGeom>
            <a:avLst/>
            <a:gdLst/>
            <a:ahLst/>
            <a:cxnLst/>
            <a:rect r="r" b="b" t="t" l="l"/>
            <a:pathLst>
              <a:path h="7769483" w="4736747">
                <a:moveTo>
                  <a:pt x="0" y="0"/>
                </a:moveTo>
                <a:lnTo>
                  <a:pt x="4736747" y="0"/>
                </a:lnTo>
                <a:lnTo>
                  <a:pt x="4736747" y="7769483"/>
                </a:lnTo>
                <a:lnTo>
                  <a:pt x="0" y="7769483"/>
                </a:lnTo>
                <a:lnTo>
                  <a:pt x="0" y="0"/>
                </a:lnTo>
                <a:close/>
              </a:path>
            </a:pathLst>
          </a:custGeom>
          <a:blipFill>
            <a:blip r:embed="rId13"/>
            <a:stretch>
              <a:fillRect l="0" t="0" r="0" b="0"/>
            </a:stretch>
          </a:blipFill>
        </p:spPr>
      </p:sp>
      <p:sp>
        <p:nvSpPr>
          <p:cNvPr name="TextBox 15" id="15"/>
          <p:cNvSpPr txBox="true"/>
          <p:nvPr/>
        </p:nvSpPr>
        <p:spPr>
          <a:xfrm rot="0">
            <a:off x="1885631" y="197657"/>
            <a:ext cx="14805929" cy="928499"/>
          </a:xfrm>
          <a:prstGeom prst="rect">
            <a:avLst/>
          </a:prstGeom>
        </p:spPr>
        <p:txBody>
          <a:bodyPr anchor="t" rtlCol="false" tIns="0" lIns="0" bIns="0" rIns="0">
            <a:spAutoFit/>
          </a:bodyPr>
          <a:lstStyle/>
          <a:p>
            <a:pPr algn="ctr" marL="0" indent="0" lvl="1">
              <a:lnSpc>
                <a:spcPts val="5622"/>
              </a:lnSpc>
              <a:spcBef>
                <a:spcPct val="0"/>
              </a:spcBef>
            </a:pPr>
            <a:r>
              <a:rPr lang="en-US" sz="7027">
                <a:solidFill>
                  <a:srgbClr val="1867BE"/>
                </a:solidFill>
                <a:latin typeface="Cranberry"/>
                <a:ea typeface="Cranberry"/>
                <a:cs typeface="Cranberry"/>
                <a:sym typeface="Cranberry"/>
              </a:rPr>
              <a:t>DESIGN PATTERN EXPLANATION</a:t>
            </a:r>
          </a:p>
        </p:txBody>
      </p:sp>
      <p:sp>
        <p:nvSpPr>
          <p:cNvPr name="TextBox 16" id="16"/>
          <p:cNvSpPr txBox="true"/>
          <p:nvPr/>
        </p:nvSpPr>
        <p:spPr>
          <a:xfrm rot="0">
            <a:off x="9707657" y="3803047"/>
            <a:ext cx="6790879" cy="3942081"/>
          </a:xfrm>
          <a:prstGeom prst="rect">
            <a:avLst/>
          </a:prstGeom>
        </p:spPr>
        <p:txBody>
          <a:bodyPr anchor="t" rtlCol="false" tIns="0" lIns="0" bIns="0" rIns="0">
            <a:spAutoFit/>
          </a:bodyPr>
          <a:lstStyle/>
          <a:p>
            <a:pPr algn="ctr">
              <a:lnSpc>
                <a:spcPts val="3080"/>
              </a:lnSpc>
            </a:pPr>
            <a:r>
              <a:rPr lang="en-US" sz="2800" spc="84">
                <a:solidFill>
                  <a:srgbClr val="000000"/>
                </a:solidFill>
                <a:latin typeface="Hero Bold"/>
                <a:ea typeface="Hero Bold"/>
                <a:cs typeface="Hero Bold"/>
                <a:sym typeface="Hero Bold"/>
              </a:rPr>
              <a:t>The Proxy pattern is implemented to manage access to sensitive data, such as passwords. A proxy is used to mask sensitive data when it is not needed and unmask it when access is authorized. My</a:t>
            </a:r>
            <a:r>
              <a:rPr lang="en-US" sz="2800" spc="84">
                <a:solidFill>
                  <a:srgbClr val="000000"/>
                </a:solidFill>
                <a:latin typeface="Hero Bold"/>
                <a:ea typeface="Hero Bold"/>
                <a:cs typeface="Hero Bold"/>
                <a:sym typeface="Hero Bold"/>
              </a:rPr>
              <a:t> PasswordProxy class that handles the masking and unmasking of sensitive data based on user permissions.</a:t>
            </a:r>
          </a:p>
          <a:p>
            <a:pPr algn="ctr" marL="0" indent="0" lvl="0">
              <a:lnSpc>
                <a:spcPts val="3300"/>
              </a:lnSpc>
            </a:pPr>
          </a:p>
        </p:txBody>
      </p:sp>
      <p:sp>
        <p:nvSpPr>
          <p:cNvPr name="TextBox 17" id="17"/>
          <p:cNvSpPr txBox="true"/>
          <p:nvPr/>
        </p:nvSpPr>
        <p:spPr>
          <a:xfrm rot="0">
            <a:off x="10451242" y="2152468"/>
            <a:ext cx="5644040" cy="6096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Proxy Pattern</a:t>
            </a:r>
          </a:p>
        </p:txBody>
      </p:sp>
      <p:sp>
        <p:nvSpPr>
          <p:cNvPr name="TextBox 18" id="18"/>
          <p:cNvSpPr txBox="true"/>
          <p:nvPr/>
        </p:nvSpPr>
        <p:spPr>
          <a:xfrm rot="0">
            <a:off x="9144000" y="170289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0" y="1028700"/>
            <a:ext cx="2722179" cy="2722179"/>
          </a:xfrm>
          <a:custGeom>
            <a:avLst/>
            <a:gdLst/>
            <a:ahLst/>
            <a:cxnLst/>
            <a:rect r="r" b="b" t="t" l="l"/>
            <a:pathLst>
              <a:path h="2722179" w="2722179">
                <a:moveTo>
                  <a:pt x="0" y="0"/>
                </a:moveTo>
                <a:lnTo>
                  <a:pt x="2722179" y="0"/>
                </a:lnTo>
                <a:lnTo>
                  <a:pt x="2722179" y="2722179"/>
                </a:lnTo>
                <a:lnTo>
                  <a:pt x="0" y="27221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9270097" y="2886054"/>
            <a:ext cx="7421463" cy="5572495"/>
            <a:chOff x="0" y="0"/>
            <a:chExt cx="1954624" cy="1467653"/>
          </a:xfrm>
        </p:grpSpPr>
        <p:sp>
          <p:nvSpPr>
            <p:cNvPr name="Freeform 10" id="10"/>
            <p:cNvSpPr/>
            <p:nvPr/>
          </p:nvSpPr>
          <p:spPr>
            <a:xfrm flipH="false" flipV="false" rot="0">
              <a:off x="0" y="0"/>
              <a:ext cx="1954624" cy="1467653"/>
            </a:xfrm>
            <a:custGeom>
              <a:avLst/>
              <a:gdLst/>
              <a:ahLst/>
              <a:cxnLst/>
              <a:rect r="r" b="b" t="t" l="l"/>
              <a:pathLst>
                <a:path h="1467653" w="1954624">
                  <a:moveTo>
                    <a:pt x="53202" y="0"/>
                  </a:moveTo>
                  <a:lnTo>
                    <a:pt x="1901422" y="0"/>
                  </a:lnTo>
                  <a:cubicBezTo>
                    <a:pt x="1915532" y="0"/>
                    <a:pt x="1929064" y="5605"/>
                    <a:pt x="1939042" y="15583"/>
                  </a:cubicBezTo>
                  <a:cubicBezTo>
                    <a:pt x="1949019" y="25560"/>
                    <a:pt x="1954624" y="39092"/>
                    <a:pt x="1954624" y="53202"/>
                  </a:cubicBezTo>
                  <a:lnTo>
                    <a:pt x="1954624" y="1414451"/>
                  </a:lnTo>
                  <a:cubicBezTo>
                    <a:pt x="1954624" y="1428561"/>
                    <a:pt x="1949019" y="1442093"/>
                    <a:pt x="1939042" y="1452071"/>
                  </a:cubicBezTo>
                  <a:cubicBezTo>
                    <a:pt x="1929064" y="1462048"/>
                    <a:pt x="1915532" y="1467653"/>
                    <a:pt x="1901422" y="1467653"/>
                  </a:cubicBezTo>
                  <a:lnTo>
                    <a:pt x="53202" y="1467653"/>
                  </a:lnTo>
                  <a:cubicBezTo>
                    <a:pt x="39092" y="1467653"/>
                    <a:pt x="25560" y="1462048"/>
                    <a:pt x="15583" y="1452071"/>
                  </a:cubicBezTo>
                  <a:cubicBezTo>
                    <a:pt x="5605" y="1442093"/>
                    <a:pt x="0" y="1428561"/>
                    <a:pt x="0" y="1414451"/>
                  </a:cubicBezTo>
                  <a:lnTo>
                    <a:pt x="0" y="53202"/>
                  </a:lnTo>
                  <a:cubicBezTo>
                    <a:pt x="0" y="39092"/>
                    <a:pt x="5605" y="25560"/>
                    <a:pt x="15583" y="15583"/>
                  </a:cubicBezTo>
                  <a:cubicBezTo>
                    <a:pt x="25560" y="5605"/>
                    <a:pt x="39092" y="0"/>
                    <a:pt x="53202" y="0"/>
                  </a:cubicBezTo>
                  <a:close/>
                </a:path>
              </a:pathLst>
            </a:custGeom>
            <a:solidFill>
              <a:srgbClr val="FCDCFF"/>
            </a:solidFill>
            <a:ln w="38100" cap="rnd">
              <a:solidFill>
                <a:srgbClr val="000000"/>
              </a:solidFill>
              <a:prstDash val="solid"/>
              <a:round/>
            </a:ln>
          </p:spPr>
        </p:sp>
        <p:sp>
          <p:nvSpPr>
            <p:cNvPr name="TextBox 11" id="11"/>
            <p:cNvSpPr txBox="true"/>
            <p:nvPr/>
          </p:nvSpPr>
          <p:spPr>
            <a:xfrm>
              <a:off x="0" y="-38100"/>
              <a:ext cx="1954624" cy="150575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707657" y="166630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9144000" y="1162379"/>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6072" y="2385517"/>
            <a:ext cx="7842985" cy="3005217"/>
          </a:xfrm>
          <a:custGeom>
            <a:avLst/>
            <a:gdLst/>
            <a:ahLst/>
            <a:cxnLst/>
            <a:rect r="r" b="b" t="t" l="l"/>
            <a:pathLst>
              <a:path h="3005217" w="7842985">
                <a:moveTo>
                  <a:pt x="0" y="0"/>
                </a:moveTo>
                <a:lnTo>
                  <a:pt x="7842986" y="0"/>
                </a:lnTo>
                <a:lnTo>
                  <a:pt x="7842986" y="3005217"/>
                </a:lnTo>
                <a:lnTo>
                  <a:pt x="0" y="3005217"/>
                </a:lnTo>
                <a:lnTo>
                  <a:pt x="0" y="0"/>
                </a:lnTo>
                <a:close/>
              </a:path>
            </a:pathLst>
          </a:custGeom>
          <a:blipFill>
            <a:blip r:embed="rId13"/>
            <a:stretch>
              <a:fillRect l="0" t="0" r="-18354" b="0"/>
            </a:stretch>
          </a:blipFill>
        </p:spPr>
      </p:sp>
      <p:sp>
        <p:nvSpPr>
          <p:cNvPr name="Freeform 15" id="15"/>
          <p:cNvSpPr/>
          <p:nvPr/>
        </p:nvSpPr>
        <p:spPr>
          <a:xfrm flipH="false" flipV="false" rot="0">
            <a:off x="5523911" y="2419168"/>
            <a:ext cx="3179923" cy="7526444"/>
          </a:xfrm>
          <a:custGeom>
            <a:avLst/>
            <a:gdLst/>
            <a:ahLst/>
            <a:cxnLst/>
            <a:rect r="r" b="b" t="t" l="l"/>
            <a:pathLst>
              <a:path h="7526444" w="3179923">
                <a:moveTo>
                  <a:pt x="0" y="0"/>
                </a:moveTo>
                <a:lnTo>
                  <a:pt x="3179923" y="0"/>
                </a:lnTo>
                <a:lnTo>
                  <a:pt x="3179923" y="7526444"/>
                </a:lnTo>
                <a:lnTo>
                  <a:pt x="0" y="7526444"/>
                </a:lnTo>
                <a:lnTo>
                  <a:pt x="0" y="0"/>
                </a:lnTo>
                <a:close/>
              </a:path>
            </a:pathLst>
          </a:custGeom>
          <a:blipFill>
            <a:blip r:embed="rId14"/>
            <a:stretch>
              <a:fillRect l="0" t="0" r="0" b="0"/>
            </a:stretch>
          </a:blipFill>
        </p:spPr>
      </p:sp>
      <p:sp>
        <p:nvSpPr>
          <p:cNvPr name="TextBox 16" id="16"/>
          <p:cNvSpPr txBox="true"/>
          <p:nvPr/>
        </p:nvSpPr>
        <p:spPr>
          <a:xfrm rot="0">
            <a:off x="1885631" y="197657"/>
            <a:ext cx="14805929" cy="928499"/>
          </a:xfrm>
          <a:prstGeom prst="rect">
            <a:avLst/>
          </a:prstGeom>
        </p:spPr>
        <p:txBody>
          <a:bodyPr anchor="t" rtlCol="false" tIns="0" lIns="0" bIns="0" rIns="0">
            <a:spAutoFit/>
          </a:bodyPr>
          <a:lstStyle/>
          <a:p>
            <a:pPr algn="ctr" marL="0" indent="0" lvl="1">
              <a:lnSpc>
                <a:spcPts val="5622"/>
              </a:lnSpc>
              <a:spcBef>
                <a:spcPct val="0"/>
              </a:spcBef>
            </a:pPr>
            <a:r>
              <a:rPr lang="en-US" sz="7027">
                <a:solidFill>
                  <a:srgbClr val="1867BE"/>
                </a:solidFill>
                <a:latin typeface="Cranberry"/>
                <a:ea typeface="Cranberry"/>
                <a:cs typeface="Cranberry"/>
                <a:sym typeface="Cranberry"/>
              </a:rPr>
              <a:t>DESIGN PATTERN EXPLANATION</a:t>
            </a:r>
          </a:p>
        </p:txBody>
      </p:sp>
      <p:sp>
        <p:nvSpPr>
          <p:cNvPr name="TextBox 17" id="17"/>
          <p:cNvSpPr txBox="true"/>
          <p:nvPr/>
        </p:nvSpPr>
        <p:spPr>
          <a:xfrm rot="0">
            <a:off x="10451242" y="2152468"/>
            <a:ext cx="5644040" cy="6096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Builder Pattern</a:t>
            </a:r>
          </a:p>
        </p:txBody>
      </p:sp>
      <p:sp>
        <p:nvSpPr>
          <p:cNvPr name="TextBox 18" id="18"/>
          <p:cNvSpPr txBox="true"/>
          <p:nvPr/>
        </p:nvSpPr>
        <p:spPr>
          <a:xfrm rot="0">
            <a:off x="9144000" y="170289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4</a:t>
            </a:r>
          </a:p>
        </p:txBody>
      </p:sp>
      <p:sp>
        <p:nvSpPr>
          <p:cNvPr name="TextBox 19" id="19"/>
          <p:cNvSpPr txBox="true"/>
          <p:nvPr/>
        </p:nvSpPr>
        <p:spPr>
          <a:xfrm rot="0">
            <a:off x="9418900" y="3477151"/>
            <a:ext cx="7079636" cy="4555045"/>
          </a:xfrm>
          <a:prstGeom prst="rect">
            <a:avLst/>
          </a:prstGeom>
        </p:spPr>
        <p:txBody>
          <a:bodyPr anchor="t" rtlCol="false" tIns="0" lIns="0" bIns="0" rIns="0">
            <a:spAutoFit/>
          </a:bodyPr>
          <a:lstStyle/>
          <a:p>
            <a:pPr algn="ctr">
              <a:lnSpc>
                <a:spcPts val="2964"/>
              </a:lnSpc>
            </a:pPr>
            <a:r>
              <a:rPr lang="en-US" sz="2695" spc="80">
                <a:solidFill>
                  <a:srgbClr val="000000"/>
                </a:solidFill>
                <a:latin typeface="Hero Bold"/>
                <a:ea typeface="Hero Bold"/>
                <a:cs typeface="Hero Bold"/>
                <a:sym typeface="Hero Bold"/>
              </a:rPr>
              <a:t>The Builder pattern is applied to generate complex passwords that meet specific requirements (length, complexity). It allows for the creation of a password step-by-step, ensuring that all criteria are met.</a:t>
            </a:r>
          </a:p>
          <a:p>
            <a:pPr algn="ctr">
              <a:lnSpc>
                <a:spcPts val="2964"/>
              </a:lnSpc>
            </a:pPr>
            <a:r>
              <a:rPr lang="en-US" sz="2695" spc="80">
                <a:solidFill>
                  <a:srgbClr val="000000"/>
                </a:solidFill>
                <a:latin typeface="Hero Bold"/>
                <a:ea typeface="Hero Bold"/>
                <a:cs typeface="Hero Bold"/>
                <a:sym typeface="Hero Bold"/>
              </a:rPr>
              <a:t> PasswordBuilder class facilitates password generation by adding complexity features like length, special characters, numbers, and upper/lowercase letters.</a:t>
            </a:r>
          </a:p>
          <a:p>
            <a:pPr algn="ctr" marL="0" indent="0" lvl="0">
              <a:lnSpc>
                <a:spcPts val="317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grpSp>
        <p:nvGrpSpPr>
          <p:cNvPr name="Group 3" id="3"/>
          <p:cNvGrpSpPr/>
          <p:nvPr/>
        </p:nvGrpSpPr>
        <p:grpSpPr>
          <a:xfrm rot="737582">
            <a:off x="-5424441" y="3796775"/>
            <a:ext cx="10375916" cy="8635185"/>
            <a:chOff x="0" y="0"/>
            <a:chExt cx="2732752" cy="2274287"/>
          </a:xfrm>
        </p:grpSpPr>
        <p:sp>
          <p:nvSpPr>
            <p:cNvPr name="Freeform 4" id="4"/>
            <p:cNvSpPr/>
            <p:nvPr/>
          </p:nvSpPr>
          <p:spPr>
            <a:xfrm flipH="false" flipV="false" rot="0">
              <a:off x="0" y="0"/>
              <a:ext cx="2732752" cy="2274288"/>
            </a:xfrm>
            <a:custGeom>
              <a:avLst/>
              <a:gdLst/>
              <a:ahLst/>
              <a:cxnLst/>
              <a:rect r="r" b="b" t="t" l="l"/>
              <a:pathLst>
                <a:path h="2274288" w="2732752">
                  <a:moveTo>
                    <a:pt x="0" y="0"/>
                  </a:moveTo>
                  <a:lnTo>
                    <a:pt x="2732752" y="0"/>
                  </a:lnTo>
                  <a:lnTo>
                    <a:pt x="2732752" y="2274288"/>
                  </a:lnTo>
                  <a:lnTo>
                    <a:pt x="0" y="2274288"/>
                  </a:lnTo>
                  <a:close/>
                </a:path>
              </a:pathLst>
            </a:custGeom>
            <a:solidFill>
              <a:srgbClr val="AED4DA"/>
            </a:solidFill>
          </p:spPr>
        </p:sp>
        <p:sp>
          <p:nvSpPr>
            <p:cNvPr name="TextBox 5" id="5"/>
            <p:cNvSpPr txBox="true"/>
            <p:nvPr/>
          </p:nvSpPr>
          <p:spPr>
            <a:xfrm>
              <a:off x="0" y="-38100"/>
              <a:ext cx="2732752" cy="231238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1202047">
            <a:off x="12163630" y="-3610760"/>
            <a:ext cx="8070263" cy="9261909"/>
            <a:chOff x="0" y="0"/>
            <a:chExt cx="2125501" cy="2439351"/>
          </a:xfrm>
        </p:grpSpPr>
        <p:sp>
          <p:nvSpPr>
            <p:cNvPr name="Freeform 8" id="8"/>
            <p:cNvSpPr/>
            <p:nvPr/>
          </p:nvSpPr>
          <p:spPr>
            <a:xfrm flipH="false" flipV="false" rot="0">
              <a:off x="0" y="0"/>
              <a:ext cx="2125501" cy="2439351"/>
            </a:xfrm>
            <a:custGeom>
              <a:avLst/>
              <a:gdLst/>
              <a:ahLst/>
              <a:cxnLst/>
              <a:rect r="r" b="b" t="t" l="l"/>
              <a:pathLst>
                <a:path h="2439351" w="2125501">
                  <a:moveTo>
                    <a:pt x="0" y="0"/>
                  </a:moveTo>
                  <a:lnTo>
                    <a:pt x="2125501" y="0"/>
                  </a:lnTo>
                  <a:lnTo>
                    <a:pt x="2125501" y="2439351"/>
                  </a:lnTo>
                  <a:lnTo>
                    <a:pt x="0" y="2439351"/>
                  </a:lnTo>
                  <a:close/>
                </a:path>
              </a:pathLst>
            </a:custGeom>
            <a:solidFill>
              <a:srgbClr val="C8B3EE"/>
            </a:solidFill>
          </p:spPr>
        </p:sp>
        <p:sp>
          <p:nvSpPr>
            <p:cNvPr name="TextBox 9" id="9"/>
            <p:cNvSpPr txBox="true"/>
            <p:nvPr/>
          </p:nvSpPr>
          <p:spPr>
            <a:xfrm>
              <a:off x="0" y="-38100"/>
              <a:ext cx="2125501" cy="247745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089239" y="4000500"/>
            <a:ext cx="14109522" cy="2286000"/>
          </a:xfrm>
          <a:prstGeom prst="rect">
            <a:avLst/>
          </a:prstGeom>
        </p:spPr>
        <p:txBody>
          <a:bodyPr anchor="t" rtlCol="false" tIns="0" lIns="0" bIns="0" rIns="0">
            <a:spAutoFit/>
          </a:bodyPr>
          <a:lstStyle/>
          <a:p>
            <a:pPr algn="ctr" marL="0" indent="0" lvl="0">
              <a:lnSpc>
                <a:spcPts val="15000"/>
              </a:lnSpc>
            </a:pPr>
            <a:r>
              <a:rPr lang="en-US" sz="15000">
                <a:solidFill>
                  <a:srgbClr val="1867BE"/>
                </a:solidFill>
                <a:latin typeface="Cranberry"/>
                <a:ea typeface="Cranberry"/>
                <a:cs typeface="Cranberry"/>
                <a:sym typeface="Cranberry"/>
              </a:rPr>
              <a:t>THANK YOU</a:t>
            </a:r>
          </a:p>
        </p:txBody>
      </p:sp>
      <p:sp>
        <p:nvSpPr>
          <p:cNvPr name="Freeform 13" id="13"/>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2931082" y="3533722"/>
            <a:ext cx="1245452" cy="1159346"/>
          </a:xfrm>
          <a:custGeom>
            <a:avLst/>
            <a:gdLst/>
            <a:ahLst/>
            <a:cxnLst/>
            <a:rect r="r" b="b" t="t" l="l"/>
            <a:pathLst>
              <a:path h="1159346" w="1245452">
                <a:moveTo>
                  <a:pt x="0" y="0"/>
                </a:moveTo>
                <a:lnTo>
                  <a:pt x="1245452" y="0"/>
                </a:lnTo>
                <a:lnTo>
                  <a:pt x="1245452" y="1159346"/>
                </a:lnTo>
                <a:lnTo>
                  <a:pt x="0" y="11593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4111466" y="5593932"/>
            <a:ext cx="1245452" cy="1159346"/>
          </a:xfrm>
          <a:custGeom>
            <a:avLst/>
            <a:gdLst/>
            <a:ahLst/>
            <a:cxnLst/>
            <a:rect r="r" b="b" t="t" l="l"/>
            <a:pathLst>
              <a:path h="1159346" w="1245452">
                <a:moveTo>
                  <a:pt x="0" y="0"/>
                </a:moveTo>
                <a:lnTo>
                  <a:pt x="1245452" y="0"/>
                </a:lnTo>
                <a:lnTo>
                  <a:pt x="1245452" y="1159346"/>
                </a:lnTo>
                <a:lnTo>
                  <a:pt x="0" y="11593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73335"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BACKGROUND</a:t>
            </a:r>
          </a:p>
        </p:txBody>
      </p:sp>
      <p:grpSp>
        <p:nvGrpSpPr>
          <p:cNvPr name="Group 6" id="6"/>
          <p:cNvGrpSpPr/>
          <p:nvPr/>
        </p:nvGrpSpPr>
        <p:grpSpPr>
          <a:xfrm rot="0">
            <a:off x="1722537" y="2805928"/>
            <a:ext cx="14842926" cy="5572495"/>
            <a:chOff x="0" y="0"/>
            <a:chExt cx="3909248" cy="1467653"/>
          </a:xfrm>
        </p:grpSpPr>
        <p:sp>
          <p:nvSpPr>
            <p:cNvPr name="Freeform 7" id="7"/>
            <p:cNvSpPr/>
            <p:nvPr/>
          </p:nvSpPr>
          <p:spPr>
            <a:xfrm flipH="false" flipV="false" rot="0">
              <a:off x="0" y="0"/>
              <a:ext cx="3909248" cy="1467653"/>
            </a:xfrm>
            <a:custGeom>
              <a:avLst/>
              <a:gdLst/>
              <a:ahLst/>
              <a:cxnLst/>
              <a:rect r="r" b="b" t="t" l="l"/>
              <a:pathLst>
                <a:path h="1467653" w="3909248">
                  <a:moveTo>
                    <a:pt x="26601" y="0"/>
                  </a:moveTo>
                  <a:lnTo>
                    <a:pt x="3882647" y="0"/>
                  </a:lnTo>
                  <a:cubicBezTo>
                    <a:pt x="3889702" y="0"/>
                    <a:pt x="3896468" y="2803"/>
                    <a:pt x="3901457" y="7791"/>
                  </a:cubicBezTo>
                  <a:cubicBezTo>
                    <a:pt x="3906446" y="12780"/>
                    <a:pt x="3909248" y="19546"/>
                    <a:pt x="3909248" y="26601"/>
                  </a:cubicBezTo>
                  <a:lnTo>
                    <a:pt x="3909248" y="1441052"/>
                  </a:lnTo>
                  <a:cubicBezTo>
                    <a:pt x="3909248" y="1455743"/>
                    <a:pt x="3897338" y="1467653"/>
                    <a:pt x="3882647" y="1467653"/>
                  </a:cubicBezTo>
                  <a:lnTo>
                    <a:pt x="26601" y="1467653"/>
                  </a:lnTo>
                  <a:cubicBezTo>
                    <a:pt x="11910" y="1467653"/>
                    <a:pt x="0" y="1455743"/>
                    <a:pt x="0" y="1441052"/>
                  </a:cubicBezTo>
                  <a:lnTo>
                    <a:pt x="0" y="26601"/>
                  </a:lnTo>
                  <a:cubicBezTo>
                    <a:pt x="0" y="11910"/>
                    <a:pt x="11910" y="0"/>
                    <a:pt x="26601" y="0"/>
                  </a:cubicBezTo>
                  <a:close/>
                </a:path>
              </a:pathLst>
            </a:custGeom>
            <a:solidFill>
              <a:srgbClr val="FCDCFF"/>
            </a:solidFill>
            <a:ln w="38100" cap="rnd">
              <a:solidFill>
                <a:srgbClr val="000000"/>
              </a:solidFill>
              <a:prstDash val="solid"/>
              <a:round/>
            </a:ln>
          </p:spPr>
        </p:sp>
        <p:sp>
          <p:nvSpPr>
            <p:cNvPr name="TextBox 8" id="8"/>
            <p:cNvSpPr txBox="true"/>
            <p:nvPr/>
          </p:nvSpPr>
          <p:spPr>
            <a:xfrm>
              <a:off x="0" y="-38100"/>
              <a:ext cx="3909248" cy="150575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089239" y="3552772"/>
            <a:ext cx="14109522" cy="3790951"/>
          </a:xfrm>
          <a:prstGeom prst="rect">
            <a:avLst/>
          </a:prstGeom>
        </p:spPr>
        <p:txBody>
          <a:bodyPr anchor="t" rtlCol="false" tIns="0" lIns="0" bIns="0" rIns="0">
            <a:spAutoFit/>
          </a:bodyPr>
          <a:lstStyle/>
          <a:p>
            <a:pPr algn="ctr" marL="0" indent="0" lvl="0">
              <a:lnSpc>
                <a:spcPts val="3300"/>
              </a:lnSpc>
            </a:pPr>
            <a:r>
              <a:rPr lang="en-US" sz="3000" spc="90">
                <a:solidFill>
                  <a:srgbClr val="000000"/>
                </a:solidFill>
                <a:latin typeface="Hero Bold"/>
                <a:ea typeface="Hero Bold"/>
                <a:cs typeface="Hero Bold"/>
                <a:sym typeface="Hero Bold"/>
              </a:rPr>
              <a:t>For this project, I developed MyPass, a password management software, focusing on core features like secure login, password generation, and data storage. I ended up creating four key features (required 2-3) since I chose to work individually; features include user registration/login feature, password generation, weak password checker, a secure vault for storing sensitive data, feature to add, edit, delete vault items. MyPass is designed to offer users a reliable and user-friendly way to manage passwords and sensitive information securely and conveniently.</a:t>
            </a:r>
          </a:p>
        </p:txBody>
      </p:sp>
      <p:sp>
        <p:nvSpPr>
          <p:cNvPr name="Freeform 10" id="10"/>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2" id="12"/>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1412652" y="-1373828"/>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2541873"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FEATURES IMPLEMENTED</a:t>
            </a:r>
          </a:p>
        </p:txBody>
      </p:sp>
      <p:sp>
        <p:nvSpPr>
          <p:cNvPr name="Freeform 7" id="7"/>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891983" y="3013271"/>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337412" y="2290429"/>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1337412" y="286343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strike="noStrike" u="none">
                <a:solidFill>
                  <a:srgbClr val="FFFFFF"/>
                </a:solidFill>
                <a:latin typeface="Cranberry"/>
                <a:ea typeface="Cranberry"/>
                <a:cs typeface="Cranberry"/>
                <a:sym typeface="Cranberry"/>
              </a:rPr>
              <a:t>1</a:t>
            </a:r>
          </a:p>
        </p:txBody>
      </p:sp>
      <p:sp>
        <p:nvSpPr>
          <p:cNvPr name="TextBox 13" id="13"/>
          <p:cNvSpPr txBox="true"/>
          <p:nvPr/>
        </p:nvSpPr>
        <p:spPr>
          <a:xfrm rot="0">
            <a:off x="2453371" y="3242845"/>
            <a:ext cx="5644040" cy="1181100"/>
          </a:xfrm>
          <a:prstGeom prst="rect">
            <a:avLst/>
          </a:prstGeom>
        </p:spPr>
        <p:txBody>
          <a:bodyPr anchor="t" rtlCol="false" tIns="0" lIns="0" bIns="0" rIns="0">
            <a:spAutoFit/>
          </a:bodyPr>
          <a:lstStyle/>
          <a:p>
            <a:pPr algn="ctr">
              <a:lnSpc>
                <a:spcPts val="4500"/>
              </a:lnSpc>
            </a:pPr>
            <a:r>
              <a:rPr lang="en-US" sz="4500" spc="135">
                <a:solidFill>
                  <a:srgbClr val="000000"/>
                </a:solidFill>
                <a:latin typeface="Hero Bold"/>
                <a:ea typeface="Hero Bold"/>
                <a:cs typeface="Hero Bold"/>
                <a:sym typeface="Hero Bold"/>
              </a:rPr>
              <a:t>User Registration</a:t>
            </a:r>
          </a:p>
          <a:p>
            <a:pPr algn="ctr" marL="0" indent="0" lvl="0">
              <a:lnSpc>
                <a:spcPts val="4500"/>
              </a:lnSpc>
              <a:spcBef>
                <a:spcPct val="0"/>
              </a:spcBef>
            </a:pPr>
            <a:r>
              <a:rPr lang="en-US" sz="4500" spc="135">
                <a:solidFill>
                  <a:srgbClr val="000000"/>
                </a:solidFill>
                <a:latin typeface="Hero Bold"/>
                <a:ea typeface="Hero Bold"/>
                <a:cs typeface="Hero Bold"/>
                <a:sym typeface="Hero Bold"/>
              </a:rPr>
              <a:t>/Login</a:t>
            </a:r>
          </a:p>
        </p:txBody>
      </p:sp>
      <p:sp>
        <p:nvSpPr>
          <p:cNvPr name="Freeform 14" id="14"/>
          <p:cNvSpPr/>
          <p:nvPr/>
        </p:nvSpPr>
        <p:spPr>
          <a:xfrm flipH="false" flipV="false" rot="0">
            <a:off x="3383722" y="592795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2829152" y="5205115"/>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16" id="16"/>
          <p:cNvSpPr txBox="true"/>
          <p:nvPr/>
        </p:nvSpPr>
        <p:spPr>
          <a:xfrm rot="0">
            <a:off x="2829152" y="5720797"/>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3</a:t>
            </a:r>
          </a:p>
        </p:txBody>
      </p:sp>
      <p:sp>
        <p:nvSpPr>
          <p:cNvPr name="TextBox 17" id="17"/>
          <p:cNvSpPr txBox="true"/>
          <p:nvPr/>
        </p:nvSpPr>
        <p:spPr>
          <a:xfrm rot="0">
            <a:off x="3873102" y="6114559"/>
            <a:ext cx="5450456" cy="1202690"/>
          </a:xfrm>
          <a:prstGeom prst="rect">
            <a:avLst/>
          </a:prstGeom>
        </p:spPr>
        <p:txBody>
          <a:bodyPr anchor="t" rtlCol="false" tIns="0" lIns="0" bIns="0" rIns="0">
            <a:spAutoFit/>
          </a:bodyPr>
          <a:lstStyle/>
          <a:p>
            <a:pPr algn="ctr">
              <a:lnSpc>
                <a:spcPts val="4600"/>
              </a:lnSpc>
            </a:pPr>
            <a:r>
              <a:rPr lang="en-US" sz="4600" spc="138">
                <a:solidFill>
                  <a:srgbClr val="000000"/>
                </a:solidFill>
                <a:latin typeface="Hero Bold"/>
                <a:ea typeface="Hero Bold"/>
                <a:cs typeface="Hero Bold"/>
                <a:sym typeface="Hero Bold"/>
              </a:rPr>
              <a:t>Password </a:t>
            </a:r>
          </a:p>
          <a:p>
            <a:pPr algn="ctr" marL="0" indent="0" lvl="0">
              <a:lnSpc>
                <a:spcPts val="4600"/>
              </a:lnSpc>
              <a:spcBef>
                <a:spcPct val="0"/>
              </a:spcBef>
            </a:pPr>
            <a:r>
              <a:rPr lang="en-US" sz="4600" spc="138">
                <a:solidFill>
                  <a:srgbClr val="000000"/>
                </a:solidFill>
                <a:latin typeface="Hero Bold"/>
                <a:ea typeface="Hero Bold"/>
                <a:cs typeface="Hero Bold"/>
                <a:sym typeface="Hero Bold"/>
              </a:rPr>
              <a:t>Generator</a:t>
            </a:r>
          </a:p>
        </p:txBody>
      </p:sp>
      <p:sp>
        <p:nvSpPr>
          <p:cNvPr name="Freeform 18" id="18"/>
          <p:cNvSpPr/>
          <p:nvPr/>
        </p:nvSpPr>
        <p:spPr>
          <a:xfrm flipH="false" flipV="false" rot="0">
            <a:off x="9212538" y="3013271"/>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9773926" y="3242845"/>
            <a:ext cx="5644040" cy="1202690"/>
          </a:xfrm>
          <a:prstGeom prst="rect">
            <a:avLst/>
          </a:prstGeom>
        </p:spPr>
        <p:txBody>
          <a:bodyPr anchor="t" rtlCol="false" tIns="0" lIns="0" bIns="0" rIns="0">
            <a:spAutoFit/>
          </a:bodyPr>
          <a:lstStyle/>
          <a:p>
            <a:pPr algn="ctr" marL="0" indent="0" lvl="0">
              <a:lnSpc>
                <a:spcPts val="4600"/>
              </a:lnSpc>
              <a:spcBef>
                <a:spcPct val="0"/>
              </a:spcBef>
            </a:pPr>
            <a:r>
              <a:rPr lang="en-US" sz="4600" spc="138">
                <a:solidFill>
                  <a:srgbClr val="000000"/>
                </a:solidFill>
                <a:latin typeface="Hero Bold"/>
                <a:ea typeface="Hero Bold"/>
                <a:cs typeface="Hero Bold"/>
                <a:sym typeface="Hero Bold"/>
              </a:rPr>
              <a:t>Weak Password Warning</a:t>
            </a:r>
          </a:p>
        </p:txBody>
      </p:sp>
      <p:sp>
        <p:nvSpPr>
          <p:cNvPr name="Freeform 20" id="20"/>
          <p:cNvSpPr/>
          <p:nvPr/>
        </p:nvSpPr>
        <p:spPr>
          <a:xfrm flipH="false" flipV="false" rot="0">
            <a:off x="10704278" y="5927957"/>
            <a:ext cx="6387625" cy="1753693"/>
          </a:xfrm>
          <a:custGeom>
            <a:avLst/>
            <a:gdLst/>
            <a:ahLst/>
            <a:cxnLst/>
            <a:rect r="r" b="b" t="t" l="l"/>
            <a:pathLst>
              <a:path h="1753693" w="6387625">
                <a:moveTo>
                  <a:pt x="0" y="0"/>
                </a:moveTo>
                <a:lnTo>
                  <a:pt x="6387625" y="0"/>
                </a:lnTo>
                <a:lnTo>
                  <a:pt x="6387625" y="1753694"/>
                </a:lnTo>
                <a:lnTo>
                  <a:pt x="0" y="1753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11192675" y="6136149"/>
            <a:ext cx="5450456" cy="1181100"/>
          </a:xfrm>
          <a:prstGeom prst="rect">
            <a:avLst/>
          </a:prstGeom>
        </p:spPr>
        <p:txBody>
          <a:bodyPr anchor="t" rtlCol="false" tIns="0" lIns="0" bIns="0" rIns="0">
            <a:spAutoFit/>
          </a:bodyPr>
          <a:lstStyle/>
          <a:p>
            <a:pPr algn="ctr" marL="0" indent="0" lvl="0">
              <a:lnSpc>
                <a:spcPts val="4500"/>
              </a:lnSpc>
              <a:spcBef>
                <a:spcPct val="0"/>
              </a:spcBef>
            </a:pPr>
            <a:r>
              <a:rPr lang="en-US" sz="4500" spc="135">
                <a:solidFill>
                  <a:srgbClr val="000000"/>
                </a:solidFill>
                <a:latin typeface="Hero Bold"/>
                <a:ea typeface="Hero Bold"/>
                <a:cs typeface="Hero Bold"/>
                <a:sym typeface="Hero Bold"/>
              </a:rPr>
              <a:t>Create, Edit, Delete Vault items</a:t>
            </a:r>
          </a:p>
        </p:txBody>
      </p:sp>
      <p:sp>
        <p:nvSpPr>
          <p:cNvPr name="Freeform 22" id="22"/>
          <p:cNvSpPr/>
          <p:nvPr/>
        </p:nvSpPr>
        <p:spPr>
          <a:xfrm flipH="false" flipV="false" rot="0">
            <a:off x="8481616" y="2400300"/>
            <a:ext cx="1683883" cy="1599689"/>
          </a:xfrm>
          <a:custGeom>
            <a:avLst/>
            <a:gdLst/>
            <a:ahLst/>
            <a:cxnLst/>
            <a:rect r="r" b="b" t="t" l="l"/>
            <a:pathLst>
              <a:path h="1599689" w="1683883">
                <a:moveTo>
                  <a:pt x="0" y="0"/>
                </a:moveTo>
                <a:lnTo>
                  <a:pt x="1683884" y="0"/>
                </a:lnTo>
                <a:lnTo>
                  <a:pt x="1683884"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23" id="23"/>
          <p:cNvSpPr txBox="true"/>
          <p:nvPr/>
        </p:nvSpPr>
        <p:spPr>
          <a:xfrm rot="0">
            <a:off x="8481616" y="2896932"/>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2</a:t>
            </a:r>
          </a:p>
        </p:txBody>
      </p:sp>
      <p:sp>
        <p:nvSpPr>
          <p:cNvPr name="Freeform 24" id="24"/>
          <p:cNvSpPr/>
          <p:nvPr/>
        </p:nvSpPr>
        <p:spPr>
          <a:xfrm flipH="false" flipV="false" rot="0">
            <a:off x="10143034" y="5205115"/>
            <a:ext cx="1683883" cy="1599689"/>
          </a:xfrm>
          <a:custGeom>
            <a:avLst/>
            <a:gdLst/>
            <a:ahLst/>
            <a:cxnLst/>
            <a:rect r="r" b="b" t="t" l="l"/>
            <a:pathLst>
              <a:path h="1599689" w="1683883">
                <a:moveTo>
                  <a:pt x="0" y="0"/>
                </a:moveTo>
                <a:lnTo>
                  <a:pt x="1683883" y="0"/>
                </a:lnTo>
                <a:lnTo>
                  <a:pt x="1683883" y="1599689"/>
                </a:lnTo>
                <a:lnTo>
                  <a:pt x="0" y="15996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25" id="25"/>
          <p:cNvSpPr txBox="true"/>
          <p:nvPr/>
        </p:nvSpPr>
        <p:spPr>
          <a:xfrm rot="0">
            <a:off x="10143034" y="5720797"/>
            <a:ext cx="1661418" cy="682625"/>
          </a:xfrm>
          <a:prstGeom prst="rect">
            <a:avLst/>
          </a:prstGeom>
        </p:spPr>
        <p:txBody>
          <a:bodyPr anchor="t" rtlCol="false" tIns="0" lIns="0" bIns="0" rIns="0">
            <a:spAutoFit/>
          </a:bodyPr>
          <a:lstStyle/>
          <a:p>
            <a:pPr algn="ctr" marL="0" indent="0" lvl="1">
              <a:lnSpc>
                <a:spcPts val="4000"/>
              </a:lnSpc>
              <a:spcBef>
                <a:spcPct val="0"/>
              </a:spcBef>
            </a:pPr>
            <a:r>
              <a:rPr lang="en-US" sz="5000">
                <a:solidFill>
                  <a:srgbClr val="FFFFFF"/>
                </a:solidFill>
                <a:latin typeface="Cranberry"/>
                <a:ea typeface="Cranberry"/>
                <a:cs typeface="Cranberry"/>
                <a:sym typeface="Cranberry"/>
              </a:rPr>
              <a:t>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9025284" y="2541873"/>
            <a:ext cx="3448650" cy="6356958"/>
          </a:xfrm>
          <a:custGeom>
            <a:avLst/>
            <a:gdLst/>
            <a:ahLst/>
            <a:cxnLst/>
            <a:rect r="r" b="b" t="t" l="l"/>
            <a:pathLst>
              <a:path h="6356958" w="3448650">
                <a:moveTo>
                  <a:pt x="0" y="0"/>
                </a:moveTo>
                <a:lnTo>
                  <a:pt x="3448650" y="0"/>
                </a:lnTo>
                <a:lnTo>
                  <a:pt x="3448650" y="6356958"/>
                </a:lnTo>
                <a:lnTo>
                  <a:pt x="0" y="6356958"/>
                </a:lnTo>
                <a:lnTo>
                  <a:pt x="0" y="0"/>
                </a:lnTo>
                <a:close/>
              </a:path>
            </a:pathLst>
          </a:custGeom>
          <a:blipFill>
            <a:blip r:embed="rId9"/>
            <a:stretch>
              <a:fillRect l="0" t="0" r="0" b="0"/>
            </a:stretch>
          </a:blipFill>
          <a:ln w="104775" cap="sq">
            <a:solidFill>
              <a:srgbClr val="F6C6FA"/>
            </a:solidFill>
            <a:prstDash val="solid"/>
            <a:miter/>
          </a:ln>
        </p:spPr>
      </p:sp>
      <p:sp>
        <p:nvSpPr>
          <p:cNvPr name="Freeform 10" id="10"/>
          <p:cNvSpPr/>
          <p:nvPr/>
        </p:nvSpPr>
        <p:spPr>
          <a:xfrm flipH="false" flipV="false" rot="0">
            <a:off x="12528978" y="3006790"/>
            <a:ext cx="5759022" cy="3272536"/>
          </a:xfrm>
          <a:custGeom>
            <a:avLst/>
            <a:gdLst/>
            <a:ahLst/>
            <a:cxnLst/>
            <a:rect r="r" b="b" t="t" l="l"/>
            <a:pathLst>
              <a:path h="3272536" w="5759022">
                <a:moveTo>
                  <a:pt x="0" y="0"/>
                </a:moveTo>
                <a:lnTo>
                  <a:pt x="5759022" y="0"/>
                </a:lnTo>
                <a:lnTo>
                  <a:pt x="5759022" y="3272536"/>
                </a:lnTo>
                <a:lnTo>
                  <a:pt x="0" y="3272536"/>
                </a:lnTo>
                <a:lnTo>
                  <a:pt x="0" y="0"/>
                </a:lnTo>
                <a:close/>
              </a:path>
            </a:pathLst>
          </a:custGeom>
          <a:blipFill>
            <a:blip r:embed="rId10"/>
            <a:stretch>
              <a:fillRect l="0" t="0" r="0" b="0"/>
            </a:stretch>
          </a:blipFill>
          <a:ln w="123825" cap="sq">
            <a:solidFill>
              <a:srgbClr val="F6C6FA"/>
            </a:solidFill>
            <a:prstDash val="solid"/>
            <a:miter/>
          </a:ln>
        </p:spPr>
      </p:sp>
      <p:sp>
        <p:nvSpPr>
          <p:cNvPr name="TextBox 11" id="11"/>
          <p:cNvSpPr txBox="true"/>
          <p:nvPr/>
        </p:nvSpPr>
        <p:spPr>
          <a:xfrm rot="0">
            <a:off x="2473335" y="1190625"/>
            <a:ext cx="14309251" cy="1170943"/>
          </a:xfrm>
          <a:prstGeom prst="rect">
            <a:avLst/>
          </a:prstGeom>
        </p:spPr>
        <p:txBody>
          <a:bodyPr anchor="t" rtlCol="false" tIns="0" lIns="0" bIns="0" rIns="0">
            <a:spAutoFit/>
          </a:bodyPr>
          <a:lstStyle/>
          <a:p>
            <a:pPr algn="ctr" marL="0" indent="0" lvl="1">
              <a:lnSpc>
                <a:spcPts val="7040"/>
              </a:lnSpc>
              <a:spcBef>
                <a:spcPct val="0"/>
              </a:spcBef>
            </a:pPr>
            <a:r>
              <a:rPr lang="en-US" sz="8800">
                <a:solidFill>
                  <a:srgbClr val="1867BE"/>
                </a:solidFill>
                <a:latin typeface="Cranberry"/>
                <a:ea typeface="Cranberry"/>
                <a:cs typeface="Cranberry"/>
                <a:sym typeface="Cranberry"/>
              </a:rPr>
              <a:t>USER REGISTRATION &amp; LOGIN</a:t>
            </a:r>
          </a:p>
        </p:txBody>
      </p:sp>
      <p:sp>
        <p:nvSpPr>
          <p:cNvPr name="TextBox 12" id="12"/>
          <p:cNvSpPr txBox="true"/>
          <p:nvPr/>
        </p:nvSpPr>
        <p:spPr>
          <a:xfrm rot="0">
            <a:off x="1367557" y="3044890"/>
            <a:ext cx="5592065" cy="4897755"/>
          </a:xfrm>
          <a:prstGeom prst="rect">
            <a:avLst/>
          </a:prstGeom>
        </p:spPr>
        <p:txBody>
          <a:bodyPr anchor="t" rtlCol="false" tIns="0" lIns="0" bIns="0" rIns="0">
            <a:spAutoFit/>
          </a:bodyPr>
          <a:lstStyle/>
          <a:p>
            <a:pPr algn="l" marL="842016" indent="-421008" lvl="1">
              <a:lnSpc>
                <a:spcPts val="4290"/>
              </a:lnSpc>
              <a:buFont typeface="Arial"/>
              <a:buChar char="•"/>
            </a:pPr>
            <a:r>
              <a:rPr lang="en-US" sz="3900" spc="117">
                <a:solidFill>
                  <a:srgbClr val="000000"/>
                </a:solidFill>
                <a:latin typeface="Hero Bold"/>
                <a:ea typeface="Hero Bold"/>
                <a:cs typeface="Hero Bold"/>
                <a:sym typeface="Hero Bold"/>
              </a:rPr>
              <a:t>User email</a:t>
            </a:r>
          </a:p>
          <a:p>
            <a:pPr algn="l" marL="842016" indent="-421008" lvl="1">
              <a:lnSpc>
                <a:spcPts val="4290"/>
              </a:lnSpc>
              <a:buFont typeface="Arial"/>
              <a:buChar char="•"/>
            </a:pPr>
            <a:r>
              <a:rPr lang="en-US" sz="3900" spc="117">
                <a:solidFill>
                  <a:srgbClr val="000000"/>
                </a:solidFill>
                <a:latin typeface="Hero Bold"/>
                <a:ea typeface="Hero Bold"/>
                <a:cs typeface="Hero Bold"/>
                <a:sym typeface="Hero Bold"/>
              </a:rPr>
              <a:t>Password (Option to select suggested)</a:t>
            </a:r>
          </a:p>
          <a:p>
            <a:pPr algn="l" marL="842016" indent="-421008" lvl="1">
              <a:lnSpc>
                <a:spcPts val="4290"/>
              </a:lnSpc>
              <a:buFont typeface="Arial"/>
              <a:buChar char="•"/>
            </a:pPr>
            <a:r>
              <a:rPr lang="en-US" sz="3900" spc="117">
                <a:solidFill>
                  <a:srgbClr val="000000"/>
                </a:solidFill>
                <a:latin typeface="Hero Bold"/>
                <a:ea typeface="Hero Bold"/>
                <a:cs typeface="Hero Bold"/>
                <a:sym typeface="Hero Bold"/>
              </a:rPr>
              <a:t>3 Security Questions</a:t>
            </a:r>
          </a:p>
          <a:p>
            <a:pPr algn="l" marL="842016" indent="-421008" lvl="1">
              <a:lnSpc>
                <a:spcPts val="4290"/>
              </a:lnSpc>
              <a:buFont typeface="Arial"/>
              <a:buChar char="•"/>
            </a:pPr>
            <a:r>
              <a:rPr lang="en-US" sz="3900" spc="117">
                <a:solidFill>
                  <a:srgbClr val="000000"/>
                </a:solidFill>
                <a:latin typeface="Hero Bold"/>
                <a:ea typeface="Hero Bold"/>
                <a:cs typeface="Hero Bold"/>
                <a:sym typeface="Hero Bold"/>
              </a:rPr>
              <a:t>Option to redirect to login page. </a:t>
            </a:r>
          </a:p>
          <a:p>
            <a:pPr algn="l">
              <a:lnSpc>
                <a:spcPts val="429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933758" y="227746"/>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66245" y="9011797"/>
            <a:ext cx="4754711" cy="907718"/>
          </a:xfrm>
          <a:custGeom>
            <a:avLst/>
            <a:gdLst/>
            <a:ahLst/>
            <a:cxnLst/>
            <a:rect r="r" b="b" t="t" l="l"/>
            <a:pathLst>
              <a:path h="907718" w="4754711">
                <a:moveTo>
                  <a:pt x="0" y="0"/>
                </a:moveTo>
                <a:lnTo>
                  <a:pt x="4754711" y="0"/>
                </a:lnTo>
                <a:lnTo>
                  <a:pt x="4754711"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9" id="9"/>
          <p:cNvGrpSpPr/>
          <p:nvPr/>
        </p:nvGrpSpPr>
        <p:grpSpPr>
          <a:xfrm rot="0">
            <a:off x="2093062" y="3059616"/>
            <a:ext cx="5645865" cy="5862230"/>
            <a:chOff x="0" y="0"/>
            <a:chExt cx="1500952" cy="1558472"/>
          </a:xfrm>
        </p:grpSpPr>
        <p:sp>
          <p:nvSpPr>
            <p:cNvPr name="Freeform 10" id="10"/>
            <p:cNvSpPr/>
            <p:nvPr/>
          </p:nvSpPr>
          <p:spPr>
            <a:xfrm flipH="false" flipV="false" rot="0">
              <a:off x="0" y="0"/>
              <a:ext cx="1500952" cy="1558472"/>
            </a:xfrm>
            <a:custGeom>
              <a:avLst/>
              <a:gdLst/>
              <a:ahLst/>
              <a:cxnLst/>
              <a:rect r="r" b="b" t="t" l="l"/>
              <a:pathLst>
                <a:path h="1558472" w="1500952">
                  <a:moveTo>
                    <a:pt x="69934" y="0"/>
                  </a:moveTo>
                  <a:lnTo>
                    <a:pt x="1431018" y="0"/>
                  </a:lnTo>
                  <a:cubicBezTo>
                    <a:pt x="1469641" y="0"/>
                    <a:pt x="1500952" y="31311"/>
                    <a:pt x="1500952" y="69934"/>
                  </a:cubicBezTo>
                  <a:lnTo>
                    <a:pt x="1500952" y="1488538"/>
                  </a:lnTo>
                  <a:cubicBezTo>
                    <a:pt x="1500952" y="1527162"/>
                    <a:pt x="1469641" y="1558472"/>
                    <a:pt x="1431018" y="1558472"/>
                  </a:cubicBezTo>
                  <a:lnTo>
                    <a:pt x="69934" y="1558472"/>
                  </a:lnTo>
                  <a:cubicBezTo>
                    <a:pt x="31311" y="1558472"/>
                    <a:pt x="0" y="1527162"/>
                    <a:pt x="0" y="1488538"/>
                  </a:cubicBezTo>
                  <a:lnTo>
                    <a:pt x="0" y="69934"/>
                  </a:lnTo>
                  <a:cubicBezTo>
                    <a:pt x="0" y="31311"/>
                    <a:pt x="31311" y="0"/>
                    <a:pt x="69934" y="0"/>
                  </a:cubicBezTo>
                  <a:close/>
                </a:path>
              </a:pathLst>
            </a:custGeom>
            <a:solidFill>
              <a:srgbClr val="F6C6FA"/>
            </a:solidFill>
            <a:ln w="38100" cap="rnd">
              <a:solidFill>
                <a:srgbClr val="000000"/>
              </a:solidFill>
              <a:prstDash val="solid"/>
              <a:round/>
            </a:ln>
          </p:spPr>
        </p:sp>
        <p:sp>
          <p:nvSpPr>
            <p:cNvPr name="TextBox 11" id="11"/>
            <p:cNvSpPr txBox="true"/>
            <p:nvPr/>
          </p:nvSpPr>
          <p:spPr>
            <a:xfrm>
              <a:off x="0" y="-38100"/>
              <a:ext cx="1500952" cy="1596572"/>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58960" y="3624446"/>
            <a:ext cx="1668205" cy="1584795"/>
          </a:xfrm>
          <a:custGeom>
            <a:avLst/>
            <a:gdLst/>
            <a:ahLst/>
            <a:cxnLst/>
            <a:rect r="r" b="b" t="t" l="l"/>
            <a:pathLst>
              <a:path h="1584795" w="1668205">
                <a:moveTo>
                  <a:pt x="0" y="0"/>
                </a:moveTo>
                <a:lnTo>
                  <a:pt x="1668205" y="0"/>
                </a:lnTo>
                <a:lnTo>
                  <a:pt x="1668205" y="1584795"/>
                </a:lnTo>
                <a:lnTo>
                  <a:pt x="0" y="15847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3055754" y="3059616"/>
            <a:ext cx="6619014" cy="5862230"/>
            <a:chOff x="0" y="0"/>
            <a:chExt cx="1148780" cy="1017434"/>
          </a:xfrm>
        </p:grpSpPr>
        <p:sp>
          <p:nvSpPr>
            <p:cNvPr name="Freeform 14" id="14"/>
            <p:cNvSpPr/>
            <p:nvPr/>
          </p:nvSpPr>
          <p:spPr>
            <a:xfrm flipH="false" flipV="false" rot="0">
              <a:off x="0" y="0"/>
              <a:ext cx="1148780" cy="1017434"/>
            </a:xfrm>
            <a:custGeom>
              <a:avLst/>
              <a:gdLst/>
              <a:ahLst/>
              <a:cxnLst/>
              <a:rect r="r" b="b" t="t" l="l"/>
              <a:pathLst>
                <a:path h="1017434" w="1148780">
                  <a:moveTo>
                    <a:pt x="23393" y="0"/>
                  </a:moveTo>
                  <a:lnTo>
                    <a:pt x="1125387" y="0"/>
                  </a:lnTo>
                  <a:cubicBezTo>
                    <a:pt x="1138306" y="0"/>
                    <a:pt x="1148780" y="10473"/>
                    <a:pt x="1148780" y="23393"/>
                  </a:cubicBezTo>
                  <a:lnTo>
                    <a:pt x="1148780" y="994041"/>
                  </a:lnTo>
                  <a:cubicBezTo>
                    <a:pt x="1148780" y="1000245"/>
                    <a:pt x="1146315" y="1006195"/>
                    <a:pt x="1141928" y="1010583"/>
                  </a:cubicBezTo>
                  <a:cubicBezTo>
                    <a:pt x="1137541" y="1014970"/>
                    <a:pt x="1131591" y="1017434"/>
                    <a:pt x="1125387" y="1017434"/>
                  </a:cubicBezTo>
                  <a:lnTo>
                    <a:pt x="23393" y="1017434"/>
                  </a:lnTo>
                  <a:cubicBezTo>
                    <a:pt x="10473" y="1017434"/>
                    <a:pt x="0" y="1006961"/>
                    <a:pt x="0" y="994041"/>
                  </a:cubicBezTo>
                  <a:lnTo>
                    <a:pt x="0" y="23393"/>
                  </a:lnTo>
                  <a:cubicBezTo>
                    <a:pt x="0" y="10473"/>
                    <a:pt x="10473" y="0"/>
                    <a:pt x="23393" y="0"/>
                  </a:cubicBezTo>
                  <a:close/>
                </a:path>
              </a:pathLst>
            </a:custGeom>
            <a:solidFill>
              <a:srgbClr val="FFF39B"/>
            </a:solidFill>
            <a:ln w="38100" cap="sq">
              <a:solidFill>
                <a:srgbClr val="000000"/>
              </a:solidFill>
              <a:prstDash val="solid"/>
              <a:miter/>
            </a:ln>
          </p:spPr>
        </p:sp>
        <p:sp>
          <p:nvSpPr>
            <p:cNvPr name="TextBox 15" id="15"/>
            <p:cNvSpPr txBox="true"/>
            <p:nvPr/>
          </p:nvSpPr>
          <p:spPr>
            <a:xfrm>
              <a:off x="0" y="-38100"/>
              <a:ext cx="1148780" cy="1055534"/>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3253816" y="3684089"/>
            <a:ext cx="6222890" cy="4613284"/>
          </a:xfrm>
          <a:custGeom>
            <a:avLst/>
            <a:gdLst/>
            <a:ahLst/>
            <a:cxnLst/>
            <a:rect r="r" b="b" t="t" l="l"/>
            <a:pathLst>
              <a:path h="4613284" w="6222890">
                <a:moveTo>
                  <a:pt x="0" y="0"/>
                </a:moveTo>
                <a:lnTo>
                  <a:pt x="6222890" y="0"/>
                </a:lnTo>
                <a:lnTo>
                  <a:pt x="6222890" y="4613284"/>
                </a:lnTo>
                <a:lnTo>
                  <a:pt x="0" y="4613284"/>
                </a:lnTo>
                <a:lnTo>
                  <a:pt x="0" y="0"/>
                </a:lnTo>
                <a:close/>
              </a:path>
            </a:pathLst>
          </a:custGeom>
          <a:blipFill>
            <a:blip r:embed="rId11"/>
            <a:stretch>
              <a:fillRect l="0" t="-2392" r="-4350" b="0"/>
            </a:stretch>
          </a:blipFill>
        </p:spPr>
      </p:sp>
      <p:sp>
        <p:nvSpPr>
          <p:cNvPr name="Freeform 17" id="17"/>
          <p:cNvSpPr/>
          <p:nvPr/>
        </p:nvSpPr>
        <p:spPr>
          <a:xfrm flipH="false" flipV="false" rot="0">
            <a:off x="10402956" y="5143500"/>
            <a:ext cx="6026409" cy="3514037"/>
          </a:xfrm>
          <a:custGeom>
            <a:avLst/>
            <a:gdLst/>
            <a:ahLst/>
            <a:cxnLst/>
            <a:rect r="r" b="b" t="t" l="l"/>
            <a:pathLst>
              <a:path h="3514037" w="6026409">
                <a:moveTo>
                  <a:pt x="0" y="0"/>
                </a:moveTo>
                <a:lnTo>
                  <a:pt x="6026409" y="0"/>
                </a:lnTo>
                <a:lnTo>
                  <a:pt x="6026409" y="3514037"/>
                </a:lnTo>
                <a:lnTo>
                  <a:pt x="0" y="3514037"/>
                </a:lnTo>
                <a:lnTo>
                  <a:pt x="0" y="0"/>
                </a:lnTo>
                <a:close/>
              </a:path>
            </a:pathLst>
          </a:custGeom>
          <a:blipFill>
            <a:blip r:embed="rId12"/>
            <a:stretch>
              <a:fillRect l="0" t="0" r="0" b="0"/>
            </a:stretch>
          </a:blipFill>
          <a:ln w="85725" cap="sq">
            <a:solidFill>
              <a:srgbClr val="DD72A6"/>
            </a:solidFill>
            <a:prstDash val="solid"/>
            <a:miter/>
          </a:ln>
        </p:spPr>
      </p:sp>
      <p:sp>
        <p:nvSpPr>
          <p:cNvPr name="TextBox 18" id="18"/>
          <p:cNvSpPr txBox="true"/>
          <p:nvPr/>
        </p:nvSpPr>
        <p:spPr>
          <a:xfrm rot="0">
            <a:off x="2404797" y="747631"/>
            <a:ext cx="13341331" cy="21336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WEAK PASSWORD WARNING</a:t>
            </a:r>
          </a:p>
        </p:txBody>
      </p:sp>
      <p:sp>
        <p:nvSpPr>
          <p:cNvPr name="TextBox 19" id="19"/>
          <p:cNvSpPr txBox="true"/>
          <p:nvPr/>
        </p:nvSpPr>
        <p:spPr>
          <a:xfrm rot="0">
            <a:off x="9836693" y="3097716"/>
            <a:ext cx="8199430" cy="2183130"/>
          </a:xfrm>
          <a:prstGeom prst="rect">
            <a:avLst/>
          </a:prstGeom>
        </p:spPr>
        <p:txBody>
          <a:bodyPr anchor="t" rtlCol="false" tIns="0" lIns="0" bIns="0" rIns="0">
            <a:spAutoFit/>
          </a:bodyPr>
          <a:lstStyle/>
          <a:p>
            <a:pPr algn="ctr">
              <a:lnSpc>
                <a:spcPts val="4290"/>
              </a:lnSpc>
            </a:pPr>
            <a:r>
              <a:rPr lang="en-US" sz="3900" spc="117">
                <a:solidFill>
                  <a:srgbClr val="000000"/>
                </a:solidFill>
                <a:latin typeface="Hero Bold"/>
                <a:ea typeface="Hero Bold"/>
                <a:cs typeface="Hero Bold"/>
                <a:sym typeface="Hero Bold"/>
              </a:rPr>
              <a:t>User password must follow these conditions otherwise it will warn the user.</a:t>
            </a:r>
          </a:p>
          <a:p>
            <a:pPr algn="ctr">
              <a:lnSpc>
                <a:spcPts val="429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722537" y="2805928"/>
            <a:ext cx="14842926" cy="5572495"/>
            <a:chOff x="0" y="0"/>
            <a:chExt cx="3909248" cy="1467653"/>
          </a:xfrm>
        </p:grpSpPr>
        <p:sp>
          <p:nvSpPr>
            <p:cNvPr name="Freeform 6" id="6"/>
            <p:cNvSpPr/>
            <p:nvPr/>
          </p:nvSpPr>
          <p:spPr>
            <a:xfrm flipH="false" flipV="false" rot="0">
              <a:off x="0" y="0"/>
              <a:ext cx="3909248" cy="1467653"/>
            </a:xfrm>
            <a:custGeom>
              <a:avLst/>
              <a:gdLst/>
              <a:ahLst/>
              <a:cxnLst/>
              <a:rect r="r" b="b" t="t" l="l"/>
              <a:pathLst>
                <a:path h="1467653" w="3909248">
                  <a:moveTo>
                    <a:pt x="26601" y="0"/>
                  </a:moveTo>
                  <a:lnTo>
                    <a:pt x="3882647" y="0"/>
                  </a:lnTo>
                  <a:cubicBezTo>
                    <a:pt x="3889702" y="0"/>
                    <a:pt x="3896468" y="2803"/>
                    <a:pt x="3901457" y="7791"/>
                  </a:cubicBezTo>
                  <a:cubicBezTo>
                    <a:pt x="3906446" y="12780"/>
                    <a:pt x="3909248" y="19546"/>
                    <a:pt x="3909248" y="26601"/>
                  </a:cubicBezTo>
                  <a:lnTo>
                    <a:pt x="3909248" y="1441052"/>
                  </a:lnTo>
                  <a:cubicBezTo>
                    <a:pt x="3909248" y="1455743"/>
                    <a:pt x="3897338" y="1467653"/>
                    <a:pt x="3882647" y="1467653"/>
                  </a:cubicBezTo>
                  <a:lnTo>
                    <a:pt x="26601" y="1467653"/>
                  </a:lnTo>
                  <a:cubicBezTo>
                    <a:pt x="11910" y="1467653"/>
                    <a:pt x="0" y="1455743"/>
                    <a:pt x="0" y="1441052"/>
                  </a:cubicBezTo>
                  <a:lnTo>
                    <a:pt x="0" y="26601"/>
                  </a:lnTo>
                  <a:cubicBezTo>
                    <a:pt x="0" y="11910"/>
                    <a:pt x="11910" y="0"/>
                    <a:pt x="26601" y="0"/>
                  </a:cubicBezTo>
                  <a:close/>
                </a:path>
              </a:pathLst>
            </a:custGeom>
            <a:solidFill>
              <a:srgbClr val="FFF39B"/>
            </a:solidFill>
            <a:ln w="38100" cap="rnd">
              <a:solidFill>
                <a:srgbClr val="000000"/>
              </a:solidFill>
              <a:prstDash val="solid"/>
              <a:round/>
            </a:ln>
          </p:spPr>
        </p:sp>
        <p:sp>
          <p:nvSpPr>
            <p:cNvPr name="TextBox 7" id="7"/>
            <p:cNvSpPr txBox="true"/>
            <p:nvPr/>
          </p:nvSpPr>
          <p:spPr>
            <a:xfrm>
              <a:off x="0" y="-38100"/>
              <a:ext cx="3909248" cy="150575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473335"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PASSWORD GENERATOR</a:t>
            </a:r>
          </a:p>
        </p:txBody>
      </p:sp>
      <p:sp>
        <p:nvSpPr>
          <p:cNvPr name="Freeform 9" id="9"/>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0" id="10"/>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3" id="13"/>
          <p:cNvGrpSpPr/>
          <p:nvPr/>
        </p:nvGrpSpPr>
        <p:grpSpPr>
          <a:xfrm rot="0">
            <a:off x="2089239" y="3148944"/>
            <a:ext cx="13725426" cy="677082"/>
            <a:chOff x="0" y="0"/>
            <a:chExt cx="2644350" cy="130447"/>
          </a:xfrm>
        </p:grpSpPr>
        <p:sp>
          <p:nvSpPr>
            <p:cNvPr name="Freeform 14" id="14"/>
            <p:cNvSpPr/>
            <p:nvPr/>
          </p:nvSpPr>
          <p:spPr>
            <a:xfrm flipH="false" flipV="false" rot="0">
              <a:off x="0" y="0"/>
              <a:ext cx="2644350" cy="130447"/>
            </a:xfrm>
            <a:custGeom>
              <a:avLst/>
              <a:gdLst/>
              <a:ahLst/>
              <a:cxnLst/>
              <a:rect r="r" b="b" t="t" l="l"/>
              <a:pathLst>
                <a:path h="130447" w="2644350">
                  <a:moveTo>
                    <a:pt x="0" y="0"/>
                  </a:moveTo>
                  <a:lnTo>
                    <a:pt x="2644350" y="0"/>
                  </a:lnTo>
                  <a:lnTo>
                    <a:pt x="2644350" y="130447"/>
                  </a:lnTo>
                  <a:lnTo>
                    <a:pt x="0" y="130447"/>
                  </a:lnTo>
                  <a:close/>
                </a:path>
              </a:pathLst>
            </a:custGeom>
            <a:solidFill>
              <a:srgbClr val="FCDCFF"/>
            </a:solidFill>
            <a:ln w="38100" cap="sq">
              <a:solidFill>
                <a:srgbClr val="000000"/>
              </a:solidFill>
              <a:prstDash val="solid"/>
              <a:miter/>
            </a:ln>
          </p:spPr>
        </p:sp>
        <p:sp>
          <p:nvSpPr>
            <p:cNvPr name="TextBox 15" id="15"/>
            <p:cNvSpPr txBox="true"/>
            <p:nvPr/>
          </p:nvSpPr>
          <p:spPr>
            <a:xfrm>
              <a:off x="0" y="-38100"/>
              <a:ext cx="2644350" cy="168547"/>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2541873" y="3999913"/>
            <a:ext cx="5379073" cy="3987728"/>
          </a:xfrm>
          <a:custGeom>
            <a:avLst/>
            <a:gdLst/>
            <a:ahLst/>
            <a:cxnLst/>
            <a:rect r="r" b="b" t="t" l="l"/>
            <a:pathLst>
              <a:path h="3987728" w="5379073">
                <a:moveTo>
                  <a:pt x="0" y="0"/>
                </a:moveTo>
                <a:lnTo>
                  <a:pt x="5379073" y="0"/>
                </a:lnTo>
                <a:lnTo>
                  <a:pt x="5379073" y="3987728"/>
                </a:lnTo>
                <a:lnTo>
                  <a:pt x="0" y="3987728"/>
                </a:lnTo>
                <a:lnTo>
                  <a:pt x="0" y="0"/>
                </a:lnTo>
                <a:close/>
              </a:path>
            </a:pathLst>
          </a:custGeom>
          <a:blipFill>
            <a:blip r:embed="rId9"/>
            <a:stretch>
              <a:fillRect l="0" t="-2392" r="-4350" b="0"/>
            </a:stretch>
          </a:blipFill>
        </p:spPr>
      </p:sp>
      <p:sp>
        <p:nvSpPr>
          <p:cNvPr name="Freeform 17" id="17"/>
          <p:cNvSpPr/>
          <p:nvPr/>
        </p:nvSpPr>
        <p:spPr>
          <a:xfrm flipH="false" flipV="false" rot="0">
            <a:off x="8160160" y="4217412"/>
            <a:ext cx="8060295" cy="3527716"/>
          </a:xfrm>
          <a:custGeom>
            <a:avLst/>
            <a:gdLst/>
            <a:ahLst/>
            <a:cxnLst/>
            <a:rect r="r" b="b" t="t" l="l"/>
            <a:pathLst>
              <a:path h="3527716" w="8060295">
                <a:moveTo>
                  <a:pt x="0" y="0"/>
                </a:moveTo>
                <a:lnTo>
                  <a:pt x="8060295" y="0"/>
                </a:lnTo>
                <a:lnTo>
                  <a:pt x="8060295" y="3527715"/>
                </a:lnTo>
                <a:lnTo>
                  <a:pt x="0" y="3527715"/>
                </a:lnTo>
                <a:lnTo>
                  <a:pt x="0" y="0"/>
                </a:lnTo>
                <a:close/>
              </a:path>
            </a:pathLst>
          </a:custGeom>
          <a:blipFill>
            <a:blip r:embed="rId10"/>
            <a:stretch>
              <a:fillRect l="0" t="0" r="0" b="0"/>
            </a:stretch>
          </a:blipFill>
          <a:ln w="95250" cap="sq">
            <a:solidFill>
              <a:srgbClr val="1867BE"/>
            </a:solidFill>
            <a:prstDash val="solid"/>
            <a:miter/>
          </a:ln>
        </p:spPr>
      </p:sp>
      <p:sp>
        <p:nvSpPr>
          <p:cNvPr name="TextBox 18" id="18"/>
          <p:cNvSpPr txBox="true"/>
          <p:nvPr/>
        </p:nvSpPr>
        <p:spPr>
          <a:xfrm rot="0">
            <a:off x="2089239" y="3206094"/>
            <a:ext cx="13503426" cy="429260"/>
          </a:xfrm>
          <a:prstGeom prst="rect">
            <a:avLst/>
          </a:prstGeom>
        </p:spPr>
        <p:txBody>
          <a:bodyPr anchor="t" rtlCol="false" tIns="0" lIns="0" bIns="0" rIns="0">
            <a:spAutoFit/>
          </a:bodyPr>
          <a:lstStyle/>
          <a:p>
            <a:pPr algn="l" marL="690879" indent="-345439" lvl="1">
              <a:lnSpc>
                <a:spcPts val="2559"/>
              </a:lnSpc>
              <a:buFont typeface="Arial"/>
              <a:buChar char="•"/>
            </a:pPr>
            <a:r>
              <a:rPr lang="en-US" sz="3199" spc="143">
                <a:solidFill>
                  <a:srgbClr val="000000"/>
                </a:solidFill>
                <a:latin typeface="Cranberry"/>
                <a:ea typeface="Cranberry"/>
                <a:cs typeface="Cranberry"/>
                <a:sym typeface="Cranberry"/>
              </a:rPr>
              <a:t>follows the same conditions and generates a password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73335"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VAULT ACCESS</a:t>
            </a:r>
          </a:p>
        </p:txBody>
      </p:sp>
      <p:sp>
        <p:nvSpPr>
          <p:cNvPr name="Freeform 6" id="6"/>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0" id="10"/>
          <p:cNvGrpSpPr/>
          <p:nvPr/>
        </p:nvGrpSpPr>
        <p:grpSpPr>
          <a:xfrm rot="0">
            <a:off x="6259863" y="2848485"/>
            <a:ext cx="10291712" cy="1652866"/>
            <a:chOff x="0" y="0"/>
            <a:chExt cx="1982808" cy="318442"/>
          </a:xfrm>
        </p:grpSpPr>
        <p:sp>
          <p:nvSpPr>
            <p:cNvPr name="Freeform 11" id="11"/>
            <p:cNvSpPr/>
            <p:nvPr/>
          </p:nvSpPr>
          <p:spPr>
            <a:xfrm flipH="false" flipV="false" rot="0">
              <a:off x="0" y="0"/>
              <a:ext cx="1982808" cy="318442"/>
            </a:xfrm>
            <a:custGeom>
              <a:avLst/>
              <a:gdLst/>
              <a:ahLst/>
              <a:cxnLst/>
              <a:rect r="r" b="b" t="t" l="l"/>
              <a:pathLst>
                <a:path h="318442" w="1982808">
                  <a:moveTo>
                    <a:pt x="0" y="0"/>
                  </a:moveTo>
                  <a:lnTo>
                    <a:pt x="1982808" y="0"/>
                  </a:lnTo>
                  <a:lnTo>
                    <a:pt x="1982808" y="318442"/>
                  </a:lnTo>
                  <a:lnTo>
                    <a:pt x="0" y="318442"/>
                  </a:lnTo>
                  <a:close/>
                </a:path>
              </a:pathLst>
            </a:custGeom>
            <a:solidFill>
              <a:srgbClr val="FFF39B"/>
            </a:solidFill>
            <a:ln w="38100" cap="sq">
              <a:solidFill>
                <a:srgbClr val="000000"/>
              </a:solidFill>
              <a:prstDash val="solid"/>
              <a:miter/>
            </a:ln>
          </p:spPr>
        </p:sp>
        <p:sp>
          <p:nvSpPr>
            <p:cNvPr name="TextBox 12" id="12"/>
            <p:cNvSpPr txBox="true"/>
            <p:nvPr/>
          </p:nvSpPr>
          <p:spPr>
            <a:xfrm>
              <a:off x="0" y="-38100"/>
              <a:ext cx="1982808" cy="35654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259863" y="4765743"/>
            <a:ext cx="10291712" cy="1652866"/>
            <a:chOff x="0" y="0"/>
            <a:chExt cx="1982808" cy="318442"/>
          </a:xfrm>
        </p:grpSpPr>
        <p:sp>
          <p:nvSpPr>
            <p:cNvPr name="Freeform 14" id="14"/>
            <p:cNvSpPr/>
            <p:nvPr/>
          </p:nvSpPr>
          <p:spPr>
            <a:xfrm flipH="false" flipV="false" rot="0">
              <a:off x="0" y="0"/>
              <a:ext cx="1982808" cy="318442"/>
            </a:xfrm>
            <a:custGeom>
              <a:avLst/>
              <a:gdLst/>
              <a:ahLst/>
              <a:cxnLst/>
              <a:rect r="r" b="b" t="t" l="l"/>
              <a:pathLst>
                <a:path h="318442" w="1982808">
                  <a:moveTo>
                    <a:pt x="0" y="0"/>
                  </a:moveTo>
                  <a:lnTo>
                    <a:pt x="1982808" y="0"/>
                  </a:lnTo>
                  <a:lnTo>
                    <a:pt x="1982808" y="318442"/>
                  </a:lnTo>
                  <a:lnTo>
                    <a:pt x="0" y="318442"/>
                  </a:lnTo>
                  <a:close/>
                </a:path>
              </a:pathLst>
            </a:custGeom>
            <a:solidFill>
              <a:srgbClr val="FFF39B"/>
            </a:solidFill>
            <a:ln w="38100" cap="sq">
              <a:solidFill>
                <a:srgbClr val="000000"/>
              </a:solidFill>
              <a:prstDash val="solid"/>
              <a:miter/>
            </a:ln>
          </p:spPr>
        </p:sp>
        <p:sp>
          <p:nvSpPr>
            <p:cNvPr name="TextBox 15" id="15"/>
            <p:cNvSpPr txBox="true"/>
            <p:nvPr/>
          </p:nvSpPr>
          <p:spPr>
            <a:xfrm>
              <a:off x="0" y="-38100"/>
              <a:ext cx="1982808" cy="35654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259863" y="6683001"/>
            <a:ext cx="10291712" cy="1652866"/>
            <a:chOff x="0" y="0"/>
            <a:chExt cx="1982808" cy="318442"/>
          </a:xfrm>
        </p:grpSpPr>
        <p:sp>
          <p:nvSpPr>
            <p:cNvPr name="Freeform 17" id="17"/>
            <p:cNvSpPr/>
            <p:nvPr/>
          </p:nvSpPr>
          <p:spPr>
            <a:xfrm flipH="false" flipV="false" rot="0">
              <a:off x="0" y="0"/>
              <a:ext cx="1982808" cy="318442"/>
            </a:xfrm>
            <a:custGeom>
              <a:avLst/>
              <a:gdLst/>
              <a:ahLst/>
              <a:cxnLst/>
              <a:rect r="r" b="b" t="t" l="l"/>
              <a:pathLst>
                <a:path h="318442" w="1982808">
                  <a:moveTo>
                    <a:pt x="0" y="0"/>
                  </a:moveTo>
                  <a:lnTo>
                    <a:pt x="1982808" y="0"/>
                  </a:lnTo>
                  <a:lnTo>
                    <a:pt x="1982808" y="318442"/>
                  </a:lnTo>
                  <a:lnTo>
                    <a:pt x="0" y="318442"/>
                  </a:lnTo>
                  <a:close/>
                </a:path>
              </a:pathLst>
            </a:custGeom>
            <a:solidFill>
              <a:srgbClr val="FFF39B"/>
            </a:solidFill>
            <a:ln w="38100" cap="sq">
              <a:solidFill>
                <a:srgbClr val="000000"/>
              </a:solidFill>
              <a:prstDash val="solid"/>
              <a:miter/>
            </a:ln>
          </p:spPr>
        </p:sp>
        <p:sp>
          <p:nvSpPr>
            <p:cNvPr name="TextBox 18" id="18"/>
            <p:cNvSpPr txBox="true"/>
            <p:nvPr/>
          </p:nvSpPr>
          <p:spPr>
            <a:xfrm>
              <a:off x="0" y="-38100"/>
              <a:ext cx="1982808" cy="356542"/>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644869" y="2430586"/>
            <a:ext cx="4146770" cy="6353466"/>
          </a:xfrm>
          <a:custGeom>
            <a:avLst/>
            <a:gdLst/>
            <a:ahLst/>
            <a:cxnLst/>
            <a:rect r="r" b="b" t="t" l="l"/>
            <a:pathLst>
              <a:path h="6353466" w="4146770">
                <a:moveTo>
                  <a:pt x="0" y="0"/>
                </a:moveTo>
                <a:lnTo>
                  <a:pt x="4146770" y="0"/>
                </a:lnTo>
                <a:lnTo>
                  <a:pt x="4146770" y="6353465"/>
                </a:lnTo>
                <a:lnTo>
                  <a:pt x="0" y="6353465"/>
                </a:lnTo>
                <a:lnTo>
                  <a:pt x="0" y="0"/>
                </a:lnTo>
                <a:close/>
              </a:path>
            </a:pathLst>
          </a:custGeom>
          <a:blipFill>
            <a:blip r:embed="rId9"/>
            <a:stretch>
              <a:fillRect l="0" t="-1487" r="-6540" b="-1487"/>
            </a:stretch>
          </a:blipFill>
          <a:ln w="85725" cap="sq">
            <a:solidFill>
              <a:srgbClr val="DD72A6"/>
            </a:solidFill>
            <a:prstDash val="solid"/>
            <a:miter/>
          </a:ln>
        </p:spPr>
      </p:sp>
      <p:sp>
        <p:nvSpPr>
          <p:cNvPr name="TextBox 20" id="20"/>
          <p:cNvSpPr txBox="true"/>
          <p:nvPr/>
        </p:nvSpPr>
        <p:spPr>
          <a:xfrm rot="0">
            <a:off x="6521003" y="3260416"/>
            <a:ext cx="1963882" cy="819150"/>
          </a:xfrm>
          <a:prstGeom prst="rect">
            <a:avLst/>
          </a:prstGeom>
        </p:spPr>
        <p:txBody>
          <a:bodyPr anchor="t" rtlCol="false" tIns="0" lIns="0" bIns="0" rIns="0">
            <a:spAutoFit/>
          </a:bodyPr>
          <a:lstStyle/>
          <a:p>
            <a:pPr algn="l" marL="0" indent="0" lvl="1">
              <a:lnSpc>
                <a:spcPts val="4800"/>
              </a:lnSpc>
              <a:spcBef>
                <a:spcPct val="0"/>
              </a:spcBef>
            </a:pPr>
            <a:r>
              <a:rPr lang="en-US" sz="6000">
                <a:solidFill>
                  <a:srgbClr val="000000"/>
                </a:solidFill>
                <a:latin typeface="Cranberry"/>
                <a:ea typeface="Cranberry"/>
                <a:cs typeface="Cranberry"/>
                <a:sym typeface="Cranberry"/>
              </a:rPr>
              <a:t>01.</a:t>
            </a:r>
          </a:p>
        </p:txBody>
      </p:sp>
      <p:sp>
        <p:nvSpPr>
          <p:cNvPr name="TextBox 21" id="21"/>
          <p:cNvSpPr txBox="true"/>
          <p:nvPr/>
        </p:nvSpPr>
        <p:spPr>
          <a:xfrm rot="0">
            <a:off x="7937998" y="3050712"/>
            <a:ext cx="8294699" cy="857251"/>
          </a:xfrm>
          <a:prstGeom prst="rect">
            <a:avLst/>
          </a:prstGeom>
        </p:spPr>
        <p:txBody>
          <a:bodyPr anchor="t" rtlCol="false" tIns="0" lIns="0" bIns="0" rIns="0">
            <a:spAutoFit/>
          </a:bodyPr>
          <a:lstStyle/>
          <a:p>
            <a:pPr algn="l" marL="0" indent="0" lvl="0">
              <a:lnSpc>
                <a:spcPts val="3300"/>
              </a:lnSpc>
            </a:pPr>
            <a:r>
              <a:rPr lang="en-US" sz="3000" spc="90">
                <a:solidFill>
                  <a:srgbClr val="000000"/>
                </a:solidFill>
                <a:latin typeface="Hero Bold"/>
                <a:ea typeface="Hero Bold"/>
                <a:cs typeface="Hero Bold"/>
                <a:sym typeface="Hero Bold"/>
              </a:rPr>
              <a:t>A user with access can create Items in VAULT</a:t>
            </a:r>
          </a:p>
        </p:txBody>
      </p:sp>
      <p:sp>
        <p:nvSpPr>
          <p:cNvPr name="TextBox 22" id="22"/>
          <p:cNvSpPr txBox="true"/>
          <p:nvPr/>
        </p:nvSpPr>
        <p:spPr>
          <a:xfrm rot="0">
            <a:off x="6521003" y="5177674"/>
            <a:ext cx="1963882" cy="819150"/>
          </a:xfrm>
          <a:prstGeom prst="rect">
            <a:avLst/>
          </a:prstGeom>
        </p:spPr>
        <p:txBody>
          <a:bodyPr anchor="t" rtlCol="false" tIns="0" lIns="0" bIns="0" rIns="0">
            <a:spAutoFit/>
          </a:bodyPr>
          <a:lstStyle/>
          <a:p>
            <a:pPr algn="l" marL="0" indent="0" lvl="1">
              <a:lnSpc>
                <a:spcPts val="4800"/>
              </a:lnSpc>
              <a:spcBef>
                <a:spcPct val="0"/>
              </a:spcBef>
            </a:pPr>
            <a:r>
              <a:rPr lang="en-US" sz="6000">
                <a:solidFill>
                  <a:srgbClr val="000000"/>
                </a:solidFill>
                <a:latin typeface="Cranberry"/>
                <a:ea typeface="Cranberry"/>
                <a:cs typeface="Cranberry"/>
                <a:sym typeface="Cranberry"/>
              </a:rPr>
              <a:t>02.</a:t>
            </a:r>
          </a:p>
        </p:txBody>
      </p:sp>
      <p:sp>
        <p:nvSpPr>
          <p:cNvPr name="TextBox 23" id="23"/>
          <p:cNvSpPr txBox="true"/>
          <p:nvPr/>
        </p:nvSpPr>
        <p:spPr>
          <a:xfrm rot="0">
            <a:off x="6521003" y="7094932"/>
            <a:ext cx="1963882" cy="819150"/>
          </a:xfrm>
          <a:prstGeom prst="rect">
            <a:avLst/>
          </a:prstGeom>
        </p:spPr>
        <p:txBody>
          <a:bodyPr anchor="t" rtlCol="false" tIns="0" lIns="0" bIns="0" rIns="0">
            <a:spAutoFit/>
          </a:bodyPr>
          <a:lstStyle/>
          <a:p>
            <a:pPr algn="l" marL="0" indent="0" lvl="1">
              <a:lnSpc>
                <a:spcPts val="4800"/>
              </a:lnSpc>
              <a:spcBef>
                <a:spcPct val="0"/>
              </a:spcBef>
            </a:pPr>
            <a:r>
              <a:rPr lang="en-US" sz="6000">
                <a:solidFill>
                  <a:srgbClr val="000000"/>
                </a:solidFill>
                <a:latin typeface="Cranberry"/>
                <a:ea typeface="Cranberry"/>
                <a:cs typeface="Cranberry"/>
                <a:sym typeface="Cranberry"/>
              </a:rPr>
              <a:t>03.</a:t>
            </a:r>
          </a:p>
        </p:txBody>
      </p:sp>
      <p:sp>
        <p:nvSpPr>
          <p:cNvPr name="TextBox 24" id="24"/>
          <p:cNvSpPr txBox="true"/>
          <p:nvPr/>
        </p:nvSpPr>
        <p:spPr>
          <a:xfrm rot="0">
            <a:off x="7937998" y="5102795"/>
            <a:ext cx="8294699" cy="857251"/>
          </a:xfrm>
          <a:prstGeom prst="rect">
            <a:avLst/>
          </a:prstGeom>
        </p:spPr>
        <p:txBody>
          <a:bodyPr anchor="t" rtlCol="false" tIns="0" lIns="0" bIns="0" rIns="0">
            <a:spAutoFit/>
          </a:bodyPr>
          <a:lstStyle/>
          <a:p>
            <a:pPr algn="l" marL="0" indent="0" lvl="0">
              <a:lnSpc>
                <a:spcPts val="3300"/>
              </a:lnSpc>
            </a:pPr>
            <a:r>
              <a:rPr lang="en-US" sz="3000" spc="90">
                <a:solidFill>
                  <a:srgbClr val="000000"/>
                </a:solidFill>
                <a:latin typeface="Hero Bold"/>
                <a:ea typeface="Hero Bold"/>
                <a:cs typeface="Hero Bold"/>
                <a:sym typeface="Hero Bold"/>
              </a:rPr>
              <a:t>A user with access can edit Items in VAULT</a:t>
            </a:r>
          </a:p>
        </p:txBody>
      </p:sp>
      <p:sp>
        <p:nvSpPr>
          <p:cNvPr name="TextBox 25" id="25"/>
          <p:cNvSpPr txBox="true"/>
          <p:nvPr/>
        </p:nvSpPr>
        <p:spPr>
          <a:xfrm rot="0">
            <a:off x="7937998" y="7018684"/>
            <a:ext cx="8294699" cy="857251"/>
          </a:xfrm>
          <a:prstGeom prst="rect">
            <a:avLst/>
          </a:prstGeom>
        </p:spPr>
        <p:txBody>
          <a:bodyPr anchor="t" rtlCol="false" tIns="0" lIns="0" bIns="0" rIns="0">
            <a:spAutoFit/>
          </a:bodyPr>
          <a:lstStyle/>
          <a:p>
            <a:pPr algn="l" marL="0" indent="0" lvl="0">
              <a:lnSpc>
                <a:spcPts val="3300"/>
              </a:lnSpc>
            </a:pPr>
            <a:r>
              <a:rPr lang="en-US" sz="3000" spc="90">
                <a:solidFill>
                  <a:srgbClr val="000000"/>
                </a:solidFill>
                <a:latin typeface="Hero Bold"/>
                <a:ea typeface="Hero Bold"/>
                <a:cs typeface="Hero Bold"/>
                <a:sym typeface="Hero Bold"/>
              </a:rPr>
              <a:t>A user with access can delete Items in VAULT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73335"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DESIGN EXPLANATION</a:t>
            </a:r>
          </a:p>
        </p:txBody>
      </p:sp>
      <p:sp>
        <p:nvSpPr>
          <p:cNvPr name="Freeform 6" id="6"/>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0" id="10"/>
          <p:cNvGrpSpPr/>
          <p:nvPr/>
        </p:nvGrpSpPr>
        <p:grpSpPr>
          <a:xfrm rot="0">
            <a:off x="4022224" y="2694914"/>
            <a:ext cx="9192624" cy="6089138"/>
            <a:chOff x="0" y="0"/>
            <a:chExt cx="1771057" cy="1173137"/>
          </a:xfrm>
        </p:grpSpPr>
        <p:sp>
          <p:nvSpPr>
            <p:cNvPr name="Freeform 11" id="11"/>
            <p:cNvSpPr/>
            <p:nvPr/>
          </p:nvSpPr>
          <p:spPr>
            <a:xfrm flipH="false" flipV="false" rot="0">
              <a:off x="0" y="0"/>
              <a:ext cx="1771057" cy="1173138"/>
            </a:xfrm>
            <a:custGeom>
              <a:avLst/>
              <a:gdLst/>
              <a:ahLst/>
              <a:cxnLst/>
              <a:rect r="r" b="b" t="t" l="l"/>
              <a:pathLst>
                <a:path h="1173138" w="1771057">
                  <a:moveTo>
                    <a:pt x="0" y="0"/>
                  </a:moveTo>
                  <a:lnTo>
                    <a:pt x="1771057" y="0"/>
                  </a:lnTo>
                  <a:lnTo>
                    <a:pt x="1771057" y="1173138"/>
                  </a:lnTo>
                  <a:lnTo>
                    <a:pt x="0" y="1173138"/>
                  </a:lnTo>
                  <a:close/>
                </a:path>
              </a:pathLst>
            </a:custGeom>
            <a:solidFill>
              <a:srgbClr val="FFF39B"/>
            </a:solidFill>
            <a:ln w="38100" cap="sq">
              <a:solidFill>
                <a:srgbClr val="000000"/>
              </a:solidFill>
              <a:prstDash val="solid"/>
              <a:miter/>
            </a:ln>
          </p:spPr>
        </p:sp>
        <p:sp>
          <p:nvSpPr>
            <p:cNvPr name="TextBox 12" id="12"/>
            <p:cNvSpPr txBox="true"/>
            <p:nvPr/>
          </p:nvSpPr>
          <p:spPr>
            <a:xfrm>
              <a:off x="0" y="-38100"/>
              <a:ext cx="1771057" cy="121123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4213183" y="2863176"/>
            <a:ext cx="8294699" cy="5467351"/>
          </a:xfrm>
          <a:prstGeom prst="rect">
            <a:avLst/>
          </a:prstGeom>
        </p:spPr>
        <p:txBody>
          <a:bodyPr anchor="t" rtlCol="false" tIns="0" lIns="0" bIns="0" rIns="0">
            <a:spAutoFit/>
          </a:bodyPr>
          <a:lstStyle/>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Flask: </a:t>
            </a:r>
            <a:r>
              <a:rPr lang="en-US" sz="3000" spc="90">
                <a:solidFill>
                  <a:srgbClr val="000000"/>
                </a:solidFill>
                <a:latin typeface="Hero Bold"/>
                <a:ea typeface="Hero Bold"/>
                <a:cs typeface="Hero Bold"/>
                <a:sym typeface="Hero Bold"/>
              </a:rPr>
              <a:t>Web framework for building the application (handles routing, sessions, etc.)</a:t>
            </a:r>
          </a:p>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Flask-SQLAlchemy: </a:t>
            </a:r>
            <a:r>
              <a:rPr lang="en-US" sz="3000" spc="90">
                <a:solidFill>
                  <a:srgbClr val="000000"/>
                </a:solidFill>
                <a:latin typeface="Hero Bold"/>
                <a:ea typeface="Hero Bold"/>
                <a:cs typeface="Hero Bold"/>
                <a:sym typeface="Hero Bold"/>
              </a:rPr>
              <a:t>Interface to interact with the SQL database using SQLAlchemy ORM for managing the database models.</a:t>
            </a:r>
          </a:p>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Flask-WTF: Form handling and validation for the user registration and login forms.</a:t>
            </a:r>
          </a:p>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Flask-Session: Manages user sessions, allowing user data to persist between requests.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5" t="0" r="-55" b="0"/>
            </a:stretch>
          </a:blipFill>
        </p:spPr>
      </p:sp>
      <p:sp>
        <p:nvSpPr>
          <p:cNvPr name="Freeform 3" id="3"/>
          <p:cNvSpPr/>
          <p:nvPr/>
        </p:nvSpPr>
        <p:spPr>
          <a:xfrm flipH="false" flipV="false" rot="0">
            <a:off x="0" y="0"/>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04255" y="5203255"/>
            <a:ext cx="5083745" cy="5083745"/>
          </a:xfrm>
          <a:custGeom>
            <a:avLst/>
            <a:gdLst/>
            <a:ahLst/>
            <a:cxnLst/>
            <a:rect r="r" b="b" t="t" l="l"/>
            <a:pathLst>
              <a:path h="5083745" w="5083745">
                <a:moveTo>
                  <a:pt x="0" y="0"/>
                </a:moveTo>
                <a:lnTo>
                  <a:pt x="5083745" y="0"/>
                </a:lnTo>
                <a:lnTo>
                  <a:pt x="5083745" y="5083745"/>
                </a:lnTo>
                <a:lnTo>
                  <a:pt x="0" y="50837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73335" y="1181100"/>
            <a:ext cx="13341331" cy="1219200"/>
          </a:xfrm>
          <a:prstGeom prst="rect">
            <a:avLst/>
          </a:prstGeom>
        </p:spPr>
        <p:txBody>
          <a:bodyPr anchor="t" rtlCol="false" tIns="0" lIns="0" bIns="0" rIns="0">
            <a:spAutoFit/>
          </a:bodyPr>
          <a:lstStyle/>
          <a:p>
            <a:pPr algn="ctr" marL="0" indent="0" lvl="1">
              <a:lnSpc>
                <a:spcPts val="7200"/>
              </a:lnSpc>
              <a:spcBef>
                <a:spcPct val="0"/>
              </a:spcBef>
            </a:pPr>
            <a:r>
              <a:rPr lang="en-US" sz="9000">
                <a:solidFill>
                  <a:srgbClr val="1867BE"/>
                </a:solidFill>
                <a:latin typeface="Cranberry"/>
                <a:ea typeface="Cranberry"/>
                <a:cs typeface="Cranberry"/>
                <a:sym typeface="Cranberry"/>
              </a:rPr>
              <a:t>DESIGN EXPLANATION</a:t>
            </a:r>
          </a:p>
        </p:txBody>
      </p:sp>
      <p:sp>
        <p:nvSpPr>
          <p:cNvPr name="Freeform 6" id="6"/>
          <p:cNvSpPr/>
          <p:nvPr/>
        </p:nvSpPr>
        <p:spPr>
          <a:xfrm flipH="false" flipV="false" rot="0">
            <a:off x="-732486" y="878405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4265776" y="595231"/>
            <a:ext cx="4754711" cy="907718"/>
          </a:xfrm>
          <a:custGeom>
            <a:avLst/>
            <a:gdLst/>
            <a:ahLst/>
            <a:cxnLst/>
            <a:rect r="r" b="b" t="t" l="l"/>
            <a:pathLst>
              <a:path h="907718" w="4754711">
                <a:moveTo>
                  <a:pt x="0" y="0"/>
                </a:moveTo>
                <a:lnTo>
                  <a:pt x="4754710" y="0"/>
                </a:lnTo>
                <a:lnTo>
                  <a:pt x="4754710" y="907718"/>
                </a:lnTo>
                <a:lnTo>
                  <a:pt x="0" y="907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831629" y="811542"/>
            <a:ext cx="2722179" cy="2722179"/>
          </a:xfrm>
          <a:custGeom>
            <a:avLst/>
            <a:gdLst/>
            <a:ahLst/>
            <a:cxnLst/>
            <a:rect r="r" b="b" t="t" l="l"/>
            <a:pathLst>
              <a:path h="2722179" w="2722179">
                <a:moveTo>
                  <a:pt x="0" y="0"/>
                </a:moveTo>
                <a:lnTo>
                  <a:pt x="2722179" y="0"/>
                </a:lnTo>
                <a:lnTo>
                  <a:pt x="2722179" y="2722180"/>
                </a:lnTo>
                <a:lnTo>
                  <a:pt x="0" y="27221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true" rot="0">
            <a:off x="14734192" y="6753278"/>
            <a:ext cx="2722179" cy="2722179"/>
          </a:xfrm>
          <a:custGeom>
            <a:avLst/>
            <a:gdLst/>
            <a:ahLst/>
            <a:cxnLst/>
            <a:rect r="r" b="b" t="t" l="l"/>
            <a:pathLst>
              <a:path h="2722179" w="2722179">
                <a:moveTo>
                  <a:pt x="2722179" y="2722180"/>
                </a:moveTo>
                <a:lnTo>
                  <a:pt x="0" y="2722180"/>
                </a:lnTo>
                <a:lnTo>
                  <a:pt x="0" y="0"/>
                </a:lnTo>
                <a:lnTo>
                  <a:pt x="2722179" y="0"/>
                </a:lnTo>
                <a:lnTo>
                  <a:pt x="2722179" y="272218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grpSp>
        <p:nvGrpSpPr>
          <p:cNvPr name="Group 10" id="10"/>
          <p:cNvGrpSpPr/>
          <p:nvPr/>
        </p:nvGrpSpPr>
        <p:grpSpPr>
          <a:xfrm rot="0">
            <a:off x="3200990" y="2844126"/>
            <a:ext cx="10793742" cy="5104964"/>
            <a:chOff x="0" y="0"/>
            <a:chExt cx="2079530" cy="983526"/>
          </a:xfrm>
        </p:grpSpPr>
        <p:sp>
          <p:nvSpPr>
            <p:cNvPr name="Freeform 11" id="11"/>
            <p:cNvSpPr/>
            <p:nvPr/>
          </p:nvSpPr>
          <p:spPr>
            <a:xfrm flipH="false" flipV="false" rot="0">
              <a:off x="0" y="0"/>
              <a:ext cx="2079530" cy="983526"/>
            </a:xfrm>
            <a:custGeom>
              <a:avLst/>
              <a:gdLst/>
              <a:ahLst/>
              <a:cxnLst/>
              <a:rect r="r" b="b" t="t" l="l"/>
              <a:pathLst>
                <a:path h="983526" w="2079530">
                  <a:moveTo>
                    <a:pt x="0" y="0"/>
                  </a:moveTo>
                  <a:lnTo>
                    <a:pt x="2079530" y="0"/>
                  </a:lnTo>
                  <a:lnTo>
                    <a:pt x="2079530" y="983526"/>
                  </a:lnTo>
                  <a:lnTo>
                    <a:pt x="0" y="983526"/>
                  </a:lnTo>
                  <a:close/>
                </a:path>
              </a:pathLst>
            </a:custGeom>
            <a:solidFill>
              <a:srgbClr val="FFF39B"/>
            </a:solidFill>
            <a:ln w="38100" cap="sq">
              <a:solidFill>
                <a:srgbClr val="000000"/>
              </a:solidFill>
              <a:prstDash val="solid"/>
              <a:miter/>
            </a:ln>
          </p:spPr>
        </p:sp>
        <p:sp>
          <p:nvSpPr>
            <p:cNvPr name="TextBox 12" id="12"/>
            <p:cNvSpPr txBox="true"/>
            <p:nvPr/>
          </p:nvSpPr>
          <p:spPr>
            <a:xfrm>
              <a:off x="0" y="-38100"/>
              <a:ext cx="2079530" cy="1021626"/>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4450511" y="3510658"/>
            <a:ext cx="8294699" cy="3790951"/>
          </a:xfrm>
          <a:prstGeom prst="rect">
            <a:avLst/>
          </a:prstGeom>
        </p:spPr>
        <p:txBody>
          <a:bodyPr anchor="t" rtlCol="false" tIns="0" lIns="0" bIns="0" rIns="0">
            <a:spAutoFit/>
          </a:bodyPr>
          <a:lstStyle/>
          <a:p>
            <a:pPr algn="l">
              <a:lnSpc>
                <a:spcPts val="3300"/>
              </a:lnSpc>
            </a:pPr>
          </a:p>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SQLAlchemy: ORM for interacting with the relational database (used for defining user models and handling database queries).</a:t>
            </a:r>
          </a:p>
          <a:p>
            <a:pPr algn="l" marL="647711" indent="-323856" lvl="1">
              <a:lnSpc>
                <a:spcPts val="3300"/>
              </a:lnSpc>
              <a:buFont typeface="Arial"/>
              <a:buChar char="•"/>
            </a:pPr>
            <a:r>
              <a:rPr lang="en-US" sz="3000" spc="90">
                <a:solidFill>
                  <a:srgbClr val="000000"/>
                </a:solidFill>
                <a:latin typeface="Hero Bold"/>
                <a:ea typeface="Hero Bold"/>
                <a:cs typeface="Hero Bold"/>
                <a:sym typeface="Hero Bold"/>
              </a:rPr>
              <a:t>Werkzeug: Provides utilities for password hashing (used for securely storing passwords).</a:t>
            </a:r>
          </a:p>
          <a:p>
            <a:pPr algn="l" marL="0" indent="0" lvl="0">
              <a:lnSpc>
                <a:spcPts val="33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DAGYOZNN1lM</dc:identifier>
  <dcterms:modified xsi:type="dcterms:W3CDTF">2011-08-01T06:04:30Z</dcterms:modified>
  <cp:revision>1</cp:revision>
  <dc:title>Presentation SLIDES</dc:title>
</cp:coreProperties>
</file>