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7" r:id="rId3"/>
    <p:sldId id="258" r:id="rId4"/>
    <p:sldId id="289" r:id="rId5"/>
    <p:sldId id="290" r:id="rId6"/>
    <p:sldId id="291" r:id="rId7"/>
    <p:sldId id="292" r:id="rId8"/>
    <p:sldId id="293" r:id="rId9"/>
    <p:sldId id="28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7" r:id="rId28"/>
    <p:sldId id="279" r:id="rId29"/>
    <p:sldId id="283" r:id="rId30"/>
    <p:sldId id="278" r:id="rId31"/>
    <p:sldId id="284" r:id="rId32"/>
    <p:sldId id="285" r:id="rId33"/>
    <p:sldId id="286" r:id="rId34"/>
    <p:sldId id="294" r:id="rId35"/>
    <p:sldId id="287" r:id="rId36"/>
    <p:sldId id="281" r:id="rId37"/>
    <p:sldId id="282" r:id="rId3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Open Sans" panose="020B0706030804020204" pitchFamily="34" charset="0"/>
      <p:regular r:id="rId44"/>
      <p:bold r:id="rId44"/>
      <p:italic r:id="rId44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584"/>
  </p:normalViewPr>
  <p:slideViewPr>
    <p:cSldViewPr snapToGrid="0" snapToObjects="1">
      <p:cViewPr varScale="1">
        <p:scale>
          <a:sx n="138" d="100"/>
          <a:sy n="138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NUL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eb57528c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eb57528c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eb57528c5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eb57528c5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eb57528c5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eb57528c5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eb57528c5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eb57528c5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eb57528c5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eb57528c5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eb57528c5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eb57528c5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e7ee6a3a4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e7ee6a3a4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e7ee6a3a4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e7ee6a3a4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e7ee6a3a4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e7ee6a3a4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e7ee6a3a4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e7ee6a3a4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7ee6a3a4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7e7ee6a3a4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e7ee6a3a4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e7ee6a3a4_0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e7ee6a3a4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e7ee6a3a4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eb57528c5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eb57528c5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eb57528c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eb57528c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eb57528c5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eb57528c5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43080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eb57528c5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eb57528c5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eb57528c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eb57528c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0477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7e7ee6a3a4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7e7ee6a3a4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7e7ee6a3a4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7e7ee6a3a4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e7ee6a3a4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e7ee6a3a4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e7ee6a3a4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e7ee6a3a4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690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eb57528c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eb57528c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eb57528c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eb57528c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e7ee6a3a4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e7ee6a3a4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eb57528c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eb57528c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eb57528c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eb57528c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nature.com/collections/zbkpvddmh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Linear_regressi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towardsdatascience.com/machine-learning-fundamentals-via-linear-regression-41a5d11f5220" TargetMode="External"/><Relationship Id="rId4" Type="http://schemas.openxmlformats.org/officeDocument/2006/relationships/hyperlink" Target="https://stats.stackexchange.com/questions/292283/general-question-regarding-over-fitting-vs-complexity-of-model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aedsayad.com/logistic_regression.htm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123rf.com/photo_90941320_stock-illustration-human-brain-and-neuron-cells-on-abstract-blue-background-3d-illustration.html" TargetMode="External"/><Relationship Id="rId4" Type="http://schemas.openxmlformats.org/officeDocument/2006/relationships/hyperlink" Target="https://towardsdatascience.com/applied-deep-learning-part-1-artificial-neural-networks-d7834f67a4f6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versal_approximation_theore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ata-flair.training/blogs/data-science-r-movie-recommendation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uildingrecommenders.wordpress.com/2015/11/18/overview-of-recommender-algorithms-part-2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owardsdatascience.com/seq2seq-model-in-tensorflow-ec0c557e560f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vPi9Kw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rchive.ics.uci.edu/ml/machine-learning-databases/adult/adult.data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review-on-uc-berkeley-master-of-information-and-data-science-mids-program-fc4ae2ef7f9c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inesswire.com/news/home/20200327005177/en/Global-Machine-Learning-Market-2020-2024-Increasing-Adoption-of-Cloud-Based-Offerings-to-Boost-the-Market-Growth-Technavio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louiscolumbus/2020/01/19/roundup-of-machine-learning-forecasts-and-market-estimates-2020/?sh=77930c355c02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aptrinhx.com/top-7-machine-learning-app-development-companies-supporting-sme-enterprises-ml-adoption-in-2020-584702710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forbes.com/sites/louiscolumbus/2019/03/17/machine-learning-engineer-is-the-best-job-in-the-u-s-according-to-indeed/?sh=1ddab5d87bb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Machine learning in healthcare">
            <a:extLst>
              <a:ext uri="{FF2B5EF4-FFF2-40B4-BE49-F238E27FC236}">
                <a16:creationId xmlns:a16="http://schemas.microsoft.com/office/drawing/2014/main" id="{E69FB322-5E9B-D24A-98B3-BBAA1DA77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05"/>
            <a:ext cx="9144000" cy="514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6465176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Machine Learning and </a:t>
            </a:r>
            <a:br>
              <a:rPr lang="en" sz="3600" dirty="0"/>
            </a:br>
            <a:r>
              <a:rPr lang="en" sz="3600" dirty="0"/>
              <a:t>Artificial Intelligence (ML/AI)</a:t>
            </a: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02532" y="2863621"/>
            <a:ext cx="5410674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Gentle Introduction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Sanjay Dorairaj 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CIS Faculty, San Jose City College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19FF6E-03E6-1941-B053-A92502E478E7}"/>
              </a:ext>
            </a:extLst>
          </p:cNvPr>
          <p:cNvSpPr txBox="1"/>
          <p:nvPr/>
        </p:nvSpPr>
        <p:spPr>
          <a:xfrm>
            <a:off x="1762432" y="4911213"/>
            <a:ext cx="4144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Picture source: </a:t>
            </a:r>
            <a:r>
              <a:rPr lang="en-US" sz="1000" dirty="0">
                <a:solidFill>
                  <a:schemeClr val="tx1"/>
                </a:solidFill>
                <a:hlinkClick r:id="rId4"/>
              </a:rPr>
              <a:t>https://</a:t>
            </a:r>
            <a:r>
              <a:rPr lang="en-US" sz="1000" dirty="0" err="1">
                <a:solidFill>
                  <a:schemeClr val="tx1"/>
                </a:solidFill>
                <a:hlinkClick r:id="rId4"/>
              </a:rPr>
              <a:t>www.nature.com</a:t>
            </a:r>
            <a:r>
              <a:rPr lang="en-US" sz="1000" dirty="0">
                <a:solidFill>
                  <a:schemeClr val="tx1"/>
                </a:solidFill>
                <a:hlinkClick r:id="rId4"/>
              </a:rPr>
              <a:t>/collections/</a:t>
            </a:r>
            <a:r>
              <a:rPr lang="en-US" sz="1000" dirty="0" err="1">
                <a:solidFill>
                  <a:schemeClr val="tx1"/>
                </a:solidFill>
                <a:hlinkClick r:id="rId4"/>
              </a:rPr>
              <a:t>zbkpvddmhm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74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 humans, we make numerous predictions on a daily basis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Our ability to make these predictions allow us to be functional and productive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Historical learnings and experiences allow us to identify and recognize patterns, which in turn allow us to make predictions</a:t>
            </a:r>
            <a:endParaRPr sz="2400"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6500" y="1017725"/>
            <a:ext cx="2076200" cy="30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approaches to Prediction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96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a long time, Linear Regression (OLS) has been the primary tool for prediction.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It typically involves finding a line of best fit using the method of least squares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This method suffers from several problems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It breaks down when multiple independent variables exist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It is computationally intractable as the number of independent variables increase or as the data points increase resulting in sampling smaller sets of data and parameters.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Valid solutions do not always exist in all cases.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100" y="1484813"/>
            <a:ext cx="2628900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5734075" y="3427875"/>
            <a:ext cx="282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Source: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https://en.wikipedia.org/wiki/Linear_regression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ctrTitle"/>
          </p:nvPr>
        </p:nvSpPr>
        <p:spPr>
          <a:xfrm>
            <a:off x="304334" y="1268143"/>
            <a:ext cx="5123073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Mathematical </a:t>
            </a:r>
            <a:br>
              <a:rPr lang="en" sz="4000" dirty="0"/>
            </a:br>
            <a:r>
              <a:rPr lang="en" sz="4000" dirty="0"/>
              <a:t>Models </a:t>
            </a:r>
            <a:endParaRPr sz="4000" dirty="0"/>
          </a:p>
        </p:txBody>
      </p:sp>
      <p:pic>
        <p:nvPicPr>
          <p:cNvPr id="19458" name="Picture 2" descr="How Complex Machine Learning Will Enter Your Smartphone">
            <a:extLst>
              <a:ext uri="{FF2B5EF4-FFF2-40B4-BE49-F238E27FC236}">
                <a16:creationId xmlns:a16="http://schemas.microsoft.com/office/drawing/2014/main" id="{9A311820-0027-4E43-9CCF-3A7C462EE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524" y="1439606"/>
            <a:ext cx="37973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Machine Learning Approach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The machine learning approach to prediction is based on incremental problem solving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Rather than attempt to solve for the all the unknown coefficients with all known data, we strive to close in on the most optimal solution in an incremental manner</a:t>
            </a:r>
            <a:endParaRPr/>
          </a:p>
          <a:p>
            <a:pPr marL="457200" marR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1534450" y="3113825"/>
            <a:ext cx="1426800" cy="9870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coefficients on next data-batch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(training)</a:t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4127650" y="3113825"/>
            <a:ext cx="1426800" cy="9870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Validate coefficients on independent data-set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(testing)</a:t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6720850" y="3113825"/>
            <a:ext cx="1426800" cy="9870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Coefficients for prediction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(model and weights)</a:t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5635300" y="3409925"/>
            <a:ext cx="100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3042100" y="3409925"/>
            <a:ext cx="100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5671200" y="2747375"/>
            <a:ext cx="129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Optimal solution reached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3169900" y="4416475"/>
            <a:ext cx="7491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2961250" y="2918050"/>
            <a:ext cx="129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Updated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Coefficients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 rot="-10797054">
            <a:off x="2115299" y="4140674"/>
            <a:ext cx="2800201" cy="7404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2961250" y="4206325"/>
            <a:ext cx="129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Optimal solution </a:t>
            </a:r>
            <a:r>
              <a:rPr lang="en" b="1" u="sng">
                <a:solidFill>
                  <a:schemeClr val="dk1"/>
                </a:solidFill>
              </a:rPr>
              <a:t>NOT</a:t>
            </a:r>
            <a:r>
              <a:rPr lang="en" b="1">
                <a:solidFill>
                  <a:schemeClr val="dk1"/>
                </a:solidFill>
              </a:rPr>
              <a:t> reached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Convergence and Validation</a:t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350" y="1468517"/>
            <a:ext cx="3688124" cy="262368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4429800" y="4020125"/>
            <a:ext cx="44025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Source: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https://stats.stackexchange.com/questions/292283/general-question-regarding-over-fitting-vs-complexity-of-models</a:t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75" y="1615000"/>
            <a:ext cx="3221625" cy="247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/>
        </p:nvSpPr>
        <p:spPr>
          <a:xfrm>
            <a:off x="421750" y="4020125"/>
            <a:ext cx="38586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Source: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https://towardsdatascience.com/machine-learning-fundamentals-via-linear-regression-41a5d11f5220</a:t>
            </a:r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978100" y="1037150"/>
            <a:ext cx="29793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Cost Functions and Gradients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5141400" y="1175200"/>
            <a:ext cx="29793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Training and Validation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473962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Regression to Neural Nets</a:t>
            </a:r>
            <a:endParaRPr dirty="0"/>
          </a:p>
        </p:txBody>
      </p:sp>
      <p:pic>
        <p:nvPicPr>
          <p:cNvPr id="20482" name="Picture 2" descr="Artificial Intelligence and Machine learning - Edufabrica">
            <a:extLst>
              <a:ext uri="{FF2B5EF4-FFF2-40B4-BE49-F238E27FC236}">
                <a16:creationId xmlns:a16="http://schemas.microsoft.com/office/drawing/2014/main" id="{8D4EFE8E-2DCB-8A45-A24A-6A2F06103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261" y="1466850"/>
            <a:ext cx="3683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Algorithm</a:t>
            </a:r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 algorithms generate a model that makes predictions for continuous output values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similar to the types of predictions made by traditional mathematical models based on Ordinary Least Squares (OLS), although the algorithm uses the machine learning approach.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of Linear Regression</a:t>
            </a:r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775" y="3246025"/>
            <a:ext cx="1839575" cy="12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226" y="3246026"/>
            <a:ext cx="1783550" cy="118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2921" y="3246021"/>
            <a:ext cx="1839575" cy="122415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1355025" y="4470175"/>
            <a:ext cx="14718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 Prices</a:t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3894350" y="4470175"/>
            <a:ext cx="14718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Prices</a:t>
            </a: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6146813" y="4523725"/>
            <a:ext cx="14718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Prices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8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 is a modification to the Linear Regression algorithm that allows for the prediction of categorical values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 Class Classification: True or False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Class Classification: Dog, Cat, Lion etc</a:t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5607" y="1060625"/>
            <a:ext cx="4083969" cy="27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 txBox="1"/>
          <p:nvPr/>
        </p:nvSpPr>
        <p:spPr>
          <a:xfrm>
            <a:off x="4673075" y="3961875"/>
            <a:ext cx="4419900" cy="7986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Source: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https://www.saedsayad.com/logistic_regression.htm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to simple neural networks</a:t>
            </a:r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Networks attempt to model the behavior of the human nervous system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987" y="2017313"/>
            <a:ext cx="2939674" cy="207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400" y="2017326"/>
            <a:ext cx="3505801" cy="2074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 txBox="1"/>
          <p:nvPr/>
        </p:nvSpPr>
        <p:spPr>
          <a:xfrm>
            <a:off x="4603400" y="4091925"/>
            <a:ext cx="4339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Source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https://towardsdatascience.com/applied-deep-learning-part-1-artificial-neural-networks-d7834f67a4f6</a:t>
            </a:r>
            <a:endParaRPr/>
          </a:p>
        </p:txBody>
      </p:sp>
      <p:sp>
        <p:nvSpPr>
          <p:cNvPr id="185" name="Google Shape;185;p24"/>
          <p:cNvSpPr txBox="1"/>
          <p:nvPr/>
        </p:nvSpPr>
        <p:spPr>
          <a:xfrm>
            <a:off x="206375" y="4091925"/>
            <a:ext cx="42984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Source: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https://www.123rf.com/photo_90941320_stock-illustration-human-brain-and-neuron-cells-on-abstract-blue-background-3d-illustration.html</a:t>
            </a:r>
            <a:endParaRPr/>
          </a:p>
        </p:txBody>
      </p:sp>
      <p:sp>
        <p:nvSpPr>
          <p:cNvPr id="186" name="Google Shape;186;p24"/>
          <p:cNvSpPr txBox="1"/>
          <p:nvPr/>
        </p:nvSpPr>
        <p:spPr>
          <a:xfrm>
            <a:off x="1058875" y="1584525"/>
            <a:ext cx="19920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The Human Brain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5384100" y="1584525"/>
            <a:ext cx="19920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A Neural Network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311700" y="283500"/>
            <a:ext cx="88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as an aggregation of Logistic Regression blocks</a:t>
            </a:r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body" idx="1"/>
          </p:nvPr>
        </p:nvSpPr>
        <p:spPr>
          <a:xfrm>
            <a:off x="311700" y="1292175"/>
            <a:ext cx="3678900" cy="3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block is Logistic Regression block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Intermediate blocks are called hidden units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layers make this a </a:t>
            </a:r>
            <a:r>
              <a:rPr lang="en" b="1"/>
              <a:t>deep net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Fewer layers form a </a:t>
            </a:r>
            <a:r>
              <a:rPr lang="en" b="1"/>
              <a:t>shallow net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Together, the blocks can learn complex patterns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https://en.wikipedia.org/wiki/Universal_approximation_theorem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4" name="Google Shape;19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3300" y="985725"/>
            <a:ext cx="4397876" cy="38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3500032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 idx="4294967295"/>
          </p:nvPr>
        </p:nvSpPr>
        <p:spPr>
          <a:xfrm>
            <a:off x="233836" y="333769"/>
            <a:ext cx="63921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">
                <a:solidFill>
                  <a:schemeClr val="lt1"/>
                </a:solidFill>
              </a:rPr>
              <a:t>Agenda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771575" y="1720045"/>
            <a:ext cx="7609206" cy="2039905"/>
          </a:xfrm>
          <a:custGeom>
            <a:avLst/>
            <a:gdLst/>
            <a:ahLst/>
            <a:cxnLst/>
            <a:rect l="l" t="t" r="r" b="b"/>
            <a:pathLst>
              <a:path w="7552562" h="2565918" extrusionOk="0">
                <a:moveTo>
                  <a:pt x="0" y="2565918"/>
                </a:moveTo>
                <a:cubicBezTo>
                  <a:pt x="489079" y="1771261"/>
                  <a:pt x="1000295" y="1219200"/>
                  <a:pt x="1841605" y="1110343"/>
                </a:cubicBezTo>
                <a:cubicBezTo>
                  <a:pt x="2682915" y="1001486"/>
                  <a:pt x="4096035" y="2097832"/>
                  <a:pt x="5047861" y="1912775"/>
                </a:cubicBezTo>
                <a:cubicBezTo>
                  <a:pt x="5999687" y="1727718"/>
                  <a:pt x="6860364" y="1041141"/>
                  <a:pt x="7552562" y="0"/>
                </a:cubicBezTo>
              </a:path>
            </a:pathLst>
          </a:custGeom>
          <a:noFill/>
          <a:ln w="76200" cap="flat" cmpd="sng">
            <a:solidFill>
              <a:srgbClr val="005B65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03200" dir="2700000" algn="tl" rotWithShape="0">
              <a:srgbClr val="000000">
                <a:alpha val="863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" name="Google Shape;62;p14"/>
          <p:cNvGrpSpPr/>
          <p:nvPr/>
        </p:nvGrpSpPr>
        <p:grpSpPr>
          <a:xfrm>
            <a:off x="2167063" y="2500290"/>
            <a:ext cx="362122" cy="362025"/>
            <a:chOff x="2961988" y="3325174"/>
            <a:chExt cx="482700" cy="482700"/>
          </a:xfrm>
        </p:grpSpPr>
        <p:sp>
          <p:nvSpPr>
            <p:cNvPr id="63" name="Google Shape;63;p14"/>
            <p:cNvSpPr/>
            <p:nvPr/>
          </p:nvSpPr>
          <p:spPr>
            <a:xfrm>
              <a:off x="2961988" y="3325174"/>
              <a:ext cx="482700" cy="48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203200" dir="2700000" algn="tl" rotWithShape="0">
                <a:srgbClr val="000000">
                  <a:alpha val="1569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3116907" y="3496636"/>
              <a:ext cx="172864" cy="139780"/>
            </a:xfrm>
            <a:custGeom>
              <a:avLst/>
              <a:gdLst/>
              <a:ahLst/>
              <a:cxnLst/>
              <a:rect l="l" t="t" r="r" b="b"/>
              <a:pathLst>
                <a:path w="8130" h="6574" extrusionOk="0">
                  <a:moveTo>
                    <a:pt x="2384" y="4874"/>
                  </a:moveTo>
                  <a:lnTo>
                    <a:pt x="846" y="3340"/>
                  </a:lnTo>
                  <a:lnTo>
                    <a:pt x="0" y="4183"/>
                  </a:lnTo>
                  <a:lnTo>
                    <a:pt x="2029" y="6206"/>
                  </a:lnTo>
                  <a:lnTo>
                    <a:pt x="2032" y="6204"/>
                  </a:lnTo>
                  <a:lnTo>
                    <a:pt x="2403" y="6574"/>
                  </a:lnTo>
                  <a:lnTo>
                    <a:pt x="8130" y="859"/>
                  </a:lnTo>
                  <a:lnTo>
                    <a:pt x="7269" y="0"/>
                  </a:lnTo>
                  <a:lnTo>
                    <a:pt x="2384" y="487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dist="203200" dir="2700000" algn="tl" rotWithShape="0">
                <a:srgbClr val="000000">
                  <a:alpha val="15690"/>
                </a:srgbClr>
              </a:outerShdw>
            </a:effectLst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" name="Google Shape;65;p14"/>
          <p:cNvGrpSpPr/>
          <p:nvPr/>
        </p:nvGrpSpPr>
        <p:grpSpPr>
          <a:xfrm>
            <a:off x="590526" y="3580607"/>
            <a:ext cx="362122" cy="362025"/>
            <a:chOff x="2961988" y="3325174"/>
            <a:chExt cx="482700" cy="482700"/>
          </a:xfrm>
        </p:grpSpPr>
        <p:sp>
          <p:nvSpPr>
            <p:cNvPr id="66" name="Google Shape;66;p14"/>
            <p:cNvSpPr/>
            <p:nvPr/>
          </p:nvSpPr>
          <p:spPr>
            <a:xfrm>
              <a:off x="2961988" y="3325174"/>
              <a:ext cx="482700" cy="48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203200" dir="2700000" algn="tl" rotWithShape="0">
                <a:srgbClr val="000000">
                  <a:alpha val="1569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3116907" y="3496636"/>
              <a:ext cx="172864" cy="139780"/>
            </a:xfrm>
            <a:custGeom>
              <a:avLst/>
              <a:gdLst/>
              <a:ahLst/>
              <a:cxnLst/>
              <a:rect l="l" t="t" r="r" b="b"/>
              <a:pathLst>
                <a:path w="8130" h="6574" extrusionOk="0">
                  <a:moveTo>
                    <a:pt x="2384" y="4874"/>
                  </a:moveTo>
                  <a:lnTo>
                    <a:pt x="846" y="3340"/>
                  </a:lnTo>
                  <a:lnTo>
                    <a:pt x="0" y="4183"/>
                  </a:lnTo>
                  <a:lnTo>
                    <a:pt x="2029" y="6206"/>
                  </a:lnTo>
                  <a:lnTo>
                    <a:pt x="2032" y="6204"/>
                  </a:lnTo>
                  <a:lnTo>
                    <a:pt x="2403" y="6574"/>
                  </a:lnTo>
                  <a:lnTo>
                    <a:pt x="8130" y="859"/>
                  </a:lnTo>
                  <a:lnTo>
                    <a:pt x="7269" y="0"/>
                  </a:lnTo>
                  <a:lnTo>
                    <a:pt x="2384" y="487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dist="203200" dir="2700000" algn="tl" rotWithShape="0">
                <a:srgbClr val="000000">
                  <a:alpha val="15690"/>
                </a:srgbClr>
              </a:outerShdw>
            </a:effectLst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" name="Google Shape;68;p14"/>
          <p:cNvGrpSpPr/>
          <p:nvPr/>
        </p:nvGrpSpPr>
        <p:grpSpPr>
          <a:xfrm>
            <a:off x="4704309" y="2963776"/>
            <a:ext cx="362122" cy="362025"/>
            <a:chOff x="2961988" y="3325174"/>
            <a:chExt cx="482700" cy="482700"/>
          </a:xfrm>
        </p:grpSpPr>
        <p:sp>
          <p:nvSpPr>
            <p:cNvPr id="69" name="Google Shape;69;p14"/>
            <p:cNvSpPr/>
            <p:nvPr/>
          </p:nvSpPr>
          <p:spPr>
            <a:xfrm>
              <a:off x="2961988" y="3325174"/>
              <a:ext cx="482700" cy="48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203200" dir="2700000" algn="tl" rotWithShape="0">
                <a:srgbClr val="000000">
                  <a:alpha val="1569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3116907" y="3496636"/>
              <a:ext cx="172864" cy="139780"/>
            </a:xfrm>
            <a:custGeom>
              <a:avLst/>
              <a:gdLst/>
              <a:ahLst/>
              <a:cxnLst/>
              <a:rect l="l" t="t" r="r" b="b"/>
              <a:pathLst>
                <a:path w="8130" h="6574" extrusionOk="0">
                  <a:moveTo>
                    <a:pt x="2384" y="4874"/>
                  </a:moveTo>
                  <a:lnTo>
                    <a:pt x="846" y="3340"/>
                  </a:lnTo>
                  <a:lnTo>
                    <a:pt x="0" y="4183"/>
                  </a:lnTo>
                  <a:lnTo>
                    <a:pt x="2029" y="6206"/>
                  </a:lnTo>
                  <a:lnTo>
                    <a:pt x="2032" y="6204"/>
                  </a:lnTo>
                  <a:lnTo>
                    <a:pt x="2403" y="6574"/>
                  </a:lnTo>
                  <a:lnTo>
                    <a:pt x="8130" y="859"/>
                  </a:lnTo>
                  <a:lnTo>
                    <a:pt x="7269" y="0"/>
                  </a:lnTo>
                  <a:lnTo>
                    <a:pt x="2384" y="487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dist="203200" dir="2700000" algn="tl" rotWithShape="0">
                <a:srgbClr val="000000">
                  <a:alpha val="15690"/>
                </a:srgbClr>
              </a:outerShdw>
            </a:effectLst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6154246" y="2935799"/>
            <a:ext cx="362122" cy="362025"/>
            <a:chOff x="2961988" y="3325174"/>
            <a:chExt cx="482700" cy="482700"/>
          </a:xfrm>
        </p:grpSpPr>
        <p:sp>
          <p:nvSpPr>
            <p:cNvPr id="72" name="Google Shape;72;p14"/>
            <p:cNvSpPr/>
            <p:nvPr/>
          </p:nvSpPr>
          <p:spPr>
            <a:xfrm>
              <a:off x="2961988" y="3325174"/>
              <a:ext cx="482700" cy="48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203200" dir="2700000" algn="tl" rotWithShape="0">
                <a:srgbClr val="000000">
                  <a:alpha val="1569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3116907" y="3496636"/>
              <a:ext cx="172864" cy="139780"/>
            </a:xfrm>
            <a:custGeom>
              <a:avLst/>
              <a:gdLst/>
              <a:ahLst/>
              <a:cxnLst/>
              <a:rect l="l" t="t" r="r" b="b"/>
              <a:pathLst>
                <a:path w="8130" h="6574" extrusionOk="0">
                  <a:moveTo>
                    <a:pt x="2384" y="4874"/>
                  </a:moveTo>
                  <a:lnTo>
                    <a:pt x="846" y="3340"/>
                  </a:lnTo>
                  <a:lnTo>
                    <a:pt x="0" y="4183"/>
                  </a:lnTo>
                  <a:lnTo>
                    <a:pt x="2029" y="6206"/>
                  </a:lnTo>
                  <a:lnTo>
                    <a:pt x="2032" y="6204"/>
                  </a:lnTo>
                  <a:lnTo>
                    <a:pt x="2403" y="6574"/>
                  </a:lnTo>
                  <a:lnTo>
                    <a:pt x="8130" y="859"/>
                  </a:lnTo>
                  <a:lnTo>
                    <a:pt x="7269" y="0"/>
                  </a:lnTo>
                  <a:lnTo>
                    <a:pt x="2384" y="487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dist="203200" dir="2700000" algn="tl" rotWithShape="0">
                <a:srgbClr val="000000">
                  <a:alpha val="15690"/>
                </a:srgbClr>
              </a:outerShdw>
            </a:effectLst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14"/>
          <p:cNvGrpSpPr/>
          <p:nvPr/>
        </p:nvGrpSpPr>
        <p:grpSpPr>
          <a:xfrm>
            <a:off x="8175117" y="1561513"/>
            <a:ext cx="362122" cy="362025"/>
            <a:chOff x="2961988" y="3325174"/>
            <a:chExt cx="482700" cy="482700"/>
          </a:xfrm>
        </p:grpSpPr>
        <p:sp>
          <p:nvSpPr>
            <p:cNvPr id="75" name="Google Shape;75;p14"/>
            <p:cNvSpPr/>
            <p:nvPr/>
          </p:nvSpPr>
          <p:spPr>
            <a:xfrm>
              <a:off x="2961988" y="3325174"/>
              <a:ext cx="482700" cy="48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203200" dir="2700000" algn="tl" rotWithShape="0">
                <a:srgbClr val="000000">
                  <a:alpha val="1569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3116907" y="3496636"/>
              <a:ext cx="172864" cy="139780"/>
            </a:xfrm>
            <a:custGeom>
              <a:avLst/>
              <a:gdLst/>
              <a:ahLst/>
              <a:cxnLst/>
              <a:rect l="l" t="t" r="r" b="b"/>
              <a:pathLst>
                <a:path w="8130" h="6574" extrusionOk="0">
                  <a:moveTo>
                    <a:pt x="2384" y="4874"/>
                  </a:moveTo>
                  <a:lnTo>
                    <a:pt x="846" y="3340"/>
                  </a:lnTo>
                  <a:lnTo>
                    <a:pt x="0" y="4183"/>
                  </a:lnTo>
                  <a:lnTo>
                    <a:pt x="2029" y="6206"/>
                  </a:lnTo>
                  <a:lnTo>
                    <a:pt x="2032" y="6204"/>
                  </a:lnTo>
                  <a:lnTo>
                    <a:pt x="2403" y="6574"/>
                  </a:lnTo>
                  <a:lnTo>
                    <a:pt x="8130" y="859"/>
                  </a:lnTo>
                  <a:lnTo>
                    <a:pt x="7269" y="0"/>
                  </a:lnTo>
                  <a:lnTo>
                    <a:pt x="2384" y="487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dist="203200" dir="2700000" algn="tl" rotWithShape="0">
                <a:srgbClr val="000000">
                  <a:alpha val="15690"/>
                </a:srgbClr>
              </a:outerShdw>
            </a:effectLst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1568560" y="1146324"/>
            <a:ext cx="1487610" cy="844648"/>
            <a:chOff x="2634900" y="5224346"/>
            <a:chExt cx="2429940" cy="1126197"/>
          </a:xfrm>
        </p:grpSpPr>
        <p:sp>
          <p:nvSpPr>
            <p:cNvPr id="78" name="Google Shape;78;p14"/>
            <p:cNvSpPr txBox="1"/>
            <p:nvPr/>
          </p:nvSpPr>
          <p:spPr>
            <a:xfrm>
              <a:off x="2705940" y="5611943"/>
              <a:ext cx="2358900" cy="7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34275" rIns="0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 historical perspective on pattern recognition. </a:t>
              </a:r>
              <a:endParaRPr sz="1100" dirty="0"/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2634900" y="5224346"/>
              <a:ext cx="2358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34275" rIns="0" bIns="34275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Fundamentals</a:t>
              </a:r>
              <a:endParaRPr sz="1100" dirty="0"/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2764347" y="3749850"/>
            <a:ext cx="2098234" cy="694250"/>
            <a:chOff x="1485903" y="5235168"/>
            <a:chExt cx="2796900" cy="925667"/>
          </a:xfrm>
        </p:grpSpPr>
        <p:sp>
          <p:nvSpPr>
            <p:cNvPr id="81" name="Google Shape;81;p14"/>
            <p:cNvSpPr txBox="1"/>
            <p:nvPr/>
          </p:nvSpPr>
          <p:spPr>
            <a:xfrm>
              <a:off x="1485903" y="5588134"/>
              <a:ext cx="2796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34275" rIns="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Mathematical solutions to prediction - OLS &amp; Gradient Descent</a:t>
              </a:r>
              <a:endParaRPr sz="1100"/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1485903" y="5235168"/>
              <a:ext cx="2796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34275" rIns="0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Mathematical models</a:t>
              </a:r>
              <a:endParaRPr sz="1100" dirty="0"/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4081563" y="1345297"/>
            <a:ext cx="2081329" cy="773438"/>
            <a:chOff x="1008317" y="5226012"/>
            <a:chExt cx="4905005" cy="1031250"/>
          </a:xfrm>
        </p:grpSpPr>
        <p:sp>
          <p:nvSpPr>
            <p:cNvPr id="84" name="Google Shape;84;p14"/>
            <p:cNvSpPr txBox="1"/>
            <p:nvPr/>
          </p:nvSpPr>
          <p:spPr>
            <a:xfrm>
              <a:off x="1448722" y="5734063"/>
              <a:ext cx="4464600" cy="523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34275" rIns="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Journey through advancing  levels of Machine Learning </a:t>
              </a:r>
              <a:endParaRPr sz="1100" dirty="0"/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1008317" y="5226012"/>
              <a:ext cx="4464601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34275" rIns="0" bIns="34275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Linear Regression  </a:t>
              </a:r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to Neural Nets</a:t>
              </a:r>
              <a:endParaRPr sz="1100" dirty="0"/>
            </a:p>
          </p:txBody>
        </p:sp>
      </p:grpSp>
      <p:cxnSp>
        <p:nvCxnSpPr>
          <p:cNvPr id="86" name="Google Shape;86;p14"/>
          <p:cNvCxnSpPr/>
          <p:nvPr/>
        </p:nvCxnSpPr>
        <p:spPr>
          <a:xfrm>
            <a:off x="4885370" y="2269673"/>
            <a:ext cx="0" cy="51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7" name="Google Shape;87;p14"/>
          <p:cNvCxnSpPr>
            <a:cxnSpLocks/>
          </p:cNvCxnSpPr>
          <p:nvPr/>
        </p:nvCxnSpPr>
        <p:spPr>
          <a:xfrm>
            <a:off x="3556735" y="3043334"/>
            <a:ext cx="0" cy="716616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8" name="Google Shape;88;p14"/>
          <p:cNvCxnSpPr>
            <a:cxnSpLocks/>
          </p:cNvCxnSpPr>
          <p:nvPr/>
        </p:nvCxnSpPr>
        <p:spPr>
          <a:xfrm>
            <a:off x="2295314" y="1990972"/>
            <a:ext cx="0" cy="445433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9" name="Google Shape;89;p14"/>
          <p:cNvSpPr txBox="1"/>
          <p:nvPr/>
        </p:nvSpPr>
        <p:spPr>
          <a:xfrm>
            <a:off x="416699" y="4096975"/>
            <a:ext cx="1941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7666783" y="1113588"/>
            <a:ext cx="1020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DEMO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1" name="Google Shape;91;p14"/>
          <p:cNvCxnSpPr/>
          <p:nvPr/>
        </p:nvCxnSpPr>
        <p:spPr>
          <a:xfrm>
            <a:off x="1155867" y="3831417"/>
            <a:ext cx="3003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2" name="Google Shape;92;p14"/>
          <p:cNvGrpSpPr/>
          <p:nvPr/>
        </p:nvGrpSpPr>
        <p:grpSpPr>
          <a:xfrm>
            <a:off x="3406814" y="2542024"/>
            <a:ext cx="362122" cy="362025"/>
            <a:chOff x="2961988" y="3325174"/>
            <a:chExt cx="482700" cy="482700"/>
          </a:xfrm>
        </p:grpSpPr>
        <p:sp>
          <p:nvSpPr>
            <p:cNvPr id="93" name="Google Shape;93;p14"/>
            <p:cNvSpPr/>
            <p:nvPr/>
          </p:nvSpPr>
          <p:spPr>
            <a:xfrm>
              <a:off x="2961988" y="3325174"/>
              <a:ext cx="482700" cy="48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203200" dir="2700000" algn="tl" rotWithShape="0">
                <a:srgbClr val="000000">
                  <a:alpha val="1569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3116907" y="3496636"/>
              <a:ext cx="172864" cy="139780"/>
            </a:xfrm>
            <a:custGeom>
              <a:avLst/>
              <a:gdLst/>
              <a:ahLst/>
              <a:cxnLst/>
              <a:rect l="l" t="t" r="r" b="b"/>
              <a:pathLst>
                <a:path w="8130" h="6574" extrusionOk="0">
                  <a:moveTo>
                    <a:pt x="2384" y="4874"/>
                  </a:moveTo>
                  <a:lnTo>
                    <a:pt x="846" y="3340"/>
                  </a:lnTo>
                  <a:lnTo>
                    <a:pt x="0" y="4183"/>
                  </a:lnTo>
                  <a:lnTo>
                    <a:pt x="2029" y="6206"/>
                  </a:lnTo>
                  <a:lnTo>
                    <a:pt x="2032" y="6204"/>
                  </a:lnTo>
                  <a:lnTo>
                    <a:pt x="2403" y="6574"/>
                  </a:lnTo>
                  <a:lnTo>
                    <a:pt x="8130" y="859"/>
                  </a:lnTo>
                  <a:lnTo>
                    <a:pt x="7269" y="0"/>
                  </a:lnTo>
                  <a:lnTo>
                    <a:pt x="2384" y="487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dist="203200" dir="2700000" algn="tl" rotWithShape="0">
                <a:srgbClr val="000000">
                  <a:alpha val="15690"/>
                </a:srgbClr>
              </a:outerShdw>
            </a:effectLst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5" name="Google Shape;95;p14"/>
          <p:cNvCxnSpPr/>
          <p:nvPr/>
        </p:nvCxnSpPr>
        <p:spPr>
          <a:xfrm>
            <a:off x="6347563" y="3325801"/>
            <a:ext cx="0" cy="317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6" name="Google Shape;96;p14"/>
          <p:cNvGrpSpPr/>
          <p:nvPr/>
        </p:nvGrpSpPr>
        <p:grpSpPr>
          <a:xfrm>
            <a:off x="5640878" y="3834546"/>
            <a:ext cx="1970115" cy="819491"/>
            <a:chOff x="922657" y="5232990"/>
            <a:chExt cx="3199276" cy="1092655"/>
          </a:xfrm>
        </p:grpSpPr>
        <p:sp>
          <p:nvSpPr>
            <p:cNvPr id="97" name="Google Shape;97;p14"/>
            <p:cNvSpPr txBox="1"/>
            <p:nvPr/>
          </p:nvSpPr>
          <p:spPr>
            <a:xfrm>
              <a:off x="1176730" y="5637745"/>
              <a:ext cx="2668200" cy="6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34275" rIns="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Some powerful AI/ML examples</a:t>
              </a:r>
              <a:endParaRPr sz="1100"/>
            </a:p>
          </p:txBody>
        </p:sp>
        <p:sp>
          <p:nvSpPr>
            <p:cNvPr id="98" name="Google Shape;98;p14"/>
            <p:cNvSpPr txBox="1"/>
            <p:nvPr/>
          </p:nvSpPr>
          <p:spPr>
            <a:xfrm>
              <a:off x="922657" y="5232990"/>
              <a:ext cx="3199276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34275" rIns="0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Machine Learning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Applications</a:t>
              </a:r>
              <a:endParaRPr sz="1100" dirty="0"/>
            </a:p>
          </p:txBody>
        </p:sp>
      </p:grpSp>
      <p:grpSp>
        <p:nvGrpSpPr>
          <p:cNvPr id="41" name="Google Shape;77;p14">
            <a:extLst>
              <a:ext uri="{FF2B5EF4-FFF2-40B4-BE49-F238E27FC236}">
                <a16:creationId xmlns:a16="http://schemas.microsoft.com/office/drawing/2014/main" id="{17842F76-CA65-8E48-AA24-68FBA815926A}"/>
              </a:ext>
            </a:extLst>
          </p:cNvPr>
          <p:cNvGrpSpPr/>
          <p:nvPr/>
        </p:nvGrpSpPr>
        <p:grpSpPr>
          <a:xfrm>
            <a:off x="224056" y="2264543"/>
            <a:ext cx="1619492" cy="499358"/>
            <a:chOff x="2634900" y="5224345"/>
            <a:chExt cx="2429940" cy="1126198"/>
          </a:xfrm>
        </p:grpSpPr>
        <p:sp>
          <p:nvSpPr>
            <p:cNvPr id="42" name="Google Shape;78;p14">
              <a:extLst>
                <a:ext uri="{FF2B5EF4-FFF2-40B4-BE49-F238E27FC236}">
                  <a16:creationId xmlns:a16="http://schemas.microsoft.com/office/drawing/2014/main" id="{6835143A-E76C-0049-B4B7-8D0B4FDA6703}"/>
                </a:ext>
              </a:extLst>
            </p:cNvPr>
            <p:cNvSpPr txBox="1"/>
            <p:nvPr/>
          </p:nvSpPr>
          <p:spPr>
            <a:xfrm>
              <a:off x="2705940" y="5611943"/>
              <a:ext cx="2358900" cy="7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34275" rIns="0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/>
            </a:p>
          </p:txBody>
        </p:sp>
        <p:sp>
          <p:nvSpPr>
            <p:cNvPr id="43" name="Google Shape;79;p14">
              <a:extLst>
                <a:ext uri="{FF2B5EF4-FFF2-40B4-BE49-F238E27FC236}">
                  <a16:creationId xmlns:a16="http://schemas.microsoft.com/office/drawing/2014/main" id="{FF876914-AF76-7E49-AF27-C267471DCBB4}"/>
                </a:ext>
              </a:extLst>
            </p:cNvPr>
            <p:cNvSpPr txBox="1"/>
            <p:nvPr/>
          </p:nvSpPr>
          <p:spPr>
            <a:xfrm>
              <a:off x="2634900" y="5224345"/>
              <a:ext cx="2358900" cy="718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34275" rIns="0" bIns="34275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Why talk about AI and ML?</a:t>
              </a:r>
              <a:endParaRPr sz="1100" dirty="0"/>
            </a:p>
          </p:txBody>
        </p:sp>
      </p:grpSp>
      <p:grpSp>
        <p:nvGrpSpPr>
          <p:cNvPr id="44" name="Google Shape;62;p14">
            <a:extLst>
              <a:ext uri="{FF2B5EF4-FFF2-40B4-BE49-F238E27FC236}">
                <a16:creationId xmlns:a16="http://schemas.microsoft.com/office/drawing/2014/main" id="{1C48B045-5784-8046-B0F5-64A0737D274B}"/>
              </a:ext>
            </a:extLst>
          </p:cNvPr>
          <p:cNvGrpSpPr/>
          <p:nvPr/>
        </p:nvGrpSpPr>
        <p:grpSpPr>
          <a:xfrm>
            <a:off x="1206438" y="2942492"/>
            <a:ext cx="362122" cy="362025"/>
            <a:chOff x="2961988" y="3325174"/>
            <a:chExt cx="482700" cy="482700"/>
          </a:xfrm>
        </p:grpSpPr>
        <p:sp>
          <p:nvSpPr>
            <p:cNvPr id="45" name="Google Shape;63;p14">
              <a:extLst>
                <a:ext uri="{FF2B5EF4-FFF2-40B4-BE49-F238E27FC236}">
                  <a16:creationId xmlns:a16="http://schemas.microsoft.com/office/drawing/2014/main" id="{F5AFE1B8-A33E-5647-B634-23F4580F53DF}"/>
                </a:ext>
              </a:extLst>
            </p:cNvPr>
            <p:cNvSpPr/>
            <p:nvPr/>
          </p:nvSpPr>
          <p:spPr>
            <a:xfrm>
              <a:off x="2961988" y="3325174"/>
              <a:ext cx="482700" cy="48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203200" dir="2700000" algn="tl" rotWithShape="0">
                <a:srgbClr val="000000">
                  <a:alpha val="1569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64;p14">
              <a:extLst>
                <a:ext uri="{FF2B5EF4-FFF2-40B4-BE49-F238E27FC236}">
                  <a16:creationId xmlns:a16="http://schemas.microsoft.com/office/drawing/2014/main" id="{B804D498-575B-A44A-A9B4-6F43297D73FF}"/>
                </a:ext>
              </a:extLst>
            </p:cNvPr>
            <p:cNvSpPr/>
            <p:nvPr/>
          </p:nvSpPr>
          <p:spPr>
            <a:xfrm>
              <a:off x="3116907" y="3496636"/>
              <a:ext cx="172864" cy="139780"/>
            </a:xfrm>
            <a:custGeom>
              <a:avLst/>
              <a:gdLst/>
              <a:ahLst/>
              <a:cxnLst/>
              <a:rect l="l" t="t" r="r" b="b"/>
              <a:pathLst>
                <a:path w="8130" h="6574" extrusionOk="0">
                  <a:moveTo>
                    <a:pt x="2384" y="4874"/>
                  </a:moveTo>
                  <a:lnTo>
                    <a:pt x="846" y="3340"/>
                  </a:lnTo>
                  <a:lnTo>
                    <a:pt x="0" y="4183"/>
                  </a:lnTo>
                  <a:lnTo>
                    <a:pt x="2029" y="6206"/>
                  </a:lnTo>
                  <a:lnTo>
                    <a:pt x="2032" y="6204"/>
                  </a:lnTo>
                  <a:lnTo>
                    <a:pt x="2403" y="6574"/>
                  </a:lnTo>
                  <a:lnTo>
                    <a:pt x="8130" y="859"/>
                  </a:lnTo>
                  <a:lnTo>
                    <a:pt x="7269" y="0"/>
                  </a:lnTo>
                  <a:lnTo>
                    <a:pt x="2384" y="487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dist="203200" dir="2700000" algn="tl" rotWithShape="0">
                <a:srgbClr val="000000">
                  <a:alpha val="15690"/>
                </a:srgbClr>
              </a:outerShdw>
            </a:effectLst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7" name="Google Shape;88;p14">
            <a:extLst>
              <a:ext uri="{FF2B5EF4-FFF2-40B4-BE49-F238E27FC236}">
                <a16:creationId xmlns:a16="http://schemas.microsoft.com/office/drawing/2014/main" id="{3648013E-2705-7C49-B2FC-465D92AF991E}"/>
              </a:ext>
            </a:extLst>
          </p:cNvPr>
          <p:cNvCxnSpPr>
            <a:cxnSpLocks/>
          </p:cNvCxnSpPr>
          <p:nvPr/>
        </p:nvCxnSpPr>
        <p:spPr>
          <a:xfrm>
            <a:off x="1293468" y="2652795"/>
            <a:ext cx="0" cy="251254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1" name="Google Shape;71;p14">
            <a:extLst>
              <a:ext uri="{FF2B5EF4-FFF2-40B4-BE49-F238E27FC236}">
                <a16:creationId xmlns:a16="http://schemas.microsoft.com/office/drawing/2014/main" id="{F6B74172-D06B-8847-8425-3A7B917FB943}"/>
              </a:ext>
            </a:extLst>
          </p:cNvPr>
          <p:cNvGrpSpPr/>
          <p:nvPr/>
        </p:nvGrpSpPr>
        <p:grpSpPr>
          <a:xfrm>
            <a:off x="7375800" y="2391178"/>
            <a:ext cx="362122" cy="362025"/>
            <a:chOff x="2961988" y="3325174"/>
            <a:chExt cx="482700" cy="482700"/>
          </a:xfrm>
        </p:grpSpPr>
        <p:sp>
          <p:nvSpPr>
            <p:cNvPr id="52" name="Google Shape;72;p14">
              <a:extLst>
                <a:ext uri="{FF2B5EF4-FFF2-40B4-BE49-F238E27FC236}">
                  <a16:creationId xmlns:a16="http://schemas.microsoft.com/office/drawing/2014/main" id="{708F09B2-2BD6-8F4E-AA26-B273CF470F08}"/>
                </a:ext>
              </a:extLst>
            </p:cNvPr>
            <p:cNvSpPr/>
            <p:nvPr/>
          </p:nvSpPr>
          <p:spPr>
            <a:xfrm>
              <a:off x="2961988" y="3325174"/>
              <a:ext cx="482700" cy="48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203200" dir="2700000" algn="tl" rotWithShape="0">
                <a:srgbClr val="000000">
                  <a:alpha val="1569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73;p14">
              <a:extLst>
                <a:ext uri="{FF2B5EF4-FFF2-40B4-BE49-F238E27FC236}">
                  <a16:creationId xmlns:a16="http://schemas.microsoft.com/office/drawing/2014/main" id="{C2D1C495-C97D-E749-80CA-D3E932E77B62}"/>
                </a:ext>
              </a:extLst>
            </p:cNvPr>
            <p:cNvSpPr/>
            <p:nvPr/>
          </p:nvSpPr>
          <p:spPr>
            <a:xfrm>
              <a:off x="3116907" y="3496636"/>
              <a:ext cx="172864" cy="139780"/>
            </a:xfrm>
            <a:custGeom>
              <a:avLst/>
              <a:gdLst/>
              <a:ahLst/>
              <a:cxnLst/>
              <a:rect l="l" t="t" r="r" b="b"/>
              <a:pathLst>
                <a:path w="8130" h="6574" extrusionOk="0">
                  <a:moveTo>
                    <a:pt x="2384" y="4874"/>
                  </a:moveTo>
                  <a:lnTo>
                    <a:pt x="846" y="3340"/>
                  </a:lnTo>
                  <a:lnTo>
                    <a:pt x="0" y="4183"/>
                  </a:lnTo>
                  <a:lnTo>
                    <a:pt x="2029" y="6206"/>
                  </a:lnTo>
                  <a:lnTo>
                    <a:pt x="2032" y="6204"/>
                  </a:lnTo>
                  <a:lnTo>
                    <a:pt x="2403" y="6574"/>
                  </a:lnTo>
                  <a:lnTo>
                    <a:pt x="8130" y="859"/>
                  </a:lnTo>
                  <a:lnTo>
                    <a:pt x="7269" y="0"/>
                  </a:lnTo>
                  <a:lnTo>
                    <a:pt x="2384" y="487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dist="203200" dir="2700000" algn="tl" rotWithShape="0">
                <a:srgbClr val="000000">
                  <a:alpha val="15690"/>
                </a:srgbClr>
              </a:outerShdw>
            </a:effectLst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4" name="Google Shape;95;p14">
            <a:extLst>
              <a:ext uri="{FF2B5EF4-FFF2-40B4-BE49-F238E27FC236}">
                <a16:creationId xmlns:a16="http://schemas.microsoft.com/office/drawing/2014/main" id="{A69E4526-4E20-6A4E-AC2C-AD5836943CBA}"/>
              </a:ext>
            </a:extLst>
          </p:cNvPr>
          <p:cNvCxnSpPr/>
          <p:nvPr/>
        </p:nvCxnSpPr>
        <p:spPr>
          <a:xfrm>
            <a:off x="7440414" y="1990972"/>
            <a:ext cx="0" cy="317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" name="Google Shape;98;p14">
            <a:extLst>
              <a:ext uri="{FF2B5EF4-FFF2-40B4-BE49-F238E27FC236}">
                <a16:creationId xmlns:a16="http://schemas.microsoft.com/office/drawing/2014/main" id="{E971FFE6-ACCB-714D-A98C-C1BE653EACAA}"/>
              </a:ext>
            </a:extLst>
          </p:cNvPr>
          <p:cNvSpPr txBox="1"/>
          <p:nvPr/>
        </p:nvSpPr>
        <p:spPr>
          <a:xfrm>
            <a:off x="6681725" y="1584732"/>
            <a:ext cx="1970115" cy="3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Career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Pathways</a:t>
            </a:r>
            <a:endParaRPr sz="11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title"/>
          </p:nvPr>
        </p:nvSpPr>
        <p:spPr>
          <a:xfrm>
            <a:off x="3401487" y="2150850"/>
            <a:ext cx="535905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ML/AI </a:t>
            </a:r>
            <a:br>
              <a:rPr lang="en" dirty="0"/>
            </a:br>
            <a:r>
              <a:rPr lang="en" dirty="0"/>
              <a:t>Applications</a:t>
            </a:r>
            <a:endParaRPr dirty="0"/>
          </a:p>
        </p:txBody>
      </p:sp>
      <p:pic>
        <p:nvPicPr>
          <p:cNvPr id="21506" name="Picture 2" descr="5 Types of Machine Learning Algorithms You Should Know | Hacker Noon">
            <a:extLst>
              <a:ext uri="{FF2B5EF4-FFF2-40B4-BE49-F238E27FC236}">
                <a16:creationId xmlns:a16="http://schemas.microsoft.com/office/drawing/2014/main" id="{66D7E25A-8755-7340-891E-A6DE7FD26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41" y="1505564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Intelligence</a:t>
            </a: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1371406" y="2566492"/>
            <a:ext cx="1174200" cy="69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Optical Character Recognition </a:t>
            </a:r>
            <a:endParaRPr sz="1200"/>
          </a:p>
        </p:txBody>
      </p:sp>
      <p:sp>
        <p:nvSpPr>
          <p:cNvPr id="206" name="Google Shape;206;p27"/>
          <p:cNvSpPr/>
          <p:nvPr/>
        </p:nvSpPr>
        <p:spPr>
          <a:xfrm>
            <a:off x="2952406" y="2566492"/>
            <a:ext cx="1174200" cy="69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Entity Extraction</a:t>
            </a:r>
            <a:endParaRPr sz="1200"/>
          </a:p>
        </p:txBody>
      </p:sp>
      <p:sp>
        <p:nvSpPr>
          <p:cNvPr id="207" name="Google Shape;207;p27"/>
          <p:cNvSpPr/>
          <p:nvPr/>
        </p:nvSpPr>
        <p:spPr>
          <a:xfrm>
            <a:off x="4533406" y="2532367"/>
            <a:ext cx="1174200" cy="69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Vectorization</a:t>
            </a:r>
            <a:endParaRPr sz="1200"/>
          </a:p>
        </p:txBody>
      </p:sp>
      <p:sp>
        <p:nvSpPr>
          <p:cNvPr id="208" name="Google Shape;208;p27"/>
          <p:cNvSpPr/>
          <p:nvPr/>
        </p:nvSpPr>
        <p:spPr>
          <a:xfrm>
            <a:off x="4524881" y="1498892"/>
            <a:ext cx="1174200" cy="69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Language Model</a:t>
            </a:r>
            <a:endParaRPr sz="1200"/>
          </a:p>
        </p:txBody>
      </p:sp>
      <p:sp>
        <p:nvSpPr>
          <p:cNvPr id="209" name="Google Shape;209;p27"/>
          <p:cNvSpPr/>
          <p:nvPr/>
        </p:nvSpPr>
        <p:spPr>
          <a:xfrm>
            <a:off x="2943731" y="1498892"/>
            <a:ext cx="1174200" cy="69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Word2Vec/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BERT</a:t>
            </a:r>
            <a:endParaRPr sz="1200"/>
          </a:p>
        </p:txBody>
      </p:sp>
      <p:sp>
        <p:nvSpPr>
          <p:cNvPr id="210" name="Google Shape;210;p27"/>
          <p:cNvSpPr/>
          <p:nvPr/>
        </p:nvSpPr>
        <p:spPr>
          <a:xfrm>
            <a:off x="6586931" y="1498892"/>
            <a:ext cx="1041000" cy="69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Training</a:t>
            </a:r>
            <a:endParaRPr sz="1200"/>
          </a:p>
        </p:txBody>
      </p:sp>
      <p:sp>
        <p:nvSpPr>
          <p:cNvPr id="211" name="Google Shape;211;p27"/>
          <p:cNvSpPr/>
          <p:nvPr/>
        </p:nvSpPr>
        <p:spPr>
          <a:xfrm>
            <a:off x="6586931" y="2566492"/>
            <a:ext cx="1041000" cy="69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Model</a:t>
            </a:r>
            <a:endParaRPr sz="1200"/>
          </a:p>
        </p:txBody>
      </p:sp>
      <p:sp>
        <p:nvSpPr>
          <p:cNvPr id="212" name="Google Shape;212;p27"/>
          <p:cNvSpPr/>
          <p:nvPr/>
        </p:nvSpPr>
        <p:spPr>
          <a:xfrm>
            <a:off x="6586931" y="3565842"/>
            <a:ext cx="1041000" cy="69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Prediction</a:t>
            </a:r>
            <a:endParaRPr sz="1200"/>
          </a:p>
        </p:txBody>
      </p:sp>
      <p:cxnSp>
        <p:nvCxnSpPr>
          <p:cNvPr id="213" name="Google Shape;213;p27"/>
          <p:cNvCxnSpPr/>
          <p:nvPr/>
        </p:nvCxnSpPr>
        <p:spPr>
          <a:xfrm>
            <a:off x="964606" y="2879317"/>
            <a:ext cx="406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</p:cxnSp>
      <p:cxnSp>
        <p:nvCxnSpPr>
          <p:cNvPr id="214" name="Google Shape;214;p27"/>
          <p:cNvCxnSpPr/>
          <p:nvPr/>
        </p:nvCxnSpPr>
        <p:spPr>
          <a:xfrm>
            <a:off x="2545594" y="2913442"/>
            <a:ext cx="406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</p:cxnSp>
      <p:cxnSp>
        <p:nvCxnSpPr>
          <p:cNvPr id="215" name="Google Shape;215;p27"/>
          <p:cNvCxnSpPr/>
          <p:nvPr/>
        </p:nvCxnSpPr>
        <p:spPr>
          <a:xfrm>
            <a:off x="4126606" y="2913442"/>
            <a:ext cx="406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</p:cxnSp>
      <p:cxnSp>
        <p:nvCxnSpPr>
          <p:cNvPr id="216" name="Google Shape;216;p27"/>
          <p:cNvCxnSpPr/>
          <p:nvPr/>
        </p:nvCxnSpPr>
        <p:spPr>
          <a:xfrm>
            <a:off x="5707606" y="2913442"/>
            <a:ext cx="406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</p:cxnSp>
      <p:cxnSp>
        <p:nvCxnSpPr>
          <p:cNvPr id="217" name="Google Shape;217;p27"/>
          <p:cNvCxnSpPr/>
          <p:nvPr/>
        </p:nvCxnSpPr>
        <p:spPr>
          <a:xfrm>
            <a:off x="6114406" y="1862242"/>
            <a:ext cx="40800" cy="210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</p:cxnSp>
      <p:cxnSp>
        <p:nvCxnSpPr>
          <p:cNvPr id="218" name="Google Shape;218;p27"/>
          <p:cNvCxnSpPr/>
          <p:nvPr/>
        </p:nvCxnSpPr>
        <p:spPr>
          <a:xfrm>
            <a:off x="6114406" y="1845842"/>
            <a:ext cx="406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</p:cxnSp>
      <p:cxnSp>
        <p:nvCxnSpPr>
          <p:cNvPr id="219" name="Google Shape;219;p27"/>
          <p:cNvCxnSpPr/>
          <p:nvPr/>
        </p:nvCxnSpPr>
        <p:spPr>
          <a:xfrm>
            <a:off x="6170181" y="3964642"/>
            <a:ext cx="406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</p:cxnSp>
      <p:cxnSp>
        <p:nvCxnSpPr>
          <p:cNvPr id="220" name="Google Shape;220;p27"/>
          <p:cNvCxnSpPr/>
          <p:nvPr/>
        </p:nvCxnSpPr>
        <p:spPr>
          <a:xfrm>
            <a:off x="4117931" y="1845842"/>
            <a:ext cx="406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</p:cxnSp>
      <p:cxnSp>
        <p:nvCxnSpPr>
          <p:cNvPr id="221" name="Google Shape;221;p27"/>
          <p:cNvCxnSpPr>
            <a:stCxn id="208" idx="2"/>
            <a:endCxn id="207" idx="0"/>
          </p:cNvCxnSpPr>
          <p:nvPr/>
        </p:nvCxnSpPr>
        <p:spPr>
          <a:xfrm>
            <a:off x="5111981" y="2192792"/>
            <a:ext cx="8400" cy="33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</p:cxnSp>
      <p:cxnSp>
        <p:nvCxnSpPr>
          <p:cNvPr id="222" name="Google Shape;222;p27"/>
          <p:cNvCxnSpPr>
            <a:stCxn id="212" idx="0"/>
            <a:endCxn id="211" idx="2"/>
          </p:cNvCxnSpPr>
          <p:nvPr/>
        </p:nvCxnSpPr>
        <p:spPr>
          <a:xfrm rot="10800000">
            <a:off x="7107431" y="3260442"/>
            <a:ext cx="0" cy="30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</p:cxnSp>
      <p:cxnSp>
        <p:nvCxnSpPr>
          <p:cNvPr id="223" name="Google Shape;223;p27"/>
          <p:cNvCxnSpPr>
            <a:stCxn id="210" idx="2"/>
            <a:endCxn id="211" idx="0"/>
          </p:cNvCxnSpPr>
          <p:nvPr/>
        </p:nvCxnSpPr>
        <p:spPr>
          <a:xfrm>
            <a:off x="7107431" y="2192792"/>
            <a:ext cx="0" cy="37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</p:cxnSp>
      <p:cxnSp>
        <p:nvCxnSpPr>
          <p:cNvPr id="224" name="Google Shape;224;p27"/>
          <p:cNvCxnSpPr/>
          <p:nvPr/>
        </p:nvCxnSpPr>
        <p:spPr>
          <a:xfrm>
            <a:off x="7637881" y="3964642"/>
            <a:ext cx="345600" cy="5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</p:cxn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9653" y="3620546"/>
            <a:ext cx="693900" cy="6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86" y="2566496"/>
            <a:ext cx="565013" cy="69390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7"/>
          <p:cNvSpPr txBox="1"/>
          <p:nvPr/>
        </p:nvSpPr>
        <p:spPr>
          <a:xfrm>
            <a:off x="308800" y="3565850"/>
            <a:ext cx="4880400" cy="11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Algorithms</a:t>
            </a:r>
            <a:endParaRPr u="sng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b="1">
                <a:solidFill>
                  <a:schemeClr val="dk1"/>
                </a:solidFill>
              </a:rPr>
              <a:t>Language Model: </a:t>
            </a:r>
            <a:r>
              <a:rPr lang="en">
                <a:solidFill>
                  <a:schemeClr val="dk1"/>
                </a:solidFill>
              </a:rPr>
              <a:t>BERT/Glove/Word2Vec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b="1">
                <a:solidFill>
                  <a:schemeClr val="dk1"/>
                </a:solidFill>
              </a:rPr>
              <a:t>Prediction:</a:t>
            </a:r>
            <a:r>
              <a:rPr lang="en">
                <a:solidFill>
                  <a:schemeClr val="dk1"/>
                </a:solidFill>
              </a:rPr>
              <a:t> Multilayer Perceptron, Recurrent Neural Nets, Sequence to Sequence networks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Fault Prediction</a:t>
            </a:r>
            <a:endParaRPr/>
          </a:p>
        </p:txBody>
      </p:sp>
      <p:cxnSp>
        <p:nvCxnSpPr>
          <p:cNvPr id="233" name="Google Shape;233;p28"/>
          <p:cNvCxnSpPr/>
          <p:nvPr/>
        </p:nvCxnSpPr>
        <p:spPr>
          <a:xfrm>
            <a:off x="489231" y="2761417"/>
            <a:ext cx="406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</p:cxnSp>
      <p:sp>
        <p:nvSpPr>
          <p:cNvPr id="234" name="Google Shape;234;p28"/>
          <p:cNvSpPr txBox="1"/>
          <p:nvPr/>
        </p:nvSpPr>
        <p:spPr>
          <a:xfrm>
            <a:off x="293350" y="3922500"/>
            <a:ext cx="4880400" cy="11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Algorithms</a:t>
            </a:r>
            <a:endParaRPr u="sng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b="1">
                <a:solidFill>
                  <a:schemeClr val="dk1"/>
                </a:solidFill>
              </a:rPr>
              <a:t>Prediction:</a:t>
            </a:r>
            <a:r>
              <a:rPr lang="en">
                <a:solidFill>
                  <a:schemeClr val="dk1"/>
                </a:solidFill>
              </a:rPr>
              <a:t> Distributed Random Forest, Logistic Regression, SVM, Neural Nets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24000" y="1933500"/>
            <a:ext cx="1596733" cy="11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8"/>
          <p:cNvSpPr/>
          <p:nvPr/>
        </p:nvSpPr>
        <p:spPr>
          <a:xfrm>
            <a:off x="1810374" y="2148600"/>
            <a:ext cx="1018200" cy="69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Queue (Kafka)</a:t>
            </a:r>
            <a:endParaRPr sz="1200"/>
          </a:p>
        </p:txBody>
      </p:sp>
      <p:sp>
        <p:nvSpPr>
          <p:cNvPr id="237" name="Google Shape;237;p28"/>
          <p:cNvSpPr/>
          <p:nvPr/>
        </p:nvSpPr>
        <p:spPr>
          <a:xfrm>
            <a:off x="3137423" y="3154725"/>
            <a:ext cx="948000" cy="69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Streaming</a:t>
            </a:r>
            <a:endParaRPr sz="1200"/>
          </a:p>
        </p:txBody>
      </p:sp>
      <p:sp>
        <p:nvSpPr>
          <p:cNvPr id="238" name="Google Shape;238;p28"/>
          <p:cNvSpPr/>
          <p:nvPr/>
        </p:nvSpPr>
        <p:spPr>
          <a:xfrm>
            <a:off x="4406000" y="3154725"/>
            <a:ext cx="948000" cy="69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Micro-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Batching</a:t>
            </a:r>
            <a:endParaRPr sz="1200"/>
          </a:p>
        </p:txBody>
      </p:sp>
      <p:sp>
        <p:nvSpPr>
          <p:cNvPr id="239" name="Google Shape;239;p28"/>
          <p:cNvSpPr/>
          <p:nvPr/>
        </p:nvSpPr>
        <p:spPr>
          <a:xfrm>
            <a:off x="6943156" y="1155967"/>
            <a:ext cx="1041000" cy="69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Training</a:t>
            </a:r>
            <a:endParaRPr sz="1200"/>
          </a:p>
        </p:txBody>
      </p:sp>
      <p:sp>
        <p:nvSpPr>
          <p:cNvPr id="240" name="Google Shape;240;p28"/>
          <p:cNvSpPr/>
          <p:nvPr/>
        </p:nvSpPr>
        <p:spPr>
          <a:xfrm>
            <a:off x="6943156" y="2155342"/>
            <a:ext cx="1041000" cy="69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Model</a:t>
            </a:r>
            <a:endParaRPr sz="1200"/>
          </a:p>
        </p:txBody>
      </p:sp>
      <p:sp>
        <p:nvSpPr>
          <p:cNvPr id="241" name="Google Shape;241;p28"/>
          <p:cNvSpPr/>
          <p:nvPr/>
        </p:nvSpPr>
        <p:spPr>
          <a:xfrm>
            <a:off x="6943156" y="3154717"/>
            <a:ext cx="1041000" cy="69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Prediction</a:t>
            </a:r>
            <a:endParaRPr sz="1200"/>
          </a:p>
        </p:txBody>
      </p:sp>
      <p:cxnSp>
        <p:nvCxnSpPr>
          <p:cNvPr id="242" name="Google Shape;242;p28"/>
          <p:cNvCxnSpPr/>
          <p:nvPr/>
        </p:nvCxnSpPr>
        <p:spPr>
          <a:xfrm>
            <a:off x="1403581" y="2495542"/>
            <a:ext cx="406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</p:cxnSp>
      <p:cxnSp>
        <p:nvCxnSpPr>
          <p:cNvPr id="243" name="Google Shape;243;p28"/>
          <p:cNvCxnSpPr>
            <a:stCxn id="241" idx="0"/>
            <a:endCxn id="240" idx="2"/>
          </p:cNvCxnSpPr>
          <p:nvPr/>
        </p:nvCxnSpPr>
        <p:spPr>
          <a:xfrm rot="10800000">
            <a:off x="7463656" y="2849317"/>
            <a:ext cx="0" cy="30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</p:cxnSp>
      <p:cxnSp>
        <p:nvCxnSpPr>
          <p:cNvPr id="244" name="Google Shape;244;p28"/>
          <p:cNvCxnSpPr>
            <a:stCxn id="239" idx="2"/>
            <a:endCxn id="240" idx="0"/>
          </p:cNvCxnSpPr>
          <p:nvPr/>
        </p:nvCxnSpPr>
        <p:spPr>
          <a:xfrm>
            <a:off x="7463656" y="1849867"/>
            <a:ext cx="0" cy="30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</p:cxnSp>
      <p:cxnSp>
        <p:nvCxnSpPr>
          <p:cNvPr id="245" name="Google Shape;245;p28"/>
          <p:cNvCxnSpPr>
            <a:endCxn id="246" idx="1"/>
          </p:cNvCxnSpPr>
          <p:nvPr/>
        </p:nvCxnSpPr>
        <p:spPr>
          <a:xfrm>
            <a:off x="7984203" y="3553371"/>
            <a:ext cx="237300" cy="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</p:cxnSp>
      <p:pic>
        <p:nvPicPr>
          <p:cNvPr id="246" name="Google Shape;2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1503" y="3209421"/>
            <a:ext cx="693900" cy="69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8"/>
          <p:cNvSpPr/>
          <p:nvPr/>
        </p:nvSpPr>
        <p:spPr>
          <a:xfrm>
            <a:off x="3137425" y="1150375"/>
            <a:ext cx="948000" cy="69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Batched Data 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(Big Data)</a:t>
            </a:r>
            <a:endParaRPr sz="1200"/>
          </a:p>
        </p:txBody>
      </p:sp>
      <p:sp>
        <p:nvSpPr>
          <p:cNvPr id="248" name="Google Shape;248;p28"/>
          <p:cNvSpPr/>
          <p:nvPr/>
        </p:nvSpPr>
        <p:spPr>
          <a:xfrm>
            <a:off x="4406000" y="1150375"/>
            <a:ext cx="948000" cy="69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Transform</a:t>
            </a:r>
            <a:endParaRPr sz="1200"/>
          </a:p>
        </p:txBody>
      </p:sp>
      <p:cxnSp>
        <p:nvCxnSpPr>
          <p:cNvPr id="249" name="Google Shape;249;p28"/>
          <p:cNvCxnSpPr>
            <a:stCxn id="250" idx="3"/>
            <a:endCxn id="239" idx="1"/>
          </p:cNvCxnSpPr>
          <p:nvPr/>
        </p:nvCxnSpPr>
        <p:spPr>
          <a:xfrm>
            <a:off x="6622575" y="1497325"/>
            <a:ext cx="320700" cy="5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</p:cxnSp>
      <p:sp>
        <p:nvSpPr>
          <p:cNvPr id="250" name="Google Shape;250;p28"/>
          <p:cNvSpPr/>
          <p:nvPr/>
        </p:nvSpPr>
        <p:spPr>
          <a:xfrm>
            <a:off x="5674575" y="1150375"/>
            <a:ext cx="948000" cy="69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Transform</a:t>
            </a:r>
            <a:endParaRPr sz="1200"/>
          </a:p>
        </p:txBody>
      </p:sp>
      <p:cxnSp>
        <p:nvCxnSpPr>
          <p:cNvPr id="251" name="Google Shape;251;p28"/>
          <p:cNvCxnSpPr/>
          <p:nvPr/>
        </p:nvCxnSpPr>
        <p:spPr>
          <a:xfrm>
            <a:off x="5341575" y="1265875"/>
            <a:ext cx="320700" cy="5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</p:cxnSp>
      <p:cxnSp>
        <p:nvCxnSpPr>
          <p:cNvPr id="252" name="Google Shape;252;p28"/>
          <p:cNvCxnSpPr/>
          <p:nvPr/>
        </p:nvCxnSpPr>
        <p:spPr>
          <a:xfrm>
            <a:off x="4106850" y="1265875"/>
            <a:ext cx="320700" cy="5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</p:cxnSp>
      <p:sp>
        <p:nvSpPr>
          <p:cNvPr id="253" name="Google Shape;253;p28"/>
          <p:cNvSpPr/>
          <p:nvPr/>
        </p:nvSpPr>
        <p:spPr>
          <a:xfrm>
            <a:off x="5674575" y="3154725"/>
            <a:ext cx="948000" cy="69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Transform</a:t>
            </a:r>
            <a:endParaRPr sz="1200"/>
          </a:p>
        </p:txBody>
      </p:sp>
      <p:cxnSp>
        <p:nvCxnSpPr>
          <p:cNvPr id="254" name="Google Shape;254;p28"/>
          <p:cNvCxnSpPr>
            <a:stCxn id="236" idx="2"/>
          </p:cNvCxnSpPr>
          <p:nvPr/>
        </p:nvCxnSpPr>
        <p:spPr>
          <a:xfrm>
            <a:off x="2319474" y="2842500"/>
            <a:ext cx="37500" cy="69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" name="Google Shape;255;p28"/>
          <p:cNvCxnSpPr>
            <a:endCxn id="237" idx="1"/>
          </p:cNvCxnSpPr>
          <p:nvPr/>
        </p:nvCxnSpPr>
        <p:spPr>
          <a:xfrm>
            <a:off x="2329523" y="3492075"/>
            <a:ext cx="807900" cy="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6" name="Google Shape;256;p28"/>
          <p:cNvCxnSpPr>
            <a:stCxn id="236" idx="2"/>
          </p:cNvCxnSpPr>
          <p:nvPr/>
        </p:nvCxnSpPr>
        <p:spPr>
          <a:xfrm>
            <a:off x="2319474" y="2842500"/>
            <a:ext cx="10200" cy="649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28"/>
          <p:cNvCxnSpPr/>
          <p:nvPr/>
        </p:nvCxnSpPr>
        <p:spPr>
          <a:xfrm>
            <a:off x="4106850" y="3477325"/>
            <a:ext cx="320700" cy="5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</p:cxnSp>
      <p:cxnSp>
        <p:nvCxnSpPr>
          <p:cNvPr id="258" name="Google Shape;258;p28"/>
          <p:cNvCxnSpPr/>
          <p:nvPr/>
        </p:nvCxnSpPr>
        <p:spPr>
          <a:xfrm>
            <a:off x="5392787" y="3498825"/>
            <a:ext cx="320700" cy="5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</p:cxnSp>
      <p:cxnSp>
        <p:nvCxnSpPr>
          <p:cNvPr id="259" name="Google Shape;259;p28"/>
          <p:cNvCxnSpPr>
            <a:stCxn id="253" idx="3"/>
            <a:endCxn id="241" idx="1"/>
          </p:cNvCxnSpPr>
          <p:nvPr/>
        </p:nvCxnSpPr>
        <p:spPr>
          <a:xfrm>
            <a:off x="6622575" y="3501675"/>
            <a:ext cx="320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</p:cxnSp>
      <p:cxnSp>
        <p:nvCxnSpPr>
          <p:cNvPr id="260" name="Google Shape;260;p28"/>
          <p:cNvCxnSpPr/>
          <p:nvPr/>
        </p:nvCxnSpPr>
        <p:spPr>
          <a:xfrm>
            <a:off x="2211399" y="1494475"/>
            <a:ext cx="10200" cy="649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28"/>
          <p:cNvCxnSpPr>
            <a:endCxn id="247" idx="1"/>
          </p:cNvCxnSpPr>
          <p:nvPr/>
        </p:nvCxnSpPr>
        <p:spPr>
          <a:xfrm>
            <a:off x="2211325" y="1480225"/>
            <a:ext cx="926100" cy="17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Systems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Movie Recommendations</a:t>
            </a:r>
            <a:endParaRPr/>
          </a:p>
        </p:txBody>
      </p:sp>
      <p:pic>
        <p:nvPicPr>
          <p:cNvPr id="267" name="Google Shape;2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550" y="1466104"/>
            <a:ext cx="6144450" cy="33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9"/>
          <p:cNvSpPr txBox="1"/>
          <p:nvPr/>
        </p:nvSpPr>
        <p:spPr>
          <a:xfrm>
            <a:off x="1378800" y="4715925"/>
            <a:ext cx="59292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Source: </a:t>
            </a:r>
            <a:r>
              <a:rPr lang="en" sz="1100" u="sng">
                <a:solidFill>
                  <a:schemeClr val="dk1"/>
                </a:solidFill>
                <a:hlinkClick r:id="rId4"/>
              </a:rPr>
              <a:t>https://data-flair.training/blogs/data-science-r-movie-recommend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ation/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Item-Item &amp; User-User Similarity</a:t>
            </a:r>
            <a:endParaRPr/>
          </a:p>
        </p:txBody>
      </p:sp>
      <p:pic>
        <p:nvPicPr>
          <p:cNvPr id="274" name="Google Shape;2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375" y="1527300"/>
            <a:ext cx="3038475" cy="29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7725" y="1527300"/>
            <a:ext cx="3038475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0"/>
          <p:cNvSpPr txBox="1"/>
          <p:nvPr/>
        </p:nvSpPr>
        <p:spPr>
          <a:xfrm>
            <a:off x="766450" y="4582725"/>
            <a:ext cx="75204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Source: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https://buildingrecommenders.wordpress.com/2015/11/18/overview-of-recommender-algorithms-part-2/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Systems Pipeline</a:t>
            </a:r>
            <a:endParaRPr/>
          </a:p>
        </p:txBody>
      </p:sp>
      <p:cxnSp>
        <p:nvCxnSpPr>
          <p:cNvPr id="282" name="Google Shape;282;p31"/>
          <p:cNvCxnSpPr/>
          <p:nvPr/>
        </p:nvCxnSpPr>
        <p:spPr>
          <a:xfrm>
            <a:off x="234106" y="2730817"/>
            <a:ext cx="406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</p:cxnSp>
      <p:sp>
        <p:nvSpPr>
          <p:cNvPr id="283" name="Google Shape;283;p31"/>
          <p:cNvSpPr txBox="1"/>
          <p:nvPr/>
        </p:nvSpPr>
        <p:spPr>
          <a:xfrm>
            <a:off x="293350" y="3922500"/>
            <a:ext cx="4880400" cy="11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Algorithms</a:t>
            </a:r>
            <a:endParaRPr u="sng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b="1">
                <a:solidFill>
                  <a:schemeClr val="dk1"/>
                </a:solidFill>
              </a:rPr>
              <a:t>Collaborative Filtering, Cosine Similarity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4" name="Google Shape;2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32825" y="1908375"/>
            <a:ext cx="1184775" cy="10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1"/>
          <p:cNvSpPr/>
          <p:nvPr/>
        </p:nvSpPr>
        <p:spPr>
          <a:xfrm>
            <a:off x="2209311" y="2092550"/>
            <a:ext cx="1018200" cy="69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Queue (Kafka)</a:t>
            </a:r>
            <a:endParaRPr sz="1200"/>
          </a:p>
        </p:txBody>
      </p:sp>
      <p:sp>
        <p:nvSpPr>
          <p:cNvPr id="286" name="Google Shape;286;p31"/>
          <p:cNvSpPr/>
          <p:nvPr/>
        </p:nvSpPr>
        <p:spPr>
          <a:xfrm>
            <a:off x="3710986" y="2092563"/>
            <a:ext cx="948000" cy="69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Streaming</a:t>
            </a:r>
            <a:endParaRPr sz="1200"/>
          </a:p>
        </p:txBody>
      </p:sp>
      <p:sp>
        <p:nvSpPr>
          <p:cNvPr id="287" name="Google Shape;287;p31"/>
          <p:cNvSpPr/>
          <p:nvPr/>
        </p:nvSpPr>
        <p:spPr>
          <a:xfrm>
            <a:off x="5003969" y="2082630"/>
            <a:ext cx="1041000" cy="69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Update Similarity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Matrix</a:t>
            </a:r>
            <a:endParaRPr sz="1200"/>
          </a:p>
        </p:txBody>
      </p:sp>
      <p:sp>
        <p:nvSpPr>
          <p:cNvPr id="288" name="Google Shape;288;p31"/>
          <p:cNvSpPr/>
          <p:nvPr/>
        </p:nvSpPr>
        <p:spPr>
          <a:xfrm>
            <a:off x="6481800" y="2082625"/>
            <a:ext cx="948000" cy="69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Recommend</a:t>
            </a:r>
            <a:endParaRPr sz="1000"/>
          </a:p>
        </p:txBody>
      </p:sp>
      <p:cxnSp>
        <p:nvCxnSpPr>
          <p:cNvPr id="289" name="Google Shape;289;p31"/>
          <p:cNvCxnSpPr>
            <a:stCxn id="284" idx="1"/>
            <a:endCxn id="285" idx="1"/>
          </p:cNvCxnSpPr>
          <p:nvPr/>
        </p:nvCxnSpPr>
        <p:spPr>
          <a:xfrm>
            <a:off x="1317600" y="2429588"/>
            <a:ext cx="891600" cy="9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</p:cxnSp>
      <p:cxnSp>
        <p:nvCxnSpPr>
          <p:cNvPr id="290" name="Google Shape;290;p31"/>
          <p:cNvCxnSpPr/>
          <p:nvPr/>
        </p:nvCxnSpPr>
        <p:spPr>
          <a:xfrm>
            <a:off x="7429803" y="2438021"/>
            <a:ext cx="346800" cy="1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</p:cxnSp>
      <p:pic>
        <p:nvPicPr>
          <p:cNvPr id="291" name="Google Shape;2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1453" y="2092571"/>
            <a:ext cx="693900" cy="693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2" name="Google Shape;292;p31"/>
          <p:cNvCxnSpPr>
            <a:stCxn id="285" idx="2"/>
          </p:cNvCxnSpPr>
          <p:nvPr/>
        </p:nvCxnSpPr>
        <p:spPr>
          <a:xfrm>
            <a:off x="2718411" y="2786450"/>
            <a:ext cx="37500" cy="69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3" name="Google Shape;293;p31"/>
          <p:cNvSpPr txBox="1"/>
          <p:nvPr/>
        </p:nvSpPr>
        <p:spPr>
          <a:xfrm>
            <a:off x="1168200" y="1908363"/>
            <a:ext cx="10410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User viewing data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294" name="Google Shape;294;p31"/>
          <p:cNvCxnSpPr>
            <a:endCxn id="286" idx="1"/>
          </p:cNvCxnSpPr>
          <p:nvPr/>
        </p:nvCxnSpPr>
        <p:spPr>
          <a:xfrm>
            <a:off x="3227386" y="2428113"/>
            <a:ext cx="4836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</p:cxnSp>
      <p:cxnSp>
        <p:nvCxnSpPr>
          <p:cNvPr id="295" name="Google Shape;295;p31"/>
          <p:cNvCxnSpPr>
            <a:stCxn id="286" idx="3"/>
            <a:endCxn id="287" idx="1"/>
          </p:cNvCxnSpPr>
          <p:nvPr/>
        </p:nvCxnSpPr>
        <p:spPr>
          <a:xfrm rot="10800000" flipH="1">
            <a:off x="4658986" y="2429613"/>
            <a:ext cx="345000" cy="9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</p:cxnSp>
      <p:cxnSp>
        <p:nvCxnSpPr>
          <p:cNvPr id="296" name="Google Shape;296;p31"/>
          <p:cNvCxnSpPr>
            <a:stCxn id="287" idx="3"/>
            <a:endCxn id="288" idx="1"/>
          </p:cNvCxnSpPr>
          <p:nvPr/>
        </p:nvCxnSpPr>
        <p:spPr>
          <a:xfrm>
            <a:off x="6044969" y="2429580"/>
            <a:ext cx="436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114300" dist="19050" dir="6660000" algn="bl" rotWithShape="0">
              <a:srgbClr val="000000">
                <a:alpha val="50000"/>
              </a:srgbClr>
            </a:outerShdw>
            <a:reflection stA="17000" endPos="26000" fadeDir="5400012" sy="-100000" algn="bl" rotWithShape="0"/>
          </a:effectLst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Translation Algorithm</a:t>
            </a:r>
            <a:endParaRPr/>
          </a:p>
        </p:txBody>
      </p:sp>
      <p:pic>
        <p:nvPicPr>
          <p:cNvPr id="302" name="Google Shape;3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25" y="1140200"/>
            <a:ext cx="5695375" cy="3391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2"/>
          <p:cNvSpPr txBox="1"/>
          <p:nvPr/>
        </p:nvSpPr>
        <p:spPr>
          <a:xfrm>
            <a:off x="766450" y="4582725"/>
            <a:ext cx="75204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Source: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https://towardsdatascience.com/seq2seq-model-in-tensorflow-ec0c557e560f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Machine Learning Pipeline </a:t>
            </a:r>
            <a:endParaRPr/>
          </a:p>
        </p:txBody>
      </p:sp>
      <p:sp>
        <p:nvSpPr>
          <p:cNvPr id="314" name="Google Shape;314;p34"/>
          <p:cNvSpPr/>
          <p:nvPr/>
        </p:nvSpPr>
        <p:spPr>
          <a:xfrm>
            <a:off x="242100" y="1341825"/>
            <a:ext cx="1283400" cy="7179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Data Preprocessing</a:t>
            </a:r>
            <a:endParaRPr sz="1200"/>
          </a:p>
        </p:txBody>
      </p:sp>
      <p:sp>
        <p:nvSpPr>
          <p:cNvPr id="315" name="Google Shape;315;p34"/>
          <p:cNvSpPr/>
          <p:nvPr/>
        </p:nvSpPr>
        <p:spPr>
          <a:xfrm>
            <a:off x="2001150" y="1341825"/>
            <a:ext cx="1337100" cy="7179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Split into train and test sets</a:t>
            </a:r>
            <a:endParaRPr sz="1200"/>
          </a:p>
        </p:txBody>
      </p:sp>
      <p:sp>
        <p:nvSpPr>
          <p:cNvPr id="316" name="Google Shape;316;p34"/>
          <p:cNvSpPr/>
          <p:nvPr/>
        </p:nvSpPr>
        <p:spPr>
          <a:xfrm>
            <a:off x="5526325" y="1341825"/>
            <a:ext cx="1140000" cy="7179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Train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(train data) </a:t>
            </a:r>
            <a:endParaRPr sz="1200"/>
          </a:p>
        </p:txBody>
      </p:sp>
      <p:sp>
        <p:nvSpPr>
          <p:cNvPr id="317" name="Google Shape;317;p34"/>
          <p:cNvSpPr/>
          <p:nvPr/>
        </p:nvSpPr>
        <p:spPr>
          <a:xfrm>
            <a:off x="7183125" y="1341825"/>
            <a:ext cx="1283400" cy="7179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Validate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(test data)</a:t>
            </a:r>
            <a:endParaRPr sz="1200" b="1"/>
          </a:p>
        </p:txBody>
      </p:sp>
      <p:sp>
        <p:nvSpPr>
          <p:cNvPr id="318" name="Google Shape;318;p34"/>
          <p:cNvSpPr/>
          <p:nvPr/>
        </p:nvSpPr>
        <p:spPr>
          <a:xfrm>
            <a:off x="3863500" y="1341825"/>
            <a:ext cx="1213800" cy="7179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Select &amp; Configure Algorithm Params </a:t>
            </a:r>
            <a:endParaRPr sz="1200"/>
          </a:p>
        </p:txBody>
      </p:sp>
      <p:sp>
        <p:nvSpPr>
          <p:cNvPr id="319" name="Google Shape;319;p34"/>
          <p:cNvSpPr/>
          <p:nvPr/>
        </p:nvSpPr>
        <p:spPr>
          <a:xfrm>
            <a:off x="1521225" y="1709925"/>
            <a:ext cx="439500" cy="25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20" name="Google Shape;320;p34"/>
          <p:cNvSpPr/>
          <p:nvPr/>
        </p:nvSpPr>
        <p:spPr>
          <a:xfrm>
            <a:off x="3378675" y="1709925"/>
            <a:ext cx="439500" cy="25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21" name="Google Shape;321;p34"/>
          <p:cNvSpPr/>
          <p:nvPr/>
        </p:nvSpPr>
        <p:spPr>
          <a:xfrm>
            <a:off x="5079925" y="1709925"/>
            <a:ext cx="439500" cy="25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22" name="Google Shape;322;p34"/>
          <p:cNvSpPr/>
          <p:nvPr/>
        </p:nvSpPr>
        <p:spPr>
          <a:xfrm>
            <a:off x="6704975" y="1709925"/>
            <a:ext cx="439500" cy="25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23" name="Google Shape;323;p34"/>
          <p:cNvSpPr txBox="1"/>
          <p:nvPr/>
        </p:nvSpPr>
        <p:spPr>
          <a:xfrm>
            <a:off x="347600" y="3959075"/>
            <a:ext cx="85206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If the training does not yield an optimal solution</a:t>
            </a:r>
            <a:endParaRPr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Get additional data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Use a different machine learning algorithm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Fine tune machine learning algorithm parameters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24" name="Google Shape;324;p34"/>
          <p:cNvSpPr/>
          <p:nvPr/>
        </p:nvSpPr>
        <p:spPr>
          <a:xfrm>
            <a:off x="233300" y="2582775"/>
            <a:ext cx="1213800" cy="1285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Load Data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read_csv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5" name="Google Shape;325;p34"/>
          <p:cNvSpPr/>
          <p:nvPr/>
        </p:nvSpPr>
        <p:spPr>
          <a:xfrm>
            <a:off x="1884425" y="2582775"/>
            <a:ext cx="1418100" cy="1339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Split into train and test sets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train_test_split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6" name="Google Shape;326;p34"/>
          <p:cNvSpPr/>
          <p:nvPr/>
        </p:nvSpPr>
        <p:spPr>
          <a:xfrm>
            <a:off x="5490450" y="2582775"/>
            <a:ext cx="1140000" cy="1339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Train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fit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327" name="Google Shape;327;p34"/>
          <p:cNvSpPr/>
          <p:nvPr/>
        </p:nvSpPr>
        <p:spPr>
          <a:xfrm>
            <a:off x="7147225" y="2582775"/>
            <a:ext cx="1283400" cy="1339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Validate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predict or score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8" name="Google Shape;328;p34"/>
          <p:cNvSpPr/>
          <p:nvPr/>
        </p:nvSpPr>
        <p:spPr>
          <a:xfrm>
            <a:off x="3827600" y="2582775"/>
            <a:ext cx="1213800" cy="1339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Select &amp; Configure Algorithm Params 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(</a:t>
            </a:r>
            <a:r>
              <a:rPr lang="en" sz="1200"/>
              <a:t>typically in model constructor)</a:t>
            </a:r>
            <a:endParaRPr sz="1200"/>
          </a:p>
        </p:txBody>
      </p:sp>
      <p:sp>
        <p:nvSpPr>
          <p:cNvPr id="329" name="Google Shape;329;p34"/>
          <p:cNvSpPr/>
          <p:nvPr/>
        </p:nvSpPr>
        <p:spPr>
          <a:xfrm>
            <a:off x="1485325" y="3097825"/>
            <a:ext cx="439500" cy="25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30" name="Google Shape;330;p34"/>
          <p:cNvSpPr/>
          <p:nvPr/>
        </p:nvSpPr>
        <p:spPr>
          <a:xfrm>
            <a:off x="3342775" y="3097825"/>
            <a:ext cx="439500" cy="25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31" name="Google Shape;331;p34"/>
          <p:cNvSpPr/>
          <p:nvPr/>
        </p:nvSpPr>
        <p:spPr>
          <a:xfrm>
            <a:off x="5044025" y="3097825"/>
            <a:ext cx="439500" cy="25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32" name="Google Shape;332;p34"/>
          <p:cNvSpPr/>
          <p:nvPr/>
        </p:nvSpPr>
        <p:spPr>
          <a:xfrm>
            <a:off x="6669075" y="3097825"/>
            <a:ext cx="439500" cy="25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33" name="Google Shape;333;p34"/>
          <p:cNvSpPr txBox="1"/>
          <p:nvPr/>
        </p:nvSpPr>
        <p:spPr>
          <a:xfrm>
            <a:off x="233300" y="977875"/>
            <a:ext cx="28536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</a:rPr>
              <a:t>Conceptual Flow</a:t>
            </a:r>
            <a:endParaRPr b="1" u="sng">
              <a:solidFill>
                <a:schemeClr val="dk1"/>
              </a:solidFill>
            </a:endParaRPr>
          </a:p>
        </p:txBody>
      </p:sp>
      <p:sp>
        <p:nvSpPr>
          <p:cNvPr id="334" name="Google Shape;334;p34"/>
          <p:cNvSpPr txBox="1"/>
          <p:nvPr/>
        </p:nvSpPr>
        <p:spPr>
          <a:xfrm>
            <a:off x="275800" y="2172275"/>
            <a:ext cx="40380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</a:rPr>
              <a:t>Equivalent methods in sklearn/pandas</a:t>
            </a:r>
            <a:endParaRPr b="1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>
            <a:spLocks noGrp="1"/>
          </p:cNvSpPr>
          <p:nvPr>
            <p:ph type="title"/>
          </p:nvPr>
        </p:nvSpPr>
        <p:spPr>
          <a:xfrm>
            <a:off x="252707" y="2150850"/>
            <a:ext cx="451102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</a:t>
            </a:r>
            <a:br>
              <a:rPr lang="en" dirty="0"/>
            </a:br>
            <a:r>
              <a:rPr lang="en" dirty="0"/>
              <a:t>Demo</a:t>
            </a:r>
            <a:endParaRPr dirty="0"/>
          </a:p>
        </p:txBody>
      </p:sp>
      <p:pic>
        <p:nvPicPr>
          <p:cNvPr id="22530" name="Picture 2" descr="The 10 Best Free Artificial Intelligence And Machine Learning Courses for  2020 | by Bernard Marr | LinkedIn">
            <a:extLst>
              <a:ext uri="{FF2B5EF4-FFF2-40B4-BE49-F238E27FC236}">
                <a16:creationId xmlns:a16="http://schemas.microsoft.com/office/drawing/2014/main" id="{26F8E25B-1D80-2141-985E-D35CA7BE9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404" y="1479550"/>
            <a:ext cx="3733800" cy="21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CIS-107 – Foundations of Data Science Demo</a:t>
            </a:r>
            <a:endParaRPr dirty="0"/>
          </a:p>
        </p:txBody>
      </p:sp>
      <p:sp>
        <p:nvSpPr>
          <p:cNvPr id="340" name="Google Shape;34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8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Predicting Fraudulent Bank Notes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Predicting Breast Cancer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Predict Chronic Kidney Disease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654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ctrTitle"/>
          </p:nvPr>
        </p:nvSpPr>
        <p:spPr>
          <a:xfrm>
            <a:off x="465747" y="1545450"/>
            <a:ext cx="441515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Why talk about AI and Machine Learning?</a:t>
            </a:r>
            <a:endParaRPr sz="4000" dirty="0"/>
          </a:p>
        </p:txBody>
      </p:sp>
      <p:pic>
        <p:nvPicPr>
          <p:cNvPr id="18434" name="Picture 2" descr="Why Machine Learning Needs Semantics Not Just Statistics">
            <a:extLst>
              <a:ext uri="{FF2B5EF4-FFF2-40B4-BE49-F238E27FC236}">
                <a16:creationId xmlns:a16="http://schemas.microsoft.com/office/drawing/2014/main" id="{03348091-E71F-0B49-859E-1638120D0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897" y="1428750"/>
            <a:ext cx="355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Income Prediction Demo</a:t>
            </a:r>
            <a:endParaRPr dirty="0"/>
          </a:p>
        </p:txBody>
      </p:sp>
      <p:sp>
        <p:nvSpPr>
          <p:cNvPr id="340" name="Google Shape;34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8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Source Code: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https://bit.ly/2vPi9Kw</a:t>
            </a:r>
            <a:r>
              <a:rPr lang="en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 obtained from US census bureau based on the 1994 census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Prediction task is to determine whether a person makes over 50k USD/year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https://archive.ics.uci.edu/ml/machine-learning-databases/adult/adult.data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Total data points - 32,561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Predictors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Age, </a:t>
            </a:r>
            <a:r>
              <a:rPr lang="en" dirty="0" err="1"/>
              <a:t>workclass</a:t>
            </a:r>
            <a:r>
              <a:rPr lang="en" dirty="0"/>
              <a:t>, education, education-num,</a:t>
            </a:r>
            <a:br>
              <a:rPr lang="en" dirty="0"/>
            </a:br>
            <a:r>
              <a:rPr lang="en" dirty="0"/>
              <a:t>Marital-status, occupation, relationship, race, sex, capital-</a:t>
            </a:r>
            <a:r>
              <a:rPr lang="en" dirty="0" err="1"/>
              <a:t>gain,capital</a:t>
            </a:r>
            <a:r>
              <a:rPr lang="en" dirty="0"/>
              <a:t>-loss: hours-per-week, native-country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Predicted value, also known as the response value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&lt;50k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&gt;=50k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>
            <a:spLocks noGrp="1"/>
          </p:cNvSpPr>
          <p:nvPr>
            <p:ph type="title"/>
          </p:nvPr>
        </p:nvSpPr>
        <p:spPr>
          <a:xfrm>
            <a:off x="348571" y="2401573"/>
            <a:ext cx="466588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AI and Machine Learning Career Pathways  </a:t>
            </a:r>
            <a:br>
              <a:rPr lang="en" dirty="0"/>
            </a:br>
            <a:endParaRPr dirty="0"/>
          </a:p>
        </p:txBody>
      </p:sp>
      <p:pic>
        <p:nvPicPr>
          <p:cNvPr id="23556" name="Picture 4" descr="artificial intelligence, technology, futuristic, science, intelligence,  business, data, diagram | Piqsels">
            <a:extLst>
              <a:ext uri="{FF2B5EF4-FFF2-40B4-BE49-F238E27FC236}">
                <a16:creationId xmlns:a16="http://schemas.microsoft.com/office/drawing/2014/main" id="{BD6B4C89-E147-9948-A39C-D7697D468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782" y="1413592"/>
            <a:ext cx="32893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09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Science Tutorial for Beginners | Learn Data Science Definition &amp; Tools">
            <a:extLst>
              <a:ext uri="{FF2B5EF4-FFF2-40B4-BE49-F238E27FC236}">
                <a16:creationId xmlns:a16="http://schemas.microsoft.com/office/drawing/2014/main" id="{31EE4142-97DD-244E-B755-887A4EB45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24" y="686679"/>
            <a:ext cx="4328615" cy="399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C4755E-546D-C54C-B30C-6FB3B0953A2C}"/>
              </a:ext>
            </a:extLst>
          </p:cNvPr>
          <p:cNvSpPr txBox="1"/>
          <p:nvPr/>
        </p:nvSpPr>
        <p:spPr>
          <a:xfrm>
            <a:off x="1494845" y="4705184"/>
            <a:ext cx="6893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Source: https://</a:t>
            </a:r>
            <a:r>
              <a:rPr lang="en-US" dirty="0" err="1">
                <a:solidFill>
                  <a:schemeClr val="tx1"/>
                </a:solidFill>
              </a:rPr>
              <a:t>www.mygreatlearning.com</a:t>
            </a:r>
            <a:r>
              <a:rPr lang="en-US" dirty="0">
                <a:solidFill>
                  <a:schemeClr val="tx1"/>
                </a:solidFill>
              </a:rPr>
              <a:t>/blog/data-science-tutorial/</a:t>
            </a:r>
          </a:p>
        </p:txBody>
      </p:sp>
    </p:spTree>
    <p:extLst>
      <p:ext uri="{BB962C8B-B14F-4D97-AF65-F5344CB8AC3E}">
        <p14:creationId xmlns:p14="http://schemas.microsoft.com/office/powerpoint/2010/main" val="3370459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g Data Applications: Machine Learning at Scale - Take This Course">
            <a:extLst>
              <a:ext uri="{FF2B5EF4-FFF2-40B4-BE49-F238E27FC236}">
                <a16:creationId xmlns:a16="http://schemas.microsoft.com/office/drawing/2014/main" id="{23338BEA-0497-A44A-9B24-904304D66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1" y="405393"/>
            <a:ext cx="7459004" cy="407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6DDBC3-739B-2B4F-A95C-8C710E50F4EB}"/>
              </a:ext>
            </a:extLst>
          </p:cNvPr>
          <p:cNvSpPr txBox="1"/>
          <p:nvPr/>
        </p:nvSpPr>
        <p:spPr>
          <a:xfrm>
            <a:off x="906449" y="4651973"/>
            <a:ext cx="7148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Source: https://</a:t>
            </a:r>
            <a:r>
              <a:rPr lang="en-US" dirty="0" err="1">
                <a:solidFill>
                  <a:schemeClr val="tx1"/>
                </a:solidFill>
              </a:rPr>
              <a:t>www.takethiscourse.net</a:t>
            </a:r>
            <a:r>
              <a:rPr lang="en-US" dirty="0">
                <a:solidFill>
                  <a:schemeClr val="tx1"/>
                </a:solidFill>
              </a:rPr>
              <a:t>/big-data-applications-machine-learning-at-scale/</a:t>
            </a:r>
          </a:p>
        </p:txBody>
      </p:sp>
    </p:spTree>
    <p:extLst>
      <p:ext uri="{BB962C8B-B14F-4D97-AF65-F5344CB8AC3E}">
        <p14:creationId xmlns:p14="http://schemas.microsoft.com/office/powerpoint/2010/main" val="1988404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Review on UC Berkeley Master of Information and Data Science (MIDS) program  | by Wei Wang | Towards Data Science">
            <a:extLst>
              <a:ext uri="{FF2B5EF4-FFF2-40B4-BE49-F238E27FC236}">
                <a16:creationId xmlns:a16="http://schemas.microsoft.com/office/drawing/2014/main" id="{4CA02A33-13FA-8A47-B364-E4D8BA8D1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626" y="653114"/>
            <a:ext cx="3888198" cy="383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B25E86-C2AE-464F-995A-34E61D4919DE}"/>
              </a:ext>
            </a:extLst>
          </p:cNvPr>
          <p:cNvSpPr txBox="1"/>
          <p:nvPr/>
        </p:nvSpPr>
        <p:spPr>
          <a:xfrm>
            <a:off x="125362" y="4653116"/>
            <a:ext cx="8539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Source: </a:t>
            </a:r>
            <a:r>
              <a:rPr lang="en-US" sz="1000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sz="1000" dirty="0" err="1">
                <a:solidFill>
                  <a:schemeClr val="tx1"/>
                </a:solidFill>
                <a:hlinkClick r:id="rId3"/>
              </a:rPr>
              <a:t>towardsdatascience.com</a:t>
            </a:r>
            <a:r>
              <a:rPr lang="en-US" sz="1000" dirty="0">
                <a:solidFill>
                  <a:schemeClr val="tx1"/>
                </a:solidFill>
                <a:hlinkClick r:id="rId3"/>
              </a:rPr>
              <a:t>/review-on-uc-berkeley-master-of-information-and-data-science-mids-program-fc4ae2ef7f9c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304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of infographic showing the Industries impacted by the AI revolution">
            <a:extLst>
              <a:ext uri="{FF2B5EF4-FFF2-40B4-BE49-F238E27FC236}">
                <a16:creationId xmlns:a16="http://schemas.microsoft.com/office/drawing/2014/main" id="{B7040E91-7D19-D64F-8CA3-15DC5F76E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852" y="531025"/>
            <a:ext cx="4252278" cy="392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2B9956-064F-A448-B452-28C2956D9ACF}"/>
              </a:ext>
            </a:extLst>
          </p:cNvPr>
          <p:cNvSpPr txBox="1"/>
          <p:nvPr/>
        </p:nvSpPr>
        <p:spPr>
          <a:xfrm>
            <a:off x="1288112" y="4612475"/>
            <a:ext cx="7069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Source: https://</a:t>
            </a:r>
            <a:r>
              <a:rPr lang="en-US" dirty="0" err="1">
                <a:solidFill>
                  <a:schemeClr val="tx1"/>
                </a:solidFill>
              </a:rPr>
              <a:t>www.bestcolleges.com</a:t>
            </a:r>
            <a:r>
              <a:rPr lang="en-US" dirty="0">
                <a:solidFill>
                  <a:schemeClr val="tx1"/>
                </a:solidFill>
              </a:rPr>
              <a:t>/blog/future-proof-industries-artificial-intelligence/</a:t>
            </a:r>
          </a:p>
        </p:txBody>
      </p:sp>
    </p:spTree>
    <p:extLst>
      <p:ext uri="{BB962C8B-B14F-4D97-AF65-F5344CB8AC3E}">
        <p14:creationId xmlns:p14="http://schemas.microsoft.com/office/powerpoint/2010/main" val="818447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DBD8F3-B230-8647-A846-F224E1077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864" y="1651819"/>
            <a:ext cx="6032090" cy="1761731"/>
          </a:xfrm>
        </p:spPr>
        <p:txBody>
          <a:bodyPr/>
          <a:lstStyle/>
          <a:p>
            <a:pPr lvl="0"/>
            <a:r>
              <a:rPr lang="en-US" sz="4000" dirty="0"/>
              <a:t>Thanks!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F2A3DD-7B6E-164E-82A2-49995FE44B81}"/>
              </a:ext>
            </a:extLst>
          </p:cNvPr>
          <p:cNvSpPr txBox="1"/>
          <p:nvPr/>
        </p:nvSpPr>
        <p:spPr>
          <a:xfrm>
            <a:off x="3318388" y="3716687"/>
            <a:ext cx="4039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Feel free to reach out to me for any questions at </a:t>
            </a:r>
            <a:r>
              <a:rPr lang="en-US" b="1" dirty="0" err="1">
                <a:solidFill>
                  <a:schemeClr val="tx1"/>
                </a:solidFill>
              </a:rPr>
              <a:t>sanjay.dorairaj@sjcc.edu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4584" name="Picture 8" descr="30+ Free Email Marketing &amp; Email Vectors - Pixabay">
            <a:extLst>
              <a:ext uri="{FF2B5EF4-FFF2-40B4-BE49-F238E27FC236}">
                <a16:creationId xmlns:a16="http://schemas.microsoft.com/office/drawing/2014/main" id="{4D22DB9A-E761-724E-8B0D-5915395D7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1" y="3662129"/>
            <a:ext cx="632337" cy="63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AI and Machine Learning Trends for 2018: What to Expect - DZone AI">
            <a:extLst>
              <a:ext uri="{FF2B5EF4-FFF2-40B4-BE49-F238E27FC236}">
                <a16:creationId xmlns:a16="http://schemas.microsoft.com/office/drawing/2014/main" id="{5705123E-92C8-B643-B709-55AF10D65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089" y="480526"/>
            <a:ext cx="5860078" cy="406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C1C5A1-D187-424C-9A73-9A0ED03A6C10}"/>
              </a:ext>
            </a:extLst>
          </p:cNvPr>
          <p:cNvSpPr txBox="1"/>
          <p:nvPr/>
        </p:nvSpPr>
        <p:spPr>
          <a:xfrm>
            <a:off x="884903" y="4756355"/>
            <a:ext cx="7057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Source: https://</a:t>
            </a:r>
            <a:r>
              <a:rPr lang="en-US" dirty="0" err="1">
                <a:solidFill>
                  <a:schemeClr val="tx1"/>
                </a:solidFill>
              </a:rPr>
              <a:t>dzone.com</a:t>
            </a:r>
            <a:r>
              <a:rPr lang="en-US" dirty="0">
                <a:solidFill>
                  <a:schemeClr val="tx1"/>
                </a:solidFill>
              </a:rPr>
              <a:t>/articles/ai-and-machine-learning-trends-for-2018-what-to-ex</a:t>
            </a:r>
          </a:p>
        </p:txBody>
      </p:sp>
    </p:spTree>
    <p:extLst>
      <p:ext uri="{BB962C8B-B14F-4D97-AF65-F5344CB8AC3E}">
        <p14:creationId xmlns:p14="http://schemas.microsoft.com/office/powerpoint/2010/main" val="235227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Global Machine Learning Market 2020-2024 | Increasing Adoption of  Cloud-Based Offerings to Boost the Market Growth | Technavio | Business Wire">
            <a:extLst>
              <a:ext uri="{FF2B5EF4-FFF2-40B4-BE49-F238E27FC236}">
                <a16:creationId xmlns:a16="http://schemas.microsoft.com/office/drawing/2014/main" id="{A38A17DA-39BB-BC46-8D98-05640EF93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57" y="542003"/>
            <a:ext cx="7198085" cy="40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539027-9DC2-5849-B985-B928FE7AA4D8}"/>
              </a:ext>
            </a:extLst>
          </p:cNvPr>
          <p:cNvSpPr txBox="1"/>
          <p:nvPr/>
        </p:nvSpPr>
        <p:spPr>
          <a:xfrm>
            <a:off x="309716" y="4748981"/>
            <a:ext cx="87826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Source</a:t>
            </a:r>
            <a:r>
              <a:rPr lang="en-US" sz="700" dirty="0">
                <a:solidFill>
                  <a:schemeClr val="tx1"/>
                </a:solidFill>
                <a:hlinkClick r:id="rId3"/>
              </a:rPr>
              <a:t>: https://</a:t>
            </a:r>
            <a:r>
              <a:rPr lang="en-US" sz="700" dirty="0" err="1">
                <a:solidFill>
                  <a:schemeClr val="tx1"/>
                </a:solidFill>
                <a:hlinkClick r:id="rId3"/>
              </a:rPr>
              <a:t>www.businesswire.com</a:t>
            </a:r>
            <a:r>
              <a:rPr lang="en-US" sz="700" dirty="0">
                <a:solidFill>
                  <a:schemeClr val="tx1"/>
                </a:solidFill>
                <a:hlinkClick r:id="rId3"/>
              </a:rPr>
              <a:t>/news/home/20200327005177/</a:t>
            </a:r>
            <a:r>
              <a:rPr lang="en-US" sz="700" dirty="0" err="1">
                <a:solidFill>
                  <a:schemeClr val="tx1"/>
                </a:solidFill>
                <a:hlinkClick r:id="rId3"/>
              </a:rPr>
              <a:t>en</a:t>
            </a:r>
            <a:r>
              <a:rPr lang="en-US" sz="700" dirty="0">
                <a:solidFill>
                  <a:schemeClr val="tx1"/>
                </a:solidFill>
                <a:hlinkClick r:id="rId3"/>
              </a:rPr>
              <a:t>/Global-Machine-Learning-Market-2020-2024-Increasing-Adoption-of-Cloud-Based-Offerings-to-Boost-the-Market-Growth-Technavio</a:t>
            </a:r>
            <a:endParaRPr 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Roundup Of Machine Learning Forecasts And Market Estimates, 2020">
            <a:extLst>
              <a:ext uri="{FF2B5EF4-FFF2-40B4-BE49-F238E27FC236}">
                <a16:creationId xmlns:a16="http://schemas.microsoft.com/office/drawing/2014/main" id="{7EF04DDB-FE9D-9747-B54B-D083F9E08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34" y="494071"/>
            <a:ext cx="7994132" cy="388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D52F7F-7D13-8746-9B8F-17E24152A196}"/>
              </a:ext>
            </a:extLst>
          </p:cNvPr>
          <p:cNvSpPr txBox="1"/>
          <p:nvPr/>
        </p:nvSpPr>
        <p:spPr>
          <a:xfrm>
            <a:off x="884904" y="4649429"/>
            <a:ext cx="8613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Source: </a:t>
            </a:r>
            <a:r>
              <a:rPr lang="en-US" sz="800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sz="800" dirty="0" err="1">
                <a:solidFill>
                  <a:schemeClr val="tx1"/>
                </a:solidFill>
                <a:hlinkClick r:id="rId3"/>
              </a:rPr>
              <a:t>www.forbes.com</a:t>
            </a:r>
            <a:r>
              <a:rPr lang="en-US" sz="800" dirty="0">
                <a:solidFill>
                  <a:schemeClr val="tx1"/>
                </a:solidFill>
                <a:hlinkClick r:id="rId3"/>
              </a:rPr>
              <a:t>/sites/</a:t>
            </a:r>
            <a:r>
              <a:rPr lang="en-US" sz="800" dirty="0" err="1">
                <a:solidFill>
                  <a:schemeClr val="tx1"/>
                </a:solidFill>
                <a:hlinkClick r:id="rId3"/>
              </a:rPr>
              <a:t>louiscolumbus</a:t>
            </a:r>
            <a:r>
              <a:rPr lang="en-US" sz="800" dirty="0">
                <a:solidFill>
                  <a:schemeClr val="tx1"/>
                </a:solidFill>
                <a:hlinkClick r:id="rId3"/>
              </a:rPr>
              <a:t>/2020/01/19/roundup-of-machine-learning-forecasts-and-market-estimates-2020/?</a:t>
            </a:r>
            <a:r>
              <a:rPr lang="en-US" sz="800" dirty="0" err="1">
                <a:solidFill>
                  <a:schemeClr val="tx1"/>
                </a:solidFill>
                <a:hlinkClick r:id="rId3"/>
              </a:rPr>
              <a:t>sh</a:t>
            </a:r>
            <a:r>
              <a:rPr lang="en-US" sz="800" dirty="0">
                <a:solidFill>
                  <a:schemeClr val="tx1"/>
                </a:solidFill>
                <a:hlinkClick r:id="rId3"/>
              </a:rPr>
              <a:t>=77930c355c02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922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23AEBE0-12A9-F744-9180-B715F6624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735" y="386530"/>
            <a:ext cx="6239490" cy="4159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AEA75C-C237-3448-B76D-01062D38663C}"/>
              </a:ext>
            </a:extLst>
          </p:cNvPr>
          <p:cNvSpPr txBox="1"/>
          <p:nvPr/>
        </p:nvSpPr>
        <p:spPr>
          <a:xfrm>
            <a:off x="852180" y="4649248"/>
            <a:ext cx="7086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Source:  </a:t>
            </a:r>
            <a:r>
              <a:rPr lang="en-US" sz="800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sz="800" dirty="0" err="1">
                <a:solidFill>
                  <a:schemeClr val="tx1"/>
                </a:solidFill>
                <a:hlinkClick r:id="rId3"/>
              </a:rPr>
              <a:t>laptrinhx.com</a:t>
            </a:r>
            <a:r>
              <a:rPr lang="en-US" sz="800" dirty="0">
                <a:solidFill>
                  <a:schemeClr val="tx1"/>
                </a:solidFill>
                <a:hlinkClick r:id="rId3"/>
              </a:rPr>
              <a:t>/top-7-machine-learning-app-development-companies-supporting-sme-enterprises-ml-adoption-in-2020-584702710</a:t>
            </a:r>
            <a:r>
              <a:rPr lang="en-US" sz="800" dirty="0">
                <a:solidFill>
                  <a:schemeClr val="tx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01076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9FAAD3-5FA5-7D47-9350-5FC30B7F6E61}"/>
              </a:ext>
            </a:extLst>
          </p:cNvPr>
          <p:cNvSpPr txBox="1"/>
          <p:nvPr/>
        </p:nvSpPr>
        <p:spPr>
          <a:xfrm>
            <a:off x="1069258" y="4719483"/>
            <a:ext cx="77502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Source: </a:t>
            </a:r>
            <a:r>
              <a:rPr lang="en-US" sz="800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800" dirty="0" err="1">
                <a:solidFill>
                  <a:schemeClr val="tx1"/>
                </a:solidFill>
                <a:hlinkClick r:id="rId2"/>
              </a:rPr>
              <a:t>www.forbes.com</a:t>
            </a:r>
            <a:r>
              <a:rPr lang="en-US" sz="800" dirty="0">
                <a:solidFill>
                  <a:schemeClr val="tx1"/>
                </a:solidFill>
                <a:hlinkClick r:id="rId2"/>
              </a:rPr>
              <a:t>/sites/</a:t>
            </a:r>
            <a:r>
              <a:rPr lang="en-US" sz="800" dirty="0" err="1">
                <a:solidFill>
                  <a:schemeClr val="tx1"/>
                </a:solidFill>
                <a:hlinkClick r:id="rId2"/>
              </a:rPr>
              <a:t>louiscolumbus</a:t>
            </a:r>
            <a:r>
              <a:rPr lang="en-US" sz="800" dirty="0">
                <a:solidFill>
                  <a:schemeClr val="tx1"/>
                </a:solidFill>
                <a:hlinkClick r:id="rId2"/>
              </a:rPr>
              <a:t>/2019/03/17/machine-learning-engineer-is-the-best-job-in-the-u-s-according-to-indeed/?</a:t>
            </a:r>
            <a:r>
              <a:rPr lang="en-US" sz="800" dirty="0" err="1">
                <a:solidFill>
                  <a:schemeClr val="tx1"/>
                </a:solidFill>
                <a:hlinkClick r:id="rId2"/>
              </a:rPr>
              <a:t>sh</a:t>
            </a:r>
            <a:r>
              <a:rPr lang="en-US" sz="800" dirty="0">
                <a:solidFill>
                  <a:schemeClr val="tx1"/>
                </a:solidFill>
                <a:hlinkClick r:id="rId2"/>
              </a:rPr>
              <a:t>=1ddab5d87bb0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67ED8470-E067-0646-A5F8-21883F595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207" y="350174"/>
            <a:ext cx="5331542" cy="421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653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ctrTitle"/>
          </p:nvPr>
        </p:nvSpPr>
        <p:spPr>
          <a:xfrm>
            <a:off x="3878826" y="2271251"/>
            <a:ext cx="4997728" cy="975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The</a:t>
            </a:r>
            <a:br>
              <a:rPr lang="en" sz="4000" dirty="0"/>
            </a:br>
            <a:r>
              <a:rPr lang="en" sz="4000" dirty="0"/>
              <a:t>Fundamentals</a:t>
            </a:r>
            <a:endParaRPr sz="4000" dirty="0"/>
          </a:p>
        </p:txBody>
      </p:sp>
      <p:pic>
        <p:nvPicPr>
          <p:cNvPr id="17412" name="Picture 4" descr="Announcing the Machine Learning Starter Program! - Analytics Vidhya">
            <a:extLst>
              <a:ext uri="{FF2B5EF4-FFF2-40B4-BE49-F238E27FC236}">
                <a16:creationId xmlns:a16="http://schemas.microsoft.com/office/drawing/2014/main" id="{3E9835A1-BC2F-7542-A337-D1D7A0A6D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16" y="1511300"/>
            <a:ext cx="3835400" cy="212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6446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1113</Words>
  <Application>Microsoft Macintosh PowerPoint</Application>
  <PresentationFormat>On-screen Show (16:9)</PresentationFormat>
  <Paragraphs>194</Paragraphs>
  <Slides>37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Open Sans</vt:lpstr>
      <vt:lpstr>Courier New</vt:lpstr>
      <vt:lpstr>Calibri</vt:lpstr>
      <vt:lpstr>Simple Dark</vt:lpstr>
      <vt:lpstr>Machine Learning and  Artificial Intelligence (ML/AI)</vt:lpstr>
      <vt:lpstr>Agenda</vt:lpstr>
      <vt:lpstr>Why talk about AI and Machine Learning?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Fundamentals</vt:lpstr>
      <vt:lpstr>Predictions</vt:lpstr>
      <vt:lpstr>Traditional approaches to Prediction</vt:lpstr>
      <vt:lpstr>Mathematical  Models </vt:lpstr>
      <vt:lpstr>The Machine Learning Approach</vt:lpstr>
      <vt:lpstr>Visualizing Convergence and Validation</vt:lpstr>
      <vt:lpstr>Linear Regression to Neural Nets</vt:lpstr>
      <vt:lpstr>Linear Regression Algorithm</vt:lpstr>
      <vt:lpstr>Logistic Regression</vt:lpstr>
      <vt:lpstr>On to simple neural networks</vt:lpstr>
      <vt:lpstr>Neural Network as an aggregation of Logistic Regression blocks</vt:lpstr>
      <vt:lpstr>ML/AI  Applications</vt:lpstr>
      <vt:lpstr>Document Intelligence</vt:lpstr>
      <vt:lpstr>Fault Prediction</vt:lpstr>
      <vt:lpstr>Recommendations Systems Movie Recommendations</vt:lpstr>
      <vt:lpstr>Recommendations  - Item-Item &amp; User-User Similarity</vt:lpstr>
      <vt:lpstr>Recommendation Systems Pipeline</vt:lpstr>
      <vt:lpstr>Machine Translation Algorithm</vt:lpstr>
      <vt:lpstr>Typical Machine Learning Pipeline </vt:lpstr>
      <vt:lpstr>Machine Learning  Demo</vt:lpstr>
      <vt:lpstr>CIS-107 – Foundations of Data Science Demo</vt:lpstr>
      <vt:lpstr>Income Prediction Demo</vt:lpstr>
      <vt:lpstr>AI and Machine Learning Career Pathways   </vt:lpstr>
      <vt:lpstr>PowerPoint Presentation</vt:lpstr>
      <vt:lpstr>PowerPoint Presentation</vt:lpstr>
      <vt:lpstr>PowerPoint Presentation</vt:lpstr>
      <vt:lpstr>PowerPoint Presentation</vt:lpstr>
      <vt:lpstr>Questions?</vt:lpstr>
      <vt:lpstr>Thanks!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and Artificial Intelligence (ML/AI)</dc:title>
  <cp:lastModifiedBy>Microsoft Office User</cp:lastModifiedBy>
  <cp:revision>8</cp:revision>
  <dcterms:modified xsi:type="dcterms:W3CDTF">2021-03-19T17:27:52Z</dcterms:modified>
</cp:coreProperties>
</file>