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b57528c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b57528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b57528c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b57528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b57528c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b57528c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b57528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b57528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b57528c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b57528c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7ee6a3a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7ee6a3a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7ee6a3a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e7ee6a3a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e7ee6a3a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e7ee6a3a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7ee6a3a4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7ee6a3a4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7ee6a3a4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7ee6a3a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7ee6a3a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e7ee6a3a4_0_18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7ee6a3a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7ee6a3a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eb57528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eb57528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b57528c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eb57528c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b57528c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b57528c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b57528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b57528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e7ee6a3a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7e7ee6a3a4_0_387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e7ee6a3a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e7ee6a3a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e7ee6a3a4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e7ee6a3a4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7ee6a3a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7ee6a3a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b57528c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b57528c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b57528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b57528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7ee6a3a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7ee6a3a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eb57528c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eb57528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b57528c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b57528c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b57528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b57528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www.saedsayad.com/logistic_regression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hyperlink" Target="https://towardsdatascience.com/applied-deep-learning-part-1-artificial-neural-networks-d7834f67a4f6" TargetMode="External"/><Relationship Id="rId6" Type="http://schemas.openxmlformats.org/officeDocument/2006/relationships/hyperlink" Target="https://www.123rf.com/photo_90941320_stock-illustration-human-brain-and-neuron-cells-on-abstract-blue-background-3d-illustration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Universal_approximation_theorem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https://data-flair.training/blogs/data-science-r-movie-recommendation/" TargetMode="External"/><Relationship Id="rId5" Type="http://schemas.openxmlformats.org/officeDocument/2006/relationships/hyperlink" Target="https://data-flair.training/blogs/data-science-r-movie-recommendati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hyperlink" Target="https://buildingrecommenders.wordpress.com/2015/11/18/overview-of-recommender-algorithms-part-2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hyperlink" Target="https://towardsdatascience.com/seq2seq-model-in-tensorflow-ec0c557e560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it.ly/2vPi9Kw" TargetMode="External"/><Relationship Id="rId4" Type="http://schemas.openxmlformats.org/officeDocument/2006/relationships/hyperlink" Target="https://archive.ics.uci.edu/ml/machine-learning-databases/adult/adult.dat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linkedin.com/in/dsanja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Linear_regress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stats.stackexchange.com/questions/292283/general-question-regarding-over-fitting-vs-complexity-of-models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towardsdatascience.com/machine-learning-fundamentals-via-linear-regression-41a5d11f522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Artificial Intelligence (ML/AI)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Principles and Applications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Sanjay Dorairaj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CIS Faculty, San Jose City College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Algorithm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algorithms generate a model that makes predictions for continuous output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similar to the types of predictions made by traditional mathematical models based on Ordinary Least Squares (OLS), although the algorithm uses the machine learning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of Linear Regression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75" y="3246025"/>
            <a:ext cx="1839575" cy="12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226" y="3246026"/>
            <a:ext cx="1783550" cy="11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921" y="3246021"/>
            <a:ext cx="1839575" cy="1224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1355025" y="4470175"/>
            <a:ext cx="1471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Prices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894350" y="4470175"/>
            <a:ext cx="1471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</a:t>
            </a:r>
            <a:r>
              <a:rPr lang="en"/>
              <a:t> Prices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6146813" y="4523725"/>
            <a:ext cx="1471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Prices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398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is a modification to the Linear Regression algorithm that allows for the prediction of categorical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Class Classification: True or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Class Classification: Dog, Cat, Lion etc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607" y="1060625"/>
            <a:ext cx="4083969" cy="2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4673075" y="3961875"/>
            <a:ext cx="4419900" cy="79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https://www.saedsayad.com/logistic_regression.htm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to simple neural networks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 attempt to model the behavior of the human nervous system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87" y="2017313"/>
            <a:ext cx="2939674" cy="20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400" y="2017326"/>
            <a:ext cx="3505801" cy="207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4603400" y="4091925"/>
            <a:ext cx="4339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https://towardsdatascience.com/applied-deep-learning-part-1-artificial-neural-networks-d7834f67a4f6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206375" y="4091925"/>
            <a:ext cx="42984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https://www.123rf.com/photo_90941320_stock-illustration-human-brain-and-neuron-cells-on-abstract-blue-background-3d-illustration.html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058875" y="1584525"/>
            <a:ext cx="199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Human Brain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384100" y="1584525"/>
            <a:ext cx="1992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 Neural Network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28350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as an aggregation of Logistic Regression blocks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292175"/>
            <a:ext cx="3678900" cy="3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is Logistic Regression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blocks are called hidden units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layers make this a </a:t>
            </a:r>
            <a:r>
              <a:rPr b="1" lang="en"/>
              <a:t>deep net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Fewer layers form a </a:t>
            </a:r>
            <a:r>
              <a:rPr b="1" lang="en"/>
              <a:t>shallow net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Together, the blocks can learn complex patterns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https://en.wikipedia.org/wiki/Universal_approximation_theorem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300" y="985725"/>
            <a:ext cx="4397876" cy="38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ML/AI Applications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Intelligence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371406" y="2566492"/>
            <a:ext cx="11742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Optical Character Recognition </a:t>
            </a:r>
            <a:endParaRPr sz="1200"/>
          </a:p>
        </p:txBody>
      </p:sp>
      <p:sp>
        <p:nvSpPr>
          <p:cNvPr id="206" name="Google Shape;206;p27"/>
          <p:cNvSpPr/>
          <p:nvPr/>
        </p:nvSpPr>
        <p:spPr>
          <a:xfrm>
            <a:off x="2952406" y="2566492"/>
            <a:ext cx="11742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Entity Extraction</a:t>
            </a:r>
            <a:endParaRPr sz="1200"/>
          </a:p>
        </p:txBody>
      </p:sp>
      <p:sp>
        <p:nvSpPr>
          <p:cNvPr id="207" name="Google Shape;207;p27"/>
          <p:cNvSpPr/>
          <p:nvPr/>
        </p:nvSpPr>
        <p:spPr>
          <a:xfrm>
            <a:off x="4533406" y="2532367"/>
            <a:ext cx="11742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Vectorization</a:t>
            </a:r>
            <a:endParaRPr sz="1200"/>
          </a:p>
        </p:txBody>
      </p:sp>
      <p:sp>
        <p:nvSpPr>
          <p:cNvPr id="208" name="Google Shape;208;p27"/>
          <p:cNvSpPr/>
          <p:nvPr/>
        </p:nvSpPr>
        <p:spPr>
          <a:xfrm>
            <a:off x="4524881" y="1498892"/>
            <a:ext cx="11742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Language Model</a:t>
            </a:r>
            <a:endParaRPr sz="1200"/>
          </a:p>
        </p:txBody>
      </p:sp>
      <p:sp>
        <p:nvSpPr>
          <p:cNvPr id="209" name="Google Shape;209;p27"/>
          <p:cNvSpPr/>
          <p:nvPr/>
        </p:nvSpPr>
        <p:spPr>
          <a:xfrm>
            <a:off x="2943731" y="1498892"/>
            <a:ext cx="11742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Word2Vec/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BERT</a:t>
            </a:r>
            <a:endParaRPr sz="1200"/>
          </a:p>
        </p:txBody>
      </p:sp>
      <p:sp>
        <p:nvSpPr>
          <p:cNvPr id="210" name="Google Shape;210;p27"/>
          <p:cNvSpPr/>
          <p:nvPr/>
        </p:nvSpPr>
        <p:spPr>
          <a:xfrm>
            <a:off x="6586931" y="1498892"/>
            <a:ext cx="1041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</a:t>
            </a:r>
            <a:endParaRPr sz="1200"/>
          </a:p>
        </p:txBody>
      </p:sp>
      <p:sp>
        <p:nvSpPr>
          <p:cNvPr id="211" name="Google Shape;211;p27"/>
          <p:cNvSpPr/>
          <p:nvPr/>
        </p:nvSpPr>
        <p:spPr>
          <a:xfrm>
            <a:off x="6586931" y="2566492"/>
            <a:ext cx="1041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212" name="Google Shape;212;p27"/>
          <p:cNvSpPr/>
          <p:nvPr/>
        </p:nvSpPr>
        <p:spPr>
          <a:xfrm>
            <a:off x="6586931" y="3565842"/>
            <a:ext cx="1041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Prediction</a:t>
            </a:r>
            <a:endParaRPr sz="1200"/>
          </a:p>
        </p:txBody>
      </p:sp>
      <p:cxnSp>
        <p:nvCxnSpPr>
          <p:cNvPr id="213" name="Google Shape;213;p27"/>
          <p:cNvCxnSpPr/>
          <p:nvPr/>
        </p:nvCxnSpPr>
        <p:spPr>
          <a:xfrm>
            <a:off x="964606" y="2879317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14" name="Google Shape;214;p27"/>
          <p:cNvCxnSpPr/>
          <p:nvPr/>
        </p:nvCxnSpPr>
        <p:spPr>
          <a:xfrm>
            <a:off x="2545594" y="2913442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15" name="Google Shape;215;p27"/>
          <p:cNvCxnSpPr/>
          <p:nvPr/>
        </p:nvCxnSpPr>
        <p:spPr>
          <a:xfrm>
            <a:off x="4126606" y="2913442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16" name="Google Shape;216;p27"/>
          <p:cNvCxnSpPr/>
          <p:nvPr/>
        </p:nvCxnSpPr>
        <p:spPr>
          <a:xfrm>
            <a:off x="5707606" y="2913442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17" name="Google Shape;217;p27"/>
          <p:cNvCxnSpPr/>
          <p:nvPr/>
        </p:nvCxnSpPr>
        <p:spPr>
          <a:xfrm>
            <a:off x="6114406" y="1862242"/>
            <a:ext cx="40800" cy="210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18" name="Google Shape;218;p27"/>
          <p:cNvCxnSpPr/>
          <p:nvPr/>
        </p:nvCxnSpPr>
        <p:spPr>
          <a:xfrm>
            <a:off x="6114406" y="1845842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19" name="Google Shape;219;p27"/>
          <p:cNvCxnSpPr/>
          <p:nvPr/>
        </p:nvCxnSpPr>
        <p:spPr>
          <a:xfrm>
            <a:off x="6170181" y="3964642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20" name="Google Shape;220;p27"/>
          <p:cNvCxnSpPr/>
          <p:nvPr/>
        </p:nvCxnSpPr>
        <p:spPr>
          <a:xfrm>
            <a:off x="4117931" y="1845842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21" name="Google Shape;221;p27"/>
          <p:cNvCxnSpPr>
            <a:stCxn id="208" idx="2"/>
            <a:endCxn id="207" idx="0"/>
          </p:cNvCxnSpPr>
          <p:nvPr/>
        </p:nvCxnSpPr>
        <p:spPr>
          <a:xfrm>
            <a:off x="5111981" y="2192792"/>
            <a:ext cx="8400" cy="33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22" name="Google Shape;222;p27"/>
          <p:cNvCxnSpPr>
            <a:stCxn id="212" idx="0"/>
            <a:endCxn id="211" idx="2"/>
          </p:cNvCxnSpPr>
          <p:nvPr/>
        </p:nvCxnSpPr>
        <p:spPr>
          <a:xfrm rot="10800000">
            <a:off x="7107431" y="3260442"/>
            <a:ext cx="0" cy="30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23" name="Google Shape;223;p27"/>
          <p:cNvCxnSpPr>
            <a:stCxn id="210" idx="2"/>
            <a:endCxn id="211" idx="0"/>
          </p:cNvCxnSpPr>
          <p:nvPr/>
        </p:nvCxnSpPr>
        <p:spPr>
          <a:xfrm>
            <a:off x="7107431" y="2192792"/>
            <a:ext cx="0" cy="37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24" name="Google Shape;224;p27"/>
          <p:cNvCxnSpPr/>
          <p:nvPr/>
        </p:nvCxnSpPr>
        <p:spPr>
          <a:xfrm>
            <a:off x="7637881" y="3964642"/>
            <a:ext cx="3456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653" y="3620546"/>
            <a:ext cx="693900" cy="6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86" y="2566496"/>
            <a:ext cx="565013" cy="6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308800" y="3565850"/>
            <a:ext cx="48804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Algorithms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Language Model</a:t>
            </a:r>
            <a:r>
              <a:rPr b="1"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BERT/Glove/Word2Vec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Prediction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Multilayer Perceptron, Recurrent Neural Nets, Sequence to Sequence networks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Prediction</a:t>
            </a:r>
            <a:endParaRPr/>
          </a:p>
        </p:txBody>
      </p:sp>
      <p:cxnSp>
        <p:nvCxnSpPr>
          <p:cNvPr id="233" name="Google Shape;233;p28"/>
          <p:cNvCxnSpPr/>
          <p:nvPr/>
        </p:nvCxnSpPr>
        <p:spPr>
          <a:xfrm>
            <a:off x="489231" y="2761417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sp>
        <p:nvSpPr>
          <p:cNvPr id="234" name="Google Shape;234;p28"/>
          <p:cNvSpPr txBox="1"/>
          <p:nvPr/>
        </p:nvSpPr>
        <p:spPr>
          <a:xfrm>
            <a:off x="293350" y="3922500"/>
            <a:ext cx="48804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Algorithms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Prediction:</a:t>
            </a:r>
            <a:r>
              <a:rPr lang="en">
                <a:solidFill>
                  <a:schemeClr val="dk1"/>
                </a:solidFill>
              </a:rPr>
              <a:t> Distributed Random Forest, Logistic Regression, SVM, Neural Nets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4000" y="1933500"/>
            <a:ext cx="1596733" cy="11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1810374" y="2148600"/>
            <a:ext cx="10182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Queue (Kafka)</a:t>
            </a:r>
            <a:endParaRPr sz="1200"/>
          </a:p>
        </p:txBody>
      </p:sp>
      <p:sp>
        <p:nvSpPr>
          <p:cNvPr id="237" name="Google Shape;237;p28"/>
          <p:cNvSpPr/>
          <p:nvPr/>
        </p:nvSpPr>
        <p:spPr>
          <a:xfrm>
            <a:off x="3137423" y="3154725"/>
            <a:ext cx="948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Streaming</a:t>
            </a:r>
            <a:endParaRPr sz="1200"/>
          </a:p>
        </p:txBody>
      </p:sp>
      <p:sp>
        <p:nvSpPr>
          <p:cNvPr id="238" name="Google Shape;238;p28"/>
          <p:cNvSpPr/>
          <p:nvPr/>
        </p:nvSpPr>
        <p:spPr>
          <a:xfrm>
            <a:off x="4406000" y="3154725"/>
            <a:ext cx="948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Micro-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Batching</a:t>
            </a:r>
            <a:endParaRPr sz="1200"/>
          </a:p>
        </p:txBody>
      </p:sp>
      <p:sp>
        <p:nvSpPr>
          <p:cNvPr id="239" name="Google Shape;239;p28"/>
          <p:cNvSpPr/>
          <p:nvPr/>
        </p:nvSpPr>
        <p:spPr>
          <a:xfrm>
            <a:off x="6943156" y="1155967"/>
            <a:ext cx="1041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</a:t>
            </a:r>
            <a:endParaRPr sz="1200"/>
          </a:p>
        </p:txBody>
      </p:sp>
      <p:sp>
        <p:nvSpPr>
          <p:cNvPr id="240" name="Google Shape;240;p28"/>
          <p:cNvSpPr/>
          <p:nvPr/>
        </p:nvSpPr>
        <p:spPr>
          <a:xfrm>
            <a:off x="6943156" y="2155342"/>
            <a:ext cx="1041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241" name="Google Shape;241;p28"/>
          <p:cNvSpPr/>
          <p:nvPr/>
        </p:nvSpPr>
        <p:spPr>
          <a:xfrm>
            <a:off x="6943156" y="3154717"/>
            <a:ext cx="1041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Prediction</a:t>
            </a:r>
            <a:endParaRPr sz="1200"/>
          </a:p>
        </p:txBody>
      </p:sp>
      <p:cxnSp>
        <p:nvCxnSpPr>
          <p:cNvPr id="242" name="Google Shape;242;p28"/>
          <p:cNvCxnSpPr/>
          <p:nvPr/>
        </p:nvCxnSpPr>
        <p:spPr>
          <a:xfrm>
            <a:off x="1403581" y="2495542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43" name="Google Shape;243;p28"/>
          <p:cNvCxnSpPr>
            <a:stCxn id="241" idx="0"/>
            <a:endCxn id="240" idx="2"/>
          </p:cNvCxnSpPr>
          <p:nvPr/>
        </p:nvCxnSpPr>
        <p:spPr>
          <a:xfrm rot="10800000">
            <a:off x="7463656" y="2849317"/>
            <a:ext cx="0" cy="30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44" name="Google Shape;244;p28"/>
          <p:cNvCxnSpPr>
            <a:stCxn id="239" idx="2"/>
            <a:endCxn id="240" idx="0"/>
          </p:cNvCxnSpPr>
          <p:nvPr/>
        </p:nvCxnSpPr>
        <p:spPr>
          <a:xfrm>
            <a:off x="7463656" y="1849867"/>
            <a:ext cx="0" cy="30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45" name="Google Shape;245;p28"/>
          <p:cNvCxnSpPr>
            <a:endCxn id="246" idx="1"/>
          </p:cNvCxnSpPr>
          <p:nvPr/>
        </p:nvCxnSpPr>
        <p:spPr>
          <a:xfrm>
            <a:off x="7984203" y="3553371"/>
            <a:ext cx="2373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503" y="3209421"/>
            <a:ext cx="693900" cy="6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>
            <a:off x="3137425" y="1150375"/>
            <a:ext cx="948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Batched Data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(Big Data)</a:t>
            </a:r>
            <a:endParaRPr sz="1200"/>
          </a:p>
        </p:txBody>
      </p:sp>
      <p:sp>
        <p:nvSpPr>
          <p:cNvPr id="248" name="Google Shape;248;p28"/>
          <p:cNvSpPr/>
          <p:nvPr/>
        </p:nvSpPr>
        <p:spPr>
          <a:xfrm>
            <a:off x="4406000" y="1150375"/>
            <a:ext cx="948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Transform</a:t>
            </a:r>
            <a:endParaRPr sz="1200"/>
          </a:p>
        </p:txBody>
      </p:sp>
      <p:cxnSp>
        <p:nvCxnSpPr>
          <p:cNvPr id="249" name="Google Shape;249;p28"/>
          <p:cNvCxnSpPr>
            <a:stCxn id="250" idx="3"/>
            <a:endCxn id="239" idx="1"/>
          </p:cNvCxnSpPr>
          <p:nvPr/>
        </p:nvCxnSpPr>
        <p:spPr>
          <a:xfrm>
            <a:off x="6622575" y="1497325"/>
            <a:ext cx="3207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sp>
        <p:nvSpPr>
          <p:cNvPr id="250" name="Google Shape;250;p28"/>
          <p:cNvSpPr/>
          <p:nvPr/>
        </p:nvSpPr>
        <p:spPr>
          <a:xfrm>
            <a:off x="5674575" y="1150375"/>
            <a:ext cx="948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Transform</a:t>
            </a:r>
            <a:endParaRPr sz="1200"/>
          </a:p>
        </p:txBody>
      </p:sp>
      <p:cxnSp>
        <p:nvCxnSpPr>
          <p:cNvPr id="251" name="Google Shape;251;p28"/>
          <p:cNvCxnSpPr/>
          <p:nvPr/>
        </p:nvCxnSpPr>
        <p:spPr>
          <a:xfrm>
            <a:off x="5341575" y="1265875"/>
            <a:ext cx="3207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52" name="Google Shape;252;p28"/>
          <p:cNvCxnSpPr/>
          <p:nvPr/>
        </p:nvCxnSpPr>
        <p:spPr>
          <a:xfrm>
            <a:off x="4106850" y="1265875"/>
            <a:ext cx="3207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sp>
        <p:nvSpPr>
          <p:cNvPr id="253" name="Google Shape;253;p28"/>
          <p:cNvSpPr/>
          <p:nvPr/>
        </p:nvSpPr>
        <p:spPr>
          <a:xfrm>
            <a:off x="5674575" y="3154725"/>
            <a:ext cx="948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Transform</a:t>
            </a:r>
            <a:endParaRPr sz="1200"/>
          </a:p>
        </p:txBody>
      </p:sp>
      <p:cxnSp>
        <p:nvCxnSpPr>
          <p:cNvPr id="254" name="Google Shape;254;p28"/>
          <p:cNvCxnSpPr>
            <a:stCxn id="236" idx="2"/>
          </p:cNvCxnSpPr>
          <p:nvPr/>
        </p:nvCxnSpPr>
        <p:spPr>
          <a:xfrm>
            <a:off x="2319474" y="2842500"/>
            <a:ext cx="375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8"/>
          <p:cNvCxnSpPr>
            <a:endCxn id="237" idx="1"/>
          </p:cNvCxnSpPr>
          <p:nvPr/>
        </p:nvCxnSpPr>
        <p:spPr>
          <a:xfrm>
            <a:off x="2329523" y="3492075"/>
            <a:ext cx="807900" cy="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8"/>
          <p:cNvCxnSpPr>
            <a:stCxn id="236" idx="2"/>
          </p:cNvCxnSpPr>
          <p:nvPr/>
        </p:nvCxnSpPr>
        <p:spPr>
          <a:xfrm>
            <a:off x="2319474" y="2842500"/>
            <a:ext cx="10200" cy="6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8"/>
          <p:cNvCxnSpPr/>
          <p:nvPr/>
        </p:nvCxnSpPr>
        <p:spPr>
          <a:xfrm>
            <a:off x="4106850" y="3477325"/>
            <a:ext cx="3207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58" name="Google Shape;258;p28"/>
          <p:cNvCxnSpPr/>
          <p:nvPr/>
        </p:nvCxnSpPr>
        <p:spPr>
          <a:xfrm>
            <a:off x="5392787" y="3498825"/>
            <a:ext cx="320700" cy="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59" name="Google Shape;259;p28"/>
          <p:cNvCxnSpPr>
            <a:stCxn id="253" idx="3"/>
            <a:endCxn id="241" idx="1"/>
          </p:cNvCxnSpPr>
          <p:nvPr/>
        </p:nvCxnSpPr>
        <p:spPr>
          <a:xfrm>
            <a:off x="6622575" y="3501675"/>
            <a:ext cx="32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60" name="Google Shape;260;p28"/>
          <p:cNvCxnSpPr/>
          <p:nvPr/>
        </p:nvCxnSpPr>
        <p:spPr>
          <a:xfrm>
            <a:off x="2211399" y="1494475"/>
            <a:ext cx="10200" cy="64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8"/>
          <p:cNvCxnSpPr>
            <a:endCxn id="247" idx="1"/>
          </p:cNvCxnSpPr>
          <p:nvPr/>
        </p:nvCxnSpPr>
        <p:spPr>
          <a:xfrm>
            <a:off x="2211325" y="1480225"/>
            <a:ext cx="926100" cy="1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Systems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Movie Recommendations</a:t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50" y="1466104"/>
            <a:ext cx="6144450" cy="33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1378800" y="4715925"/>
            <a:ext cx="5929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dk1"/>
                </a:solidFill>
                <a:hlinkClick r:id="rId4"/>
              </a:rPr>
              <a:t>https://data-flair.training/blogs/data-science-r-movie-recommend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ation/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Item-Item &amp; User-User Similarity</a:t>
            </a:r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75" y="1527300"/>
            <a:ext cx="30384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725" y="1527300"/>
            <a:ext cx="30384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766450" y="4582725"/>
            <a:ext cx="7520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https://buildingrecommenders.wordpress.com/2015/11/18/overview-of-recommender-algorithms-part-2/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Systems Pipeline</a:t>
            </a:r>
            <a:endParaRPr/>
          </a:p>
        </p:txBody>
      </p:sp>
      <p:cxnSp>
        <p:nvCxnSpPr>
          <p:cNvPr id="282" name="Google Shape;282;p31"/>
          <p:cNvCxnSpPr/>
          <p:nvPr/>
        </p:nvCxnSpPr>
        <p:spPr>
          <a:xfrm>
            <a:off x="234106" y="2730817"/>
            <a:ext cx="40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sp>
        <p:nvSpPr>
          <p:cNvPr id="283" name="Google Shape;283;p31"/>
          <p:cNvSpPr txBox="1"/>
          <p:nvPr/>
        </p:nvSpPr>
        <p:spPr>
          <a:xfrm>
            <a:off x="293350" y="3922500"/>
            <a:ext cx="48804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Algorithms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Collaborative Filtering, Cosine Similarity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2825" y="1908375"/>
            <a:ext cx="1184775" cy="10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/>
          <p:nvPr/>
        </p:nvSpPr>
        <p:spPr>
          <a:xfrm>
            <a:off x="2209311" y="2092550"/>
            <a:ext cx="10182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Queue (Kafka)</a:t>
            </a:r>
            <a:endParaRPr sz="1200"/>
          </a:p>
        </p:txBody>
      </p:sp>
      <p:sp>
        <p:nvSpPr>
          <p:cNvPr id="286" name="Google Shape;286;p31"/>
          <p:cNvSpPr/>
          <p:nvPr/>
        </p:nvSpPr>
        <p:spPr>
          <a:xfrm>
            <a:off x="3710986" y="2092563"/>
            <a:ext cx="948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Streaming</a:t>
            </a:r>
            <a:endParaRPr sz="1200"/>
          </a:p>
        </p:txBody>
      </p:sp>
      <p:sp>
        <p:nvSpPr>
          <p:cNvPr id="287" name="Google Shape;287;p31"/>
          <p:cNvSpPr/>
          <p:nvPr/>
        </p:nvSpPr>
        <p:spPr>
          <a:xfrm>
            <a:off x="5003969" y="2082630"/>
            <a:ext cx="1041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Similarity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Matrix</a:t>
            </a:r>
            <a:endParaRPr sz="1200"/>
          </a:p>
        </p:txBody>
      </p:sp>
      <p:sp>
        <p:nvSpPr>
          <p:cNvPr id="288" name="Google Shape;288;p31"/>
          <p:cNvSpPr/>
          <p:nvPr/>
        </p:nvSpPr>
        <p:spPr>
          <a:xfrm>
            <a:off x="6481800" y="2082625"/>
            <a:ext cx="9480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Recommend</a:t>
            </a:r>
            <a:endParaRPr sz="1000"/>
          </a:p>
        </p:txBody>
      </p:sp>
      <p:cxnSp>
        <p:nvCxnSpPr>
          <p:cNvPr id="289" name="Google Shape;289;p31"/>
          <p:cNvCxnSpPr>
            <a:stCxn id="284" idx="1"/>
            <a:endCxn id="285" idx="1"/>
          </p:cNvCxnSpPr>
          <p:nvPr/>
        </p:nvCxnSpPr>
        <p:spPr>
          <a:xfrm>
            <a:off x="1317600" y="2429588"/>
            <a:ext cx="891600" cy="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90" name="Google Shape;290;p31"/>
          <p:cNvCxnSpPr/>
          <p:nvPr/>
        </p:nvCxnSpPr>
        <p:spPr>
          <a:xfrm>
            <a:off x="7429803" y="2438021"/>
            <a:ext cx="3468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pic>
        <p:nvPicPr>
          <p:cNvPr id="291" name="Google Shape;2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1453" y="2092571"/>
            <a:ext cx="693900" cy="69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1"/>
          <p:cNvCxnSpPr>
            <a:stCxn id="285" idx="2"/>
          </p:cNvCxnSpPr>
          <p:nvPr/>
        </p:nvCxnSpPr>
        <p:spPr>
          <a:xfrm>
            <a:off x="2718411" y="2786450"/>
            <a:ext cx="375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1"/>
          <p:cNvSpPr txBox="1"/>
          <p:nvPr/>
        </p:nvSpPr>
        <p:spPr>
          <a:xfrm>
            <a:off x="1168200" y="1908363"/>
            <a:ext cx="1041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User viewing data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94" name="Google Shape;294;p31"/>
          <p:cNvCxnSpPr>
            <a:endCxn id="286" idx="1"/>
          </p:cNvCxnSpPr>
          <p:nvPr/>
        </p:nvCxnSpPr>
        <p:spPr>
          <a:xfrm>
            <a:off x="3227386" y="2428113"/>
            <a:ext cx="4836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95" name="Google Shape;295;p31"/>
          <p:cNvCxnSpPr>
            <a:stCxn id="286" idx="3"/>
            <a:endCxn id="287" idx="1"/>
          </p:cNvCxnSpPr>
          <p:nvPr/>
        </p:nvCxnSpPr>
        <p:spPr>
          <a:xfrm flipH="1" rot="10800000">
            <a:off x="4658986" y="2429613"/>
            <a:ext cx="345000" cy="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  <p:cxnSp>
        <p:nvCxnSpPr>
          <p:cNvPr id="296" name="Google Shape;296;p31"/>
          <p:cNvCxnSpPr>
            <a:stCxn id="287" idx="3"/>
            <a:endCxn id="288" idx="1"/>
          </p:cNvCxnSpPr>
          <p:nvPr/>
        </p:nvCxnSpPr>
        <p:spPr>
          <a:xfrm>
            <a:off x="6044969" y="2429580"/>
            <a:ext cx="43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114300" rotWithShape="0" algn="bl" dir="6660000" dist="19050">
              <a:srgbClr val="000000">
                <a:alpha val="50000"/>
              </a:srgbClr>
            </a:outerShdw>
            <a:reflection blurRad="0" dir="0" dist="0" endA="0" endPos="26000" fadeDir="5400012" kx="0" rotWithShape="0" algn="bl" stA="17000" stPos="0" sy="-100000" ky="0"/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350003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233836" y="333769"/>
            <a:ext cx="6392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71575" y="1720045"/>
            <a:ext cx="7609206" cy="2039905"/>
          </a:xfrm>
          <a:custGeom>
            <a:rect b="b" l="l" r="r" t="t"/>
            <a:pathLst>
              <a:path extrusionOk="0" h="2565918" w="7552562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cap="flat" cmpd="sng" w="76200">
            <a:solidFill>
              <a:srgbClr val="005B6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203200">
              <a:srgbClr val="000000">
                <a:alpha val="863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741844" y="2571750"/>
            <a:ext cx="362122" cy="362025"/>
            <a:chOff x="2961988" y="3325174"/>
            <a:chExt cx="482700" cy="482700"/>
          </a:xfrm>
        </p:grpSpPr>
        <p:sp>
          <p:nvSpPr>
            <p:cNvPr id="63" name="Google Shape;63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90526" y="3580607"/>
            <a:ext cx="362122" cy="362025"/>
            <a:chOff x="2961988" y="3325174"/>
            <a:chExt cx="482700" cy="482700"/>
          </a:xfrm>
        </p:grpSpPr>
        <p:sp>
          <p:nvSpPr>
            <p:cNvPr id="66" name="Google Shape;66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5028790" y="2994908"/>
            <a:ext cx="362122" cy="362025"/>
            <a:chOff x="2961988" y="3325174"/>
            <a:chExt cx="482700" cy="482700"/>
          </a:xfrm>
        </p:grpSpPr>
        <p:sp>
          <p:nvSpPr>
            <p:cNvPr id="69" name="Google Shape;69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692485" y="2681303"/>
            <a:ext cx="362122" cy="362025"/>
            <a:chOff x="2961988" y="3325174"/>
            <a:chExt cx="482700" cy="482700"/>
          </a:xfrm>
        </p:grpSpPr>
        <p:sp>
          <p:nvSpPr>
            <p:cNvPr id="72" name="Google Shape;72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8175117" y="1561513"/>
            <a:ext cx="362122" cy="362025"/>
            <a:chOff x="2961988" y="3325174"/>
            <a:chExt cx="482700" cy="482700"/>
          </a:xfrm>
        </p:grpSpPr>
        <p:sp>
          <p:nvSpPr>
            <p:cNvPr id="75" name="Google Shape;75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722944" y="1035409"/>
            <a:ext cx="1444119" cy="857514"/>
            <a:chOff x="1485900" y="5232990"/>
            <a:chExt cx="2358900" cy="1143352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1485900" y="5637742"/>
              <a:ext cx="23589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 historical perspective on pattern recognition</a:t>
              </a: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. </a:t>
              </a:r>
              <a:endParaRPr sz="1100"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485900" y="5232990"/>
              <a:ext cx="235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Fundamentals</a:t>
              </a:r>
              <a:endParaRPr sz="1100"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385725" y="3719900"/>
            <a:ext cx="2098234" cy="694250"/>
            <a:chOff x="1485903" y="5235168"/>
            <a:chExt cx="2796900" cy="925667"/>
          </a:xfrm>
        </p:grpSpPr>
        <p:sp>
          <p:nvSpPr>
            <p:cNvPr id="81" name="Google Shape;81;p14"/>
            <p:cNvSpPr txBox="1"/>
            <p:nvPr/>
          </p:nvSpPr>
          <p:spPr>
            <a:xfrm>
              <a:off x="1485903" y="5588134"/>
              <a:ext cx="2796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Mathematical solutions to prediction - OLS &amp; Gradient Descent</a:t>
              </a:r>
              <a:endParaRPr sz="1100"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1485903" y="5235168"/>
              <a:ext cx="279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Mathematical models</a:t>
              </a:r>
              <a:endParaRPr sz="1100"/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3573900" y="1179925"/>
            <a:ext cx="3349343" cy="695950"/>
            <a:chOff x="1485901" y="5233005"/>
            <a:chExt cx="4464601" cy="927933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1485901" y="5637739"/>
              <a:ext cx="446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Journey through advancing  levels of Machine Learning </a:t>
              </a:r>
              <a:endParaRPr sz="1100"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1485901" y="5233005"/>
              <a:ext cx="446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 Regression  to Neural Nets</a:t>
              </a:r>
              <a:endParaRPr sz="1100"/>
            </a:p>
          </p:txBody>
        </p:sp>
      </p:grpSp>
      <p:cxnSp>
        <p:nvCxnSpPr>
          <p:cNvPr id="86" name="Google Shape;86;p14"/>
          <p:cNvCxnSpPr/>
          <p:nvPr/>
        </p:nvCxnSpPr>
        <p:spPr>
          <a:xfrm>
            <a:off x="5231442" y="2190630"/>
            <a:ext cx="0" cy="51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3556735" y="3043334"/>
            <a:ext cx="0" cy="53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1952883" y="2047315"/>
            <a:ext cx="0" cy="344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4"/>
          <p:cNvSpPr txBox="1"/>
          <p:nvPr/>
        </p:nvSpPr>
        <p:spPr>
          <a:xfrm>
            <a:off x="416699" y="4096975"/>
            <a:ext cx="19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666783" y="1113588"/>
            <a:ext cx="102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>
            <a:off x="1155867" y="3831417"/>
            <a:ext cx="300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p14"/>
          <p:cNvGrpSpPr/>
          <p:nvPr/>
        </p:nvGrpSpPr>
        <p:grpSpPr>
          <a:xfrm>
            <a:off x="3406814" y="2542024"/>
            <a:ext cx="362122" cy="362025"/>
            <a:chOff x="2961988" y="3325174"/>
            <a:chExt cx="482700" cy="482700"/>
          </a:xfrm>
        </p:grpSpPr>
        <p:sp>
          <p:nvSpPr>
            <p:cNvPr id="93" name="Google Shape;93;p14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4"/>
          <p:cNvCxnSpPr/>
          <p:nvPr/>
        </p:nvCxnSpPr>
        <p:spPr>
          <a:xfrm>
            <a:off x="7054611" y="3356925"/>
            <a:ext cx="0" cy="31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" name="Google Shape;96;p14"/>
          <p:cNvGrpSpPr/>
          <p:nvPr/>
        </p:nvGrpSpPr>
        <p:grpSpPr>
          <a:xfrm>
            <a:off x="6233062" y="3759958"/>
            <a:ext cx="1643078" cy="819492"/>
            <a:chOff x="1176730" y="5232990"/>
            <a:chExt cx="2668200" cy="1092656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1176730" y="5637745"/>
              <a:ext cx="26682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Some powerful AI/ML examples</a:t>
              </a:r>
              <a:endParaRPr sz="1100"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485900" y="5232990"/>
              <a:ext cx="235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Applications</a:t>
              </a:r>
              <a:endParaRPr sz="11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 Algorithm</a:t>
            </a: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25" y="1140200"/>
            <a:ext cx="5695375" cy="33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766450" y="4582725"/>
            <a:ext cx="7520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https://towardsdatascience.com/seq2seq-model-in-tensorflow-ec0c557e560f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Machine Learning Pipeline 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242100" y="1341825"/>
            <a:ext cx="1283400" cy="717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Data Preprocessing</a:t>
            </a:r>
            <a:endParaRPr sz="1200"/>
          </a:p>
        </p:txBody>
      </p:sp>
      <p:sp>
        <p:nvSpPr>
          <p:cNvPr id="315" name="Google Shape;315;p34"/>
          <p:cNvSpPr/>
          <p:nvPr/>
        </p:nvSpPr>
        <p:spPr>
          <a:xfrm>
            <a:off x="2001150" y="1341825"/>
            <a:ext cx="1337100" cy="717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Split into train and test sets</a:t>
            </a:r>
            <a:endParaRPr sz="1200"/>
          </a:p>
        </p:txBody>
      </p:sp>
      <p:sp>
        <p:nvSpPr>
          <p:cNvPr id="316" name="Google Shape;316;p34"/>
          <p:cNvSpPr/>
          <p:nvPr/>
        </p:nvSpPr>
        <p:spPr>
          <a:xfrm>
            <a:off x="5526325" y="1341825"/>
            <a:ext cx="1140000" cy="717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(train data) </a:t>
            </a:r>
            <a:endParaRPr sz="1200"/>
          </a:p>
        </p:txBody>
      </p:sp>
      <p:sp>
        <p:nvSpPr>
          <p:cNvPr id="317" name="Google Shape;317;p34"/>
          <p:cNvSpPr/>
          <p:nvPr/>
        </p:nvSpPr>
        <p:spPr>
          <a:xfrm>
            <a:off x="7183125" y="1341825"/>
            <a:ext cx="1283400" cy="717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Validate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(test data)</a:t>
            </a:r>
            <a:endParaRPr b="1" sz="1200"/>
          </a:p>
        </p:txBody>
      </p:sp>
      <p:sp>
        <p:nvSpPr>
          <p:cNvPr id="318" name="Google Shape;318;p34"/>
          <p:cNvSpPr/>
          <p:nvPr/>
        </p:nvSpPr>
        <p:spPr>
          <a:xfrm>
            <a:off x="3863500" y="1341825"/>
            <a:ext cx="1213800" cy="717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Select &amp; Configure Algorithm Params</a:t>
            </a:r>
            <a:r>
              <a:rPr b="1" lang="en" sz="1200"/>
              <a:t> </a:t>
            </a:r>
            <a:endParaRPr sz="1200"/>
          </a:p>
        </p:txBody>
      </p:sp>
      <p:sp>
        <p:nvSpPr>
          <p:cNvPr id="319" name="Google Shape;319;p34"/>
          <p:cNvSpPr/>
          <p:nvPr/>
        </p:nvSpPr>
        <p:spPr>
          <a:xfrm>
            <a:off x="1521225" y="1709925"/>
            <a:ext cx="4395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0" name="Google Shape;320;p34"/>
          <p:cNvSpPr/>
          <p:nvPr/>
        </p:nvSpPr>
        <p:spPr>
          <a:xfrm>
            <a:off x="3378675" y="1709925"/>
            <a:ext cx="4395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" name="Google Shape;321;p34"/>
          <p:cNvSpPr/>
          <p:nvPr/>
        </p:nvSpPr>
        <p:spPr>
          <a:xfrm>
            <a:off x="5079925" y="1709925"/>
            <a:ext cx="4395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2" name="Google Shape;322;p34"/>
          <p:cNvSpPr/>
          <p:nvPr/>
        </p:nvSpPr>
        <p:spPr>
          <a:xfrm>
            <a:off x="6704975" y="1709925"/>
            <a:ext cx="4395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3" name="Google Shape;323;p34"/>
          <p:cNvSpPr txBox="1"/>
          <p:nvPr/>
        </p:nvSpPr>
        <p:spPr>
          <a:xfrm>
            <a:off x="347600" y="3959075"/>
            <a:ext cx="8520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If the training does not yield an optimal solution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Get additional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Use a different machine learning algorithm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Fine tune machine learning algorithm parameters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233300" y="2582775"/>
            <a:ext cx="1213800" cy="1285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Load Data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read_csv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1884425" y="2582775"/>
            <a:ext cx="1418100" cy="1339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Split into train and test sets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5490450" y="2582775"/>
            <a:ext cx="1140000" cy="1339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7" name="Google Shape;327;p34"/>
          <p:cNvSpPr/>
          <p:nvPr/>
        </p:nvSpPr>
        <p:spPr>
          <a:xfrm>
            <a:off x="7147225" y="2582775"/>
            <a:ext cx="1283400" cy="1339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Validate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redict or score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3827600" y="2582775"/>
            <a:ext cx="1213800" cy="1339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Select &amp; Configure Algorithm Params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</a:t>
            </a:r>
            <a:r>
              <a:rPr lang="en" sz="1200"/>
              <a:t>typically in model constructor)</a:t>
            </a:r>
            <a:endParaRPr sz="1200"/>
          </a:p>
        </p:txBody>
      </p:sp>
      <p:sp>
        <p:nvSpPr>
          <p:cNvPr id="329" name="Google Shape;329;p34"/>
          <p:cNvSpPr/>
          <p:nvPr/>
        </p:nvSpPr>
        <p:spPr>
          <a:xfrm>
            <a:off x="1485325" y="3097825"/>
            <a:ext cx="4395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0" name="Google Shape;330;p34"/>
          <p:cNvSpPr/>
          <p:nvPr/>
        </p:nvSpPr>
        <p:spPr>
          <a:xfrm>
            <a:off x="3342775" y="3097825"/>
            <a:ext cx="4395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1" name="Google Shape;331;p34"/>
          <p:cNvSpPr/>
          <p:nvPr/>
        </p:nvSpPr>
        <p:spPr>
          <a:xfrm>
            <a:off x="5044025" y="3097825"/>
            <a:ext cx="4395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2" name="Google Shape;332;p34"/>
          <p:cNvSpPr/>
          <p:nvPr/>
        </p:nvSpPr>
        <p:spPr>
          <a:xfrm>
            <a:off x="6669075" y="3097825"/>
            <a:ext cx="4395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3" name="Google Shape;333;p34"/>
          <p:cNvSpPr txBox="1"/>
          <p:nvPr/>
        </p:nvSpPr>
        <p:spPr>
          <a:xfrm>
            <a:off x="233300" y="977875"/>
            <a:ext cx="2853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Conceptual Flow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275800" y="2172275"/>
            <a:ext cx="4038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Equivalent methods in sklearn/pandas</a:t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demo</a:t>
            </a:r>
            <a:endParaRPr/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311700" y="1152475"/>
            <a:ext cx="84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https://bit.ly/2vPi9Kw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obtained from US census bureau based on the 1994 census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task is to determine whether a person makes over 50k USD/year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https://archive.ics.uci.edu/ml/machine-learning-databases/adult/adult.data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data points - 32,561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Age, workclass, education, education-num,</a:t>
            </a:r>
            <a:br>
              <a:rPr lang="en"/>
            </a:br>
            <a:r>
              <a:rPr lang="en"/>
              <a:t>Marital-status, occupation, relationship, race, sex, capital-gain,capital-loss: hours-per-week, native-country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value, also known as the response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&lt;50k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&gt;=50k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using Sklearn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3500032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idx="4294967295" type="title"/>
          </p:nvPr>
        </p:nvSpPr>
        <p:spPr>
          <a:xfrm>
            <a:off x="233836" y="333769"/>
            <a:ext cx="6392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Wrap-Up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771575" y="1720045"/>
            <a:ext cx="7609206" cy="2039905"/>
          </a:xfrm>
          <a:custGeom>
            <a:rect b="b" l="l" r="r" t="t"/>
            <a:pathLst>
              <a:path extrusionOk="0" h="2565918" w="7552562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cap="flat" cmpd="sng" w="76200">
            <a:solidFill>
              <a:srgbClr val="005B6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203200">
              <a:srgbClr val="000000">
                <a:alpha val="863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37"/>
          <p:cNvGrpSpPr/>
          <p:nvPr/>
        </p:nvGrpSpPr>
        <p:grpSpPr>
          <a:xfrm>
            <a:off x="1741844" y="2571750"/>
            <a:ext cx="362122" cy="362025"/>
            <a:chOff x="2961988" y="3325174"/>
            <a:chExt cx="482700" cy="482700"/>
          </a:xfrm>
        </p:grpSpPr>
        <p:sp>
          <p:nvSpPr>
            <p:cNvPr id="353" name="Google Shape;353;p37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37"/>
          <p:cNvGrpSpPr/>
          <p:nvPr/>
        </p:nvGrpSpPr>
        <p:grpSpPr>
          <a:xfrm>
            <a:off x="590526" y="3580607"/>
            <a:ext cx="362122" cy="362025"/>
            <a:chOff x="2961988" y="3325174"/>
            <a:chExt cx="482700" cy="482700"/>
          </a:xfrm>
        </p:grpSpPr>
        <p:sp>
          <p:nvSpPr>
            <p:cNvPr id="356" name="Google Shape;356;p37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37"/>
          <p:cNvGrpSpPr/>
          <p:nvPr/>
        </p:nvGrpSpPr>
        <p:grpSpPr>
          <a:xfrm>
            <a:off x="5028790" y="2994908"/>
            <a:ext cx="362122" cy="362025"/>
            <a:chOff x="2961988" y="3325174"/>
            <a:chExt cx="482700" cy="482700"/>
          </a:xfrm>
        </p:grpSpPr>
        <p:sp>
          <p:nvSpPr>
            <p:cNvPr id="359" name="Google Shape;359;p37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6692485" y="2681303"/>
            <a:ext cx="362122" cy="362025"/>
            <a:chOff x="2961988" y="3325174"/>
            <a:chExt cx="482700" cy="482700"/>
          </a:xfrm>
        </p:grpSpPr>
        <p:sp>
          <p:nvSpPr>
            <p:cNvPr id="362" name="Google Shape;362;p37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37"/>
          <p:cNvGrpSpPr/>
          <p:nvPr/>
        </p:nvGrpSpPr>
        <p:grpSpPr>
          <a:xfrm>
            <a:off x="8175117" y="1561513"/>
            <a:ext cx="362122" cy="362025"/>
            <a:chOff x="2961988" y="3325174"/>
            <a:chExt cx="482700" cy="482700"/>
          </a:xfrm>
        </p:grpSpPr>
        <p:sp>
          <p:nvSpPr>
            <p:cNvPr id="365" name="Google Shape;365;p37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37"/>
          <p:cNvGrpSpPr/>
          <p:nvPr/>
        </p:nvGrpSpPr>
        <p:grpSpPr>
          <a:xfrm>
            <a:off x="722944" y="1035409"/>
            <a:ext cx="1444119" cy="857514"/>
            <a:chOff x="1485900" y="5232990"/>
            <a:chExt cx="2358900" cy="1143352"/>
          </a:xfrm>
        </p:grpSpPr>
        <p:sp>
          <p:nvSpPr>
            <p:cNvPr id="368" name="Google Shape;368;p37"/>
            <p:cNvSpPr txBox="1"/>
            <p:nvPr/>
          </p:nvSpPr>
          <p:spPr>
            <a:xfrm>
              <a:off x="1485900" y="5637742"/>
              <a:ext cx="23589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 historical perspective on pattern recognition. </a:t>
              </a:r>
              <a:endParaRPr sz="1100"/>
            </a:p>
          </p:txBody>
        </p:sp>
        <p:sp>
          <p:nvSpPr>
            <p:cNvPr id="369" name="Google Shape;369;p37"/>
            <p:cNvSpPr txBox="1"/>
            <p:nvPr/>
          </p:nvSpPr>
          <p:spPr>
            <a:xfrm>
              <a:off x="1485900" y="5232990"/>
              <a:ext cx="235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Fundamentals</a:t>
              </a:r>
              <a:endParaRPr sz="1100"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3385725" y="3719900"/>
            <a:ext cx="2098234" cy="694250"/>
            <a:chOff x="1485903" y="5235168"/>
            <a:chExt cx="2796900" cy="925667"/>
          </a:xfrm>
        </p:grpSpPr>
        <p:sp>
          <p:nvSpPr>
            <p:cNvPr id="371" name="Google Shape;371;p37"/>
            <p:cNvSpPr txBox="1"/>
            <p:nvPr/>
          </p:nvSpPr>
          <p:spPr>
            <a:xfrm>
              <a:off x="1485903" y="5588134"/>
              <a:ext cx="2796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Mathematical solutions to prediction - OLS &amp; Gradient Descent</a:t>
              </a:r>
              <a:endParaRPr sz="1100"/>
            </a:p>
          </p:txBody>
        </p:sp>
        <p:sp>
          <p:nvSpPr>
            <p:cNvPr id="372" name="Google Shape;372;p37"/>
            <p:cNvSpPr txBox="1"/>
            <p:nvPr/>
          </p:nvSpPr>
          <p:spPr>
            <a:xfrm>
              <a:off x="1485903" y="5235168"/>
              <a:ext cx="279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Mathematical models</a:t>
              </a:r>
              <a:endParaRPr sz="1100"/>
            </a:p>
          </p:txBody>
        </p:sp>
      </p:grpSp>
      <p:grpSp>
        <p:nvGrpSpPr>
          <p:cNvPr id="373" name="Google Shape;373;p37"/>
          <p:cNvGrpSpPr/>
          <p:nvPr/>
        </p:nvGrpSpPr>
        <p:grpSpPr>
          <a:xfrm>
            <a:off x="3573900" y="1179925"/>
            <a:ext cx="3349343" cy="695950"/>
            <a:chOff x="1485901" y="5233005"/>
            <a:chExt cx="4464601" cy="927933"/>
          </a:xfrm>
        </p:grpSpPr>
        <p:sp>
          <p:nvSpPr>
            <p:cNvPr id="374" name="Google Shape;374;p37"/>
            <p:cNvSpPr txBox="1"/>
            <p:nvPr/>
          </p:nvSpPr>
          <p:spPr>
            <a:xfrm>
              <a:off x="1485901" y="5637739"/>
              <a:ext cx="446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Journey through advancing  levels of Machine Learning </a:t>
              </a:r>
              <a:endParaRPr sz="1100"/>
            </a:p>
          </p:txBody>
        </p:sp>
        <p:sp>
          <p:nvSpPr>
            <p:cNvPr id="375" name="Google Shape;375;p37"/>
            <p:cNvSpPr txBox="1"/>
            <p:nvPr/>
          </p:nvSpPr>
          <p:spPr>
            <a:xfrm>
              <a:off x="1485901" y="5233005"/>
              <a:ext cx="446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 Regression  to Neural Nets</a:t>
              </a:r>
              <a:endParaRPr sz="1100"/>
            </a:p>
          </p:txBody>
        </p:sp>
      </p:grpSp>
      <p:cxnSp>
        <p:nvCxnSpPr>
          <p:cNvPr id="376" name="Google Shape;376;p37"/>
          <p:cNvCxnSpPr/>
          <p:nvPr/>
        </p:nvCxnSpPr>
        <p:spPr>
          <a:xfrm>
            <a:off x="5231442" y="2190630"/>
            <a:ext cx="0" cy="51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37"/>
          <p:cNvCxnSpPr/>
          <p:nvPr/>
        </p:nvCxnSpPr>
        <p:spPr>
          <a:xfrm>
            <a:off x="3556735" y="3043334"/>
            <a:ext cx="0" cy="53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37"/>
          <p:cNvCxnSpPr/>
          <p:nvPr/>
        </p:nvCxnSpPr>
        <p:spPr>
          <a:xfrm>
            <a:off x="1952883" y="2047315"/>
            <a:ext cx="0" cy="344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37"/>
          <p:cNvSpPr txBox="1"/>
          <p:nvPr/>
        </p:nvSpPr>
        <p:spPr>
          <a:xfrm>
            <a:off x="416699" y="4096975"/>
            <a:ext cx="19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7666783" y="1113588"/>
            <a:ext cx="102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b="1"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>
            <a:off x="1155867" y="3831417"/>
            <a:ext cx="3003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2" name="Google Shape;382;p37"/>
          <p:cNvGrpSpPr/>
          <p:nvPr/>
        </p:nvGrpSpPr>
        <p:grpSpPr>
          <a:xfrm>
            <a:off x="3406814" y="2542024"/>
            <a:ext cx="362122" cy="362025"/>
            <a:chOff x="2961988" y="3325174"/>
            <a:chExt cx="482700" cy="482700"/>
          </a:xfrm>
        </p:grpSpPr>
        <p:sp>
          <p:nvSpPr>
            <p:cNvPr id="383" name="Google Shape;383;p37"/>
            <p:cNvSpPr/>
            <p:nvPr/>
          </p:nvSpPr>
          <p:spPr>
            <a:xfrm>
              <a:off x="2961988" y="3325174"/>
              <a:ext cx="482700" cy="48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3116907" y="3496636"/>
              <a:ext cx="172864" cy="139780"/>
            </a:xfrm>
            <a:custGeom>
              <a:rect b="b" l="l" r="r" t="t"/>
              <a:pathLst>
                <a:path extrusionOk="0" h="6574" w="8130">
                  <a:moveTo>
                    <a:pt x="2384" y="4874"/>
                  </a:moveTo>
                  <a:lnTo>
                    <a:pt x="846" y="3340"/>
                  </a:lnTo>
                  <a:lnTo>
                    <a:pt x="0" y="4183"/>
                  </a:lnTo>
                  <a:lnTo>
                    <a:pt x="2029" y="6206"/>
                  </a:lnTo>
                  <a:lnTo>
                    <a:pt x="2032" y="6204"/>
                  </a:lnTo>
                  <a:lnTo>
                    <a:pt x="2403" y="6574"/>
                  </a:lnTo>
                  <a:lnTo>
                    <a:pt x="8130" y="859"/>
                  </a:lnTo>
                  <a:lnTo>
                    <a:pt x="7269" y="0"/>
                  </a:lnTo>
                  <a:lnTo>
                    <a:pt x="2384" y="48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03200">
                <a:srgbClr val="000000">
                  <a:alpha val="1569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5" name="Google Shape;385;p37"/>
          <p:cNvCxnSpPr/>
          <p:nvPr/>
        </p:nvCxnSpPr>
        <p:spPr>
          <a:xfrm>
            <a:off x="7054611" y="3356925"/>
            <a:ext cx="0" cy="317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6" name="Google Shape;386;p37"/>
          <p:cNvGrpSpPr/>
          <p:nvPr/>
        </p:nvGrpSpPr>
        <p:grpSpPr>
          <a:xfrm>
            <a:off x="6233062" y="3759958"/>
            <a:ext cx="1643078" cy="819492"/>
            <a:chOff x="1176730" y="5232990"/>
            <a:chExt cx="2668200" cy="1092656"/>
          </a:xfrm>
        </p:grpSpPr>
        <p:sp>
          <p:nvSpPr>
            <p:cNvPr id="387" name="Google Shape;387;p37"/>
            <p:cNvSpPr txBox="1"/>
            <p:nvPr/>
          </p:nvSpPr>
          <p:spPr>
            <a:xfrm>
              <a:off x="1176730" y="5637745"/>
              <a:ext cx="26682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Some powerful AI/ML examples</a:t>
              </a:r>
              <a:endParaRPr sz="1100"/>
            </a:p>
          </p:txBody>
        </p:sp>
        <p:sp>
          <p:nvSpPr>
            <p:cNvPr id="388" name="Google Shape;388;p37"/>
            <p:cNvSpPr txBox="1"/>
            <p:nvPr/>
          </p:nvSpPr>
          <p:spPr>
            <a:xfrm>
              <a:off x="1485900" y="5232990"/>
              <a:ext cx="235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Applications</a:t>
              </a:r>
              <a:endParaRPr sz="11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311700" y="2287950"/>
            <a:ext cx="8520600" cy="8418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LinkedIn</a:t>
            </a:r>
            <a:r>
              <a:rPr lang="en" sz="2400"/>
              <a:t>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https://www.linkedin.com/in/dsanjay/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Twitter handle</a:t>
            </a:r>
            <a:r>
              <a:rPr lang="en" sz="2400"/>
              <a:t>: @sanjayd_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152475"/>
            <a:ext cx="62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humans, we make numerous predictions on a daily basis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ability to make these predictions allow us to be functional and productive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Historical learnings and experiences allow us to identify and recognize patterns, which in turn allow us to make predictions</a:t>
            </a:r>
            <a:endParaRPr sz="24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00" y="1017725"/>
            <a:ext cx="2076200" cy="3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approaches to Prediction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52475"/>
            <a:ext cx="52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long time, Linear Regression (OLS) has been the primary tool for prediction.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typically involves finding a line of best fit using the method of least squares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method suffers from several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breaks down when multiple independent variables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computationally intractable as the number of independent variables increase or as the data points increase resulting in sampling smaller sets of data and parameters.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 solutions do not always exist in all cases.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100" y="1484813"/>
            <a:ext cx="26289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734075" y="3427875"/>
            <a:ext cx="28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https://en.wikipedia.org/wiki/Linear_regression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Approach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The machine learning approach to prediction is based on incremental problem solving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Rather than attempt to solve for the all the unknown coefficients with all known data, we strive to close in on the most optimal solution in an incremental manner</a:t>
            </a:r>
            <a:endParaRPr/>
          </a:p>
          <a:p>
            <a:pPr indent="0" lvl="0" marL="457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534450" y="3113825"/>
            <a:ext cx="1426800" cy="98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coefficients on next data-batch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(training)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127650" y="3113825"/>
            <a:ext cx="1426800" cy="98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coefficients on independent data-set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(testing)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720850" y="3113825"/>
            <a:ext cx="1426800" cy="98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for 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(model and weights)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635300" y="3409925"/>
            <a:ext cx="10047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042100" y="3409925"/>
            <a:ext cx="10047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5671200" y="2747375"/>
            <a:ext cx="12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Optimal solution reached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169900" y="4416475"/>
            <a:ext cx="749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961250" y="2918050"/>
            <a:ext cx="12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Updated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Coefficients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 rot="-10797054">
            <a:off x="2115299" y="4140674"/>
            <a:ext cx="2800201" cy="740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2961250" y="4206325"/>
            <a:ext cx="12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Optimal solution </a:t>
            </a:r>
            <a:r>
              <a:rPr b="1" lang="en" u="sng">
                <a:solidFill>
                  <a:schemeClr val="dk1"/>
                </a:solidFill>
              </a:rPr>
              <a:t>NOT</a:t>
            </a:r>
            <a:r>
              <a:rPr b="1" lang="en">
                <a:solidFill>
                  <a:schemeClr val="dk1"/>
                </a:solidFill>
              </a:rPr>
              <a:t> reached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Convergence and Validation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50" y="1468517"/>
            <a:ext cx="3688124" cy="262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4429800" y="4020125"/>
            <a:ext cx="4402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https://stats.stackexchange.com/questions/292283/general-question-regarding-over-fitting-vs-complexity-of-models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75" y="1615000"/>
            <a:ext cx="3221625" cy="24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21750" y="4020125"/>
            <a:ext cx="38586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https://towardsdatascience.com/machine-learning-fundamentals-via-linear-regression-41a5d11f5220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978100" y="1037150"/>
            <a:ext cx="297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Cost Functions and Gradients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141400" y="1175200"/>
            <a:ext cx="297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 and Validation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to Neural Nets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