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2" r:id="rId4"/>
    <p:sldId id="264" r:id="rId5"/>
    <p:sldId id="266" r:id="rId6"/>
    <p:sldId id="257" r:id="rId7"/>
    <p:sldId id="258" r:id="rId8"/>
    <p:sldId id="260" r:id="rId9"/>
    <p:sldId id="263" r:id="rId10"/>
    <p:sldId id="265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2"/>
    <p:restoredTop sz="94740"/>
  </p:normalViewPr>
  <p:slideViewPr>
    <p:cSldViewPr snapToGrid="0" snapToObjects="1">
      <p:cViewPr varScale="1">
        <p:scale>
          <a:sx n="103" d="100"/>
          <a:sy n="103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Nutrient 1</c:v>
                </c:pt>
                <c:pt idx="1">
                  <c:v>Nutrient 2</c:v>
                </c:pt>
                <c:pt idx="2">
                  <c:v>Nutrient 3</c:v>
                </c:pt>
                <c:pt idx="3">
                  <c:v>Nutrient 4</c:v>
                </c:pt>
                <c:pt idx="4">
                  <c:v>Nutrient 5</c:v>
                </c:pt>
                <c:pt idx="5">
                  <c:v>Nutrient 6</c:v>
                </c:pt>
                <c:pt idx="6">
                  <c:v>Nutrient 7</c:v>
                </c:pt>
                <c:pt idx="7">
                  <c:v>Nutrient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10.0</c:v>
                </c:pt>
                <c:pt idx="1">
                  <c:v>7.0</c:v>
                </c:pt>
                <c:pt idx="2">
                  <c:v>4.0</c:v>
                </c:pt>
                <c:pt idx="3">
                  <c:v>1.0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"/>
        <c:overlap val="4"/>
        <c:axId val="669449104"/>
        <c:axId val="669540656"/>
      </c:barChart>
      <c:catAx>
        <c:axId val="66944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40656"/>
        <c:crosses val="autoZero"/>
        <c:auto val="1"/>
        <c:lblAlgn val="ctr"/>
        <c:lblOffset val="100"/>
        <c:noMultiLvlLbl val="0"/>
      </c:catAx>
      <c:valAx>
        <c:axId val="66954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4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C7A58-DB99-9941-96E8-3D825ACB0330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8AD8-3C2D-064E-A423-71113DEA1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8AD8-3C2D-064E-A423-71113DEA1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8AD8-3C2D-064E-A423-71113DEA1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56DC-7D73-1C46-BF81-C9BD3A386221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A3FB-117B-DC41-8D48-796FB95D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445741"/>
            <a:ext cx="10725665" cy="4868562"/>
          </a:xfrm>
        </p:spPr>
      </p:pic>
    </p:spTree>
    <p:extLst>
      <p:ext uri="{BB962C8B-B14F-4D97-AF65-F5344CB8AC3E}">
        <p14:creationId xmlns:p14="http://schemas.microsoft.com/office/powerpoint/2010/main" val="39421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250" y="787400"/>
            <a:ext cx="28575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Winners</a:t>
            </a:r>
            <a:endParaRPr lang="en-US" sz="4800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8746" y="711199"/>
            <a:ext cx="3908854" cy="814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&lt;&lt;Active Product&gt;&gt;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Click here to change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" y="151910"/>
            <a:ext cx="3835400" cy="1965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69150" y="711200"/>
            <a:ext cx="28575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Losers</a:t>
            </a:r>
            <a:endParaRPr lang="en-US" sz="4800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48500" y="386978"/>
            <a:ext cx="3835400" cy="196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33800" y="1676400"/>
            <a:ext cx="3556000" cy="330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61015"/>
            <a:ext cx="3333750" cy="92075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280370670"/>
              </p:ext>
            </p:extLst>
          </p:nvPr>
        </p:nvGraphicFramePr>
        <p:xfrm>
          <a:off x="3835400" y="2581765"/>
          <a:ext cx="3340100" cy="239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>
          <a:xfrm>
            <a:off x="1079500" y="2291009"/>
            <a:ext cx="1955800" cy="5873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1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2878380"/>
            <a:ext cx="1955800" cy="516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2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800" y="3394562"/>
            <a:ext cx="1955800" cy="63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3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9500" y="4031022"/>
            <a:ext cx="1955800" cy="65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4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38452" y="5566506"/>
            <a:ext cx="1873250" cy="998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&lt;&lt;Your Product&gt;&gt;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17800" y="5566506"/>
            <a:ext cx="1873250" cy="998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&lt;&lt;Product&gt;&gt;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59104" y="5566995"/>
            <a:ext cx="1873250" cy="998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&lt;&lt;Product&gt;&gt;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390" y="5559541"/>
            <a:ext cx="1873250" cy="998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&lt;&lt;Product&gt;&gt;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73220" y="5566506"/>
            <a:ext cx="1873250" cy="998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&lt;&lt;Product&gt;&gt;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riangle 44"/>
          <p:cNvSpPr/>
          <p:nvPr/>
        </p:nvSpPr>
        <p:spPr>
          <a:xfrm rot="16200000">
            <a:off x="-117887" y="5855004"/>
            <a:ext cx="1005143" cy="4142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5400000">
            <a:off x="10491872" y="5861970"/>
            <a:ext cx="1005143" cy="4142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3390" y="5080000"/>
            <a:ext cx="995308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Better Choices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7886700" y="2291008"/>
            <a:ext cx="1955800" cy="587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1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74000" y="2878379"/>
            <a:ext cx="1955800" cy="516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2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74000" y="3394561"/>
            <a:ext cx="1955800" cy="63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3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86700" y="4031021"/>
            <a:ext cx="1955800" cy="65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Product 4</a:t>
            </a:r>
            <a:endParaRPr lang="en-US" sz="24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2054" y="151910"/>
            <a:ext cx="64255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Better Foods for a Better Life</a:t>
            </a:r>
            <a:endParaRPr lang="en-US" sz="3600" b="1" dirty="0">
              <a:solidFill>
                <a:srgbClr val="00B05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the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 on healthier options rather than showing a spectrum of good to bad options</a:t>
            </a:r>
          </a:p>
          <a:p>
            <a:r>
              <a:rPr lang="en-US" dirty="0" smtClean="0"/>
              <a:t>Finding similar products based on similar ingredients</a:t>
            </a:r>
          </a:p>
          <a:p>
            <a:r>
              <a:rPr lang="en-US" dirty="0" smtClean="0"/>
              <a:t>Preparing several similarity matrices with ordered sets of similar products for each product by food category to allow for faster navigation</a:t>
            </a:r>
          </a:p>
          <a:p>
            <a:r>
              <a:rPr lang="en-US" dirty="0" smtClean="0"/>
              <a:t>Limiting the number of products that are displayed to few rather than many to avoid confusing the user</a:t>
            </a:r>
          </a:p>
          <a:p>
            <a:r>
              <a:rPr lang="en-US" dirty="0" smtClean="0"/>
              <a:t>Displaying a default product rather than allowing the user to select a product the first time. This allows users to play with the tool without having any knowledge of specific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 Search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 2 views </a:t>
            </a:r>
            <a:r>
              <a:rPr lang="mr-IN" dirty="0" smtClean="0"/>
              <a:t>–</a:t>
            </a:r>
            <a:r>
              <a:rPr lang="en-US" dirty="0" smtClean="0"/>
              <a:t> Product Explorer and Recommendation</a:t>
            </a:r>
          </a:p>
          <a:p>
            <a:r>
              <a:rPr lang="en-US" dirty="0" smtClean="0"/>
              <a:t>Both views default to a product with the highest nutrient score</a:t>
            </a:r>
          </a:p>
          <a:p>
            <a:r>
              <a:rPr lang="en-US" dirty="0" smtClean="0"/>
              <a:t>Product Explorer</a:t>
            </a:r>
          </a:p>
          <a:p>
            <a:pPr lvl="1"/>
            <a:r>
              <a:rPr lang="en-US" dirty="0" smtClean="0"/>
              <a:t>Allows user to look for a product and search for related products</a:t>
            </a:r>
          </a:p>
          <a:p>
            <a:pPr lvl="1"/>
            <a:r>
              <a:rPr lang="en-US" dirty="0" smtClean="0"/>
              <a:t>3-d Product Box view defaults to image of the product</a:t>
            </a:r>
          </a:p>
          <a:p>
            <a:pPr lvl="1"/>
            <a:r>
              <a:rPr lang="en-US" dirty="0" smtClean="0"/>
              <a:t>Selecting a product changes to the product box view to selected product</a:t>
            </a:r>
          </a:p>
          <a:p>
            <a:pPr lvl="1"/>
            <a:r>
              <a:rPr lang="en-US" dirty="0" smtClean="0"/>
              <a:t>Selecting a nutrient changes similar products based on selected nutrient</a:t>
            </a:r>
          </a:p>
          <a:p>
            <a:r>
              <a:rPr lang="en-US" dirty="0" smtClean="0"/>
              <a:t>Recommendation View</a:t>
            </a:r>
          </a:p>
          <a:p>
            <a:pPr lvl="1"/>
            <a:r>
              <a:rPr lang="en-US" dirty="0" smtClean="0"/>
              <a:t>User selects a food category, nutrient and threshold</a:t>
            </a:r>
          </a:p>
          <a:p>
            <a:pPr lvl="1"/>
            <a:r>
              <a:rPr lang="en-US" dirty="0" smtClean="0"/>
              <a:t>Recommendations are displayed based on selections</a:t>
            </a:r>
          </a:p>
          <a:p>
            <a:pPr lvl="1"/>
            <a:r>
              <a:rPr lang="en-US" dirty="0" smtClean="0"/>
              <a:t>User can select a product and look for other similar products based on selection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5740"/>
            <a:ext cx="10085173" cy="4979773"/>
          </a:xfrm>
        </p:spPr>
      </p:pic>
    </p:spTree>
    <p:extLst>
      <p:ext uri="{BB962C8B-B14F-4D97-AF65-F5344CB8AC3E}">
        <p14:creationId xmlns:p14="http://schemas.microsoft.com/office/powerpoint/2010/main" val="194757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38" y="634789"/>
            <a:ext cx="11763632" cy="609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639" y="634789"/>
            <a:ext cx="6157968" cy="476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8607" y="634789"/>
            <a:ext cx="5605663" cy="476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Recommendations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346" y="1533186"/>
            <a:ext cx="2775736" cy="56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Enter Product</a:t>
            </a:r>
            <a:r>
              <a:rPr lang="mr-IN" dirty="0" smtClean="0">
                <a:solidFill>
                  <a:sysClr val="windowText" lastClr="000000"/>
                </a:solidFill>
              </a:rPr>
              <a:t>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9939" y="1755612"/>
            <a:ext cx="6423200" cy="439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71208" y="2446631"/>
            <a:ext cx="2775736" cy="3459897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1706" y="5415691"/>
            <a:ext cx="6439665" cy="72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2" y="3139389"/>
            <a:ext cx="2116614" cy="3138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2" y="2644345"/>
            <a:ext cx="959799" cy="374409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14" name="Curved Up Arrow 13"/>
          <p:cNvSpPr/>
          <p:nvPr/>
        </p:nvSpPr>
        <p:spPr>
          <a:xfrm rot="20221118">
            <a:off x="1841154" y="4531179"/>
            <a:ext cx="1799709" cy="6051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8171" y="4156522"/>
            <a:ext cx="6423200" cy="1226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39939" y="3015313"/>
            <a:ext cx="6423200" cy="112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8171" y="1739612"/>
            <a:ext cx="6423200" cy="12597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004" y="1755611"/>
            <a:ext cx="1678277" cy="439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0367" y="1755611"/>
            <a:ext cx="1703637" cy="4398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92281" y="1755613"/>
            <a:ext cx="1570858" cy="438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5458" y="2199402"/>
            <a:ext cx="10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FAT</a:t>
            </a:r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4632359" y="3415008"/>
            <a:ext cx="10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SUGARS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00576" y="4478432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PROTEINS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841687" y="5587283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60666" y="5587283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30225" y="5568367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596922" y="2999313"/>
            <a:ext cx="1695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14004" y="4140522"/>
            <a:ext cx="1678277" cy="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2236" y="5415690"/>
            <a:ext cx="1707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26709" y="2473456"/>
            <a:ext cx="1670213" cy="5294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Rectangle 38"/>
          <p:cNvSpPr/>
          <p:nvPr/>
        </p:nvSpPr>
        <p:spPr>
          <a:xfrm>
            <a:off x="7586265" y="2289724"/>
            <a:ext cx="1706016" cy="7175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Rectangle 39"/>
          <p:cNvSpPr/>
          <p:nvPr/>
        </p:nvSpPr>
        <p:spPr>
          <a:xfrm>
            <a:off x="9284217" y="2018623"/>
            <a:ext cx="1587154" cy="980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/>
          <p:cNvSpPr/>
          <p:nvPr/>
        </p:nvSpPr>
        <p:spPr>
          <a:xfrm>
            <a:off x="5904211" y="3270414"/>
            <a:ext cx="1670213" cy="858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/>
          <p:cNvSpPr/>
          <p:nvPr/>
        </p:nvSpPr>
        <p:spPr>
          <a:xfrm>
            <a:off x="7563767" y="3415650"/>
            <a:ext cx="1706016" cy="717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/>
          <p:cNvSpPr/>
          <p:nvPr/>
        </p:nvSpPr>
        <p:spPr>
          <a:xfrm>
            <a:off x="9261719" y="3606943"/>
            <a:ext cx="1587154" cy="51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/>
          <p:cNvSpPr/>
          <p:nvPr/>
        </p:nvSpPr>
        <p:spPr>
          <a:xfrm>
            <a:off x="5910183" y="4451001"/>
            <a:ext cx="1670213" cy="95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/>
          <p:cNvSpPr/>
          <p:nvPr/>
        </p:nvSpPr>
        <p:spPr>
          <a:xfrm>
            <a:off x="7569739" y="4690101"/>
            <a:ext cx="1706016" cy="717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9267691" y="4419000"/>
            <a:ext cx="1587154" cy="980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riangle 55"/>
          <p:cNvSpPr/>
          <p:nvPr/>
        </p:nvSpPr>
        <p:spPr>
          <a:xfrm rot="16200000">
            <a:off x="1874002" y="3648987"/>
            <a:ext cx="4464100" cy="536486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7" name="Triangle 56"/>
          <p:cNvSpPr/>
          <p:nvPr/>
        </p:nvSpPr>
        <p:spPr>
          <a:xfrm rot="10800000">
            <a:off x="4417439" y="6188998"/>
            <a:ext cx="6431433" cy="40845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riangle 57"/>
          <p:cNvSpPr/>
          <p:nvPr/>
        </p:nvSpPr>
        <p:spPr>
          <a:xfrm rot="5400000">
            <a:off x="9031246" y="3654396"/>
            <a:ext cx="4384036" cy="537038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Triangle 58"/>
          <p:cNvSpPr/>
          <p:nvPr/>
        </p:nvSpPr>
        <p:spPr>
          <a:xfrm>
            <a:off x="4470809" y="1219941"/>
            <a:ext cx="6483936" cy="46523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374295" y="1533186"/>
            <a:ext cx="321163" cy="566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0377244" y="1639575"/>
            <a:ext cx="1783402" cy="53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products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2483705" y="6249020"/>
            <a:ext cx="2800449" cy="53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</a:t>
            </a:r>
            <a:r>
              <a:rPr lang="en-US" smtClean="0"/>
              <a:t>product selected</a:t>
            </a:r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5284155" y="5906528"/>
            <a:ext cx="976511" cy="4819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1108724" y="2289724"/>
            <a:ext cx="383059" cy="709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299345" y="1372341"/>
            <a:ext cx="1783402" cy="53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Fat selected</a:t>
            </a:r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75265" y="6214892"/>
            <a:ext cx="1783402" cy="53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Nutrients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7926436" y="6365091"/>
            <a:ext cx="2003983" cy="107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0377244" y="4979773"/>
            <a:ext cx="1287534" cy="259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0441307" y="5289407"/>
            <a:ext cx="1783402" cy="53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Watermark</a:t>
            </a:r>
            <a:endParaRPr lang="en-US" dirty="0"/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60636" y="117005"/>
            <a:ext cx="11763633" cy="5921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Food Explorer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38" y="400691"/>
            <a:ext cx="11763632" cy="633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639" y="400691"/>
            <a:ext cx="6157968" cy="71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8607" y="400691"/>
            <a:ext cx="5605663" cy="710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Recommendations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092" y="1273495"/>
            <a:ext cx="3772422" cy="37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Select Product Category</a:t>
            </a:r>
            <a:r>
              <a:rPr lang="mr-IN" dirty="0" smtClean="0">
                <a:solidFill>
                  <a:sysClr val="windowText" lastClr="000000"/>
                </a:solidFill>
              </a:rPr>
              <a:t>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39939" y="1755612"/>
            <a:ext cx="6423200" cy="439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71208" y="2446631"/>
            <a:ext cx="2775736" cy="3459897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1706" y="5415691"/>
            <a:ext cx="6439665" cy="72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2" y="3139389"/>
            <a:ext cx="2116614" cy="3138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2" y="2644345"/>
            <a:ext cx="959799" cy="374409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14" name="Curved Up Arrow 13"/>
          <p:cNvSpPr/>
          <p:nvPr/>
        </p:nvSpPr>
        <p:spPr>
          <a:xfrm rot="20221118">
            <a:off x="1841154" y="4531179"/>
            <a:ext cx="1799709" cy="6051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8171" y="4156522"/>
            <a:ext cx="6423200" cy="1226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39939" y="3015313"/>
            <a:ext cx="6423200" cy="112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8171" y="1739612"/>
            <a:ext cx="6423200" cy="12597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004" y="1755611"/>
            <a:ext cx="1678277" cy="439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0367" y="1755611"/>
            <a:ext cx="1703637" cy="4398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92281" y="1755613"/>
            <a:ext cx="1570858" cy="438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5458" y="2199402"/>
            <a:ext cx="10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FAT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32359" y="3415008"/>
            <a:ext cx="10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SUGARS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0576" y="4478432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PROTEINS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1687" y="5587283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0666" y="5587283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30225" y="5568367"/>
            <a:ext cx="11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596922" y="2999313"/>
            <a:ext cx="1695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14004" y="4140522"/>
            <a:ext cx="1678277" cy="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2236" y="5415690"/>
            <a:ext cx="1707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26709" y="2473456"/>
            <a:ext cx="1670213" cy="5294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86265" y="2289724"/>
            <a:ext cx="1706016" cy="7175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84217" y="2018623"/>
            <a:ext cx="1587154" cy="980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04211" y="3270414"/>
            <a:ext cx="1670213" cy="858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63767" y="3415650"/>
            <a:ext cx="1706016" cy="717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61719" y="3606943"/>
            <a:ext cx="1587154" cy="51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10183" y="4451001"/>
            <a:ext cx="1670213" cy="95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69739" y="4690101"/>
            <a:ext cx="1706016" cy="717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267691" y="4419000"/>
            <a:ext cx="1587154" cy="980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/>
          <p:cNvSpPr/>
          <p:nvPr/>
        </p:nvSpPr>
        <p:spPr>
          <a:xfrm rot="16200000">
            <a:off x="1874002" y="3648987"/>
            <a:ext cx="4464100" cy="536486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/>
          <p:cNvSpPr/>
          <p:nvPr/>
        </p:nvSpPr>
        <p:spPr>
          <a:xfrm rot="10800000">
            <a:off x="4417439" y="6188998"/>
            <a:ext cx="6431433" cy="40845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/>
          <p:cNvSpPr/>
          <p:nvPr/>
        </p:nvSpPr>
        <p:spPr>
          <a:xfrm rot="5400000">
            <a:off x="9031246" y="3654396"/>
            <a:ext cx="4384036" cy="537038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/>
          <p:cNvSpPr/>
          <p:nvPr/>
        </p:nvSpPr>
        <p:spPr>
          <a:xfrm>
            <a:off x="4470809" y="1219941"/>
            <a:ext cx="6483936" cy="465239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1042" y="1730033"/>
            <a:ext cx="2398683" cy="33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Select Criteria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04290" y="1746704"/>
            <a:ext cx="1235224" cy="33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ysClr val="windowText" lastClr="000000"/>
                </a:solidFill>
              </a:rPr>
              <a:t>Select Range</a:t>
            </a:r>
            <a:endParaRPr lang="en-US" sz="1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Mockup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Similar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winners and losers to encourage/discourage positive and negative players respectively</a:t>
            </a:r>
          </a:p>
          <a:p>
            <a:r>
              <a:rPr lang="en-US" dirty="0" smtClean="0"/>
              <a:t>Default product is the best product of the day</a:t>
            </a:r>
          </a:p>
          <a:p>
            <a:r>
              <a:rPr lang="en-US" dirty="0" smtClean="0"/>
              <a:t>Products at the bottom are healthier options</a:t>
            </a:r>
          </a:p>
          <a:p>
            <a:r>
              <a:rPr lang="en-US" dirty="0" smtClean="0"/>
              <a:t>User can select products on the left/right or bottom and change focus to that product</a:t>
            </a:r>
          </a:p>
          <a:p>
            <a:r>
              <a:rPr lang="en-US" dirty="0" smtClean="0"/>
              <a:t>Changing a product causes healthy recommendations to change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359</Words>
  <Application>Microsoft Macintosh PowerPoint</Application>
  <PresentationFormat>Widescreen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Chancery</vt:lpstr>
      <vt:lpstr>Calibri</vt:lpstr>
      <vt:lpstr>Calibri Light</vt:lpstr>
      <vt:lpstr>Mangal</vt:lpstr>
      <vt:lpstr>Arial</vt:lpstr>
      <vt:lpstr>Office Theme</vt:lpstr>
      <vt:lpstr>Mockups</vt:lpstr>
      <vt:lpstr>Mockup - 1</vt:lpstr>
      <vt:lpstr>Mockup-1 </vt:lpstr>
      <vt:lpstr>Iteration 1</vt:lpstr>
      <vt:lpstr>Iteration 2</vt:lpstr>
      <vt:lpstr>Food Explorer</vt:lpstr>
      <vt:lpstr>PowerPoint Presentation</vt:lpstr>
      <vt:lpstr>Mockup - 2</vt:lpstr>
      <vt:lpstr>Mockup-2</vt:lpstr>
      <vt:lpstr>Iteration 1</vt:lpstr>
      <vt:lpstr>Iteration 2</vt:lpstr>
      <vt:lpstr>PowerPoint Presentation</vt:lpstr>
      <vt:lpstr>Insights from the discussions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Microsoft Office User</dc:creator>
  <cp:lastModifiedBy>Microsoft Office User</cp:lastModifiedBy>
  <cp:revision>31</cp:revision>
  <dcterms:created xsi:type="dcterms:W3CDTF">2017-07-01T21:12:57Z</dcterms:created>
  <dcterms:modified xsi:type="dcterms:W3CDTF">2017-07-02T00:44:50Z</dcterms:modified>
</cp:coreProperties>
</file>