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Open Sans" panose="020B0606030504020204" pitchFamily="34" charset="0"/>
      <p:regular r:id="rId46"/>
      <p:bold r:id="rId47"/>
      <p:italic r:id="rId48"/>
      <p:boldItalic r:id="rId49"/>
    </p:embeddedFont>
    <p:embeddedFont>
      <p:font typeface="PT Sans Narrow" panose="020B0506020203020204" pitchFamily="34" charset="77"/>
      <p:regular r:id="rId50"/>
      <p:bold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02d01e0b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02d01e0b6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02d01e0b6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02d01e0b6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02d01e0b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02d01e0b6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02d01e0b6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02d01e0b6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02d01e0b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02d01e0b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02d01e0b6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02d01e0b6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02d01e0b6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02d01e0b6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02d01e0b6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02d01e0b6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02d01e0b6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02d01e0b6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02d01e0b6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02d01e0b6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02d01e0b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02d01e0b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02d01e0b6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02d01e0b6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02d01e0b6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02d01e0b6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02d01e0b6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02d01e0b6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02d01e0b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02d01e0b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02d01e0b6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a02d01e0b6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02d01e0b6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a02d01e0b6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02d01e0b6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a02d01e0b6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02d01e0b6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a02d01e0b6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02d01e0b6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a02d01e0b6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02d01e0b6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02d01e0b6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02d01e0b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02d01e0b6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a02d01e0b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a02d01e0b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02d01e0b6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a02d01e0b6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c1f0646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c1f0646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02d01e0b6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a02d01e0b6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02d01e0b6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a02d01e0b6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02d01e0b6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a02d01e0b6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02d01e0b6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a02d01e0b6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a02d01e0b6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a02d01e0b6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a02d01e0b6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a02d01e0b6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a02d01e0b6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a02d01e0b6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02d01e0b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02d01e0b6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02d01e0b6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02d01e0b6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02d01e0b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02d01e0b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02d01e0b6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02d01e0b6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02d01e0b6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02d01e0b6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02d01e0b6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02d01e0b6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uchi798/bookcrossing-datas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Technology</a:t>
            </a:r>
            <a:br>
              <a:rPr lang="en"/>
            </a:br>
            <a:r>
              <a:rPr lang="en" sz="4200"/>
              <a:t>BookReviewRatings</a:t>
            </a:r>
            <a:endParaRPr sz="420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Author: Dora Khiev</a:t>
            </a:r>
            <a:br>
              <a:rPr lang="en"/>
            </a:br>
            <a:r>
              <a:rPr lang="en"/>
              <a:t>ID: 985520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Professor: Mrudula Mukadam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Streaming - Cont.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311700" y="1244400"/>
            <a:ext cx="8484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File Sequence Diagram for Spark Streaming Repository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25" y="1898275"/>
            <a:ext cx="8437774" cy="2092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Streaming - Cont.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1"/>
          </p:nvPr>
        </p:nvSpPr>
        <p:spPr>
          <a:xfrm>
            <a:off x="311700" y="1244400"/>
            <a:ext cx="8484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SparkRepository.java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Read data stream from </a:t>
            </a:r>
            <a:r>
              <a:rPr lang="en" i="1" dirty="0" err="1"/>
              <a:t>inputDirectoryPath</a:t>
            </a:r>
            <a:r>
              <a:rPr lang="en" i="1" dirty="0"/>
              <a:t> </a:t>
            </a:r>
            <a:r>
              <a:rPr lang="en" dirty="0"/>
              <a:t>as </a:t>
            </a:r>
            <a:r>
              <a:rPr lang="en" b="1" dirty="0" err="1"/>
              <a:t>JavaDStream</a:t>
            </a:r>
            <a:r>
              <a:rPr lang="en" b="1" dirty="0"/>
              <a:t>&lt;String&gt;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575" y="2243525"/>
            <a:ext cx="493395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Streaming - Cont.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311700" y="1244400"/>
            <a:ext cx="8484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File Sequence Diagram for Spark Streaming Repository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75" y="1776025"/>
            <a:ext cx="8119550" cy="259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Streaming - Cont.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311700" y="1244400"/>
            <a:ext cx="8484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SparkRepository.java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Save data stream into </a:t>
            </a:r>
            <a:r>
              <a:rPr lang="en" i="1" dirty="0" err="1"/>
              <a:t>outputFileDirectory</a:t>
            </a:r>
            <a:r>
              <a:rPr lang="en" i="1" dirty="0"/>
              <a:t> </a:t>
            </a:r>
            <a:r>
              <a:rPr lang="en" dirty="0"/>
              <a:t>as </a:t>
            </a:r>
            <a:r>
              <a:rPr lang="en" b="1" dirty="0" err="1"/>
              <a:t>JavaDStream</a:t>
            </a:r>
            <a:r>
              <a:rPr lang="en" b="1" dirty="0"/>
              <a:t>&lt;String&gt;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025" y="2489600"/>
            <a:ext cx="512445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Streaming - Cont.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311700" y="1244400"/>
            <a:ext cx="8484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 we can execute Spark streaming process going to </a:t>
            </a:r>
            <a:r>
              <a:rPr lang="en" b="1"/>
              <a:t>UserBookRatingMain.java 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75" y="2225650"/>
            <a:ext cx="37719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Streaming - Cont.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body" idx="1"/>
          </p:nvPr>
        </p:nvSpPr>
        <p:spPr>
          <a:xfrm>
            <a:off x="311700" y="1244400"/>
            <a:ext cx="8484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data source tree structure: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600" y="1854388"/>
            <a:ext cx="283845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Streaming - Cont.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body" idx="1"/>
          </p:nvPr>
        </p:nvSpPr>
        <p:spPr>
          <a:xfrm>
            <a:off x="194800" y="1259000"/>
            <a:ext cx="8484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file for book ratings (part-00000).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88138"/>
            <a:ext cx="2457450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6538" y="1865200"/>
            <a:ext cx="3343275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/>
          <p:nvPr/>
        </p:nvSpPr>
        <p:spPr>
          <a:xfrm>
            <a:off x="3432300" y="2878600"/>
            <a:ext cx="1139700" cy="37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Streaming - Cont.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body" idx="1"/>
          </p:nvPr>
        </p:nvSpPr>
        <p:spPr>
          <a:xfrm>
            <a:off x="194800" y="1259000"/>
            <a:ext cx="8484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file for books (part-00000).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00" y="2203163"/>
            <a:ext cx="4206050" cy="147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9875" y="2203175"/>
            <a:ext cx="4036102" cy="1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/>
          <p:nvPr/>
        </p:nvSpPr>
        <p:spPr>
          <a:xfrm>
            <a:off x="4559000" y="2937050"/>
            <a:ext cx="323100" cy="20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Streaming - Cont.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1"/>
          </p:nvPr>
        </p:nvSpPr>
        <p:spPr>
          <a:xfrm>
            <a:off x="194800" y="1259000"/>
            <a:ext cx="8484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file for users (part-00000).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50" y="1763625"/>
            <a:ext cx="3580025" cy="212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7425" y="1763624"/>
            <a:ext cx="2892999" cy="212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/>
          <p:cNvSpPr/>
          <p:nvPr/>
        </p:nvSpPr>
        <p:spPr>
          <a:xfrm>
            <a:off x="4325225" y="2732475"/>
            <a:ext cx="854700" cy="314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body" idx="1"/>
          </p:nvPr>
        </p:nvSpPr>
        <p:spPr>
          <a:xfrm>
            <a:off x="194800" y="1259000"/>
            <a:ext cx="8484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Imports output files into HDFS under HDFS path “hdfs://localhost/user/cloudera/userbookrating/”.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Flume configuration file is named as </a:t>
            </a:r>
            <a:r>
              <a:rPr lang="en" b="1"/>
              <a:t>FlumeConf.conf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there are three output files source.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FlumeConf has also three different </a:t>
            </a:r>
            <a:r>
              <a:rPr lang="en" b="1"/>
              <a:t>Sources, Channels, </a:t>
            </a:r>
            <a:r>
              <a:rPr lang="en"/>
              <a:t>and </a:t>
            </a:r>
            <a:r>
              <a:rPr lang="en" b="1"/>
              <a:t>Sinks.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Agent name is </a:t>
            </a:r>
            <a:r>
              <a:rPr lang="en" b="1"/>
              <a:t>agent1.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025" y="3276638"/>
            <a:ext cx="518160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BookReviewRatings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small project to demonstrate the knowledge of Big Data Technologies and how to use each tools as a fundamental level.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project is used to give a brief overview of report for user ratings over a large collections of books.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project will use some several tools such as 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Spark Data Streaming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Flume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HDFS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Hive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Flume - Cont.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2"/>
          <p:cNvSpPr txBox="1">
            <a:spLocks noGrp="1"/>
          </p:cNvSpPr>
          <p:nvPr>
            <p:ph type="body" idx="1"/>
          </p:nvPr>
        </p:nvSpPr>
        <p:spPr>
          <a:xfrm>
            <a:off x="194800" y="1259000"/>
            <a:ext cx="8484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Flume configuration for </a:t>
            </a:r>
            <a:r>
              <a:rPr lang="en" b="1"/>
              <a:t>users</a:t>
            </a:r>
            <a:r>
              <a:rPr lang="en"/>
              <a:t>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839438"/>
            <a:ext cx="682942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Flume - Cont.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body" idx="1"/>
          </p:nvPr>
        </p:nvSpPr>
        <p:spPr>
          <a:xfrm>
            <a:off x="194800" y="1182800"/>
            <a:ext cx="8484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Flume configuration for </a:t>
            </a:r>
            <a:r>
              <a:rPr lang="en" b="1"/>
              <a:t>books</a:t>
            </a:r>
            <a:r>
              <a:rPr lang="en"/>
              <a:t>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984175"/>
            <a:ext cx="686752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Flume - Cont.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4"/>
          <p:cNvSpPr txBox="1">
            <a:spLocks noGrp="1"/>
          </p:cNvSpPr>
          <p:nvPr>
            <p:ph type="body" idx="1"/>
          </p:nvPr>
        </p:nvSpPr>
        <p:spPr>
          <a:xfrm>
            <a:off x="194800" y="1182800"/>
            <a:ext cx="8484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Flume configuration for </a:t>
            </a:r>
            <a:r>
              <a:rPr lang="en" b="1"/>
              <a:t>bookratings</a:t>
            </a:r>
            <a:r>
              <a:rPr lang="en"/>
              <a:t>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68375"/>
            <a:ext cx="77343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Flume - Cont.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5"/>
          <p:cNvSpPr txBox="1">
            <a:spLocks noGrp="1"/>
          </p:cNvSpPr>
          <p:nvPr>
            <p:ph type="body" idx="1"/>
          </p:nvPr>
        </p:nvSpPr>
        <p:spPr>
          <a:xfrm>
            <a:off x="194800" y="1182800"/>
            <a:ext cx="8484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files in HDFS for </a:t>
            </a:r>
            <a:r>
              <a:rPr lang="en" b="1"/>
              <a:t>books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9" name="Google Shape;2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10475"/>
            <a:ext cx="8908949" cy="202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Flume - Cont.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6"/>
          <p:cNvSpPr txBox="1">
            <a:spLocks noGrp="1"/>
          </p:cNvSpPr>
          <p:nvPr>
            <p:ph type="body" idx="1"/>
          </p:nvPr>
        </p:nvSpPr>
        <p:spPr>
          <a:xfrm>
            <a:off x="194800" y="1182800"/>
            <a:ext cx="8484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files in HDFS for </a:t>
            </a:r>
            <a:r>
              <a:rPr lang="en" b="1"/>
              <a:t>users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36" name="Google Shape;2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17227"/>
            <a:ext cx="6765449" cy="29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Flume - Cont.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7"/>
          <p:cNvSpPr txBox="1">
            <a:spLocks noGrp="1"/>
          </p:cNvSpPr>
          <p:nvPr>
            <p:ph type="body" idx="1"/>
          </p:nvPr>
        </p:nvSpPr>
        <p:spPr>
          <a:xfrm>
            <a:off x="194800" y="1182800"/>
            <a:ext cx="8484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files in HDFS for </a:t>
            </a:r>
            <a:r>
              <a:rPr lang="en" b="1"/>
              <a:t>bookratings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43" name="Google Shape;2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59975"/>
            <a:ext cx="8647601" cy="187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8"/>
          <p:cNvSpPr txBox="1">
            <a:spLocks noGrp="1"/>
          </p:cNvSpPr>
          <p:nvPr>
            <p:ph type="body" idx="1"/>
          </p:nvPr>
        </p:nvSpPr>
        <p:spPr>
          <a:xfrm>
            <a:off x="194800" y="1182800"/>
            <a:ext cx="8484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Builds logical database on top of HDFS.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SQL query and data analysis.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data to generate report.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 - Cont.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9"/>
          <p:cNvSpPr txBox="1">
            <a:spLocks noGrp="1"/>
          </p:cNvSpPr>
          <p:nvPr>
            <p:ph type="body" idx="1"/>
          </p:nvPr>
        </p:nvSpPr>
        <p:spPr>
          <a:xfrm>
            <a:off x="194800" y="1182800"/>
            <a:ext cx="8484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tables command.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These commands are located in </a:t>
            </a:r>
            <a:r>
              <a:rPr lang="en" sz="1500" b="1"/>
              <a:t>“BookReviewRate/shellscript/HiveCommand”</a:t>
            </a:r>
            <a:endParaRPr sz="15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56" name="Google Shape;25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26650"/>
            <a:ext cx="8376150" cy="15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 - Cont.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40"/>
          <p:cNvSpPr txBox="1">
            <a:spLocks noGrp="1"/>
          </p:cNvSpPr>
          <p:nvPr>
            <p:ph type="body" idx="1"/>
          </p:nvPr>
        </p:nvSpPr>
        <p:spPr>
          <a:xfrm>
            <a:off x="194800" y="1182800"/>
            <a:ext cx="8484900" cy="3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data for table </a:t>
            </a:r>
            <a:r>
              <a:rPr lang="en" b="1"/>
              <a:t>bookratings.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pic>
        <p:nvPicPr>
          <p:cNvPr id="263" name="Google Shape;26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86175"/>
            <a:ext cx="6810100" cy="286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 - Cont.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41"/>
          <p:cNvSpPr txBox="1">
            <a:spLocks noGrp="1"/>
          </p:cNvSpPr>
          <p:nvPr>
            <p:ph type="body" idx="1"/>
          </p:nvPr>
        </p:nvSpPr>
        <p:spPr>
          <a:xfrm>
            <a:off x="194800" y="1182800"/>
            <a:ext cx="8484900" cy="3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data for table </a:t>
            </a:r>
            <a:r>
              <a:rPr lang="en" b="1"/>
              <a:t>books.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pic>
        <p:nvPicPr>
          <p:cNvPr id="270" name="Google Shape;27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12127"/>
            <a:ext cx="7040974" cy="300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Overall Architecture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8520600" cy="28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 - Cont.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42"/>
          <p:cNvSpPr txBox="1">
            <a:spLocks noGrp="1"/>
          </p:cNvSpPr>
          <p:nvPr>
            <p:ph type="body" idx="1"/>
          </p:nvPr>
        </p:nvSpPr>
        <p:spPr>
          <a:xfrm>
            <a:off x="194800" y="1182800"/>
            <a:ext cx="8484900" cy="3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data for table </a:t>
            </a:r>
            <a:r>
              <a:rPr lang="en" b="1"/>
              <a:t>users.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pic>
        <p:nvPicPr>
          <p:cNvPr id="277" name="Google Shape;27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62175"/>
            <a:ext cx="7471578" cy="318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 - Cont.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43"/>
          <p:cNvSpPr txBox="1">
            <a:spLocks noGrp="1"/>
          </p:cNvSpPr>
          <p:nvPr>
            <p:ph type="body" idx="1"/>
          </p:nvPr>
        </p:nvSpPr>
        <p:spPr>
          <a:xfrm>
            <a:off x="194800" y="1182800"/>
            <a:ext cx="8484900" cy="3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query to retrieve first 10 books that have rating &gt; 4.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pic>
        <p:nvPicPr>
          <p:cNvPr id="284" name="Google Shape;28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51373"/>
            <a:ext cx="7072301" cy="30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Demo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Kafka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45"/>
          <p:cNvSpPr txBox="1">
            <a:spLocks noGrp="1"/>
          </p:cNvSpPr>
          <p:nvPr>
            <p:ph type="body" idx="1"/>
          </p:nvPr>
        </p:nvSpPr>
        <p:spPr>
          <a:xfrm>
            <a:off x="194800" y="1182800"/>
            <a:ext cx="8484900" cy="3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distributed message system between publisher and subscriber.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Handles high volume of data of message between publishers and subscribers.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with offline and online message consumption.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Kafka - Commands</a:t>
            </a:r>
            <a:endParaRPr/>
          </a:p>
        </p:txBody>
      </p:sp>
      <p:sp>
        <p:nvSpPr>
          <p:cNvPr id="301" name="Google Shape;301;p46"/>
          <p:cNvSpPr txBox="1">
            <a:spLocks noGrp="1"/>
          </p:cNvSpPr>
          <p:nvPr>
            <p:ph type="body" idx="1"/>
          </p:nvPr>
        </p:nvSpPr>
        <p:spPr>
          <a:xfrm>
            <a:off x="194800" y="1182800"/>
            <a:ext cx="8484900" cy="3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Start Kafka Service: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sudo service kafka-server start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02" name="Google Shape;30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338" y="2332363"/>
            <a:ext cx="625792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Kafka - Commands - Cont.</a:t>
            </a:r>
            <a:endParaRPr/>
          </a:p>
        </p:txBody>
      </p:sp>
      <p:sp>
        <p:nvSpPr>
          <p:cNvPr id="308" name="Google Shape;308;p47"/>
          <p:cNvSpPr txBox="1">
            <a:spLocks noGrp="1"/>
          </p:cNvSpPr>
          <p:nvPr>
            <p:ph type="body" idx="1"/>
          </p:nvPr>
        </p:nvSpPr>
        <p:spPr>
          <a:xfrm>
            <a:off x="194800" y="1182800"/>
            <a:ext cx="8484900" cy="3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Start create topic: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kafka-topics --create -zookeeper localhost:2181 --replication-factor 1 --partitions 1 --topic Hello-Kafka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09" name="Google Shape;30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60200"/>
            <a:ext cx="5490124" cy="24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Kafka - Commands - Cont.</a:t>
            </a:r>
            <a:endParaRPr/>
          </a:p>
        </p:txBody>
      </p:sp>
      <p:sp>
        <p:nvSpPr>
          <p:cNvPr id="315" name="Google Shape;315;p48"/>
          <p:cNvSpPr txBox="1">
            <a:spLocks noGrp="1"/>
          </p:cNvSpPr>
          <p:nvPr>
            <p:ph type="body" idx="1"/>
          </p:nvPr>
        </p:nvSpPr>
        <p:spPr>
          <a:xfrm>
            <a:off x="194800" y="1182800"/>
            <a:ext cx="8484900" cy="3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Start producer for topic Hello-Kafka: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</a:t>
            </a: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kafka-console-producer --broker-list localhost:9092 --topic Hello-Kafka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Start consumer for topic Hello-Kafka: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&gt; </a:t>
            </a: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kafka-console-consumer --zookeeper localhost:2181 --topic Hello-Kafka --from-beginning</a:t>
            </a:r>
            <a:endParaRPr sz="23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Kafka - Commands - Cont.</a:t>
            </a:r>
            <a:endParaRPr/>
          </a:p>
        </p:txBody>
      </p:sp>
      <p:sp>
        <p:nvSpPr>
          <p:cNvPr id="321" name="Google Shape;321;p49"/>
          <p:cNvSpPr txBox="1">
            <a:spLocks noGrp="1"/>
          </p:cNvSpPr>
          <p:nvPr>
            <p:ph type="body" idx="1"/>
          </p:nvPr>
        </p:nvSpPr>
        <p:spPr>
          <a:xfrm>
            <a:off x="194800" y="1182800"/>
            <a:ext cx="8484900" cy="3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Screenshots between Producer and Consumer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pic>
        <p:nvPicPr>
          <p:cNvPr id="322" name="Google Shape;32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25" y="1835826"/>
            <a:ext cx="8106599" cy="278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Kafka Demo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(Static files)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265600" cy="35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tree structure: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Source download link: </a:t>
            </a:r>
            <a:r>
              <a:rPr lang="en" sz="1500" u="sng">
                <a:solidFill>
                  <a:srgbClr val="954F72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https://www.kaggle.com/ruchi798/bookcrossing-dataset</a:t>
            </a:r>
            <a:endParaRPr sz="21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These files are located in </a:t>
            </a:r>
            <a:r>
              <a:rPr lang="en" b="1"/>
              <a:t>/BookReviewRate/datasource </a:t>
            </a:r>
            <a:r>
              <a:rPr lang="en"/>
              <a:t>inside the project.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50" y="1924775"/>
            <a:ext cx="4156350" cy="1987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(Static files) - Cont.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3788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Sample data for BX-Book-Ratings.csv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00" y="1758888"/>
            <a:ext cx="2457450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4690500" y="1266324"/>
            <a:ext cx="4260300" cy="29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is divided into three fields: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Book ID.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ISBN number.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Rating.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(Static files) - Cont.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3788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data for BX-Books.csv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4690500" y="1266325"/>
            <a:ext cx="4260300" cy="31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is divided into 8 fields: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ISBN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Book Title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Book Author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Year of Publication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Publisher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Image Url 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Image Url 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Image Url L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75" y="1807625"/>
            <a:ext cx="4206050" cy="147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(Static files) - Cont.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3788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data for BX-Users.csv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4690500" y="1266325"/>
            <a:ext cx="4260300" cy="31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is divided into 3 fields: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 ID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Age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50" y="1763625"/>
            <a:ext cx="440055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Streaming</a:t>
            </a: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" y="2043113"/>
            <a:ext cx="824865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Streaming - Cont.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311700" y="1244400"/>
            <a:ext cx="8484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Streaming Repository Pattern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00" y="1746100"/>
            <a:ext cx="8009550" cy="29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697</Words>
  <Application>Microsoft Macintosh PowerPoint</Application>
  <PresentationFormat>On-screen Show (16:9)</PresentationFormat>
  <Paragraphs>139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Open Sans</vt:lpstr>
      <vt:lpstr>Calibri</vt:lpstr>
      <vt:lpstr>Arial</vt:lpstr>
      <vt:lpstr>PT Sans Narrow</vt:lpstr>
      <vt:lpstr>Tropic</vt:lpstr>
      <vt:lpstr>Big Data Technology BookReviewRatings</vt:lpstr>
      <vt:lpstr>About BookReviewRatings</vt:lpstr>
      <vt:lpstr>Project Overall Architecture</vt:lpstr>
      <vt:lpstr>Data Source (Static files)</vt:lpstr>
      <vt:lpstr>Data Source (Static files) - Cont. </vt:lpstr>
      <vt:lpstr>Data Source (Static files) - Cont. </vt:lpstr>
      <vt:lpstr>Data Source (Static files) - Cont. </vt:lpstr>
      <vt:lpstr>Spark Streaming</vt:lpstr>
      <vt:lpstr>Spark Streaming - Cont. </vt:lpstr>
      <vt:lpstr>Spark Streaming - Cont. </vt:lpstr>
      <vt:lpstr>Spark Streaming - Cont. </vt:lpstr>
      <vt:lpstr>Spark Streaming - Cont. </vt:lpstr>
      <vt:lpstr>Spark Streaming - Cont. </vt:lpstr>
      <vt:lpstr>Spark Streaming - Cont. </vt:lpstr>
      <vt:lpstr>Spark Streaming - Cont. </vt:lpstr>
      <vt:lpstr>Spark Streaming - Cont. </vt:lpstr>
      <vt:lpstr>Spark Streaming - Cont. </vt:lpstr>
      <vt:lpstr>Spark Streaming - Cont. </vt:lpstr>
      <vt:lpstr>Flume </vt:lpstr>
      <vt:lpstr>Flume - Cont. </vt:lpstr>
      <vt:lpstr>Flume - Cont. </vt:lpstr>
      <vt:lpstr>Flume - Cont. </vt:lpstr>
      <vt:lpstr>Flume - Cont. </vt:lpstr>
      <vt:lpstr>Flume - Cont. </vt:lpstr>
      <vt:lpstr>Flume - Cont. </vt:lpstr>
      <vt:lpstr>Hive </vt:lpstr>
      <vt:lpstr>Hive - Cont. </vt:lpstr>
      <vt:lpstr>Hive - Cont. </vt:lpstr>
      <vt:lpstr>Hive - Cont. </vt:lpstr>
      <vt:lpstr>Hive - Cont. </vt:lpstr>
      <vt:lpstr>Hive - Cont. </vt:lpstr>
      <vt:lpstr>Project Demo</vt:lpstr>
      <vt:lpstr>Apache Kafka </vt:lpstr>
      <vt:lpstr>Apache Kafka - Commands</vt:lpstr>
      <vt:lpstr>Apache Kafka - Commands - Cont.</vt:lpstr>
      <vt:lpstr>Apache Kafka - Commands - Cont.</vt:lpstr>
      <vt:lpstr>Apache Kafka - Commands - Cont.</vt:lpstr>
      <vt:lpstr>Kafka 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Technology BookReviewRatings</dc:title>
  <cp:lastModifiedBy>Dora Khiev</cp:lastModifiedBy>
  <cp:revision>2</cp:revision>
  <dcterms:modified xsi:type="dcterms:W3CDTF">2020-10-10T19:27:39Z</dcterms:modified>
</cp:coreProperties>
</file>