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4" r:id="rId4"/>
    <p:sldId id="269" r:id="rId5"/>
    <p:sldId id="270" r:id="rId6"/>
    <p:sldId id="271" r:id="rId7"/>
    <p:sldId id="272" r:id="rId8"/>
    <p:sldId id="274" r:id="rId9"/>
    <p:sldId id="258" r:id="rId10"/>
    <p:sldId id="275" r:id="rId11"/>
    <p:sldId id="276" r:id="rId12"/>
    <p:sldId id="277" r:id="rId13"/>
    <p:sldId id="278" r:id="rId14"/>
    <p:sldId id="279" r:id="rId15"/>
    <p:sldId id="265" r:id="rId16"/>
    <p:sldId id="280" r:id="rId17"/>
    <p:sldId id="281" r:id="rId18"/>
    <p:sldId id="282" r:id="rId19"/>
    <p:sldId id="260" r:id="rId20"/>
    <p:sldId id="261" r:id="rId21"/>
    <p:sldId id="262" r:id="rId22"/>
    <p:sldId id="263" r:id="rId23"/>
    <p:sldId id="266" r:id="rId24"/>
    <p:sldId id="267" r:id="rId25"/>
    <p:sldId id="268" r:id="rId26"/>
    <p:sldId id="259" r:id="rId2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249D"/>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2549E-217D-402B-9D16-EA34250764BF}" v="341" dt="2023-09-12T12:53:48.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p:scale>
          <a:sx n="75" d="100"/>
          <a:sy n="75" d="100"/>
        </p:scale>
        <p:origin x="58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ΚΡΕΜΑΝΤΑΛΑ ΘΕΟΔΩΡΑ" userId="0c3432b9-a4b8-4542-a52f-d35080c94c09" providerId="ADAL" clId="{2382549E-217D-402B-9D16-EA34250764BF}"/>
    <pc:docChg chg="undo redo custSel addSld delSld modSld">
      <pc:chgData name="ΚΡΕΜΑΝΤΑΛΑ ΘΕΟΔΩΡΑ" userId="0c3432b9-a4b8-4542-a52f-d35080c94c09" providerId="ADAL" clId="{2382549E-217D-402B-9D16-EA34250764BF}" dt="2023-09-12T13:03:00.766" v="8699" actId="1076"/>
      <pc:docMkLst>
        <pc:docMk/>
      </pc:docMkLst>
      <pc:sldChg chg="addSp delSp modSp mod modTransition modAnim setClrOvrMap">
        <pc:chgData name="ΚΡΕΜΑΝΤΑΛΑ ΘΕΟΔΩΡΑ" userId="0c3432b9-a4b8-4542-a52f-d35080c94c09" providerId="ADAL" clId="{2382549E-217D-402B-9D16-EA34250764BF}" dt="2023-09-08T14:13:07.162" v="6782" actId="20577"/>
        <pc:sldMkLst>
          <pc:docMk/>
          <pc:sldMk cId="798648163" sldId="256"/>
        </pc:sldMkLst>
        <pc:spChg chg="mod">
          <ac:chgData name="ΚΡΕΜΑΝΤΑΛΑ ΘΕΟΔΩΡΑ" userId="0c3432b9-a4b8-4542-a52f-d35080c94c09" providerId="ADAL" clId="{2382549E-217D-402B-9D16-EA34250764BF}" dt="2023-09-03T17:27:44.062" v="808" actId="26606"/>
          <ac:spMkLst>
            <pc:docMk/>
            <pc:sldMk cId="798648163" sldId="256"/>
            <ac:spMk id="2" creationId="{2077C0A2-61F3-1895-39A7-A0B83DB2B40A}"/>
          </ac:spMkLst>
        </pc:spChg>
        <pc:spChg chg="mod">
          <ac:chgData name="ΚΡΕΜΑΝΤΑΛΑ ΘΕΟΔΩΡΑ" userId="0c3432b9-a4b8-4542-a52f-d35080c94c09" providerId="ADAL" clId="{2382549E-217D-402B-9D16-EA34250764BF}" dt="2023-09-05T10:16:58.152" v="962" actId="20577"/>
          <ac:spMkLst>
            <pc:docMk/>
            <pc:sldMk cId="798648163" sldId="256"/>
            <ac:spMk id="3" creationId="{C3E22282-1F05-8FC3-E4F8-512EE3698AD6}"/>
          </ac:spMkLst>
        </pc:spChg>
        <pc:spChg chg="add del">
          <ac:chgData name="ΚΡΕΜΑΝΤΑΛΑ ΘΕΟΔΩΡΑ" userId="0c3432b9-a4b8-4542-a52f-d35080c94c09" providerId="ADAL" clId="{2382549E-217D-402B-9D16-EA34250764BF}" dt="2023-09-03T17:27:44.062" v="808" actId="26606"/>
          <ac:spMkLst>
            <pc:docMk/>
            <pc:sldMk cId="798648163" sldId="256"/>
            <ac:spMk id="16" creationId="{D4F87819-B70D-4927-B657-7D175613F950}"/>
          </ac:spMkLst>
        </pc:spChg>
        <pc:spChg chg="add del">
          <ac:chgData name="ΚΡΕΜΑΝΤΑΛΑ ΘΕΟΔΩΡΑ" userId="0c3432b9-a4b8-4542-a52f-d35080c94c09" providerId="ADAL" clId="{2382549E-217D-402B-9D16-EA34250764BF}" dt="2023-09-03T17:27:44.062" v="808" actId="26606"/>
          <ac:spMkLst>
            <pc:docMk/>
            <pc:sldMk cId="798648163" sldId="256"/>
            <ac:spMk id="18" creationId="{DCB3820D-C773-4632-9F79-C890E1B2B50D}"/>
          </ac:spMkLst>
        </pc:spChg>
        <pc:spChg chg="add del">
          <ac:chgData name="ΚΡΕΜΑΝΤΑΛΑ ΘΕΟΔΩΡΑ" userId="0c3432b9-a4b8-4542-a52f-d35080c94c09" providerId="ADAL" clId="{2382549E-217D-402B-9D16-EA34250764BF}" dt="2023-09-03T17:27:44.062" v="808" actId="26606"/>
          <ac:spMkLst>
            <pc:docMk/>
            <pc:sldMk cId="798648163" sldId="256"/>
            <ac:spMk id="20" creationId="{DCB8EB4B-AFE9-41E8-95B0-F246E5740491}"/>
          </ac:spMkLst>
        </pc:spChg>
        <pc:spChg chg="mod">
          <ac:chgData name="ΚΡΕΜΑΝΤΑΛΑ ΘΕΟΔΩΡΑ" userId="0c3432b9-a4b8-4542-a52f-d35080c94c09" providerId="ADAL" clId="{2382549E-217D-402B-9D16-EA34250764BF}" dt="2023-09-08T14:13:07.162" v="6782" actId="20577"/>
          <ac:spMkLst>
            <pc:docMk/>
            <pc:sldMk cId="798648163" sldId="256"/>
            <ac:spMk id="38" creationId="{42F92998-C53F-A05B-CD7E-626F802DE5DD}"/>
          </ac:spMkLst>
        </pc:spChg>
        <pc:spChg chg="add del">
          <ac:chgData name="ΚΡΕΜΑΝΤΑΛΑ ΘΕΟΔΩΡΑ" userId="0c3432b9-a4b8-4542-a52f-d35080c94c09" providerId="ADAL" clId="{2382549E-217D-402B-9D16-EA34250764BF}" dt="2023-09-02T14:12:40.484" v="554" actId="26606"/>
          <ac:spMkLst>
            <pc:docMk/>
            <pc:sldMk cId="798648163" sldId="256"/>
            <ac:spMk id="40" creationId="{8A95209C-5275-4E15-8EA7-7F42980ABF2D}"/>
          </ac:spMkLst>
        </pc:spChg>
        <pc:spChg chg="add del">
          <ac:chgData name="ΚΡΕΜΑΝΤΑΛΑ ΘΕΟΔΩΡΑ" userId="0c3432b9-a4b8-4542-a52f-d35080c94c09" providerId="ADAL" clId="{2382549E-217D-402B-9D16-EA34250764BF}" dt="2023-09-02T14:12:40.484" v="554" actId="26606"/>
          <ac:spMkLst>
            <pc:docMk/>
            <pc:sldMk cId="798648163" sldId="256"/>
            <ac:spMk id="41" creationId="{4F2ED431-E304-4FF0-9F4E-032783C9D612}"/>
          </ac:spMkLst>
        </pc:spChg>
        <pc:spChg chg="add del">
          <ac:chgData name="ΚΡΕΜΑΝΤΑΛΑ ΘΕΟΔΩΡΑ" userId="0c3432b9-a4b8-4542-a52f-d35080c94c09" providerId="ADAL" clId="{2382549E-217D-402B-9D16-EA34250764BF}" dt="2023-09-03T17:27:44.062" v="808" actId="26606"/>
          <ac:spMkLst>
            <pc:docMk/>
            <pc:sldMk cId="798648163" sldId="256"/>
            <ac:spMk id="42" creationId="{9B7AD9F6-8CE7-4299-8FC6-328F4DCD3FF9}"/>
          </ac:spMkLst>
        </pc:spChg>
        <pc:spChg chg="add del">
          <ac:chgData name="ΚΡΕΜΑΝΤΑΛΑ ΘΕΟΔΩΡΑ" userId="0c3432b9-a4b8-4542-a52f-d35080c94c09" providerId="ADAL" clId="{2382549E-217D-402B-9D16-EA34250764BF}" dt="2023-09-02T14:12:35.507" v="552" actId="26606"/>
          <ac:spMkLst>
            <pc:docMk/>
            <pc:sldMk cId="798648163" sldId="256"/>
            <ac:spMk id="43" creationId="{9B7AD9F6-8CE7-4299-8FC6-328F4DCD3FF9}"/>
          </ac:spMkLst>
        </pc:spChg>
        <pc:spChg chg="add del">
          <ac:chgData name="ΚΡΕΜΑΝΤΑΛΑ ΘΕΟΔΩΡΑ" userId="0c3432b9-a4b8-4542-a52f-d35080c94c09" providerId="ADAL" clId="{2382549E-217D-402B-9D16-EA34250764BF}" dt="2023-09-03T17:27:44.062" v="808" actId="26606"/>
          <ac:spMkLst>
            <pc:docMk/>
            <pc:sldMk cId="798648163" sldId="256"/>
            <ac:spMk id="44" creationId="{F49775AF-8896-43EE-92C6-83497D6DC56F}"/>
          </ac:spMkLst>
        </pc:spChg>
        <pc:spChg chg="add del">
          <ac:chgData name="ΚΡΕΜΑΝΤΑΛΑ ΘΕΟΔΩΡΑ" userId="0c3432b9-a4b8-4542-a52f-d35080c94c09" providerId="ADAL" clId="{2382549E-217D-402B-9D16-EA34250764BF}" dt="2023-09-02T14:12:35.507" v="552" actId="26606"/>
          <ac:spMkLst>
            <pc:docMk/>
            <pc:sldMk cId="798648163" sldId="256"/>
            <ac:spMk id="45" creationId="{F49775AF-8896-43EE-92C6-83497D6DC56F}"/>
          </ac:spMkLst>
        </pc:spChg>
        <pc:spChg chg="add del">
          <ac:chgData name="ΚΡΕΜΑΝΤΑΛΑ ΘΕΟΔΩΡΑ" userId="0c3432b9-a4b8-4542-a52f-d35080c94c09" providerId="ADAL" clId="{2382549E-217D-402B-9D16-EA34250764BF}" dt="2023-09-02T14:12:40.484" v="554" actId="26606"/>
          <ac:spMkLst>
            <pc:docMk/>
            <pc:sldMk cId="798648163" sldId="256"/>
            <ac:spMk id="47" creationId="{4E87FCFB-2CCE-460D-B3DD-557C8BD1B94A}"/>
          </ac:spMkLst>
        </pc:spChg>
        <pc:spChg chg="add del">
          <ac:chgData name="ΚΡΕΜΑΝΤΑΛΑ ΘΕΟΔΩΡΑ" userId="0c3432b9-a4b8-4542-a52f-d35080c94c09" providerId="ADAL" clId="{2382549E-217D-402B-9D16-EA34250764BF}" dt="2023-09-02T14:12:45.012" v="556" actId="26606"/>
          <ac:spMkLst>
            <pc:docMk/>
            <pc:sldMk cId="798648163" sldId="256"/>
            <ac:spMk id="49" creationId="{8A94871E-96FC-4ADE-815B-41A636E34F1A}"/>
          </ac:spMkLst>
        </pc:spChg>
        <pc:spChg chg="add del">
          <ac:chgData name="ΚΡΕΜΑΝΤΑΛΑ ΘΕΟΔΩΡΑ" userId="0c3432b9-a4b8-4542-a52f-d35080c94c09" providerId="ADAL" clId="{2382549E-217D-402B-9D16-EA34250764BF}" dt="2023-09-02T14:12:45.012" v="556" actId="26606"/>
          <ac:spMkLst>
            <pc:docMk/>
            <pc:sldMk cId="798648163" sldId="256"/>
            <ac:spMk id="50" creationId="{3FCFB1DE-0B7E-48CC-BA90-B2AB0889F9D6}"/>
          </ac:spMkLst>
        </pc:spChg>
        <pc:spChg chg="add del mod">
          <ac:chgData name="ΚΡΕΜΑΝΤΑΛΑ ΘΕΟΔΩΡΑ" userId="0c3432b9-a4b8-4542-a52f-d35080c94c09" providerId="ADAL" clId="{2382549E-217D-402B-9D16-EA34250764BF}" dt="2023-09-03T16:44:14.546" v="791" actId="478"/>
          <ac:spMkLst>
            <pc:docMk/>
            <pc:sldMk cId="798648163" sldId="256"/>
            <ac:spMk id="58" creationId="{5AA1DC75-38CD-FF88-F559-2C1D98DE9394}"/>
          </ac:spMkLst>
        </pc:spChg>
        <pc:picChg chg="mod ord">
          <ac:chgData name="ΚΡΕΜΑΝΤΑΛΑ ΘΕΟΔΩΡΑ" userId="0c3432b9-a4b8-4542-a52f-d35080c94c09" providerId="ADAL" clId="{2382549E-217D-402B-9D16-EA34250764BF}" dt="2023-09-03T17:27:44.062" v="808" actId="26606"/>
          <ac:picMkLst>
            <pc:docMk/>
            <pc:sldMk cId="798648163" sldId="256"/>
            <ac:picMk id="4" creationId="{763E75CF-075E-1CD1-00F9-7421879B68B0}"/>
          </ac:picMkLst>
        </pc:picChg>
      </pc:sldChg>
      <pc:sldChg chg="modSp mod modTransition">
        <pc:chgData name="ΚΡΕΜΑΝΤΑΛΑ ΘΕΟΔΩΡΑ" userId="0c3432b9-a4b8-4542-a52f-d35080c94c09" providerId="ADAL" clId="{2382549E-217D-402B-9D16-EA34250764BF}" dt="2023-09-05T11:51:33.156" v="3561" actId="1076"/>
        <pc:sldMkLst>
          <pc:docMk/>
          <pc:sldMk cId="416460984" sldId="257"/>
        </pc:sldMkLst>
        <pc:spChg chg="mod">
          <ac:chgData name="ΚΡΕΜΑΝΤΑΛΑ ΘΕΟΔΩΡΑ" userId="0c3432b9-a4b8-4542-a52f-d35080c94c09" providerId="ADAL" clId="{2382549E-217D-402B-9D16-EA34250764BF}" dt="2023-09-05T11:51:33.156" v="3561" actId="1076"/>
          <ac:spMkLst>
            <pc:docMk/>
            <pc:sldMk cId="416460984" sldId="257"/>
            <ac:spMk id="2" creationId="{90A8F958-8EA1-4967-C9B5-65EBAF77B763}"/>
          </ac:spMkLst>
        </pc:spChg>
        <pc:spChg chg="mod">
          <ac:chgData name="ΚΡΕΜΑΝΤΑΛΑ ΘΕΟΔΩΡΑ" userId="0c3432b9-a4b8-4542-a52f-d35080c94c09" providerId="ADAL" clId="{2382549E-217D-402B-9D16-EA34250764BF}" dt="2023-09-02T11:33:58.463" v="407"/>
          <ac:spMkLst>
            <pc:docMk/>
            <pc:sldMk cId="416460984" sldId="257"/>
            <ac:spMk id="3" creationId="{A4DB1836-A3AF-2D2C-0FE5-DB38EA443EA9}"/>
          </ac:spMkLst>
        </pc:spChg>
      </pc:sldChg>
      <pc:sldChg chg="addSp delSp modSp new mod modTransition modClrScheme chgLayout">
        <pc:chgData name="ΚΡΕΜΑΝΤΑΛΑ ΘΕΟΔΩΡΑ" userId="0c3432b9-a4b8-4542-a52f-d35080c94c09" providerId="ADAL" clId="{2382549E-217D-402B-9D16-EA34250764BF}" dt="2023-09-11T13:38:20.645" v="8353" actId="14100"/>
        <pc:sldMkLst>
          <pc:docMk/>
          <pc:sldMk cId="2142175778" sldId="258"/>
        </pc:sldMkLst>
        <pc:spChg chg="mod ord">
          <ac:chgData name="ΚΡΕΜΑΝΤΑΛΑ ΘΕΟΔΩΡΑ" userId="0c3432b9-a4b8-4542-a52f-d35080c94c09" providerId="ADAL" clId="{2382549E-217D-402B-9D16-EA34250764BF}" dt="2023-09-08T12:42:21.012" v="5988" actId="122"/>
          <ac:spMkLst>
            <pc:docMk/>
            <pc:sldMk cId="2142175778" sldId="258"/>
            <ac:spMk id="2" creationId="{F7FA9526-A0C0-7FF9-655D-07D2EDF3A825}"/>
          </ac:spMkLst>
        </pc:spChg>
        <pc:spChg chg="add del mod ord">
          <ac:chgData name="ΚΡΕΜΑΝΤΑΛΑ ΘΕΟΔΩΡΑ" userId="0c3432b9-a4b8-4542-a52f-d35080c94c09" providerId="ADAL" clId="{2382549E-217D-402B-9D16-EA34250764BF}" dt="2023-09-05T12:33:18.162" v="4043" actId="700"/>
          <ac:spMkLst>
            <pc:docMk/>
            <pc:sldMk cId="2142175778" sldId="258"/>
            <ac:spMk id="3" creationId="{78567EF2-8667-D22A-B046-7B2593B15C3E}"/>
          </ac:spMkLst>
        </pc:spChg>
        <pc:spChg chg="add del mod ord">
          <ac:chgData name="ΚΡΕΜΑΝΤΑΛΑ ΘΕΟΔΩΡΑ" userId="0c3432b9-a4b8-4542-a52f-d35080c94c09" providerId="ADAL" clId="{2382549E-217D-402B-9D16-EA34250764BF}" dt="2023-09-03T10:10:23.446" v="558" actId="700"/>
          <ac:spMkLst>
            <pc:docMk/>
            <pc:sldMk cId="2142175778" sldId="258"/>
            <ac:spMk id="4" creationId="{96217925-383F-AC32-2303-F79CBB33FE00}"/>
          </ac:spMkLst>
        </pc:spChg>
        <pc:spChg chg="add del mod ord">
          <ac:chgData name="ΚΡΕΜΑΝΤΑΛΑ ΘΕΟΔΩΡΑ" userId="0c3432b9-a4b8-4542-a52f-d35080c94c09" providerId="ADAL" clId="{2382549E-217D-402B-9D16-EA34250764BF}" dt="2023-09-03T10:10:23.446" v="558" actId="700"/>
          <ac:spMkLst>
            <pc:docMk/>
            <pc:sldMk cId="2142175778" sldId="258"/>
            <ac:spMk id="5" creationId="{D8149116-48B1-EE06-3103-4AEDFFDD64BE}"/>
          </ac:spMkLst>
        </pc:spChg>
        <pc:spChg chg="add mod ord">
          <ac:chgData name="ΚΡΕΜΑΝΤΑΛΑ ΘΕΟΔΩΡΑ" userId="0c3432b9-a4b8-4542-a52f-d35080c94c09" providerId="ADAL" clId="{2382549E-217D-402B-9D16-EA34250764BF}" dt="2023-09-11T13:38:20.645" v="8353" actId="14100"/>
          <ac:spMkLst>
            <pc:docMk/>
            <pc:sldMk cId="2142175778" sldId="258"/>
            <ac:spMk id="6" creationId="{2C0E6DAB-A5AF-032F-7AAE-5E0360008189}"/>
          </ac:spMkLst>
        </pc:spChg>
        <pc:spChg chg="add mod ord">
          <ac:chgData name="ΚΡΕΜΑΝΤΑΛΑ ΘΕΟΔΩΡΑ" userId="0c3432b9-a4b8-4542-a52f-d35080c94c09" providerId="ADAL" clId="{2382549E-217D-402B-9D16-EA34250764BF}" dt="2023-09-08T14:31:51.733" v="6951" actId="1076"/>
          <ac:spMkLst>
            <pc:docMk/>
            <pc:sldMk cId="2142175778" sldId="258"/>
            <ac:spMk id="7" creationId="{A15FFF31-0DD5-1A35-C159-391DB7B8E7A4}"/>
          </ac:spMkLst>
        </pc:spChg>
      </pc:sldChg>
      <pc:sldChg chg="add del">
        <pc:chgData name="ΚΡΕΜΑΝΤΑΛΑ ΘΕΟΔΩΡΑ" userId="0c3432b9-a4b8-4542-a52f-d35080c94c09" providerId="ADAL" clId="{2382549E-217D-402B-9D16-EA34250764BF}" dt="2023-09-02T11:23:52.818" v="330" actId="2890"/>
        <pc:sldMkLst>
          <pc:docMk/>
          <pc:sldMk cId="496757455" sldId="259"/>
        </pc:sldMkLst>
      </pc:sldChg>
      <pc:sldChg chg="new del">
        <pc:chgData name="ΚΡΕΜΑΝΤΑΛΑ ΘΕΟΔΩΡΑ" userId="0c3432b9-a4b8-4542-a52f-d35080c94c09" providerId="ADAL" clId="{2382549E-217D-402B-9D16-EA34250764BF}" dt="2023-09-02T11:21:41.899" v="315" actId="47"/>
        <pc:sldMkLst>
          <pc:docMk/>
          <pc:sldMk cId="1298754472" sldId="259"/>
        </pc:sldMkLst>
      </pc:sldChg>
      <pc:sldChg chg="addSp delSp modSp new mod modTransition setBg modClrScheme addAnim delAnim modAnim chgLayout">
        <pc:chgData name="ΚΡΕΜΑΝΤΑΛΑ ΘΕΟΔΩΡΑ" userId="0c3432b9-a4b8-4542-a52f-d35080c94c09" providerId="ADAL" clId="{2382549E-217D-402B-9D16-EA34250764BF}" dt="2023-09-05T11:19:13.712" v="3293"/>
        <pc:sldMkLst>
          <pc:docMk/>
          <pc:sldMk cId="4239599776" sldId="259"/>
        </pc:sldMkLst>
        <pc:spChg chg="del mod ord">
          <ac:chgData name="ΚΡΕΜΑΝΤΑΛΑ ΘΕΟΔΩΡΑ" userId="0c3432b9-a4b8-4542-a52f-d35080c94c09" providerId="ADAL" clId="{2382549E-217D-402B-9D16-EA34250764BF}" dt="2023-09-03T16:36:38.644" v="562" actId="700"/>
          <ac:spMkLst>
            <pc:docMk/>
            <pc:sldMk cId="4239599776" sldId="259"/>
            <ac:spMk id="2" creationId="{2EA97186-AD6F-6D30-6CE3-9AC7DF142C1A}"/>
          </ac:spMkLst>
        </pc:spChg>
        <pc:spChg chg="del">
          <ac:chgData name="ΚΡΕΜΑΝΤΑΛΑ ΘΕΟΔΩΡΑ" userId="0c3432b9-a4b8-4542-a52f-d35080c94c09" providerId="ADAL" clId="{2382549E-217D-402B-9D16-EA34250764BF}" dt="2023-09-03T16:36:38.644" v="562" actId="700"/>
          <ac:spMkLst>
            <pc:docMk/>
            <pc:sldMk cId="4239599776" sldId="259"/>
            <ac:spMk id="3" creationId="{A4348A21-F2B9-D73F-EBDA-53945D03EB9A}"/>
          </ac:spMkLst>
        </pc:spChg>
        <pc:spChg chg="add mod ord">
          <ac:chgData name="ΚΡΕΜΑΝΤΑΛΑ ΘΕΟΔΩΡΑ" userId="0c3432b9-a4b8-4542-a52f-d35080c94c09" providerId="ADAL" clId="{2382549E-217D-402B-9D16-EA34250764BF}" dt="2023-09-03T16:40:15.485" v="697" actId="26606"/>
          <ac:spMkLst>
            <pc:docMk/>
            <pc:sldMk cId="4239599776" sldId="259"/>
            <ac:spMk id="4" creationId="{AE24E739-661B-B949-E98F-E7534C48BC8C}"/>
          </ac:spMkLst>
        </pc:spChg>
        <pc:spChg chg="add del">
          <ac:chgData name="ΚΡΕΜΑΝΤΑΛΑ ΘΕΟΔΩΡΑ" userId="0c3432b9-a4b8-4542-a52f-d35080c94c09" providerId="ADAL" clId="{2382549E-217D-402B-9D16-EA34250764BF}" dt="2023-09-03T16:38:05.461" v="634" actId="26606"/>
          <ac:spMkLst>
            <pc:docMk/>
            <pc:sldMk cId="4239599776" sldId="259"/>
            <ac:spMk id="10" creationId="{DA381740-063A-41A4-836D-85D14980EEF0}"/>
          </ac:spMkLst>
        </pc:spChg>
        <pc:spChg chg="add del">
          <ac:chgData name="ΚΡΕΜΑΝΤΑΛΑ ΘΕΟΔΩΡΑ" userId="0c3432b9-a4b8-4542-a52f-d35080c94c09" providerId="ADAL" clId="{2382549E-217D-402B-9D16-EA34250764BF}" dt="2023-09-03T16:38:05.461" v="634" actId="26606"/>
          <ac:spMkLst>
            <pc:docMk/>
            <pc:sldMk cId="4239599776" sldId="259"/>
            <ac:spMk id="12" creationId="{9B7AD9F6-8CE7-4299-8FC6-328F4DCD3FF9}"/>
          </ac:spMkLst>
        </pc:spChg>
        <pc:spChg chg="add del">
          <ac:chgData name="ΚΡΕΜΑΝΤΑΛΑ ΘΕΟΔΩΡΑ" userId="0c3432b9-a4b8-4542-a52f-d35080c94c09" providerId="ADAL" clId="{2382549E-217D-402B-9D16-EA34250764BF}" dt="2023-09-03T16:38:05.461" v="634" actId="26606"/>
          <ac:spMkLst>
            <pc:docMk/>
            <pc:sldMk cId="4239599776" sldId="259"/>
            <ac:spMk id="14" creationId="{F49775AF-8896-43EE-92C6-83497D6DC56F}"/>
          </ac:spMkLst>
        </pc:spChg>
        <pc:spChg chg="add del">
          <ac:chgData name="ΚΡΕΜΑΝΤΑΛΑ ΘΕΟΔΩΡΑ" userId="0c3432b9-a4b8-4542-a52f-d35080c94c09" providerId="ADAL" clId="{2382549E-217D-402B-9D16-EA34250764BF}" dt="2023-09-03T16:38:10.559" v="637" actId="26606"/>
          <ac:spMkLst>
            <pc:docMk/>
            <pc:sldMk cId="4239599776" sldId="259"/>
            <ac:spMk id="16" creationId="{DA381740-063A-41A4-836D-85D14980EEF0}"/>
          </ac:spMkLst>
        </pc:spChg>
        <pc:spChg chg="add del">
          <ac:chgData name="ΚΡΕΜΑΝΤΑΛΑ ΘΕΟΔΩΡΑ" userId="0c3432b9-a4b8-4542-a52f-d35080c94c09" providerId="ADAL" clId="{2382549E-217D-402B-9D16-EA34250764BF}" dt="2023-09-03T16:38:10.559" v="637" actId="26606"/>
          <ac:spMkLst>
            <pc:docMk/>
            <pc:sldMk cId="4239599776" sldId="259"/>
            <ac:spMk id="17" creationId="{9B7AD9F6-8CE7-4299-8FC6-328F4DCD3FF9}"/>
          </ac:spMkLst>
        </pc:spChg>
        <pc:spChg chg="add del">
          <ac:chgData name="ΚΡΕΜΑΝΤΑΛΑ ΘΕΟΔΩΡΑ" userId="0c3432b9-a4b8-4542-a52f-d35080c94c09" providerId="ADAL" clId="{2382549E-217D-402B-9D16-EA34250764BF}" dt="2023-09-03T16:38:10.559" v="637" actId="26606"/>
          <ac:spMkLst>
            <pc:docMk/>
            <pc:sldMk cId="4239599776" sldId="259"/>
            <ac:spMk id="18" creationId="{F49775AF-8896-43EE-92C6-83497D6DC56F}"/>
          </ac:spMkLst>
        </pc:spChg>
        <pc:spChg chg="add del">
          <ac:chgData name="ΚΡΕΜΑΝΤΑΛΑ ΘΕΟΔΩΡΑ" userId="0c3432b9-a4b8-4542-a52f-d35080c94c09" providerId="ADAL" clId="{2382549E-217D-402B-9D16-EA34250764BF}" dt="2023-09-03T16:40:15.485" v="697" actId="26606"/>
          <ac:spMkLst>
            <pc:docMk/>
            <pc:sldMk cId="4239599776" sldId="259"/>
            <ac:spMk id="21" creationId="{DA381740-063A-41A4-836D-85D14980EEF0}"/>
          </ac:spMkLst>
        </pc:spChg>
        <pc:spChg chg="add del">
          <ac:chgData name="ΚΡΕΜΑΝΤΑΛΑ ΘΕΟΔΩΡΑ" userId="0c3432b9-a4b8-4542-a52f-d35080c94c09" providerId="ADAL" clId="{2382549E-217D-402B-9D16-EA34250764BF}" dt="2023-09-03T16:40:15.485" v="697" actId="26606"/>
          <ac:spMkLst>
            <pc:docMk/>
            <pc:sldMk cId="4239599776" sldId="259"/>
            <ac:spMk id="22" creationId="{9B7AD9F6-8CE7-4299-8FC6-328F4DCD3FF9}"/>
          </ac:spMkLst>
        </pc:spChg>
        <pc:spChg chg="add del">
          <ac:chgData name="ΚΡΕΜΑΝΤΑΛΑ ΘΕΟΔΩΡΑ" userId="0c3432b9-a4b8-4542-a52f-d35080c94c09" providerId="ADAL" clId="{2382549E-217D-402B-9D16-EA34250764BF}" dt="2023-09-03T16:40:15.485" v="697" actId="26606"/>
          <ac:spMkLst>
            <pc:docMk/>
            <pc:sldMk cId="4239599776" sldId="259"/>
            <ac:spMk id="24" creationId="{F49775AF-8896-43EE-92C6-83497D6DC56F}"/>
          </ac:spMkLst>
        </pc:spChg>
        <pc:spChg chg="add">
          <ac:chgData name="ΚΡΕΜΑΝΤΑΛΑ ΘΕΟΔΩΡΑ" userId="0c3432b9-a4b8-4542-a52f-d35080c94c09" providerId="ADAL" clId="{2382549E-217D-402B-9D16-EA34250764BF}" dt="2023-09-03T16:40:15.485" v="697" actId="26606"/>
          <ac:spMkLst>
            <pc:docMk/>
            <pc:sldMk cId="4239599776" sldId="259"/>
            <ac:spMk id="29" creationId="{DA381740-063A-41A4-836D-85D14980EEF0}"/>
          </ac:spMkLst>
        </pc:spChg>
        <pc:spChg chg="add">
          <ac:chgData name="ΚΡΕΜΑΝΤΑΛΑ ΘΕΟΔΩΡΑ" userId="0c3432b9-a4b8-4542-a52f-d35080c94c09" providerId="ADAL" clId="{2382549E-217D-402B-9D16-EA34250764BF}" dt="2023-09-03T16:40:15.485" v="697" actId="26606"/>
          <ac:spMkLst>
            <pc:docMk/>
            <pc:sldMk cId="4239599776" sldId="259"/>
            <ac:spMk id="31" creationId="{657F69E0-C4B0-4BEC-A689-4F8D877F05D4}"/>
          </ac:spMkLst>
        </pc:spChg>
        <pc:spChg chg="add">
          <ac:chgData name="ΚΡΕΜΑΝΤΑΛΑ ΘΕΟΔΩΡΑ" userId="0c3432b9-a4b8-4542-a52f-d35080c94c09" providerId="ADAL" clId="{2382549E-217D-402B-9D16-EA34250764BF}" dt="2023-09-03T16:40:15.485" v="697" actId="26606"/>
          <ac:spMkLst>
            <pc:docMk/>
            <pc:sldMk cId="4239599776" sldId="259"/>
            <ac:spMk id="33" creationId="{8F51725E-A483-43B2-A6F2-C44F502FE033}"/>
          </ac:spMkLst>
        </pc:spChg>
        <pc:spChg chg="add">
          <ac:chgData name="ΚΡΕΜΑΝΤΑΛΑ ΘΕΟΔΩΡΑ" userId="0c3432b9-a4b8-4542-a52f-d35080c94c09" providerId="ADAL" clId="{2382549E-217D-402B-9D16-EA34250764BF}" dt="2023-09-03T16:40:15.485" v="697" actId="26606"/>
          <ac:spMkLst>
            <pc:docMk/>
            <pc:sldMk cId="4239599776" sldId="259"/>
            <ac:spMk id="35" creationId="{9F6380B4-6A1C-481E-8408-B4E6C75B9B81}"/>
          </ac:spMkLst>
        </pc:spChg>
        <pc:picChg chg="add del">
          <ac:chgData name="ΚΡΕΜΑΝΤΑΛΑ ΘΕΟΔΩΡΑ" userId="0c3432b9-a4b8-4542-a52f-d35080c94c09" providerId="ADAL" clId="{2382549E-217D-402B-9D16-EA34250764BF}" dt="2023-09-03T16:38:05.461" v="634" actId="26606"/>
          <ac:picMkLst>
            <pc:docMk/>
            <pc:sldMk cId="4239599776" sldId="259"/>
            <ac:picMk id="6" creationId="{E2A2A56B-D13A-3B46-0EF2-051C61A3ED4E}"/>
          </ac:picMkLst>
        </pc:picChg>
        <pc:picChg chg="add del">
          <ac:chgData name="ΚΡΕΜΑΝΤΑΛΑ ΘΕΟΔΩΡΑ" userId="0c3432b9-a4b8-4542-a52f-d35080c94c09" providerId="ADAL" clId="{2382549E-217D-402B-9D16-EA34250764BF}" dt="2023-09-03T16:38:10.559" v="637" actId="26606"/>
          <ac:picMkLst>
            <pc:docMk/>
            <pc:sldMk cId="4239599776" sldId="259"/>
            <ac:picMk id="19" creationId="{605AD21F-990A-C772-64D5-567643709046}"/>
          </ac:picMkLst>
        </pc:picChg>
        <pc:picChg chg="add mod">
          <ac:chgData name="ΚΡΕΜΑΝΤΑΛΑ ΘΕΟΔΩΡΑ" userId="0c3432b9-a4b8-4542-a52f-d35080c94c09" providerId="ADAL" clId="{2382549E-217D-402B-9D16-EA34250764BF}" dt="2023-09-05T11:19:13.712" v="3293"/>
          <ac:picMkLst>
            <pc:docMk/>
            <pc:sldMk cId="4239599776" sldId="259"/>
            <ac:picMk id="23" creationId="{E2A2A56B-D13A-3B46-0EF2-051C61A3ED4E}"/>
          </ac:picMkLst>
        </pc:picChg>
      </pc:sldChg>
      <pc:sldChg chg="addSp delSp modSp new mod modTransition modClrScheme chgLayout">
        <pc:chgData name="ΚΡΕΜΑΝΤΑΛΑ ΘΕΟΔΩΡΑ" userId="0c3432b9-a4b8-4542-a52f-d35080c94c09" providerId="ADAL" clId="{2382549E-217D-402B-9D16-EA34250764BF}" dt="2023-09-11T10:27:24.608" v="7742" actId="14100"/>
        <pc:sldMkLst>
          <pc:docMk/>
          <pc:sldMk cId="676051177" sldId="260"/>
        </pc:sldMkLst>
        <pc:spChg chg="mod ord">
          <ac:chgData name="ΚΡΕΜΑΝΤΑΛΑ ΘΕΟΔΩΡΑ" userId="0c3432b9-a4b8-4542-a52f-d35080c94c09" providerId="ADAL" clId="{2382549E-217D-402B-9D16-EA34250764BF}" dt="2023-09-08T12:42:09.618" v="5986" actId="122"/>
          <ac:spMkLst>
            <pc:docMk/>
            <pc:sldMk cId="676051177" sldId="260"/>
            <ac:spMk id="2" creationId="{9B812AE2-B9C9-1154-39F0-F04AB4892766}"/>
          </ac:spMkLst>
        </pc:spChg>
        <pc:spChg chg="del mod ord">
          <ac:chgData name="ΚΡΕΜΑΝΤΑΛΑ ΘΕΟΔΩΡΑ" userId="0c3432b9-a4b8-4542-a52f-d35080c94c09" providerId="ADAL" clId="{2382549E-217D-402B-9D16-EA34250764BF}" dt="2023-09-05T10:12:54.752" v="861" actId="700"/>
          <ac:spMkLst>
            <pc:docMk/>
            <pc:sldMk cId="676051177" sldId="260"/>
            <ac:spMk id="3" creationId="{907BFEF3-63E7-B4F3-A6D5-9DA7F10E4F10}"/>
          </ac:spMkLst>
        </pc:spChg>
        <pc:spChg chg="add mod ord">
          <ac:chgData name="ΚΡΕΜΑΝΤΑΛΑ ΘΕΟΔΩΡΑ" userId="0c3432b9-a4b8-4542-a52f-d35080c94c09" providerId="ADAL" clId="{2382549E-217D-402B-9D16-EA34250764BF}" dt="2023-09-09T15:58:02.187" v="6969" actId="14100"/>
          <ac:spMkLst>
            <pc:docMk/>
            <pc:sldMk cId="676051177" sldId="260"/>
            <ac:spMk id="4" creationId="{D1028EDE-86EA-50E0-0D20-C72743E99C05}"/>
          </ac:spMkLst>
        </pc:spChg>
        <pc:spChg chg="add del mod ord">
          <ac:chgData name="ΚΡΕΜΑΝΤΑΛΑ ΘΕΟΔΩΡΑ" userId="0c3432b9-a4b8-4542-a52f-d35080c94c09" providerId="ADAL" clId="{2382549E-217D-402B-9D16-EA34250764BF}" dt="2023-09-05T10:13:01.992" v="862" actId="478"/>
          <ac:spMkLst>
            <pc:docMk/>
            <pc:sldMk cId="676051177" sldId="260"/>
            <ac:spMk id="5" creationId="{8618EF5E-0C06-A203-45C8-7B585EFD3F8C}"/>
          </ac:spMkLst>
        </pc:spChg>
        <pc:spChg chg="add mod ord">
          <ac:chgData name="ΚΡΕΜΑΝΤΑΛΑ ΘΕΟΔΩΡΑ" userId="0c3432b9-a4b8-4542-a52f-d35080c94c09" providerId="ADAL" clId="{2382549E-217D-402B-9D16-EA34250764BF}" dt="2023-09-11T10:27:24.608" v="7742" actId="14100"/>
          <ac:spMkLst>
            <pc:docMk/>
            <pc:sldMk cId="676051177" sldId="260"/>
            <ac:spMk id="6" creationId="{96F55C21-94FE-7378-EDC8-F4B0F52637B8}"/>
          </ac:spMkLst>
        </pc:spChg>
      </pc:sldChg>
      <pc:sldChg chg="modSp new mod modTransition">
        <pc:chgData name="ΚΡΕΜΑΝΤΑΛΑ ΘΕΟΔΩΡΑ" userId="0c3432b9-a4b8-4542-a52f-d35080c94c09" providerId="ADAL" clId="{2382549E-217D-402B-9D16-EA34250764BF}" dt="2023-09-11T13:21:58.979" v="8116" actId="255"/>
        <pc:sldMkLst>
          <pc:docMk/>
          <pc:sldMk cId="2348813572" sldId="261"/>
        </pc:sldMkLst>
        <pc:spChg chg="mod">
          <ac:chgData name="ΚΡΕΜΑΝΤΑΛΑ ΘΕΟΔΩΡΑ" userId="0c3432b9-a4b8-4542-a52f-d35080c94c09" providerId="ADAL" clId="{2382549E-217D-402B-9D16-EA34250764BF}" dt="2023-09-11T13:21:58.979" v="8116" actId="255"/>
          <ac:spMkLst>
            <pc:docMk/>
            <pc:sldMk cId="2348813572" sldId="261"/>
            <ac:spMk id="2" creationId="{CE8CE76F-72CB-1511-1D54-3AF0E1F31FBD}"/>
          </ac:spMkLst>
        </pc:spChg>
        <pc:spChg chg="mod">
          <ac:chgData name="ΚΡΕΜΑΝΤΑΛΑ ΘΕΟΔΩΡΑ" userId="0c3432b9-a4b8-4542-a52f-d35080c94c09" providerId="ADAL" clId="{2382549E-217D-402B-9D16-EA34250764BF}" dt="2023-09-11T10:10:50.600" v="7670" actId="27636"/>
          <ac:spMkLst>
            <pc:docMk/>
            <pc:sldMk cId="2348813572" sldId="261"/>
            <ac:spMk id="3" creationId="{7CA20646-F88D-A050-E702-15F879201479}"/>
          </ac:spMkLst>
        </pc:spChg>
        <pc:spChg chg="mod">
          <ac:chgData name="ΚΡΕΜΑΝΤΑΛΑ ΘΕΟΔΩΡΑ" userId="0c3432b9-a4b8-4542-a52f-d35080c94c09" providerId="ADAL" clId="{2382549E-217D-402B-9D16-EA34250764BF}" dt="2023-09-11T10:10:50.584" v="7669" actId="27636"/>
          <ac:spMkLst>
            <pc:docMk/>
            <pc:sldMk cId="2348813572" sldId="261"/>
            <ac:spMk id="4" creationId="{8FCC921F-A562-BFB5-92A1-FD467F147A85}"/>
          </ac:spMkLst>
        </pc:spChg>
      </pc:sldChg>
      <pc:sldChg chg="modSp new mod modTransition">
        <pc:chgData name="ΚΡΕΜΑΝΤΑΛΑ ΘΕΟΔΩΡΑ" userId="0c3432b9-a4b8-4542-a52f-d35080c94c09" providerId="ADAL" clId="{2382549E-217D-402B-9D16-EA34250764BF}" dt="2023-09-11T13:44:46.673" v="8413" actId="1076"/>
        <pc:sldMkLst>
          <pc:docMk/>
          <pc:sldMk cId="442360466" sldId="262"/>
        </pc:sldMkLst>
        <pc:spChg chg="mod">
          <ac:chgData name="ΚΡΕΜΑΝΤΑΛΑ ΘΕΟΔΩΡΑ" userId="0c3432b9-a4b8-4542-a52f-d35080c94c09" providerId="ADAL" clId="{2382549E-217D-402B-9D16-EA34250764BF}" dt="2023-09-06T13:43:13.949" v="4911" actId="122"/>
          <ac:spMkLst>
            <pc:docMk/>
            <pc:sldMk cId="442360466" sldId="262"/>
            <ac:spMk id="2" creationId="{5F1A842D-E96E-3C42-B5D1-10919FBE065B}"/>
          </ac:spMkLst>
        </pc:spChg>
        <pc:spChg chg="mod">
          <ac:chgData name="ΚΡΕΜΑΝΤΑΛΑ ΘΕΟΔΩΡΑ" userId="0c3432b9-a4b8-4542-a52f-d35080c94c09" providerId="ADAL" clId="{2382549E-217D-402B-9D16-EA34250764BF}" dt="2023-09-11T13:44:42.627" v="8412" actId="1076"/>
          <ac:spMkLst>
            <pc:docMk/>
            <pc:sldMk cId="442360466" sldId="262"/>
            <ac:spMk id="3" creationId="{B834C967-06CF-ECFE-D19E-500A4EDE824E}"/>
          </ac:spMkLst>
        </pc:spChg>
        <pc:spChg chg="mod">
          <ac:chgData name="ΚΡΕΜΑΝΤΑΛΑ ΘΕΟΔΩΡΑ" userId="0c3432b9-a4b8-4542-a52f-d35080c94c09" providerId="ADAL" clId="{2382549E-217D-402B-9D16-EA34250764BF}" dt="2023-09-11T13:44:46.673" v="8413" actId="1076"/>
          <ac:spMkLst>
            <pc:docMk/>
            <pc:sldMk cId="442360466" sldId="262"/>
            <ac:spMk id="4" creationId="{6A7AA58F-AE0E-0DA9-81D9-90F1769E746B}"/>
          </ac:spMkLst>
        </pc:spChg>
      </pc:sldChg>
      <pc:sldChg chg="addSp delSp modSp new mod modTransition">
        <pc:chgData name="ΚΡΕΜΑΝΤΑΛΑ ΘΕΟΔΩΡΑ" userId="0c3432b9-a4b8-4542-a52f-d35080c94c09" providerId="ADAL" clId="{2382549E-217D-402B-9D16-EA34250764BF}" dt="2023-09-09T15:58:31.504" v="6978" actId="14100"/>
        <pc:sldMkLst>
          <pc:docMk/>
          <pc:sldMk cId="2256784876" sldId="263"/>
        </pc:sldMkLst>
        <pc:spChg chg="mod">
          <ac:chgData name="ΚΡΕΜΑΝΤΑΛΑ ΘΕΟΔΩΡΑ" userId="0c3432b9-a4b8-4542-a52f-d35080c94c09" providerId="ADAL" clId="{2382549E-217D-402B-9D16-EA34250764BF}" dt="2023-09-06T13:43:18.087" v="4912" actId="122"/>
          <ac:spMkLst>
            <pc:docMk/>
            <pc:sldMk cId="2256784876" sldId="263"/>
            <ac:spMk id="2" creationId="{65B1F9ED-4BDD-CB79-8783-BABA82B1C883}"/>
          </ac:spMkLst>
        </pc:spChg>
        <pc:spChg chg="mod">
          <ac:chgData name="ΚΡΕΜΑΝΤΑΛΑ ΘΕΟΔΩΡΑ" userId="0c3432b9-a4b8-4542-a52f-d35080c94c09" providerId="ADAL" clId="{2382549E-217D-402B-9D16-EA34250764BF}" dt="2023-09-09T15:58:28.803" v="6977" actId="14100"/>
          <ac:spMkLst>
            <pc:docMk/>
            <pc:sldMk cId="2256784876" sldId="263"/>
            <ac:spMk id="3" creationId="{57392C99-0D0C-BFBC-C8AB-DCE944EC93A1}"/>
          </ac:spMkLst>
        </pc:spChg>
        <pc:spChg chg="mod">
          <ac:chgData name="ΚΡΕΜΑΝΤΑΛΑ ΘΕΟΔΩΡΑ" userId="0c3432b9-a4b8-4542-a52f-d35080c94c09" providerId="ADAL" clId="{2382549E-217D-402B-9D16-EA34250764BF}" dt="2023-09-09T15:58:31.504" v="6978" actId="14100"/>
          <ac:spMkLst>
            <pc:docMk/>
            <pc:sldMk cId="2256784876" sldId="263"/>
            <ac:spMk id="4" creationId="{5B5125E6-DA85-4020-BD0D-4188B8064991}"/>
          </ac:spMkLst>
        </pc:spChg>
        <pc:picChg chg="add del">
          <ac:chgData name="ΚΡΕΜΑΝΤΑΛΑ ΘΕΟΔΩΡΑ" userId="0c3432b9-a4b8-4542-a52f-d35080c94c09" providerId="ADAL" clId="{2382549E-217D-402B-9D16-EA34250764BF}" dt="2023-09-05T12:42:08.189" v="4119" actId="22"/>
          <ac:picMkLst>
            <pc:docMk/>
            <pc:sldMk cId="2256784876" sldId="263"/>
            <ac:picMk id="6" creationId="{CC384E93-BEEA-61BD-0331-6ECD955C5078}"/>
          </ac:picMkLst>
        </pc:picChg>
      </pc:sldChg>
      <pc:sldChg chg="addSp delSp modSp new mod modTransition modClrScheme chgLayout">
        <pc:chgData name="ΚΡΕΜΑΝΤΑΛΑ ΘΕΟΔΩΡΑ" userId="0c3432b9-a4b8-4542-a52f-d35080c94c09" providerId="ADAL" clId="{2382549E-217D-402B-9D16-EA34250764BF}" dt="2023-09-08T12:42:19.734" v="5987" actId="122"/>
        <pc:sldMkLst>
          <pc:docMk/>
          <pc:sldMk cId="2467216927" sldId="264"/>
        </pc:sldMkLst>
        <pc:spChg chg="del mod ord">
          <ac:chgData name="ΚΡΕΜΑΝΤΑΛΑ ΘΕΟΔΩΡΑ" userId="0c3432b9-a4b8-4542-a52f-d35080c94c09" providerId="ADAL" clId="{2382549E-217D-402B-9D16-EA34250764BF}" dt="2023-09-05T12:33:12.765" v="4042" actId="700"/>
          <ac:spMkLst>
            <pc:docMk/>
            <pc:sldMk cId="2467216927" sldId="264"/>
            <ac:spMk id="2" creationId="{E966BF35-4FFC-5EDD-5E5F-9E240E4A927A}"/>
          </ac:spMkLst>
        </pc:spChg>
        <pc:spChg chg="del mod ord">
          <ac:chgData name="ΚΡΕΜΑΝΤΑΛΑ ΘΕΟΔΩΡΑ" userId="0c3432b9-a4b8-4542-a52f-d35080c94c09" providerId="ADAL" clId="{2382549E-217D-402B-9D16-EA34250764BF}" dt="2023-09-05T12:33:12.765" v="4042" actId="700"/>
          <ac:spMkLst>
            <pc:docMk/>
            <pc:sldMk cId="2467216927" sldId="264"/>
            <ac:spMk id="3" creationId="{AFF760A5-D4AC-42A5-5F92-DFAAC4853557}"/>
          </ac:spMkLst>
        </pc:spChg>
        <pc:spChg chg="add mod ord">
          <ac:chgData name="ΚΡΕΜΑΝΤΑΛΑ ΘΕΟΔΩΡΑ" userId="0c3432b9-a4b8-4542-a52f-d35080c94c09" providerId="ADAL" clId="{2382549E-217D-402B-9D16-EA34250764BF}" dt="2023-09-08T12:42:19.734" v="5987" actId="122"/>
          <ac:spMkLst>
            <pc:docMk/>
            <pc:sldMk cId="2467216927" sldId="264"/>
            <ac:spMk id="4" creationId="{959EA901-155E-FB61-D75E-B6DC86EC7A36}"/>
          </ac:spMkLst>
        </pc:spChg>
        <pc:spChg chg="add mod ord">
          <ac:chgData name="ΚΡΕΜΑΝΤΑΛΑ ΘΕΟΔΩΡΑ" userId="0c3432b9-a4b8-4542-a52f-d35080c94c09" providerId="ADAL" clId="{2382549E-217D-402B-9D16-EA34250764BF}" dt="2023-09-06T13:45:01.475" v="4924" actId="14100"/>
          <ac:spMkLst>
            <pc:docMk/>
            <pc:sldMk cId="2467216927" sldId="264"/>
            <ac:spMk id="5" creationId="{EF49ACC8-A2F5-53BB-75BF-A5AB9ADC2A92}"/>
          </ac:spMkLst>
        </pc:spChg>
        <pc:spChg chg="add mod ord">
          <ac:chgData name="ΚΡΕΜΑΝΤΑΛΑ ΘΕΟΔΩΡΑ" userId="0c3432b9-a4b8-4542-a52f-d35080c94c09" providerId="ADAL" clId="{2382549E-217D-402B-9D16-EA34250764BF}" dt="2023-09-06T13:44:57.408" v="4923" actId="1076"/>
          <ac:spMkLst>
            <pc:docMk/>
            <pc:sldMk cId="2467216927" sldId="264"/>
            <ac:spMk id="6" creationId="{85B9218B-2B45-82B3-01EF-4173815125B8}"/>
          </ac:spMkLst>
        </pc:spChg>
      </pc:sldChg>
      <pc:sldChg chg="modSp new mod modTransition">
        <pc:chgData name="ΚΡΕΜΑΝΤΑΛΑ ΘΕΟΔΩΡΑ" userId="0c3432b9-a4b8-4542-a52f-d35080c94c09" providerId="ADAL" clId="{2382549E-217D-402B-9D16-EA34250764BF}" dt="2023-09-12T12:50:09.433" v="8618" actId="1076"/>
        <pc:sldMkLst>
          <pc:docMk/>
          <pc:sldMk cId="2055746375" sldId="265"/>
        </pc:sldMkLst>
        <pc:spChg chg="mod">
          <ac:chgData name="ΚΡΕΜΑΝΤΑΛΑ ΘΕΟΔΩΡΑ" userId="0c3432b9-a4b8-4542-a52f-d35080c94c09" providerId="ADAL" clId="{2382549E-217D-402B-9D16-EA34250764BF}" dt="2023-09-08T12:42:22.027" v="5989" actId="122"/>
          <ac:spMkLst>
            <pc:docMk/>
            <pc:sldMk cId="2055746375" sldId="265"/>
            <ac:spMk id="2" creationId="{4DAB1C38-C170-B83A-F242-5E9CF46EAA91}"/>
          </ac:spMkLst>
        </pc:spChg>
        <pc:spChg chg="mod">
          <ac:chgData name="ΚΡΕΜΑΝΤΑΛΑ ΘΕΟΔΩΡΑ" userId="0c3432b9-a4b8-4542-a52f-d35080c94c09" providerId="ADAL" clId="{2382549E-217D-402B-9D16-EA34250764BF}" dt="2023-09-12T12:50:09.433" v="8618" actId="1076"/>
          <ac:spMkLst>
            <pc:docMk/>
            <pc:sldMk cId="2055746375" sldId="265"/>
            <ac:spMk id="3" creationId="{2241F0F5-7667-9312-8CC2-68CDC5387FF9}"/>
          </ac:spMkLst>
        </pc:spChg>
        <pc:spChg chg="mod">
          <ac:chgData name="ΚΡΕΜΑΝΤΑΛΑ ΘΕΟΔΩΡΑ" userId="0c3432b9-a4b8-4542-a52f-d35080c94c09" providerId="ADAL" clId="{2382549E-217D-402B-9D16-EA34250764BF}" dt="2023-09-12T12:50:03.440" v="8615" actId="1076"/>
          <ac:spMkLst>
            <pc:docMk/>
            <pc:sldMk cId="2055746375" sldId="265"/>
            <ac:spMk id="4" creationId="{38C22136-5BB2-3C96-BB95-B2ACFD5D32E9}"/>
          </ac:spMkLst>
        </pc:spChg>
      </pc:sldChg>
      <pc:sldChg chg="modSp new mod modTransition">
        <pc:chgData name="ΚΡΕΜΑΝΤΑΛΑ ΘΕΟΔΩΡΑ" userId="0c3432b9-a4b8-4542-a52f-d35080c94c09" providerId="ADAL" clId="{2382549E-217D-402B-9D16-EA34250764BF}" dt="2023-09-11T13:44:32.552" v="8411" actId="1076"/>
        <pc:sldMkLst>
          <pc:docMk/>
          <pc:sldMk cId="2661693766" sldId="266"/>
        </pc:sldMkLst>
        <pc:spChg chg="mod">
          <ac:chgData name="ΚΡΕΜΑΝΤΑΛΑ ΘΕΟΔΩΡΑ" userId="0c3432b9-a4b8-4542-a52f-d35080c94c09" providerId="ADAL" clId="{2382549E-217D-402B-9D16-EA34250764BF}" dt="2023-09-06T13:43:21.437" v="4913" actId="122"/>
          <ac:spMkLst>
            <pc:docMk/>
            <pc:sldMk cId="2661693766" sldId="266"/>
            <ac:spMk id="2" creationId="{AE317335-D0BE-62EF-2FAA-E28BA639E117}"/>
          </ac:spMkLst>
        </pc:spChg>
        <pc:spChg chg="mod">
          <ac:chgData name="ΚΡΕΜΑΝΤΑΛΑ ΘΕΟΔΩΡΑ" userId="0c3432b9-a4b8-4542-a52f-d35080c94c09" providerId="ADAL" clId="{2382549E-217D-402B-9D16-EA34250764BF}" dt="2023-09-11T13:44:30.407" v="8410" actId="1076"/>
          <ac:spMkLst>
            <pc:docMk/>
            <pc:sldMk cId="2661693766" sldId="266"/>
            <ac:spMk id="3" creationId="{E71E956B-F5E5-4D8D-1FFE-A68541C7A97F}"/>
          </ac:spMkLst>
        </pc:spChg>
        <pc:spChg chg="mod">
          <ac:chgData name="ΚΡΕΜΑΝΤΑΛΑ ΘΕΟΔΩΡΑ" userId="0c3432b9-a4b8-4542-a52f-d35080c94c09" providerId="ADAL" clId="{2382549E-217D-402B-9D16-EA34250764BF}" dt="2023-09-11T13:44:32.552" v="8411" actId="1076"/>
          <ac:spMkLst>
            <pc:docMk/>
            <pc:sldMk cId="2661693766" sldId="266"/>
            <ac:spMk id="4" creationId="{8852019F-13FC-83B9-F391-A336F9C80C10}"/>
          </ac:spMkLst>
        </pc:spChg>
      </pc:sldChg>
      <pc:sldChg chg="addSp modSp new mod modTransition">
        <pc:chgData name="ΚΡΕΜΑΝΤΑΛΑ ΘΕΟΔΩΡΑ" userId="0c3432b9-a4b8-4542-a52f-d35080c94c09" providerId="ADAL" clId="{2382549E-217D-402B-9D16-EA34250764BF}" dt="2023-09-09T15:59:43.224" v="7000" actId="14100"/>
        <pc:sldMkLst>
          <pc:docMk/>
          <pc:sldMk cId="1495172041" sldId="267"/>
        </pc:sldMkLst>
        <pc:spChg chg="mod">
          <ac:chgData name="ΚΡΕΜΑΝΤΑΛΑ ΘΕΟΔΩΡΑ" userId="0c3432b9-a4b8-4542-a52f-d35080c94c09" providerId="ADAL" clId="{2382549E-217D-402B-9D16-EA34250764BF}" dt="2023-09-08T12:33:41.686" v="5981" actId="1076"/>
          <ac:spMkLst>
            <pc:docMk/>
            <pc:sldMk cId="1495172041" sldId="267"/>
            <ac:spMk id="2" creationId="{84C245EB-377E-8451-142B-09CF5BB10EAE}"/>
          </ac:spMkLst>
        </pc:spChg>
        <pc:spChg chg="mod">
          <ac:chgData name="ΚΡΕΜΑΝΤΑΛΑ ΘΕΟΔΩΡΑ" userId="0c3432b9-a4b8-4542-a52f-d35080c94c09" providerId="ADAL" clId="{2382549E-217D-402B-9D16-EA34250764BF}" dt="2023-09-09T15:59:24.153" v="6997" actId="14100"/>
          <ac:spMkLst>
            <pc:docMk/>
            <pc:sldMk cId="1495172041" sldId="267"/>
            <ac:spMk id="3" creationId="{3590A605-8792-2629-2E16-3DAE6662609C}"/>
          </ac:spMkLst>
        </pc:spChg>
        <pc:spChg chg="mod">
          <ac:chgData name="ΚΡΕΜΑΝΤΑΛΑ ΘΕΟΔΩΡΑ" userId="0c3432b9-a4b8-4542-a52f-d35080c94c09" providerId="ADAL" clId="{2382549E-217D-402B-9D16-EA34250764BF}" dt="2023-09-09T15:59:43.224" v="7000" actId="14100"/>
          <ac:spMkLst>
            <pc:docMk/>
            <pc:sldMk cId="1495172041" sldId="267"/>
            <ac:spMk id="4" creationId="{027DA59F-F5DA-4110-A615-68870564D72C}"/>
          </ac:spMkLst>
        </pc:spChg>
        <pc:picChg chg="add mod">
          <ac:chgData name="ΚΡΕΜΑΝΤΑΛΑ ΘΕΟΔΩΡΑ" userId="0c3432b9-a4b8-4542-a52f-d35080c94c09" providerId="ADAL" clId="{2382549E-217D-402B-9D16-EA34250764BF}" dt="2023-09-09T15:59:20.886" v="6993" actId="1076"/>
          <ac:picMkLst>
            <pc:docMk/>
            <pc:sldMk cId="1495172041" sldId="267"/>
            <ac:picMk id="5" creationId="{797079A2-4317-7CD7-1DA1-56CA85150EC6}"/>
          </ac:picMkLst>
        </pc:picChg>
      </pc:sldChg>
      <pc:sldChg chg="modSp new mod modTransition">
        <pc:chgData name="ΚΡΕΜΑΝΤΑΛΑ ΘΕΟΔΩΡΑ" userId="0c3432b9-a4b8-4542-a52f-d35080c94c09" providerId="ADAL" clId="{2382549E-217D-402B-9D16-EA34250764BF}" dt="2023-09-12T13:00:50.443" v="8698" actId="114"/>
        <pc:sldMkLst>
          <pc:docMk/>
          <pc:sldMk cId="321426217" sldId="268"/>
        </pc:sldMkLst>
        <pc:spChg chg="mod">
          <ac:chgData name="ΚΡΕΜΑΝΤΑΛΑ ΘΕΟΔΩΡΑ" userId="0c3432b9-a4b8-4542-a52f-d35080c94c09" providerId="ADAL" clId="{2382549E-217D-402B-9D16-EA34250764BF}" dt="2023-09-11T13:34:38.679" v="8276" actId="255"/>
          <ac:spMkLst>
            <pc:docMk/>
            <pc:sldMk cId="321426217" sldId="268"/>
            <ac:spMk id="2" creationId="{AC0A4EFB-E34F-39CE-B756-B4DD7B576C56}"/>
          </ac:spMkLst>
        </pc:spChg>
        <pc:spChg chg="mod">
          <ac:chgData name="ΚΡΕΜΑΝΤΑΛΑ ΘΕΟΔΩΡΑ" userId="0c3432b9-a4b8-4542-a52f-d35080c94c09" providerId="ADAL" clId="{2382549E-217D-402B-9D16-EA34250764BF}" dt="2023-09-12T13:00:50.443" v="8698" actId="114"/>
          <ac:spMkLst>
            <pc:docMk/>
            <pc:sldMk cId="321426217" sldId="268"/>
            <ac:spMk id="3" creationId="{35B64662-B45B-087D-F5DA-A4D6942CAE09}"/>
          </ac:spMkLst>
        </pc:spChg>
        <pc:spChg chg="mod">
          <ac:chgData name="ΚΡΕΜΑΝΤΑΛΑ ΘΕΟΔΩΡΑ" userId="0c3432b9-a4b8-4542-a52f-d35080c94c09" providerId="ADAL" clId="{2382549E-217D-402B-9D16-EA34250764BF}" dt="2023-09-12T13:00:39.408" v="8697" actId="20577"/>
          <ac:spMkLst>
            <pc:docMk/>
            <pc:sldMk cId="321426217" sldId="268"/>
            <ac:spMk id="4" creationId="{34EF8E5E-E9EE-AB25-D89A-6F1C03484B71}"/>
          </ac:spMkLst>
        </pc:spChg>
      </pc:sldChg>
      <pc:sldChg chg="modSp new mod modTransition">
        <pc:chgData name="ΚΡΕΜΑΝΤΑΛΑ ΘΕΟΔΩΡΑ" userId="0c3432b9-a4b8-4542-a52f-d35080c94c09" providerId="ADAL" clId="{2382549E-217D-402B-9D16-EA34250764BF}" dt="2023-09-07T16:31:05.908" v="5231" actId="255"/>
        <pc:sldMkLst>
          <pc:docMk/>
          <pc:sldMk cId="4045390441" sldId="269"/>
        </pc:sldMkLst>
        <pc:spChg chg="mod">
          <ac:chgData name="ΚΡΕΜΑΝΤΑΛΑ ΘΕΟΔΩΡΑ" userId="0c3432b9-a4b8-4542-a52f-d35080c94c09" providerId="ADAL" clId="{2382549E-217D-402B-9D16-EA34250764BF}" dt="2023-09-07T16:31:05.908" v="5231" actId="255"/>
          <ac:spMkLst>
            <pc:docMk/>
            <pc:sldMk cId="4045390441" sldId="269"/>
            <ac:spMk id="2" creationId="{5585A7E3-B8EC-D8D4-D525-6EBBA1F18785}"/>
          </ac:spMkLst>
        </pc:spChg>
        <pc:spChg chg="mod">
          <ac:chgData name="ΚΡΕΜΑΝΤΑΛΑ ΘΕΟΔΩΡΑ" userId="0c3432b9-a4b8-4542-a52f-d35080c94c09" providerId="ADAL" clId="{2382549E-217D-402B-9D16-EA34250764BF}" dt="2023-09-06T13:48:51.183" v="4991" actId="1076"/>
          <ac:spMkLst>
            <pc:docMk/>
            <pc:sldMk cId="4045390441" sldId="269"/>
            <ac:spMk id="3" creationId="{ED1BA314-81FA-1DFE-30C6-A7214CF43432}"/>
          </ac:spMkLst>
        </pc:spChg>
        <pc:spChg chg="mod">
          <ac:chgData name="ΚΡΕΜΑΝΤΑΛΑ ΘΕΟΔΩΡΑ" userId="0c3432b9-a4b8-4542-a52f-d35080c94c09" providerId="ADAL" clId="{2382549E-217D-402B-9D16-EA34250764BF}" dt="2023-09-06T13:48:53.487" v="4992" actId="1076"/>
          <ac:spMkLst>
            <pc:docMk/>
            <pc:sldMk cId="4045390441" sldId="269"/>
            <ac:spMk id="4" creationId="{6A5E1EBF-40D8-9D15-7E39-20BB20FCB122}"/>
          </ac:spMkLst>
        </pc:spChg>
      </pc:sldChg>
      <pc:sldChg chg="addSp modSp new mod modTransition">
        <pc:chgData name="ΚΡΕΜΑΝΤΑΛΑ ΘΕΟΔΩΡΑ" userId="0c3432b9-a4b8-4542-a52f-d35080c94c09" providerId="ADAL" clId="{2382549E-217D-402B-9D16-EA34250764BF}" dt="2023-09-07T16:30:54.807" v="5229" actId="255"/>
        <pc:sldMkLst>
          <pc:docMk/>
          <pc:sldMk cId="3703666907" sldId="270"/>
        </pc:sldMkLst>
        <pc:spChg chg="mod">
          <ac:chgData name="ΚΡΕΜΑΝΤΑΛΑ ΘΕΟΔΩΡΑ" userId="0c3432b9-a4b8-4542-a52f-d35080c94c09" providerId="ADAL" clId="{2382549E-217D-402B-9D16-EA34250764BF}" dt="2023-09-07T16:30:54.807" v="5229" actId="255"/>
          <ac:spMkLst>
            <pc:docMk/>
            <pc:sldMk cId="3703666907" sldId="270"/>
            <ac:spMk id="2" creationId="{771ABF7B-A4B3-28D5-6397-AFC28269EC81}"/>
          </ac:spMkLst>
        </pc:spChg>
        <pc:spChg chg="mod">
          <ac:chgData name="ΚΡΕΜΑΝΤΑΛΑ ΘΕΟΔΩΡΑ" userId="0c3432b9-a4b8-4542-a52f-d35080c94c09" providerId="ADAL" clId="{2382549E-217D-402B-9D16-EA34250764BF}" dt="2023-09-06T13:58:04.859" v="5199" actId="1076"/>
          <ac:spMkLst>
            <pc:docMk/>
            <pc:sldMk cId="3703666907" sldId="270"/>
            <ac:spMk id="3" creationId="{46E84959-BBFA-79C6-FF5B-C56AB7988133}"/>
          </ac:spMkLst>
        </pc:spChg>
        <pc:spChg chg="mod">
          <ac:chgData name="ΚΡΕΜΑΝΤΑΛΑ ΘΕΟΔΩΡΑ" userId="0c3432b9-a4b8-4542-a52f-d35080c94c09" providerId="ADAL" clId="{2382549E-217D-402B-9D16-EA34250764BF}" dt="2023-09-06T13:58:07.343" v="5200" actId="1076"/>
          <ac:spMkLst>
            <pc:docMk/>
            <pc:sldMk cId="3703666907" sldId="270"/>
            <ac:spMk id="4" creationId="{CD0584BE-0AB1-9E9C-05C7-500711ECFCBE}"/>
          </ac:spMkLst>
        </pc:spChg>
        <pc:spChg chg="add mod">
          <ac:chgData name="ΚΡΕΜΑΝΤΑΛΑ ΘΕΟΔΩΡΑ" userId="0c3432b9-a4b8-4542-a52f-d35080c94c09" providerId="ADAL" clId="{2382549E-217D-402B-9D16-EA34250764BF}" dt="2023-09-06T13:55:22.499" v="5096" actId="114"/>
          <ac:spMkLst>
            <pc:docMk/>
            <pc:sldMk cId="3703666907" sldId="270"/>
            <ac:spMk id="5" creationId="{6589EF8B-02DC-25F1-FB14-C54C6C74ACC2}"/>
          </ac:spMkLst>
        </pc:spChg>
      </pc:sldChg>
      <pc:sldChg chg="modSp add mod">
        <pc:chgData name="ΚΡΕΜΑΝΤΑΛΑ ΘΕΟΔΩΡΑ" userId="0c3432b9-a4b8-4542-a52f-d35080c94c09" providerId="ADAL" clId="{2382549E-217D-402B-9D16-EA34250764BF}" dt="2023-09-09T16:00:37.796" v="7016" actId="1076"/>
        <pc:sldMkLst>
          <pc:docMk/>
          <pc:sldMk cId="2444987176" sldId="271"/>
        </pc:sldMkLst>
        <pc:spChg chg="mod">
          <ac:chgData name="ΚΡΕΜΑΝΤΑΛΑ ΘΕΟΔΩΡΑ" userId="0c3432b9-a4b8-4542-a52f-d35080c94c09" providerId="ADAL" clId="{2382549E-217D-402B-9D16-EA34250764BF}" dt="2023-09-07T16:30:49.007" v="5228" actId="255"/>
          <ac:spMkLst>
            <pc:docMk/>
            <pc:sldMk cId="2444987176" sldId="271"/>
            <ac:spMk id="2" creationId="{771ABF7B-A4B3-28D5-6397-AFC28269EC81}"/>
          </ac:spMkLst>
        </pc:spChg>
        <pc:spChg chg="mod">
          <ac:chgData name="ΚΡΕΜΑΝΤΑΛΑ ΘΕΟΔΩΡΑ" userId="0c3432b9-a4b8-4542-a52f-d35080c94c09" providerId="ADAL" clId="{2382549E-217D-402B-9D16-EA34250764BF}" dt="2023-09-09T16:00:37.796" v="7016" actId="1076"/>
          <ac:spMkLst>
            <pc:docMk/>
            <pc:sldMk cId="2444987176" sldId="271"/>
            <ac:spMk id="3" creationId="{46E84959-BBFA-79C6-FF5B-C56AB7988133}"/>
          </ac:spMkLst>
        </pc:spChg>
        <pc:spChg chg="mod">
          <ac:chgData name="ΚΡΕΜΑΝΤΑΛΑ ΘΕΟΔΩΡΑ" userId="0c3432b9-a4b8-4542-a52f-d35080c94c09" providerId="ADAL" clId="{2382549E-217D-402B-9D16-EA34250764BF}" dt="2023-09-09T16:00:37.307" v="7015" actId="1076"/>
          <ac:spMkLst>
            <pc:docMk/>
            <pc:sldMk cId="2444987176" sldId="271"/>
            <ac:spMk id="4" creationId="{CD0584BE-0AB1-9E9C-05C7-500711ECFCBE}"/>
          </ac:spMkLst>
        </pc:spChg>
        <pc:spChg chg="mod">
          <ac:chgData name="ΚΡΕΜΑΝΤΑΛΑ ΘΕΟΔΩΡΑ" userId="0c3432b9-a4b8-4542-a52f-d35080c94c09" providerId="ADAL" clId="{2382549E-217D-402B-9D16-EA34250764BF}" dt="2023-09-07T16:48:25.768" v="5491" actId="14100"/>
          <ac:spMkLst>
            <pc:docMk/>
            <pc:sldMk cId="2444987176" sldId="271"/>
            <ac:spMk id="5" creationId="{6589EF8B-02DC-25F1-FB14-C54C6C74ACC2}"/>
          </ac:spMkLst>
        </pc:spChg>
      </pc:sldChg>
      <pc:sldChg chg="new del">
        <pc:chgData name="ΚΡΕΜΑΝΤΑΛΑ ΘΕΟΔΩΡΑ" userId="0c3432b9-a4b8-4542-a52f-d35080c94c09" providerId="ADAL" clId="{2382549E-217D-402B-9D16-EA34250764BF}" dt="2023-09-07T16:28:01.114" v="5204" actId="47"/>
        <pc:sldMkLst>
          <pc:docMk/>
          <pc:sldMk cId="2680872007" sldId="271"/>
        </pc:sldMkLst>
      </pc:sldChg>
      <pc:sldChg chg="addSp delSp modSp new mod modTransition modClrScheme chgLayout">
        <pc:chgData name="ΚΡΕΜΑΝΤΑΛΑ ΘΕΟΔΩΡΑ" userId="0c3432b9-a4b8-4542-a52f-d35080c94c09" providerId="ADAL" clId="{2382549E-217D-402B-9D16-EA34250764BF}" dt="2023-09-09T16:00:47.429" v="7017" actId="20577"/>
        <pc:sldMkLst>
          <pc:docMk/>
          <pc:sldMk cId="3910187798" sldId="272"/>
        </pc:sldMkLst>
        <pc:spChg chg="del">
          <ac:chgData name="ΚΡΕΜΑΝΤΑΛΑ ΘΕΟΔΩΡΑ" userId="0c3432b9-a4b8-4542-a52f-d35080c94c09" providerId="ADAL" clId="{2382549E-217D-402B-9D16-EA34250764BF}" dt="2023-09-07T16:49:59.957" v="5499" actId="478"/>
          <ac:spMkLst>
            <pc:docMk/>
            <pc:sldMk cId="3910187798" sldId="272"/>
            <ac:spMk id="2" creationId="{FF9A5F11-C85C-E184-9D4F-3AAF584E095E}"/>
          </ac:spMkLst>
        </pc:spChg>
        <pc:spChg chg="mod ord">
          <ac:chgData name="ΚΡΕΜΑΝΤΑΛΑ ΘΕΟΔΩΡΑ" userId="0c3432b9-a4b8-4542-a52f-d35080c94c09" providerId="ADAL" clId="{2382549E-217D-402B-9D16-EA34250764BF}" dt="2023-09-08T12:16:51.774" v="5825" actId="1076"/>
          <ac:spMkLst>
            <pc:docMk/>
            <pc:sldMk cId="3910187798" sldId="272"/>
            <ac:spMk id="3" creationId="{697C0B66-16DA-42E6-3F9F-C044986096C3}"/>
          </ac:spMkLst>
        </pc:spChg>
        <pc:spChg chg="del mod ord">
          <ac:chgData name="ΚΡΕΜΑΝΤΑΛΑ ΘΕΟΔΩΡΑ" userId="0c3432b9-a4b8-4542-a52f-d35080c94c09" providerId="ADAL" clId="{2382549E-217D-402B-9D16-EA34250764BF}" dt="2023-09-07T16:53:52.244" v="5536" actId="700"/>
          <ac:spMkLst>
            <pc:docMk/>
            <pc:sldMk cId="3910187798" sldId="272"/>
            <ac:spMk id="4" creationId="{944824F9-7665-A31D-8072-F29CA27C465C}"/>
          </ac:spMkLst>
        </pc:spChg>
        <pc:spChg chg="add del mod ord">
          <ac:chgData name="ΚΡΕΜΑΝΤΑΛΑ ΘΕΟΔΩΡΑ" userId="0c3432b9-a4b8-4542-a52f-d35080c94c09" providerId="ADAL" clId="{2382549E-217D-402B-9D16-EA34250764BF}" dt="2023-09-07T16:53:58.835" v="5537" actId="700"/>
          <ac:spMkLst>
            <pc:docMk/>
            <pc:sldMk cId="3910187798" sldId="272"/>
            <ac:spMk id="5" creationId="{F2AAE9CB-001A-2B75-DB0B-834D58C00061}"/>
          </ac:spMkLst>
        </pc:spChg>
        <pc:spChg chg="add del mod ord">
          <ac:chgData name="ΚΡΕΜΑΝΤΑΛΑ ΘΕΟΔΩΡΑ" userId="0c3432b9-a4b8-4542-a52f-d35080c94c09" providerId="ADAL" clId="{2382549E-217D-402B-9D16-EA34250764BF}" dt="2023-09-07T16:53:58.835" v="5537" actId="700"/>
          <ac:spMkLst>
            <pc:docMk/>
            <pc:sldMk cId="3910187798" sldId="272"/>
            <ac:spMk id="6" creationId="{DD5D4C05-6EC0-476B-3FFE-3C4D7EDF6421}"/>
          </ac:spMkLst>
        </pc:spChg>
        <pc:spChg chg="add del mod ord">
          <ac:chgData name="ΚΡΕΜΑΝΤΑΛΑ ΘΕΟΔΩΡΑ" userId="0c3432b9-a4b8-4542-a52f-d35080c94c09" providerId="ADAL" clId="{2382549E-217D-402B-9D16-EA34250764BF}" dt="2023-09-07T16:54:08.425" v="5538" actId="700"/>
          <ac:spMkLst>
            <pc:docMk/>
            <pc:sldMk cId="3910187798" sldId="272"/>
            <ac:spMk id="7" creationId="{DF198C20-58E4-454C-560B-21C4E479237E}"/>
          </ac:spMkLst>
        </pc:spChg>
        <pc:spChg chg="add del mod ord">
          <ac:chgData name="ΚΡΕΜΑΝΤΑΛΑ ΘΕΟΔΩΡΑ" userId="0c3432b9-a4b8-4542-a52f-d35080c94c09" providerId="ADAL" clId="{2382549E-217D-402B-9D16-EA34250764BF}" dt="2023-09-07T16:54:08.425" v="5538" actId="700"/>
          <ac:spMkLst>
            <pc:docMk/>
            <pc:sldMk cId="3910187798" sldId="272"/>
            <ac:spMk id="8" creationId="{D1E08ADD-F62F-E3B9-585F-1B088F154FF7}"/>
          </ac:spMkLst>
        </pc:spChg>
        <pc:spChg chg="add del mod ord">
          <ac:chgData name="ΚΡΕΜΑΝΤΑΛΑ ΘΕΟΔΩΡΑ" userId="0c3432b9-a4b8-4542-a52f-d35080c94c09" providerId="ADAL" clId="{2382549E-217D-402B-9D16-EA34250764BF}" dt="2023-09-07T16:54:08.425" v="5538" actId="700"/>
          <ac:spMkLst>
            <pc:docMk/>
            <pc:sldMk cId="3910187798" sldId="272"/>
            <ac:spMk id="9" creationId="{B13A76F4-09A3-2E64-61A0-A83D61997F15}"/>
          </ac:spMkLst>
        </pc:spChg>
        <pc:spChg chg="add del mod ord">
          <ac:chgData name="ΚΡΕΜΑΝΤΑΛΑ ΘΕΟΔΩΡΑ" userId="0c3432b9-a4b8-4542-a52f-d35080c94c09" providerId="ADAL" clId="{2382549E-217D-402B-9D16-EA34250764BF}" dt="2023-09-07T16:54:08.425" v="5538" actId="700"/>
          <ac:spMkLst>
            <pc:docMk/>
            <pc:sldMk cId="3910187798" sldId="272"/>
            <ac:spMk id="10" creationId="{0353D070-4153-0B16-C19D-2DC680DECFF0}"/>
          </ac:spMkLst>
        </pc:spChg>
        <pc:spChg chg="add del mod ord">
          <ac:chgData name="ΚΡΕΜΑΝΤΑΛΑ ΘΕΟΔΩΡΑ" userId="0c3432b9-a4b8-4542-a52f-d35080c94c09" providerId="ADAL" clId="{2382549E-217D-402B-9D16-EA34250764BF}" dt="2023-09-07T16:54:15.273" v="5539" actId="700"/>
          <ac:spMkLst>
            <pc:docMk/>
            <pc:sldMk cId="3910187798" sldId="272"/>
            <ac:spMk id="11" creationId="{0E11AC8A-2FCA-33A5-00E9-74E94171F6C4}"/>
          </ac:spMkLst>
        </pc:spChg>
        <pc:spChg chg="add del mod ord">
          <ac:chgData name="ΚΡΕΜΑΝΤΑΛΑ ΘΕΟΔΩΡΑ" userId="0c3432b9-a4b8-4542-a52f-d35080c94c09" providerId="ADAL" clId="{2382549E-217D-402B-9D16-EA34250764BF}" dt="2023-09-07T16:54:15.273" v="5539" actId="700"/>
          <ac:spMkLst>
            <pc:docMk/>
            <pc:sldMk cId="3910187798" sldId="272"/>
            <ac:spMk id="12" creationId="{BC70F06C-47B4-03ED-4A92-94A06D8B9B29}"/>
          </ac:spMkLst>
        </pc:spChg>
        <pc:spChg chg="add del mod ord">
          <ac:chgData name="ΚΡΕΜΑΝΤΑΛΑ ΘΕΟΔΩΡΑ" userId="0c3432b9-a4b8-4542-a52f-d35080c94c09" providerId="ADAL" clId="{2382549E-217D-402B-9D16-EA34250764BF}" dt="2023-09-07T16:54:25.072" v="5540" actId="700"/>
          <ac:spMkLst>
            <pc:docMk/>
            <pc:sldMk cId="3910187798" sldId="272"/>
            <ac:spMk id="13" creationId="{56AA44F3-3067-3A0E-4624-9EC74169BFBD}"/>
          </ac:spMkLst>
        </pc:spChg>
        <pc:spChg chg="add del mod ord">
          <ac:chgData name="ΚΡΕΜΑΝΤΑΛΑ ΘΕΟΔΩΡΑ" userId="0c3432b9-a4b8-4542-a52f-d35080c94c09" providerId="ADAL" clId="{2382549E-217D-402B-9D16-EA34250764BF}" dt="2023-09-07T16:54:25.072" v="5540" actId="700"/>
          <ac:spMkLst>
            <pc:docMk/>
            <pc:sldMk cId="3910187798" sldId="272"/>
            <ac:spMk id="14" creationId="{9770D7E5-2BAB-5B81-1F32-FC9F3BC299CB}"/>
          </ac:spMkLst>
        </pc:spChg>
        <pc:spChg chg="add del mod ord">
          <ac:chgData name="ΚΡΕΜΑΝΤΑΛΑ ΘΕΟΔΩΡΑ" userId="0c3432b9-a4b8-4542-a52f-d35080c94c09" providerId="ADAL" clId="{2382549E-217D-402B-9D16-EA34250764BF}" dt="2023-09-07T16:54:31.995" v="5543" actId="478"/>
          <ac:spMkLst>
            <pc:docMk/>
            <pc:sldMk cId="3910187798" sldId="272"/>
            <ac:spMk id="15" creationId="{A47E6351-A406-0A9D-E82A-49E127E671F8}"/>
          </ac:spMkLst>
        </pc:spChg>
        <pc:spChg chg="add mod ord">
          <ac:chgData name="ΚΡΕΜΑΝΤΑΛΑ ΘΕΟΔΩΡΑ" userId="0c3432b9-a4b8-4542-a52f-d35080c94c09" providerId="ADAL" clId="{2382549E-217D-402B-9D16-EA34250764BF}" dt="2023-09-08T14:31:26.095" v="6946" actId="14100"/>
          <ac:spMkLst>
            <pc:docMk/>
            <pc:sldMk cId="3910187798" sldId="272"/>
            <ac:spMk id="16" creationId="{7700D1B9-8D71-3E74-E09F-942E182C1CE6}"/>
          </ac:spMkLst>
        </pc:spChg>
        <pc:spChg chg="add mod ord">
          <ac:chgData name="ΚΡΕΜΑΝΤΑΛΑ ΘΕΟΔΩΡΑ" userId="0c3432b9-a4b8-4542-a52f-d35080c94c09" providerId="ADAL" clId="{2382549E-217D-402B-9D16-EA34250764BF}" dt="2023-09-09T16:00:47.429" v="7017" actId="20577"/>
          <ac:spMkLst>
            <pc:docMk/>
            <pc:sldMk cId="3910187798" sldId="272"/>
            <ac:spMk id="17" creationId="{AF1A8B4F-625C-4AB5-7328-266397B5ADA1}"/>
          </ac:spMkLst>
        </pc:spChg>
        <pc:spChg chg="add mod ord">
          <ac:chgData name="ΚΡΕΜΑΝΤΑΛΑ ΘΕΟΔΩΡΑ" userId="0c3432b9-a4b8-4542-a52f-d35080c94c09" providerId="ADAL" clId="{2382549E-217D-402B-9D16-EA34250764BF}" dt="2023-09-08T14:31:30.433" v="6948" actId="14100"/>
          <ac:spMkLst>
            <pc:docMk/>
            <pc:sldMk cId="3910187798" sldId="272"/>
            <ac:spMk id="18" creationId="{F967AF53-CB61-840F-BE6F-D4F021A1E5A9}"/>
          </ac:spMkLst>
        </pc:spChg>
        <pc:picChg chg="add del mod">
          <ac:chgData name="ΚΡΕΜΑΝΤΑΛΑ ΘΕΟΔΩΡΑ" userId="0c3432b9-a4b8-4542-a52f-d35080c94c09" providerId="ADAL" clId="{2382549E-217D-402B-9D16-EA34250764BF}" dt="2023-09-07T17:12:18.153" v="5723" actId="478"/>
          <ac:picMkLst>
            <pc:docMk/>
            <pc:sldMk cId="3910187798" sldId="272"/>
            <ac:picMk id="1026" creationId="{A9547583-6F49-4953-E82C-A81A0E3F8007}"/>
          </ac:picMkLst>
        </pc:picChg>
        <pc:picChg chg="add del">
          <ac:chgData name="ΚΡΕΜΑΝΤΑΛΑ ΘΕΟΔΩΡΑ" userId="0c3432b9-a4b8-4542-a52f-d35080c94c09" providerId="ADAL" clId="{2382549E-217D-402B-9D16-EA34250764BF}" dt="2023-09-07T17:12:28.079" v="5727"/>
          <ac:picMkLst>
            <pc:docMk/>
            <pc:sldMk cId="3910187798" sldId="272"/>
            <ac:picMk id="1028" creationId="{F1B87C2C-4E18-CE30-B4D1-C51B1D6DA18C}"/>
          </ac:picMkLst>
        </pc:picChg>
        <pc:picChg chg="add del mod">
          <ac:chgData name="ΚΡΕΜΑΝΤΑΛΑ ΘΕΟΔΩΡΑ" userId="0c3432b9-a4b8-4542-a52f-d35080c94c09" providerId="ADAL" clId="{2382549E-217D-402B-9D16-EA34250764BF}" dt="2023-09-07T17:12:33.982" v="5736"/>
          <ac:picMkLst>
            <pc:docMk/>
            <pc:sldMk cId="3910187798" sldId="272"/>
            <ac:picMk id="1030" creationId="{B655EB70-2DD5-037E-1AFA-EA48FDAA426C}"/>
          </ac:picMkLst>
        </pc:picChg>
        <pc:picChg chg="add mod">
          <ac:chgData name="ΚΡΕΜΑΝΤΑΛΑ ΘΕΟΔΩΡΑ" userId="0c3432b9-a4b8-4542-a52f-d35080c94c09" providerId="ADAL" clId="{2382549E-217D-402B-9D16-EA34250764BF}" dt="2023-09-08T12:24:35.271" v="5924" actId="1076"/>
          <ac:picMkLst>
            <pc:docMk/>
            <pc:sldMk cId="3910187798" sldId="272"/>
            <ac:picMk id="1032" creationId="{77EACF3E-FCC1-65B4-E976-0803EA34A1BD}"/>
          </ac:picMkLst>
        </pc:picChg>
      </pc:sldChg>
      <pc:sldChg chg="new del">
        <pc:chgData name="ΚΡΕΜΑΝΤΑΛΑ ΘΕΟΔΩΡΑ" userId="0c3432b9-a4b8-4542-a52f-d35080c94c09" providerId="ADAL" clId="{2382549E-217D-402B-9D16-EA34250764BF}" dt="2023-09-08T12:15:14.566" v="5791" actId="47"/>
        <pc:sldMkLst>
          <pc:docMk/>
          <pc:sldMk cId="366795334" sldId="273"/>
        </pc:sldMkLst>
      </pc:sldChg>
      <pc:sldChg chg="addSp delSp modSp add mod modTransition">
        <pc:chgData name="ΚΡΕΜΑΝΤΑΛΑ ΘΕΟΔΩΡΑ" userId="0c3432b9-a4b8-4542-a52f-d35080c94c09" providerId="ADAL" clId="{2382549E-217D-402B-9D16-EA34250764BF}" dt="2023-09-11T10:30:00.005" v="7744" actId="14100"/>
        <pc:sldMkLst>
          <pc:docMk/>
          <pc:sldMk cId="15115969" sldId="274"/>
        </pc:sldMkLst>
        <pc:spChg chg="add mod">
          <ac:chgData name="ΚΡΕΜΑΝΤΑΛΑ ΘΕΟΔΩΡΑ" userId="0c3432b9-a4b8-4542-a52f-d35080c94c09" providerId="ADAL" clId="{2382549E-217D-402B-9D16-EA34250764BF}" dt="2023-09-11T10:30:00.005" v="7744" actId="14100"/>
          <ac:spMkLst>
            <pc:docMk/>
            <pc:sldMk cId="15115969" sldId="274"/>
            <ac:spMk id="2" creationId="{0F125512-34DC-444A-3B8F-A4C4C2A243C7}"/>
          </ac:spMkLst>
        </pc:spChg>
        <pc:spChg chg="mod">
          <ac:chgData name="ΚΡΕΜΑΝΤΑΛΑ ΘΕΟΔΩΡΑ" userId="0c3432b9-a4b8-4542-a52f-d35080c94c09" providerId="ADAL" clId="{2382549E-217D-402B-9D16-EA34250764BF}" dt="2023-09-08T12:17:01.576" v="5826" actId="1076"/>
          <ac:spMkLst>
            <pc:docMk/>
            <pc:sldMk cId="15115969" sldId="274"/>
            <ac:spMk id="3" creationId="{697C0B66-16DA-42E6-3F9F-C044986096C3}"/>
          </ac:spMkLst>
        </pc:spChg>
        <pc:spChg chg="mod">
          <ac:chgData name="ΚΡΕΜΑΝΤΑΛΑ ΘΕΟΔΩΡΑ" userId="0c3432b9-a4b8-4542-a52f-d35080c94c09" providerId="ADAL" clId="{2382549E-217D-402B-9D16-EA34250764BF}" dt="2023-09-11T10:29:54.225" v="7743" actId="14100"/>
          <ac:spMkLst>
            <pc:docMk/>
            <pc:sldMk cId="15115969" sldId="274"/>
            <ac:spMk id="16" creationId="{7700D1B9-8D71-3E74-E09F-942E182C1CE6}"/>
          </ac:spMkLst>
        </pc:spChg>
        <pc:spChg chg="mod">
          <ac:chgData name="ΚΡΕΜΑΝΤΑΛΑ ΘΕΟΔΩΡΑ" userId="0c3432b9-a4b8-4542-a52f-d35080c94c09" providerId="ADAL" clId="{2382549E-217D-402B-9D16-EA34250764BF}" dt="2023-09-08T12:19:27.694" v="5879" actId="1076"/>
          <ac:spMkLst>
            <pc:docMk/>
            <pc:sldMk cId="15115969" sldId="274"/>
            <ac:spMk id="17" creationId="{AF1A8B4F-625C-4AB5-7328-266397B5ADA1}"/>
          </ac:spMkLst>
        </pc:spChg>
        <pc:spChg chg="mod">
          <ac:chgData name="ΚΡΕΜΑΝΤΑΛΑ ΘΕΟΔΩΡΑ" userId="0c3432b9-a4b8-4542-a52f-d35080c94c09" providerId="ADAL" clId="{2382549E-217D-402B-9D16-EA34250764BF}" dt="2023-09-08T12:48:35.931" v="5993" actId="14100"/>
          <ac:spMkLst>
            <pc:docMk/>
            <pc:sldMk cId="15115969" sldId="274"/>
            <ac:spMk id="18" creationId="{F967AF53-CB61-840F-BE6F-D4F021A1E5A9}"/>
          </ac:spMkLst>
        </pc:spChg>
        <pc:picChg chg="del">
          <ac:chgData name="ΚΡΕΜΑΝΤΑΛΑ ΘΕΟΔΩΡΑ" userId="0c3432b9-a4b8-4542-a52f-d35080c94c09" providerId="ADAL" clId="{2382549E-217D-402B-9D16-EA34250764BF}" dt="2023-09-08T12:17:21.380" v="5828" actId="478"/>
          <ac:picMkLst>
            <pc:docMk/>
            <pc:sldMk cId="15115969" sldId="274"/>
            <ac:picMk id="1032" creationId="{77EACF3E-FCC1-65B4-E976-0803EA34A1BD}"/>
          </ac:picMkLst>
        </pc:picChg>
      </pc:sldChg>
      <pc:sldChg chg="modSp new mod modTransition">
        <pc:chgData name="ΚΡΕΜΑΝΤΑΛΑ ΘΕΟΔΩΡΑ" userId="0c3432b9-a4b8-4542-a52f-d35080c94c09" providerId="ADAL" clId="{2382549E-217D-402B-9D16-EA34250764BF}" dt="2023-09-12T12:56:47.446" v="8680" actId="114"/>
        <pc:sldMkLst>
          <pc:docMk/>
          <pc:sldMk cId="2239710118" sldId="275"/>
        </pc:sldMkLst>
        <pc:spChg chg="mod">
          <ac:chgData name="ΚΡΕΜΑΝΤΑΛΑ ΘΕΟΔΩΡΑ" userId="0c3432b9-a4b8-4542-a52f-d35080c94c09" providerId="ADAL" clId="{2382549E-217D-402B-9D16-EA34250764BF}" dt="2023-09-08T13:57:01.035" v="6391" actId="20577"/>
          <ac:spMkLst>
            <pc:docMk/>
            <pc:sldMk cId="2239710118" sldId="275"/>
            <ac:spMk id="2" creationId="{0F85E0E0-7ADD-C86A-C45E-539DFD792E83}"/>
          </ac:spMkLst>
        </pc:spChg>
        <pc:spChg chg="mod">
          <ac:chgData name="ΚΡΕΜΑΝΤΑΛΑ ΘΕΟΔΩΡΑ" userId="0c3432b9-a4b8-4542-a52f-d35080c94c09" providerId="ADAL" clId="{2382549E-217D-402B-9D16-EA34250764BF}" dt="2023-09-12T12:56:47.446" v="8680" actId="114"/>
          <ac:spMkLst>
            <pc:docMk/>
            <pc:sldMk cId="2239710118" sldId="275"/>
            <ac:spMk id="3" creationId="{189E600A-51F5-7E6A-696C-944BB8CC25F8}"/>
          </ac:spMkLst>
        </pc:spChg>
        <pc:spChg chg="mod">
          <ac:chgData name="ΚΡΕΜΑΝΤΑΛΑ ΘΕΟΔΩΡΑ" userId="0c3432b9-a4b8-4542-a52f-d35080c94c09" providerId="ADAL" clId="{2382549E-217D-402B-9D16-EA34250764BF}" dt="2023-09-12T12:56:46.691" v="8678" actId="114"/>
          <ac:spMkLst>
            <pc:docMk/>
            <pc:sldMk cId="2239710118" sldId="275"/>
            <ac:spMk id="4" creationId="{A96850AA-98ED-4414-9D79-878B4A41C662}"/>
          </ac:spMkLst>
        </pc:spChg>
      </pc:sldChg>
      <pc:sldChg chg="modSp new mod modTransition">
        <pc:chgData name="ΚΡΕΜΑΝΤΑΛΑ ΘΕΟΔΩΡΑ" userId="0c3432b9-a4b8-4542-a52f-d35080c94c09" providerId="ADAL" clId="{2382549E-217D-402B-9D16-EA34250764BF}" dt="2023-09-12T12:57:21.919" v="8681" actId="114"/>
        <pc:sldMkLst>
          <pc:docMk/>
          <pc:sldMk cId="2609273244" sldId="276"/>
        </pc:sldMkLst>
        <pc:spChg chg="mod">
          <ac:chgData name="ΚΡΕΜΑΝΤΑΛΑ ΘΕΟΔΩΡΑ" userId="0c3432b9-a4b8-4542-a52f-d35080c94c09" providerId="ADAL" clId="{2382549E-217D-402B-9D16-EA34250764BF}" dt="2023-09-08T14:19:38.526" v="6827" actId="20577"/>
          <ac:spMkLst>
            <pc:docMk/>
            <pc:sldMk cId="2609273244" sldId="276"/>
            <ac:spMk id="2" creationId="{19923AE3-C587-44F1-2933-0979B2A6121B}"/>
          </ac:spMkLst>
        </pc:spChg>
        <pc:spChg chg="mod">
          <ac:chgData name="ΚΡΕΜΑΝΤΑΛΑ ΘΕΟΔΩΡΑ" userId="0c3432b9-a4b8-4542-a52f-d35080c94c09" providerId="ADAL" clId="{2382549E-217D-402B-9D16-EA34250764BF}" dt="2023-09-09T16:15:43.966" v="7175" actId="14100"/>
          <ac:spMkLst>
            <pc:docMk/>
            <pc:sldMk cId="2609273244" sldId="276"/>
            <ac:spMk id="3" creationId="{8B529AB8-EA4A-16D1-0274-9B369028EEB6}"/>
          </ac:spMkLst>
        </pc:spChg>
        <pc:spChg chg="mod">
          <ac:chgData name="ΚΡΕΜΑΝΤΑΛΑ ΘΕΟΔΩΡΑ" userId="0c3432b9-a4b8-4542-a52f-d35080c94c09" providerId="ADAL" clId="{2382549E-217D-402B-9D16-EA34250764BF}" dt="2023-09-12T12:57:21.919" v="8681" actId="114"/>
          <ac:spMkLst>
            <pc:docMk/>
            <pc:sldMk cId="2609273244" sldId="276"/>
            <ac:spMk id="4" creationId="{008649E1-DD7F-5637-32CF-975013FFD554}"/>
          </ac:spMkLst>
        </pc:spChg>
      </pc:sldChg>
      <pc:sldChg chg="modSp new mod modTransition">
        <pc:chgData name="ΚΡΕΜΑΝΤΑΛΑ ΘΕΟΔΩΡΑ" userId="0c3432b9-a4b8-4542-a52f-d35080c94c09" providerId="ADAL" clId="{2382549E-217D-402B-9D16-EA34250764BF}" dt="2023-09-11T10:30:27.025" v="7746" actId="14100"/>
        <pc:sldMkLst>
          <pc:docMk/>
          <pc:sldMk cId="4078569733" sldId="277"/>
        </pc:sldMkLst>
        <pc:spChg chg="mod">
          <ac:chgData name="ΚΡΕΜΑΝΤΑΛΑ ΘΕΟΔΩΡΑ" userId="0c3432b9-a4b8-4542-a52f-d35080c94c09" providerId="ADAL" clId="{2382549E-217D-402B-9D16-EA34250764BF}" dt="2023-09-09T16:08:57.378" v="7173" actId="1076"/>
          <ac:spMkLst>
            <pc:docMk/>
            <pc:sldMk cId="4078569733" sldId="277"/>
            <ac:spMk id="2" creationId="{291F6D61-1EA6-A367-0F2C-E84CF27D2865}"/>
          </ac:spMkLst>
        </pc:spChg>
        <pc:spChg chg="mod">
          <ac:chgData name="ΚΡΕΜΑΝΤΑΛΑ ΘΕΟΔΩΡΑ" userId="0c3432b9-a4b8-4542-a52f-d35080c94c09" providerId="ADAL" clId="{2382549E-217D-402B-9D16-EA34250764BF}" dt="2023-09-11T10:30:16.731" v="7745" actId="14100"/>
          <ac:spMkLst>
            <pc:docMk/>
            <pc:sldMk cId="4078569733" sldId="277"/>
            <ac:spMk id="3" creationId="{20665A2B-4856-6B21-30FD-F1147716588D}"/>
          </ac:spMkLst>
        </pc:spChg>
        <pc:spChg chg="mod">
          <ac:chgData name="ΚΡΕΜΑΝΤΑΛΑ ΘΕΟΔΩΡΑ" userId="0c3432b9-a4b8-4542-a52f-d35080c94c09" providerId="ADAL" clId="{2382549E-217D-402B-9D16-EA34250764BF}" dt="2023-09-11T10:30:27.025" v="7746" actId="14100"/>
          <ac:spMkLst>
            <pc:docMk/>
            <pc:sldMk cId="4078569733" sldId="277"/>
            <ac:spMk id="4" creationId="{11A22515-03A5-4A98-CCA7-38DF8562677D}"/>
          </ac:spMkLst>
        </pc:spChg>
      </pc:sldChg>
      <pc:sldChg chg="addSp delSp modSp new mod modTransition modClrScheme chgLayout">
        <pc:chgData name="ΚΡΕΜΑΝΤΑΛΑ ΘΕΟΔΩΡΑ" userId="0c3432b9-a4b8-4542-a52f-d35080c94c09" providerId="ADAL" clId="{2382549E-217D-402B-9D16-EA34250764BF}" dt="2023-09-11T13:46:06.522" v="8424" actId="1076"/>
        <pc:sldMkLst>
          <pc:docMk/>
          <pc:sldMk cId="336185869" sldId="278"/>
        </pc:sldMkLst>
        <pc:spChg chg="del mod ord">
          <ac:chgData name="ΚΡΕΜΑΝΤΑΛΑ ΘΕΟΔΩΡΑ" userId="0c3432b9-a4b8-4542-a52f-d35080c94c09" providerId="ADAL" clId="{2382549E-217D-402B-9D16-EA34250764BF}" dt="2023-09-11T10:07:40.991" v="7661" actId="700"/>
          <ac:spMkLst>
            <pc:docMk/>
            <pc:sldMk cId="336185869" sldId="278"/>
            <ac:spMk id="2" creationId="{EF3A7330-B24F-8FE7-0E65-495B5844F294}"/>
          </ac:spMkLst>
        </pc:spChg>
        <pc:spChg chg="del mod ord">
          <ac:chgData name="ΚΡΕΜΑΝΤΑΛΑ ΘΕΟΔΩΡΑ" userId="0c3432b9-a4b8-4542-a52f-d35080c94c09" providerId="ADAL" clId="{2382549E-217D-402B-9D16-EA34250764BF}" dt="2023-09-11T10:07:40.991" v="7661" actId="700"/>
          <ac:spMkLst>
            <pc:docMk/>
            <pc:sldMk cId="336185869" sldId="278"/>
            <ac:spMk id="3" creationId="{D3D7F380-873E-DF86-1B6E-82B6B1636EC8}"/>
          </ac:spMkLst>
        </pc:spChg>
        <pc:spChg chg="del mod ord">
          <ac:chgData name="ΚΡΕΜΑΝΤΑΛΑ ΘΕΟΔΩΡΑ" userId="0c3432b9-a4b8-4542-a52f-d35080c94c09" providerId="ADAL" clId="{2382549E-217D-402B-9D16-EA34250764BF}" dt="2023-09-11T10:07:40.991" v="7661" actId="700"/>
          <ac:spMkLst>
            <pc:docMk/>
            <pc:sldMk cId="336185869" sldId="278"/>
            <ac:spMk id="4" creationId="{29AA8E7F-90E5-825D-F81C-DF93D12B0D2B}"/>
          </ac:spMkLst>
        </pc:spChg>
        <pc:spChg chg="add del mod ord">
          <ac:chgData name="ΚΡΕΜΑΝΤΑΛΑ ΘΕΟΔΩΡΑ" userId="0c3432b9-a4b8-4542-a52f-d35080c94c09" providerId="ADAL" clId="{2382549E-217D-402B-9D16-EA34250764BF}" dt="2023-09-11T10:07:46.603" v="7662" actId="478"/>
          <ac:spMkLst>
            <pc:docMk/>
            <pc:sldMk cId="336185869" sldId="278"/>
            <ac:spMk id="5" creationId="{551221D9-04F7-0296-A869-14C0DBA5BDF6}"/>
          </ac:spMkLst>
        </pc:spChg>
        <pc:spChg chg="add mod ord">
          <ac:chgData name="ΚΡΕΜΑΝΤΑΛΑ ΘΕΟΔΩΡΑ" userId="0c3432b9-a4b8-4542-a52f-d35080c94c09" providerId="ADAL" clId="{2382549E-217D-402B-9D16-EA34250764BF}" dt="2023-09-11T13:46:04.323" v="8423" actId="1076"/>
          <ac:spMkLst>
            <pc:docMk/>
            <pc:sldMk cId="336185869" sldId="278"/>
            <ac:spMk id="6" creationId="{C8529224-A7AB-5D61-335D-6CBC3274BFF7}"/>
          </ac:spMkLst>
        </pc:spChg>
        <pc:spChg chg="add mod ord">
          <ac:chgData name="ΚΡΕΜΑΝΤΑΛΑ ΘΕΟΔΩΡΑ" userId="0c3432b9-a4b8-4542-a52f-d35080c94c09" providerId="ADAL" clId="{2382549E-217D-402B-9D16-EA34250764BF}" dt="2023-09-11T10:52:24.845" v="7916" actId="14100"/>
          <ac:spMkLst>
            <pc:docMk/>
            <pc:sldMk cId="336185869" sldId="278"/>
            <ac:spMk id="7" creationId="{8AD07095-9DC6-C687-9C8F-B1E2DEE645E8}"/>
          </ac:spMkLst>
        </pc:spChg>
        <pc:spChg chg="add mod ord">
          <ac:chgData name="ΚΡΕΜΑΝΤΑΛΑ ΘΕΟΔΩΡΑ" userId="0c3432b9-a4b8-4542-a52f-d35080c94c09" providerId="ADAL" clId="{2382549E-217D-402B-9D16-EA34250764BF}" dt="2023-09-11T13:46:06.522" v="8424" actId="1076"/>
          <ac:spMkLst>
            <pc:docMk/>
            <pc:sldMk cId="336185869" sldId="278"/>
            <ac:spMk id="8" creationId="{20C8534F-CB4D-F6AB-8E4A-586094C521E1}"/>
          </ac:spMkLst>
        </pc:spChg>
        <pc:spChg chg="add mod ord">
          <ac:chgData name="ΚΡΕΜΑΝΤΑΛΑ ΘΕΟΔΩΡΑ" userId="0c3432b9-a4b8-4542-a52f-d35080c94c09" providerId="ADAL" clId="{2382549E-217D-402B-9D16-EA34250764BF}" dt="2023-09-11T13:39:28.544" v="8354" actId="14100"/>
          <ac:spMkLst>
            <pc:docMk/>
            <pc:sldMk cId="336185869" sldId="278"/>
            <ac:spMk id="9" creationId="{84CDD3C0-CE5B-6548-3C89-848F52BB1173}"/>
          </ac:spMkLst>
        </pc:spChg>
      </pc:sldChg>
      <pc:sldChg chg="delSp modSp new mod modTransition">
        <pc:chgData name="ΚΡΕΜΑΝΤΑΛΑ ΘΕΟΔΩΡΑ" userId="0c3432b9-a4b8-4542-a52f-d35080c94c09" providerId="ADAL" clId="{2382549E-217D-402B-9D16-EA34250764BF}" dt="2023-09-12T12:59:05.077" v="8689" actId="113"/>
        <pc:sldMkLst>
          <pc:docMk/>
          <pc:sldMk cId="1078729576" sldId="279"/>
        </pc:sldMkLst>
        <pc:spChg chg="del">
          <ac:chgData name="ΚΡΕΜΑΝΤΑΛΑ ΘΕΟΔΩΡΑ" userId="0c3432b9-a4b8-4542-a52f-d35080c94c09" providerId="ADAL" clId="{2382549E-217D-402B-9D16-EA34250764BF}" dt="2023-09-11T10:53:44.097" v="7918" actId="478"/>
          <ac:spMkLst>
            <pc:docMk/>
            <pc:sldMk cId="1078729576" sldId="279"/>
            <ac:spMk id="2" creationId="{416443D2-F036-038F-B470-3F1F4FF4A727}"/>
          </ac:spMkLst>
        </pc:spChg>
        <pc:spChg chg="del mod">
          <ac:chgData name="ΚΡΕΜΑΝΤΑΛΑ ΘΕΟΔΩΡΑ" userId="0c3432b9-a4b8-4542-a52f-d35080c94c09" providerId="ADAL" clId="{2382549E-217D-402B-9D16-EA34250764BF}" dt="2023-09-11T13:22:46.535" v="8128" actId="478"/>
          <ac:spMkLst>
            <pc:docMk/>
            <pc:sldMk cId="1078729576" sldId="279"/>
            <ac:spMk id="3" creationId="{F33B3FC3-6833-6541-FB81-125A12915EBC}"/>
          </ac:spMkLst>
        </pc:spChg>
        <pc:spChg chg="mod">
          <ac:chgData name="ΚΡΕΜΑΝΤΑΛΑ ΘΕΟΔΩΡΑ" userId="0c3432b9-a4b8-4542-a52f-d35080c94c09" providerId="ADAL" clId="{2382549E-217D-402B-9D16-EA34250764BF}" dt="2023-09-12T12:58:12.262" v="8683" actId="114"/>
          <ac:spMkLst>
            <pc:docMk/>
            <pc:sldMk cId="1078729576" sldId="279"/>
            <ac:spMk id="4" creationId="{78D33619-80F7-1E1A-FC03-3F8706E5F888}"/>
          </ac:spMkLst>
        </pc:spChg>
        <pc:spChg chg="mod">
          <ac:chgData name="ΚΡΕΜΑΝΤΑΛΑ ΘΕΟΔΩΡΑ" userId="0c3432b9-a4b8-4542-a52f-d35080c94c09" providerId="ADAL" clId="{2382549E-217D-402B-9D16-EA34250764BF}" dt="2023-09-11T13:29:27.680" v="8209" actId="255"/>
          <ac:spMkLst>
            <pc:docMk/>
            <pc:sldMk cId="1078729576" sldId="279"/>
            <ac:spMk id="5" creationId="{3822CC05-A9DA-2261-1ECA-3EBF2D9E770F}"/>
          </ac:spMkLst>
        </pc:spChg>
        <pc:spChg chg="mod">
          <ac:chgData name="ΚΡΕΜΑΝΤΑΛΑ ΘΕΟΔΩΡΑ" userId="0c3432b9-a4b8-4542-a52f-d35080c94c09" providerId="ADAL" clId="{2382549E-217D-402B-9D16-EA34250764BF}" dt="2023-09-12T12:59:05.077" v="8689" actId="113"/>
          <ac:spMkLst>
            <pc:docMk/>
            <pc:sldMk cId="1078729576" sldId="279"/>
            <ac:spMk id="6" creationId="{5B2AB902-6B4A-4F4B-5C75-32E9DECB2589}"/>
          </ac:spMkLst>
        </pc:spChg>
      </pc:sldChg>
      <pc:sldChg chg="delSp modSp new add del mod">
        <pc:chgData name="ΚΡΕΜΑΝΤΑΛΑ ΘΕΟΔΩΡΑ" userId="0c3432b9-a4b8-4542-a52f-d35080c94c09" providerId="ADAL" clId="{2382549E-217D-402B-9D16-EA34250764BF}" dt="2023-09-11T13:29:27.963" v="8210" actId="2696"/>
        <pc:sldMkLst>
          <pc:docMk/>
          <pc:sldMk cId="2193981023" sldId="280"/>
        </pc:sldMkLst>
        <pc:spChg chg="mod">
          <ac:chgData name="ΚΡΕΜΑΝΤΑΛΑ ΘΕΟΔΩΡΑ" userId="0c3432b9-a4b8-4542-a52f-d35080c94c09" providerId="ADAL" clId="{2382549E-217D-402B-9D16-EA34250764BF}" dt="2023-09-11T13:20:21.545" v="8115" actId="2711"/>
          <ac:spMkLst>
            <pc:docMk/>
            <pc:sldMk cId="2193981023" sldId="280"/>
            <ac:spMk id="2" creationId="{A769B12E-7FA7-88AB-A967-5CEE48AD7F39}"/>
          </ac:spMkLst>
        </pc:spChg>
        <pc:spChg chg="del">
          <ac:chgData name="ΚΡΕΜΑΝΤΑΛΑ ΘΕΟΔΩΡΑ" userId="0c3432b9-a4b8-4542-a52f-d35080c94c09" providerId="ADAL" clId="{2382549E-217D-402B-9D16-EA34250764BF}" dt="2023-09-11T12:07:55.927" v="8002" actId="478"/>
          <ac:spMkLst>
            <pc:docMk/>
            <pc:sldMk cId="2193981023" sldId="280"/>
            <ac:spMk id="3" creationId="{586879D2-4782-30FD-069B-2A2B88181B1C}"/>
          </ac:spMkLst>
        </pc:spChg>
        <pc:spChg chg="mod">
          <ac:chgData name="ΚΡΕΜΑΝΤΑΛΑ ΘΕΟΔΩΡΑ" userId="0c3432b9-a4b8-4542-a52f-d35080c94c09" providerId="ADAL" clId="{2382549E-217D-402B-9D16-EA34250764BF}" dt="2023-09-11T13:15:39.482" v="8107" actId="113"/>
          <ac:spMkLst>
            <pc:docMk/>
            <pc:sldMk cId="2193981023" sldId="280"/>
            <ac:spMk id="4" creationId="{A8343215-9C09-D27A-3CF2-5D9F6520A2C5}"/>
          </ac:spMkLst>
        </pc:spChg>
        <pc:spChg chg="del">
          <ac:chgData name="ΚΡΕΜΑΝΤΑΛΑ ΘΕΟΔΩΡΑ" userId="0c3432b9-a4b8-4542-a52f-d35080c94c09" providerId="ADAL" clId="{2382549E-217D-402B-9D16-EA34250764BF}" dt="2023-09-11T12:07:57.218" v="8003" actId="478"/>
          <ac:spMkLst>
            <pc:docMk/>
            <pc:sldMk cId="2193981023" sldId="280"/>
            <ac:spMk id="5" creationId="{D1FF827C-B2E3-FFDD-D56B-09AB1728613D}"/>
          </ac:spMkLst>
        </pc:spChg>
        <pc:spChg chg="mod">
          <ac:chgData name="ΚΡΕΜΑΝΤΑΛΑ ΘΕΟΔΩΡΑ" userId="0c3432b9-a4b8-4542-a52f-d35080c94c09" providerId="ADAL" clId="{2382549E-217D-402B-9D16-EA34250764BF}" dt="2023-09-11T13:16:04.891" v="8110" actId="113"/>
          <ac:spMkLst>
            <pc:docMk/>
            <pc:sldMk cId="2193981023" sldId="280"/>
            <ac:spMk id="6" creationId="{1FC06238-5E60-68DD-87D4-4F109D182479}"/>
          </ac:spMkLst>
        </pc:spChg>
      </pc:sldChg>
      <pc:sldChg chg="addSp modSp new mod modTransition">
        <pc:chgData name="ΚΡΕΜΑΝΤΑΛΑ ΘΕΟΔΩΡΑ" userId="0c3432b9-a4b8-4542-a52f-d35080c94c09" providerId="ADAL" clId="{2382549E-217D-402B-9D16-EA34250764BF}" dt="2023-09-12T13:03:00.766" v="8699" actId="1076"/>
        <pc:sldMkLst>
          <pc:docMk/>
          <pc:sldMk cId="3288051197" sldId="280"/>
        </pc:sldMkLst>
        <pc:spChg chg="mod">
          <ac:chgData name="ΚΡΕΜΑΝΤΑΛΑ ΘΕΟΔΩΡΑ" userId="0c3432b9-a4b8-4542-a52f-d35080c94c09" providerId="ADAL" clId="{2382549E-217D-402B-9D16-EA34250764BF}" dt="2023-09-12T13:03:00.766" v="8699" actId="1076"/>
          <ac:spMkLst>
            <pc:docMk/>
            <pc:sldMk cId="3288051197" sldId="280"/>
            <ac:spMk id="2" creationId="{22EF8C61-01E7-F594-E344-AF5F7BDE5F67}"/>
          </ac:spMkLst>
        </pc:spChg>
        <pc:spChg chg="mod">
          <ac:chgData name="ΚΡΕΜΑΝΤΑΛΑ ΘΕΟΔΩΡΑ" userId="0c3432b9-a4b8-4542-a52f-d35080c94c09" providerId="ADAL" clId="{2382549E-217D-402B-9D16-EA34250764BF}" dt="2023-09-12T12:50:19.716" v="8620" actId="14100"/>
          <ac:spMkLst>
            <pc:docMk/>
            <pc:sldMk cId="3288051197" sldId="280"/>
            <ac:spMk id="3" creationId="{C81AE839-5857-A9DA-B1AF-BCADB1DDE879}"/>
          </ac:spMkLst>
        </pc:spChg>
        <pc:spChg chg="mod">
          <ac:chgData name="ΚΡΕΜΑΝΤΑΛΑ ΘΕΟΔΩΡΑ" userId="0c3432b9-a4b8-4542-a52f-d35080c94c09" providerId="ADAL" clId="{2382549E-217D-402B-9D16-EA34250764BF}" dt="2023-09-12T12:50:15.891" v="8619" actId="14100"/>
          <ac:spMkLst>
            <pc:docMk/>
            <pc:sldMk cId="3288051197" sldId="280"/>
            <ac:spMk id="4" creationId="{08FF6176-C492-834A-A041-A1651484B572}"/>
          </ac:spMkLst>
        </pc:spChg>
        <pc:picChg chg="add mod">
          <ac:chgData name="ΚΡΕΜΑΝΤΑΛΑ ΘΕΟΔΩΡΑ" userId="0c3432b9-a4b8-4542-a52f-d35080c94c09" providerId="ADAL" clId="{2382549E-217D-402B-9D16-EA34250764BF}" dt="2023-09-12T12:51:04.976" v="8628" actId="1076"/>
          <ac:picMkLst>
            <pc:docMk/>
            <pc:sldMk cId="3288051197" sldId="280"/>
            <ac:picMk id="5" creationId="{9E5A19EF-B1DE-E0EA-529C-09E2A1958E07}"/>
          </ac:picMkLst>
        </pc:picChg>
      </pc:sldChg>
      <pc:sldChg chg="modSp new mod modTransition">
        <pc:chgData name="ΚΡΕΜΑΝΤΑΛΑ ΘΕΟΔΩΡΑ" userId="0c3432b9-a4b8-4542-a52f-d35080c94c09" providerId="ADAL" clId="{2382549E-217D-402B-9D16-EA34250764BF}" dt="2023-09-12T12:52:19.303" v="8650" actId="255"/>
        <pc:sldMkLst>
          <pc:docMk/>
          <pc:sldMk cId="3073256350" sldId="281"/>
        </pc:sldMkLst>
        <pc:spChg chg="mod">
          <ac:chgData name="ΚΡΕΜΑΝΤΑΛΑ ΘΕΟΔΩΡΑ" userId="0c3432b9-a4b8-4542-a52f-d35080c94c09" providerId="ADAL" clId="{2382549E-217D-402B-9D16-EA34250764BF}" dt="2023-09-12T12:46:54.991" v="8559" actId="27636"/>
          <ac:spMkLst>
            <pc:docMk/>
            <pc:sldMk cId="3073256350" sldId="281"/>
            <ac:spMk id="2" creationId="{1DF52905-7C72-DFEA-34E6-D756322DAD60}"/>
          </ac:spMkLst>
        </pc:spChg>
        <pc:spChg chg="mod">
          <ac:chgData name="ΚΡΕΜΑΝΤΑΛΑ ΘΕΟΔΩΡΑ" userId="0c3432b9-a4b8-4542-a52f-d35080c94c09" providerId="ADAL" clId="{2382549E-217D-402B-9D16-EA34250764BF}" dt="2023-09-12T12:52:15.870" v="8649" actId="255"/>
          <ac:spMkLst>
            <pc:docMk/>
            <pc:sldMk cId="3073256350" sldId="281"/>
            <ac:spMk id="3" creationId="{CB44E1F1-0AB8-77DE-DA0B-20BB029E62D5}"/>
          </ac:spMkLst>
        </pc:spChg>
        <pc:spChg chg="mod">
          <ac:chgData name="ΚΡΕΜΑΝΤΑΛΑ ΘΕΟΔΩΡΑ" userId="0c3432b9-a4b8-4542-a52f-d35080c94c09" providerId="ADAL" clId="{2382549E-217D-402B-9D16-EA34250764BF}" dt="2023-09-12T12:52:19.303" v="8650" actId="255"/>
          <ac:spMkLst>
            <pc:docMk/>
            <pc:sldMk cId="3073256350" sldId="281"/>
            <ac:spMk id="4" creationId="{A58B7990-69E7-543A-A38E-C384FFE5BADB}"/>
          </ac:spMkLst>
        </pc:spChg>
      </pc:sldChg>
      <pc:sldChg chg="modSp new mod modTransition">
        <pc:chgData name="ΚΡΕΜΑΝΤΑΛΑ ΘΕΟΔΩΡΑ" userId="0c3432b9-a4b8-4542-a52f-d35080c94c09" providerId="ADAL" clId="{2382549E-217D-402B-9D16-EA34250764BF}" dt="2023-09-12T12:54:26.872" v="8664" actId="14100"/>
        <pc:sldMkLst>
          <pc:docMk/>
          <pc:sldMk cId="4274056965" sldId="282"/>
        </pc:sldMkLst>
        <pc:spChg chg="mod">
          <ac:chgData name="ΚΡΕΜΑΝΤΑΛΑ ΘΕΟΔΩΡΑ" userId="0c3432b9-a4b8-4542-a52f-d35080c94c09" providerId="ADAL" clId="{2382549E-217D-402B-9D16-EA34250764BF}" dt="2023-09-12T12:52:34.265" v="8651" actId="255"/>
          <ac:spMkLst>
            <pc:docMk/>
            <pc:sldMk cId="4274056965" sldId="282"/>
            <ac:spMk id="2" creationId="{F32F629C-8C43-5697-95A9-E420B4E68FBE}"/>
          </ac:spMkLst>
        </pc:spChg>
        <pc:spChg chg="mod">
          <ac:chgData name="ΚΡΕΜΑΝΤΑΛΑ ΘΕΟΔΩΡΑ" userId="0c3432b9-a4b8-4542-a52f-d35080c94c09" providerId="ADAL" clId="{2382549E-217D-402B-9D16-EA34250764BF}" dt="2023-09-12T12:54:26.872" v="8664" actId="14100"/>
          <ac:spMkLst>
            <pc:docMk/>
            <pc:sldMk cId="4274056965" sldId="282"/>
            <ac:spMk id="3" creationId="{49D51907-E04B-F27D-C4C5-04DC5C1003D1}"/>
          </ac:spMkLst>
        </pc:spChg>
        <pc:spChg chg="mod">
          <ac:chgData name="ΚΡΕΜΑΝΤΑΛΑ ΘΕΟΔΩΡΑ" userId="0c3432b9-a4b8-4542-a52f-d35080c94c09" providerId="ADAL" clId="{2382549E-217D-402B-9D16-EA34250764BF}" dt="2023-09-12T12:54:21.507" v="8663" actId="14100"/>
          <ac:spMkLst>
            <pc:docMk/>
            <pc:sldMk cId="4274056965" sldId="282"/>
            <ac:spMk id="4" creationId="{0079DA12-31B4-FF58-A1ED-2DAF565D293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9/12/2023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345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9917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3660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0266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049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445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024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373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2435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26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9/12/2023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44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9/12/2023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3107205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38" r:id="rId6"/>
    <p:sldLayoutId id="2147483743" r:id="rId7"/>
    <p:sldLayoutId id="2147483739" r:id="rId8"/>
    <p:sldLayoutId id="2147483740" r:id="rId9"/>
    <p:sldLayoutId id="2147483741" r:id="rId10"/>
    <p:sldLayoutId id="2147483742"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Εικόνα που περιέχει στιγμιότυπο οθόνης, νερό, Τιρκουάζ, πράσινο&#10;&#10;Περιγραφή που δημιουργήθηκε αυτόματα">
            <a:extLst>
              <a:ext uri="{FF2B5EF4-FFF2-40B4-BE49-F238E27FC236}">
                <a16:creationId xmlns:a16="http://schemas.microsoft.com/office/drawing/2014/main" id="{763E75CF-075E-1CD1-00F9-7421879B68B0}"/>
              </a:ext>
            </a:extLst>
          </p:cNvPr>
          <p:cNvPicPr>
            <a:picLocks noChangeAspect="1"/>
          </p:cNvPicPr>
          <p:nvPr/>
        </p:nvPicPr>
        <p:blipFill rotWithShape="1">
          <a:blip r:embed="rId2">
            <a:alphaModFix amt="55000"/>
          </a:blip>
          <a:srcRect t="12475" b="11330"/>
          <a:stretch/>
        </p:blipFill>
        <p:spPr>
          <a:xfrm>
            <a:off x="48088" y="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Τίτλος 1">
            <a:extLst>
              <a:ext uri="{FF2B5EF4-FFF2-40B4-BE49-F238E27FC236}">
                <a16:creationId xmlns:a16="http://schemas.microsoft.com/office/drawing/2014/main" id="{2077C0A2-61F3-1895-39A7-A0B83DB2B40A}"/>
              </a:ext>
            </a:extLst>
          </p:cNvPr>
          <p:cNvSpPr>
            <a:spLocks noGrp="1"/>
          </p:cNvSpPr>
          <p:nvPr>
            <p:ph type="ctrTitle"/>
          </p:nvPr>
        </p:nvSpPr>
        <p:spPr>
          <a:xfrm>
            <a:off x="1524000" y="1026747"/>
            <a:ext cx="9144000" cy="2387600"/>
          </a:xfrm>
        </p:spPr>
        <p:txBody>
          <a:bodyPr>
            <a:normAutofit/>
          </a:bodyPr>
          <a:lstStyle/>
          <a:p>
            <a:pPr algn="ctr">
              <a:lnSpc>
                <a:spcPct val="90000"/>
              </a:lnSpc>
            </a:pPr>
            <a:r>
              <a:rPr lang="el-GR" sz="5000" dirty="0">
                <a:solidFill>
                  <a:schemeClr val="bg1"/>
                </a:solidFill>
              </a:rPr>
              <a:t> Εφαρμογές Τεχνητών Νευρωνικών Δικτύων στην Βιοπληροφορική</a:t>
            </a:r>
          </a:p>
        </p:txBody>
      </p:sp>
      <p:sp>
        <p:nvSpPr>
          <p:cNvPr id="3" name="Υπότιτλος 2">
            <a:extLst>
              <a:ext uri="{FF2B5EF4-FFF2-40B4-BE49-F238E27FC236}">
                <a16:creationId xmlns:a16="http://schemas.microsoft.com/office/drawing/2014/main" id="{C3E22282-1F05-8FC3-E4F8-512EE3698AD6}"/>
              </a:ext>
            </a:extLst>
          </p:cNvPr>
          <p:cNvSpPr>
            <a:spLocks noGrp="1"/>
          </p:cNvSpPr>
          <p:nvPr>
            <p:ph type="subTitle" idx="1"/>
          </p:nvPr>
        </p:nvSpPr>
        <p:spPr>
          <a:xfrm>
            <a:off x="1425677" y="4383122"/>
            <a:ext cx="9144000" cy="1143114"/>
          </a:xfrm>
        </p:spPr>
        <p:txBody>
          <a:bodyPr>
            <a:normAutofit fontScale="92500"/>
          </a:bodyPr>
          <a:lstStyle/>
          <a:p>
            <a:pPr marL="0" marR="0">
              <a:lnSpc>
                <a:spcPct val="107000"/>
              </a:lnSpc>
              <a:spcBef>
                <a:spcPts val="0"/>
              </a:spcBef>
              <a:spcAft>
                <a:spcPts val="800"/>
              </a:spcAft>
            </a:pPr>
            <a:r>
              <a:rPr lang="el-GR" sz="3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Αγγελόπουλος Γιώργος		        Κρεμανταλά Θεοδώρα</a:t>
            </a:r>
            <a:endParaRPr lang="el-GR"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tabLst>
                <a:tab pos="4121785" algn="l"/>
              </a:tabLst>
            </a:pPr>
            <a:r>
              <a:rPr lang="el-GR"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Α.Μ. 1067435</a:t>
            </a:r>
            <a:r>
              <a:rPr lang="en-US"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l-GR" sz="2000" dirty="0">
                <a:solidFill>
                  <a:schemeClr val="bg1"/>
                </a:solidFill>
                <a:latin typeface="Calibri" panose="020F0502020204030204" pitchFamily="34" charset="0"/>
                <a:ea typeface="Calibri" panose="020F0502020204030204" pitchFamily="34" charset="0"/>
                <a:cs typeface="Calibri" panose="020F0502020204030204" pitchFamily="34" charset="0"/>
              </a:rPr>
              <a:t>Έτος 5</a:t>
            </a:r>
            <a:r>
              <a:rPr lang="el-GR" sz="2000" baseline="30000" dirty="0">
                <a:solidFill>
                  <a:schemeClr val="bg1"/>
                </a:solidFill>
                <a:latin typeface="Calibri" panose="020F0502020204030204" pitchFamily="34" charset="0"/>
                <a:ea typeface="Calibri" panose="020F0502020204030204" pitchFamily="34" charset="0"/>
                <a:cs typeface="Calibri" panose="020F0502020204030204" pitchFamily="34" charset="0"/>
              </a:rPr>
              <a:t>ο</a:t>
            </a:r>
            <a:r>
              <a:rPr lang="el-GR"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l-GR"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l-GR"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l-GR"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Α.Μ. 1067445      Έτος 5</a:t>
            </a:r>
            <a:r>
              <a:rPr lang="el-GR" sz="2000" baseline="30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ο</a:t>
            </a:r>
            <a:r>
              <a:rPr lang="el-GR"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l-GR"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l-GR" sz="3200" dirty="0">
              <a:solidFill>
                <a:schemeClr val="bg1"/>
              </a:solidFill>
            </a:endParaRPr>
          </a:p>
        </p:txBody>
      </p:sp>
      <p:sp>
        <p:nvSpPr>
          <p:cNvPr id="20"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2F92998-C53F-A05B-CD7E-626F802DE5DD}"/>
              </a:ext>
            </a:extLst>
          </p:cNvPr>
          <p:cNvSpPr txBox="1"/>
          <p:nvPr/>
        </p:nvSpPr>
        <p:spPr>
          <a:xfrm>
            <a:off x="375598" y="311000"/>
            <a:ext cx="3598608" cy="369332"/>
          </a:xfrm>
          <a:prstGeom prst="rect">
            <a:avLst/>
          </a:prstGeom>
          <a:noFill/>
        </p:spPr>
        <p:txBody>
          <a:bodyPr wrap="square" rtlCol="0">
            <a:spAutoFit/>
          </a:bodyPr>
          <a:lstStyle/>
          <a:p>
            <a:r>
              <a:rPr lang="el-GR" dirty="0">
                <a:solidFill>
                  <a:schemeClr val="bg1"/>
                </a:solidFill>
              </a:rPr>
              <a:t>Εισαγωγή στην Βιοπληροφορική</a:t>
            </a:r>
          </a:p>
        </p:txBody>
      </p:sp>
    </p:spTree>
    <p:extLst>
      <p:ext uri="{BB962C8B-B14F-4D97-AF65-F5344CB8AC3E}">
        <p14:creationId xmlns:p14="http://schemas.microsoft.com/office/powerpoint/2010/main" val="79864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F85E0E0-7ADD-C86A-C45E-539DFD792E83}"/>
              </a:ext>
            </a:extLst>
          </p:cNvPr>
          <p:cNvSpPr>
            <a:spLocks noGrp="1"/>
          </p:cNvSpPr>
          <p:nvPr>
            <p:ph type="title"/>
          </p:nvPr>
        </p:nvSpPr>
        <p:spPr>
          <a:xfrm>
            <a:off x="735495" y="485346"/>
            <a:ext cx="10721009" cy="1325563"/>
          </a:xfrm>
        </p:spPr>
        <p:txBody>
          <a:bodyPr>
            <a:normAutofit/>
          </a:bodyPr>
          <a:lstStyle/>
          <a:p>
            <a:pPr algn="ctr"/>
            <a:r>
              <a:rPr lang="el-GR" sz="3200" dirty="0">
                <a:latin typeface="Times New Roman" panose="02020603050405020304" pitchFamily="18" charset="0"/>
                <a:cs typeface="Times New Roman" panose="02020603050405020304" pitchFamily="18" charset="0"/>
              </a:rPr>
              <a:t>Κάποιες στρατηγικές για τον εντοπισμό και την πρόβλεψη των θέσεων δέσμευσης των </a:t>
            </a:r>
            <a:r>
              <a:rPr lang="en-US" sz="3200" dirty="0">
                <a:latin typeface="Times New Roman" panose="02020603050405020304" pitchFamily="18" charset="0"/>
                <a:cs typeface="Times New Roman" panose="02020603050405020304" pitchFamily="18" charset="0"/>
              </a:rPr>
              <a:t>TFs</a:t>
            </a:r>
            <a:endParaRPr lang="el-GR" sz="32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189E600A-51F5-7E6A-696C-944BB8CC25F8}"/>
              </a:ext>
            </a:extLst>
          </p:cNvPr>
          <p:cNvSpPr>
            <a:spLocks noGrp="1"/>
          </p:cNvSpPr>
          <p:nvPr>
            <p:ph sz="half" idx="1"/>
          </p:nvPr>
        </p:nvSpPr>
        <p:spPr>
          <a:xfrm>
            <a:off x="735497" y="1977887"/>
            <a:ext cx="5181600" cy="4471814"/>
          </a:xfrm>
        </p:spPr>
        <p:txBody>
          <a:bodyPr>
            <a:normAutofit fontScale="77500" lnSpcReduction="20000"/>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l-GR" sz="2600" b="1" i="1" dirty="0">
                <a:solidFill>
                  <a:prstClr val="black"/>
                </a:solidFill>
                <a:latin typeface="Times New Roman" panose="02020603050405020304" pitchFamily="18" charset="0"/>
                <a:cs typeface="Times New Roman" panose="02020603050405020304" pitchFamily="18" charset="0"/>
              </a:rPr>
              <a:t>Η επιστήμη των δικτύων:</a:t>
            </a: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lang="el-GR" sz="2000" b="1" i="1" dirty="0">
              <a:solidFill>
                <a:prstClr val="black"/>
              </a:solidFill>
              <a:latin typeface="Times New Roman" panose="02020603050405020304" pitchFamily="18" charset="0"/>
              <a:cs typeface="Times New Roman" panose="02020603050405020304" pitchFamily="18" charset="0"/>
            </a:endParaRPr>
          </a:p>
          <a:p>
            <a:pPr marL="0" indent="0" algn="just">
              <a:buNone/>
              <a:defRPr/>
            </a:pP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Μια άλλη συμπληρωματική στρατηγική για να πετύχουμε τον παραπάνω σκοπό είναι η επιστήμη του δικτύου η οποία αναφέρεται στην μελέτη των αλληλεπιδράσεων μεταξύ οντοτήτων, γονοτύπων και φαινοτύπων. </a:t>
            </a:r>
          </a:p>
          <a:p>
            <a:pPr marL="0" indent="0" algn="just">
              <a:buNone/>
              <a:defRPr/>
            </a:pP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Συγκεκριμένα, τα γονίδια που αλληλεπιδρούν με απορυθμισμένα γονίδια χωρίς να εκφράζονται διαφοροποιημένα τα ίδια συχνά, παραβλέπονται σε μελέτες διαφορικής έκφρασης. Κατά συνέπεια, αυτά τα δίκτυα είναι δύσκολο να εξαχθούν από δεδομένα και έτσι η στρατηγική αποδεικνύεται χρήσιμη αλλά όχι ικανοποιητική.</a:t>
            </a: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l-GR" dirty="0"/>
          </a:p>
        </p:txBody>
      </p:sp>
      <p:sp>
        <p:nvSpPr>
          <p:cNvPr id="4" name="Θέση περιεχομένου 3">
            <a:extLst>
              <a:ext uri="{FF2B5EF4-FFF2-40B4-BE49-F238E27FC236}">
                <a16:creationId xmlns:a16="http://schemas.microsoft.com/office/drawing/2014/main" id="{A96850AA-98ED-4414-9D79-878B4A41C662}"/>
              </a:ext>
            </a:extLst>
          </p:cNvPr>
          <p:cNvSpPr>
            <a:spLocks noGrp="1"/>
          </p:cNvSpPr>
          <p:nvPr>
            <p:ph sz="half" idx="2"/>
          </p:nvPr>
        </p:nvSpPr>
        <p:spPr>
          <a:xfrm>
            <a:off x="6274904" y="1977887"/>
            <a:ext cx="5181600" cy="4471814"/>
          </a:xfrm>
        </p:spPr>
        <p:txBody>
          <a:bodyPr>
            <a:normAutofit fontScale="77500" lnSpcReduction="20000"/>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l-GR" sz="2600" b="1" i="1" dirty="0">
                <a:solidFill>
                  <a:prstClr val="black"/>
                </a:solidFill>
                <a:latin typeface="Times New Roman" panose="02020603050405020304" pitchFamily="18" charset="0"/>
                <a:cs typeface="Times New Roman" panose="02020603050405020304" pitchFamily="18" charset="0"/>
              </a:rPr>
              <a:t>Εφαρμογές των </a:t>
            </a:r>
            <a:r>
              <a:rPr lang="en-US" sz="2600" b="1" i="1" dirty="0">
                <a:solidFill>
                  <a:prstClr val="black"/>
                </a:solidFill>
                <a:latin typeface="Times New Roman" panose="02020603050405020304" pitchFamily="18" charset="0"/>
                <a:cs typeface="Times New Roman" panose="02020603050405020304" pitchFamily="18" charset="0"/>
              </a:rPr>
              <a:t>DNN</a:t>
            </a:r>
            <a:r>
              <a:rPr lang="el-GR" sz="2600" b="1" i="1" dirty="0">
                <a:solidFill>
                  <a:prstClr val="black"/>
                </a:solidFill>
                <a:latin typeface="Times New Roman" panose="02020603050405020304" pitchFamily="18" charset="0"/>
                <a:cs typeface="Times New Roman" panose="02020603050405020304" pitchFamily="18" charset="0"/>
              </a:rPr>
              <a:t>:</a:t>
            </a:r>
            <a:endParaRPr kumimoji="0" lang="el-GR" sz="26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l-GR"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Οι εφαρμογές των βαθέων νευρωνικών δικτύων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DNN</a:t>
            </a: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 στην γονιδιωματική σχετίζονται με την πρόβλεψη των θέσεων δέσμευσης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TF</a:t>
            </a: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 και τα αποτελέσματα των μη-κωδικοποιημένων γενετικών παραλλαγών.  Τα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DNN</a:t>
            </a: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 περιλαμβάνουν την ικανότητα αποτύπωσης μη γραμμικών σχέσεων και επιπλέον απαιτούν σημαντικές ποσότητες δεδομένων. Τα βαθιά νευρωνικά δίκτυα έχουν επίσης εφαρμοστεί και για την κατανόηση της ρύθμισης της έκφρασης του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mRNA</a:t>
            </a: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a:t>
            </a: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ν και ήταν το πρώτο σημαντικό βήμα προς την πρόβλεψη των επιπέδων mRNA, οι ρυθμιστικοί παράγοντες μεταγραφής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TFs</a:t>
            </a: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 δεν διαχωρίστηκαν από το υπόλοιπο μεταγραφικό στοιχείο, μετατρέποντας την βιολογική ερμηνεία και μετάφραση των ασθενειών δύσκολη.</a:t>
            </a:r>
          </a:p>
          <a:p>
            <a:pPr marL="0" indent="0">
              <a:buNone/>
            </a:pPr>
            <a:endParaRPr lang="el-GR" dirty="0"/>
          </a:p>
        </p:txBody>
      </p:sp>
    </p:spTree>
    <p:extLst>
      <p:ext uri="{BB962C8B-B14F-4D97-AF65-F5344CB8AC3E}">
        <p14:creationId xmlns:p14="http://schemas.microsoft.com/office/powerpoint/2010/main" val="223971011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923AE3-C587-44F1-2933-0979B2A6121B}"/>
              </a:ext>
            </a:extLst>
          </p:cNvPr>
          <p:cNvSpPr>
            <a:spLocks noGrp="1"/>
          </p:cNvSpPr>
          <p:nvPr>
            <p:ph type="title"/>
          </p:nvPr>
        </p:nvSpPr>
        <p:spPr/>
        <p:txBody>
          <a:bodyPr>
            <a:normAutofit/>
          </a:bodyPr>
          <a:lstStyle/>
          <a:p>
            <a:pPr algn="ctr"/>
            <a:r>
              <a:rPr lang="el-GR" sz="3200" dirty="0">
                <a:latin typeface="Times New Roman" panose="02020603050405020304" pitchFamily="18" charset="0"/>
                <a:cs typeface="Times New Roman" panose="02020603050405020304" pitchFamily="18" charset="0"/>
              </a:rPr>
              <a:t>Λύση: Μεθοδολογία πέρα από τα μοντέλα μηχανικής μάθησης Μαύρου κουτιού</a:t>
            </a:r>
          </a:p>
        </p:txBody>
      </p:sp>
      <p:sp>
        <p:nvSpPr>
          <p:cNvPr id="3" name="Θέση περιεχομένου 2">
            <a:extLst>
              <a:ext uri="{FF2B5EF4-FFF2-40B4-BE49-F238E27FC236}">
                <a16:creationId xmlns:a16="http://schemas.microsoft.com/office/drawing/2014/main" id="{8B529AB8-EA4A-16D1-0274-9B369028EEB6}"/>
              </a:ext>
            </a:extLst>
          </p:cNvPr>
          <p:cNvSpPr>
            <a:spLocks noGrp="1"/>
          </p:cNvSpPr>
          <p:nvPr>
            <p:ph sz="half" idx="1"/>
          </p:nvPr>
        </p:nvSpPr>
        <p:spPr>
          <a:xfrm>
            <a:off x="639419" y="2048654"/>
            <a:ext cx="5191110" cy="4322649"/>
          </a:xfrm>
        </p:spPr>
        <p:txBody>
          <a:bodyPr>
            <a:noAutofit/>
          </a:bodyPr>
          <a:lstStyle/>
          <a:p>
            <a:pPr marL="0" indent="0" algn="just">
              <a:buNone/>
            </a:pPr>
            <a:r>
              <a:rPr lang="el-GR" sz="1600" dirty="0">
                <a:latin typeface="Times New Roman" panose="02020603050405020304" pitchFamily="18" charset="0"/>
                <a:ea typeface="Calibri" panose="020F0502020204030204" pitchFamily="34" charset="0"/>
                <a:cs typeface="Times New Roman" panose="02020603050405020304" pitchFamily="18" charset="0"/>
              </a:rPr>
              <a:t>Η</a:t>
            </a: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 μεθοδολογία που αναπτύσσεται στοχεύει στη ρύθμιση που ασκείται από τους παράγοντες μεταγραφής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TFs</a:t>
            </a: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 και εξετάζεται εάν η εκπαίδευση ενός DNN σε δεδομένα γονιδιακής έκφρασης θα μπορούσε να προβλέψει ένα προγνωστικό δίκτυο 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a:t>
            </a: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Πρόκειται για μια μεθοδολογία πέρα ​​από τα μοντέλα μηχανικής μάθησης μαύρου κουτιού, το οποίο με τη σειρά του είναι ένα πρώτο βήμα προς αυτό που θα μπορούσε να αναφερθεί ως πλήρως ερμηνεύσιμα μοντέλα λευκού κουτιού. </a:t>
            </a:r>
          </a:p>
          <a:p>
            <a:pPr marL="0" indent="0" algn="just">
              <a:buNone/>
            </a:pPr>
            <a:endParaRPr lang="el-G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tabLst>
                <a:tab pos="1058545" algn="l"/>
              </a:tabLst>
            </a:pP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Διαπιστώνεται ότι τέτοια μοντέλα μπορούν πράγματι να προβλέψουν την έκφραση γονιδίων που βασίζονται σε TF και ότι οι προβλεπόμενες σχέσεις μεταξύ των TF και των γονιδίων-στόχων τους επικαλύπτονται σε μεγάλο βαθμό με γνωστές δεσμεύσεις TF. </a:t>
            </a:r>
          </a:p>
          <a:p>
            <a:pPr marL="0" marR="0" indent="0" algn="just">
              <a:lnSpc>
                <a:spcPct val="107000"/>
              </a:lnSpc>
              <a:spcBef>
                <a:spcPts val="0"/>
              </a:spcBef>
              <a:spcAft>
                <a:spcPts val="800"/>
              </a:spcAft>
              <a:buNone/>
              <a:tabLst>
                <a:tab pos="1058545" algn="l"/>
              </a:tabLst>
            </a:pPr>
            <a:endParaRPr lang="el-G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tabLst>
                <a:tab pos="1058545" algn="l"/>
              </a:tabLst>
            </a:pPr>
            <a:endParaRPr lang="el-G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Θέση περιεχομένου 3">
            <a:extLst>
              <a:ext uri="{FF2B5EF4-FFF2-40B4-BE49-F238E27FC236}">
                <a16:creationId xmlns:a16="http://schemas.microsoft.com/office/drawing/2014/main" id="{008649E1-DD7F-5637-32CF-975013FFD554}"/>
              </a:ext>
            </a:extLst>
          </p:cNvPr>
          <p:cNvSpPr>
            <a:spLocks noGrp="1"/>
          </p:cNvSpPr>
          <p:nvPr>
            <p:ph sz="half" idx="2"/>
          </p:nvPr>
        </p:nvSpPr>
        <p:spPr>
          <a:xfrm>
            <a:off x="6176794" y="2081695"/>
            <a:ext cx="5375787" cy="4411180"/>
          </a:xfrm>
        </p:spPr>
        <p:txBody>
          <a:bodyPr>
            <a:normAutofit fontScale="85000" lnSpcReduction="20000"/>
          </a:bodyPr>
          <a:lstStyle/>
          <a:p>
            <a:pPr marL="0" marR="0" lvl="0" indent="0" algn="just" defTabSz="914400" rtl="0" eaLnBrk="1" fontAlgn="auto" latinLnBrk="0" hangingPunct="1">
              <a:lnSpc>
                <a:spcPct val="107000"/>
              </a:lnSpc>
              <a:spcBef>
                <a:spcPts val="0"/>
              </a:spcBef>
              <a:spcAft>
                <a:spcPts val="800"/>
              </a:spcAft>
              <a:buClrTx/>
              <a:buSzTx/>
              <a:buFont typeface="Arial" panose="020B0604020202020204" pitchFamily="34" charset="0"/>
              <a:buNone/>
              <a:tabLst>
                <a:tab pos="1058545" algn="l"/>
              </a:tabLst>
              <a:defRPr/>
            </a:pPr>
            <a:r>
              <a:rPr kumimoji="0" lang="el-GR"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Πιο συγκεκριμένα, για την ακριβή και ισχυρή πρόβλεψη του επιπέδου έκφρασης των γονιδίων-στόχων με δίκτυα βαθιών νευρικών παραγόντων μεταγραφής χρησιμοποιήθηκαν οι </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TF</a:t>
            </a:r>
            <a:r>
              <a:rPr kumimoji="0" lang="el-GR"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ως είσοδοι και οι μη </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TF</a:t>
            </a:r>
            <a:r>
              <a:rPr kumimoji="0" lang="el-GR"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ως γονίδια – στόχοι εξόδου. </a:t>
            </a:r>
          </a:p>
          <a:p>
            <a:pPr marL="0" marR="0" indent="0" algn="just">
              <a:lnSpc>
                <a:spcPct val="107000"/>
              </a:lnSpc>
              <a:spcBef>
                <a:spcPts val="0"/>
              </a:spcBef>
              <a:spcAft>
                <a:spcPts val="800"/>
              </a:spcAft>
              <a:buNone/>
              <a:tabLst>
                <a:tab pos="1058545" algn="l"/>
              </a:tabLst>
            </a:pPr>
            <a:r>
              <a:rPr lang="el-GR" sz="1900" dirty="0">
                <a:effectLst/>
                <a:latin typeface="Times New Roman" panose="02020603050405020304" pitchFamily="18" charset="0"/>
                <a:ea typeface="Calibri" panose="020F0502020204030204" pitchFamily="34" charset="0"/>
                <a:cs typeface="Times New Roman" panose="02020603050405020304" pitchFamily="18" charset="0"/>
              </a:rPr>
              <a:t>Παρατηρήθηκε ότι τα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DNN</a:t>
            </a:r>
            <a:r>
              <a:rPr lang="el-GR" sz="1900" dirty="0">
                <a:effectLst/>
                <a:latin typeface="Times New Roman" panose="02020603050405020304" pitchFamily="18" charset="0"/>
                <a:ea typeface="Calibri" panose="020F0502020204030204" pitchFamily="34" charset="0"/>
                <a:cs typeface="Times New Roman" panose="02020603050405020304" pitchFamily="18" charset="0"/>
              </a:rPr>
              <a:t> (βαθιά νευρωνικά δίκτυα) είχαν καλύτερη απόδοση από τα ρηχά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shallow</a:t>
            </a:r>
            <a:r>
              <a:rPr lang="el-GR" sz="1900" dirty="0">
                <a:effectLst/>
                <a:latin typeface="Times New Roman" panose="02020603050405020304" pitchFamily="18" charset="0"/>
                <a:ea typeface="Calibri" panose="020F0502020204030204" pitchFamily="34" charset="0"/>
                <a:cs typeface="Times New Roman" panose="02020603050405020304" pitchFamily="18" charset="0"/>
              </a:rPr>
              <a:t>) μοντέλα και επίσης διαπιστώθηκε μια αύξηση στην ικανότητα πρόβλεψης της γονιδιακής έκφρασης σε σύγκριση με το 80% της επεξηγημένης διακύμανσης κατά την πρόβλεψη της αφθονίας του mRNA αποκλειστικά από την αλληλουχία DNA. </a:t>
            </a:r>
          </a:p>
          <a:p>
            <a:pPr marL="0" marR="0" indent="0" algn="just">
              <a:lnSpc>
                <a:spcPct val="107000"/>
              </a:lnSpc>
              <a:spcBef>
                <a:spcPts val="0"/>
              </a:spcBef>
              <a:spcAft>
                <a:spcPts val="800"/>
              </a:spcAft>
              <a:buNone/>
              <a:tabLst>
                <a:tab pos="1058545" algn="l"/>
              </a:tabLst>
            </a:pPr>
            <a:r>
              <a:rPr lang="el-GR" sz="1900" dirty="0">
                <a:latin typeface="Times New Roman" panose="02020603050405020304" pitchFamily="18" charset="0"/>
                <a:ea typeface="Calibri" panose="020F0502020204030204" pitchFamily="34" charset="0"/>
                <a:cs typeface="Times New Roman" panose="02020603050405020304" pitchFamily="18" charset="0"/>
              </a:rPr>
              <a:t>Στην συνέχεια, έγινε εφαρμογή των εκπαιδευόμενων  μοντέλων για πρόβλεψη έκφρασης γονιδίων σε κυτταρικές σειρές ανθρώπινου όγκου. </a:t>
            </a:r>
          </a:p>
          <a:p>
            <a:pPr marL="0" marR="0" indent="0" algn="just">
              <a:lnSpc>
                <a:spcPct val="107000"/>
              </a:lnSpc>
              <a:spcBef>
                <a:spcPts val="0"/>
              </a:spcBef>
              <a:spcAft>
                <a:spcPts val="800"/>
              </a:spcAft>
              <a:buNone/>
              <a:tabLst>
                <a:tab pos="1058545" algn="l"/>
              </a:tabLst>
            </a:pPr>
            <a:r>
              <a:rPr lang="el-GR" sz="1900" dirty="0">
                <a:latin typeface="Times New Roman" panose="02020603050405020304" pitchFamily="18" charset="0"/>
                <a:ea typeface="Calibri" panose="020F0502020204030204" pitchFamily="34" charset="0"/>
                <a:cs typeface="Times New Roman" panose="02020603050405020304" pitchFamily="18" charset="0"/>
              </a:rPr>
              <a:t>Με τα αποτελέσματα που προέκυψαν, καταλήξαμε στο συμπέρασμα ότι </a:t>
            </a:r>
            <a:r>
              <a:rPr lang="el-GR" sz="1900" i="1" dirty="0">
                <a:latin typeface="Times New Roman" panose="02020603050405020304" pitchFamily="18" charset="0"/>
                <a:ea typeface="Calibri" panose="020F0502020204030204" pitchFamily="34" charset="0"/>
                <a:cs typeface="Times New Roman" panose="02020603050405020304" pitchFamily="18" charset="0"/>
              </a:rPr>
              <a:t>τα DNN μπορούσαν να προβλέψουν πιστά την πλειονότητα του ανθρώπινου μεταγραφώματος με δεδομένα τα επίπεδα έκφρασης, τόσο σε υγιείς όσο και σε προσβεβλημένες από ασθένειες καταστάσεις.</a:t>
            </a:r>
            <a:endParaRPr lang="en-US" sz="19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tabLst>
                <a:tab pos="1058545" algn="l"/>
              </a:tabLst>
            </a:pPr>
            <a:endParaRPr lang="el-GR"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 typeface="Arial" panose="020B0604020202020204" pitchFamily="34" charset="0"/>
              <a:buNone/>
              <a:tabLst>
                <a:tab pos="1058545" algn="l"/>
              </a:tabLst>
              <a:defRPr/>
            </a:pPr>
            <a:endParaRPr kumimoji="0" lang="el-GR" sz="1600" b="0" i="0" u="none" strike="noStrike" kern="1200" cap="none" spc="0" normalizeH="0" baseline="0" noProof="0" dirty="0">
              <a:ln>
                <a:noFill/>
              </a:ln>
              <a:solidFill>
                <a:prstClr val="black"/>
              </a:solidFill>
              <a:effectLst/>
              <a:uLnTx/>
              <a:uFillTx/>
              <a:ea typeface="+mn-ea"/>
              <a:cs typeface="+mn-cs"/>
            </a:endParaRPr>
          </a:p>
          <a:p>
            <a:pPr marL="0" indent="0">
              <a:buNone/>
            </a:pPr>
            <a:endParaRPr lang="el-GR" dirty="0"/>
          </a:p>
        </p:txBody>
      </p:sp>
    </p:spTree>
    <p:extLst>
      <p:ext uri="{BB962C8B-B14F-4D97-AF65-F5344CB8AC3E}">
        <p14:creationId xmlns:p14="http://schemas.microsoft.com/office/powerpoint/2010/main" val="260927324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1F6D61-1EA6-A367-0F2C-E84CF27D2865}"/>
              </a:ext>
            </a:extLst>
          </p:cNvPr>
          <p:cNvSpPr>
            <a:spLocks noGrp="1"/>
          </p:cNvSpPr>
          <p:nvPr>
            <p:ph type="title"/>
          </p:nvPr>
        </p:nvSpPr>
        <p:spPr>
          <a:xfrm>
            <a:off x="588706" y="394622"/>
            <a:ext cx="10862187" cy="1325563"/>
          </a:xfrm>
        </p:spPr>
        <p:txBody>
          <a:bodyPr>
            <a:normAutofit/>
          </a:bodyPr>
          <a:lstStyle/>
          <a:p>
            <a:pPr algn="ctr"/>
            <a:r>
              <a:rPr lang="el-GR" sz="3800" dirty="0">
                <a:latin typeface="Times New Roman" panose="02020603050405020304" pitchFamily="18" charset="0"/>
                <a:cs typeface="Times New Roman" panose="02020603050405020304" pitchFamily="18" charset="0"/>
              </a:rPr>
              <a:t>Η </a:t>
            </a:r>
            <a:r>
              <a:rPr lang="el-GR" sz="3800" dirty="0">
                <a:effectLst/>
                <a:latin typeface="Times New Roman" panose="02020603050405020304" pitchFamily="18" charset="0"/>
                <a:ea typeface="Calibri" panose="020F0502020204030204" pitchFamily="34" charset="0"/>
                <a:cs typeface="Times New Roman" panose="02020603050405020304" pitchFamily="18" charset="0"/>
              </a:rPr>
              <a:t>τεχνική φωτισμού κόμβου (</a:t>
            </a: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node light</a:t>
            </a:r>
            <a:r>
              <a:rPr lang="el-GR" sz="3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up technique</a:t>
            </a:r>
            <a:r>
              <a:rPr lang="el-GR" sz="3800" dirty="0">
                <a:effectLst/>
                <a:latin typeface="Times New Roman" panose="02020603050405020304" pitchFamily="18" charset="0"/>
                <a:ea typeface="Calibri" panose="020F0502020204030204" pitchFamily="34" charset="0"/>
                <a:cs typeface="Times New Roman" panose="02020603050405020304" pitchFamily="18" charset="0"/>
              </a:rPr>
              <a:t>) </a:t>
            </a:r>
            <a:r>
              <a:rPr lang="el-GR" sz="3800" dirty="0">
                <a:latin typeface="Times New Roman" panose="02020603050405020304" pitchFamily="18" charset="0"/>
                <a:cs typeface="Times New Roman" panose="02020603050405020304" pitchFamily="18" charset="0"/>
              </a:rPr>
              <a:t> </a:t>
            </a:r>
          </a:p>
        </p:txBody>
      </p:sp>
      <p:sp>
        <p:nvSpPr>
          <p:cNvPr id="3" name="Θέση περιεχομένου 2">
            <a:extLst>
              <a:ext uri="{FF2B5EF4-FFF2-40B4-BE49-F238E27FC236}">
                <a16:creationId xmlns:a16="http://schemas.microsoft.com/office/drawing/2014/main" id="{20665A2B-4856-6B21-30FD-F1147716588D}"/>
              </a:ext>
            </a:extLst>
          </p:cNvPr>
          <p:cNvSpPr>
            <a:spLocks noGrp="1"/>
          </p:cNvSpPr>
          <p:nvPr>
            <p:ph sz="half" idx="1"/>
          </p:nvPr>
        </p:nvSpPr>
        <p:spPr>
          <a:xfrm>
            <a:off x="688256" y="2031291"/>
            <a:ext cx="5230763" cy="4533994"/>
          </a:xfrm>
        </p:spPr>
        <p:txBody>
          <a:bodyPr>
            <a:normAutofit fontScale="62500" lnSpcReduction="20000"/>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9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Είναι τα εκπαιδευμένα </a:t>
            </a:r>
            <a:r>
              <a:rPr lang="el-GR" sz="2900" b="1" i="1" dirty="0">
                <a:solidFill>
                  <a:prstClr val="black"/>
                </a:solidFill>
                <a:latin typeface="Times New Roman" panose="02020603050405020304" pitchFamily="18" charset="0"/>
                <a:cs typeface="Times New Roman" panose="02020603050405020304" pitchFamily="18" charset="0"/>
              </a:rPr>
              <a:t>Βαθιά </a:t>
            </a:r>
            <a:r>
              <a:rPr kumimoji="0" lang="el-GR" sz="29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Νευρωνικά Δίκτυα ερμηνεύσιμα;</a:t>
            </a: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l-GR" sz="29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40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Με άλλα λόγια, υπάρχει το ερώτημα</a:t>
            </a:r>
            <a:r>
              <a:rPr lang="el-GR" sz="2400" dirty="0">
                <a:solidFill>
                  <a:prstClr val="black"/>
                </a:solidFill>
                <a:latin typeface="Times New Roman" panose="02020603050405020304" pitchFamily="18" charset="0"/>
                <a:cs typeface="Times New Roman" panose="02020603050405020304" pitchFamily="18" charset="0"/>
              </a:rPr>
              <a:t> αν οι συσχετισμοί στόχων TF που έχουν μάθει τα δίκτυα είναι βιολογικά σχετικοί ή όχι. </a:t>
            </a: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l-GR" sz="2400" dirty="0">
                <a:solidFill>
                  <a:prstClr val="black"/>
                </a:solidFill>
                <a:latin typeface="Times New Roman" panose="02020603050405020304" pitchFamily="18" charset="0"/>
                <a:cs typeface="Times New Roman" panose="02020603050405020304" pitchFamily="18" charset="0"/>
              </a:rPr>
              <a:t>Είναι γνωστό ότι σε ένα DNN είναι ενσωματωμένες μη γραμμικές εξαρτήσεις. Με στόχο την προσέγγιση αυτών των εξαρτήσεων έγινε η υπόθεση ότι στο προβλεπόμενο δίκτυο οι διαταραχές έκφρασης των TFs διαδίδονται πιο αποτελεσματικά στα σχετικά γονίδια-στόχους. Μια τέτοια δηλαδή προσέγγιση καταγράφει τις αποτελεσματικές γονιδιακές εξαρτήσεις, γραμμικές ή μη. Για την ανάλυση χρησιμοποιήθηκε η τεχνική φωτισμού κόμβου.</a:t>
            </a:r>
            <a:endParaRPr kumimoji="0" lang="el-GR" sz="240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l-GR" dirty="0"/>
          </a:p>
        </p:txBody>
      </p:sp>
      <p:sp>
        <p:nvSpPr>
          <p:cNvPr id="4" name="Θέση περιεχομένου 3">
            <a:extLst>
              <a:ext uri="{FF2B5EF4-FFF2-40B4-BE49-F238E27FC236}">
                <a16:creationId xmlns:a16="http://schemas.microsoft.com/office/drawing/2014/main" id="{11A22515-03A5-4A98-CCA7-38DF8562677D}"/>
              </a:ext>
            </a:extLst>
          </p:cNvPr>
          <p:cNvSpPr>
            <a:spLocks noGrp="1"/>
          </p:cNvSpPr>
          <p:nvPr>
            <p:ph sz="half" idx="2"/>
          </p:nvPr>
        </p:nvSpPr>
        <p:spPr>
          <a:xfrm>
            <a:off x="6172203" y="2031291"/>
            <a:ext cx="5331541" cy="4432087"/>
          </a:xfrm>
        </p:spPr>
        <p:txBody>
          <a:bodyPr>
            <a:normAutofit fontScale="62500" lnSpcReduction="20000"/>
          </a:bodyPr>
          <a:lstStyle/>
          <a:p>
            <a:pPr marL="0" indent="0" algn="just">
              <a:buNone/>
            </a:pPr>
            <a:r>
              <a:rPr lang="el-GR" sz="2400" dirty="0">
                <a:effectLst/>
                <a:latin typeface="Times New Roman" panose="02020603050405020304" pitchFamily="18" charset="0"/>
                <a:ea typeface="Calibri" panose="020F0502020204030204" pitchFamily="34" charset="0"/>
                <a:cs typeface="Times New Roman" panose="02020603050405020304" pitchFamily="18" charset="0"/>
              </a:rPr>
              <a:t>Επιπρόσθετα, χρησιμοποιήθηκαν 4 πηγές αλληλεπιδράσεων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TF</a:t>
            </a:r>
            <a:r>
              <a:rPr lang="el-GR" sz="2400" dirty="0">
                <a:effectLst/>
                <a:latin typeface="Times New Roman" panose="02020603050405020304" pitchFamily="18" charset="0"/>
                <a:ea typeface="Calibri" panose="020F0502020204030204" pitchFamily="34" charset="0"/>
                <a:cs typeface="Times New Roman" panose="02020603050405020304" pitchFamily="18" charset="0"/>
              </a:rPr>
              <a:t>-στόχου και λήφθηκαν δεδομένα από τις 3 βάσεις δεδομένων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DoRothEA</a:t>
            </a:r>
            <a:r>
              <a:rPr lang="el-GR"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TRRUST</a:t>
            </a:r>
            <a:r>
              <a:rPr lang="el-GR" sz="2400" dirty="0">
                <a:effectLst/>
                <a:latin typeface="Times New Roman" panose="02020603050405020304" pitchFamily="18" charset="0"/>
                <a:ea typeface="Calibri" panose="020F0502020204030204" pitchFamily="34" charset="0"/>
                <a:cs typeface="Times New Roman" panose="02020603050405020304" pitchFamily="18" charset="0"/>
              </a:rPr>
              <a:t> και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RegNetWork</a:t>
            </a:r>
            <a:r>
              <a:rPr lang="el-GR" sz="2400" dirty="0">
                <a:effectLst/>
                <a:latin typeface="Times New Roman" panose="02020603050405020304" pitchFamily="18" charset="0"/>
                <a:ea typeface="Calibri" panose="020F0502020204030204" pitchFamily="34" charset="0"/>
                <a:cs typeface="Times New Roman" panose="02020603050405020304" pitchFamily="18" charset="0"/>
              </a:rPr>
              <a:t>. Ακολούθως, έγιναν συγκρίσεις μεταξύ των βάσεων δεδομένων όσον αφορά τις κατατάξεις εμπλουτισμού. </a:t>
            </a:r>
            <a:endParaRPr lang="el-GR"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l-GR" sz="2400" dirty="0">
                <a:effectLst/>
                <a:latin typeface="Times New Roman" panose="02020603050405020304" pitchFamily="18" charset="0"/>
                <a:ea typeface="Calibri" panose="020F0502020204030204" pitchFamily="34" charset="0"/>
                <a:cs typeface="Times New Roman" panose="02020603050405020304" pitchFamily="18" charset="0"/>
              </a:rPr>
              <a:t>Γενικά, διαπιστώθηκε ότι ο αριθμός των κρυφών επιπέδων ή μονάδων για τα DNN έχει περιορισμένο αντίκτυπο στην απόδοση. Όλα τα μοντέλα DNN έδειξαν συγκρίσιμη απόδοση σε αξιολογικές αναλύσεις, προβλέψεις έκφρασης πειραμάτων από τη βάση δεδομένων ARCHS4, προβλέψεις έκφρασης καρκίνου και σύγκριση φωτισμού με βάσεις δεδομένων TF-στόχου.</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l-GR" sz="2400" dirty="0">
                <a:effectLst/>
                <a:latin typeface="Times New Roman" panose="02020603050405020304" pitchFamily="18" charset="0"/>
                <a:ea typeface="Calibri" panose="020F0502020204030204" pitchFamily="34" charset="0"/>
                <a:cs typeface="Times New Roman" panose="02020603050405020304" pitchFamily="18" charset="0"/>
              </a:rPr>
              <a:t> Ας σημειωθεί ότι το ρηχό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NN</a:t>
            </a:r>
            <a:r>
              <a:rPr lang="el-GR" sz="2400" dirty="0">
                <a:effectLst/>
                <a:latin typeface="Times New Roman" panose="02020603050405020304" pitchFamily="18" charset="0"/>
                <a:ea typeface="Calibri" panose="020F0502020204030204" pitchFamily="34" charset="0"/>
                <a:cs typeface="Times New Roman" panose="02020603050405020304" pitchFamily="18" charset="0"/>
              </a:rPr>
              <a:t> δεν έφτασε ποτέ σε ικανοποιητική απόδοση. Έτσι, το μεγαλύτερο κέρδος σε επεξηγηματική ισχύ και επικάλυψη με υπάρχουσες βάσεις δεδομένων ήρθε από την προσθήκη τουλάχιστον ενός ενδιάμεσου επιπέδου, επιτρέποντας έτσι μη γραμμικούς μετασχηματισμούς. Τελικά, οι μη γραμμικοί μετασχηματισμοί δεν αποτελέσαν εμπόδιο για την επιθεώρηση του προβλεπόμενου δικτύου και την εξαγωγή επικυρωμένων βιολογικών γνώσεων χρησιμοποιώντας την τεχνική κόμβου φωτισμού.</a:t>
            </a:r>
          </a:p>
          <a:p>
            <a:pPr marL="0" indent="0" algn="just">
              <a:buNone/>
            </a:pP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56973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Θέση κειμένου 5">
            <a:extLst>
              <a:ext uri="{FF2B5EF4-FFF2-40B4-BE49-F238E27FC236}">
                <a16:creationId xmlns:a16="http://schemas.microsoft.com/office/drawing/2014/main" id="{C8529224-A7AB-5D61-335D-6CBC3274BFF7}"/>
              </a:ext>
            </a:extLst>
          </p:cNvPr>
          <p:cNvSpPr>
            <a:spLocks noGrp="1"/>
          </p:cNvSpPr>
          <p:nvPr>
            <p:ph type="body" idx="1"/>
          </p:nvPr>
        </p:nvSpPr>
        <p:spPr>
          <a:xfrm>
            <a:off x="353961" y="711379"/>
            <a:ext cx="5746122" cy="823912"/>
          </a:xfrm>
        </p:spPr>
        <p:txBody>
          <a:bodyPr>
            <a:noAutofit/>
          </a:bodyPr>
          <a:lstStyle/>
          <a:p>
            <a:pPr algn="ctr"/>
            <a:r>
              <a:rPr lang="el-GR" sz="2400" b="0" dirty="0">
                <a:effectLst/>
                <a:latin typeface="Times New Roman" panose="02020603050405020304" pitchFamily="18" charset="0"/>
                <a:ea typeface="Calibri" panose="020F0502020204030204" pitchFamily="34" charset="0"/>
                <a:cs typeface="Times New Roman" panose="02020603050405020304" pitchFamily="18" charset="0"/>
              </a:rPr>
              <a:t>Αλγοριθμική εξαγωγή του βασικού συνόλου επικυρωμένων ρυθμιστών </a:t>
            </a: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TFs</a:t>
            </a:r>
            <a:r>
              <a:rPr lang="el-GR" sz="2400" b="0" dirty="0">
                <a:effectLst/>
                <a:latin typeface="Times New Roman" panose="02020603050405020304" pitchFamily="18" charset="0"/>
                <a:ea typeface="Calibri" panose="020F0502020204030204" pitchFamily="34" charset="0"/>
                <a:cs typeface="Times New Roman" panose="02020603050405020304" pitchFamily="18" charset="0"/>
              </a:rPr>
              <a:t> από </a:t>
            </a: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DNN</a:t>
            </a:r>
            <a:endParaRPr lang="el-GR" sz="2400" b="0" dirty="0">
              <a:latin typeface="Times New Roman" panose="02020603050405020304" pitchFamily="18" charset="0"/>
              <a:cs typeface="Times New Roman" panose="02020603050405020304" pitchFamily="18" charset="0"/>
            </a:endParaRPr>
          </a:p>
        </p:txBody>
      </p:sp>
      <p:sp>
        <p:nvSpPr>
          <p:cNvPr id="7" name="Θέση περιεχομένου 6">
            <a:extLst>
              <a:ext uri="{FF2B5EF4-FFF2-40B4-BE49-F238E27FC236}">
                <a16:creationId xmlns:a16="http://schemas.microsoft.com/office/drawing/2014/main" id="{8AD07095-9DC6-C687-9C8F-B1E2DEE645E8}"/>
              </a:ext>
            </a:extLst>
          </p:cNvPr>
          <p:cNvSpPr>
            <a:spLocks noGrp="1"/>
          </p:cNvSpPr>
          <p:nvPr>
            <p:ph sz="half" idx="2"/>
          </p:nvPr>
        </p:nvSpPr>
        <p:spPr>
          <a:xfrm>
            <a:off x="611266" y="2084437"/>
            <a:ext cx="5291527" cy="3215149"/>
          </a:xfrm>
        </p:spPr>
        <p:txBody>
          <a:bodyPr>
            <a:normAutofit/>
          </a:bodyPr>
          <a:lstStyle/>
          <a:p>
            <a:pPr marL="0" indent="0" algn="just">
              <a:buNone/>
            </a:pP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Πραγματοποιήθηκε σταδιακή αφαίρεση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TFs</a:t>
            </a: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 από το επίπεδο εισόδου με βάση την επεξηγηματική τους ισχύ. Παρατηρήθηκε ότι επεξηγηματική ισχύς μειώνεται σταδιακά κατά την αφαίρεση των προγνωστικών, εδώ TF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predictors</a:t>
            </a: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Ακόμα, διαπιστώθηκε ότι το μοντέλο ανακάλυψε κυρίως γνωστές αλληλεπιδράσεις TF-στόχου  ανεξάρτητα από το μέγεθος εισόδου του μοντέλου. Έτσι, παρά το γεγονός ότι είχε άφθονες μεταβλητές εισόδου, το DNN ανακάλυψε γνωστούς πυρήνες TF που σχετίζονται με κεντρικά και καλά σχολιασμένα μονοπάτια.</a:t>
            </a:r>
            <a:endParaRPr lang="el-GR" sz="1600" dirty="0">
              <a:latin typeface="Times New Roman" panose="02020603050405020304" pitchFamily="18" charset="0"/>
              <a:cs typeface="Times New Roman" panose="02020603050405020304" pitchFamily="18" charset="0"/>
            </a:endParaRPr>
          </a:p>
        </p:txBody>
      </p:sp>
      <p:sp>
        <p:nvSpPr>
          <p:cNvPr id="8" name="Θέση κειμένου 7">
            <a:extLst>
              <a:ext uri="{FF2B5EF4-FFF2-40B4-BE49-F238E27FC236}">
                <a16:creationId xmlns:a16="http://schemas.microsoft.com/office/drawing/2014/main" id="{20C8534F-CB4D-F6AB-8E4A-586094C521E1}"/>
              </a:ext>
            </a:extLst>
          </p:cNvPr>
          <p:cNvSpPr>
            <a:spLocks noGrp="1"/>
          </p:cNvSpPr>
          <p:nvPr>
            <p:ph type="body" sz="quarter" idx="3"/>
          </p:nvPr>
        </p:nvSpPr>
        <p:spPr>
          <a:xfrm>
            <a:off x="5967348" y="564651"/>
            <a:ext cx="5826446" cy="970640"/>
          </a:xfrm>
        </p:spPr>
        <p:txBody>
          <a:bodyPr>
            <a:noAutofit/>
          </a:bodyPr>
          <a:lstStyle/>
          <a:p>
            <a:pPr algn="ctr"/>
            <a:r>
              <a:rPr lang="el-GR" sz="2400" b="0" dirty="0">
                <a:latin typeface="Times New Roman" panose="02020603050405020304" pitchFamily="18" charset="0"/>
                <a:cs typeface="Times New Roman" panose="02020603050405020304" pitchFamily="18" charset="0"/>
              </a:rPr>
              <a:t>Ο λανθάνων χώρος </a:t>
            </a:r>
            <a:r>
              <a:rPr lang="en-US" sz="2400" b="0" dirty="0">
                <a:latin typeface="Times New Roman" panose="02020603050405020304" pitchFamily="18" charset="0"/>
                <a:cs typeface="Times New Roman" panose="02020603050405020304" pitchFamily="18" charset="0"/>
              </a:rPr>
              <a:t>DNN </a:t>
            </a:r>
            <a:r>
              <a:rPr lang="el-GR" sz="2400" b="0" dirty="0">
                <a:latin typeface="Times New Roman" panose="02020603050405020304" pitchFamily="18" charset="0"/>
                <a:cs typeface="Times New Roman" panose="02020603050405020304" pitchFamily="18" charset="0"/>
              </a:rPr>
              <a:t>δείχνει εμπλουτισμό σε σχετιζόμενα με νόσο γονίδια</a:t>
            </a:r>
          </a:p>
        </p:txBody>
      </p:sp>
      <p:sp>
        <p:nvSpPr>
          <p:cNvPr id="9" name="Θέση περιεχομένου 8">
            <a:extLst>
              <a:ext uri="{FF2B5EF4-FFF2-40B4-BE49-F238E27FC236}">
                <a16:creationId xmlns:a16="http://schemas.microsoft.com/office/drawing/2014/main" id="{84CDD3C0-CE5B-6548-3C89-848F52BB1173}"/>
              </a:ext>
            </a:extLst>
          </p:cNvPr>
          <p:cNvSpPr>
            <a:spLocks noGrp="1"/>
          </p:cNvSpPr>
          <p:nvPr>
            <p:ph sz="quarter" idx="4"/>
          </p:nvPr>
        </p:nvSpPr>
        <p:spPr>
          <a:xfrm>
            <a:off x="6096001" y="2084438"/>
            <a:ext cx="5569141" cy="4208912"/>
          </a:xfrm>
        </p:spPr>
        <p:txBody>
          <a:bodyPr>
            <a:noAutofit/>
          </a:bodyPr>
          <a:lstStyle/>
          <a:p>
            <a:pPr marL="0" indent="0" algn="just">
              <a:buNone/>
            </a:pP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Εκτός από την αξιολόγηση της βιολογικής συνάφειας των συγκεκριμένων αλληλεπιδράσεων που ανακαλύφθηκαν από το προγνωστικό DNN, μπορεί κανείς να αναρωτηθεί εάν ο προγνωστικός παράγοντας θα μπορούσε να είναι ενημερωτικός σε ένα πλαίσιο ασθένειας. </a:t>
            </a:r>
          </a:p>
          <a:p>
            <a:pPr marL="0" indent="0" algn="just">
              <a:buNone/>
            </a:pP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Πέρα από την ανάλυση των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modules</a:t>
            </a: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 μονάδων που μπορούν να χρησιμοποιηθούν στην μελέτη ασθενειών, περιγράφεται η χρήση αλληλεπιδράσεων γονιδίου στόχου TF εντός των δύο 250 μεταβλητών που μετρούν τα ενδιάμεσα λανθάνοντα στρώματα.</a:t>
            </a:r>
          </a:p>
          <a:p>
            <a:pPr marL="0" indent="0" algn="just">
              <a:buNone/>
            </a:pP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Μέσα από την ανάλυση,  διαπιστώθηκε  ότι γονίδια νόσου φάνηκε να συνυπάρχουν σε φωτισμούς κρυφού κόμβου στο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DNN</a:t>
            </a: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 Το αποτέλεσμα αυτό αποδεικνύει ότι τα υπόλοιπα γονίδια που βρέθηκαν σε τέτοιες ενότητες ασθένειας θα μπορούσαν να είναι σχετικά με την ανάλυση και την ερμηνεία βιοδεικτών και μηχανισμών που σχετίζονται με ασθένειες.</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8586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περιεχομένου 3">
            <a:extLst>
              <a:ext uri="{FF2B5EF4-FFF2-40B4-BE49-F238E27FC236}">
                <a16:creationId xmlns:a16="http://schemas.microsoft.com/office/drawing/2014/main" id="{78D33619-80F7-1E1A-FC03-3F8706E5F888}"/>
              </a:ext>
            </a:extLst>
          </p:cNvPr>
          <p:cNvSpPr>
            <a:spLocks noGrp="1"/>
          </p:cNvSpPr>
          <p:nvPr>
            <p:ph sz="half" idx="2"/>
          </p:nvPr>
        </p:nvSpPr>
        <p:spPr>
          <a:xfrm>
            <a:off x="658297" y="2184435"/>
            <a:ext cx="5364678" cy="4322358"/>
          </a:xfrm>
        </p:spPr>
        <p:txBody>
          <a:bodyPr>
            <a:normAutofit fontScale="40000" lnSpcReduction="20000"/>
          </a:bodyPr>
          <a:lstStyle/>
          <a:p>
            <a:pPr marL="0" indent="0" algn="just">
              <a:buNone/>
            </a:pP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Η μέθοδος που παρουσιάζεται στο παρόν κείμενο είναι μια βιολογικά ερμηνεύσιμη, γενική μέθοδος μηχανικής μάθησης για την πρόβλεψη μεταγραφικών υπογραφών, συμπεριλαμβανομένων των υπογραφών ασθενειών. Τα εκπαιδευμένα μοντέλα προβλέπουν την έκφραση των γονιδίων από την έκφραση των μεταγραφικών παραγόντων (TFs). Οι προβλεπόμενες σχέσεις μεταξύ των TF και των γονιδίων-στόχων τους επικαλύπτονται σε μεγάλο βαθμό με γνωστές δεσμεύσεις TF. </a:t>
            </a:r>
          </a:p>
          <a:p>
            <a:pPr marL="0" indent="0" algn="just">
              <a:buNone/>
            </a:pP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Ως εκ τούτου, η μέθοδος DNN υπερβαίνει τις κλασικές περιγραφικές βιοπληροφορικές τεχνικές όπως η ομαδοποίηση και η ανάλυση εμπλουτισμού. Είναι σημαντικό ότι δεν αντιμετωπίζουμε το ακόμη δυσεπίλυτο πρόβλημα της πλήρους αποσυνέλιξης ολόκληρης της κυτταρικής αλληλεπίδρασης. Αντίθετα, η μέθοδός μας εξάγει ένα βασικό στοιχείο TF από μια τέτοια περίπλοκη ρυθμιστική αρχιτεκτονική.</a:t>
            </a:r>
          </a:p>
          <a:p>
            <a:pPr marL="0" indent="0" algn="just">
              <a:buNone/>
            </a:pP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Όπως σε διαφορετικούς τομείς μηχανικής μάθησης, αυτά τα συστήματα είναι χρήσιμοι προγνωστικοί παράγοντες, αλλά στην πράξη λειτουργούν </a:t>
            </a:r>
            <a:r>
              <a:rPr lang="el-GR" sz="3500" b="1" dirty="0">
                <a:effectLst/>
                <a:latin typeface="Times New Roman" panose="02020603050405020304" pitchFamily="18" charset="0"/>
                <a:ea typeface="Calibri" panose="020F0502020204030204" pitchFamily="34" charset="0"/>
                <a:cs typeface="Times New Roman" panose="02020603050405020304" pitchFamily="18" charset="0"/>
              </a:rPr>
              <a:t>ως συστήματα μαύρου κουτιού. </a:t>
            </a: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Ένα μοντέλο μαύρου κουτιού δεν προσφέρεται για ερμηνεύσιμες και ουσιαστικές αναπαραστάσεις, καθιστώντας δυνητικά το μοντέλο </a:t>
            </a:r>
            <a:r>
              <a:rPr lang="el-GR" sz="3500" i="1" dirty="0">
                <a:effectLst/>
                <a:latin typeface="Times New Roman" panose="02020603050405020304" pitchFamily="18" charset="0"/>
                <a:ea typeface="Calibri" panose="020F0502020204030204" pitchFamily="34" charset="0"/>
                <a:cs typeface="Times New Roman" panose="02020603050405020304" pitchFamily="18" charset="0"/>
              </a:rPr>
              <a:t>πιο επιρρεπές σε επιθέσεις αντιπάλου.</a:t>
            </a:r>
          </a:p>
          <a:p>
            <a:pPr marL="0" indent="0" algn="just">
              <a:buNone/>
            </a:pPr>
            <a:endParaRPr lang="el-G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l-GR" dirty="0">
              <a:latin typeface="Times New Roman" panose="02020603050405020304" pitchFamily="18" charset="0"/>
              <a:cs typeface="Times New Roman" panose="02020603050405020304" pitchFamily="18" charset="0"/>
            </a:endParaRPr>
          </a:p>
        </p:txBody>
      </p:sp>
      <p:sp>
        <p:nvSpPr>
          <p:cNvPr id="5" name="Θέση κειμένου 4">
            <a:extLst>
              <a:ext uri="{FF2B5EF4-FFF2-40B4-BE49-F238E27FC236}">
                <a16:creationId xmlns:a16="http://schemas.microsoft.com/office/drawing/2014/main" id="{3822CC05-A9DA-2261-1ECA-3EBF2D9E770F}"/>
              </a:ext>
            </a:extLst>
          </p:cNvPr>
          <p:cNvSpPr>
            <a:spLocks noGrp="1"/>
          </p:cNvSpPr>
          <p:nvPr>
            <p:ph type="body" sz="quarter" idx="3"/>
          </p:nvPr>
        </p:nvSpPr>
        <p:spPr>
          <a:xfrm>
            <a:off x="948684" y="511277"/>
            <a:ext cx="10148583" cy="1019476"/>
          </a:xfrm>
        </p:spPr>
        <p:txBody>
          <a:bodyPr>
            <a:normAutofit/>
          </a:bodyPr>
          <a:lstStyle/>
          <a:p>
            <a:pPr algn="ctr"/>
            <a:r>
              <a:rPr lang="el-GR" sz="4800" b="0" dirty="0">
                <a:latin typeface="Times New Roman" panose="02020603050405020304" pitchFamily="18" charset="0"/>
                <a:cs typeface="Times New Roman" panose="02020603050405020304" pitchFamily="18" charset="0"/>
              </a:rPr>
              <a:t>Συμπεράσματα και στόχοι για το μέλλον</a:t>
            </a:r>
          </a:p>
        </p:txBody>
      </p:sp>
      <p:sp>
        <p:nvSpPr>
          <p:cNvPr id="6" name="Θέση περιεχομένου 5">
            <a:extLst>
              <a:ext uri="{FF2B5EF4-FFF2-40B4-BE49-F238E27FC236}">
                <a16:creationId xmlns:a16="http://schemas.microsoft.com/office/drawing/2014/main" id="{5B2AB902-6B4A-4F4B-5C75-32E9DECB2589}"/>
              </a:ext>
            </a:extLst>
          </p:cNvPr>
          <p:cNvSpPr>
            <a:spLocks noGrp="1"/>
          </p:cNvSpPr>
          <p:nvPr>
            <p:ph sz="quarter" idx="4"/>
          </p:nvPr>
        </p:nvSpPr>
        <p:spPr>
          <a:xfrm>
            <a:off x="6302580" y="2184435"/>
            <a:ext cx="5151999" cy="4322358"/>
          </a:xfrm>
        </p:spPr>
        <p:txBody>
          <a:bodyPr>
            <a:normAutofit fontScale="40000" lnSpcReduction="20000"/>
          </a:bodyPr>
          <a:lstStyle/>
          <a:p>
            <a:pPr marL="0" marR="0" indent="0" algn="just">
              <a:lnSpc>
                <a:spcPct val="107000"/>
              </a:lnSpc>
              <a:spcBef>
                <a:spcPts val="0"/>
              </a:spcBef>
              <a:spcAft>
                <a:spcPts val="800"/>
              </a:spcAft>
              <a:buNone/>
            </a:pP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Τα βαθιά νευρωνικά δίκτυα (</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DNN</a:t>
            </a: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 έχουν την δυνατότητα να εντοπίζουν βιολογικά σημαντικές μοριακές αναπαραστάσεις απευθείας από δεδομένα και να φέρουν επανάσταση στην ιατρική, επομένως είναι κρίσιμης σημασίας για το πεδίο να αναπτύξουν τεχνικές που υποστηρίζουν τη βιολογική ερμηνεία και τις ιδέες από τέτοια μοντέλα πρόβλεψης. </a:t>
            </a:r>
          </a:p>
          <a:p>
            <a:pPr marL="0" marR="0" indent="0" algn="just">
              <a:lnSpc>
                <a:spcPct val="107000"/>
              </a:lnSpc>
              <a:spcBef>
                <a:spcPts val="0"/>
              </a:spcBef>
              <a:spcAft>
                <a:spcPts val="800"/>
              </a:spcAft>
              <a:buNone/>
            </a:pP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Ο </a:t>
            </a:r>
            <a:r>
              <a:rPr lang="el-GR" sz="3500" b="1" dirty="0">
                <a:effectLst/>
                <a:latin typeface="Times New Roman" panose="02020603050405020304" pitchFamily="18" charset="0"/>
                <a:ea typeface="Calibri" panose="020F0502020204030204" pitchFamily="34" charset="0"/>
                <a:cs typeface="Times New Roman" panose="02020603050405020304" pitchFamily="18" charset="0"/>
              </a:rPr>
              <a:t>κύριος στόχος </a:t>
            </a: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είναι να σχεδιαστεί μια περιορισμένη προσέγγιση μηχανικής μάθησης, </a:t>
            </a:r>
            <a:r>
              <a:rPr lang="el-GR" sz="3500" i="1" dirty="0">
                <a:effectLst/>
                <a:latin typeface="Times New Roman" panose="02020603050405020304" pitchFamily="18" charset="0"/>
                <a:ea typeface="Calibri" panose="020F0502020204030204" pitchFamily="34" charset="0"/>
                <a:cs typeface="Times New Roman" panose="02020603050405020304" pitchFamily="18" charset="0"/>
              </a:rPr>
              <a:t>έτσι ώστε ο προγνωστικός παράγοντας να είναι ερμηνεύσιμος από βιολογική άποψη.</a:t>
            </a: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 Τα TF ήταν στην πρώτη γραμμή στην ανάλυση κυτταρικού επαναπρογραμματισμού και μετατροπής τύπων κυττάρων και το γεγονός αυτό τα καθιστά κατάλληλα αντικείμενα εστίασης για την παρούσα προσέγγιση.</a:t>
            </a:r>
          </a:p>
          <a:p>
            <a:pPr marL="0" marR="0" indent="0" algn="just">
              <a:lnSpc>
                <a:spcPct val="107000"/>
              </a:lnSpc>
              <a:spcBef>
                <a:spcPts val="0"/>
              </a:spcBef>
              <a:spcAft>
                <a:spcPts val="800"/>
              </a:spcAft>
              <a:buNone/>
            </a:pPr>
            <a:r>
              <a:rPr lang="el-GR" sz="3500" dirty="0">
                <a:effectLst/>
                <a:latin typeface="Times New Roman" panose="02020603050405020304" pitchFamily="18" charset="0"/>
                <a:ea typeface="Calibri" panose="020F0502020204030204" pitchFamily="34" charset="0"/>
                <a:cs typeface="Times New Roman" panose="02020603050405020304" pitchFamily="18" charset="0"/>
              </a:rPr>
              <a:t>Το πρόβλημα που παρουσιάζεται στην πρώτη γραμμή στη βιολογία συστημάτων από την αλληλουχία του ανθρώπινου γονιδιώματος είναι η λειτουργία των  ρυθμιστικών δίκτυών να ελέγχουν την ταυτότητα των κυττάρων και τα αποτελέσματα φιλτραρίσματος των γενετικών παραλλαγών. Ωστόσο, εάν ισχυρές μέθοδοι, όπως η προτεινόμενη τεχνική DNN, μπορούσαν να διαλευκάνουν το τμήμα TF ενός τέτοιου δικτύου, θα μπορούσαμε ενδεχομένως να προσεγγίσουμε το συγκεκριμένο  πρόβλημα με έναν σταδιακό τρόπο.</a:t>
            </a:r>
          </a:p>
          <a:p>
            <a:pPr marL="0" marR="0" indent="0" algn="just">
              <a:lnSpc>
                <a:spcPct val="107000"/>
              </a:lnSpc>
              <a:spcBef>
                <a:spcPts val="0"/>
              </a:spcBef>
              <a:spcAft>
                <a:spcPts val="800"/>
              </a:spcAft>
              <a:buNone/>
            </a:pPr>
            <a:endParaRPr lang="el-G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l-GR" dirty="0"/>
          </a:p>
        </p:txBody>
      </p:sp>
    </p:spTree>
    <p:extLst>
      <p:ext uri="{BB962C8B-B14F-4D97-AF65-F5344CB8AC3E}">
        <p14:creationId xmlns:p14="http://schemas.microsoft.com/office/powerpoint/2010/main" val="107872957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DAB1C38-C170-B83A-F242-5E9CF46EAA91}"/>
              </a:ext>
            </a:extLst>
          </p:cNvPr>
          <p:cNvSpPr>
            <a:spLocks noGrp="1"/>
          </p:cNvSpPr>
          <p:nvPr>
            <p:ph type="title"/>
          </p:nvPr>
        </p:nvSpPr>
        <p:spPr>
          <a:xfrm>
            <a:off x="641554" y="603821"/>
            <a:ext cx="10515600" cy="1325563"/>
          </a:xfrm>
        </p:spPr>
        <p:txBody>
          <a:bodyPr>
            <a:normAutofit fontScale="90000"/>
          </a:bodyPr>
          <a:lstStyle/>
          <a:p>
            <a:pPr marL="228600" marR="0" lvl="0" indent="-228600" defTabSz="914400" rtl="0" eaLnBrk="1" fontAlgn="auto" latinLnBrk="0" hangingPunct="1">
              <a:lnSpc>
                <a:spcPct val="110000"/>
              </a:lnSpc>
              <a:spcBef>
                <a:spcPts val="1000"/>
              </a:spcBef>
              <a:spcAft>
                <a:spcPts val="0"/>
              </a:spcAft>
              <a:tabLst/>
              <a:defRPr/>
            </a:pPr>
            <a:b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l-GR" sz="3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Βιολογική ερμηνεία DNN για την πρόβλεψη φαινοτύπου με βάση την γονιδιακή</a:t>
            </a:r>
            <a:r>
              <a:rPr kumimoji="0" lang="en-US" sz="3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l-GR" sz="3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έκφραση</a:t>
            </a:r>
            <a:r>
              <a:rPr kumimoji="0" lang="en-US" sz="3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(Paper 3)</a:t>
            </a:r>
            <a:b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lang="el-GR" dirty="0"/>
          </a:p>
        </p:txBody>
      </p:sp>
      <p:sp>
        <p:nvSpPr>
          <p:cNvPr id="3" name="Θέση περιεχομένου 2">
            <a:extLst>
              <a:ext uri="{FF2B5EF4-FFF2-40B4-BE49-F238E27FC236}">
                <a16:creationId xmlns:a16="http://schemas.microsoft.com/office/drawing/2014/main" id="{2241F0F5-7667-9312-8CC2-68CDC5387FF9}"/>
              </a:ext>
            </a:extLst>
          </p:cNvPr>
          <p:cNvSpPr>
            <a:spLocks noGrp="1"/>
          </p:cNvSpPr>
          <p:nvPr>
            <p:ph sz="half" idx="1"/>
          </p:nvPr>
        </p:nvSpPr>
        <p:spPr>
          <a:xfrm>
            <a:off x="717755" y="2174229"/>
            <a:ext cx="5456904" cy="4079950"/>
          </a:xfrm>
        </p:spPr>
        <p:txBody>
          <a:bodyPr>
            <a:normAutofit fontScale="47500" lnSpcReduction="20000"/>
          </a:bodyPr>
          <a:lstStyle/>
          <a:p>
            <a:pPr marL="108000" indent="0" algn="just">
              <a:spcBef>
                <a:spcPts val="1417"/>
              </a:spcBef>
              <a:buClr>
                <a:srgbClr val="000000"/>
              </a:buClr>
              <a:buSzPct val="45000"/>
              <a:buNone/>
            </a:pPr>
            <a:r>
              <a:rPr lang="el-GR" b="0" strike="noStrike" spc="-1" dirty="0">
                <a:solidFill>
                  <a:srgbClr val="000000"/>
                </a:solidFill>
                <a:latin typeface="Times New Roman"/>
                <a:ea typeface="Microsoft YaHei"/>
              </a:rPr>
              <a:t>Τα τελευταία χρόνια η </a:t>
            </a:r>
            <a:r>
              <a:rPr lang="el-GR" b="0" i="1" strike="noStrike" spc="-1" dirty="0">
                <a:solidFill>
                  <a:srgbClr val="000000"/>
                </a:solidFill>
                <a:latin typeface="Times New Roman"/>
                <a:ea typeface="Microsoft YaHei"/>
              </a:rPr>
              <a:t>μηχανική μάθηση</a:t>
            </a:r>
            <a:r>
              <a:rPr lang="el-GR" b="0" strike="noStrike" spc="-1" dirty="0">
                <a:solidFill>
                  <a:srgbClr val="000000"/>
                </a:solidFill>
                <a:latin typeface="Times New Roman"/>
                <a:ea typeface="Microsoft YaHei"/>
              </a:rPr>
              <a:t> έχει γίνει ένα πολύ σημαντικό εργαλείο στην ιατρική ακρίβειας. Αν και αρκετά καινούρια, έχει αποδειχτεί ότι είναι εξαιρετικά αποτελεσματική, ειδικά η βαθιά μάθηση (πέραν των τομέων που ήδη εξειδικεύεται). Όμως ο λόγος που τελευταία έγινε διάσημη στον τομέα της βιολογίας και </a:t>
            </a:r>
            <a:r>
              <a:rPr lang="el-GR" b="0" strike="noStrike" spc="-1" dirty="0">
                <a:solidFill>
                  <a:srgbClr val="000000"/>
                </a:solidFill>
                <a:latin typeface="Times New Roman"/>
              </a:rPr>
              <a:t>της ιατρικής και όχι νωρίτερα είναι ότι τα δεδομένα που επεξεργάζονται δεν έχουν κάποια σταθερή δομή να εκμεταλλευτούμε άρα είναι πιο δύσκολο.</a:t>
            </a:r>
          </a:p>
          <a:p>
            <a:pPr marL="108000" indent="0" algn="just">
              <a:spcBef>
                <a:spcPts val="1417"/>
              </a:spcBef>
              <a:buClr>
                <a:srgbClr val="000000"/>
              </a:buClr>
              <a:buSzPct val="45000"/>
              <a:buNone/>
            </a:pPr>
            <a:r>
              <a:rPr lang="el-GR" b="0" strike="noStrike" spc="-1" dirty="0">
                <a:solidFill>
                  <a:srgbClr val="000000"/>
                </a:solidFill>
                <a:latin typeface="Times New Roman"/>
              </a:rPr>
              <a:t>Το μεγαλύτερο πρόβλημα που έχουμε με την βαθιά μάθηση είναι ότι λειτουργεί σαν ένα </a:t>
            </a:r>
            <a:r>
              <a:rPr lang="el-GR" b="0" i="1" strike="noStrike" spc="-1" dirty="0">
                <a:solidFill>
                  <a:srgbClr val="000000"/>
                </a:solidFill>
                <a:latin typeface="Times New Roman"/>
              </a:rPr>
              <a:t>μαύρο κουτί</a:t>
            </a:r>
            <a:r>
              <a:rPr lang="el-GR" b="0" strike="noStrike" spc="-1" dirty="0">
                <a:solidFill>
                  <a:srgbClr val="000000"/>
                </a:solidFill>
                <a:latin typeface="Times New Roman"/>
              </a:rPr>
              <a:t> που του δίνουμε δεδομένα και σου βγάζει αποτελέσματα χωρίς εξήγηση για την λήψη της απόφασης, δηλαδή  η </a:t>
            </a:r>
            <a:r>
              <a:rPr lang="el-GR" b="0" i="1" strike="noStrike" spc="-1" dirty="0">
                <a:solidFill>
                  <a:srgbClr val="000000"/>
                </a:solidFill>
                <a:latin typeface="Times New Roman"/>
              </a:rPr>
              <a:t>έλλειψη ερμηνευσιμότητας</a:t>
            </a:r>
            <a:r>
              <a:rPr lang="el-GR" b="0" strike="noStrike" spc="-1" dirty="0">
                <a:solidFill>
                  <a:srgbClr val="000000"/>
                </a:solidFill>
                <a:latin typeface="Times New Roman"/>
              </a:rPr>
              <a:t>. Σημαντικό είναι να υπάρχει διαφάνεια σε αυτή την διαδικασία για </a:t>
            </a:r>
            <a:r>
              <a:rPr lang="el-GR" b="0" i="1" strike="noStrike" spc="-1" dirty="0">
                <a:solidFill>
                  <a:srgbClr val="000000"/>
                </a:solidFill>
                <a:latin typeface="Times New Roman"/>
              </a:rPr>
              <a:t>2 λόγους</a:t>
            </a:r>
            <a:r>
              <a:rPr lang="el-GR" b="0" strike="noStrike" spc="-1" dirty="0">
                <a:solidFill>
                  <a:srgbClr val="000000"/>
                </a:solidFill>
                <a:latin typeface="Times New Roman"/>
              </a:rPr>
              <a:t>: </a:t>
            </a:r>
          </a:p>
          <a:p>
            <a:pPr marL="108000" indent="0" algn="just">
              <a:spcBef>
                <a:spcPts val="1417"/>
              </a:spcBef>
              <a:buClr>
                <a:srgbClr val="000000"/>
              </a:buClr>
              <a:buSzPct val="45000"/>
              <a:buNone/>
            </a:pPr>
            <a:r>
              <a:rPr lang="el-GR" b="0" strike="noStrike" spc="-1" dirty="0">
                <a:solidFill>
                  <a:srgbClr val="000000"/>
                </a:solidFill>
                <a:latin typeface="Times New Roman"/>
              </a:rPr>
              <a:t>Προβλέψεις με βάση αξιόπιστες αναπαραστάσεις.</a:t>
            </a:r>
          </a:p>
          <a:p>
            <a:pPr marL="108000" indent="0" algn="just">
              <a:spcBef>
                <a:spcPts val="1417"/>
              </a:spcBef>
              <a:buClr>
                <a:srgbClr val="000000"/>
              </a:buClr>
              <a:buSzPct val="45000"/>
              <a:buNone/>
            </a:pPr>
            <a:r>
              <a:rPr lang="el-GR" b="0" strike="noStrike" spc="-1" dirty="0">
                <a:solidFill>
                  <a:srgbClr val="000000"/>
                </a:solidFill>
                <a:latin typeface="Times New Roman"/>
              </a:rPr>
              <a:t>Αναγνώριση νέων γονιδιωμάτων από νευρωνικά δίκτυα υψηλής απόδοσης</a:t>
            </a:r>
            <a:endParaRPr lang="el-GR" dirty="0"/>
          </a:p>
        </p:txBody>
      </p:sp>
      <p:sp>
        <p:nvSpPr>
          <p:cNvPr id="4" name="Θέση περιεχομένου 3">
            <a:extLst>
              <a:ext uri="{FF2B5EF4-FFF2-40B4-BE49-F238E27FC236}">
                <a16:creationId xmlns:a16="http://schemas.microsoft.com/office/drawing/2014/main" id="{38C22136-5BB2-3C96-BB95-B2ACFD5D32E9}"/>
              </a:ext>
            </a:extLst>
          </p:cNvPr>
          <p:cNvSpPr>
            <a:spLocks noGrp="1"/>
          </p:cNvSpPr>
          <p:nvPr>
            <p:ph sz="half" idx="2"/>
          </p:nvPr>
        </p:nvSpPr>
        <p:spPr>
          <a:xfrm>
            <a:off x="6676103" y="2174230"/>
            <a:ext cx="4876801" cy="3872610"/>
          </a:xfrm>
        </p:spPr>
        <p:txBody>
          <a:bodyPr>
            <a:normAutofit fontScale="47500" lnSpcReduction="20000"/>
          </a:bodyPr>
          <a:lstStyle/>
          <a:p>
            <a:pPr marL="108000" indent="0" algn="just">
              <a:spcBef>
                <a:spcPts val="1417"/>
              </a:spcBef>
              <a:buClr>
                <a:srgbClr val="000000"/>
              </a:buClr>
              <a:buSzPct val="45000"/>
              <a:buNone/>
            </a:pPr>
            <a:r>
              <a:rPr lang="el-GR" b="0" strike="noStrike" spc="-1" dirty="0">
                <a:solidFill>
                  <a:srgbClr val="000000"/>
                </a:solidFill>
                <a:latin typeface="Times New Roman"/>
              </a:rPr>
              <a:t>Υπάρχουν 2 τρόποι ερμηνείας μοντέλων βαθιάς μάθησης: </a:t>
            </a:r>
            <a:r>
              <a:rPr lang="el-GR" b="0" u="sng" strike="noStrike" spc="-1" dirty="0">
                <a:solidFill>
                  <a:srgbClr val="000000"/>
                </a:solidFill>
                <a:uFillTx/>
                <a:latin typeface="Times New Roman"/>
              </a:rPr>
              <a:t>Πρόβλεψης</a:t>
            </a:r>
            <a:r>
              <a:rPr lang="el-GR" b="0" strike="noStrike" spc="-1" dirty="0">
                <a:solidFill>
                  <a:srgbClr val="000000"/>
                </a:solidFill>
                <a:latin typeface="Times New Roman"/>
              </a:rPr>
              <a:t> και </a:t>
            </a:r>
            <a:r>
              <a:rPr lang="el-GR" b="0" u="sng" strike="noStrike" spc="-1" dirty="0">
                <a:solidFill>
                  <a:srgbClr val="000000"/>
                </a:solidFill>
                <a:uFillTx/>
                <a:latin typeface="Times New Roman"/>
              </a:rPr>
              <a:t>Μοντέλου</a:t>
            </a:r>
            <a:r>
              <a:rPr lang="el-GR" b="0" strike="noStrike" spc="-1" dirty="0">
                <a:solidFill>
                  <a:srgbClr val="000000"/>
                </a:solidFill>
                <a:latin typeface="Times New Roman"/>
              </a:rPr>
              <a:t>. Η πρώτη είναι κυρίως για μία εισροή ενώ του μοντέλου εξηγεί  την λογική πίσω από το μοντέλο για όλες τις εισόδους. Όμως αυτοί οι τύποι ερμηνείας εστιάζουν στα αποτελέσματα και όχι τόσο στην διαδικασία και το γιατί βγήκαν αυτά. </a:t>
            </a:r>
          </a:p>
          <a:p>
            <a:pPr marL="108000" indent="0" algn="just">
              <a:spcBef>
                <a:spcPts val="1417"/>
              </a:spcBef>
              <a:buClr>
                <a:srgbClr val="000000"/>
              </a:buClr>
              <a:buSzPct val="45000"/>
              <a:buNone/>
            </a:pPr>
            <a:r>
              <a:rPr lang="el-GR" b="0" strike="noStrike" spc="-1" dirty="0">
                <a:solidFill>
                  <a:srgbClr val="000000"/>
                </a:solidFill>
                <a:latin typeface="Times New Roman"/>
              </a:rPr>
              <a:t>Έπειτα από μελέτη πρόσφατων εργασιών και αποτελεσμάτων, σκοπός της εργασίας αυτής είναι να ανοίξει το μαύρο κουτί και να συνδέσουμε την λειτουργία των νευρώνων με την βιολογική γνώση. </a:t>
            </a:r>
            <a:r>
              <a:rPr lang="el-GR" b="0" strike="noStrike" spc="-1" dirty="0">
                <a:solidFill>
                  <a:srgbClr val="000000"/>
                </a:solidFill>
                <a:latin typeface="Times New Roman"/>
                <a:ea typeface="Calibri"/>
              </a:rPr>
              <a:t>Η προσέγγισή μας προσαρμόζει προσεγγίσεις ερμηνείας νευρωνικών </a:t>
            </a:r>
            <a:r>
              <a:rPr lang="el-GR" b="0" strike="noStrike" spc="-1" dirty="0">
                <a:solidFill>
                  <a:srgbClr val="000000"/>
                </a:solidFill>
                <a:latin typeface="Times New Roman"/>
              </a:rPr>
              <a:t>δικτύων που βασίζονται σε κλίση προκειμένου να εντοπίσει τους σημαντικούς νευρώνες.</a:t>
            </a:r>
          </a:p>
          <a:p>
            <a:pPr marL="0" indent="0">
              <a:buNone/>
            </a:pPr>
            <a:endParaRPr lang="el-GR" dirty="0"/>
          </a:p>
        </p:txBody>
      </p:sp>
    </p:spTree>
    <p:extLst>
      <p:ext uri="{BB962C8B-B14F-4D97-AF65-F5344CB8AC3E}">
        <p14:creationId xmlns:p14="http://schemas.microsoft.com/office/powerpoint/2010/main" val="205574637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2EF8C61-01E7-F594-E344-AF5F7BDE5F67}"/>
              </a:ext>
            </a:extLst>
          </p:cNvPr>
          <p:cNvSpPr>
            <a:spLocks noGrp="1"/>
          </p:cNvSpPr>
          <p:nvPr>
            <p:ph type="title"/>
          </p:nvPr>
        </p:nvSpPr>
        <p:spPr>
          <a:xfrm>
            <a:off x="1659783" y="396748"/>
            <a:ext cx="8554064" cy="943595"/>
          </a:xfrm>
        </p:spPr>
        <p:txBody>
          <a:bodyPr>
            <a:normAutofit/>
          </a:bodyPr>
          <a:lstStyle/>
          <a:p>
            <a:pPr algn="ctr"/>
            <a:r>
              <a:rPr lang="el-GR" sz="4800" b="0" strike="noStrike" spc="-1" dirty="0">
                <a:solidFill>
                  <a:srgbClr val="000000"/>
                </a:solidFill>
                <a:latin typeface="Times New Roman" panose="02020603050405020304" pitchFamily="18" charset="0"/>
                <a:cs typeface="Times New Roman" panose="02020603050405020304" pitchFamily="18" charset="0"/>
              </a:rPr>
              <a:t>Μοντέλο</a:t>
            </a:r>
            <a:endParaRPr lang="el-GR" sz="48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C81AE839-5857-A9DA-B1AF-BCADB1DDE879}"/>
              </a:ext>
            </a:extLst>
          </p:cNvPr>
          <p:cNvSpPr>
            <a:spLocks noGrp="1"/>
          </p:cNvSpPr>
          <p:nvPr>
            <p:ph sz="half" idx="1"/>
          </p:nvPr>
        </p:nvSpPr>
        <p:spPr>
          <a:xfrm>
            <a:off x="521112" y="2097029"/>
            <a:ext cx="5506062" cy="2663942"/>
          </a:xfrm>
        </p:spPr>
        <p:txBody>
          <a:bodyPr>
            <a:normAutofit fontScale="92500" lnSpcReduction="20000"/>
          </a:bodyPr>
          <a:lstStyle/>
          <a:p>
            <a:pPr marL="108000" indent="0" algn="just">
              <a:spcBef>
                <a:spcPts val="1417"/>
              </a:spcBef>
              <a:buClr>
                <a:srgbClr val="000000"/>
              </a:buClr>
              <a:buSzPct val="45000"/>
              <a:buNone/>
            </a:pPr>
            <a:r>
              <a:rPr lang="el-GR" sz="1700" b="0" strike="noStrike" spc="-1" dirty="0">
                <a:solidFill>
                  <a:srgbClr val="000000"/>
                </a:solidFill>
                <a:latin typeface="Times New Roman"/>
              </a:rPr>
              <a:t>Η μέθοδος εφαρμόστηκε σε πρόβλημα διάγνωσης καρκίνου.</a:t>
            </a:r>
          </a:p>
          <a:p>
            <a:pPr marL="108000" indent="0" algn="just">
              <a:spcBef>
                <a:spcPts val="1417"/>
              </a:spcBef>
              <a:buClr>
                <a:srgbClr val="000000"/>
              </a:buClr>
              <a:buSzPct val="45000"/>
              <a:buNone/>
            </a:pPr>
            <a:r>
              <a:rPr lang="el-GR" sz="1700" b="0" strike="noStrike" spc="-1" dirty="0">
                <a:solidFill>
                  <a:srgbClr val="000000"/>
                </a:solidFill>
                <a:latin typeface="Times New Roman"/>
              </a:rPr>
              <a:t>Το Νευρωνικό Δίκτυο έχει στρώμα εισόδου 54675 νευρώνων, 3 κρυφά επίπεδα των 500, 200, 50 νευρώνων αν</a:t>
            </a:r>
            <a:r>
              <a:rPr lang="el-GR" sz="1700" b="0" strike="noStrike" spc="-1" dirty="0">
                <a:solidFill>
                  <a:srgbClr val="000000"/>
                </a:solidFill>
                <a:latin typeface="Times New Roman"/>
                <a:ea typeface="Calibri"/>
              </a:rPr>
              <a:t>τίστοιχα και ένα </a:t>
            </a:r>
            <a:r>
              <a:rPr lang="el-GR" sz="1700" b="0" strike="noStrike" spc="-1" dirty="0">
                <a:solidFill>
                  <a:srgbClr val="000000"/>
                </a:solidFill>
                <a:latin typeface="Times New Roman"/>
              </a:rPr>
              <a:t>στρώμα εξόδου δύο νευρώνων που αντιστοιχούν στις κατηγορίες μη καρκίνου και καρκίνου, με βελτιστοποίηση adam και </a:t>
            </a:r>
            <a:r>
              <a:rPr lang="el-GR" sz="1700" b="0" strike="noStrike" spc="-1" dirty="0">
                <a:solidFill>
                  <a:srgbClr val="000000"/>
                </a:solidFill>
                <a:latin typeface="Times New Roman"/>
                <a:ea typeface="Calibri"/>
              </a:rPr>
              <a:t>διαδικασία έγκαιρης διακοπής με μέγιστο 500 </a:t>
            </a:r>
            <a:r>
              <a:rPr lang="el-GR" sz="1700" b="0" strike="noStrike" spc="-1" dirty="0">
                <a:solidFill>
                  <a:srgbClr val="000000"/>
                </a:solidFill>
                <a:latin typeface="Times New Roman"/>
              </a:rPr>
              <a:t>εποχές.</a:t>
            </a:r>
          </a:p>
          <a:p>
            <a:pPr marL="108000" indent="0" algn="just">
              <a:spcBef>
                <a:spcPts val="1417"/>
              </a:spcBef>
              <a:buClr>
                <a:srgbClr val="000000"/>
              </a:buClr>
              <a:buSzPct val="45000"/>
              <a:buNone/>
            </a:pPr>
            <a:r>
              <a:rPr lang="el-GR" sz="1700" b="0" strike="noStrike" spc="-1" dirty="0">
                <a:solidFill>
                  <a:srgbClr val="000000"/>
                </a:solidFill>
                <a:latin typeface="Times New Roman"/>
              </a:rPr>
              <a:t>Οι επιδόσεις του ΝΝ είναι παραπλήσιες με αυτές της εποπτευόμενης μάθησης, όσο όμως μεγαλώνει το σύνολο δεδομένων τα αποτελέσματα γίνονται όλο και πιο ακριβή.</a:t>
            </a:r>
          </a:p>
          <a:p>
            <a:endParaRPr lang="el-GR" dirty="0"/>
          </a:p>
        </p:txBody>
      </p:sp>
      <p:sp>
        <p:nvSpPr>
          <p:cNvPr id="4" name="Θέση περιεχομένου 3">
            <a:extLst>
              <a:ext uri="{FF2B5EF4-FFF2-40B4-BE49-F238E27FC236}">
                <a16:creationId xmlns:a16="http://schemas.microsoft.com/office/drawing/2014/main" id="{08FF6176-C492-834A-A041-A1651484B572}"/>
              </a:ext>
            </a:extLst>
          </p:cNvPr>
          <p:cNvSpPr>
            <a:spLocks noGrp="1"/>
          </p:cNvSpPr>
          <p:nvPr>
            <p:ph sz="half" idx="2"/>
          </p:nvPr>
        </p:nvSpPr>
        <p:spPr>
          <a:xfrm>
            <a:off x="6312310" y="1929383"/>
            <a:ext cx="5358578" cy="4422255"/>
          </a:xfrm>
        </p:spPr>
        <p:txBody>
          <a:bodyPr>
            <a:normAutofit fontScale="92500" lnSpcReduction="20000"/>
          </a:bodyPr>
          <a:lstStyle/>
          <a:p>
            <a:pPr marL="108000" marR="0" lvl="0" indent="0" algn="ctr" defTabSz="914400" rtl="0" eaLnBrk="1" fontAlgn="auto" latinLnBrk="0" hangingPunct="1">
              <a:lnSpc>
                <a:spcPct val="90000"/>
              </a:lnSpc>
              <a:spcBef>
                <a:spcPts val="1417"/>
              </a:spcBef>
              <a:spcAft>
                <a:spcPts val="0"/>
              </a:spcAft>
              <a:buClr>
                <a:srgbClr val="000000"/>
              </a:buClr>
              <a:buSzPct val="45000"/>
              <a:buNone/>
              <a:tabLst/>
              <a:defRPr/>
            </a:pPr>
            <a:r>
              <a:rPr kumimoji="0" lang="el-GR" sz="1900" b="1" i="1" strike="noStrike" kern="1200" cap="none" spc="-1" normalizeH="0" baseline="0" noProof="0" dirty="0">
                <a:ln>
                  <a:noFill/>
                </a:ln>
                <a:solidFill>
                  <a:srgbClr val="000000"/>
                </a:solidFill>
                <a:effectLst/>
                <a:uLnTx/>
                <a:uFillTx/>
                <a:latin typeface="Times New Roman"/>
              </a:rPr>
              <a:t>Ανάλυση βαθμολογιών συνάφειας</a:t>
            </a:r>
          </a:p>
          <a:p>
            <a:pPr marL="0" marR="0" lvl="0" indent="0" algn="just" defTabSz="914400" rtl="0" eaLnBrk="1" fontAlgn="auto" latinLnBrk="0" hangingPunct="1">
              <a:lnSpc>
                <a:spcPct val="90000"/>
              </a:lnSpc>
              <a:spcBef>
                <a:spcPts val="1417"/>
              </a:spcBef>
              <a:spcAft>
                <a:spcPts val="0"/>
              </a:spcAft>
              <a:buClrTx/>
              <a:buSzTx/>
              <a:buFontTx/>
              <a:buNone/>
              <a:tabLst/>
              <a:defRPr/>
            </a:pPr>
            <a:r>
              <a:rPr kumimoji="0" lang="el-GR" sz="1700" b="0" i="0" u="none" strike="noStrike" kern="1200" cap="none" spc="-1" normalizeH="0" baseline="0" noProof="0" dirty="0">
                <a:ln>
                  <a:noFill/>
                </a:ln>
                <a:solidFill>
                  <a:srgbClr val="000000"/>
                </a:solidFill>
                <a:effectLst/>
                <a:uLnTx/>
                <a:uFillTx/>
                <a:latin typeface="Times New Roman"/>
                <a:ea typeface="Calibri"/>
              </a:rPr>
              <a:t>Προκειμένου να ερμηνευτεί το μοντέλο που μαθαίνεται, υπολογίζεται το διάνυσμα συνάφειας κάθε παραδείγματος στο σύνολο δοκιμής. Ένα διάνυσμα συνάφειας αντιπροσωπεύει ποιο τμήμα του δικτύου είναι το πιο υπεύθυνο για την πρόβλεψη ενός δεδομένου παραδείγματος. Με μια μικρή ανάλυση αυτών παρατηρούμε ότι ένα μικρό σύνολο νευρώνων έχει υψηλή βαθμολογία συνάφειας, αν και μπορεί να είναι τελείως διαφορετικοί νευρώνες για διαφορετικά παραδείγματα. </a:t>
            </a:r>
            <a:endParaRPr kumimoji="0" lang="el-GR" sz="1700" b="0" i="0" u="none" strike="noStrike" kern="1200" cap="none" spc="-1" normalizeH="0" baseline="0" noProof="0" dirty="0">
              <a:ln>
                <a:noFill/>
              </a:ln>
              <a:solidFill>
                <a:srgbClr val="000000"/>
              </a:solidFill>
              <a:effectLst/>
              <a:uLnTx/>
              <a:uFillTx/>
              <a:latin typeface="Calibri"/>
              <a:ea typeface="Calibri"/>
            </a:endParaRPr>
          </a:p>
          <a:p>
            <a:pPr marL="0" marR="0" lvl="0" indent="0" algn="just" defTabSz="914400" rtl="0" eaLnBrk="1" fontAlgn="auto" latinLnBrk="0" hangingPunct="1">
              <a:lnSpc>
                <a:spcPct val="90000"/>
              </a:lnSpc>
              <a:spcBef>
                <a:spcPts val="1417"/>
              </a:spcBef>
              <a:spcAft>
                <a:spcPts val="0"/>
              </a:spcAft>
              <a:buClrTx/>
              <a:buSzTx/>
              <a:buFontTx/>
              <a:buNone/>
              <a:tabLst/>
              <a:defRPr/>
            </a:pPr>
            <a:r>
              <a:rPr kumimoji="0" lang="el-GR" sz="1700" b="0" i="0" u="none" strike="noStrike" kern="1200" cap="none" spc="-1" normalizeH="0" baseline="0" noProof="0" dirty="0">
                <a:ln>
                  <a:noFill/>
                </a:ln>
                <a:solidFill>
                  <a:srgbClr val="000000"/>
                </a:solidFill>
                <a:effectLst/>
                <a:uLnTx/>
                <a:uFillTx/>
                <a:latin typeface="Times New Roman"/>
                <a:ea typeface="Calibri"/>
              </a:rPr>
              <a:t>Μία άλλη παρατήρηση είναι ότι τα σφάλματα πρόβλεψης τείνουν να ομαδοποιούνται σε ορισμένες ομάδες, δηλαδή το λάθος των προβλέψεων προέρχεται συχνά από το ίδιο σύνολο νευρώνων. Άρα ο τρόπος διάδοσης ενός παραδείγματος μέσω δικτύου δεν εξαρτάται από τον ιστό. Καταλήγουμε σε 2 εξηγήσεις:</a:t>
            </a:r>
            <a:endParaRPr kumimoji="0" lang="el-GR" sz="1700" b="0" i="0" u="none" strike="noStrike" kern="1200" cap="none" spc="-1" normalizeH="0" baseline="0" noProof="0" dirty="0">
              <a:ln>
                <a:noFill/>
              </a:ln>
              <a:solidFill>
                <a:srgbClr val="000000"/>
              </a:solidFill>
              <a:effectLst/>
              <a:uLnTx/>
              <a:uFillTx/>
              <a:latin typeface="Calibri"/>
              <a:ea typeface="Calibri"/>
            </a:endParaRPr>
          </a:p>
          <a:p>
            <a:pPr marL="0" marR="0" lvl="0" indent="0" algn="just" defTabSz="914400" rtl="0" eaLnBrk="1" fontAlgn="auto" latinLnBrk="0" hangingPunct="1">
              <a:lnSpc>
                <a:spcPct val="90000"/>
              </a:lnSpc>
              <a:spcBef>
                <a:spcPts val="1417"/>
              </a:spcBef>
              <a:spcAft>
                <a:spcPts val="0"/>
              </a:spcAft>
              <a:buClrTx/>
              <a:buSzTx/>
              <a:buFontTx/>
              <a:buNone/>
              <a:tabLst/>
              <a:defRPr/>
            </a:pPr>
            <a:r>
              <a:rPr kumimoji="0" lang="el-GR" sz="1700" b="0" i="0" u="none" strike="noStrike" kern="1200" cap="none" spc="-1" normalizeH="0" baseline="0" noProof="0" dirty="0">
                <a:ln>
                  <a:noFill/>
                </a:ln>
                <a:solidFill>
                  <a:srgbClr val="000000"/>
                </a:solidFill>
                <a:effectLst/>
                <a:uLnTx/>
                <a:uFillTx/>
                <a:latin typeface="Times New Roman"/>
                <a:ea typeface="Calibri"/>
              </a:rPr>
              <a:t>- Το δίκτυο ανακάλυψε μία γενική υπογραφή καρκίνου για κάθε τύπο ιστού.</a:t>
            </a:r>
            <a:endParaRPr kumimoji="0" lang="el-GR" sz="1700" b="0" i="0" u="none" strike="noStrike" kern="1200" cap="none" spc="-1" normalizeH="0" baseline="0" noProof="0" dirty="0">
              <a:ln>
                <a:noFill/>
              </a:ln>
              <a:solidFill>
                <a:srgbClr val="000000"/>
              </a:solidFill>
              <a:effectLst/>
              <a:uLnTx/>
              <a:uFillTx/>
              <a:latin typeface="Calibri"/>
              <a:ea typeface="Calibri"/>
            </a:endParaRPr>
          </a:p>
          <a:p>
            <a:pPr marL="0" marR="0" lvl="0" indent="0" algn="just" defTabSz="914400" rtl="0" eaLnBrk="1" fontAlgn="auto" latinLnBrk="0" hangingPunct="1">
              <a:lnSpc>
                <a:spcPct val="90000"/>
              </a:lnSpc>
              <a:spcBef>
                <a:spcPts val="1417"/>
              </a:spcBef>
              <a:spcAft>
                <a:spcPts val="0"/>
              </a:spcAft>
              <a:buClrTx/>
              <a:buSzTx/>
              <a:buFontTx/>
              <a:buNone/>
              <a:tabLst/>
              <a:defRPr/>
            </a:pPr>
            <a:r>
              <a:rPr kumimoji="0" lang="el-GR" sz="1700" b="0" i="0" u="none" strike="noStrike" kern="1200" cap="none" spc="-1" normalizeH="0" baseline="0" noProof="0" dirty="0">
                <a:ln>
                  <a:noFill/>
                </a:ln>
                <a:solidFill>
                  <a:srgbClr val="000000"/>
                </a:solidFill>
                <a:effectLst/>
                <a:uLnTx/>
                <a:uFillTx/>
                <a:latin typeface="Times New Roman"/>
                <a:ea typeface="Calibri"/>
              </a:rPr>
              <a:t>- Το δίκτυο βρήκε διαφορετικές υπογραφές για διαφορετικούς ιστούς που συγχωνεύονται στο ίδιο σύνολο νευρώνων.</a:t>
            </a:r>
            <a:endParaRPr kumimoji="0" lang="el-GR" sz="1700" b="0" i="0" u="none" strike="noStrike" kern="1200" cap="none" spc="-1" normalizeH="0" baseline="0" noProof="0" dirty="0">
              <a:ln>
                <a:noFill/>
              </a:ln>
              <a:solidFill>
                <a:srgbClr val="000000"/>
              </a:solidFill>
              <a:effectLst/>
              <a:uLnTx/>
              <a:uFillTx/>
              <a:latin typeface="Calibri"/>
              <a:ea typeface="Calibri"/>
            </a:endParaRPr>
          </a:p>
          <a:p>
            <a:pPr marL="0" indent="0">
              <a:buNone/>
            </a:pPr>
            <a:endParaRPr lang="el-GR" dirty="0"/>
          </a:p>
        </p:txBody>
      </p:sp>
      <p:pic>
        <p:nvPicPr>
          <p:cNvPr id="5" name="Εικόνα 4">
            <a:extLst>
              <a:ext uri="{FF2B5EF4-FFF2-40B4-BE49-F238E27FC236}">
                <a16:creationId xmlns:a16="http://schemas.microsoft.com/office/drawing/2014/main" id="{9E5A19EF-B1DE-E0EA-529C-09E2A1958E07}"/>
              </a:ext>
            </a:extLst>
          </p:cNvPr>
          <p:cNvPicPr/>
          <p:nvPr/>
        </p:nvPicPr>
        <p:blipFill>
          <a:blip r:embed="rId2"/>
          <a:stretch/>
        </p:blipFill>
        <p:spPr>
          <a:xfrm>
            <a:off x="1130710" y="4553996"/>
            <a:ext cx="4011560" cy="2166051"/>
          </a:xfrm>
          <a:prstGeom prst="rect">
            <a:avLst/>
          </a:prstGeom>
          <a:ln w="0">
            <a:noFill/>
          </a:ln>
        </p:spPr>
      </p:pic>
    </p:spTree>
    <p:extLst>
      <p:ext uri="{BB962C8B-B14F-4D97-AF65-F5344CB8AC3E}">
        <p14:creationId xmlns:p14="http://schemas.microsoft.com/office/powerpoint/2010/main" val="328805119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DF52905-7C72-DFEA-34E6-D756322DAD60}"/>
              </a:ext>
            </a:extLst>
          </p:cNvPr>
          <p:cNvSpPr>
            <a:spLocks noGrp="1"/>
          </p:cNvSpPr>
          <p:nvPr>
            <p:ph type="title"/>
          </p:nvPr>
        </p:nvSpPr>
        <p:spPr/>
        <p:txBody>
          <a:bodyPr>
            <a:normAutofit/>
          </a:bodyPr>
          <a:lstStyle/>
          <a:p>
            <a:pPr algn="ctr"/>
            <a:r>
              <a:rPr lang="el-GR" sz="4400" b="0" strike="noStrike" spc="-1" dirty="0">
                <a:solidFill>
                  <a:srgbClr val="000000"/>
                </a:solidFill>
                <a:latin typeface="Times New Roman" panose="02020603050405020304" pitchFamily="18" charset="0"/>
                <a:cs typeface="Times New Roman" panose="02020603050405020304" pitchFamily="18" charset="0"/>
              </a:rPr>
              <a:t>Μέσος όρος βαρών, Ερμηνεία και Συζήτηση</a:t>
            </a:r>
            <a:endParaRPr lang="el-GR" sz="44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CB44E1F1-0AB8-77DE-DA0B-20BB029E62D5}"/>
              </a:ext>
            </a:extLst>
          </p:cNvPr>
          <p:cNvSpPr>
            <a:spLocks noGrp="1"/>
          </p:cNvSpPr>
          <p:nvPr>
            <p:ph sz="half" idx="1"/>
          </p:nvPr>
        </p:nvSpPr>
        <p:spPr>
          <a:xfrm>
            <a:off x="562898" y="1911981"/>
            <a:ext cx="5456903" cy="4412422"/>
          </a:xfrm>
        </p:spPr>
        <p:txBody>
          <a:bodyPr>
            <a:normAutofit fontScale="40000" lnSpcReduction="20000"/>
          </a:bodyPr>
          <a:lstStyle/>
          <a:p>
            <a:pPr marL="108000" indent="0" algn="ctr">
              <a:spcBef>
                <a:spcPts val="1417"/>
              </a:spcBef>
              <a:buClr>
                <a:srgbClr val="000000"/>
              </a:buClr>
              <a:buSzPct val="45000"/>
              <a:buNone/>
            </a:pPr>
            <a:r>
              <a:rPr lang="el-GR" sz="4300" b="0" u="sng" strike="noStrike" spc="-1" dirty="0">
                <a:solidFill>
                  <a:srgbClr val="000000"/>
                </a:solidFill>
                <a:uFillTx/>
                <a:latin typeface="Times New Roman"/>
              </a:rPr>
              <a:t>Σύγκριση με Μέσο όρο βαρών</a:t>
            </a:r>
          </a:p>
          <a:p>
            <a:pPr marL="108000" indent="0" algn="just">
              <a:spcBef>
                <a:spcPts val="1417"/>
              </a:spcBef>
              <a:buClr>
                <a:srgbClr val="000000"/>
              </a:buClr>
              <a:buSzPct val="45000"/>
              <a:buNone/>
            </a:pPr>
            <a:r>
              <a:rPr lang="el-GR" sz="3500" b="0" strike="noStrike" spc="-1" dirty="0">
                <a:solidFill>
                  <a:srgbClr val="000000"/>
                </a:solidFill>
                <a:latin typeface="Times New Roman"/>
              </a:rPr>
              <a:t>Ο μέσος όρος βάρους των εξόδων χρησιμοποιείται στην πλειονότητα των εργασιών ερμηνείας ΝΝ για την αξιολόγηση ενός νευρώνα. Όμως, μέσω παραδειγμάτων, εξηγείται ότι σε πολλές περιπτώσεις αυτή η βαθμολογία </a:t>
            </a:r>
            <a:r>
              <a:rPr lang="el-GR" sz="3500" b="0" i="1" strike="noStrike" spc="-1" dirty="0">
                <a:solidFill>
                  <a:srgbClr val="000000"/>
                </a:solidFill>
                <a:latin typeface="Times New Roman"/>
              </a:rPr>
              <a:t>δεν</a:t>
            </a:r>
            <a:r>
              <a:rPr lang="el-GR" sz="3500" b="0" strike="noStrike" spc="-1" dirty="0">
                <a:solidFill>
                  <a:srgbClr val="000000"/>
                </a:solidFill>
                <a:latin typeface="Times New Roman"/>
              </a:rPr>
              <a:t> είναι αντιπροσωπευτική.</a:t>
            </a:r>
            <a:endParaRPr lang="en-US" sz="3500" b="0" strike="noStrike" spc="-1" dirty="0">
              <a:solidFill>
                <a:srgbClr val="000000"/>
              </a:solidFill>
              <a:latin typeface="Times New Roman"/>
            </a:endParaRPr>
          </a:p>
          <a:p>
            <a:pPr marL="108000" indent="0" algn="just">
              <a:spcBef>
                <a:spcPts val="1417"/>
              </a:spcBef>
              <a:buClr>
                <a:srgbClr val="000000"/>
              </a:buClr>
              <a:buSzPct val="45000"/>
              <a:buNone/>
            </a:pPr>
            <a:endParaRPr lang="el-GR" sz="3200" b="0" u="sng" strike="noStrike" spc="-1" dirty="0">
              <a:solidFill>
                <a:srgbClr val="000000"/>
              </a:solidFill>
              <a:uFillTx/>
              <a:latin typeface="Times New Roman"/>
            </a:endParaRPr>
          </a:p>
          <a:p>
            <a:pPr marL="108000" indent="0" algn="ctr">
              <a:spcBef>
                <a:spcPts val="1417"/>
              </a:spcBef>
              <a:buClr>
                <a:srgbClr val="000000"/>
              </a:buClr>
              <a:buSzPct val="45000"/>
              <a:buNone/>
            </a:pPr>
            <a:r>
              <a:rPr lang="el-GR" sz="4300" b="0" u="sng" strike="noStrike" spc="-1" dirty="0">
                <a:solidFill>
                  <a:srgbClr val="000000"/>
                </a:solidFill>
                <a:uFillTx/>
                <a:latin typeface="Times New Roman"/>
                <a:ea typeface="Calibri"/>
              </a:rPr>
              <a:t>Βιολογική ερμηνεία του μοντέλου</a:t>
            </a:r>
            <a:endParaRPr lang="el-GR" sz="43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ea typeface="Calibri"/>
              </a:rPr>
              <a:t>Εδώ εξηγείται το ενδιαφέρον της μεθόδου που περιγράφεται, δίνοντας και μια ερμηνεία του ΝΝ πρόβλεψης του καρκίνου. Για κάθε τάξη, οι σημαντικοί νευρώνες κάθε στρώματος προσδιορίζονται από το μέσο διάνυσμα των βαθμολογιών συνάφειας. Εν συντομία και μετά από εξήγηση με μοντέλα, μπορούμε να πούμε ότι οι σημαντικοί νευρώνες που εντοπίσαμε, επικεντρώθηκαν κυρίως στον κυτταρικό κύκλο και στα μονοπάτια που συνυπάρχουν μαζί του. Το πρώτο στρώμα είχε ελάχιστη εξειδίκευση αλλά όσο προχωράγαμε στα στρώματα κάθε νευρώνας είχε την τάση να εξειδικεύεται σε ένα στοιχείο του κυτταρικού κύκλου.</a:t>
            </a:r>
            <a:endParaRPr lang="el-GR" sz="3500" b="0" u="sng" strike="noStrike" spc="-1" dirty="0">
              <a:solidFill>
                <a:srgbClr val="000000"/>
              </a:solidFill>
              <a:uFillTx/>
              <a:latin typeface="Times New Roman"/>
            </a:endParaRPr>
          </a:p>
          <a:p>
            <a:endParaRPr lang="el-GR" dirty="0"/>
          </a:p>
        </p:txBody>
      </p:sp>
      <p:sp>
        <p:nvSpPr>
          <p:cNvPr id="4" name="Θέση περιεχομένου 3">
            <a:extLst>
              <a:ext uri="{FF2B5EF4-FFF2-40B4-BE49-F238E27FC236}">
                <a16:creationId xmlns:a16="http://schemas.microsoft.com/office/drawing/2014/main" id="{A58B7990-69E7-543A-A38E-C384FFE5BADB}"/>
              </a:ext>
            </a:extLst>
          </p:cNvPr>
          <p:cNvSpPr>
            <a:spLocks noGrp="1"/>
          </p:cNvSpPr>
          <p:nvPr>
            <p:ph sz="half" idx="2"/>
          </p:nvPr>
        </p:nvSpPr>
        <p:spPr>
          <a:xfrm>
            <a:off x="6248399" y="1929384"/>
            <a:ext cx="5380703" cy="4009300"/>
          </a:xfrm>
        </p:spPr>
        <p:txBody>
          <a:bodyPr>
            <a:normAutofit fontScale="40000" lnSpcReduction="20000"/>
          </a:bodyPr>
          <a:lstStyle/>
          <a:p>
            <a:pPr marL="108000" indent="0" algn="ctr">
              <a:spcBef>
                <a:spcPts val="1417"/>
              </a:spcBef>
              <a:buClr>
                <a:srgbClr val="000000"/>
              </a:buClr>
              <a:buSzPct val="45000"/>
              <a:buNone/>
            </a:pPr>
            <a:r>
              <a:rPr lang="el-GR" sz="4300" b="0" u="sng" strike="noStrike" spc="-1" dirty="0">
                <a:solidFill>
                  <a:srgbClr val="000000"/>
                </a:solidFill>
                <a:uFillTx/>
                <a:latin typeface="Times New Roman"/>
              </a:rPr>
              <a:t>Συζήτηση</a:t>
            </a:r>
            <a:endParaRPr lang="en-US" sz="4300" b="0" u="sng" strike="noStrike" spc="-1" dirty="0">
              <a:solidFill>
                <a:srgbClr val="000000"/>
              </a:solidFill>
              <a:uFillTx/>
              <a:latin typeface="Times New Roman"/>
            </a:endParaRPr>
          </a:p>
          <a:p>
            <a:pPr marL="108000" indent="0" algn="ctr">
              <a:spcBef>
                <a:spcPts val="1417"/>
              </a:spcBef>
              <a:buClr>
                <a:srgbClr val="000000"/>
              </a:buClr>
              <a:buSzPct val="45000"/>
              <a:buNone/>
            </a:pPr>
            <a:endParaRPr lang="el-GR" sz="40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Στόχος της ερμηνείας δεν είναι να ξηγήσει την βιολογία αλλά το μοντέλο. Άρα όταν μια λειτουργία άσχετη με τον φαινότυπο παρατηρείται σε κάποιο σημαντικό νευρώνα, ίσως να υπάρχει συσχέτιση με άγνωστη σχέση αιτιότητας με τον φαινότυπο.</a:t>
            </a:r>
            <a:endParaRPr lang="el-GR" sz="35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Μπορούμε να διακρίνουμε 3 περιπτώσεις με βάση την ερμηνεία</a:t>
            </a:r>
            <a:endParaRPr lang="el-GR" sz="35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Η πλειονότητα των στοιχείων συνάδει με τον προβλεπόμενο φαινότυπο. Αυτό κάνει το μοντέλο αξιόπιστο.</a:t>
            </a:r>
            <a:endParaRPr lang="el-GR" sz="35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Το ακριβώς αντίθετο. Αυτό καθιστά την αξιοπιστία του μοντέλου αμφισβητήσιμη, μιας και το μοντέλο μπορεί να παραπλανηθεί από προκατάληψη στο σετ εκπαίδευσης.</a:t>
            </a:r>
            <a:endParaRPr lang="el-GR" sz="35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Περιέχονται στοιχεία με ή χωρίς σχέση στον φαινότυπο που όμως μπορούν να οδηγήσουν σε νέες βιολογικές υποθέσεις και ανακαλύψεις.</a:t>
            </a:r>
            <a:endParaRPr lang="el-GR" sz="3500" b="0" u="sng" strike="noStrike" spc="-1" dirty="0">
              <a:solidFill>
                <a:srgbClr val="000000"/>
              </a:solidFill>
              <a:uFillTx/>
              <a:latin typeface="Times New Roman"/>
            </a:endParaRPr>
          </a:p>
          <a:p>
            <a:endParaRPr lang="el-GR" dirty="0"/>
          </a:p>
        </p:txBody>
      </p:sp>
    </p:spTree>
    <p:extLst>
      <p:ext uri="{BB962C8B-B14F-4D97-AF65-F5344CB8AC3E}">
        <p14:creationId xmlns:p14="http://schemas.microsoft.com/office/powerpoint/2010/main" val="307325635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32F629C-8C43-5697-95A9-E420B4E68FBE}"/>
              </a:ext>
            </a:extLst>
          </p:cNvPr>
          <p:cNvSpPr>
            <a:spLocks noGrp="1"/>
          </p:cNvSpPr>
          <p:nvPr>
            <p:ph type="title"/>
          </p:nvPr>
        </p:nvSpPr>
        <p:spPr/>
        <p:txBody>
          <a:bodyPr>
            <a:normAutofit/>
          </a:bodyPr>
          <a:lstStyle/>
          <a:p>
            <a:pPr algn="ctr"/>
            <a:r>
              <a:rPr lang="el-GR" sz="4800" b="0" strike="noStrike" spc="-1" dirty="0">
                <a:solidFill>
                  <a:srgbClr val="000000"/>
                </a:solidFill>
                <a:latin typeface="Times New Roman" panose="02020603050405020304" pitchFamily="18" charset="0"/>
                <a:cs typeface="Times New Roman" panose="02020603050405020304" pitchFamily="18" charset="0"/>
              </a:rPr>
              <a:t>Συμπέρασμα και Μέθοδοι</a:t>
            </a:r>
            <a:endParaRPr lang="el-GR" sz="48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49D51907-E04B-F27D-C4C5-04DC5C1003D1}"/>
              </a:ext>
            </a:extLst>
          </p:cNvPr>
          <p:cNvSpPr>
            <a:spLocks noGrp="1"/>
          </p:cNvSpPr>
          <p:nvPr>
            <p:ph sz="half" idx="1"/>
          </p:nvPr>
        </p:nvSpPr>
        <p:spPr>
          <a:xfrm>
            <a:off x="599768" y="1929384"/>
            <a:ext cx="5420032" cy="4333764"/>
          </a:xfrm>
        </p:spPr>
        <p:txBody>
          <a:bodyPr>
            <a:normAutofit fontScale="40000" lnSpcReduction="20000"/>
          </a:bodyPr>
          <a:lstStyle/>
          <a:p>
            <a:pPr marL="108000" indent="0" algn="ctr">
              <a:spcBef>
                <a:spcPts val="1417"/>
              </a:spcBef>
              <a:buClr>
                <a:srgbClr val="000000"/>
              </a:buClr>
              <a:buSzPct val="45000"/>
              <a:buNone/>
            </a:pPr>
            <a:r>
              <a:rPr lang="el-GR" sz="4300" b="0" u="sng" strike="noStrike" spc="-1" dirty="0">
                <a:solidFill>
                  <a:srgbClr val="000000"/>
                </a:solidFill>
                <a:uFillTx/>
                <a:latin typeface="Times New Roman"/>
              </a:rPr>
              <a:t>Συμπέρασμα</a:t>
            </a:r>
          </a:p>
          <a:p>
            <a:pPr marL="108000" indent="0" algn="just">
              <a:spcBef>
                <a:spcPts val="1417"/>
              </a:spcBef>
              <a:buClr>
                <a:srgbClr val="000000"/>
              </a:buClr>
              <a:buSzPct val="45000"/>
              <a:buNone/>
            </a:pPr>
            <a:r>
              <a:rPr lang="el-GR" sz="3500" b="0" strike="noStrike" spc="-1" dirty="0">
                <a:solidFill>
                  <a:srgbClr val="000000"/>
                </a:solidFill>
                <a:latin typeface="Times New Roman"/>
              </a:rPr>
              <a:t>Προτάθηκε μια πρωτότυπη προσέγγιση για βιολογική ερμηνεία των μοντέλων βαθιάς μάθησης για την πρόβλεψη φαινοτύπων από δεδομένα γονιδιακής έκφρασης. Κύριος στόχος ήταν ο εντοπισμός και η σύνδεση της βιολογικής γνώσης με τους κύριους νευρώνες του ΝΝ. </a:t>
            </a:r>
            <a:endParaRPr lang="el-GR" sz="35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Τα πειράματα που βασίζονται στην πρόβλεψη καρκίνου κατέληξαν στο ότι (1) η βαθιά μάθηση υπερτερεί των κλασσικών μεθόδων σε μεγάλα σύνολα δεδομένων, (2) η προσέγγιση αυτή καταλήγει σε πιο συνεπείς με την βιολογία ερμηνείες από την προσέγγιση μέσου όρου βαρών και (3) δίνεται περιεκτική εξήγηση των προβλέψεων για βιολόγους και γιατρούς. </a:t>
            </a:r>
            <a:endParaRPr lang="el-GR" sz="35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Οι συνεχιζόμενες εργασίες αφορούν πρόσθετη βιολογική ανάλυση, σύγκριση και επικύρωση, απαραίτητες για μια ολοκληρωμένη εικόνα της πρόβλεψης του ΝΝ. Οι μελλοντικές εργασίες αφορούν την εισαγωγή βιολογική γνώσης στο ΝΝ που θα επιτρέψει την εκμάθηση γνωστών βιολογικών εννοιών και θα οδηγήσει σε βιολογικές ανακαλύψεις.</a:t>
            </a:r>
            <a:endParaRPr lang="el-GR" sz="3500" b="0" u="sng" strike="noStrike" spc="-1" dirty="0">
              <a:solidFill>
                <a:srgbClr val="000000"/>
              </a:solidFill>
              <a:uFillTx/>
              <a:latin typeface="Times New Roman"/>
            </a:endParaRPr>
          </a:p>
          <a:p>
            <a:endParaRPr lang="el-GR" dirty="0"/>
          </a:p>
        </p:txBody>
      </p:sp>
      <p:sp>
        <p:nvSpPr>
          <p:cNvPr id="4" name="Θέση περιεχομένου 3">
            <a:extLst>
              <a:ext uri="{FF2B5EF4-FFF2-40B4-BE49-F238E27FC236}">
                <a16:creationId xmlns:a16="http://schemas.microsoft.com/office/drawing/2014/main" id="{0079DA12-31B4-FF58-A1ED-2DAF565D2937}"/>
              </a:ext>
            </a:extLst>
          </p:cNvPr>
          <p:cNvSpPr>
            <a:spLocks noGrp="1"/>
          </p:cNvSpPr>
          <p:nvPr>
            <p:ph sz="half" idx="2"/>
          </p:nvPr>
        </p:nvSpPr>
        <p:spPr>
          <a:xfrm>
            <a:off x="6172200" y="1929384"/>
            <a:ext cx="5420032" cy="4251960"/>
          </a:xfrm>
        </p:spPr>
        <p:txBody>
          <a:bodyPr>
            <a:normAutofit fontScale="40000" lnSpcReduction="20000"/>
          </a:bodyPr>
          <a:lstStyle/>
          <a:p>
            <a:pPr marL="108000" indent="0" algn="ctr">
              <a:spcBef>
                <a:spcPts val="1417"/>
              </a:spcBef>
              <a:buClr>
                <a:srgbClr val="000000"/>
              </a:buClr>
              <a:buSzPct val="45000"/>
              <a:buNone/>
            </a:pPr>
            <a:r>
              <a:rPr lang="el-GR" sz="4300" b="0" strike="noStrike" spc="-1" dirty="0">
                <a:solidFill>
                  <a:srgbClr val="000000"/>
                </a:solidFill>
                <a:latin typeface="Times New Roman"/>
              </a:rPr>
              <a:t>Παρουσίαση της αρχιτεκτονικής του ΝΝ που χρησιμοποιήθηκε για την ερμηνεία.</a:t>
            </a:r>
            <a:endParaRPr lang="el-GR" sz="43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Βαθύ πολυστρωματικό perceptron</a:t>
            </a:r>
            <a:endParaRPr lang="el-GR" sz="35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Διάδοση συνάφειας βάση επιπέδου (LRP). Αρχικά το LRP χρησιμοποιήθηκε για την ερμήνευση πρόβλεψης εικόνας, όπου το προσαρμόσαμε στο πλαίσιο των δεδομένων γονιδιακής έκφρασης. Επίσης επικεντρωθήκαμε στο μέσο όρο συνάφειας ενός υποσυνόλου δοκιμών και όχι σε μεμονωμένες προβλέψεις. Ο λόγος που διαλέξαμε το LRP είναι γιατί παράγει αποτελέσματα κοντά στην ανθρώπινη διαίσθηση και δεν χρειάζεται εισόδους αναφοράς.</a:t>
            </a:r>
            <a:endParaRPr lang="el-GR" sz="3500" b="0" u="sng" strike="noStrike" spc="-1" dirty="0">
              <a:solidFill>
                <a:srgbClr val="000000"/>
              </a:solidFill>
              <a:uFillTx/>
              <a:latin typeface="Times New Roman"/>
            </a:endParaRPr>
          </a:p>
          <a:p>
            <a:pPr marL="108000" indent="0" algn="just">
              <a:spcBef>
                <a:spcPts val="1417"/>
              </a:spcBef>
              <a:buClr>
                <a:srgbClr val="000000"/>
              </a:buClr>
              <a:buSzPct val="45000"/>
              <a:buNone/>
            </a:pPr>
            <a:r>
              <a:rPr lang="el-GR" sz="3500" b="0" strike="noStrike" spc="-1" dirty="0">
                <a:solidFill>
                  <a:srgbClr val="000000"/>
                </a:solidFill>
                <a:latin typeface="Times New Roman"/>
              </a:rPr>
              <a:t>Προσέγγιση βιολογικής ερμηνείας. Στόχος είναι να εντοπιστούν λειτουργίες και μονοπάτια για τις προβλέψεις. Πρώτον, υπολογίζεται η βαθμολογία συνάφειας και προσδιορισμός των πιο σημαντικών νευρώνων. Δεύτερον συσχέτιση κάθε σημαντικό νευρώνα με σημαντικά γονίδια που επηρεάζουν την ενεργοποίησή του. Τέλος, βιολογικές λειτουργίες, μεταβολικά μονοπάτια και ασθένειες συνδέονται με κάθε σημαντικό νευρώνα. </a:t>
            </a:r>
            <a:endParaRPr lang="el-GR" sz="3500" b="0" u="sng" strike="noStrike" spc="-1" dirty="0">
              <a:solidFill>
                <a:srgbClr val="000000"/>
              </a:solidFill>
              <a:uFillTx/>
              <a:latin typeface="Times New Roman"/>
            </a:endParaRPr>
          </a:p>
          <a:p>
            <a:endParaRPr lang="el-GR" dirty="0"/>
          </a:p>
        </p:txBody>
      </p:sp>
    </p:spTree>
    <p:extLst>
      <p:ext uri="{BB962C8B-B14F-4D97-AF65-F5344CB8AC3E}">
        <p14:creationId xmlns:p14="http://schemas.microsoft.com/office/powerpoint/2010/main" val="427405696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B812AE2-B9C9-1154-39F0-F04AB4892766}"/>
              </a:ext>
            </a:extLst>
          </p:cNvPr>
          <p:cNvSpPr>
            <a:spLocks noGrp="1"/>
          </p:cNvSpPr>
          <p:nvPr>
            <p:ph type="title"/>
          </p:nvPr>
        </p:nvSpPr>
        <p:spPr>
          <a:xfrm>
            <a:off x="838200" y="276634"/>
            <a:ext cx="10515600" cy="1325563"/>
          </a:xfrm>
        </p:spPr>
        <p:txBody>
          <a:bodyPr>
            <a:noAutofit/>
          </a:bodyPr>
          <a:lstStyle/>
          <a:p>
            <a:br>
              <a:rPr lang="en-US" sz="2800" dirty="0">
                <a:latin typeface="Times New Roman" panose="02020603050405020304" pitchFamily="18" charset="0"/>
                <a:cs typeface="Times New Roman" panose="02020603050405020304" pitchFamily="18" charset="0"/>
              </a:rPr>
            </a:br>
            <a:r>
              <a:rPr lang="el-GR" sz="2800" dirty="0">
                <a:latin typeface="Times New Roman" panose="02020603050405020304" pitchFamily="18" charset="0"/>
                <a:cs typeface="Times New Roman" panose="02020603050405020304" pitchFamily="18" charset="0"/>
              </a:rPr>
              <a:t>OptNCMiner: μια προσέγγιση </a:t>
            </a:r>
            <a:r>
              <a:rPr lang="el-GR" sz="2800" dirty="0">
                <a:cs typeface="Times New Roman" panose="02020603050405020304" pitchFamily="18" charset="0"/>
              </a:rPr>
              <a:t>βαθιάς</a:t>
            </a:r>
            <a:r>
              <a:rPr lang="el-GR" sz="2800" dirty="0">
                <a:latin typeface="Times New Roman" panose="02020603050405020304" pitchFamily="18" charset="0"/>
                <a:cs typeface="Times New Roman" panose="02020603050405020304" pitchFamily="18" charset="0"/>
              </a:rPr>
              <a:t> μάθησης για την ανακάλυψη φυσικών ενώσεων που διαμορφώνουν πολλαπλούς στόχους για συγκεκριμένες ασθένειες</a:t>
            </a:r>
            <a:r>
              <a:rPr lang="en-US" sz="2800" dirty="0">
                <a:latin typeface="Times New Roman" panose="02020603050405020304" pitchFamily="18" charset="0"/>
                <a:cs typeface="Times New Roman" panose="02020603050405020304" pitchFamily="18" charset="0"/>
              </a:rPr>
              <a:t> (Paper 4)</a:t>
            </a:r>
            <a:br>
              <a:rPr lang="en-US" sz="2800" dirty="0">
                <a:latin typeface="Times New Roman" panose="02020603050405020304" pitchFamily="18" charset="0"/>
                <a:cs typeface="Times New Roman" panose="02020603050405020304" pitchFamily="18" charset="0"/>
              </a:rPr>
            </a:br>
            <a:endParaRPr lang="el-GR" sz="2800" dirty="0"/>
          </a:p>
        </p:txBody>
      </p:sp>
      <p:sp>
        <p:nvSpPr>
          <p:cNvPr id="4" name="Θέση περιεχομένου 3">
            <a:extLst>
              <a:ext uri="{FF2B5EF4-FFF2-40B4-BE49-F238E27FC236}">
                <a16:creationId xmlns:a16="http://schemas.microsoft.com/office/drawing/2014/main" id="{D1028EDE-86EA-50E0-0D20-C72743E99C05}"/>
              </a:ext>
            </a:extLst>
          </p:cNvPr>
          <p:cNvSpPr>
            <a:spLocks noGrp="1"/>
          </p:cNvSpPr>
          <p:nvPr>
            <p:ph sz="half" idx="1"/>
          </p:nvPr>
        </p:nvSpPr>
        <p:spPr>
          <a:xfrm>
            <a:off x="412954" y="2044270"/>
            <a:ext cx="5503606" cy="4251960"/>
          </a:xfrm>
        </p:spPr>
        <p:txBody>
          <a:bodyPr>
            <a:normAutofit fontScale="85000" lnSpcReduction="20000"/>
          </a:bodyPr>
          <a:lstStyle/>
          <a:p>
            <a:pPr marL="0" indent="0" algn="ctr">
              <a:buNone/>
            </a:pPr>
            <a:r>
              <a:rPr lang="el-GR" sz="2400" b="1" i="1" dirty="0">
                <a:latin typeface="Times New Roman" panose="02020603050405020304" pitchFamily="18" charset="0"/>
                <a:cs typeface="Times New Roman" panose="02020603050405020304" pitchFamily="18" charset="0"/>
              </a:rPr>
              <a:t>Τι είναι οι φυσικές ενώσεις (</a:t>
            </a:r>
            <a:r>
              <a:rPr lang="en-US" sz="2400" b="1" i="1" dirty="0">
                <a:latin typeface="Times New Roman" panose="02020603050405020304" pitchFamily="18" charset="0"/>
                <a:cs typeface="Times New Roman" panose="02020603050405020304" pitchFamily="18" charset="0"/>
              </a:rPr>
              <a:t>NCs)</a:t>
            </a:r>
            <a:r>
              <a:rPr lang="el-GR" sz="2400" b="1" i="1" dirty="0">
                <a:latin typeface="Times New Roman" panose="02020603050405020304" pitchFamily="18" charset="0"/>
                <a:cs typeface="Times New Roman" panose="02020603050405020304" pitchFamily="18" charset="0"/>
              </a:rPr>
              <a:t>;</a:t>
            </a:r>
            <a:endParaRPr lang="en-US" sz="2400" b="1" i="1" dirty="0">
              <a:latin typeface="Times New Roman" panose="02020603050405020304" pitchFamily="18" charset="0"/>
              <a:cs typeface="Times New Roman" panose="02020603050405020304" pitchFamily="18" charset="0"/>
            </a:endParaRPr>
          </a:p>
          <a:p>
            <a:pPr marL="0" indent="0" algn="just">
              <a:buNone/>
            </a:pPr>
            <a:endParaRPr lang="el-GR" sz="2000" dirty="0">
              <a:latin typeface="Times New Roman" panose="02020603050405020304" pitchFamily="18" charset="0"/>
              <a:cs typeface="Times New Roman" panose="02020603050405020304" pitchFamily="18" charset="0"/>
            </a:endParaRPr>
          </a:p>
          <a:p>
            <a:pPr marL="0" indent="0" algn="just">
              <a:buNone/>
            </a:pPr>
            <a:r>
              <a:rPr lang="el-GR" sz="2100" dirty="0">
                <a:latin typeface="Times New Roman" panose="02020603050405020304" pitchFamily="18" charset="0"/>
                <a:cs typeface="Times New Roman" panose="02020603050405020304" pitchFamily="18" charset="0"/>
              </a:rPr>
              <a:t>Τα φυσικά προϊόντα ορίζονται ως οι ουσίες που παράγονται από ζωντανούς οργανισμούς. Ο όρος </a:t>
            </a:r>
            <a:r>
              <a:rPr lang="el-GR" sz="2100" i="1" dirty="0">
                <a:latin typeface="Times New Roman" panose="02020603050405020304" pitchFamily="18" charset="0"/>
                <a:cs typeface="Times New Roman" panose="02020603050405020304" pitchFamily="18" charset="0"/>
              </a:rPr>
              <a:t>φυσικό προϊόν (</a:t>
            </a:r>
            <a:r>
              <a:rPr lang="en-US" sz="2100" i="1" dirty="0">
                <a:latin typeface="Times New Roman" panose="02020603050405020304" pitchFamily="18" charset="0"/>
                <a:cs typeface="Times New Roman" panose="02020603050405020304" pitchFamily="18" charset="0"/>
              </a:rPr>
              <a:t>NP)</a:t>
            </a:r>
            <a:r>
              <a:rPr lang="el-GR" sz="2100" i="1" dirty="0">
                <a:latin typeface="Times New Roman" panose="02020603050405020304" pitchFamily="18" charset="0"/>
                <a:cs typeface="Times New Roman" panose="02020603050405020304" pitchFamily="18" charset="0"/>
              </a:rPr>
              <a:t> </a:t>
            </a:r>
            <a:r>
              <a:rPr lang="el-GR" sz="2100" dirty="0">
                <a:latin typeface="Times New Roman" panose="02020603050405020304" pitchFamily="18" charset="0"/>
                <a:cs typeface="Times New Roman" panose="02020603050405020304" pitchFamily="18" charset="0"/>
              </a:rPr>
              <a:t>χρησιμοποιείται ευρέως και συχνά καλύπτει τις φυσικές ενώσεις </a:t>
            </a:r>
            <a:r>
              <a:rPr lang="en-US" sz="2100" dirty="0">
                <a:latin typeface="Times New Roman" panose="02020603050405020304" pitchFamily="18" charset="0"/>
                <a:cs typeface="Times New Roman" panose="02020603050405020304" pitchFamily="18" charset="0"/>
              </a:rPr>
              <a:t>(NCs) </a:t>
            </a:r>
            <a:r>
              <a:rPr lang="el-GR" sz="2100" dirty="0">
                <a:latin typeface="Times New Roman" panose="02020603050405020304" pitchFamily="18" charset="0"/>
                <a:cs typeface="Times New Roman" panose="02020603050405020304" pitchFamily="18" charset="0"/>
              </a:rPr>
              <a:t>αλλά και μείγματα αυτών που προέρχονται από φυσικές πηγές. </a:t>
            </a:r>
          </a:p>
          <a:p>
            <a:pPr marL="0" indent="0" algn="just">
              <a:buNone/>
            </a:pPr>
            <a:r>
              <a:rPr lang="el-GR" sz="2100" dirty="0">
                <a:latin typeface="Times New Roman" panose="02020603050405020304" pitchFamily="18" charset="0"/>
                <a:cs typeface="Times New Roman" panose="02020603050405020304" pitchFamily="18" charset="0"/>
              </a:rPr>
              <a:t>Οι βιολογικές δραστηριότητες των φυσικών προϊόντων οφείλονται στις δραστηριότητες των φυσικών ενώσεων που τα αποτελούν. </a:t>
            </a:r>
          </a:p>
          <a:p>
            <a:pPr marL="0" indent="0" algn="just">
              <a:buNone/>
            </a:pPr>
            <a:endParaRPr lang="el-GR" sz="21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6" name="Θέση περιεχομένου 5">
            <a:extLst>
              <a:ext uri="{FF2B5EF4-FFF2-40B4-BE49-F238E27FC236}">
                <a16:creationId xmlns:a16="http://schemas.microsoft.com/office/drawing/2014/main" id="{96F55C21-94FE-7378-EDC8-F4B0F52637B8}"/>
              </a:ext>
            </a:extLst>
          </p:cNvPr>
          <p:cNvSpPr>
            <a:spLocks noGrp="1"/>
          </p:cNvSpPr>
          <p:nvPr>
            <p:ph sz="half" idx="2"/>
          </p:nvPr>
        </p:nvSpPr>
        <p:spPr>
          <a:xfrm>
            <a:off x="6275442" y="2044270"/>
            <a:ext cx="5503604" cy="4251960"/>
          </a:xfrm>
        </p:spPr>
        <p:txBody>
          <a:bodyPr>
            <a:normAutofit fontScale="85000" lnSpcReduction="20000"/>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4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Χαρακτηριστικά των φυσικών ενώσεων</a:t>
            </a:r>
          </a:p>
          <a:p>
            <a:pPr marL="0" marR="0" lvl="0" indent="0"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l-GR"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10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Οι φυσικές ενώσεις βρίσκουν εφαρμογή σε τομείς όπως η ιατρική και η φαρμακολογία και ακόμα χρησιμοποιούνται ευρέως για  την θεραπεία σοβαρών ασθενειών. Επιπλέον, η χρήση τους έχει επεκταθεί και σε βιομηχανίες τροφίμων αλλά και καλλυντικών.</a:t>
            </a:r>
            <a:endParaRPr lang="el-GR" sz="21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l-GR" sz="2100" dirty="0">
                <a:solidFill>
                  <a:prstClr val="black"/>
                </a:solidFill>
                <a:latin typeface="Times New Roman" panose="02020603050405020304" pitchFamily="18" charset="0"/>
                <a:cs typeface="Times New Roman" panose="02020603050405020304" pitchFamily="18" charset="0"/>
              </a:rPr>
              <a:t>Έχουν την τάση να διαμορφώνουν πολλαπλές πρωτεΐνες–στόχους. Το συγκεκριμένο χαρακτηριστικό μπορεί να εφαρμοστεί για την δημιουργία φαρμάκων πολλαπλών στόχων για ασθένειες με πολύπλοκες αιτιολογίες ή προβλήματα αντοχής στα φάρμακα. Η εφαρμογή αυτή έχει ως στόχο να ενισχύσει την κλινική αποτελεσματικότητα και να βελτιώσει ζητήματα ασφάλειας.</a:t>
            </a:r>
            <a:endParaRPr kumimoji="0" lang="el-GR" sz="210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7605117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0A8F958-8EA1-4967-C9B5-65EBAF77B763}"/>
              </a:ext>
            </a:extLst>
          </p:cNvPr>
          <p:cNvSpPr>
            <a:spLocks noGrp="1"/>
          </p:cNvSpPr>
          <p:nvPr>
            <p:ph type="title"/>
          </p:nvPr>
        </p:nvSpPr>
        <p:spPr>
          <a:xfrm>
            <a:off x="838200" y="365126"/>
            <a:ext cx="10515600" cy="1247364"/>
          </a:xfrm>
        </p:spPr>
        <p:txBody>
          <a:bodyPr/>
          <a:lstStyle/>
          <a:p>
            <a:pPr algn="ctr"/>
            <a:r>
              <a:rPr lang="el-GR" dirty="0"/>
              <a:t>Περιεχόμενα</a:t>
            </a:r>
          </a:p>
        </p:txBody>
      </p:sp>
      <p:sp>
        <p:nvSpPr>
          <p:cNvPr id="3" name="Θέση περιεχομένου 2">
            <a:extLst>
              <a:ext uri="{FF2B5EF4-FFF2-40B4-BE49-F238E27FC236}">
                <a16:creationId xmlns:a16="http://schemas.microsoft.com/office/drawing/2014/main" id="{A4DB1836-A3AF-2D2C-0FE5-DB38EA443EA9}"/>
              </a:ext>
            </a:extLst>
          </p:cNvPr>
          <p:cNvSpPr>
            <a:spLocks noGrp="1"/>
          </p:cNvSpPr>
          <p:nvPr>
            <p:ph idx="1"/>
          </p:nvPr>
        </p:nvSpPr>
        <p:spPr/>
        <p:txBody>
          <a:bodyPr>
            <a:normAutofit fontScale="92500" lnSpcReduction="10000"/>
          </a:bodyPr>
          <a:lstStyle/>
          <a:p>
            <a:r>
              <a:rPr lang="en-US" b="1" i="1" dirty="0">
                <a:latin typeface="Times New Roman" panose="02020603050405020304" pitchFamily="18" charset="0"/>
                <a:cs typeface="Times New Roman" panose="02020603050405020304" pitchFamily="18" charset="0"/>
              </a:rPr>
              <a:t>Paper 1:</a:t>
            </a:r>
            <a:r>
              <a:rPr lang="en-US" i="1"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Μία κριτική ανασκόπηση για την εφαρμογή του Τεχνητού Νευρωνικού Δικτύου στην Βιοπληροφορική</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Paper 2: </a:t>
            </a:r>
            <a:r>
              <a:rPr lang="el-GR" dirty="0">
                <a:latin typeface="Times New Roman" panose="02020603050405020304" pitchFamily="18" charset="0"/>
                <a:cs typeface="Times New Roman" panose="02020603050405020304" pitchFamily="18" charset="0"/>
              </a:rPr>
              <a:t>DNN </a:t>
            </a:r>
            <a:r>
              <a:rPr lang="en-US" sz="2800" dirty="0">
                <a:latin typeface="Times New Roman" panose="02020603050405020304" pitchFamily="18" charset="0"/>
                <a:cs typeface="Times New Roman" panose="02020603050405020304" pitchFamily="18" charset="0"/>
              </a:rPr>
              <a:t>(</a:t>
            </a:r>
            <a:r>
              <a:rPr lang="el-GR" sz="2800" dirty="0">
                <a:latin typeface="Times New Roman" panose="02020603050405020304" pitchFamily="18" charset="0"/>
                <a:cs typeface="Times New Roman" panose="02020603050405020304" pitchFamily="18" charset="0"/>
              </a:rPr>
              <a:t>Βαθέων Νευρωνικών Δικτύων)</a:t>
            </a:r>
            <a:r>
              <a:rPr lang="el-GR" dirty="0">
                <a:latin typeface="Times New Roman" panose="02020603050405020304" pitchFamily="18" charset="0"/>
                <a:cs typeface="Times New Roman" panose="02020603050405020304" pitchFamily="18" charset="0"/>
              </a:rPr>
              <a:t> πρόβλεψη υπογραφών μεταγραφής σε όλο το γονιδίωμα – πέρα από το Μαύρο κουτί</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Paper 3: </a:t>
            </a:r>
            <a:r>
              <a:rPr lang="el-GR" dirty="0">
                <a:latin typeface="Times New Roman" panose="02020603050405020304" pitchFamily="18" charset="0"/>
                <a:cs typeface="Times New Roman" panose="02020603050405020304" pitchFamily="18" charset="0"/>
              </a:rPr>
              <a:t>Βιολογική ερμηνεία DNN για την πρόβλεψη φαινοτύπου με βάση την γονιδιακή έκφραση</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Paper 4: </a:t>
            </a:r>
            <a:r>
              <a:rPr lang="el-GR" dirty="0">
                <a:latin typeface="Times New Roman" panose="02020603050405020304" pitchFamily="18" charset="0"/>
                <a:cs typeface="Times New Roman" panose="02020603050405020304" pitchFamily="18" charset="0"/>
              </a:rPr>
              <a:t>OptNCMiner: μια προσέγγιση βαθιάς μάθησης για την ανακάλυψη φυσικών ενώσεων που διαμορφώνουν πολλαπλούς στόχους για συγκεκριμένες ασθένειες</a:t>
            </a:r>
            <a:endParaRPr lang="en-US"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6098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E8CE76F-72CB-1511-1D54-3AF0E1F31FBD}"/>
              </a:ext>
            </a:extLst>
          </p:cNvPr>
          <p:cNvSpPr>
            <a:spLocks noGrp="1"/>
          </p:cNvSpPr>
          <p:nvPr>
            <p:ph type="title"/>
          </p:nvPr>
        </p:nvSpPr>
        <p:spPr>
          <a:xfrm>
            <a:off x="786581" y="453616"/>
            <a:ext cx="10587499" cy="1325563"/>
          </a:xfrm>
        </p:spPr>
        <p:txBody>
          <a:bodyPr>
            <a:normAutofit/>
          </a:bodyPr>
          <a:lstStyle/>
          <a:p>
            <a:pPr algn="ctr"/>
            <a:r>
              <a:rPr lang="el-GR" sz="3200" dirty="0">
                <a:latin typeface="Times New Roman" panose="02020603050405020304" pitchFamily="18" charset="0"/>
                <a:ea typeface="Calibri" panose="020F0502020204030204" pitchFamily="34" charset="0"/>
                <a:cs typeface="Times New Roman" panose="02020603050405020304" pitchFamily="18" charset="0"/>
              </a:rPr>
              <a:t>Α</a:t>
            </a:r>
            <a:r>
              <a:rPr lang="el-GR" sz="3200" dirty="0">
                <a:effectLst/>
                <a:latin typeface="Times New Roman" panose="02020603050405020304" pitchFamily="18" charset="0"/>
                <a:ea typeface="Calibri" panose="020F0502020204030204" pitchFamily="34" charset="0"/>
                <a:cs typeface="Times New Roman" panose="02020603050405020304" pitchFamily="18" charset="0"/>
              </a:rPr>
              <a:t>νάπτυξη μοντέλων μηχανικής μάθησης γι</a:t>
            </a:r>
            <a:r>
              <a:rPr lang="el-GR" sz="3200" dirty="0">
                <a:latin typeface="Times New Roman" panose="02020603050405020304" pitchFamily="18" charset="0"/>
                <a:ea typeface="Calibri" panose="020F0502020204030204" pitchFamily="34" charset="0"/>
                <a:cs typeface="Times New Roman" panose="02020603050405020304" pitchFamily="18" charset="0"/>
              </a:rPr>
              <a:t>α την ανακάλυψη των </a:t>
            </a:r>
            <a:r>
              <a:rPr lang="en-US" sz="3200" dirty="0">
                <a:latin typeface="Times New Roman" panose="02020603050405020304" pitchFamily="18" charset="0"/>
                <a:ea typeface="Calibri" panose="020F0502020204030204" pitchFamily="34" charset="0"/>
                <a:cs typeface="Times New Roman" panose="02020603050405020304" pitchFamily="18" charset="0"/>
              </a:rPr>
              <a:t>NCs</a:t>
            </a:r>
            <a:endParaRPr lang="el-GR" sz="32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7CA20646-F88D-A050-E702-15F879201479}"/>
              </a:ext>
            </a:extLst>
          </p:cNvPr>
          <p:cNvSpPr>
            <a:spLocks noGrp="1"/>
          </p:cNvSpPr>
          <p:nvPr>
            <p:ph sz="half" idx="1"/>
          </p:nvPr>
        </p:nvSpPr>
        <p:spPr>
          <a:xfrm>
            <a:off x="629264" y="2128290"/>
            <a:ext cx="5390534" cy="3613749"/>
          </a:xfrm>
        </p:spPr>
        <p:txBody>
          <a:bodyPr>
            <a:normAutofit fontScale="92500" lnSpcReduction="10000"/>
          </a:bodyPr>
          <a:lstStyle/>
          <a:p>
            <a:pPr marL="0" indent="0" algn="just">
              <a:buNone/>
            </a:pPr>
            <a:r>
              <a:rPr lang="el-GR" sz="1800" dirty="0">
                <a:latin typeface="Times New Roman" panose="02020603050405020304" pitchFamily="18" charset="0"/>
                <a:cs typeface="Times New Roman" panose="02020603050405020304" pitchFamily="18" charset="0"/>
              </a:rPr>
              <a:t>Η διαδικασία ανακάλυψης για φυσικές ενώσεις (</a:t>
            </a:r>
            <a:r>
              <a:rPr lang="en-US" sz="1800" dirty="0">
                <a:latin typeface="Times New Roman" panose="02020603050405020304" pitchFamily="18" charset="0"/>
                <a:cs typeface="Times New Roman" panose="02020603050405020304" pitchFamily="18" charset="0"/>
              </a:rPr>
              <a:t>NCs)</a:t>
            </a:r>
            <a:r>
              <a:rPr lang="el-GR" sz="1800" dirty="0">
                <a:latin typeface="Times New Roman" panose="02020603050405020304" pitchFamily="18" charset="0"/>
                <a:cs typeface="Times New Roman" panose="02020603050405020304" pitchFamily="18" charset="0"/>
              </a:rPr>
              <a:t> που διαμορφώνουν πολλαπλούς στόχους</a:t>
            </a:r>
            <a:r>
              <a:rPr lang="en-US" sz="1800" dirty="0">
                <a:latin typeface="Times New Roman" panose="02020603050405020304" pitchFamily="18" charset="0"/>
                <a:cs typeface="Times New Roman" panose="02020603050405020304" pitchFamily="18" charset="0"/>
              </a:rPr>
              <a:t> </a:t>
            </a:r>
            <a:r>
              <a:rPr lang="el-GR" sz="1800" dirty="0">
                <a:latin typeface="Times New Roman" panose="02020603050405020304" pitchFamily="18" charset="0"/>
                <a:cs typeface="Times New Roman" panose="02020603050405020304" pitchFamily="18" charset="0"/>
              </a:rPr>
              <a:t>είναι κουραστική και δαπανηρή.</a:t>
            </a:r>
          </a:p>
          <a:p>
            <a:pPr marL="0" indent="0" algn="just">
              <a:buNone/>
            </a:pPr>
            <a:r>
              <a:rPr lang="el-GR" sz="1800" dirty="0">
                <a:latin typeface="Times New Roman" panose="02020603050405020304" pitchFamily="18" charset="0"/>
                <a:cs typeface="Times New Roman" panose="02020603050405020304" pitchFamily="18" charset="0"/>
              </a:rPr>
              <a:t>Για αυτό τον λόγο, έχουν αναπτυχθεί μέθοδοι τρισδιάστατης μοντελοποίησης για την προσομοίωση μιας πολύπλοκης μοριακής δομής και διαμορφωτικού χώρου των NCs, καθώς και των αλληλεπιδράσεών τους με τις πρωτεΐνες-στόχου. </a:t>
            </a:r>
          </a:p>
          <a:p>
            <a:pPr marL="0" indent="0" algn="just">
              <a:buNone/>
            </a:pPr>
            <a:r>
              <a:rPr lang="el-GR" sz="1800" dirty="0">
                <a:latin typeface="Times New Roman" panose="02020603050405020304" pitchFamily="18" charset="0"/>
                <a:cs typeface="Times New Roman" panose="02020603050405020304" pitchFamily="18" charset="0"/>
              </a:rPr>
              <a:t>Τα εργαλεία αυτά μαζί με τις βάσεις δεδομένων αλληλεπίδρασης χημικών πρωτεϊνών, έχουν ρίξει φως στην ανάπτυξη μοντέλων μηχανικής μάθησης που προβλέπουν νέα NC και βελτιώνουν την διαδικασία ανακάλυψης NC.</a:t>
            </a:r>
          </a:p>
        </p:txBody>
      </p:sp>
      <p:sp>
        <p:nvSpPr>
          <p:cNvPr id="4" name="Θέση περιεχομένου 3">
            <a:extLst>
              <a:ext uri="{FF2B5EF4-FFF2-40B4-BE49-F238E27FC236}">
                <a16:creationId xmlns:a16="http://schemas.microsoft.com/office/drawing/2014/main" id="{8FCC921F-A562-BFB5-92A1-FD467F147A85}"/>
              </a:ext>
            </a:extLst>
          </p:cNvPr>
          <p:cNvSpPr>
            <a:spLocks noGrp="1"/>
          </p:cNvSpPr>
          <p:nvPr>
            <p:ph sz="half" idx="2"/>
          </p:nvPr>
        </p:nvSpPr>
        <p:spPr>
          <a:xfrm>
            <a:off x="6243483" y="2126029"/>
            <a:ext cx="5319251" cy="3871648"/>
          </a:xfrm>
        </p:spPr>
        <p:txBody>
          <a:bodyPr>
            <a:normAutofit fontScale="92500" lnSpcReduction="10000"/>
          </a:bodyPr>
          <a:lstStyle/>
          <a:p>
            <a:pPr marL="0" indent="0" algn="just">
              <a:buNone/>
            </a:pPr>
            <a:r>
              <a:rPr lang="el-GR" sz="1800" dirty="0">
                <a:latin typeface="Times New Roman" panose="02020603050405020304" pitchFamily="18" charset="0"/>
                <a:cs typeface="Times New Roman" panose="02020603050405020304" pitchFamily="18" charset="0"/>
              </a:rPr>
              <a:t>Συγκεκριμένα, τα </a:t>
            </a:r>
            <a:r>
              <a:rPr lang="en-US" sz="1800" dirty="0">
                <a:latin typeface="Times New Roman" panose="02020603050405020304" pitchFamily="18" charset="0"/>
                <a:cs typeface="Times New Roman" panose="02020603050405020304" pitchFamily="18" charset="0"/>
              </a:rPr>
              <a:t>DNN </a:t>
            </a:r>
            <a:r>
              <a:rPr lang="el-GR" sz="1800" dirty="0">
                <a:latin typeface="Times New Roman" panose="02020603050405020304" pitchFamily="18" charset="0"/>
                <a:cs typeface="Times New Roman" panose="02020603050405020304" pitchFamily="18" charset="0"/>
              </a:rPr>
              <a:t>(Βαθιά Νευρωνικά Δίκτυα) έχουν εφαρμοστεί στον τομέα ανακάλυψης ενεργών ενώσεων καθώς επιτρέπουν την αυτοματοποίηση της διαδικασίας μηχανικής χαρακτηριστικών που συχνά γίνεται εμπόδιο στις συμβατικές μεθόδους μηχανικής μάθησης. Επιπλέον, το DNN δημιουργεί ή εξάγει σημαντικά κύρια χαρακτηριστικά από τα διανύσματα εισόδου των ενώσεων που είναι υπεύθυνες για την δραστηριότητα τους. </a:t>
            </a:r>
          </a:p>
          <a:p>
            <a:pPr marL="0" indent="0" algn="just">
              <a:buNone/>
            </a:pPr>
            <a:r>
              <a:rPr lang="el-GR" sz="1800" dirty="0">
                <a:latin typeface="Times New Roman" panose="02020603050405020304" pitchFamily="18" charset="0"/>
                <a:cs typeface="Times New Roman" panose="02020603050405020304" pitchFamily="18" charset="0"/>
              </a:rPr>
              <a:t>Όμως, η απόδοση των DNN εξαρτάται από την ποσότητα και την ποιότητα των δεδομένων και δεν έχουν όλες οι πρωτεΐνες επαρκή δεδομένα για την αξιόπιστη εκπαίδευση μοντέλων μηχανικής μάθησης. </a:t>
            </a:r>
          </a:p>
        </p:txBody>
      </p:sp>
    </p:spTree>
    <p:extLst>
      <p:ext uri="{BB962C8B-B14F-4D97-AF65-F5344CB8AC3E}">
        <p14:creationId xmlns:p14="http://schemas.microsoft.com/office/powerpoint/2010/main" val="234881357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1A842D-E96E-3C42-B5D1-10919FBE065B}"/>
              </a:ext>
            </a:extLst>
          </p:cNvPr>
          <p:cNvSpPr>
            <a:spLocks noGrp="1"/>
          </p:cNvSpPr>
          <p:nvPr>
            <p:ph type="title"/>
          </p:nvPr>
        </p:nvSpPr>
        <p:spPr>
          <a:xfrm>
            <a:off x="726358" y="529172"/>
            <a:ext cx="10891684"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Siamese </a:t>
            </a:r>
            <a:r>
              <a:rPr lang="el-GR" sz="3200" dirty="0">
                <a:latin typeface="Times New Roman" panose="02020603050405020304" pitchFamily="18" charset="0"/>
                <a:cs typeface="Times New Roman" panose="02020603050405020304" pitchFamily="18" charset="0"/>
              </a:rPr>
              <a:t>Νευρωνικό Δίκτυο</a:t>
            </a:r>
            <a:r>
              <a:rPr lang="en-US" sz="3200" dirty="0">
                <a:latin typeface="Times New Roman" panose="02020603050405020304" pitchFamily="18" charset="0"/>
                <a:cs typeface="Times New Roman" panose="02020603050405020304" pitchFamily="18" charset="0"/>
              </a:rPr>
              <a:t> (SNN)</a:t>
            </a:r>
            <a:r>
              <a:rPr lang="el-GR" sz="3200" dirty="0">
                <a:latin typeface="Times New Roman" panose="02020603050405020304" pitchFamily="18" charset="0"/>
                <a:cs typeface="Times New Roman" panose="02020603050405020304" pitchFamily="18" charset="0"/>
              </a:rPr>
              <a:t> και</a:t>
            </a:r>
            <a:r>
              <a:rPr lang="en-US" sz="3200" dirty="0">
                <a:latin typeface="Times New Roman" panose="02020603050405020304" pitchFamily="18" charset="0"/>
                <a:cs typeface="Times New Roman" panose="02020603050405020304" pitchFamily="18" charset="0"/>
              </a:rPr>
              <a:t> </a:t>
            </a:r>
            <a:r>
              <a:rPr lang="el-GR" sz="3200" dirty="0">
                <a:latin typeface="Times New Roman" panose="02020603050405020304" pitchFamily="18" charset="0"/>
                <a:cs typeface="Times New Roman" panose="02020603050405020304" pitchFamily="18" charset="0"/>
              </a:rPr>
              <a:t>το μοντέλο </a:t>
            </a:r>
            <a:r>
              <a:rPr lang="en-US" sz="3200" dirty="0">
                <a:latin typeface="Times New Roman" panose="02020603050405020304" pitchFamily="18" charset="0"/>
                <a:cs typeface="Times New Roman" panose="02020603050405020304" pitchFamily="18" charset="0"/>
              </a:rPr>
              <a:t>OptNCMiner</a:t>
            </a:r>
            <a:endParaRPr lang="el-GR" sz="3200" dirty="0"/>
          </a:p>
        </p:txBody>
      </p:sp>
      <p:sp>
        <p:nvSpPr>
          <p:cNvPr id="3" name="Θέση περιεχομένου 2">
            <a:extLst>
              <a:ext uri="{FF2B5EF4-FFF2-40B4-BE49-F238E27FC236}">
                <a16:creationId xmlns:a16="http://schemas.microsoft.com/office/drawing/2014/main" id="{B834C967-06CF-ECFE-D19E-500A4EDE824E}"/>
              </a:ext>
            </a:extLst>
          </p:cNvPr>
          <p:cNvSpPr>
            <a:spLocks noGrp="1"/>
          </p:cNvSpPr>
          <p:nvPr>
            <p:ph sz="half" idx="1"/>
          </p:nvPr>
        </p:nvSpPr>
        <p:spPr>
          <a:xfrm>
            <a:off x="573958" y="2250802"/>
            <a:ext cx="5378248" cy="3560063"/>
          </a:xfrm>
        </p:spPr>
        <p:txBody>
          <a:bodyPr>
            <a:normAutofit lnSpcReduction="10000"/>
          </a:bodyPr>
          <a:lstStyle/>
          <a:p>
            <a:pPr marL="0" indent="0" algn="just">
              <a:buNone/>
            </a:pPr>
            <a:r>
              <a:rPr lang="el-GR" sz="1800" dirty="0">
                <a:latin typeface="Times New Roman" panose="02020603050405020304" pitchFamily="18" charset="0"/>
                <a:cs typeface="Times New Roman" panose="02020603050405020304" pitchFamily="18" charset="0"/>
              </a:rPr>
              <a:t>Για την αντιμετώπιση των παραπάνω θεμάτων, προτάθηκε το </a:t>
            </a:r>
            <a:r>
              <a:rPr lang="en-US" sz="1800" dirty="0">
                <a:latin typeface="Times New Roman" panose="02020603050405020304" pitchFamily="18" charset="0"/>
                <a:cs typeface="Times New Roman" panose="02020603050405020304" pitchFamily="18" charset="0"/>
              </a:rPr>
              <a:t>SNN (Siamese Neural Network), </a:t>
            </a:r>
            <a:r>
              <a:rPr lang="el-GR" sz="1800" dirty="0">
                <a:latin typeface="Times New Roman" panose="02020603050405020304" pitchFamily="18" charset="0"/>
                <a:cs typeface="Times New Roman" panose="02020603050405020304" pitchFamily="18" charset="0"/>
              </a:rPr>
              <a:t>ένα ισχυρό εργαλείο που αποτελείται από 2 πανομοιότυπα δίκτυα, επιτρέπει τις συγκρίσεις ομοιότητας σύνθετων δεδομένων και μπορεί να εφαρμοστεί σε μάθηση μίας ή πολλών λήψεων. </a:t>
            </a:r>
          </a:p>
          <a:p>
            <a:pPr marL="0" indent="0" algn="just">
              <a:buNone/>
            </a:pPr>
            <a:r>
              <a:rPr lang="el-GR" sz="1800" dirty="0">
                <a:latin typeface="Times New Roman" panose="02020603050405020304" pitchFamily="18" charset="0"/>
                <a:cs typeface="Times New Roman" panose="02020603050405020304" pitchFamily="18" charset="0"/>
              </a:rPr>
              <a:t>Το </a:t>
            </a:r>
            <a:r>
              <a:rPr lang="en-US" sz="1800" dirty="0">
                <a:latin typeface="Times New Roman" panose="02020603050405020304" pitchFamily="18" charset="0"/>
                <a:cs typeface="Times New Roman" panose="02020603050405020304" pitchFamily="18" charset="0"/>
              </a:rPr>
              <a:t>SNN </a:t>
            </a:r>
            <a:r>
              <a:rPr lang="el-GR" sz="1800" dirty="0">
                <a:latin typeface="Times New Roman" panose="02020603050405020304" pitchFamily="18" charset="0"/>
                <a:cs typeface="Times New Roman" panose="02020603050405020304" pitchFamily="18" charset="0"/>
              </a:rPr>
              <a:t>χρησιμοποιεί συναρτήσεις αντίθεσης απώλειας και είναι ικανό για few-shot learning, ένα είδος εκπαίδευσης για προβλέψεις σε μονό η μικρό αριθμό δειγμάτων. Επιπλέον, είναι ένα συμβατό μοντέλο και ειδικό για εκμάθηση δεδομένων ενώσεων που αλληλεπιδρούν με πρωτεΐνη. </a:t>
            </a:r>
          </a:p>
        </p:txBody>
      </p:sp>
      <p:sp>
        <p:nvSpPr>
          <p:cNvPr id="4" name="Θέση περιεχομένου 3">
            <a:extLst>
              <a:ext uri="{FF2B5EF4-FFF2-40B4-BE49-F238E27FC236}">
                <a16:creationId xmlns:a16="http://schemas.microsoft.com/office/drawing/2014/main" id="{6A7AA58F-AE0E-0DA9-81D9-90F1769E746B}"/>
              </a:ext>
            </a:extLst>
          </p:cNvPr>
          <p:cNvSpPr>
            <a:spLocks noGrp="1"/>
          </p:cNvSpPr>
          <p:nvPr>
            <p:ph sz="half" idx="2"/>
          </p:nvPr>
        </p:nvSpPr>
        <p:spPr>
          <a:xfrm>
            <a:off x="6172200" y="2250802"/>
            <a:ext cx="5445842" cy="3574418"/>
          </a:xfrm>
        </p:spPr>
        <p:txBody>
          <a:bodyPr>
            <a:normAutofit lnSpcReduction="10000"/>
          </a:bodyPr>
          <a:lstStyle/>
          <a:p>
            <a:pPr marL="0" indent="0" algn="just">
              <a:buNone/>
            </a:pPr>
            <a:r>
              <a:rPr lang="el-GR" sz="1800" dirty="0">
                <a:latin typeface="Times New Roman" panose="02020603050405020304" pitchFamily="18" charset="0"/>
                <a:cs typeface="Times New Roman" panose="02020603050405020304" pitchFamily="18" charset="0"/>
              </a:rPr>
              <a:t>Το μοντέλο </a:t>
            </a:r>
            <a:r>
              <a:rPr lang="en-US" sz="1800" dirty="0">
                <a:latin typeface="Times New Roman" panose="02020603050405020304" pitchFamily="18" charset="0"/>
                <a:cs typeface="Times New Roman" panose="02020603050405020304" pitchFamily="18" charset="0"/>
              </a:rPr>
              <a:t>OptNCMiner </a:t>
            </a:r>
            <a:r>
              <a:rPr lang="el-GR" sz="1800" dirty="0">
                <a:latin typeface="Times New Roman" panose="02020603050405020304" pitchFamily="18" charset="0"/>
                <a:cs typeface="Times New Roman" panose="02020603050405020304" pitchFamily="18" charset="0"/>
              </a:rPr>
              <a:t>είναι κατάλληλο για πρόβλεψη των βέλτιστων NCs που διαμορφώνουν πολλαπλούς στόχους για συγκεκριμένες ασθένειες.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To OptNCMiner </a:t>
            </a:r>
            <a:r>
              <a:rPr lang="el-GR" sz="1800" dirty="0">
                <a:latin typeface="Times New Roman" panose="02020603050405020304" pitchFamily="18" charset="0"/>
                <a:cs typeface="Times New Roman" panose="02020603050405020304" pitchFamily="18" charset="0"/>
              </a:rPr>
              <a:t>είναι χτισμένο σε δομή SNN και διατηρεί τα πλεονεκτήματα του DNN για αποτελέσματα εξαγωγής χαρακτηριστικών των φυσικών ενώσεων NCs που σχετίζονται με αλληλεπιδράσεις χημικής πρωτεΐνης. Δοκιμάστηκε με την ανακάλυψη φυσικών πηγών που περιέχουν NCs που ρυθμίζουν πρωτεΐνες-στόχους που σχετίζονται με επιπλοκές σχετικές με τον σακχαρώδη διαβήτη τύπου 2 (T2DM).</a:t>
            </a:r>
          </a:p>
        </p:txBody>
      </p:sp>
    </p:spTree>
    <p:extLst>
      <p:ext uri="{BB962C8B-B14F-4D97-AF65-F5344CB8AC3E}">
        <p14:creationId xmlns:p14="http://schemas.microsoft.com/office/powerpoint/2010/main" val="44236046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5B1F9ED-4BDD-CB79-8783-BABA82B1C883}"/>
              </a:ext>
            </a:extLst>
          </p:cNvPr>
          <p:cNvSpPr>
            <a:spLocks noGrp="1"/>
          </p:cNvSpPr>
          <p:nvPr>
            <p:ph type="title"/>
          </p:nvPr>
        </p:nvSpPr>
        <p:spPr>
          <a:xfrm>
            <a:off x="838200" y="485834"/>
            <a:ext cx="10515600" cy="1325563"/>
          </a:xfrm>
        </p:spPr>
        <p:txBody>
          <a:bodyPr>
            <a:normAutofit/>
          </a:bodyPr>
          <a:lstStyle/>
          <a:p>
            <a:pPr algn="ctr"/>
            <a:r>
              <a:rPr kumimoji="0" lang="el-GR" sz="360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Σχετικά με την δοκιμή του μοντέλου </a:t>
            </a:r>
            <a:r>
              <a:rPr kumimoji="0" lang="en-US" sz="360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OptNCMiner</a:t>
            </a:r>
            <a:r>
              <a:rPr kumimoji="0" lang="el-GR" sz="360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t>
            </a:r>
            <a:endParaRPr lang="el-GR" sz="3600" dirty="0"/>
          </a:p>
        </p:txBody>
      </p:sp>
      <p:sp>
        <p:nvSpPr>
          <p:cNvPr id="3" name="Θέση περιεχομένου 2">
            <a:extLst>
              <a:ext uri="{FF2B5EF4-FFF2-40B4-BE49-F238E27FC236}">
                <a16:creationId xmlns:a16="http://schemas.microsoft.com/office/drawing/2014/main" id="{57392C99-0D0C-BFBC-C8AB-DCE944EC93A1}"/>
              </a:ext>
            </a:extLst>
          </p:cNvPr>
          <p:cNvSpPr>
            <a:spLocks noGrp="1"/>
          </p:cNvSpPr>
          <p:nvPr>
            <p:ph sz="half" idx="1"/>
          </p:nvPr>
        </p:nvSpPr>
        <p:spPr>
          <a:xfrm>
            <a:off x="737419" y="2112362"/>
            <a:ext cx="5043949" cy="3830058"/>
          </a:xfrm>
        </p:spPr>
        <p:txBody>
          <a:bodyPr>
            <a:normAutofit fontScale="92500" lnSpcReduction="20000"/>
          </a:bodyPr>
          <a:lstStyle/>
          <a:p>
            <a:pPr marL="0" indent="0" algn="just">
              <a:buNone/>
            </a:pPr>
            <a:r>
              <a:rPr lang="el-GR" sz="1800" dirty="0">
                <a:latin typeface="Times New Roman" panose="02020603050405020304" pitchFamily="18" charset="0"/>
                <a:ea typeface="Calibri" panose="020F0502020204030204" pitchFamily="34" charset="0"/>
                <a:cs typeface="Times New Roman" panose="02020603050405020304" pitchFamily="18" charset="0"/>
              </a:rPr>
              <a:t>Το</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μοντέλο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OptNCMiner</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υπολογίζει τη βαθμολογία δραστηριότητας των NCs με κάθε πρωτεΐνη-στόχο στο πλαίσιο μιας βαθμολογίας ομοιότητας μεταξύ NC και γνωστών ενεργών ενώσεων πρωτεϊνών-στόχων. Επιπλέον, ύστερα από συγκρίσεις ανακαλύφθηκε ότι το μοντέλο προβλέπει επιτυχώς τόσο γνωστές όσο και άγνωστες αλληλεπιδράσεις χημικής πρωτεΐνης.</a:t>
            </a:r>
          </a:p>
          <a:p>
            <a:pPr marL="0" indent="0" algn="jus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H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συλλογή των δεδομένων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γίνεται από 3 διαφορετικά σύνολα που αποτελούνται από ενεργές και ανενεργές ενώσεις. Τα σύνολα δεδομένων αυτά είναι τα: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 dataset</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transfer learning dataset</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few</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shot learning dataset</a:t>
            </a:r>
            <a:r>
              <a:rPr lang="el-GR" sz="1800" dirty="0">
                <a:latin typeface="Times New Roman" panose="02020603050405020304" pitchFamily="18" charset="0"/>
                <a:ea typeface="Calibri" panose="020F0502020204030204" pitchFamily="34" charset="0"/>
                <a:cs typeface="Times New Roman" panose="02020603050405020304" pitchFamily="18" charset="0"/>
              </a:rPr>
              <a:t>.</a:t>
            </a:r>
          </a:p>
          <a:p>
            <a:pPr marL="0" indent="0" algn="jus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Ανάλογα με τα μεγέθη των συνόλων δεδομένων, χρησιμοποιήθηκαν και διαφορετικές προσεγγίσεις εκπαίδευσης: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transfer learning</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και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few</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shot learning</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l-GR" dirty="0">
              <a:latin typeface="Times New Roman" panose="02020603050405020304" pitchFamily="18" charset="0"/>
              <a:cs typeface="Times New Roman" panose="02020603050405020304" pitchFamily="18" charset="0"/>
            </a:endParaRPr>
          </a:p>
        </p:txBody>
      </p:sp>
      <p:sp>
        <p:nvSpPr>
          <p:cNvPr id="4" name="Θέση περιεχομένου 3">
            <a:extLst>
              <a:ext uri="{FF2B5EF4-FFF2-40B4-BE49-F238E27FC236}">
                <a16:creationId xmlns:a16="http://schemas.microsoft.com/office/drawing/2014/main" id="{5B5125E6-DA85-4020-BD0D-4188B8064991}"/>
              </a:ext>
            </a:extLst>
          </p:cNvPr>
          <p:cNvSpPr>
            <a:spLocks noGrp="1"/>
          </p:cNvSpPr>
          <p:nvPr>
            <p:ph sz="half" idx="2"/>
          </p:nvPr>
        </p:nvSpPr>
        <p:spPr>
          <a:xfrm>
            <a:off x="6272980" y="2112362"/>
            <a:ext cx="5279921" cy="4120503"/>
          </a:xfrm>
        </p:spPr>
        <p:txBody>
          <a:bodyPr>
            <a:normAutofit fontScale="92500" lnSpcReduction="20000"/>
          </a:bodyPr>
          <a:lstStyle/>
          <a:p>
            <a:pPr marL="0" indent="0" algn="jus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Θα πρέπει ακόμα να αναφερθεί ότι το μοντέλο OptNCMiner είναι δίκτυο που δέχεται εισόδους με την μορφή ζευγών και υπολογίζει την ομοιότητα μεταξύ των δύο. Πιο συγκεκριμένα, αυτά τα ζεύγη ενώσεων θεωρούνται θετικά αν ταξινομηθούν και τα 2 ως ενεργά αλλιώς χαρακτηρίζονται ως αρνητικά.</a:t>
            </a:r>
          </a:p>
          <a:p>
            <a:pPr marL="0" indent="0" algn="jus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Από τα αποτελέσματα που προκύπτουν για τις ενώσεις μπορούμε να συμπεράνουμε ότι οι ενώσεις έχουν παρόμοιες φυσικοχημικές ιδιότητες αλλά είναι δομικά διαφορετικές. Εξαιτίας αυτού όμως δεν υπήρχαν προκαθορισμένες δομές ή φυσικοχημικές ιδιότητες για να προβλέψουμε διαφορετικές πρωτεΐνες στόχους. </a:t>
            </a:r>
          </a:p>
          <a:p>
            <a:pPr marL="0" indent="0" algn="jus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Για αυτό το λόγο λοιπόν, το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OptNCMiner</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εκπαιδεύτηκε για τέτοια σύνθετα δεδομένα ώστε να μάθει αυτά τα κρυφά χαρακτηριστικά για να διακρίνει την δεσμευτική φύση των ενώσεων με διαφορετικές πρωτεΐνες στόχους.</a:t>
            </a:r>
          </a:p>
          <a:p>
            <a:pPr marL="0" indent="0">
              <a:buNone/>
            </a:pPr>
            <a:endParaRPr lang="el-GR" dirty="0"/>
          </a:p>
        </p:txBody>
      </p:sp>
    </p:spTree>
    <p:extLst>
      <p:ext uri="{BB962C8B-B14F-4D97-AF65-F5344CB8AC3E}">
        <p14:creationId xmlns:p14="http://schemas.microsoft.com/office/powerpoint/2010/main" val="225678487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E317335-D0BE-62EF-2FAA-E28BA639E117}"/>
              </a:ext>
            </a:extLst>
          </p:cNvPr>
          <p:cNvSpPr>
            <a:spLocks noGrp="1"/>
          </p:cNvSpPr>
          <p:nvPr>
            <p:ph type="title"/>
          </p:nvPr>
        </p:nvSpPr>
        <p:spPr>
          <a:xfrm>
            <a:off x="723899" y="531837"/>
            <a:ext cx="10921182" cy="1325563"/>
          </a:xfrm>
        </p:spPr>
        <p:txBody>
          <a:bodyPr>
            <a:normAutofit/>
          </a:bodyPr>
          <a:lstStyle/>
          <a:p>
            <a:pPr algn="ctr"/>
            <a:r>
              <a:rPr lang="el-GR" sz="3200" dirty="0">
                <a:solidFill>
                  <a:prstClr val="black"/>
                </a:solidFill>
                <a:latin typeface="Times New Roman" panose="02020603050405020304" pitchFamily="18" charset="0"/>
                <a:cs typeface="Times New Roman" panose="02020603050405020304" pitchFamily="18" charset="0"/>
              </a:rPr>
              <a:t>Αξιολόγηση της απόδοσης του </a:t>
            </a:r>
            <a:r>
              <a:rPr lang="en-US" sz="3200" dirty="0">
                <a:solidFill>
                  <a:prstClr val="black"/>
                </a:solidFill>
                <a:latin typeface="Times New Roman" panose="02020603050405020304" pitchFamily="18" charset="0"/>
                <a:cs typeface="Times New Roman" panose="02020603050405020304" pitchFamily="18" charset="0"/>
              </a:rPr>
              <a:t>OptNCMiner</a:t>
            </a:r>
            <a:r>
              <a:rPr lang="el-GR" sz="3200" dirty="0">
                <a:solidFill>
                  <a:prstClr val="black"/>
                </a:solidFill>
                <a:latin typeface="Times New Roman" panose="02020603050405020304" pitchFamily="18" charset="0"/>
                <a:cs typeface="Times New Roman" panose="02020603050405020304" pitchFamily="18" charset="0"/>
              </a:rPr>
              <a:t> και πλεονεκτήματα </a:t>
            </a:r>
            <a:endParaRPr lang="el-GR" sz="3200" dirty="0"/>
          </a:p>
        </p:txBody>
      </p:sp>
      <p:sp>
        <p:nvSpPr>
          <p:cNvPr id="3" name="Θέση περιεχομένου 2">
            <a:extLst>
              <a:ext uri="{FF2B5EF4-FFF2-40B4-BE49-F238E27FC236}">
                <a16:creationId xmlns:a16="http://schemas.microsoft.com/office/drawing/2014/main" id="{E71E956B-F5E5-4D8D-1FFE-A68541C7A97F}"/>
              </a:ext>
            </a:extLst>
          </p:cNvPr>
          <p:cNvSpPr>
            <a:spLocks noGrp="1"/>
          </p:cNvSpPr>
          <p:nvPr>
            <p:ph sz="half" idx="1"/>
          </p:nvPr>
        </p:nvSpPr>
        <p:spPr>
          <a:xfrm>
            <a:off x="648926" y="2293178"/>
            <a:ext cx="5341376" cy="3517687"/>
          </a:xfrm>
        </p:spPr>
        <p:txBody>
          <a:bodyPr/>
          <a:lstStyle/>
          <a:p>
            <a:pPr marL="0" indent="0" algn="just">
              <a:buNone/>
            </a:pPr>
            <a:r>
              <a:rPr lang="el-GR" sz="1800" dirty="0">
                <a:latin typeface="Times New Roman" panose="02020603050405020304" pitchFamily="18" charset="0"/>
                <a:ea typeface="Calibri" panose="020F0502020204030204" pitchFamily="34" charset="0"/>
                <a:cs typeface="Times New Roman" panose="02020603050405020304" pitchFamily="18" charset="0"/>
              </a:rPr>
              <a:t>Ε</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ξετάστηκε η ικανότητά του να μαθαίνει ταξινόμηση πολλαπλών ετικετών συγκρίνοντας την απόδοση του μοντέλου μετά την εκπαίδευση με δεδομένα μιας ετικέτας και πολλαπλών ετικετών.</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απόδοση του μοντέλου συγκρίθηκε με 5 βασικά μοντέλα ικανά για ταξινόμηση πολλαπλών ετικετών: ομοιότητα συνημίτονου,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MB</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LR</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RF</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MLP</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και η απόδοση του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OptNCMiner</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ήταν η καλύτερη σε σχέση με τα υπόλοιπα μοντέλα καθώς πάνω από το 80% των γνωστών θετικών είχαν προβλεφθεί σωστά.</a:t>
            </a:r>
          </a:p>
          <a:p>
            <a:pPr marL="0" indent="0" algn="just">
              <a:buNone/>
            </a:pPr>
            <a:endParaRPr lang="el-GR" dirty="0">
              <a:latin typeface="Times New Roman" panose="02020603050405020304" pitchFamily="18" charset="0"/>
              <a:cs typeface="Times New Roman" panose="02020603050405020304" pitchFamily="18" charset="0"/>
            </a:endParaRPr>
          </a:p>
        </p:txBody>
      </p:sp>
      <p:sp>
        <p:nvSpPr>
          <p:cNvPr id="4" name="Θέση περιεχομένου 3">
            <a:extLst>
              <a:ext uri="{FF2B5EF4-FFF2-40B4-BE49-F238E27FC236}">
                <a16:creationId xmlns:a16="http://schemas.microsoft.com/office/drawing/2014/main" id="{8852019F-13FC-83B9-F391-A336F9C80C10}"/>
              </a:ext>
            </a:extLst>
          </p:cNvPr>
          <p:cNvSpPr>
            <a:spLocks noGrp="1"/>
          </p:cNvSpPr>
          <p:nvPr>
            <p:ph sz="half" idx="2"/>
          </p:nvPr>
        </p:nvSpPr>
        <p:spPr>
          <a:xfrm>
            <a:off x="6418006" y="2293178"/>
            <a:ext cx="5125068" cy="3517687"/>
          </a:xfrm>
        </p:spPr>
        <p:txBody>
          <a:bodyPr/>
          <a:lstStyle/>
          <a:p>
            <a:pPr marL="0" indent="0" algn="jus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Ένα από τα πλεονεκτήματα του μοντέλου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OptNCMiner</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που εντοπίζουμε είναι η ικανότητα να προβλέπει αλληλεπιδράσεις χημικής πρωτεΐνης για πρωτεΐνες με περιορισμένα δεδομένα εκμάθησης. </a:t>
            </a:r>
          </a:p>
          <a:p>
            <a:pPr marL="0" indent="0" algn="jus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Από την απόδοση με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few</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shot learning</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σύνολο δεδομένων επιβεβαιώνεται ότι το μοντέλο διαθέτει την ικανότητα να εντοπίζει δομικές ιδιότητες ενώσεων που επιτρέπουν συγκεκριμένες αλληλεπιδράσεις χημικής πρωτεΐνης από μικρό αριθμό δειγμάτων.</a:t>
            </a:r>
          </a:p>
          <a:p>
            <a:pPr marL="0" indent="0">
              <a:buNone/>
            </a:pPr>
            <a:endParaRPr lang="el-GR" dirty="0"/>
          </a:p>
        </p:txBody>
      </p:sp>
    </p:spTree>
    <p:extLst>
      <p:ext uri="{BB962C8B-B14F-4D97-AF65-F5344CB8AC3E}">
        <p14:creationId xmlns:p14="http://schemas.microsoft.com/office/powerpoint/2010/main" val="266169376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4C245EB-377E-8451-142B-09CF5BB10EAE}"/>
              </a:ext>
            </a:extLst>
          </p:cNvPr>
          <p:cNvSpPr>
            <a:spLocks noGrp="1"/>
          </p:cNvSpPr>
          <p:nvPr>
            <p:ph type="title"/>
          </p:nvPr>
        </p:nvSpPr>
        <p:spPr>
          <a:xfrm>
            <a:off x="716766" y="605767"/>
            <a:ext cx="10758467" cy="1063883"/>
          </a:xfrm>
        </p:spPr>
        <p:txBody>
          <a:bodyPr>
            <a:noAutofit/>
          </a:bodyPr>
          <a:lstStyle/>
          <a:p>
            <a:pPr algn="ctr"/>
            <a:r>
              <a:rPr lang="en-US" sz="2300" dirty="0">
                <a:latin typeface="Times New Roman" panose="02020603050405020304" pitchFamily="18" charset="0"/>
                <a:ea typeface="Calibri" panose="020F0502020204030204" pitchFamily="34" charset="0"/>
                <a:cs typeface="Times New Roman" panose="02020603050405020304" pitchFamily="18" charset="0"/>
              </a:rPr>
              <a:t>U</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se case scenario</a:t>
            </a:r>
            <a:r>
              <a:rPr lang="el-GR" sz="2300" dirty="0">
                <a:effectLst/>
                <a:latin typeface="Times New Roman" panose="02020603050405020304" pitchFamily="18" charset="0"/>
                <a:ea typeface="Calibri" panose="020F0502020204030204" pitchFamily="34" charset="0"/>
                <a:cs typeface="Times New Roman" panose="02020603050405020304" pitchFamily="18" charset="0"/>
              </a:rPr>
              <a:t> που σχετίζεται με τον εντοπισμό φυσικών ενώσεων </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NCs</a:t>
            </a:r>
            <a:r>
              <a:rPr lang="el-GR" sz="2300" dirty="0">
                <a:effectLst/>
                <a:latin typeface="Times New Roman" panose="02020603050405020304" pitchFamily="18" charset="0"/>
                <a:ea typeface="Calibri" panose="020F0502020204030204" pitchFamily="34" charset="0"/>
                <a:cs typeface="Times New Roman" panose="02020603050405020304" pitchFamily="18" charset="0"/>
              </a:rPr>
              <a:t> που υπάρχουν σε φυσικές πηγές που ρυθμίζουν πρωτεΐνες -στόχους που σχετίζονται με </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a:t>
            </a:r>
            <a:r>
              <a:rPr lang="el-GR" sz="23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DM</a:t>
            </a:r>
            <a:r>
              <a:rPr lang="el-GR" sz="2300" dirty="0">
                <a:effectLst/>
                <a:latin typeface="Times New Roman" panose="02020603050405020304" pitchFamily="18" charset="0"/>
                <a:ea typeface="Calibri" panose="020F0502020204030204" pitchFamily="34" charset="0"/>
                <a:cs typeface="Times New Roman" panose="02020603050405020304" pitchFamily="18" charset="0"/>
              </a:rPr>
              <a:t> επιπλοκές</a:t>
            </a:r>
            <a:endParaRPr lang="el-GR" sz="23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3590A605-8792-2629-2E16-3DAE6662609C}"/>
              </a:ext>
            </a:extLst>
          </p:cNvPr>
          <p:cNvSpPr>
            <a:spLocks noGrp="1"/>
          </p:cNvSpPr>
          <p:nvPr>
            <p:ph sz="half" idx="1"/>
          </p:nvPr>
        </p:nvSpPr>
        <p:spPr>
          <a:xfrm>
            <a:off x="586409" y="2059648"/>
            <a:ext cx="5135965" cy="4251960"/>
          </a:xfrm>
        </p:spPr>
        <p:txBody>
          <a:bodyPr>
            <a:normAutofit fontScale="92500" lnSpcReduction="20000"/>
          </a:bodyPr>
          <a:lstStyle/>
          <a:p>
            <a:pPr marL="0" marR="0" indent="0" algn="just">
              <a:lnSpc>
                <a:spcPct val="107000"/>
              </a:lnSpc>
              <a:spcBef>
                <a:spcPts val="0"/>
              </a:spcBef>
              <a:spcAft>
                <a:spcPts val="800"/>
              </a:spcAft>
              <a:buNone/>
            </a:pPr>
            <a:r>
              <a:rPr lang="el-GR" sz="1800" dirty="0">
                <a:latin typeface="Times New Roman" panose="02020603050405020304" pitchFamily="18" charset="0"/>
                <a:ea typeface="Calibri" panose="020F0502020204030204" pitchFamily="34" charset="0"/>
                <a:cs typeface="Times New Roman" panose="02020603050405020304" pitchFamily="18" charset="0"/>
              </a:rPr>
              <a:t>Για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αυτή την περίπτωση, ανάλογα με τα 2 διαφορετικά εύρη μεγεθών των δεδομένων ένωσης που αλληλεπιδρούν εφαρμόστηκε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transfer learning</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ή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few</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shot learning</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Τα δεδομένα λήφθηκαν από μια βάση δεδομένων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FooDB</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συστατικών τροφίμων και δόθηκαν σαν είσοδο στο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OptNCMiner</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lnSpc>
                <a:spcPct val="107000"/>
              </a:lnSpc>
              <a:spcBef>
                <a:spcPts val="0"/>
              </a:spcBef>
              <a:spcAft>
                <a:spcPts val="800"/>
              </a:spcAf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Έπειτα, βρέθηκαν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NCs</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σε πολλαπλές πηγές τροφίμων με το φυτό τζιντζερ να αποτελεί παράδειγμα για την πηγή τροφής με το μεγαλύτερο επιλεγμένων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NC</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(31). </a:t>
            </a:r>
          </a:p>
          <a:p>
            <a:pPr marL="0" marR="0" indent="0" algn="just">
              <a:lnSpc>
                <a:spcPct val="107000"/>
              </a:lnSpc>
              <a:spcBef>
                <a:spcPts val="0"/>
              </a:spcBef>
              <a:spcAft>
                <a:spcPts val="800"/>
              </a:spcAf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Στην ρίζα του συγκεκριμένου φυτού υπάρχει τεράστια ποικιλία από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NCs</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υπεύθυνα για βιολογική δραστηριότητα. Μεταξύ των 160 αναγνωρισμένων NCs που υπάρχουν στο τζίντζερ, οι φαινολικές και τερπενικές ενώσεις, όπως οι τζιντζερόλες και οι σογκαόλες, έχουν διερευνηθεί ευρέως για την έντονη αυστηρότητα, την αφθονία και τα πολλαπλά οφέλη για την υγεία.</a:t>
            </a:r>
          </a:p>
          <a:p>
            <a:endParaRPr lang="el-GR" dirty="0">
              <a:latin typeface="Times New Roman" panose="02020603050405020304" pitchFamily="18" charset="0"/>
              <a:cs typeface="Times New Roman" panose="02020603050405020304" pitchFamily="18" charset="0"/>
            </a:endParaRPr>
          </a:p>
        </p:txBody>
      </p:sp>
      <p:sp>
        <p:nvSpPr>
          <p:cNvPr id="4" name="Θέση περιεχομένου 3">
            <a:extLst>
              <a:ext uri="{FF2B5EF4-FFF2-40B4-BE49-F238E27FC236}">
                <a16:creationId xmlns:a16="http://schemas.microsoft.com/office/drawing/2014/main" id="{027DA59F-F5DA-4110-A615-68870564D72C}"/>
              </a:ext>
            </a:extLst>
          </p:cNvPr>
          <p:cNvSpPr>
            <a:spLocks noGrp="1"/>
          </p:cNvSpPr>
          <p:nvPr>
            <p:ph sz="half" idx="2"/>
          </p:nvPr>
        </p:nvSpPr>
        <p:spPr>
          <a:xfrm>
            <a:off x="5898367" y="2059648"/>
            <a:ext cx="5707224" cy="4251960"/>
          </a:xfrm>
        </p:spPr>
        <p:txBody>
          <a:bodyPr>
            <a:normAutofit fontScale="92500" lnSpcReduction="20000"/>
          </a:bodyPr>
          <a:lstStyle/>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OptNCMiner προέβλεψε την 6-gingerol ως NC που βελτιώνει τις επιπλοκές του ΣΔ2, διαμορφώνοντας 5 διαφορετικές πρωτεΐνες: TLR4, PI3K, YAP, PPARα και GPR120. Η καθεμιά από αυτές τις πρωτεΐνες σχετίζεται με επιπλοκές του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DM</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Σε όλες τις παραπάνω πρωτεΐνες που πρόκυψαν εμφανίζεται η 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gingerol</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η όποια με κατάλληλες λειτουργίες προστατεύει και βοηθά στην βελτίωση των τριών επιπλοκών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του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DM</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που φαίνονται και στην εικόνα.</a:t>
            </a:r>
          </a:p>
          <a:p>
            <a:pPr marL="0" indent="0">
              <a:buNone/>
            </a:pPr>
            <a:endParaRPr lang="el-GR" dirty="0"/>
          </a:p>
        </p:txBody>
      </p:sp>
      <p:pic>
        <p:nvPicPr>
          <p:cNvPr id="5" name="Εικόνα 4" descr="σχήμα 4">
            <a:extLst>
              <a:ext uri="{FF2B5EF4-FFF2-40B4-BE49-F238E27FC236}">
                <a16:creationId xmlns:a16="http://schemas.microsoft.com/office/drawing/2014/main" id="{797079A2-4317-7CD7-1DA1-56CA85150EC6}"/>
              </a:ext>
            </a:extLst>
          </p:cNvPr>
          <p:cNvPicPr>
            <a:picLocks noChangeAspect="1"/>
          </p:cNvPicPr>
          <p:nvPr/>
        </p:nvPicPr>
        <p:blipFill>
          <a:blip r:embed="rId2"/>
          <a:stretch>
            <a:fillRect/>
          </a:stretch>
        </p:blipFill>
        <p:spPr bwMode="auto">
          <a:xfrm>
            <a:off x="8597348" y="4006267"/>
            <a:ext cx="3319802" cy="2753035"/>
          </a:xfrm>
          <a:prstGeom prst="rect">
            <a:avLst/>
          </a:prstGeom>
        </p:spPr>
      </p:pic>
    </p:spTree>
    <p:extLst>
      <p:ext uri="{BB962C8B-B14F-4D97-AF65-F5344CB8AC3E}">
        <p14:creationId xmlns:p14="http://schemas.microsoft.com/office/powerpoint/2010/main" val="149517204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0A4EFB-E34F-39CE-B756-B4DD7B576C56}"/>
              </a:ext>
            </a:extLst>
          </p:cNvPr>
          <p:cNvSpPr>
            <a:spLocks noGrp="1"/>
          </p:cNvSpPr>
          <p:nvPr>
            <p:ph type="title"/>
          </p:nvPr>
        </p:nvSpPr>
        <p:spPr/>
        <p:txBody>
          <a:bodyPr>
            <a:normAutofit/>
          </a:bodyPr>
          <a:lstStyle/>
          <a:p>
            <a:pPr algn="ctr"/>
            <a:r>
              <a:rPr lang="el-GR" sz="4400" dirty="0">
                <a:latin typeface="Times New Roman" panose="02020603050405020304" pitchFamily="18" charset="0"/>
                <a:cs typeface="Times New Roman" panose="02020603050405020304" pitchFamily="18" charset="0"/>
              </a:rPr>
              <a:t>Συμπεράσματα και συστάσεις για το μέλλον</a:t>
            </a:r>
          </a:p>
        </p:txBody>
      </p:sp>
      <p:sp>
        <p:nvSpPr>
          <p:cNvPr id="3" name="Θέση περιεχομένου 2">
            <a:extLst>
              <a:ext uri="{FF2B5EF4-FFF2-40B4-BE49-F238E27FC236}">
                <a16:creationId xmlns:a16="http://schemas.microsoft.com/office/drawing/2014/main" id="{35B64662-B45B-087D-F5DA-A4D6942CAE09}"/>
              </a:ext>
            </a:extLst>
          </p:cNvPr>
          <p:cNvSpPr>
            <a:spLocks noGrp="1"/>
          </p:cNvSpPr>
          <p:nvPr>
            <p:ph sz="half" idx="1"/>
          </p:nvPr>
        </p:nvSpPr>
        <p:spPr>
          <a:xfrm>
            <a:off x="838200" y="2116197"/>
            <a:ext cx="5181600" cy="4251960"/>
          </a:xfrm>
        </p:spPr>
        <p:txBody>
          <a:bodyPr>
            <a:normAutofit fontScale="47500" lnSpcReduction="20000"/>
          </a:bodyPr>
          <a:lstStyle/>
          <a:p>
            <a:pPr marL="0" marR="0" indent="0" algn="just">
              <a:lnSpc>
                <a:spcPct val="107000"/>
              </a:lnSpc>
              <a:spcBef>
                <a:spcPts val="0"/>
              </a:spcBef>
              <a:spcAft>
                <a:spcPts val="800"/>
              </a:spcAft>
              <a:buNone/>
            </a:pP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Το OptNCMiner έχει προβλέψει σωστά τους προηγουμένως γνωστούς στόχους της 6-</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gingerol</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 καθώς και πιθανούς στόχους που δεν είναι ακόμη γνωστοί, </a:t>
            </a:r>
            <a:r>
              <a:rPr lang="el-GR" sz="3400" b="1" dirty="0">
                <a:effectLst/>
                <a:latin typeface="Times New Roman" panose="02020603050405020304" pitchFamily="18" charset="0"/>
                <a:ea typeface="Calibri" panose="020F0502020204030204" pitchFamily="34" charset="0"/>
                <a:cs typeface="Times New Roman" panose="02020603050405020304" pitchFamily="18" charset="0"/>
              </a:rPr>
              <a:t>αποδεικνύοντας την ικανότητά του να προβλέπει NC που σχετίζονται με συγκεκριμένες ασθένειες.</a:t>
            </a:r>
          </a:p>
          <a:p>
            <a:pPr marL="0" marR="0" indent="0" algn="just">
              <a:lnSpc>
                <a:spcPct val="107000"/>
              </a:lnSpc>
              <a:spcBef>
                <a:spcPts val="0"/>
              </a:spcBef>
              <a:spcAft>
                <a:spcPts val="800"/>
              </a:spcAft>
              <a:buNone/>
            </a:pP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Αναφέρονται </a:t>
            </a:r>
            <a:r>
              <a:rPr lang="el-GR" sz="3400" i="1" dirty="0">
                <a:effectLst/>
                <a:latin typeface="Times New Roman" panose="02020603050405020304" pitchFamily="18" charset="0"/>
                <a:ea typeface="Calibri" panose="020F0502020204030204" pitchFamily="34" charset="0"/>
                <a:cs typeface="Times New Roman" panose="02020603050405020304" pitchFamily="18" charset="0"/>
              </a:rPr>
              <a:t>συστάσεις για τους χρήστες </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του μοντέλου </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OptNCMiner</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 καθώς και περιθώρια για βελτίωση της απόδοσης του. </a:t>
            </a:r>
            <a:r>
              <a:rPr lang="el-GR" sz="3400" dirty="0">
                <a:latin typeface="Times New Roman" panose="02020603050405020304" pitchFamily="18" charset="0"/>
                <a:ea typeface="Calibri" panose="020F0502020204030204" pitchFamily="34" charset="0"/>
                <a:cs typeface="Times New Roman" panose="02020603050405020304" pitchFamily="18" charset="0"/>
              </a:rPr>
              <a:t>Σ</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υγκεκριμένα, το μοντέλο μπορεί να χρησιμοποιηθεί συνδυαστικά με άλλες μεθόδους ώστε να πετυχαίνονται καλυτέρα αποτελέσματα και σε περισσότερους τομείς όπως αλληλεπιδράσεις </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RNA</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 – πρωτεϊνών , γονίδιων -ασθενειών κα.  </a:t>
            </a:r>
          </a:p>
          <a:p>
            <a:pPr marL="0" marR="0" indent="0" algn="just">
              <a:lnSpc>
                <a:spcPct val="107000"/>
              </a:lnSpc>
              <a:spcBef>
                <a:spcPts val="0"/>
              </a:spcBef>
              <a:spcAft>
                <a:spcPts val="800"/>
              </a:spcAft>
              <a:buNone/>
            </a:pP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Γενικά, υπάρχει </a:t>
            </a:r>
            <a:r>
              <a:rPr lang="el-GR" sz="3400" b="1" dirty="0">
                <a:effectLst/>
                <a:latin typeface="Times New Roman" panose="02020603050405020304" pitchFamily="18" charset="0"/>
                <a:ea typeface="Calibri" panose="020F0502020204030204" pitchFamily="34" charset="0"/>
                <a:cs typeface="Times New Roman" panose="02020603050405020304" pitchFamily="18" charset="0"/>
              </a:rPr>
              <a:t>περιθώριο για βελτίωση της απόδοσης του </a:t>
            </a:r>
            <a:r>
              <a:rPr lang="en-US" sz="3400" b="1" dirty="0">
                <a:effectLst/>
                <a:latin typeface="Times New Roman" panose="02020603050405020304" pitchFamily="18" charset="0"/>
                <a:ea typeface="Calibri" panose="020F0502020204030204" pitchFamily="34" charset="0"/>
                <a:cs typeface="Times New Roman" panose="02020603050405020304" pitchFamily="18" charset="0"/>
              </a:rPr>
              <a:t>OptNCMiner</a:t>
            </a:r>
            <a:r>
              <a:rPr lang="el-GR" sz="3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 Ένας από τους παράγοντες που </a:t>
            </a:r>
            <a:r>
              <a:rPr lang="el-GR" sz="3400" b="1" dirty="0">
                <a:effectLst/>
                <a:latin typeface="Times New Roman" panose="02020603050405020304" pitchFamily="18" charset="0"/>
                <a:ea typeface="Calibri" panose="020F0502020204030204" pitchFamily="34" charset="0"/>
                <a:cs typeface="Times New Roman" panose="02020603050405020304" pitchFamily="18" charset="0"/>
              </a:rPr>
              <a:t>περιορίζει</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 την απόδοση του προγράμματος είναι η πολυπλοκότητα της βιολογικής δραστηριότητας των φυσικών ενώσεων </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NCs</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 στο ανθρώπινο σώμα.</a:t>
            </a:r>
          </a:p>
          <a:p>
            <a:pPr marL="0" marR="0">
              <a:lnSpc>
                <a:spcPct val="107000"/>
              </a:lnSpc>
              <a:spcBef>
                <a:spcPts val="0"/>
              </a:spcBef>
              <a:spcAft>
                <a:spcPts val="800"/>
              </a:spcAft>
            </a:pPr>
            <a:endParaRPr lang="el-GR"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l-GR" dirty="0"/>
          </a:p>
        </p:txBody>
      </p:sp>
      <p:sp>
        <p:nvSpPr>
          <p:cNvPr id="4" name="Θέση περιεχομένου 3">
            <a:extLst>
              <a:ext uri="{FF2B5EF4-FFF2-40B4-BE49-F238E27FC236}">
                <a16:creationId xmlns:a16="http://schemas.microsoft.com/office/drawing/2014/main" id="{34EF8E5E-E9EE-AB25-D89A-6F1C03484B71}"/>
              </a:ext>
            </a:extLst>
          </p:cNvPr>
          <p:cNvSpPr>
            <a:spLocks noGrp="1"/>
          </p:cNvSpPr>
          <p:nvPr>
            <p:ph sz="half" idx="2"/>
          </p:nvPr>
        </p:nvSpPr>
        <p:spPr>
          <a:xfrm>
            <a:off x="6172200" y="2116197"/>
            <a:ext cx="5181600" cy="4251960"/>
          </a:xfrm>
        </p:spPr>
        <p:txBody>
          <a:bodyPr>
            <a:normAutofit fontScale="47500" lnSpcReduction="20000"/>
          </a:bodyPr>
          <a:lstStyle/>
          <a:p>
            <a:pPr marL="0" marR="0" indent="0" algn="just">
              <a:lnSpc>
                <a:spcPct val="107000"/>
              </a:lnSpc>
              <a:spcBef>
                <a:spcPts val="0"/>
              </a:spcBef>
              <a:spcAft>
                <a:spcPts val="800"/>
              </a:spcAft>
              <a:buNone/>
            </a:pP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Καταλήγοντας, μια σημαντική σύσταση για τους χρήστες του μοντέλου είναι </a:t>
            </a:r>
            <a:r>
              <a:rPr lang="el-GR" sz="3400" b="1" dirty="0">
                <a:effectLst/>
                <a:latin typeface="Times New Roman" panose="02020603050405020304" pitchFamily="18" charset="0"/>
                <a:ea typeface="Calibri" panose="020F0502020204030204" pitchFamily="34" charset="0"/>
                <a:cs typeface="Times New Roman" panose="02020603050405020304" pitchFamily="18" charset="0"/>
              </a:rPr>
              <a:t>η προσεκτική επιλογή πρωτεϊνών-στόχων για ανακάλυψη NC.  </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Στο παράδειγμα των επιπλοκών </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T</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3400" dirty="0">
                <a:effectLst/>
                <a:latin typeface="Times New Roman" panose="02020603050405020304" pitchFamily="18" charset="0"/>
                <a:ea typeface="Calibri" panose="020F0502020204030204" pitchFamily="34" charset="0"/>
                <a:cs typeface="Times New Roman" panose="02020603050405020304" pitchFamily="18" charset="0"/>
              </a:rPr>
              <a:t>DM</a:t>
            </a: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 μόνο οι πρωτεΐνες που βελτιώνουν τις τρεις ασθένειες θεωρήθηκαν πρωτεΐνες-στόχοι. Ωστόσο, για τον εντοπισμό NC που ρυθμίζουν μόνο την επιθυμητή πρωτεΐνη-στόχο, στην πράξη, πιθανές πρωτεΐνες εκτός στόχου μπορεί να επηρεαστούν με βάση τη γνώση του υποβάθρου. </a:t>
            </a:r>
          </a:p>
          <a:p>
            <a:pPr marL="0" marR="0" indent="0" algn="just">
              <a:lnSpc>
                <a:spcPct val="107000"/>
              </a:lnSpc>
              <a:spcBef>
                <a:spcPts val="0"/>
              </a:spcBef>
              <a:spcAft>
                <a:spcPts val="800"/>
              </a:spcAft>
              <a:buNone/>
            </a:pP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r>
              <a:rPr lang="el-GR" sz="3400" dirty="0">
                <a:effectLst/>
                <a:latin typeface="Times New Roman" panose="02020603050405020304" pitchFamily="18" charset="0"/>
                <a:ea typeface="Calibri" panose="020F0502020204030204" pitchFamily="34" charset="0"/>
                <a:cs typeface="Times New Roman" panose="02020603050405020304" pitchFamily="18" charset="0"/>
              </a:rPr>
              <a:t>Το OptNCMiner μπορεί επίσης να χρησιμοποιηθεί σε συνδυασμό με άλλα προγράμματα για την υποστήριξη της ολιστικής ανακάλυψης NC, όπως προγράμματα που προβλέπουν την απορρόφηση και την κατανομή των NC μετά την κατάποση</a:t>
            </a:r>
            <a:r>
              <a:rPr lang="el-GR" sz="3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142621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1" name="Rectangle 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5">
            <a:extLst>
              <a:ext uri="{FF2B5EF4-FFF2-40B4-BE49-F238E27FC236}">
                <a16:creationId xmlns:a16="http://schemas.microsoft.com/office/drawing/2014/main" id="{E2A2A56B-D13A-3B46-0EF2-051C61A3ED4E}"/>
              </a:ext>
            </a:extLst>
          </p:cNvPr>
          <p:cNvPicPr>
            <a:picLocks noChangeAspect="1"/>
          </p:cNvPicPr>
          <p:nvPr/>
        </p:nvPicPr>
        <p:blipFill rotWithShape="1">
          <a:blip r:embed="rId2">
            <a:alphaModFix/>
            <a:duotone>
              <a:schemeClr val="accent3">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Lst>
          </a:blip>
          <a:srcRect t="29198" b="15241"/>
          <a:stretch/>
        </p:blipFill>
        <p:spPr>
          <a:xfrm>
            <a:off x="3070" y="0"/>
            <a:ext cx="12188930" cy="6857990"/>
          </a:xfrm>
          <a:prstGeom prst="rect">
            <a:avLst/>
          </a:prstGeom>
        </p:spPr>
      </p:pic>
      <p:sp>
        <p:nvSpPr>
          <p:cNvPr id="33" name="Rectangle 32">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Τίτλος 3">
            <a:extLst>
              <a:ext uri="{FF2B5EF4-FFF2-40B4-BE49-F238E27FC236}">
                <a16:creationId xmlns:a16="http://schemas.microsoft.com/office/drawing/2014/main" id="{AE24E739-661B-B949-E98F-E7534C48BC8C}"/>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nSpc>
                <a:spcPct val="90000"/>
              </a:lnSpc>
            </a:pPr>
            <a:r>
              <a:rPr lang="en-US" sz="6800" dirty="0">
                <a:solidFill>
                  <a:schemeClr val="bg1"/>
                </a:solidFill>
              </a:rPr>
              <a:t>Σας ευχαριστούμε πολύ για την προσοχή σας</a:t>
            </a:r>
          </a:p>
        </p:txBody>
      </p:sp>
      <p:sp>
        <p:nvSpPr>
          <p:cNvPr id="35"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59977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959EA901-155E-FB61-D75E-B6DC86EC7A36}"/>
              </a:ext>
            </a:extLst>
          </p:cNvPr>
          <p:cNvSpPr>
            <a:spLocks noGrp="1"/>
          </p:cNvSpPr>
          <p:nvPr>
            <p:ph type="title"/>
          </p:nvPr>
        </p:nvSpPr>
        <p:spPr>
          <a:xfrm>
            <a:off x="914400" y="501445"/>
            <a:ext cx="10515600" cy="1506597"/>
          </a:xfrm>
        </p:spPr>
        <p:txBody>
          <a:bodyPr>
            <a:noAutofit/>
          </a:bodyPr>
          <a:lstStyle/>
          <a:p>
            <a:r>
              <a:rPr lang="el-GR" sz="2800" dirty="0">
                <a:latin typeface="Times New Roman" panose="02020603050405020304" pitchFamily="18" charset="0"/>
                <a:cs typeface="Times New Roman" panose="02020603050405020304" pitchFamily="18" charset="0"/>
              </a:rPr>
              <a:t>Μία κριτική ανασκόπηση για την εφαρμογή του Τεχνητού Νευρωνικού Δικτύου στην Βιοπληροφορική (</a:t>
            </a:r>
            <a:r>
              <a:rPr lang="en-US" sz="2800" dirty="0">
                <a:latin typeface="Times New Roman" panose="02020603050405020304" pitchFamily="18" charset="0"/>
                <a:cs typeface="Times New Roman" panose="02020603050405020304" pitchFamily="18" charset="0"/>
              </a:rPr>
              <a:t>Paper 1)</a:t>
            </a:r>
            <a:br>
              <a:rPr lang="en-US" sz="2800" dirty="0">
                <a:latin typeface="Times New Roman" panose="02020603050405020304" pitchFamily="18" charset="0"/>
                <a:cs typeface="Times New Roman" panose="02020603050405020304" pitchFamily="18" charset="0"/>
              </a:rPr>
            </a:br>
            <a:endParaRPr lang="el-GR" sz="2800" dirty="0"/>
          </a:p>
        </p:txBody>
      </p:sp>
      <p:sp>
        <p:nvSpPr>
          <p:cNvPr id="5" name="Θέση περιεχομένου 4">
            <a:extLst>
              <a:ext uri="{FF2B5EF4-FFF2-40B4-BE49-F238E27FC236}">
                <a16:creationId xmlns:a16="http://schemas.microsoft.com/office/drawing/2014/main" id="{EF49ACC8-A2F5-53BB-75BF-A5AB9ADC2A92}"/>
              </a:ext>
            </a:extLst>
          </p:cNvPr>
          <p:cNvSpPr>
            <a:spLocks noGrp="1"/>
          </p:cNvSpPr>
          <p:nvPr>
            <p:ph sz="half" idx="1"/>
          </p:nvPr>
        </p:nvSpPr>
        <p:spPr>
          <a:xfrm>
            <a:off x="639098" y="2104595"/>
            <a:ext cx="5171767" cy="4251960"/>
          </a:xfrm>
        </p:spPr>
        <p:txBody>
          <a:bodyPr>
            <a:normAutofit/>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Τι είναι η Βιοπληροφορική;</a:t>
            </a:r>
            <a:endParaRPr kumimoji="0" lang="en-US"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l-GR" sz="1900" dirty="0">
              <a:latin typeface="Times New Roman" panose="02020603050405020304" pitchFamily="18" charset="0"/>
              <a:cs typeface="Times New Roman" panose="02020603050405020304" pitchFamily="18" charset="0"/>
            </a:endParaRPr>
          </a:p>
          <a:p>
            <a:pPr marL="0" indent="0" algn="just">
              <a:buNone/>
            </a:pPr>
            <a:r>
              <a:rPr lang="el-GR" sz="1900" dirty="0">
                <a:latin typeface="Times New Roman" panose="02020603050405020304" pitchFamily="18" charset="0"/>
                <a:cs typeface="Times New Roman" panose="02020603050405020304" pitchFamily="18" charset="0"/>
              </a:rPr>
              <a:t>Μία τεχνική που χρησιμοποιεί υπολογιστές για την κατασκευή μαθηματικού μοντέλου, χρησιμοποιώντας διαφορετικά εργαλεία για την απόκτηση, διαχείριση και οπτικοποίηση βιολογικών δεδομένων.</a:t>
            </a:r>
          </a:p>
          <a:p>
            <a:pPr marL="0" indent="0">
              <a:buNone/>
            </a:pPr>
            <a:endParaRPr lang="el-GR" sz="1900" dirty="0"/>
          </a:p>
        </p:txBody>
      </p:sp>
      <p:sp>
        <p:nvSpPr>
          <p:cNvPr id="6" name="Θέση περιεχομένου 5">
            <a:extLst>
              <a:ext uri="{FF2B5EF4-FFF2-40B4-BE49-F238E27FC236}">
                <a16:creationId xmlns:a16="http://schemas.microsoft.com/office/drawing/2014/main" id="{85B9218B-2B45-82B3-01EF-4173815125B8}"/>
              </a:ext>
            </a:extLst>
          </p:cNvPr>
          <p:cNvSpPr>
            <a:spLocks noGrp="1"/>
          </p:cNvSpPr>
          <p:nvPr>
            <p:ph sz="half" idx="2"/>
          </p:nvPr>
        </p:nvSpPr>
        <p:spPr>
          <a:xfrm>
            <a:off x="6172200" y="2008042"/>
            <a:ext cx="5380703" cy="4251960"/>
          </a:xfrm>
        </p:spPr>
        <p:txBody>
          <a:bodyPr>
            <a:normAutofit/>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Τομείς εφαρμογών που επωφελούνται</a:t>
            </a: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της βιοπληροφορικής (μεταξύ άλλων):</a:t>
            </a: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lang="el-GR" sz="2000" b="1" i="1" dirty="0">
              <a:solidFill>
                <a:prstClr val="black"/>
              </a:solidFill>
              <a:latin typeface="Times New Roman" panose="02020603050405020304" pitchFamily="18" charset="0"/>
              <a:cs typeface="Times New Roman" panose="02020603050405020304" pitchFamily="18" charset="0"/>
            </a:endParaRPr>
          </a:p>
          <a:p>
            <a:pPr algn="just">
              <a:defRPr/>
            </a:pPr>
            <a:r>
              <a:rPr lang="el-GR" sz="1800" dirty="0">
                <a:latin typeface="Times New Roman" panose="02020603050405020304" pitchFamily="18" charset="0"/>
                <a:cs typeface="Times New Roman" panose="02020603050405020304" pitchFamily="18" charset="0"/>
              </a:rPr>
              <a:t>Υγείας</a:t>
            </a:r>
          </a:p>
          <a:p>
            <a:pPr algn="just">
              <a:defRPr/>
            </a:pPr>
            <a:r>
              <a:rPr lang="el-GR" sz="1800" dirty="0">
                <a:latin typeface="Times New Roman" panose="02020603050405020304" pitchFamily="18" charset="0"/>
                <a:cs typeface="Times New Roman" panose="02020603050405020304" pitchFamily="18" charset="0"/>
              </a:rPr>
              <a:t>Φαρμακολογίας</a:t>
            </a:r>
          </a:p>
          <a:p>
            <a:pPr algn="just">
              <a:defRPr/>
            </a:pPr>
            <a:r>
              <a:rPr lang="el-GR" sz="1800" dirty="0">
                <a:latin typeface="Times New Roman" panose="02020603050405020304" pitchFamily="18" charset="0"/>
                <a:cs typeface="Times New Roman" panose="02020603050405020304" pitchFamily="18" charset="0"/>
              </a:rPr>
              <a:t>Ιατρικής</a:t>
            </a:r>
          </a:p>
          <a:p>
            <a:pPr algn="just">
              <a:defRPr/>
            </a:pPr>
            <a:r>
              <a:rPr lang="el-GR" sz="1800" dirty="0">
                <a:latin typeface="Times New Roman" panose="02020603050405020304" pitchFamily="18" charset="0"/>
                <a:cs typeface="Times New Roman" panose="02020603050405020304" pitchFamily="18" charset="0"/>
              </a:rPr>
              <a:t>Γεωργίας</a:t>
            </a:r>
          </a:p>
          <a:p>
            <a:pPr algn="just">
              <a:defRPr/>
            </a:pPr>
            <a:r>
              <a:rPr lang="el-GR" sz="1800" dirty="0">
                <a:latin typeface="Times New Roman" panose="02020603050405020304" pitchFamily="18" charset="0"/>
                <a:cs typeface="Times New Roman" panose="02020603050405020304" pitchFamily="18" charset="0"/>
              </a:rPr>
              <a:t>Βιοτεχνολογίας</a:t>
            </a: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lang="el-GR" dirty="0"/>
          </a:p>
        </p:txBody>
      </p:sp>
    </p:spTree>
    <p:extLst>
      <p:ext uri="{BB962C8B-B14F-4D97-AF65-F5344CB8AC3E}">
        <p14:creationId xmlns:p14="http://schemas.microsoft.com/office/powerpoint/2010/main" val="246721692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585A7E3-B8EC-D8D4-D525-6EBBA1F18785}"/>
              </a:ext>
            </a:extLst>
          </p:cNvPr>
          <p:cNvSpPr>
            <a:spLocks noGrp="1"/>
          </p:cNvSpPr>
          <p:nvPr>
            <p:ph type="title"/>
          </p:nvPr>
        </p:nvSpPr>
        <p:spPr>
          <a:xfrm>
            <a:off x="914402" y="365125"/>
            <a:ext cx="10515600" cy="1325563"/>
          </a:xfrm>
        </p:spPr>
        <p:txBody>
          <a:bodyPr>
            <a:normAutofit/>
          </a:bodyPr>
          <a:lstStyle/>
          <a:p>
            <a:pPr algn="ctr"/>
            <a:r>
              <a:rPr lang="el-GR" sz="4400" dirty="0">
                <a:latin typeface="Times New Roman" panose="02020603050405020304" pitchFamily="18" charset="0"/>
                <a:cs typeface="Times New Roman" panose="02020603050405020304" pitchFamily="18" charset="0"/>
              </a:rPr>
              <a:t>Προβλήματα της Βιοπληροφορικής</a:t>
            </a:r>
          </a:p>
        </p:txBody>
      </p:sp>
      <p:sp>
        <p:nvSpPr>
          <p:cNvPr id="3" name="Θέση περιεχομένου 2">
            <a:extLst>
              <a:ext uri="{FF2B5EF4-FFF2-40B4-BE49-F238E27FC236}">
                <a16:creationId xmlns:a16="http://schemas.microsoft.com/office/drawing/2014/main" id="{ED1BA314-81FA-1DFE-30C6-A7214CF43432}"/>
              </a:ext>
            </a:extLst>
          </p:cNvPr>
          <p:cNvSpPr>
            <a:spLocks noGrp="1"/>
          </p:cNvSpPr>
          <p:nvPr>
            <p:ph sz="half" idx="1"/>
          </p:nvPr>
        </p:nvSpPr>
        <p:spPr>
          <a:xfrm>
            <a:off x="838200" y="2240915"/>
            <a:ext cx="5181600" cy="4251960"/>
          </a:xfrm>
        </p:spPr>
        <p:txBody>
          <a:bodyPr>
            <a:normAutofit/>
          </a:bodyPr>
          <a:lstStyle/>
          <a:p>
            <a:pPr marL="0" indent="0" algn="ctr">
              <a:buNone/>
            </a:pPr>
            <a:r>
              <a:rPr lang="el-GR" sz="2000" b="1" i="1" dirty="0">
                <a:latin typeface="Times New Roman" panose="02020603050405020304" pitchFamily="18" charset="0"/>
                <a:cs typeface="Times New Roman" panose="02020603050405020304" pitchFamily="18" charset="0"/>
              </a:rPr>
              <a:t>Δομικά Θέματα:</a:t>
            </a:r>
          </a:p>
          <a:p>
            <a:pPr marL="0" indent="0" algn="ctr">
              <a:buNone/>
            </a:pPr>
            <a:endParaRPr lang="el-GR" sz="2000" b="1" i="1" dirty="0">
              <a:latin typeface="Times New Roman" panose="02020603050405020304" pitchFamily="18" charset="0"/>
              <a:cs typeface="Times New Roman" panose="02020603050405020304" pitchFamily="18" charset="0"/>
            </a:endParaRPr>
          </a:p>
          <a:p>
            <a:pPr marL="0" indent="0">
              <a:buNone/>
            </a:pPr>
            <a:r>
              <a:rPr lang="el-GR" sz="1800" dirty="0">
                <a:latin typeface="Times New Roman" panose="02020603050405020304" pitchFamily="18" charset="0"/>
                <a:cs typeface="Times New Roman" panose="02020603050405020304" pitchFamily="18" charset="0"/>
              </a:rPr>
              <a:t>Η μελέτη του DNA και της πρωτεΐνης περιλαμβάνει προβλήματα όπως η πρόβλεψη της δομής των πρωτεϊνών καθώς αναπαριστώνται σε τρισδιάστατα δεδομένα.</a:t>
            </a:r>
          </a:p>
          <a:p>
            <a:pPr marL="0" indent="0">
              <a:buNone/>
            </a:pPr>
            <a:r>
              <a:rPr lang="el-GR" sz="1800" dirty="0">
                <a:latin typeface="Times New Roman" panose="02020603050405020304" pitchFamily="18" charset="0"/>
                <a:cs typeface="Times New Roman" panose="02020603050405020304" pitchFamily="18" charset="0"/>
              </a:rPr>
              <a:t>Η πρόβλεψη δομής, η ευθυγράμμιση και η ανάλυση γίνονται δύσκολη υπόθεση.</a:t>
            </a:r>
          </a:p>
          <a:p>
            <a:pPr marL="0" indent="0">
              <a:buNone/>
            </a:pPr>
            <a:endParaRPr lang="el-GR" dirty="0">
              <a:latin typeface="Times New Roman" panose="02020603050405020304" pitchFamily="18" charset="0"/>
              <a:cs typeface="Times New Roman" panose="02020603050405020304" pitchFamily="18" charset="0"/>
            </a:endParaRPr>
          </a:p>
        </p:txBody>
      </p:sp>
      <p:sp>
        <p:nvSpPr>
          <p:cNvPr id="4" name="Θέση περιεχομένου 3">
            <a:extLst>
              <a:ext uri="{FF2B5EF4-FFF2-40B4-BE49-F238E27FC236}">
                <a16:creationId xmlns:a16="http://schemas.microsoft.com/office/drawing/2014/main" id="{6A5E1EBF-40D8-9D15-7E39-20BB20FCB122}"/>
              </a:ext>
            </a:extLst>
          </p:cNvPr>
          <p:cNvSpPr>
            <a:spLocks noGrp="1"/>
          </p:cNvSpPr>
          <p:nvPr>
            <p:ph sz="half" idx="2"/>
          </p:nvPr>
        </p:nvSpPr>
        <p:spPr>
          <a:xfrm>
            <a:off x="6172202" y="2240915"/>
            <a:ext cx="5181600" cy="4251960"/>
          </a:xfrm>
        </p:spPr>
        <p:txBody>
          <a:bodyPr>
            <a:normAutofit/>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Ανάλυση Αλληλουχίας:</a:t>
            </a: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lang="el-GR" sz="18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l-GR" sz="1800" dirty="0">
                <a:latin typeface="Times New Roman" panose="02020603050405020304" pitchFamily="18" charset="0"/>
                <a:cs typeface="Times New Roman" panose="02020603050405020304" pitchFamily="18" charset="0"/>
              </a:rPr>
              <a:t>Η ταξινόμηση του RNA, της Πρωτεϊνικής Αλληλουχίας και του DNA γίνεται πρόκληση λόγω της διαφοράς και της ομοιότητας πολλών οργανισμών.</a:t>
            </a:r>
          </a:p>
          <a:p>
            <a:pPr marL="0" marR="0" lvl="0" indent="0" algn="just"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l-GR" sz="1800" dirty="0">
                <a:latin typeface="Times New Roman" panose="02020603050405020304" pitchFamily="18" charset="0"/>
                <a:cs typeface="Times New Roman" panose="02020603050405020304" pitchFamily="18" charset="0"/>
              </a:rPr>
              <a:t>Η αλληλουχία γονιδιώματος είναι ένας τρόπος χαρτογράφησης DNA ή ταξινόμησης του DNA. Κάθε αλληλουχία DNA αντιμετωπίζει προκλήσεις στην αναζήτηση του σχεδίου αλληλουχίας, στο σχεδιασμό, την ανάλυση και την ερμηνεία των δεδομένων.</a:t>
            </a: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lang="el-G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3904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1ABF7B-A4B3-28D5-6397-AFC28269EC81}"/>
              </a:ext>
            </a:extLst>
          </p:cNvPr>
          <p:cNvSpPr>
            <a:spLocks noGrp="1"/>
          </p:cNvSpPr>
          <p:nvPr>
            <p:ph type="title"/>
          </p:nvPr>
        </p:nvSpPr>
        <p:spPr>
          <a:xfrm>
            <a:off x="914401" y="307291"/>
            <a:ext cx="10515600" cy="1014032"/>
          </a:xfrm>
        </p:spPr>
        <p:txBody>
          <a:bodyPr>
            <a:normAutofit fontScale="90000"/>
          </a:bodyPr>
          <a:lstStyle/>
          <a:p>
            <a:pPr algn="ctr" rtl="0">
              <a:spcBef>
                <a:spcPts val="0"/>
              </a:spcBef>
              <a:spcAft>
                <a:spcPts val="0"/>
              </a:spcAft>
            </a:pPr>
            <a:r>
              <a:rPr lang="el-GR" sz="1800" b="1" i="0" u="none" strike="noStrike" dirty="0">
                <a:solidFill>
                  <a:srgbClr val="FFFFFF"/>
                </a:solidFill>
                <a:effectLst/>
                <a:latin typeface="Roboto" panose="02000000000000000000" pitchFamily="2" charset="0"/>
              </a:rPr>
              <a:t>Βιολογικά Σύνολα Δεδομένων</a:t>
            </a:r>
            <a:br>
              <a:rPr lang="el-GR" b="0" dirty="0">
                <a:effectLst/>
              </a:rPr>
            </a:br>
            <a:br>
              <a:rPr lang="el-GR" b="0" dirty="0">
                <a:effectLst/>
              </a:rPr>
            </a:br>
            <a:r>
              <a:rPr lang="el-GR" sz="1800" b="0" i="0" u="none" strike="noStrike" dirty="0">
                <a:solidFill>
                  <a:srgbClr val="FFFFFF"/>
                </a:solidFill>
                <a:effectLst/>
                <a:latin typeface="Roboto" panose="02000000000000000000" pitchFamily="2" charset="0"/>
              </a:rPr>
              <a:t>Ανάλογα τον τύπο των δεδομένων, έχουμε:</a:t>
            </a:r>
            <a:br>
              <a:rPr lang="el-GR" b="0" dirty="0">
                <a:effectLst/>
              </a:rPr>
            </a:br>
            <a:r>
              <a:rPr lang="el-GR" sz="4900" b="0" dirty="0">
                <a:effectLst/>
                <a:latin typeface="Times New Roman" panose="02020603050405020304" pitchFamily="18" charset="0"/>
                <a:cs typeface="Times New Roman" panose="02020603050405020304" pitchFamily="18" charset="0"/>
              </a:rPr>
              <a:t>Βιολογικά Σύνολα Δεδομένων</a:t>
            </a:r>
            <a:br>
              <a:rPr lang="el-GR" dirty="0"/>
            </a:br>
            <a:endParaRPr lang="el-GR" dirty="0"/>
          </a:p>
        </p:txBody>
      </p:sp>
      <p:sp>
        <p:nvSpPr>
          <p:cNvPr id="3" name="Θέση περιεχομένου 2">
            <a:extLst>
              <a:ext uri="{FF2B5EF4-FFF2-40B4-BE49-F238E27FC236}">
                <a16:creationId xmlns:a16="http://schemas.microsoft.com/office/drawing/2014/main" id="{46E84959-BBFA-79C6-FF5B-C56AB7988133}"/>
              </a:ext>
            </a:extLst>
          </p:cNvPr>
          <p:cNvSpPr>
            <a:spLocks noGrp="1"/>
          </p:cNvSpPr>
          <p:nvPr>
            <p:ph sz="half" idx="1"/>
          </p:nvPr>
        </p:nvSpPr>
        <p:spPr>
          <a:xfrm>
            <a:off x="838201" y="2729832"/>
            <a:ext cx="5181600" cy="2929752"/>
          </a:xfrm>
        </p:spPr>
        <p:txBody>
          <a:bodyPr>
            <a:normAutofit/>
          </a:bodyPr>
          <a:lstStyle/>
          <a:p>
            <a:pPr marL="0" indent="0" algn="ctr">
              <a:buNone/>
            </a:pPr>
            <a:r>
              <a:rPr lang="el-GR" sz="2000" b="1" i="1" dirty="0">
                <a:latin typeface="Times New Roman" panose="02020603050405020304" pitchFamily="18" charset="0"/>
                <a:cs typeface="Times New Roman" panose="02020603050405020304" pitchFamily="18" charset="0"/>
              </a:rPr>
              <a:t>Πρωτογενής βάση δεδομένων:</a:t>
            </a:r>
          </a:p>
          <a:p>
            <a:pPr marL="0" indent="0">
              <a:buNone/>
            </a:pPr>
            <a:endParaRPr lang="el-GR" sz="2000" dirty="0">
              <a:latin typeface="Times New Roman" panose="02020603050405020304" pitchFamily="18" charset="0"/>
              <a:cs typeface="Times New Roman" panose="02020603050405020304" pitchFamily="18" charset="0"/>
            </a:endParaRPr>
          </a:p>
          <a:p>
            <a:pPr marL="0" indent="0">
              <a:buNone/>
            </a:pPr>
            <a:r>
              <a:rPr lang="el-GR" sz="1800" dirty="0">
                <a:latin typeface="Times New Roman" panose="02020603050405020304" pitchFamily="18" charset="0"/>
                <a:cs typeface="Times New Roman" panose="02020603050405020304" pitchFamily="18" charset="0"/>
              </a:rPr>
              <a:t>Αυτές οι βάσεις δεδομένων δημιουργούνται από τα πειραματικά αποτελέσματα που υποβάλλονται απευθείας από τους ερευνητές. Είναι γεμάτες με αλληλουχία πρωτεϊνών, αλληλουχία νουκλεοτιδίων ή μακρομοριακή δομή κ.λπ.</a:t>
            </a:r>
          </a:p>
          <a:p>
            <a:endParaRPr lang="el-GR" dirty="0"/>
          </a:p>
        </p:txBody>
      </p:sp>
      <p:sp>
        <p:nvSpPr>
          <p:cNvPr id="4" name="Θέση περιεχομένου 3">
            <a:extLst>
              <a:ext uri="{FF2B5EF4-FFF2-40B4-BE49-F238E27FC236}">
                <a16:creationId xmlns:a16="http://schemas.microsoft.com/office/drawing/2014/main" id="{CD0584BE-0AB1-9E9C-05C7-500711ECFCBE}"/>
              </a:ext>
            </a:extLst>
          </p:cNvPr>
          <p:cNvSpPr>
            <a:spLocks noGrp="1"/>
          </p:cNvSpPr>
          <p:nvPr>
            <p:ph sz="half" idx="2"/>
          </p:nvPr>
        </p:nvSpPr>
        <p:spPr>
          <a:xfrm>
            <a:off x="6172201" y="2729832"/>
            <a:ext cx="5181600" cy="2929752"/>
          </a:xfrm>
        </p:spPr>
        <p:txBody>
          <a:bodyPr>
            <a:normAutofit/>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Δευτερογενής βάση δεδομένων:</a:t>
            </a:r>
          </a:p>
          <a:p>
            <a:pPr marL="0" indent="0">
              <a:buNone/>
            </a:pPr>
            <a:endParaRPr lang="el-GR" sz="1800" dirty="0">
              <a:latin typeface="Times New Roman" panose="02020603050405020304" pitchFamily="18" charset="0"/>
              <a:cs typeface="Times New Roman" panose="02020603050405020304" pitchFamily="18" charset="0"/>
            </a:endParaRPr>
          </a:p>
          <a:p>
            <a:pPr marL="0" indent="0">
              <a:buNone/>
            </a:pPr>
            <a:r>
              <a:rPr lang="el-GR" sz="1800" dirty="0">
                <a:latin typeface="Times New Roman" panose="02020603050405020304" pitchFamily="18" charset="0"/>
                <a:cs typeface="Times New Roman" panose="02020603050405020304" pitchFamily="18" charset="0"/>
              </a:rPr>
              <a:t>Αυτές οι βάσεις δεδομένων είτε δημιουργούνται χειροκίνητα είτε εξάγονται από την ανάλυση αποτελεσμάτων της κύριας βάσης δεδομένων για τη δημιουργία πιο δομημένων εγγραφών για εύκολη ανάκτηση δεδομένων.</a:t>
            </a:r>
          </a:p>
          <a:p>
            <a:pPr marL="0" indent="0">
              <a:buNone/>
            </a:pPr>
            <a:endParaRPr lang="el-GR"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89EF8B-02DC-25F1-FB14-C54C6C74ACC2}"/>
              </a:ext>
            </a:extLst>
          </p:cNvPr>
          <p:cNvSpPr txBox="1"/>
          <p:nvPr/>
        </p:nvSpPr>
        <p:spPr>
          <a:xfrm>
            <a:off x="3991897" y="1874684"/>
            <a:ext cx="4463845" cy="400110"/>
          </a:xfrm>
          <a:prstGeom prst="rect">
            <a:avLst/>
          </a:prstGeom>
          <a:noFill/>
        </p:spPr>
        <p:txBody>
          <a:bodyPr wrap="square" rtlCol="0">
            <a:spAutoFit/>
          </a:bodyPr>
          <a:lstStyle/>
          <a:p>
            <a:r>
              <a:rPr lang="el-GR" sz="2000" b="1" i="1" dirty="0">
                <a:latin typeface="Times New Roman" panose="02020603050405020304" pitchFamily="18" charset="0"/>
                <a:cs typeface="Times New Roman" panose="02020603050405020304" pitchFamily="18" charset="0"/>
              </a:rPr>
              <a:t>Ανάλογα με τον τύπο δεδομένων έχουμε: </a:t>
            </a:r>
          </a:p>
        </p:txBody>
      </p:sp>
    </p:spTree>
    <p:extLst>
      <p:ext uri="{BB962C8B-B14F-4D97-AF65-F5344CB8AC3E}">
        <p14:creationId xmlns:p14="http://schemas.microsoft.com/office/powerpoint/2010/main" val="370366690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1ABF7B-A4B3-28D5-6397-AFC28269EC81}"/>
              </a:ext>
            </a:extLst>
          </p:cNvPr>
          <p:cNvSpPr>
            <a:spLocks noGrp="1"/>
          </p:cNvSpPr>
          <p:nvPr>
            <p:ph type="title"/>
          </p:nvPr>
        </p:nvSpPr>
        <p:spPr>
          <a:xfrm>
            <a:off x="914401" y="307291"/>
            <a:ext cx="10515600" cy="1014032"/>
          </a:xfrm>
        </p:spPr>
        <p:txBody>
          <a:bodyPr>
            <a:normAutofit fontScale="90000"/>
          </a:bodyPr>
          <a:lstStyle/>
          <a:p>
            <a:pPr algn="ctr" rtl="0">
              <a:spcBef>
                <a:spcPts val="0"/>
              </a:spcBef>
              <a:spcAft>
                <a:spcPts val="0"/>
              </a:spcAft>
            </a:pPr>
            <a:r>
              <a:rPr lang="el-GR" sz="1800" b="1" i="0" u="none" strike="noStrike" dirty="0">
                <a:solidFill>
                  <a:srgbClr val="FFFFFF"/>
                </a:solidFill>
                <a:effectLst/>
                <a:latin typeface="Times New Roman" panose="02020603050405020304" pitchFamily="18" charset="0"/>
                <a:cs typeface="Times New Roman" panose="02020603050405020304" pitchFamily="18" charset="0"/>
              </a:rPr>
              <a:t>Βιολογικά Σύνολα Δεδομένων</a:t>
            </a:r>
            <a:br>
              <a:rPr lang="el-GR" b="0" dirty="0">
                <a:effectLst/>
                <a:latin typeface="Times New Roman" panose="02020603050405020304" pitchFamily="18" charset="0"/>
                <a:cs typeface="Times New Roman" panose="02020603050405020304" pitchFamily="18" charset="0"/>
              </a:rPr>
            </a:br>
            <a:br>
              <a:rPr lang="el-GR" b="0" dirty="0">
                <a:effectLst/>
                <a:latin typeface="Times New Roman" panose="02020603050405020304" pitchFamily="18" charset="0"/>
                <a:cs typeface="Times New Roman" panose="02020603050405020304" pitchFamily="18" charset="0"/>
              </a:rPr>
            </a:br>
            <a:r>
              <a:rPr lang="el-GR" sz="1800" b="0" i="0" u="none" strike="noStrike" dirty="0">
                <a:solidFill>
                  <a:srgbClr val="FFFFFF"/>
                </a:solidFill>
                <a:effectLst/>
                <a:latin typeface="Times New Roman" panose="02020603050405020304" pitchFamily="18" charset="0"/>
                <a:cs typeface="Times New Roman" panose="02020603050405020304" pitchFamily="18" charset="0"/>
              </a:rPr>
              <a:t>Ανάλογα τον τύπο των δεδομένων, έχουμε:</a:t>
            </a:r>
            <a:br>
              <a:rPr lang="el-GR" b="0" dirty="0">
                <a:effectLst/>
                <a:latin typeface="Times New Roman" panose="02020603050405020304" pitchFamily="18" charset="0"/>
                <a:cs typeface="Times New Roman" panose="02020603050405020304" pitchFamily="18" charset="0"/>
              </a:rPr>
            </a:br>
            <a:r>
              <a:rPr lang="el-GR" sz="4900" b="0" dirty="0">
                <a:effectLst/>
                <a:latin typeface="Times New Roman" panose="02020603050405020304" pitchFamily="18" charset="0"/>
                <a:cs typeface="Times New Roman" panose="02020603050405020304" pitchFamily="18" charset="0"/>
              </a:rPr>
              <a:t>Δόμηση Υπολογιστικού μοντέλου</a:t>
            </a:r>
            <a:br>
              <a:rPr lang="el-GR" dirty="0">
                <a:latin typeface="Times New Roman" panose="02020603050405020304" pitchFamily="18" charset="0"/>
                <a:cs typeface="Times New Roman" panose="02020603050405020304" pitchFamily="18" charset="0"/>
              </a:rPr>
            </a:br>
            <a:endParaRPr lang="el-GR"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46E84959-BBFA-79C6-FF5B-C56AB7988133}"/>
              </a:ext>
            </a:extLst>
          </p:cNvPr>
          <p:cNvSpPr>
            <a:spLocks noGrp="1"/>
          </p:cNvSpPr>
          <p:nvPr>
            <p:ph sz="half" idx="1"/>
          </p:nvPr>
        </p:nvSpPr>
        <p:spPr>
          <a:xfrm>
            <a:off x="550607" y="2702077"/>
            <a:ext cx="5830528" cy="3890319"/>
          </a:xfrm>
        </p:spPr>
        <p:txBody>
          <a:bodyPr>
            <a:normAutofit fontScale="70000" lnSpcReduction="20000"/>
          </a:bodyPr>
          <a:lstStyle/>
          <a:p>
            <a:pPr marL="0" indent="0" algn="ctr">
              <a:buNone/>
            </a:pPr>
            <a:r>
              <a:rPr lang="el-GR" sz="2900" b="1" i="1" dirty="0">
                <a:latin typeface="Times New Roman" panose="02020603050405020304" pitchFamily="18" charset="0"/>
                <a:cs typeface="Times New Roman" panose="02020603050405020304" pitchFamily="18" charset="0"/>
              </a:rPr>
              <a:t>Προεπεξεργασία δεδομένων:</a:t>
            </a:r>
          </a:p>
          <a:p>
            <a:pPr marL="0" indent="0">
              <a:buNone/>
            </a:pPr>
            <a:endParaRPr lang="el-GR" sz="2000" dirty="0">
              <a:latin typeface="Times New Roman" panose="02020603050405020304" pitchFamily="18" charset="0"/>
              <a:cs typeface="Times New Roman" panose="02020603050405020304" pitchFamily="18" charset="0"/>
            </a:endParaRPr>
          </a:p>
          <a:p>
            <a:pPr marL="0" indent="0" algn="just">
              <a:buNone/>
            </a:pPr>
            <a:r>
              <a:rPr lang="el-GR" sz="2300" dirty="0">
                <a:latin typeface="Times New Roman" panose="02020603050405020304" pitchFamily="18" charset="0"/>
                <a:cs typeface="Times New Roman" panose="02020603050405020304" pitchFamily="18" charset="0"/>
              </a:rPr>
              <a:t>Η τεχνική προεπεξεργασίας δεδομένων βελτιώνει σημαντικά την ποιότητα των δεδομένων, την απόδοση του μοντέλου ταξινόμησης και ελαχιστοποιεί τον χρόνο που απαιτείται για την πραγματική εξόρυξη.</a:t>
            </a:r>
          </a:p>
          <a:p>
            <a:pPr marL="0" indent="0" algn="just">
              <a:buNone/>
            </a:pPr>
            <a:r>
              <a:rPr lang="el-GR" sz="2300" dirty="0">
                <a:latin typeface="Times New Roman" panose="02020603050405020304" pitchFamily="18" charset="0"/>
                <a:cs typeface="Times New Roman" panose="02020603050405020304" pitchFamily="18" charset="0"/>
              </a:rPr>
              <a:t>Προβλήματα που πρέπει να επιλυθούν είναι ο καθαρισμός θορυβωδών δεδομένων, διπλότυπων δεδομένων αλλά και δεδομένων που λείπουν, μιας και ειδικά τα 2 τελευταία επηρεάζουν πολύ σημαντικά την ακρίβεια απόδοσης των μοντέλων. </a:t>
            </a:r>
          </a:p>
          <a:p>
            <a:pPr marL="0" indent="0" algn="just">
              <a:buNone/>
            </a:pPr>
            <a:r>
              <a:rPr lang="el-GR" sz="2300" dirty="0">
                <a:latin typeface="Times New Roman" panose="02020603050405020304" pitchFamily="18" charset="0"/>
                <a:cs typeface="Times New Roman" panose="02020603050405020304" pitchFamily="18" charset="0"/>
              </a:rPr>
              <a:t>Τα δεδομένα συχνά περιέχουν μεγάλο όγκο άσχετων δεδομένων που επηρεάζουν την ακρίβεια ταξινόμησης και την αποτελεσματικότητα της μηχανικής μάθησης. Η τεχνική μείωσης διαστάσεων εστιάζει στη μείωση του χρόνου υπολογισμού και των περιττών δεδομένων.</a:t>
            </a:r>
            <a:endParaRPr lang="el-GR" sz="2300" dirty="0"/>
          </a:p>
        </p:txBody>
      </p:sp>
      <p:sp>
        <p:nvSpPr>
          <p:cNvPr id="4" name="Θέση περιεχομένου 3">
            <a:extLst>
              <a:ext uri="{FF2B5EF4-FFF2-40B4-BE49-F238E27FC236}">
                <a16:creationId xmlns:a16="http://schemas.microsoft.com/office/drawing/2014/main" id="{CD0584BE-0AB1-9E9C-05C7-500711ECFCBE}"/>
              </a:ext>
            </a:extLst>
          </p:cNvPr>
          <p:cNvSpPr>
            <a:spLocks noGrp="1"/>
          </p:cNvSpPr>
          <p:nvPr>
            <p:ph sz="half" idx="2"/>
          </p:nvPr>
        </p:nvSpPr>
        <p:spPr>
          <a:xfrm>
            <a:off x="6538451" y="2702077"/>
            <a:ext cx="5034116" cy="3248045"/>
          </a:xfrm>
        </p:spPr>
        <p:txBody>
          <a:bodyPr>
            <a:normAutofit fontScale="70000" lnSpcReduction="20000"/>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l-GR" sz="29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Ταξινόμηση Βιολογικών Δεδομένων:</a:t>
            </a:r>
          </a:p>
          <a:p>
            <a:pPr marL="0" indent="0">
              <a:buNone/>
            </a:pPr>
            <a:endParaRPr lang="el-GR" sz="1800" dirty="0">
              <a:latin typeface="Times New Roman" panose="02020603050405020304" pitchFamily="18" charset="0"/>
              <a:cs typeface="Times New Roman" panose="02020603050405020304" pitchFamily="18" charset="0"/>
            </a:endParaRPr>
          </a:p>
          <a:p>
            <a:pPr marL="0" indent="0" algn="just">
              <a:buNone/>
            </a:pPr>
            <a:r>
              <a:rPr lang="el-GR" sz="2300" dirty="0">
                <a:latin typeface="Times New Roman" panose="02020603050405020304" pitchFamily="18" charset="0"/>
                <a:cs typeface="Times New Roman" panose="02020603050405020304" pitchFamily="18" charset="0"/>
              </a:rPr>
              <a:t>Τα δεδομένα ομαδοποιούνται σε διαφορετικές κατηγορίες με βάση το σύνολο δεδομένων εκπαίδευσης. Όπως και η ταξινόμηση των μικροσυστοιχιών DNA συμβάλλει σημαντικά στη διάγνωση και την πρόγνωση σε πολλές κλινικές πρακτικές. </a:t>
            </a:r>
          </a:p>
          <a:p>
            <a:pPr marL="0" indent="0" algn="just">
              <a:buNone/>
            </a:pPr>
            <a:r>
              <a:rPr lang="el-GR" sz="2300" dirty="0">
                <a:latin typeface="Times New Roman" panose="02020603050405020304" pitchFamily="18" charset="0"/>
                <a:cs typeface="Times New Roman" panose="02020603050405020304" pitchFamily="18" charset="0"/>
              </a:rPr>
              <a:t>Επίσης, η ταξινόμηση των δεδομένων γονιδιακής έκφρασης αντιμετωπίζει το θεμελιώδες πρόβλημα πολλών ασθενειών.</a:t>
            </a:r>
          </a:p>
          <a:p>
            <a:pPr marL="0" indent="0">
              <a:buNone/>
            </a:pPr>
            <a:endParaRPr lang="el-GR"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89EF8B-02DC-25F1-FB14-C54C6C74ACC2}"/>
              </a:ext>
            </a:extLst>
          </p:cNvPr>
          <p:cNvSpPr txBox="1"/>
          <p:nvPr/>
        </p:nvSpPr>
        <p:spPr>
          <a:xfrm>
            <a:off x="3775587" y="1750140"/>
            <a:ext cx="4473678" cy="707886"/>
          </a:xfrm>
          <a:prstGeom prst="rect">
            <a:avLst/>
          </a:prstGeom>
          <a:noFill/>
        </p:spPr>
        <p:txBody>
          <a:bodyPr wrap="square" rtlCol="0">
            <a:spAutoFit/>
          </a:bodyPr>
          <a:lstStyle/>
          <a:p>
            <a:pPr algn="ctr"/>
            <a:r>
              <a:rPr lang="el-GR" sz="2000" b="1" i="1" dirty="0">
                <a:latin typeface="Times New Roman" panose="02020603050405020304" pitchFamily="18" charset="0"/>
                <a:cs typeface="Times New Roman" panose="02020603050405020304" pitchFamily="18" charset="0"/>
              </a:rPr>
              <a:t>Προϋποθέσεις που απαιτούνται για την κατασκευή του υπολογιστικού μοντέλου:</a:t>
            </a:r>
          </a:p>
        </p:txBody>
      </p:sp>
    </p:spTree>
    <p:extLst>
      <p:ext uri="{BB962C8B-B14F-4D97-AF65-F5344CB8AC3E}">
        <p14:creationId xmlns:p14="http://schemas.microsoft.com/office/powerpoint/2010/main" val="244498717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97C0B66-16DA-42E6-3F9F-C044986096C3}"/>
              </a:ext>
            </a:extLst>
          </p:cNvPr>
          <p:cNvSpPr>
            <a:spLocks noGrp="1"/>
          </p:cNvSpPr>
          <p:nvPr>
            <p:ph type="body" idx="1"/>
          </p:nvPr>
        </p:nvSpPr>
        <p:spPr>
          <a:xfrm>
            <a:off x="636612" y="737418"/>
            <a:ext cx="5183189" cy="1196811"/>
          </a:xfrm>
        </p:spPr>
        <p:txBody>
          <a:bodyPr>
            <a:normAutofit fontScale="32500" lnSpcReduction="20000"/>
          </a:bodyPr>
          <a:lstStyle/>
          <a:p>
            <a:pPr marL="0" indent="0" algn="just">
              <a:buNone/>
            </a:pPr>
            <a:endParaRPr lang="el-GR" dirty="0"/>
          </a:p>
          <a:p>
            <a:pPr marL="0" indent="0" algn="ctr">
              <a:buNone/>
            </a:pPr>
            <a:r>
              <a:rPr lang="el-GR" sz="7400" b="0" dirty="0">
                <a:latin typeface="Times New Roman" panose="02020603050405020304" pitchFamily="18" charset="0"/>
                <a:cs typeface="Times New Roman" panose="02020603050405020304" pitchFamily="18" charset="0"/>
              </a:rPr>
              <a:t>Μηχανική Μάθηση στην </a:t>
            </a:r>
          </a:p>
          <a:p>
            <a:pPr marL="0" indent="0" algn="ctr">
              <a:buNone/>
            </a:pPr>
            <a:r>
              <a:rPr lang="el-GR" sz="7400" b="0" dirty="0">
                <a:latin typeface="Times New Roman" panose="02020603050405020304" pitchFamily="18" charset="0"/>
                <a:cs typeface="Times New Roman" panose="02020603050405020304" pitchFamily="18" charset="0"/>
              </a:rPr>
              <a:t>Βιοπληροφορική</a:t>
            </a:r>
          </a:p>
          <a:p>
            <a:pPr marL="0" indent="0" algn="just">
              <a:buNone/>
            </a:pPr>
            <a:endParaRPr lang="el-GR" dirty="0"/>
          </a:p>
        </p:txBody>
      </p:sp>
      <p:sp>
        <p:nvSpPr>
          <p:cNvPr id="16" name="Θέση περιεχομένου 15">
            <a:extLst>
              <a:ext uri="{FF2B5EF4-FFF2-40B4-BE49-F238E27FC236}">
                <a16:creationId xmlns:a16="http://schemas.microsoft.com/office/drawing/2014/main" id="{7700D1B9-8D71-3E74-E09F-942E182C1CE6}"/>
              </a:ext>
            </a:extLst>
          </p:cNvPr>
          <p:cNvSpPr>
            <a:spLocks noGrp="1"/>
          </p:cNvSpPr>
          <p:nvPr>
            <p:ph sz="half" idx="2"/>
          </p:nvPr>
        </p:nvSpPr>
        <p:spPr>
          <a:xfrm>
            <a:off x="560440" y="2087230"/>
            <a:ext cx="5335534" cy="2968700"/>
          </a:xfrm>
        </p:spPr>
        <p:txBody>
          <a:bodyPr>
            <a:normAutofit fontScale="47500" lnSpcReduction="20000"/>
          </a:bodyPr>
          <a:lstStyle/>
          <a:p>
            <a:pPr marL="0" indent="0" algn="just">
              <a:buNone/>
            </a:pPr>
            <a:r>
              <a:rPr lang="el-GR" sz="3600" dirty="0">
                <a:latin typeface="Times New Roman" panose="02020603050405020304" pitchFamily="18" charset="0"/>
                <a:cs typeface="Times New Roman" panose="02020603050405020304" pitchFamily="18" charset="0"/>
              </a:rPr>
              <a:t>Η μηχανική μάθηση (ML) είναι μια τεχνική για την ανάπτυξη προγράμματος υπολογιστή για πρόσβαση σε δεδομένα και για αυτόματη εκμάθηση γνώσης από την εμπειρία χωρίς ανθρώπινη παρέμβαση, η οποία διακρίνεται σε 2 μεθόδους: την εποπτευόμενη και την μη εποπτευόμενη.</a:t>
            </a:r>
          </a:p>
          <a:p>
            <a:pPr marL="0" indent="0" algn="just">
              <a:buNone/>
            </a:pPr>
            <a:r>
              <a:rPr lang="el-GR" sz="3600" dirty="0">
                <a:latin typeface="Times New Roman" panose="02020603050405020304" pitchFamily="18" charset="0"/>
                <a:cs typeface="Times New Roman" panose="02020603050405020304" pitchFamily="18" charset="0"/>
              </a:rPr>
              <a:t>Υπάρχουν πολλές τεχνικές μηχανικής μάθησης μεταξύ των οποίων το Τεχνητό Νευρωνικό Δίκτυο είναι μια αποτελεσματική τεχνική για την αναγνώριση, επιλογή, ταξινόμηση και πρόβλεψη του γονιδίου στις Αλληλουχίες DNA.</a:t>
            </a:r>
          </a:p>
          <a:p>
            <a:pPr marL="0" indent="0">
              <a:buNone/>
            </a:pPr>
            <a:endParaRPr lang="el-GR" dirty="0"/>
          </a:p>
        </p:txBody>
      </p:sp>
      <p:sp>
        <p:nvSpPr>
          <p:cNvPr id="17" name="Θέση κειμένου 16">
            <a:extLst>
              <a:ext uri="{FF2B5EF4-FFF2-40B4-BE49-F238E27FC236}">
                <a16:creationId xmlns:a16="http://schemas.microsoft.com/office/drawing/2014/main" id="{AF1A8B4F-625C-4AB5-7328-266397B5ADA1}"/>
              </a:ext>
            </a:extLst>
          </p:cNvPr>
          <p:cNvSpPr>
            <a:spLocks noGrp="1"/>
          </p:cNvSpPr>
          <p:nvPr>
            <p:ph type="body" sz="quarter" idx="3"/>
          </p:nvPr>
        </p:nvSpPr>
        <p:spPr>
          <a:xfrm>
            <a:off x="6250858" y="923868"/>
            <a:ext cx="5183188" cy="823912"/>
          </a:xfrm>
        </p:spPr>
        <p:txBody>
          <a:bodyPr>
            <a:normAutofit fontScale="32500" lnSpcReduction="20000"/>
          </a:bodyPr>
          <a:lstStyle/>
          <a:p>
            <a:pPr algn="ctr" rtl="0">
              <a:spcBef>
                <a:spcPts val="0"/>
              </a:spcBef>
              <a:spcAft>
                <a:spcPts val="0"/>
              </a:spcAft>
            </a:pPr>
            <a:r>
              <a:rPr lang="el-GR" sz="7400" b="0" dirty="0">
                <a:latin typeface="Times New Roman" panose="02020603050405020304" pitchFamily="18" charset="0"/>
                <a:cs typeface="Times New Roman" panose="02020603050405020304" pitchFamily="18" charset="0"/>
              </a:rPr>
              <a:t>Εισαγωγή στα </a:t>
            </a:r>
            <a:r>
              <a:rPr lang="en-US" sz="7400" b="0" dirty="0">
                <a:latin typeface="Times New Roman" panose="02020603050405020304" pitchFamily="18" charset="0"/>
                <a:cs typeface="Times New Roman" panose="02020603050405020304" pitchFamily="18" charset="0"/>
              </a:rPr>
              <a:t>Artificial </a:t>
            </a:r>
          </a:p>
          <a:p>
            <a:pPr algn="ctr" rtl="0">
              <a:spcBef>
                <a:spcPts val="0"/>
              </a:spcBef>
              <a:spcAft>
                <a:spcPts val="0"/>
              </a:spcAft>
            </a:pPr>
            <a:r>
              <a:rPr lang="el-GR" sz="7400" b="0" dirty="0">
                <a:latin typeface="Times New Roman" panose="02020603050405020304" pitchFamily="18" charset="0"/>
                <a:cs typeface="Times New Roman" panose="02020603050405020304" pitchFamily="18" charset="0"/>
              </a:rPr>
              <a:t>Ν</a:t>
            </a:r>
            <a:r>
              <a:rPr lang="en-US" sz="7400" b="0" dirty="0">
                <a:latin typeface="Times New Roman" panose="02020603050405020304" pitchFamily="18" charset="0"/>
                <a:cs typeface="Times New Roman" panose="02020603050405020304" pitchFamily="18" charset="0"/>
              </a:rPr>
              <a:t>eural </a:t>
            </a:r>
            <a:r>
              <a:rPr lang="el-GR" sz="7400" b="0" dirty="0">
                <a:latin typeface="Times New Roman" panose="02020603050405020304" pitchFamily="18" charset="0"/>
                <a:cs typeface="Times New Roman" panose="02020603050405020304" pitchFamily="18" charset="0"/>
              </a:rPr>
              <a:t>Ν</a:t>
            </a:r>
            <a:r>
              <a:rPr lang="en-US" sz="7400" b="0" dirty="0">
                <a:latin typeface="Times New Roman" panose="02020603050405020304" pitchFamily="18" charset="0"/>
                <a:cs typeface="Times New Roman" panose="02020603050405020304" pitchFamily="18" charset="0"/>
              </a:rPr>
              <a:t>etworks </a:t>
            </a:r>
            <a:r>
              <a:rPr lang="el-GR" sz="7400" b="0" dirty="0">
                <a:latin typeface="Times New Roman" panose="02020603050405020304" pitchFamily="18" charset="0"/>
                <a:cs typeface="Times New Roman" panose="02020603050405020304" pitchFamily="18" charset="0"/>
              </a:rPr>
              <a:t>(ΑΝΝ) </a:t>
            </a:r>
            <a:r>
              <a:rPr lang="en-US" sz="7400" b="0" dirty="0">
                <a:latin typeface="Times New Roman" panose="02020603050405020304" pitchFamily="18" charset="0"/>
                <a:cs typeface="Times New Roman" panose="02020603050405020304" pitchFamily="18" charset="0"/>
              </a:rPr>
              <a:t>(1)</a:t>
            </a:r>
          </a:p>
          <a:p>
            <a:pPr rtl="0">
              <a:spcBef>
                <a:spcPts val="0"/>
              </a:spcBef>
              <a:spcAft>
                <a:spcPts val="0"/>
              </a:spcAft>
            </a:pPr>
            <a:endParaRPr lang="el-GR" dirty="0"/>
          </a:p>
        </p:txBody>
      </p:sp>
      <p:sp>
        <p:nvSpPr>
          <p:cNvPr id="18" name="Θέση περιεχομένου 17">
            <a:extLst>
              <a:ext uri="{FF2B5EF4-FFF2-40B4-BE49-F238E27FC236}">
                <a16:creationId xmlns:a16="http://schemas.microsoft.com/office/drawing/2014/main" id="{F967AF53-CB61-840F-BE6F-D4F021A1E5A9}"/>
              </a:ext>
            </a:extLst>
          </p:cNvPr>
          <p:cNvSpPr>
            <a:spLocks noGrp="1"/>
          </p:cNvSpPr>
          <p:nvPr>
            <p:ph sz="quarter" idx="4"/>
          </p:nvPr>
        </p:nvSpPr>
        <p:spPr>
          <a:xfrm>
            <a:off x="6296028" y="2087230"/>
            <a:ext cx="5551415" cy="3897850"/>
          </a:xfrm>
        </p:spPr>
        <p:txBody>
          <a:bodyPr>
            <a:normAutofit fontScale="47500" lnSpcReduction="20000"/>
          </a:bodyPr>
          <a:lstStyle/>
          <a:p>
            <a:pPr marL="0" indent="0" algn="just">
              <a:buNone/>
            </a:pPr>
            <a:r>
              <a:rPr lang="el-GR" sz="3600" dirty="0">
                <a:latin typeface="Times New Roman" panose="02020603050405020304" pitchFamily="18" charset="0"/>
                <a:cs typeface="Times New Roman" panose="02020603050405020304" pitchFamily="18" charset="0"/>
              </a:rPr>
              <a:t>Το ANN είναι ένα υπολογιστικό σύστημα που αποτελείται από ένα εξαιρετικά διασυνδεδεμένο δίκτυο μονάδων επεξεργασίας που ονομάζονται νευρώνες. Βασίζεται στην αρχιτεκτονική perceptron, το οποίο αποτελείται από ένα στρώμα εισόδου με λίγες μονάδες εισόδου που αντιπροσωπεύουν πολλαπλά χαρακτηριστικά που υπάρχουν στη βάση δεδομένων, ανάλογα με τον στόχο που ορίζεται.</a:t>
            </a:r>
          </a:p>
          <a:p>
            <a:pPr marL="0" indent="0" algn="just">
              <a:buNone/>
            </a:pPr>
            <a:r>
              <a:rPr lang="el-GR" sz="3600" dirty="0">
                <a:latin typeface="Times New Roman" panose="02020603050405020304" pitchFamily="18" charset="0"/>
                <a:cs typeface="Times New Roman" panose="02020603050405020304" pitchFamily="18" charset="0"/>
              </a:rPr>
              <a:t> Κάθε είσοδος τροφοδοτείται στην συνάρτηση ενεργοποίησης πολλαπλασιασμένη με ένα βάρος, το οποίο τροποποιείται ανάλογα τις εξόδους, για να βγει η πραγματική έξοδος. Τα βάρη μαθαίνονται μέσω μηχανικής μάθησης και το νευρωνικό δίκτυο μαθαίνει εν τέλει από μία διαδικασία που λέγεται οπίσθια διάδοση. Τα ΑΝΝ έχουν τη δυνατότητα να χειρίζονται πολύπλοκα χαρακτηριστικά μέσα σε δεδομένα προκειμένου να επεξεργαστούν τις πληροφορίες.</a:t>
            </a:r>
          </a:p>
          <a:p>
            <a:pPr marL="0" indent="0">
              <a:buNone/>
            </a:pPr>
            <a:endParaRPr lang="el-GR" dirty="0">
              <a:latin typeface="Times New Roman" panose="02020603050405020304" pitchFamily="18" charset="0"/>
              <a:cs typeface="Times New Roman" panose="02020603050405020304" pitchFamily="18" charset="0"/>
            </a:endParaRPr>
          </a:p>
          <a:p>
            <a:pPr marL="0" indent="0">
              <a:buNone/>
            </a:pPr>
            <a:endParaRPr lang="el-GR" dirty="0">
              <a:latin typeface="Times New Roman" panose="02020603050405020304" pitchFamily="18" charset="0"/>
              <a:cs typeface="Times New Roman" panose="02020603050405020304" pitchFamily="18" charset="0"/>
            </a:endParaRPr>
          </a:p>
        </p:txBody>
      </p:sp>
      <p:pic>
        <p:nvPicPr>
          <p:cNvPr id="1032" name="Picture 8">
            <a:extLst>
              <a:ext uri="{FF2B5EF4-FFF2-40B4-BE49-F238E27FC236}">
                <a16:creationId xmlns:a16="http://schemas.microsoft.com/office/drawing/2014/main" id="{77EACF3E-FCC1-65B4-E976-0803EA34A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48" y="4648473"/>
            <a:ext cx="1991139" cy="220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8779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97C0B66-16DA-42E6-3F9F-C044986096C3}"/>
              </a:ext>
            </a:extLst>
          </p:cNvPr>
          <p:cNvSpPr>
            <a:spLocks noGrp="1"/>
          </p:cNvSpPr>
          <p:nvPr>
            <p:ph type="body" idx="1"/>
          </p:nvPr>
        </p:nvSpPr>
        <p:spPr>
          <a:xfrm>
            <a:off x="712785" y="737417"/>
            <a:ext cx="5183189" cy="1196811"/>
          </a:xfrm>
        </p:spPr>
        <p:txBody>
          <a:bodyPr>
            <a:normAutofit fontScale="32500" lnSpcReduction="20000"/>
          </a:bodyPr>
          <a:lstStyle/>
          <a:p>
            <a:pPr marL="0" indent="0" algn="just">
              <a:buNone/>
            </a:pPr>
            <a:endParaRPr lang="el-GR" dirty="0"/>
          </a:p>
          <a:p>
            <a:pPr marL="0" indent="0" algn="ctr">
              <a:buNone/>
            </a:pPr>
            <a:r>
              <a:rPr lang="el-GR" sz="7400" b="0" dirty="0">
                <a:latin typeface="Times New Roman" panose="02020603050405020304" pitchFamily="18" charset="0"/>
                <a:cs typeface="Times New Roman" panose="02020603050405020304" pitchFamily="18" charset="0"/>
              </a:rPr>
              <a:t>Εισαγωγή στα </a:t>
            </a:r>
            <a:r>
              <a:rPr lang="en-US" sz="7400" b="0" dirty="0">
                <a:latin typeface="Times New Roman" panose="02020603050405020304" pitchFamily="18" charset="0"/>
                <a:cs typeface="Times New Roman" panose="02020603050405020304" pitchFamily="18" charset="0"/>
              </a:rPr>
              <a:t>Artificial </a:t>
            </a:r>
          </a:p>
          <a:p>
            <a:pPr marL="0" indent="0" algn="ctr">
              <a:buNone/>
            </a:pPr>
            <a:r>
              <a:rPr lang="el-GR" sz="7400" b="0" dirty="0">
                <a:latin typeface="Times New Roman" panose="02020603050405020304" pitchFamily="18" charset="0"/>
                <a:cs typeface="Times New Roman" panose="02020603050405020304" pitchFamily="18" charset="0"/>
              </a:rPr>
              <a:t>Ν</a:t>
            </a:r>
            <a:r>
              <a:rPr lang="en-US" sz="7400" b="0" dirty="0">
                <a:latin typeface="Times New Roman" panose="02020603050405020304" pitchFamily="18" charset="0"/>
                <a:cs typeface="Times New Roman" panose="02020603050405020304" pitchFamily="18" charset="0"/>
              </a:rPr>
              <a:t>eural </a:t>
            </a:r>
            <a:r>
              <a:rPr lang="el-GR" sz="7400" b="0" dirty="0">
                <a:latin typeface="Times New Roman" panose="02020603050405020304" pitchFamily="18" charset="0"/>
                <a:cs typeface="Times New Roman" panose="02020603050405020304" pitchFamily="18" charset="0"/>
              </a:rPr>
              <a:t>Ν</a:t>
            </a:r>
            <a:r>
              <a:rPr lang="en-US" sz="7400" b="0" dirty="0">
                <a:latin typeface="Times New Roman" panose="02020603050405020304" pitchFamily="18" charset="0"/>
                <a:cs typeface="Times New Roman" panose="02020603050405020304" pitchFamily="18" charset="0"/>
              </a:rPr>
              <a:t>etworks (2)</a:t>
            </a:r>
          </a:p>
          <a:p>
            <a:pPr marL="0" indent="0" algn="just">
              <a:buNone/>
            </a:pPr>
            <a:endParaRPr lang="el-GR" dirty="0"/>
          </a:p>
        </p:txBody>
      </p:sp>
      <p:sp>
        <p:nvSpPr>
          <p:cNvPr id="16" name="Θέση περιεχομένου 15">
            <a:extLst>
              <a:ext uri="{FF2B5EF4-FFF2-40B4-BE49-F238E27FC236}">
                <a16:creationId xmlns:a16="http://schemas.microsoft.com/office/drawing/2014/main" id="{7700D1B9-8D71-3E74-E09F-942E182C1CE6}"/>
              </a:ext>
            </a:extLst>
          </p:cNvPr>
          <p:cNvSpPr>
            <a:spLocks noGrp="1"/>
          </p:cNvSpPr>
          <p:nvPr>
            <p:ph sz="half" idx="2"/>
          </p:nvPr>
        </p:nvSpPr>
        <p:spPr>
          <a:xfrm>
            <a:off x="560440" y="1934228"/>
            <a:ext cx="5335533" cy="4645476"/>
          </a:xfrm>
        </p:spPr>
        <p:txBody>
          <a:bodyPr>
            <a:normAutofit fontScale="47500" lnSpcReduction="20000"/>
          </a:bodyPr>
          <a:lstStyle/>
          <a:p>
            <a:pPr marL="0" indent="0" algn="ctr">
              <a:buNone/>
            </a:pPr>
            <a:r>
              <a:rPr lang="el-GR" sz="3600" b="1" i="1" dirty="0">
                <a:latin typeface="Times New Roman" panose="02020603050405020304" pitchFamily="18" charset="0"/>
                <a:cs typeface="Times New Roman" panose="02020603050405020304" pitchFamily="18" charset="0"/>
              </a:rPr>
              <a:t>Υπάρχουν 2 μοντέλα ΑΝΝ που χρησιμοποιούνται ευρέως για εποπτευόμενη μάθηση:</a:t>
            </a:r>
            <a:endParaRPr lang="en-US" sz="3600" b="1" i="1" dirty="0">
              <a:latin typeface="Times New Roman" panose="02020603050405020304" pitchFamily="18" charset="0"/>
              <a:cs typeface="Times New Roman" panose="02020603050405020304" pitchFamily="18" charset="0"/>
            </a:endParaRPr>
          </a:p>
          <a:p>
            <a:pPr marL="0" indent="0" algn="ctr">
              <a:buNone/>
            </a:pPr>
            <a:endParaRPr lang="el-GR" sz="3800" b="1" i="1" dirty="0">
              <a:latin typeface="Times New Roman" panose="02020603050405020304" pitchFamily="18" charset="0"/>
              <a:cs typeface="Times New Roman" panose="02020603050405020304" pitchFamily="18" charset="0"/>
            </a:endParaRPr>
          </a:p>
          <a:p>
            <a:pPr marL="0" indent="0" algn="just">
              <a:buNone/>
            </a:pPr>
            <a:r>
              <a:rPr lang="el-GR" b="1" i="1" dirty="0">
                <a:latin typeface="Times New Roman" panose="02020603050405020304" pitchFamily="18" charset="0"/>
                <a:cs typeface="Times New Roman" panose="02020603050405020304" pitchFamily="18" charset="0"/>
              </a:rPr>
              <a:t>Δίκτυο Perceptron:</a:t>
            </a:r>
            <a:r>
              <a:rPr lang="el-GR" dirty="0">
                <a:latin typeface="Times New Roman" panose="02020603050405020304" pitchFamily="18" charset="0"/>
                <a:cs typeface="Times New Roman" panose="02020603050405020304" pitchFamily="18" charset="0"/>
              </a:rPr>
              <a:t> Το μοντέλο Perceptron είναι ένας δυαδικός ταξινομητής που σημαίνει ότι διαχωρίζει τα δεδομένα εισόδου σε δύο κατηγορίες. Είναι το απλούστερο και παλαιότερο μοντέλο νευρωνικών δικτύων που μπορεί να εφαρμόσει γραμμικά διαχωρίσιμα προβλήματα όπως AND, OR, NOT gate αλλά δεν λειτουργεί για μη γραμμικά προβλήματα όπως η πύλη XOR.</a:t>
            </a:r>
          </a:p>
          <a:p>
            <a:pPr marL="0" indent="0" algn="just">
              <a:buNone/>
            </a:pPr>
            <a:r>
              <a:rPr lang="el-GR" b="1" i="1" dirty="0">
                <a:latin typeface="Times New Roman" panose="02020603050405020304" pitchFamily="18" charset="0"/>
                <a:cs typeface="Times New Roman" panose="02020603050405020304" pitchFamily="18" charset="0"/>
              </a:rPr>
              <a:t>Multilayer Perceptron (MLP) Network: </a:t>
            </a:r>
            <a:r>
              <a:rPr lang="el-GR" dirty="0">
                <a:latin typeface="Times New Roman" panose="02020603050405020304" pitchFamily="18" charset="0"/>
                <a:cs typeface="Times New Roman" panose="02020603050405020304" pitchFamily="18" charset="0"/>
              </a:rPr>
              <a:t>Το MLP υποστηρίζει ταξινόμηση πολλαπλών κλάσεων. Αποτελείται από τουλάχιστον ένα κρυφό στρώμα μαζί με ένα στρώμα εισόδου και ένα στρώμα εξόδου. Σε αυτό το δίκτυο κάθε μεμονωμένος κόμβος συνδέεται με όλους τους άλλους κόμβους στο επόμενο επίπεδο συνδέοντας βάρη για την ανάπτυξη ενός πλήρως συνδεδεμένου νευρωνικού δικτύου.</a:t>
            </a:r>
          </a:p>
          <a:p>
            <a:pPr marL="0" indent="0" algn="just">
              <a:buNone/>
            </a:pPr>
            <a:r>
              <a:rPr lang="el-GR" dirty="0">
                <a:latin typeface="Times New Roman" panose="02020603050405020304" pitchFamily="18" charset="0"/>
                <a:cs typeface="Times New Roman" panose="02020603050405020304" pitchFamily="18" charset="0"/>
              </a:rPr>
              <a:t>Έπειτα</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γίνεται λεπτομερή αναφορά σε εφαρμογές των ΑΝΝ στην βιοπληροφορική καθώς και ένας αναλυτικός πίνακας με άρθρα, σκοπό αυτών και ευρημάτων τους.</a:t>
            </a:r>
          </a:p>
          <a:p>
            <a:pPr marL="0" indent="0" algn="just">
              <a:buNone/>
            </a:pPr>
            <a:endParaRPr lang="el-GR" dirty="0"/>
          </a:p>
        </p:txBody>
      </p:sp>
      <p:sp>
        <p:nvSpPr>
          <p:cNvPr id="17" name="Θέση κειμένου 16">
            <a:extLst>
              <a:ext uri="{FF2B5EF4-FFF2-40B4-BE49-F238E27FC236}">
                <a16:creationId xmlns:a16="http://schemas.microsoft.com/office/drawing/2014/main" id="{AF1A8B4F-625C-4AB5-7328-266397B5ADA1}"/>
              </a:ext>
            </a:extLst>
          </p:cNvPr>
          <p:cNvSpPr>
            <a:spLocks noGrp="1"/>
          </p:cNvSpPr>
          <p:nvPr>
            <p:ph type="body" sz="quarter" idx="3"/>
          </p:nvPr>
        </p:nvSpPr>
        <p:spPr>
          <a:xfrm>
            <a:off x="6296028" y="1206378"/>
            <a:ext cx="5183188" cy="497428"/>
          </a:xfrm>
        </p:spPr>
        <p:txBody>
          <a:bodyPr>
            <a:normAutofit fontScale="32500" lnSpcReduction="20000"/>
          </a:bodyPr>
          <a:lstStyle/>
          <a:p>
            <a:pPr algn="ctr" rtl="0">
              <a:spcBef>
                <a:spcPts val="0"/>
              </a:spcBef>
              <a:spcAft>
                <a:spcPts val="0"/>
              </a:spcAft>
            </a:pPr>
            <a:r>
              <a:rPr lang="el-GR" sz="7400" b="0" dirty="0">
                <a:latin typeface="Times New Roman" panose="02020603050405020304" pitchFamily="18" charset="0"/>
                <a:cs typeface="Times New Roman" panose="02020603050405020304" pitchFamily="18" charset="0"/>
              </a:rPr>
              <a:t>Κριτική Ανάλυση</a:t>
            </a:r>
          </a:p>
          <a:p>
            <a:pPr rtl="0">
              <a:spcBef>
                <a:spcPts val="0"/>
              </a:spcBef>
              <a:spcAft>
                <a:spcPts val="0"/>
              </a:spcAft>
            </a:pPr>
            <a:endParaRPr lang="en-US" sz="7400" b="0" dirty="0">
              <a:latin typeface="Times New Roman" panose="02020603050405020304" pitchFamily="18" charset="0"/>
              <a:cs typeface="Times New Roman" panose="02020603050405020304" pitchFamily="18" charset="0"/>
            </a:endParaRPr>
          </a:p>
        </p:txBody>
      </p:sp>
      <p:sp>
        <p:nvSpPr>
          <p:cNvPr id="18" name="Θέση περιεχομένου 17">
            <a:extLst>
              <a:ext uri="{FF2B5EF4-FFF2-40B4-BE49-F238E27FC236}">
                <a16:creationId xmlns:a16="http://schemas.microsoft.com/office/drawing/2014/main" id="{F967AF53-CB61-840F-BE6F-D4F021A1E5A9}"/>
              </a:ext>
            </a:extLst>
          </p:cNvPr>
          <p:cNvSpPr>
            <a:spLocks noGrp="1"/>
          </p:cNvSpPr>
          <p:nvPr>
            <p:ph sz="quarter" idx="4"/>
          </p:nvPr>
        </p:nvSpPr>
        <p:spPr>
          <a:xfrm>
            <a:off x="6096000" y="2087230"/>
            <a:ext cx="5606845" cy="3897850"/>
          </a:xfrm>
        </p:spPr>
        <p:txBody>
          <a:bodyPr>
            <a:normAutofit fontScale="47500" lnSpcReduction="20000"/>
          </a:bodyPr>
          <a:lstStyle/>
          <a:p>
            <a:pPr marL="0" indent="0">
              <a:buNone/>
            </a:pPr>
            <a:endParaRPr lang="el-GR" dirty="0">
              <a:latin typeface="Times New Roman" panose="02020603050405020304" pitchFamily="18" charset="0"/>
              <a:cs typeface="Times New Roman" panose="02020603050405020304" pitchFamily="18" charset="0"/>
            </a:endParaRPr>
          </a:p>
          <a:p>
            <a:pPr marL="0" indent="0">
              <a:buNone/>
            </a:pPr>
            <a:endParaRPr lang="el-G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F125512-34DC-444A-3B8F-A4C4C2A243C7}"/>
              </a:ext>
            </a:extLst>
          </p:cNvPr>
          <p:cNvSpPr txBox="1"/>
          <p:nvPr/>
        </p:nvSpPr>
        <p:spPr>
          <a:xfrm>
            <a:off x="6296028" y="1872020"/>
            <a:ext cx="5256875" cy="4985980"/>
          </a:xfrm>
          <a:prstGeom prst="rect">
            <a:avLst/>
          </a:prstGeom>
          <a:noFill/>
        </p:spPr>
        <p:txBody>
          <a:bodyPr wrap="square" rtlCol="0">
            <a:spAutoFit/>
          </a:bodyPr>
          <a:lstStyle/>
          <a:p>
            <a:pPr algn="just"/>
            <a:r>
              <a:rPr lang="el-GR" sz="1500" dirty="0">
                <a:latin typeface="Times New Roman" panose="02020603050405020304" pitchFamily="18" charset="0"/>
                <a:cs typeface="Times New Roman" panose="02020603050405020304" pitchFamily="18" charset="0"/>
              </a:rPr>
              <a:t>Παρατηρήθηκε στην μελέτη ότι ο ταξινομητής ΑΝΝ ξεπέρασε όλους τους άλλους ταξινομητές χρονικά με λογικά αποτελέσματα. Όμως η απόδοσή του εξαρτάται από παράγοντες όπως η προεπεξεργασία δεδομένων, η συνάρτηση ενεργοποίησης που θα χρησιμοποιηθεί και η επιλογή του αριθμού νευρώνων.</a:t>
            </a:r>
          </a:p>
          <a:p>
            <a:pPr algn="just"/>
            <a:endParaRPr lang="en-US" sz="1500" dirty="0">
              <a:latin typeface="Times New Roman" panose="02020603050405020304" pitchFamily="18" charset="0"/>
              <a:cs typeface="Times New Roman" panose="02020603050405020304" pitchFamily="18" charset="0"/>
            </a:endParaRPr>
          </a:p>
          <a:p>
            <a:pPr algn="just"/>
            <a:r>
              <a:rPr lang="el-GR" sz="1500" dirty="0">
                <a:latin typeface="Times New Roman" panose="02020603050405020304" pitchFamily="18" charset="0"/>
                <a:cs typeface="Times New Roman" panose="02020603050405020304" pitchFamily="18" charset="0"/>
              </a:rPr>
              <a:t>Στην περίπτωση του μοντέλου SVM, αν έχουμε αρκετά μεγάλη ποσότητα δεδομένων καταλήγουμε ότι είναι ένα πολύ ικανοποιητικό μοντέλο. Επίσης τα ΑΝΝ είναι σε θέση να παράξουν λογικά αποτελέσματα ακόμα και με θορυβώδεις εισόδους, αλλά με σωστή προεπεξεργασία δεδομένων είναι πιο αποδοτικά. Προσοχή πρέπει να δίνεται και στην σωστή επιλογή συνάρτησης ενεργοποίησης, με καλό παράδειγμα την ReLU.</a:t>
            </a:r>
            <a:endParaRPr lang="en-US" sz="1500" dirty="0">
              <a:latin typeface="Times New Roman" panose="02020603050405020304" pitchFamily="18" charset="0"/>
              <a:cs typeface="Times New Roman" panose="02020603050405020304" pitchFamily="18" charset="0"/>
            </a:endParaRPr>
          </a:p>
          <a:p>
            <a:pPr algn="just"/>
            <a:endParaRPr lang="el-GR" sz="1500" dirty="0">
              <a:latin typeface="Times New Roman" panose="02020603050405020304" pitchFamily="18" charset="0"/>
              <a:cs typeface="Times New Roman" panose="02020603050405020304" pitchFamily="18" charset="0"/>
            </a:endParaRPr>
          </a:p>
          <a:p>
            <a:pPr algn="just"/>
            <a:r>
              <a:rPr lang="el-GR" sz="1500" dirty="0">
                <a:latin typeface="Times New Roman" panose="02020603050405020304" pitchFamily="18" charset="0"/>
                <a:cs typeface="Times New Roman" panose="02020603050405020304" pitchFamily="18" charset="0"/>
              </a:rPr>
              <a:t>Τέλος</a:t>
            </a:r>
            <a:r>
              <a:rPr lang="en-US" sz="1500" dirty="0">
                <a:latin typeface="Times New Roman" panose="02020603050405020304" pitchFamily="18" charset="0"/>
                <a:cs typeface="Times New Roman" panose="02020603050405020304" pitchFamily="18" charset="0"/>
              </a:rPr>
              <a:t>,</a:t>
            </a:r>
            <a:r>
              <a:rPr lang="el-GR" sz="1500" dirty="0">
                <a:latin typeface="Times New Roman" panose="02020603050405020304" pitchFamily="18" charset="0"/>
                <a:cs typeface="Times New Roman" panose="02020603050405020304" pitchFamily="18" charset="0"/>
              </a:rPr>
              <a:t> πρέπει να δίνεται προσοχή στον σωστό αριθμό κρυφών επιπέδων καθώς περισσότερα από τα αναγκαία οδηγούν σε καθυστέρηση ενώ λιγότερα οδηγούν σε ανακριβή αποτελέσματα. Εν κατακλείδι, προτείνεται η ενσωμάτωση του αλγορίθμου ΑΝΝ με διαφορετικούς αλγόριθμους βελτιστοποίησης για καλύτερη απόδοση του μοντέλου.</a:t>
            </a:r>
          </a:p>
          <a:p>
            <a:endParaRPr lang="el-GR" dirty="0"/>
          </a:p>
        </p:txBody>
      </p:sp>
    </p:spTree>
    <p:extLst>
      <p:ext uri="{BB962C8B-B14F-4D97-AF65-F5344CB8AC3E}">
        <p14:creationId xmlns:p14="http://schemas.microsoft.com/office/powerpoint/2010/main" val="1511596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FA9526-A0C0-7FF9-655D-07D2EDF3A825}"/>
              </a:ext>
            </a:extLst>
          </p:cNvPr>
          <p:cNvSpPr>
            <a:spLocks noGrp="1"/>
          </p:cNvSpPr>
          <p:nvPr>
            <p:ph type="title"/>
          </p:nvPr>
        </p:nvSpPr>
        <p:spPr>
          <a:xfrm>
            <a:off x="668594" y="365125"/>
            <a:ext cx="10685206" cy="1325563"/>
          </a:xfrm>
        </p:spPr>
        <p:txBody>
          <a:bodyPr>
            <a:noAutofit/>
          </a:bodyPr>
          <a:lstStyle/>
          <a:p>
            <a:pPr marL="228600" indent="-228600">
              <a:lnSpc>
                <a:spcPct val="110000"/>
              </a:lnSpc>
              <a:spcBef>
                <a:spcPts val="1000"/>
              </a:spcBef>
              <a:defRPr/>
            </a:pPr>
            <a:b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el-GR" sz="2800" dirty="0">
                <a:latin typeface="Times New Roman" panose="02020603050405020304" pitchFamily="18" charset="0"/>
                <a:cs typeface="Times New Roman" panose="02020603050405020304" pitchFamily="18" charset="0"/>
              </a:rPr>
              <a:t>DNN</a:t>
            </a:r>
            <a:r>
              <a:rPr lang="en-US" sz="2800" dirty="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Βαθέων Νευρωνικών Δικτύων) πρόβλεψη υπογραφών μεταγραφής σε όλο το γονιδίωμα – πέρα από το Μαύρο κουτί (</a:t>
            </a:r>
            <a:r>
              <a:rPr lang="en-US" sz="2800" dirty="0">
                <a:latin typeface="Times New Roman" panose="02020603050405020304" pitchFamily="18" charset="0"/>
                <a:cs typeface="Times New Roman" panose="02020603050405020304" pitchFamily="18" charset="0"/>
              </a:rPr>
              <a:t>Paper 2)</a:t>
            </a:r>
            <a:br>
              <a:rPr lang="en-US" sz="3200" dirty="0">
                <a:latin typeface="Times New Roman" panose="02020603050405020304" pitchFamily="18" charset="0"/>
                <a:cs typeface="Times New Roman" panose="02020603050405020304" pitchFamily="18" charset="0"/>
              </a:rPr>
            </a:br>
            <a:endParaRPr lang="el-GR" sz="3200" dirty="0"/>
          </a:p>
        </p:txBody>
      </p:sp>
      <p:sp>
        <p:nvSpPr>
          <p:cNvPr id="6" name="Θέση περιεχομένου 5">
            <a:extLst>
              <a:ext uri="{FF2B5EF4-FFF2-40B4-BE49-F238E27FC236}">
                <a16:creationId xmlns:a16="http://schemas.microsoft.com/office/drawing/2014/main" id="{2C0E6DAB-A5AF-032F-7AAE-5E0360008189}"/>
              </a:ext>
            </a:extLst>
          </p:cNvPr>
          <p:cNvSpPr>
            <a:spLocks noGrp="1"/>
          </p:cNvSpPr>
          <p:nvPr>
            <p:ph sz="half" idx="1"/>
          </p:nvPr>
        </p:nvSpPr>
        <p:spPr>
          <a:xfrm>
            <a:off x="659296" y="1950455"/>
            <a:ext cx="5279388" cy="4251960"/>
          </a:xfrm>
        </p:spPr>
        <p:txBody>
          <a:bodyPr>
            <a:normAutofit/>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l-GR" sz="2000" b="1" i="1" dirty="0">
                <a:solidFill>
                  <a:prstClr val="black"/>
                </a:solidFill>
                <a:latin typeface="Times New Roman" panose="02020603050405020304" pitchFamily="18" charset="0"/>
                <a:cs typeface="Times New Roman" panose="02020603050405020304" pitchFamily="18" charset="0"/>
              </a:rPr>
              <a:t>Η σημασία τ</a:t>
            </a:r>
            <a:r>
              <a:rPr kumimoji="0" lang="el-GR"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ης έκφρασης του μεταγραφόμενου </a:t>
            </a:r>
            <a:r>
              <a:rPr kumimoji="0" lang="en-US"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mRNA</a:t>
            </a:r>
            <a:endParaRPr lang="en-US" sz="2000" b="1" i="1" dirty="0">
              <a:solidFill>
                <a:prstClr val="black"/>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lgn="jus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Η έκφραση του μεταγραφόμενου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mRNA</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αποτελεί ένα από τα πιο σημαντικά κομμάτια του ρυθμιστικού μηχανισμού των κυττάρων αλλά και των λειτουργιών των ιστών και των οργάνων. Πιο συγκεκριμένα, η ανάλυση της έκφρασης του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MRNA</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μπορεί να συντελέσει τόσο στην μελέτη των ασθενειών όσο και στην διατήρηση της ταυτότητας των κυττάρων. </a:t>
            </a:r>
          </a:p>
          <a:p>
            <a:pPr marL="0" indent="0">
              <a:buNone/>
            </a:pPr>
            <a:endParaRPr lang="el-GR" dirty="0"/>
          </a:p>
        </p:txBody>
      </p:sp>
      <p:sp>
        <p:nvSpPr>
          <p:cNvPr id="7" name="Θέση περιεχομένου 6">
            <a:extLst>
              <a:ext uri="{FF2B5EF4-FFF2-40B4-BE49-F238E27FC236}">
                <a16:creationId xmlns:a16="http://schemas.microsoft.com/office/drawing/2014/main" id="{A15FFF31-0DD5-1A35-C159-391DB7B8E7A4}"/>
              </a:ext>
            </a:extLst>
          </p:cNvPr>
          <p:cNvSpPr>
            <a:spLocks noGrp="1"/>
          </p:cNvSpPr>
          <p:nvPr>
            <p:ph sz="half" idx="2"/>
          </p:nvPr>
        </p:nvSpPr>
        <p:spPr>
          <a:xfrm>
            <a:off x="6351104" y="1950455"/>
            <a:ext cx="5181600" cy="4251960"/>
          </a:xfrm>
        </p:spPr>
        <p:txBody>
          <a:bodyPr>
            <a:normAutofit/>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l-GR" sz="2000" b="1" i="1" dirty="0">
                <a:solidFill>
                  <a:prstClr val="black"/>
                </a:solidFill>
                <a:effectLst/>
                <a:latin typeface="Times New Roman" panose="02020603050405020304" pitchFamily="18" charset="0"/>
                <a:ea typeface="Calibri" panose="020F0502020204030204" pitchFamily="34" charset="0"/>
                <a:cs typeface="Times New Roman" panose="02020603050405020304" pitchFamily="18" charset="0"/>
              </a:rPr>
              <a:t>Παράγοντες μεταγραφής (</a:t>
            </a:r>
            <a:r>
              <a:rPr lang="en-US" sz="2000" b="1" i="1" dirty="0">
                <a:solidFill>
                  <a:prstClr val="black"/>
                </a:solidFill>
                <a:effectLst/>
                <a:latin typeface="Times New Roman" panose="02020603050405020304" pitchFamily="18" charset="0"/>
                <a:ea typeface="Calibri" panose="020F0502020204030204" pitchFamily="34" charset="0"/>
                <a:cs typeface="Times New Roman" panose="02020603050405020304" pitchFamily="18" charset="0"/>
              </a:rPr>
              <a:t>TFs)</a:t>
            </a:r>
            <a:endParaRPr lang="el-GR" sz="2000" b="1" i="1" dirty="0">
              <a:solidFill>
                <a:prstClr val="black"/>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Επιπρόσθετα, έχουν δημιουργηθεί μεγάλες ποσότητες δεδομένων έκφρασης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RNA</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από ανθρώπους τα οποία έχουν ομαδοποιηθεί με σκοπό την πιο εύκολη υπόθεση γονιδίων που εμπλέκονται σε ασθένειες.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Οι παράγοντες της μεταγραφής, τα λεγόμενα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TFs</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Transcription Factors</a:t>
            </a:r>
            <a:r>
              <a:rPr lang="el-GR" sz="1800" dirty="0">
                <a:effectLst/>
                <a:latin typeface="Times New Roman" panose="02020603050405020304" pitchFamily="18" charset="0"/>
                <a:ea typeface="Calibri" panose="020F0502020204030204" pitchFamily="34" charset="0"/>
                <a:cs typeface="Times New Roman" panose="02020603050405020304" pitchFamily="18" charset="0"/>
              </a:rPr>
              <a:t>), είναι κρίσιμοι για τον ρυθμιστικό έλεγχο των γονίδιων και μεγάλος όγκος εργαλείων της Βιοπληροφορικής στοχεύουν </a:t>
            </a:r>
            <a:r>
              <a:rPr lang="el-GR" sz="1800" b="1" dirty="0">
                <a:effectLst/>
                <a:latin typeface="Times New Roman" panose="02020603050405020304" pitchFamily="18" charset="0"/>
                <a:ea typeface="Calibri" panose="020F0502020204030204" pitchFamily="34" charset="0"/>
                <a:cs typeface="Times New Roman" panose="02020603050405020304" pitchFamily="18" charset="0"/>
              </a:rPr>
              <a:t>στην πρόβλεψη των τοποθεσιών δέσμευσης των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TF</a:t>
            </a:r>
            <a:r>
              <a:rPr lang="el-GR" sz="1800" b="1"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42175778"/>
      </p:ext>
    </p:extLst>
  </p:cSld>
  <p:clrMapOvr>
    <a:masterClrMapping/>
  </p:clrMapOvr>
  <p:transition spd="med">
    <p:pull/>
  </p:transition>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
  <TotalTime>14298</TotalTime>
  <Words>4885</Words>
  <Application>Microsoft Office PowerPoint</Application>
  <PresentationFormat>Ευρεία οθόνη</PresentationFormat>
  <Paragraphs>205</Paragraphs>
  <Slides>26</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26</vt:i4>
      </vt:variant>
    </vt:vector>
  </HeadingPairs>
  <TitlesOfParts>
    <vt:vector size="33" baseType="lpstr">
      <vt:lpstr>Arial</vt:lpstr>
      <vt:lpstr>Calibri</vt:lpstr>
      <vt:lpstr>Roboto</vt:lpstr>
      <vt:lpstr>The Hand Bold</vt:lpstr>
      <vt:lpstr>The Serif Hand Black</vt:lpstr>
      <vt:lpstr>Times New Roman</vt:lpstr>
      <vt:lpstr>SketchyVTI</vt:lpstr>
      <vt:lpstr> Εφαρμογές Τεχνητών Νευρωνικών Δικτύων στην Βιοπληροφορική</vt:lpstr>
      <vt:lpstr>Περιεχόμενα</vt:lpstr>
      <vt:lpstr>Μία κριτική ανασκόπηση για την εφαρμογή του Τεχνητού Νευρωνικού Δικτύου στην Βιοπληροφορική (Paper 1) </vt:lpstr>
      <vt:lpstr>Προβλήματα της Βιοπληροφορικής</vt:lpstr>
      <vt:lpstr>Βιολογικά Σύνολα Δεδομένων  Ανάλογα τον τύπο των δεδομένων, έχουμε: Βιολογικά Σύνολα Δεδομένων </vt:lpstr>
      <vt:lpstr>Βιολογικά Σύνολα Δεδομένων  Ανάλογα τον τύπο των δεδομένων, έχουμε: Δόμηση Υπολογιστικού μοντέλου </vt:lpstr>
      <vt:lpstr>Παρουσίαση του PowerPoint</vt:lpstr>
      <vt:lpstr>Παρουσίαση του PowerPoint</vt:lpstr>
      <vt:lpstr> DNN (Βαθέων Νευρωνικών Δικτύων) πρόβλεψη υπογραφών μεταγραφής σε όλο το γονιδίωμα – πέρα από το Μαύρο κουτί (Paper 2) </vt:lpstr>
      <vt:lpstr>Κάποιες στρατηγικές για τον εντοπισμό και την πρόβλεψη των θέσεων δέσμευσης των TFs</vt:lpstr>
      <vt:lpstr>Λύση: Μεθοδολογία πέρα από τα μοντέλα μηχανικής μάθησης Μαύρου κουτιού</vt:lpstr>
      <vt:lpstr>Η τεχνική φωτισμού κόμβου (node light-up technique)  </vt:lpstr>
      <vt:lpstr>Παρουσίαση του PowerPoint</vt:lpstr>
      <vt:lpstr>Παρουσίαση του PowerPoint</vt:lpstr>
      <vt:lpstr> Βιολογική ερμηνεία DNN για την πρόβλεψη φαινοτύπου με βάση την γονιδιακή έκφραση (Paper 3) </vt:lpstr>
      <vt:lpstr>Μοντέλο</vt:lpstr>
      <vt:lpstr>Μέσος όρος βαρών, Ερμηνεία και Συζήτηση</vt:lpstr>
      <vt:lpstr>Συμπέρασμα και Μέθοδοι</vt:lpstr>
      <vt:lpstr> OptNCMiner: μια προσέγγιση βαθιάς μάθησης για την ανακάλυψη φυσικών ενώσεων που διαμορφώνουν πολλαπλούς στόχους για συγκεκριμένες ασθένειες (Paper 4) </vt:lpstr>
      <vt:lpstr>Ανάπτυξη μοντέλων μηχανικής μάθησης για την ανακάλυψη των NCs</vt:lpstr>
      <vt:lpstr>Siamese Νευρωνικό Δίκτυο (SNN) και το μοντέλο OptNCMiner</vt:lpstr>
      <vt:lpstr>Σχετικά με την δοκιμή του μοντέλου OptNCMiner…</vt:lpstr>
      <vt:lpstr>Αξιολόγηση της απόδοσης του OptNCMiner και πλεονεκτήματα </vt:lpstr>
      <vt:lpstr>Use case scenario που σχετίζεται με τον εντοπισμό φυσικών ενώσεων NCs που υπάρχουν σε φυσικές πηγές που ρυθμίζουν πρωτεΐνες -στόχους που σχετίζονται με T2DM επιπλοκές</vt:lpstr>
      <vt:lpstr>Συμπεράσματα και συστάσεις για το μέλλον</vt:lpstr>
      <vt:lpstr>Σας ευχαριστούμε πολύ για την προσοχή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Εφαρμογές Τεχνητών Νευρωνικών Δικτύων στην Βιοπληροφορική</dc:title>
  <dc:creator>ΚΡΕΜΑΝΤΑΛΑ ΘΕΟΔΩΡΑ</dc:creator>
  <cp:lastModifiedBy>ΚΡΕΜΑΝΤΑΛΑ ΘΕΟΔΩΡΑ</cp:lastModifiedBy>
  <cp:revision>1</cp:revision>
  <dcterms:created xsi:type="dcterms:W3CDTF">2023-09-01T16:00:29Z</dcterms:created>
  <dcterms:modified xsi:type="dcterms:W3CDTF">2023-09-12T13:03:09Z</dcterms:modified>
</cp:coreProperties>
</file>