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82" r:id="rId4"/>
    <p:sldId id="297" r:id="rId5"/>
    <p:sldId id="299" r:id="rId6"/>
    <p:sldId id="298" r:id="rId7"/>
    <p:sldId id="300" r:id="rId8"/>
    <p:sldId id="301" r:id="rId9"/>
    <p:sldId id="302" r:id="rId10"/>
    <p:sldId id="305" r:id="rId11"/>
    <p:sldId id="304" r:id="rId12"/>
    <p:sldId id="306" r:id="rId13"/>
    <p:sldId id="307" r:id="rId14"/>
    <p:sldId id="312" r:id="rId15"/>
    <p:sldId id="314" r:id="rId16"/>
    <p:sldId id="290" r:id="rId17"/>
    <p:sldId id="310" r:id="rId18"/>
    <p:sldId id="309" r:id="rId19"/>
    <p:sldId id="303" r:id="rId20"/>
    <p:sldId id="308" r:id="rId21"/>
    <p:sldId id="311" r:id="rId22"/>
    <p:sldId id="31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BFC"/>
    <a:srgbClr val="007FFC"/>
    <a:srgbClr val="13BF48"/>
    <a:srgbClr val="04BD3A"/>
    <a:srgbClr val="00E3FF"/>
    <a:srgbClr val="05C33F"/>
    <a:srgbClr val="00B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1261" autoAdjust="0"/>
  </p:normalViewPr>
  <p:slideViewPr>
    <p:cSldViewPr snapToGrid="0">
      <p:cViewPr varScale="1">
        <p:scale>
          <a:sx n="75" d="100"/>
          <a:sy n="75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BD33-D643-454B-AB71-19E1BB871B3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E38B-83D8-4C95-A962-F65618EF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2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chrome-extension://</a:t>
            </a:r>
            <a:r>
              <a:rPr lang="en-US" dirty="0" err="1"/>
              <a:t>efaidnbmnnnibpcajpcglclefindmkaj</a:t>
            </a:r>
            <a:r>
              <a:rPr lang="en-US" dirty="0"/>
              <a:t>/</a:t>
            </a:r>
            <a:r>
              <a:rPr lang="en-US" dirty="0" err="1"/>
              <a:t>viewer.html?pdfurl</a:t>
            </a:r>
            <a:r>
              <a:rPr lang="en-US" dirty="0"/>
              <a:t>=https%3A%2F%2Fappletree.or.kr%2Fquick_reference_cards%2FPython%2FPython%2520Debugger%2520Cheatsheet.pdf&amp;clen=171855&amp;chunk=true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4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https://cheatography.com/davechild/cheat-sheets/regular-expressions/</a:t>
            </a:r>
          </a:p>
          <a:p>
            <a:r>
              <a:rPr lang="en-US" dirty="0"/>
              <a:t>https://www.rexegg.com/regex-lookarounds.html</a:t>
            </a:r>
          </a:p>
          <a:p>
            <a:r>
              <a:rPr lang="en-US" dirty="0"/>
              <a:t>https://www.dataquest.io/blog/regex-cheatsheet/</a:t>
            </a:r>
          </a:p>
          <a:p>
            <a:r>
              <a:rPr lang="en-US" dirty="0"/>
              <a:t>https://regex101.com/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https://www.engineeringbigdata.com/python-atm-code-for-account-balance-withdraw-and-deposit-functions/</a:t>
            </a:r>
          </a:p>
          <a:p>
            <a:r>
              <a:rPr lang="en-US" dirty="0"/>
              <a:t>https://www.geeksforgeeks.org/python-program-to-create-bankaccount-class-with-deposit-withdraw-function/</a:t>
            </a:r>
          </a:p>
          <a:p>
            <a:r>
              <a:rPr lang="en-US" dirty="0"/>
              <a:t>https://www.vtupulse.com/python-programs/python-program-using-classes-and-objects-to-deposit-and-withdraw-money-in-a-bank-account/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4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https://www.dataquest.io/blog/regex-cheatsheet/</a:t>
            </a:r>
          </a:p>
          <a:p>
            <a:r>
              <a:rPr lang="en-US" dirty="0"/>
              <a:t>https://www.rexegg.com/regex-lookarounds.html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1CC-9007-44EF-8133-99FC8AD6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273060"/>
            <a:ext cx="10521950" cy="1151059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126-8FAF-4EDD-A22F-AAD2FE6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6433-3578-4F9F-A6A3-B53226434F34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ECBD-67BB-404B-B00A-AC0FDB1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BAED-2918-4439-A3A4-9C525E2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EE85-1ACC-4151-836D-279A5454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B8E80-53EC-4FEF-905F-283FA79FF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326F-2FAC-42A0-9C6C-CBC859F13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4448F-CF03-4E3A-BCAE-A3FDD18D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F8F-DD6E-41B4-8DD0-46742E2AA233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E8C70-7BCF-400F-B816-3EA97899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CA47-00AB-48F4-B648-403907A0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5DD90-3172-44B8-BC3F-6E486FC33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0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CED8-0D36-48E7-BF9C-93048B5D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0E8A2-6555-49FB-B5A2-979D3A7C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6CBD8-A6FB-4205-8C1E-1457C0D2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0383-289C-4AED-A8FB-5C333DAE7F71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ADE9-9603-4477-84C5-3EA15D04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A1C8-9C15-4793-A94D-EB6FE964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CC3A82-8F6D-41E9-92BB-1F78F89CF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1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2D953-2204-4440-ACD8-7F59543A6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5A4B3-168D-435E-8009-36C005C4F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2E68-9135-4A18-A2B6-29E58642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2E2F-C4B1-4D6E-BB2B-041CEC62B65D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E133-0274-4F6F-89B0-D49FA81A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63A2-13E8-4B20-B6A4-1DE29C4F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7039E-A299-4F2D-B361-D69A20CED3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D619-DAF6-43DB-9EE8-8B1BABFDD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04DC7-E947-413E-A98F-DCF83BA94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CE0AD-C88C-4229-B82A-A6E76E96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2E92-BA47-4B7B-AEEA-CD2D372EC590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4C20-59E7-46A2-AE09-807E0DDE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599C6-466D-40E3-9290-EDB4AFD6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7B897-04B1-43E4-9440-6E75E90A2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5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4062-1E52-413C-BB73-C8436355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607C-83E1-4803-82B9-ADBB9B96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5E7B-5010-4864-9D7B-51EE0DFD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AA2E22-252C-44E0-A30E-F719BDAAF898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97C9-1CE0-407B-B742-2F6C992E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E3740-FBDC-4328-87FF-E867EDAF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3EA245-D0A2-473F-89D6-278063E47D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AE390-11DA-454B-914F-22068520B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174878-A38D-477B-BA8D-FD944E87A8FC}"/>
              </a:ext>
            </a:extLst>
          </p:cNvPr>
          <p:cNvSpPr/>
          <p:nvPr userDrawn="1"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5C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1CC-9007-44EF-8133-99FC8AD6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6A2BD-580C-456C-89F9-F32D4743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126-8FAF-4EDD-A22F-AAD2FE6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6433-3578-4F9F-A6A3-B53226434F34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ECBD-67BB-404B-B00A-AC0FDB1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BAED-2918-4439-A3A4-9C525E2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CEB81-DB3C-4152-BAE6-008AAEE61E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9E9-D1A1-4BEA-A3BF-F3559CC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53BE-923A-4BA3-9338-55B6CF10F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E7C3C-8CF9-489D-8405-EB5ADB19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6BD6-C492-4F41-A9DD-D10A1449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D6BF-7972-4A8C-A121-6D72F8C64AED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ED557-8E69-427D-BEC4-42B67C8B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88BE6-D130-4245-96B4-0A875F76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B6AEC-263F-455A-A812-F17CBD987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7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FBB9-81CE-49B0-832D-9C57E8C5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9F2B2-225F-45FD-995B-ED4AFD40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F3992-75D9-40FB-9B0F-E7BA79A59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E2227-86CA-4EC6-A65B-B82CFD953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E2E0D-8BB2-48F1-877F-EFA05BF2F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AD4BB-729B-4D44-A26E-F84B2EB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6EF-27F7-47E5-905B-C9347CB8E61F}" type="datetime1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A758E-627A-4E39-B44A-7BD9566D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92CDE-BC4F-4708-8685-A47DBB4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8D86E-5EC5-4A1A-BBF8-30287609D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CFA-A69B-4FF1-8427-977108EE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231B6-C5A3-4D3B-B833-B1178813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224D-3FE3-44D6-8689-EAC6A932042D}" type="datetime1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BDE32-4817-4122-B1A8-B5D64F5C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B9687-8765-4C00-AC21-019294FE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EC5AC-7424-4D6B-802A-BE70686BF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2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95636-966F-4768-856D-4E4FC90A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84B-19A5-4C3A-8AE4-D06C17B4FD42}" type="datetime1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0A778-E68F-4627-9080-54E76B64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FECD-A64E-4C3A-AF6C-A5AFC7F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DC637-E0F3-45FA-AA6E-D94FBA474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1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366A-4F21-4DE5-9039-CC1738D5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96B3-9115-4FA1-B0B4-91BA18CA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A4E43-5675-4DAE-B600-D91E0AEF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F41C4-4411-4310-B9FE-61C25098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04A-64EA-4122-B9B1-8B5EFEA4DB98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D2933-A675-4BCD-BEFC-F7914A62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9713-3DB1-496B-B15D-FB768965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AE87A-82FD-4D8D-88CD-52E165B0C7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F735B-5359-4E95-9755-6BFBFE4A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AD03-9F22-4CF8-9F11-F79E64D54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8D28-11A2-4840-ACE4-0319C87A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7B68-2185-4EBD-9001-675BD7788C66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DEBB-ADF9-41A8-8980-42F6F3636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64FE-C02E-4729-B821-7D9349D82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3072570/when-should-i-be-using-classes-in-python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19163/what-does-if-name-main-d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70F3C6-B1F2-4F86-AD11-94D9BCB90239}"/>
              </a:ext>
            </a:extLst>
          </p:cNvPr>
          <p:cNvSpPr/>
          <p:nvPr/>
        </p:nvSpPr>
        <p:spPr>
          <a:xfrm>
            <a:off x="982494" y="875489"/>
            <a:ext cx="10120007" cy="3910520"/>
          </a:xfrm>
          <a:prstGeom prst="roundRect">
            <a:avLst/>
          </a:prstGeom>
          <a:solidFill>
            <a:srgbClr val="007FF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5C5EC-73A1-4621-87A8-261EB6BF5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957" y="2049722"/>
            <a:ext cx="9760085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Function + Module + Class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&amp;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Regular expression</a:t>
            </a:r>
            <a:br>
              <a:rPr lang="en-US" dirty="0"/>
            </a:br>
            <a:br>
              <a:rPr lang="en-US" dirty="0"/>
            </a:br>
            <a:r>
              <a:rPr lang="en-US" sz="3600" b="1" i="1" dirty="0">
                <a:solidFill>
                  <a:schemeClr val="accent5">
                    <a:lumMod val="75000"/>
                  </a:schemeClr>
                </a:solidFill>
              </a:rPr>
              <a:t>Python </a:t>
            </a:r>
            <a:r>
              <a:rPr lang="mn-MN" sz="3600" b="1" i="1" dirty="0">
                <a:solidFill>
                  <a:schemeClr val="accent5">
                    <a:lumMod val="75000"/>
                  </a:schemeClr>
                </a:solidFill>
              </a:rPr>
              <a:t>хэлний үндэс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1890-4344-4588-BBBC-8C502B30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0945"/>
            <a:ext cx="9144000" cy="915633"/>
          </a:xfrm>
        </p:spPr>
        <p:txBody>
          <a:bodyPr>
            <a:normAutofit/>
          </a:bodyPr>
          <a:lstStyle/>
          <a:p>
            <a:r>
              <a:rPr lang="en-US" b="1" dirty="0"/>
              <a:t>Py4Econ</a:t>
            </a:r>
          </a:p>
          <a:p>
            <a:r>
              <a:rPr lang="en-US" b="1" dirty="0"/>
              <a:t>UB,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6F10E-BE36-4A21-BF82-884EED38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CFEBC-6CE7-4E77-8FBB-0BDABCB16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502" y="136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0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2345-79C1-4C01-994E-2AFD24C5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liner and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DC3C-C473-4118-A392-8714FDD0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for writing concise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6512-AB4F-47E1-A1B6-7903BC43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09401-81F8-4423-B4FA-59F80A8E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33" y="2794900"/>
            <a:ext cx="7478169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6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6E2E-B433-4295-B30E-3D3434D9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BB91-281E-482C-8FC1-CE1F7810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occur from time to time in any sort of job. If you know what kind of errors could occur beforehand and implement “remedy(</a:t>
            </a:r>
            <a:r>
              <a:rPr lang="en-US" dirty="0" err="1"/>
              <a:t>ies</a:t>
            </a:r>
            <a:r>
              <a:rPr lang="en-US" dirty="0"/>
              <a:t>)” on it, it might save your life!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089CD-79E6-45D2-A4B0-D6B6AFE5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FA81F-ED06-4FCE-8286-BDADD725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3840518"/>
            <a:ext cx="706853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5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C9BB-75E2-4B1F-8C7B-0445C529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E9C1-3DB3-4E53-8619-A6CBA7D3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VScode</a:t>
            </a:r>
            <a:endParaRPr lang="en-US" b="1" dirty="0"/>
          </a:p>
          <a:p>
            <a:r>
              <a:rPr lang="en-US" dirty="0"/>
              <a:t>Continue, step over, step into, step out</a:t>
            </a:r>
          </a:p>
          <a:p>
            <a:r>
              <a:rPr lang="en-US" dirty="0"/>
              <a:t>Break – expression, hit count, log message</a:t>
            </a:r>
          </a:p>
          <a:p>
            <a:r>
              <a:rPr lang="en-US" dirty="0"/>
              <a:t>Watch</a:t>
            </a:r>
          </a:p>
          <a:p>
            <a:r>
              <a:rPr lang="en-US" dirty="0"/>
              <a:t>Exceptions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pdb</a:t>
            </a:r>
            <a:r>
              <a:rPr lang="en-US" b="1" dirty="0"/>
              <a:t> module</a:t>
            </a:r>
          </a:p>
          <a:p>
            <a:pPr marL="0" indent="0">
              <a:buNone/>
            </a:pPr>
            <a:r>
              <a:rPr lang="en-US" dirty="0"/>
              <a:t>	import </a:t>
            </a:r>
            <a:r>
              <a:rPr lang="en-US" dirty="0" err="1"/>
              <a:t>pdb</a:t>
            </a:r>
            <a:r>
              <a:rPr lang="en-US" dirty="0"/>
              <a:t>, </a:t>
            </a:r>
            <a:r>
              <a:rPr lang="en-US" dirty="0" err="1"/>
              <a:t>pdb.set_trace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C33B4-B7E1-4D87-82D9-48C264C2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5941-FD5B-4416-9E71-D7C7E2FF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F351-775D-432B-AFBA-E8850AE5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19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Search “pattern” from text and do an action</a:t>
            </a:r>
          </a:p>
          <a:p>
            <a:pPr marL="0" indent="0">
              <a:buNone/>
            </a:pPr>
            <a:r>
              <a:rPr lang="en-US" dirty="0"/>
              <a:t>Package “re”: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findall</a:t>
            </a:r>
            <a:r>
              <a:rPr lang="en-US" dirty="0"/>
              <a:t> –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find all matches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</a:rPr>
              <a:t>match – match at the beginning of string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search –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first match anywhere in string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split – </a:t>
            </a:r>
            <a:r>
              <a:rPr lang="en-US" dirty="0">
                <a:solidFill>
                  <a:srgbClr val="222222"/>
                </a:solidFill>
              </a:rPr>
              <a:t>split string into pieces at pattern points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sub – replace match by user input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group –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special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C7287-2366-4CF2-A3A3-F226925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8B97-94B6-4708-8B18-33816253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CB96-8FFF-4D2B-88C0-36DB52D0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902D5-E7F5-4247-9C02-E8891E9C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86E9F-751E-46EA-B95B-0D3DCAB8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62" y="1690688"/>
            <a:ext cx="8456579" cy="50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864B-640C-4C32-B9C7-340D68F2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- Why is “class”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E2DA-9927-4135-B64E-D7171619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https://stackoverflow.com/questions/33072570/when-should-i-be-using-classes-in-python</a:t>
            </a:r>
            <a:r>
              <a:rPr lang="en-US" dirty="0"/>
              <a:t> - </a:t>
            </a:r>
            <a:r>
              <a:rPr lang="en-US" i="0" strike="noStrike" dirty="0">
                <a:effectLst/>
                <a:latin typeface="-apple-system"/>
              </a:rPr>
              <a:t>See most upvoted answer by </a:t>
            </a:r>
            <a:r>
              <a:rPr lang="en-US" i="0" strike="noStrike" dirty="0" err="1">
                <a:effectLst/>
                <a:latin typeface="-apple-system"/>
              </a:rPr>
              <a:t>dantiston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158A3-9CCD-4B58-A026-5FFCD42D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8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A64-B149-4673-96C1-813B9D43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Homework</a:t>
            </a:r>
            <a:br>
              <a:rPr lang="en-US" dirty="0"/>
            </a:br>
            <a:r>
              <a:rPr lang="en-US" sz="3100" dirty="0"/>
              <a:t>Deadline: 28 Nov,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7243F-8278-42A1-ADD5-E595DFB6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D83-7815-4613-971A-6E675F2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CE5B-803C-4EA7-8C10-E20F76CF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mn-MN" dirty="0"/>
              <a:t>дээр зөвхөн </a:t>
            </a:r>
            <a:r>
              <a:rPr lang="en-US" dirty="0" err="1"/>
              <a:t>args</a:t>
            </a:r>
            <a:r>
              <a:rPr lang="en-US" dirty="0"/>
              <a:t>, </a:t>
            </a:r>
            <a:r>
              <a:rPr lang="mn-MN" dirty="0"/>
              <a:t>зөвхөн </a:t>
            </a:r>
            <a:r>
              <a:rPr lang="en-US" dirty="0" err="1"/>
              <a:t>args</a:t>
            </a:r>
            <a:r>
              <a:rPr lang="en-US" dirty="0"/>
              <a:t>=value, </a:t>
            </a:r>
            <a:r>
              <a:rPr lang="mn-MN" dirty="0"/>
              <a:t>зөвхөн </a:t>
            </a:r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,</a:t>
            </a:r>
            <a:r>
              <a:rPr lang="mn-MN" dirty="0"/>
              <a:t> зөвхөн </a:t>
            </a:r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 </a:t>
            </a:r>
            <a:r>
              <a:rPr lang="mn-MN" dirty="0"/>
              <a:t>аргументуудтай </a:t>
            </a:r>
            <a:r>
              <a:rPr lang="en-US" dirty="0"/>
              <a:t>(4 </a:t>
            </a:r>
            <a:r>
              <a:rPr lang="mn-MN" dirty="0"/>
              <a:t>тусдаа функц</a:t>
            </a:r>
            <a:r>
              <a:rPr lang="en-US" dirty="0"/>
              <a:t>)</a:t>
            </a:r>
            <a:r>
              <a:rPr lang="mn-MN" dirty="0"/>
              <a:t> болон эдгээрийн холимог </a:t>
            </a:r>
            <a:r>
              <a:rPr lang="en-US" dirty="0"/>
              <a:t>(</a:t>
            </a:r>
            <a:r>
              <a:rPr lang="mn-MN" dirty="0"/>
              <a:t>2 функц</a:t>
            </a:r>
            <a:r>
              <a:rPr lang="en-US" dirty="0"/>
              <a:t>)</a:t>
            </a:r>
            <a:r>
              <a:rPr lang="mn-MN" dirty="0"/>
              <a:t> байгуулж ажиллуулж үзүүл</a:t>
            </a:r>
            <a:r>
              <a:rPr lang="en-US" dirty="0"/>
              <a:t>. </a:t>
            </a:r>
            <a:r>
              <a:rPr lang="mn-MN" dirty="0"/>
              <a:t>Нийт 6 функц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7B4E-98BD-42CE-A085-D06CCD8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D83-7815-4613-971A-6E675F2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2 -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CE5B-803C-4EA7-8C10-E20F76CF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Create a bank deposit class which you can withdraw money from, deposit and check the balance</a:t>
            </a:r>
          </a:p>
          <a:p>
            <a:r>
              <a:rPr lang="en-US" sz="3000" dirty="0"/>
              <a:t>Show on </a:t>
            </a:r>
            <a:r>
              <a:rPr lang="en-US" sz="3000" dirty="0" err="1"/>
              <a:t>Jupyter</a:t>
            </a:r>
            <a:r>
              <a:rPr lang="en-US" sz="3000" dirty="0"/>
              <a:t> notebook how it works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Examples: </a:t>
            </a:r>
          </a:p>
          <a:p>
            <a:pPr lvl="1"/>
            <a:r>
              <a:rPr lang="en-US" dirty="0"/>
              <a:t>https://www.engineeringbigdata.com/python-atm-code-for-account-balance-withdraw-and-deposit-functions/</a:t>
            </a:r>
          </a:p>
          <a:p>
            <a:pPr lvl="1"/>
            <a:r>
              <a:rPr lang="en-US" dirty="0"/>
              <a:t>https://www.geeksforgeeks.org/python-program-to-create-bankaccount-class-with-deposit-withdraw-function/</a:t>
            </a:r>
          </a:p>
          <a:p>
            <a:pPr lvl="1"/>
            <a:r>
              <a:rPr lang="en-US" dirty="0"/>
              <a:t>https://www.vtupulse.com/python-programs/python-program-using-classes-and-objects-to-deposit-and-withdraw-money-in-a-bank-account/</a:t>
            </a:r>
          </a:p>
          <a:p>
            <a:pPr lvl="1"/>
            <a:r>
              <a:rPr lang="en-US" b="1" dirty="0" err="1"/>
              <a:t>Tkinter</a:t>
            </a:r>
            <a:r>
              <a:rPr lang="en-US" b="1" dirty="0"/>
              <a:t> GUI </a:t>
            </a:r>
            <a:r>
              <a:rPr lang="en-US" dirty="0"/>
              <a:t>- https://www.youtube.com/watch?v=SF-enJWjekY&amp;list=PLtMugc7g4GapTtbhzODIjw7FJK-xJEBEE&amp;index=16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7B4E-98BD-42CE-A085-D06CCD8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9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D83-7815-4613-971A-6E675F2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CE5B-803C-4EA7-8C10-E20F76CF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Generate array of 1000 random integers in </a:t>
            </a:r>
            <a:r>
              <a:rPr lang="en-US" b="1" dirty="0" err="1"/>
              <a:t>numpy</a:t>
            </a:r>
            <a:r>
              <a:rPr lang="en-US" dirty="0"/>
              <a:t>. </a:t>
            </a:r>
          </a:p>
          <a:p>
            <a:r>
              <a:rPr lang="en-US" dirty="0"/>
              <a:t>Loop one by one through this array …</a:t>
            </a:r>
          </a:p>
          <a:p>
            <a:r>
              <a:rPr lang="en-US" dirty="0"/>
              <a:t>… and create an array with only the negative even numbers. … </a:t>
            </a:r>
          </a:p>
          <a:p>
            <a:r>
              <a:rPr lang="en-US" dirty="0"/>
              <a:t>… when odd, then raise “odd error” and continue to next loop, </a:t>
            </a:r>
          </a:p>
          <a:p>
            <a:r>
              <a:rPr lang="en-US" dirty="0"/>
              <a:t>… when even but positive, raise “sign error” and continue to next loop … </a:t>
            </a:r>
          </a:p>
          <a:p>
            <a:r>
              <a:rPr lang="en-US" dirty="0"/>
              <a:t> </a:t>
            </a:r>
            <a:r>
              <a:rPr lang="en-US" b="1" dirty="0"/>
              <a:t>when “negative even”, then append your list.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7B4E-98BD-42CE-A085-D06CCD8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A0A5-835B-4840-BBB5-2D6BD5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Module (+search path)</a:t>
            </a:r>
          </a:p>
          <a:p>
            <a:pPr lvl="1"/>
            <a:r>
              <a:rPr lang="en-US" dirty="0"/>
              <a:t>Class (Objected Oriented Programming or OOP)</a:t>
            </a:r>
          </a:p>
          <a:p>
            <a:pPr lvl="1"/>
            <a:r>
              <a:rPr lang="en-US" dirty="0"/>
              <a:t>Regex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Additional</a:t>
            </a:r>
          </a:p>
          <a:p>
            <a:pPr lvl="1"/>
            <a:r>
              <a:rPr lang="en-US" dirty="0"/>
              <a:t>One-liner &amp; lambda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Debugging</a:t>
            </a:r>
            <a:endParaRPr lang="mn-M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D83-7815-4613-971A-6E675F2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mn-MN" dirty="0"/>
              <a:t> 4</a:t>
            </a:r>
            <a:r>
              <a:rPr lang="en-US" dirty="0"/>
              <a:t> - 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CE5B-803C-4EA7-8C10-E20F76CF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</a:t>
            </a:r>
            <a:r>
              <a:rPr lang="mn-MN" dirty="0"/>
              <a:t>гэж юу вэ</a:t>
            </a:r>
            <a:r>
              <a:rPr lang="en-US" dirty="0"/>
              <a:t>?</a:t>
            </a:r>
          </a:p>
          <a:p>
            <a:r>
              <a:rPr lang="en-US" dirty="0"/>
              <a:t>Breakpoint </a:t>
            </a:r>
            <a:r>
              <a:rPr lang="mn-MN" dirty="0"/>
              <a:t>– ийн ямар 3 төрөл </a:t>
            </a:r>
            <a:r>
              <a:rPr lang="en-US" dirty="0"/>
              <a:t>(log message </a:t>
            </a:r>
            <a:r>
              <a:rPr lang="mn-MN" dirty="0"/>
              <a:t>г</a:t>
            </a:r>
            <a:r>
              <a:rPr lang="en-US" dirty="0"/>
              <a:t>.</a:t>
            </a:r>
            <a:r>
              <a:rPr lang="mn-MN" dirty="0"/>
              <a:t>м</a:t>
            </a:r>
            <a:r>
              <a:rPr lang="en-US" dirty="0"/>
              <a:t>)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mn-MN" dirty="0"/>
              <a:t>дээр байдаг вэ</a:t>
            </a:r>
            <a:r>
              <a:rPr lang="en-US" dirty="0"/>
              <a:t>?</a:t>
            </a:r>
          </a:p>
          <a:p>
            <a:r>
              <a:rPr lang="en-US" dirty="0"/>
              <a:t>Debug-</a:t>
            </a:r>
            <a:r>
              <a:rPr lang="mn-MN" dirty="0"/>
              <a:t>ийн</a:t>
            </a:r>
            <a:r>
              <a:rPr lang="en-US" dirty="0"/>
              <a:t> step into, step over, stop out – </a:t>
            </a:r>
            <a:r>
              <a:rPr lang="mn-MN" dirty="0"/>
              <a:t>ийн ялгааг тайлбарла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7B4E-98BD-42CE-A085-D06CCD8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5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D83-7815-4613-971A-6E675F2C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mn-MN" dirty="0"/>
              <a:t> 5</a:t>
            </a:r>
            <a:r>
              <a:rPr lang="en-US" dirty="0"/>
              <a:t> - Regex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CE5B-803C-4EA7-8C10-E20F76CF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n-MN" dirty="0"/>
              <a:t>Өөрөө зохиох эсвэл бэлэн текст интернетээс олж </a:t>
            </a:r>
            <a:r>
              <a:rPr lang="en-US" dirty="0"/>
              <a:t>regex-</a:t>
            </a:r>
            <a:r>
              <a:rPr lang="mn-MN" dirty="0"/>
              <a:t>ийн дараах үйлдлүүдийг ашиглан текстүүд гаргаж авах жишээнүүд үзүүл</a:t>
            </a:r>
            <a:r>
              <a:rPr lang="en-US" dirty="0"/>
              <a:t> (</a:t>
            </a:r>
            <a:r>
              <a:rPr lang="mn-MN" dirty="0"/>
              <a:t>нэг бүр дээр нь бус хамтад нь ашиглаж болно</a:t>
            </a:r>
            <a:r>
              <a:rPr lang="en-US" dirty="0"/>
              <a:t>. </a:t>
            </a:r>
            <a:r>
              <a:rPr lang="mn-MN" dirty="0"/>
              <a:t>Гэхдээ доорх бүх тэмдгээс ядаж 1 удаа ашиглаарай</a:t>
            </a:r>
            <a:r>
              <a:rPr lang="en-US" dirty="0"/>
              <a:t>)</a:t>
            </a:r>
          </a:p>
          <a:p>
            <a:endParaRPr lang="mn-MN" dirty="0"/>
          </a:p>
          <a:p>
            <a:pPr lvl="1"/>
            <a:r>
              <a:rPr lang="en-US" dirty="0"/>
              <a:t>[a-zA-Z0-9], [a-z],[A-Z],[0-9]</a:t>
            </a:r>
          </a:p>
          <a:p>
            <a:pPr lvl="1"/>
            <a:r>
              <a:rPr lang="mn-MN" dirty="0"/>
              <a:t>\</a:t>
            </a:r>
            <a:r>
              <a:rPr lang="en-US" dirty="0"/>
              <a:t>d, \D, \w, \W</a:t>
            </a:r>
          </a:p>
          <a:p>
            <a:pPr lvl="1"/>
            <a:r>
              <a:rPr lang="en-US" dirty="0"/>
              <a:t>^, $, ?, *, +, .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m,n</a:t>
            </a:r>
            <a:r>
              <a:rPr lang="en-US" dirty="0"/>
              <a:t>}, {,n}, {m,}, {n}</a:t>
            </a:r>
          </a:p>
          <a:p>
            <a:pPr lvl="1"/>
            <a:r>
              <a:rPr lang="en-US" dirty="0"/>
              <a:t>Look behind, Look ahead, Negative look behind, Negative look ahead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7B4E-98BD-42CE-A085-D06CCD8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94C1-C837-48AA-BCEA-1A9BF21E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6 -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5A8D-E62A-4223-B926-AAEF4E38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if __name__ == '__main__</a:t>
            </a:r>
            <a:r>
              <a:rPr lang="en-US" sz="2000" dirty="0">
                <a:hlinkClick r:id="rId2"/>
              </a:rPr>
              <a:t>’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1800" i="1" dirty="0"/>
              <a:t>do something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https://stackoverflow.com/questions/419163/what-does-if-name-main-do</a:t>
            </a:r>
            <a:r>
              <a:rPr lang="en-US" sz="2000" dirty="0"/>
              <a:t> - </a:t>
            </a:r>
            <a:r>
              <a:rPr lang="en-US" sz="2000" i="0" strike="noStrike" dirty="0">
                <a:effectLst/>
              </a:rPr>
              <a:t>See most upvoted answer by </a:t>
            </a:r>
            <a:r>
              <a:rPr lang="en-US" sz="2000" i="0" strike="noStrike" dirty="0" err="1">
                <a:effectLst/>
              </a:rPr>
              <a:t>Mr</a:t>
            </a:r>
            <a:r>
              <a:rPr lang="en-US" sz="2000" i="0" strike="noStrike" dirty="0">
                <a:effectLst/>
              </a:rPr>
              <a:t> </a:t>
            </a:r>
            <a:r>
              <a:rPr lang="en-US" sz="2000" i="0" strike="noStrike" dirty="0" err="1">
                <a:effectLst/>
              </a:rPr>
              <a:t>Fooz</a:t>
            </a:r>
            <a:endParaRPr lang="en-US" sz="2000" i="0" strike="noStrike" dirty="0">
              <a:effectLst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mn-MN" sz="2000" b="1" dirty="0"/>
              <a:t>Даалгавар</a:t>
            </a:r>
            <a:r>
              <a:rPr lang="en-US" sz="2000" b="1" dirty="0"/>
              <a:t>:</a:t>
            </a:r>
          </a:p>
          <a:p>
            <a:r>
              <a:rPr lang="mn-MN" sz="2000" i="0" strike="noStrike" dirty="0">
                <a:effectLst/>
              </a:rPr>
              <a:t>Өгсөн тоон </a:t>
            </a:r>
            <a:r>
              <a:rPr lang="en-US" sz="2000" i="0" strike="noStrike" dirty="0">
                <a:effectLst/>
              </a:rPr>
              <a:t>list-</a:t>
            </a:r>
            <a:r>
              <a:rPr lang="mn-MN" sz="2000" i="0" strike="noStrike" dirty="0">
                <a:effectLst/>
              </a:rPr>
              <a:t>ний нийлбэр</a:t>
            </a:r>
            <a:r>
              <a:rPr lang="en-US" sz="2000" i="0" strike="noStrike" dirty="0">
                <a:effectLst/>
              </a:rPr>
              <a:t>, </a:t>
            </a:r>
            <a:r>
              <a:rPr lang="mn-MN" sz="2000" i="0" strike="noStrike" dirty="0">
                <a:effectLst/>
              </a:rPr>
              <a:t>ялгавар</a:t>
            </a:r>
            <a:r>
              <a:rPr lang="en-US" sz="2000" i="0" strike="noStrike" dirty="0">
                <a:effectLst/>
              </a:rPr>
              <a:t>,</a:t>
            </a:r>
            <a:r>
              <a:rPr lang="mn-MN" sz="2000" i="0" strike="noStrike" dirty="0">
                <a:effectLst/>
              </a:rPr>
              <a:t> үржвэрийг олдог 3 тусдаа функц бүхий модуль файл үүсгэ</a:t>
            </a:r>
            <a:r>
              <a:rPr lang="en-US" sz="2000" i="0" strike="noStrike" dirty="0">
                <a:effectLst/>
              </a:rPr>
              <a:t>. </a:t>
            </a:r>
          </a:p>
          <a:p>
            <a:r>
              <a:rPr lang="mn-MN" sz="2000" dirty="0"/>
              <a:t>Дээрх модульд </a:t>
            </a:r>
            <a:r>
              <a:rPr lang="en-US" sz="2000" dirty="0"/>
              <a:t>“main” </a:t>
            </a:r>
            <a:r>
              <a:rPr lang="mn-MN" sz="2000" dirty="0"/>
              <a:t>гэдэг функц нэм</a:t>
            </a:r>
            <a:r>
              <a:rPr lang="en-US" sz="2000" dirty="0"/>
              <a:t>. </a:t>
            </a:r>
            <a:r>
              <a:rPr lang="mn-MN" sz="2000" dirty="0"/>
              <a:t>Уг функц нь </a:t>
            </a:r>
            <a:r>
              <a:rPr lang="en-US" sz="2000" dirty="0"/>
              <a:t>“</a:t>
            </a:r>
            <a:r>
              <a:rPr lang="mn-MN" sz="2000" dirty="0"/>
              <a:t>жишээ</a:t>
            </a:r>
            <a:r>
              <a:rPr lang="en-US" sz="2000" dirty="0"/>
              <a:t>”</a:t>
            </a:r>
            <a:r>
              <a:rPr lang="mn-MN" sz="2000" dirty="0"/>
              <a:t> </a:t>
            </a:r>
            <a:r>
              <a:rPr lang="en-US" sz="2000" dirty="0"/>
              <a:t>list-</a:t>
            </a:r>
            <a:r>
              <a:rPr lang="mn-MN" sz="2000" dirty="0"/>
              <a:t>ний хувьд дээрх 3 функцийг ажиллуулан үр дүн гарч буйг хэвлэн гаргаж харуулдаг байна</a:t>
            </a:r>
            <a:r>
              <a:rPr lang="en-US" sz="2000" dirty="0"/>
              <a:t>.</a:t>
            </a:r>
            <a:endParaRPr lang="mn-MN" sz="2000" dirty="0"/>
          </a:p>
          <a:p>
            <a:r>
              <a:rPr lang="en-US" sz="2000" dirty="0"/>
              <a:t>if __name__ == '__main__</a:t>
            </a:r>
            <a:r>
              <a:rPr lang="en-US" sz="2000" dirty="0">
                <a:hlinkClick r:id="rId2"/>
              </a:rPr>
              <a:t>’</a:t>
            </a:r>
            <a:r>
              <a:rPr lang="en-US" sz="2000" dirty="0"/>
              <a:t>:</a:t>
            </a:r>
            <a:r>
              <a:rPr lang="mn-MN" sz="2000" dirty="0"/>
              <a:t> дотор </a:t>
            </a:r>
            <a:r>
              <a:rPr lang="en-US" sz="2000" dirty="0"/>
              <a:t>main() </a:t>
            </a:r>
            <a:r>
              <a:rPr lang="mn-MN" sz="2000" dirty="0"/>
              <a:t>функцийг ажиллуулна</a:t>
            </a:r>
            <a:r>
              <a:rPr lang="en-US" sz="2000" dirty="0"/>
              <a:t> (do something-</a:t>
            </a:r>
            <a:r>
              <a:rPr lang="mn-MN" sz="2000" dirty="0"/>
              <a:t>ийн оронд байршин</a:t>
            </a:r>
            <a:r>
              <a:rPr lang="en-US" sz="2000" dirty="0"/>
              <a:t>)</a:t>
            </a:r>
            <a:endParaRPr lang="mn-MN" sz="2000" dirty="0"/>
          </a:p>
          <a:p>
            <a:r>
              <a:rPr lang="en-US" sz="2000" dirty="0"/>
              <a:t>python  “yourModuleName”.py </a:t>
            </a:r>
            <a:r>
              <a:rPr lang="mn-MN" sz="2000" dirty="0"/>
              <a:t>гэж </a:t>
            </a:r>
            <a:r>
              <a:rPr lang="en-US" sz="2000" dirty="0"/>
              <a:t>terminal </a:t>
            </a:r>
            <a:r>
              <a:rPr lang="mn-MN" sz="2000" dirty="0"/>
              <a:t>дээр уншуулахад гарах үр дүн юу вэ</a:t>
            </a:r>
            <a:r>
              <a:rPr lang="en-US" sz="2000" dirty="0"/>
              <a:t>? (screenshot </a:t>
            </a:r>
            <a:r>
              <a:rPr lang="mn-MN" sz="2000" dirty="0"/>
              <a:t>байхад болно</a:t>
            </a:r>
            <a:r>
              <a:rPr lang="en-US" sz="2000" dirty="0"/>
              <a:t>)</a:t>
            </a:r>
            <a:endParaRPr lang="mn-MN" sz="2000" dirty="0"/>
          </a:p>
          <a:p>
            <a:r>
              <a:rPr lang="mn-MN" sz="2000" i="0" strike="noStrike" dirty="0">
                <a:effectLst/>
              </a:rPr>
              <a:t>Өөр файл дотроос </a:t>
            </a:r>
            <a:r>
              <a:rPr lang="en-US" sz="2000" i="0" strike="noStrike" dirty="0">
                <a:effectLst/>
              </a:rPr>
              <a:t>“import </a:t>
            </a:r>
            <a:r>
              <a:rPr lang="en-US" sz="2000" i="0" strike="noStrike" dirty="0" err="1">
                <a:effectLst/>
              </a:rPr>
              <a:t>yourModuleName</a:t>
            </a:r>
            <a:r>
              <a:rPr lang="en-US" sz="2000" i="0" strike="noStrike" dirty="0">
                <a:effectLst/>
              </a:rPr>
              <a:t>” </a:t>
            </a:r>
            <a:r>
              <a:rPr lang="mn-MN" sz="2000" i="0" strike="noStrike" dirty="0">
                <a:effectLst/>
              </a:rPr>
              <a:t>гэж импортлоход өмнөх хэсгийн үр дүнгүүд хэвлэгдэж гарахгүй байгаа</a:t>
            </a:r>
            <a:r>
              <a:rPr lang="en-US" sz="2000" i="0" strike="noStrike" dirty="0">
                <a:effectLst/>
              </a:rPr>
              <a:t>. </a:t>
            </a:r>
            <a:r>
              <a:rPr lang="mn-MN" sz="2000" i="0" strike="noStrike" dirty="0">
                <a:effectLst/>
              </a:rPr>
              <a:t>Яагаад</a:t>
            </a:r>
            <a:r>
              <a:rPr lang="en-US" sz="2000" i="0" strike="noStrike" dirty="0">
                <a:effectLst/>
              </a:rPr>
              <a:t>?</a:t>
            </a: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6B2F6-8D11-4C01-ACE9-2B1175F9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AA8BC-6D67-4A5B-B8B5-12C0205D3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26" y="3127715"/>
            <a:ext cx="7335274" cy="180047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2A0514-3F42-4AEC-9B6F-85F02844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1779"/>
          </a:xfrm>
        </p:spPr>
        <p:txBody>
          <a:bodyPr/>
          <a:lstStyle/>
          <a:p>
            <a:r>
              <a:rPr lang="en-US" dirty="0"/>
              <a:t>Not to repeat one action again and again, we use functions in any scientific field</a:t>
            </a:r>
          </a:p>
        </p:txBody>
      </p:sp>
    </p:spTree>
    <p:extLst>
      <p:ext uri="{BB962C8B-B14F-4D97-AF65-F5344CB8AC3E}">
        <p14:creationId xmlns:p14="http://schemas.microsoft.com/office/powerpoint/2010/main" val="411602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260A-3BA3-4543-BC2E-8B11DF19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a function is crucial!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0FDA-8664-484C-9434-92546B81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of docstring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64942-41AB-4340-B5A3-FE140C67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F51B5-8F71-4C39-AF08-64854830E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77" y="2432815"/>
            <a:ext cx="733527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6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260A-3BA3-4543-BC2E-8B11DF19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a function is crucial!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0FDA-8664-484C-9434-92546B81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of docstring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64942-41AB-4340-B5A3-FE140C67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F51B5-8F71-4C39-AF08-64854830E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77" y="2432815"/>
            <a:ext cx="733527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0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60FD-100F-4A35-9D31-F2D6DEE7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8C3F-1E71-4556-ACDB-520AD4A3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Positional (“input”) and Default (“input=value”) arguments</a:t>
            </a:r>
          </a:p>
          <a:p>
            <a:r>
              <a:rPr lang="en-US" dirty="0"/>
              <a:t>Optional (arbitrary) arguments -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6862D-B174-47AF-8ADC-FA56B8AB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7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1A2C-3823-42A9-B849-99C3C565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E534-98E0-4FB0-A996-AFDFB9E5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105D7-C247-497F-8203-9D132D6B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CC923-DA3B-478F-91EE-6ACEADF4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49" y="1787532"/>
            <a:ext cx="9144000" cy="21474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FC8122-BB55-4D9F-AB40-5B5AA1B07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49" y="4230336"/>
            <a:ext cx="9144000" cy="20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3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BDD4-16E6-4BC7-A2BF-3615B101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6E8E-F339-45CB-8415-C71D4344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1372D-3A01-4927-8DCB-24102532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26" y="2240807"/>
            <a:ext cx="9793067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D52D-099C-402E-85B9-DFB85E60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OOP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50FA-9C76-4880-B4B9-CE28DD8C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Important concepts: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Instantiation of object </a:t>
            </a:r>
          </a:p>
          <a:p>
            <a:r>
              <a:rPr lang="en-US" dirty="0"/>
              <a:t>Inheritance (super, child classes)</a:t>
            </a:r>
          </a:p>
          <a:p>
            <a:r>
              <a:rPr lang="en-US" dirty="0"/>
              <a:t>Setters and getters</a:t>
            </a:r>
          </a:p>
          <a:p>
            <a:r>
              <a:rPr lang="en-US" dirty="0"/>
              <a:t>Variable accessibility – Public/Private/Protected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BEF31-B4B7-4F71-BD32-C07A67CE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6867</TotalTime>
  <Words>978</Words>
  <Application>Microsoft Office PowerPoint</Application>
  <PresentationFormat>Widescreen</PresentationFormat>
  <Paragraphs>142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Wingdings</vt:lpstr>
      <vt:lpstr>Office Theme</vt:lpstr>
      <vt:lpstr>Function + Module + Class &amp; Regular expression  Python хэлний үндэс</vt:lpstr>
      <vt:lpstr>Week 3: Learning objectives</vt:lpstr>
      <vt:lpstr>Function</vt:lpstr>
      <vt:lpstr>Documenting a function is crucial!</vt:lpstr>
      <vt:lpstr>Documenting a function is crucial!</vt:lpstr>
      <vt:lpstr>Function arguments</vt:lpstr>
      <vt:lpstr>Scope of variable</vt:lpstr>
      <vt:lpstr>Module</vt:lpstr>
      <vt:lpstr>Class – OOP philosophy</vt:lpstr>
      <vt:lpstr>One liner and Lambda</vt:lpstr>
      <vt:lpstr>Exception handling</vt:lpstr>
      <vt:lpstr>Debugging</vt:lpstr>
      <vt:lpstr>Regular expressions</vt:lpstr>
      <vt:lpstr>Regular expressions</vt:lpstr>
      <vt:lpstr>Reading - Why is “class” useful?</vt:lpstr>
      <vt:lpstr>Homework Deadline: 28 Nov, 2021</vt:lpstr>
      <vt:lpstr>Task 1 – Function arguments</vt:lpstr>
      <vt:lpstr>Task 2 - Class</vt:lpstr>
      <vt:lpstr>Task 3 - Exception</vt:lpstr>
      <vt:lpstr>Task 4 - Debugging </vt:lpstr>
      <vt:lpstr>Task 5 - Regex </vt:lpstr>
      <vt:lpstr>Task 6 -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sugarkhuu</dc:creator>
  <cp:lastModifiedBy>sugarkhuu</cp:lastModifiedBy>
  <cp:revision>954</cp:revision>
  <dcterms:created xsi:type="dcterms:W3CDTF">2021-09-25T12:47:41Z</dcterms:created>
  <dcterms:modified xsi:type="dcterms:W3CDTF">2021-12-04T06:58:44Z</dcterms:modified>
</cp:coreProperties>
</file>