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61"/>
  </p:notesMasterIdLst>
  <p:sldIdLst>
    <p:sldId id="256" r:id="rId2"/>
    <p:sldId id="259" r:id="rId3"/>
    <p:sldId id="261" r:id="rId4"/>
    <p:sldId id="288" r:id="rId5"/>
    <p:sldId id="287" r:id="rId6"/>
    <p:sldId id="284" r:id="rId7"/>
    <p:sldId id="306" r:id="rId8"/>
    <p:sldId id="293" r:id="rId9"/>
    <p:sldId id="307" r:id="rId10"/>
    <p:sldId id="292" r:id="rId11"/>
    <p:sldId id="303" r:id="rId12"/>
    <p:sldId id="285" r:id="rId13"/>
    <p:sldId id="302" r:id="rId14"/>
    <p:sldId id="262" r:id="rId15"/>
    <p:sldId id="294" r:id="rId16"/>
    <p:sldId id="335" r:id="rId17"/>
    <p:sldId id="305" r:id="rId18"/>
    <p:sldId id="289" r:id="rId19"/>
    <p:sldId id="333" r:id="rId20"/>
    <p:sldId id="296" r:id="rId21"/>
    <p:sldId id="308" r:id="rId22"/>
    <p:sldId id="290" r:id="rId23"/>
    <p:sldId id="339" r:id="rId24"/>
    <p:sldId id="341" r:id="rId25"/>
    <p:sldId id="340" r:id="rId26"/>
    <p:sldId id="297" r:id="rId27"/>
    <p:sldId id="299" r:id="rId28"/>
    <p:sldId id="319" r:id="rId29"/>
    <p:sldId id="291" r:id="rId30"/>
    <p:sldId id="267" r:id="rId31"/>
    <p:sldId id="318" r:id="rId32"/>
    <p:sldId id="271" r:id="rId33"/>
    <p:sldId id="272" r:id="rId34"/>
    <p:sldId id="268" r:id="rId35"/>
    <p:sldId id="300" r:id="rId36"/>
    <p:sldId id="301" r:id="rId37"/>
    <p:sldId id="304" r:id="rId38"/>
    <p:sldId id="309" r:id="rId39"/>
    <p:sldId id="320" r:id="rId40"/>
    <p:sldId id="322" r:id="rId41"/>
    <p:sldId id="323" r:id="rId42"/>
    <p:sldId id="324" r:id="rId43"/>
    <p:sldId id="325" r:id="rId44"/>
    <p:sldId id="326" r:id="rId45"/>
    <p:sldId id="321" r:id="rId46"/>
    <p:sldId id="327" r:id="rId47"/>
    <p:sldId id="328" r:id="rId48"/>
    <p:sldId id="332" r:id="rId49"/>
    <p:sldId id="329" r:id="rId50"/>
    <p:sldId id="330" r:id="rId51"/>
    <p:sldId id="331" r:id="rId52"/>
    <p:sldId id="310" r:id="rId53"/>
    <p:sldId id="311" r:id="rId54"/>
    <p:sldId id="313" r:id="rId55"/>
    <p:sldId id="312" r:id="rId56"/>
    <p:sldId id="315" r:id="rId57"/>
    <p:sldId id="316" r:id="rId58"/>
    <p:sldId id="317" r:id="rId59"/>
    <p:sldId id="286"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67EA67-9341-4A27-975F-A6F92A36D5EC}">
  <a:tblStyle styleId="{5467EA67-9341-4A27-975F-A6F92A36D5E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4629" autoAdjust="0"/>
  </p:normalViewPr>
  <p:slideViewPr>
    <p:cSldViewPr>
      <p:cViewPr>
        <p:scale>
          <a:sx n="70" d="100"/>
          <a:sy n="70" d="100"/>
        </p:scale>
        <p:origin x="-246" y="-1320"/>
      </p:cViewPr>
      <p:guideLst>
        <p:guide orient="horz" pos="162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80173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Google Shape;4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Google Shape;4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13360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mailto:doronellvg@gmail.com"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s-MX" dirty="0"/>
              <a:t>DESARROLLO DEL SISTEMA SAIDA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s-MX" dirty="0" smtClean="0"/>
              <a:t>OBJETIVOS</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548447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smtClean="0"/>
              <a:t>OBJETIVOS GENERALES</a:t>
            </a:r>
            <a:endParaRPr lang="es-MX" dirty="0"/>
          </a:p>
        </p:txBody>
      </p:sp>
      <p:sp>
        <p:nvSpPr>
          <p:cNvPr id="6" name="5 Marcador de texto"/>
          <p:cNvSpPr>
            <a:spLocks noGrp="1"/>
          </p:cNvSpPr>
          <p:nvPr>
            <p:ph type="body" idx="1"/>
          </p:nvPr>
        </p:nvSpPr>
        <p:spPr>
          <a:xfrm>
            <a:off x="467544" y="1563638"/>
            <a:ext cx="8412305" cy="3145500"/>
          </a:xfrm>
        </p:spPr>
        <p:txBody>
          <a:bodyPr/>
          <a:lstStyle/>
          <a:p>
            <a:pPr lvl="0"/>
            <a:r>
              <a:rPr lang="es-ES" sz="1600" dirty="0"/>
              <a:t>Registro de solicitudes </a:t>
            </a:r>
            <a:r>
              <a:rPr lang="es-ES" sz="1600" dirty="0" smtClean="0"/>
              <a:t>por los medios establecidos y su clasificación.</a:t>
            </a:r>
            <a:endParaRPr lang="es-MX" sz="1600" dirty="0" smtClean="0"/>
          </a:p>
          <a:p>
            <a:pPr lvl="0"/>
            <a:r>
              <a:rPr lang="es-ES" sz="1600" dirty="0" smtClean="0"/>
              <a:t>Gestionar respuesta por parte de las dependencias y órganos desconcentrados </a:t>
            </a:r>
          </a:p>
          <a:p>
            <a:pPr lvl="0"/>
            <a:r>
              <a:rPr lang="es-ES" sz="1600" dirty="0" smtClean="0"/>
              <a:t>Emisión </a:t>
            </a:r>
            <a:r>
              <a:rPr lang="es-ES" sz="1600" dirty="0"/>
              <a:t>de la respuesta </a:t>
            </a:r>
            <a:endParaRPr lang="es-MX" sz="1600" dirty="0"/>
          </a:p>
          <a:p>
            <a:pPr lvl="0"/>
            <a:r>
              <a:rPr lang="es-ES" sz="1600" dirty="0"/>
              <a:t>R</a:t>
            </a:r>
            <a:r>
              <a:rPr lang="es-ES" sz="1600" dirty="0" smtClean="0"/>
              <a:t>egistro </a:t>
            </a:r>
            <a:r>
              <a:rPr lang="es-ES" sz="1600" dirty="0"/>
              <a:t>de fechas, plazos de atención  y comentarios que se hayan emitido.</a:t>
            </a:r>
            <a:endParaRPr lang="es-MX" sz="1600" dirty="0"/>
          </a:p>
          <a:p>
            <a:pPr lvl="0"/>
            <a:r>
              <a:rPr lang="es-ES" sz="1600" dirty="0"/>
              <a:t>Obtención de reportes y estadísticas para la comunicación de terceros.</a:t>
            </a:r>
            <a:endParaRPr lang="es-MX" sz="1600" dirty="0"/>
          </a:p>
          <a:p>
            <a:pPr lvl="0"/>
            <a:r>
              <a:rPr lang="es-ES" sz="1600" dirty="0"/>
              <a:t>Utilización de machotes o esquemas para respuestas, que la unidad genere en base en el marco normativo adaptable.</a:t>
            </a:r>
            <a:endParaRPr lang="es-MX" sz="1600" dirty="0"/>
          </a:p>
          <a:p>
            <a:pPr lvl="0"/>
            <a:r>
              <a:rPr lang="es-ES" sz="1600" dirty="0"/>
              <a:t>Consulta  de disposiciones del marco normativo y lineamientos que emita la unidad, en el módulo que se incorpore para ello.</a:t>
            </a:r>
            <a:endParaRPr lang="es-MX" sz="1600" dirty="0"/>
          </a:p>
          <a:p>
            <a:pPr lvl="0"/>
            <a:r>
              <a:rPr lang="es-ES" sz="1600" dirty="0"/>
              <a:t>Consulta de partes de los enlaces, de las respuestas de solicitudes.</a:t>
            </a:r>
            <a:endParaRPr lang="es-MX" sz="1600" dirty="0"/>
          </a:p>
          <a:p>
            <a:endParaRPr lang="es-MX"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11</a:t>
            </a:fld>
            <a:endParaRPr lang="es-MX"/>
          </a:p>
        </p:txBody>
      </p:sp>
      <p:grpSp>
        <p:nvGrpSpPr>
          <p:cNvPr id="7" name="Google Shape;631;p37"/>
          <p:cNvGrpSpPr/>
          <p:nvPr/>
        </p:nvGrpSpPr>
        <p:grpSpPr>
          <a:xfrm>
            <a:off x="395536" y="555526"/>
            <a:ext cx="323793" cy="339493"/>
            <a:chOff x="5961125" y="1623900"/>
            <a:chExt cx="427450" cy="448175"/>
          </a:xfrm>
        </p:grpSpPr>
        <p:sp>
          <p:nvSpPr>
            <p:cNvPr id="8" name="Google Shape;632;p37"/>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633;p37"/>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634;p37"/>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635;p3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636;p37"/>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637;p37"/>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638;p37"/>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4151926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s-MX" dirty="0" smtClean="0"/>
              <a:t>PROPUESTA</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6090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13</a:t>
            </a:fld>
            <a:endParaRPr lang="es-MX"/>
          </a:p>
        </p:txBody>
      </p:sp>
      <p:sp>
        <p:nvSpPr>
          <p:cNvPr id="8" name="Google Shape;249;p17"/>
          <p:cNvSpPr txBox="1">
            <a:spLocks/>
          </p:cNvSpPr>
          <p:nvPr/>
        </p:nvSpPr>
        <p:spPr>
          <a:xfrm>
            <a:off x="685800" y="915566"/>
            <a:ext cx="7702624" cy="3312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spcAft>
                <a:spcPts val="1000"/>
              </a:spcAft>
              <a:buFont typeface="Roboto Condensed Light"/>
              <a:buNone/>
            </a:pPr>
            <a:r>
              <a:rPr lang="es-MX" dirty="0" smtClean="0"/>
              <a:t>Desarrollar un sistema que permita el registro e  integración de las solicitudes de los sistemas actuales como lo son  </a:t>
            </a:r>
            <a:r>
              <a:rPr lang="es-MX" dirty="0" err="1" smtClean="0"/>
              <a:t>INFOMEX</a:t>
            </a:r>
            <a:r>
              <a:rPr lang="es-MX" dirty="0" smtClean="0"/>
              <a:t> y </a:t>
            </a:r>
            <a:r>
              <a:rPr lang="es-MX" dirty="0" err="1" smtClean="0"/>
              <a:t>SISAI</a:t>
            </a:r>
            <a:r>
              <a:rPr lang="es-MX" dirty="0" smtClean="0"/>
              <a:t>.</a:t>
            </a:r>
          </a:p>
          <a:p>
            <a:pPr marL="0" indent="0">
              <a:spcAft>
                <a:spcPts val="1000"/>
              </a:spcAft>
              <a:buFont typeface="Roboto Condensed Light"/>
              <a:buNone/>
            </a:pPr>
            <a:r>
              <a:rPr lang="es-MX" dirty="0" smtClean="0"/>
              <a:t>Realizar la gestión de la respuesta ante las dependencias y órganos desconcentrados.</a:t>
            </a:r>
            <a:endParaRPr lang="es-MX" dirty="0"/>
          </a:p>
        </p:txBody>
      </p:sp>
    </p:spTree>
    <p:extLst>
      <p:ext uri="{BB962C8B-B14F-4D97-AF65-F5344CB8AC3E}">
        <p14:creationId xmlns:p14="http://schemas.microsoft.com/office/powerpoint/2010/main" val="53527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4860032" y="1491630"/>
            <a:ext cx="5567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9800"/>
                </a:solidFill>
              </a:rPr>
              <a:t>SAIDA</a:t>
            </a:r>
            <a:endParaRPr sz="7200" dirty="0">
              <a:solidFill>
                <a:srgbClr val="FF9800"/>
              </a:solidFill>
            </a:endParaRPr>
          </a:p>
        </p:txBody>
      </p:sp>
      <p:sp>
        <p:nvSpPr>
          <p:cNvPr id="249" name="Google Shape;249;p17"/>
          <p:cNvSpPr txBox="1">
            <a:spLocks noGrp="1"/>
          </p:cNvSpPr>
          <p:nvPr>
            <p:ph type="subTitle" idx="4294967295"/>
          </p:nvPr>
        </p:nvSpPr>
        <p:spPr>
          <a:xfrm>
            <a:off x="685800" y="3443134"/>
            <a:ext cx="7702624" cy="784800"/>
          </a:xfrm>
          <a:prstGeom prst="rect">
            <a:avLst/>
          </a:prstGeom>
        </p:spPr>
        <p:txBody>
          <a:bodyPr spcFirstLastPara="1" wrap="square" lIns="91425" tIns="91425" rIns="91425" bIns="91425" anchor="ctr" anchorCtr="0">
            <a:noAutofit/>
          </a:bodyPr>
          <a:lstStyle/>
          <a:p>
            <a:pPr marL="0" lvl="0" indent="0">
              <a:spcAft>
                <a:spcPts val="1000"/>
              </a:spcAft>
              <a:buNone/>
            </a:pPr>
            <a:r>
              <a:rPr lang="es-MX" dirty="0" smtClean="0"/>
              <a:t>SISTEMA </a:t>
            </a:r>
            <a:r>
              <a:rPr lang="es-MX" dirty="0"/>
              <a:t>DE GESTIÓN DE SOLICITUDES DE ACCESO A LA INFORMACIÓN Y DERECHOS ARCO.</a:t>
            </a:r>
            <a:endParaRPr dirty="0"/>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771550"/>
            <a:ext cx="4032448" cy="239406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ALCANCE</a:t>
            </a:r>
            <a:endParaRPr lang="es-MX" dirty="0"/>
          </a:p>
        </p:txBody>
      </p:sp>
      <p:sp>
        <p:nvSpPr>
          <p:cNvPr id="3" name="2 Subtítulo"/>
          <p:cNvSpPr>
            <a:spLocks noGrp="1"/>
          </p:cNvSpPr>
          <p:nvPr>
            <p:ph type="subTitle" idx="1"/>
          </p:nvPr>
        </p:nvSpPr>
        <p:spPr/>
        <p:txBody>
          <a:bodyPr/>
          <a:lstStyle/>
          <a:p>
            <a:endParaRPr lang="es-MX"/>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15</a:t>
            </a:fld>
            <a:endParaRPr lang="es-MX"/>
          </a:p>
        </p:txBody>
      </p:sp>
    </p:spTree>
    <p:extLst>
      <p:ext uri="{BB962C8B-B14F-4D97-AF65-F5344CB8AC3E}">
        <p14:creationId xmlns:p14="http://schemas.microsoft.com/office/powerpoint/2010/main" val="3301451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16</a:t>
            </a:fld>
            <a:endParaRPr lang="es-MX"/>
          </a:p>
        </p:txBody>
      </p:sp>
      <p:sp>
        <p:nvSpPr>
          <p:cNvPr id="8" name="Google Shape;249;p17"/>
          <p:cNvSpPr txBox="1">
            <a:spLocks/>
          </p:cNvSpPr>
          <p:nvPr/>
        </p:nvSpPr>
        <p:spPr>
          <a:xfrm>
            <a:off x="685800" y="915566"/>
            <a:ext cx="7702624" cy="3312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None/>
            </a:pPr>
            <a:r>
              <a:rPr lang="es-MX" sz="1800" dirty="0"/>
              <a:t>El presente proyecto contempla todas las </a:t>
            </a:r>
            <a:r>
              <a:rPr lang="es-MX" sz="1800" dirty="0" smtClean="0"/>
              <a:t>solicitudes de acceso a la información que el solicitante puede realizar a la Unidad de Transparencia del </a:t>
            </a:r>
            <a:r>
              <a:rPr lang="es-MX" sz="1800" dirty="0"/>
              <a:t>P</a:t>
            </a:r>
            <a:r>
              <a:rPr lang="es-MX" sz="1800" dirty="0" smtClean="0"/>
              <a:t>oder Ejecutivo del estado de Querétaro.</a:t>
            </a:r>
          </a:p>
          <a:p>
            <a:pPr marL="76200" indent="0">
              <a:buNone/>
            </a:pPr>
            <a:r>
              <a:rPr lang="es-MX" sz="1800" dirty="0" smtClean="0"/>
              <a:t>Las funcionalidades que </a:t>
            </a:r>
            <a:r>
              <a:rPr lang="es-MX" sz="1800" dirty="0"/>
              <a:t>se </a:t>
            </a:r>
            <a:r>
              <a:rPr lang="es-MX" sz="1800" dirty="0" smtClean="0"/>
              <a:t>presentan en el proyecto son las siguientes:</a:t>
            </a:r>
            <a:endParaRPr lang="es-MX" sz="1800" dirty="0"/>
          </a:p>
          <a:p>
            <a:r>
              <a:rPr lang="es-MX" sz="1800" dirty="0" smtClean="0"/>
              <a:t>Administración de usuarios</a:t>
            </a:r>
          </a:p>
          <a:p>
            <a:r>
              <a:rPr lang="es-MX" sz="1800" dirty="0" smtClean="0"/>
              <a:t>Registro de solicitudes </a:t>
            </a:r>
            <a:r>
              <a:rPr lang="es-MX" sz="1800" dirty="0" err="1" smtClean="0"/>
              <a:t>SAI</a:t>
            </a:r>
            <a:r>
              <a:rPr lang="es-MX" sz="1800" dirty="0" smtClean="0"/>
              <a:t>/ARCO</a:t>
            </a:r>
          </a:p>
          <a:p>
            <a:r>
              <a:rPr lang="es-MX" sz="1800" dirty="0" smtClean="0"/>
              <a:t>Turnado de información de solicitudes a las diferentes dependencias.</a:t>
            </a:r>
          </a:p>
          <a:p>
            <a:r>
              <a:rPr lang="es-MX" sz="1800" dirty="0" smtClean="0"/>
              <a:t>Administración de plazos</a:t>
            </a:r>
          </a:p>
          <a:p>
            <a:r>
              <a:rPr lang="es-MX" sz="1800" dirty="0" smtClean="0"/>
              <a:t>Clasificación de solicitudes.</a:t>
            </a:r>
          </a:p>
          <a:p>
            <a:r>
              <a:rPr lang="es-MX" sz="1800" dirty="0" smtClean="0"/>
              <a:t>Otros.</a:t>
            </a:r>
          </a:p>
        </p:txBody>
      </p:sp>
    </p:spTree>
    <p:extLst>
      <p:ext uri="{BB962C8B-B14F-4D97-AF65-F5344CB8AC3E}">
        <p14:creationId xmlns:p14="http://schemas.microsoft.com/office/powerpoint/2010/main" val="2527564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pPr lvl="1"/>
            <a:r>
              <a:rPr lang="es-MX" dirty="0" smtClean="0"/>
              <a:t>RESTRICCIONES DEL SISTEMA</a:t>
            </a:r>
            <a:endParaRPr lang="es-MX" dirty="0"/>
          </a:p>
        </p:txBody>
      </p:sp>
      <p:sp>
        <p:nvSpPr>
          <p:cNvPr id="6" name="5 Marcador de texto"/>
          <p:cNvSpPr>
            <a:spLocks noGrp="1"/>
          </p:cNvSpPr>
          <p:nvPr>
            <p:ph type="body" idx="1"/>
          </p:nvPr>
        </p:nvSpPr>
        <p:spPr>
          <a:xfrm>
            <a:off x="827584" y="1275606"/>
            <a:ext cx="7790173" cy="2857468"/>
          </a:xfrm>
        </p:spPr>
        <p:txBody>
          <a:bodyPr/>
          <a:lstStyle/>
          <a:p>
            <a:pPr lvl="0"/>
            <a:r>
              <a:rPr lang="es-MX" dirty="0" smtClean="0"/>
              <a:t>Conexión </a:t>
            </a:r>
            <a:r>
              <a:rPr lang="es-MX" dirty="0"/>
              <a:t>a Internet estable.</a:t>
            </a:r>
          </a:p>
          <a:p>
            <a:pPr lvl="0"/>
            <a:r>
              <a:rPr lang="es-MX" dirty="0" smtClean="0"/>
              <a:t>Gran capacidad </a:t>
            </a:r>
            <a:r>
              <a:rPr lang="es-MX" dirty="0"/>
              <a:t>de almacenaje </a:t>
            </a:r>
            <a:endParaRPr lang="es-MX" dirty="0" smtClean="0"/>
          </a:p>
          <a:p>
            <a:pPr lvl="0"/>
            <a:r>
              <a:rPr lang="es-MX" dirty="0" smtClean="0"/>
              <a:t>Ser funcional </a:t>
            </a:r>
            <a:r>
              <a:rPr lang="es-MX" dirty="0"/>
              <a:t>y fácil de usar </a:t>
            </a:r>
            <a:endParaRPr lang="es-MX" dirty="0" smtClean="0"/>
          </a:p>
          <a:p>
            <a:pPr lvl="0"/>
            <a:r>
              <a:rPr lang="es-MX" dirty="0" smtClean="0"/>
              <a:t>Contar con </a:t>
            </a:r>
            <a:r>
              <a:rPr lang="es-MX" dirty="0"/>
              <a:t>los niveles de seguridad necesarios </a:t>
            </a:r>
            <a:endParaRPr lang="es-MX" dirty="0" smtClean="0"/>
          </a:p>
          <a:p>
            <a:pPr lvl="0"/>
            <a:r>
              <a:rPr lang="es-MX" dirty="0"/>
              <a:t>I</a:t>
            </a:r>
            <a:r>
              <a:rPr lang="es-MX" dirty="0" smtClean="0"/>
              <a:t>ntegración </a:t>
            </a:r>
            <a:r>
              <a:rPr lang="es-MX" dirty="0"/>
              <a:t>con el sistema </a:t>
            </a:r>
            <a:r>
              <a:rPr lang="es-MX" dirty="0" err="1"/>
              <a:t>INFOMEX</a:t>
            </a:r>
            <a:r>
              <a:rPr lang="es-MX" dirty="0"/>
              <a:t> </a:t>
            </a:r>
            <a:r>
              <a:rPr lang="es-MX" dirty="0" smtClean="0"/>
              <a:t>y </a:t>
            </a:r>
            <a:r>
              <a:rPr lang="es-MX" dirty="0" err="1" smtClean="0"/>
              <a:t>SISAI</a:t>
            </a:r>
            <a:endParaRPr lang="es-MX" sz="3600"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17</a:t>
            </a:fld>
            <a:endParaRPr lang="es-MX"/>
          </a:p>
        </p:txBody>
      </p:sp>
    </p:spTree>
    <p:extLst>
      <p:ext uri="{BB962C8B-B14F-4D97-AF65-F5344CB8AC3E}">
        <p14:creationId xmlns:p14="http://schemas.microsoft.com/office/powerpoint/2010/main" val="1407552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s-MX" dirty="0" smtClean="0"/>
              <a:t>VENTAJAS</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79565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19</a:t>
            </a:fld>
            <a:endParaRPr lang="es-MX"/>
          </a:p>
        </p:txBody>
      </p:sp>
      <p:sp>
        <p:nvSpPr>
          <p:cNvPr id="6" name="5 Marcador de texto"/>
          <p:cNvSpPr>
            <a:spLocks noGrp="1"/>
          </p:cNvSpPr>
          <p:nvPr>
            <p:ph type="body" idx="4294967295"/>
          </p:nvPr>
        </p:nvSpPr>
        <p:spPr>
          <a:xfrm>
            <a:off x="683568" y="1131590"/>
            <a:ext cx="8064896" cy="2857500"/>
          </a:xfrm>
        </p:spPr>
        <p:txBody>
          <a:bodyPr/>
          <a:lstStyle/>
          <a:p>
            <a:pPr lvl="0"/>
            <a:r>
              <a:rPr lang="es-MX" sz="2800" dirty="0" smtClean="0"/>
              <a:t>Mejoras en la calidad de la información </a:t>
            </a:r>
          </a:p>
          <a:p>
            <a:pPr lvl="0"/>
            <a:r>
              <a:rPr lang="es-MX" sz="2800" dirty="0" smtClean="0"/>
              <a:t>Información centralizada</a:t>
            </a:r>
          </a:p>
          <a:p>
            <a:pPr lvl="0"/>
            <a:r>
              <a:rPr lang="es-MX" sz="2800" dirty="0" smtClean="0"/>
              <a:t>Atención más personalizada a los ciudadanos</a:t>
            </a:r>
          </a:p>
          <a:p>
            <a:pPr lvl="0"/>
            <a:r>
              <a:rPr lang="es-MX" sz="2800" dirty="0" smtClean="0"/>
              <a:t>Seguimiento de las solicitudes</a:t>
            </a:r>
          </a:p>
          <a:p>
            <a:pPr lvl="0"/>
            <a:r>
              <a:rPr lang="es-MX" sz="2800" dirty="0" smtClean="0"/>
              <a:t>Gestión de alertas hacia los ciudadanos y las dependencias</a:t>
            </a:r>
          </a:p>
          <a:p>
            <a:pPr lvl="0"/>
            <a:r>
              <a:rPr lang="es-MX" sz="2800" dirty="0" smtClean="0"/>
              <a:t>Correcta administración de solicitudes atendidas y por atender</a:t>
            </a:r>
            <a:endParaRPr lang="es-MX" sz="2800" dirty="0"/>
          </a:p>
        </p:txBody>
      </p:sp>
    </p:spTree>
    <p:extLst>
      <p:ext uri="{BB962C8B-B14F-4D97-AF65-F5344CB8AC3E}">
        <p14:creationId xmlns:p14="http://schemas.microsoft.com/office/powerpoint/2010/main" val="2711552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mtClean="0"/>
              <a:t>ANTECEDENTES</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METODOLOGÍA</a:t>
            </a:r>
            <a:endParaRPr lang="es-MX" dirty="0"/>
          </a:p>
        </p:txBody>
      </p:sp>
      <p:sp>
        <p:nvSpPr>
          <p:cNvPr id="3" name="2 Subtítulo"/>
          <p:cNvSpPr>
            <a:spLocks noGrp="1"/>
          </p:cNvSpPr>
          <p:nvPr>
            <p:ph type="subTitle" idx="1"/>
          </p:nvPr>
        </p:nvSpPr>
        <p:spPr/>
        <p:txBody>
          <a:bodyPr/>
          <a:lstStyle/>
          <a:p>
            <a:endParaRPr lang="es-MX"/>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20</a:t>
            </a:fld>
            <a:endParaRPr lang="es-MX"/>
          </a:p>
        </p:txBody>
      </p:sp>
    </p:spTree>
    <p:extLst>
      <p:ext uri="{BB962C8B-B14F-4D97-AF65-F5344CB8AC3E}">
        <p14:creationId xmlns:p14="http://schemas.microsoft.com/office/powerpoint/2010/main" val="1854983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21</a:t>
            </a:fld>
            <a:endParaRPr lang="es-MX"/>
          </a:p>
        </p:txBody>
      </p:sp>
      <p:sp>
        <p:nvSpPr>
          <p:cNvPr id="5" name="4 Título"/>
          <p:cNvSpPr>
            <a:spLocks noGrp="1"/>
          </p:cNvSpPr>
          <p:nvPr>
            <p:ph type="title" idx="4294967295"/>
          </p:nvPr>
        </p:nvSpPr>
        <p:spPr>
          <a:xfrm>
            <a:off x="0" y="392113"/>
            <a:ext cx="5492750" cy="766762"/>
          </a:xfrm>
        </p:spPr>
        <p:txBody>
          <a:bodyPr/>
          <a:lstStyle/>
          <a:p>
            <a:pPr lvl="1"/>
            <a:r>
              <a:rPr lang="es-MX" dirty="0" smtClean="0"/>
              <a:t>FORMULA</a:t>
            </a:r>
            <a:endParaRPr lang="es-MX" dirty="0"/>
          </a:p>
        </p:txBody>
      </p:sp>
      <p:sp>
        <p:nvSpPr>
          <p:cNvPr id="6" name="5 Marcador de texto"/>
          <p:cNvSpPr>
            <a:spLocks noGrp="1"/>
          </p:cNvSpPr>
          <p:nvPr>
            <p:ph type="body" idx="4294967295"/>
          </p:nvPr>
        </p:nvSpPr>
        <p:spPr>
          <a:xfrm>
            <a:off x="539553" y="1059582"/>
            <a:ext cx="8064895" cy="3577506"/>
          </a:xfrm>
        </p:spPr>
        <p:txBody>
          <a:bodyPr/>
          <a:lstStyle/>
          <a:p>
            <a:pPr marL="76200" lvl="0" indent="0">
              <a:buNone/>
            </a:pPr>
            <a:endParaRPr lang="es-MX" dirty="0" smtClean="0"/>
          </a:p>
          <a:p>
            <a:pPr marL="76200" lvl="0" indent="0">
              <a:buNone/>
            </a:pPr>
            <a:endParaRPr lang="es-MX" sz="2200" dirty="0"/>
          </a:p>
          <a:p>
            <a:pPr marL="76200" lvl="0" indent="0">
              <a:buNone/>
            </a:pPr>
            <a:r>
              <a:rPr lang="es-MX" sz="2200" dirty="0" smtClean="0"/>
              <a:t>Para el desarrollo del sistema SAIDA se utilizaron metodologías para el diseño de sistemas como el de Hall y Jenkins, metodologías utilizadas para el desarrollo de sistemas. </a:t>
            </a:r>
          </a:p>
          <a:p>
            <a:pPr marL="76200" lvl="0" indent="0">
              <a:buNone/>
            </a:pPr>
            <a:r>
              <a:rPr lang="es-MX" sz="2200" dirty="0" smtClean="0"/>
              <a:t>Los pasos ha seguir fueron los siguientes:</a:t>
            </a:r>
          </a:p>
          <a:p>
            <a:r>
              <a:rPr lang="es-MX" sz="2200" dirty="0" smtClean="0"/>
              <a:t>Análisis de sistemas (Identificación del problema, definición del sistema, organización y recopilación de datos.)</a:t>
            </a:r>
          </a:p>
          <a:p>
            <a:r>
              <a:rPr lang="es-MX" sz="2200" dirty="0" smtClean="0"/>
              <a:t>Diseño del sistema(prototipos y modelación del sistema )</a:t>
            </a:r>
          </a:p>
          <a:p>
            <a:r>
              <a:rPr lang="es-MX" sz="2200" dirty="0" smtClean="0"/>
              <a:t>Desarrollo (Programación del sistema)</a:t>
            </a:r>
            <a:endParaRPr lang="es-MX" sz="2200" dirty="0"/>
          </a:p>
          <a:p>
            <a:endParaRPr lang="es-MX" sz="2000" dirty="0"/>
          </a:p>
          <a:p>
            <a:pPr marL="76200" lvl="0" indent="0">
              <a:buNone/>
            </a:pPr>
            <a:endParaRPr lang="es-MX" sz="2800" dirty="0" smtClean="0"/>
          </a:p>
          <a:p>
            <a:pPr lvl="0"/>
            <a:endParaRPr lang="es-MX" sz="3600" dirty="0"/>
          </a:p>
        </p:txBody>
      </p:sp>
    </p:spTree>
    <p:extLst>
      <p:ext uri="{BB962C8B-B14F-4D97-AF65-F5344CB8AC3E}">
        <p14:creationId xmlns:p14="http://schemas.microsoft.com/office/powerpoint/2010/main" val="4137582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ARQUITECTURA DEL SISTEMA</a:t>
            </a:r>
            <a:endParaRPr lang="es-MX" dirty="0"/>
          </a:p>
        </p:txBody>
      </p:sp>
      <p:sp>
        <p:nvSpPr>
          <p:cNvPr id="3" name="2 Subtítulo"/>
          <p:cNvSpPr>
            <a:spLocks noGrp="1"/>
          </p:cNvSpPr>
          <p:nvPr>
            <p:ph type="subTitle" idx="1"/>
          </p:nvPr>
        </p:nvSpPr>
        <p:spPr/>
        <p:txBody>
          <a:bodyPr/>
          <a:lstStyle/>
          <a:p>
            <a:endParaRPr lang="es-MX"/>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22</a:t>
            </a:fld>
            <a:endParaRPr lang="es-MX"/>
          </a:p>
        </p:txBody>
      </p:sp>
    </p:spTree>
    <p:extLst>
      <p:ext uri="{BB962C8B-B14F-4D97-AF65-F5344CB8AC3E}">
        <p14:creationId xmlns:p14="http://schemas.microsoft.com/office/powerpoint/2010/main" val="1644743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PATRÓN DE DISEÑO </a:t>
            </a:r>
            <a:r>
              <a:rPr lang="es-MX" dirty="0" err="1" smtClean="0"/>
              <a:t>MVC</a:t>
            </a:r>
            <a:endParaRPr lang="es-MX" dirty="0"/>
          </a:p>
        </p:txBody>
      </p:sp>
      <p:sp>
        <p:nvSpPr>
          <p:cNvPr id="4" name="3 Marcador de texto"/>
          <p:cNvSpPr>
            <a:spLocks noGrp="1"/>
          </p:cNvSpPr>
          <p:nvPr>
            <p:ph type="body" idx="1"/>
          </p:nvPr>
        </p:nvSpPr>
        <p:spPr>
          <a:xfrm>
            <a:off x="814274" y="1327350"/>
            <a:ext cx="7574150" cy="3145500"/>
          </a:xfrm>
        </p:spPr>
        <p:txBody>
          <a:bodyPr/>
          <a:lstStyle/>
          <a:p>
            <a:r>
              <a:rPr lang="es-MX" dirty="0" smtClean="0"/>
              <a:t>Para llegar a la solución mas adecuada al desarrollo de SAIDA se opto por </a:t>
            </a:r>
            <a:r>
              <a:rPr lang="es-MX" dirty="0"/>
              <a:t>un </a:t>
            </a:r>
            <a:r>
              <a:rPr lang="es-MX" dirty="0" smtClean="0"/>
              <a:t>patrón de diseño </a:t>
            </a:r>
            <a:r>
              <a:rPr lang="es-MX" dirty="0" err="1" smtClean="0"/>
              <a:t>MVC</a:t>
            </a:r>
            <a:r>
              <a:rPr lang="es-MX" dirty="0" smtClean="0"/>
              <a:t> (Modelo-Vista-Controlador</a:t>
            </a:r>
            <a:r>
              <a:rPr lang="es-MX" dirty="0"/>
              <a:t>) </a:t>
            </a:r>
            <a:r>
              <a:rPr lang="es-MX" dirty="0" smtClean="0"/>
              <a:t>que </a:t>
            </a:r>
            <a:r>
              <a:rPr lang="es-MX" dirty="0"/>
              <a:t>separa los datos, la lógica de negocios y las interfaces de usuario. </a:t>
            </a:r>
            <a:r>
              <a:rPr lang="es-MX" dirty="0" smtClean="0"/>
              <a:t>Esto nos permite la reutilización de código y la flexibilidad al momento de darle mantenimiento.</a:t>
            </a:r>
            <a:endParaRPr lang="es-MX" sz="4000" dirty="0"/>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23</a:t>
            </a:fld>
            <a:endParaRPr lang="es-MX"/>
          </a:p>
        </p:txBody>
      </p:sp>
      <p:grpSp>
        <p:nvGrpSpPr>
          <p:cNvPr id="5" name="Google Shape;945;p37"/>
          <p:cNvGrpSpPr/>
          <p:nvPr/>
        </p:nvGrpSpPr>
        <p:grpSpPr>
          <a:xfrm>
            <a:off x="251520" y="555526"/>
            <a:ext cx="407743" cy="391135"/>
            <a:chOff x="5233525" y="4954450"/>
            <a:chExt cx="538275" cy="516350"/>
          </a:xfrm>
        </p:grpSpPr>
        <p:sp>
          <p:nvSpPr>
            <p:cNvPr id="6" name="Google Shape;946;p37"/>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Google Shape;947;p37"/>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948;p37"/>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949;p37"/>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950;p37"/>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951;p37"/>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952;p37"/>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953;p37"/>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954;p37"/>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955;p37"/>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956;p37"/>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827222877"/>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1475657" y="2059371"/>
            <a:ext cx="5832646" cy="907708"/>
            <a:chOff x="-1535283" y="1287960"/>
            <a:chExt cx="11486579" cy="2067200"/>
          </a:xfrm>
        </p:grpSpPr>
        <p:sp>
          <p:nvSpPr>
            <p:cNvPr id="390" name="Google Shape;390;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1475661" y="3219822"/>
            <a:ext cx="5832642" cy="907708"/>
            <a:chOff x="-1535283" y="1287960"/>
            <a:chExt cx="11486579" cy="2067200"/>
          </a:xfrm>
        </p:grpSpPr>
        <p:sp>
          <p:nvSpPr>
            <p:cNvPr id="396" name="Google Shape;396;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1403648" y="611571"/>
            <a:ext cx="5904655" cy="907708"/>
            <a:chOff x="-1535283" y="1287960"/>
            <a:chExt cx="11486579" cy="2067200"/>
          </a:xfrm>
        </p:grpSpPr>
        <p:sp>
          <p:nvSpPr>
            <p:cNvPr id="402" name="Google Shape;402;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MODELO</a:t>
            </a:r>
            <a:endParaRPr sz="3000" dirty="0"/>
          </a:p>
        </p:txBody>
      </p:sp>
      <p:sp>
        <p:nvSpPr>
          <p:cNvPr id="408" name="Google Shape;408;p26"/>
          <p:cNvSpPr txBox="1">
            <a:spLocks noGrp="1"/>
          </p:cNvSpPr>
          <p:nvPr>
            <p:ph type="subTitle" idx="4294967295"/>
          </p:nvPr>
        </p:nvSpPr>
        <p:spPr>
          <a:xfrm>
            <a:off x="1471541" y="1519280"/>
            <a:ext cx="5832639" cy="463200"/>
          </a:xfrm>
          <a:prstGeom prst="rect">
            <a:avLst/>
          </a:prstGeom>
        </p:spPr>
        <p:txBody>
          <a:bodyPr spcFirstLastPara="1" wrap="square" lIns="91425" tIns="91425" rIns="91425" bIns="91425" anchor="ctr" anchorCtr="0">
            <a:noAutofit/>
          </a:bodyPr>
          <a:lstStyle/>
          <a:p>
            <a:r>
              <a:rPr lang="es-MX" sz="1800" dirty="0"/>
              <a:t>Se encarga de los datos, consultando la base de </a:t>
            </a:r>
            <a:r>
              <a:rPr lang="es-MX" sz="1800" dirty="0" smtClean="0"/>
              <a:t>datos: Actualizaciones</a:t>
            </a:r>
            <a:r>
              <a:rPr lang="es-MX" sz="1800" dirty="0"/>
              <a:t>, consultas, búsquedas, etc. </a:t>
            </a:r>
            <a:endParaRPr lang="es-MX" sz="1800" dirty="0"/>
          </a:p>
        </p:txBody>
      </p:sp>
      <p:sp>
        <p:nvSpPr>
          <p:cNvPr id="409" name="Google Shape;409;p26"/>
          <p:cNvSpPr txBox="1">
            <a:spLocks noGrp="1"/>
          </p:cNvSpPr>
          <p:nvPr>
            <p:ph type="ctrTitle" idx="4294967295"/>
          </p:nvPr>
        </p:nvSpPr>
        <p:spPr>
          <a:xfrm>
            <a:off x="2613475" y="3406251"/>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CONTROLADOR</a:t>
            </a:r>
            <a:endParaRPr sz="3000" dirty="0"/>
          </a:p>
        </p:txBody>
      </p:sp>
      <p:sp>
        <p:nvSpPr>
          <p:cNvPr id="410" name="Google Shape;410;p26"/>
          <p:cNvSpPr txBox="1">
            <a:spLocks noGrp="1"/>
          </p:cNvSpPr>
          <p:nvPr>
            <p:ph type="subTitle" idx="4294967295"/>
          </p:nvPr>
        </p:nvSpPr>
        <p:spPr>
          <a:xfrm>
            <a:off x="2043024" y="4299942"/>
            <a:ext cx="4839439" cy="412200"/>
          </a:xfrm>
          <a:prstGeom prst="rect">
            <a:avLst/>
          </a:prstGeom>
          <a:noFill/>
          <a:ln>
            <a:noFill/>
          </a:ln>
        </p:spPr>
        <p:txBody>
          <a:bodyPr spcFirstLastPara="1" wrap="square" lIns="91425" tIns="91425" rIns="91425" bIns="91425" anchor="ctr" anchorCtr="0">
            <a:noAutofit/>
          </a:bodyPr>
          <a:lstStyle/>
          <a:p>
            <a:pPr marL="0" indent="0" algn="ctr">
              <a:spcAft>
                <a:spcPts val="1000"/>
              </a:spcAft>
              <a:buNone/>
            </a:pPr>
            <a:r>
              <a:rPr lang="es-MX" sz="1800" dirty="0" smtClean="0"/>
              <a:t>Recibe </a:t>
            </a:r>
            <a:r>
              <a:rPr lang="es-MX" sz="1800" dirty="0"/>
              <a:t>las órdenes del usuario y se encarga de solicitar los datos al modelo y de </a:t>
            </a:r>
            <a:r>
              <a:rPr lang="es-MX" sz="1800" dirty="0" smtClean="0"/>
              <a:t>comunicárselos </a:t>
            </a:r>
            <a:r>
              <a:rPr lang="es-MX" sz="1800" dirty="0"/>
              <a:t>a la vista</a:t>
            </a:r>
            <a:endParaRPr sz="1800" dirty="0"/>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VISTA</a:t>
            </a:r>
            <a:endParaRPr sz="3000" dirty="0"/>
          </a:p>
        </p:txBody>
      </p:sp>
      <p:sp>
        <p:nvSpPr>
          <p:cNvPr id="412" name="Google Shape;412;p26"/>
          <p:cNvSpPr txBox="1">
            <a:spLocks noGrp="1"/>
          </p:cNvSpPr>
          <p:nvPr>
            <p:ph type="subTitle" idx="4294967295"/>
          </p:nvPr>
        </p:nvSpPr>
        <p:spPr>
          <a:xfrm>
            <a:off x="1810574" y="2906135"/>
            <a:ext cx="4873362" cy="412200"/>
          </a:xfrm>
          <a:prstGeom prst="rect">
            <a:avLst/>
          </a:prstGeom>
        </p:spPr>
        <p:txBody>
          <a:bodyPr spcFirstLastPara="1" wrap="square" lIns="91425" tIns="91425" rIns="91425" bIns="91425" anchor="ctr" anchorCtr="0">
            <a:noAutofit/>
          </a:bodyPr>
          <a:lstStyle/>
          <a:p>
            <a:pPr marL="0" indent="0" algn="ctr">
              <a:spcAft>
                <a:spcPts val="1000"/>
              </a:spcAft>
              <a:buNone/>
            </a:pPr>
            <a:r>
              <a:rPr lang="es-MX" sz="1800" dirty="0"/>
              <a:t>R</a:t>
            </a:r>
            <a:r>
              <a:rPr lang="es-MX" sz="1800" dirty="0" smtClean="0"/>
              <a:t>epresentación </a:t>
            </a:r>
            <a:r>
              <a:rPr lang="es-MX" sz="1800" dirty="0"/>
              <a:t>visual de los </a:t>
            </a:r>
            <a:r>
              <a:rPr lang="es-MX" sz="1800" dirty="0" smtClean="0"/>
              <a:t>datos. </a:t>
            </a:r>
            <a:endParaRPr sz="1800" dirty="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704629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25</a:t>
            </a:fld>
            <a:endParaRPr lang="es-MX"/>
          </a:p>
        </p:txBody>
      </p:sp>
      <p:pic>
        <p:nvPicPr>
          <p:cNvPr id="1026" name="Picture 2" descr="https://codigofacilito.com/photo_generales_store/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68737"/>
            <a:ext cx="5380211" cy="418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39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DISEÑO DEL SISTEMA</a:t>
            </a:r>
            <a:endParaRPr lang="es-MX" dirty="0"/>
          </a:p>
        </p:txBody>
      </p:sp>
      <p:sp>
        <p:nvSpPr>
          <p:cNvPr id="3" name="2 Subtítulo"/>
          <p:cNvSpPr>
            <a:spLocks noGrp="1"/>
          </p:cNvSpPr>
          <p:nvPr>
            <p:ph type="subTitle" idx="1"/>
          </p:nvPr>
        </p:nvSpPr>
        <p:spPr/>
        <p:txBody>
          <a:bodyPr/>
          <a:lstStyle/>
          <a:p>
            <a:endParaRPr lang="es-MX"/>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26</a:t>
            </a:fld>
            <a:endParaRPr lang="es-MX"/>
          </a:p>
        </p:txBody>
      </p:sp>
    </p:spTree>
    <p:extLst>
      <p:ext uri="{BB962C8B-B14F-4D97-AF65-F5344CB8AC3E}">
        <p14:creationId xmlns:p14="http://schemas.microsoft.com/office/powerpoint/2010/main" val="2696386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p:nvPr/>
        </p:nvSpPr>
        <p:spPr>
          <a:xfrm>
            <a:off x="3860350" y="860948"/>
            <a:ext cx="5104138" cy="3655017"/>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95" name="Google Shape;495;p33"/>
          <p:cNvSpPr/>
          <p:nvPr/>
        </p:nvSpPr>
        <p:spPr>
          <a:xfrm>
            <a:off x="4039025" y="1037471"/>
            <a:ext cx="3912300" cy="249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F5378"/>
                </a:solidFill>
                <a:latin typeface="Roboto Condensed"/>
                <a:ea typeface="Roboto Condensed"/>
                <a:cs typeface="Roboto Condensed"/>
                <a:sym typeface="Roboto Condensed"/>
              </a:rPr>
              <a:t>Place your screenshot here</a:t>
            </a:r>
            <a:endParaRPr sz="1000" dirty="0">
              <a:solidFill>
                <a:srgbClr val="3F5378"/>
              </a:solidFill>
              <a:latin typeface="Roboto Condensed"/>
              <a:ea typeface="Roboto Condensed"/>
              <a:cs typeface="Roboto Condensed"/>
              <a:sym typeface="Roboto Condensed"/>
            </a:endParaRPr>
          </a:p>
        </p:txBody>
      </p:sp>
      <p:sp>
        <p:nvSpPr>
          <p:cNvPr id="496" name="Google Shape;496;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sp>
        <p:nvSpPr>
          <p:cNvPr id="497" name="Google Shape;497;p33"/>
          <p:cNvSpPr txBox="1">
            <a:spLocks noGrp="1"/>
          </p:cNvSpPr>
          <p:nvPr>
            <p:ph type="body" idx="4294967295"/>
          </p:nvPr>
        </p:nvSpPr>
        <p:spPr>
          <a:xfrm>
            <a:off x="467544" y="1491630"/>
            <a:ext cx="3168352" cy="3521576"/>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s-MX" b="1" dirty="0" smtClean="0">
                <a:solidFill>
                  <a:srgbClr val="FF9800"/>
                </a:solidFill>
              </a:rPr>
              <a:t>PROTOTIPO </a:t>
            </a:r>
            <a:r>
              <a:rPr lang="es-MX" b="1" dirty="0" err="1" smtClean="0">
                <a:solidFill>
                  <a:srgbClr val="FF9800"/>
                </a:solidFill>
              </a:rPr>
              <a:t>v1.0</a:t>
            </a:r>
            <a:endParaRPr b="1" dirty="0">
              <a:solidFill>
                <a:srgbClr val="FF9800"/>
              </a:solidFill>
            </a:endParaRPr>
          </a:p>
          <a:p>
            <a:pPr marL="0" lvl="0" indent="0" rtl="0">
              <a:spcBef>
                <a:spcPts val="1000"/>
              </a:spcBef>
              <a:spcAft>
                <a:spcPts val="1000"/>
              </a:spcAft>
              <a:buNone/>
            </a:pPr>
            <a:r>
              <a:rPr lang="en" sz="1600" dirty="0" smtClean="0"/>
              <a:t>El primer prototipo del sistema SAIDA se presento en las reuniones anteriores.</a:t>
            </a:r>
          </a:p>
          <a:p>
            <a:pPr marL="0" lvl="0" indent="0" rtl="0">
              <a:spcBef>
                <a:spcPts val="1000"/>
              </a:spcBef>
              <a:spcAft>
                <a:spcPts val="1000"/>
              </a:spcAft>
              <a:buNone/>
            </a:pPr>
            <a:r>
              <a:rPr lang="es-MX" sz="1600" dirty="0" smtClean="0"/>
              <a:t>Constaba de </a:t>
            </a:r>
            <a:r>
              <a:rPr lang="es-MX" sz="1600" dirty="0"/>
              <a:t>8</a:t>
            </a:r>
            <a:r>
              <a:rPr lang="es-MX" sz="1600" dirty="0" smtClean="0"/>
              <a:t> apartados:</a:t>
            </a:r>
          </a:p>
          <a:p>
            <a:pPr marL="342900" indent="-342900">
              <a:spcBef>
                <a:spcPts val="0"/>
              </a:spcBef>
            </a:pPr>
            <a:r>
              <a:rPr lang="es-MX" sz="1600" dirty="0" smtClean="0"/>
              <a:t>Solicitudes</a:t>
            </a:r>
          </a:p>
          <a:p>
            <a:pPr marL="342900" indent="-342900">
              <a:spcBef>
                <a:spcPts val="0"/>
              </a:spcBef>
            </a:pPr>
            <a:r>
              <a:rPr lang="es-MX" sz="1600" dirty="0" smtClean="0"/>
              <a:t>Calendario</a:t>
            </a:r>
          </a:p>
          <a:p>
            <a:pPr marL="342900" indent="-342900">
              <a:spcBef>
                <a:spcPts val="0"/>
              </a:spcBef>
            </a:pPr>
            <a:r>
              <a:rPr lang="es-MX" sz="1600" dirty="0" smtClean="0"/>
              <a:t>Reportes y estadísticas</a:t>
            </a:r>
          </a:p>
          <a:p>
            <a:pPr marL="342900" indent="-342900">
              <a:spcBef>
                <a:spcPts val="0"/>
              </a:spcBef>
            </a:pPr>
            <a:r>
              <a:rPr lang="es-MX" sz="1600" dirty="0" smtClean="0"/>
              <a:t>Catalogo</a:t>
            </a:r>
          </a:p>
          <a:p>
            <a:pPr marL="342900" indent="-342900">
              <a:spcBef>
                <a:spcPts val="0"/>
              </a:spcBef>
            </a:pPr>
            <a:r>
              <a:rPr lang="es-MX" sz="1600" dirty="0" smtClean="0"/>
              <a:t>Alertas</a:t>
            </a:r>
          </a:p>
          <a:p>
            <a:pPr marL="342900" indent="-342900">
              <a:spcBef>
                <a:spcPts val="0"/>
              </a:spcBef>
            </a:pPr>
            <a:r>
              <a:rPr lang="es-MX" sz="1600" dirty="0" smtClean="0"/>
              <a:t>Calendario</a:t>
            </a:r>
          </a:p>
          <a:p>
            <a:pPr marL="342900" indent="-342900">
              <a:spcBef>
                <a:spcPts val="0"/>
              </a:spcBef>
            </a:pPr>
            <a:r>
              <a:rPr lang="es-MX" sz="1600" dirty="0" smtClean="0"/>
              <a:t>Usuario</a:t>
            </a:r>
          </a:p>
          <a:p>
            <a:pPr marL="342900" indent="-342900">
              <a:spcBef>
                <a:spcPts val="0"/>
              </a:spcBef>
            </a:pPr>
            <a:r>
              <a:rPr lang="es-MX" sz="1600" dirty="0" smtClean="0"/>
              <a:t>Normas y lineamientos</a:t>
            </a:r>
          </a:p>
          <a:p>
            <a:pPr marL="342900" indent="-342900">
              <a:spcBef>
                <a:spcPts val="1000"/>
              </a:spcBef>
              <a:spcAft>
                <a:spcPts val="1000"/>
              </a:spcAft>
            </a:pPr>
            <a:endParaRPr lang="es-MX" sz="2000" dirty="0" smtClean="0"/>
          </a:p>
          <a:p>
            <a:pPr marL="342900" indent="-342900">
              <a:spcBef>
                <a:spcPts val="1000"/>
              </a:spcBef>
              <a:spcAft>
                <a:spcPts val="1000"/>
              </a:spcAft>
            </a:pPr>
            <a:endParaRPr sz="2000" dirty="0"/>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1614"/>
          <a:stretch/>
        </p:blipFill>
        <p:spPr bwMode="auto">
          <a:xfrm>
            <a:off x="4067944" y="1037472"/>
            <a:ext cx="4781447" cy="275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21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p:nvPr/>
        </p:nvSpPr>
        <p:spPr>
          <a:xfrm>
            <a:off x="251520" y="838450"/>
            <a:ext cx="5104138" cy="3655017"/>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96" name="Google Shape;496;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
        <p:nvSpPr>
          <p:cNvPr id="497" name="Google Shape;497;p33"/>
          <p:cNvSpPr txBox="1">
            <a:spLocks noGrp="1"/>
          </p:cNvSpPr>
          <p:nvPr>
            <p:ph type="body" idx="4294967295"/>
          </p:nvPr>
        </p:nvSpPr>
        <p:spPr>
          <a:xfrm>
            <a:off x="5724128" y="1419622"/>
            <a:ext cx="3168352" cy="3190463"/>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s-MX" sz="2800" b="1" dirty="0" smtClean="0">
                <a:solidFill>
                  <a:srgbClr val="FF9800"/>
                </a:solidFill>
              </a:rPr>
              <a:t>DISEÑO ACTUAL</a:t>
            </a:r>
            <a:endParaRPr sz="2800" b="1" dirty="0">
              <a:solidFill>
                <a:srgbClr val="FF9800"/>
              </a:solidFill>
            </a:endParaRPr>
          </a:p>
          <a:p>
            <a:pPr marL="0" lvl="0" indent="0" rtl="0">
              <a:spcBef>
                <a:spcPts val="1000"/>
              </a:spcBef>
              <a:spcAft>
                <a:spcPts val="1000"/>
              </a:spcAft>
              <a:buNone/>
            </a:pPr>
            <a:r>
              <a:rPr lang="es-MX" sz="1400" dirty="0" smtClean="0"/>
              <a:t>El gestero de solicitudes actualmente cuenta con los siguientes apartados:</a:t>
            </a:r>
          </a:p>
          <a:p>
            <a:pPr marL="342900" indent="-342900">
              <a:spcBef>
                <a:spcPts val="0"/>
              </a:spcBef>
            </a:pPr>
            <a:r>
              <a:rPr lang="es-MX" sz="1400" dirty="0" smtClean="0"/>
              <a:t>Solicitudes</a:t>
            </a:r>
          </a:p>
          <a:p>
            <a:pPr marL="342900" indent="-342900">
              <a:spcBef>
                <a:spcPts val="0"/>
              </a:spcBef>
            </a:pPr>
            <a:r>
              <a:rPr lang="es-MX" sz="1400" dirty="0"/>
              <a:t>S</a:t>
            </a:r>
            <a:r>
              <a:rPr lang="es-MX" sz="1400" dirty="0" smtClean="0"/>
              <a:t>olicitantes</a:t>
            </a:r>
          </a:p>
          <a:p>
            <a:pPr marL="342900" indent="-342900">
              <a:spcBef>
                <a:spcPts val="0"/>
              </a:spcBef>
            </a:pPr>
            <a:r>
              <a:rPr lang="es-MX" sz="1400" dirty="0" smtClean="0"/>
              <a:t>Documentos</a:t>
            </a:r>
          </a:p>
          <a:p>
            <a:pPr marL="342900" indent="-342900">
              <a:spcBef>
                <a:spcPts val="0"/>
              </a:spcBef>
            </a:pPr>
            <a:r>
              <a:rPr lang="es-MX" sz="1400" dirty="0"/>
              <a:t>A</a:t>
            </a:r>
            <a:r>
              <a:rPr lang="es-MX" sz="1400" dirty="0" smtClean="0"/>
              <a:t>lertas</a:t>
            </a:r>
          </a:p>
          <a:p>
            <a:pPr marL="342900" indent="-342900">
              <a:spcBef>
                <a:spcPts val="0"/>
              </a:spcBef>
            </a:pPr>
            <a:r>
              <a:rPr lang="es-MX" sz="1400" dirty="0" smtClean="0"/>
              <a:t>Permisos</a:t>
            </a:r>
          </a:p>
          <a:p>
            <a:pPr marL="342900" indent="-342900">
              <a:spcBef>
                <a:spcPts val="0"/>
              </a:spcBef>
            </a:pPr>
            <a:r>
              <a:rPr lang="es-MX" sz="1400" dirty="0" smtClean="0"/>
              <a:t>Dependencias</a:t>
            </a:r>
          </a:p>
          <a:p>
            <a:pPr marL="342900" indent="-342900">
              <a:spcBef>
                <a:spcPts val="0"/>
              </a:spcBef>
            </a:pPr>
            <a:r>
              <a:rPr lang="es-MX" sz="1400" dirty="0" smtClean="0"/>
              <a:t>Catálogo</a:t>
            </a:r>
          </a:p>
          <a:p>
            <a:pPr marL="342900" indent="-342900">
              <a:spcBef>
                <a:spcPts val="0"/>
              </a:spcBef>
            </a:pPr>
            <a:r>
              <a:rPr lang="es-MX" sz="1400" dirty="0" smtClean="0"/>
              <a:t>Días inhábiles</a:t>
            </a:r>
          </a:p>
          <a:p>
            <a:pPr marL="342900" indent="-342900">
              <a:spcBef>
                <a:spcPts val="0"/>
              </a:spcBef>
            </a:pPr>
            <a:r>
              <a:rPr lang="es-MX" sz="1400" dirty="0" smtClean="0"/>
              <a:t>Estatus</a:t>
            </a:r>
          </a:p>
          <a:p>
            <a:pPr marL="342900" indent="-342900">
              <a:spcBef>
                <a:spcPts val="0"/>
              </a:spcBef>
            </a:pPr>
            <a:r>
              <a:rPr lang="es-MX" sz="1400" dirty="0" smtClean="0"/>
              <a:t>Plazos</a:t>
            </a:r>
          </a:p>
          <a:p>
            <a:pPr marL="342900" indent="-342900">
              <a:spcBef>
                <a:spcPts val="0"/>
              </a:spcBef>
            </a:pPr>
            <a:r>
              <a:rPr lang="es-MX" sz="1400" dirty="0" smtClean="0"/>
              <a:t>Parámetros</a:t>
            </a:r>
          </a:p>
          <a:p>
            <a:pPr marL="342900" indent="-342900">
              <a:spcBef>
                <a:spcPts val="0"/>
              </a:spcBef>
            </a:pPr>
            <a:r>
              <a:rPr lang="es-MX" sz="1400" dirty="0" smtClean="0"/>
              <a:t>Flujo</a:t>
            </a:r>
          </a:p>
          <a:p>
            <a:pPr marL="342900" indent="-342900">
              <a:spcBef>
                <a:spcPts val="0"/>
              </a:spcBef>
            </a:pPr>
            <a:r>
              <a:rPr lang="es-MX" sz="1400" dirty="0"/>
              <a:t>A</a:t>
            </a:r>
            <a:r>
              <a:rPr lang="es-MX" sz="1400" dirty="0" smtClean="0"/>
              <a:t>yuda</a:t>
            </a:r>
          </a:p>
          <a:p>
            <a:pPr marL="342900" indent="-342900">
              <a:spcBef>
                <a:spcPts val="1000"/>
              </a:spcBef>
              <a:spcAft>
                <a:spcPts val="1000"/>
              </a:spcAft>
            </a:pPr>
            <a:endParaRPr lang="es-MX" dirty="0" smtClean="0"/>
          </a:p>
          <a:p>
            <a:pPr marL="342900" indent="-342900">
              <a:spcBef>
                <a:spcPts val="1000"/>
              </a:spcBef>
              <a:spcAft>
                <a:spcPts val="1000"/>
              </a:spcAft>
            </a:pPr>
            <a:endParaRPr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059582"/>
            <a:ext cx="4650480" cy="2664296"/>
          </a:xfrm>
          <a:prstGeom prst="rect">
            <a:avLst/>
          </a:prstGeom>
        </p:spPr>
      </p:pic>
    </p:spTree>
    <p:extLst>
      <p:ext uri="{BB962C8B-B14F-4D97-AF65-F5344CB8AC3E}">
        <p14:creationId xmlns:p14="http://schemas.microsoft.com/office/powerpoint/2010/main" val="235021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BASE DE DATOS</a:t>
            </a:r>
            <a:endParaRPr lang="es-MX" dirty="0"/>
          </a:p>
        </p:txBody>
      </p:sp>
      <p:sp>
        <p:nvSpPr>
          <p:cNvPr id="3" name="2 Subtítulo"/>
          <p:cNvSpPr>
            <a:spLocks noGrp="1"/>
          </p:cNvSpPr>
          <p:nvPr>
            <p:ph type="subTitle" idx="1"/>
          </p:nvPr>
        </p:nvSpPr>
        <p:spPr/>
        <p:txBody>
          <a:bodyPr/>
          <a:lstStyle/>
          <a:p>
            <a:endParaRPr lang="es-MX"/>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29</a:t>
            </a:fld>
            <a:endParaRPr lang="es-MX"/>
          </a:p>
        </p:txBody>
      </p:sp>
    </p:spTree>
    <p:extLst>
      <p:ext uri="{BB962C8B-B14F-4D97-AF65-F5344CB8AC3E}">
        <p14:creationId xmlns:p14="http://schemas.microsoft.com/office/powerpoint/2010/main" val="3441447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mtClean="0"/>
              <a:t>NECESIDAD ACTUAL</a:t>
            </a:r>
            <a:endParaRPr/>
          </a:p>
        </p:txBody>
      </p:sp>
      <p:sp>
        <p:nvSpPr>
          <p:cNvPr id="237" name="Google Shape;237;p16"/>
          <p:cNvSpPr txBox="1">
            <a:spLocks noGrp="1"/>
          </p:cNvSpPr>
          <p:nvPr>
            <p:ph type="body" idx="1"/>
          </p:nvPr>
        </p:nvSpPr>
        <p:spPr>
          <a:xfrm>
            <a:off x="814274" y="1327350"/>
            <a:ext cx="7142101" cy="3145500"/>
          </a:xfrm>
          <a:prstGeom prst="rect">
            <a:avLst/>
          </a:prstGeom>
        </p:spPr>
        <p:txBody>
          <a:bodyPr spcFirstLastPara="1" wrap="square" lIns="91425" tIns="91425" rIns="91425" bIns="91425" anchor="ctr" anchorCtr="0">
            <a:noAutofit/>
          </a:bodyPr>
          <a:lstStyle/>
          <a:p>
            <a:pPr>
              <a:spcBef>
                <a:spcPts val="0"/>
              </a:spcBef>
            </a:pPr>
            <a:r>
              <a:rPr lang="es-MX" dirty="0"/>
              <a:t>En la actualidad la información personal de los ciudadanos es muy importante y es una pieza fundamental en las transacciones comerciales que se realizan a diario dentro de un mundo.</a:t>
            </a:r>
          </a:p>
          <a:p>
            <a:pPr marL="457200" lvl="0" indent="-381000" rtl="0">
              <a:spcBef>
                <a:spcPts val="0"/>
              </a:spcBef>
              <a:spcAft>
                <a:spcPts val="0"/>
              </a:spcAft>
              <a:buSzPts val="2400"/>
              <a:buChar char="▰"/>
            </a:pPr>
            <a:endParaRPr lang="es-MX" dirty="0" smtClean="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16"/>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MODELO ENTIDAD-RELACIÓN</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22"/>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22"/>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Google Shape;329;p22"/>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22"/>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22"/>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9" name="0 Imagen"/>
          <p:cNvPicPr/>
          <p:nvPr/>
        </p:nvPicPr>
        <p:blipFill rotWithShape="1">
          <a:blip r:embed="rId3">
            <a:extLst>
              <a:ext uri="{28A0092B-C50C-407E-A947-70E740481C1C}">
                <a14:useLocalDpi xmlns:a14="http://schemas.microsoft.com/office/drawing/2010/main" val="0"/>
              </a:ext>
            </a:extLst>
          </a:blip>
          <a:srcRect t="1035" b="-1"/>
          <a:stretch/>
        </p:blipFill>
        <p:spPr bwMode="auto">
          <a:xfrm>
            <a:off x="1547664" y="1275606"/>
            <a:ext cx="5613048" cy="370103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PROPUESTA</a:t>
            </a:r>
            <a:endParaRPr lang="es-MX" dirty="0"/>
          </a:p>
        </p:txBody>
      </p:sp>
      <p:sp>
        <p:nvSpPr>
          <p:cNvPr id="3" name="2 Subtítulo"/>
          <p:cNvSpPr>
            <a:spLocks noGrp="1"/>
          </p:cNvSpPr>
          <p:nvPr>
            <p:ph type="subTitle" idx="1"/>
          </p:nvPr>
        </p:nvSpPr>
        <p:spPr/>
        <p:txBody>
          <a:bodyPr/>
          <a:lstStyle/>
          <a:p>
            <a:endParaRPr lang="es-MX"/>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31</a:t>
            </a:fld>
            <a:endParaRPr lang="es-MX"/>
          </a:p>
        </p:txBody>
      </p:sp>
    </p:spTree>
    <p:extLst>
      <p:ext uri="{BB962C8B-B14F-4D97-AF65-F5344CB8AC3E}">
        <p14:creationId xmlns:p14="http://schemas.microsoft.com/office/powerpoint/2010/main" val="1280395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1475657" y="2059371"/>
            <a:ext cx="5832646" cy="907708"/>
            <a:chOff x="-1535283" y="1287960"/>
            <a:chExt cx="11486579" cy="2067200"/>
          </a:xfrm>
        </p:grpSpPr>
        <p:sp>
          <p:nvSpPr>
            <p:cNvPr id="390" name="Google Shape;390;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1475661" y="3507171"/>
            <a:ext cx="5832642" cy="907708"/>
            <a:chOff x="-1535283" y="1287960"/>
            <a:chExt cx="11486579" cy="2067200"/>
          </a:xfrm>
        </p:grpSpPr>
        <p:sp>
          <p:nvSpPr>
            <p:cNvPr id="396" name="Google Shape;396;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1403648" y="611571"/>
            <a:ext cx="5904655" cy="907708"/>
            <a:chOff x="-1535283" y="1287960"/>
            <a:chExt cx="11486579" cy="2067200"/>
          </a:xfrm>
        </p:grpSpPr>
        <p:sp>
          <p:nvSpPr>
            <p:cNvPr id="402" name="Google Shape;402;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CONDICIONES</a:t>
            </a:r>
            <a:endParaRPr sz="3000" dirty="0"/>
          </a:p>
        </p:txBody>
      </p:sp>
      <p:sp>
        <p:nvSpPr>
          <p:cNvPr id="408" name="Google Shape;408;p26"/>
          <p:cNvSpPr txBox="1">
            <a:spLocks noGrp="1"/>
          </p:cNvSpPr>
          <p:nvPr>
            <p:ph type="subTitle" idx="4294967295"/>
          </p:nvPr>
        </p:nvSpPr>
        <p:spPr>
          <a:xfrm>
            <a:off x="1471541" y="1519280"/>
            <a:ext cx="5832639" cy="463200"/>
          </a:xfrm>
          <a:prstGeom prst="rect">
            <a:avLst/>
          </a:prstGeom>
        </p:spPr>
        <p:txBody>
          <a:bodyPr spcFirstLastPara="1" wrap="square" lIns="91425" tIns="91425" rIns="91425" bIns="91425" anchor="ctr" anchorCtr="0">
            <a:noAutofit/>
          </a:bodyPr>
          <a:lstStyle/>
          <a:p>
            <a:pPr marL="76200" lvl="0" indent="0" algn="ctr">
              <a:buNone/>
            </a:pPr>
            <a:r>
              <a:rPr lang="es-MX" sz="1800" dirty="0"/>
              <a:t>Son las condiciones que deben o no cumplir las solicitudes para tomar la decisión de cambio de fase.</a:t>
            </a:r>
          </a:p>
        </p:txBody>
      </p:sp>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FLUJO</a:t>
            </a:r>
            <a:endParaRPr sz="3000" dirty="0"/>
          </a:p>
        </p:txBody>
      </p:sp>
      <p:sp>
        <p:nvSpPr>
          <p:cNvPr id="410" name="Google Shape;410;p26"/>
          <p:cNvSpPr txBox="1">
            <a:spLocks noGrp="1"/>
          </p:cNvSpPr>
          <p:nvPr>
            <p:ph type="subTitle" idx="4294967295"/>
          </p:nvPr>
        </p:nvSpPr>
        <p:spPr>
          <a:xfrm>
            <a:off x="2132263" y="4414879"/>
            <a:ext cx="4548276" cy="412200"/>
          </a:xfrm>
          <a:prstGeom prst="rect">
            <a:avLst/>
          </a:prstGeom>
          <a:noFill/>
          <a:ln>
            <a:noFill/>
          </a:ln>
        </p:spPr>
        <p:txBody>
          <a:bodyPr spcFirstLastPara="1" wrap="square" lIns="91425" tIns="91425" rIns="91425" bIns="91425" anchor="ctr" anchorCtr="0">
            <a:noAutofit/>
          </a:bodyPr>
          <a:lstStyle/>
          <a:p>
            <a:pPr marL="0" indent="0" algn="ctr">
              <a:spcAft>
                <a:spcPts val="1000"/>
              </a:spcAft>
              <a:buNone/>
            </a:pPr>
            <a:r>
              <a:rPr lang="en" sz="1800" dirty="0"/>
              <a:t>Pasos por los cuales las solicitudes se iran movimiento dentro del sistema</a:t>
            </a:r>
            <a:endParaRPr sz="1800" dirty="0"/>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FASES</a:t>
            </a:r>
            <a:endParaRPr sz="3000" dirty="0"/>
          </a:p>
        </p:txBody>
      </p:sp>
      <p:sp>
        <p:nvSpPr>
          <p:cNvPr id="412" name="Google Shape;412;p26"/>
          <p:cNvSpPr txBox="1">
            <a:spLocks noGrp="1"/>
          </p:cNvSpPr>
          <p:nvPr>
            <p:ph type="subTitle" idx="4294967295"/>
          </p:nvPr>
        </p:nvSpPr>
        <p:spPr>
          <a:xfrm>
            <a:off x="1810574" y="3274598"/>
            <a:ext cx="4873362" cy="412200"/>
          </a:xfrm>
          <a:prstGeom prst="rect">
            <a:avLst/>
          </a:prstGeom>
        </p:spPr>
        <p:txBody>
          <a:bodyPr spcFirstLastPara="1" wrap="square" lIns="91425" tIns="91425" rIns="91425" bIns="91425" anchor="ctr" anchorCtr="0">
            <a:noAutofit/>
          </a:bodyPr>
          <a:lstStyle/>
          <a:p>
            <a:pPr marL="0" indent="0" algn="ctr">
              <a:spcAft>
                <a:spcPts val="1000"/>
              </a:spcAft>
              <a:buNone/>
            </a:pPr>
            <a:r>
              <a:rPr lang="es-MX" sz="1800" dirty="0" smtClean="0"/>
              <a:t>Son los estados </a:t>
            </a:r>
            <a:r>
              <a:rPr lang="es-MX" sz="1800" dirty="0"/>
              <a:t>por los cuales pasaran las solicitudes a lo largo del flujo del sistema.</a:t>
            </a:r>
          </a:p>
          <a:p>
            <a:pPr marL="0" lvl="0" indent="0" algn="ctr" rtl="0">
              <a:spcBef>
                <a:spcPts val="600"/>
              </a:spcBef>
              <a:spcAft>
                <a:spcPts val="1000"/>
              </a:spcAft>
              <a:buNone/>
            </a:pPr>
            <a:endParaRPr sz="1800" dirty="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PROCEDIMIENTO DE REGISTRO SAI</a:t>
            </a:r>
            <a:endParaRPr dirty="0"/>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33</a:t>
            </a:fld>
            <a:endParaRPr/>
          </a:p>
        </p:txBody>
      </p:sp>
      <p:grpSp>
        <p:nvGrpSpPr>
          <p:cNvPr id="420" name="Google Shape;420;p27"/>
          <p:cNvGrpSpPr/>
          <p:nvPr/>
        </p:nvGrpSpPr>
        <p:grpSpPr>
          <a:xfrm rot="10800000">
            <a:off x="2569922" y="1435868"/>
            <a:ext cx="1976499" cy="635279"/>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rgbClr val="263248"/>
                  </a:solidFill>
                  <a:latin typeface="Roboto Condensed"/>
                  <a:ea typeface="Roboto Condensed"/>
                  <a:cs typeface="Roboto Condensed"/>
                  <a:sym typeface="Roboto Condensed"/>
                </a:rPr>
                <a:t>FASE</a:t>
              </a:r>
              <a:endParaRPr sz="1200" dirty="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733456" y="2432451"/>
            <a:ext cx="2047346" cy="648766"/>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algn="ctr"/>
              <a:r>
                <a:rPr lang="en" sz="1200" dirty="0">
                  <a:solidFill>
                    <a:srgbClr val="263248"/>
                  </a:solidFill>
                  <a:latin typeface="Roboto Condensed"/>
                  <a:ea typeface="Roboto Condensed"/>
                  <a:cs typeface="Roboto Condensed"/>
                  <a:sym typeface="Roboto Condensed"/>
                </a:rPr>
                <a:t>FLUJO</a:t>
              </a:r>
              <a:endParaRPr sz="1200" dirty="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algn="ct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algn="ct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chemeClr val="accent4">
                <a:lumMod val="40000"/>
                <a:lumOff val="60000"/>
              </a:schemeClr>
            </a:solidFill>
            <a:ln>
              <a:noFill/>
            </a:ln>
          </p:spPr>
          <p:txBody>
            <a:bodyPr spcFirstLastPara="1" wrap="square" lIns="91425" tIns="91425" rIns="91425" bIns="91425" anchor="ctr" anchorCtr="0">
              <a:noAutofit/>
            </a:bodyPr>
            <a:lstStyle/>
            <a:p>
              <a:pPr algn="ctr"/>
              <a:endParaRPr sz="2400">
                <a:solidFill>
                  <a:srgbClr val="263248"/>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 name="Google Shape;494;p33"/>
          <p:cNvSpPr/>
          <p:nvPr/>
        </p:nvSpPr>
        <p:spPr>
          <a:xfrm>
            <a:off x="1576632" y="2442383"/>
            <a:ext cx="884658" cy="720080"/>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lang="es-MX" dirty="0">
              <a:solidFill>
                <a:srgbClr val="3F5378"/>
              </a:solidFill>
              <a:latin typeface="Roboto Condensed"/>
              <a:ea typeface="Roboto Condensed"/>
              <a:cs typeface="Roboto Condensed"/>
              <a:sym typeface="Roboto Condensed"/>
            </a:endParaRPr>
          </a:p>
          <a:p>
            <a:pPr marL="0" lvl="0" indent="0">
              <a:spcBef>
                <a:spcPts val="0"/>
              </a:spcBef>
              <a:spcAft>
                <a:spcPts val="0"/>
              </a:spcAft>
              <a:buNone/>
            </a:pPr>
            <a:r>
              <a:rPr lang="es-MX" dirty="0">
                <a:solidFill>
                  <a:srgbClr val="3F5378"/>
                </a:solidFill>
                <a:latin typeface="Roboto Condensed"/>
                <a:ea typeface="Roboto Condensed"/>
                <a:cs typeface="Roboto Condensed"/>
                <a:sym typeface="Roboto Condensed"/>
              </a:rPr>
              <a:t> </a:t>
            </a:r>
            <a:r>
              <a:rPr lang="es-MX" dirty="0" smtClean="0">
                <a:solidFill>
                  <a:srgbClr val="3F5378"/>
                </a:solidFill>
                <a:latin typeface="Roboto Condensed"/>
                <a:ea typeface="Roboto Condensed"/>
                <a:cs typeface="Roboto Condensed"/>
                <a:sym typeface="Roboto Condensed"/>
              </a:rPr>
              <a:t>     </a:t>
            </a:r>
          </a:p>
          <a:p>
            <a:pPr marL="0" lvl="0" indent="0">
              <a:spcBef>
                <a:spcPts val="0"/>
              </a:spcBef>
              <a:spcAft>
                <a:spcPts val="0"/>
              </a:spcAft>
              <a:buNone/>
            </a:pPr>
            <a:r>
              <a:rPr lang="es-MX" dirty="0" smtClean="0">
                <a:solidFill>
                  <a:srgbClr val="3F5378"/>
                </a:solidFill>
                <a:latin typeface="Roboto Condensed"/>
                <a:ea typeface="Roboto Condensed"/>
                <a:cs typeface="Roboto Condensed"/>
                <a:sym typeface="Roboto Condensed"/>
              </a:rPr>
              <a:t>           </a:t>
            </a:r>
          </a:p>
          <a:p>
            <a:pPr marL="0" lvl="0" indent="0">
              <a:spcBef>
                <a:spcPts val="0"/>
              </a:spcBef>
              <a:spcAft>
                <a:spcPts val="0"/>
              </a:spcAft>
              <a:buNone/>
            </a:pPr>
            <a:r>
              <a:rPr lang="es-MX" dirty="0">
                <a:solidFill>
                  <a:srgbClr val="3F5378"/>
                </a:solidFill>
                <a:latin typeface="Roboto Condensed"/>
                <a:ea typeface="Roboto Condensed"/>
                <a:cs typeface="Roboto Condensed"/>
                <a:sym typeface="Roboto Condensed"/>
              </a:rPr>
              <a:t> </a:t>
            </a:r>
            <a:r>
              <a:rPr lang="es-MX" dirty="0" smtClean="0">
                <a:solidFill>
                  <a:srgbClr val="3F5378"/>
                </a:solidFill>
                <a:latin typeface="Roboto Condensed"/>
                <a:ea typeface="Roboto Condensed"/>
                <a:cs typeface="Roboto Condensed"/>
                <a:sym typeface="Roboto Condensed"/>
              </a:rPr>
              <a:t>   </a:t>
            </a:r>
            <a:r>
              <a:rPr lang="es-MX" b="1" dirty="0" smtClean="0">
                <a:solidFill>
                  <a:srgbClr val="3F5378"/>
                </a:solidFill>
                <a:latin typeface="Roboto Condensed"/>
                <a:ea typeface="Roboto Condensed"/>
                <a:cs typeface="Roboto Condensed"/>
                <a:sym typeface="Roboto Condensed"/>
              </a:rPr>
              <a:t>SAIDA</a:t>
            </a:r>
          </a:p>
        </p:txBody>
      </p:sp>
      <p:sp>
        <p:nvSpPr>
          <p:cNvPr id="26" name="Conector recto 3"/>
          <p:cNvSpPr/>
          <p:nvPr/>
        </p:nvSpPr>
        <p:spPr>
          <a:xfrm rot="360955">
            <a:off x="1541002" y="1612342"/>
            <a:ext cx="925219" cy="861124"/>
          </a:xfrm>
          <a:custGeom>
            <a:avLst/>
            <a:gdLst/>
            <a:ahLst/>
            <a:cxnLst/>
            <a:rect l="0" t="0" r="0" b="0"/>
            <a:pathLst>
              <a:path>
                <a:moveTo>
                  <a:pt x="2578672" y="220630"/>
                </a:moveTo>
                <a:arcTo wR="1732594" hR="1732594" stAng="17953853" swAng="1210876"/>
              </a:path>
            </a:pathLst>
          </a:custGeom>
          <a:ln>
            <a:tailEnd type="arrow"/>
          </a:ln>
        </p:spPr>
        <p:style>
          <a:lnRef idx="1">
            <a:schemeClr val="accent5"/>
          </a:lnRef>
          <a:fillRef idx="0">
            <a:schemeClr val="accent5"/>
          </a:fillRef>
          <a:effectRef idx="0">
            <a:schemeClr val="accent5"/>
          </a:effectRef>
          <a:fontRef idx="minor">
            <a:schemeClr val="tx1"/>
          </a:fontRef>
        </p:style>
      </p:sp>
      <p:sp>
        <p:nvSpPr>
          <p:cNvPr id="27" name="Conector recto 3"/>
          <p:cNvSpPr/>
          <p:nvPr/>
        </p:nvSpPr>
        <p:spPr>
          <a:xfrm rot="17496762">
            <a:off x="863650" y="3881992"/>
            <a:ext cx="925219" cy="861124"/>
          </a:xfrm>
          <a:custGeom>
            <a:avLst/>
            <a:gdLst/>
            <a:ahLst/>
            <a:cxnLst/>
            <a:rect l="0" t="0" r="0" b="0"/>
            <a:pathLst>
              <a:path>
                <a:moveTo>
                  <a:pt x="2578672" y="220630"/>
                </a:moveTo>
                <a:arcTo wR="1732594" hR="1732594" stAng="17953853" swAng="1210876"/>
              </a:path>
            </a:pathLst>
          </a:custGeom>
          <a:ln>
            <a:tailEnd type="arrow"/>
          </a:ln>
        </p:spPr>
        <p:style>
          <a:lnRef idx="1">
            <a:schemeClr val="accent5"/>
          </a:lnRef>
          <a:fillRef idx="0">
            <a:schemeClr val="accent5"/>
          </a:fillRef>
          <a:effectRef idx="0">
            <a:schemeClr val="accent5"/>
          </a:effectRef>
          <a:fontRef idx="minor">
            <a:schemeClr val="tx1"/>
          </a:fontRef>
        </p:style>
      </p:sp>
      <p:grpSp>
        <p:nvGrpSpPr>
          <p:cNvPr id="28" name="Google Shape;420;p27"/>
          <p:cNvGrpSpPr/>
          <p:nvPr/>
        </p:nvGrpSpPr>
        <p:grpSpPr>
          <a:xfrm rot="10800000">
            <a:off x="5115781" y="1564674"/>
            <a:ext cx="1976499" cy="635279"/>
            <a:chOff x="185742" y="1697030"/>
            <a:chExt cx="5165698" cy="1658130"/>
          </a:xfrm>
        </p:grpSpPr>
        <p:sp>
          <p:nvSpPr>
            <p:cNvPr id="29" name="Google Shape;421;p27"/>
            <p:cNvSpPr/>
            <p:nvPr/>
          </p:nvSpPr>
          <p:spPr>
            <a:xfrm rot="10800000" flipH="1">
              <a:off x="1426310" y="1697030"/>
              <a:ext cx="2984144"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rgbClr val="263248"/>
                  </a:solidFill>
                  <a:latin typeface="Roboto Condensed"/>
                  <a:ea typeface="Roboto Condensed"/>
                  <a:cs typeface="Roboto Condensed"/>
                  <a:sym typeface="Roboto Condensed"/>
                </a:rPr>
                <a:t>CONDICIÓN</a:t>
              </a:r>
              <a:endParaRPr sz="1200" dirty="0">
                <a:solidFill>
                  <a:srgbClr val="263248"/>
                </a:solidFill>
                <a:latin typeface="Roboto Condensed"/>
                <a:ea typeface="Roboto Condensed"/>
                <a:cs typeface="Roboto Condensed"/>
                <a:sym typeface="Roboto Condensed"/>
              </a:endParaRPr>
            </a:p>
          </p:txBody>
        </p:sp>
        <p:sp>
          <p:nvSpPr>
            <p:cNvPr id="30"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31"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32"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sp>
        <p:nvSpPr>
          <p:cNvPr id="33" name="Conector recto 3"/>
          <p:cNvSpPr/>
          <p:nvPr/>
        </p:nvSpPr>
        <p:spPr>
          <a:xfrm rot="11974128">
            <a:off x="5766489" y="2732678"/>
            <a:ext cx="925219" cy="861124"/>
          </a:xfrm>
          <a:custGeom>
            <a:avLst/>
            <a:gdLst/>
            <a:ahLst/>
            <a:cxnLst/>
            <a:rect l="0" t="0" r="0" b="0"/>
            <a:pathLst>
              <a:path>
                <a:moveTo>
                  <a:pt x="2578672" y="220630"/>
                </a:moveTo>
                <a:arcTo wR="1732594" hR="1732594" stAng="17953853" swAng="1210876"/>
              </a:path>
            </a:pathLst>
          </a:custGeom>
          <a:ln>
            <a:tailEnd type="arrow"/>
          </a:ln>
        </p:spPr>
        <p:style>
          <a:lnRef idx="1">
            <a:schemeClr val="accent5"/>
          </a:lnRef>
          <a:fillRef idx="0">
            <a:schemeClr val="accent5"/>
          </a:fillRef>
          <a:effectRef idx="0">
            <a:schemeClr val="accent5"/>
          </a:effectRef>
          <a:fontRef idx="minor">
            <a:schemeClr val="tx1"/>
          </a:fontRef>
        </p:style>
      </p:sp>
      <p:sp>
        <p:nvSpPr>
          <p:cNvPr id="34" name="Conector recto 3"/>
          <p:cNvSpPr/>
          <p:nvPr/>
        </p:nvSpPr>
        <p:spPr>
          <a:xfrm rot="19201703">
            <a:off x="2677313" y="2801693"/>
            <a:ext cx="925219" cy="861124"/>
          </a:xfrm>
          <a:custGeom>
            <a:avLst/>
            <a:gdLst/>
            <a:ahLst/>
            <a:cxnLst/>
            <a:rect l="0" t="0" r="0" b="0"/>
            <a:pathLst>
              <a:path>
                <a:moveTo>
                  <a:pt x="2578672" y="220630"/>
                </a:moveTo>
                <a:arcTo wR="1732594" hR="1732594" stAng="17953853" swAng="1210876"/>
              </a:path>
            </a:pathLst>
          </a:custGeom>
          <a:ln>
            <a:tailEnd type="arrow"/>
          </a:ln>
        </p:spPr>
        <p:style>
          <a:lnRef idx="1">
            <a:schemeClr val="accent5"/>
          </a:lnRef>
          <a:fillRef idx="0">
            <a:schemeClr val="accent5"/>
          </a:fillRef>
          <a:effectRef idx="0">
            <a:schemeClr val="accent5"/>
          </a:effectRef>
          <a:fontRef idx="minor">
            <a:schemeClr val="tx1"/>
          </a:fontRef>
        </p:style>
      </p:sp>
      <p:sp>
        <p:nvSpPr>
          <p:cNvPr id="35" name="Conector recto 3"/>
          <p:cNvSpPr/>
          <p:nvPr/>
        </p:nvSpPr>
        <p:spPr>
          <a:xfrm rot="6575478">
            <a:off x="6542351" y="-164528"/>
            <a:ext cx="925219" cy="861124"/>
          </a:xfrm>
          <a:custGeom>
            <a:avLst/>
            <a:gdLst/>
            <a:ahLst/>
            <a:cxnLst/>
            <a:rect l="0" t="0" r="0" b="0"/>
            <a:pathLst>
              <a:path>
                <a:moveTo>
                  <a:pt x="2578672" y="220630"/>
                </a:moveTo>
                <a:arcTo wR="1732594" hR="1732594" stAng="17953853" swAng="1210876"/>
              </a:path>
            </a:pathLst>
          </a:custGeom>
          <a:ln>
            <a:tailEnd type="arrow"/>
          </a:ln>
        </p:spPr>
        <p:style>
          <a:lnRef idx="1">
            <a:schemeClr val="accent5"/>
          </a:lnRef>
          <a:fillRef idx="0">
            <a:schemeClr val="accent5"/>
          </a:fillRef>
          <a:effectRef idx="0">
            <a:schemeClr val="accent5"/>
          </a:effectRef>
          <a:fontRef idx="minor">
            <a:schemeClr val="tx1"/>
          </a:fontRef>
        </p:style>
      </p:sp>
      <p:grpSp>
        <p:nvGrpSpPr>
          <p:cNvPr id="36" name="Google Shape;420;p27"/>
          <p:cNvGrpSpPr/>
          <p:nvPr/>
        </p:nvGrpSpPr>
        <p:grpSpPr>
          <a:xfrm rot="10800000">
            <a:off x="2249918" y="3541765"/>
            <a:ext cx="1976499" cy="635279"/>
            <a:chOff x="185742" y="1697030"/>
            <a:chExt cx="5165698" cy="1658130"/>
          </a:xfrm>
        </p:grpSpPr>
        <p:sp>
          <p:nvSpPr>
            <p:cNvPr id="37" name="Google Shape;421;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algn="ctr"/>
              <a:r>
                <a:rPr lang="en" sz="1200" dirty="0" smtClean="0">
                  <a:solidFill>
                    <a:srgbClr val="263248"/>
                  </a:solidFill>
                  <a:latin typeface="Roboto Condensed"/>
                  <a:ea typeface="Roboto Condensed"/>
                  <a:cs typeface="Roboto Condensed"/>
                  <a:sym typeface="Roboto Condensed"/>
                </a:rPr>
                <a:t>SOLICITUD</a:t>
              </a:r>
              <a:endParaRPr sz="1200" dirty="0">
                <a:solidFill>
                  <a:srgbClr val="263248"/>
                </a:solidFill>
                <a:latin typeface="Roboto Condensed"/>
                <a:ea typeface="Roboto Condensed"/>
                <a:cs typeface="Roboto Condensed"/>
                <a:sym typeface="Roboto Condensed"/>
              </a:endParaRPr>
            </a:p>
          </p:txBody>
        </p:sp>
        <p:sp>
          <p:nvSpPr>
            <p:cNvPr id="38" name="Google Shape;422;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algn="ctr"/>
              <a:endParaRPr sz="2400">
                <a:solidFill>
                  <a:srgbClr val="263248"/>
                </a:solidFill>
                <a:latin typeface="Roboto Condensed"/>
                <a:ea typeface="Roboto Condensed"/>
                <a:cs typeface="Roboto Condensed"/>
                <a:sym typeface="Roboto Condensed"/>
              </a:endParaRPr>
            </a:p>
          </p:txBody>
        </p:sp>
        <p:sp>
          <p:nvSpPr>
            <p:cNvPr id="39" name="Google Shape;423;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algn="ctr"/>
              <a:endParaRPr sz="2400">
                <a:solidFill>
                  <a:srgbClr val="263248"/>
                </a:solidFill>
                <a:latin typeface="Roboto Condensed"/>
                <a:ea typeface="Roboto Condensed"/>
                <a:cs typeface="Roboto Condensed"/>
                <a:sym typeface="Roboto Condensed"/>
              </a:endParaRPr>
            </a:p>
          </p:txBody>
        </p:sp>
        <p:sp>
          <p:nvSpPr>
            <p:cNvPr id="40" name="Google Shape;424;p27"/>
            <p:cNvSpPr/>
            <p:nvPr/>
          </p:nvSpPr>
          <p:spPr>
            <a:xfrm rot="10800000">
              <a:off x="185748" y="2940860"/>
              <a:ext cx="1243800" cy="414300"/>
            </a:xfrm>
            <a:prstGeom prst="triangle">
              <a:avLst>
                <a:gd name="adj" fmla="val 0"/>
              </a:avLst>
            </a:prstGeom>
            <a:solidFill>
              <a:schemeClr val="accent4">
                <a:lumMod val="75000"/>
              </a:schemeClr>
            </a:solidFill>
            <a:ln>
              <a:noFill/>
            </a:ln>
          </p:spPr>
          <p:txBody>
            <a:bodyPr spcFirstLastPara="1" wrap="square" lIns="91425" tIns="91425" rIns="91425" bIns="91425" anchor="ctr" anchorCtr="0">
              <a:noAutofit/>
            </a:bodyPr>
            <a:lstStyle/>
            <a:p>
              <a:pPr algn="ctr"/>
              <a:endParaRPr sz="2400">
                <a:solidFill>
                  <a:srgbClr val="263248"/>
                </a:solidFill>
                <a:latin typeface="Roboto Condensed"/>
                <a:ea typeface="Roboto Condensed"/>
                <a:cs typeface="Roboto Condensed"/>
                <a:sym typeface="Roboto Condensed"/>
              </a:endParaRPr>
            </a:p>
          </p:txBody>
        </p:sp>
      </p:grpSp>
      <p:sp>
        <p:nvSpPr>
          <p:cNvPr id="41" name="Conector recto 3"/>
          <p:cNvSpPr/>
          <p:nvPr/>
        </p:nvSpPr>
        <p:spPr>
          <a:xfrm rot="12170451">
            <a:off x="3763807" y="4005216"/>
            <a:ext cx="925219" cy="861124"/>
          </a:xfrm>
          <a:custGeom>
            <a:avLst/>
            <a:gdLst/>
            <a:ahLst/>
            <a:cxnLst/>
            <a:rect l="0" t="0" r="0" b="0"/>
            <a:pathLst>
              <a:path>
                <a:moveTo>
                  <a:pt x="2578672" y="220630"/>
                </a:moveTo>
                <a:arcTo wR="1732594" hR="1732594" stAng="17953853" swAng="1210876"/>
              </a:path>
            </a:pathLst>
          </a:custGeom>
          <a:ln>
            <a:tailEnd type="arrow"/>
          </a:ln>
        </p:spPr>
        <p:style>
          <a:lnRef idx="1">
            <a:schemeClr val="accent5"/>
          </a:lnRef>
          <a:fillRef idx="0">
            <a:schemeClr val="accent5"/>
          </a:fillRef>
          <a:effectRef idx="0">
            <a:schemeClr val="accent5"/>
          </a:effectRef>
          <a:fontRef idx="minor">
            <a:schemeClr val="tx1"/>
          </a:fontRef>
        </p:style>
      </p:sp>
      <p:sp>
        <p:nvSpPr>
          <p:cNvPr id="4" name="3 Cara sonriente"/>
          <p:cNvSpPr/>
          <p:nvPr/>
        </p:nvSpPr>
        <p:spPr>
          <a:xfrm>
            <a:off x="5001824" y="3590751"/>
            <a:ext cx="532494" cy="504056"/>
          </a:xfrm>
          <a:prstGeom prst="smileyFac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Conector recto 3"/>
          <p:cNvSpPr/>
          <p:nvPr/>
        </p:nvSpPr>
        <p:spPr>
          <a:xfrm rot="8380479">
            <a:off x="5911038" y="1920475"/>
            <a:ext cx="925219" cy="861124"/>
          </a:xfrm>
          <a:custGeom>
            <a:avLst/>
            <a:gdLst/>
            <a:ahLst/>
            <a:cxnLst/>
            <a:rect l="0" t="0" r="0" b="0"/>
            <a:pathLst>
              <a:path>
                <a:moveTo>
                  <a:pt x="2578672" y="220630"/>
                </a:moveTo>
                <a:arcTo wR="1732594" hR="1732594" stAng="17953853" swAng="1210876"/>
              </a:path>
            </a:pathLst>
          </a:custGeom>
          <a:ln>
            <a:tailEnd type="arrow"/>
          </a:ln>
        </p:spPr>
        <p:style>
          <a:lnRef idx="1">
            <a:schemeClr val="accent5"/>
          </a:lnRef>
          <a:fillRef idx="0">
            <a:schemeClr val="accent5"/>
          </a:fillRef>
          <a:effectRef idx="0">
            <a:schemeClr val="accent5"/>
          </a:effectRef>
          <a:fontRef idx="minor">
            <a:schemeClr val="tx1"/>
          </a:fontRef>
        </p:style>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CONDICIONES DE LAS FASE</a:t>
            </a:r>
            <a:endParaRPr dirty="0"/>
          </a:p>
        </p:txBody>
      </p:sp>
      <p:graphicFrame>
        <p:nvGraphicFramePr>
          <p:cNvPr id="342" name="Google Shape;342;p23"/>
          <p:cNvGraphicFramePr/>
          <p:nvPr>
            <p:extLst>
              <p:ext uri="{D42A27DB-BD31-4B8C-83A1-F6EECF244321}">
                <p14:modId xmlns:p14="http://schemas.microsoft.com/office/powerpoint/2010/main" val="3244605995"/>
              </p:ext>
            </p:extLst>
          </p:nvPr>
        </p:nvGraphicFramePr>
        <p:xfrm>
          <a:off x="476216" y="1923678"/>
          <a:ext cx="7840199" cy="3053034"/>
        </p:xfrm>
        <a:graphic>
          <a:graphicData uri="http://schemas.openxmlformats.org/drawingml/2006/table">
            <a:tbl>
              <a:tblPr>
                <a:noFill/>
                <a:tableStyleId>{5467EA67-9341-4A27-975F-A6F92A36D5EC}</a:tableStyleId>
              </a:tblPr>
              <a:tblGrid>
                <a:gridCol w="567392"/>
                <a:gridCol w="1656184"/>
                <a:gridCol w="3096344"/>
                <a:gridCol w="2520279"/>
              </a:tblGrid>
              <a:tr h="355604">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ID</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NOMBRE</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VALOR</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DESCRIPCION</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0861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050" b="0" i="0" u="none" strike="noStrike" cap="none" dirty="0" smtClean="0">
                          <a:solidFill>
                            <a:srgbClr val="263248"/>
                          </a:solidFill>
                          <a:latin typeface="Roboto Condensed"/>
                          <a:ea typeface="Roboto Condensed"/>
                          <a:cs typeface="Roboto Condensed"/>
                          <a:sym typeface="Roboto Condensed"/>
                        </a:rPr>
                        <a:t>¿Es recibida por medios de envío B?</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s-MX" sz="600" b="0" i="0" u="none" strike="noStrike" cap="none" dirty="0" err="1" smtClean="0">
                          <a:solidFill>
                            <a:srgbClr val="263248"/>
                          </a:solidFill>
                          <a:latin typeface="Roboto Condensed"/>
                          <a:ea typeface="Roboto Condensed"/>
                          <a:cs typeface="Roboto Condensed"/>
                          <a:sym typeface="Roboto Condensed"/>
                        </a:rPr>
                        <a:t>SELECT</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S.id_solicitud</a:t>
                      </a:r>
                      <a:r>
                        <a:rPr lang="es-MX" sz="600" b="0" i="0" u="none" strike="noStrike" cap="none" dirty="0" smtClean="0">
                          <a:solidFill>
                            <a:srgbClr val="263248"/>
                          </a:solidFill>
                          <a:latin typeface="Roboto Condensed"/>
                          <a:ea typeface="Roboto Condensed"/>
                          <a:cs typeface="Roboto Condensed"/>
                          <a:sym typeface="Roboto Condensed"/>
                        </a:rPr>
                        <a:t> AS </a:t>
                      </a:r>
                      <a:r>
                        <a:rPr lang="es-MX" sz="600" b="0" i="0" u="none" strike="noStrike" cap="none" dirty="0" err="1" smtClean="0">
                          <a:solidFill>
                            <a:srgbClr val="263248"/>
                          </a:solidFill>
                          <a:latin typeface="Roboto Condensed"/>
                          <a:ea typeface="Roboto Condensed"/>
                          <a:cs typeface="Roboto Condensed"/>
                          <a:sym typeface="Roboto Condensed"/>
                        </a:rPr>
                        <a:t>ID_SOLICITUD</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MR.medio</a:t>
                      </a:r>
                      <a:r>
                        <a:rPr lang="es-MX" sz="600" b="0" i="0" u="none" strike="noStrike" cap="none" dirty="0" smtClean="0">
                          <a:solidFill>
                            <a:srgbClr val="263248"/>
                          </a:solidFill>
                          <a:latin typeface="Roboto Condensed"/>
                          <a:ea typeface="Roboto Condensed"/>
                          <a:cs typeface="Roboto Condensed"/>
                          <a:sym typeface="Roboto Condensed"/>
                        </a:rPr>
                        <a:t> AS MEDIO  </a:t>
                      </a:r>
                      <a:r>
                        <a:rPr lang="es-MX" sz="600" b="0" i="0" u="none" strike="noStrike" cap="none" dirty="0" err="1" smtClean="0">
                          <a:solidFill>
                            <a:srgbClr val="263248"/>
                          </a:solidFill>
                          <a:latin typeface="Roboto Condensed"/>
                          <a:ea typeface="Roboto Condensed"/>
                          <a:cs typeface="Roboto Condensed"/>
                          <a:sym typeface="Roboto Condensed"/>
                        </a:rPr>
                        <a:t>FROM</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SdSolicitud</a:t>
                      </a:r>
                      <a:r>
                        <a:rPr lang="es-MX" sz="600" b="0" i="0" u="none" strike="noStrike" cap="none" dirty="0" smtClean="0">
                          <a:solidFill>
                            <a:srgbClr val="263248"/>
                          </a:solidFill>
                          <a:latin typeface="Roboto Condensed"/>
                          <a:ea typeface="Roboto Condensed"/>
                          <a:cs typeface="Roboto Condensed"/>
                          <a:sym typeface="Roboto Condensed"/>
                        </a:rPr>
                        <a:t> S </a:t>
                      </a:r>
                      <a:r>
                        <a:rPr lang="es-MX" sz="600" b="0" i="0" u="none" strike="noStrike" cap="none" dirty="0" err="1" smtClean="0">
                          <a:solidFill>
                            <a:srgbClr val="263248"/>
                          </a:solidFill>
                          <a:latin typeface="Roboto Condensed"/>
                          <a:ea typeface="Roboto Condensed"/>
                          <a:cs typeface="Roboto Condensed"/>
                          <a:sym typeface="Roboto Condensed"/>
                        </a:rPr>
                        <a:t>INNER</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JOIN</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SdMedioRegistro</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MR</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ON</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S.id_medio_registro</a:t>
                      </a:r>
                      <a:r>
                        <a:rPr lang="es-MX" sz="600" b="0" i="0" u="none" strike="noStrike" cap="none" dirty="0" smtClean="0">
                          <a:solidFill>
                            <a:srgbClr val="263248"/>
                          </a:solidFill>
                          <a:latin typeface="Roboto Condensed"/>
                          <a:ea typeface="Roboto Condensed"/>
                          <a:cs typeface="Roboto Condensed"/>
                          <a:sym typeface="Roboto Condensed"/>
                        </a:rPr>
                        <a:t> = </a:t>
                      </a:r>
                      <a:r>
                        <a:rPr lang="es-MX" sz="600" b="0" i="0" u="none" strike="noStrike" cap="none" dirty="0" err="1" smtClean="0">
                          <a:solidFill>
                            <a:srgbClr val="263248"/>
                          </a:solidFill>
                          <a:latin typeface="Roboto Condensed"/>
                          <a:ea typeface="Roboto Condensed"/>
                          <a:cs typeface="Roboto Condensed"/>
                          <a:sym typeface="Roboto Condensed"/>
                        </a:rPr>
                        <a:t>MR.id_medio_registro</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WHERE</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S.estatus</a:t>
                      </a:r>
                      <a:r>
                        <a:rPr lang="es-MX" sz="600" b="0" i="0" u="none" strike="noStrike" cap="none" dirty="0" smtClean="0">
                          <a:solidFill>
                            <a:srgbClr val="263248"/>
                          </a:solidFill>
                          <a:latin typeface="Roboto Condensed"/>
                          <a:ea typeface="Roboto Condensed"/>
                          <a:cs typeface="Roboto Condensed"/>
                          <a:sym typeface="Roboto Condensed"/>
                        </a:rPr>
                        <a:t> = 'AC' AND </a:t>
                      </a:r>
                      <a:r>
                        <a:rPr lang="es-MX" sz="600" b="0" i="0" u="none" strike="noStrike" cap="none" dirty="0" err="1" smtClean="0">
                          <a:solidFill>
                            <a:srgbClr val="263248"/>
                          </a:solidFill>
                          <a:latin typeface="Roboto Condensed"/>
                          <a:ea typeface="Roboto Condensed"/>
                          <a:cs typeface="Roboto Condensed"/>
                          <a:sym typeface="Roboto Condensed"/>
                        </a:rPr>
                        <a:t>MR.estatus</a:t>
                      </a:r>
                      <a:r>
                        <a:rPr lang="es-MX" sz="600" b="0" i="0" u="none" strike="noStrike" cap="none" dirty="0" smtClean="0">
                          <a:solidFill>
                            <a:srgbClr val="263248"/>
                          </a:solidFill>
                          <a:latin typeface="Roboto Condensed"/>
                          <a:ea typeface="Roboto Condensed"/>
                          <a:cs typeface="Roboto Condensed"/>
                          <a:sym typeface="Roboto Condensed"/>
                        </a:rPr>
                        <a:t> = 'AC' AND </a:t>
                      </a:r>
                      <a:r>
                        <a:rPr lang="es-MX" sz="600" b="0" i="0" u="none" strike="noStrike" cap="none" dirty="0" err="1" smtClean="0">
                          <a:solidFill>
                            <a:srgbClr val="263248"/>
                          </a:solidFill>
                          <a:latin typeface="Roboto Condensed"/>
                          <a:ea typeface="Roboto Condensed"/>
                          <a:cs typeface="Roboto Condensed"/>
                          <a:sym typeface="Roboto Condensed"/>
                        </a:rPr>
                        <a:t>S.id_solicitud</a:t>
                      </a:r>
                      <a:r>
                        <a:rPr lang="es-MX" sz="600" b="0" i="0" u="none" strike="noStrike" cap="none" dirty="0" smtClean="0">
                          <a:solidFill>
                            <a:srgbClr val="263248"/>
                          </a:solidFill>
                          <a:latin typeface="Roboto Condensed"/>
                          <a:ea typeface="Roboto Condensed"/>
                          <a:cs typeface="Roboto Condensed"/>
                          <a:sym typeface="Roboto Condensed"/>
                        </a:rPr>
                        <a:t>=:</a:t>
                      </a:r>
                      <a:r>
                        <a:rPr lang="es-MX" sz="600" b="0" i="0" u="none" strike="noStrike" cap="none" dirty="0" err="1" smtClean="0">
                          <a:solidFill>
                            <a:srgbClr val="263248"/>
                          </a:solidFill>
                          <a:latin typeface="Roboto Condensed"/>
                          <a:ea typeface="Roboto Condensed"/>
                          <a:cs typeface="Roboto Condensed"/>
                          <a:sym typeface="Roboto Condensed"/>
                        </a:rPr>
                        <a:t>id_solicitud</a:t>
                      </a:r>
                      <a:r>
                        <a:rPr lang="es-MX" sz="600" b="0" i="0" u="none" strike="noStrike" cap="none" dirty="0" smtClean="0">
                          <a:solidFill>
                            <a:srgbClr val="263248"/>
                          </a:solidFill>
                          <a:latin typeface="Roboto Condensed"/>
                          <a:ea typeface="Roboto Condensed"/>
                          <a:cs typeface="Roboto Condensed"/>
                          <a:sym typeface="Roboto Condensed"/>
                        </a:rPr>
                        <a:t>:  AND  (</a:t>
                      </a:r>
                      <a:r>
                        <a:rPr lang="es-MX" sz="600" b="0" i="0" u="none" strike="noStrike" cap="none" dirty="0" err="1" smtClean="0">
                          <a:solidFill>
                            <a:srgbClr val="263248"/>
                          </a:solidFill>
                          <a:latin typeface="Roboto Condensed"/>
                          <a:ea typeface="Roboto Condensed"/>
                          <a:cs typeface="Roboto Condensed"/>
                          <a:sym typeface="Roboto Condensed"/>
                        </a:rPr>
                        <a:t>MR.medio</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LIKE</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INFOMEX</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OR</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MR.medio</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LIKE</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SISAI</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OR</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MR.medio</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LIKE</a:t>
                      </a:r>
                      <a:r>
                        <a:rPr lang="es-MX" sz="600" b="0" i="0" u="none" strike="noStrike" cap="none" dirty="0" smtClean="0">
                          <a:solidFill>
                            <a:srgbClr val="263248"/>
                          </a:solidFill>
                          <a:latin typeface="Roboto Condensed"/>
                          <a:ea typeface="Roboto Condensed"/>
                          <a:cs typeface="Roboto Condensed"/>
                          <a:sym typeface="Roboto Condensed"/>
                        </a:rPr>
                        <a:t> '%PLATAFORMA NACIONAL%')   </a:t>
                      </a:r>
                      <a:r>
                        <a:rPr lang="es-MX" sz="600" b="0" i="0" u="none" strike="noStrike" cap="none" dirty="0" err="1" smtClean="0">
                          <a:solidFill>
                            <a:srgbClr val="263248"/>
                          </a:solidFill>
                          <a:latin typeface="Roboto Condensed"/>
                          <a:ea typeface="Roboto Condensed"/>
                          <a:cs typeface="Roboto Condensed"/>
                          <a:sym typeface="Roboto Condensed"/>
                        </a:rPr>
                        <a:t>ORDER</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BY</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S.id_solicitud</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MR.medio</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100" b="0" i="0" u="none" strike="noStrike" cap="none" dirty="0" smtClean="0">
                          <a:solidFill>
                            <a:srgbClr val="263248"/>
                          </a:solidFill>
                          <a:latin typeface="Roboto Condensed"/>
                          <a:ea typeface="Roboto Condensed"/>
                          <a:cs typeface="Roboto Condensed"/>
                          <a:sym typeface="Roboto Condensed"/>
                        </a:rPr>
                        <a:t>Se</a:t>
                      </a:r>
                      <a:r>
                        <a:rPr lang="es-MX" sz="1100" b="0" i="0" u="none" strike="noStrike" cap="none" baseline="0" dirty="0" smtClean="0">
                          <a:solidFill>
                            <a:srgbClr val="263248"/>
                          </a:solidFill>
                          <a:latin typeface="Roboto Condensed"/>
                          <a:ea typeface="Roboto Condensed"/>
                          <a:cs typeface="Roboto Condensed"/>
                          <a:sym typeface="Roboto Condensed"/>
                        </a:rPr>
                        <a:t> </a:t>
                      </a:r>
                      <a:r>
                        <a:rPr lang="es-MX" sz="1100" b="0" i="0" u="none" strike="noStrike" cap="none" dirty="0" smtClean="0">
                          <a:solidFill>
                            <a:srgbClr val="263248"/>
                          </a:solidFill>
                          <a:latin typeface="Roboto Condensed"/>
                          <a:ea typeface="Roboto Condensed"/>
                          <a:cs typeface="Roboto Condensed"/>
                          <a:sym typeface="Roboto Condensed"/>
                        </a:rPr>
                        <a:t>presenta cuando una solicitud llega por algún medio al sistema.</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1814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2</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050" b="0" i="0" u="none" strike="noStrike" cap="none" dirty="0" smtClean="0">
                          <a:solidFill>
                            <a:srgbClr val="263248"/>
                          </a:solidFill>
                          <a:latin typeface="Roboto Condensed"/>
                          <a:ea typeface="Roboto Condensed"/>
                          <a:cs typeface="Roboto Condensed"/>
                          <a:sym typeface="Roboto Condensed"/>
                        </a:rPr>
                        <a:t>¿Está formulada de manera respetuosa?</a:t>
                      </a: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SELECT * </a:t>
                      </a: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FROM </a:t>
                      </a:r>
                      <a:r>
                        <a:rPr lang="en-US" sz="600" b="0" i="0" u="none" strike="noStrike" cap="none" dirty="0" err="1" smtClean="0">
                          <a:solidFill>
                            <a:srgbClr val="263248"/>
                          </a:solidFill>
                          <a:latin typeface="Roboto Condensed"/>
                          <a:ea typeface="Roboto Condensed"/>
                          <a:cs typeface="Roboto Condensed"/>
                          <a:sym typeface="Roboto Condensed"/>
                        </a:rPr>
                        <a:t>SD_SOLICITUD</a:t>
                      </a:r>
                      <a:endParaRPr lang="en-US"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WHERE</a:t>
                      </a:r>
                      <a:r>
                        <a:rPr lang="en-US" sz="600" b="0" i="0" u="none" strike="noStrike" cap="none" baseline="0" dirty="0" smtClean="0">
                          <a:solidFill>
                            <a:srgbClr val="263248"/>
                          </a:solidFill>
                          <a:latin typeface="Roboto Condensed"/>
                          <a:ea typeface="Roboto Condensed"/>
                          <a:cs typeface="Roboto Condensed"/>
                          <a:sym typeface="Roboto Condensed"/>
                        </a:rPr>
                        <a:t> </a:t>
                      </a:r>
                      <a:r>
                        <a:rPr lang="en-US" sz="600" b="0" i="0" u="none" strike="noStrike" cap="none" baseline="0" dirty="0" err="1" smtClean="0">
                          <a:solidFill>
                            <a:srgbClr val="263248"/>
                          </a:solidFill>
                          <a:latin typeface="Roboto Condensed"/>
                          <a:ea typeface="Roboto Condensed"/>
                          <a:cs typeface="Roboto Condensed"/>
                          <a:sym typeface="Roboto Condensed"/>
                        </a:rPr>
                        <a:t>id_solicitud</a:t>
                      </a:r>
                      <a:r>
                        <a:rPr lang="en-US" sz="600" b="0" i="0" u="none" strike="noStrike" cap="none" baseline="0" dirty="0" smtClean="0">
                          <a:solidFill>
                            <a:srgbClr val="263248"/>
                          </a:solidFill>
                          <a:latin typeface="Roboto Condensed"/>
                          <a:ea typeface="Roboto Condensed"/>
                          <a:cs typeface="Roboto Condensed"/>
                          <a:sym typeface="Roboto Condensed"/>
                        </a:rPr>
                        <a:t> = :</a:t>
                      </a:r>
                      <a:r>
                        <a:rPr lang="en-US" sz="600" b="0" i="0" u="none" strike="noStrike" cap="none" baseline="0" dirty="0" err="1" smtClean="0">
                          <a:solidFill>
                            <a:srgbClr val="263248"/>
                          </a:solidFill>
                          <a:latin typeface="Roboto Condensed"/>
                          <a:ea typeface="Roboto Condensed"/>
                          <a:cs typeface="Roboto Condensed"/>
                          <a:sym typeface="Roboto Condensed"/>
                        </a:rPr>
                        <a:t>id_solicitud</a:t>
                      </a:r>
                      <a:r>
                        <a:rPr lang="en-US" sz="600" b="0" i="0" u="none" strike="noStrike" cap="none" baseline="0" dirty="0" smtClean="0">
                          <a:solidFill>
                            <a:srgbClr val="263248"/>
                          </a:solidFill>
                          <a:latin typeface="Roboto Condensed"/>
                          <a:ea typeface="Roboto Condensed"/>
                          <a:cs typeface="Roboto Condensed"/>
                          <a:sym typeface="Roboto Condensed"/>
                        </a:rPr>
                        <a:t>:</a:t>
                      </a:r>
                      <a:endParaRPr lang="en-US"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ORDER BY </a:t>
                      </a:r>
                      <a:r>
                        <a:rPr lang="en-US" sz="600" b="0" i="0" u="none" strike="noStrike" cap="none" dirty="0" err="1" smtClean="0">
                          <a:solidFill>
                            <a:srgbClr val="263248"/>
                          </a:solidFill>
                          <a:latin typeface="Roboto Condensed"/>
                          <a:ea typeface="Roboto Condensed"/>
                          <a:cs typeface="Roboto Condensed"/>
                          <a:sym typeface="Roboto Condensed"/>
                        </a:rPr>
                        <a:t>id_solicitud</a:t>
                      </a:r>
                      <a:endParaRPr lang="en-US" sz="6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100" b="0" i="0" u="none" strike="noStrike" cap="none" dirty="0" smtClean="0">
                          <a:solidFill>
                            <a:srgbClr val="263248"/>
                          </a:solidFill>
                          <a:latin typeface="Roboto Condensed"/>
                          <a:ea typeface="Roboto Condensed"/>
                          <a:cs typeface="Roboto Condensed"/>
                          <a:sym typeface="Roboto Condensed"/>
                        </a:rPr>
                        <a:t>Se</a:t>
                      </a:r>
                      <a:r>
                        <a:rPr lang="es-MX" sz="1100" b="0" i="0" u="none" strike="noStrike" cap="none" baseline="0" dirty="0" smtClean="0">
                          <a:solidFill>
                            <a:srgbClr val="263248"/>
                          </a:solidFill>
                          <a:latin typeface="Roboto Condensed"/>
                          <a:ea typeface="Roboto Condensed"/>
                          <a:cs typeface="Roboto Condensed"/>
                          <a:sym typeface="Roboto Condensed"/>
                        </a:rPr>
                        <a:t> </a:t>
                      </a:r>
                      <a:r>
                        <a:rPr lang="es-MX" sz="1100" b="0" i="0" u="none" strike="noStrike" cap="none" dirty="0" smtClean="0">
                          <a:solidFill>
                            <a:srgbClr val="263248"/>
                          </a:solidFill>
                          <a:latin typeface="Roboto Condensed"/>
                          <a:ea typeface="Roboto Condensed"/>
                          <a:cs typeface="Roboto Condensed"/>
                          <a:sym typeface="Roboto Condensed"/>
                        </a:rPr>
                        <a:t>presenta cuando una solicitud esta</a:t>
                      </a:r>
                      <a:r>
                        <a:rPr lang="es-MX" sz="1100" b="0" i="0" u="none" strike="noStrike" cap="none" baseline="0" dirty="0" smtClean="0">
                          <a:solidFill>
                            <a:srgbClr val="263248"/>
                          </a:solidFill>
                          <a:latin typeface="Roboto Condensed"/>
                          <a:ea typeface="Roboto Condensed"/>
                          <a:cs typeface="Roboto Condensed"/>
                          <a:sym typeface="Roboto Condensed"/>
                        </a:rPr>
                        <a:t> formulada de manera incorrecta</a:t>
                      </a:r>
                      <a:endParaRPr lang="es-MX"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3</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050" b="0" i="0" u="none" strike="noStrike" cap="none" dirty="0" smtClean="0">
                          <a:solidFill>
                            <a:srgbClr val="263248"/>
                          </a:solidFill>
                          <a:latin typeface="Roboto Condensed"/>
                          <a:ea typeface="Roboto Condensed"/>
                          <a:cs typeface="Roboto Condensed"/>
                          <a:sym typeface="Roboto Condensed"/>
                        </a:rPr>
                        <a:t>¿Se comprende la petición?</a:t>
                      </a: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s-MX" sz="600" b="0" i="0" u="none" strike="noStrike" cap="none" dirty="0" err="1" smtClean="0">
                          <a:solidFill>
                            <a:srgbClr val="263248"/>
                          </a:solidFill>
                          <a:latin typeface="Roboto Condensed"/>
                          <a:ea typeface="Roboto Condensed"/>
                          <a:cs typeface="Roboto Condensed"/>
                          <a:sym typeface="Roboto Condensed"/>
                        </a:rPr>
                        <a:t>SELECT</a:t>
                      </a:r>
                      <a:r>
                        <a:rPr lang="es-MX" sz="600" b="0" i="0" u="none" strike="noStrike" cap="none" dirty="0" smtClean="0">
                          <a:solidFill>
                            <a:srgbClr val="263248"/>
                          </a:solidFill>
                          <a:latin typeface="Roboto Condensed"/>
                          <a:ea typeface="Roboto Condensed"/>
                          <a:cs typeface="Roboto Condensed"/>
                          <a:sym typeface="Roboto Condensed"/>
                        </a:rPr>
                        <a:t> * </a:t>
                      </a:r>
                    </a:p>
                    <a:p>
                      <a:pPr marL="0" marR="0" lvl="0" indent="0" algn="l" rtl="0">
                        <a:lnSpc>
                          <a:spcPct val="100000"/>
                        </a:lnSpc>
                        <a:spcBef>
                          <a:spcPts val="0"/>
                        </a:spcBef>
                        <a:spcAft>
                          <a:spcPts val="0"/>
                        </a:spcAft>
                        <a:buClr>
                          <a:srgbClr val="000000"/>
                        </a:buClr>
                        <a:buFont typeface="Arial"/>
                        <a:buNone/>
                      </a:pPr>
                      <a:r>
                        <a:rPr lang="es-MX" sz="600" b="0" i="0" u="none" strike="noStrike" cap="none" dirty="0" err="1" smtClean="0">
                          <a:solidFill>
                            <a:srgbClr val="263248"/>
                          </a:solidFill>
                          <a:latin typeface="Roboto Condensed"/>
                          <a:ea typeface="Roboto Condensed"/>
                          <a:cs typeface="Roboto Condensed"/>
                          <a:sym typeface="Roboto Condensed"/>
                        </a:rPr>
                        <a:t>FROM</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SD_SOLICITUD</a:t>
                      </a:r>
                      <a:endParaRPr lang="es-MX"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s-MX" sz="600" b="0" i="0" u="none" strike="noStrike" cap="none" dirty="0" err="1" smtClean="0">
                          <a:solidFill>
                            <a:srgbClr val="263248"/>
                          </a:solidFill>
                          <a:latin typeface="Roboto Condensed"/>
                          <a:ea typeface="Roboto Condensed"/>
                          <a:cs typeface="Roboto Condensed"/>
                          <a:sym typeface="Roboto Condensed"/>
                        </a:rPr>
                        <a:t>WHERE</a:t>
                      </a:r>
                      <a:r>
                        <a:rPr lang="es-MX" sz="600" b="0" i="0" u="none" strike="noStrike" cap="none" baseline="0" dirty="0" smtClean="0">
                          <a:solidFill>
                            <a:srgbClr val="263248"/>
                          </a:solidFill>
                          <a:latin typeface="Roboto Condensed"/>
                          <a:ea typeface="Roboto Condensed"/>
                          <a:cs typeface="Roboto Condensed"/>
                          <a:sym typeface="Roboto Condensed"/>
                        </a:rPr>
                        <a:t> </a:t>
                      </a:r>
                      <a:r>
                        <a:rPr lang="es-MX" sz="600" b="0" i="0" u="none" strike="noStrike" cap="none" baseline="0" dirty="0" err="1" smtClean="0">
                          <a:solidFill>
                            <a:srgbClr val="263248"/>
                          </a:solidFill>
                          <a:latin typeface="Roboto Condensed"/>
                          <a:ea typeface="Roboto Condensed"/>
                          <a:cs typeface="Roboto Condensed"/>
                          <a:sym typeface="Roboto Condensed"/>
                        </a:rPr>
                        <a:t>id_solicitud</a:t>
                      </a:r>
                      <a:r>
                        <a:rPr lang="es-MX" sz="600" b="0" i="0" u="none" strike="noStrike" cap="none" baseline="0" dirty="0" smtClean="0">
                          <a:solidFill>
                            <a:srgbClr val="263248"/>
                          </a:solidFill>
                          <a:latin typeface="Roboto Condensed"/>
                          <a:ea typeface="Roboto Condensed"/>
                          <a:cs typeface="Roboto Condensed"/>
                          <a:sym typeface="Roboto Condensed"/>
                        </a:rPr>
                        <a:t> = :</a:t>
                      </a:r>
                      <a:r>
                        <a:rPr lang="es-MX" sz="600" b="0" i="0" u="none" strike="noStrike" cap="none" baseline="0" dirty="0" err="1" smtClean="0">
                          <a:solidFill>
                            <a:srgbClr val="263248"/>
                          </a:solidFill>
                          <a:latin typeface="Roboto Condensed"/>
                          <a:ea typeface="Roboto Condensed"/>
                          <a:cs typeface="Roboto Condensed"/>
                          <a:sym typeface="Roboto Condensed"/>
                        </a:rPr>
                        <a:t>id_solicitud</a:t>
                      </a:r>
                      <a:r>
                        <a:rPr lang="es-MX" sz="600" b="0" i="0" u="none" strike="noStrike" cap="none" baseline="0" dirty="0" smtClean="0">
                          <a:solidFill>
                            <a:srgbClr val="263248"/>
                          </a:solidFill>
                          <a:latin typeface="Roboto Condensed"/>
                          <a:ea typeface="Roboto Condensed"/>
                          <a:cs typeface="Roboto Condensed"/>
                          <a:sym typeface="Roboto Condensed"/>
                        </a:rPr>
                        <a:t>:</a:t>
                      </a:r>
                      <a:endParaRPr lang="es-MX"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s-MX" sz="600" b="0" i="0" u="none" strike="noStrike" cap="none" dirty="0" err="1" smtClean="0">
                          <a:solidFill>
                            <a:srgbClr val="263248"/>
                          </a:solidFill>
                          <a:latin typeface="Roboto Condensed"/>
                          <a:ea typeface="Roboto Condensed"/>
                          <a:cs typeface="Roboto Condensed"/>
                          <a:sym typeface="Roboto Condensed"/>
                        </a:rPr>
                        <a:t>ORDER</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BY</a:t>
                      </a:r>
                      <a:r>
                        <a:rPr lang="es-MX" sz="600" b="0" i="0" u="none" strike="noStrike" cap="none" dirty="0" smtClean="0">
                          <a:solidFill>
                            <a:srgbClr val="263248"/>
                          </a:solidFill>
                          <a:latin typeface="Roboto Condensed"/>
                          <a:ea typeface="Roboto Condensed"/>
                          <a:cs typeface="Roboto Condensed"/>
                          <a:sym typeface="Roboto Condensed"/>
                        </a:rPr>
                        <a:t> </a:t>
                      </a:r>
                      <a:r>
                        <a:rPr lang="es-MX" sz="600" b="0" i="0" u="none" strike="noStrike" cap="none" dirty="0" err="1" smtClean="0">
                          <a:solidFill>
                            <a:srgbClr val="263248"/>
                          </a:solidFill>
                          <a:latin typeface="Roboto Condensed"/>
                          <a:ea typeface="Roboto Condensed"/>
                          <a:cs typeface="Roboto Condensed"/>
                          <a:sym typeface="Roboto Condensed"/>
                        </a:rPr>
                        <a:t>id_solicitud</a:t>
                      </a:r>
                      <a:endParaRPr sz="6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100" b="0" i="0" u="none" strike="noStrike" cap="none" dirty="0" smtClean="0">
                          <a:solidFill>
                            <a:srgbClr val="263248"/>
                          </a:solidFill>
                          <a:latin typeface="Roboto Condensed"/>
                          <a:ea typeface="Roboto Condensed"/>
                          <a:cs typeface="Roboto Condensed"/>
                          <a:sym typeface="Roboto Condensed"/>
                        </a:rPr>
                        <a:t>Se</a:t>
                      </a:r>
                      <a:r>
                        <a:rPr lang="es-MX" sz="1100" b="0" i="0" u="none" strike="noStrike" cap="none" baseline="0" dirty="0" smtClean="0">
                          <a:solidFill>
                            <a:srgbClr val="263248"/>
                          </a:solidFill>
                          <a:latin typeface="Roboto Condensed"/>
                          <a:ea typeface="Roboto Condensed"/>
                          <a:cs typeface="Roboto Condensed"/>
                          <a:sym typeface="Roboto Condensed"/>
                        </a:rPr>
                        <a:t> </a:t>
                      </a:r>
                      <a:r>
                        <a:rPr lang="es-MX" sz="1100" b="0" i="0" u="none" strike="noStrike" cap="none" dirty="0" smtClean="0">
                          <a:solidFill>
                            <a:srgbClr val="263248"/>
                          </a:solidFill>
                          <a:latin typeface="Roboto Condensed"/>
                          <a:ea typeface="Roboto Condensed"/>
                          <a:cs typeface="Roboto Condensed"/>
                          <a:sym typeface="Roboto Condensed"/>
                        </a:rPr>
                        <a:t>presenta cuando una solicitud contiene información</a:t>
                      </a:r>
                      <a:r>
                        <a:rPr lang="es-MX" sz="1100" b="0" i="0" u="none" strike="noStrike" cap="none" baseline="0" dirty="0" smtClean="0">
                          <a:solidFill>
                            <a:srgbClr val="263248"/>
                          </a:solidFill>
                          <a:latin typeface="Roboto Condensed"/>
                          <a:ea typeface="Roboto Condensed"/>
                          <a:cs typeface="Roboto Condensed"/>
                          <a:sym typeface="Roboto Condensed"/>
                        </a:rPr>
                        <a:t> inconsistente. </a:t>
                      </a:r>
                      <a:endParaRPr lang="es-MX"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4</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050" b="0" i="0" u="none" strike="noStrike" cap="none" dirty="0" smtClean="0">
                          <a:solidFill>
                            <a:srgbClr val="263248"/>
                          </a:solidFill>
                          <a:latin typeface="Roboto Condensed"/>
                          <a:ea typeface="Roboto Condensed"/>
                          <a:cs typeface="Roboto Condensed"/>
                          <a:sym typeface="Roboto Condensed"/>
                        </a:rPr>
                        <a:t>¿Es 100% competencia del PE?</a:t>
                      </a: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SELECT * </a:t>
                      </a: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FROM </a:t>
                      </a:r>
                      <a:r>
                        <a:rPr lang="en-US" sz="600" b="0" i="0" u="none" strike="noStrike" cap="none" dirty="0" err="1" smtClean="0">
                          <a:solidFill>
                            <a:srgbClr val="263248"/>
                          </a:solidFill>
                          <a:latin typeface="Roboto Condensed"/>
                          <a:ea typeface="Roboto Condensed"/>
                          <a:cs typeface="Roboto Condensed"/>
                          <a:sym typeface="Roboto Condensed"/>
                        </a:rPr>
                        <a:t>SD_SOLICITUD</a:t>
                      </a:r>
                      <a:endParaRPr lang="en-US"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WHERE</a:t>
                      </a:r>
                      <a:r>
                        <a:rPr lang="en-US" sz="600" b="0" i="0" u="none" strike="noStrike" cap="none" baseline="0" dirty="0" smtClean="0">
                          <a:solidFill>
                            <a:srgbClr val="263248"/>
                          </a:solidFill>
                          <a:latin typeface="Roboto Condensed"/>
                          <a:ea typeface="Roboto Condensed"/>
                          <a:cs typeface="Roboto Condensed"/>
                          <a:sym typeface="Roboto Condensed"/>
                        </a:rPr>
                        <a:t> </a:t>
                      </a:r>
                      <a:r>
                        <a:rPr lang="en-US" sz="600" b="0" i="0" u="none" strike="noStrike" cap="none" baseline="0" dirty="0" err="1" smtClean="0">
                          <a:solidFill>
                            <a:srgbClr val="263248"/>
                          </a:solidFill>
                          <a:latin typeface="Roboto Condensed"/>
                          <a:ea typeface="Roboto Condensed"/>
                          <a:cs typeface="Roboto Condensed"/>
                          <a:sym typeface="Roboto Condensed"/>
                        </a:rPr>
                        <a:t>id_solicitud</a:t>
                      </a:r>
                      <a:r>
                        <a:rPr lang="en-US" sz="600" b="0" i="0" u="none" strike="noStrike" cap="none" baseline="0" dirty="0" smtClean="0">
                          <a:solidFill>
                            <a:srgbClr val="263248"/>
                          </a:solidFill>
                          <a:latin typeface="Roboto Condensed"/>
                          <a:ea typeface="Roboto Condensed"/>
                          <a:cs typeface="Roboto Condensed"/>
                          <a:sym typeface="Roboto Condensed"/>
                        </a:rPr>
                        <a:t> = :</a:t>
                      </a:r>
                      <a:r>
                        <a:rPr lang="en-US" sz="600" b="0" i="0" u="none" strike="noStrike" cap="none" baseline="0" dirty="0" err="1" smtClean="0">
                          <a:solidFill>
                            <a:srgbClr val="263248"/>
                          </a:solidFill>
                          <a:latin typeface="Roboto Condensed"/>
                          <a:ea typeface="Roboto Condensed"/>
                          <a:cs typeface="Roboto Condensed"/>
                          <a:sym typeface="Roboto Condensed"/>
                        </a:rPr>
                        <a:t>id_solicitud</a:t>
                      </a:r>
                      <a:r>
                        <a:rPr lang="en-US" sz="600" b="0" i="0" u="none" strike="noStrike" cap="none" baseline="0" dirty="0" smtClean="0">
                          <a:solidFill>
                            <a:srgbClr val="263248"/>
                          </a:solidFill>
                          <a:latin typeface="Roboto Condensed"/>
                          <a:ea typeface="Roboto Condensed"/>
                          <a:cs typeface="Roboto Condensed"/>
                          <a:sym typeface="Roboto Condensed"/>
                        </a:rPr>
                        <a:t>:</a:t>
                      </a:r>
                      <a:endParaRPr lang="en-US"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ORDER BY </a:t>
                      </a:r>
                      <a:r>
                        <a:rPr lang="en-US" sz="600" b="0" i="0" u="none" strike="noStrike" cap="none" dirty="0" err="1" smtClean="0">
                          <a:solidFill>
                            <a:srgbClr val="263248"/>
                          </a:solidFill>
                          <a:latin typeface="Roboto Condensed"/>
                          <a:ea typeface="Roboto Condensed"/>
                          <a:cs typeface="Roboto Condensed"/>
                          <a:sym typeface="Roboto Condensed"/>
                        </a:rPr>
                        <a:t>id_solicitud</a:t>
                      </a:r>
                      <a:endParaRPr lang="en-US" sz="600" b="0" i="0" u="none" strike="noStrike" cap="none" dirty="0" smtClean="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100" b="0" i="0" u="none" strike="noStrike" cap="none" dirty="0" smtClean="0">
                          <a:solidFill>
                            <a:srgbClr val="263248"/>
                          </a:solidFill>
                          <a:latin typeface="Roboto Condensed"/>
                          <a:ea typeface="Roboto Condensed"/>
                          <a:cs typeface="Roboto Condensed"/>
                          <a:sym typeface="Roboto Condensed"/>
                        </a:rPr>
                        <a:t>Se</a:t>
                      </a:r>
                      <a:r>
                        <a:rPr lang="es-MX" sz="1100" b="0" i="0" u="none" strike="noStrike" cap="none" baseline="0" dirty="0" smtClean="0">
                          <a:solidFill>
                            <a:srgbClr val="263248"/>
                          </a:solidFill>
                          <a:latin typeface="Roboto Condensed"/>
                          <a:ea typeface="Roboto Condensed"/>
                          <a:cs typeface="Roboto Condensed"/>
                          <a:sym typeface="Roboto Condensed"/>
                        </a:rPr>
                        <a:t> </a:t>
                      </a:r>
                      <a:r>
                        <a:rPr lang="es-MX" sz="1100" b="0" i="0" u="none" strike="noStrike" cap="none" dirty="0" smtClean="0">
                          <a:solidFill>
                            <a:srgbClr val="263248"/>
                          </a:solidFill>
                          <a:latin typeface="Roboto Condensed"/>
                          <a:ea typeface="Roboto Condensed"/>
                          <a:cs typeface="Roboto Condensed"/>
                          <a:sym typeface="Roboto Condensed"/>
                        </a:rPr>
                        <a:t>presenta cuando una solicitud llega por algún medio al sistema.</a:t>
                      </a:r>
                      <a:endParaRPr lang="es-MX"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5</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050" b="0" i="0" u="none" strike="noStrike" cap="none" dirty="0" smtClean="0">
                          <a:solidFill>
                            <a:srgbClr val="263248"/>
                          </a:solidFill>
                          <a:latin typeface="Roboto Condensed"/>
                          <a:ea typeface="Roboto Condensed"/>
                          <a:cs typeface="Roboto Condensed"/>
                          <a:sym typeface="Roboto Condensed"/>
                        </a:rPr>
                        <a:t>¿Hay prevención previa?</a:t>
                      </a: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SELECT * </a:t>
                      </a: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FROM </a:t>
                      </a:r>
                      <a:r>
                        <a:rPr lang="en-US" sz="600" b="0" i="0" u="none" strike="noStrike" cap="none" dirty="0" err="1" smtClean="0">
                          <a:solidFill>
                            <a:srgbClr val="263248"/>
                          </a:solidFill>
                          <a:latin typeface="Roboto Condensed"/>
                          <a:ea typeface="Roboto Condensed"/>
                          <a:cs typeface="Roboto Condensed"/>
                          <a:sym typeface="Roboto Condensed"/>
                        </a:rPr>
                        <a:t>SD_SOLICITUD</a:t>
                      </a:r>
                      <a:endParaRPr lang="en-US"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WHERE</a:t>
                      </a:r>
                      <a:r>
                        <a:rPr lang="en-US" sz="600" b="0" i="0" u="none" strike="noStrike" cap="none" baseline="0" dirty="0" smtClean="0">
                          <a:solidFill>
                            <a:srgbClr val="263248"/>
                          </a:solidFill>
                          <a:latin typeface="Roboto Condensed"/>
                          <a:ea typeface="Roboto Condensed"/>
                          <a:cs typeface="Roboto Condensed"/>
                          <a:sym typeface="Roboto Condensed"/>
                        </a:rPr>
                        <a:t> </a:t>
                      </a:r>
                      <a:r>
                        <a:rPr lang="en-US" sz="600" b="0" i="0" u="none" strike="noStrike" cap="none" baseline="0" dirty="0" err="1" smtClean="0">
                          <a:solidFill>
                            <a:srgbClr val="263248"/>
                          </a:solidFill>
                          <a:latin typeface="Roboto Condensed"/>
                          <a:ea typeface="Roboto Condensed"/>
                          <a:cs typeface="Roboto Condensed"/>
                          <a:sym typeface="Roboto Condensed"/>
                        </a:rPr>
                        <a:t>id_solicitud</a:t>
                      </a:r>
                      <a:r>
                        <a:rPr lang="en-US" sz="600" b="0" i="0" u="none" strike="noStrike" cap="none" baseline="0" dirty="0" smtClean="0">
                          <a:solidFill>
                            <a:srgbClr val="263248"/>
                          </a:solidFill>
                          <a:latin typeface="Roboto Condensed"/>
                          <a:ea typeface="Roboto Condensed"/>
                          <a:cs typeface="Roboto Condensed"/>
                          <a:sym typeface="Roboto Condensed"/>
                        </a:rPr>
                        <a:t> = :</a:t>
                      </a:r>
                      <a:r>
                        <a:rPr lang="en-US" sz="600" b="0" i="0" u="none" strike="noStrike" cap="none" baseline="0" dirty="0" err="1" smtClean="0">
                          <a:solidFill>
                            <a:srgbClr val="263248"/>
                          </a:solidFill>
                          <a:latin typeface="Roboto Condensed"/>
                          <a:ea typeface="Roboto Condensed"/>
                          <a:cs typeface="Roboto Condensed"/>
                          <a:sym typeface="Roboto Condensed"/>
                        </a:rPr>
                        <a:t>id_solicitud</a:t>
                      </a:r>
                      <a:r>
                        <a:rPr lang="en-US" sz="600" b="0" i="0" u="none" strike="noStrike" cap="none" baseline="0" dirty="0" smtClean="0">
                          <a:solidFill>
                            <a:srgbClr val="263248"/>
                          </a:solidFill>
                          <a:latin typeface="Roboto Condensed"/>
                          <a:ea typeface="Roboto Condensed"/>
                          <a:cs typeface="Roboto Condensed"/>
                          <a:sym typeface="Roboto Condensed"/>
                        </a:rPr>
                        <a:t>:</a:t>
                      </a:r>
                      <a:endParaRPr lang="en-US" sz="600" b="0" i="0" u="none" strike="noStrike" cap="none" dirty="0" smtClean="0">
                        <a:solidFill>
                          <a:srgbClr val="263248"/>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Font typeface="Arial"/>
                        <a:buNone/>
                      </a:pPr>
                      <a:r>
                        <a:rPr lang="en-US" sz="600" b="0" i="0" u="none" strike="noStrike" cap="none" dirty="0" smtClean="0">
                          <a:solidFill>
                            <a:srgbClr val="263248"/>
                          </a:solidFill>
                          <a:latin typeface="Roboto Condensed"/>
                          <a:ea typeface="Roboto Condensed"/>
                          <a:cs typeface="Roboto Condensed"/>
                          <a:sym typeface="Roboto Condensed"/>
                        </a:rPr>
                        <a:t>ORDER BY </a:t>
                      </a:r>
                      <a:r>
                        <a:rPr lang="en-US" sz="600" b="0" i="0" u="none" strike="noStrike" cap="none" dirty="0" err="1" smtClean="0">
                          <a:solidFill>
                            <a:srgbClr val="263248"/>
                          </a:solidFill>
                          <a:latin typeface="Roboto Condensed"/>
                          <a:ea typeface="Roboto Condensed"/>
                          <a:cs typeface="Roboto Condensed"/>
                          <a:sym typeface="Roboto Condensed"/>
                        </a:rPr>
                        <a:t>id_solicitud</a:t>
                      </a:r>
                      <a:endParaRPr lang="en-US" sz="600" b="0" i="0" u="none" strike="noStrike" cap="none" dirty="0" smtClean="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100" b="0" i="0" u="none" strike="noStrike" cap="none" dirty="0" smtClean="0">
                          <a:solidFill>
                            <a:srgbClr val="263248"/>
                          </a:solidFill>
                          <a:latin typeface="Roboto Condensed"/>
                          <a:ea typeface="Roboto Condensed"/>
                          <a:cs typeface="Roboto Condensed"/>
                          <a:sym typeface="Roboto Condensed"/>
                        </a:rPr>
                        <a:t>Se</a:t>
                      </a:r>
                      <a:r>
                        <a:rPr lang="es-MX" sz="1100" b="0" i="0" u="none" strike="noStrike" cap="none" baseline="0" dirty="0" smtClean="0">
                          <a:solidFill>
                            <a:srgbClr val="263248"/>
                          </a:solidFill>
                          <a:latin typeface="Roboto Condensed"/>
                          <a:ea typeface="Roboto Condensed"/>
                          <a:cs typeface="Roboto Condensed"/>
                          <a:sym typeface="Roboto Condensed"/>
                        </a:rPr>
                        <a:t> </a:t>
                      </a:r>
                      <a:r>
                        <a:rPr lang="es-MX" sz="1100" b="0" i="0" u="none" strike="noStrike" cap="none" dirty="0" smtClean="0">
                          <a:solidFill>
                            <a:srgbClr val="263248"/>
                          </a:solidFill>
                          <a:latin typeface="Roboto Condensed"/>
                          <a:ea typeface="Roboto Condensed"/>
                          <a:cs typeface="Roboto Condensed"/>
                          <a:sym typeface="Roboto Condensed"/>
                        </a:rPr>
                        <a:t>presenta cuando una solicitud llega por algún medio al sistema.</a:t>
                      </a:r>
                      <a:endParaRPr lang="es-MX"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34</a:t>
            </a:fld>
            <a:endParaRPr/>
          </a:p>
        </p:txBody>
      </p:sp>
      <p:sp>
        <p:nvSpPr>
          <p:cNvPr id="13" name="2 Marcador de texto"/>
          <p:cNvSpPr txBox="1">
            <a:spLocks/>
          </p:cNvSpPr>
          <p:nvPr/>
        </p:nvSpPr>
        <p:spPr>
          <a:xfrm>
            <a:off x="755576" y="1398082"/>
            <a:ext cx="3888432" cy="32606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s-MX" sz="2000" b="1" dirty="0" smtClean="0"/>
              <a:t>TABLA </a:t>
            </a:r>
            <a:r>
              <a:rPr lang="es-MX" sz="2000" b="1" dirty="0" err="1" smtClean="0"/>
              <a:t>SD_CONDICIONES</a:t>
            </a:r>
            <a:endParaRPr lang="es-MX" sz="2000" b="1" dirty="0" smtClean="0"/>
          </a:p>
        </p:txBody>
      </p:sp>
      <p:grpSp>
        <p:nvGrpSpPr>
          <p:cNvPr id="14" name="Google Shape;565;p37"/>
          <p:cNvGrpSpPr/>
          <p:nvPr/>
        </p:nvGrpSpPr>
        <p:grpSpPr>
          <a:xfrm>
            <a:off x="323528" y="599658"/>
            <a:ext cx="303511" cy="345931"/>
            <a:chOff x="4630125" y="278900"/>
            <a:chExt cx="400675" cy="456675"/>
          </a:xfrm>
        </p:grpSpPr>
        <p:sp>
          <p:nvSpPr>
            <p:cNvPr id="15" name="Google Shape;566;p37"/>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567;p37"/>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568;p37"/>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569;p37"/>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FASES DEL FLUJO</a:t>
            </a:r>
            <a:endParaRPr dirty="0"/>
          </a:p>
        </p:txBody>
      </p:sp>
      <p:graphicFrame>
        <p:nvGraphicFramePr>
          <p:cNvPr id="342" name="Google Shape;342;p23"/>
          <p:cNvGraphicFramePr/>
          <p:nvPr>
            <p:extLst>
              <p:ext uri="{D42A27DB-BD31-4B8C-83A1-F6EECF244321}">
                <p14:modId xmlns:p14="http://schemas.microsoft.com/office/powerpoint/2010/main" val="1139030897"/>
              </p:ext>
            </p:extLst>
          </p:nvPr>
        </p:nvGraphicFramePr>
        <p:xfrm>
          <a:off x="476217" y="1923678"/>
          <a:ext cx="8128230" cy="2473914"/>
        </p:xfrm>
        <a:graphic>
          <a:graphicData uri="http://schemas.openxmlformats.org/drawingml/2006/table">
            <a:tbl>
              <a:tblPr>
                <a:noFill/>
                <a:tableStyleId>{5467EA67-9341-4A27-975F-A6F92A36D5EC}</a:tableStyleId>
              </a:tblPr>
              <a:tblGrid>
                <a:gridCol w="495383"/>
                <a:gridCol w="1984415"/>
                <a:gridCol w="3996863"/>
                <a:gridCol w="1651569"/>
              </a:tblGrid>
              <a:tr h="355604">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ID</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NOMBRE</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DESCRIPCION</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CONDICIÓN</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30861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Fase de medio de registro</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Fase donde se obtiene el medio de registro de la solicitud.</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31814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2</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Registro de solicitud en SAIDA</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Fase donde la </a:t>
                      </a:r>
                      <a:r>
                        <a:rPr lang="es-MX" sz="1100" b="0" i="0" u="none" strike="noStrike" cap="none" dirty="0" err="1" smtClean="0">
                          <a:solidFill>
                            <a:srgbClr val="263248"/>
                          </a:solidFill>
                          <a:latin typeface="Roboto Condensed"/>
                          <a:ea typeface="Roboto Condensed"/>
                          <a:cs typeface="Roboto Condensed"/>
                          <a:sym typeface="Roboto Condensed"/>
                        </a:rPr>
                        <a:t>UTPE</a:t>
                      </a:r>
                      <a:r>
                        <a:rPr lang="es-MX" sz="1100" b="0" i="0" u="none" strike="noStrike" cap="none" dirty="0" smtClean="0">
                          <a:solidFill>
                            <a:srgbClr val="263248"/>
                          </a:solidFill>
                          <a:latin typeface="Roboto Condensed"/>
                          <a:ea typeface="Roboto Condensed"/>
                          <a:cs typeface="Roboto Condensed"/>
                          <a:sym typeface="Roboto Condensed"/>
                        </a:rPr>
                        <a:t> registra en SAIDA para obtener folio</a:t>
                      </a: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3</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Registro de solicitante</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Fase donde la </a:t>
                      </a:r>
                      <a:r>
                        <a:rPr lang="es-MX" sz="1100" b="0" i="0" u="none" strike="noStrike" cap="none" dirty="0" err="1" smtClean="0">
                          <a:solidFill>
                            <a:srgbClr val="263248"/>
                          </a:solidFill>
                          <a:latin typeface="Roboto Condensed"/>
                          <a:ea typeface="Roboto Condensed"/>
                          <a:cs typeface="Roboto Condensed"/>
                          <a:sym typeface="Roboto Condensed"/>
                        </a:rPr>
                        <a:t>UTPE</a:t>
                      </a:r>
                      <a:r>
                        <a:rPr lang="es-MX" sz="1100" b="0" i="0" u="none" strike="noStrike" cap="none" dirty="0" smtClean="0">
                          <a:solidFill>
                            <a:srgbClr val="263248"/>
                          </a:solidFill>
                          <a:latin typeface="Roboto Condensed"/>
                          <a:ea typeface="Roboto Condensed"/>
                          <a:cs typeface="Roboto Condensed"/>
                          <a:sym typeface="Roboto Condensed"/>
                        </a:rPr>
                        <a:t> registra la información del solicitante.</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4</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Registro de la información de solicitud</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Fase donde la </a:t>
                      </a:r>
                      <a:r>
                        <a:rPr lang="es-MX" sz="1100" b="0" i="0" u="none" strike="noStrike" cap="none" dirty="0" err="1" smtClean="0">
                          <a:solidFill>
                            <a:srgbClr val="263248"/>
                          </a:solidFill>
                          <a:latin typeface="Roboto Condensed"/>
                          <a:ea typeface="Roboto Condensed"/>
                          <a:cs typeface="Roboto Condensed"/>
                          <a:sym typeface="Roboto Condensed"/>
                        </a:rPr>
                        <a:t>UTPE</a:t>
                      </a:r>
                      <a:r>
                        <a:rPr lang="es-MX" sz="1100" b="0" i="0" u="none" strike="noStrike" cap="none" dirty="0" smtClean="0">
                          <a:solidFill>
                            <a:srgbClr val="263248"/>
                          </a:solidFill>
                          <a:latin typeface="Roboto Condensed"/>
                          <a:ea typeface="Roboto Condensed"/>
                          <a:cs typeface="Roboto Condensed"/>
                          <a:sym typeface="Roboto Condensed"/>
                        </a:rPr>
                        <a:t> registra la información de la solicitud</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5</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Registro de información de catálogo</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Fase donde la </a:t>
                      </a:r>
                      <a:r>
                        <a:rPr lang="es-MX" sz="1100" b="0" i="0" u="none" strike="noStrike" cap="none" dirty="0" err="1" smtClean="0">
                          <a:solidFill>
                            <a:srgbClr val="263248"/>
                          </a:solidFill>
                          <a:latin typeface="Roboto Condensed"/>
                          <a:ea typeface="Roboto Condensed"/>
                          <a:cs typeface="Roboto Condensed"/>
                          <a:sym typeface="Roboto Condensed"/>
                        </a:rPr>
                        <a:t>UTPE</a:t>
                      </a:r>
                      <a:r>
                        <a:rPr lang="es-MX" sz="1100" b="0" i="0" u="none" strike="noStrike" cap="none" dirty="0" smtClean="0">
                          <a:solidFill>
                            <a:srgbClr val="263248"/>
                          </a:solidFill>
                          <a:latin typeface="Roboto Condensed"/>
                          <a:ea typeface="Roboto Condensed"/>
                          <a:cs typeface="Roboto Condensed"/>
                          <a:sym typeface="Roboto Condensed"/>
                        </a:rPr>
                        <a:t> registra la información que facilite la búsqueda y localización de solicitudes.</a:t>
                      </a: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35</a:t>
            </a:fld>
            <a:endParaRPr/>
          </a:p>
        </p:txBody>
      </p:sp>
      <p:sp>
        <p:nvSpPr>
          <p:cNvPr id="13" name="2 Marcador de texto"/>
          <p:cNvSpPr txBox="1">
            <a:spLocks/>
          </p:cNvSpPr>
          <p:nvPr/>
        </p:nvSpPr>
        <p:spPr>
          <a:xfrm>
            <a:off x="755576" y="1398082"/>
            <a:ext cx="3888432" cy="32606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s-MX" sz="2000" b="1" dirty="0" smtClean="0"/>
              <a:t>TABLA </a:t>
            </a:r>
            <a:r>
              <a:rPr lang="es-MX" sz="2000" b="1" dirty="0" err="1" smtClean="0"/>
              <a:t>SD_FASES</a:t>
            </a:r>
            <a:endParaRPr lang="es-MX" sz="2000" b="1" dirty="0" smtClean="0"/>
          </a:p>
        </p:txBody>
      </p:sp>
      <p:grpSp>
        <p:nvGrpSpPr>
          <p:cNvPr id="14" name="Google Shape;606;p37"/>
          <p:cNvGrpSpPr/>
          <p:nvPr/>
        </p:nvGrpSpPr>
        <p:grpSpPr>
          <a:xfrm>
            <a:off x="412066" y="627534"/>
            <a:ext cx="330270" cy="330251"/>
            <a:chOff x="1923675" y="1633650"/>
            <a:chExt cx="436000" cy="435975"/>
          </a:xfrm>
        </p:grpSpPr>
        <p:sp>
          <p:nvSpPr>
            <p:cNvPr id="15" name="Google Shape;607;p37"/>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608;p3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609;p3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610;p37"/>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611;p3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612;p3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633133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FLUJO DE LA SOLICITUD</a:t>
            </a:r>
            <a:endParaRPr dirty="0"/>
          </a:p>
        </p:txBody>
      </p:sp>
      <p:graphicFrame>
        <p:nvGraphicFramePr>
          <p:cNvPr id="342" name="Google Shape;342;p23"/>
          <p:cNvGraphicFramePr/>
          <p:nvPr>
            <p:extLst>
              <p:ext uri="{D42A27DB-BD31-4B8C-83A1-F6EECF244321}">
                <p14:modId xmlns:p14="http://schemas.microsoft.com/office/powerpoint/2010/main" val="3019659330"/>
              </p:ext>
            </p:extLst>
          </p:nvPr>
        </p:nvGraphicFramePr>
        <p:xfrm>
          <a:off x="476217" y="1923678"/>
          <a:ext cx="7912207" cy="2743140"/>
        </p:xfrm>
        <a:graphic>
          <a:graphicData uri="http://schemas.openxmlformats.org/drawingml/2006/table">
            <a:tbl>
              <a:tblPr>
                <a:noFill/>
                <a:tableStyleId>{5467EA67-9341-4A27-975F-A6F92A36D5EC}</a:tableStyleId>
              </a:tblPr>
              <a:tblGrid>
                <a:gridCol w="648072"/>
                <a:gridCol w="864096"/>
                <a:gridCol w="648072"/>
                <a:gridCol w="2089084"/>
                <a:gridCol w="863244"/>
                <a:gridCol w="936104"/>
                <a:gridCol w="1863535"/>
              </a:tblGrid>
              <a:tr h="355604">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FLUJO</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TIPO</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FASE</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DESCRIPCION</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CONDICIÓN</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FASE</a:t>
                      </a:r>
                    </a:p>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SIGUIENTE</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MENSAJE</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30861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SAI</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0" dirty="0" smtClean="0">
                          <a:solidFill>
                            <a:srgbClr val="263248"/>
                          </a:solidFill>
                          <a:latin typeface="Roboto Condensed"/>
                          <a:ea typeface="Roboto Condensed"/>
                          <a:cs typeface="Roboto Condensed"/>
                          <a:sym typeface="Roboto Condensed"/>
                        </a:rPr>
                        <a:t>El medio de recepción de solicitud es en formato escrito</a:t>
                      </a:r>
                      <a:endParaRPr sz="1100" b="0"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F</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4</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Ha sido recibida en el formato correspondiente</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31814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2</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err="1" smtClean="0">
                          <a:solidFill>
                            <a:srgbClr val="263248"/>
                          </a:solidFill>
                          <a:latin typeface="Roboto Condensed"/>
                          <a:ea typeface="Roboto Condensed"/>
                          <a:cs typeface="Roboto Condensed"/>
                          <a:sym typeface="Roboto Condensed"/>
                        </a:rPr>
                        <a:t>SAI</a:t>
                      </a:r>
                      <a:endParaRPr lang="es-MX"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El medio de registro es por </a:t>
                      </a:r>
                      <a:r>
                        <a:rPr lang="es-MX" sz="1100" b="0" i="0" u="none" strike="noStrike" cap="none" dirty="0" err="1" smtClean="0">
                          <a:solidFill>
                            <a:srgbClr val="263248"/>
                          </a:solidFill>
                          <a:latin typeface="Roboto Condensed"/>
                          <a:ea typeface="Roboto Condensed"/>
                          <a:cs typeface="Roboto Condensed"/>
                          <a:sym typeface="Roboto Condensed"/>
                        </a:rPr>
                        <a:t>infomex</a:t>
                      </a:r>
                      <a:r>
                        <a:rPr lang="es-MX" sz="1100" b="0" i="0" u="none" strike="noStrike" cap="none" dirty="0" smtClean="0">
                          <a:solidFill>
                            <a:srgbClr val="263248"/>
                          </a:solidFill>
                          <a:latin typeface="Roboto Condensed"/>
                          <a:ea typeface="Roboto Condensed"/>
                          <a:cs typeface="Roboto Condensed"/>
                          <a:sym typeface="Roboto Condensed"/>
                        </a:rPr>
                        <a:t> o por </a:t>
                      </a:r>
                      <a:r>
                        <a:rPr lang="es-MX" sz="1100" b="0" i="0" u="none" strike="noStrike" cap="none" dirty="0" err="1" smtClean="0">
                          <a:solidFill>
                            <a:srgbClr val="263248"/>
                          </a:solidFill>
                          <a:latin typeface="Roboto Condensed"/>
                          <a:ea typeface="Roboto Condensed"/>
                          <a:cs typeface="Roboto Condensed"/>
                          <a:sym typeface="Roboto Condensed"/>
                        </a:rPr>
                        <a:t>SISAI</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V</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2</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ha sido recibida por </a:t>
                      </a:r>
                      <a:r>
                        <a:rPr lang="es-MX" sz="1050" b="0" i="0" u="none" strike="noStrike" cap="none" dirty="0" err="1" smtClean="0">
                          <a:solidFill>
                            <a:srgbClr val="263248"/>
                          </a:solidFill>
                          <a:latin typeface="Roboto Condensed"/>
                          <a:ea typeface="Roboto Condensed"/>
                          <a:cs typeface="Roboto Condensed"/>
                          <a:sym typeface="Roboto Condensed"/>
                        </a:rPr>
                        <a:t>Infomex</a:t>
                      </a:r>
                      <a:r>
                        <a:rPr lang="es-MX" sz="1050" b="0" i="0" u="none" strike="noStrike" cap="none" dirty="0" smtClean="0">
                          <a:solidFill>
                            <a:srgbClr val="263248"/>
                          </a:solidFill>
                          <a:latin typeface="Roboto Condensed"/>
                          <a:ea typeface="Roboto Condensed"/>
                          <a:cs typeface="Roboto Condensed"/>
                          <a:sym typeface="Roboto Condensed"/>
                        </a:rPr>
                        <a:t> o </a:t>
                      </a:r>
                      <a:r>
                        <a:rPr lang="es-MX" sz="1050" b="0" i="0" u="none" strike="noStrike" cap="none" dirty="0" err="1" smtClean="0">
                          <a:solidFill>
                            <a:srgbClr val="263248"/>
                          </a:solidFill>
                          <a:latin typeface="Roboto Condensed"/>
                          <a:ea typeface="Roboto Condensed"/>
                          <a:cs typeface="Roboto Condensed"/>
                          <a:sym typeface="Roboto Condensed"/>
                        </a:rPr>
                        <a:t>SISAI</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3</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err="1" smtClean="0">
                          <a:solidFill>
                            <a:srgbClr val="263248"/>
                          </a:solidFill>
                          <a:latin typeface="Roboto Condensed"/>
                          <a:ea typeface="Roboto Condensed"/>
                          <a:cs typeface="Roboto Condensed"/>
                          <a:sym typeface="Roboto Condensed"/>
                        </a:rPr>
                        <a:t>SAI</a:t>
                      </a:r>
                      <a:endParaRPr lang="es-MX"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2</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Se registra la solicitud en SAIDA</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V</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3</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Ha sido registrada correctamente en SAIDA</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4</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err="1" smtClean="0">
                          <a:solidFill>
                            <a:srgbClr val="263248"/>
                          </a:solidFill>
                          <a:latin typeface="Roboto Condensed"/>
                          <a:ea typeface="Roboto Condensed"/>
                          <a:cs typeface="Roboto Condensed"/>
                          <a:sym typeface="Roboto Condensed"/>
                        </a:rPr>
                        <a:t>SAI</a:t>
                      </a:r>
                      <a:endParaRPr lang="es-MX"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3</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Se registra el solicitante</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V</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4</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Se ha registrado correctamente el solicitante</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5</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400" b="1" dirty="0" err="1" smtClean="0">
                          <a:solidFill>
                            <a:srgbClr val="263248"/>
                          </a:solidFill>
                          <a:latin typeface="Roboto Condensed"/>
                          <a:ea typeface="Roboto Condensed"/>
                          <a:cs typeface="Roboto Condensed"/>
                          <a:sym typeface="Roboto Condensed"/>
                        </a:rPr>
                        <a:t>SAI</a:t>
                      </a:r>
                      <a:endParaRPr lang="es-MX"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4</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0" i="0" u="none" strike="noStrike" cap="none" dirty="0" smtClean="0">
                          <a:solidFill>
                            <a:srgbClr val="263248"/>
                          </a:solidFill>
                          <a:latin typeface="Roboto Condensed"/>
                          <a:ea typeface="Roboto Condensed"/>
                          <a:cs typeface="Roboto Condensed"/>
                          <a:sym typeface="Roboto Condensed"/>
                        </a:rPr>
                        <a:t>Se registran las preguntas</a:t>
                      </a:r>
                      <a:endParaRPr sz="11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V</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5</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Se ha registrado la información</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36</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23"/>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2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23"/>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2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 name="2 Marcador de texto"/>
          <p:cNvSpPr txBox="1">
            <a:spLocks/>
          </p:cNvSpPr>
          <p:nvPr/>
        </p:nvSpPr>
        <p:spPr>
          <a:xfrm>
            <a:off x="755576" y="1398082"/>
            <a:ext cx="3888432" cy="32606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s-MX" sz="2000" b="1" dirty="0" smtClean="0"/>
              <a:t>TABLA </a:t>
            </a:r>
            <a:r>
              <a:rPr lang="es-MX" sz="2000" b="1" dirty="0" err="1" smtClean="0"/>
              <a:t>SD_FLUJO</a:t>
            </a:r>
            <a:endParaRPr lang="es-MX" sz="2000" b="1" dirty="0" smtClean="0"/>
          </a:p>
        </p:txBody>
      </p:sp>
    </p:spTree>
    <p:extLst>
      <p:ext uri="{BB962C8B-B14F-4D97-AF65-F5344CB8AC3E}">
        <p14:creationId xmlns:p14="http://schemas.microsoft.com/office/powerpoint/2010/main" val="656333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HISTORIAL DE LA SOLICITUD</a:t>
            </a:r>
            <a:endParaRPr dirty="0"/>
          </a:p>
        </p:txBody>
      </p:sp>
      <p:graphicFrame>
        <p:nvGraphicFramePr>
          <p:cNvPr id="342" name="Google Shape;342;p23"/>
          <p:cNvGraphicFramePr/>
          <p:nvPr>
            <p:extLst>
              <p:ext uri="{D42A27DB-BD31-4B8C-83A1-F6EECF244321}">
                <p14:modId xmlns:p14="http://schemas.microsoft.com/office/powerpoint/2010/main" val="1966751913"/>
              </p:ext>
            </p:extLst>
          </p:nvPr>
        </p:nvGraphicFramePr>
        <p:xfrm>
          <a:off x="476217" y="1923678"/>
          <a:ext cx="8056223" cy="2240230"/>
        </p:xfrm>
        <a:graphic>
          <a:graphicData uri="http://schemas.openxmlformats.org/drawingml/2006/table">
            <a:tbl>
              <a:tblPr>
                <a:noFill/>
                <a:tableStyleId>{5467EA67-9341-4A27-975F-A6F92A36D5EC}</a:tableStyleId>
              </a:tblPr>
              <a:tblGrid>
                <a:gridCol w="351367"/>
                <a:gridCol w="843454"/>
                <a:gridCol w="884738"/>
                <a:gridCol w="936104"/>
                <a:gridCol w="864096"/>
                <a:gridCol w="957098"/>
                <a:gridCol w="915110"/>
                <a:gridCol w="2304256"/>
              </a:tblGrid>
              <a:tr h="355604">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ID</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SOLICITUD</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FASE</a:t>
                      </a:r>
                    </a:p>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ANTERIOR</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900" b="1" dirty="0" smtClean="0">
                          <a:solidFill>
                            <a:srgbClr val="3F5378"/>
                          </a:solidFill>
                          <a:latin typeface="Roboto Condensed"/>
                          <a:ea typeface="Roboto Condensed"/>
                          <a:cs typeface="Roboto Condensed"/>
                          <a:sym typeface="Roboto Condensed"/>
                        </a:rPr>
                        <a:t>FASE ACTUAL</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chemeClr val="accent4">
                        <a:lumMod val="20000"/>
                        <a:lumOff val="80000"/>
                      </a:schemeClr>
                    </a:solidFill>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FASE</a:t>
                      </a:r>
                    </a:p>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SIGUIENTE</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ESTATUS</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INDICADOR</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900" b="1" dirty="0" smtClean="0">
                          <a:solidFill>
                            <a:srgbClr val="3F5378"/>
                          </a:solidFill>
                          <a:latin typeface="Roboto Condensed"/>
                          <a:ea typeface="Roboto Condensed"/>
                          <a:cs typeface="Roboto Condensed"/>
                          <a:sym typeface="Roboto Condensed"/>
                        </a:rPr>
                        <a:t>MENSAJE</a:t>
                      </a:r>
                      <a:endParaRPr sz="900"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30861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2981</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1400" b="1" i="0" u="none" strike="noStrike" cap="none" dirty="0" smtClean="0">
                          <a:solidFill>
                            <a:srgbClr val="263248"/>
                          </a:solidFill>
                          <a:latin typeface="Roboto Condensed"/>
                          <a:ea typeface="Roboto Condensed"/>
                          <a:cs typeface="Roboto Condensed"/>
                          <a:sym typeface="Roboto Condensed"/>
                        </a:rPr>
                        <a:t>1</a:t>
                      </a:r>
                      <a:endParaRPr lang="en"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chemeClr val="accent4">
                        <a:lumMod val="20000"/>
                        <a:lumOff val="80000"/>
                      </a:schemeClr>
                    </a:solidFill>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2</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1" dirty="0" smtClean="0">
                          <a:solidFill>
                            <a:srgbClr val="263248"/>
                          </a:solidFill>
                          <a:latin typeface="Roboto Condensed"/>
                          <a:ea typeface="Roboto Condensed"/>
                          <a:cs typeface="Roboto Condensed"/>
                          <a:sym typeface="Roboto Condensed"/>
                        </a:rPr>
                        <a:t>RECIBIDA</a:t>
                      </a:r>
                      <a:endParaRPr sz="11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1" i="0" u="none" strike="noStrike" cap="none" dirty="0" smtClean="0">
                          <a:solidFill>
                            <a:srgbClr val="263248"/>
                          </a:solidFill>
                          <a:latin typeface="Roboto Condensed"/>
                          <a:ea typeface="Roboto Condensed"/>
                          <a:cs typeface="Roboto Condensed"/>
                          <a:sym typeface="Roboto Condensed"/>
                        </a:rPr>
                        <a:t>CAPTURA</a:t>
                      </a:r>
                      <a:endParaRPr sz="11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La solicitud ha sido recibida en el formato correspondiente</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318140">
                <a:tc>
                  <a:txBody>
                    <a:bodyPr/>
                    <a:lstStyle/>
                    <a:p>
                      <a:pPr marL="0" lvl="0" indent="0" algn="ctr">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2</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2981</a:t>
                      </a:r>
                      <a:endParaRPr lang="es-MX"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1400" b="1" i="0" u="none" strike="noStrike" cap="none" dirty="0" smtClean="0">
                          <a:solidFill>
                            <a:srgbClr val="263248"/>
                          </a:solidFill>
                          <a:latin typeface="Roboto Condensed"/>
                          <a:ea typeface="Roboto Condensed"/>
                          <a:cs typeface="Roboto Condensed"/>
                          <a:sym typeface="Roboto Condensed"/>
                        </a:rPr>
                        <a:t>1</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2</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chemeClr val="accent4">
                        <a:lumMod val="20000"/>
                        <a:lumOff val="80000"/>
                      </a:schemeClr>
                    </a:solidFill>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3</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1" dirty="0" smtClean="0">
                          <a:solidFill>
                            <a:srgbClr val="263248"/>
                          </a:solidFill>
                          <a:latin typeface="Roboto Condensed"/>
                          <a:ea typeface="Roboto Condensed"/>
                          <a:cs typeface="Roboto Condensed"/>
                          <a:sym typeface="Roboto Condensed"/>
                        </a:rPr>
                        <a:t>RECIBIDA</a:t>
                      </a:r>
                      <a:endParaRPr sz="11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100" b="1" i="0" u="none" strike="noStrike" cap="none" dirty="0" smtClean="0">
                          <a:solidFill>
                            <a:srgbClr val="263248"/>
                          </a:solidFill>
                          <a:latin typeface="Roboto Condensed"/>
                          <a:ea typeface="Roboto Condensed"/>
                          <a:cs typeface="Roboto Condensed"/>
                          <a:sym typeface="Roboto Condensed"/>
                        </a:rPr>
                        <a:t>CAPTURA</a:t>
                      </a:r>
                      <a:endParaRPr sz="11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La solicitud ha sido registrada correctamente en SAIDA</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3</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2981</a:t>
                      </a:r>
                      <a:endParaRPr lang="es-MX"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1400" b="1" i="0" u="none" strike="noStrike" cap="none" dirty="0" smtClean="0">
                          <a:solidFill>
                            <a:srgbClr val="263248"/>
                          </a:solidFill>
                          <a:latin typeface="Roboto Condensed"/>
                          <a:ea typeface="Roboto Condensed"/>
                          <a:cs typeface="Roboto Condensed"/>
                          <a:sym typeface="Roboto Condensed"/>
                        </a:rPr>
                        <a:t>2</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3</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solidFill>
                      <a:schemeClr val="accent4">
                        <a:lumMod val="20000"/>
                        <a:lumOff val="80000"/>
                      </a:schemeClr>
                    </a:solidFill>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4</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1" dirty="0" smtClean="0">
                          <a:solidFill>
                            <a:srgbClr val="263248"/>
                          </a:solidFill>
                          <a:latin typeface="Roboto Condensed"/>
                          <a:ea typeface="Roboto Condensed"/>
                          <a:cs typeface="Roboto Condensed"/>
                          <a:sym typeface="Roboto Condensed"/>
                        </a:rPr>
                        <a:t>RECIBIDA</a:t>
                      </a:r>
                      <a:endParaRPr sz="11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1" i="0" u="none" strike="noStrike" cap="none" dirty="0" smtClean="0">
                          <a:solidFill>
                            <a:srgbClr val="263248"/>
                          </a:solidFill>
                          <a:latin typeface="Roboto Condensed"/>
                          <a:ea typeface="Roboto Condensed"/>
                          <a:cs typeface="Roboto Condensed"/>
                          <a:sym typeface="Roboto Condensed"/>
                        </a:rPr>
                        <a:t>CAPTURA</a:t>
                      </a:r>
                      <a:endParaRPr sz="11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Se ha registrado correctamente el solicitante</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255662">
                <a:tc>
                  <a:txBody>
                    <a:bodyPr/>
                    <a:lstStyle/>
                    <a:p>
                      <a:pPr marL="0" lvl="0" indent="0" algn="ctr" rtl="0">
                        <a:spcBef>
                          <a:spcPts val="0"/>
                        </a:spcBef>
                        <a:spcAft>
                          <a:spcPts val="0"/>
                        </a:spcAft>
                        <a:buNone/>
                      </a:pPr>
                      <a:r>
                        <a:rPr lang="es-MX" sz="1400" b="1" dirty="0" smtClean="0">
                          <a:solidFill>
                            <a:srgbClr val="263248"/>
                          </a:solidFill>
                          <a:latin typeface="Roboto Condensed"/>
                          <a:ea typeface="Roboto Condensed"/>
                          <a:cs typeface="Roboto Condensed"/>
                          <a:sym typeface="Roboto Condensed"/>
                        </a:rPr>
                        <a:t>4</a:t>
                      </a:r>
                      <a:endParaRPr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a:spcBef>
                          <a:spcPts val="0"/>
                        </a:spcBef>
                        <a:spcAft>
                          <a:spcPts val="0"/>
                        </a:spcAft>
                        <a:buNone/>
                      </a:pPr>
                      <a:r>
                        <a:rPr lang="en" sz="1400" b="1" dirty="0" smtClean="0">
                          <a:solidFill>
                            <a:srgbClr val="263248"/>
                          </a:solidFill>
                          <a:latin typeface="Roboto Condensed"/>
                          <a:ea typeface="Roboto Condensed"/>
                          <a:cs typeface="Roboto Condensed"/>
                          <a:sym typeface="Roboto Condensed"/>
                        </a:rPr>
                        <a:t>2981</a:t>
                      </a:r>
                      <a:endParaRPr lang="es-MX" sz="1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3</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4</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solidFill>
                      <a:schemeClr val="accent4">
                        <a:lumMod val="20000"/>
                        <a:lumOff val="80000"/>
                      </a:schemeClr>
                    </a:solidFill>
                  </a:tcPr>
                </a:tc>
                <a:tc>
                  <a:txBody>
                    <a:bodyPr/>
                    <a:lstStyle/>
                    <a:p>
                      <a:pPr marL="0" marR="0" lvl="0" indent="0" algn="ctr" rtl="0">
                        <a:lnSpc>
                          <a:spcPct val="100000"/>
                        </a:lnSpc>
                        <a:spcBef>
                          <a:spcPts val="0"/>
                        </a:spcBef>
                        <a:spcAft>
                          <a:spcPts val="0"/>
                        </a:spcAft>
                        <a:buClr>
                          <a:srgbClr val="000000"/>
                        </a:buClr>
                        <a:buFont typeface="Arial"/>
                        <a:buNone/>
                      </a:pPr>
                      <a:r>
                        <a:rPr lang="es-MX" sz="1400" b="1" i="0" u="none" strike="noStrike" cap="none" dirty="0" smtClean="0">
                          <a:solidFill>
                            <a:srgbClr val="263248"/>
                          </a:solidFill>
                          <a:latin typeface="Roboto Condensed"/>
                          <a:ea typeface="Roboto Condensed"/>
                          <a:cs typeface="Roboto Condensed"/>
                          <a:sym typeface="Roboto Condensed"/>
                        </a:rPr>
                        <a:t>5</a:t>
                      </a:r>
                      <a:endParaRPr sz="14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1" dirty="0" smtClean="0">
                          <a:solidFill>
                            <a:srgbClr val="263248"/>
                          </a:solidFill>
                          <a:latin typeface="Roboto Condensed"/>
                          <a:ea typeface="Roboto Condensed"/>
                          <a:cs typeface="Roboto Condensed"/>
                          <a:sym typeface="Roboto Condensed"/>
                        </a:rPr>
                        <a:t>RECIBIDA</a:t>
                      </a:r>
                      <a:endParaRPr sz="11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100" b="1" i="0" u="none" strike="noStrike" cap="none" dirty="0" smtClean="0">
                          <a:solidFill>
                            <a:srgbClr val="263248"/>
                          </a:solidFill>
                          <a:latin typeface="Roboto Condensed"/>
                          <a:ea typeface="Roboto Condensed"/>
                          <a:cs typeface="Roboto Condensed"/>
                          <a:sym typeface="Roboto Condensed"/>
                        </a:rPr>
                        <a:t>RECIBIDA</a:t>
                      </a:r>
                      <a:endParaRPr sz="1100" b="1"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s-MX" sz="1050" b="0" i="0" u="none" strike="noStrike" cap="none" dirty="0" smtClean="0">
                          <a:solidFill>
                            <a:srgbClr val="263248"/>
                          </a:solidFill>
                          <a:latin typeface="Roboto Condensed"/>
                          <a:ea typeface="Roboto Condensed"/>
                          <a:cs typeface="Roboto Condensed"/>
                          <a:sym typeface="Roboto Condensed"/>
                        </a:rPr>
                        <a:t>Se ha enviado el acuse de recibo al solicitante</a:t>
                      </a:r>
                      <a:endParaRPr sz="105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37</a:t>
            </a:fld>
            <a:endParaRPr/>
          </a:p>
        </p:txBody>
      </p:sp>
      <p:sp>
        <p:nvSpPr>
          <p:cNvPr id="13" name="2 Marcador de texto"/>
          <p:cNvSpPr txBox="1">
            <a:spLocks/>
          </p:cNvSpPr>
          <p:nvPr/>
        </p:nvSpPr>
        <p:spPr>
          <a:xfrm>
            <a:off x="755576" y="1398082"/>
            <a:ext cx="4752528" cy="32606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s-MX" sz="2000" b="1" dirty="0" smtClean="0"/>
              <a:t>TABLA </a:t>
            </a:r>
            <a:r>
              <a:rPr lang="es-MX" sz="2000" b="1" dirty="0" err="1" smtClean="0"/>
              <a:t>SD_HISTORIAL_SOLICITUD</a:t>
            </a:r>
            <a:endParaRPr lang="es-MX" sz="2000" b="1" dirty="0" smtClean="0"/>
          </a:p>
        </p:txBody>
      </p:sp>
      <p:grpSp>
        <p:nvGrpSpPr>
          <p:cNvPr id="14" name="Google Shape;875;p37"/>
          <p:cNvGrpSpPr/>
          <p:nvPr/>
        </p:nvGrpSpPr>
        <p:grpSpPr>
          <a:xfrm>
            <a:off x="379129" y="627280"/>
            <a:ext cx="304439" cy="288286"/>
            <a:chOff x="5973900" y="318475"/>
            <a:chExt cx="401900" cy="380575"/>
          </a:xfrm>
        </p:grpSpPr>
        <p:sp>
          <p:nvSpPr>
            <p:cNvPr id="15" name="Google Shape;876;p37"/>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877;p37"/>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878;p37"/>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879;p37"/>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880;p3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881;p37"/>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882;p37"/>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883;p37"/>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884;p37"/>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885;p37"/>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886;p37"/>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887;p37"/>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888;p37"/>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889;p37"/>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7333974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IMPLEMENTACIÓN</a:t>
            </a:r>
            <a:endParaRPr lang="es-MX" dirty="0"/>
          </a:p>
        </p:txBody>
      </p:sp>
      <p:sp>
        <p:nvSpPr>
          <p:cNvPr id="3" name="2 Subtítulo"/>
          <p:cNvSpPr>
            <a:spLocks noGrp="1"/>
          </p:cNvSpPr>
          <p:nvPr>
            <p:ph type="subTitle" idx="1"/>
          </p:nvPr>
        </p:nvSpPr>
        <p:spPr/>
        <p:txBody>
          <a:bodyPr/>
          <a:lstStyle/>
          <a:p>
            <a:endParaRPr lang="es-MX"/>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38</a:t>
            </a:fld>
            <a:endParaRPr lang="es-MX"/>
          </a:p>
        </p:txBody>
      </p:sp>
    </p:spTree>
    <p:extLst>
      <p:ext uri="{BB962C8B-B14F-4D97-AF65-F5344CB8AC3E}">
        <p14:creationId xmlns:p14="http://schemas.microsoft.com/office/powerpoint/2010/main" val="2466092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REGISTRO DE SOLICITUDES</a:t>
            </a:r>
            <a:endParaRPr lang="es-MX"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39</a:t>
            </a:fld>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75606"/>
            <a:ext cx="3168352" cy="36166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Google Shape;497;p33"/>
          <p:cNvSpPr txBox="1">
            <a:spLocks/>
          </p:cNvSpPr>
          <p:nvPr/>
        </p:nvSpPr>
        <p:spPr>
          <a:xfrm>
            <a:off x="4427984" y="2283718"/>
            <a:ext cx="4176464" cy="3021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buNone/>
            </a:pPr>
            <a:r>
              <a:rPr lang="es-MX" sz="1800" b="1" dirty="0" smtClean="0">
                <a:solidFill>
                  <a:srgbClr val="FF9800"/>
                </a:solidFill>
              </a:rPr>
              <a:t>SOLICITUD </a:t>
            </a:r>
            <a:r>
              <a:rPr lang="es-MX" sz="1800" b="1" dirty="0">
                <a:solidFill>
                  <a:srgbClr val="FF9800"/>
                </a:solidFill>
              </a:rPr>
              <a:t>DE ACCESO A LA INFORMACIÓN </a:t>
            </a:r>
            <a:r>
              <a:rPr lang="es-MX" sz="1800" b="1" dirty="0" smtClean="0">
                <a:solidFill>
                  <a:srgbClr val="FF9800"/>
                </a:solidFill>
              </a:rPr>
              <a:t>PÚBLICA (</a:t>
            </a:r>
            <a:r>
              <a:rPr lang="es-MX" sz="1800" b="1" dirty="0" err="1" smtClean="0">
                <a:solidFill>
                  <a:srgbClr val="FF9800"/>
                </a:solidFill>
              </a:rPr>
              <a:t>SAI</a:t>
            </a:r>
            <a:r>
              <a:rPr lang="es-MX" sz="1800" b="1" dirty="0" smtClean="0">
                <a:solidFill>
                  <a:srgbClr val="FF9800"/>
                </a:solidFill>
              </a:rPr>
              <a:t>)</a:t>
            </a:r>
            <a:endParaRPr lang="es-MX" sz="2800" b="1" dirty="0" smtClean="0">
              <a:solidFill>
                <a:srgbClr val="FF9800"/>
              </a:solidFill>
            </a:endParaRPr>
          </a:p>
          <a:p>
            <a:pPr marL="0" indent="0">
              <a:spcBef>
                <a:spcPts val="1000"/>
              </a:spcBef>
              <a:spcAft>
                <a:spcPts val="1000"/>
              </a:spcAft>
              <a:buFont typeface="Roboto Condensed Light"/>
              <a:buNone/>
            </a:pPr>
            <a:r>
              <a:rPr lang="es-MX" sz="1400" dirty="0" smtClean="0"/>
              <a:t>El registro de las solicitudes consta de 5 pasos:</a:t>
            </a:r>
          </a:p>
          <a:p>
            <a:pPr marL="342900" indent="-342900">
              <a:spcBef>
                <a:spcPts val="0"/>
              </a:spcBef>
              <a:buFont typeface="+mj-lt"/>
              <a:buAutoNum type="arabicPeriod"/>
            </a:pPr>
            <a:r>
              <a:rPr lang="es-MX" sz="1400" dirty="0" smtClean="0"/>
              <a:t>Registro de los datos de solicitante.</a:t>
            </a:r>
          </a:p>
          <a:p>
            <a:pPr marL="342900" indent="-342900">
              <a:spcBef>
                <a:spcPts val="0"/>
              </a:spcBef>
              <a:buFont typeface="+mj-lt"/>
              <a:buAutoNum type="arabicPeriod"/>
            </a:pPr>
            <a:endParaRPr lang="es-MX" sz="1400" dirty="0" smtClean="0"/>
          </a:p>
          <a:p>
            <a:pPr marL="342900" indent="-342900">
              <a:spcBef>
                <a:spcPts val="0"/>
              </a:spcBef>
              <a:buFont typeface="+mj-lt"/>
              <a:buAutoNum type="arabicPeriod"/>
            </a:pPr>
            <a:r>
              <a:rPr lang="es-MX" sz="1400" dirty="0" smtClean="0"/>
              <a:t>Registro de información a solicitar en formato de pregunta.</a:t>
            </a:r>
          </a:p>
          <a:p>
            <a:pPr marL="342900" indent="-342900">
              <a:spcBef>
                <a:spcPts val="0"/>
              </a:spcBef>
              <a:buFont typeface="+mj-lt"/>
              <a:buAutoNum type="arabicPeriod"/>
            </a:pPr>
            <a:r>
              <a:rPr lang="es-MX" sz="1400" dirty="0" smtClean="0"/>
              <a:t>Registro de la clasificación de la solicitud en base al catálogo.</a:t>
            </a:r>
          </a:p>
          <a:p>
            <a:pPr marL="342900" indent="-342900">
              <a:spcBef>
                <a:spcPts val="0"/>
              </a:spcBef>
              <a:buFont typeface="+mj-lt"/>
              <a:buAutoNum type="arabicPeriod"/>
            </a:pPr>
            <a:r>
              <a:rPr lang="es-MX" sz="1400" dirty="0" smtClean="0"/>
              <a:t>Registro de los medios de respuesta que el solicitante elige, generando un total en caso de generar algún costo.</a:t>
            </a:r>
          </a:p>
          <a:p>
            <a:pPr marL="342900" indent="-342900">
              <a:spcBef>
                <a:spcPts val="0"/>
              </a:spcBef>
              <a:buFont typeface="+mj-lt"/>
              <a:buAutoNum type="arabicPeriod"/>
            </a:pPr>
            <a:r>
              <a:rPr lang="es-MX" sz="1400" dirty="0" smtClean="0"/>
              <a:t>Registro de documentos anexos a la solicitud.</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spTree>
    <p:extLst>
      <p:ext uri="{BB962C8B-B14F-4D97-AF65-F5344CB8AC3E}">
        <p14:creationId xmlns:p14="http://schemas.microsoft.com/office/powerpoint/2010/main" val="2293839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MX" dirty="0" smtClean="0"/>
              <a:t>U</a:t>
            </a:r>
            <a:r>
              <a:rPr lang="en" dirty="0" smtClean="0"/>
              <a:t>NIDAD DE TRANSPARENCIA DEL PODER EJECUTIVO</a:t>
            </a:r>
            <a:endParaRPr dirty="0"/>
          </a:p>
        </p:txBody>
      </p:sp>
      <p:sp>
        <p:nvSpPr>
          <p:cNvPr id="237" name="Google Shape;237;p16"/>
          <p:cNvSpPr txBox="1">
            <a:spLocks noGrp="1"/>
          </p:cNvSpPr>
          <p:nvPr>
            <p:ph type="body" idx="1"/>
          </p:nvPr>
        </p:nvSpPr>
        <p:spPr>
          <a:xfrm>
            <a:off x="503814" y="1707654"/>
            <a:ext cx="8082097" cy="3145500"/>
          </a:xfrm>
          <a:prstGeom prst="rect">
            <a:avLst/>
          </a:prstGeom>
        </p:spPr>
        <p:txBody>
          <a:bodyPr spcFirstLastPara="1" wrap="square" lIns="91425" tIns="91425" rIns="91425" bIns="91425" anchor="ctr" anchorCtr="0">
            <a:noAutofit/>
          </a:bodyPr>
          <a:lstStyle/>
          <a:p>
            <a:pPr marL="76200" indent="0">
              <a:spcBef>
                <a:spcPts val="0"/>
              </a:spcBef>
              <a:buNone/>
            </a:pPr>
            <a:r>
              <a:rPr lang="es-MX" sz="2000" dirty="0" smtClean="0"/>
              <a:t>La </a:t>
            </a:r>
            <a:r>
              <a:rPr lang="es-MX" sz="2000" dirty="0"/>
              <a:t>Unidad de Transparencia </a:t>
            </a:r>
            <a:r>
              <a:rPr lang="es-MX" sz="2000" dirty="0" smtClean="0"/>
              <a:t>del </a:t>
            </a:r>
            <a:r>
              <a:rPr lang="es-MX" sz="2000" dirty="0"/>
              <a:t>Poder Ejecutivo </a:t>
            </a:r>
            <a:r>
              <a:rPr lang="es-MX" sz="2000" dirty="0" smtClean="0"/>
              <a:t>(órgano desconcentrado de la Secretaría de Planeación y Finanzas) </a:t>
            </a:r>
            <a:r>
              <a:rPr lang="es-MX" sz="2000" dirty="0"/>
              <a:t>es la instancia del Poder Ejecutivo del </a:t>
            </a:r>
            <a:r>
              <a:rPr lang="es-MX" sz="2000" dirty="0" smtClean="0"/>
              <a:t>Estado de Querétaro </a:t>
            </a:r>
            <a:r>
              <a:rPr lang="es-MX" sz="2000" dirty="0"/>
              <a:t>encargada de</a:t>
            </a:r>
            <a:r>
              <a:rPr lang="es-MX" sz="2000" dirty="0" smtClean="0"/>
              <a:t>:</a:t>
            </a:r>
          </a:p>
          <a:p>
            <a:pPr>
              <a:spcBef>
                <a:spcPts val="0"/>
              </a:spcBef>
            </a:pPr>
            <a:r>
              <a:rPr lang="es-MX" sz="2000" dirty="0" smtClean="0"/>
              <a:t>Atender solicitudes </a:t>
            </a:r>
            <a:r>
              <a:rPr lang="es-MX" sz="2000" dirty="0"/>
              <a:t>de acceso a la información y solicitudes para el ejercicio de derechos ARCO presentadas por la </a:t>
            </a:r>
            <a:r>
              <a:rPr lang="es-MX" sz="2000" dirty="0" smtClean="0"/>
              <a:t>población.</a:t>
            </a:r>
          </a:p>
          <a:p>
            <a:pPr>
              <a:spcBef>
                <a:spcPts val="0"/>
              </a:spcBef>
            </a:pPr>
            <a:r>
              <a:rPr lang="es-MX" sz="2000" dirty="0" smtClean="0"/>
              <a:t>Brindar acceso </a:t>
            </a:r>
            <a:r>
              <a:rPr lang="es-MX" sz="2000" dirty="0"/>
              <a:t>a la Información </a:t>
            </a:r>
            <a:endParaRPr lang="es-MX" sz="2000" dirty="0"/>
          </a:p>
          <a:p>
            <a:pPr>
              <a:spcBef>
                <a:spcPts val="0"/>
              </a:spcBef>
            </a:pPr>
            <a:r>
              <a:rPr lang="es-MX" sz="2000" dirty="0" smtClean="0"/>
              <a:t>Coordinar </a:t>
            </a:r>
            <a:r>
              <a:rPr lang="es-MX" sz="2000" dirty="0"/>
              <a:t>actividades y verificar que todas las unidades administrativas o áreas del Poder Ejecutivo publiquen y actualicen información derivada de sus obligaciones de transparencia</a:t>
            </a:r>
            <a:endParaRPr lang="es-MX" sz="2000" dirty="0" smtClean="0"/>
          </a:p>
          <a:p>
            <a:pPr marL="457200" lvl="0" indent="-381000" rtl="0">
              <a:spcBef>
                <a:spcPts val="0"/>
              </a:spcBef>
              <a:spcAft>
                <a:spcPts val="0"/>
              </a:spcAft>
              <a:buSzPts val="2400"/>
              <a:buChar char="▰"/>
            </a:pPr>
            <a:endParaRPr lang="es-MX" dirty="0" smtClean="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16"/>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632053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40</a:t>
            </a:fld>
            <a:endParaRPr lang="es-MX"/>
          </a:p>
        </p:txBody>
      </p:sp>
      <p:sp>
        <p:nvSpPr>
          <p:cNvPr id="5" name="Google Shape;497;p33"/>
          <p:cNvSpPr txBox="1">
            <a:spLocks/>
          </p:cNvSpPr>
          <p:nvPr/>
        </p:nvSpPr>
        <p:spPr>
          <a:xfrm>
            <a:off x="4390474" y="1995686"/>
            <a:ext cx="4176464"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1- INFORMACIÓN DEL SOLICITANTE</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Se realiza el registro de los datos del solicitante, datos personales que pueden ser o no anónimos. Esto depende del solicitante si desea o no que sus datos personales puedan ser registrados en el sistema</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26" y="1059582"/>
            <a:ext cx="3881429" cy="13460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47" y="2715766"/>
            <a:ext cx="3521389" cy="1755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793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41</a:t>
            </a:fld>
            <a:endParaRPr lang="es-MX"/>
          </a:p>
        </p:txBody>
      </p:sp>
      <p:sp>
        <p:nvSpPr>
          <p:cNvPr id="5" name="Google Shape;497;p33"/>
          <p:cNvSpPr txBox="1">
            <a:spLocks/>
          </p:cNvSpPr>
          <p:nvPr/>
        </p:nvSpPr>
        <p:spPr>
          <a:xfrm>
            <a:off x="417062" y="1707754"/>
            <a:ext cx="4176464"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2- INFORMACIÓN DE LA SOLICITUD</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Se realiza la información a requerir en forma de pregunta.</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915566"/>
            <a:ext cx="3270534" cy="23073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31" y="2548385"/>
            <a:ext cx="4357927" cy="19089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79377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42</a:t>
            </a:fld>
            <a:endParaRPr lang="es-MX"/>
          </a:p>
        </p:txBody>
      </p:sp>
      <p:sp>
        <p:nvSpPr>
          <p:cNvPr id="5" name="Google Shape;497;p33"/>
          <p:cNvSpPr txBox="1">
            <a:spLocks/>
          </p:cNvSpPr>
          <p:nvPr/>
        </p:nvSpPr>
        <p:spPr>
          <a:xfrm>
            <a:off x="417062" y="1587103"/>
            <a:ext cx="7899354"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3 - INFORMACIÓN DEL CATÁLOGO</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Para seleccionar la relación de la solicitud con el catálogo se debe seleccionar un tema, subtema y el título con el cual estará relacionado</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34" y="2427734"/>
            <a:ext cx="8510504" cy="10801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20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43</a:t>
            </a:fld>
            <a:endParaRPr lang="es-MX"/>
          </a:p>
        </p:txBody>
      </p:sp>
      <p:sp>
        <p:nvSpPr>
          <p:cNvPr id="5" name="Google Shape;497;p33"/>
          <p:cNvSpPr txBox="1">
            <a:spLocks/>
          </p:cNvSpPr>
          <p:nvPr/>
        </p:nvSpPr>
        <p:spPr>
          <a:xfrm>
            <a:off x="539552" y="2369854"/>
            <a:ext cx="4226946"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4 – MEDIOS DE RESPUESTA</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Es importante seleccionarla cantidad de formatos que se requieren como medio de respuesta, los costos dependen de la administración de los medios de respuesta.</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94" y="3210484"/>
            <a:ext cx="4917886" cy="11497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542" y="915566"/>
            <a:ext cx="3991273" cy="9361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Google Shape;497;p33"/>
          <p:cNvSpPr txBox="1">
            <a:spLocks/>
          </p:cNvSpPr>
          <p:nvPr/>
        </p:nvSpPr>
        <p:spPr>
          <a:xfrm>
            <a:off x="5208548" y="2715766"/>
            <a:ext cx="3703241" cy="8406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dirty="0" smtClean="0"/>
              <a:t>Una vez seleccionado el medio de respuesta te muestra el total a pagar en caso de ser requerido.</a:t>
            </a:r>
          </a:p>
          <a:p>
            <a:pPr marL="0" indent="0" algn="ctr">
              <a:buNone/>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spTree>
    <p:extLst>
      <p:ext uri="{BB962C8B-B14F-4D97-AF65-F5344CB8AC3E}">
        <p14:creationId xmlns:p14="http://schemas.microsoft.com/office/powerpoint/2010/main" val="19428014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44</a:t>
            </a:fld>
            <a:endParaRPr lang="es-MX"/>
          </a:p>
        </p:txBody>
      </p:sp>
      <p:sp>
        <p:nvSpPr>
          <p:cNvPr id="5" name="Google Shape;497;p33"/>
          <p:cNvSpPr txBox="1">
            <a:spLocks/>
          </p:cNvSpPr>
          <p:nvPr/>
        </p:nvSpPr>
        <p:spPr>
          <a:xfrm>
            <a:off x="458118" y="2159119"/>
            <a:ext cx="4298954" cy="1128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5 – ANEXO DE DOCUMENTOS</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Se realiza el anexo de documentos, es necesario subir al menos la solicitud en formato libre escaneada para poder continuar</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15766"/>
            <a:ext cx="4712150"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771550"/>
            <a:ext cx="3551384" cy="18554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801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REGISTRO DE SOLICITUDES</a:t>
            </a:r>
            <a:endParaRPr lang="es-MX"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45</a:t>
            </a:fld>
            <a:endParaRPr lang="es-MX"/>
          </a:p>
        </p:txBody>
      </p:sp>
      <p:sp>
        <p:nvSpPr>
          <p:cNvPr id="7" name="Google Shape;497;p33"/>
          <p:cNvSpPr txBox="1">
            <a:spLocks/>
          </p:cNvSpPr>
          <p:nvPr/>
        </p:nvSpPr>
        <p:spPr>
          <a:xfrm>
            <a:off x="323528" y="2283718"/>
            <a:ext cx="5040560" cy="3021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None/>
            </a:pPr>
            <a:r>
              <a:rPr lang="es-MX" sz="1800" b="1" dirty="0" smtClean="0">
                <a:solidFill>
                  <a:srgbClr val="FF9800"/>
                </a:solidFill>
              </a:rPr>
              <a:t>SOLICITUD </a:t>
            </a:r>
            <a:r>
              <a:rPr lang="es-MX" sz="1800" b="1" dirty="0">
                <a:solidFill>
                  <a:srgbClr val="FF9800"/>
                </a:solidFill>
              </a:rPr>
              <a:t>PARA EL EJERCICIO DE LOS DERECHOS </a:t>
            </a:r>
            <a:r>
              <a:rPr lang="es-MX" sz="1800" b="1" dirty="0" smtClean="0">
                <a:solidFill>
                  <a:srgbClr val="FF9800"/>
                </a:solidFill>
              </a:rPr>
              <a:t>“ARCO” </a:t>
            </a:r>
            <a:endParaRPr lang="es-MX" sz="1800" b="1" dirty="0">
              <a:solidFill>
                <a:srgbClr val="FF9800"/>
              </a:solidFill>
            </a:endParaRPr>
          </a:p>
          <a:p>
            <a:pPr marL="0" indent="0">
              <a:spcBef>
                <a:spcPts val="1000"/>
              </a:spcBef>
              <a:spcAft>
                <a:spcPts val="1000"/>
              </a:spcAft>
              <a:buFont typeface="Roboto Condensed Light"/>
              <a:buNone/>
            </a:pPr>
            <a:r>
              <a:rPr lang="es-MX" sz="1300" dirty="0" smtClean="0"/>
              <a:t>El registro de las solicitudes consta de 6 pasos:</a:t>
            </a:r>
          </a:p>
          <a:p>
            <a:pPr marL="342900" indent="-342900">
              <a:spcBef>
                <a:spcPts val="0"/>
              </a:spcBef>
              <a:buFont typeface="+mj-lt"/>
              <a:buAutoNum type="arabicPeriod"/>
            </a:pPr>
            <a:r>
              <a:rPr lang="es-MX" sz="1300" dirty="0" smtClean="0"/>
              <a:t>Registro de los datos de solicitante.</a:t>
            </a:r>
          </a:p>
          <a:p>
            <a:pPr marL="342900" indent="-342900">
              <a:spcBef>
                <a:spcPts val="0"/>
              </a:spcBef>
              <a:buFont typeface="+mj-lt"/>
              <a:buAutoNum type="arabicPeriod"/>
            </a:pPr>
            <a:endParaRPr lang="es-MX" sz="1300" dirty="0" smtClean="0"/>
          </a:p>
          <a:p>
            <a:pPr marL="342900" indent="-342900">
              <a:spcBef>
                <a:spcPts val="0"/>
              </a:spcBef>
              <a:buFont typeface="+mj-lt"/>
              <a:buAutoNum type="arabicPeriod"/>
            </a:pPr>
            <a:r>
              <a:rPr lang="es-MX" sz="1300" dirty="0"/>
              <a:t>Registro de la clasificación de la solicitud en base </a:t>
            </a:r>
            <a:r>
              <a:rPr lang="es-MX" sz="1300" dirty="0" smtClean="0"/>
              <a:t>a los derechos ARCO que desea ejercer</a:t>
            </a:r>
          </a:p>
          <a:p>
            <a:pPr marL="342900" indent="-342900">
              <a:spcBef>
                <a:spcPts val="0"/>
              </a:spcBef>
              <a:buFont typeface="+mj-lt"/>
              <a:buAutoNum type="arabicPeriod"/>
            </a:pPr>
            <a:r>
              <a:rPr lang="es-MX" sz="1300" dirty="0" smtClean="0"/>
              <a:t>Registro de información a solicitar en formato de pregunta.</a:t>
            </a:r>
          </a:p>
          <a:p>
            <a:pPr marL="342900" indent="-342900">
              <a:spcBef>
                <a:spcPts val="0"/>
              </a:spcBef>
              <a:buFont typeface="+mj-lt"/>
              <a:buAutoNum type="arabicPeriod"/>
            </a:pPr>
            <a:r>
              <a:rPr lang="es-MX" sz="1300" dirty="0" smtClean="0"/>
              <a:t>Registro de la clasificación de la solicitud en base al catálogo.</a:t>
            </a:r>
          </a:p>
          <a:p>
            <a:pPr marL="342900" indent="-342900">
              <a:spcBef>
                <a:spcPts val="0"/>
              </a:spcBef>
              <a:buFont typeface="+mj-lt"/>
              <a:buAutoNum type="arabicPeriod"/>
            </a:pPr>
            <a:r>
              <a:rPr lang="es-MX" sz="1300" dirty="0" smtClean="0"/>
              <a:t>Registro de los medios de respuesta que el solicitante elige, generando un total en caso de generar algún costo.</a:t>
            </a:r>
          </a:p>
          <a:p>
            <a:pPr marL="342900" indent="-342900">
              <a:spcBef>
                <a:spcPts val="0"/>
              </a:spcBef>
              <a:buFont typeface="+mj-lt"/>
              <a:buAutoNum type="arabicPeriod"/>
            </a:pPr>
            <a:r>
              <a:rPr lang="es-MX" sz="1300" dirty="0" smtClean="0"/>
              <a:t>Registro de documentos anexos a la solicitud.</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275606"/>
            <a:ext cx="2664296" cy="30465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193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46</a:t>
            </a:fld>
            <a:endParaRPr lang="es-MX"/>
          </a:p>
        </p:txBody>
      </p:sp>
      <p:sp>
        <p:nvSpPr>
          <p:cNvPr id="5" name="Google Shape;497;p33"/>
          <p:cNvSpPr txBox="1">
            <a:spLocks/>
          </p:cNvSpPr>
          <p:nvPr/>
        </p:nvSpPr>
        <p:spPr>
          <a:xfrm>
            <a:off x="1547664" y="1707654"/>
            <a:ext cx="5400600" cy="10801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1- INFORMACIÓN DEL SOLICITANTE</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Se realiza el registro de los datos del solicitante, para este tipo de solicitud los datos del solicitante son obligatorios</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847" y="1798023"/>
            <a:ext cx="5436096" cy="773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Google Shape;497;p33"/>
          <p:cNvSpPr txBox="1">
            <a:spLocks/>
          </p:cNvSpPr>
          <p:nvPr/>
        </p:nvSpPr>
        <p:spPr>
          <a:xfrm>
            <a:off x="1691680" y="3256708"/>
            <a:ext cx="5400600" cy="10801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dirty="0" smtClean="0"/>
              <a:t>Es importante seleccionar los documentos de acreditación con los cuales se podrá hacer valida la solicitud. </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822" y="3507854"/>
            <a:ext cx="5300316" cy="102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226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47</a:t>
            </a:fld>
            <a:endParaRPr lang="es-MX"/>
          </a:p>
        </p:txBody>
      </p:sp>
      <p:sp>
        <p:nvSpPr>
          <p:cNvPr id="5" name="Google Shape;497;p33"/>
          <p:cNvSpPr txBox="1">
            <a:spLocks/>
          </p:cNvSpPr>
          <p:nvPr/>
        </p:nvSpPr>
        <p:spPr>
          <a:xfrm>
            <a:off x="417062" y="1707754"/>
            <a:ext cx="4176464"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2 - CLASIFICACIÓN DE LA SOLICITUD</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Se realiza la información a requerir en forma de pregunta.</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915566"/>
            <a:ext cx="3270534" cy="23073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31" y="2548385"/>
            <a:ext cx="4357927" cy="19089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6116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48</a:t>
            </a:fld>
            <a:endParaRPr lang="es-MX"/>
          </a:p>
        </p:txBody>
      </p:sp>
      <p:sp>
        <p:nvSpPr>
          <p:cNvPr id="5" name="Google Shape;497;p33"/>
          <p:cNvSpPr txBox="1">
            <a:spLocks/>
          </p:cNvSpPr>
          <p:nvPr/>
        </p:nvSpPr>
        <p:spPr>
          <a:xfrm>
            <a:off x="417062" y="1707754"/>
            <a:ext cx="4176464"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3- INFORMACIÓN DE LA SOLICITUD</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Se realiza la información a requerir en forma de pregunta.</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915566"/>
            <a:ext cx="3270534" cy="23073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31" y="2548385"/>
            <a:ext cx="4357927" cy="19089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4279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49</a:t>
            </a:fld>
            <a:endParaRPr lang="es-MX"/>
          </a:p>
        </p:txBody>
      </p:sp>
      <p:sp>
        <p:nvSpPr>
          <p:cNvPr id="5" name="Google Shape;497;p33"/>
          <p:cNvSpPr txBox="1">
            <a:spLocks/>
          </p:cNvSpPr>
          <p:nvPr/>
        </p:nvSpPr>
        <p:spPr>
          <a:xfrm>
            <a:off x="417062" y="1587103"/>
            <a:ext cx="7899354"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3 - INFORMACIÓN DEL CATÁLOGO</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Para seleccionar la relación de la solicitud con el catálogo se debe seleccionar un tema, subtema y el título con el cual estará relacionado</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34" y="2427734"/>
            <a:ext cx="8510504" cy="10801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7742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CLASIFICACIÓN DE LA INFORMACIÓN</a:t>
            </a:r>
            <a:endParaRPr lang="es-MX"/>
          </a:p>
        </p:txBody>
      </p:sp>
      <p:sp>
        <p:nvSpPr>
          <p:cNvPr id="3" name="2 Marcador de texto"/>
          <p:cNvSpPr>
            <a:spLocks noGrp="1"/>
          </p:cNvSpPr>
          <p:nvPr>
            <p:ph type="body" idx="1"/>
          </p:nvPr>
        </p:nvSpPr>
        <p:spPr>
          <a:xfrm>
            <a:off x="323528" y="1347614"/>
            <a:ext cx="3456384" cy="3260624"/>
          </a:xfrm>
        </p:spPr>
        <p:txBody>
          <a:bodyPr/>
          <a:lstStyle/>
          <a:p>
            <a:pPr marL="76200" indent="0">
              <a:buNone/>
            </a:pPr>
            <a:r>
              <a:rPr lang="es-MX" sz="2000" b="1" dirty="0" smtClean="0"/>
              <a:t>Información reservada</a:t>
            </a:r>
          </a:p>
          <a:p>
            <a:pPr marL="0" indent="0">
              <a:spcBef>
                <a:spcPts val="1000"/>
              </a:spcBef>
              <a:spcAft>
                <a:spcPts val="1000"/>
              </a:spcAft>
              <a:buNone/>
            </a:pPr>
            <a:r>
              <a:rPr lang="es-MX" sz="1800" dirty="0" smtClean="0"/>
              <a:t>Es aquella información </a:t>
            </a:r>
            <a:r>
              <a:rPr lang="es-MX" sz="1800" dirty="0" smtClean="0"/>
              <a:t>pública cuya difusión compromete la seguridad del estado o del municipio, daña la estabilidad económica del estado, ponga en riesgo la vida, salud de cualquier persona o cause prejuicios a las actividades del estado.</a:t>
            </a:r>
            <a:endParaRPr lang="es-MX" sz="2000"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a:t>
            </a:fld>
            <a:endParaRPr lang="es-MX"/>
          </a:p>
        </p:txBody>
      </p:sp>
      <p:sp>
        <p:nvSpPr>
          <p:cNvPr id="5" name="2 Marcador de texto"/>
          <p:cNvSpPr txBox="1">
            <a:spLocks/>
          </p:cNvSpPr>
          <p:nvPr/>
        </p:nvSpPr>
        <p:spPr>
          <a:xfrm>
            <a:off x="3995936" y="1347614"/>
            <a:ext cx="4417013" cy="3260624"/>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Font typeface="Roboto Condensed Light"/>
              <a:buNone/>
            </a:pPr>
            <a:r>
              <a:rPr lang="es-MX" sz="2000" b="1" dirty="0" smtClean="0"/>
              <a:t>Información </a:t>
            </a:r>
            <a:r>
              <a:rPr lang="es-MX" sz="2000" b="1" dirty="0" smtClean="0"/>
              <a:t>confidencial</a:t>
            </a:r>
            <a:endParaRPr lang="es-MX" sz="2000" b="1" dirty="0" smtClean="0"/>
          </a:p>
          <a:p>
            <a:pPr marL="0" indent="0">
              <a:spcBef>
                <a:spcPts val="1000"/>
              </a:spcBef>
              <a:spcAft>
                <a:spcPts val="1000"/>
              </a:spcAft>
              <a:buNone/>
            </a:pPr>
            <a:r>
              <a:rPr lang="es-MX" sz="1800" dirty="0" smtClean="0"/>
              <a:t>Es aquella </a:t>
            </a:r>
            <a:r>
              <a:rPr lang="es-MX" sz="1800" dirty="0" smtClean="0"/>
              <a:t>información </a:t>
            </a:r>
            <a:r>
              <a:rPr lang="es-MX" sz="1800" dirty="0"/>
              <a:t>pública </a:t>
            </a:r>
            <a:r>
              <a:rPr lang="es-MX" sz="1800" dirty="0" smtClean="0"/>
              <a:t>protegida, </a:t>
            </a:r>
            <a:r>
              <a:rPr lang="es-MX" sz="1800" dirty="0"/>
              <a:t>que por disposición legal queda prohibido su acceso, distribución, comercialización, publicación y difusión generales de forma permanente, con excepción de las autoridades competentes que, conforme a la ley, tengan acceso a ella, y de los particulares titulares de dicha </a:t>
            </a:r>
            <a:r>
              <a:rPr lang="es-MX" sz="1800" dirty="0" smtClean="0"/>
              <a:t>información. (datos personales)</a:t>
            </a:r>
            <a:endParaRPr lang="es-MX" sz="1800" dirty="0"/>
          </a:p>
        </p:txBody>
      </p:sp>
    </p:spTree>
    <p:extLst>
      <p:ext uri="{BB962C8B-B14F-4D97-AF65-F5344CB8AC3E}">
        <p14:creationId xmlns:p14="http://schemas.microsoft.com/office/powerpoint/2010/main" val="1506720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50</a:t>
            </a:fld>
            <a:endParaRPr lang="es-MX"/>
          </a:p>
        </p:txBody>
      </p:sp>
      <p:sp>
        <p:nvSpPr>
          <p:cNvPr id="5" name="Google Shape;497;p33"/>
          <p:cNvSpPr txBox="1">
            <a:spLocks/>
          </p:cNvSpPr>
          <p:nvPr/>
        </p:nvSpPr>
        <p:spPr>
          <a:xfrm>
            <a:off x="539552" y="2369854"/>
            <a:ext cx="4226946" cy="1681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4 – MEDIOS DE RESPUESTA</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Es importante seleccionarla cantidad de formatos que se requieren como medio de respuesta, los costos dependen de la administración de los medios de respuesta.</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94" y="3210484"/>
            <a:ext cx="4917886" cy="11497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542" y="915566"/>
            <a:ext cx="3991273" cy="9361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Google Shape;497;p33"/>
          <p:cNvSpPr txBox="1">
            <a:spLocks/>
          </p:cNvSpPr>
          <p:nvPr/>
        </p:nvSpPr>
        <p:spPr>
          <a:xfrm>
            <a:off x="5208548" y="2715766"/>
            <a:ext cx="3703241" cy="8406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dirty="0" smtClean="0"/>
              <a:t>Una vez seleccionado el medio de respuesta te muestra el total a pagar en caso de ser requerido.</a:t>
            </a:r>
          </a:p>
          <a:p>
            <a:pPr marL="0" indent="0" algn="ctr">
              <a:buNone/>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spTree>
    <p:extLst>
      <p:ext uri="{BB962C8B-B14F-4D97-AF65-F5344CB8AC3E}">
        <p14:creationId xmlns:p14="http://schemas.microsoft.com/office/powerpoint/2010/main" val="13737630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51</a:t>
            </a:fld>
            <a:endParaRPr lang="es-MX"/>
          </a:p>
        </p:txBody>
      </p:sp>
      <p:sp>
        <p:nvSpPr>
          <p:cNvPr id="5" name="Google Shape;497;p33"/>
          <p:cNvSpPr txBox="1">
            <a:spLocks/>
          </p:cNvSpPr>
          <p:nvPr/>
        </p:nvSpPr>
        <p:spPr>
          <a:xfrm>
            <a:off x="458118" y="2159119"/>
            <a:ext cx="4298954" cy="1128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None/>
            </a:pPr>
            <a:r>
              <a:rPr lang="es-MX" sz="1400" b="1" dirty="0" smtClean="0">
                <a:solidFill>
                  <a:srgbClr val="FF9800"/>
                </a:solidFill>
              </a:rPr>
              <a:t>PASO 5 – ANEXO DE DOCUMENTOS</a:t>
            </a:r>
            <a:endParaRPr lang="es-MX" sz="2000" b="1" dirty="0" smtClean="0">
              <a:solidFill>
                <a:srgbClr val="FF9800"/>
              </a:solidFill>
            </a:endParaRPr>
          </a:p>
          <a:p>
            <a:pPr marL="0" indent="0">
              <a:spcBef>
                <a:spcPts val="1000"/>
              </a:spcBef>
              <a:spcAft>
                <a:spcPts val="1000"/>
              </a:spcAft>
              <a:buFont typeface="Roboto Condensed Light"/>
              <a:buNone/>
            </a:pPr>
            <a:r>
              <a:rPr lang="es-MX" sz="1400" dirty="0" smtClean="0"/>
              <a:t>Se realiza el anexo de documentos, es necesario subir al menos la solicitud en formato libre escaneada para poder continuar</a:t>
            </a:r>
          </a:p>
          <a:p>
            <a:pPr marL="342900" indent="-342900">
              <a:spcBef>
                <a:spcPts val="1000"/>
              </a:spcBef>
              <a:spcAft>
                <a:spcPts val="1000"/>
              </a:spcAft>
              <a:buFont typeface="+mj-lt"/>
              <a:buAutoNum type="arabicPeriod"/>
            </a:pPr>
            <a:endParaRPr lang="es-MX" sz="1400" dirty="0" smtClean="0"/>
          </a:p>
          <a:p>
            <a:pPr marL="342900" indent="-342900">
              <a:spcBef>
                <a:spcPts val="1000"/>
              </a:spcBef>
              <a:spcAft>
                <a:spcPts val="1000"/>
              </a:spcAft>
            </a:pPr>
            <a:endParaRPr lang="es-MX" dirty="0" smtClean="0"/>
          </a:p>
          <a:p>
            <a:pPr marL="342900" indent="-342900">
              <a:spcBef>
                <a:spcPts val="1000"/>
              </a:spcBef>
              <a:spcAft>
                <a:spcPts val="1000"/>
              </a:spcAft>
            </a:pPr>
            <a:endParaRPr lang="es-MX"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15766"/>
            <a:ext cx="4712150"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771550"/>
            <a:ext cx="3551384" cy="18554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43174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smtClean="0"/>
              <a:t>LISTADO DE CONDICIONES</a:t>
            </a:r>
            <a:endParaRPr lang="es-MX" dirty="0"/>
          </a:p>
        </p:txBody>
      </p:sp>
      <p:sp>
        <p:nvSpPr>
          <p:cNvPr id="6" name="5 Marcador de texto"/>
          <p:cNvSpPr>
            <a:spLocks noGrp="1"/>
          </p:cNvSpPr>
          <p:nvPr>
            <p:ph type="body" idx="1"/>
          </p:nvPr>
        </p:nvSpPr>
        <p:spPr>
          <a:xfrm>
            <a:off x="4526674" y="1320475"/>
            <a:ext cx="3973749" cy="3145500"/>
          </a:xfrm>
        </p:spPr>
        <p:txBody>
          <a:bodyPr/>
          <a:lstStyle/>
          <a:p>
            <a:r>
              <a:rPr lang="es-MX" dirty="0" smtClean="0"/>
              <a:t>Las condiciones son mostradas en un listado, donde se puede realizar la consulta, modificación y eliminación de las condiciones.</a:t>
            </a:r>
            <a:endParaRPr lang="es-MX"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52</a:t>
            </a:fld>
            <a:endParaRPr lang="es-MX"/>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347614"/>
            <a:ext cx="3856476" cy="30912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0940189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 MODIFICAR</a:t>
            </a:r>
            <a:endParaRPr lang="es-MX" dirty="0"/>
          </a:p>
        </p:txBody>
      </p:sp>
      <p:sp>
        <p:nvSpPr>
          <p:cNvPr id="3" name="2 Marcador de texto"/>
          <p:cNvSpPr>
            <a:spLocks noGrp="1"/>
          </p:cNvSpPr>
          <p:nvPr>
            <p:ph type="body" idx="1"/>
          </p:nvPr>
        </p:nvSpPr>
        <p:spPr>
          <a:xfrm>
            <a:off x="814275" y="1327350"/>
            <a:ext cx="3397685" cy="3145500"/>
          </a:xfrm>
        </p:spPr>
        <p:txBody>
          <a:bodyPr/>
          <a:lstStyle/>
          <a:p>
            <a:r>
              <a:rPr lang="es-MX" sz="1800" dirty="0"/>
              <a:t>Dentro de la programación de las condiciones se realiza la validación de la condición al momento de cambiar el flujo de una solicitud. Para ello es muy importante que en el valor de la condición se agregue en la sentencia SQL</a:t>
            </a:r>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53</a:t>
            </a:fld>
            <a:endParaRPr lang="es-MX"/>
          </a:p>
        </p:txBody>
      </p:sp>
      <p:pic>
        <p:nvPicPr>
          <p:cNvPr id="5" name="0 Imagen"/>
          <p:cNvPicPr/>
          <p:nvPr/>
        </p:nvPicPr>
        <p:blipFill>
          <a:blip r:embed="rId2">
            <a:extLst>
              <a:ext uri="{28A0092B-C50C-407E-A947-70E740481C1C}">
                <a14:useLocalDpi xmlns:a14="http://schemas.microsoft.com/office/drawing/2010/main" val="0"/>
              </a:ext>
            </a:extLst>
          </a:blip>
          <a:stretch>
            <a:fillRect/>
          </a:stretch>
        </p:blipFill>
        <p:spPr>
          <a:xfrm>
            <a:off x="5076056" y="1491630"/>
            <a:ext cx="3096344" cy="2808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0607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smtClean="0"/>
              <a:t>LISTADO DE LAS FASES</a:t>
            </a:r>
            <a:endParaRPr lang="es-MX" dirty="0"/>
          </a:p>
        </p:txBody>
      </p:sp>
      <p:sp>
        <p:nvSpPr>
          <p:cNvPr id="6" name="5 Marcador de texto"/>
          <p:cNvSpPr>
            <a:spLocks noGrp="1"/>
          </p:cNvSpPr>
          <p:nvPr>
            <p:ph type="body" idx="1"/>
          </p:nvPr>
        </p:nvSpPr>
        <p:spPr>
          <a:xfrm>
            <a:off x="4526674" y="1320475"/>
            <a:ext cx="3973749" cy="3145500"/>
          </a:xfrm>
        </p:spPr>
        <p:txBody>
          <a:bodyPr/>
          <a:lstStyle/>
          <a:p>
            <a:r>
              <a:rPr lang="es-MX" dirty="0" smtClean="0"/>
              <a:t>Las fases del flujo son mostradas en un listado, donde se puede realizar la consulta, modificación y eliminación.</a:t>
            </a:r>
            <a:endParaRPr lang="es-MX"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54</a:t>
            </a:fld>
            <a:endParaRPr lang="es-MX"/>
          </a:p>
        </p:txBody>
      </p:sp>
      <p:pic>
        <p:nvPicPr>
          <p:cNvPr id="8"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491630"/>
            <a:ext cx="3967358" cy="316835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670502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 MODIFICAR</a:t>
            </a:r>
            <a:endParaRPr lang="es-MX" dirty="0"/>
          </a:p>
        </p:txBody>
      </p:sp>
      <p:sp>
        <p:nvSpPr>
          <p:cNvPr id="3" name="2 Marcador de texto"/>
          <p:cNvSpPr>
            <a:spLocks noGrp="1"/>
          </p:cNvSpPr>
          <p:nvPr>
            <p:ph type="body" idx="1"/>
          </p:nvPr>
        </p:nvSpPr>
        <p:spPr>
          <a:xfrm>
            <a:off x="539553" y="1327350"/>
            <a:ext cx="3672408" cy="3145500"/>
          </a:xfrm>
        </p:spPr>
        <p:txBody>
          <a:bodyPr/>
          <a:lstStyle/>
          <a:p>
            <a:r>
              <a:rPr lang="es-MX" sz="1800" dirty="0"/>
              <a:t>Las fases pueden o no tener una condición, en caso de no tener condición el valor por default es 1 (true) al momento de ser agregada la fase al flujo. </a:t>
            </a:r>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55</a:t>
            </a:fld>
            <a:endParaRPr lang="es-MX"/>
          </a:p>
        </p:txBody>
      </p:sp>
      <p:pic>
        <p:nvPicPr>
          <p:cNvPr id="6" name="0 Imagen"/>
          <p:cNvPicPr/>
          <p:nvPr/>
        </p:nvPicPr>
        <p:blipFill>
          <a:blip r:embed="rId2">
            <a:extLst>
              <a:ext uri="{28A0092B-C50C-407E-A947-70E740481C1C}">
                <a14:useLocalDpi xmlns:a14="http://schemas.microsoft.com/office/drawing/2010/main" val="0"/>
              </a:ext>
            </a:extLst>
          </a:blip>
          <a:stretch>
            <a:fillRect/>
          </a:stretch>
        </p:blipFill>
        <p:spPr>
          <a:xfrm>
            <a:off x="5076056" y="1419622"/>
            <a:ext cx="2818884" cy="26633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07555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smtClean="0"/>
              <a:t>LISTADO DEL FLUJO</a:t>
            </a:r>
            <a:endParaRPr lang="es-MX" dirty="0"/>
          </a:p>
        </p:txBody>
      </p:sp>
      <p:sp>
        <p:nvSpPr>
          <p:cNvPr id="6" name="5 Marcador de texto"/>
          <p:cNvSpPr>
            <a:spLocks noGrp="1"/>
          </p:cNvSpPr>
          <p:nvPr>
            <p:ph type="body" idx="1"/>
          </p:nvPr>
        </p:nvSpPr>
        <p:spPr>
          <a:xfrm>
            <a:off x="4526674" y="1320475"/>
            <a:ext cx="3973749" cy="3145500"/>
          </a:xfrm>
        </p:spPr>
        <p:txBody>
          <a:bodyPr/>
          <a:lstStyle/>
          <a:p>
            <a:r>
              <a:rPr lang="es-MX" dirty="0" smtClean="0"/>
              <a:t>El flujo de las solicitudes depende del tipo de solicitud, en este caso existen dos flujos (</a:t>
            </a:r>
            <a:r>
              <a:rPr lang="es-MX" dirty="0" err="1" smtClean="0"/>
              <a:t>SAI</a:t>
            </a:r>
            <a:r>
              <a:rPr lang="es-MX" dirty="0" smtClean="0"/>
              <a:t> y ARCO).</a:t>
            </a:r>
            <a:endParaRPr lang="es-MX"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56</a:t>
            </a:fld>
            <a:endParaRPr lang="es-MX"/>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9" y="1419622"/>
            <a:ext cx="3960440" cy="31628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6668925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PASOS A CONSIDERAR EN EL FLUJO</a:t>
            </a:r>
            <a:endParaRPr lang="es-MX" dirty="0"/>
          </a:p>
        </p:txBody>
      </p:sp>
      <p:sp>
        <p:nvSpPr>
          <p:cNvPr id="3" name="2 Marcador de texto"/>
          <p:cNvSpPr>
            <a:spLocks noGrp="1"/>
          </p:cNvSpPr>
          <p:nvPr>
            <p:ph type="body" idx="1"/>
          </p:nvPr>
        </p:nvSpPr>
        <p:spPr>
          <a:xfrm>
            <a:off x="539553" y="1327350"/>
            <a:ext cx="7416824" cy="3620664"/>
          </a:xfrm>
        </p:spPr>
        <p:txBody>
          <a:bodyPr/>
          <a:lstStyle/>
          <a:p>
            <a:pPr lvl="0"/>
            <a:r>
              <a:rPr lang="es-MX" sz="1400" dirty="0" smtClean="0"/>
              <a:t>Puede </a:t>
            </a:r>
            <a:r>
              <a:rPr lang="es-MX" sz="1400" dirty="0"/>
              <a:t>tener o no una condición agregada en el sistema, en caso de tener condición debe ser el valor en código SQL.</a:t>
            </a:r>
          </a:p>
          <a:p>
            <a:pPr lvl="0"/>
            <a:r>
              <a:rPr lang="es-MX" sz="1400" dirty="0"/>
              <a:t>Se tomara en cuenta el último registro del flujo para obtener el valor de la última fase y continuar</a:t>
            </a:r>
          </a:p>
          <a:p>
            <a:pPr lvl="0"/>
            <a:r>
              <a:rPr lang="es-MX" sz="1400" dirty="0"/>
              <a:t>La fase seleccionada debe continuar con el diagrama del flujo anexado en los documentos </a:t>
            </a:r>
            <a:r>
              <a:rPr lang="es-MX" sz="1400" i="1" dirty="0" err="1"/>
              <a:t>saida</a:t>
            </a:r>
            <a:r>
              <a:rPr lang="es-MX" sz="1400" i="1" dirty="0"/>
              <a:t>/</a:t>
            </a:r>
            <a:r>
              <a:rPr lang="es-MX" sz="1400" i="1" dirty="0" err="1"/>
              <a:t>docs</a:t>
            </a:r>
            <a:r>
              <a:rPr lang="es-MX" sz="1400" i="1" dirty="0"/>
              <a:t>/.</a:t>
            </a:r>
            <a:endParaRPr lang="es-MX" sz="1400" dirty="0"/>
          </a:p>
          <a:p>
            <a:pPr lvl="0"/>
            <a:r>
              <a:rPr lang="es-MX" sz="1400" i="1" dirty="0"/>
              <a:t>Se considera el tipo de solicitud (</a:t>
            </a:r>
            <a:r>
              <a:rPr lang="es-MX" sz="1400" i="1" dirty="0" err="1"/>
              <a:t>SD_TIPO_SOLICITUD</a:t>
            </a:r>
            <a:r>
              <a:rPr lang="es-MX" sz="1400" i="1" dirty="0"/>
              <a:t>)  del cual será el numero siguiente del flujo.</a:t>
            </a:r>
            <a:endParaRPr lang="es-MX" sz="1400" dirty="0"/>
          </a:p>
          <a:p>
            <a:pPr lvl="0"/>
            <a:r>
              <a:rPr lang="es-MX" sz="1400" i="1" dirty="0"/>
              <a:t>Se agrega una descripción obligatoria donde se describe el paso del flujo a cumplir.</a:t>
            </a:r>
            <a:endParaRPr lang="es-MX" sz="1400" dirty="0"/>
          </a:p>
          <a:p>
            <a:pPr lvl="0"/>
            <a:r>
              <a:rPr lang="es-MX" sz="1400" i="1" dirty="0"/>
              <a:t>Se debe seleccionar la fase siguiente a continuar en el flujo.</a:t>
            </a:r>
            <a:endParaRPr lang="es-MX" sz="1400" dirty="0"/>
          </a:p>
          <a:p>
            <a:pPr lvl="0"/>
            <a:r>
              <a:rPr lang="es-MX" sz="1400" i="1" dirty="0"/>
              <a:t>Agregar el mensaje a mostrar en el historial de la solicitud. </a:t>
            </a:r>
            <a:endParaRPr lang="es-MX" sz="1400" dirty="0"/>
          </a:p>
          <a:p>
            <a:pPr marL="76200" indent="0">
              <a:buNone/>
            </a:pPr>
            <a:endParaRPr lang="es-ES" sz="1400" b="1" i="1" dirty="0" smtClean="0"/>
          </a:p>
          <a:p>
            <a:pPr marL="76200" indent="0">
              <a:buNone/>
            </a:pPr>
            <a:r>
              <a:rPr lang="es-ES" sz="1200" b="1" i="1" dirty="0" smtClean="0"/>
              <a:t>Nota</a:t>
            </a:r>
            <a:r>
              <a:rPr lang="es-ES" sz="1200" b="1" i="1" dirty="0"/>
              <a:t>: es importante que el mensaje tenga una redacción entendible para saber en qué paso del flujo se encuentra la solicitud.</a:t>
            </a:r>
            <a:endParaRPr lang="es-MX" sz="1200"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57</a:t>
            </a:fld>
            <a:endParaRPr lang="es-MX"/>
          </a:p>
        </p:txBody>
      </p:sp>
    </p:spTree>
    <p:extLst>
      <p:ext uri="{BB962C8B-B14F-4D97-AF65-F5344CB8AC3E}">
        <p14:creationId xmlns:p14="http://schemas.microsoft.com/office/powerpoint/2010/main" val="23626399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smtClean="0"/>
              <a:t>HISTORIAL DE LA SOLICITUD</a:t>
            </a:r>
            <a:endParaRPr lang="es-MX" dirty="0"/>
          </a:p>
        </p:txBody>
      </p:sp>
      <p:sp>
        <p:nvSpPr>
          <p:cNvPr id="6" name="5 Marcador de texto"/>
          <p:cNvSpPr>
            <a:spLocks noGrp="1"/>
          </p:cNvSpPr>
          <p:nvPr>
            <p:ph type="body" idx="1"/>
          </p:nvPr>
        </p:nvSpPr>
        <p:spPr>
          <a:xfrm>
            <a:off x="4860032" y="1275606"/>
            <a:ext cx="3973749" cy="3145500"/>
          </a:xfrm>
        </p:spPr>
        <p:txBody>
          <a:bodyPr/>
          <a:lstStyle/>
          <a:p>
            <a:r>
              <a:rPr lang="es-MX" dirty="0" smtClean="0"/>
              <a:t>En el perfil de las solicitudes se puede visualizar el historial, donde se muestra un panorama de las fases por las cuales ha pasado y la fase actual en la que se encuentra.</a:t>
            </a:r>
            <a:endParaRPr lang="es-MX" dirty="0"/>
          </a:p>
        </p:txBody>
      </p:sp>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58</a:t>
            </a:fld>
            <a:endParaRPr lang="es-MX"/>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563638"/>
            <a:ext cx="5256584" cy="270736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2734263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sz="4800" smtClean="0">
                <a:solidFill>
                  <a:srgbClr val="FF9800"/>
                </a:solidFill>
              </a:rPr>
              <a:t>GRACIAS!</a:t>
            </a:r>
            <a:endParaRPr sz="4800">
              <a:solidFill>
                <a:srgbClr val="FF9800"/>
              </a:solidFill>
            </a:endParaRPr>
          </a:p>
        </p:txBody>
      </p:sp>
      <p:sp>
        <p:nvSpPr>
          <p:cNvPr id="214" name="Google Shape;214;p13"/>
          <p:cNvSpPr txBox="1">
            <a:spLocks noGrp="1"/>
          </p:cNvSpPr>
          <p:nvPr>
            <p:ph type="subTitle" idx="4294967295"/>
          </p:nvPr>
        </p:nvSpPr>
        <p:spPr>
          <a:xfrm>
            <a:off x="1323084" y="3507854"/>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b="1"/>
              <a:t>DORA NELY VEGA GONZÁLEZ</a:t>
            </a:r>
            <a:endParaRPr sz="1600" b="1"/>
          </a:p>
          <a:p>
            <a:pPr marL="0" lvl="0" indent="0" algn="ctr" rtl="0">
              <a:spcBef>
                <a:spcPts val="0"/>
              </a:spcBef>
              <a:spcAft>
                <a:spcPts val="0"/>
              </a:spcAft>
              <a:buClr>
                <a:schemeClr val="dk1"/>
              </a:buClr>
              <a:buSzPts val="1100"/>
              <a:buFont typeface="Arial"/>
              <a:buNone/>
            </a:pPr>
            <a:r>
              <a:rPr lang="es-MX" sz="1600" b="1" smtClean="0"/>
              <a:t>Dirección </a:t>
            </a:r>
            <a:r>
              <a:rPr lang="es-MX" sz="1600" b="1"/>
              <a:t>de Tecnologías de Información</a:t>
            </a:r>
          </a:p>
          <a:p>
            <a:pPr marL="0" lvl="0" indent="0" algn="ctr" rtl="0">
              <a:spcBef>
                <a:spcPts val="0"/>
              </a:spcBef>
              <a:spcAft>
                <a:spcPts val="0"/>
              </a:spcAft>
              <a:buClr>
                <a:schemeClr val="dk1"/>
              </a:buClr>
              <a:buSzPts val="1100"/>
              <a:buFont typeface="Arial"/>
              <a:buNone/>
            </a:pPr>
            <a:r>
              <a:rPr lang="es-MX" sz="1600" b="1"/>
              <a:t>Secretaría de Planeación y </a:t>
            </a:r>
            <a:r>
              <a:rPr lang="es-MX" sz="1600" b="1" smtClean="0"/>
              <a:t>Finanzas</a:t>
            </a:r>
          </a:p>
          <a:p>
            <a:pPr marL="0" lvl="0" indent="0" algn="ctr">
              <a:spcBef>
                <a:spcPts val="0"/>
              </a:spcBef>
              <a:buClr>
                <a:schemeClr val="dk1"/>
              </a:buClr>
              <a:buSzPts val="1100"/>
              <a:buNone/>
            </a:pPr>
            <a:r>
              <a:rPr lang="en" sz="1600" b="1">
                <a:hlinkClick r:id="rId3"/>
              </a:rPr>
              <a:t>doronellvg@gmail.com</a:t>
            </a:r>
            <a:endParaRPr lang="en" sz="1600" b="1"/>
          </a:p>
          <a:p>
            <a:pPr marL="0" lvl="0" indent="0" algn="ctr">
              <a:spcBef>
                <a:spcPts val="0"/>
              </a:spcBef>
              <a:buClr>
                <a:schemeClr val="dk1"/>
              </a:buClr>
              <a:buSzPts val="1100"/>
              <a:buNone/>
            </a:pPr>
            <a:r>
              <a:rPr lang="en-US" sz="1600" b="1"/>
              <a:t>(442) 2 38 5000 Ext. </a:t>
            </a:r>
            <a:r>
              <a:rPr lang="en-US" sz="1600" b="1" smtClean="0"/>
              <a:t>2234 ó 2233</a:t>
            </a:r>
            <a:endParaRPr lang="en" sz="1600" b="1"/>
          </a:p>
          <a:p>
            <a:pPr marL="0" lvl="0" indent="0" algn="ctr" rtl="0">
              <a:spcBef>
                <a:spcPts val="0"/>
              </a:spcBef>
              <a:spcAft>
                <a:spcPts val="0"/>
              </a:spcAft>
              <a:buClr>
                <a:schemeClr val="dk1"/>
              </a:buClr>
              <a:buSzPts val="1100"/>
              <a:buFont typeface="Arial"/>
              <a:buNone/>
            </a:pPr>
            <a:endParaRPr sz="1800" b="1"/>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59</a:t>
            </a:fld>
            <a:endParaRP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848" y="555526"/>
            <a:ext cx="2832173" cy="1800200"/>
          </a:xfrm>
          <a:prstGeom prst="round2DiagRect">
            <a:avLst>
              <a:gd name="adj1" fmla="val 16667"/>
              <a:gd name="adj2" fmla="val 0"/>
            </a:avLst>
          </a:prstGeom>
          <a:ln w="88900" cap="sq">
            <a:solidFill>
              <a:schemeClr val="accent4">
                <a:lumMod val="75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347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s-MX"/>
              <a:t>PROBLEMÁTICA</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040353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7</a:t>
            </a:fld>
            <a:endParaRPr lang="es-MX"/>
          </a:p>
        </p:txBody>
      </p:sp>
      <p:sp>
        <p:nvSpPr>
          <p:cNvPr id="6" name="5 Marcador de texto"/>
          <p:cNvSpPr>
            <a:spLocks noGrp="1"/>
          </p:cNvSpPr>
          <p:nvPr>
            <p:ph type="body" idx="4294967295"/>
          </p:nvPr>
        </p:nvSpPr>
        <p:spPr>
          <a:xfrm>
            <a:off x="539552" y="771550"/>
            <a:ext cx="7848872" cy="3168352"/>
          </a:xfrm>
        </p:spPr>
        <p:txBody>
          <a:bodyPr/>
          <a:lstStyle/>
          <a:p>
            <a:r>
              <a:rPr lang="es-MX" dirty="0" smtClean="0"/>
              <a:t>Actualmente la administración de las solicitudes realizadas por los solicitantes son registradas en plataformas como lo son </a:t>
            </a:r>
            <a:r>
              <a:rPr lang="es-MX" dirty="0" err="1" smtClean="0"/>
              <a:t>INFOMEX</a:t>
            </a:r>
            <a:r>
              <a:rPr lang="es-MX" dirty="0"/>
              <a:t> </a:t>
            </a:r>
            <a:r>
              <a:rPr lang="es-MX" dirty="0" smtClean="0"/>
              <a:t>y</a:t>
            </a:r>
            <a:r>
              <a:rPr lang="es-MX" dirty="0" smtClean="0"/>
              <a:t> </a:t>
            </a:r>
            <a:r>
              <a:rPr lang="es-MX" dirty="0" err="1" smtClean="0"/>
              <a:t>SISAI</a:t>
            </a:r>
            <a:r>
              <a:rPr lang="es-MX" dirty="0" smtClean="0"/>
              <a:t>. </a:t>
            </a:r>
          </a:p>
          <a:p>
            <a:r>
              <a:rPr lang="es-MX" dirty="0" smtClean="0"/>
              <a:t>La </a:t>
            </a:r>
            <a:r>
              <a:rPr lang="es-MX" dirty="0" err="1" smtClean="0"/>
              <a:t>UTPE</a:t>
            </a:r>
            <a:r>
              <a:rPr lang="es-MX" dirty="0" smtClean="0"/>
              <a:t> requiere de un sistema especializado que realice el registro y administración de las solicitudes donde las personas conozcan y ejerzan sus derechos de acceso a la información y protección de sus datos personales.</a:t>
            </a:r>
            <a:endParaRPr lang="es-MX" dirty="0"/>
          </a:p>
        </p:txBody>
      </p:sp>
    </p:spTree>
    <p:extLst>
      <p:ext uri="{BB962C8B-B14F-4D97-AF65-F5344CB8AC3E}">
        <p14:creationId xmlns:p14="http://schemas.microsoft.com/office/powerpoint/2010/main" val="1111685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s-MX" dirty="0" smtClean="0"/>
              <a:t>JUSTIFICACIÓN</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406782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9</a:t>
            </a:fld>
            <a:endParaRPr lang="es-MX"/>
          </a:p>
        </p:txBody>
      </p:sp>
      <p:sp>
        <p:nvSpPr>
          <p:cNvPr id="6" name="5 Marcador de texto"/>
          <p:cNvSpPr>
            <a:spLocks noGrp="1"/>
          </p:cNvSpPr>
          <p:nvPr>
            <p:ph type="body" idx="4294967295"/>
          </p:nvPr>
        </p:nvSpPr>
        <p:spPr>
          <a:xfrm>
            <a:off x="899592" y="915566"/>
            <a:ext cx="7344816" cy="3146425"/>
          </a:xfrm>
        </p:spPr>
        <p:txBody>
          <a:bodyPr/>
          <a:lstStyle/>
          <a:p>
            <a:pPr marL="76200" indent="0">
              <a:buNone/>
            </a:pPr>
            <a:r>
              <a:rPr lang="es-MX" dirty="0" smtClean="0"/>
              <a:t>Debido a que la administración de las solicitudes se hace a través de hojas de </a:t>
            </a:r>
            <a:r>
              <a:rPr lang="es-MX" dirty="0" err="1" smtClean="0"/>
              <a:t>excel</a:t>
            </a:r>
            <a:r>
              <a:rPr lang="es-MX" dirty="0" smtClean="0"/>
              <a:t> modo bitácora y el seguimiento se lleva a cabo de manera personal (vía telefónica o correo).</a:t>
            </a:r>
          </a:p>
          <a:p>
            <a:pPr marL="76200" indent="0">
              <a:buNone/>
            </a:pPr>
            <a:r>
              <a:rPr lang="es-MX" dirty="0" smtClean="0"/>
              <a:t>Resulta importante contar con un sistema donde se incorporen los plazos, normas y medios de respuesta al atender los dos tipos de solicitudes (</a:t>
            </a:r>
            <a:r>
              <a:rPr lang="es-MX" dirty="0" err="1" smtClean="0"/>
              <a:t>SAI</a:t>
            </a:r>
            <a:r>
              <a:rPr lang="es-MX" dirty="0" smtClean="0"/>
              <a:t> y ARCO).</a:t>
            </a:r>
            <a:endParaRPr lang="es-MX" dirty="0"/>
          </a:p>
        </p:txBody>
      </p:sp>
    </p:spTree>
    <p:extLst>
      <p:ext uri="{BB962C8B-B14F-4D97-AF65-F5344CB8AC3E}">
        <p14:creationId xmlns:p14="http://schemas.microsoft.com/office/powerpoint/2010/main" val="292361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507</TotalTime>
  <Words>2403</Words>
  <Application>Microsoft Office PowerPoint</Application>
  <PresentationFormat>Presentación en pantalla (16:9)</PresentationFormat>
  <Paragraphs>417</Paragraphs>
  <Slides>59</Slides>
  <Notes>22</Notes>
  <HiddenSlides>0</HiddenSlides>
  <MMClips>0</MMClips>
  <ScaleCrop>false</ScaleCrop>
  <HeadingPairs>
    <vt:vector size="4" baseType="variant">
      <vt:variant>
        <vt:lpstr>Tema</vt:lpstr>
      </vt:variant>
      <vt:variant>
        <vt:i4>1</vt:i4>
      </vt:variant>
      <vt:variant>
        <vt:lpstr>Títulos de diapositiva</vt:lpstr>
      </vt:variant>
      <vt:variant>
        <vt:i4>59</vt:i4>
      </vt:variant>
    </vt:vector>
  </HeadingPairs>
  <TitlesOfParts>
    <vt:vector size="60" baseType="lpstr">
      <vt:lpstr>Salerio template</vt:lpstr>
      <vt:lpstr>DESARROLLO DEL SISTEMA SAIDA</vt:lpstr>
      <vt:lpstr>ANTECEDENTES</vt:lpstr>
      <vt:lpstr>NECESIDAD ACTUAL</vt:lpstr>
      <vt:lpstr>UNIDAD DE TRANSPARENCIA DEL PODER EJECUTIVO</vt:lpstr>
      <vt:lpstr>CLASIFICACIÓN DE LA INFORMACIÓN</vt:lpstr>
      <vt:lpstr>PROBLEMÁTICA</vt:lpstr>
      <vt:lpstr>Presentación de PowerPoint</vt:lpstr>
      <vt:lpstr>JUSTIFICACIÓN</vt:lpstr>
      <vt:lpstr>Presentación de PowerPoint</vt:lpstr>
      <vt:lpstr>OBJETIVOS</vt:lpstr>
      <vt:lpstr>OBJETIVOS GENERALES</vt:lpstr>
      <vt:lpstr>PROPUESTA</vt:lpstr>
      <vt:lpstr>Presentación de PowerPoint</vt:lpstr>
      <vt:lpstr>SAIDA</vt:lpstr>
      <vt:lpstr>ALCANCE</vt:lpstr>
      <vt:lpstr>Presentación de PowerPoint</vt:lpstr>
      <vt:lpstr>RESTRICCIONES DEL SISTEMA</vt:lpstr>
      <vt:lpstr>VENTAJAS</vt:lpstr>
      <vt:lpstr>Presentación de PowerPoint</vt:lpstr>
      <vt:lpstr>METODOLOGÍA</vt:lpstr>
      <vt:lpstr>FORMULA</vt:lpstr>
      <vt:lpstr>ARQUITECTURA DEL SISTEMA</vt:lpstr>
      <vt:lpstr>PATRÓN DE DISEÑO MVC</vt:lpstr>
      <vt:lpstr>MODELO</vt:lpstr>
      <vt:lpstr>Presentación de PowerPoint</vt:lpstr>
      <vt:lpstr>DISEÑO DEL SISTEMA</vt:lpstr>
      <vt:lpstr>Presentación de PowerPoint</vt:lpstr>
      <vt:lpstr>Presentación de PowerPoint</vt:lpstr>
      <vt:lpstr>BASE DE DATOS</vt:lpstr>
      <vt:lpstr>MODELO ENTIDAD-RELACIÓN</vt:lpstr>
      <vt:lpstr>PROPUESTA</vt:lpstr>
      <vt:lpstr>CONDICIONES</vt:lpstr>
      <vt:lpstr>PROCEDIMIENTO DE REGISTRO SAI</vt:lpstr>
      <vt:lpstr>CONDICIONES DE LAS FASE</vt:lpstr>
      <vt:lpstr>FASES DEL FLUJO</vt:lpstr>
      <vt:lpstr>FLUJO DE LA SOLICITUD</vt:lpstr>
      <vt:lpstr>HISTORIAL DE LA SOLICITUD</vt:lpstr>
      <vt:lpstr>IMPLEMENTACIÓN</vt:lpstr>
      <vt:lpstr>REGISTRO DE SOLICITUDES</vt:lpstr>
      <vt:lpstr>Presentación de PowerPoint</vt:lpstr>
      <vt:lpstr>Presentación de PowerPoint</vt:lpstr>
      <vt:lpstr>Presentación de PowerPoint</vt:lpstr>
      <vt:lpstr>Presentación de PowerPoint</vt:lpstr>
      <vt:lpstr>Presentación de PowerPoint</vt:lpstr>
      <vt:lpstr>REGISTRO DE SOLICITUDES</vt:lpstr>
      <vt:lpstr>Presentación de PowerPoint</vt:lpstr>
      <vt:lpstr>Presentación de PowerPoint</vt:lpstr>
      <vt:lpstr>Presentación de PowerPoint</vt:lpstr>
      <vt:lpstr>Presentación de PowerPoint</vt:lpstr>
      <vt:lpstr>Presentación de PowerPoint</vt:lpstr>
      <vt:lpstr>Presentación de PowerPoint</vt:lpstr>
      <vt:lpstr>LISTADO DE CONDICIONES</vt:lpstr>
      <vt:lpstr>AGREGAR / MODIFICAR</vt:lpstr>
      <vt:lpstr>LISTADO DE LAS FASES</vt:lpstr>
      <vt:lpstr>AGREGAR / MODIFICAR</vt:lpstr>
      <vt:lpstr>LISTADO DEL FLUJO</vt:lpstr>
      <vt:lpstr>PASOS A CONSIDERAR EN EL FLUJO</vt:lpstr>
      <vt:lpstr>HISTORIAL DE LA SOLICITUD</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DEL SISTEMA SAIDA</dc:title>
  <dc:creator>Vega González, Dora Nelly</dc:creator>
  <cp:lastModifiedBy>Vega González, Dora Nelly</cp:lastModifiedBy>
  <cp:revision>106</cp:revision>
  <dcterms:modified xsi:type="dcterms:W3CDTF">2018-08-20T15:57:01Z</dcterms:modified>
</cp:coreProperties>
</file>